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8" r:id="rId2"/>
    <p:sldId id="260" r:id="rId3"/>
    <p:sldId id="259" r:id="rId4"/>
    <p:sldId id="261" r:id="rId5"/>
    <p:sldId id="262" r:id="rId6"/>
    <p:sldId id="263"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315" r:id="rId28"/>
    <p:sldId id="484" r:id="rId29"/>
    <p:sldId id="485" r:id="rId30"/>
    <p:sldId id="285" r:id="rId31"/>
    <p:sldId id="286" r:id="rId32"/>
    <p:sldId id="486" r:id="rId33"/>
    <p:sldId id="287" r:id="rId34"/>
    <p:sldId id="289" r:id="rId35"/>
    <p:sldId id="471" r:id="rId36"/>
    <p:sldId id="494" r:id="rId37"/>
    <p:sldId id="472" r:id="rId38"/>
    <p:sldId id="473" r:id="rId39"/>
    <p:sldId id="474" r:id="rId40"/>
    <p:sldId id="475" r:id="rId41"/>
    <p:sldId id="477" r:id="rId42"/>
    <p:sldId id="288" r:id="rId43"/>
    <p:sldId id="290" r:id="rId44"/>
    <p:sldId id="495" r:id="rId45"/>
    <p:sldId id="292" r:id="rId46"/>
    <p:sldId id="291" r:id="rId47"/>
    <p:sldId id="293" r:id="rId48"/>
    <p:sldId id="296" r:id="rId49"/>
    <p:sldId id="297" r:id="rId50"/>
    <p:sldId id="298" r:id="rId51"/>
    <p:sldId id="295" r:id="rId52"/>
    <p:sldId id="299" r:id="rId53"/>
    <p:sldId id="300" r:id="rId54"/>
    <p:sldId id="301" r:id="rId55"/>
    <p:sldId id="496" r:id="rId56"/>
    <p:sldId id="497" r:id="rId57"/>
    <p:sldId id="498" r:id="rId58"/>
    <p:sldId id="294" r:id="rId59"/>
    <p:sldId id="302" r:id="rId60"/>
    <p:sldId id="303" r:id="rId61"/>
    <p:sldId id="304" r:id="rId62"/>
    <p:sldId id="481" r:id="rId63"/>
    <p:sldId id="487" r:id="rId64"/>
    <p:sldId id="488" r:id="rId65"/>
    <p:sldId id="489" r:id="rId66"/>
    <p:sldId id="490" r:id="rId67"/>
    <p:sldId id="491" r:id="rId68"/>
    <p:sldId id="492" r:id="rId69"/>
    <p:sldId id="493" r:id="rId70"/>
    <p:sldId id="441" r:id="rId71"/>
    <p:sldId id="307" r:id="rId72"/>
    <p:sldId id="499" r:id="rId73"/>
    <p:sldId id="308" r:id="rId74"/>
    <p:sldId id="309" r:id="rId75"/>
    <p:sldId id="310" r:id="rId76"/>
    <p:sldId id="311" r:id="rId77"/>
    <p:sldId id="312" r:id="rId78"/>
    <p:sldId id="313" r:id="rId79"/>
    <p:sldId id="500" r:id="rId80"/>
    <p:sldId id="501" r:id="rId81"/>
    <p:sldId id="502" r:id="rId82"/>
    <p:sldId id="503" r:id="rId83"/>
    <p:sldId id="305" r:id="rId84"/>
    <p:sldId id="306" r:id="rId85"/>
    <p:sldId id="504" r:id="rId86"/>
  </p:sldIdLst>
  <p:sldSz cx="9144000" cy="6858000" type="screen4x3"/>
  <p:notesSz cx="6797675" cy="987425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kim" initials="n"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0066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1" autoAdjust="0"/>
  </p:normalViewPr>
  <p:slideViewPr>
    <p:cSldViewPr snapToGrid="0">
      <p:cViewPr varScale="1">
        <p:scale>
          <a:sx n="133" d="100"/>
          <a:sy n="133" d="100"/>
        </p:scale>
        <p:origin x="606" y="96"/>
      </p:cViewPr>
      <p:guideLst>
        <p:guide orient="horz" pos="2160"/>
        <p:guide pos="2880"/>
      </p:guideLst>
    </p:cSldViewPr>
  </p:slideViewPr>
  <p:notesTextViewPr>
    <p:cViewPr>
      <p:scale>
        <a:sx n="100" d="100"/>
        <a:sy n="100" d="100"/>
      </p:scale>
      <p:origin x="0" y="0"/>
    </p:cViewPr>
  </p:notesTextViewPr>
  <p:sorterViewPr>
    <p:cViewPr>
      <p:scale>
        <a:sx n="170" d="100"/>
        <a:sy n="170" d="100"/>
      </p:scale>
      <p:origin x="0" y="-34770"/>
    </p:cViewPr>
  </p:sorterViewPr>
  <p:notesViewPr>
    <p:cSldViewPr snapToGrid="0">
      <p:cViewPr varScale="1">
        <p:scale>
          <a:sx n="44" d="100"/>
          <a:sy n="44" d="100"/>
        </p:scale>
        <p:origin x="-2004" y="-102"/>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image" Target="../media/image8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6400" cy="493713"/>
          </a:xfrm>
          <a:prstGeom prst="rect">
            <a:avLst/>
          </a:prstGeom>
        </p:spPr>
        <p:txBody>
          <a:bodyPr vert="horz" wrap="square" lIns="91440" tIns="45720" rIns="91440" bIns="45720" numCol="1" anchor="t" anchorCtr="0" compatLnSpc="1">
            <a:prstTxWarp prst="textNoShape">
              <a:avLst/>
            </a:prstTxWarp>
          </a:bodyPr>
          <a:lstStyle>
            <a:lvl1pPr>
              <a:defRPr sz="1200">
                <a:ea typeface="굴림" charset="-127"/>
              </a:defRPr>
            </a:lvl1pPr>
          </a:lstStyle>
          <a:p>
            <a:pPr>
              <a:defRPr/>
            </a:pPr>
            <a:endParaRPr lang="en-US" altLang="ko-KR" dirty="0"/>
          </a:p>
        </p:txBody>
      </p:sp>
      <p:sp>
        <p:nvSpPr>
          <p:cNvPr id="3" name="날짜 개체 틀 2"/>
          <p:cNvSpPr>
            <a:spLocks noGrp="1"/>
          </p:cNvSpPr>
          <p:nvPr>
            <p:ph type="dt" idx="1"/>
          </p:nvPr>
        </p:nvSpPr>
        <p:spPr>
          <a:xfrm>
            <a:off x="3849688" y="0"/>
            <a:ext cx="2946400" cy="493713"/>
          </a:xfrm>
          <a:prstGeom prst="rect">
            <a:avLst/>
          </a:prstGeom>
        </p:spPr>
        <p:txBody>
          <a:bodyPr vert="horz" wrap="square" lIns="91440" tIns="45720" rIns="91440" bIns="45720" numCol="1" anchor="t" anchorCtr="0" compatLnSpc="1">
            <a:prstTxWarp prst="textNoShape">
              <a:avLst/>
            </a:prstTxWarp>
          </a:bodyPr>
          <a:lstStyle>
            <a:lvl1pPr algn="r">
              <a:defRPr sz="1200">
                <a:ea typeface="굴림" charset="-127"/>
              </a:defRPr>
            </a:lvl1pPr>
          </a:lstStyle>
          <a:p>
            <a:pPr>
              <a:defRPr/>
            </a:pPr>
            <a:fld id="{12206DA3-447E-472B-895C-613D89885BA9}" type="datetimeFigureOut">
              <a:rPr lang="en-US" altLang="ko-KR"/>
              <a:pPr>
                <a:defRPr/>
              </a:pPr>
              <a:t>11/30/2020</a:t>
            </a:fld>
            <a:endParaRPr lang="en-US" altLang="ko-KR" dirty="0"/>
          </a:p>
        </p:txBody>
      </p:sp>
      <p:sp>
        <p:nvSpPr>
          <p:cNvPr id="4" name="슬라이드 이미지 개체 틀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슬라이드 노트 개체 틀 4"/>
          <p:cNvSpPr>
            <a:spLocks noGrp="1"/>
          </p:cNvSpPr>
          <p:nvPr>
            <p:ph type="body" sz="quarter" idx="3"/>
          </p:nvPr>
        </p:nvSpPr>
        <p:spPr>
          <a:xfrm>
            <a:off x="679450" y="4691063"/>
            <a:ext cx="5438775" cy="4443412"/>
          </a:xfrm>
          <a:prstGeom prst="rect">
            <a:avLst/>
          </a:prstGeom>
        </p:spPr>
        <p:txBody>
          <a:bodyPr vert="horz" wrap="square" lIns="91440" tIns="45720" rIns="91440" bIns="45720" numCol="1" anchor="t" anchorCtr="0" compatLnSpc="1">
            <a:prstTxWarp prst="textNoShape">
              <a:avLst/>
            </a:prstTxWarp>
            <a:normAutofit/>
          </a:bodyPr>
          <a:lstStyle/>
          <a:p>
            <a:pPr lvl="0"/>
            <a:r>
              <a:rPr lang="ko-KR" altLang="en-US" noProof="0"/>
              <a:t>마스터 텍스트 스타일을 편집합니다</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endParaRPr lang="en-US" noProof="0"/>
          </a:p>
        </p:txBody>
      </p:sp>
      <p:sp>
        <p:nvSpPr>
          <p:cNvPr id="6" name="바닥글 개체 틀 5"/>
          <p:cNvSpPr>
            <a:spLocks noGrp="1"/>
          </p:cNvSpPr>
          <p:nvPr>
            <p:ph type="ftr" sz="quarter" idx="4"/>
          </p:nvPr>
        </p:nvSpPr>
        <p:spPr>
          <a:xfrm>
            <a:off x="0" y="9378950"/>
            <a:ext cx="2946400" cy="493713"/>
          </a:xfrm>
          <a:prstGeom prst="rect">
            <a:avLst/>
          </a:prstGeom>
        </p:spPr>
        <p:txBody>
          <a:bodyPr vert="horz" wrap="square" lIns="91440" tIns="45720" rIns="91440" bIns="45720" numCol="1" anchor="b" anchorCtr="0" compatLnSpc="1">
            <a:prstTxWarp prst="textNoShape">
              <a:avLst/>
            </a:prstTxWarp>
          </a:bodyPr>
          <a:lstStyle>
            <a:lvl1pPr>
              <a:defRPr sz="1200">
                <a:ea typeface="굴림" charset="-127"/>
              </a:defRPr>
            </a:lvl1pPr>
          </a:lstStyle>
          <a:p>
            <a:pPr>
              <a:defRPr/>
            </a:pPr>
            <a:endParaRPr lang="en-US" altLang="ko-KR" dirty="0"/>
          </a:p>
        </p:txBody>
      </p:sp>
      <p:sp>
        <p:nvSpPr>
          <p:cNvPr id="7" name="슬라이드 번호 개체 틀 6"/>
          <p:cNvSpPr>
            <a:spLocks noGrp="1"/>
          </p:cNvSpPr>
          <p:nvPr>
            <p:ph type="sldNum" sz="quarter" idx="5"/>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a:defRPr sz="1200">
                <a:ea typeface="굴림" charset="-127"/>
              </a:defRPr>
            </a:lvl1pPr>
          </a:lstStyle>
          <a:p>
            <a:pPr>
              <a:defRPr/>
            </a:pPr>
            <a:fld id="{9E53008D-CCD7-4166-A8D1-723D2A057DB6}" type="slidenum">
              <a:rPr lang="en-US" altLang="ko-KR"/>
              <a:pPr>
                <a:defRPr/>
              </a:pPr>
              <a:t>‹#›</a:t>
            </a:fld>
            <a:endParaRPr lang="en-US" altLang="ko-KR" dirty="0"/>
          </a:p>
        </p:txBody>
      </p:sp>
    </p:spTree>
    <p:extLst>
      <p:ext uri="{BB962C8B-B14F-4D97-AF65-F5344CB8AC3E}">
        <p14:creationId xmlns:p14="http://schemas.microsoft.com/office/powerpoint/2010/main" val="37749342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x=</a:t>
            </a:r>
            <a:r>
              <a:rPr lang="en-US" sz="1200" b="0" i="0" u="none" strike="noStrike" kern="1200" baseline="0" dirty="0" err="1">
                <a:solidFill>
                  <a:schemeClr val="tx1"/>
                </a:solidFill>
                <a:latin typeface="+mn-lt"/>
                <a:ea typeface="+mn-ea"/>
                <a:cs typeface="+mn-cs"/>
              </a:rPr>
              <a:t>linspace</a:t>
            </a:r>
            <a:r>
              <a:rPr lang="en-US" sz="1200" b="0" i="0" u="none" strike="noStrike" kern="1200" baseline="0" dirty="0">
                <a:solidFill>
                  <a:schemeClr val="tx1"/>
                </a:solidFill>
                <a:latin typeface="+mn-lt"/>
                <a:ea typeface="+mn-ea"/>
                <a:cs typeface="+mn-cs"/>
              </a:rPr>
              <a:t>(0,10,20);</a:t>
            </a:r>
          </a:p>
          <a:p>
            <a:r>
              <a:rPr lang="es-ES" sz="1200" b="0" i="0" u="none" strike="noStrike" kern="1200" baseline="0" dirty="0">
                <a:solidFill>
                  <a:schemeClr val="tx1"/>
                </a:solidFill>
                <a:latin typeface="+mn-lt"/>
                <a:ea typeface="+mn-ea"/>
                <a:cs typeface="+mn-cs"/>
              </a:rPr>
              <a:t>y=x.^2+randn(1,20);</a:t>
            </a:r>
          </a:p>
          <a:p>
            <a:r>
              <a:rPr lang="en-US" sz="1200" b="0" i="0" u="none" strike="noStrike" kern="1200" baseline="0" dirty="0">
                <a:solidFill>
                  <a:schemeClr val="tx1"/>
                </a:solidFill>
                <a:latin typeface="+mn-lt"/>
                <a:ea typeface="+mn-ea"/>
                <a:cs typeface="+mn-cs"/>
              </a:rPr>
              <a:t>p=</a:t>
            </a:r>
            <a:r>
              <a:rPr lang="en-US" sz="1200" b="0" i="0" u="none" strike="noStrike" kern="1200" baseline="0" dirty="0" err="1">
                <a:solidFill>
                  <a:schemeClr val="tx1"/>
                </a:solidFill>
                <a:latin typeface="+mn-lt"/>
                <a:ea typeface="+mn-ea"/>
                <a:cs typeface="+mn-cs"/>
              </a:rPr>
              <a:t>polyfit</a:t>
            </a:r>
            <a:r>
              <a:rPr lang="en-US" sz="1200" b="0" i="0" u="none" strike="noStrike" kern="1200" baseline="0" dirty="0">
                <a:solidFill>
                  <a:schemeClr val="tx1"/>
                </a:solidFill>
                <a:latin typeface="+mn-lt"/>
                <a:ea typeface="+mn-ea"/>
                <a:cs typeface="+mn-cs"/>
              </a:rPr>
              <a:t>(x,y,1)</a:t>
            </a:r>
          </a:p>
          <a:p>
            <a:r>
              <a:rPr lang="es-ES" sz="1200" b="0" i="0" u="none" strike="noStrike" kern="1200" baseline="0" dirty="0">
                <a:solidFill>
                  <a:schemeClr val="tx1"/>
                </a:solidFill>
                <a:latin typeface="+mn-lt"/>
                <a:ea typeface="+mn-ea"/>
                <a:cs typeface="+mn-cs"/>
              </a:rPr>
              <a:t>e = y - </a:t>
            </a:r>
            <a:r>
              <a:rPr lang="es-ES" sz="1200" b="0" i="0" u="none" strike="noStrike" kern="1200" baseline="0" dirty="0" err="1">
                <a:solidFill>
                  <a:schemeClr val="tx1"/>
                </a:solidFill>
                <a:latin typeface="+mn-lt"/>
                <a:ea typeface="+mn-ea"/>
                <a:cs typeface="+mn-cs"/>
              </a:rPr>
              <a:t>polyval</a:t>
            </a:r>
            <a:r>
              <a:rPr lang="es-ES" sz="1200" b="0" i="0" u="none" strike="noStrike" kern="1200" baseline="0" dirty="0">
                <a:solidFill>
                  <a:schemeClr val="tx1"/>
                </a:solidFill>
                <a:latin typeface="+mn-lt"/>
                <a:ea typeface="+mn-ea"/>
                <a:cs typeface="+mn-cs"/>
              </a:rPr>
              <a:t>(</a:t>
            </a:r>
            <a:r>
              <a:rPr lang="es-ES" sz="1200" b="0" i="0" u="none" strike="noStrike" kern="1200" baseline="0" dirty="0" err="1">
                <a:solidFill>
                  <a:schemeClr val="tx1"/>
                </a:solidFill>
                <a:latin typeface="+mn-lt"/>
                <a:ea typeface="+mn-ea"/>
                <a:cs typeface="+mn-cs"/>
              </a:rPr>
              <a:t>p,x</a:t>
            </a:r>
            <a:r>
              <a:rPr lang="es-ES" sz="1200" b="0" i="0" u="none" strike="noStrike" kern="1200" baseline="0" dirty="0">
                <a:solidFill>
                  <a:schemeClr val="tx1"/>
                </a:solidFill>
                <a:latin typeface="+mn-lt"/>
                <a:ea typeface="+mn-ea"/>
                <a:cs typeface="+mn-cs"/>
              </a:rPr>
              <a:t>);</a:t>
            </a:r>
          </a:p>
          <a:p>
            <a:r>
              <a:rPr lang="it-IT" sz="1200" b="0" i="0" u="none" strike="noStrike" kern="1200" baseline="0" dirty="0">
                <a:solidFill>
                  <a:schemeClr val="tx1"/>
                </a:solidFill>
                <a:latin typeface="+mn-lt"/>
                <a:ea typeface="+mn-ea"/>
                <a:cs typeface="+mn-cs"/>
              </a:rPr>
              <a:t>sigma = sqrt(e*e'/18)</a:t>
            </a:r>
          </a:p>
          <a:p>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p2=</a:t>
            </a:r>
            <a:r>
              <a:rPr lang="en-US" sz="1200" b="0" i="0" u="none" strike="noStrike" kern="1200" baseline="0" dirty="0" err="1">
                <a:solidFill>
                  <a:schemeClr val="tx1"/>
                </a:solidFill>
                <a:latin typeface="+mn-lt"/>
                <a:ea typeface="+mn-ea"/>
                <a:cs typeface="+mn-cs"/>
              </a:rPr>
              <a:t>polyfit</a:t>
            </a:r>
            <a:r>
              <a:rPr lang="en-US" sz="1200" b="0" i="0" u="none" strike="noStrike" kern="1200" baseline="0" dirty="0">
                <a:solidFill>
                  <a:schemeClr val="tx1"/>
                </a:solidFill>
                <a:latin typeface="+mn-lt"/>
                <a:ea typeface="+mn-ea"/>
                <a:cs typeface="+mn-cs"/>
              </a:rPr>
              <a:t>(x,y,2)</a:t>
            </a:r>
          </a:p>
          <a:p>
            <a:r>
              <a:rPr lang="es-ES" sz="1200" b="0" i="0" u="none" strike="noStrike" kern="1200" baseline="0" dirty="0">
                <a:solidFill>
                  <a:schemeClr val="tx1"/>
                </a:solidFill>
                <a:latin typeface="+mn-lt"/>
                <a:ea typeface="+mn-ea"/>
                <a:cs typeface="+mn-cs"/>
              </a:rPr>
              <a:t>e = y - </a:t>
            </a:r>
            <a:r>
              <a:rPr lang="es-ES" sz="1200" b="0" i="0" u="none" strike="noStrike" kern="1200" baseline="0" dirty="0" err="1">
                <a:solidFill>
                  <a:schemeClr val="tx1"/>
                </a:solidFill>
                <a:latin typeface="+mn-lt"/>
                <a:ea typeface="+mn-ea"/>
                <a:cs typeface="+mn-cs"/>
              </a:rPr>
              <a:t>polyval</a:t>
            </a:r>
            <a:r>
              <a:rPr lang="es-ES" sz="1200" b="0" i="0" u="none" strike="noStrike" kern="1200" baseline="0" dirty="0">
                <a:solidFill>
                  <a:schemeClr val="tx1"/>
                </a:solidFill>
                <a:latin typeface="+mn-lt"/>
                <a:ea typeface="+mn-ea"/>
                <a:cs typeface="+mn-cs"/>
              </a:rPr>
              <a:t>(p2,x);</a:t>
            </a:r>
          </a:p>
          <a:p>
            <a:r>
              <a:rPr lang="it-IT" sz="1200" b="0" i="0" u="none" strike="noStrike" kern="1200" baseline="0" dirty="0">
                <a:solidFill>
                  <a:schemeClr val="tx1"/>
                </a:solidFill>
                <a:latin typeface="+mn-lt"/>
                <a:ea typeface="+mn-ea"/>
                <a:cs typeface="+mn-cs"/>
              </a:rPr>
              <a:t>sigma2 = sqrt(e*e'/3)</a:t>
            </a:r>
          </a:p>
          <a:p>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xx=</a:t>
            </a:r>
            <a:r>
              <a:rPr lang="en-US" sz="1200" b="0" i="0" u="none" strike="noStrike" kern="1200" baseline="0" dirty="0" err="1">
                <a:solidFill>
                  <a:schemeClr val="tx1"/>
                </a:solidFill>
                <a:latin typeface="+mn-lt"/>
                <a:ea typeface="+mn-ea"/>
                <a:cs typeface="+mn-cs"/>
              </a:rPr>
              <a:t>linspace</a:t>
            </a:r>
            <a:r>
              <a:rPr lang="en-US" sz="1200" b="0" i="0" u="none" strike="noStrike" kern="1200" baseline="0" dirty="0">
                <a:solidFill>
                  <a:schemeClr val="tx1"/>
                </a:solidFill>
                <a:latin typeface="+mn-lt"/>
                <a:ea typeface="+mn-ea"/>
                <a:cs typeface="+mn-cs"/>
              </a:rPr>
              <a:t>(0,10,50);</a:t>
            </a:r>
          </a:p>
          <a:p>
            <a:r>
              <a:rPr lang="en-US" sz="1200" b="0" i="0" u="none" strike="noStrike" kern="1200" baseline="0" dirty="0">
                <a:solidFill>
                  <a:schemeClr val="tx1"/>
                </a:solidFill>
                <a:latin typeface="+mn-lt"/>
                <a:ea typeface="+mn-ea"/>
                <a:cs typeface="+mn-cs"/>
              </a:rPr>
              <a:t>f = </a:t>
            </a:r>
            <a:r>
              <a:rPr lang="en-US" sz="1200" b="0" i="0" u="none" strike="noStrike" kern="1200" baseline="0" dirty="0" err="1">
                <a:solidFill>
                  <a:schemeClr val="tx1"/>
                </a:solidFill>
                <a:latin typeface="+mn-lt"/>
                <a:ea typeface="+mn-ea"/>
                <a:cs typeface="+mn-cs"/>
              </a:rPr>
              <a:t>polyval</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p,xx</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f2 = </a:t>
            </a:r>
            <a:r>
              <a:rPr lang="en-US" sz="1200" b="0" i="0" u="none" strike="noStrike" kern="1200" baseline="0" dirty="0" err="1">
                <a:solidFill>
                  <a:schemeClr val="tx1"/>
                </a:solidFill>
                <a:latin typeface="+mn-lt"/>
                <a:ea typeface="+mn-ea"/>
                <a:cs typeface="+mn-cs"/>
              </a:rPr>
              <a:t>polyval</a:t>
            </a:r>
            <a:r>
              <a:rPr lang="en-US" sz="1200" b="0" i="0" u="none" strike="noStrike" kern="1200" baseline="0" dirty="0">
                <a:solidFill>
                  <a:schemeClr val="tx1"/>
                </a:solidFill>
                <a:latin typeface="+mn-lt"/>
                <a:ea typeface="+mn-ea"/>
                <a:cs typeface="+mn-cs"/>
              </a:rPr>
              <a:t>(p2,xx);</a:t>
            </a:r>
          </a:p>
          <a:p>
            <a:r>
              <a:rPr lang="en-US" sz="1200" b="0" i="0" u="none" strike="noStrike" kern="1200" baseline="0" dirty="0" err="1">
                <a:solidFill>
                  <a:schemeClr val="tx1"/>
                </a:solidFill>
                <a:latin typeface="+mn-lt"/>
                <a:ea typeface="+mn-ea"/>
                <a:cs typeface="+mn-cs"/>
              </a:rPr>
              <a:t>yy</a:t>
            </a:r>
            <a:r>
              <a:rPr lang="en-US" sz="1200" b="0" i="0" u="none" strike="noStrike" kern="1200" baseline="0" dirty="0">
                <a:solidFill>
                  <a:schemeClr val="tx1"/>
                </a:solidFill>
                <a:latin typeface="+mn-lt"/>
                <a:ea typeface="+mn-ea"/>
                <a:cs typeface="+mn-cs"/>
              </a:rPr>
              <a:t>=xx.^2;</a:t>
            </a:r>
          </a:p>
          <a:p>
            <a:r>
              <a:rPr lang="en-US" sz="1200" b="0" i="0" u="none" strike="noStrike" kern="1200" baseline="0" dirty="0">
                <a:solidFill>
                  <a:schemeClr val="tx1"/>
                </a:solidFill>
                <a:latin typeface="+mn-lt"/>
                <a:ea typeface="+mn-ea"/>
                <a:cs typeface="+mn-cs"/>
              </a:rPr>
              <a:t>plot(x,y,'ko',xx,f,'k-',xx,f2,'r-',xx,yy,'b-');</a:t>
            </a:r>
          </a:p>
          <a:p>
            <a:r>
              <a:rPr lang="en-US" sz="1200" b="0" i="0" u="none" strike="noStrike" kern="1200" baseline="0" dirty="0">
                <a:solidFill>
                  <a:schemeClr val="tx1"/>
                </a:solidFill>
                <a:latin typeface="+mn-lt"/>
                <a:ea typeface="+mn-ea"/>
                <a:cs typeface="+mn-cs"/>
              </a:rPr>
              <a:t>legend('</a:t>
            </a:r>
            <a:r>
              <a:rPr lang="en-US" sz="1200" b="0" i="0" u="none" strike="noStrike" kern="1200" baseline="0" dirty="0" err="1">
                <a:solidFill>
                  <a:schemeClr val="tx1"/>
                </a:solidFill>
                <a:latin typeface="+mn-lt"/>
                <a:ea typeface="+mn-ea"/>
                <a:cs typeface="+mn-cs"/>
              </a:rPr>
              <a:t>samples','linear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polynomials','quadratic</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polynomials','true</a:t>
            </a:r>
            <a:r>
              <a:rPr lang="en-US" sz="1200" b="0" i="0" u="none" strike="noStrike" kern="1200" baseline="0" dirty="0">
                <a:solidFill>
                  <a:schemeClr val="tx1"/>
                </a:solidFill>
                <a:latin typeface="+mn-lt"/>
                <a:ea typeface="+mn-ea"/>
                <a:cs typeface="+mn-cs"/>
              </a:rPr>
              <a:t> function');</a:t>
            </a:r>
          </a:p>
          <a:p>
            <a:endParaRPr lang="en-US" b="0" i="0" u="none" strike="noStrike" baseline="0" dirty="0"/>
          </a:p>
          <a:p>
            <a:endParaRPr lang="en-US" dirty="0"/>
          </a:p>
        </p:txBody>
      </p:sp>
      <p:sp>
        <p:nvSpPr>
          <p:cNvPr id="4" name="Slide Number Placeholder 3"/>
          <p:cNvSpPr>
            <a:spLocks noGrp="1"/>
          </p:cNvSpPr>
          <p:nvPr>
            <p:ph type="sldNum" sz="quarter" idx="5"/>
          </p:nvPr>
        </p:nvSpPr>
        <p:spPr/>
        <p:txBody>
          <a:bodyPr/>
          <a:lstStyle/>
          <a:p>
            <a:pPr>
              <a:defRPr/>
            </a:pPr>
            <a:fld id="{9E53008D-CCD7-4166-A8D1-723D2A057DB6}" type="slidenum">
              <a:rPr lang="en-US" altLang="ko-KR" smtClean="0"/>
              <a:pPr>
                <a:defRPr/>
              </a:pPr>
              <a:t>28</a:t>
            </a:fld>
            <a:endParaRPr lang="en-US" altLang="ko-KR"/>
          </a:p>
        </p:txBody>
      </p:sp>
    </p:spTree>
    <p:extLst>
      <p:ext uri="{BB962C8B-B14F-4D97-AF65-F5344CB8AC3E}">
        <p14:creationId xmlns:p14="http://schemas.microsoft.com/office/powerpoint/2010/main" val="241694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E53008D-CCD7-4166-A8D1-723D2A057DB6}" type="slidenum">
              <a:rPr lang="en-US" altLang="ko-KR" smtClean="0"/>
              <a:pPr>
                <a:defRPr/>
              </a:pPr>
              <a:t>29</a:t>
            </a:fld>
            <a:endParaRPr lang="en-US" altLang="ko-KR"/>
          </a:p>
        </p:txBody>
      </p:sp>
    </p:spTree>
    <p:extLst>
      <p:ext uri="{BB962C8B-B14F-4D97-AF65-F5344CB8AC3E}">
        <p14:creationId xmlns:p14="http://schemas.microsoft.com/office/powerpoint/2010/main" val="355171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lnSpcReduction="10000"/>
              </a:bodyPr>
              <a:lstStyle/>
              <a:p>
                <a:r>
                  <a:rPr lang="en-US" dirty="0"/>
                  <a:t>The coefficient of multiple determination does not necessarily reflect the accuracy. For the same level of error, if the function varies fast, R</a:t>
                </a:r>
                <a:r>
                  <a:rPr lang="en-US" baseline="30000" dirty="0"/>
                  <a:t>2 </a:t>
                </a:r>
                <a:r>
                  <a:rPr lang="en-US" dirty="0"/>
                  <a:t>will be larger than if the function varies  slowly. This is illustrated in the two figures in the slide. In both we generate  normally distributed random noise at 30 points using </a:t>
                </a:r>
                <a:r>
                  <a:rPr lang="en-US" dirty="0" err="1"/>
                  <a:t>Matlab</a:t>
                </a:r>
                <a:r>
                  <a:rPr lang="en-US" dirty="0"/>
                  <a:t> </a:t>
                </a:r>
                <a:r>
                  <a:rPr lang="en-US" dirty="0" err="1"/>
                  <a:t>randn</a:t>
                </a:r>
                <a:r>
                  <a:rPr lang="en-US" dirty="0"/>
                  <a:t>(1,30)</a:t>
                </a:r>
              </a:p>
              <a:p>
                <a:r>
                  <a:rPr lang="en-US" dirty="0"/>
                  <a:t>noise =</a:t>
                </a:r>
              </a:p>
              <a:p>
                <a:r>
                  <a:rPr lang="en-US" dirty="0"/>
                  <a:t>5.3767e-001  1.8339e+000 -2.2588e+000  8.6217e-001  3.1877e-001 -1.3077e+000 -4.3359e-001 3.4262e-001  3.5784e+000  2.7694e+000 -1.3499e+000  3.0349e+000  7.2540e-001 -6.3055e-002  7.1474e-001 -2.0497e-001 -1.2414e-001  1.4897e+000  1.4090e+000  1.4172e+000  6.7150e-001 -1.2075e+000  7.1724e-001  1.6302e+000  4.8889e-001  1.0347e+000  7.2689e-001 -3.0344e-001 2.9387e-001 -7.8728e-001</a:t>
                </a:r>
              </a:p>
              <a:p>
                <a:endParaRPr lang="en-US" dirty="0"/>
              </a:p>
              <a:p>
                <a:r>
                  <a:rPr lang="en-US" dirty="0"/>
                  <a:t>For the left figure we add the noise to the function y=x at x=1,2,…,30 ,and in the second we add it to y=0.1x at the same points. We fit the data with </a:t>
                </a:r>
                <a:r>
                  <a:rPr lang="en-US" dirty="0" err="1"/>
                  <a:t>Matlab</a:t>
                </a:r>
                <a:r>
                  <a:rPr lang="en-US" dirty="0"/>
                  <a:t>  regress</a:t>
                </a:r>
              </a:p>
              <a:p>
                <a:r>
                  <a:rPr lang="en-US" dirty="0"/>
                  <a:t>xx=[ones(30,1),x']; [B,BINT,R,RINT,STATS] = regress(</a:t>
                </a:r>
                <a:r>
                  <a:rPr lang="en-US" dirty="0" err="1"/>
                  <a:t>y',xx</a:t>
                </a:r>
                <a:r>
                  <a:rPr lang="en-US" dirty="0"/>
                  <a:t>);</a:t>
                </a:r>
              </a:p>
              <a:p>
                <a:endParaRPr lang="en-US" dirty="0"/>
              </a:p>
              <a:p>
                <a:r>
                  <a:rPr lang="en-US" dirty="0"/>
                  <a:t>The fit of the data with y=x gives </a:t>
                </a:r>
                <a14:m>
                  <m:oMath xmlns:m="http://schemas.openxmlformats.org/officeDocument/2006/math">
                    <m:acc>
                      <m:accPr>
                        <m:chr m:val="̂"/>
                        <m:ctrlPr>
                          <a:rPr lang="en-US" i="1">
                            <a:latin typeface="Cambria Math" panose="02040503050406030204" pitchFamily="18" charset="0"/>
                          </a:rPr>
                        </m:ctrlPr>
                      </m:accPr>
                      <m:e>
                        <m:r>
                          <a:rPr lang="en-US" i="1">
                            <a:latin typeface="Cambria Math"/>
                          </a:rPr>
                          <m:t>𝑦</m:t>
                        </m:r>
                      </m:e>
                    </m:acc>
                  </m:oMath>
                </a14:m>
                <a:r>
                  <a:rPr lang="en-US" dirty="0"/>
                  <a:t>=0.5981+0.9970x with R</a:t>
                </a:r>
                <a:r>
                  <a:rPr lang="en-US" baseline="30000" dirty="0"/>
                  <a:t>2</a:t>
                </a:r>
                <a:r>
                  <a:rPr lang="en-US" dirty="0"/>
                  <a:t>=0.9785, while the fit with y=0.1x gives </a:t>
                </a:r>
                <a14:m>
                  <m:oMath xmlns:m="http://schemas.openxmlformats.org/officeDocument/2006/math">
                    <m:acc>
                      <m:accPr>
                        <m:chr m:val="̂"/>
                        <m:ctrlPr>
                          <a:rPr lang="en-US" i="1">
                            <a:latin typeface="Cambria Math" panose="02040503050406030204" pitchFamily="18" charset="0"/>
                          </a:rPr>
                        </m:ctrlPr>
                      </m:accPr>
                      <m:e>
                        <m:r>
                          <a:rPr lang="en-US" i="1">
                            <a:latin typeface="Cambria Math"/>
                          </a:rPr>
                          <m:t>𝑦</m:t>
                        </m:r>
                      </m:e>
                    </m:acc>
                  </m:oMath>
                </a14:m>
                <a:r>
                  <a:rPr lang="en-US" dirty="0"/>
                  <a:t>=0.5981+0.0970x with R</a:t>
                </a:r>
                <a:r>
                  <a:rPr lang="en-US" baseline="30000" dirty="0"/>
                  <a:t>2</a:t>
                </a:r>
                <a:r>
                  <a:rPr lang="en-US" dirty="0"/>
                  <a:t>=0.3016. Note that the errors from the true function (without the noise) are of similar magnitude even though the coefficients of multiple determination are very different. The figure on the right certainly looks much poorer than the one on the left, reflecting the fact that the noise to signal ratio is poor. The function y=0.1x changes by only 3 which is comparable to some of the noise values.</a:t>
                </a:r>
              </a:p>
            </p:txBody>
          </p:sp>
        </mc:Choice>
        <mc:Fallback xmlns="">
          <p:sp>
            <p:nvSpPr>
              <p:cNvPr id="3" name="Notes Placeholder 2"/>
              <p:cNvSpPr>
                <a:spLocks noGrp="1"/>
              </p:cNvSpPr>
              <p:nvPr>
                <p:ph type="body" idx="1"/>
              </p:nvPr>
            </p:nvSpPr>
            <p:spPr/>
            <p:txBody>
              <a:bodyPr>
                <a:normAutofit lnSpcReduction="10000"/>
              </a:bodyPr>
              <a:lstStyle/>
              <a:p>
                <a:r>
                  <a:rPr lang="en-US" dirty="0"/>
                  <a:t>The coefficient of multiple determination does not necessarily reflect the accuracy. For the same level of error, if the function varies fast, R</a:t>
                </a:r>
                <a:r>
                  <a:rPr lang="en-US" baseline="30000" dirty="0"/>
                  <a:t>2 </a:t>
                </a:r>
                <a:r>
                  <a:rPr lang="en-US" dirty="0"/>
                  <a:t>will be larger than if the function varies  slowly. This is illustrated in the two figures in the slide. In both we generate  normally distributed random noise at 30 points using </a:t>
                </a:r>
                <a:r>
                  <a:rPr lang="en-US" dirty="0" err="1"/>
                  <a:t>Matlab</a:t>
                </a:r>
                <a:r>
                  <a:rPr lang="en-US" dirty="0"/>
                  <a:t> </a:t>
                </a:r>
                <a:r>
                  <a:rPr lang="en-US" dirty="0" err="1"/>
                  <a:t>randn</a:t>
                </a:r>
                <a:r>
                  <a:rPr lang="en-US" dirty="0"/>
                  <a:t>(1,30)</a:t>
                </a:r>
              </a:p>
              <a:p>
                <a:r>
                  <a:rPr lang="en-US" dirty="0"/>
                  <a:t>noise =</a:t>
                </a:r>
              </a:p>
              <a:p>
                <a:r>
                  <a:rPr lang="en-US" dirty="0"/>
                  <a:t>5.3767e-001  1.8339e+000 -2.2588e+000  8.6217e-001  3.1877e-001 -1.3077e+000 -4.3359e-001 3.4262e-001  3.5784e+000  2.7694e+000 -1.3499e+000  3.0349e+000  7.2540e-001 -6.3055e-002  7.1474e-001 -2.0497e-001 -1.2414e-001  1.4897e+000  1.4090e+000  1.4172e+000  6.7150e-001 -1.2075e+000  7.1724e-001  1.6302e+000  4.8889e-001  1.0347e+000  7.2689e-001 -3.0344e-001 2.9387e-001 -7.8728e-001</a:t>
                </a:r>
              </a:p>
              <a:p>
                <a:endParaRPr lang="en-US" dirty="0"/>
              </a:p>
              <a:p>
                <a:r>
                  <a:rPr lang="en-US" dirty="0"/>
                  <a:t>For the left figure we add the noise to the function y=x at x=1,2,…,30 ,and in the second we add it to y=0.1x at the same points. We fit the data with </a:t>
                </a:r>
                <a:r>
                  <a:rPr lang="en-US" dirty="0" err="1"/>
                  <a:t>Matlab</a:t>
                </a:r>
                <a:r>
                  <a:rPr lang="en-US" dirty="0"/>
                  <a:t>  regress</a:t>
                </a:r>
              </a:p>
              <a:p>
                <a:r>
                  <a:rPr lang="en-US" dirty="0"/>
                  <a:t>xx=[ones(30,1),x']; [B,BINT,R,RINT,STATS] = regress(</a:t>
                </a:r>
                <a:r>
                  <a:rPr lang="en-US" dirty="0" err="1"/>
                  <a:t>y',xx</a:t>
                </a:r>
                <a:r>
                  <a:rPr lang="en-US" dirty="0"/>
                  <a:t>);</a:t>
                </a:r>
              </a:p>
              <a:p>
                <a:endParaRPr lang="en-US" dirty="0"/>
              </a:p>
              <a:p>
                <a:r>
                  <a:rPr lang="en-US" dirty="0"/>
                  <a:t>The fit of the data with y=x gives </a:t>
                </a:r>
                <a:r>
                  <a:rPr lang="en-US" i="0">
                    <a:latin typeface="Cambria Math"/>
                  </a:rPr>
                  <a:t>𝑦</a:t>
                </a:r>
                <a:r>
                  <a:rPr lang="en-US" i="0">
                    <a:latin typeface="Cambria Math" panose="02040503050406030204" pitchFamily="18" charset="0"/>
                  </a:rPr>
                  <a:t> ̂</a:t>
                </a:r>
                <a:r>
                  <a:rPr lang="en-US" dirty="0"/>
                  <a:t>=0.5981+0.9970x with R</a:t>
                </a:r>
                <a:r>
                  <a:rPr lang="en-US" baseline="30000" dirty="0"/>
                  <a:t>2</a:t>
                </a:r>
                <a:r>
                  <a:rPr lang="en-US" dirty="0"/>
                  <a:t>=0.9785, while the fit with y=0.1x gives </a:t>
                </a:r>
                <a:r>
                  <a:rPr lang="en-US" i="0">
                    <a:latin typeface="Cambria Math"/>
                  </a:rPr>
                  <a:t>𝑦</a:t>
                </a:r>
                <a:r>
                  <a:rPr lang="en-US" i="0">
                    <a:latin typeface="Cambria Math" panose="02040503050406030204" pitchFamily="18" charset="0"/>
                  </a:rPr>
                  <a:t> ̂</a:t>
                </a:r>
                <a:r>
                  <a:rPr lang="en-US" dirty="0"/>
                  <a:t>=0.5981+0.0970x with R</a:t>
                </a:r>
                <a:r>
                  <a:rPr lang="en-US" baseline="30000" dirty="0"/>
                  <a:t>2</a:t>
                </a:r>
                <a:r>
                  <a:rPr lang="en-US" dirty="0"/>
                  <a:t>=0.3016. Note that the errors from the true function (without the noise) are of similar magnitude even though the coefficients of multiple determination are very different. The figure on the right certainly looks much poorer than the one on the left, reflecting the fact that the noise to signal ratio is poor. The function y=0.1x changes by only 3 which is comparable to some of the noise values.</a:t>
                </a:r>
              </a:p>
            </p:txBody>
          </p:sp>
        </mc:Fallback>
      </mc:AlternateContent>
      <p:sp>
        <p:nvSpPr>
          <p:cNvPr id="4" name="Slide Number Placeholder 3"/>
          <p:cNvSpPr>
            <a:spLocks noGrp="1"/>
          </p:cNvSpPr>
          <p:nvPr>
            <p:ph type="sldNum" sz="quarter" idx="10"/>
          </p:nvPr>
        </p:nvSpPr>
        <p:spPr/>
        <p:txBody>
          <a:bodyPr/>
          <a:lstStyle/>
          <a:p>
            <a:fld id="{8CCB173E-9F70-4FB6-8A53-7C03BEA121AA}" type="slidenum">
              <a:rPr lang="en-US" smtClean="0"/>
              <a:t>32</a:t>
            </a:fld>
            <a:endParaRPr lang="en-US"/>
          </a:p>
        </p:txBody>
      </p:sp>
    </p:spTree>
    <p:extLst>
      <p:ext uri="{BB962C8B-B14F-4D97-AF65-F5344CB8AC3E}">
        <p14:creationId xmlns:p14="http://schemas.microsoft.com/office/powerpoint/2010/main" val="190457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Courier New" panose="02070309020205020404" pitchFamily="49" charset="0"/>
              </a:rPr>
              <a:t>x=</a:t>
            </a:r>
            <a:r>
              <a:rPr lang="en-US" dirty="0" err="1">
                <a:solidFill>
                  <a:srgbClr val="000000"/>
                </a:solidFill>
                <a:latin typeface="Courier New" panose="02070309020205020404" pitchFamily="49" charset="0"/>
              </a:rPr>
              <a:t>linspace</a:t>
            </a:r>
            <a:r>
              <a:rPr lang="en-US" dirty="0">
                <a:solidFill>
                  <a:srgbClr val="000000"/>
                </a:solidFill>
                <a:latin typeface="Courier New" panose="02070309020205020404" pitchFamily="49" charset="0"/>
              </a:rPr>
              <a:t>(0,10,5);</a:t>
            </a:r>
          </a:p>
          <a:p>
            <a:r>
              <a:rPr lang="en-US" dirty="0">
                <a:solidFill>
                  <a:srgbClr val="000000"/>
                </a:solidFill>
                <a:latin typeface="Courier New" panose="02070309020205020404" pitchFamily="49" charset="0"/>
              </a:rPr>
              <a:t>y=</a:t>
            </a:r>
            <a:r>
              <a:rPr lang="en-US" dirty="0" err="1">
                <a:solidFill>
                  <a:srgbClr val="000000"/>
                </a:solidFill>
                <a:latin typeface="Courier New" panose="02070309020205020404" pitchFamily="49" charset="0"/>
              </a:rPr>
              <a:t>x+randn</a:t>
            </a:r>
            <a:r>
              <a:rPr lang="en-US" dirty="0">
                <a:solidFill>
                  <a:srgbClr val="000000"/>
                </a:solidFill>
                <a:latin typeface="Courier New" panose="02070309020205020404" pitchFamily="49" charset="0"/>
              </a:rPr>
              <a:t>(1,5);</a:t>
            </a:r>
          </a:p>
          <a:p>
            <a:r>
              <a:rPr lang="en-US" dirty="0">
                <a:solidFill>
                  <a:srgbClr val="000000"/>
                </a:solidFill>
                <a:latin typeface="Courier New" panose="02070309020205020404" pitchFamily="49" charset="0"/>
              </a:rPr>
              <a:t>p=</a:t>
            </a:r>
            <a:r>
              <a:rPr lang="en-US" dirty="0" err="1">
                <a:solidFill>
                  <a:srgbClr val="000000"/>
                </a:solidFill>
                <a:latin typeface="Courier New" panose="02070309020205020404" pitchFamily="49" charset="0"/>
              </a:rPr>
              <a:t>polyfit</a:t>
            </a:r>
            <a:r>
              <a:rPr lang="en-US" dirty="0">
                <a:solidFill>
                  <a:srgbClr val="000000"/>
                </a:solidFill>
                <a:latin typeface="Courier New" panose="02070309020205020404" pitchFamily="49" charset="0"/>
              </a:rPr>
              <a:t>(x,y,4)</a:t>
            </a:r>
          </a:p>
          <a:p>
            <a:r>
              <a:rPr lang="en-US" dirty="0">
                <a:solidFill>
                  <a:srgbClr val="000000"/>
                </a:solidFill>
                <a:latin typeface="Courier New" panose="02070309020205020404" pitchFamily="49" charset="0"/>
              </a:rPr>
              <a:t>xx=</a:t>
            </a:r>
            <a:r>
              <a:rPr lang="en-US" dirty="0" err="1">
                <a:solidFill>
                  <a:srgbClr val="000000"/>
                </a:solidFill>
                <a:latin typeface="Courier New" panose="02070309020205020404" pitchFamily="49" charset="0"/>
              </a:rPr>
              <a:t>linspace</a:t>
            </a:r>
            <a:r>
              <a:rPr lang="en-US" dirty="0">
                <a:solidFill>
                  <a:srgbClr val="000000"/>
                </a:solidFill>
                <a:latin typeface="Courier New" panose="02070309020205020404" pitchFamily="49" charset="0"/>
              </a:rPr>
              <a:t>(0,10,50);</a:t>
            </a:r>
          </a:p>
          <a:p>
            <a:r>
              <a:rPr lang="en-US" dirty="0">
                <a:solidFill>
                  <a:srgbClr val="000000"/>
                </a:solidFill>
                <a:latin typeface="Courier New" panose="02070309020205020404" pitchFamily="49" charset="0"/>
              </a:rPr>
              <a:t>f = </a:t>
            </a:r>
            <a:r>
              <a:rPr lang="en-US" dirty="0" err="1">
                <a:solidFill>
                  <a:srgbClr val="000000"/>
                </a:solidFill>
                <a:latin typeface="Courier New" panose="02070309020205020404" pitchFamily="49" charset="0"/>
              </a:rPr>
              <a:t>polyval</a:t>
            </a:r>
            <a:r>
              <a:rPr lang="en-US" dirty="0">
                <a:solidFill>
                  <a:srgbClr val="000000"/>
                </a:solidFill>
                <a:latin typeface="Courier New" panose="02070309020205020404" pitchFamily="49" charset="0"/>
              </a:rPr>
              <a:t>(</a:t>
            </a:r>
            <a:r>
              <a:rPr lang="en-US" dirty="0" err="1">
                <a:solidFill>
                  <a:srgbClr val="000000"/>
                </a:solidFill>
                <a:latin typeface="Courier New" panose="02070309020205020404" pitchFamily="49" charset="0"/>
              </a:rPr>
              <a:t>p,xx</a:t>
            </a:r>
            <a:r>
              <a:rPr lang="en-US" dirty="0">
                <a:solidFill>
                  <a:srgbClr val="000000"/>
                </a:solidFill>
                <a:latin typeface="Courier New" panose="02070309020205020404" pitchFamily="49" charset="0"/>
              </a:rPr>
              <a:t>);</a:t>
            </a:r>
          </a:p>
          <a:p>
            <a:r>
              <a:rPr lang="en-US" dirty="0" err="1">
                <a:solidFill>
                  <a:srgbClr val="000000"/>
                </a:solidFill>
                <a:latin typeface="Courier New" panose="02070309020205020404" pitchFamily="49" charset="0"/>
              </a:rPr>
              <a:t>yy</a:t>
            </a:r>
            <a:r>
              <a:rPr lang="en-US" dirty="0">
                <a:solidFill>
                  <a:srgbClr val="000000"/>
                </a:solidFill>
                <a:latin typeface="Courier New" panose="02070309020205020404" pitchFamily="49" charset="0"/>
              </a:rPr>
              <a:t>=xx;</a:t>
            </a:r>
          </a:p>
          <a:p>
            <a:r>
              <a:rPr lang="es-ES" dirty="0" err="1">
                <a:solidFill>
                  <a:srgbClr val="000000"/>
                </a:solidFill>
                <a:latin typeface="Courier New" panose="02070309020205020404" pitchFamily="49" charset="0"/>
              </a:rPr>
              <a:t>plot</a:t>
            </a:r>
            <a:r>
              <a:rPr lang="es-ES" dirty="0">
                <a:solidFill>
                  <a:srgbClr val="000000"/>
                </a:solidFill>
                <a:latin typeface="Courier New" panose="02070309020205020404" pitchFamily="49" charset="0"/>
              </a:rPr>
              <a:t>(x,y,</a:t>
            </a:r>
            <a:r>
              <a:rPr lang="es-ES" dirty="0">
                <a:solidFill>
                  <a:srgbClr val="A020F0"/>
                </a:solidFill>
                <a:latin typeface="Courier New" panose="02070309020205020404" pitchFamily="49" charset="0"/>
              </a:rPr>
              <a:t>'</a:t>
            </a:r>
            <a:r>
              <a:rPr lang="es-ES" dirty="0" err="1">
                <a:solidFill>
                  <a:srgbClr val="A020F0"/>
                </a:solidFill>
                <a:latin typeface="Courier New" panose="02070309020205020404" pitchFamily="49" charset="0"/>
              </a:rPr>
              <a:t>ko</a:t>
            </a:r>
            <a:r>
              <a:rPr lang="es-ES" dirty="0">
                <a:solidFill>
                  <a:srgbClr val="A020F0"/>
                </a:solidFill>
                <a:latin typeface="Courier New" panose="02070309020205020404" pitchFamily="49" charset="0"/>
              </a:rPr>
              <a:t>'</a:t>
            </a:r>
            <a:r>
              <a:rPr lang="es-ES" dirty="0">
                <a:solidFill>
                  <a:srgbClr val="000000"/>
                </a:solidFill>
                <a:latin typeface="Courier New" panose="02070309020205020404" pitchFamily="49" charset="0"/>
              </a:rPr>
              <a:t>,</a:t>
            </a:r>
            <a:r>
              <a:rPr lang="es-ES" dirty="0" err="1">
                <a:solidFill>
                  <a:srgbClr val="000000"/>
                </a:solidFill>
                <a:latin typeface="Courier New" panose="02070309020205020404" pitchFamily="49" charset="0"/>
              </a:rPr>
              <a:t>xx,f,</a:t>
            </a:r>
            <a:r>
              <a:rPr lang="es-ES" dirty="0" err="1">
                <a:solidFill>
                  <a:srgbClr val="A020F0"/>
                </a:solidFill>
                <a:latin typeface="Courier New" panose="02070309020205020404" pitchFamily="49" charset="0"/>
              </a:rPr>
              <a:t>'k</a:t>
            </a:r>
            <a:r>
              <a:rPr lang="es-ES" dirty="0">
                <a:solidFill>
                  <a:srgbClr val="A020F0"/>
                </a:solidFill>
                <a:latin typeface="Courier New" panose="02070309020205020404" pitchFamily="49" charset="0"/>
              </a:rPr>
              <a:t>-'</a:t>
            </a:r>
            <a:r>
              <a:rPr lang="es-ES" dirty="0">
                <a:solidFill>
                  <a:srgbClr val="000000"/>
                </a:solidFill>
                <a:latin typeface="Courier New" panose="02070309020205020404" pitchFamily="49" charset="0"/>
              </a:rPr>
              <a:t>,xx,</a:t>
            </a:r>
            <a:r>
              <a:rPr lang="es-ES" dirty="0" err="1">
                <a:solidFill>
                  <a:srgbClr val="000000"/>
                </a:solidFill>
                <a:latin typeface="Courier New" panose="02070309020205020404" pitchFamily="49" charset="0"/>
              </a:rPr>
              <a:t>yy</a:t>
            </a:r>
            <a:r>
              <a:rPr lang="es-ES" dirty="0">
                <a:solidFill>
                  <a:srgbClr val="000000"/>
                </a:solidFill>
                <a:latin typeface="Courier New" panose="02070309020205020404" pitchFamily="49" charset="0"/>
              </a:rPr>
              <a:t>,</a:t>
            </a:r>
            <a:r>
              <a:rPr lang="es-ES" dirty="0">
                <a:solidFill>
                  <a:srgbClr val="A020F0"/>
                </a:solidFill>
                <a:latin typeface="Courier New" panose="02070309020205020404" pitchFamily="49" charset="0"/>
              </a:rPr>
              <a:t>'b-'</a:t>
            </a:r>
            <a:r>
              <a:rPr lang="es-ES" dirty="0">
                <a:solidFill>
                  <a:srgbClr val="000000"/>
                </a:solidFill>
                <a:latin typeface="Courier New" panose="02070309020205020404" pitchFamily="49" charset="0"/>
              </a:rPr>
              <a:t>);</a:t>
            </a:r>
          </a:p>
          <a:p>
            <a:r>
              <a:rPr lang="en-US" dirty="0">
                <a:solidFill>
                  <a:srgbClr val="000000"/>
                </a:solidFill>
                <a:latin typeface="Courier New" panose="02070309020205020404" pitchFamily="49" charset="0"/>
              </a:rPr>
              <a:t>legend(</a:t>
            </a:r>
            <a:r>
              <a:rPr lang="en-US" dirty="0">
                <a:solidFill>
                  <a:srgbClr val="A020F0"/>
                </a:solidFill>
                <a:latin typeface="Courier New" panose="02070309020205020404" pitchFamily="49" charset="0"/>
              </a:rPr>
              <a:t>'samples'</a:t>
            </a:r>
            <a:r>
              <a:rPr lang="en-US" dirty="0">
                <a:solidFill>
                  <a:srgbClr val="000000"/>
                </a:solidFill>
                <a:latin typeface="Courier New" panose="02070309020205020404" pitchFamily="49" charset="0"/>
              </a:rPr>
              <a:t>,</a:t>
            </a:r>
            <a:r>
              <a:rPr lang="en-US" dirty="0">
                <a:solidFill>
                  <a:srgbClr val="A020F0"/>
                </a:solidFill>
                <a:latin typeface="Courier New" panose="02070309020205020404" pitchFamily="49" charset="0"/>
              </a:rPr>
              <a:t>'4-th order </a:t>
            </a:r>
            <a:r>
              <a:rPr lang="en-US" dirty="0" err="1">
                <a:solidFill>
                  <a:srgbClr val="A020F0"/>
                </a:solidFill>
                <a:latin typeface="Courier New" panose="02070309020205020404" pitchFamily="49" charset="0"/>
              </a:rPr>
              <a:t>polynomials'</a:t>
            </a:r>
            <a:r>
              <a:rPr lang="en-US" dirty="0" err="1">
                <a:solidFill>
                  <a:srgbClr val="000000"/>
                </a:solidFill>
                <a:latin typeface="Courier New" panose="02070309020205020404" pitchFamily="49" charset="0"/>
              </a:rPr>
              <a:t>,</a:t>
            </a:r>
            <a:r>
              <a:rPr lang="en-US" dirty="0" err="1">
                <a:solidFill>
                  <a:srgbClr val="A020F0"/>
                </a:solidFill>
                <a:latin typeface="Courier New" panose="02070309020205020404" pitchFamily="49" charset="0"/>
              </a:rPr>
              <a:t>'true</a:t>
            </a:r>
            <a:r>
              <a:rPr lang="en-US" dirty="0">
                <a:solidFill>
                  <a:srgbClr val="A020F0"/>
                </a:solidFill>
                <a:latin typeface="Courier New" panose="02070309020205020404" pitchFamily="49" charset="0"/>
              </a:rPr>
              <a:t> function'</a:t>
            </a:r>
            <a:r>
              <a:rPr lang="en-US" dirty="0">
                <a:solidFill>
                  <a:srgbClr val="000000"/>
                </a:solidFill>
                <a:latin typeface="Courier New" panose="02070309020205020404" pitchFamily="49" charset="0"/>
              </a:rPr>
              <a:t>);</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9E53008D-CCD7-4166-A8D1-723D2A057DB6}" type="slidenum">
              <a:rPr lang="en-US" altLang="ko-KR" smtClean="0"/>
              <a:pPr>
                <a:defRPr/>
              </a:pPr>
              <a:t>35</a:t>
            </a:fld>
            <a:endParaRPr lang="en-US" altLang="ko-KR"/>
          </a:p>
        </p:txBody>
      </p:sp>
    </p:spTree>
    <p:extLst>
      <p:ext uri="{BB962C8B-B14F-4D97-AF65-F5344CB8AC3E}">
        <p14:creationId xmlns:p14="http://schemas.microsoft.com/office/powerpoint/2010/main" val="2332117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820EF2-5A11-4250-8930-0DB54BB3AB4A}" type="slidenum">
              <a:rPr lang="en-US">
                <a:solidFill>
                  <a:srgbClr val="000000"/>
                </a:solidFill>
              </a:rPr>
              <a:pPr/>
              <a:t>36</a:t>
            </a:fld>
            <a:endParaRPr lang="en-US">
              <a:solidFill>
                <a:srgbClr val="000000"/>
              </a:solidFill>
            </a:endParaRPr>
          </a:p>
        </p:txBody>
      </p:sp>
      <p:sp>
        <p:nvSpPr>
          <p:cNvPr id="44034" name="Rectangle 2"/>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44035" name="Rectangle 3"/>
              <p:cNvSpPr>
                <a:spLocks noGrp="1" noChangeArrowheads="1"/>
              </p:cNvSpPr>
              <p:nvPr>
                <p:ph type="body" idx="1"/>
              </p:nvPr>
            </p:nvSpPr>
            <p:spPr/>
            <p:txBody>
              <a:bodyPr/>
              <a:lstStyle/>
              <a:p>
                <a:r>
                  <a:rPr lang="en-US" dirty="0"/>
                  <a:t>The most straight forward method to estimate the accuracy of the surrogate is to compare it to the true function at a number of test points. This process is often called validation. It may be considered wasteful, because the extra points might as well be used to improve the accuracy of the surrogate. To get around this problem we use cross validation.</a:t>
                </a:r>
              </a:p>
              <a:p>
                <a:endParaRPr lang="en-US" dirty="0"/>
              </a:p>
              <a:p>
                <a:r>
                  <a:rPr lang="en-US" dirty="0"/>
                  <a:t>In simplest form of cross validation we leave one point out , fit the surrogate to the remaining points, and then check the error at the left out point. We repeat for each point, and so we end up with a cross validation error at each data point. The sum of the squares of these error is often called PRESS (prediction error sum of squares) and </a:t>
                </a:r>
                <a:r>
                  <a:rPr lang="en-US" dirty="0" err="1"/>
                  <a:t>rms</a:t>
                </a:r>
                <a:r>
                  <a:rPr lang="en-US" dirty="0"/>
                  <a:t> cross validation error is called the PRESS error.</a:t>
                </a:r>
              </a:p>
              <a:p>
                <a:endParaRPr lang="en-US" dirty="0"/>
              </a:p>
              <a:p>
                <a:r>
                  <a:rPr lang="en-US" dirty="0"/>
                  <a:t>When using linear regression, one can show that the </a:t>
                </a:r>
                <a:r>
                  <a:rPr lang="en-US" dirty="0" err="1"/>
                  <a:t>ith</a:t>
                </a:r>
                <a:r>
                  <a:rPr lang="en-US" dirty="0"/>
                  <a:t> cross validation errors </a:t>
                </a:r>
                <a14:m>
                  <m:oMath xmlns:m="http://schemas.openxmlformats.org/officeDocument/2006/math">
                    <m:sSub>
                      <m:sSubPr>
                        <m:ctrlPr>
                          <a:rPr lang="en-US" i="1">
                            <a:latin typeface="Cambria Math" panose="02040503050406030204" pitchFamily="18" charset="0"/>
                          </a:rPr>
                        </m:ctrlPr>
                      </m:sSubPr>
                      <m:e>
                        <m:r>
                          <a:rPr lang="en-US" i="1">
                            <a:latin typeface="Cambria Math"/>
                          </a:rPr>
                          <m:t>𝑒</m:t>
                        </m:r>
                      </m:e>
                      <m:sub>
                        <m:r>
                          <a:rPr lang="en-US" i="1">
                            <a:latin typeface="Cambria Math"/>
                          </a:rPr>
                          <m:t>𝑝𝑖</m:t>
                        </m:r>
                      </m:sub>
                    </m:sSub>
                  </m:oMath>
                </a14:m>
                <a:r>
                  <a:rPr lang="en-US" dirty="0"/>
                  <a:t> is </a:t>
                </a:r>
                <a14:m>
                  <m:oMath xmlns:m="http://schemas.openxmlformats.org/officeDocument/2006/math">
                    <m:sSub>
                      <m:sSubPr>
                        <m:ctrlPr>
                          <a:rPr lang="en-US" i="1">
                            <a:latin typeface="Cambria Math" panose="02040503050406030204" pitchFamily="18" charset="0"/>
                          </a:rPr>
                        </m:ctrlPr>
                      </m:sSubPr>
                      <m:e>
                        <m:r>
                          <a:rPr lang="en-US" i="1">
                            <a:latin typeface="Cambria Math"/>
                          </a:rPr>
                          <m:t>𝑒</m:t>
                        </m:r>
                      </m:e>
                      <m:sub>
                        <m:r>
                          <a:rPr lang="en-US" i="1">
                            <a:latin typeface="Cambria Math"/>
                          </a:rPr>
                          <m:t>𝑝𝑖</m:t>
                        </m:r>
                      </m:sub>
                    </m:sSub>
                    <m:r>
                      <a:rPr lang="en-US">
                        <a:latin typeface="Cambria Math"/>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𝑒</m:t>
                            </m:r>
                          </m:e>
                          <m:sub>
                            <m:r>
                              <a:rPr lang="en-US" i="1">
                                <a:latin typeface="Cambria Math"/>
                              </a:rPr>
                              <m:t>𝑖</m:t>
                            </m:r>
                          </m:sub>
                        </m:sSub>
                      </m:num>
                      <m:den>
                        <m:r>
                          <a:rPr lang="en-US">
                            <a:latin typeface="Cambria Math"/>
                          </a:rPr>
                          <m:t>1−</m:t>
                        </m:r>
                        <m:sSub>
                          <m:sSubPr>
                            <m:ctrlPr>
                              <a:rPr lang="en-US" i="1">
                                <a:latin typeface="Cambria Math" panose="02040503050406030204" pitchFamily="18" charset="0"/>
                              </a:rPr>
                            </m:ctrlPr>
                          </m:sSubPr>
                          <m:e>
                            <m:r>
                              <a:rPr lang="en-US" i="1">
                                <a:latin typeface="Cambria Math"/>
                              </a:rPr>
                              <m:t>𝐸</m:t>
                            </m:r>
                          </m:e>
                          <m:sub>
                            <m:r>
                              <a:rPr lang="en-US" i="1">
                                <a:latin typeface="Cambria Math"/>
                              </a:rPr>
                              <m:t>𝑖𝑖</m:t>
                            </m:r>
                          </m:sub>
                        </m:sSub>
                      </m:den>
                    </m:f>
                    <m:r>
                      <a:rPr lang="en-US" b="0" i="1" smtClean="0">
                        <a:latin typeface="Cambria Math"/>
                      </a:rPr>
                      <m:t>        </m:t>
                    </m:r>
                    <m:r>
                      <a:rPr lang="en-US" b="0" i="1" smtClean="0">
                        <a:latin typeface="Cambria Math"/>
                      </a:rPr>
                      <m:t>𝑤h𝑒𝑟𝑒</m:t>
                    </m:r>
                    <m:r>
                      <a:rPr lang="en-US" b="0" i="1" smtClean="0">
                        <a:latin typeface="Cambria Math"/>
                      </a:rPr>
                      <m:t>       </m:t>
                    </m:r>
                    <m:r>
                      <a:rPr lang="en-US" i="1">
                        <a:latin typeface="Cambria Math"/>
                      </a:rPr>
                      <m:t>𝐸</m:t>
                    </m:r>
                    <m:r>
                      <a:rPr lang="en-US">
                        <a:latin typeface="Cambria Math"/>
                      </a:rPr>
                      <m:t>=</m:t>
                    </m:r>
                    <m:r>
                      <a:rPr lang="en-US" i="1">
                        <a:latin typeface="Cambria Math"/>
                      </a:rPr>
                      <m:t>𝑋</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a:rPr>
                                  <m:t>𝑋</m:t>
                                </m:r>
                              </m:e>
                              <m:sup>
                                <m:r>
                                  <a:rPr lang="en-US" i="1">
                                    <a:latin typeface="Cambria Math"/>
                                  </a:rPr>
                                  <m:t>𝑇</m:t>
                                </m:r>
                              </m:sup>
                            </m:sSup>
                            <m:r>
                              <a:rPr lang="en-US" i="1">
                                <a:latin typeface="Cambria Math"/>
                              </a:rPr>
                              <m:t>𝑋</m:t>
                            </m:r>
                          </m:e>
                        </m:d>
                      </m:e>
                      <m:sup>
                        <m:r>
                          <a:rPr lang="en-US">
                            <a:latin typeface="Cambria Math"/>
                          </a:rPr>
                          <m:t>−1</m:t>
                        </m:r>
                      </m:sup>
                    </m:sSup>
                    <m:sSup>
                      <m:sSupPr>
                        <m:ctrlPr>
                          <a:rPr lang="en-US" i="1">
                            <a:latin typeface="Cambria Math" panose="02040503050406030204" pitchFamily="18" charset="0"/>
                          </a:rPr>
                        </m:ctrlPr>
                      </m:sSupPr>
                      <m:e>
                        <m:r>
                          <a:rPr lang="en-US" i="1">
                            <a:latin typeface="Cambria Math"/>
                          </a:rPr>
                          <m:t>𝑋</m:t>
                        </m:r>
                      </m:e>
                      <m:sup>
                        <m:r>
                          <a:rPr lang="en-US" i="1">
                            <a:latin typeface="Cambria Math"/>
                          </a:rPr>
                          <m:t>𝑇</m:t>
                        </m:r>
                      </m:sup>
                    </m:sSup>
                  </m:oMath>
                </a14:m>
                <a:r>
                  <a:rPr lang="en-US" dirty="0"/>
                  <a:t>. However, the matrix E may be ill conditioned, in which case the equation for the cross validation errors may not be accurate. For most other surrogates there is no formula for the cross validation errors, and they most be calculated by successive refitting of the surrogate. When this is too expensive, it is possible to take a shortcut by leaving out several points at a time. For example, with 100 data points, we may divide the data into 20 groups of 5 and leave out one group, fitting the other 95 and calculating the errors at the 5 left out points. We then need to repeat the process only 20 times.</a:t>
                </a:r>
              </a:p>
            </p:txBody>
          </p:sp>
        </mc:Choice>
        <mc:Fallback xmlns="">
          <p:sp>
            <p:nvSpPr>
              <p:cNvPr id="44035" name="Rectangle 3"/>
              <p:cNvSpPr>
                <a:spLocks noGrp="1" noChangeArrowheads="1"/>
              </p:cNvSpPr>
              <p:nvPr>
                <p:ph type="body" idx="1"/>
              </p:nvPr>
            </p:nvSpPr>
            <p:spPr/>
            <p:txBody>
              <a:bodyPr/>
              <a:lstStyle/>
              <a:p>
                <a:r>
                  <a:rPr lang="en-US" dirty="0" smtClean="0"/>
                  <a:t>The most straight forward method to estimate the accuracy of the surrogate is to compare it to the true function at a number of test points. This process is often called validation. It may be considered wasteful, because the extra points might as well be used to improve the accuracy of the surrogate. To get around this problem we use cross validation.</a:t>
                </a:r>
              </a:p>
              <a:p>
                <a:endParaRPr lang="en-US" dirty="0"/>
              </a:p>
              <a:p>
                <a:r>
                  <a:rPr lang="en-US" dirty="0" smtClean="0"/>
                  <a:t>In simplest form of cross validation we leave one point out , fit the surrogate to the remaining points, and then check the error at the left out point. We repeat for each point, and so we end up with a cross validation error at each data point. The sum of the squares of these error is often called PRESS (prediction error sum of squares) and </a:t>
                </a:r>
                <a:r>
                  <a:rPr lang="en-US" dirty="0" err="1" smtClean="0"/>
                  <a:t>rms</a:t>
                </a:r>
                <a:r>
                  <a:rPr lang="en-US" dirty="0" smtClean="0"/>
                  <a:t> cross validation error is called the PRESS error.</a:t>
                </a:r>
              </a:p>
              <a:p>
                <a:endParaRPr lang="en-US" dirty="0"/>
              </a:p>
              <a:p>
                <a:r>
                  <a:rPr lang="en-US" dirty="0" smtClean="0"/>
                  <a:t>When using linear regression, one can show that the </a:t>
                </a:r>
                <a:r>
                  <a:rPr lang="en-US" dirty="0" err="1" smtClean="0"/>
                  <a:t>ith</a:t>
                </a:r>
                <a:r>
                  <a:rPr lang="en-US" dirty="0" smtClean="0"/>
                  <a:t> cross validation errors </a:t>
                </a:r>
                <a:r>
                  <a:rPr lang="en-US" i="0">
                    <a:latin typeface="Cambria Math"/>
                  </a:rPr>
                  <a:t>𝑒_𝑝𝑖</a:t>
                </a:r>
                <a:r>
                  <a:rPr lang="en-US" dirty="0" smtClean="0"/>
                  <a:t> is </a:t>
                </a:r>
                <a:r>
                  <a:rPr lang="en-US" i="0"/>
                  <a:t>𝑒_𝑝𝑖=𝑒_𝑖/(1−𝐸_𝑖𝑖 )</a:t>
                </a:r>
                <a:r>
                  <a:rPr lang="en-US" b="0" i="0" smtClean="0">
                    <a:latin typeface="Cambria Math"/>
                  </a:rPr>
                  <a:t>         𝑤ℎ𝑒𝑟𝑒       </a:t>
                </a:r>
                <a:r>
                  <a:rPr lang="en-US" i="0"/>
                  <a:t>𝐸=𝑋(𝑋^𝑇 𝑋)^(−1) 𝑋^𝑇</a:t>
                </a:r>
                <a:r>
                  <a:rPr lang="en-US" dirty="0" smtClean="0"/>
                  <a:t>. However, the matrix E may be ill conditioned, in which case the equation for the cross validation errors may not be accurate. For most other surrogates there is no formula for the cross validation errors, and they most be calculated by successive refitting of the surrogate. When this is too expensive, it is possible to take a shortcut by leaving out several points at a time. For example, with 100 data points, we may divide the data into 20 groups of 5 and leave out one group, fitting the other 95 and calculating the errors at the 5 left out points. We then need to repeat the process only 20 times.</a:t>
                </a:r>
                <a:endParaRPr lang="en-US" dirty="0"/>
              </a:p>
            </p:txBody>
          </p:sp>
        </mc:Fallback>
      </mc:AlternateContent>
    </p:spTree>
    <p:extLst>
      <p:ext uri="{BB962C8B-B14F-4D97-AF65-F5344CB8AC3E}">
        <p14:creationId xmlns:p14="http://schemas.microsoft.com/office/powerpoint/2010/main" val="3694937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fit a surrogate to data we typically</a:t>
            </a:r>
            <a:r>
              <a:rPr lang="en-US" baseline="0" dirty="0"/>
              <a:t> calculate some measure of the overall accuracy of the fit, such as standard error or cross validation rms. However, when we use the surrogate for prediction, it is helpful to also have an idea of the expected accuracy at the prediction point.</a:t>
            </a:r>
            <a:endParaRPr lang="en-US" dirty="0"/>
          </a:p>
          <a:p>
            <a:endParaRPr lang="en-US" dirty="0"/>
          </a:p>
          <a:p>
            <a:r>
              <a:rPr lang="en-US" dirty="0"/>
              <a:t>In linear regression we typically assume that the data is contaminated with normally distributed noise. This means that if</a:t>
            </a:r>
            <a:r>
              <a:rPr lang="en-US" baseline="0" dirty="0"/>
              <a:t> we generated the data again, we would get different data and a different fit. The assumptions on the noise will allow us to estimate the variance in the prediction of the fit at any given point. This is called prediction variance. The square root of the variance is an estimate of the standard deviation in the prediction at that point. Even if the error in the fit is not due to noise, or only to noise, the prediction variance often gives a good idea of the expected accuracy at a point. This is important because even if the fit is good overall, it may still have large errors at some points, especially at points that are far from data points. In general, we expect that in the convex hull of the data points (we’ll remind you of the definition of convex hull on Slide 5) the predictions will be more accurate than outside, or in other words, interpolation will be more accurate than extrapolation.</a:t>
            </a:r>
            <a:endParaRPr lang="en-US" dirty="0"/>
          </a:p>
        </p:txBody>
      </p:sp>
      <p:sp>
        <p:nvSpPr>
          <p:cNvPr id="4" name="Slide Number Placeholder 3"/>
          <p:cNvSpPr>
            <a:spLocks noGrp="1"/>
          </p:cNvSpPr>
          <p:nvPr>
            <p:ph type="sldNum" sz="quarter" idx="10"/>
          </p:nvPr>
        </p:nvSpPr>
        <p:spPr/>
        <p:txBody>
          <a:bodyPr/>
          <a:lstStyle/>
          <a:p>
            <a:fld id="{0C7536B0-355C-4DD7-845B-BABD41DDF2A5}" type="slidenum">
              <a:rPr lang="en-US" smtClean="0"/>
              <a:t>68</a:t>
            </a:fld>
            <a:endParaRPr lang="en-US"/>
          </a:p>
        </p:txBody>
      </p:sp>
    </p:spTree>
    <p:extLst>
      <p:ext uri="{BB962C8B-B14F-4D97-AF65-F5344CB8AC3E}">
        <p14:creationId xmlns:p14="http://schemas.microsoft.com/office/powerpoint/2010/main" val="3320766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To estimate the variability in prediction at a point </a:t>
                </a:r>
                <a:r>
                  <a:rPr lang="en-US" b="1" dirty="0"/>
                  <a:t>x </a:t>
                </a:r>
                <a:r>
                  <a:rPr lang="en-US" dirty="0"/>
                  <a:t> we start with the linear regression model </a:t>
                </a:r>
                <a14:m>
                  <m:oMath xmlns:m="http://schemas.openxmlformats.org/officeDocument/2006/math">
                    <m:limUpp>
                      <m:limUppPr>
                        <m:ctrlPr>
                          <a:rPr lang="en-US" i="1">
                            <a:latin typeface="Cambria Math" panose="02040503050406030204" pitchFamily="18" charset="0"/>
                          </a:rPr>
                        </m:ctrlPr>
                      </m:limUppPr>
                      <m:e>
                        <m:acc>
                          <m:accPr>
                            <m:chr m:val="̂"/>
                            <m:ctrlPr>
                              <a:rPr lang="en-US" i="1">
                                <a:latin typeface="Cambria Math" panose="02040503050406030204" pitchFamily="18" charset="0"/>
                              </a:rPr>
                            </m:ctrlPr>
                          </m:accPr>
                          <m:e>
                            <m:r>
                              <a:rPr lang="en-US" i="1">
                                <a:latin typeface="Cambria Math"/>
                              </a:rPr>
                              <m:t>𝑦</m:t>
                            </m:r>
                          </m:e>
                        </m:acc>
                      </m:e>
                      <m:lim/>
                    </m:limUpp>
                    <m:r>
                      <a:rPr lang="en-US">
                        <a:latin typeface="Cambria Math"/>
                      </a:rPr>
                      <m:t>=</m:t>
                    </m:r>
                    <m:nary>
                      <m:naryPr>
                        <m:chr m:val="∑"/>
                        <m:limLoc m:val="undOvr"/>
                        <m:grow m:val="on"/>
                        <m:ctrlPr>
                          <a:rPr lang="en-US" i="1">
                            <a:latin typeface="Cambria Math" panose="02040503050406030204" pitchFamily="18" charset="0"/>
                          </a:rPr>
                        </m:ctrlPr>
                      </m:naryPr>
                      <m:sub>
                        <m:r>
                          <a:rPr lang="en-US" i="1">
                            <a:latin typeface="Cambria Math"/>
                          </a:rPr>
                          <m:t>𝑖</m:t>
                        </m:r>
                        <m:r>
                          <a:rPr lang="en-US">
                            <a:latin typeface="Cambria Math"/>
                          </a:rPr>
                          <m:t>=1</m:t>
                        </m:r>
                      </m:sub>
                      <m:sup>
                        <m:sSub>
                          <m:sSubPr>
                            <m:ctrlPr>
                              <a:rPr lang="en-US" i="1">
                                <a:latin typeface="Cambria Math" panose="02040503050406030204" pitchFamily="18" charset="0"/>
                              </a:rPr>
                            </m:ctrlPr>
                          </m:sSubPr>
                          <m:e>
                            <m:r>
                              <a:rPr lang="en-US" i="1">
                                <a:latin typeface="Cambria Math"/>
                              </a:rPr>
                              <m:t>𝑛</m:t>
                            </m:r>
                          </m:e>
                          <m:sub>
                            <m:r>
                              <a:rPr lang="en-US" i="1">
                                <a:latin typeface="Cambria Math"/>
                              </a:rPr>
                              <m:t>𝛽</m:t>
                            </m:r>
                          </m:sub>
                        </m:sSub>
                      </m:sup>
                      <m:e>
                        <m:sSub>
                          <m:sSubPr>
                            <m:ctrlPr>
                              <a:rPr lang="en-US" i="1">
                                <a:latin typeface="Cambria Math" panose="02040503050406030204" pitchFamily="18" charset="0"/>
                              </a:rPr>
                            </m:ctrlPr>
                          </m:sSubPr>
                          <m:e>
                            <m:r>
                              <a:rPr lang="en-US" i="1">
                                <a:latin typeface="Cambria Math"/>
                              </a:rPr>
                              <m:t>𝑏</m:t>
                            </m:r>
                          </m:e>
                          <m:sub>
                            <m:r>
                              <a:rPr lang="en-US" i="1">
                                <a:latin typeface="Cambria Math"/>
                              </a:rPr>
                              <m:t>𝑖</m:t>
                            </m:r>
                          </m:sub>
                        </m:sSub>
                        <m:sSub>
                          <m:sSubPr>
                            <m:ctrlPr>
                              <a:rPr lang="en-US" i="1">
                                <a:latin typeface="Cambria Math" panose="02040503050406030204" pitchFamily="18" charset="0"/>
                              </a:rPr>
                            </m:ctrlPr>
                          </m:sSubPr>
                          <m:e>
                            <m:r>
                              <a:rPr lang="en-US" i="1">
                                <a:latin typeface="Cambria Math"/>
                              </a:rPr>
                              <m:t>𝜉</m:t>
                            </m:r>
                          </m:e>
                          <m:sub>
                            <m:r>
                              <a:rPr lang="en-US" i="1">
                                <a:latin typeface="Cambria Math"/>
                              </a:rPr>
                              <m:t>𝑖</m:t>
                            </m:r>
                          </m:sub>
                        </m:sSub>
                        <m:r>
                          <a:rPr lang="en-US">
                            <a:latin typeface="Cambria Math"/>
                          </a:rPr>
                          <m:t>(</m:t>
                        </m:r>
                        <m:r>
                          <a:rPr lang="en-US" b="1">
                            <a:latin typeface="Cambria Math"/>
                          </a:rPr>
                          <m:t>𝐱</m:t>
                        </m:r>
                        <m:r>
                          <a:rPr lang="en-US">
                            <a:latin typeface="Cambria Math"/>
                          </a:rPr>
                          <m:t>),</m:t>
                        </m:r>
                      </m:e>
                    </m:nary>
                  </m:oMath>
                </a14:m>
                <a:r>
                  <a:rPr lang="en-US" dirty="0"/>
                  <a:t> and write it in vector form as </a:t>
                </a:r>
                <a14:m>
                  <m:oMath xmlns:m="http://schemas.openxmlformats.org/officeDocument/2006/math">
                    <m:limUpp>
                      <m:limUppPr>
                        <m:ctrlPr>
                          <a:rPr lang="en-US" sz="1200" i="1" kern="1200" smtClean="0">
                            <a:solidFill>
                              <a:schemeClr val="tx1"/>
                            </a:solidFill>
                            <a:latin typeface="Cambria Math" panose="02040503050406030204" pitchFamily="18" charset="0"/>
                            <a:ea typeface="+mn-ea"/>
                            <a:cs typeface="+mn-cs"/>
                          </a:rPr>
                        </m:ctrlPr>
                      </m:limUppPr>
                      <m:e>
                        <m:acc>
                          <m:accPr>
                            <m:chr m:val="̂"/>
                            <m:ctrlPr>
                              <a:rPr lang="en-US" sz="1200" i="1" kern="1200">
                                <a:solidFill>
                                  <a:schemeClr val="tx1"/>
                                </a:solidFill>
                                <a:latin typeface="Cambria Math" panose="02040503050406030204" pitchFamily="18" charset="0"/>
                                <a:ea typeface="+mn-ea"/>
                                <a:cs typeface="+mn-cs"/>
                              </a:rPr>
                            </m:ctrlPr>
                          </m:accPr>
                          <m:e>
                            <m:r>
                              <a:rPr lang="en-US" sz="1200" i="1" kern="1200">
                                <a:solidFill>
                                  <a:schemeClr val="tx1"/>
                                </a:solidFill>
                                <a:latin typeface="Cambria Math"/>
                                <a:ea typeface="+mn-ea"/>
                                <a:cs typeface="+mn-cs"/>
                              </a:rPr>
                              <m:t>𝑦</m:t>
                            </m:r>
                          </m:e>
                        </m:acc>
                      </m:e>
                      <m:lim/>
                    </m:limUpp>
                    <m:r>
                      <a:rPr lang="en-US" sz="1200" i="0" kern="1200">
                        <a:solidFill>
                          <a:schemeClr val="tx1"/>
                        </a:solidFill>
                        <a:latin typeface="Cambria Math"/>
                        <a:ea typeface="+mn-ea"/>
                        <a:cs typeface="+mn-cs"/>
                      </a:rPr>
                      <m:t>=</m:t>
                    </m:r>
                    <m:sSup>
                      <m:sSupPr>
                        <m:ctrlPr>
                          <a:rPr lang="en-US" sz="1200" i="1" kern="1200">
                            <a:solidFill>
                              <a:schemeClr val="tx1"/>
                            </a:solidFill>
                            <a:latin typeface="Cambria Math" panose="02040503050406030204" pitchFamily="18" charset="0"/>
                            <a:ea typeface="+mn-ea"/>
                            <a:cs typeface="+mn-cs"/>
                          </a:rPr>
                        </m:ctrlPr>
                      </m:sSupPr>
                      <m:e>
                        <m:r>
                          <a:rPr lang="en-US" sz="1200" b="1" i="0" kern="1200">
                            <a:solidFill>
                              <a:schemeClr val="tx1"/>
                            </a:solidFill>
                            <a:latin typeface="Cambria Math"/>
                            <a:ea typeface="+mn-ea"/>
                            <a:cs typeface="+mn-cs"/>
                          </a:rPr>
                          <m:t>𝐱</m:t>
                        </m:r>
                      </m:e>
                      <m:sup>
                        <m:d>
                          <m:dPr>
                            <m:endChr m:val=""/>
                            <m:ctrlPr>
                              <a:rPr lang="en-US" sz="1200" b="1" i="1" kern="1200">
                                <a:solidFill>
                                  <a:schemeClr val="tx1"/>
                                </a:solidFill>
                                <a:latin typeface="Cambria Math" panose="02040503050406030204" pitchFamily="18" charset="0"/>
                                <a:ea typeface="+mn-ea"/>
                                <a:cs typeface="+mn-cs"/>
                              </a:rPr>
                            </m:ctrlPr>
                          </m:dPr>
                          <m:e>
                            <m:r>
                              <a:rPr lang="en-US" sz="1200" b="0" i="1" kern="1200">
                                <a:solidFill>
                                  <a:schemeClr val="tx1"/>
                                </a:solidFill>
                                <a:latin typeface="Cambria Math"/>
                                <a:ea typeface="+mn-ea"/>
                                <a:cs typeface="+mn-cs"/>
                              </a:rPr>
                              <m:t>𝑚</m:t>
                            </m:r>
                            <m:r>
                              <a:rPr lang="en-US" sz="1200" b="0" i="0" kern="1200">
                                <a:solidFill>
                                  <a:schemeClr val="tx1"/>
                                </a:solidFill>
                                <a:latin typeface="Cambria Math"/>
                                <a:ea typeface="+mn-ea"/>
                                <a:cs typeface="+mn-cs"/>
                              </a:rPr>
                              <m:t>)</m:t>
                            </m:r>
                            <m:r>
                              <a:rPr lang="en-US" sz="1200" b="0" i="1" kern="1200">
                                <a:solidFill>
                                  <a:schemeClr val="tx1"/>
                                </a:solidFill>
                                <a:latin typeface="Cambria Math"/>
                                <a:ea typeface="+mn-ea"/>
                                <a:cs typeface="+mn-cs"/>
                              </a:rPr>
                              <m:t>𝑇</m:t>
                            </m:r>
                          </m:e>
                        </m:d>
                      </m:sup>
                    </m:sSup>
                    <m:r>
                      <a:rPr lang="en-US" sz="1200" b="1" i="0" kern="1200">
                        <a:solidFill>
                          <a:schemeClr val="tx1"/>
                        </a:solidFill>
                        <a:latin typeface="Cambria Math"/>
                        <a:ea typeface="+mn-ea"/>
                        <a:cs typeface="+mn-cs"/>
                      </a:rPr>
                      <m:t>𝐛</m:t>
                    </m:r>
                    <m:r>
                      <a:rPr lang="en-US" sz="1200" b="0" i="0" kern="1200" smtClean="0">
                        <a:solidFill>
                          <a:schemeClr val="tx1"/>
                        </a:solidFill>
                        <a:latin typeface="Cambria Math"/>
                        <a:ea typeface="+mn-ea"/>
                        <a:cs typeface="+mn-cs"/>
                      </a:rPr>
                      <m:t> ,</m:t>
                    </m:r>
                  </m:oMath>
                </a14:m>
                <a:r>
                  <a:rPr lang="en-US" dirty="0"/>
                  <a:t> where</a:t>
                </a:r>
                <a:r>
                  <a:rPr lang="en-US" baseline="0" dirty="0"/>
                  <a:t> the vector of coefficients </a:t>
                </a:r>
                <a:r>
                  <a:rPr lang="en-US" b="1" baseline="0" dirty="0"/>
                  <a:t>b </a:t>
                </a:r>
                <a:r>
                  <a:rPr lang="en-US" b="0" baseline="0" dirty="0"/>
                  <a:t> multiplies a vector of shape functions </a:t>
                </a:r>
                <a14:m>
                  <m:oMath xmlns:m="http://schemas.openxmlformats.org/officeDocument/2006/math">
                    <m:d>
                      <m:dPr>
                        <m:begChr m:val=""/>
                        <m:ctrlPr>
                          <a:rPr lang="en-US" sz="1200" i="1" kern="1200" smtClean="0">
                            <a:solidFill>
                              <a:schemeClr val="tx1"/>
                            </a:solidFill>
                            <a:latin typeface="Cambria Math" panose="02040503050406030204" pitchFamily="18" charset="0"/>
                            <a:ea typeface="+mn-ea"/>
                            <a:cs typeface="+mn-cs"/>
                          </a:rPr>
                        </m:ctrlPr>
                      </m:dPr>
                      <m:e>
                        <m:sSubSup>
                          <m:sSubSupPr>
                            <m:ctrlPr>
                              <a:rPr lang="en-US" sz="1200" i="1" kern="1200">
                                <a:solidFill>
                                  <a:schemeClr val="tx1"/>
                                </a:solidFill>
                                <a:latin typeface="Cambria Math" panose="02040503050406030204" pitchFamily="18" charset="0"/>
                                <a:ea typeface="+mn-ea"/>
                                <a:cs typeface="+mn-cs"/>
                              </a:rPr>
                            </m:ctrlPr>
                          </m:sSubSupPr>
                          <m:e>
                            <m:r>
                              <a:rPr lang="en-US" sz="1200" i="1" kern="1200">
                                <a:solidFill>
                                  <a:schemeClr val="tx1"/>
                                </a:solidFill>
                                <a:latin typeface="Cambria Math"/>
                                <a:ea typeface="+mn-ea"/>
                                <a:cs typeface="+mn-cs"/>
                              </a:rPr>
                              <m:t>𝑥</m:t>
                            </m:r>
                          </m:e>
                          <m:sub>
                            <m:r>
                              <a:rPr lang="en-US" sz="1200" i="1" kern="1200">
                                <a:solidFill>
                                  <a:schemeClr val="tx1"/>
                                </a:solidFill>
                                <a:latin typeface="Cambria Math"/>
                                <a:ea typeface="+mn-ea"/>
                                <a:cs typeface="+mn-cs"/>
                              </a:rPr>
                              <m:t>𝑖</m:t>
                            </m:r>
                          </m:sub>
                          <m:sup>
                            <m:d>
                              <m:dPr>
                                <m:ctrlPr>
                                  <a:rPr lang="en-US" sz="1200" i="1" kern="1200">
                                    <a:solidFill>
                                      <a:schemeClr val="tx1"/>
                                    </a:solidFill>
                                    <a:latin typeface="Cambria Math" panose="02040503050406030204" pitchFamily="18" charset="0"/>
                                    <a:ea typeface="+mn-ea"/>
                                    <a:cs typeface="+mn-cs"/>
                                  </a:rPr>
                                </m:ctrlPr>
                              </m:dPr>
                              <m:e>
                                <m:r>
                                  <a:rPr lang="en-US" sz="1200" i="1" kern="1200">
                                    <a:solidFill>
                                      <a:schemeClr val="tx1"/>
                                    </a:solidFill>
                                    <a:latin typeface="Cambria Math"/>
                                    <a:ea typeface="+mn-ea"/>
                                    <a:cs typeface="+mn-cs"/>
                                  </a:rPr>
                                  <m:t>𝑚</m:t>
                                </m:r>
                              </m:e>
                            </m:d>
                          </m:sup>
                        </m:sSubSup>
                        <m:r>
                          <a:rPr lang="en-US" sz="1200" i="0" kern="1200">
                            <a:solidFill>
                              <a:schemeClr val="tx1"/>
                            </a:solidFill>
                            <a:latin typeface="Cambria Math"/>
                            <a:ea typeface="+mn-ea"/>
                            <a:cs typeface="+mn-cs"/>
                          </a:rPr>
                          <m:t>=</m:t>
                        </m:r>
                        <m:sSub>
                          <m:sSubPr>
                            <m:ctrlPr>
                              <a:rPr lang="en-US" sz="1200" i="1" kern="1200">
                                <a:solidFill>
                                  <a:schemeClr val="tx1"/>
                                </a:solidFill>
                                <a:latin typeface="Cambria Math" panose="02040503050406030204" pitchFamily="18" charset="0"/>
                                <a:ea typeface="+mn-ea"/>
                                <a:cs typeface="+mn-cs"/>
                              </a:rPr>
                            </m:ctrlPr>
                          </m:sSubPr>
                          <m:e>
                            <m:r>
                              <a:rPr lang="en-US" sz="1200" i="1" kern="1200">
                                <a:solidFill>
                                  <a:schemeClr val="tx1"/>
                                </a:solidFill>
                                <a:latin typeface="Cambria Math"/>
                                <a:ea typeface="+mn-ea"/>
                                <a:cs typeface="+mn-cs"/>
                              </a:rPr>
                              <m:t>𝜉</m:t>
                            </m:r>
                          </m:e>
                          <m:sub>
                            <m:r>
                              <a:rPr lang="en-US" sz="1200" i="1" kern="1200">
                                <a:solidFill>
                                  <a:schemeClr val="tx1"/>
                                </a:solidFill>
                                <a:latin typeface="Cambria Math"/>
                                <a:ea typeface="+mn-ea"/>
                                <a:cs typeface="+mn-cs"/>
                              </a:rPr>
                              <m:t>𝑖</m:t>
                            </m:r>
                          </m:sub>
                        </m:sSub>
                        <m:r>
                          <a:rPr lang="en-US" sz="1200" i="0" kern="1200">
                            <a:solidFill>
                              <a:schemeClr val="tx1"/>
                            </a:solidFill>
                            <a:latin typeface="Cambria Math"/>
                            <a:ea typeface="+mn-ea"/>
                            <a:cs typeface="+mn-cs"/>
                          </a:rPr>
                          <m:t>(</m:t>
                        </m:r>
                        <m:r>
                          <a:rPr lang="en-US" sz="1200" b="1" i="0" kern="1200">
                            <a:solidFill>
                              <a:schemeClr val="tx1"/>
                            </a:solidFill>
                            <a:latin typeface="Cambria Math"/>
                            <a:ea typeface="+mn-ea"/>
                            <a:cs typeface="+mn-cs"/>
                          </a:rPr>
                          <m:t>𝐱</m:t>
                        </m:r>
                      </m:e>
                    </m:d>
                  </m:oMath>
                </a14:m>
                <a:r>
                  <a:rPr lang="en-US" dirty="0"/>
                  <a:t>. </a:t>
                </a:r>
              </a:p>
              <a:p>
                <a:endParaRPr lang="en-US" dirty="0"/>
              </a:p>
              <a:p>
                <a:r>
                  <a:rPr lang="en-US" dirty="0"/>
                  <a:t>Since</a:t>
                </a:r>
                <a:r>
                  <a:rPr lang="en-US" baseline="0" dirty="0"/>
                  <a:t> the coefficients are linear functions of the data, and the data is normally distributed, the coefficients </a:t>
                </a:r>
                <a:r>
                  <a:rPr lang="en-US" b="1" baseline="0" dirty="0"/>
                  <a:t>b </a:t>
                </a:r>
                <a:r>
                  <a:rPr lang="en-US" b="0" baseline="0" dirty="0"/>
                  <a:t>are also normally distributed. From the equation for </a:t>
                </a:r>
                <a:r>
                  <a:rPr lang="en-US" b="1" baseline="0" dirty="0"/>
                  <a:t>b </a:t>
                </a:r>
                <a:r>
                  <a:rPr lang="en-US" baseline="0" dirty="0"/>
                  <a:t> (Slide 2) we can show that the covariance</a:t>
                </a:r>
                <a:r>
                  <a:rPr lang="en-US" dirty="0"/>
                  <a:t> matrix of </a:t>
                </a:r>
                <a:r>
                  <a:rPr lang="en-US" b="1" dirty="0"/>
                  <a:t>b </a:t>
                </a:r>
                <a:r>
                  <a:rPr lang="en-US" dirty="0"/>
                  <a:t> is </a:t>
                </a:r>
                <a14:m>
                  <m:oMath xmlns:m="http://schemas.openxmlformats.org/officeDocument/2006/math">
                    <m:nary>
                      <m:naryPr>
                        <m:chr m:val="∑"/>
                        <m:limLoc m:val="subSup"/>
                        <m:grow m:val="on"/>
                        <m:supHide m:val="on"/>
                        <m:ctrlPr>
                          <a:rPr lang="en-US" b="1" i="1">
                            <a:latin typeface="Cambria Math" panose="02040503050406030204" pitchFamily="18" charset="0"/>
                          </a:rPr>
                        </m:ctrlPr>
                      </m:naryPr>
                      <m:sub>
                        <m:r>
                          <a:rPr lang="en-US" i="1">
                            <a:latin typeface="Cambria Math"/>
                          </a:rPr>
                          <m:t>𝑏</m:t>
                        </m:r>
                      </m:sub>
                      <m:sup/>
                      <m:e/>
                    </m:nary>
                    <m:r>
                      <a:rPr lang="en-US">
                        <a:latin typeface="Cambria Math"/>
                      </a:rPr>
                      <m:t>=</m:t>
                    </m:r>
                    <m:sSup>
                      <m:sSupPr>
                        <m:ctrlPr>
                          <a:rPr lang="en-US" i="1">
                            <a:latin typeface="Cambria Math" panose="02040503050406030204" pitchFamily="18" charset="0"/>
                          </a:rPr>
                        </m:ctrlPr>
                      </m:sSupPr>
                      <m:e>
                        <m:r>
                          <a:rPr lang="en-US" i="1">
                            <a:latin typeface="Cambria Math"/>
                          </a:rPr>
                          <m:t>𝜎</m:t>
                        </m:r>
                      </m:e>
                      <m:sup>
                        <m:r>
                          <a:rPr lang="en-US">
                            <a:latin typeface="Cambria Math"/>
                          </a:rPr>
                          <m:t>2</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a:rPr>
                                  <m:t>𝑋</m:t>
                                </m:r>
                              </m:e>
                              <m:sup>
                                <m:r>
                                  <a:rPr lang="en-US" i="1">
                                    <a:latin typeface="Cambria Math"/>
                                  </a:rPr>
                                  <m:t>𝑇</m:t>
                                </m:r>
                              </m:sup>
                            </m:sSup>
                            <m:r>
                              <a:rPr lang="en-US" i="1">
                                <a:latin typeface="Cambria Math"/>
                              </a:rPr>
                              <m:t>𝑋</m:t>
                            </m:r>
                          </m:e>
                        </m:d>
                      </m:e>
                      <m:sup>
                        <m:r>
                          <a:rPr lang="en-US">
                            <a:latin typeface="Cambria Math"/>
                          </a:rPr>
                          <m:t>−1</m:t>
                        </m:r>
                      </m:sup>
                    </m:sSup>
                  </m:oMath>
                </a14:m>
                <a:r>
                  <a:rPr lang="en-US" dirty="0"/>
                  <a:t> and then with some algebra it follows that </a:t>
                </a:r>
              </a:p>
              <a:p>
                <a:pPr/>
                <a14:m>
                  <m:oMathPara xmlns:m="http://schemas.openxmlformats.org/officeDocument/2006/math">
                    <m:oMathParaPr>
                      <m:jc m:val="centerGroup"/>
                    </m:oMathParaPr>
                    <m:oMath xmlns:m="http://schemas.openxmlformats.org/officeDocument/2006/math">
                      <m:r>
                        <a:rPr lang="en-US" i="1">
                          <a:latin typeface="Cambria Math"/>
                        </a:rPr>
                        <m:t>𝑉𝑎𝑟</m:t>
                      </m:r>
                      <m:r>
                        <a:rPr lang="en-US">
                          <a:latin typeface="Cambria Math"/>
                        </a:rPr>
                        <m:t>[</m:t>
                      </m:r>
                      <m:limUpp>
                        <m:limUppPr>
                          <m:ctrlPr>
                            <a:rPr lang="en-US" i="1">
                              <a:latin typeface="Cambria Math" panose="02040503050406030204" pitchFamily="18" charset="0"/>
                            </a:rPr>
                          </m:ctrlPr>
                        </m:limUppPr>
                        <m:e>
                          <m:acc>
                            <m:accPr>
                              <m:chr m:val="̂"/>
                              <m:ctrlPr>
                                <a:rPr lang="en-US" i="1">
                                  <a:latin typeface="Cambria Math" panose="02040503050406030204" pitchFamily="18" charset="0"/>
                                </a:rPr>
                              </m:ctrlPr>
                            </m:accPr>
                            <m:e>
                              <m:r>
                                <a:rPr lang="en-US" i="1">
                                  <a:latin typeface="Cambria Math"/>
                                </a:rPr>
                                <m:t>𝑦</m:t>
                              </m:r>
                            </m:e>
                          </m:acc>
                        </m:e>
                        <m:lim/>
                      </m:limUpp>
                      <m:r>
                        <a:rPr lang="en-US">
                          <a:latin typeface="Cambria Math"/>
                        </a:rPr>
                        <m:t>(</m:t>
                      </m:r>
                      <m:r>
                        <a:rPr lang="en-US" b="1">
                          <a:latin typeface="Cambria Math"/>
                        </a:rPr>
                        <m:t>𝐱</m:t>
                      </m:r>
                      <m:r>
                        <a:rPr lang="en-US">
                          <a:latin typeface="Cambria Math"/>
                        </a:rPr>
                        <m:t>)]=</m:t>
                      </m:r>
                      <m:sSup>
                        <m:sSupPr>
                          <m:ctrlPr>
                            <a:rPr lang="en-US" i="1">
                              <a:latin typeface="Cambria Math" panose="02040503050406030204" pitchFamily="18" charset="0"/>
                            </a:rPr>
                          </m:ctrlPr>
                        </m:sSupPr>
                        <m:e>
                          <m:r>
                            <a:rPr lang="en-US" b="1">
                              <a:latin typeface="Cambria Math"/>
                            </a:rPr>
                            <m:t>𝐱</m:t>
                          </m:r>
                        </m:e>
                        <m:sup>
                          <m:d>
                            <m:dPr>
                              <m:endChr m:val=""/>
                              <m:ctrlPr>
                                <a:rPr lang="en-US" b="1" i="1">
                                  <a:latin typeface="Cambria Math" panose="02040503050406030204" pitchFamily="18" charset="0"/>
                                </a:rPr>
                              </m:ctrlPr>
                            </m:dPr>
                            <m:e>
                              <m:r>
                                <a:rPr lang="en-US" i="1">
                                  <a:latin typeface="Cambria Math"/>
                                </a:rPr>
                                <m:t>𝑚</m:t>
                              </m:r>
                              <m:r>
                                <a:rPr lang="en-US">
                                  <a:latin typeface="Cambria Math"/>
                                </a:rPr>
                                <m:t>)</m:t>
                              </m:r>
                              <m:r>
                                <a:rPr lang="en-US" i="1">
                                  <a:latin typeface="Cambria Math"/>
                                </a:rPr>
                                <m:t>𝑇</m:t>
                              </m:r>
                            </m:e>
                          </m:d>
                        </m:sup>
                      </m:sSup>
                      <m:nary>
                        <m:naryPr>
                          <m:chr m:val="∑"/>
                          <m:limLoc m:val="subSup"/>
                          <m:grow m:val="on"/>
                          <m:supHide m:val="on"/>
                          <m:ctrlPr>
                            <a:rPr lang="en-US" i="1">
                              <a:latin typeface="Cambria Math" panose="02040503050406030204" pitchFamily="18" charset="0"/>
                            </a:rPr>
                          </m:ctrlPr>
                        </m:naryPr>
                        <m:sub>
                          <m:r>
                            <a:rPr lang="en-US" i="1">
                              <a:latin typeface="Cambria Math"/>
                            </a:rPr>
                            <m:t>𝑏</m:t>
                          </m:r>
                        </m:sub>
                        <m:sup/>
                        <m:e>
                          <m:sSup>
                            <m:sSupPr>
                              <m:ctrlPr>
                                <a:rPr lang="en-US" i="1">
                                  <a:latin typeface="Cambria Math" panose="02040503050406030204" pitchFamily="18" charset="0"/>
                                </a:rPr>
                              </m:ctrlPr>
                            </m:sSupPr>
                            <m:e>
                              <m:r>
                                <a:rPr lang="en-US" b="1">
                                  <a:latin typeface="Cambria Math"/>
                                </a:rPr>
                                <m:t>𝐱</m:t>
                              </m:r>
                            </m:e>
                            <m:sup>
                              <m:d>
                                <m:dPr>
                                  <m:ctrlPr>
                                    <a:rPr lang="en-US" b="1" i="1">
                                      <a:latin typeface="Cambria Math" panose="02040503050406030204" pitchFamily="18" charset="0"/>
                                    </a:rPr>
                                  </m:ctrlPr>
                                </m:dPr>
                                <m:e>
                                  <m:r>
                                    <a:rPr lang="en-US" i="1">
                                      <a:latin typeface="Cambria Math"/>
                                    </a:rPr>
                                    <m:t>𝑚</m:t>
                                  </m:r>
                                </m:e>
                              </m:d>
                            </m:sup>
                          </m:sSup>
                        </m:e>
                      </m:nary>
                      <m:r>
                        <a:rPr lang="en-US">
                          <a:latin typeface="Cambria Math"/>
                        </a:rPr>
                        <m:t>=</m:t>
                      </m:r>
                      <m:sSup>
                        <m:sSupPr>
                          <m:ctrlPr>
                            <a:rPr lang="en-US" i="1">
                              <a:latin typeface="Cambria Math" panose="02040503050406030204" pitchFamily="18" charset="0"/>
                            </a:rPr>
                          </m:ctrlPr>
                        </m:sSupPr>
                        <m:e>
                          <m:r>
                            <a:rPr lang="en-US" i="1">
                              <a:latin typeface="Cambria Math"/>
                            </a:rPr>
                            <m:t>𝜎</m:t>
                          </m:r>
                        </m:e>
                        <m:sup>
                          <m:r>
                            <a:rPr lang="en-US">
                              <a:latin typeface="Cambria Math"/>
                            </a:rPr>
                            <m:t>2</m:t>
                          </m:r>
                        </m:sup>
                      </m:sSup>
                      <m:sSup>
                        <m:sSupPr>
                          <m:ctrlPr>
                            <a:rPr lang="en-US" i="1">
                              <a:latin typeface="Cambria Math" panose="02040503050406030204" pitchFamily="18" charset="0"/>
                            </a:rPr>
                          </m:ctrlPr>
                        </m:sSupPr>
                        <m:e>
                          <m:r>
                            <a:rPr lang="en-US" b="1">
                              <a:latin typeface="Cambria Math"/>
                            </a:rPr>
                            <m:t>𝐱</m:t>
                          </m:r>
                        </m:e>
                        <m:sup>
                          <m:d>
                            <m:dPr>
                              <m:endChr m:val=""/>
                              <m:ctrlPr>
                                <a:rPr lang="en-US" b="1" i="1">
                                  <a:latin typeface="Cambria Math" panose="02040503050406030204" pitchFamily="18" charset="0"/>
                                </a:rPr>
                              </m:ctrlPr>
                            </m:dPr>
                            <m:e>
                              <m:r>
                                <a:rPr lang="en-US" i="1">
                                  <a:latin typeface="Cambria Math"/>
                                </a:rPr>
                                <m:t>𝑚</m:t>
                              </m:r>
                              <m:r>
                                <a:rPr lang="en-US">
                                  <a:latin typeface="Cambria Math"/>
                                </a:rPr>
                                <m:t>)</m:t>
                              </m:r>
                              <m:r>
                                <a:rPr lang="en-US" i="1">
                                  <a:latin typeface="Cambria Math"/>
                                </a:rPr>
                                <m:t>𝑇</m:t>
                              </m:r>
                            </m:e>
                          </m:d>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a:rPr>
                                    <m:t>𝑋</m:t>
                                  </m:r>
                                </m:e>
                                <m:sup>
                                  <m:r>
                                    <a:rPr lang="en-US" i="1">
                                      <a:latin typeface="Cambria Math"/>
                                    </a:rPr>
                                    <m:t>𝑇</m:t>
                                  </m:r>
                                </m:sup>
                              </m:sSup>
                              <m:r>
                                <a:rPr lang="en-US" i="1">
                                  <a:latin typeface="Cambria Math"/>
                                </a:rPr>
                                <m:t>𝑋</m:t>
                              </m:r>
                            </m:e>
                          </m:d>
                        </m:e>
                        <m:sup>
                          <m:r>
                            <a:rPr lang="en-US">
                              <a:latin typeface="Cambria Math"/>
                            </a:rPr>
                            <m:t>−1</m:t>
                          </m:r>
                        </m:sup>
                      </m:sSup>
                      <m:sSup>
                        <m:sSupPr>
                          <m:ctrlPr>
                            <a:rPr lang="en-US" i="1">
                              <a:latin typeface="Cambria Math" panose="02040503050406030204" pitchFamily="18" charset="0"/>
                            </a:rPr>
                          </m:ctrlPr>
                        </m:sSupPr>
                        <m:e>
                          <m:r>
                            <a:rPr lang="en-US" b="1">
                              <a:latin typeface="Cambria Math"/>
                            </a:rPr>
                            <m:t>𝐱</m:t>
                          </m:r>
                        </m:e>
                        <m:sup>
                          <m:d>
                            <m:dPr>
                              <m:ctrlPr>
                                <a:rPr lang="en-US" b="1" i="1">
                                  <a:latin typeface="Cambria Math" panose="02040503050406030204" pitchFamily="18" charset="0"/>
                                </a:rPr>
                              </m:ctrlPr>
                            </m:dPr>
                            <m:e>
                              <m:r>
                                <a:rPr lang="en-US" i="1">
                                  <a:latin typeface="Cambria Math"/>
                                </a:rPr>
                                <m:t>𝑚</m:t>
                              </m:r>
                            </m:e>
                          </m:d>
                        </m:sup>
                      </m:sSup>
                    </m:oMath>
                  </m:oMathPara>
                </a14:m>
                <a:endParaRPr lang="en-US" dirty="0"/>
              </a:p>
              <a:p>
                <a:r>
                  <a:rPr lang="en-US" dirty="0"/>
                  <a:t>Since we do not know the exact value of the noise </a:t>
                </a:r>
                <a14:m>
                  <m:oMath xmlns:m="http://schemas.openxmlformats.org/officeDocument/2006/math">
                    <m:r>
                      <a:rPr lang="en-US" i="1">
                        <a:latin typeface="Cambria Math"/>
                      </a:rPr>
                      <m:t>𝜎</m:t>
                    </m:r>
                  </m:oMath>
                </a14:m>
                <a:r>
                  <a:rPr lang="en-US" dirty="0"/>
                  <a:t> we substitute the estimate. And take the square root to get the standard error, which as usual, is the estimate of the standard deviation</a:t>
                </a:r>
              </a:p>
              <a:p>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𝑠</m:t>
                          </m:r>
                        </m:e>
                        <m:sub>
                          <m:r>
                            <a:rPr lang="en-US" i="1">
                              <a:latin typeface="Cambria Math"/>
                            </a:rPr>
                            <m:t>𝑦</m:t>
                          </m:r>
                        </m:sub>
                      </m:sSub>
                      <m:r>
                        <a:rPr lang="en-US">
                          <a:latin typeface="Cambria Math"/>
                        </a:rPr>
                        <m:t>=</m:t>
                      </m:r>
                      <m:limUpp>
                        <m:limUppPr>
                          <m:ctrlPr>
                            <a:rPr lang="en-US" i="1">
                              <a:latin typeface="Cambria Math" panose="02040503050406030204" pitchFamily="18" charset="0"/>
                            </a:rPr>
                          </m:ctrlPr>
                        </m:limUppPr>
                        <m:e>
                          <m:acc>
                            <m:accPr>
                              <m:chr m:val="̂"/>
                              <m:ctrlPr>
                                <a:rPr lang="en-US" i="1">
                                  <a:latin typeface="Cambria Math" panose="02040503050406030204" pitchFamily="18" charset="0"/>
                                </a:rPr>
                              </m:ctrlPr>
                            </m:accPr>
                            <m:e>
                              <m:r>
                                <a:rPr lang="en-US" i="1">
                                  <a:latin typeface="Cambria Math"/>
                                </a:rPr>
                                <m:t>𝜎</m:t>
                              </m:r>
                            </m:e>
                          </m:acc>
                        </m:e>
                        <m:lim/>
                      </m:limUpp>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r>
                                <a:rPr lang="en-US" b="1">
                                  <a:latin typeface="Cambria Math"/>
                                </a:rPr>
                                <m:t>𝐱</m:t>
                              </m:r>
                            </m:e>
                            <m:sup>
                              <m:d>
                                <m:dPr>
                                  <m:endChr m:val=""/>
                                  <m:ctrlPr>
                                    <a:rPr lang="en-US" b="1" i="1">
                                      <a:latin typeface="Cambria Math" panose="02040503050406030204" pitchFamily="18" charset="0"/>
                                    </a:rPr>
                                  </m:ctrlPr>
                                </m:dPr>
                                <m:e>
                                  <m:r>
                                    <a:rPr lang="en-US" i="1">
                                      <a:latin typeface="Cambria Math"/>
                                    </a:rPr>
                                    <m:t>𝑚</m:t>
                                  </m:r>
                                  <m:r>
                                    <a:rPr lang="en-US">
                                      <a:latin typeface="Cambria Math"/>
                                    </a:rPr>
                                    <m:t>)</m:t>
                                  </m:r>
                                  <m:r>
                                    <a:rPr lang="en-US" i="1">
                                      <a:latin typeface="Cambria Math"/>
                                    </a:rPr>
                                    <m:t>𝑇</m:t>
                                  </m:r>
                                </m:e>
                              </m:d>
                            </m:sup>
                          </m:sSup>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sSup>
                                    <m:sSupPr>
                                      <m:ctrlPr>
                                        <a:rPr lang="en-US" b="1" i="1">
                                          <a:latin typeface="Cambria Math" panose="02040503050406030204" pitchFamily="18" charset="0"/>
                                        </a:rPr>
                                      </m:ctrlPr>
                                    </m:sSupPr>
                                    <m:e>
                                      <m:r>
                                        <a:rPr lang="en-US" i="1">
                                          <a:latin typeface="Cambria Math"/>
                                        </a:rPr>
                                        <m:t>𝑋</m:t>
                                      </m:r>
                                    </m:e>
                                    <m:sup>
                                      <m:r>
                                        <a:rPr lang="en-US" i="1">
                                          <a:latin typeface="Cambria Math"/>
                                        </a:rPr>
                                        <m:t>𝑇</m:t>
                                      </m:r>
                                    </m:sup>
                                  </m:sSup>
                                  <m:r>
                                    <a:rPr lang="en-US" i="1">
                                      <a:latin typeface="Cambria Math"/>
                                    </a:rPr>
                                    <m:t>𝑋</m:t>
                                  </m:r>
                                </m:e>
                              </m:d>
                            </m:e>
                            <m:sup>
                              <m:r>
                                <a:rPr lang="en-US">
                                  <a:latin typeface="Cambria Math"/>
                                </a:rPr>
                                <m:t>−1</m:t>
                              </m:r>
                            </m:sup>
                          </m:sSup>
                          <m:sSup>
                            <m:sSupPr>
                              <m:ctrlPr>
                                <a:rPr lang="en-US" b="1" i="1">
                                  <a:latin typeface="Cambria Math" panose="02040503050406030204" pitchFamily="18" charset="0"/>
                                </a:rPr>
                              </m:ctrlPr>
                            </m:sSupPr>
                            <m:e>
                              <m:r>
                                <a:rPr lang="en-US" b="1">
                                  <a:latin typeface="Cambria Math"/>
                                </a:rPr>
                                <m:t>𝐱</m:t>
                              </m:r>
                            </m:e>
                            <m:sup>
                              <m:d>
                                <m:dPr>
                                  <m:ctrlPr>
                                    <a:rPr lang="en-US" b="1" i="1">
                                      <a:latin typeface="Cambria Math" panose="02040503050406030204" pitchFamily="18" charset="0"/>
                                    </a:rPr>
                                  </m:ctrlPr>
                                </m:dPr>
                                <m:e>
                                  <m:r>
                                    <a:rPr lang="en-US" i="1">
                                      <a:latin typeface="Cambria Math"/>
                                    </a:rPr>
                                    <m:t>𝑚</m:t>
                                  </m:r>
                                </m:e>
                              </m:d>
                            </m:sup>
                          </m:sSup>
                        </m:e>
                      </m:rad>
                    </m:oMath>
                  </m:oMathPara>
                </a14:m>
                <a:endParaRPr lang="en-US" dirty="0"/>
              </a:p>
            </p:txBody>
          </p:sp>
        </mc:Choice>
        <mc:Fallback xmlns="">
          <p:sp>
            <p:nvSpPr>
              <p:cNvPr id="3" name="Notes Placeholder 2"/>
              <p:cNvSpPr>
                <a:spLocks noGrp="1"/>
              </p:cNvSpPr>
              <p:nvPr>
                <p:ph type="body" idx="1"/>
              </p:nvPr>
            </p:nvSpPr>
            <p:spPr/>
            <p:txBody>
              <a:bodyPr/>
              <a:lstStyle/>
              <a:p>
                <a:r>
                  <a:rPr lang="en-US" dirty="0" smtClean="0"/>
                  <a:t>To estimate the variability in prediction at a point </a:t>
                </a:r>
                <a:r>
                  <a:rPr lang="en-US" b="1" dirty="0" smtClean="0"/>
                  <a:t>x </a:t>
                </a:r>
                <a:r>
                  <a:rPr lang="en-US" dirty="0" smtClean="0"/>
                  <a:t> we start with the linear regression model </a:t>
                </a:r>
                <a:r>
                  <a:rPr lang="en-US" i="0"/>
                  <a:t>𝑦 ̂┴ =∑129_(𝑖=1)^(𝑛_𝛽)▒〖𝑏_𝑖 𝜉_𝑖 (</a:t>
                </a:r>
                <a:r>
                  <a:rPr lang="en-US" b="1" i="0"/>
                  <a:t>𝐱</a:t>
                </a:r>
                <a:r>
                  <a:rPr lang="en-US" i="0"/>
                  <a:t>),〗</a:t>
                </a:r>
                <a:r>
                  <a:rPr lang="en-US" dirty="0" smtClean="0"/>
                  <a:t> and write it in vector form as </a:t>
                </a:r>
                <a:r>
                  <a:rPr lang="en-US" sz="1200" i="0" kern="1200">
                    <a:solidFill>
                      <a:schemeClr val="tx1"/>
                    </a:solidFill>
                    <a:latin typeface="+mn-lt"/>
                    <a:ea typeface="+mn-ea"/>
                    <a:cs typeface="+mn-cs"/>
                  </a:rPr>
                  <a:t>𝑦 ̂</a:t>
                </a:r>
                <a:r>
                  <a:rPr lang="en-US" sz="1200" i="0" kern="1200" smtClean="0">
                    <a:solidFill>
                      <a:schemeClr val="tx1"/>
                    </a:solidFill>
                    <a:latin typeface="+mn-lt"/>
                    <a:ea typeface="+mn-ea"/>
                    <a:cs typeface="+mn-cs"/>
                  </a:rPr>
                  <a:t>┴ </a:t>
                </a:r>
                <a:r>
                  <a:rPr lang="en-US" sz="1200" i="0" kern="1200">
                    <a:solidFill>
                      <a:schemeClr val="tx1"/>
                    </a:solidFill>
                    <a:latin typeface="+mn-lt"/>
                    <a:ea typeface="+mn-ea"/>
                    <a:cs typeface="+mn-cs"/>
                  </a:rPr>
                  <a:t>=</a:t>
                </a:r>
                <a:r>
                  <a:rPr lang="en-US" sz="1200" b="1" i="0" kern="1200">
                    <a:solidFill>
                      <a:schemeClr val="tx1"/>
                    </a:solidFill>
                    <a:latin typeface="+mn-lt"/>
                    <a:ea typeface="+mn-ea"/>
                    <a:cs typeface="+mn-cs"/>
                  </a:rPr>
                  <a:t>𝐱^(</a:t>
                </a:r>
                <a:r>
                  <a:rPr lang="en-US" sz="1200" b="0" i="0" kern="1200">
                    <a:solidFill>
                      <a:schemeClr val="tx1"/>
                    </a:solidFill>
                    <a:latin typeface="+mn-lt"/>
                    <a:ea typeface="+mn-ea"/>
                    <a:cs typeface="+mn-cs"/>
                  </a:rPr>
                  <a:t>𝑚)𝑇</a:t>
                </a:r>
                <a:r>
                  <a:rPr lang="en-US" sz="1200" b="1" i="0" kern="1200">
                    <a:solidFill>
                      <a:schemeClr val="tx1"/>
                    </a:solidFill>
                    <a:latin typeface="+mn-lt"/>
                    <a:ea typeface="+mn-ea"/>
                    <a:cs typeface="+mn-cs"/>
                  </a:rPr>
                  <a:t>┤  𝐛</a:t>
                </a:r>
                <a:r>
                  <a:rPr lang="en-US" sz="1200" b="0" i="0" kern="1200" smtClean="0">
                    <a:solidFill>
                      <a:schemeClr val="tx1"/>
                    </a:solidFill>
                    <a:latin typeface="Cambria Math"/>
                    <a:ea typeface="+mn-ea"/>
                    <a:cs typeface="+mn-cs"/>
                  </a:rPr>
                  <a:t> ,</a:t>
                </a:r>
                <a:r>
                  <a:rPr lang="en-US" dirty="0" smtClean="0"/>
                  <a:t> </a:t>
                </a:r>
                <a:r>
                  <a:rPr lang="en-US" dirty="0" smtClean="0"/>
                  <a:t>where</a:t>
                </a:r>
                <a:r>
                  <a:rPr lang="en-US" baseline="0" dirty="0" smtClean="0"/>
                  <a:t> the vector of coefficients </a:t>
                </a:r>
                <a:r>
                  <a:rPr lang="en-US" b="1" baseline="0" dirty="0" smtClean="0"/>
                  <a:t>b </a:t>
                </a:r>
                <a:r>
                  <a:rPr lang="en-US" b="0" baseline="0" dirty="0" smtClean="0"/>
                  <a:t> multiplies a vector of shape functions </a:t>
                </a:r>
                <a:r>
                  <a:rPr lang="en-US" sz="1200" i="0" kern="1200" smtClean="0">
                    <a:solidFill>
                      <a:schemeClr val="tx1"/>
                    </a:solidFill>
                    <a:latin typeface="+mn-lt"/>
                    <a:ea typeface="+mn-ea"/>
                    <a:cs typeface="+mn-cs"/>
                  </a:rPr>
                  <a:t>├ </a:t>
                </a:r>
                <a:r>
                  <a:rPr lang="en-US" sz="1200" i="0" kern="1200">
                    <a:solidFill>
                      <a:schemeClr val="tx1"/>
                    </a:solidFill>
                    <a:latin typeface="+mn-lt"/>
                    <a:ea typeface="+mn-ea"/>
                    <a:cs typeface="+mn-cs"/>
                  </a:rPr>
                  <a:t>𝑥_𝑖^((𝑚) )=𝜉_𝑖 (</a:t>
                </a:r>
                <a:r>
                  <a:rPr lang="en-US" sz="1200" b="1" i="0" kern="1200">
                    <a:solidFill>
                      <a:schemeClr val="tx1"/>
                    </a:solidFill>
                    <a:latin typeface="+mn-lt"/>
                    <a:ea typeface="+mn-ea"/>
                    <a:cs typeface="+mn-cs"/>
                  </a:rPr>
                  <a:t>𝐱)</a:t>
                </a:r>
                <a:r>
                  <a:rPr lang="en-US" dirty="0" smtClean="0"/>
                  <a:t>. </a:t>
                </a:r>
              </a:p>
              <a:p>
                <a:endParaRPr lang="en-US" dirty="0" smtClean="0"/>
              </a:p>
              <a:p>
                <a:r>
                  <a:rPr lang="en-US" dirty="0" smtClean="0"/>
                  <a:t>Since</a:t>
                </a:r>
                <a:r>
                  <a:rPr lang="en-US" baseline="0" dirty="0" smtClean="0"/>
                  <a:t> the coefficients are linear functions of the data, and the data is normally distributed, the coefficients </a:t>
                </a:r>
                <a:r>
                  <a:rPr lang="en-US" b="1" baseline="0" dirty="0" smtClean="0"/>
                  <a:t>b </a:t>
                </a:r>
                <a:r>
                  <a:rPr lang="en-US" b="0" baseline="0" dirty="0" smtClean="0"/>
                  <a:t>are also normally distributed. From the equation for </a:t>
                </a:r>
                <a:r>
                  <a:rPr lang="en-US" b="1" baseline="0" dirty="0" smtClean="0"/>
                  <a:t>b </a:t>
                </a:r>
                <a:r>
                  <a:rPr lang="en-US" baseline="0" dirty="0" smtClean="0"/>
                  <a:t> (Slide 2) we can show that the covariance</a:t>
                </a:r>
                <a:r>
                  <a:rPr lang="en-US" dirty="0" smtClean="0"/>
                  <a:t> matrix of </a:t>
                </a:r>
                <a:r>
                  <a:rPr lang="en-US" b="1" dirty="0" smtClean="0"/>
                  <a:t>b </a:t>
                </a:r>
                <a:r>
                  <a:rPr lang="en-US" dirty="0"/>
                  <a:t> </a:t>
                </a:r>
                <a:r>
                  <a:rPr lang="en-US" dirty="0" smtClean="0"/>
                  <a:t>is </a:t>
                </a:r>
                <a:r>
                  <a:rPr lang="en-US" b="1" i="0"/>
                  <a:t>∑130_</a:t>
                </a:r>
                <a:r>
                  <a:rPr lang="en-US" i="0"/>
                  <a:t>𝑏=𝜎^2 (𝑋^𝑇 𝑋)^(−1)</a:t>
                </a:r>
                <a:r>
                  <a:rPr lang="en-US" dirty="0" smtClean="0"/>
                  <a:t> and then with some algebra it follows that </a:t>
                </a:r>
              </a:p>
              <a:p>
                <a:r>
                  <a:rPr lang="en-US" i="0"/>
                  <a:t>𝑉𝑎𝑟[𝑦 ̂┴ (</a:t>
                </a:r>
                <a:r>
                  <a:rPr lang="en-US" b="1" i="0"/>
                  <a:t>𝐱</a:t>
                </a:r>
                <a:r>
                  <a:rPr lang="en-US" i="0"/>
                  <a:t>)]=</a:t>
                </a:r>
                <a:r>
                  <a:rPr lang="en-US" b="1" i="0"/>
                  <a:t>𝐱^(</a:t>
                </a:r>
                <a:r>
                  <a:rPr lang="en-US" i="0"/>
                  <a:t>𝑚)𝑇</a:t>
                </a:r>
                <a:r>
                  <a:rPr lang="en-US" b="1" i="0"/>
                  <a:t>┤  </a:t>
                </a:r>
                <a:r>
                  <a:rPr lang="en-US" i="0"/>
                  <a:t>∑130_𝑏▒</a:t>
                </a:r>
                <a:r>
                  <a:rPr lang="en-US" b="1" i="0"/>
                  <a:t>𝐱^((</a:t>
                </a:r>
                <a:r>
                  <a:rPr lang="en-US" i="0"/>
                  <a:t>𝑚</a:t>
                </a:r>
                <a:r>
                  <a:rPr lang="en-US" b="1" i="0"/>
                  <a:t>) ) </a:t>
                </a:r>
                <a:r>
                  <a:rPr lang="en-US" i="0"/>
                  <a:t>=𝜎^2 </a:t>
                </a:r>
                <a:r>
                  <a:rPr lang="en-US" b="1" i="0"/>
                  <a:t>𝐱^(</a:t>
                </a:r>
                <a:r>
                  <a:rPr lang="en-US" i="0"/>
                  <a:t>𝑚)𝑇</a:t>
                </a:r>
                <a:r>
                  <a:rPr lang="en-US" b="1" i="0"/>
                  <a:t>┤  </a:t>
                </a:r>
                <a:r>
                  <a:rPr lang="en-US" i="0"/>
                  <a:t>(𝑋^𝑇 𝑋)^(−1) </a:t>
                </a:r>
                <a:r>
                  <a:rPr lang="en-US" b="1" i="0"/>
                  <a:t>𝐱^((</a:t>
                </a:r>
                <a:r>
                  <a:rPr lang="en-US" i="0"/>
                  <a:t>𝑚</a:t>
                </a:r>
                <a:r>
                  <a:rPr lang="en-US" b="1" i="0"/>
                  <a:t>) )</a:t>
                </a:r>
                <a:endParaRPr lang="en-US" dirty="0" smtClean="0"/>
              </a:p>
              <a:p>
                <a:r>
                  <a:rPr lang="en-US" dirty="0" smtClean="0"/>
                  <a:t>Since we do not know the exact value of the noise </a:t>
                </a:r>
                <a:r>
                  <a:rPr lang="en-US" i="0"/>
                  <a:t>𝜎</a:t>
                </a:r>
                <a:r>
                  <a:rPr lang="en-US" dirty="0" smtClean="0"/>
                  <a:t> we substitute the estimate. And take the square root to get the standard error, which as usual, is the estimate of the standard deviation</a:t>
                </a:r>
              </a:p>
              <a:p>
                <a:endParaRPr lang="en-US" dirty="0"/>
              </a:p>
              <a:p>
                <a:r>
                  <a:rPr lang="en-US" i="0"/>
                  <a:t>𝑠_𝑦=𝜎 ̂┴ √(</a:t>
                </a:r>
                <a:r>
                  <a:rPr lang="en-US" b="1" i="0"/>
                  <a:t>𝐱^(</a:t>
                </a:r>
                <a:r>
                  <a:rPr lang="en-US" i="0"/>
                  <a:t>𝑚)𝑇</a:t>
                </a:r>
                <a:r>
                  <a:rPr lang="en-US" b="1" i="0"/>
                  <a:t>┤  (</a:t>
                </a:r>
                <a:r>
                  <a:rPr lang="en-US" i="0"/>
                  <a:t>𝑋</a:t>
                </a:r>
                <a:r>
                  <a:rPr lang="en-US" b="1" i="0"/>
                  <a:t>^</a:t>
                </a:r>
                <a:r>
                  <a:rPr lang="en-US" i="0"/>
                  <a:t>𝑇 𝑋</a:t>
                </a:r>
                <a:r>
                  <a:rPr lang="en-US" b="1" i="0"/>
                  <a:t>)^(</a:t>
                </a:r>
                <a:r>
                  <a:rPr lang="en-US" i="0"/>
                  <a:t>−1</a:t>
                </a:r>
                <a:r>
                  <a:rPr lang="en-US" b="1" i="0"/>
                  <a:t>) 𝐱^((</a:t>
                </a:r>
                <a:r>
                  <a:rPr lang="en-US" i="0"/>
                  <a:t>𝑚</a:t>
                </a:r>
                <a:r>
                  <a:rPr lang="en-US" b="1" i="0"/>
                  <a:t>) ) )</a:t>
                </a:r>
                <a:endParaRPr lang="en-US" dirty="0"/>
              </a:p>
            </p:txBody>
          </p:sp>
        </mc:Fallback>
      </mc:AlternateContent>
      <p:sp>
        <p:nvSpPr>
          <p:cNvPr id="4" name="Slide Number Placeholder 3"/>
          <p:cNvSpPr>
            <a:spLocks noGrp="1"/>
          </p:cNvSpPr>
          <p:nvPr>
            <p:ph type="sldNum" sz="quarter" idx="10"/>
          </p:nvPr>
        </p:nvSpPr>
        <p:spPr/>
        <p:txBody>
          <a:bodyPr/>
          <a:lstStyle/>
          <a:p>
            <a:fld id="{0C7536B0-355C-4DD7-845B-BABD41DDF2A5}" type="slidenum">
              <a:rPr lang="en-US" smtClean="0"/>
              <a:t>69</a:t>
            </a:fld>
            <a:endParaRPr lang="en-US"/>
          </a:p>
        </p:txBody>
      </p:sp>
    </p:spTree>
    <p:extLst>
      <p:ext uri="{BB962C8B-B14F-4D97-AF65-F5344CB8AC3E}">
        <p14:creationId xmlns:p14="http://schemas.microsoft.com/office/powerpoint/2010/main" val="2108543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1B792E-8B99-4C36-8869-348F224CBB72}" type="slidenum">
              <a:rPr lang="en-US">
                <a:solidFill>
                  <a:srgbClr val="000000"/>
                </a:solidFill>
              </a:rPr>
              <a:pPr/>
              <a:t>70</a:t>
            </a:fld>
            <a:endParaRPr lang="en-US">
              <a:solidFill>
                <a:srgbClr val="000000"/>
              </a:solidFill>
            </a:endParaRP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015604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
        <p:nvSpPr>
          <p:cNvPr id="4" name="Rectangle 3"/>
          <p:cNvSpPr/>
          <p:nvPr userDrawn="1"/>
        </p:nvSpPr>
        <p:spPr bwMode="auto">
          <a:xfrm>
            <a:off x="1" y="73763"/>
            <a:ext cx="9144000" cy="3583837"/>
          </a:xfrm>
          <a:prstGeom prst="rect">
            <a:avLst/>
          </a:prstGeom>
          <a:gradFill flip="none" rotWithShape="1">
            <a:gsLst>
              <a:gs pos="25000">
                <a:srgbClr val="0000CC"/>
              </a:gs>
              <a:gs pos="100000">
                <a:schemeClr val="accent1">
                  <a:tint val="44500"/>
                  <a:satMod val="160000"/>
                </a:schemeClr>
              </a:gs>
              <a:gs pos="54000">
                <a:srgbClr val="0000CC"/>
              </a:gs>
            </a:gsLst>
            <a:path path="circle">
              <a:fillToRect r="100000" b="100000"/>
            </a:path>
            <a:tileRect l="-100000" t="-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dirty="0">
              <a:solidFill>
                <a:schemeClr val="bg1"/>
              </a:solidFill>
            </a:endParaRPr>
          </a:p>
        </p:txBody>
      </p:sp>
      <p:sp>
        <p:nvSpPr>
          <p:cNvPr id="5" name="Rectangle 4"/>
          <p:cNvSpPr/>
          <p:nvPr userDrawn="1"/>
        </p:nvSpPr>
        <p:spPr bwMode="auto">
          <a:xfrm>
            <a:off x="0" y="0"/>
            <a:ext cx="9144000" cy="304800"/>
          </a:xfrm>
          <a:prstGeom prst="rect">
            <a:avLst/>
          </a:prstGeom>
          <a:gradFill flip="none" rotWithShape="1">
            <a:gsLst>
              <a:gs pos="44000">
                <a:srgbClr val="FF9900"/>
              </a:gs>
              <a:gs pos="46000">
                <a:srgbClr val="FF9900"/>
              </a:gs>
              <a:gs pos="100000">
                <a:schemeClr val="bg1"/>
              </a:gs>
              <a:gs pos="100000">
                <a:schemeClr val="accent1">
                  <a:tint val="23500"/>
                  <a:satMod val="160000"/>
                </a:schemeClr>
              </a:gs>
            </a:gsLst>
            <a:lin ang="18900000" scaled="1"/>
            <a:tileRect/>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dirty="0">
              <a:solidFill>
                <a:schemeClr val="bg1"/>
              </a:solidFill>
            </a:endParaRPr>
          </a:p>
        </p:txBody>
      </p:sp>
      <p:pic>
        <p:nvPicPr>
          <p:cNvPr id="6" name="Picture 344" descr="logo.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5502275"/>
            <a:ext cx="190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0"/>
          <p:cNvGrpSpPr/>
          <p:nvPr userDrawn="1"/>
        </p:nvGrpSpPr>
        <p:grpSpPr>
          <a:xfrm>
            <a:off x="533400" y="0"/>
            <a:ext cx="2433696" cy="762000"/>
            <a:chOff x="1447800" y="685800"/>
            <a:chExt cx="5009356" cy="1568449"/>
          </a:xfrm>
          <a:effectLst>
            <a:outerShdw blurRad="50800" dist="38100" dir="2700000" algn="tl" rotWithShape="0">
              <a:prstClr val="black">
                <a:alpha val="40000"/>
              </a:prstClr>
            </a:outerShdw>
          </a:effectLst>
        </p:grpSpPr>
        <p:sp>
          <p:nvSpPr>
            <p:cNvPr id="8" name="Rectangle 11"/>
            <p:cNvSpPr/>
            <p:nvPr/>
          </p:nvSpPr>
          <p:spPr bwMode="auto">
            <a:xfrm>
              <a:off x="1447800" y="685800"/>
              <a:ext cx="5009356" cy="156844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dirty="0">
                <a:solidFill>
                  <a:schemeClr val="bg1"/>
                </a:solidFill>
              </a:endParaRPr>
            </a:p>
          </p:txBody>
        </p:sp>
        <p:pic>
          <p:nvPicPr>
            <p:cNvPr id="9" name="Picture 345" descr="Logo_UF.jpg"/>
            <p:cNvPicPr>
              <a:picLocks noChangeAspect="1"/>
            </p:cNvPicPr>
            <p:nvPr/>
          </p:nvPicPr>
          <p:blipFill>
            <a:blip r:embed="rId3" cstate="print"/>
            <a:srcRect/>
            <a:stretch>
              <a:fillRect/>
            </a:stretch>
          </p:blipFill>
          <p:spPr bwMode="auto">
            <a:xfrm>
              <a:off x="1838325" y="881062"/>
              <a:ext cx="4257675" cy="1176338"/>
            </a:xfrm>
            <a:prstGeom prst="rect">
              <a:avLst/>
            </a:prstGeom>
            <a:noFill/>
            <a:ln w="9525">
              <a:noFill/>
              <a:miter lim="800000"/>
              <a:headEnd/>
              <a:tailEnd/>
            </a:ln>
          </p:spPr>
        </p:pic>
      </p:grpSp>
      <p:sp>
        <p:nvSpPr>
          <p:cNvPr id="26" name="제목 1"/>
          <p:cNvSpPr>
            <a:spLocks noGrp="1"/>
          </p:cNvSpPr>
          <p:nvPr>
            <p:ph type="ctrTitle"/>
          </p:nvPr>
        </p:nvSpPr>
        <p:spPr>
          <a:xfrm>
            <a:off x="685800" y="2130425"/>
            <a:ext cx="7772400" cy="1470025"/>
          </a:xfrm>
        </p:spPr>
        <p:txBody>
          <a:bodyPr/>
          <a:lstStyle>
            <a:lvl1pPr>
              <a:defRPr>
                <a:solidFill>
                  <a:schemeClr val="bg1"/>
                </a:solidFill>
                <a:latin typeface="Arial" pitchFamily="34" charset="0"/>
                <a:cs typeface="Arial" pitchFamily="34" charset="0"/>
              </a:defRPr>
            </a:lvl1pPr>
          </a:lstStyle>
          <a:p>
            <a:r>
              <a:rPr lang="en-US" altLang="ko-KR"/>
              <a:t>Click to edit Master title style</a:t>
            </a:r>
            <a:endParaRPr lang="en-US"/>
          </a:p>
        </p:txBody>
      </p:sp>
      <p:sp>
        <p:nvSpPr>
          <p:cNvPr id="28" name="부제목 2"/>
          <p:cNvSpPr>
            <a:spLocks noGrp="1"/>
          </p:cNvSpPr>
          <p:nvPr>
            <p:ph type="subTitle" idx="1"/>
          </p:nvPr>
        </p:nvSpPr>
        <p:spPr>
          <a:xfrm>
            <a:off x="1371600" y="3886200"/>
            <a:ext cx="6400800" cy="1752600"/>
          </a:xfrm>
        </p:spPr>
        <p:txBody>
          <a:bodyPr/>
          <a:lstStyle>
            <a:lvl1pPr marL="0" indent="0" algn="ctr">
              <a:buNone/>
              <a:defRPr sz="24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a:t>Click to edit Master subtitle style</a:t>
            </a:r>
            <a:endParaRPr lang="en-US"/>
          </a:p>
        </p:txBody>
      </p:sp>
    </p:spTree>
    <p:extLst>
      <p:ext uri="{BB962C8B-B14F-4D97-AF65-F5344CB8AC3E}">
        <p14:creationId xmlns:p14="http://schemas.microsoft.com/office/powerpoint/2010/main" val="1239463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auto">
          <a:xfrm>
            <a:off x="0" y="73026"/>
            <a:ext cx="9144000" cy="538162"/>
          </a:xfrm>
          <a:prstGeom prst="rect">
            <a:avLst/>
          </a:prstGeom>
          <a:gradFill flip="none" rotWithShape="1">
            <a:gsLst>
              <a:gs pos="25000">
                <a:srgbClr val="0000CC"/>
              </a:gs>
              <a:gs pos="100000">
                <a:schemeClr val="accent1">
                  <a:tint val="44500"/>
                  <a:satMod val="160000"/>
                </a:schemeClr>
              </a:gs>
              <a:gs pos="75000">
                <a:srgbClr val="0000CC"/>
              </a:gs>
            </a:gsLst>
            <a:path path="rect">
              <a:fillToRect r="100000" b="100000"/>
            </a:path>
            <a:tileRect l="-100000" t="-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dirty="0">
              <a:solidFill>
                <a:schemeClr val="bg1"/>
              </a:solidFill>
            </a:endParaRPr>
          </a:p>
        </p:txBody>
      </p:sp>
      <p:sp>
        <p:nvSpPr>
          <p:cNvPr id="4" name="Rectangle 3"/>
          <p:cNvSpPr/>
          <p:nvPr userDrawn="1"/>
        </p:nvSpPr>
        <p:spPr bwMode="auto">
          <a:xfrm>
            <a:off x="0" y="0"/>
            <a:ext cx="9144000" cy="92075"/>
          </a:xfrm>
          <a:prstGeom prst="rect">
            <a:avLst/>
          </a:prstGeom>
          <a:gradFill flip="none" rotWithShape="1">
            <a:gsLst>
              <a:gs pos="70000">
                <a:srgbClr val="FF9900"/>
              </a:gs>
              <a:gs pos="46000">
                <a:srgbClr val="FF9900"/>
              </a:gs>
              <a:gs pos="100000">
                <a:schemeClr val="bg1"/>
              </a:gs>
              <a:gs pos="100000">
                <a:schemeClr val="accent1">
                  <a:tint val="23500"/>
                  <a:satMod val="160000"/>
                </a:schemeClr>
              </a:gs>
            </a:gsLst>
            <a:lin ang="0" scaled="1"/>
            <a:tileRect/>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dirty="0">
              <a:solidFill>
                <a:schemeClr val="bg1"/>
              </a:solidFill>
            </a:endParaRPr>
          </a:p>
        </p:txBody>
      </p:sp>
      <p:sp>
        <p:nvSpPr>
          <p:cNvPr id="5" name="Rectangle 4"/>
          <p:cNvSpPr/>
          <p:nvPr userDrawn="1"/>
        </p:nvSpPr>
        <p:spPr bwMode="auto">
          <a:xfrm>
            <a:off x="0" y="6784975"/>
            <a:ext cx="9144000" cy="73025"/>
          </a:xfrm>
          <a:prstGeom prst="rect">
            <a:avLst/>
          </a:prstGeom>
          <a:gradFill>
            <a:gsLst>
              <a:gs pos="93000">
                <a:srgbClr val="FF9900"/>
              </a:gs>
              <a:gs pos="50000">
                <a:srgbClr val="FF9900"/>
              </a:gs>
              <a:gs pos="100000">
                <a:schemeClr val="bg1"/>
              </a:gs>
              <a:gs pos="100000">
                <a:schemeClr val="accent1">
                  <a:tint val="23500"/>
                  <a:satMod val="160000"/>
                </a:schemeClr>
              </a:gs>
            </a:gsLst>
            <a:path path="rect">
              <a:fillToRect l="100000" t="100000"/>
            </a:path>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dirty="0">
              <a:solidFill>
                <a:schemeClr val="bg1"/>
              </a:solidFill>
            </a:endParaRPr>
          </a:p>
        </p:txBody>
      </p:sp>
      <p:sp>
        <p:nvSpPr>
          <p:cNvPr id="6" name="Rectangle 5"/>
          <p:cNvSpPr/>
          <p:nvPr userDrawn="1"/>
        </p:nvSpPr>
        <p:spPr bwMode="auto">
          <a:xfrm>
            <a:off x="0" y="6492875"/>
            <a:ext cx="9144000" cy="304800"/>
          </a:xfrm>
          <a:prstGeom prst="rect">
            <a:avLst/>
          </a:prstGeom>
          <a:gradFill flip="none" rotWithShape="1">
            <a:gsLst>
              <a:gs pos="40000">
                <a:srgbClr val="0000CC"/>
              </a:gs>
              <a:gs pos="100000">
                <a:schemeClr val="accent1">
                  <a:tint val="44500"/>
                  <a:satMod val="160000"/>
                </a:schemeClr>
              </a:gs>
              <a:gs pos="100000">
                <a:schemeClr val="accent1">
                  <a:tint val="23500"/>
                  <a:satMod val="160000"/>
                </a:schemeClr>
              </a:gs>
            </a:gsLst>
            <a:path path="rect">
              <a:fillToRect l="100000" t="100000"/>
            </a:path>
            <a:tileRect r="-100000" b="-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dirty="0">
              <a:solidFill>
                <a:schemeClr val="bg1"/>
              </a:solidFill>
            </a:endParaRPr>
          </a:p>
        </p:txBody>
      </p:sp>
      <p:grpSp>
        <p:nvGrpSpPr>
          <p:cNvPr id="7" name="Group 6"/>
          <p:cNvGrpSpPr/>
          <p:nvPr userDrawn="1"/>
        </p:nvGrpSpPr>
        <p:grpSpPr>
          <a:xfrm>
            <a:off x="411465" y="6400800"/>
            <a:ext cx="1493535" cy="467632"/>
            <a:chOff x="1447800" y="685800"/>
            <a:chExt cx="5009356" cy="1568449"/>
          </a:xfrm>
          <a:effectLst>
            <a:outerShdw blurRad="50800" dist="38100" dir="2700000" algn="tl" rotWithShape="0">
              <a:prstClr val="black">
                <a:alpha val="40000"/>
              </a:prstClr>
            </a:outerShdw>
          </a:effectLst>
        </p:grpSpPr>
        <p:sp>
          <p:nvSpPr>
            <p:cNvPr id="9" name="Rectangle 8"/>
            <p:cNvSpPr/>
            <p:nvPr/>
          </p:nvSpPr>
          <p:spPr bwMode="auto">
            <a:xfrm>
              <a:off x="1447800" y="685800"/>
              <a:ext cx="5009356" cy="156844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dirty="0">
                <a:solidFill>
                  <a:schemeClr val="bg1"/>
                </a:solidFill>
              </a:endParaRPr>
            </a:p>
          </p:txBody>
        </p:sp>
        <p:pic>
          <p:nvPicPr>
            <p:cNvPr id="10" name="Picture 345" descr="Logo_UF.jpg"/>
            <p:cNvPicPr>
              <a:picLocks noChangeAspect="1"/>
            </p:cNvPicPr>
            <p:nvPr/>
          </p:nvPicPr>
          <p:blipFill>
            <a:blip r:embed="rId2" cstate="print"/>
            <a:srcRect/>
            <a:stretch>
              <a:fillRect/>
            </a:stretch>
          </p:blipFill>
          <p:spPr bwMode="auto">
            <a:xfrm>
              <a:off x="1838325" y="881062"/>
              <a:ext cx="4257675" cy="1176338"/>
            </a:xfrm>
            <a:prstGeom prst="rect">
              <a:avLst/>
            </a:prstGeom>
            <a:noFill/>
            <a:ln w="9525">
              <a:noFill/>
              <a:miter lim="800000"/>
              <a:headEnd/>
              <a:tailEnd/>
            </a:ln>
          </p:spPr>
        </p:pic>
      </p:grpSp>
      <p:sp>
        <p:nvSpPr>
          <p:cNvPr id="11" name="TextBox 323"/>
          <p:cNvSpPr txBox="1">
            <a:spLocks noChangeArrowheads="1"/>
          </p:cNvSpPr>
          <p:nvPr userDrawn="1"/>
        </p:nvSpPr>
        <p:spPr bwMode="auto">
          <a:xfrm>
            <a:off x="5181600" y="6483350"/>
            <a:ext cx="3902075" cy="307975"/>
          </a:xfrm>
          <a:prstGeom prst="rect">
            <a:avLst/>
          </a:prstGeom>
          <a:noFill/>
          <a:ln w="9525">
            <a:noFill/>
            <a:miter lim="800000"/>
            <a:headEnd/>
            <a:tailEnd/>
          </a:ln>
        </p:spPr>
        <p:txBody>
          <a:bodyPr wrap="none">
            <a:spAutoFit/>
          </a:bodyPr>
          <a:lstStyle/>
          <a:p>
            <a:pPr>
              <a:defRPr/>
            </a:pPr>
            <a:r>
              <a:rPr lang="en-US" sz="1400" b="1" dirty="0">
                <a:solidFill>
                  <a:schemeClr val="bg1"/>
                </a:solidFill>
                <a:latin typeface="Calibri" pitchFamily="34" charset="0"/>
              </a:rPr>
              <a:t>Structural &amp; Multidisciplinary Optimization Group</a:t>
            </a:r>
          </a:p>
        </p:txBody>
      </p:sp>
      <p:sp>
        <p:nvSpPr>
          <p:cNvPr id="12" name="슬라이드 번호 개체 틀 5"/>
          <p:cNvSpPr txBox="1">
            <a:spLocks/>
          </p:cNvSpPr>
          <p:nvPr userDrawn="1"/>
        </p:nvSpPr>
        <p:spPr>
          <a:xfrm>
            <a:off x="8447088" y="6248400"/>
            <a:ext cx="696912" cy="263525"/>
          </a:xfrm>
          <a:prstGeom prst="rect">
            <a:avLst/>
          </a:prstGeom>
        </p:spPr>
        <p:txBody>
          <a:bodyPr anchor="ctr"/>
          <a:lstStyle>
            <a:defPPr>
              <a:defRPr lang="en-US"/>
            </a:defPPr>
            <a:lvl1pPr algn="r" rtl="0" fontAlgn="base">
              <a:spcBef>
                <a:spcPct val="0"/>
              </a:spcBef>
              <a:spcAft>
                <a:spcPct val="0"/>
              </a:spcAft>
              <a:defRPr sz="1200" kern="1200">
                <a:solidFill>
                  <a:schemeClr val="tx1"/>
                </a:solidFill>
                <a:latin typeface="Calibri" pitchFamily="34" charset="0"/>
                <a:ea typeface="굴림" charset="-127"/>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87DB1420-4A17-4DF8-AC26-7FE1D1550143}" type="slidenum">
              <a:rPr lang="en-US" sz="1400" smtClean="0">
                <a:latin typeface="Arial" pitchFamily="34" charset="0"/>
                <a:cs typeface="Arial" pitchFamily="34" charset="0"/>
              </a:rPr>
              <a:pPr>
                <a:defRPr/>
              </a:pPr>
              <a:t>‹#›</a:t>
            </a:fld>
            <a:endParaRPr lang="en-US" sz="1400" dirty="0">
              <a:latin typeface="Arial" pitchFamily="34" charset="0"/>
              <a:cs typeface="Arial" pitchFamily="34" charset="0"/>
            </a:endParaRPr>
          </a:p>
        </p:txBody>
      </p:sp>
      <p:sp>
        <p:nvSpPr>
          <p:cNvPr id="13" name="Text Placeholder 12"/>
          <p:cNvSpPr>
            <a:spLocks noGrp="1"/>
          </p:cNvSpPr>
          <p:nvPr>
            <p:ph type="body" sz="quarter" idx="10"/>
          </p:nvPr>
        </p:nvSpPr>
        <p:spPr>
          <a:xfrm>
            <a:off x="304800" y="703262"/>
            <a:ext cx="8534400" cy="5697538"/>
          </a:xfrm>
        </p:spPr>
        <p:txBody>
          <a:bodyPr/>
          <a:lstStyle>
            <a:lvl1pPr marL="285750" indent="-285750">
              <a:spcBef>
                <a:spcPts val="1200"/>
              </a:spcBef>
              <a:defRPr>
                <a:latin typeface="Arial" panose="020B0604020202020204" pitchFamily="34" charset="0"/>
                <a:cs typeface="Arial" panose="020B0604020202020204" pitchFamily="34" charset="0"/>
              </a:defRPr>
            </a:lvl1pPr>
            <a:lvl2pPr marL="512763" indent="-227013">
              <a:spcBef>
                <a:spcPts val="1200"/>
              </a:spcBef>
              <a:defRPr>
                <a:latin typeface="Arial" panose="020B0604020202020204" pitchFamily="34" charset="0"/>
                <a:cs typeface="Arial" panose="020B0604020202020204" pitchFamily="34" charset="0"/>
              </a:defRPr>
            </a:lvl2pPr>
            <a:lvl3pPr marL="746125" indent="-228600">
              <a:spcBef>
                <a:spcPts val="1200"/>
              </a:spcBef>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4" name="Title 13"/>
          <p:cNvSpPr>
            <a:spLocks noGrp="1"/>
          </p:cNvSpPr>
          <p:nvPr>
            <p:ph type="title"/>
          </p:nvPr>
        </p:nvSpPr>
        <p:spPr>
          <a:xfrm>
            <a:off x="228600" y="76200"/>
            <a:ext cx="8610600" cy="534987"/>
          </a:xfrm>
        </p:spPr>
        <p:txBody>
          <a:bodyPr/>
          <a:lstStyle>
            <a:lvl1pPr algn="l">
              <a:defRPr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854034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bwMode="auto">
          <a:xfrm>
            <a:off x="0" y="73026"/>
            <a:ext cx="9144000" cy="538162"/>
          </a:xfrm>
          <a:prstGeom prst="rect">
            <a:avLst/>
          </a:prstGeom>
          <a:gradFill flip="none" rotWithShape="1">
            <a:gsLst>
              <a:gs pos="25000">
                <a:srgbClr val="0000CC"/>
              </a:gs>
              <a:gs pos="100000">
                <a:schemeClr val="accent1">
                  <a:tint val="44500"/>
                  <a:satMod val="160000"/>
                </a:schemeClr>
              </a:gs>
              <a:gs pos="75000">
                <a:srgbClr val="0000CC"/>
              </a:gs>
            </a:gsLst>
            <a:path path="rect">
              <a:fillToRect r="100000" b="100000"/>
            </a:path>
            <a:tileRect l="-100000" t="-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dirty="0">
              <a:solidFill>
                <a:prstClr val="white"/>
              </a:solidFill>
            </a:endParaRPr>
          </a:p>
        </p:txBody>
      </p:sp>
      <p:sp>
        <p:nvSpPr>
          <p:cNvPr id="4" name="Rectangle 3"/>
          <p:cNvSpPr/>
          <p:nvPr userDrawn="1"/>
        </p:nvSpPr>
        <p:spPr bwMode="auto">
          <a:xfrm>
            <a:off x="0" y="0"/>
            <a:ext cx="9144000" cy="92075"/>
          </a:xfrm>
          <a:prstGeom prst="rect">
            <a:avLst/>
          </a:prstGeom>
          <a:gradFill flip="none" rotWithShape="1">
            <a:gsLst>
              <a:gs pos="70000">
                <a:srgbClr val="FF9900"/>
              </a:gs>
              <a:gs pos="46000">
                <a:srgbClr val="FF9900"/>
              </a:gs>
              <a:gs pos="100000">
                <a:schemeClr val="bg1"/>
              </a:gs>
              <a:gs pos="100000">
                <a:schemeClr val="accent1">
                  <a:tint val="23500"/>
                  <a:satMod val="160000"/>
                </a:schemeClr>
              </a:gs>
            </a:gsLst>
            <a:lin ang="0" scaled="1"/>
            <a:tileRect/>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dirty="0">
              <a:solidFill>
                <a:prstClr val="white"/>
              </a:solidFill>
            </a:endParaRPr>
          </a:p>
        </p:txBody>
      </p:sp>
      <p:sp>
        <p:nvSpPr>
          <p:cNvPr id="5" name="Rectangle 4"/>
          <p:cNvSpPr/>
          <p:nvPr userDrawn="1"/>
        </p:nvSpPr>
        <p:spPr bwMode="auto">
          <a:xfrm>
            <a:off x="0" y="6784975"/>
            <a:ext cx="9144000" cy="73025"/>
          </a:xfrm>
          <a:prstGeom prst="rect">
            <a:avLst/>
          </a:prstGeom>
          <a:gradFill>
            <a:gsLst>
              <a:gs pos="93000">
                <a:srgbClr val="FF9900"/>
              </a:gs>
              <a:gs pos="50000">
                <a:srgbClr val="FF9900"/>
              </a:gs>
              <a:gs pos="100000">
                <a:schemeClr val="bg1"/>
              </a:gs>
              <a:gs pos="100000">
                <a:schemeClr val="accent1">
                  <a:tint val="23500"/>
                  <a:satMod val="160000"/>
                </a:schemeClr>
              </a:gs>
            </a:gsLst>
            <a:path path="rect">
              <a:fillToRect l="100000" t="100000"/>
            </a:path>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dirty="0">
              <a:solidFill>
                <a:prstClr val="white"/>
              </a:solidFill>
            </a:endParaRPr>
          </a:p>
        </p:txBody>
      </p:sp>
      <p:sp>
        <p:nvSpPr>
          <p:cNvPr id="6" name="Rectangle 5"/>
          <p:cNvSpPr/>
          <p:nvPr userDrawn="1"/>
        </p:nvSpPr>
        <p:spPr bwMode="auto">
          <a:xfrm>
            <a:off x="0" y="6492875"/>
            <a:ext cx="9144000" cy="304800"/>
          </a:xfrm>
          <a:prstGeom prst="rect">
            <a:avLst/>
          </a:prstGeom>
          <a:gradFill flip="none" rotWithShape="1">
            <a:gsLst>
              <a:gs pos="40000">
                <a:srgbClr val="0000CC"/>
              </a:gs>
              <a:gs pos="100000">
                <a:schemeClr val="accent1">
                  <a:tint val="44500"/>
                  <a:satMod val="160000"/>
                </a:schemeClr>
              </a:gs>
              <a:gs pos="100000">
                <a:schemeClr val="accent1">
                  <a:tint val="23500"/>
                  <a:satMod val="160000"/>
                </a:schemeClr>
              </a:gs>
            </a:gsLst>
            <a:path path="rect">
              <a:fillToRect l="100000" t="100000"/>
            </a:path>
            <a:tileRect r="-100000" b="-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dirty="0">
              <a:solidFill>
                <a:prstClr val="white"/>
              </a:solidFill>
            </a:endParaRPr>
          </a:p>
        </p:txBody>
      </p:sp>
      <p:grpSp>
        <p:nvGrpSpPr>
          <p:cNvPr id="7" name="Group 6"/>
          <p:cNvGrpSpPr/>
          <p:nvPr userDrawn="1"/>
        </p:nvGrpSpPr>
        <p:grpSpPr>
          <a:xfrm>
            <a:off x="411465" y="6400800"/>
            <a:ext cx="1493535" cy="467632"/>
            <a:chOff x="1447800" y="685800"/>
            <a:chExt cx="5009356" cy="1568449"/>
          </a:xfrm>
          <a:effectLst>
            <a:outerShdw blurRad="50800" dist="38100" dir="2700000" algn="tl" rotWithShape="0">
              <a:prstClr val="black">
                <a:alpha val="40000"/>
              </a:prstClr>
            </a:outerShdw>
          </a:effectLst>
        </p:grpSpPr>
        <p:sp>
          <p:nvSpPr>
            <p:cNvPr id="9" name="Rectangle 8"/>
            <p:cNvSpPr/>
            <p:nvPr/>
          </p:nvSpPr>
          <p:spPr bwMode="auto">
            <a:xfrm>
              <a:off x="1447800" y="685800"/>
              <a:ext cx="5009356" cy="156844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dirty="0">
                <a:solidFill>
                  <a:prstClr val="white"/>
                </a:solidFill>
              </a:endParaRPr>
            </a:p>
          </p:txBody>
        </p:sp>
        <p:pic>
          <p:nvPicPr>
            <p:cNvPr id="10" name="Picture 345" descr="Logo_UF.jpg"/>
            <p:cNvPicPr>
              <a:picLocks noChangeAspect="1"/>
            </p:cNvPicPr>
            <p:nvPr/>
          </p:nvPicPr>
          <p:blipFill>
            <a:blip r:embed="rId2" cstate="print"/>
            <a:srcRect/>
            <a:stretch>
              <a:fillRect/>
            </a:stretch>
          </p:blipFill>
          <p:spPr bwMode="auto">
            <a:xfrm>
              <a:off x="1838325" y="881062"/>
              <a:ext cx="4257675" cy="1176338"/>
            </a:xfrm>
            <a:prstGeom prst="rect">
              <a:avLst/>
            </a:prstGeom>
            <a:noFill/>
            <a:ln w="9525">
              <a:noFill/>
              <a:miter lim="800000"/>
              <a:headEnd/>
              <a:tailEnd/>
            </a:ln>
          </p:spPr>
        </p:pic>
      </p:grpSp>
      <p:sp>
        <p:nvSpPr>
          <p:cNvPr id="11" name="TextBox 323"/>
          <p:cNvSpPr txBox="1">
            <a:spLocks noChangeArrowheads="1"/>
          </p:cNvSpPr>
          <p:nvPr userDrawn="1"/>
        </p:nvSpPr>
        <p:spPr bwMode="auto">
          <a:xfrm>
            <a:off x="5181600" y="6483350"/>
            <a:ext cx="3902075" cy="307975"/>
          </a:xfrm>
          <a:prstGeom prst="rect">
            <a:avLst/>
          </a:prstGeom>
          <a:noFill/>
          <a:ln w="9525">
            <a:noFill/>
            <a:miter lim="800000"/>
            <a:headEnd/>
            <a:tailEnd/>
          </a:ln>
        </p:spPr>
        <p:txBody>
          <a:bodyPr wrap="none">
            <a:spAutoFit/>
          </a:bodyPr>
          <a:lstStyle/>
          <a:p>
            <a:pPr>
              <a:defRPr/>
            </a:pPr>
            <a:r>
              <a:rPr lang="en-US" sz="1400" b="1" dirty="0">
                <a:solidFill>
                  <a:prstClr val="white"/>
                </a:solidFill>
                <a:latin typeface="Calibri" pitchFamily="34" charset="0"/>
              </a:rPr>
              <a:t>Structural &amp; Multidisciplinary Optimization Group</a:t>
            </a:r>
          </a:p>
        </p:txBody>
      </p:sp>
      <p:sp>
        <p:nvSpPr>
          <p:cNvPr id="12" name="슬라이드 번호 개체 틀 5"/>
          <p:cNvSpPr txBox="1">
            <a:spLocks/>
          </p:cNvSpPr>
          <p:nvPr userDrawn="1"/>
        </p:nvSpPr>
        <p:spPr>
          <a:xfrm>
            <a:off x="8447088" y="6248400"/>
            <a:ext cx="696912" cy="263525"/>
          </a:xfrm>
          <a:prstGeom prst="rect">
            <a:avLst/>
          </a:prstGeom>
        </p:spPr>
        <p:txBody>
          <a:bodyPr anchor="ctr"/>
          <a:lstStyle>
            <a:defPPr>
              <a:defRPr lang="en-US"/>
            </a:defPPr>
            <a:lvl1pPr algn="r" rtl="0" fontAlgn="base">
              <a:spcBef>
                <a:spcPct val="0"/>
              </a:spcBef>
              <a:spcAft>
                <a:spcPct val="0"/>
              </a:spcAft>
              <a:defRPr sz="1200" kern="1200">
                <a:solidFill>
                  <a:schemeClr val="tx1"/>
                </a:solidFill>
                <a:latin typeface="Calibri" pitchFamily="34" charset="0"/>
                <a:ea typeface="굴림" charset="-127"/>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87DB1420-4A17-4DF8-AC26-7FE1D1550143}" type="slidenum">
              <a:rPr lang="en-US" sz="1400" smtClean="0">
                <a:solidFill>
                  <a:prstClr val="black"/>
                </a:solidFill>
                <a:latin typeface="Arial" pitchFamily="34" charset="0"/>
                <a:cs typeface="Arial" pitchFamily="34" charset="0"/>
              </a:rPr>
              <a:pPr>
                <a:defRPr/>
              </a:pPr>
              <a:t>‹#›</a:t>
            </a:fld>
            <a:endParaRPr lang="en-US" sz="1400" dirty="0">
              <a:solidFill>
                <a:prstClr val="black"/>
              </a:solidFill>
              <a:latin typeface="Arial" pitchFamily="34" charset="0"/>
              <a:cs typeface="Arial" pitchFamily="34" charset="0"/>
            </a:endParaRPr>
          </a:p>
        </p:txBody>
      </p:sp>
      <p:sp>
        <p:nvSpPr>
          <p:cNvPr id="14" name="Title 13"/>
          <p:cNvSpPr>
            <a:spLocks noGrp="1"/>
          </p:cNvSpPr>
          <p:nvPr>
            <p:ph type="title"/>
          </p:nvPr>
        </p:nvSpPr>
        <p:spPr>
          <a:xfrm>
            <a:off x="228600" y="76200"/>
            <a:ext cx="8610600" cy="534987"/>
          </a:xfrm>
        </p:spPr>
        <p:txBody>
          <a:bodyPr/>
          <a:lstStyle>
            <a:lvl1pPr algn="l">
              <a:defRPr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294287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bwMode="auto">
          <a:xfrm>
            <a:off x="0" y="0"/>
            <a:ext cx="9144000" cy="92075"/>
          </a:xfrm>
          <a:prstGeom prst="rect">
            <a:avLst/>
          </a:prstGeom>
          <a:gradFill flip="none" rotWithShape="1">
            <a:gsLst>
              <a:gs pos="70000">
                <a:srgbClr val="FF9900"/>
              </a:gs>
              <a:gs pos="46000">
                <a:srgbClr val="FF9900"/>
              </a:gs>
              <a:gs pos="100000">
                <a:schemeClr val="bg1"/>
              </a:gs>
              <a:gs pos="100000">
                <a:schemeClr val="accent1">
                  <a:tint val="23500"/>
                  <a:satMod val="160000"/>
                </a:schemeClr>
              </a:gs>
            </a:gsLst>
            <a:lin ang="0" scaled="1"/>
            <a:tileRect/>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dirty="0">
              <a:solidFill>
                <a:schemeClr val="bg1"/>
              </a:solidFill>
            </a:endParaRPr>
          </a:p>
        </p:txBody>
      </p:sp>
      <p:sp>
        <p:nvSpPr>
          <p:cNvPr id="5" name="Rectangle 4"/>
          <p:cNvSpPr/>
          <p:nvPr userDrawn="1"/>
        </p:nvSpPr>
        <p:spPr bwMode="auto">
          <a:xfrm>
            <a:off x="0" y="6784975"/>
            <a:ext cx="9144000" cy="73025"/>
          </a:xfrm>
          <a:prstGeom prst="rect">
            <a:avLst/>
          </a:prstGeom>
          <a:gradFill>
            <a:gsLst>
              <a:gs pos="93000">
                <a:srgbClr val="FF9900"/>
              </a:gs>
              <a:gs pos="50000">
                <a:srgbClr val="FF9900"/>
              </a:gs>
              <a:gs pos="100000">
                <a:schemeClr val="bg1"/>
              </a:gs>
              <a:gs pos="100000">
                <a:schemeClr val="accent1">
                  <a:tint val="23500"/>
                  <a:satMod val="160000"/>
                </a:schemeClr>
              </a:gs>
            </a:gsLst>
            <a:path path="rect">
              <a:fillToRect l="100000" t="100000"/>
            </a:path>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dirty="0">
              <a:solidFill>
                <a:schemeClr val="bg1"/>
              </a:solidFill>
            </a:endParaRPr>
          </a:p>
        </p:txBody>
      </p:sp>
      <p:sp>
        <p:nvSpPr>
          <p:cNvPr id="6" name="Rectangle 5"/>
          <p:cNvSpPr/>
          <p:nvPr userDrawn="1"/>
        </p:nvSpPr>
        <p:spPr bwMode="auto">
          <a:xfrm>
            <a:off x="0" y="6492875"/>
            <a:ext cx="9144000" cy="304800"/>
          </a:xfrm>
          <a:prstGeom prst="rect">
            <a:avLst/>
          </a:prstGeom>
          <a:gradFill flip="none" rotWithShape="1">
            <a:gsLst>
              <a:gs pos="40000">
                <a:srgbClr val="0000CC"/>
              </a:gs>
              <a:gs pos="100000">
                <a:schemeClr val="accent1">
                  <a:tint val="44500"/>
                  <a:satMod val="160000"/>
                </a:schemeClr>
              </a:gs>
              <a:gs pos="100000">
                <a:schemeClr val="accent1">
                  <a:tint val="23500"/>
                  <a:satMod val="160000"/>
                </a:schemeClr>
              </a:gs>
            </a:gsLst>
            <a:path path="rect">
              <a:fillToRect l="100000" t="100000"/>
            </a:path>
            <a:tileRect r="-100000" b="-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dirty="0">
              <a:solidFill>
                <a:schemeClr val="bg1"/>
              </a:solidFill>
            </a:endParaRPr>
          </a:p>
        </p:txBody>
      </p:sp>
      <p:grpSp>
        <p:nvGrpSpPr>
          <p:cNvPr id="2" name="Group 6"/>
          <p:cNvGrpSpPr/>
          <p:nvPr userDrawn="1"/>
        </p:nvGrpSpPr>
        <p:grpSpPr>
          <a:xfrm>
            <a:off x="411465" y="6400800"/>
            <a:ext cx="1493535" cy="467632"/>
            <a:chOff x="1447800" y="685800"/>
            <a:chExt cx="5009356" cy="1568449"/>
          </a:xfrm>
          <a:effectLst>
            <a:outerShdw blurRad="50800" dist="38100" dir="2700000" algn="tl" rotWithShape="0">
              <a:prstClr val="black">
                <a:alpha val="40000"/>
              </a:prstClr>
            </a:outerShdw>
          </a:effectLst>
        </p:grpSpPr>
        <p:sp>
          <p:nvSpPr>
            <p:cNvPr id="9" name="Rectangle 8"/>
            <p:cNvSpPr/>
            <p:nvPr/>
          </p:nvSpPr>
          <p:spPr bwMode="auto">
            <a:xfrm>
              <a:off x="1447800" y="685800"/>
              <a:ext cx="5009356" cy="156844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dirty="0">
                <a:solidFill>
                  <a:schemeClr val="bg1"/>
                </a:solidFill>
              </a:endParaRPr>
            </a:p>
          </p:txBody>
        </p:sp>
        <p:pic>
          <p:nvPicPr>
            <p:cNvPr id="10" name="Picture 345" descr="Logo_UF.jpg"/>
            <p:cNvPicPr>
              <a:picLocks noChangeAspect="1"/>
            </p:cNvPicPr>
            <p:nvPr/>
          </p:nvPicPr>
          <p:blipFill>
            <a:blip r:embed="rId2" cstate="print"/>
            <a:srcRect/>
            <a:stretch>
              <a:fillRect/>
            </a:stretch>
          </p:blipFill>
          <p:spPr bwMode="auto">
            <a:xfrm>
              <a:off x="1838325" y="881062"/>
              <a:ext cx="4257675" cy="1176338"/>
            </a:xfrm>
            <a:prstGeom prst="rect">
              <a:avLst/>
            </a:prstGeom>
            <a:noFill/>
            <a:ln w="9525">
              <a:noFill/>
              <a:miter lim="800000"/>
              <a:headEnd/>
              <a:tailEnd/>
            </a:ln>
          </p:spPr>
        </p:pic>
      </p:grpSp>
      <p:sp>
        <p:nvSpPr>
          <p:cNvPr id="11" name="TextBox 323"/>
          <p:cNvSpPr txBox="1">
            <a:spLocks noChangeArrowheads="1"/>
          </p:cNvSpPr>
          <p:nvPr userDrawn="1"/>
        </p:nvSpPr>
        <p:spPr bwMode="auto">
          <a:xfrm>
            <a:off x="5181600" y="6483350"/>
            <a:ext cx="3902075" cy="307975"/>
          </a:xfrm>
          <a:prstGeom prst="rect">
            <a:avLst/>
          </a:prstGeom>
          <a:noFill/>
          <a:ln w="9525">
            <a:noFill/>
            <a:miter lim="800000"/>
            <a:headEnd/>
            <a:tailEnd/>
          </a:ln>
        </p:spPr>
        <p:txBody>
          <a:bodyPr wrap="none">
            <a:spAutoFit/>
          </a:bodyPr>
          <a:lstStyle/>
          <a:p>
            <a:pPr>
              <a:defRPr/>
            </a:pPr>
            <a:r>
              <a:rPr lang="en-US" sz="1400" b="1" dirty="0">
                <a:solidFill>
                  <a:schemeClr val="bg1"/>
                </a:solidFill>
                <a:latin typeface="Calibri" pitchFamily="34" charset="0"/>
              </a:rPr>
              <a:t>Structural &amp; Multidisciplinary Optimization Group</a:t>
            </a:r>
          </a:p>
        </p:txBody>
      </p:sp>
      <p:sp>
        <p:nvSpPr>
          <p:cNvPr id="12" name="슬라이드 번호 개체 틀 5"/>
          <p:cNvSpPr txBox="1">
            <a:spLocks/>
          </p:cNvSpPr>
          <p:nvPr userDrawn="1"/>
        </p:nvSpPr>
        <p:spPr>
          <a:xfrm>
            <a:off x="8447088" y="6248400"/>
            <a:ext cx="696912" cy="263525"/>
          </a:xfrm>
          <a:prstGeom prst="rect">
            <a:avLst/>
          </a:prstGeom>
        </p:spPr>
        <p:txBody>
          <a:bodyPr anchor="ctr"/>
          <a:lstStyle>
            <a:defPPr>
              <a:defRPr lang="en-US"/>
            </a:defPPr>
            <a:lvl1pPr algn="r" rtl="0" fontAlgn="base">
              <a:spcBef>
                <a:spcPct val="0"/>
              </a:spcBef>
              <a:spcAft>
                <a:spcPct val="0"/>
              </a:spcAft>
              <a:defRPr sz="1200" kern="1200">
                <a:solidFill>
                  <a:schemeClr val="tx1"/>
                </a:solidFill>
                <a:latin typeface="Calibri" pitchFamily="34" charset="0"/>
                <a:ea typeface="굴림" charset="-127"/>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87DB1420-4A17-4DF8-AC26-7FE1D1550143}" type="slidenum">
              <a:rPr lang="en-US" sz="1400" smtClean="0">
                <a:latin typeface="Arial" pitchFamily="34" charset="0"/>
                <a:cs typeface="Arial" pitchFamily="34" charset="0"/>
              </a:rPr>
              <a:pPr>
                <a:defRPr/>
              </a:pPr>
              <a:t>‹#›</a:t>
            </a:fld>
            <a:endParaRPr lang="en-US" sz="1400" dirty="0">
              <a:latin typeface="Arial" pitchFamily="34" charset="0"/>
              <a:cs typeface="Arial" pitchFamily="34" charset="0"/>
            </a:endParaRPr>
          </a:p>
        </p:txBody>
      </p:sp>
    </p:spTree>
    <p:extLst>
      <p:ext uri="{BB962C8B-B14F-4D97-AF65-F5344CB8AC3E}">
        <p14:creationId xmlns:p14="http://schemas.microsoft.com/office/powerpoint/2010/main" val="3854034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Rectangle 2"/>
          <p:cNvSpPr/>
          <p:nvPr userDrawn="1"/>
        </p:nvSpPr>
        <p:spPr bwMode="auto">
          <a:xfrm>
            <a:off x="0" y="41275"/>
            <a:ext cx="9144000" cy="548640"/>
          </a:xfrm>
          <a:prstGeom prst="rect">
            <a:avLst/>
          </a:prstGeom>
          <a:gradFill flip="none" rotWithShape="1">
            <a:gsLst>
              <a:gs pos="25000">
                <a:srgbClr val="0000CC"/>
              </a:gs>
              <a:gs pos="100000">
                <a:schemeClr val="accent1">
                  <a:tint val="44500"/>
                  <a:satMod val="160000"/>
                </a:schemeClr>
              </a:gs>
              <a:gs pos="75000">
                <a:srgbClr val="0000CC"/>
              </a:gs>
            </a:gsLst>
            <a:path path="rect">
              <a:fillToRect r="100000" b="100000"/>
            </a:path>
            <a:tileRect l="-100000" t="-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dirty="0">
              <a:solidFill>
                <a:schemeClr val="bg1"/>
              </a:solidFill>
            </a:endParaRPr>
          </a:p>
        </p:txBody>
      </p:sp>
      <p:sp>
        <p:nvSpPr>
          <p:cNvPr id="4" name="Rectangle 3"/>
          <p:cNvSpPr/>
          <p:nvPr userDrawn="1"/>
        </p:nvSpPr>
        <p:spPr bwMode="auto">
          <a:xfrm>
            <a:off x="0" y="0"/>
            <a:ext cx="9144000" cy="92075"/>
          </a:xfrm>
          <a:prstGeom prst="rect">
            <a:avLst/>
          </a:prstGeom>
          <a:gradFill flip="none" rotWithShape="1">
            <a:gsLst>
              <a:gs pos="70000">
                <a:srgbClr val="FF9900"/>
              </a:gs>
              <a:gs pos="46000">
                <a:srgbClr val="FF9900"/>
              </a:gs>
              <a:gs pos="100000">
                <a:schemeClr val="bg1"/>
              </a:gs>
              <a:gs pos="100000">
                <a:schemeClr val="accent1">
                  <a:tint val="23500"/>
                  <a:satMod val="160000"/>
                </a:schemeClr>
              </a:gs>
            </a:gsLst>
            <a:lin ang="0" scaled="1"/>
            <a:tileRect/>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5" name="Rectangle 4"/>
          <p:cNvSpPr/>
          <p:nvPr userDrawn="1"/>
        </p:nvSpPr>
        <p:spPr bwMode="auto">
          <a:xfrm>
            <a:off x="0" y="6784975"/>
            <a:ext cx="9144000" cy="73025"/>
          </a:xfrm>
          <a:prstGeom prst="rect">
            <a:avLst/>
          </a:prstGeom>
          <a:gradFill>
            <a:gsLst>
              <a:gs pos="93000">
                <a:srgbClr val="FF9900"/>
              </a:gs>
              <a:gs pos="50000">
                <a:srgbClr val="FF9900"/>
              </a:gs>
              <a:gs pos="100000">
                <a:schemeClr val="bg1"/>
              </a:gs>
              <a:gs pos="100000">
                <a:schemeClr val="accent1">
                  <a:tint val="23500"/>
                  <a:satMod val="160000"/>
                </a:schemeClr>
              </a:gs>
            </a:gsLst>
            <a:path path="rect">
              <a:fillToRect l="100000" t="100000"/>
            </a:path>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6" name="Rectangle 5"/>
          <p:cNvSpPr/>
          <p:nvPr userDrawn="1"/>
        </p:nvSpPr>
        <p:spPr bwMode="auto">
          <a:xfrm>
            <a:off x="0" y="6492875"/>
            <a:ext cx="9144000" cy="304800"/>
          </a:xfrm>
          <a:prstGeom prst="rect">
            <a:avLst/>
          </a:prstGeom>
          <a:gradFill flip="none" rotWithShape="1">
            <a:gsLst>
              <a:gs pos="40000">
                <a:srgbClr val="0000CC"/>
              </a:gs>
              <a:gs pos="100000">
                <a:schemeClr val="accent1">
                  <a:tint val="44500"/>
                  <a:satMod val="160000"/>
                </a:schemeClr>
              </a:gs>
              <a:gs pos="100000">
                <a:schemeClr val="accent1">
                  <a:tint val="23500"/>
                  <a:satMod val="160000"/>
                </a:schemeClr>
              </a:gs>
            </a:gsLst>
            <a:path path="rect">
              <a:fillToRect l="100000" t="100000"/>
            </a:path>
            <a:tileRect r="-100000" b="-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grpSp>
        <p:nvGrpSpPr>
          <p:cNvPr id="7" name="Group 6"/>
          <p:cNvGrpSpPr/>
          <p:nvPr userDrawn="1"/>
        </p:nvGrpSpPr>
        <p:grpSpPr>
          <a:xfrm>
            <a:off x="411465" y="6400800"/>
            <a:ext cx="1493535" cy="467632"/>
            <a:chOff x="1447800" y="685800"/>
            <a:chExt cx="5009356" cy="1568449"/>
          </a:xfrm>
          <a:effectLst>
            <a:outerShdw blurRad="50800" dist="38100" dir="2700000" algn="tl" rotWithShape="0">
              <a:prstClr val="black">
                <a:alpha val="40000"/>
              </a:prstClr>
            </a:outerShdw>
          </a:effectLst>
        </p:grpSpPr>
        <p:sp>
          <p:nvSpPr>
            <p:cNvPr id="9" name="Rectangle 8"/>
            <p:cNvSpPr/>
            <p:nvPr/>
          </p:nvSpPr>
          <p:spPr bwMode="auto">
            <a:xfrm>
              <a:off x="1447800" y="685800"/>
              <a:ext cx="5009356" cy="156844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pic>
          <p:nvPicPr>
            <p:cNvPr id="10" name="Picture 345" descr="Logo_UF.jpg"/>
            <p:cNvPicPr>
              <a:picLocks noChangeAspect="1"/>
            </p:cNvPicPr>
            <p:nvPr/>
          </p:nvPicPr>
          <p:blipFill>
            <a:blip r:embed="rId2" cstate="print"/>
            <a:srcRect/>
            <a:stretch>
              <a:fillRect/>
            </a:stretch>
          </p:blipFill>
          <p:spPr bwMode="auto">
            <a:xfrm>
              <a:off x="1838325" y="881062"/>
              <a:ext cx="4257675" cy="1176338"/>
            </a:xfrm>
            <a:prstGeom prst="rect">
              <a:avLst/>
            </a:prstGeom>
            <a:noFill/>
            <a:ln w="9525">
              <a:noFill/>
              <a:miter lim="800000"/>
              <a:headEnd/>
              <a:tailEnd/>
            </a:ln>
          </p:spPr>
        </p:pic>
      </p:grpSp>
      <p:sp>
        <p:nvSpPr>
          <p:cNvPr id="11" name="TextBox 323"/>
          <p:cNvSpPr txBox="1">
            <a:spLocks noChangeArrowheads="1"/>
          </p:cNvSpPr>
          <p:nvPr userDrawn="1"/>
        </p:nvSpPr>
        <p:spPr bwMode="auto">
          <a:xfrm>
            <a:off x="5181600" y="6483350"/>
            <a:ext cx="3902075" cy="307975"/>
          </a:xfrm>
          <a:prstGeom prst="rect">
            <a:avLst/>
          </a:prstGeom>
          <a:noFill/>
          <a:ln w="9525">
            <a:noFill/>
            <a:miter lim="800000"/>
            <a:headEnd/>
            <a:tailEnd/>
          </a:ln>
        </p:spPr>
        <p:txBody>
          <a:bodyPr wrap="none">
            <a:spAutoFit/>
          </a:bodyPr>
          <a:lstStyle/>
          <a:p>
            <a:pPr>
              <a:defRPr/>
            </a:pPr>
            <a:r>
              <a:rPr lang="en-US" sz="1400" b="1">
                <a:solidFill>
                  <a:schemeClr val="bg1"/>
                </a:solidFill>
                <a:latin typeface="Calibri" pitchFamily="34" charset="0"/>
              </a:rPr>
              <a:t>Structural &amp; Multidisciplinary Optimization Group</a:t>
            </a:r>
          </a:p>
        </p:txBody>
      </p:sp>
      <p:sp>
        <p:nvSpPr>
          <p:cNvPr id="12" name="슬라이드 번호 개체 틀 5"/>
          <p:cNvSpPr txBox="1">
            <a:spLocks/>
          </p:cNvSpPr>
          <p:nvPr userDrawn="1"/>
        </p:nvSpPr>
        <p:spPr>
          <a:xfrm>
            <a:off x="8447088" y="6248400"/>
            <a:ext cx="696912" cy="263525"/>
          </a:xfrm>
          <a:prstGeom prst="rect">
            <a:avLst/>
          </a:prstGeom>
        </p:spPr>
        <p:txBody>
          <a:bodyPr anchor="ctr"/>
          <a:lstStyle>
            <a:defPPr>
              <a:defRPr lang="en-US"/>
            </a:defPPr>
            <a:lvl1pPr algn="r" rtl="0" fontAlgn="base">
              <a:spcBef>
                <a:spcPct val="0"/>
              </a:spcBef>
              <a:spcAft>
                <a:spcPct val="0"/>
              </a:spcAft>
              <a:defRPr sz="1200" kern="1200">
                <a:solidFill>
                  <a:schemeClr val="tx1"/>
                </a:solidFill>
                <a:latin typeface="Calibri" pitchFamily="34" charset="0"/>
                <a:ea typeface="굴림" charset="-127"/>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87DB1420-4A17-4DF8-AC26-7FE1D1550143}" type="slidenum">
              <a:rPr lang="en-US" sz="1400" smtClean="0">
                <a:latin typeface="Arial" pitchFamily="34" charset="0"/>
                <a:cs typeface="Arial" pitchFamily="34" charset="0"/>
              </a:rPr>
              <a:pPr>
                <a:defRPr/>
              </a:pPr>
              <a:t>‹#›</a:t>
            </a:fld>
            <a:endParaRPr lang="en-US" sz="1400" dirty="0">
              <a:latin typeface="Arial" pitchFamily="34" charset="0"/>
              <a:cs typeface="Arial" pitchFamily="34" charset="0"/>
            </a:endParaRPr>
          </a:p>
        </p:txBody>
      </p:sp>
      <p:sp>
        <p:nvSpPr>
          <p:cNvPr id="13" name="Text Placeholder 12"/>
          <p:cNvSpPr>
            <a:spLocks noGrp="1"/>
          </p:cNvSpPr>
          <p:nvPr>
            <p:ph type="body" sz="quarter" idx="10"/>
          </p:nvPr>
        </p:nvSpPr>
        <p:spPr>
          <a:xfrm>
            <a:off x="304800" y="774200"/>
            <a:ext cx="8534400" cy="5626600"/>
          </a:xfrm>
        </p:spPr>
        <p:txBody>
          <a:bodyPr/>
          <a:lstStyle>
            <a:lvl1pPr marL="285750" indent="-285750">
              <a:spcBef>
                <a:spcPts val="1800"/>
              </a:spcBef>
              <a:defRPr sz="2400">
                <a:latin typeface="Arial" panose="020B0604020202020204" pitchFamily="34" charset="0"/>
                <a:cs typeface="Arial" panose="020B0604020202020204" pitchFamily="34" charset="0"/>
              </a:defRPr>
            </a:lvl1pPr>
            <a:lvl2pPr marL="512763" indent="-227013">
              <a:spcBef>
                <a:spcPts val="1800"/>
              </a:spcBef>
              <a:defRPr sz="2000">
                <a:latin typeface="Arial" panose="020B0604020202020204" pitchFamily="34" charset="0"/>
                <a:cs typeface="Arial" panose="020B0604020202020204" pitchFamily="34" charset="0"/>
              </a:defRPr>
            </a:lvl2pPr>
            <a:lvl3pPr marL="746125" indent="-228600">
              <a:spcBef>
                <a:spcPts val="1800"/>
              </a:spcBef>
              <a:defRPr sz="18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4" name="Title 13"/>
          <p:cNvSpPr>
            <a:spLocks noGrp="1"/>
          </p:cNvSpPr>
          <p:nvPr>
            <p:ph type="title" hasCustomPrompt="1"/>
          </p:nvPr>
        </p:nvSpPr>
        <p:spPr>
          <a:xfrm>
            <a:off x="15472" y="104275"/>
            <a:ext cx="9128528" cy="418239"/>
          </a:xfr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068227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제목 개체 틀 1"/>
          <p:cNvSpPr>
            <a:spLocks noGrp="1"/>
          </p:cNvSpPr>
          <p:nvPr>
            <p:ph type="title"/>
          </p:nvPr>
        </p:nvSpPr>
        <p:spPr bwMode="auto">
          <a:xfrm>
            <a:off x="228600" y="227013"/>
            <a:ext cx="86106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dirty="0"/>
              <a:t>마스터 제목 스타일 편집</a:t>
            </a:r>
          </a:p>
        </p:txBody>
      </p:sp>
      <p:sp>
        <p:nvSpPr>
          <p:cNvPr id="2051" name="텍스트 개체 틀 2"/>
          <p:cNvSpPr>
            <a:spLocks noGrp="1"/>
          </p:cNvSpPr>
          <p:nvPr>
            <p:ph type="body" idx="1"/>
          </p:nvPr>
        </p:nvSpPr>
        <p:spPr bwMode="auto">
          <a:xfrm>
            <a:off x="228600" y="1066800"/>
            <a:ext cx="8610600"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dirty="0"/>
              <a:t>마스터 텍스트 스타일을 편집합니다</a:t>
            </a:r>
          </a:p>
          <a:p>
            <a:pPr lvl="1"/>
            <a:r>
              <a:rPr lang="ko-KR" altLang="en-US" dirty="0"/>
              <a:t>둘째 수준</a:t>
            </a:r>
          </a:p>
          <a:p>
            <a:pPr lvl="2"/>
            <a:r>
              <a:rPr lang="ko-KR" altLang="en-US" dirty="0"/>
              <a:t>셋째 수준</a:t>
            </a:r>
          </a:p>
        </p:txBody>
      </p:sp>
      <p:sp>
        <p:nvSpPr>
          <p:cNvPr id="4" name="날짜 개체 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굴림" charset="-127"/>
              </a:defRPr>
            </a:lvl1pPr>
          </a:lstStyle>
          <a:p>
            <a:pPr>
              <a:defRPr/>
            </a:pPr>
            <a:fld id="{B10D1E11-BDD6-4089-89B8-197214ED539B}" type="datetimeFigureOut">
              <a:rPr lang="en-US" altLang="ko-KR"/>
              <a:pPr>
                <a:defRPr/>
              </a:pPr>
              <a:t>11/30/2020</a:t>
            </a:fld>
            <a:endParaRPr lang="en-US" altLang="ko-KR" dirty="0"/>
          </a:p>
        </p:txBody>
      </p:sp>
      <p:sp>
        <p:nvSpPr>
          <p:cNvPr id="5" name="바닥글 개체 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굴림" charset="-127"/>
              </a:defRPr>
            </a:lvl1pPr>
          </a:lstStyle>
          <a:p>
            <a:pPr>
              <a:defRPr/>
            </a:pPr>
            <a:endParaRPr lang="en-US" altLang="ko-KR" dirty="0"/>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굴림" charset="-127"/>
              </a:defRPr>
            </a:lvl1pPr>
          </a:lstStyle>
          <a:p>
            <a:pPr>
              <a:defRPr/>
            </a:pPr>
            <a:fld id="{B1B15FB2-5338-491A-A0F3-09EF2C5D24F4}" type="slidenum">
              <a:rPr lang="en-US" altLang="ko-KR"/>
              <a:pPr>
                <a:defRPr/>
              </a:pPr>
              <a:t>‹#›</a:t>
            </a:fld>
            <a:endParaRPr lang="en-US" altLang="ko-KR" dirty="0"/>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8" r:id="rId3"/>
    <p:sldLayoutId id="2147483976" r:id="rId4"/>
    <p:sldLayoutId id="2147483979" r:id="rId5"/>
  </p:sldLayoutIdLst>
  <p:txStyles>
    <p:titleStyle>
      <a:lvl1pPr algn="ctr" rtl="0" eaLnBrk="1" fontAlgn="base" hangingPunct="1">
        <a:spcBef>
          <a:spcPct val="0"/>
        </a:spcBef>
        <a:spcAft>
          <a:spcPct val="0"/>
        </a:spcAft>
        <a:defRPr sz="28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7" Type="http://schemas.openxmlformats.org/officeDocument/2006/relationships/image" Target="../media/image180.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3.png"/><Relationship Id="rId10" Type="http://schemas.openxmlformats.org/officeDocument/2006/relationships/image" Target="../media/image21.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470.png"/><Relationship Id="rId7"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0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1.png"/><Relationship Id="rId7" Type="http://schemas.openxmlformats.org/officeDocument/2006/relationships/image" Target="../media/image63.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39.xml.rels><?xml version="1.0" encoding="UTF-8" standalone="yes"?>
<Relationships xmlns="http://schemas.openxmlformats.org/package/2006/relationships"><Relationship Id="rId3" Type="http://schemas.openxmlformats.org/officeDocument/2006/relationships/image" Target="../media/image631.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661.png"/><Relationship Id="rId5" Type="http://schemas.openxmlformats.org/officeDocument/2006/relationships/image" Target="../media/image69.png"/><Relationship Id="rId4" Type="http://schemas.openxmlformats.org/officeDocument/2006/relationships/image" Target="../media/image641.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1.png"/><Relationship Id="rId7" Type="http://schemas.openxmlformats.org/officeDocument/2006/relationships/image" Target="../media/image72.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1.png"/><Relationship Id="rId4" Type="http://schemas.openxmlformats.org/officeDocument/2006/relationships/image" Target="../media/image691.png"/><Relationship Id="rId9" Type="http://schemas.openxmlformats.org/officeDocument/2006/relationships/image" Target="../media/image74.png"/></Relationships>
</file>

<file path=ppt/slides/_rels/slide4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image" Target="../media/image510.png"/><Relationship Id="rId1" Type="http://schemas.openxmlformats.org/officeDocument/2006/relationships/slideLayout" Target="../slideLayouts/slideLayout2.xml"/><Relationship Id="rId5" Type="http://schemas.openxmlformats.org/officeDocument/2006/relationships/image" Target="../media/image540.png"/><Relationship Id="rId4" Type="http://schemas.openxmlformats.org/officeDocument/2006/relationships/image" Target="../media/image76.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8.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47.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81.emf"/><Relationship Id="rId3" Type="http://schemas.openxmlformats.org/officeDocument/2006/relationships/image" Target="../media/image86.pn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0.emf"/><Relationship Id="rId5" Type="http://schemas.openxmlformats.org/officeDocument/2006/relationships/oleObject" Target="../embeddings/oleObject1.bin"/><Relationship Id="rId4" Type="http://schemas.openxmlformats.org/officeDocument/2006/relationships/image" Target="../media/image690.png"/><Relationship Id="rId9" Type="http://schemas.openxmlformats.org/officeDocument/2006/relationships/image" Target="../media/image83.png"/></Relationships>
</file>

<file path=ppt/slides/_rels/slide49.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710.png"/><Relationship Id="rId1" Type="http://schemas.openxmlformats.org/officeDocument/2006/relationships/slideLayout" Target="../slideLayouts/slideLayout2.xml"/><Relationship Id="rId4" Type="http://schemas.openxmlformats.org/officeDocument/2006/relationships/image" Target="../media/image83.em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2" Type="http://schemas.openxmlformats.org/officeDocument/2006/relationships/image" Target="../media/image7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image" Target="../media/image420.png"/><Relationship Id="rId1" Type="http://schemas.openxmlformats.org/officeDocument/2006/relationships/slideLayout" Target="../slideLayouts/slideLayout2.xml"/><Relationship Id="rId4" Type="http://schemas.openxmlformats.org/officeDocument/2006/relationships/image" Target="../media/image460.png"/></Relationships>
</file>

<file path=ppt/slides/_rels/slide53.xml.rels><?xml version="1.0" encoding="UTF-8" standalone="yes"?>
<Relationships xmlns="http://schemas.openxmlformats.org/package/2006/relationships"><Relationship Id="rId3" Type="http://schemas.openxmlformats.org/officeDocument/2006/relationships/image" Target="../media/image530.png"/><Relationship Id="rId2" Type="http://schemas.openxmlformats.org/officeDocument/2006/relationships/image" Target="../media/image490.png"/><Relationship Id="rId1" Type="http://schemas.openxmlformats.org/officeDocument/2006/relationships/slideLayout" Target="../slideLayouts/slideLayout2.xml"/><Relationship Id="rId6" Type="http://schemas.openxmlformats.org/officeDocument/2006/relationships/image" Target="../media/image570.png"/><Relationship Id="rId5" Type="http://schemas.openxmlformats.org/officeDocument/2006/relationships/image" Target="../media/image560.png"/><Relationship Id="rId4" Type="http://schemas.openxmlformats.org/officeDocument/2006/relationships/image" Target="../media/image86.emf"/></Relationships>
</file>

<file path=ppt/slides/_rels/slide54.xml.rels><?xml version="1.0" encoding="UTF-8" standalone="yes"?>
<Relationships xmlns="http://schemas.openxmlformats.org/package/2006/relationships"><Relationship Id="rId3" Type="http://schemas.openxmlformats.org/officeDocument/2006/relationships/image" Target="../media/image620.png"/><Relationship Id="rId2" Type="http://schemas.openxmlformats.org/officeDocument/2006/relationships/image" Target="../media/image580.png"/><Relationship Id="rId1" Type="http://schemas.openxmlformats.org/officeDocument/2006/relationships/slideLayout" Target="../slideLayouts/slideLayout2.xml"/><Relationship Id="rId6" Type="http://schemas.openxmlformats.org/officeDocument/2006/relationships/image" Target="../media/image650.png"/><Relationship Id="rId5" Type="http://schemas.openxmlformats.org/officeDocument/2006/relationships/image" Target="../media/image86.emf"/><Relationship Id="rId4" Type="http://schemas.openxmlformats.org/officeDocument/2006/relationships/image" Target="../media/image640.png"/></Relationships>
</file>

<file path=ppt/slides/_rels/slide55.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57.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emf"/><Relationship Id="rId1" Type="http://schemas.openxmlformats.org/officeDocument/2006/relationships/slideLayout" Target="../slideLayouts/slideLayout2.xml"/><Relationship Id="rId5" Type="http://schemas.openxmlformats.org/officeDocument/2006/relationships/image" Target="../media/image96.png"/><Relationship Id="rId4" Type="http://schemas.openxmlformats.org/officeDocument/2006/relationships/image" Target="../media/image9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80.png"/><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62.xml.rels><?xml version="1.0" encoding="UTF-8" standalone="yes"?>
<Relationships xmlns="http://schemas.openxmlformats.org/package/2006/relationships"><Relationship Id="rId3" Type="http://schemas.openxmlformats.org/officeDocument/2006/relationships/image" Target="../media/image1000.png"/><Relationship Id="rId2" Type="http://schemas.openxmlformats.org/officeDocument/2006/relationships/image" Target="../media/image94.png"/><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63.xml.rels><?xml version="1.0" encoding="UTF-8" standalone="yes"?>
<Relationships xmlns="http://schemas.openxmlformats.org/package/2006/relationships"><Relationship Id="rId3" Type="http://schemas.openxmlformats.org/officeDocument/2006/relationships/image" Target="../media/image960.png"/><Relationship Id="rId2" Type="http://schemas.openxmlformats.org/officeDocument/2006/relationships/image" Target="../media/image95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0.png"/><Relationship Id="rId1" Type="http://schemas.openxmlformats.org/officeDocument/2006/relationships/slideLayout" Target="../slideLayouts/slideLayout2.xml"/><Relationship Id="rId6" Type="http://schemas.openxmlformats.org/officeDocument/2006/relationships/image" Target="../media/image1010.png"/><Relationship Id="rId5" Type="http://schemas.openxmlformats.org/officeDocument/2006/relationships/image" Target="../media/image104.png"/><Relationship Id="rId4" Type="http://schemas.openxmlformats.org/officeDocument/2006/relationships/image" Target="../media/image990.png"/></Relationships>
</file>

<file path=ppt/slides/_rels/slide6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 Id="rId5" Type="http://schemas.openxmlformats.org/officeDocument/2006/relationships/image" Target="../media/image108.png"/><Relationship Id="rId4" Type="http://schemas.openxmlformats.org/officeDocument/2006/relationships/image" Target="../media/image107.png"/></Relationships>
</file>

<file path=ppt/slides/_rels/slide6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109.png"/><Relationship Id="rId1" Type="http://schemas.openxmlformats.org/officeDocument/2006/relationships/slideLayout" Target="../slideLayouts/slideLayout2.xml"/><Relationship Id="rId5" Type="http://schemas.openxmlformats.org/officeDocument/2006/relationships/image" Target="../media/image112.png"/><Relationship Id="rId4" Type="http://schemas.openxmlformats.org/officeDocument/2006/relationships/image" Target="../media/image111.png"/></Relationships>
</file>

<file path=ppt/slides/_rels/slide67.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3.png"/></Relationships>
</file>

<file path=ppt/slides/_rels/slide71.xml.rels><?xml version="1.0" encoding="UTF-8" standalone="yes"?>
<Relationships xmlns="http://schemas.openxmlformats.org/package/2006/relationships"><Relationship Id="rId8" Type="http://schemas.openxmlformats.org/officeDocument/2006/relationships/image" Target="../media/image1251.png"/><Relationship Id="rId3" Type="http://schemas.openxmlformats.org/officeDocument/2006/relationships/image" Target="../media/image126.png"/><Relationship Id="rId7" Type="http://schemas.openxmlformats.org/officeDocument/2006/relationships/image" Target="../media/image130.png"/><Relationship Id="rId2" Type="http://schemas.openxmlformats.org/officeDocument/2006/relationships/image" Target="../media/image124.png"/><Relationship Id="rId1" Type="http://schemas.openxmlformats.org/officeDocument/2006/relationships/slideLayout" Target="../slideLayouts/slideLayout2.xml"/><Relationship Id="rId6" Type="http://schemas.openxmlformats.org/officeDocument/2006/relationships/image" Target="../media/image125.png"/><Relationship Id="rId5" Type="http://schemas.openxmlformats.org/officeDocument/2006/relationships/image" Target="../media/image128.png"/><Relationship Id="rId4" Type="http://schemas.openxmlformats.org/officeDocument/2006/relationships/image" Target="../media/image127.png"/><Relationship Id="rId9" Type="http://schemas.openxmlformats.org/officeDocument/2006/relationships/image" Target="../media/image131.png"/></Relationships>
</file>

<file path=ppt/slides/_rels/slide72.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320.png"/><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0.png"/><Relationship Id="rId1" Type="http://schemas.openxmlformats.org/officeDocument/2006/relationships/slideLayout" Target="../slideLayouts/slideLayout2.xml"/><Relationship Id="rId4" Type="http://schemas.openxmlformats.org/officeDocument/2006/relationships/image" Target="../media/image135.png"/></Relationships>
</file>

<file path=ppt/slides/_rels/slide75.xml.rels><?xml version="1.0" encoding="UTF-8" standalone="yes"?>
<Relationships xmlns="http://schemas.openxmlformats.org/package/2006/relationships"><Relationship Id="rId8" Type="http://schemas.openxmlformats.org/officeDocument/2006/relationships/image" Target="../media/image1370.png"/><Relationship Id="rId3" Type="http://schemas.openxmlformats.org/officeDocument/2006/relationships/image" Target="../media/image137.png"/><Relationship Id="rId7" Type="http://schemas.openxmlformats.org/officeDocument/2006/relationships/image" Target="../media/image1380.png"/><Relationship Id="rId2" Type="http://schemas.openxmlformats.org/officeDocument/2006/relationships/image" Target="../media/image136.png"/><Relationship Id="rId1" Type="http://schemas.openxmlformats.org/officeDocument/2006/relationships/slideLayout" Target="../slideLayouts/slideLayout2.xml"/><Relationship Id="rId6" Type="http://schemas.openxmlformats.org/officeDocument/2006/relationships/image" Target="../media/image138.png"/><Relationship Id="rId5" Type="http://schemas.openxmlformats.org/officeDocument/2006/relationships/image" Target="../media/image940.png"/><Relationship Id="rId9" Type="http://schemas.openxmlformats.org/officeDocument/2006/relationships/image" Target="../media/image139.png"/></Relationships>
</file>

<file path=ppt/slides/_rels/slide76.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image" Target="../media/image145.png"/><Relationship Id="rId1" Type="http://schemas.openxmlformats.org/officeDocument/2006/relationships/slideLayout" Target="../slideLayouts/slideLayout2.xml"/><Relationship Id="rId5" Type="http://schemas.openxmlformats.org/officeDocument/2006/relationships/image" Target="../media/image142.png"/><Relationship Id="rId4" Type="http://schemas.openxmlformats.org/officeDocument/2006/relationships/image" Target="../media/image94.emf"/></Relationships>
</file>

<file path=ppt/slides/_rels/slide78.x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image" Target="../media/image141.png"/><Relationship Id="rId1" Type="http://schemas.openxmlformats.org/officeDocument/2006/relationships/slideLayout" Target="../slideLayouts/slideLayout2.xml"/><Relationship Id="rId5" Type="http://schemas.openxmlformats.org/officeDocument/2006/relationships/image" Target="../media/image99.emf"/><Relationship Id="rId4" Type="http://schemas.openxmlformats.org/officeDocument/2006/relationships/image" Target="../media/image98.emf"/></Relationships>
</file>

<file path=ppt/slides/_rels/slide81.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a:t>Chapter 2</a:t>
            </a:r>
            <a:br>
              <a:rPr lang="en-US" sz="4000" b="1" dirty="0"/>
            </a:br>
            <a:r>
              <a:rPr lang="en-US" sz="4000" b="1" dirty="0"/>
              <a:t>Tutorials for Prognostics</a:t>
            </a:r>
          </a:p>
        </p:txBody>
      </p:sp>
      <p:sp>
        <p:nvSpPr>
          <p:cNvPr id="4" name="Subtitle 3">
            <a:extLst>
              <a:ext uri="{FF2B5EF4-FFF2-40B4-BE49-F238E27FC236}">
                <a16:creationId xmlns:a16="http://schemas.microsoft.com/office/drawing/2014/main" id="{77368D60-9FC4-4ED9-87A6-57DE9F12836A}"/>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010081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A17C36-E760-449E-B020-F1376229BAE8}"/>
              </a:ext>
            </a:extLst>
          </p:cNvPr>
          <p:cNvSpPr>
            <a:spLocks noGrp="1"/>
          </p:cNvSpPr>
          <p:nvPr>
            <p:ph type="body" sz="quarter" idx="10"/>
          </p:nvPr>
        </p:nvSpPr>
        <p:spPr/>
        <p:txBody>
          <a:bodyPr/>
          <a:lstStyle/>
          <a:p>
            <a:r>
              <a:rPr lang="en-US" dirty="0"/>
              <a:t>When physical models are not available, or the failure phenomenon is too complex to be expressed as a model</a:t>
            </a:r>
          </a:p>
          <a:p>
            <a:r>
              <a:rPr lang="en-US" dirty="0"/>
              <a:t>Impossible to predict the future behavior without any information about degradation behavior</a:t>
            </a:r>
          </a:p>
          <a:p>
            <a:r>
              <a:rPr lang="en-US" dirty="0"/>
              <a:t>Therefore, several sets of run-to-failure data are usually required to identify the degradation characteristics in data-driven approaches, which is called </a:t>
            </a:r>
            <a:r>
              <a:rPr lang="en-US" dirty="0">
                <a:solidFill>
                  <a:srgbClr val="0000FF"/>
                </a:solidFill>
              </a:rPr>
              <a:t>training data</a:t>
            </a:r>
            <a:endParaRPr lang="en-US" dirty="0"/>
          </a:p>
          <a:p>
            <a:r>
              <a:rPr lang="en-US" dirty="0"/>
              <a:t>There are a great variety of data-driven methods to use information from training data</a:t>
            </a:r>
          </a:p>
        </p:txBody>
      </p:sp>
      <p:sp>
        <p:nvSpPr>
          <p:cNvPr id="3" name="Title 2">
            <a:extLst>
              <a:ext uri="{FF2B5EF4-FFF2-40B4-BE49-F238E27FC236}">
                <a16:creationId xmlns:a16="http://schemas.microsoft.com/office/drawing/2014/main" id="{AB2A39EE-448E-43B6-A557-722EE48294E4}"/>
              </a:ext>
            </a:extLst>
          </p:cNvPr>
          <p:cNvSpPr>
            <a:spLocks noGrp="1"/>
          </p:cNvSpPr>
          <p:nvPr>
            <p:ph type="title"/>
          </p:nvPr>
        </p:nvSpPr>
        <p:spPr/>
        <p:txBody>
          <a:bodyPr/>
          <a:lstStyle/>
          <a:p>
            <a:r>
              <a:rPr lang="en-US" dirty="0"/>
              <a:t>Data-driven Prognostics Methods</a:t>
            </a:r>
          </a:p>
        </p:txBody>
      </p:sp>
    </p:spTree>
    <p:extLst>
      <p:ext uri="{BB962C8B-B14F-4D97-AF65-F5344CB8AC3E}">
        <p14:creationId xmlns:p14="http://schemas.microsoft.com/office/powerpoint/2010/main" val="2681506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990607-54BF-4B55-A2C9-BB2027C9DF2B}"/>
              </a:ext>
            </a:extLst>
          </p:cNvPr>
          <p:cNvSpPr>
            <a:spLocks noGrp="1"/>
          </p:cNvSpPr>
          <p:nvPr>
            <p:ph type="ctrTitle"/>
          </p:nvPr>
        </p:nvSpPr>
        <p:spPr/>
        <p:txBody>
          <a:bodyPr/>
          <a:lstStyle/>
          <a:p>
            <a:r>
              <a:rPr lang="en-US" dirty="0"/>
              <a:t>2. Prediction of Degradation Behavior</a:t>
            </a:r>
          </a:p>
        </p:txBody>
      </p:sp>
      <p:sp>
        <p:nvSpPr>
          <p:cNvPr id="5" name="Subtitle 4">
            <a:extLst>
              <a:ext uri="{FF2B5EF4-FFF2-40B4-BE49-F238E27FC236}">
                <a16:creationId xmlns:a16="http://schemas.microsoft.com/office/drawing/2014/main" id="{9B824699-0DDF-43CF-B839-90CB31AE16C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61333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4D04A866-C103-4D29-938C-EE7921737DF8}"/>
                  </a:ext>
                </a:extLst>
              </p:cNvPr>
              <p:cNvSpPr>
                <a:spLocks noGrp="1"/>
              </p:cNvSpPr>
              <p:nvPr>
                <p:ph type="body" sz="quarter" idx="10"/>
              </p:nvPr>
            </p:nvSpPr>
            <p:spPr/>
            <p:txBody>
              <a:bodyPr/>
              <a:lstStyle/>
              <a:p>
                <a:r>
                  <a:rPr lang="en-US" dirty="0"/>
                  <a:t>find unknown </a:t>
                </a:r>
                <a:r>
                  <a:rPr lang="en-US" dirty="0">
                    <a:solidFill>
                      <a:srgbClr val="0000FF"/>
                    </a:solidFill>
                  </a:rPr>
                  <a:t>parameters</a:t>
                </a:r>
                <a:r>
                  <a:rPr lang="en-US" dirty="0"/>
                  <a:t> (or coefficients) by minimizing the sum of square </a:t>
                </a:r>
                <a:r>
                  <a:rPr lang="en-US" dirty="0">
                    <a:solidFill>
                      <a:srgbClr val="0000FF"/>
                    </a:solidFill>
                  </a:rPr>
                  <a:t>errors</a:t>
                </a:r>
                <a:r>
                  <a:rPr lang="en-US" dirty="0"/>
                  <a:t>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𝑆</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𝐸</m:t>
                        </m:r>
                      </m:sub>
                    </m:sSub>
                    <m:r>
                      <a:rPr lang="en-US" b="0" i="1" smtClean="0">
                        <a:latin typeface="Cambria Math" panose="02040503050406030204" pitchFamily="18" charset="0"/>
                      </a:rPr>
                      <m:t>)</m:t>
                    </m:r>
                  </m:oMath>
                </a14:m>
                <a:r>
                  <a:rPr lang="en-US" dirty="0"/>
                  <a:t> between measured data and simulation outputs from the model/function</a:t>
                </a:r>
              </a:p>
              <a:p>
                <a:r>
                  <a:rPr lang="en-US" dirty="0"/>
                  <a:t>the relationship between measured data and simulation output</a:t>
                </a:r>
              </a:p>
              <a:p>
                <a:endParaRPr lang="en-US" dirty="0"/>
              </a:p>
              <a:p>
                <a:endParaRPr lang="en-US" dirty="0"/>
              </a:p>
              <a:p>
                <a:endParaRPr lang="en-US" dirty="0"/>
              </a:p>
              <a:p>
                <a:endParaRPr lang="en-US" dirty="0"/>
              </a:p>
              <a:p>
                <a:r>
                  <a:rPr lang="en-US" dirty="0"/>
                  <a:t>Assumptions</a:t>
                </a:r>
              </a:p>
              <a:p>
                <a:pPr lvl="1"/>
                <a:r>
                  <a:rPr lang="en-US" dirty="0"/>
                  <a:t>the simulation model is correct, and the error only comes from measurement</a:t>
                </a:r>
              </a:p>
              <a:p>
                <a:pPr lvl="1"/>
                <a:r>
                  <a:rPr lang="en-US" dirty="0"/>
                  <a:t>the measurement error does not include bias but noise</a:t>
                </a:r>
              </a:p>
              <a:p>
                <a:pPr lvl="1"/>
                <a:r>
                  <a:rPr lang="en-US" dirty="0"/>
                  <a:t>noise is randomly distributed with zero mean (unbiased)</a:t>
                </a:r>
              </a:p>
            </p:txBody>
          </p:sp>
        </mc:Choice>
        <mc:Fallback xmlns="">
          <p:sp>
            <p:nvSpPr>
              <p:cNvPr id="2" name="Text Placeholder 1">
                <a:extLst>
                  <a:ext uri="{FF2B5EF4-FFF2-40B4-BE49-F238E27FC236}">
                    <a16:creationId xmlns:a16="http://schemas.microsoft.com/office/drawing/2014/main" id="{4D04A866-C103-4D29-938C-EE7921737DF8}"/>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2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F0584E7-E058-4843-B45D-1229832909C2}"/>
              </a:ext>
            </a:extLst>
          </p:cNvPr>
          <p:cNvSpPr>
            <a:spLocks noGrp="1"/>
          </p:cNvSpPr>
          <p:nvPr>
            <p:ph type="title"/>
          </p:nvPr>
        </p:nvSpPr>
        <p:spPr/>
        <p:txBody>
          <a:bodyPr/>
          <a:lstStyle/>
          <a:p>
            <a:r>
              <a:rPr lang="en-US" dirty="0"/>
              <a:t>Least-squares Method</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BFB0E07-8CCE-473B-86D4-C0DD4350DA29}"/>
                  </a:ext>
                </a:extLst>
              </p:cNvPr>
              <p:cNvSpPr txBox="1"/>
              <p:nvPr/>
            </p:nvSpPr>
            <p:spPr>
              <a:xfrm>
                <a:off x="1524000" y="2723139"/>
                <a:ext cx="5489003" cy="923330"/>
              </a:xfrm>
              <a:prstGeom prst="rect">
                <a:avLst/>
              </a:prstGeom>
              <a:noFill/>
            </p:spPr>
            <p:txBody>
              <a:bodyPr wrap="none"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𝑘</m:t>
                        </m:r>
                      </m:sub>
                    </m:sSub>
                    <m:r>
                      <a:rPr lang="en-US" b="0" i="1" smtClean="0">
                        <a:latin typeface="Cambria Math" panose="02040503050406030204" pitchFamily="18" charset="0"/>
                      </a:rPr>
                      <m:t>)</m:t>
                    </m:r>
                  </m:oMath>
                </a14:m>
                <a:r>
                  <a:rPr lang="en-US" dirty="0"/>
                  <a:t>: measured data of degradation at time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𝑘</m:t>
                        </m:r>
                      </m:sub>
                    </m:sSub>
                  </m:oMath>
                </a14:m>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𝑘</m:t>
                        </m:r>
                      </m:sub>
                    </m:sSub>
                    <m:r>
                      <a:rPr lang="en-US" b="0" i="1" smtClean="0">
                        <a:latin typeface="Cambria Math" panose="02040503050406030204" pitchFamily="18" charset="0"/>
                      </a:rPr>
                      <m:t>)</m:t>
                    </m:r>
                  </m:oMath>
                </a14:m>
                <a:r>
                  <a:rPr lang="en-US" dirty="0"/>
                  <a:t>: model (simulation) prediction at time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𝑘</m:t>
                        </m:r>
                      </m:sub>
                    </m:sSub>
                  </m:oMath>
                </a14:m>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𝑘</m:t>
                        </m:r>
                      </m:sub>
                    </m:sSub>
                  </m:oMath>
                </a14:m>
                <a:r>
                  <a:rPr lang="en-US" dirty="0"/>
                  <a:t>: measurement error + model error</a:t>
                </a:r>
              </a:p>
            </p:txBody>
          </p:sp>
        </mc:Choice>
        <mc:Fallback xmlns="">
          <p:sp>
            <p:nvSpPr>
              <p:cNvPr id="4" name="TextBox 3">
                <a:extLst>
                  <a:ext uri="{FF2B5EF4-FFF2-40B4-BE49-F238E27FC236}">
                    <a16:creationId xmlns:a16="http://schemas.microsoft.com/office/drawing/2014/main" id="{3BFB0E07-8CCE-473B-86D4-C0DD4350DA29}"/>
                  </a:ext>
                </a:extLst>
              </p:cNvPr>
              <p:cNvSpPr txBox="1">
                <a:spLocks noRot="1" noChangeAspect="1" noMove="1" noResize="1" noEditPoints="1" noAdjustHandles="1" noChangeArrowheads="1" noChangeShapeType="1" noTextEdit="1"/>
              </p:cNvSpPr>
              <p:nvPr/>
            </p:nvSpPr>
            <p:spPr>
              <a:xfrm>
                <a:off x="1524000" y="2723139"/>
                <a:ext cx="5489003" cy="923330"/>
              </a:xfrm>
              <a:prstGeom prst="rect">
                <a:avLst/>
              </a:prstGeom>
              <a:blipFill>
                <a:blip r:embed="rId3"/>
                <a:stretch>
                  <a:fillRect t="-3974"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43A4026-9C4C-4BDC-8200-779092F9E9A3}"/>
                  </a:ext>
                </a:extLst>
              </p:cNvPr>
              <p:cNvSpPr txBox="1"/>
              <p:nvPr/>
            </p:nvSpPr>
            <p:spPr>
              <a:xfrm>
                <a:off x="2971800" y="2260532"/>
                <a:ext cx="1764522" cy="369332"/>
              </a:xfrm>
              <a:prstGeom prst="rect">
                <a:avLst/>
              </a:prstGeom>
              <a:solidFill>
                <a:srgbClr val="FFFF00"/>
              </a:solidFill>
              <a:ln w="19050">
                <a:solidFill>
                  <a:srgbClr val="0000CC"/>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𝑘</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𝑧</m:t>
                          </m:r>
                        </m:e>
                        <m:sub>
                          <m:r>
                            <a:rPr lang="en-US" sz="2400" b="0" i="1" smtClean="0">
                              <a:latin typeface="Cambria Math" panose="02040503050406030204" pitchFamily="18" charset="0"/>
                            </a:rPr>
                            <m:t>𝑘</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𝜖</m:t>
                          </m:r>
                        </m:e>
                        <m:sub>
                          <m:r>
                            <a:rPr lang="en-US" sz="2400" b="0" i="1" smtClean="0">
                              <a:latin typeface="Cambria Math" panose="02040503050406030204" pitchFamily="18" charset="0"/>
                            </a:rPr>
                            <m:t>𝑘</m:t>
                          </m:r>
                        </m:sub>
                      </m:sSub>
                    </m:oMath>
                  </m:oMathPara>
                </a14:m>
                <a:endParaRPr lang="en-US" sz="2400" dirty="0"/>
              </a:p>
            </p:txBody>
          </p:sp>
        </mc:Choice>
        <mc:Fallback xmlns="">
          <p:sp>
            <p:nvSpPr>
              <p:cNvPr id="5" name="TextBox 4">
                <a:extLst>
                  <a:ext uri="{FF2B5EF4-FFF2-40B4-BE49-F238E27FC236}">
                    <a16:creationId xmlns:a16="http://schemas.microsoft.com/office/drawing/2014/main" id="{943A4026-9C4C-4BDC-8200-779092F9E9A3}"/>
                  </a:ext>
                </a:extLst>
              </p:cNvPr>
              <p:cNvSpPr txBox="1">
                <a:spLocks noRot="1" noChangeAspect="1" noMove="1" noResize="1" noEditPoints="1" noAdjustHandles="1" noChangeArrowheads="1" noChangeShapeType="1" noTextEdit="1"/>
              </p:cNvSpPr>
              <p:nvPr/>
            </p:nvSpPr>
            <p:spPr>
              <a:xfrm>
                <a:off x="2971800" y="2260532"/>
                <a:ext cx="1764522" cy="369332"/>
              </a:xfrm>
              <a:prstGeom prst="rect">
                <a:avLst/>
              </a:prstGeom>
              <a:blipFill>
                <a:blip r:embed="rId4"/>
                <a:stretch>
                  <a:fillRect l="-3082" b="-25397"/>
                </a:stretch>
              </a:blipFill>
              <a:ln w="19050">
                <a:solidFill>
                  <a:srgbClr val="0000CC"/>
                </a:solidFill>
              </a:ln>
            </p:spPr>
            <p:txBody>
              <a:bodyPr/>
              <a:lstStyle/>
              <a:p>
                <a:r>
                  <a:rPr lang="en-US">
                    <a:noFill/>
                  </a:rPr>
                  <a:t> </a:t>
                </a:r>
              </a:p>
            </p:txBody>
          </p:sp>
        </mc:Fallback>
      </mc:AlternateContent>
    </p:spTree>
    <p:extLst>
      <p:ext uri="{BB962C8B-B14F-4D97-AF65-F5344CB8AC3E}">
        <p14:creationId xmlns:p14="http://schemas.microsoft.com/office/powerpoint/2010/main" val="2775793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0C36ADF7-4241-42E9-893F-CFA79C517637}"/>
                  </a:ext>
                </a:extLst>
              </p:cNvPr>
              <p:cNvSpPr>
                <a:spLocks noGrp="1"/>
              </p:cNvSpPr>
              <p:nvPr>
                <p:ph type="body" sz="quarter" idx="10"/>
              </p:nvPr>
            </p:nvSpPr>
            <p:spPr/>
            <p:txBody>
              <a:bodyPr/>
              <a:lstStyle/>
              <a:p>
                <a:r>
                  <a:rPr lang="en-US" dirty="0"/>
                  <a:t>Linear model with 2 unknown parameters</a:t>
                </a:r>
              </a:p>
              <a:p>
                <a:endParaRPr lang="en-US" dirty="0"/>
              </a:p>
              <a:p>
                <a:pPr lvl="1"/>
                <a:r>
                  <a:rPr lang="en-US" dirty="0"/>
                  <a:t>Notation </a:t>
                </a:r>
                <a14:m>
                  <m:oMath xmlns:m="http://schemas.openxmlformats.org/officeDocument/2006/math">
                    <m:r>
                      <a:rPr lang="en-US" i="1">
                        <a:latin typeface="Cambria Math" panose="02040503050406030204" pitchFamily="18" charset="0"/>
                      </a:rPr>
                      <m:t>𝑧</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b="1">
                            <a:latin typeface="Cambria Math" panose="02040503050406030204" pitchFamily="18" charset="0"/>
                          </a:rPr>
                          <m:t>𝛉</m:t>
                        </m:r>
                      </m:e>
                    </m:d>
                  </m:oMath>
                </a14:m>
                <a:r>
                  <a:rPr lang="en-US" dirty="0"/>
                  <a:t>: the simulation model takes time </a:t>
                </a:r>
                <a14:m>
                  <m:oMath xmlns:m="http://schemas.openxmlformats.org/officeDocument/2006/math">
                    <m:r>
                      <a:rPr lang="en-US" b="0" i="1" smtClean="0">
                        <a:latin typeface="Cambria Math" panose="02040503050406030204" pitchFamily="18" charset="0"/>
                      </a:rPr>
                      <m:t>𝑡</m:t>
                    </m:r>
                  </m:oMath>
                </a14:m>
                <a:r>
                  <a:rPr lang="en-US" dirty="0"/>
                  <a:t> as input and depends on its parameter </a:t>
                </a:r>
                <a14:m>
                  <m:oMath xmlns:m="http://schemas.openxmlformats.org/officeDocument/2006/math">
                    <m:r>
                      <a:rPr lang="en-US" b="1">
                        <a:latin typeface="Cambria Math" panose="02040503050406030204" pitchFamily="18" charset="0"/>
                      </a:rPr>
                      <m:t>𝛉</m:t>
                    </m:r>
                  </m:oMath>
                </a14:m>
                <a:endParaRPr lang="en-US" dirty="0"/>
              </a:p>
              <a:p>
                <a:r>
                  <a:rPr lang="en-US" dirty="0"/>
                  <a:t>If there is no measurement error, then only two data points will be sufficient to identify unknown parameters</a:t>
                </a:r>
              </a:p>
              <a:p>
                <a:r>
                  <a:rPr lang="en-US" dirty="0">
                    <a:solidFill>
                      <a:srgbClr val="0000FF"/>
                    </a:solidFill>
                  </a:rPr>
                  <a:t>Regression</a:t>
                </a:r>
                <a:r>
                  <a:rPr lang="en-US" dirty="0"/>
                  <a:t>: the sum of squared errors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𝜖</m:t>
                        </m:r>
                      </m:e>
                      <m:sub>
                        <m:r>
                          <a:rPr lang="en-US" i="1">
                            <a:latin typeface="Cambria Math" panose="02040503050406030204" pitchFamily="18" charset="0"/>
                          </a:rPr>
                          <m:t>𝑘</m:t>
                        </m:r>
                      </m:sub>
                    </m:sSub>
                  </m:oMath>
                </a14:m>
                <a:r>
                  <a:rPr lang="en-US" dirty="0"/>
                  <a:t> at all data points is minimized to determine the parameters</a:t>
                </a:r>
              </a:p>
              <a:p>
                <a:r>
                  <a:rPr lang="en-US" dirty="0"/>
                  <a:t>Data preparation:</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oMath>
                </a14:m>
                <a:r>
                  <a:rPr lang="en-US" dirty="0"/>
                  <a:t> measured data: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𝑘</m:t>
                            </m:r>
                          </m:sub>
                        </m:sSub>
                      </m:e>
                    </m:d>
                    <m:r>
                      <a:rPr lang="en-US" b="0" i="1" smtClean="0">
                        <a:latin typeface="Cambria Math" panose="02040503050406030204" pitchFamily="18" charset="0"/>
                      </a:rPr>
                      <m:t>, </m:t>
                    </m:r>
                    <m:r>
                      <a:rPr lang="en-US" b="0" i="1" smtClean="0">
                        <a:latin typeface="Cambria Math" panose="02040503050406030204" pitchFamily="18" charset="0"/>
                      </a:rPr>
                      <m:t>𝑘</m:t>
                    </m:r>
                    <m:r>
                      <a:rPr lang="en-US" b="0" i="1" smtClean="0">
                        <a:latin typeface="Cambria Math" panose="02040503050406030204" pitchFamily="18" charset="0"/>
                      </a:rPr>
                      <m:t>=1,⋯,</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𝑦</m:t>
                        </m:r>
                      </m:sub>
                    </m:sSub>
                  </m:oMath>
                </a14:m>
                <a:endParaRPr lang="en-US" dirty="0"/>
              </a:p>
              <a:p>
                <a:pPr lvl="1"/>
                <a:r>
                  <a:rPr lang="en-US" dirty="0"/>
                  <a:t>Vector of degradation data: </a:t>
                </a:r>
                <a14:m>
                  <m:oMath xmlns:m="http://schemas.openxmlformats.org/officeDocument/2006/math">
                    <m:r>
                      <a:rPr lang="en-US" b="1" i="0" smtClean="0">
                        <a:latin typeface="Cambria Math" panose="02040503050406030204" pitchFamily="18" charset="0"/>
                      </a:rPr>
                      <m:t>𝐲</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m>
                                    <m:mPr>
                                      <m:mcs>
                                        <m:mc>
                                          <m:mcPr>
                                            <m:count m:val="2"/>
                                            <m:mcJc m:val="center"/>
                                          </m:mcPr>
                                        </m:mc>
                                      </m:mcs>
                                      <m:ctrlPr>
                                        <a:rPr lang="en-US" i="1">
                                          <a:latin typeface="Cambria Math" panose="02040503050406030204" pitchFamily="18" charset="0"/>
                                        </a:rPr>
                                      </m:ctrlPr>
                                    </m:mPr>
                                    <m:mr>
                                      <m:e>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𝑦</m:t>
                                            </m:r>
                                          </m:e>
                                          <m:sub>
                                            <m:r>
                                              <m:rPr>
                                                <m:brk m:alnAt="7"/>
                                              </m:rPr>
                                              <a:rPr lang="en-US" b="0" i="1" smtClean="0">
                                                <a:latin typeface="Cambria Math" panose="02040503050406030204" pitchFamily="18" charset="0"/>
                                              </a:rPr>
                                              <m:t>1</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e>
                                    </m:mr>
                                  </m:m>
                                </m:e>
                                <m:e>
                                  <m:m>
                                    <m:mPr>
                                      <m:mcs>
                                        <m:mc>
                                          <m:mcPr>
                                            <m:count m:val="2"/>
                                            <m:mcJc m:val="center"/>
                                          </m:mcPr>
                                        </m:mc>
                                      </m:mcs>
                                      <m:ctrlPr>
                                        <a:rPr lang="en-US" i="1">
                                          <a:latin typeface="Cambria Math" panose="02040503050406030204" pitchFamily="18" charset="0"/>
                                        </a:rPr>
                                      </m:ctrlPr>
                                    </m:mPr>
                                    <m:mr>
                                      <m:e>
                                        <m:r>
                                          <m:rPr>
                                            <m:brk m:alnAt="7"/>
                                          </m:rPr>
                                          <a:rPr lang="en-US" i="1" smtClean="0">
                                            <a:latin typeface="Cambria Math" panose="02040503050406030204" pitchFamily="18" charset="0"/>
                                            <a:ea typeface="Cambria Math" panose="02040503050406030204" pitchFamily="18" charset="0"/>
                                          </a:rPr>
                                          <m:t>⋯</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sub>
                                        </m:sSub>
                                      </m:e>
                                    </m:mr>
                                  </m:m>
                                </m:e>
                              </m:mr>
                            </m:m>
                          </m:e>
                        </m:d>
                      </m:e>
                      <m:sup>
                        <m:r>
                          <a:rPr lang="en-US" b="0" i="1" smtClean="0">
                            <a:latin typeface="Cambria Math" panose="02040503050406030204" pitchFamily="18" charset="0"/>
                          </a:rPr>
                          <m:t>𝑇</m:t>
                        </m:r>
                      </m:sup>
                    </m:sSup>
                  </m:oMath>
                </a14:m>
                <a:endParaRPr lang="en-US" dirty="0"/>
              </a:p>
              <a:p>
                <a:pPr lvl="1"/>
                <a:r>
                  <a:rPr lang="en-US" dirty="0"/>
                  <a:t>Simulation model at data points: </a:t>
                </a:r>
                <a14:m>
                  <m:oMath xmlns:m="http://schemas.openxmlformats.org/officeDocument/2006/math">
                    <m:r>
                      <a:rPr lang="en-US" b="1" i="0" smtClean="0">
                        <a:latin typeface="Cambria Math" panose="02040503050406030204" pitchFamily="18" charset="0"/>
                      </a:rPr>
                      <m:t>𝐳</m:t>
                    </m:r>
                    <m:r>
                      <a:rPr lang="en-US" b="0" i="0"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i="1">
                            <a:latin typeface="Cambria Math" panose="02040503050406030204" pitchFamily="18" charset="0"/>
                          </a:rPr>
                          <m:t>𝑧</m:t>
                        </m:r>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𝑘</m:t>
                                </m:r>
                              </m:sub>
                            </m:sSub>
                            <m:r>
                              <a:rPr lang="en-US" i="1">
                                <a:latin typeface="Cambria Math" panose="02040503050406030204" pitchFamily="18" charset="0"/>
                              </a:rPr>
                              <m:t>;</m:t>
                            </m:r>
                            <m:r>
                              <a:rPr lang="en-US" b="1">
                                <a:latin typeface="Cambria Math" panose="02040503050406030204" pitchFamily="18" charset="0"/>
                              </a:rPr>
                              <m:t>𝛉</m:t>
                            </m:r>
                          </m:e>
                        </m:d>
                      </m:e>
                    </m:d>
                    <m:r>
                      <a:rPr lang="en-US" i="1">
                        <a:latin typeface="Cambria Math" panose="02040503050406030204" pitchFamily="18" charset="0"/>
                      </a:rPr>
                      <m:t>=</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2</m:t>
                        </m:r>
                      </m:sub>
                    </m:sSub>
                    <m:sSub>
                      <m:sSubPr>
                        <m:ctrlPr>
                          <a:rPr lang="en-US" b="0" i="1" smtClean="0">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𝑘</m:t>
                        </m:r>
                      </m:sub>
                    </m:sSub>
                    <m:r>
                      <a:rPr lang="en-US" b="0" i="1" smtClean="0">
                        <a:latin typeface="Cambria Math" panose="02040503050406030204" pitchFamily="18" charset="0"/>
                      </a:rPr>
                      <m:t>}</m:t>
                    </m:r>
                  </m:oMath>
                </a14:m>
                <a:endParaRPr lang="en-US" dirty="0"/>
              </a:p>
              <a:p>
                <a:endParaRPr lang="en-US" dirty="0"/>
              </a:p>
            </p:txBody>
          </p:sp>
        </mc:Choice>
        <mc:Fallback xmlns="">
          <p:sp>
            <p:nvSpPr>
              <p:cNvPr id="2" name="Text Placeholder 1">
                <a:extLst>
                  <a:ext uri="{FF2B5EF4-FFF2-40B4-BE49-F238E27FC236}">
                    <a16:creationId xmlns:a16="http://schemas.microsoft.com/office/drawing/2014/main" id="{0C36ADF7-4241-42E9-893F-CFA79C517637}"/>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28" r="-107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D0B5E6ED-19F6-421D-86FD-79C6A9F180E1}"/>
              </a:ext>
            </a:extLst>
          </p:cNvPr>
          <p:cNvSpPr>
            <a:spLocks noGrp="1"/>
          </p:cNvSpPr>
          <p:nvPr>
            <p:ph type="title"/>
          </p:nvPr>
        </p:nvSpPr>
        <p:spPr>
          <a:xfrm>
            <a:off x="228600" y="76200"/>
            <a:ext cx="8610600" cy="534987"/>
          </a:xfrm>
        </p:spPr>
        <p:txBody>
          <a:bodyPr/>
          <a:lstStyle/>
          <a:p>
            <a:r>
              <a:rPr lang="en-US" dirty="0"/>
              <a:t>Linear Model</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D232190-FB76-4AD4-AF5C-1BA0C42E935B}"/>
                  </a:ext>
                </a:extLst>
              </p:cNvPr>
              <p:cNvSpPr txBox="1"/>
              <p:nvPr/>
            </p:nvSpPr>
            <p:spPr>
              <a:xfrm>
                <a:off x="2057400" y="1143000"/>
                <a:ext cx="5005345" cy="369332"/>
              </a:xfrm>
              <a:prstGeom prst="rect">
                <a:avLst/>
              </a:prstGeom>
              <a:solidFill>
                <a:srgbClr val="FFFF00"/>
              </a:solidFill>
              <a:ln w="19050">
                <a:solidFill>
                  <a:srgbClr val="0000CC"/>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𝑧</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r>
                            <a:rPr lang="en-US" sz="2400" b="0" i="1" smtClean="0">
                              <a:latin typeface="Cambria Math" panose="02040503050406030204" pitchFamily="18" charset="0"/>
                            </a:rPr>
                            <m:t>;</m:t>
                          </m:r>
                          <m:r>
                            <a:rPr lang="en-US" sz="2400" b="1" i="0" smtClean="0">
                              <a:latin typeface="Cambria Math" panose="02040503050406030204" pitchFamily="18" charset="0"/>
                            </a:rPr>
                            <m:t>𝛉</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𝜃</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𝜃</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𝑡</m:t>
                      </m:r>
                      <m:r>
                        <a:rPr lang="en-US" sz="2400" b="0" i="0" smtClean="0">
                          <a:latin typeface="Cambria Math" panose="02040503050406030204" pitchFamily="18" charset="0"/>
                        </a:rPr>
                        <m:t>,  </m:t>
                      </m:r>
                      <m:r>
                        <a:rPr lang="en-US" sz="2400" b="1" i="0" smtClean="0">
                          <a:latin typeface="Cambria Math" panose="02040503050406030204" pitchFamily="18" charset="0"/>
                        </a:rPr>
                        <m:t>𝛉</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m>
                                <m:mPr>
                                  <m:mcs>
                                    <m:mc>
                                      <m:mcPr>
                                        <m:count m:val="2"/>
                                        <m:mcJc m:val="center"/>
                                      </m:mcPr>
                                    </m:mc>
                                  </m:mcs>
                                  <m:ctrlPr>
                                    <a:rPr lang="en-US" sz="2400" b="0" i="1" smtClean="0">
                                      <a:latin typeface="Cambria Math" panose="02040503050406030204" pitchFamily="18" charset="0"/>
                                    </a:rPr>
                                  </m:ctrlPr>
                                </m:mPr>
                                <m:m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𝜃</m:t>
                                        </m:r>
                                      </m:e>
                                      <m:sub>
                                        <m:r>
                                          <a:rPr lang="en-US" sz="2400" b="0" i="1" smtClean="0">
                                            <a:latin typeface="Cambria Math" panose="02040503050406030204" pitchFamily="18" charset="0"/>
                                          </a:rPr>
                                          <m:t>1</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𝜃</m:t>
                                        </m:r>
                                      </m:e>
                                      <m:sub>
                                        <m:r>
                                          <a:rPr lang="en-US" sz="2400" b="0" i="1" smtClean="0">
                                            <a:latin typeface="Cambria Math" panose="02040503050406030204" pitchFamily="18" charset="0"/>
                                          </a:rPr>
                                          <m:t>2</m:t>
                                        </m:r>
                                      </m:sub>
                                    </m:sSub>
                                  </m:e>
                                </m:mr>
                              </m:m>
                            </m:e>
                          </m:d>
                        </m:e>
                        <m:sup>
                          <m:r>
                            <a:rPr lang="en-US" sz="2400" b="0" i="1" smtClean="0">
                              <a:latin typeface="Cambria Math" panose="02040503050406030204" pitchFamily="18" charset="0"/>
                            </a:rPr>
                            <m:t>𝑇</m:t>
                          </m:r>
                        </m:sup>
                      </m:sSup>
                    </m:oMath>
                  </m:oMathPara>
                </a14:m>
                <a:endParaRPr lang="en-US" sz="2400" dirty="0"/>
              </a:p>
            </p:txBody>
          </p:sp>
        </mc:Choice>
        <mc:Fallback xmlns="">
          <p:sp>
            <p:nvSpPr>
              <p:cNvPr id="4" name="TextBox 3">
                <a:extLst>
                  <a:ext uri="{FF2B5EF4-FFF2-40B4-BE49-F238E27FC236}">
                    <a16:creationId xmlns:a16="http://schemas.microsoft.com/office/drawing/2014/main" id="{AD232190-FB76-4AD4-AF5C-1BA0C42E935B}"/>
                  </a:ext>
                </a:extLst>
              </p:cNvPr>
              <p:cNvSpPr txBox="1">
                <a:spLocks noRot="1" noChangeAspect="1" noMove="1" noResize="1" noEditPoints="1" noAdjustHandles="1" noChangeArrowheads="1" noChangeShapeType="1" noTextEdit="1"/>
              </p:cNvSpPr>
              <p:nvPr/>
            </p:nvSpPr>
            <p:spPr>
              <a:xfrm>
                <a:off x="2057400" y="1143000"/>
                <a:ext cx="5005345" cy="369332"/>
              </a:xfrm>
              <a:prstGeom prst="rect">
                <a:avLst/>
              </a:prstGeom>
              <a:blipFill>
                <a:blip r:embed="rId3"/>
                <a:stretch>
                  <a:fillRect l="-121" b="-12698"/>
                </a:stretch>
              </a:blipFill>
              <a:ln w="19050">
                <a:solidFill>
                  <a:srgbClr val="0000CC"/>
                </a:solidFill>
              </a:ln>
            </p:spPr>
            <p:txBody>
              <a:bodyPr/>
              <a:lstStyle/>
              <a:p>
                <a:r>
                  <a:rPr lang="en-US">
                    <a:noFill/>
                  </a:rPr>
                  <a:t> </a:t>
                </a:r>
              </a:p>
            </p:txBody>
          </p:sp>
        </mc:Fallback>
      </mc:AlternateContent>
    </p:spTree>
    <p:extLst>
      <p:ext uri="{BB962C8B-B14F-4D97-AF65-F5344CB8AC3E}">
        <p14:creationId xmlns:p14="http://schemas.microsoft.com/office/powerpoint/2010/main" val="3792156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93F64758-2041-40CC-832E-EEE730F93B8E}"/>
                  </a:ext>
                </a:extLst>
              </p:cNvPr>
              <p:cNvSpPr>
                <a:spLocks noGrp="1"/>
              </p:cNvSpPr>
              <p:nvPr>
                <p:ph type="body" sz="quarter" idx="10"/>
              </p:nvPr>
            </p:nvSpPr>
            <p:spPr/>
            <p:txBody>
              <a:bodyPr/>
              <a:lstStyle/>
              <a:p>
                <a:r>
                  <a:rPr lang="en-US" dirty="0"/>
                  <a:t>The collected simulation outputs at all data points</a:t>
                </a:r>
              </a:p>
              <a:p>
                <a:endParaRPr lang="en-US" dirty="0"/>
              </a:p>
              <a:p>
                <a:endParaRPr lang="en-US" dirty="0"/>
              </a:p>
              <a:p>
                <a:endParaRPr lang="en-US" dirty="0"/>
              </a:p>
              <a:p>
                <a:r>
                  <a:rPr lang="en-US" dirty="0"/>
                  <a:t>Vector of errors: </a:t>
                </a:r>
                <a14:m>
                  <m:oMath xmlns:m="http://schemas.openxmlformats.org/officeDocument/2006/math">
                    <m:r>
                      <a:rPr lang="en-US" b="1" i="0" smtClean="0">
                        <a:latin typeface="Cambria Math" panose="02040503050406030204" pitchFamily="18" charset="0"/>
                      </a:rPr>
                      <m:t>𝐞</m:t>
                    </m:r>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m>
                                    <m:mPr>
                                      <m:mcs>
                                        <m:mc>
                                          <m:mcPr>
                                            <m:count m:val="2"/>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m:rPr>
                                                <m:brk m:alnAt="7"/>
                                              </m:rPr>
                                              <a:rPr lang="en-US" b="0" i="1" smtClean="0">
                                                <a:latin typeface="Cambria Math" panose="02040503050406030204" pitchFamily="18" charset="0"/>
                                              </a:rPr>
                                              <m:t>𝜖</m:t>
                                            </m:r>
                                          </m:e>
                                          <m:sub>
                                            <m:r>
                                              <m:rPr>
                                                <m:brk m:alnAt="7"/>
                                              </m:rPr>
                                              <a:rPr lang="en-US" i="1">
                                                <a:latin typeface="Cambria Math" panose="02040503050406030204" pitchFamily="18" charset="0"/>
                                              </a:rPr>
                                              <m:t>1</m:t>
                                            </m:r>
                                          </m:sub>
                                        </m:sSub>
                                      </m:e>
                                      <m:e>
                                        <m:sSub>
                                          <m:sSubPr>
                                            <m:ctrlPr>
                                              <a:rPr lang="en-US" i="1">
                                                <a:latin typeface="Cambria Math" panose="02040503050406030204" pitchFamily="18" charset="0"/>
                                              </a:rPr>
                                            </m:ctrlPr>
                                          </m:sSubPr>
                                          <m:e>
                                            <m:r>
                                              <m:rPr>
                                                <m:brk m:alnAt="7"/>
                                              </m:rPr>
                                              <a:rPr lang="en-US" i="1">
                                                <a:latin typeface="Cambria Math" panose="02040503050406030204" pitchFamily="18" charset="0"/>
                                              </a:rPr>
                                              <m:t>𝜖</m:t>
                                            </m:r>
                                          </m:e>
                                          <m:sub>
                                            <m:r>
                                              <a:rPr lang="en-US" i="1">
                                                <a:latin typeface="Cambria Math" panose="02040503050406030204" pitchFamily="18" charset="0"/>
                                              </a:rPr>
                                              <m:t>2</m:t>
                                            </m:r>
                                          </m:sub>
                                        </m:sSub>
                                      </m:e>
                                    </m:mr>
                                  </m:m>
                                </m:e>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m:t>
                                        </m:r>
                                      </m:e>
                                      <m:e>
                                        <m:sSub>
                                          <m:sSubPr>
                                            <m:ctrlPr>
                                              <a:rPr lang="en-US" i="1">
                                                <a:latin typeface="Cambria Math" panose="02040503050406030204" pitchFamily="18" charset="0"/>
                                              </a:rPr>
                                            </m:ctrlPr>
                                          </m:sSubPr>
                                          <m:e>
                                            <m:r>
                                              <m:rPr>
                                                <m:brk m:alnAt="7"/>
                                              </m:rPr>
                                              <a:rPr lang="en-US" i="1">
                                                <a:latin typeface="Cambria Math" panose="02040503050406030204" pitchFamily="18" charset="0"/>
                                              </a:rPr>
                                              <m:t>𝜖</m:t>
                                            </m:r>
                                          </m:e>
                                          <m:sub>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𝑦</m:t>
                                                </m:r>
                                              </m:sub>
                                            </m:sSub>
                                          </m:sub>
                                        </m:sSub>
                                      </m:e>
                                    </m:mr>
                                  </m:m>
                                </m:e>
                              </m:mr>
                            </m:m>
                          </m:e>
                        </m:d>
                      </m:e>
                      <m:sup>
                        <m:r>
                          <a:rPr lang="en-US" i="1">
                            <a:latin typeface="Cambria Math" panose="02040503050406030204" pitchFamily="18" charset="0"/>
                          </a:rPr>
                          <m:t>𝑇</m:t>
                        </m:r>
                      </m:sup>
                    </m:sSup>
                    <m:r>
                      <a:rPr lang="en-US" b="0" i="1" smtClean="0">
                        <a:latin typeface="Cambria Math" panose="02040503050406030204" pitchFamily="18" charset="0"/>
                      </a:rPr>
                      <m:t>=</m:t>
                    </m:r>
                    <m:r>
                      <a:rPr lang="en-US" b="1" i="0" smtClean="0">
                        <a:latin typeface="Cambria Math" panose="02040503050406030204" pitchFamily="18" charset="0"/>
                      </a:rPr>
                      <m:t>𝐲</m:t>
                    </m:r>
                    <m:r>
                      <a:rPr lang="en-US" b="0" i="1" smtClean="0">
                        <a:latin typeface="Cambria Math" panose="02040503050406030204" pitchFamily="18" charset="0"/>
                      </a:rPr>
                      <m:t>−</m:t>
                    </m:r>
                    <m:r>
                      <a:rPr lang="en-US" b="1" i="0" smtClean="0">
                        <a:latin typeface="Cambria Math" panose="02040503050406030204" pitchFamily="18" charset="0"/>
                      </a:rPr>
                      <m:t>𝐳</m:t>
                    </m:r>
                  </m:oMath>
                </a14:m>
                <a:endParaRPr lang="en-US" b="1" dirty="0"/>
              </a:p>
              <a:p>
                <a:r>
                  <a:rPr lang="en-US" dirty="0"/>
                  <a:t>Sum of squared errors</a:t>
                </a:r>
              </a:p>
              <a:p>
                <a:endParaRPr lang="en-US" dirty="0"/>
              </a:p>
              <a:p>
                <a:pPr lvl="1"/>
                <a:r>
                  <a:rPr lang="en-US" dirty="0"/>
                  <a:t>Quadratic function of parameters</a:t>
                </a:r>
              </a:p>
              <a:p>
                <a:pPr lvl="1"/>
                <a:r>
                  <a:rPr lang="en-US" dirty="0"/>
                  <a:t>Stationary condition of SS</a:t>
                </a:r>
                <a:r>
                  <a:rPr lang="en-US" baseline="-25000" dirty="0"/>
                  <a:t>E</a:t>
                </a:r>
              </a:p>
              <a:p>
                <a:endParaRPr lang="en-US" dirty="0"/>
              </a:p>
              <a:p>
                <a:endParaRPr lang="en-US" dirty="0"/>
              </a:p>
              <a:p>
                <a14:m>
                  <m:oMath xmlns:m="http://schemas.openxmlformats.org/officeDocument/2006/math">
                    <m:acc>
                      <m:accPr>
                        <m:chr m:val="̂"/>
                        <m:ctrlPr>
                          <a:rPr lang="en-US" i="1" smtClean="0">
                            <a:latin typeface="Cambria Math" panose="02040503050406030204" pitchFamily="18" charset="0"/>
                          </a:rPr>
                        </m:ctrlPr>
                      </m:accPr>
                      <m:e>
                        <m:r>
                          <a:rPr lang="en-US" b="1" i="0" smtClean="0">
                            <a:latin typeface="Cambria Math" panose="02040503050406030204" pitchFamily="18" charset="0"/>
                          </a:rPr>
                          <m:t>𝛉</m:t>
                        </m:r>
                      </m:e>
                    </m:acc>
                  </m:oMath>
                </a14:m>
                <a:r>
                  <a:rPr lang="en-US" dirty="0"/>
                  <a:t> are used to predict the degradation level </a:t>
                </a:r>
                <a14:m>
                  <m:oMath xmlns:m="http://schemas.openxmlformats.org/officeDocument/2006/math">
                    <m:r>
                      <a:rPr lang="en-US" i="1">
                        <a:latin typeface="Cambria Math" panose="02040503050406030204" pitchFamily="18" charset="0"/>
                      </a:rPr>
                      <m:t>𝑧</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b="1">
                                <a:latin typeface="Cambria Math" panose="02040503050406030204" pitchFamily="18" charset="0"/>
                              </a:rPr>
                              <m:t>𝛉</m:t>
                            </m:r>
                          </m:e>
                        </m:acc>
                      </m:e>
                    </m:d>
                  </m:oMath>
                </a14:m>
                <a:r>
                  <a:rPr lang="en-US" dirty="0"/>
                  <a:t> at new time </a:t>
                </a:r>
                <a14:m>
                  <m:oMath xmlns:m="http://schemas.openxmlformats.org/officeDocument/2006/math">
                    <m:r>
                      <a:rPr lang="en-US" b="0" i="1" smtClean="0">
                        <a:latin typeface="Cambria Math" panose="02040503050406030204" pitchFamily="18" charset="0"/>
                      </a:rPr>
                      <m:t>𝑡</m:t>
                    </m:r>
                  </m:oMath>
                </a14:m>
                <a:endParaRPr lang="en-US" dirty="0"/>
              </a:p>
            </p:txBody>
          </p:sp>
        </mc:Choice>
        <mc:Fallback xmlns="">
          <p:sp>
            <p:nvSpPr>
              <p:cNvPr id="2" name="Text Placeholder 1">
                <a:extLst>
                  <a:ext uri="{FF2B5EF4-FFF2-40B4-BE49-F238E27FC236}">
                    <a16:creationId xmlns:a16="http://schemas.microsoft.com/office/drawing/2014/main" id="{93F64758-2041-40CC-832E-EEE730F93B8E}"/>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2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C19F38B-CCBF-4F21-941C-CDCBE3A87FA5}"/>
              </a:ext>
            </a:extLst>
          </p:cNvPr>
          <p:cNvSpPr>
            <a:spLocks noGrp="1"/>
          </p:cNvSpPr>
          <p:nvPr>
            <p:ph type="title"/>
          </p:nvPr>
        </p:nvSpPr>
        <p:spPr/>
        <p:txBody>
          <a:bodyPr/>
          <a:lstStyle/>
          <a:p>
            <a:r>
              <a:rPr lang="en-US" dirty="0"/>
              <a:t>Regression in Linear Model</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4B26652-228E-4067-86E2-2F5234359C26}"/>
                  </a:ext>
                </a:extLst>
              </p:cNvPr>
              <p:cNvSpPr txBox="1"/>
              <p:nvPr/>
            </p:nvSpPr>
            <p:spPr>
              <a:xfrm>
                <a:off x="6465600" y="1730684"/>
                <a:ext cx="1839799" cy="369332"/>
              </a:xfrm>
              <a:prstGeom prst="rect">
                <a:avLst/>
              </a:prstGeom>
              <a:noFill/>
            </p:spPr>
            <p:txBody>
              <a:bodyPr wrap="none" rtlCol="0">
                <a:spAutoFit/>
              </a:bodyPr>
              <a:lstStyle/>
              <a:p>
                <a14:m>
                  <m:oMath xmlns:m="http://schemas.openxmlformats.org/officeDocument/2006/math">
                    <m:r>
                      <a:rPr lang="en-US" b="1" i="0" smtClean="0">
                        <a:latin typeface="Cambria Math" panose="02040503050406030204" pitchFamily="18" charset="0"/>
                      </a:rPr>
                      <m:t>𝐗</m:t>
                    </m:r>
                  </m:oMath>
                </a14:m>
                <a:r>
                  <a:rPr lang="en-US" dirty="0"/>
                  <a:t>: design matrix</a:t>
                </a:r>
              </a:p>
            </p:txBody>
          </p:sp>
        </mc:Choice>
        <mc:Fallback xmlns="">
          <p:sp>
            <p:nvSpPr>
              <p:cNvPr id="5" name="TextBox 4">
                <a:extLst>
                  <a:ext uri="{FF2B5EF4-FFF2-40B4-BE49-F238E27FC236}">
                    <a16:creationId xmlns:a16="http://schemas.microsoft.com/office/drawing/2014/main" id="{34B26652-228E-4067-86E2-2F5234359C26}"/>
                  </a:ext>
                </a:extLst>
              </p:cNvPr>
              <p:cNvSpPr txBox="1">
                <a:spLocks noRot="1" noChangeAspect="1" noMove="1" noResize="1" noEditPoints="1" noAdjustHandles="1" noChangeArrowheads="1" noChangeShapeType="1" noTextEdit="1"/>
              </p:cNvSpPr>
              <p:nvPr/>
            </p:nvSpPr>
            <p:spPr>
              <a:xfrm>
                <a:off x="6465600" y="1730684"/>
                <a:ext cx="1839799" cy="369332"/>
              </a:xfrm>
              <a:prstGeom prst="rect">
                <a:avLst/>
              </a:prstGeom>
              <a:blipFill>
                <a:blip r:embed="rId6"/>
                <a:stretch>
                  <a:fillRect t="-10000" r="-1993" b="-26667"/>
                </a:stretch>
              </a:blipFill>
            </p:spPr>
            <p:txBody>
              <a:bodyPr/>
              <a:lstStyle/>
              <a:p>
                <a:r>
                  <a:rPr lang="en-US">
                    <a:noFill/>
                  </a:rPr>
                  <a:t> </a:t>
                </a:r>
              </a:p>
            </p:txBody>
          </p:sp>
        </mc:Fallback>
      </mc:AlternateContent>
      <p:sp>
        <p:nvSpPr>
          <p:cNvPr id="8" name="Arrow: Right 7">
            <a:extLst>
              <a:ext uri="{FF2B5EF4-FFF2-40B4-BE49-F238E27FC236}">
                <a16:creationId xmlns:a16="http://schemas.microsoft.com/office/drawing/2014/main" id="{6EA8C666-5F39-4414-9F9B-43F388DF61E4}"/>
              </a:ext>
            </a:extLst>
          </p:cNvPr>
          <p:cNvSpPr/>
          <p:nvPr/>
        </p:nvSpPr>
        <p:spPr>
          <a:xfrm>
            <a:off x="5370382" y="5076000"/>
            <a:ext cx="482400" cy="273600"/>
          </a:xfrm>
          <a:prstGeom prst="rightArrow">
            <a:avLst/>
          </a:prstGeom>
          <a:solidFill>
            <a:srgbClr val="FFC000"/>
          </a:solidFill>
          <a:ln w="349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9DD40BD-A0B4-44BB-84F9-9B25CCDA47B5}"/>
                  </a:ext>
                </a:extLst>
              </p:cNvPr>
              <p:cNvSpPr txBox="1"/>
              <p:nvPr/>
            </p:nvSpPr>
            <p:spPr>
              <a:xfrm>
                <a:off x="6031147" y="5041955"/>
                <a:ext cx="1881604" cy="288990"/>
              </a:xfrm>
              <a:prstGeom prst="rect">
                <a:avLst/>
              </a:prstGeom>
              <a:solidFill>
                <a:srgbClr val="FFFF00"/>
              </a:solidFill>
              <a:ln w="19050">
                <a:solidFill>
                  <a:srgbClr val="0000FF"/>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1" i="0" smtClean="0">
                              <a:latin typeface="Cambria Math" panose="02040503050406030204" pitchFamily="18" charset="0"/>
                            </a:rPr>
                            <m:t>𝛉</m:t>
                          </m:r>
                        </m:e>
                      </m:acc>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1" i="0" smtClean="0">
                                      <a:latin typeface="Cambria Math" panose="02040503050406030204" pitchFamily="18" charset="0"/>
                                    </a:rPr>
                                    <m:t>𝐗</m:t>
                                  </m:r>
                                </m:e>
                                <m:sup>
                                  <m:r>
                                    <a:rPr lang="en-US" b="0" i="1" smtClean="0">
                                      <a:latin typeface="Cambria Math" panose="02040503050406030204" pitchFamily="18" charset="0"/>
                                    </a:rPr>
                                    <m:t>𝑇</m:t>
                                  </m:r>
                                </m:sup>
                              </m:sSup>
                              <m:r>
                                <a:rPr lang="en-US" b="1" i="0" smtClean="0">
                                  <a:latin typeface="Cambria Math" panose="02040503050406030204" pitchFamily="18" charset="0"/>
                                </a:rPr>
                                <m:t>𝐗</m:t>
                              </m:r>
                            </m:e>
                          </m:d>
                        </m:e>
                        <m:sup>
                          <m:r>
                            <a:rPr lang="en-US" b="0" i="1" smtClean="0">
                              <a:latin typeface="Cambria Math" panose="02040503050406030204" pitchFamily="18" charset="0"/>
                            </a:rPr>
                            <m:t>−1</m:t>
                          </m:r>
                        </m:sup>
                      </m:sSup>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1" i="0" smtClean="0">
                                  <a:latin typeface="Cambria Math" panose="02040503050406030204" pitchFamily="18" charset="0"/>
                                </a:rPr>
                                <m:t>𝐗</m:t>
                              </m:r>
                            </m:e>
                            <m:sup>
                              <m:r>
                                <a:rPr lang="en-US" b="0" i="1" smtClean="0">
                                  <a:latin typeface="Cambria Math" panose="02040503050406030204" pitchFamily="18" charset="0"/>
                                </a:rPr>
                                <m:t>𝑇</m:t>
                              </m:r>
                            </m:sup>
                          </m:sSup>
                          <m:r>
                            <a:rPr lang="en-US" b="1" i="0" smtClean="0">
                              <a:latin typeface="Cambria Math" panose="02040503050406030204" pitchFamily="18" charset="0"/>
                            </a:rPr>
                            <m:t>𝐲</m:t>
                          </m:r>
                        </m:e>
                      </m:d>
                    </m:oMath>
                  </m:oMathPara>
                </a14:m>
                <a:endParaRPr lang="en-US" dirty="0"/>
              </a:p>
            </p:txBody>
          </p:sp>
        </mc:Choice>
        <mc:Fallback xmlns="">
          <p:sp>
            <p:nvSpPr>
              <p:cNvPr id="10" name="TextBox 9">
                <a:extLst>
                  <a:ext uri="{FF2B5EF4-FFF2-40B4-BE49-F238E27FC236}">
                    <a16:creationId xmlns:a16="http://schemas.microsoft.com/office/drawing/2014/main" id="{89DD40BD-A0B4-44BB-84F9-9B25CCDA47B5}"/>
                  </a:ext>
                </a:extLst>
              </p:cNvPr>
              <p:cNvSpPr txBox="1">
                <a:spLocks noRot="1" noChangeAspect="1" noMove="1" noResize="1" noEditPoints="1" noAdjustHandles="1" noChangeArrowheads="1" noChangeShapeType="1" noTextEdit="1"/>
              </p:cNvSpPr>
              <p:nvPr/>
            </p:nvSpPr>
            <p:spPr>
              <a:xfrm>
                <a:off x="6031147" y="5041955"/>
                <a:ext cx="1881604" cy="288990"/>
              </a:xfrm>
              <a:prstGeom prst="rect">
                <a:avLst/>
              </a:prstGeom>
              <a:blipFill>
                <a:blip r:embed="rId7"/>
                <a:stretch>
                  <a:fillRect l="-1603" t="-12000" b="-22000"/>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4D6C555-0EC6-496D-80D2-BA510AF63486}"/>
                  </a:ext>
                </a:extLst>
              </p:cNvPr>
              <p:cNvSpPr txBox="1"/>
              <p:nvPr/>
            </p:nvSpPr>
            <p:spPr>
              <a:xfrm>
                <a:off x="1865493" y="1249804"/>
                <a:ext cx="3383042" cy="11151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𝐳</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m>
                                  <m:mPr>
                                    <m:mcs>
                                      <m:mc>
                                        <m:mcPr>
                                          <m:count m:val="1"/>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𝑧</m:t>
                                          </m:r>
                                        </m:e>
                                        <m:sub>
                                          <m:r>
                                            <m:rPr>
                                              <m:brk m:alnAt="7"/>
                                            </m:rPr>
                                            <a:rPr lang="en-US" b="0" i="1" smtClean="0">
                                              <a:latin typeface="Cambria Math" panose="02040503050406030204" pitchFamily="18" charset="0"/>
                                            </a:rPr>
                                            <m:t>1</m:t>
                                          </m:r>
                                        </m:sub>
                                      </m:sSub>
                                    </m:e>
                                  </m:mr>
                                  <m:mr>
                                    <m:e>
                                      <m:sSub>
                                        <m:sSubPr>
                                          <m:ctrlPr>
                                            <a:rPr lang="en-US" i="1">
                                              <a:latin typeface="Cambria Math" panose="02040503050406030204" pitchFamily="18" charset="0"/>
                                            </a:rPr>
                                          </m:ctrlPr>
                                        </m:sSubPr>
                                        <m:e>
                                          <m:r>
                                            <m:rPr>
                                              <m:brk m:alnAt="7"/>
                                            </m:rPr>
                                            <a:rPr lang="en-US" i="1">
                                              <a:latin typeface="Cambria Math" panose="02040503050406030204" pitchFamily="18" charset="0"/>
                                            </a:rPr>
                                            <m:t>𝑧</m:t>
                                          </m:r>
                                        </m:e>
                                        <m:sub>
                                          <m:r>
                                            <a:rPr lang="en-US" b="0" i="1" smtClean="0">
                                              <a:latin typeface="Cambria Math" panose="02040503050406030204" pitchFamily="18" charset="0"/>
                                            </a:rPr>
                                            <m:t>2</m:t>
                                          </m:r>
                                        </m:sub>
                                      </m:sSub>
                                    </m:e>
                                  </m:mr>
                                </m:m>
                              </m:e>
                            </m:mr>
                            <m:m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m:t>
                                      </m:r>
                                    </m:e>
                                  </m:mr>
                                  <m:mr>
                                    <m:e>
                                      <m:sSub>
                                        <m:sSubPr>
                                          <m:ctrlPr>
                                            <a:rPr lang="en-US" i="1">
                                              <a:latin typeface="Cambria Math" panose="02040503050406030204" pitchFamily="18" charset="0"/>
                                            </a:rPr>
                                          </m:ctrlPr>
                                        </m:sSubPr>
                                        <m:e>
                                          <m:r>
                                            <m:rPr>
                                              <m:brk m:alnAt="7"/>
                                            </m:rPr>
                                            <a:rPr lang="en-US" i="1">
                                              <a:latin typeface="Cambria Math" panose="02040503050406030204" pitchFamily="18" charset="0"/>
                                            </a:rPr>
                                            <m:t>𝑧</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sub>
                                      </m:sSub>
                                    </m:e>
                                  </m:mr>
                                </m:m>
                              </m:e>
                            </m:mr>
                          </m:m>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1</m:t>
                                          </m:r>
                                        </m:sub>
                                      </m:sSub>
                                    </m:e>
                                  </m:mr>
                                  <m:mr>
                                    <m:e>
                                      <m:r>
                                        <a:rPr lang="en-US" b="0" i="1" smtClean="0">
                                          <a:latin typeface="Cambria Math" panose="02040503050406030204" pitchFamily="18" charset="0"/>
                                        </a:rPr>
                                        <m:t>1</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2</m:t>
                                          </m:r>
                                        </m:sub>
                                      </m:sSub>
                                    </m:e>
                                  </m:mr>
                                </m:m>
                              </m:e>
                            </m:mr>
                            <m:mr>
                              <m:e>
                                <m:m>
                                  <m:mPr>
                                    <m:mcs>
                                      <m:mc>
                                        <m:mcPr>
                                          <m:count m:val="2"/>
                                          <m:mcJc m:val="center"/>
                                        </m:mcPr>
                                      </m:mc>
                                    </m:mcs>
                                    <m:ctrlPr>
                                      <a:rPr lang="en-US" b="0" i="1" smtClean="0">
                                        <a:latin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m:t>
                                      </m:r>
                                    </m:e>
                                    <m:e>
                                      <m:r>
                                        <m:rPr>
                                          <m:brk m:alnAt="7"/>
                                        </m:rPr>
                                        <a:rPr lang="en-US" i="1">
                                          <a:latin typeface="Cambria Math" panose="02040503050406030204" pitchFamily="18" charset="0"/>
                                          <a:ea typeface="Cambria Math" panose="02040503050406030204" pitchFamily="18" charset="0"/>
                                        </a:rPr>
                                        <m:t>⋮</m:t>
                                      </m:r>
                                    </m:e>
                                  </m:mr>
                                  <m:mr>
                                    <m:e>
                                      <m:r>
                                        <a:rPr lang="en-US" b="0" i="1" smtClean="0">
                                          <a:latin typeface="Cambria Math" panose="02040503050406030204" pitchFamily="18" charset="0"/>
                                        </a:rPr>
                                        <m:t>1</m:t>
                                      </m:r>
                                    </m:e>
                                    <m:e>
                                      <m:sSub>
                                        <m:sSubPr>
                                          <m:ctrlPr>
                                            <a:rPr lang="en-US" i="1">
                                              <a:latin typeface="Cambria Math" panose="02040503050406030204" pitchFamily="18" charset="0"/>
                                            </a:rPr>
                                          </m:ctrlPr>
                                        </m:sSubPr>
                                        <m:e>
                                          <m:r>
                                            <a:rPr lang="en-US" b="0" i="1" smtClean="0">
                                              <a:latin typeface="Cambria Math" panose="02040503050406030204" pitchFamily="18" charset="0"/>
                                            </a:rPr>
                                            <m:t>𝑡</m:t>
                                          </m:r>
                                        </m:e>
                                        <m:sub>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𝑦</m:t>
                                              </m:r>
                                            </m:sub>
                                          </m:sSub>
                                        </m:sub>
                                      </m:sSub>
                                    </m:e>
                                  </m:mr>
                                </m:m>
                              </m:e>
                            </m:mr>
                          </m:m>
                        </m:e>
                      </m:d>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1</m:t>
                                    </m:r>
                                  </m:sub>
                                </m:sSub>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2</m:t>
                                    </m:r>
                                  </m:sub>
                                </m:sSub>
                              </m:e>
                            </m:mr>
                          </m:m>
                        </m:e>
                      </m:d>
                      <m:r>
                        <a:rPr lang="en-US" b="0" i="1" smtClean="0">
                          <a:latin typeface="Cambria Math" panose="02040503050406030204" pitchFamily="18" charset="0"/>
                        </a:rPr>
                        <m:t>=</m:t>
                      </m:r>
                      <m:r>
                        <a:rPr lang="en-US" b="1" i="0" smtClean="0">
                          <a:latin typeface="Cambria Math" panose="02040503050406030204" pitchFamily="18" charset="0"/>
                        </a:rPr>
                        <m:t>𝐗</m:t>
                      </m:r>
                      <m:r>
                        <a:rPr lang="en-US" b="1" i="0" smtClean="0">
                          <a:latin typeface="Cambria Math" panose="02040503050406030204" pitchFamily="18" charset="0"/>
                        </a:rPr>
                        <m:t>𝛉</m:t>
                      </m:r>
                    </m:oMath>
                  </m:oMathPara>
                </a14:m>
                <a:endParaRPr lang="en-US" b="1" dirty="0"/>
              </a:p>
            </p:txBody>
          </p:sp>
        </mc:Choice>
        <mc:Fallback xmlns="">
          <p:sp>
            <p:nvSpPr>
              <p:cNvPr id="11" name="TextBox 10">
                <a:extLst>
                  <a:ext uri="{FF2B5EF4-FFF2-40B4-BE49-F238E27FC236}">
                    <a16:creationId xmlns:a16="http://schemas.microsoft.com/office/drawing/2014/main" id="{44D6C555-0EC6-496D-80D2-BA510AF63486}"/>
                  </a:ext>
                </a:extLst>
              </p:cNvPr>
              <p:cNvSpPr txBox="1">
                <a:spLocks noRot="1" noChangeAspect="1" noMove="1" noResize="1" noEditPoints="1" noAdjustHandles="1" noChangeArrowheads="1" noChangeShapeType="1" noTextEdit="1"/>
              </p:cNvSpPr>
              <p:nvPr/>
            </p:nvSpPr>
            <p:spPr>
              <a:xfrm>
                <a:off x="1865493" y="1249804"/>
                <a:ext cx="3383042" cy="111517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2B04E9E-DAED-4E7F-9AEF-3522167E1D41}"/>
                  </a:ext>
                </a:extLst>
              </p:cNvPr>
              <p:cNvSpPr txBox="1"/>
              <p:nvPr/>
            </p:nvSpPr>
            <p:spPr>
              <a:xfrm>
                <a:off x="1332000" y="3467940"/>
                <a:ext cx="507786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S</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S</m:t>
                          </m:r>
                        </m:e>
                        <m:sub>
                          <m:r>
                            <m:rPr>
                              <m:sty m:val="p"/>
                            </m:rPr>
                            <a:rPr lang="en-US" b="0" i="0" smtClean="0">
                              <a:latin typeface="Cambria Math" panose="02040503050406030204" pitchFamily="18" charset="0"/>
                            </a:rPr>
                            <m:t>E</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0" smtClean="0">
                              <a:latin typeface="Cambria Math" panose="02040503050406030204" pitchFamily="18" charset="0"/>
                            </a:rPr>
                            <m:t>𝐞</m:t>
                          </m:r>
                        </m:e>
                        <m:sup>
                          <m:r>
                            <a:rPr lang="en-US" b="0" i="1" smtClean="0">
                              <a:latin typeface="Cambria Math" panose="02040503050406030204" pitchFamily="18" charset="0"/>
                            </a:rPr>
                            <m:t>𝑇</m:t>
                          </m:r>
                        </m:sup>
                      </m:sSup>
                      <m:r>
                        <a:rPr lang="en-US" b="1" i="0" smtClean="0">
                          <a:latin typeface="Cambria Math" panose="02040503050406030204" pitchFamily="18" charset="0"/>
                        </a:rPr>
                        <m:t>𝐞</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1" i="0" smtClean="0">
                                  <a:latin typeface="Cambria Math" panose="02040503050406030204" pitchFamily="18" charset="0"/>
                                </a:rPr>
                                <m:t>𝐲</m:t>
                              </m:r>
                              <m:r>
                                <a:rPr lang="en-US" b="0" i="1" smtClean="0">
                                  <a:latin typeface="Cambria Math" panose="02040503050406030204" pitchFamily="18" charset="0"/>
                                </a:rPr>
                                <m:t>−</m:t>
                              </m:r>
                              <m:r>
                                <a:rPr lang="en-US" b="1" i="0" smtClean="0">
                                  <a:latin typeface="Cambria Math" panose="02040503050406030204" pitchFamily="18" charset="0"/>
                                </a:rPr>
                                <m:t>𝐳</m:t>
                              </m:r>
                            </m:e>
                          </m:d>
                        </m:e>
                        <m:sup>
                          <m:r>
                            <a:rPr lang="en-US" b="0" i="1" smtClean="0">
                              <a:latin typeface="Cambria Math" panose="02040503050406030204" pitchFamily="18" charset="0"/>
                            </a:rPr>
                            <m:t>𝑇</m:t>
                          </m:r>
                        </m:sup>
                      </m:sSup>
                      <m:d>
                        <m:dPr>
                          <m:begChr m:val="{"/>
                          <m:endChr m:val="}"/>
                          <m:ctrlPr>
                            <a:rPr lang="en-US" b="0" i="1" smtClean="0">
                              <a:latin typeface="Cambria Math" panose="02040503050406030204" pitchFamily="18" charset="0"/>
                            </a:rPr>
                          </m:ctrlPr>
                        </m:dPr>
                        <m:e>
                          <m:r>
                            <a:rPr lang="en-US" b="1" i="0" smtClean="0">
                              <a:latin typeface="Cambria Math" panose="02040503050406030204" pitchFamily="18" charset="0"/>
                            </a:rPr>
                            <m:t>𝐲</m:t>
                          </m:r>
                          <m:r>
                            <a:rPr lang="en-US" b="0" i="1" smtClean="0">
                              <a:latin typeface="Cambria Math" panose="02040503050406030204" pitchFamily="18" charset="0"/>
                            </a:rPr>
                            <m:t>−</m:t>
                          </m:r>
                          <m:r>
                            <a:rPr lang="en-US" b="1" i="0" smtClean="0">
                              <a:latin typeface="Cambria Math" panose="02040503050406030204" pitchFamily="18" charset="0"/>
                            </a:rPr>
                            <m:t>𝐳</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1" i="0" smtClean="0">
                                  <a:latin typeface="Cambria Math" panose="02040503050406030204" pitchFamily="18" charset="0"/>
                                </a:rPr>
                                <m:t>𝐲</m:t>
                              </m:r>
                              <m:r>
                                <a:rPr lang="en-US" b="0" i="1" smtClean="0">
                                  <a:latin typeface="Cambria Math" panose="02040503050406030204" pitchFamily="18" charset="0"/>
                                </a:rPr>
                                <m:t>−</m:t>
                              </m:r>
                              <m:r>
                                <a:rPr lang="en-US" b="1">
                                  <a:latin typeface="Cambria Math" panose="02040503050406030204" pitchFamily="18" charset="0"/>
                                </a:rPr>
                                <m:t>𝐗</m:t>
                              </m:r>
                              <m:r>
                                <a:rPr lang="en-US" b="1">
                                  <a:latin typeface="Cambria Math" panose="02040503050406030204" pitchFamily="18" charset="0"/>
                                </a:rPr>
                                <m:t>𝛉</m:t>
                              </m:r>
                            </m:e>
                          </m:d>
                        </m:e>
                        <m:sup>
                          <m:r>
                            <a:rPr lang="en-US" b="0" i="1" smtClean="0">
                              <a:latin typeface="Cambria Math" panose="02040503050406030204" pitchFamily="18" charset="0"/>
                            </a:rPr>
                            <m:t>𝑇</m:t>
                          </m:r>
                        </m:sup>
                      </m:sSup>
                      <m:d>
                        <m:dPr>
                          <m:begChr m:val="{"/>
                          <m:endChr m:val="}"/>
                          <m:ctrlPr>
                            <a:rPr lang="en-US" i="1">
                              <a:latin typeface="Cambria Math" panose="02040503050406030204" pitchFamily="18" charset="0"/>
                            </a:rPr>
                          </m:ctrlPr>
                        </m:dPr>
                        <m:e>
                          <m:r>
                            <a:rPr lang="en-US" b="1" i="0">
                              <a:latin typeface="Cambria Math" panose="02040503050406030204" pitchFamily="18" charset="0"/>
                            </a:rPr>
                            <m:t>𝐲</m:t>
                          </m:r>
                          <m:r>
                            <a:rPr lang="en-US" i="1">
                              <a:latin typeface="Cambria Math" panose="02040503050406030204" pitchFamily="18" charset="0"/>
                            </a:rPr>
                            <m:t>−</m:t>
                          </m:r>
                          <m:r>
                            <a:rPr lang="en-US" b="1">
                              <a:latin typeface="Cambria Math" panose="02040503050406030204" pitchFamily="18" charset="0"/>
                            </a:rPr>
                            <m:t>𝐗</m:t>
                          </m:r>
                          <m:r>
                            <a:rPr lang="en-US" b="1">
                              <a:latin typeface="Cambria Math" panose="02040503050406030204" pitchFamily="18" charset="0"/>
                            </a:rPr>
                            <m:t>𝛉</m:t>
                          </m:r>
                        </m:e>
                      </m:d>
                    </m:oMath>
                  </m:oMathPara>
                </a14:m>
                <a:endParaRPr lang="en-US" dirty="0"/>
              </a:p>
            </p:txBody>
          </p:sp>
        </mc:Choice>
        <mc:Fallback xmlns="">
          <p:sp>
            <p:nvSpPr>
              <p:cNvPr id="12" name="TextBox 11">
                <a:extLst>
                  <a:ext uri="{FF2B5EF4-FFF2-40B4-BE49-F238E27FC236}">
                    <a16:creationId xmlns:a16="http://schemas.microsoft.com/office/drawing/2014/main" id="{52B04E9E-DAED-4E7F-9AEF-3522167E1D41}"/>
                  </a:ext>
                </a:extLst>
              </p:cNvPr>
              <p:cNvSpPr txBox="1">
                <a:spLocks noRot="1" noChangeAspect="1" noMove="1" noResize="1" noEditPoints="1" noAdjustHandles="1" noChangeArrowheads="1" noChangeShapeType="1" noTextEdit="1"/>
              </p:cNvSpPr>
              <p:nvPr/>
            </p:nvSpPr>
            <p:spPr>
              <a:xfrm>
                <a:off x="1332000" y="3467940"/>
                <a:ext cx="5077865" cy="276999"/>
              </a:xfrm>
              <a:prstGeom prst="rect">
                <a:avLst/>
              </a:prstGeom>
              <a:blipFill>
                <a:blip r:embed="rId9"/>
                <a:stretch>
                  <a:fillRect l="-120" t="-2222" b="-2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F71DCC4-CE90-4FE6-8F3F-4B12EE3DB638}"/>
                  </a:ext>
                </a:extLst>
              </p:cNvPr>
              <p:cNvSpPr txBox="1"/>
              <p:nvPr/>
            </p:nvSpPr>
            <p:spPr>
              <a:xfrm>
                <a:off x="1150522" y="4862298"/>
                <a:ext cx="3924664" cy="6712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m:rPr>
                              <m:sty m:val="p"/>
                            </m:rPr>
                            <a:rPr lang="en-US" b="0" i="0" smtClean="0">
                              <a:latin typeface="Cambria Math" panose="02040503050406030204" pitchFamily="18" charset="0"/>
                            </a:rPr>
                            <m:t>d</m:t>
                          </m:r>
                          <m:r>
                            <a:rPr lang="en-US" b="0" i="1" smtClean="0">
                              <a:latin typeface="Cambria Math" panose="02040503050406030204" pitchFamily="18" charset="0"/>
                            </a:rPr>
                            <m:t>(</m:t>
                          </m:r>
                          <m:r>
                            <m:rPr>
                              <m:sty m:val="p"/>
                            </m:rPr>
                            <a:rPr lang="en-US" b="0" i="0" smtClean="0">
                              <a:latin typeface="Cambria Math" panose="02040503050406030204" pitchFamily="18" charset="0"/>
                            </a:rPr>
                            <m:t>S</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S</m:t>
                              </m:r>
                            </m:e>
                            <m:sub>
                              <m:r>
                                <m:rPr>
                                  <m:sty m:val="p"/>
                                </m:rPr>
                                <a:rPr lang="en-US" b="0" i="0" smtClean="0">
                                  <a:latin typeface="Cambria Math" panose="02040503050406030204" pitchFamily="18" charset="0"/>
                                </a:rPr>
                                <m:t>E</m:t>
                              </m:r>
                            </m:sub>
                          </m:sSub>
                          <m:r>
                            <a:rPr lang="en-US" b="0" i="1" smtClean="0">
                              <a:latin typeface="Cambria Math" panose="02040503050406030204" pitchFamily="18" charset="0"/>
                            </a:rPr>
                            <m:t>)</m:t>
                          </m:r>
                        </m:num>
                        <m:den>
                          <m:r>
                            <m:rPr>
                              <m:sty m:val="p"/>
                            </m:rPr>
                            <a:rPr lang="en-US" b="0" i="0" smtClean="0">
                              <a:latin typeface="Cambria Math" panose="02040503050406030204" pitchFamily="18" charset="0"/>
                            </a:rPr>
                            <m:t>d</m:t>
                          </m:r>
                          <m:r>
                            <a:rPr lang="en-US" b="1">
                              <a:latin typeface="Cambria Math" panose="02040503050406030204" pitchFamily="18" charset="0"/>
                            </a:rPr>
                            <m:t>𝛉</m:t>
                          </m:r>
                        </m:den>
                      </m:f>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f>
                                <m:fPr>
                                  <m:ctrlPr>
                                    <a:rPr lang="en-US" i="1">
                                      <a:latin typeface="Cambria Math" panose="02040503050406030204" pitchFamily="18" charset="0"/>
                                    </a:rPr>
                                  </m:ctrlPr>
                                </m:fPr>
                                <m:num>
                                  <m:r>
                                    <m:rPr>
                                      <m:sty m:val="p"/>
                                    </m:rPr>
                                    <a:rPr lang="en-US">
                                      <a:latin typeface="Cambria Math" panose="02040503050406030204" pitchFamily="18" charset="0"/>
                                    </a:rPr>
                                    <m:t>d</m:t>
                                  </m:r>
                                  <m:r>
                                    <a:rPr lang="en-US" b="0" i="1" smtClean="0">
                                      <a:latin typeface="Cambria Math" panose="02040503050406030204" pitchFamily="18" charset="0"/>
                                    </a:rPr>
                                    <m:t>𝑒</m:t>
                                  </m:r>
                                </m:num>
                                <m:den>
                                  <m:r>
                                    <m:rPr>
                                      <m:sty m:val="p"/>
                                    </m:rPr>
                                    <a:rPr lang="en-US">
                                      <a:latin typeface="Cambria Math" panose="02040503050406030204" pitchFamily="18" charset="0"/>
                                    </a:rPr>
                                    <m:t>d</m:t>
                                  </m:r>
                                  <m:r>
                                    <a:rPr lang="en-US" b="1">
                                      <a:latin typeface="Cambria Math" panose="02040503050406030204" pitchFamily="18" charset="0"/>
                                    </a:rPr>
                                    <m:t>𝛉</m:t>
                                  </m:r>
                                </m:den>
                              </m:f>
                            </m:e>
                          </m:d>
                        </m:e>
                        <m:sup>
                          <m:r>
                            <a:rPr lang="en-US" b="0" i="1" smtClean="0">
                              <a:latin typeface="Cambria Math" panose="02040503050406030204" pitchFamily="18" charset="0"/>
                            </a:rPr>
                            <m:t>𝑇</m:t>
                          </m:r>
                        </m:sup>
                      </m:sSup>
                      <m:r>
                        <a:rPr lang="en-US" b="1" i="0" smtClean="0">
                          <a:latin typeface="Cambria Math" panose="02040503050406030204" pitchFamily="18" charset="0"/>
                        </a:rPr>
                        <m:t>𝐞</m:t>
                      </m:r>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1" i="0" smtClean="0">
                              <a:latin typeface="Cambria Math" panose="02040503050406030204" pitchFamily="18" charset="0"/>
                            </a:rPr>
                            <m:t>𝐗</m:t>
                          </m:r>
                        </m:e>
                        <m:sup>
                          <m:r>
                            <a:rPr lang="en-US" b="0" i="1" smtClean="0">
                              <a:latin typeface="Cambria Math" panose="02040503050406030204" pitchFamily="18" charset="0"/>
                            </a:rPr>
                            <m:t>𝑇</m:t>
                          </m:r>
                        </m:sup>
                      </m:sSup>
                      <m:d>
                        <m:dPr>
                          <m:begChr m:val="{"/>
                          <m:endChr m:val="}"/>
                          <m:ctrlPr>
                            <a:rPr lang="en-US" i="1">
                              <a:latin typeface="Cambria Math" panose="02040503050406030204" pitchFamily="18" charset="0"/>
                            </a:rPr>
                          </m:ctrlPr>
                        </m:dPr>
                        <m:e>
                          <m:r>
                            <a:rPr lang="en-US" b="1">
                              <a:latin typeface="Cambria Math" panose="02040503050406030204" pitchFamily="18" charset="0"/>
                            </a:rPr>
                            <m:t>𝐲</m:t>
                          </m:r>
                          <m:r>
                            <a:rPr lang="en-US" i="1">
                              <a:latin typeface="Cambria Math" panose="02040503050406030204" pitchFamily="18" charset="0"/>
                            </a:rPr>
                            <m:t>−</m:t>
                          </m:r>
                          <m:r>
                            <a:rPr lang="en-US" b="1">
                              <a:latin typeface="Cambria Math" panose="02040503050406030204" pitchFamily="18" charset="0"/>
                            </a:rPr>
                            <m:t>𝐗</m:t>
                          </m:r>
                          <m:r>
                            <a:rPr lang="en-US" b="1">
                              <a:latin typeface="Cambria Math" panose="02040503050406030204" pitchFamily="18" charset="0"/>
                            </a:rPr>
                            <m:t>𝛉</m:t>
                          </m:r>
                        </m:e>
                      </m:d>
                      <m:r>
                        <a:rPr lang="en-US" b="1" i="1" smtClean="0">
                          <a:latin typeface="Cambria Math" panose="02040503050406030204" pitchFamily="18" charset="0"/>
                        </a:rPr>
                        <m:t>=</m:t>
                      </m:r>
                      <m:r>
                        <a:rPr lang="en-US" b="1" i="1" smtClean="0">
                          <a:latin typeface="Cambria Math" panose="02040503050406030204" pitchFamily="18" charset="0"/>
                        </a:rPr>
                        <m:t>𝟎</m:t>
                      </m:r>
                    </m:oMath>
                  </m:oMathPara>
                </a14:m>
                <a:endParaRPr lang="en-US" dirty="0"/>
              </a:p>
            </p:txBody>
          </p:sp>
        </mc:Choice>
        <mc:Fallback xmlns="">
          <p:sp>
            <p:nvSpPr>
              <p:cNvPr id="13" name="TextBox 12">
                <a:extLst>
                  <a:ext uri="{FF2B5EF4-FFF2-40B4-BE49-F238E27FC236}">
                    <a16:creationId xmlns:a16="http://schemas.microsoft.com/office/drawing/2014/main" id="{0F71DCC4-CE90-4FE6-8F3F-4B12EE3DB638}"/>
                  </a:ext>
                </a:extLst>
              </p:cNvPr>
              <p:cNvSpPr txBox="1">
                <a:spLocks noRot="1" noChangeAspect="1" noMove="1" noResize="1" noEditPoints="1" noAdjustHandles="1" noChangeArrowheads="1" noChangeShapeType="1" noTextEdit="1"/>
              </p:cNvSpPr>
              <p:nvPr/>
            </p:nvSpPr>
            <p:spPr>
              <a:xfrm>
                <a:off x="1150522" y="4862298"/>
                <a:ext cx="3924664" cy="671209"/>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03331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CCE6F217-B80D-4361-8A92-BB2EB616A75E}"/>
                  </a:ext>
                </a:extLst>
              </p:cNvPr>
              <p:cNvSpPr>
                <a:spLocks noGrp="1"/>
              </p:cNvSpPr>
              <p:nvPr>
                <p:ph type="body" sz="quarter" idx="10"/>
              </p:nvPr>
            </p:nvSpPr>
            <p:spPr>
              <a:xfrm>
                <a:off x="304800" y="703262"/>
                <a:ext cx="8534400" cy="534987"/>
              </a:xfrm>
            </p:spPr>
            <p:txBody>
              <a:bodyPr/>
              <a:lstStyle/>
              <a:p>
                <a14:m>
                  <m:oMath xmlns:m="http://schemas.openxmlformats.org/officeDocument/2006/math">
                    <m:r>
                      <a:rPr lang="en-US" b="1" i="0" smtClean="0">
                        <a:latin typeface="Cambria Math" panose="02040503050406030204" pitchFamily="18" charset="0"/>
                      </a:rPr>
                      <m:t>𝐲</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r>
                          <a:rPr lang="en-US" b="0" i="1" smtClean="0">
                            <a:latin typeface="Cambria Math" panose="02040503050406030204" pitchFamily="18" charset="0"/>
                            <a:ea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   </m:t>
                    </m:r>
                    <m:r>
                      <a:rPr lang="en-US" b="1" i="0" smtClean="0">
                        <a:latin typeface="Cambria Math" panose="02040503050406030204" pitchFamily="18" charset="0"/>
                        <a:ea typeface="Cambria Math" panose="02040503050406030204" pitchFamily="18" charset="0"/>
                      </a:rPr>
                      <m:t>𝛉</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𝑝</m:t>
                            </m:r>
                          </m:sub>
                        </m:sSub>
                        <m:r>
                          <a:rPr lang="en-US" b="0" i="1" smtClean="0">
                            <a:latin typeface="Cambria Math" panose="02040503050406030204" pitchFamily="18" charset="0"/>
                            <a:ea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   </m:t>
                    </m:r>
                    <m:r>
                      <a:rPr lang="en-US" b="1" i="0" smtClean="0">
                        <a:latin typeface="Cambria Math" panose="02040503050406030204" pitchFamily="18" charset="0"/>
                        <a:ea typeface="Cambria Math" panose="02040503050406030204" pitchFamily="18" charset="0"/>
                      </a:rPr>
                      <m:t>𝐗</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𝑦</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𝑝</m:t>
                        </m:r>
                      </m:sub>
                    </m:sSub>
                    <m:r>
                      <a:rPr lang="en-US" b="0" i="1" smtClean="0">
                        <a:latin typeface="Cambria Math" panose="02040503050406030204" pitchFamily="18" charset="0"/>
                        <a:ea typeface="Cambria Math" panose="02040503050406030204" pitchFamily="18" charset="0"/>
                      </a:rPr>
                      <m:t>)</m:t>
                    </m:r>
                  </m:oMath>
                </a14:m>
                <a:endParaRPr lang="en-US" dirty="0"/>
              </a:p>
              <a:p>
                <a:r>
                  <a:rPr lang="en-US" dirty="0"/>
                  <a:t>Matlab code [</a:t>
                </a:r>
                <a:r>
                  <a:rPr lang="en-US" dirty="0">
                    <a:solidFill>
                      <a:srgbClr val="0000FF"/>
                    </a:solidFill>
                  </a:rPr>
                  <a:t>LS</a:t>
                </a:r>
                <a:r>
                  <a:rPr lang="en-US" dirty="0"/>
                  <a:t>]</a:t>
                </a:r>
              </a:p>
            </p:txBody>
          </p:sp>
        </mc:Choice>
        <mc:Fallback xmlns="">
          <p:sp>
            <p:nvSpPr>
              <p:cNvPr id="2" name="Text Placeholder 1">
                <a:extLst>
                  <a:ext uri="{FF2B5EF4-FFF2-40B4-BE49-F238E27FC236}">
                    <a16:creationId xmlns:a16="http://schemas.microsoft.com/office/drawing/2014/main" id="{CCE6F217-B80D-4361-8A92-BB2EB616A75E}"/>
                  </a:ext>
                </a:extLst>
              </p:cNvPr>
              <p:cNvSpPr>
                <a:spLocks noGrp="1" noRot="1" noChangeAspect="1" noMove="1" noResize="1" noEditPoints="1" noAdjustHandles="1" noChangeArrowheads="1" noChangeShapeType="1" noTextEdit="1"/>
              </p:cNvSpPr>
              <p:nvPr>
                <p:ph type="body" sz="quarter" idx="10"/>
              </p:nvPr>
            </p:nvSpPr>
            <p:spPr>
              <a:xfrm>
                <a:off x="304800" y="703262"/>
                <a:ext cx="8534400" cy="534987"/>
              </a:xfrm>
              <a:blipFill>
                <a:blip r:embed="rId2"/>
                <a:stretch>
                  <a:fillRect l="-643" b="-88636"/>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4F317B6F-844B-4497-B0A4-08B463FD4E2B}"/>
              </a:ext>
            </a:extLst>
          </p:cNvPr>
          <p:cNvSpPr>
            <a:spLocks noGrp="1"/>
          </p:cNvSpPr>
          <p:nvPr>
            <p:ph type="title"/>
          </p:nvPr>
        </p:nvSpPr>
        <p:spPr/>
        <p:txBody>
          <a:bodyPr/>
          <a:lstStyle/>
          <a:p>
            <a:r>
              <a:rPr lang="en-US" dirty="0"/>
              <a:t>Generalization of Linear Regression</a:t>
            </a:r>
          </a:p>
        </p:txBody>
      </p:sp>
      <p:sp>
        <p:nvSpPr>
          <p:cNvPr id="4" name="TextBox 3">
            <a:extLst>
              <a:ext uri="{FF2B5EF4-FFF2-40B4-BE49-F238E27FC236}">
                <a16:creationId xmlns:a16="http://schemas.microsoft.com/office/drawing/2014/main" id="{0A81609F-0175-4CF4-A3A2-10E910C59ADC}"/>
              </a:ext>
            </a:extLst>
          </p:cNvPr>
          <p:cNvSpPr txBox="1"/>
          <p:nvPr/>
        </p:nvSpPr>
        <p:spPr>
          <a:xfrm>
            <a:off x="653299" y="1519317"/>
            <a:ext cx="7837402" cy="5016758"/>
          </a:xfrm>
          <a:prstGeom prst="rect">
            <a:avLst/>
          </a:prstGeom>
          <a:noFill/>
        </p:spPr>
        <p:txBody>
          <a:bodyPr wrap="none" rtlCol="0">
            <a:spAutoFit/>
          </a:bodyPr>
          <a:lstStyle/>
          <a:p>
            <a:pPr hangingPunct="0"/>
            <a:r>
              <a:rPr lang="en-US" sz="1600" dirty="0">
                <a:solidFill>
                  <a:srgbClr val="00B050"/>
                </a:solidFill>
                <a:latin typeface="Courier New" panose="02070309020205020404" pitchFamily="49" charset="0"/>
                <a:cs typeface="Courier New" panose="02070309020205020404" pitchFamily="49" charset="0"/>
              </a:rPr>
              <a:t>%%Identify parameters (theta)</a:t>
            </a:r>
          </a:p>
          <a:p>
            <a:pPr hangingPunct="0"/>
            <a:r>
              <a:rPr lang="en-US" sz="1600" dirty="0">
                <a:latin typeface="Courier New" panose="02070309020205020404" pitchFamily="49" charset="0"/>
                <a:cs typeface="Courier New" panose="02070309020205020404" pitchFamily="49" charset="0"/>
              </a:rPr>
              <a:t>y=[ ]';                           </a:t>
            </a:r>
            <a:r>
              <a:rPr lang="en-US" sz="1600" dirty="0">
                <a:solidFill>
                  <a:srgbClr val="00B050"/>
                </a:solidFill>
                <a:latin typeface="Courier New" panose="02070309020205020404" pitchFamily="49" charset="0"/>
                <a:cs typeface="Courier New" panose="02070309020205020404" pitchFamily="49" charset="0"/>
              </a:rPr>
              <a:t>% a vector of measured data</a:t>
            </a:r>
          </a:p>
          <a:p>
            <a:pPr hangingPunct="0"/>
            <a:r>
              <a:rPr lang="en-US" sz="1600" dirty="0">
                <a:latin typeface="Courier New" panose="02070309020205020404" pitchFamily="49" charset="0"/>
                <a:cs typeface="Courier New" panose="02070309020205020404" pitchFamily="49" charset="0"/>
              </a:rPr>
              <a:t>x=[ ]';                            </a:t>
            </a:r>
            <a:r>
              <a:rPr lang="en-US" sz="1600" dirty="0">
                <a:solidFill>
                  <a:srgbClr val="00B050"/>
                </a:solidFill>
                <a:latin typeface="Courier New" panose="02070309020205020404" pitchFamily="49" charset="0"/>
                <a:cs typeface="Courier New" panose="02070309020205020404" pitchFamily="49" charset="0"/>
              </a:rPr>
              <a:t>% a vector/matrix of input</a:t>
            </a:r>
          </a:p>
          <a:p>
            <a:pPr hangingPunct="0"/>
            <a:r>
              <a:rPr lang="en-US" sz="1600" dirty="0">
                <a:latin typeface="Courier New" panose="02070309020205020404" pitchFamily="49" charset="0"/>
                <a:cs typeface="Courier New" panose="02070309020205020404" pitchFamily="49" charset="0"/>
              </a:rPr>
              <a:t>X=[ ];                        </a:t>
            </a:r>
            <a:r>
              <a:rPr lang="en-US" sz="1600" dirty="0">
                <a:solidFill>
                  <a:srgbClr val="00B050"/>
                </a:solidFill>
                <a:latin typeface="Courier New" panose="02070309020205020404" pitchFamily="49" charset="0"/>
                <a:cs typeface="Courier New" panose="02070309020205020404" pitchFamily="49" charset="0"/>
              </a:rPr>
              <a:t>% a design matrix, e.g., Eq.2.5</a:t>
            </a:r>
          </a:p>
          <a:p>
            <a:pPr hangingPunct="0"/>
            <a:r>
              <a:rPr lang="en-US" sz="1600" dirty="0" err="1">
                <a:latin typeface="Courier New" panose="02070309020205020404" pitchFamily="49" charset="0"/>
                <a:cs typeface="Courier New" panose="02070309020205020404" pitchFamily="49" charset="0"/>
              </a:rPr>
              <a:t>thetaH</a:t>
            </a:r>
            <a:r>
              <a:rPr lang="en-US" sz="1600" dirty="0">
                <a:latin typeface="Courier New" panose="02070309020205020404" pitchFamily="49" charset="0"/>
                <a:cs typeface="Courier New" panose="02070309020205020404" pitchFamily="49" charset="0"/>
              </a:rPr>
              <a:t>=(X'*X)\(X'*y)                                 </a:t>
            </a:r>
            <a:r>
              <a:rPr lang="en-US" sz="1600" dirty="0">
                <a:solidFill>
                  <a:srgbClr val="00B050"/>
                </a:solidFill>
                <a:latin typeface="Courier New" panose="02070309020205020404" pitchFamily="49" charset="0"/>
                <a:cs typeface="Courier New" panose="02070309020205020404" pitchFamily="49" charset="0"/>
              </a:rPr>
              <a:t>% Eq.2.8</a:t>
            </a:r>
          </a:p>
          <a:p>
            <a:pPr hangingPunct="0"/>
            <a:r>
              <a:rPr lang="en-US" sz="1600" dirty="0">
                <a:solidFill>
                  <a:srgbClr val="00B050"/>
                </a:solidFill>
                <a:latin typeface="Courier New" panose="02070309020205020404" pitchFamily="49" charset="0"/>
                <a:cs typeface="Courier New" panose="02070309020205020404" pitchFamily="49" charset="0"/>
              </a:rPr>
              <a:t>% This is the same as: </a:t>
            </a:r>
            <a:r>
              <a:rPr lang="en-US" sz="1600" dirty="0" err="1">
                <a:solidFill>
                  <a:srgbClr val="00B050"/>
                </a:solidFill>
                <a:latin typeface="Courier New" panose="02070309020205020404" pitchFamily="49" charset="0"/>
                <a:cs typeface="Courier New" panose="02070309020205020404" pitchFamily="49" charset="0"/>
              </a:rPr>
              <a:t>thetaH</a:t>
            </a:r>
            <a:r>
              <a:rPr lang="en-US" sz="1600" dirty="0">
                <a:solidFill>
                  <a:srgbClr val="00B050"/>
                </a:solidFill>
                <a:latin typeface="Courier New" panose="02070309020205020404" pitchFamily="49" charset="0"/>
                <a:cs typeface="Courier New" panose="02070309020205020404" pitchFamily="49" charset="0"/>
              </a:rPr>
              <a:t>=regress(</a:t>
            </a:r>
            <a:r>
              <a:rPr lang="en-US" sz="1600" dirty="0" err="1">
                <a:solidFill>
                  <a:srgbClr val="00B050"/>
                </a:solidFill>
                <a:latin typeface="Courier New" panose="02070309020205020404" pitchFamily="49" charset="0"/>
                <a:cs typeface="Courier New" panose="02070309020205020404" pitchFamily="49" charset="0"/>
              </a:rPr>
              <a:t>y,X</a:t>
            </a:r>
            <a:r>
              <a:rPr lang="en-US" sz="1600" dirty="0">
                <a:solidFill>
                  <a:srgbClr val="00B050"/>
                </a:solidFill>
                <a:latin typeface="Courier New" panose="02070309020205020404" pitchFamily="49" charset="0"/>
                <a:cs typeface="Courier New" panose="02070309020205020404" pitchFamily="49" charset="0"/>
              </a:rPr>
              <a:t>); </a:t>
            </a:r>
          </a:p>
          <a:p>
            <a:pPr hangingPunct="0"/>
            <a:r>
              <a:rPr lang="en-US" sz="1600" dirty="0">
                <a:latin typeface="Courier New" panose="02070309020205020404" pitchFamily="49" charset="0"/>
                <a:cs typeface="Courier New" panose="02070309020205020404" pitchFamily="49" charset="0"/>
              </a:rPr>
              <a:t> </a:t>
            </a:r>
          </a:p>
          <a:p>
            <a:pPr hangingPunct="0"/>
            <a:r>
              <a:rPr lang="en-US" sz="1600" dirty="0">
                <a:solidFill>
                  <a:srgbClr val="00B050"/>
                </a:solidFill>
                <a:latin typeface="Courier New" panose="02070309020205020404" pitchFamily="49" charset="0"/>
                <a:cs typeface="Courier New" panose="02070309020205020404" pitchFamily="49" charset="0"/>
              </a:rPr>
              <a:t>%%Degradation prediction at </a:t>
            </a:r>
            <a:r>
              <a:rPr lang="en-US" sz="1600" dirty="0" err="1">
                <a:solidFill>
                  <a:srgbClr val="00B050"/>
                </a:solidFill>
                <a:latin typeface="Courier New" panose="02070309020205020404" pitchFamily="49" charset="0"/>
                <a:cs typeface="Courier New" panose="02070309020205020404" pitchFamily="49" charset="0"/>
              </a:rPr>
              <a:t>xNew</a:t>
            </a:r>
            <a:endParaRPr lang="en-US" sz="1600" dirty="0">
              <a:solidFill>
                <a:srgbClr val="00B050"/>
              </a:solidFill>
              <a:latin typeface="Courier New" panose="02070309020205020404" pitchFamily="49" charset="0"/>
              <a:cs typeface="Courier New" panose="02070309020205020404" pitchFamily="49" charset="0"/>
            </a:endParaRPr>
          </a:p>
          <a:p>
            <a:pPr hangingPunct="0"/>
            <a:r>
              <a:rPr lang="en-US" sz="1600" dirty="0" err="1">
                <a:latin typeface="Courier New" panose="02070309020205020404" pitchFamily="49" charset="0"/>
                <a:cs typeface="Courier New" panose="02070309020205020404" pitchFamily="49" charset="0"/>
              </a:rPr>
              <a:t>xNew</a:t>
            </a:r>
            <a:r>
              <a:rPr lang="en-US" sz="1600" dirty="0">
                <a:latin typeface="Courier New" panose="02070309020205020404" pitchFamily="49" charset="0"/>
                <a:cs typeface="Courier New" panose="02070309020205020404" pitchFamily="49" charset="0"/>
              </a:rPr>
              <a:t>=[ ]';</a:t>
            </a:r>
          </a:p>
          <a:p>
            <a:pPr hangingPunct="0"/>
            <a:r>
              <a:rPr lang="en-US" sz="1600" dirty="0" err="1">
                <a:latin typeface="Courier New" panose="02070309020205020404" pitchFamily="49" charset="0"/>
                <a:cs typeface="Courier New" panose="02070309020205020404" pitchFamily="49" charset="0"/>
              </a:rPr>
              <a:t>XNew</a:t>
            </a:r>
            <a:r>
              <a:rPr lang="en-US" sz="1600" dirty="0">
                <a:latin typeface="Courier New" panose="02070309020205020404" pitchFamily="49" charset="0"/>
                <a:cs typeface="Courier New" panose="02070309020205020404" pitchFamily="49" charset="0"/>
              </a:rPr>
              <a:t>=[ ];         </a:t>
            </a:r>
            <a:r>
              <a:rPr lang="en-US" sz="1600" dirty="0">
                <a:solidFill>
                  <a:srgbClr val="00B050"/>
                </a:solidFill>
                <a:latin typeface="Courier New" panose="02070309020205020404" pitchFamily="49" charset="0"/>
                <a:cs typeface="Courier New" panose="02070309020205020404" pitchFamily="49" charset="0"/>
              </a:rPr>
              <a:t>% same form as X, but use </a:t>
            </a:r>
            <a:r>
              <a:rPr lang="en-US" sz="1600" dirty="0" err="1">
                <a:solidFill>
                  <a:srgbClr val="00B050"/>
                </a:solidFill>
                <a:latin typeface="Courier New" panose="02070309020205020404" pitchFamily="49" charset="0"/>
                <a:cs typeface="Courier New" panose="02070309020205020404" pitchFamily="49" charset="0"/>
              </a:rPr>
              <a:t>xNew</a:t>
            </a:r>
            <a:r>
              <a:rPr lang="en-US" sz="1600" dirty="0">
                <a:solidFill>
                  <a:srgbClr val="00B050"/>
                </a:solidFill>
                <a:latin typeface="Courier New" panose="02070309020205020404" pitchFamily="49" charset="0"/>
                <a:cs typeface="Courier New" panose="02070309020205020404" pitchFamily="49" charset="0"/>
              </a:rPr>
              <a:t> instead of x</a:t>
            </a:r>
          </a:p>
          <a:p>
            <a:pPr hangingPunct="0"/>
            <a:r>
              <a:rPr lang="en-US" sz="1600" dirty="0" err="1">
                <a:latin typeface="Courier New" panose="02070309020205020404" pitchFamily="49" charset="0"/>
                <a:cs typeface="Courier New" panose="02070309020205020404" pitchFamily="49" charset="0"/>
              </a:rPr>
              <a:t>zH</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XNew</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thetaH</a:t>
            </a:r>
            <a:r>
              <a:rPr lang="en-US" sz="1600" dirty="0">
                <a:latin typeface="Courier New" panose="02070309020205020404" pitchFamily="49" charset="0"/>
                <a:cs typeface="Courier New" panose="02070309020205020404" pitchFamily="49" charset="0"/>
              </a:rPr>
              <a:t>;                               </a:t>
            </a:r>
            <a:r>
              <a:rPr lang="en-US" sz="1600" dirty="0">
                <a:solidFill>
                  <a:srgbClr val="00B050"/>
                </a:solidFill>
                <a:latin typeface="Courier New" panose="02070309020205020404" pitchFamily="49" charset="0"/>
                <a:cs typeface="Courier New" panose="02070309020205020404" pitchFamily="49" charset="0"/>
              </a:rPr>
              <a:t>% Eq.2.4 or 2.5</a:t>
            </a:r>
          </a:p>
          <a:p>
            <a:pPr hangingPunct="0"/>
            <a:r>
              <a:rPr lang="en-US" sz="1600" dirty="0">
                <a:latin typeface="Courier New" panose="02070309020205020404" pitchFamily="49" charset="0"/>
                <a:cs typeface="Courier New" panose="02070309020205020404" pitchFamily="49" charset="0"/>
              </a:rPr>
              <a:t> </a:t>
            </a:r>
          </a:p>
          <a:p>
            <a:pPr hangingPunct="0"/>
            <a:r>
              <a:rPr lang="en-US" sz="1600" dirty="0">
                <a:solidFill>
                  <a:srgbClr val="00B050"/>
                </a:solidFill>
                <a:latin typeface="Courier New" panose="02070309020205020404" pitchFamily="49" charset="0"/>
                <a:cs typeface="Courier New" panose="02070309020205020404" pitchFamily="49" charset="0"/>
              </a:rPr>
              <a:t>%%RUL prediction</a:t>
            </a:r>
          </a:p>
          <a:p>
            <a:pPr hangingPunct="0"/>
            <a:r>
              <a:rPr lang="en-US" sz="1600" dirty="0" err="1">
                <a:latin typeface="Courier New" panose="02070309020205020404" pitchFamily="49" charset="0"/>
                <a:cs typeface="Courier New" panose="02070309020205020404" pitchFamily="49" charset="0"/>
              </a:rPr>
              <a:t>thres</a:t>
            </a:r>
            <a:r>
              <a:rPr lang="en-US" sz="1600" dirty="0">
                <a:latin typeface="Courier New" panose="02070309020205020404" pitchFamily="49" charset="0"/>
                <a:cs typeface="Courier New" panose="02070309020205020404" pitchFamily="49" charset="0"/>
              </a:rPr>
              <a:t>=[ ];                                  </a:t>
            </a:r>
            <a:r>
              <a:rPr lang="en-US" sz="1600" dirty="0">
                <a:solidFill>
                  <a:srgbClr val="00B050"/>
                </a:solidFill>
                <a:latin typeface="Courier New" panose="02070309020205020404" pitchFamily="49" charset="0"/>
                <a:cs typeface="Courier New" panose="02070309020205020404" pitchFamily="49" charset="0"/>
              </a:rPr>
              <a:t>% threshold level</a:t>
            </a:r>
          </a:p>
          <a:p>
            <a:pPr hangingPunct="0"/>
            <a:r>
              <a:rPr lang="en-US" sz="1600" dirty="0" err="1">
                <a:latin typeface="Courier New" panose="02070309020205020404" pitchFamily="49" charset="0"/>
                <a:cs typeface="Courier New" panose="02070309020205020404" pitchFamily="49" charset="0"/>
              </a:rPr>
              <a:t>currt</a:t>
            </a:r>
            <a:r>
              <a:rPr lang="en-US" sz="1600" dirty="0">
                <a:latin typeface="Courier New" panose="02070309020205020404" pitchFamily="49" charset="0"/>
                <a:cs typeface="Courier New" panose="02070309020205020404" pitchFamily="49" charset="0"/>
              </a:rPr>
              <a:t>=[ ];                                    </a:t>
            </a:r>
            <a:r>
              <a:rPr lang="en-US" sz="1600" dirty="0">
                <a:solidFill>
                  <a:srgbClr val="00B050"/>
                </a:solidFill>
                <a:latin typeface="Courier New" panose="02070309020205020404" pitchFamily="49" charset="0"/>
                <a:cs typeface="Courier New" panose="02070309020205020404" pitchFamily="49" charset="0"/>
              </a:rPr>
              <a:t>% current cycle</a:t>
            </a:r>
          </a:p>
          <a:p>
            <a:pPr hangingPunct="0"/>
            <a:r>
              <a:rPr lang="en-US" sz="1600" dirty="0" err="1">
                <a:latin typeface="Courier New" panose="02070309020205020404" pitchFamily="49" charset="0"/>
                <a:cs typeface="Courier New" panose="02070309020205020404" pitchFamily="49" charset="0"/>
              </a:rPr>
              <a:t>syms</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xEOL</a:t>
            </a:r>
            <a:endParaRPr lang="en-US" sz="1600" dirty="0">
              <a:latin typeface="Courier New" panose="02070309020205020404" pitchFamily="49" charset="0"/>
              <a:cs typeface="Courier New" panose="02070309020205020404" pitchFamily="49" charset="0"/>
            </a:endParaRPr>
          </a:p>
          <a:p>
            <a:pPr hangingPunct="0"/>
            <a:r>
              <a:rPr lang="en-US" sz="1600" dirty="0">
                <a:latin typeface="Courier New" panose="02070309020205020404" pitchFamily="49" charset="0"/>
                <a:cs typeface="Courier New" panose="02070309020205020404" pitchFamily="49" charset="0"/>
              </a:rPr>
              <a:t>XEOL=[ ];         </a:t>
            </a:r>
            <a:r>
              <a:rPr lang="en-US" sz="1600" dirty="0">
                <a:solidFill>
                  <a:srgbClr val="00B050"/>
                </a:solidFill>
                <a:latin typeface="Courier New" panose="02070309020205020404" pitchFamily="49" charset="0"/>
                <a:cs typeface="Courier New" panose="02070309020205020404" pitchFamily="49" charset="0"/>
              </a:rPr>
              <a:t>% same form as X, but use </a:t>
            </a:r>
            <a:r>
              <a:rPr lang="en-US" sz="1600" dirty="0" err="1">
                <a:solidFill>
                  <a:srgbClr val="00B050"/>
                </a:solidFill>
                <a:latin typeface="Courier New" panose="02070309020205020404" pitchFamily="49" charset="0"/>
                <a:cs typeface="Courier New" panose="02070309020205020404" pitchFamily="49" charset="0"/>
              </a:rPr>
              <a:t>xEOL</a:t>
            </a:r>
            <a:r>
              <a:rPr lang="en-US" sz="1600" dirty="0">
                <a:solidFill>
                  <a:srgbClr val="00B050"/>
                </a:solidFill>
                <a:latin typeface="Courier New" panose="02070309020205020404" pitchFamily="49" charset="0"/>
                <a:cs typeface="Courier New" panose="02070309020205020404" pitchFamily="49" charset="0"/>
              </a:rPr>
              <a:t> instead of x</a:t>
            </a:r>
          </a:p>
          <a:p>
            <a:pPr hangingPunct="0"/>
            <a:r>
              <a:rPr lang="en-US" sz="1600" dirty="0" err="1">
                <a:latin typeface="Courier New" panose="02070309020205020404" pitchFamily="49" charset="0"/>
                <a:cs typeface="Courier New" panose="02070309020205020404" pitchFamily="49" charset="0"/>
              </a:rPr>
              <a:t>eolFuc</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thres</a:t>
            </a:r>
            <a:r>
              <a:rPr lang="en-US" sz="1600" dirty="0">
                <a:latin typeface="Courier New" panose="02070309020205020404" pitchFamily="49" charset="0"/>
                <a:cs typeface="Courier New" panose="02070309020205020404" pitchFamily="49" charset="0"/>
              </a:rPr>
              <a:t>-XEOL*</a:t>
            </a:r>
            <a:r>
              <a:rPr lang="en-US" sz="1600" dirty="0" err="1">
                <a:latin typeface="Courier New" panose="02070309020205020404" pitchFamily="49" charset="0"/>
                <a:cs typeface="Courier New" panose="02070309020205020404" pitchFamily="49" charset="0"/>
              </a:rPr>
              <a:t>thetaH</a:t>
            </a:r>
            <a:r>
              <a:rPr lang="en-US" sz="1600" dirty="0">
                <a:latin typeface="Courier New" panose="02070309020205020404" pitchFamily="49" charset="0"/>
                <a:cs typeface="Courier New" panose="02070309020205020404" pitchFamily="49" charset="0"/>
              </a:rPr>
              <a:t>;                         </a:t>
            </a:r>
            <a:r>
              <a:rPr lang="en-US" sz="1600" dirty="0">
                <a:solidFill>
                  <a:srgbClr val="00B050"/>
                </a:solidFill>
                <a:latin typeface="Courier New" panose="02070309020205020404" pitchFamily="49" charset="0"/>
                <a:cs typeface="Courier New" panose="02070309020205020404" pitchFamily="49" charset="0"/>
              </a:rPr>
              <a:t>% EOL </a:t>
            </a:r>
            <a:r>
              <a:rPr lang="en-US" sz="1600" dirty="0" err="1">
                <a:solidFill>
                  <a:srgbClr val="00B050"/>
                </a:solidFill>
                <a:latin typeface="Courier New" panose="02070309020205020404" pitchFamily="49" charset="0"/>
                <a:cs typeface="Courier New" panose="02070309020205020404" pitchFamily="49" charset="0"/>
              </a:rPr>
              <a:t>func</a:t>
            </a:r>
            <a:r>
              <a:rPr lang="en-US" sz="1600" dirty="0">
                <a:solidFill>
                  <a:srgbClr val="00B050"/>
                </a:solidFill>
                <a:latin typeface="Courier New" panose="02070309020205020404" pitchFamily="49" charset="0"/>
                <a:cs typeface="Courier New" panose="02070309020205020404" pitchFamily="49" charset="0"/>
              </a:rPr>
              <a:t>.</a:t>
            </a:r>
          </a:p>
          <a:p>
            <a:pPr hangingPunct="0"/>
            <a:r>
              <a:rPr lang="en-US" sz="1600" dirty="0" err="1">
                <a:latin typeface="Courier New" panose="02070309020205020404" pitchFamily="49" charset="0"/>
                <a:cs typeface="Courier New" panose="02070309020205020404" pitchFamily="49" charset="0"/>
              </a:rPr>
              <a:t>eol</a:t>
            </a:r>
            <a:r>
              <a:rPr lang="en-US" sz="1600" dirty="0">
                <a:latin typeface="Courier New" panose="02070309020205020404" pitchFamily="49" charset="0"/>
                <a:cs typeface="Courier New" panose="02070309020205020404" pitchFamily="49" charset="0"/>
              </a:rPr>
              <a:t>=double(solve(</a:t>
            </a:r>
            <a:r>
              <a:rPr lang="en-US" sz="1600" dirty="0" err="1">
                <a:latin typeface="Courier New" panose="02070309020205020404" pitchFamily="49" charset="0"/>
                <a:cs typeface="Courier New" panose="02070309020205020404" pitchFamily="49" charset="0"/>
              </a:rPr>
              <a:t>eolFuc</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Real',true</a:t>
            </a:r>
            <a:r>
              <a:rPr lang="en-US" sz="1600" dirty="0">
                <a:latin typeface="Courier New" panose="02070309020205020404" pitchFamily="49" charset="0"/>
                <a:cs typeface="Courier New" panose="02070309020205020404" pitchFamily="49" charset="0"/>
              </a:rPr>
              <a:t>));</a:t>
            </a:r>
          </a:p>
          <a:p>
            <a:pPr hangingPunct="0"/>
            <a:r>
              <a:rPr lang="en-US" sz="1600" dirty="0" err="1">
                <a:latin typeface="Courier New" panose="02070309020205020404" pitchFamily="49" charset="0"/>
                <a:cs typeface="Courier New" panose="02070309020205020404" pitchFamily="49" charset="0"/>
              </a:rPr>
              <a:t>rul</a:t>
            </a:r>
            <a:r>
              <a:rPr lang="en-US" sz="1600" dirty="0">
                <a:latin typeface="Courier New" panose="02070309020205020404" pitchFamily="49" charset="0"/>
                <a:cs typeface="Courier New" panose="02070309020205020404" pitchFamily="49" charset="0"/>
              </a:rPr>
              <a:t>=min(</a:t>
            </a:r>
            <a:r>
              <a:rPr lang="en-US" sz="1600" dirty="0" err="1">
                <a:latin typeface="Courier New" panose="02070309020205020404" pitchFamily="49" charset="0"/>
                <a:cs typeface="Courier New" panose="02070309020205020404" pitchFamily="49" charset="0"/>
              </a:rPr>
              <a:t>eol</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eol</a:t>
            </a:r>
            <a:r>
              <a:rPr lang="en-US" sz="1600" dirty="0">
                <a:latin typeface="Courier New" panose="02070309020205020404" pitchFamily="49" charset="0"/>
                <a:cs typeface="Courier New" panose="02070309020205020404" pitchFamily="49" charset="0"/>
              </a:rPr>
              <a:t>&gt;=0))-</a:t>
            </a:r>
            <a:r>
              <a:rPr lang="en-US" sz="1600" dirty="0" err="1">
                <a:latin typeface="Courier New" panose="02070309020205020404" pitchFamily="49" charset="0"/>
                <a:cs typeface="Courier New" panose="02070309020205020404" pitchFamily="49" charset="0"/>
              </a:rPr>
              <a:t>currt</a:t>
            </a:r>
            <a:endParaRPr lang="en-US" sz="1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07983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6E59C3D-06BD-4336-BB2D-B9D78062E4D6}"/>
              </a:ext>
            </a:extLst>
          </p:cNvPr>
          <p:cNvSpPr/>
          <p:nvPr/>
        </p:nvSpPr>
        <p:spPr>
          <a:xfrm>
            <a:off x="921600" y="4240800"/>
            <a:ext cx="3909600" cy="504000"/>
          </a:xfrm>
          <a:prstGeom prst="roundRect">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1131D612-4279-4639-81B6-47969A836BDD}"/>
                  </a:ext>
                </a:extLst>
              </p:cNvPr>
              <p:cNvSpPr>
                <a:spLocks noGrp="1"/>
              </p:cNvSpPr>
              <p:nvPr>
                <p:ph type="body" sz="quarter" idx="10"/>
              </p:nvPr>
            </p:nvSpPr>
            <p:spPr/>
            <p:txBody>
              <a:bodyPr/>
              <a:lstStyle/>
              <a:p>
                <a:r>
                  <a:rPr lang="en-US" dirty="0"/>
                  <a:t>Physics model</a:t>
                </a:r>
              </a:p>
              <a:p>
                <a:pPr lvl="1"/>
                <a:r>
                  <a:rPr lang="en-US" dirty="0"/>
                  <a:t>Physical model that describes the evolution of damage (degradation)</a:t>
                </a:r>
              </a:p>
              <a:p>
                <a:pPr lvl="1"/>
                <a:r>
                  <a:rPr lang="en-US" dirty="0"/>
                  <a:t>Fatigue crack growth, wear of joints, recharging capacity of battery</a:t>
                </a:r>
              </a:p>
              <a:p>
                <a:pPr lvl="1"/>
                <a:r>
                  <a:rPr lang="en-US" dirty="0"/>
                  <a:t>Its applicability is limited as models are developed under assumptions</a:t>
                </a:r>
              </a:p>
              <a:p>
                <a:pPr lvl="1"/>
                <a:r>
                  <a:rPr lang="en-US" dirty="0"/>
                  <a:t>Difficult to develop damage model for complex systems</a:t>
                </a:r>
              </a:p>
              <a:p>
                <a:r>
                  <a:rPr lang="en-US" dirty="0"/>
                  <a:t>Problem definition (3 parameter model)</a:t>
                </a:r>
              </a:p>
              <a:p>
                <a:pPr lvl="1"/>
                <a:r>
                  <a:rPr lang="en-US" dirty="0"/>
                  <a:t>Physics-based approaches boil down to parameter estimation</a:t>
                </a:r>
              </a:p>
              <a:p>
                <a:pPr lvl="1"/>
                <a:r>
                  <a:rPr lang="en-US" dirty="0"/>
                  <a:t>Consider the following degradation model</a:t>
                </a:r>
              </a:p>
              <a:p>
                <a:pPr lvl="1"/>
                <a:endParaRPr lang="en-US" dirty="0"/>
              </a:p>
              <a:p>
                <a:pPr lvl="1"/>
                <a:endParaRPr lang="en-US" dirty="0"/>
              </a:p>
              <a:p>
                <a:pPr lvl="1"/>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=1</m:t>
                    </m:r>
                  </m:oMath>
                </a14:m>
                <a:r>
                  <a:rPr lang="en-US" dirty="0"/>
                  <a:t>: loading condition (This is something that can be changed during operation, but its information is known to the user)</a:t>
                </a:r>
              </a:p>
            </p:txBody>
          </p:sp>
        </mc:Choice>
        <mc:Fallback xmlns="">
          <p:sp>
            <p:nvSpPr>
              <p:cNvPr id="2" name="Text Placeholder 1">
                <a:extLst>
                  <a:ext uri="{FF2B5EF4-FFF2-40B4-BE49-F238E27FC236}">
                    <a16:creationId xmlns:a16="http://schemas.microsoft.com/office/drawing/2014/main" id="{1131D612-4279-4639-81B6-47969A836BDD}"/>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2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05265939-BA80-419E-9559-9BA257A2FD79}"/>
              </a:ext>
            </a:extLst>
          </p:cNvPr>
          <p:cNvSpPr>
            <a:spLocks noGrp="1"/>
          </p:cNvSpPr>
          <p:nvPr>
            <p:ph type="title"/>
          </p:nvPr>
        </p:nvSpPr>
        <p:spPr/>
        <p:txBody>
          <a:bodyPr/>
          <a:lstStyle/>
          <a:p>
            <a:r>
              <a:rPr lang="en-US" dirty="0"/>
              <a:t>Physics-based Least-squares Method</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E337E56-2911-4D6B-9CF3-D97523376073}"/>
                  </a:ext>
                </a:extLst>
              </p:cNvPr>
              <p:cNvSpPr txBox="1"/>
              <p:nvPr/>
            </p:nvSpPr>
            <p:spPr>
              <a:xfrm>
                <a:off x="957600" y="4302000"/>
                <a:ext cx="703243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𝑧</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r>
                            <a:rPr lang="en-US" sz="2400" b="0" i="1" smtClean="0">
                              <a:latin typeface="Cambria Math" panose="02040503050406030204" pitchFamily="18" charset="0"/>
                            </a:rPr>
                            <m:t>;</m:t>
                          </m:r>
                          <m:r>
                            <a:rPr lang="en-US" sz="2400" b="1">
                              <a:latin typeface="Cambria Math" panose="02040503050406030204" pitchFamily="18" charset="0"/>
                            </a:rPr>
                            <m:t>𝛉</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𝜃</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𝜃</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𝐿</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𝑡</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𝜃</m:t>
                          </m:r>
                        </m:e>
                        <m:sub>
                          <m:r>
                            <a:rPr lang="en-US" sz="2400" b="0" i="1" smtClean="0">
                              <a:latin typeface="Cambria Math" panose="02040503050406030204" pitchFamily="18" charset="0"/>
                            </a:rPr>
                            <m:t>3</m:t>
                          </m:r>
                        </m:sub>
                      </m:s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𝑡</m:t>
                          </m:r>
                        </m:e>
                        <m:sup>
                          <m:r>
                            <a:rPr lang="en-US" sz="2400" b="0" i="1" smtClean="0">
                              <a:latin typeface="Cambria Math" panose="02040503050406030204" pitchFamily="18" charset="0"/>
                            </a:rPr>
                            <m:t>3</m:t>
                          </m:r>
                        </m:sup>
                      </m:sSup>
                      <m:r>
                        <a:rPr lang="en-US" sz="2400" b="0" i="1" smtClean="0">
                          <a:latin typeface="Cambria Math" panose="02040503050406030204" pitchFamily="18" charset="0"/>
                        </a:rPr>
                        <m:t>,  </m:t>
                      </m:r>
                      <m:r>
                        <a:rPr lang="en-US" sz="2400" b="1" i="0" smtClean="0">
                          <a:latin typeface="Cambria Math" panose="02040503050406030204" pitchFamily="18" charset="0"/>
                        </a:rPr>
                        <m:t>𝛉</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m>
                                <m:mPr>
                                  <m:mcs>
                                    <m:mc>
                                      <m:mcPr>
                                        <m:count m:val="3"/>
                                        <m:mcJc m:val="center"/>
                                      </m:mcPr>
                                    </m:mc>
                                  </m:mcs>
                                  <m:ctrlPr>
                                    <a:rPr lang="en-US" sz="2400" b="0" i="1" smtClean="0">
                                      <a:latin typeface="Cambria Math" panose="02040503050406030204" pitchFamily="18" charset="0"/>
                                    </a:rPr>
                                  </m:ctrlPr>
                                </m:mPr>
                                <m:mr>
                                  <m:e>
                                    <m:sSub>
                                      <m:sSubPr>
                                        <m:ctrlPr>
                                          <a:rPr lang="en-US" sz="2400" i="1">
                                            <a:latin typeface="Cambria Math" panose="02040503050406030204" pitchFamily="18" charset="0"/>
                                          </a:rPr>
                                        </m:ctrlPr>
                                      </m:sSubPr>
                                      <m:e>
                                        <m:r>
                                          <a:rPr lang="en-US" sz="2400" i="1">
                                            <a:latin typeface="Cambria Math" panose="02040503050406030204" pitchFamily="18" charset="0"/>
                                          </a:rPr>
                                          <m:t>𝜃</m:t>
                                        </m:r>
                                      </m:e>
                                      <m:sub>
                                        <m:r>
                                          <a:rPr lang="en-US" sz="2400" i="1">
                                            <a:latin typeface="Cambria Math" panose="02040503050406030204" pitchFamily="18" charset="0"/>
                                          </a:rPr>
                                          <m:t>1</m:t>
                                        </m:r>
                                      </m:sub>
                                    </m:sSub>
                                  </m:e>
                                  <m:e>
                                    <m:sSub>
                                      <m:sSubPr>
                                        <m:ctrlPr>
                                          <a:rPr lang="en-US" sz="2400" i="1">
                                            <a:latin typeface="Cambria Math" panose="02040503050406030204" pitchFamily="18" charset="0"/>
                                          </a:rPr>
                                        </m:ctrlPr>
                                      </m:sSubPr>
                                      <m:e>
                                        <m:r>
                                          <a:rPr lang="en-US" sz="2400" i="1">
                                            <a:latin typeface="Cambria Math" panose="02040503050406030204" pitchFamily="18" charset="0"/>
                                          </a:rPr>
                                          <m:t>𝜃</m:t>
                                        </m:r>
                                      </m:e>
                                      <m:sub>
                                        <m:r>
                                          <a:rPr lang="en-US" sz="2400" i="1">
                                            <a:latin typeface="Cambria Math" panose="02040503050406030204" pitchFamily="18" charset="0"/>
                                          </a:rPr>
                                          <m:t>2</m:t>
                                        </m:r>
                                      </m:sub>
                                    </m:sSub>
                                  </m:e>
                                  <m:e>
                                    <m:sSub>
                                      <m:sSubPr>
                                        <m:ctrlPr>
                                          <a:rPr lang="en-US" sz="2400" i="1">
                                            <a:latin typeface="Cambria Math" panose="02040503050406030204" pitchFamily="18" charset="0"/>
                                          </a:rPr>
                                        </m:ctrlPr>
                                      </m:sSubPr>
                                      <m:e>
                                        <m:r>
                                          <a:rPr lang="en-US" sz="2400" i="1">
                                            <a:latin typeface="Cambria Math" panose="02040503050406030204" pitchFamily="18" charset="0"/>
                                          </a:rPr>
                                          <m:t>𝜃</m:t>
                                        </m:r>
                                      </m:e>
                                      <m:sub>
                                        <m:r>
                                          <a:rPr lang="en-US" sz="2400" i="1">
                                            <a:latin typeface="Cambria Math" panose="02040503050406030204" pitchFamily="18" charset="0"/>
                                          </a:rPr>
                                          <m:t>3</m:t>
                                        </m:r>
                                      </m:sub>
                                    </m:sSub>
                                  </m:e>
                                </m:mr>
                              </m:m>
                            </m:e>
                          </m:d>
                        </m:e>
                        <m:sup>
                          <m:r>
                            <a:rPr lang="en-US" sz="2400" b="0" i="1" smtClean="0">
                              <a:latin typeface="Cambria Math" panose="02040503050406030204" pitchFamily="18" charset="0"/>
                            </a:rPr>
                            <m:t>𝑇</m:t>
                          </m:r>
                        </m:sup>
                      </m:sSup>
                    </m:oMath>
                  </m:oMathPara>
                </a14:m>
                <a:endParaRPr lang="en-US" sz="2400" dirty="0"/>
              </a:p>
            </p:txBody>
          </p:sp>
        </mc:Choice>
        <mc:Fallback xmlns="">
          <p:sp>
            <p:nvSpPr>
              <p:cNvPr id="4" name="TextBox 3">
                <a:extLst>
                  <a:ext uri="{FF2B5EF4-FFF2-40B4-BE49-F238E27FC236}">
                    <a16:creationId xmlns:a16="http://schemas.microsoft.com/office/drawing/2014/main" id="{3E337E56-2911-4D6B-9CF3-D97523376073}"/>
                  </a:ext>
                </a:extLst>
              </p:cNvPr>
              <p:cNvSpPr txBox="1">
                <a:spLocks noRot="1" noChangeAspect="1" noMove="1" noResize="1" noEditPoints="1" noAdjustHandles="1" noChangeArrowheads="1" noChangeShapeType="1" noTextEdit="1"/>
              </p:cNvSpPr>
              <p:nvPr/>
            </p:nvSpPr>
            <p:spPr>
              <a:xfrm>
                <a:off x="957600" y="4302000"/>
                <a:ext cx="7032438" cy="369332"/>
              </a:xfrm>
              <a:prstGeom prst="rect">
                <a:avLst/>
              </a:prstGeom>
              <a:blipFill>
                <a:blip r:embed="rId3"/>
                <a:stretch>
                  <a:fillRect b="-18333"/>
                </a:stretch>
              </a:blipFill>
            </p:spPr>
            <p:txBody>
              <a:bodyPr/>
              <a:lstStyle/>
              <a:p>
                <a:r>
                  <a:rPr lang="en-US">
                    <a:noFill/>
                  </a:rPr>
                  <a:t> </a:t>
                </a:r>
              </a:p>
            </p:txBody>
          </p:sp>
        </mc:Fallback>
      </mc:AlternateContent>
    </p:spTree>
    <p:extLst>
      <p:ext uri="{BB962C8B-B14F-4D97-AF65-F5344CB8AC3E}">
        <p14:creationId xmlns:p14="http://schemas.microsoft.com/office/powerpoint/2010/main" val="451594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5CEDC96D-1CE7-4EF7-9333-8BAC380BF478}"/>
                  </a:ext>
                </a:extLst>
              </p:cNvPr>
              <p:cNvSpPr>
                <a:spLocks noGrp="1"/>
              </p:cNvSpPr>
              <p:nvPr>
                <p:ph type="body" sz="quarter" idx="10"/>
              </p:nvPr>
            </p:nvSpPr>
            <p:spPr>
              <a:xfrm>
                <a:off x="304800" y="703262"/>
                <a:ext cx="8534400" cy="1787938"/>
              </a:xfrm>
            </p:spPr>
            <p:txBody>
              <a:bodyPr/>
              <a:lstStyle/>
              <a:p>
                <a:r>
                  <a:rPr lang="en-US" dirty="0"/>
                  <a:t>Measured data</a:t>
                </a:r>
              </a:p>
              <a:p>
                <a:pPr lvl="1"/>
                <a:r>
                  <a:rPr lang="en-US" dirty="0"/>
                  <a:t>Generate data using </a:t>
                </a: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𝛉</m:t>
                        </m:r>
                      </m:e>
                      <m:sub>
                        <m:r>
                          <m:rPr>
                            <m:sty m:val="p"/>
                          </m:rPr>
                          <a:rPr lang="en-US" b="0" i="0" smtClean="0">
                            <a:latin typeface="Cambria Math" panose="02040503050406030204" pitchFamily="18" charset="0"/>
                          </a:rPr>
                          <m:t>true</m:t>
                        </m:r>
                      </m:sub>
                    </m:sSub>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5</m:t>
                                  </m:r>
                                </m:e>
                                <m:e>
                                  <m:r>
                                    <a:rPr lang="en-US" b="0" i="1" smtClean="0">
                                      <a:latin typeface="Cambria Math" panose="02040503050406030204" pitchFamily="18" charset="0"/>
                                    </a:rPr>
                                    <m:t>0.2</m:t>
                                  </m:r>
                                </m:e>
                                <m:e>
                                  <m:r>
                                    <a:rPr lang="en-US" b="0" i="1" smtClean="0">
                                      <a:latin typeface="Cambria Math" panose="02040503050406030204" pitchFamily="18" charset="0"/>
                                    </a:rPr>
                                    <m:t>0.1</m:t>
                                  </m:r>
                                </m:e>
                              </m:mr>
                            </m:m>
                          </m:e>
                        </m:d>
                      </m:e>
                      <m:sup>
                        <m:r>
                          <a:rPr lang="en-US" i="1">
                            <a:latin typeface="Cambria Math" panose="02040503050406030204" pitchFamily="18" charset="0"/>
                          </a:rPr>
                          <m:t>𝑇</m:t>
                        </m:r>
                      </m:sup>
                    </m:sSup>
                  </m:oMath>
                </a14:m>
                <a:r>
                  <a:rPr lang="en-US" dirty="0"/>
                  <a:t> and assume the model is correct and no noise in data</a:t>
                </a:r>
              </a:p>
              <a:p>
                <a:pPr lvl="1"/>
                <a:r>
                  <a:rPr lang="en-US" dirty="0"/>
                  <a:t>After generating data, </a:t>
                </a:r>
                <a14:m>
                  <m:oMath xmlns:m="http://schemas.openxmlformats.org/officeDocument/2006/math">
                    <m:sSub>
                      <m:sSubPr>
                        <m:ctrlPr>
                          <a:rPr lang="en-US" i="1">
                            <a:latin typeface="Cambria Math" panose="02040503050406030204" pitchFamily="18" charset="0"/>
                          </a:rPr>
                        </m:ctrlPr>
                      </m:sSubPr>
                      <m:e>
                        <m:r>
                          <a:rPr lang="en-US" b="1">
                            <a:latin typeface="Cambria Math" panose="02040503050406030204" pitchFamily="18" charset="0"/>
                          </a:rPr>
                          <m:t>𝛉</m:t>
                        </m:r>
                      </m:e>
                      <m:sub>
                        <m:r>
                          <m:rPr>
                            <m:sty m:val="p"/>
                          </m:rPr>
                          <a:rPr lang="en-US">
                            <a:latin typeface="Cambria Math" panose="02040503050406030204" pitchFamily="18" charset="0"/>
                          </a:rPr>
                          <m:t>true</m:t>
                        </m:r>
                      </m:sub>
                    </m:sSub>
                  </m:oMath>
                </a14:m>
                <a:r>
                  <a:rPr lang="en-US" dirty="0"/>
                  <a:t> should not be used during the estimation process</a:t>
                </a:r>
              </a:p>
              <a:p>
                <a:endParaRPr lang="en-US" dirty="0"/>
              </a:p>
              <a:p>
                <a:endParaRPr lang="en-US" dirty="0"/>
              </a:p>
            </p:txBody>
          </p:sp>
        </mc:Choice>
        <mc:Fallback xmlns="">
          <p:sp>
            <p:nvSpPr>
              <p:cNvPr id="2" name="Text Placeholder 1">
                <a:extLst>
                  <a:ext uri="{FF2B5EF4-FFF2-40B4-BE49-F238E27FC236}">
                    <a16:creationId xmlns:a16="http://schemas.microsoft.com/office/drawing/2014/main" id="{5CEDC96D-1CE7-4EF7-9333-8BAC380BF478}"/>
                  </a:ext>
                </a:extLst>
              </p:cNvPr>
              <p:cNvSpPr>
                <a:spLocks noGrp="1" noRot="1" noChangeAspect="1" noMove="1" noResize="1" noEditPoints="1" noAdjustHandles="1" noChangeArrowheads="1" noChangeShapeType="1" noTextEdit="1"/>
              </p:cNvSpPr>
              <p:nvPr>
                <p:ph type="body" sz="quarter" idx="10"/>
              </p:nvPr>
            </p:nvSpPr>
            <p:spPr>
              <a:xfrm>
                <a:off x="304800" y="703262"/>
                <a:ext cx="8534400" cy="1787938"/>
              </a:xfrm>
              <a:blipFill>
                <a:blip r:embed="rId2"/>
                <a:stretch>
                  <a:fillRect l="-643" t="-1361" r="-429"/>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DF30B7D-01B7-4B9D-8031-E4534F75C0F4}"/>
              </a:ext>
            </a:extLst>
          </p:cNvPr>
          <p:cNvSpPr>
            <a:spLocks noGrp="1"/>
          </p:cNvSpPr>
          <p:nvPr>
            <p:ph type="title"/>
          </p:nvPr>
        </p:nvSpPr>
        <p:spPr/>
        <p:txBody>
          <a:bodyPr/>
          <a:lstStyle/>
          <a:p>
            <a:r>
              <a:rPr lang="en-US" dirty="0"/>
              <a:t>Physics-based Least-squares Method cont.</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A0EB0AF2-96BC-4579-BF9B-2D38BD879584}"/>
                  </a:ext>
                </a:extLst>
              </p:cNvPr>
              <p:cNvGraphicFramePr>
                <a:graphicFrameLocks noGrp="1"/>
              </p:cNvGraphicFramePr>
              <p:nvPr>
                <p:extLst>
                  <p:ext uri="{D42A27DB-BD31-4B8C-83A1-F6EECF244321}">
                    <p14:modId xmlns:p14="http://schemas.microsoft.com/office/powerpoint/2010/main" val="1462199677"/>
                  </p:ext>
                </p:extLst>
              </p:nvPr>
            </p:nvGraphicFramePr>
            <p:xfrm>
              <a:off x="1467421" y="2606674"/>
              <a:ext cx="6209157" cy="1187727"/>
            </p:xfrm>
            <a:graphic>
              <a:graphicData uri="http://schemas.openxmlformats.org/drawingml/2006/table">
                <a:tbl>
                  <a:tblPr firstRow="1" firstCol="1" bandRow="1" bandCol="1">
                    <a:tableStyleId>{5C22544A-7EE6-4342-B048-85BDC9FD1C3A}</a:tableStyleId>
                  </a:tblPr>
                  <a:tblGrid>
                    <a:gridCol w="2516487">
                      <a:extLst>
                        <a:ext uri="{9D8B030D-6E8A-4147-A177-3AD203B41FA5}">
                          <a16:colId xmlns:a16="http://schemas.microsoft.com/office/drawing/2014/main" val="275332583"/>
                        </a:ext>
                      </a:extLst>
                    </a:gridCol>
                    <a:gridCol w="738534">
                      <a:extLst>
                        <a:ext uri="{9D8B030D-6E8A-4147-A177-3AD203B41FA5}">
                          <a16:colId xmlns:a16="http://schemas.microsoft.com/office/drawing/2014/main" val="1399834299"/>
                        </a:ext>
                      </a:extLst>
                    </a:gridCol>
                    <a:gridCol w="738534">
                      <a:extLst>
                        <a:ext uri="{9D8B030D-6E8A-4147-A177-3AD203B41FA5}">
                          <a16:colId xmlns:a16="http://schemas.microsoft.com/office/drawing/2014/main" val="3787473752"/>
                        </a:ext>
                      </a:extLst>
                    </a:gridCol>
                    <a:gridCol w="738534">
                      <a:extLst>
                        <a:ext uri="{9D8B030D-6E8A-4147-A177-3AD203B41FA5}">
                          <a16:colId xmlns:a16="http://schemas.microsoft.com/office/drawing/2014/main" val="2627564825"/>
                        </a:ext>
                      </a:extLst>
                    </a:gridCol>
                    <a:gridCol w="738534">
                      <a:extLst>
                        <a:ext uri="{9D8B030D-6E8A-4147-A177-3AD203B41FA5}">
                          <a16:colId xmlns:a16="http://schemas.microsoft.com/office/drawing/2014/main" val="1040559319"/>
                        </a:ext>
                      </a:extLst>
                    </a:gridCol>
                    <a:gridCol w="738534">
                      <a:extLst>
                        <a:ext uri="{9D8B030D-6E8A-4147-A177-3AD203B41FA5}">
                          <a16:colId xmlns:a16="http://schemas.microsoft.com/office/drawing/2014/main" val="427179683"/>
                        </a:ext>
                      </a:extLst>
                    </a:gridCol>
                  </a:tblGrid>
                  <a:tr h="395909">
                    <a:tc>
                      <a:txBody>
                        <a:bodyPr/>
                        <a:lstStyle/>
                        <a:p>
                          <a:pPr marL="0" marR="0" algn="ctr" hangingPunct="0">
                            <a:lnSpc>
                              <a:spcPct val="100000"/>
                            </a:lnSpc>
                            <a:spcBef>
                              <a:spcPts val="0"/>
                            </a:spcBef>
                            <a:spcAft>
                              <a:spcPts val="0"/>
                            </a:spcAft>
                          </a:pPr>
                          <a:r>
                            <a:rPr lang="en-US" sz="1800" dirty="0">
                              <a:effectLst/>
                            </a:rPr>
                            <a:t>time index, </a:t>
                          </a:r>
                          <a14:m>
                            <m:oMath xmlns:m="http://schemas.openxmlformats.org/officeDocument/2006/math">
                              <m:r>
                                <a:rPr lang="en-US" sz="1800" b="1" i="1" smtClean="0">
                                  <a:effectLst/>
                                  <a:latin typeface="Cambria Math" panose="02040503050406030204" pitchFamily="18" charset="0"/>
                                </a:rPr>
                                <m:t>𝒌</m:t>
                              </m:r>
                            </m:oMath>
                          </a14:m>
                          <a:r>
                            <a:rPr lang="en-US" sz="1800" dirty="0">
                              <a:effectLst/>
                            </a:rPr>
                            <a:t> </a:t>
                          </a:r>
                          <a:endParaRPr lang="en-US" sz="18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800" dirty="0">
                              <a:effectLst/>
                            </a:rPr>
                            <a:t>1</a:t>
                          </a:r>
                          <a:endParaRPr lang="en-US" sz="18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800">
                              <a:effectLst/>
                            </a:rPr>
                            <a:t>2</a:t>
                          </a:r>
                          <a:endParaRPr lang="en-US" sz="18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800">
                              <a:effectLst/>
                            </a:rPr>
                            <a:t>3</a:t>
                          </a:r>
                          <a:endParaRPr lang="en-US" sz="18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800">
                              <a:effectLst/>
                            </a:rPr>
                            <a:t>4</a:t>
                          </a:r>
                          <a:endParaRPr lang="en-US" sz="18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800">
                              <a:effectLst/>
                            </a:rPr>
                            <a:t>5</a:t>
                          </a:r>
                          <a:endParaRPr lang="en-US" sz="18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1718108825"/>
                      </a:ext>
                    </a:extLst>
                  </a:tr>
                  <a:tr h="395909">
                    <a:tc>
                      <a:txBody>
                        <a:bodyPr/>
                        <a:lstStyle/>
                        <a:p>
                          <a:pPr marL="0" marR="0" algn="ctr" hangingPunct="0">
                            <a:lnSpc>
                              <a:spcPct val="100000"/>
                            </a:lnSpc>
                            <a:spcBef>
                              <a:spcPts val="0"/>
                            </a:spcBef>
                            <a:spcAft>
                              <a:spcPts val="0"/>
                            </a:spcAft>
                          </a:pPr>
                          <a:r>
                            <a:rPr lang="en-US" sz="1800" dirty="0">
                              <a:effectLst/>
                            </a:rPr>
                            <a:t>input,  </a:t>
                          </a:r>
                          <a14:m>
                            <m:oMath xmlns:m="http://schemas.openxmlformats.org/officeDocument/2006/math">
                              <m:sSub>
                                <m:sSubPr>
                                  <m:ctrlPr>
                                    <a:rPr lang="en-US" sz="1800" b="1" i="1" smtClean="0">
                                      <a:effectLst/>
                                      <a:latin typeface="Cambria Math" panose="02040503050406030204" pitchFamily="18" charset="0"/>
                                    </a:rPr>
                                  </m:ctrlPr>
                                </m:sSubPr>
                                <m:e>
                                  <m:r>
                                    <a:rPr lang="en-US" sz="1800" b="1" i="1" smtClean="0">
                                      <a:effectLst/>
                                      <a:latin typeface="Cambria Math" panose="02040503050406030204" pitchFamily="18" charset="0"/>
                                    </a:rPr>
                                    <m:t>𝒕</m:t>
                                  </m:r>
                                </m:e>
                                <m:sub>
                                  <m:r>
                                    <a:rPr lang="en-US" sz="1800" b="1" i="1" smtClean="0">
                                      <a:effectLst/>
                                      <a:latin typeface="Cambria Math" panose="02040503050406030204" pitchFamily="18" charset="0"/>
                                    </a:rPr>
                                    <m:t>𝒌</m:t>
                                  </m:r>
                                </m:sub>
                              </m:sSub>
                            </m:oMath>
                          </a14:m>
                          <a:r>
                            <a:rPr lang="en-US" sz="1800" dirty="0">
                              <a:effectLst/>
                            </a:rPr>
                            <a:t> (cycles)</a:t>
                          </a:r>
                          <a:endParaRPr lang="en-US" sz="18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800">
                              <a:effectLst/>
                            </a:rPr>
                            <a:t>0</a:t>
                          </a:r>
                          <a:endParaRPr lang="en-US" sz="18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800">
                              <a:effectLst/>
                            </a:rPr>
                            <a:t>1</a:t>
                          </a:r>
                          <a:endParaRPr lang="en-US" sz="18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800">
                              <a:effectLst/>
                            </a:rPr>
                            <a:t>2</a:t>
                          </a:r>
                          <a:endParaRPr lang="en-US" sz="18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800">
                              <a:effectLst/>
                            </a:rPr>
                            <a:t>3</a:t>
                          </a:r>
                          <a:endParaRPr lang="en-US" sz="18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800">
                              <a:effectLst/>
                            </a:rPr>
                            <a:t>4</a:t>
                          </a:r>
                          <a:endParaRPr lang="en-US" sz="18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382618293"/>
                      </a:ext>
                    </a:extLst>
                  </a:tr>
                  <a:tr h="395909">
                    <a:tc>
                      <a:txBody>
                        <a:bodyPr/>
                        <a:lstStyle/>
                        <a:p>
                          <a:pPr marL="0" marR="0" algn="ctr" hangingPunct="0">
                            <a:lnSpc>
                              <a:spcPct val="100000"/>
                            </a:lnSpc>
                            <a:spcBef>
                              <a:spcPts val="0"/>
                            </a:spcBef>
                            <a:spcAft>
                              <a:spcPts val="0"/>
                            </a:spcAft>
                          </a:pPr>
                          <a:r>
                            <a:rPr lang="en-US" sz="1800" dirty="0">
                              <a:effectLst/>
                            </a:rPr>
                            <a:t>data,  </a:t>
                          </a:r>
                          <a14:m>
                            <m:oMath xmlns:m="http://schemas.openxmlformats.org/officeDocument/2006/math">
                              <m:sSub>
                                <m:sSubPr>
                                  <m:ctrlPr>
                                    <a:rPr lang="en-US" sz="1800" b="1" i="1" smtClean="0">
                                      <a:effectLst/>
                                      <a:latin typeface="Cambria Math" panose="02040503050406030204" pitchFamily="18" charset="0"/>
                                    </a:rPr>
                                  </m:ctrlPr>
                                </m:sSubPr>
                                <m:e>
                                  <m:r>
                                    <a:rPr lang="en-US" sz="1800" b="1" i="1" smtClean="0">
                                      <a:effectLst/>
                                      <a:latin typeface="Cambria Math" panose="02040503050406030204" pitchFamily="18" charset="0"/>
                                    </a:rPr>
                                    <m:t>𝒚</m:t>
                                  </m:r>
                                </m:e>
                                <m:sub>
                                  <m:r>
                                    <a:rPr lang="en-US" sz="1800" b="1" i="1" smtClean="0">
                                      <a:effectLst/>
                                      <a:latin typeface="Cambria Math" panose="02040503050406030204" pitchFamily="18" charset="0"/>
                                    </a:rPr>
                                    <m:t>𝒌</m:t>
                                  </m:r>
                                </m:sub>
                              </m:sSub>
                            </m:oMath>
                          </a14:m>
                          <a:endParaRPr lang="en-US" sz="18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800">
                              <a:effectLst/>
                            </a:rPr>
                            <a:t>5.0</a:t>
                          </a:r>
                          <a:endParaRPr lang="en-US" sz="18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800">
                              <a:effectLst/>
                            </a:rPr>
                            <a:t>5.3</a:t>
                          </a:r>
                          <a:endParaRPr lang="en-US" sz="18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800">
                              <a:effectLst/>
                            </a:rPr>
                            <a:t>6.6</a:t>
                          </a:r>
                          <a:endParaRPr lang="en-US" sz="18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800">
                              <a:effectLst/>
                            </a:rPr>
                            <a:t>9.5</a:t>
                          </a:r>
                          <a:endParaRPr lang="en-US" sz="18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800" dirty="0">
                              <a:effectLst/>
                            </a:rPr>
                            <a:t>14.6</a:t>
                          </a:r>
                          <a:endParaRPr lang="en-US" sz="18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1835701656"/>
                      </a:ext>
                    </a:extLst>
                  </a:tr>
                </a:tbl>
              </a:graphicData>
            </a:graphic>
          </p:graphicFrame>
        </mc:Choice>
        <mc:Fallback xmlns="">
          <p:graphicFrame>
            <p:nvGraphicFramePr>
              <p:cNvPr id="5" name="Table 4">
                <a:extLst>
                  <a:ext uri="{FF2B5EF4-FFF2-40B4-BE49-F238E27FC236}">
                    <a16:creationId xmlns:a16="http://schemas.microsoft.com/office/drawing/2014/main" id="{A0EB0AF2-96BC-4579-BF9B-2D38BD879584}"/>
                  </a:ext>
                </a:extLst>
              </p:cNvPr>
              <p:cNvGraphicFramePr>
                <a:graphicFrameLocks noGrp="1"/>
              </p:cNvGraphicFramePr>
              <p:nvPr>
                <p:extLst>
                  <p:ext uri="{D42A27DB-BD31-4B8C-83A1-F6EECF244321}">
                    <p14:modId xmlns:p14="http://schemas.microsoft.com/office/powerpoint/2010/main" val="1462199677"/>
                  </p:ext>
                </p:extLst>
              </p:nvPr>
            </p:nvGraphicFramePr>
            <p:xfrm>
              <a:off x="1467421" y="2606674"/>
              <a:ext cx="6209157" cy="1187727"/>
            </p:xfrm>
            <a:graphic>
              <a:graphicData uri="http://schemas.openxmlformats.org/drawingml/2006/table">
                <a:tbl>
                  <a:tblPr firstRow="1" firstCol="1" bandRow="1" bandCol="1">
                    <a:tableStyleId>{5C22544A-7EE6-4342-B048-85BDC9FD1C3A}</a:tableStyleId>
                  </a:tblPr>
                  <a:tblGrid>
                    <a:gridCol w="2516487">
                      <a:extLst>
                        <a:ext uri="{9D8B030D-6E8A-4147-A177-3AD203B41FA5}">
                          <a16:colId xmlns:a16="http://schemas.microsoft.com/office/drawing/2014/main" val="275332583"/>
                        </a:ext>
                      </a:extLst>
                    </a:gridCol>
                    <a:gridCol w="738534">
                      <a:extLst>
                        <a:ext uri="{9D8B030D-6E8A-4147-A177-3AD203B41FA5}">
                          <a16:colId xmlns:a16="http://schemas.microsoft.com/office/drawing/2014/main" val="1399834299"/>
                        </a:ext>
                      </a:extLst>
                    </a:gridCol>
                    <a:gridCol w="738534">
                      <a:extLst>
                        <a:ext uri="{9D8B030D-6E8A-4147-A177-3AD203B41FA5}">
                          <a16:colId xmlns:a16="http://schemas.microsoft.com/office/drawing/2014/main" val="3787473752"/>
                        </a:ext>
                      </a:extLst>
                    </a:gridCol>
                    <a:gridCol w="738534">
                      <a:extLst>
                        <a:ext uri="{9D8B030D-6E8A-4147-A177-3AD203B41FA5}">
                          <a16:colId xmlns:a16="http://schemas.microsoft.com/office/drawing/2014/main" val="2627564825"/>
                        </a:ext>
                      </a:extLst>
                    </a:gridCol>
                    <a:gridCol w="738534">
                      <a:extLst>
                        <a:ext uri="{9D8B030D-6E8A-4147-A177-3AD203B41FA5}">
                          <a16:colId xmlns:a16="http://schemas.microsoft.com/office/drawing/2014/main" val="1040559319"/>
                        </a:ext>
                      </a:extLst>
                    </a:gridCol>
                    <a:gridCol w="738534">
                      <a:extLst>
                        <a:ext uri="{9D8B030D-6E8A-4147-A177-3AD203B41FA5}">
                          <a16:colId xmlns:a16="http://schemas.microsoft.com/office/drawing/2014/main" val="427179683"/>
                        </a:ext>
                      </a:extLst>
                    </a:gridCol>
                  </a:tblGrid>
                  <a:tr h="395909">
                    <a:tc>
                      <a:txBody>
                        <a:bodyPr/>
                        <a:lstStyle/>
                        <a:p>
                          <a:endParaRPr lang="en-US"/>
                        </a:p>
                      </a:txBody>
                      <a:tcPr marL="0" marR="0" marT="0" marB="0" anchor="ctr">
                        <a:blipFill>
                          <a:blip r:embed="rId3"/>
                          <a:stretch>
                            <a:fillRect l="-242" t="-3077" r="-147942" b="-221538"/>
                          </a:stretch>
                        </a:blipFill>
                      </a:tcPr>
                    </a:tc>
                    <a:tc>
                      <a:txBody>
                        <a:bodyPr/>
                        <a:lstStyle/>
                        <a:p>
                          <a:pPr marL="0" marR="0" algn="ctr" hangingPunct="0">
                            <a:lnSpc>
                              <a:spcPct val="100000"/>
                            </a:lnSpc>
                            <a:spcBef>
                              <a:spcPts val="0"/>
                            </a:spcBef>
                            <a:spcAft>
                              <a:spcPts val="0"/>
                            </a:spcAft>
                          </a:pPr>
                          <a:r>
                            <a:rPr lang="en-US" sz="1800" dirty="0">
                              <a:effectLst/>
                            </a:rPr>
                            <a:t>1</a:t>
                          </a:r>
                          <a:endParaRPr lang="en-US" sz="18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800">
                              <a:effectLst/>
                            </a:rPr>
                            <a:t>2</a:t>
                          </a:r>
                          <a:endParaRPr lang="en-US" sz="18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800">
                              <a:effectLst/>
                            </a:rPr>
                            <a:t>3</a:t>
                          </a:r>
                          <a:endParaRPr lang="en-US" sz="18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800">
                              <a:effectLst/>
                            </a:rPr>
                            <a:t>4</a:t>
                          </a:r>
                          <a:endParaRPr lang="en-US" sz="18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800">
                              <a:effectLst/>
                            </a:rPr>
                            <a:t>5</a:t>
                          </a:r>
                          <a:endParaRPr lang="en-US" sz="18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1718108825"/>
                      </a:ext>
                    </a:extLst>
                  </a:tr>
                  <a:tr h="395909">
                    <a:tc>
                      <a:txBody>
                        <a:bodyPr/>
                        <a:lstStyle/>
                        <a:p>
                          <a:endParaRPr lang="en-US"/>
                        </a:p>
                      </a:txBody>
                      <a:tcPr marL="0" marR="0" marT="0" marB="0" anchor="ctr">
                        <a:blipFill>
                          <a:blip r:embed="rId3"/>
                          <a:stretch>
                            <a:fillRect l="-242" t="-101515" r="-147942" b="-118182"/>
                          </a:stretch>
                        </a:blipFill>
                      </a:tcPr>
                    </a:tc>
                    <a:tc>
                      <a:txBody>
                        <a:bodyPr/>
                        <a:lstStyle/>
                        <a:p>
                          <a:pPr marL="0" marR="0" algn="ctr" hangingPunct="0">
                            <a:lnSpc>
                              <a:spcPct val="100000"/>
                            </a:lnSpc>
                            <a:spcBef>
                              <a:spcPts val="0"/>
                            </a:spcBef>
                            <a:spcAft>
                              <a:spcPts val="0"/>
                            </a:spcAft>
                          </a:pPr>
                          <a:r>
                            <a:rPr lang="en-US" sz="1800">
                              <a:effectLst/>
                            </a:rPr>
                            <a:t>0</a:t>
                          </a:r>
                          <a:endParaRPr lang="en-US" sz="18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800">
                              <a:effectLst/>
                            </a:rPr>
                            <a:t>1</a:t>
                          </a:r>
                          <a:endParaRPr lang="en-US" sz="18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800">
                              <a:effectLst/>
                            </a:rPr>
                            <a:t>2</a:t>
                          </a:r>
                          <a:endParaRPr lang="en-US" sz="18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800">
                              <a:effectLst/>
                            </a:rPr>
                            <a:t>3</a:t>
                          </a:r>
                          <a:endParaRPr lang="en-US" sz="18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800">
                              <a:effectLst/>
                            </a:rPr>
                            <a:t>4</a:t>
                          </a:r>
                          <a:endParaRPr lang="en-US" sz="18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382618293"/>
                      </a:ext>
                    </a:extLst>
                  </a:tr>
                  <a:tr h="395909">
                    <a:tc>
                      <a:txBody>
                        <a:bodyPr/>
                        <a:lstStyle/>
                        <a:p>
                          <a:endParaRPr lang="en-US"/>
                        </a:p>
                      </a:txBody>
                      <a:tcPr marL="0" marR="0" marT="0" marB="0" anchor="ctr">
                        <a:blipFill>
                          <a:blip r:embed="rId3"/>
                          <a:stretch>
                            <a:fillRect l="-242" t="-204615" r="-147942" b="-20000"/>
                          </a:stretch>
                        </a:blipFill>
                      </a:tcPr>
                    </a:tc>
                    <a:tc>
                      <a:txBody>
                        <a:bodyPr/>
                        <a:lstStyle/>
                        <a:p>
                          <a:pPr marL="0" marR="0" algn="ctr" hangingPunct="0">
                            <a:lnSpc>
                              <a:spcPct val="100000"/>
                            </a:lnSpc>
                            <a:spcBef>
                              <a:spcPts val="0"/>
                            </a:spcBef>
                            <a:spcAft>
                              <a:spcPts val="0"/>
                            </a:spcAft>
                          </a:pPr>
                          <a:r>
                            <a:rPr lang="en-US" sz="1800">
                              <a:effectLst/>
                            </a:rPr>
                            <a:t>5.0</a:t>
                          </a:r>
                          <a:endParaRPr lang="en-US" sz="18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800">
                              <a:effectLst/>
                            </a:rPr>
                            <a:t>5.3</a:t>
                          </a:r>
                          <a:endParaRPr lang="en-US" sz="18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800">
                              <a:effectLst/>
                            </a:rPr>
                            <a:t>6.6</a:t>
                          </a:r>
                          <a:endParaRPr lang="en-US" sz="18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800">
                              <a:effectLst/>
                            </a:rPr>
                            <a:t>9.5</a:t>
                          </a:r>
                          <a:endParaRPr lang="en-US" sz="18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800" dirty="0">
                              <a:effectLst/>
                            </a:rPr>
                            <a:t>14.6</a:t>
                          </a:r>
                          <a:endParaRPr lang="en-US" sz="18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1835701656"/>
                      </a:ext>
                    </a:extLst>
                  </a:tr>
                </a:tbl>
              </a:graphicData>
            </a:graphic>
          </p:graphicFrame>
        </mc:Fallback>
      </mc:AlternateContent>
      <p:sp>
        <p:nvSpPr>
          <p:cNvPr id="11" name="Rectangle 4">
            <a:extLst>
              <a:ext uri="{FF2B5EF4-FFF2-40B4-BE49-F238E27FC236}">
                <a16:creationId xmlns:a16="http://schemas.microsoft.com/office/drawing/2014/main" id="{6929967D-4553-40E6-93B4-FE42455CB047}"/>
              </a:ext>
            </a:extLst>
          </p:cNvPr>
          <p:cNvSpPr>
            <a:spLocks noChangeArrowheads="1"/>
          </p:cNvSpPr>
          <p:nvPr/>
        </p:nvSpPr>
        <p:spPr bwMode="auto">
          <a:xfrm>
            <a:off x="2361600" y="4266603"/>
            <a:ext cx="3931200" cy="830997"/>
          </a:xfrm>
          <a:prstGeom prst="rect">
            <a:avLst/>
          </a:prstGeom>
          <a:solidFill>
            <a:srgbClr val="D9D9D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a:ln>
                  <a:noFill/>
                </a:ln>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set in [LS]</a:t>
            </a:r>
            <a:endParaRPr kumimoji="0" lang="en-US" altLang="ko-K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dirty="0">
                <a:ln>
                  <a:noFill/>
                </a:ln>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y=[5  5.3  6.6  9.5  14.6]';</a:t>
            </a:r>
            <a:endParaRPr kumimoji="0" lang="en-US" altLang="ko-K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dirty="0">
                <a:ln>
                  <a:noFill/>
                </a:ln>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x=[0  1  2  3  4]';</a:t>
            </a:r>
            <a:endParaRPr kumimoji="0" lang="en-US" altLang="ko-KR"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86191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CF055825-E292-4249-A762-1AC1BD0C3239}"/>
                  </a:ext>
                </a:extLst>
              </p:cNvPr>
              <p:cNvSpPr>
                <a:spLocks noGrp="1"/>
              </p:cNvSpPr>
              <p:nvPr>
                <p:ph type="body" sz="quarter" idx="10"/>
              </p:nvPr>
            </p:nvSpPr>
            <p:spPr/>
            <p:txBody>
              <a:bodyPr/>
              <a:lstStyle/>
              <a:p>
                <a:r>
                  <a:rPr lang="en-US" dirty="0"/>
                  <a:t>Parameter estimation</a:t>
                </a:r>
              </a:p>
              <a:p>
                <a:pPr lvl="1"/>
                <a:r>
                  <a:rPr lang="en-US" dirty="0"/>
                  <a:t>Vector of degradation model</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Estimate unknown model parameters</a:t>
                </a:r>
              </a:p>
              <a:p>
                <a:pPr lvl="1"/>
                <a:endParaRPr lang="en-US" dirty="0"/>
              </a:p>
              <a:p>
                <a:pPr lvl="1"/>
                <a:endParaRPr lang="en-US" dirty="0"/>
              </a:p>
              <a:p>
                <a:pPr lvl="1"/>
                <a:r>
                  <a:rPr lang="en-US" dirty="0"/>
                  <a:t>Finally, we obtain </a:t>
                </a:r>
                <a14:m>
                  <m:oMath xmlns:m="http://schemas.openxmlformats.org/officeDocument/2006/math">
                    <m:acc>
                      <m:accPr>
                        <m:chr m:val="̂"/>
                        <m:ctrlPr>
                          <a:rPr lang="en-US" i="1" smtClean="0">
                            <a:latin typeface="Cambria Math" panose="02040503050406030204" pitchFamily="18" charset="0"/>
                          </a:rPr>
                        </m:ctrlPr>
                      </m:accPr>
                      <m:e>
                        <m:r>
                          <a:rPr lang="en-US" b="1">
                            <a:latin typeface="Cambria Math" panose="02040503050406030204" pitchFamily="18" charset="0"/>
                          </a:rPr>
                          <m:t>𝛉</m:t>
                        </m:r>
                      </m:e>
                    </m:acc>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5</m:t>
                                  </m:r>
                                </m:e>
                                <m:e>
                                  <m:r>
                                    <a:rPr lang="en-US" i="1">
                                      <a:latin typeface="Cambria Math" panose="02040503050406030204" pitchFamily="18" charset="0"/>
                                    </a:rPr>
                                    <m:t>0.2</m:t>
                                  </m:r>
                                </m:e>
                                <m:e>
                                  <m:r>
                                    <a:rPr lang="en-US" i="1">
                                      <a:latin typeface="Cambria Math" panose="02040503050406030204" pitchFamily="18" charset="0"/>
                                    </a:rPr>
                                    <m:t>0.1</m:t>
                                  </m:r>
                                </m:e>
                              </m:mr>
                            </m:m>
                          </m:e>
                        </m:d>
                      </m:e>
                      <m:sup>
                        <m:r>
                          <a:rPr lang="en-US" i="1">
                            <a:latin typeface="Cambria Math" panose="02040503050406030204" pitchFamily="18" charset="0"/>
                          </a:rPr>
                          <m:t>𝑇</m:t>
                        </m:r>
                      </m:sup>
                    </m:sSup>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1">
                            <a:latin typeface="Cambria Math" panose="02040503050406030204" pitchFamily="18" charset="0"/>
                          </a:rPr>
                          <m:t>𝛉</m:t>
                        </m:r>
                      </m:e>
                      <m:sub>
                        <m:r>
                          <m:rPr>
                            <m:sty m:val="p"/>
                          </m:rPr>
                          <a:rPr lang="en-US">
                            <a:latin typeface="Cambria Math" panose="02040503050406030204" pitchFamily="18" charset="0"/>
                          </a:rPr>
                          <m:t>true</m:t>
                        </m:r>
                      </m:sub>
                    </m:sSub>
                  </m:oMath>
                </a14:m>
                <a:endParaRPr lang="en-US" dirty="0"/>
              </a:p>
            </p:txBody>
          </p:sp>
        </mc:Choice>
        <mc:Fallback xmlns="">
          <p:sp>
            <p:nvSpPr>
              <p:cNvPr id="2" name="Text Placeholder 1">
                <a:extLst>
                  <a:ext uri="{FF2B5EF4-FFF2-40B4-BE49-F238E27FC236}">
                    <a16:creationId xmlns:a16="http://schemas.microsoft.com/office/drawing/2014/main" id="{CF055825-E292-4249-A762-1AC1BD0C3239}"/>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643" t="-42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C7DBF89-C431-4BC5-9901-09BC7501AD58}"/>
              </a:ext>
            </a:extLst>
          </p:cNvPr>
          <p:cNvSpPr>
            <a:spLocks noGrp="1"/>
          </p:cNvSpPr>
          <p:nvPr>
            <p:ph type="title"/>
          </p:nvPr>
        </p:nvSpPr>
        <p:spPr/>
        <p:txBody>
          <a:bodyPr/>
          <a:lstStyle/>
          <a:p>
            <a:r>
              <a:rPr lang="en-US" dirty="0"/>
              <a:t>Physics-based Least-squares Method cont.</a:t>
            </a:r>
          </a:p>
        </p:txBody>
      </p:sp>
      <p:sp>
        <p:nvSpPr>
          <p:cNvPr id="6" name="Rectangle 1">
            <a:extLst>
              <a:ext uri="{FF2B5EF4-FFF2-40B4-BE49-F238E27FC236}">
                <a16:creationId xmlns:a16="http://schemas.microsoft.com/office/drawing/2014/main" id="{9A2AD7B7-E6D8-43DF-A862-B248E96C7D57}"/>
              </a:ext>
            </a:extLst>
          </p:cNvPr>
          <p:cNvSpPr>
            <a:spLocks noChangeArrowheads="1"/>
          </p:cNvSpPr>
          <p:nvPr/>
        </p:nvSpPr>
        <p:spPr bwMode="auto">
          <a:xfrm>
            <a:off x="1207500" y="3247200"/>
            <a:ext cx="4628190" cy="830997"/>
          </a:xfrm>
          <a:prstGeom prst="rect">
            <a:avLst/>
          </a:prstGeom>
          <a:solidFill>
            <a:srgbClr val="D9D9D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set in </a:t>
            </a:r>
            <a:r>
              <a:rPr kumimoji="0" lang="en-US" altLang="ko-KR" sz="1600" b="1" i="0" u="none" strike="noStrike" cap="none" normalizeH="0" baseline="0">
                <a:ln>
                  <a:noFill/>
                </a:ln>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[LS]</a:t>
            </a:r>
            <a:endParaRPr kumimoji="0" lang="en-US" altLang="ko-KR" sz="1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a:ln>
                  <a:noFill/>
                </a:ln>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L=1;</a:t>
            </a:r>
            <a:endParaRPr kumimoji="0" lang="en-US" altLang="ko-KR" sz="1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a:ln>
                  <a:noFill/>
                </a:ln>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X=[ones(length(x),1)  L*x.^2  x.^3];</a:t>
            </a:r>
            <a:endParaRPr kumimoji="0" lang="en-US" altLang="ko-KR" sz="1600" b="0" i="0" u="none" strike="noStrike" cap="none" normalizeH="0" baseline="0">
              <a:ln>
                <a:noFill/>
              </a:ln>
              <a:solidFill>
                <a:schemeClr val="tx1"/>
              </a:solidFill>
              <a:effectLst/>
              <a:latin typeface="Arial" panose="020B0604020202020204" pitchFamily="34" charset="0"/>
            </a:endParaRPr>
          </a:p>
        </p:txBody>
      </p:sp>
      <p:sp>
        <p:nvSpPr>
          <p:cNvPr id="8" name="Rectangle 2">
            <a:extLst>
              <a:ext uri="{FF2B5EF4-FFF2-40B4-BE49-F238E27FC236}">
                <a16:creationId xmlns:a16="http://schemas.microsoft.com/office/drawing/2014/main" id="{3AA63ABE-EE6E-48A5-92EE-251E2681996C}"/>
              </a:ext>
            </a:extLst>
          </p:cNvPr>
          <p:cNvSpPr>
            <a:spLocks noChangeArrowheads="1"/>
          </p:cNvSpPr>
          <p:nvPr/>
        </p:nvSpPr>
        <p:spPr bwMode="auto">
          <a:xfrm>
            <a:off x="2131200" y="4586362"/>
            <a:ext cx="2653290" cy="584775"/>
          </a:xfrm>
          <a:prstGeom prst="rect">
            <a:avLst/>
          </a:prstGeom>
          <a:solidFill>
            <a:srgbClr val="D9D9D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a:ln>
                  <a:noFill/>
                </a:ln>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in [LS]</a:t>
            </a:r>
            <a:endParaRPr kumimoji="0" lang="en-US" altLang="ko-KR" sz="1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a:ln>
                  <a:noFill/>
                </a:ln>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thetaH=(X'*X)\(X'*y)</a:t>
            </a:r>
            <a:endParaRPr kumimoji="0" lang="en-US" altLang="ko-KR" sz="1600" b="0" i="0" u="none" strike="noStrike" cap="none" normalizeH="0" baseline="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BD3D17B-1E95-4FE4-9233-5740620C9D5F}"/>
                  </a:ext>
                </a:extLst>
              </p:cNvPr>
              <p:cNvSpPr txBox="1"/>
              <p:nvPr/>
            </p:nvSpPr>
            <p:spPr>
              <a:xfrm>
                <a:off x="1882890" y="1686863"/>
                <a:ext cx="3719543" cy="11537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𝐳</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m>
                                  <m:mPr>
                                    <m:mcs>
                                      <m:mc>
                                        <m:mcPr>
                                          <m:count m:val="1"/>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𝑧</m:t>
                                          </m:r>
                                        </m:e>
                                        <m:sub>
                                          <m:r>
                                            <m:rPr>
                                              <m:brk m:alnAt="7"/>
                                            </m:rPr>
                                            <a:rPr lang="en-US" b="0" i="1" smtClean="0">
                                              <a:latin typeface="Cambria Math" panose="02040503050406030204" pitchFamily="18" charset="0"/>
                                            </a:rPr>
                                            <m:t>1</m:t>
                                          </m:r>
                                        </m:sub>
                                      </m:sSub>
                                    </m:e>
                                  </m:mr>
                                  <m:mr>
                                    <m:e>
                                      <m:sSub>
                                        <m:sSubPr>
                                          <m:ctrlPr>
                                            <a:rPr lang="en-US" i="1">
                                              <a:latin typeface="Cambria Math" panose="02040503050406030204" pitchFamily="18" charset="0"/>
                                            </a:rPr>
                                          </m:ctrlPr>
                                        </m:sSubPr>
                                        <m:e>
                                          <m:r>
                                            <m:rPr>
                                              <m:brk m:alnAt="7"/>
                                            </m:rPr>
                                            <a:rPr lang="en-US" i="1">
                                              <a:latin typeface="Cambria Math" panose="02040503050406030204" pitchFamily="18" charset="0"/>
                                            </a:rPr>
                                            <m:t>𝑧</m:t>
                                          </m:r>
                                        </m:e>
                                        <m:sub>
                                          <m:r>
                                            <a:rPr lang="en-US" b="0" i="1" smtClean="0">
                                              <a:latin typeface="Cambria Math" panose="02040503050406030204" pitchFamily="18" charset="0"/>
                                            </a:rPr>
                                            <m:t>2</m:t>
                                          </m:r>
                                        </m:sub>
                                      </m:sSub>
                                    </m:e>
                                  </m:mr>
                                </m:m>
                              </m:e>
                            </m:mr>
                            <m:m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m:t>
                                      </m:r>
                                    </m:e>
                                  </m:mr>
                                  <m:mr>
                                    <m:e>
                                      <m:sSub>
                                        <m:sSubPr>
                                          <m:ctrlPr>
                                            <a:rPr lang="en-US" i="1">
                                              <a:latin typeface="Cambria Math" panose="02040503050406030204" pitchFamily="18" charset="0"/>
                                            </a:rPr>
                                          </m:ctrlPr>
                                        </m:sSubPr>
                                        <m:e>
                                          <m:r>
                                            <m:rPr>
                                              <m:brk m:alnAt="7"/>
                                            </m:rPr>
                                            <a:rPr lang="en-US" i="1">
                                              <a:latin typeface="Cambria Math" panose="02040503050406030204" pitchFamily="18" charset="0"/>
                                            </a:rPr>
                                            <m:t>𝑧</m:t>
                                          </m:r>
                                        </m:e>
                                        <m:sub>
                                          <m:r>
                                            <a:rPr lang="en-US" b="0" i="1" smtClean="0">
                                              <a:latin typeface="Cambria Math" panose="02040503050406030204" pitchFamily="18" charset="0"/>
                                            </a:rPr>
                                            <m:t>5</m:t>
                                          </m:r>
                                        </m:sub>
                                      </m:sSub>
                                    </m:e>
                                  </m:mr>
                                </m:m>
                              </m:e>
                            </m:mr>
                          </m:m>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𝐿</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𝑡</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e>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𝑡</m:t>
                                          </m:r>
                                        </m:e>
                                        <m:sub>
                                          <m:r>
                                            <a:rPr lang="en-US" b="0" i="1" smtClean="0">
                                              <a:latin typeface="Cambria Math" panose="02040503050406030204" pitchFamily="18" charset="0"/>
                                            </a:rPr>
                                            <m:t>1</m:t>
                                          </m:r>
                                        </m:sub>
                                        <m:sup>
                                          <m:r>
                                            <a:rPr lang="en-US" b="0" i="1" smtClean="0">
                                              <a:latin typeface="Cambria Math" panose="02040503050406030204" pitchFamily="18" charset="0"/>
                                            </a:rPr>
                                            <m:t>3</m:t>
                                          </m:r>
                                        </m:sup>
                                      </m:sSubSup>
                                    </m:e>
                                  </m:mr>
                                  <m:mr>
                                    <m:e>
                                      <m:r>
                                        <a:rPr lang="en-US" b="0" i="1" smtClean="0">
                                          <a:latin typeface="Cambria Math" panose="02040503050406030204" pitchFamily="18" charset="0"/>
                                        </a:rPr>
                                        <m:t>1</m:t>
                                      </m:r>
                                    </m:e>
                                    <m:e>
                                      <m:r>
                                        <a:rPr lang="en-US" i="1">
                                          <a:latin typeface="Cambria Math" panose="02040503050406030204" pitchFamily="18" charset="0"/>
                                        </a:rPr>
                                        <m:t>𝐿</m:t>
                                      </m:r>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b="0" i="1" smtClean="0">
                                              <a:latin typeface="Cambria Math" panose="02040503050406030204" pitchFamily="18" charset="0"/>
                                            </a:rPr>
                                            <m:t>2</m:t>
                                          </m:r>
                                        </m:sub>
                                        <m:sup>
                                          <m:r>
                                            <a:rPr lang="en-US" i="1">
                                              <a:latin typeface="Cambria Math" panose="02040503050406030204" pitchFamily="18" charset="0"/>
                                            </a:rPr>
                                            <m:t>2</m:t>
                                          </m:r>
                                        </m:sup>
                                      </m:sSubSup>
                                    </m:e>
                                    <m:e>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b="0" i="1" smtClean="0">
                                              <a:latin typeface="Cambria Math" panose="02040503050406030204" pitchFamily="18" charset="0"/>
                                            </a:rPr>
                                            <m:t>2</m:t>
                                          </m:r>
                                        </m:sub>
                                        <m:sup>
                                          <m:r>
                                            <a:rPr lang="en-US" i="1">
                                              <a:latin typeface="Cambria Math" panose="02040503050406030204" pitchFamily="18" charset="0"/>
                                            </a:rPr>
                                            <m:t>3</m:t>
                                          </m:r>
                                        </m:sup>
                                      </m:sSubSup>
                                    </m:e>
                                  </m:mr>
                                </m:m>
                              </m:e>
                            </m:mr>
                            <m:m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m:t>
                                      </m:r>
                                    </m:e>
                                    <m:e>
                                      <m:r>
                                        <m:rPr>
                                          <m:brk m:alnAt="7"/>
                                        </m:rPr>
                                        <a:rPr lang="en-US" i="1">
                                          <a:latin typeface="Cambria Math" panose="02040503050406030204" pitchFamily="18" charset="0"/>
                                          <a:ea typeface="Cambria Math" panose="02040503050406030204" pitchFamily="18" charset="0"/>
                                        </a:rPr>
                                        <m:t>⋮</m:t>
                                      </m:r>
                                    </m:e>
                                    <m:e>
                                      <m:r>
                                        <m:rPr>
                                          <m:brk m:alnAt="7"/>
                                        </m:rPr>
                                        <a:rPr lang="en-US" i="1">
                                          <a:latin typeface="Cambria Math" panose="02040503050406030204" pitchFamily="18" charset="0"/>
                                          <a:ea typeface="Cambria Math" panose="02040503050406030204" pitchFamily="18" charset="0"/>
                                        </a:rPr>
                                        <m:t>⋮</m:t>
                                      </m:r>
                                    </m:e>
                                  </m:mr>
                                  <m:mr>
                                    <m:e>
                                      <m:r>
                                        <a:rPr lang="en-US" b="0" i="1" smtClean="0">
                                          <a:latin typeface="Cambria Math" panose="02040503050406030204" pitchFamily="18" charset="0"/>
                                        </a:rPr>
                                        <m:t>1</m:t>
                                      </m:r>
                                    </m:e>
                                    <m:e>
                                      <m:r>
                                        <a:rPr lang="en-US" i="1">
                                          <a:latin typeface="Cambria Math" panose="02040503050406030204" pitchFamily="18" charset="0"/>
                                        </a:rPr>
                                        <m:t>𝐿</m:t>
                                      </m:r>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b="0" i="1" smtClean="0">
                                              <a:latin typeface="Cambria Math" panose="02040503050406030204" pitchFamily="18" charset="0"/>
                                            </a:rPr>
                                            <m:t>5</m:t>
                                          </m:r>
                                        </m:sub>
                                        <m:sup>
                                          <m:r>
                                            <a:rPr lang="en-US" i="1">
                                              <a:latin typeface="Cambria Math" panose="02040503050406030204" pitchFamily="18" charset="0"/>
                                            </a:rPr>
                                            <m:t>2</m:t>
                                          </m:r>
                                        </m:sup>
                                      </m:sSubSup>
                                    </m:e>
                                    <m:e>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b="0" i="1" smtClean="0">
                                              <a:latin typeface="Cambria Math" panose="02040503050406030204" pitchFamily="18" charset="0"/>
                                            </a:rPr>
                                            <m:t>5</m:t>
                                          </m:r>
                                        </m:sub>
                                        <m:sup>
                                          <m:r>
                                            <a:rPr lang="en-US" i="1">
                                              <a:latin typeface="Cambria Math" panose="02040503050406030204" pitchFamily="18" charset="0"/>
                                            </a:rPr>
                                            <m:t>3</m:t>
                                          </m:r>
                                        </m:sup>
                                      </m:sSubSup>
                                    </m:e>
                                  </m:mr>
                                </m:m>
                              </m:e>
                            </m:mr>
                          </m:m>
                        </m:e>
                      </m:d>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2</m:t>
                                    </m:r>
                                  </m:sub>
                                </m:sSub>
                              </m:e>
                            </m:mr>
                            <m:mr>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b="0" i="1" smtClean="0">
                                        <a:latin typeface="Cambria Math" panose="02040503050406030204" pitchFamily="18" charset="0"/>
                                      </a:rPr>
                                      <m:t>3</m:t>
                                    </m:r>
                                  </m:sub>
                                </m:sSub>
                              </m:e>
                            </m:mr>
                          </m:m>
                        </m:e>
                      </m:d>
                      <m:r>
                        <a:rPr lang="en-US" b="0" i="1" smtClean="0">
                          <a:latin typeface="Cambria Math" panose="02040503050406030204" pitchFamily="18" charset="0"/>
                        </a:rPr>
                        <m:t>=</m:t>
                      </m:r>
                      <m:r>
                        <a:rPr lang="en-US" b="1" i="0" smtClean="0">
                          <a:latin typeface="Cambria Math" panose="02040503050406030204" pitchFamily="18" charset="0"/>
                        </a:rPr>
                        <m:t>𝐗</m:t>
                      </m:r>
                      <m:r>
                        <a:rPr lang="en-US" b="1" i="0" smtClean="0">
                          <a:latin typeface="Cambria Math" panose="02040503050406030204" pitchFamily="18" charset="0"/>
                        </a:rPr>
                        <m:t>𝛉</m:t>
                      </m:r>
                    </m:oMath>
                  </m:oMathPara>
                </a14:m>
                <a:endParaRPr lang="en-US" b="1" dirty="0"/>
              </a:p>
            </p:txBody>
          </p:sp>
        </mc:Choice>
        <mc:Fallback xmlns="">
          <p:sp>
            <p:nvSpPr>
              <p:cNvPr id="7" name="TextBox 6">
                <a:extLst>
                  <a:ext uri="{FF2B5EF4-FFF2-40B4-BE49-F238E27FC236}">
                    <a16:creationId xmlns:a16="http://schemas.microsoft.com/office/drawing/2014/main" id="{EBD3D17B-1E95-4FE4-9233-5740620C9D5F}"/>
                  </a:ext>
                </a:extLst>
              </p:cNvPr>
              <p:cNvSpPr txBox="1">
                <a:spLocks noRot="1" noChangeAspect="1" noMove="1" noResize="1" noEditPoints="1" noAdjustHandles="1" noChangeArrowheads="1" noChangeShapeType="1" noTextEdit="1"/>
              </p:cNvSpPr>
              <p:nvPr/>
            </p:nvSpPr>
            <p:spPr>
              <a:xfrm>
                <a:off x="1882890" y="1686863"/>
                <a:ext cx="3719543" cy="1153714"/>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58305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CA1EF454-F81D-4222-AF51-7120E55D9DBF}"/>
                  </a:ext>
                </a:extLst>
              </p:cNvPr>
              <p:cNvSpPr>
                <a:spLocks noGrp="1"/>
              </p:cNvSpPr>
              <p:nvPr>
                <p:ph type="body" sz="quarter" idx="10"/>
              </p:nvPr>
            </p:nvSpPr>
            <p:spPr/>
            <p:txBody>
              <a:bodyPr/>
              <a:lstStyle/>
              <a:p>
                <a:r>
                  <a:rPr lang="en-US" dirty="0"/>
                  <a:t>Degradation prediction</a:t>
                </a:r>
              </a:p>
              <a:p>
                <a:pPr lvl="1"/>
                <a:r>
                  <a:rPr lang="en-US" dirty="0"/>
                  <a:t>once the model parameters are identified, it is trivial to predict the behavior of damage in the future by providing future time cycles to the model</a:t>
                </a:r>
              </a:p>
              <a:p>
                <a:pPr lvl="1"/>
                <a:r>
                  <a:rPr lang="en-US" dirty="0"/>
                  <a:t>Prediction between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=4</m:t>
                    </m:r>
                  </m:oMath>
                </a14:m>
                <a:r>
                  <a:rPr lang="en-US" dirty="0"/>
                  <a:t> and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=15</m:t>
                    </m:r>
                  </m:oMath>
                </a14:m>
                <a:endParaRPr lang="en-US" dirty="0"/>
              </a:p>
              <a:p>
                <a:pPr lvl="1"/>
                <a:endParaRPr lang="en-US" dirty="0"/>
              </a:p>
            </p:txBody>
          </p:sp>
        </mc:Choice>
        <mc:Fallback xmlns="">
          <p:sp>
            <p:nvSpPr>
              <p:cNvPr id="2" name="Text Placeholder 1">
                <a:extLst>
                  <a:ext uri="{FF2B5EF4-FFF2-40B4-BE49-F238E27FC236}">
                    <a16:creationId xmlns:a16="http://schemas.microsoft.com/office/drawing/2014/main" id="{CA1EF454-F81D-4222-AF51-7120E55D9DBF}"/>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28" r="-85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5EC564B-D32E-4EC1-8848-689F6A9BCD01}"/>
              </a:ext>
            </a:extLst>
          </p:cNvPr>
          <p:cNvSpPr>
            <a:spLocks noGrp="1"/>
          </p:cNvSpPr>
          <p:nvPr>
            <p:ph type="title"/>
          </p:nvPr>
        </p:nvSpPr>
        <p:spPr/>
        <p:txBody>
          <a:bodyPr/>
          <a:lstStyle/>
          <a:p>
            <a:r>
              <a:rPr lang="en-US" dirty="0"/>
              <a:t>Physics-based Least-squares Method cont.</a:t>
            </a:r>
          </a:p>
        </p:txBody>
      </p:sp>
      <p:sp>
        <p:nvSpPr>
          <p:cNvPr id="5" name="Rectangle 1">
            <a:extLst>
              <a:ext uri="{FF2B5EF4-FFF2-40B4-BE49-F238E27FC236}">
                <a16:creationId xmlns:a16="http://schemas.microsoft.com/office/drawing/2014/main" id="{4B80B9E1-093E-4E44-9588-00E9E683E813}"/>
              </a:ext>
            </a:extLst>
          </p:cNvPr>
          <p:cNvSpPr>
            <a:spLocks noChangeArrowheads="1"/>
          </p:cNvSpPr>
          <p:nvPr/>
        </p:nvSpPr>
        <p:spPr bwMode="auto">
          <a:xfrm>
            <a:off x="1288800" y="2274792"/>
            <a:ext cx="6232796" cy="1077218"/>
          </a:xfrm>
          <a:prstGeom prst="rect">
            <a:avLst/>
          </a:prstGeom>
          <a:solidFill>
            <a:srgbClr val="D9D9D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set in </a:t>
            </a:r>
            <a:r>
              <a:rPr kumimoji="0" lang="en-US" altLang="ko-KR" sz="1600" b="1" i="0" u="none" strike="noStrike" cap="none" normalizeH="0" baseline="0" dirty="0">
                <a:ln>
                  <a:noFill/>
                </a:ln>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[LS]</a:t>
            </a:r>
            <a:endParaRPr kumimoji="0" lang="en-US" altLang="ko-K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dirty="0" err="1">
                <a:ln>
                  <a:noFill/>
                </a:ln>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xNew</a:t>
            </a:r>
            <a:r>
              <a:rPr kumimoji="0" lang="en-US" altLang="ko-KR" sz="1600" b="0" i="0" u="none" strike="noStrike" cap="none" normalizeH="0" baseline="0" dirty="0">
                <a:ln>
                  <a:noFill/>
                </a:ln>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=[4:0.5:15]';</a:t>
            </a:r>
            <a:endParaRPr kumimoji="0" lang="en-US" altLang="ko-KR" sz="1600" b="0" i="0" u="none" strike="noStrike" cap="none" normalizeH="0" baseline="0" dirty="0">
              <a:ln>
                <a:noFill/>
              </a:ln>
              <a:solidFill>
                <a:schemeClr val="tx1"/>
              </a:solidFill>
              <a:effectLst/>
            </a:endParaRPr>
          </a:p>
          <a:p>
            <a:pPr lvl="0" eaLnBrk="0" hangingPunct="0"/>
            <a:r>
              <a:rPr kumimoji="0" lang="en-US" altLang="ko-KR" sz="1600" b="0" i="0" u="none" strike="noStrike" cap="none" normalizeH="0" baseline="0" dirty="0" err="1">
                <a:ln>
                  <a:noFill/>
                </a:ln>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XNew</a:t>
            </a:r>
            <a:r>
              <a:rPr kumimoji="0" lang="en-US" altLang="ko-KR" sz="1600" b="0" i="0" u="none" strike="noStrike" cap="none" normalizeH="0" baseline="0" dirty="0">
                <a:ln>
                  <a:noFill/>
                </a:ln>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=[ones(length(</a:t>
            </a:r>
            <a:r>
              <a:rPr kumimoji="0" lang="en-US" altLang="ko-KR" sz="1600" b="0" i="0" u="none" strike="noStrike" cap="none" normalizeH="0" baseline="0" dirty="0" err="1">
                <a:ln>
                  <a:noFill/>
                </a:ln>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xNew</a:t>
            </a:r>
            <a:r>
              <a:rPr kumimoji="0" lang="en-US" altLang="ko-KR" sz="1600" b="0" i="0" u="none" strike="noStrike" cap="none" normalizeH="0" baseline="0" dirty="0">
                <a:ln>
                  <a:noFill/>
                </a:ln>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),1)  L*xNew.^2  xNew.^</a:t>
            </a:r>
            <a:r>
              <a:rPr lang="en-US" altLang="ko-KR" sz="1600" dirty="0">
                <a:solidFill>
                  <a:srgbClr val="000000"/>
                </a:solidFill>
                <a:latin typeface="Courier New" panose="02070309020205020404" pitchFamily="49" charset="0"/>
                <a:ea typeface="Malgun Gothic" panose="020B0503020000020004" pitchFamily="34" charset="-127"/>
                <a:cs typeface="Courier New" panose="02070309020205020404" pitchFamily="49" charset="0"/>
              </a:rPr>
              <a:t>3]; </a:t>
            </a:r>
          </a:p>
          <a:p>
            <a:pPr lvl="0" eaLnBrk="0" hangingPunct="0"/>
            <a:r>
              <a:rPr lang="en-US" altLang="ko-KR" sz="1600" dirty="0" err="1">
                <a:solidFill>
                  <a:srgbClr val="000000"/>
                </a:solidFill>
                <a:latin typeface="Courier New" panose="02070309020205020404" pitchFamily="49" charset="0"/>
                <a:ea typeface="Malgun Gothic" panose="020B0503020000020004" pitchFamily="34" charset="-127"/>
                <a:cs typeface="Courier New" panose="02070309020205020404" pitchFamily="49" charset="0"/>
              </a:rPr>
              <a:t>zH</a:t>
            </a:r>
            <a:r>
              <a:rPr lang="en-US" altLang="ko-KR" sz="1600" dirty="0">
                <a:solidFill>
                  <a:srgbClr val="000000"/>
                </a:solidFill>
                <a:latin typeface="Courier New" panose="02070309020205020404" pitchFamily="49" charset="0"/>
                <a:ea typeface="Malgun Gothic" panose="020B0503020000020004" pitchFamily="34" charset="-127"/>
                <a:cs typeface="Courier New" panose="02070309020205020404" pitchFamily="49" charset="0"/>
              </a:rPr>
              <a:t>=</a:t>
            </a:r>
            <a:r>
              <a:rPr lang="en-US" altLang="ko-KR" sz="1600" dirty="0" err="1">
                <a:solidFill>
                  <a:srgbClr val="000000"/>
                </a:solidFill>
                <a:latin typeface="Courier New" panose="02070309020205020404" pitchFamily="49" charset="0"/>
                <a:ea typeface="Malgun Gothic" panose="020B0503020000020004" pitchFamily="34" charset="-127"/>
                <a:cs typeface="Courier New" panose="02070309020205020404" pitchFamily="49" charset="0"/>
              </a:rPr>
              <a:t>XNew</a:t>
            </a:r>
            <a:r>
              <a:rPr lang="en-US" altLang="ko-KR" sz="1600" dirty="0">
                <a:solidFill>
                  <a:srgbClr val="000000"/>
                </a:solidFill>
                <a:latin typeface="Courier New" panose="02070309020205020404" pitchFamily="49" charset="0"/>
                <a:ea typeface="Malgun Gothic" panose="020B0503020000020004" pitchFamily="34" charset="-127"/>
                <a:cs typeface="Courier New" panose="02070309020205020404" pitchFamily="49" charset="0"/>
              </a:rPr>
              <a:t>*</a:t>
            </a:r>
            <a:r>
              <a:rPr lang="en-US" altLang="ko-KR" sz="1600" dirty="0" err="1">
                <a:solidFill>
                  <a:srgbClr val="000000"/>
                </a:solidFill>
                <a:latin typeface="Courier New" panose="02070309020205020404" pitchFamily="49" charset="0"/>
                <a:ea typeface="Malgun Gothic" panose="020B0503020000020004" pitchFamily="34" charset="-127"/>
                <a:cs typeface="Courier New" panose="02070309020205020404" pitchFamily="49" charset="0"/>
              </a:rPr>
              <a:t>thetaH</a:t>
            </a:r>
            <a:r>
              <a:rPr lang="en-US" altLang="ko-KR" sz="1600" dirty="0">
                <a:solidFill>
                  <a:srgbClr val="000000"/>
                </a:solidFill>
                <a:latin typeface="Courier New" panose="02070309020205020404" pitchFamily="49" charset="0"/>
                <a:ea typeface="Malgun Gothic" panose="020B0503020000020004" pitchFamily="34" charset="-127"/>
                <a:cs typeface="Courier New" panose="02070309020205020404" pitchFamily="49" charset="0"/>
              </a:rPr>
              <a:t>;</a:t>
            </a:r>
            <a:endParaRPr kumimoji="0" lang="en-US" altLang="ko-KR" sz="1600" b="0" i="0" u="none" strike="noStrike" cap="none" normalizeH="0" baseline="0" dirty="0">
              <a:ln>
                <a:noFill/>
              </a:ln>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endParaRPr>
          </a:p>
        </p:txBody>
      </p:sp>
      <p:pic>
        <p:nvPicPr>
          <p:cNvPr id="7" name="Picture 2">
            <a:extLst>
              <a:ext uri="{FF2B5EF4-FFF2-40B4-BE49-F238E27FC236}">
                <a16:creationId xmlns:a16="http://schemas.microsoft.com/office/drawing/2014/main" id="{C5C80AA2-1C48-45C3-BA43-F51474420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743" y="3505991"/>
            <a:ext cx="3916657" cy="294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47E3A09A-EEE7-4ACE-9401-D49757BBF112}"/>
              </a:ext>
            </a:extLst>
          </p:cNvPr>
          <p:cNvSpPr txBox="1"/>
          <p:nvPr/>
        </p:nvSpPr>
        <p:spPr>
          <a:xfrm>
            <a:off x="5983200" y="4514669"/>
            <a:ext cx="2762295" cy="923330"/>
          </a:xfrm>
          <a:prstGeom prst="rect">
            <a:avLst/>
          </a:prstGeom>
          <a:noFill/>
        </p:spPr>
        <p:txBody>
          <a:bodyPr wrap="none" rtlCol="0">
            <a:spAutoFit/>
          </a:bodyPr>
          <a:lstStyle/>
          <a:p>
            <a:r>
              <a:rPr lang="en-US" dirty="0">
                <a:solidFill>
                  <a:srgbClr val="0000FF"/>
                </a:solidFill>
              </a:rPr>
              <a:t>Exact prediction because</a:t>
            </a:r>
          </a:p>
          <a:p>
            <a:pPr marL="342900" indent="-342900">
              <a:buAutoNum type="alphaLcParenBoth"/>
            </a:pPr>
            <a:r>
              <a:rPr lang="en-US" dirty="0">
                <a:solidFill>
                  <a:srgbClr val="0000FF"/>
                </a:solidFill>
              </a:rPr>
              <a:t>Data are exact</a:t>
            </a:r>
          </a:p>
          <a:p>
            <a:pPr marL="342900" indent="-342900">
              <a:buAutoNum type="alphaLcParenBoth"/>
            </a:pPr>
            <a:r>
              <a:rPr lang="en-US" dirty="0">
                <a:solidFill>
                  <a:srgbClr val="0000FF"/>
                </a:solidFill>
              </a:rPr>
              <a:t>Model form is exact</a:t>
            </a:r>
          </a:p>
        </p:txBody>
      </p:sp>
    </p:spTree>
    <p:extLst>
      <p:ext uri="{BB962C8B-B14F-4D97-AF65-F5344CB8AC3E}">
        <p14:creationId xmlns:p14="http://schemas.microsoft.com/office/powerpoint/2010/main" val="545514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735D46-E390-4975-A423-D28508DE8CF1}"/>
              </a:ext>
            </a:extLst>
          </p:cNvPr>
          <p:cNvSpPr>
            <a:spLocks noGrp="1"/>
          </p:cNvSpPr>
          <p:nvPr>
            <p:ph type="ctrTitle"/>
          </p:nvPr>
        </p:nvSpPr>
        <p:spPr/>
        <p:txBody>
          <a:bodyPr/>
          <a:lstStyle/>
          <a:p>
            <a:r>
              <a:rPr lang="en-US" dirty="0"/>
              <a:t>1. Introduction</a:t>
            </a:r>
          </a:p>
        </p:txBody>
      </p:sp>
      <p:sp>
        <p:nvSpPr>
          <p:cNvPr id="5" name="Subtitle 4">
            <a:extLst>
              <a:ext uri="{FF2B5EF4-FFF2-40B4-BE49-F238E27FC236}">
                <a16:creationId xmlns:a16="http://schemas.microsoft.com/office/drawing/2014/main" id="{22C4B988-5C78-4C54-9EC2-56F9BAFCC15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32097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314E63F9-A421-47BF-AC30-6B923C69635A}"/>
                  </a:ext>
                </a:extLst>
              </p:cNvPr>
              <p:cNvSpPr>
                <a:spLocks noGrp="1"/>
              </p:cNvSpPr>
              <p:nvPr>
                <p:ph type="body" sz="quarter" idx="10"/>
              </p:nvPr>
            </p:nvSpPr>
            <p:spPr/>
            <p:txBody>
              <a:bodyPr/>
              <a:lstStyle/>
              <a:p>
                <a:r>
                  <a:rPr lang="en-US" dirty="0"/>
                  <a:t>When the physics model form is exact, and data have no noise, the estimated parameters are exact.</a:t>
                </a:r>
              </a:p>
              <a:p>
                <a:r>
                  <a:rPr lang="en-US" dirty="0"/>
                  <a:t>When data have noise, it is not guaranteed to identify the exact model parameters</a:t>
                </a:r>
              </a:p>
              <a:p>
                <a:r>
                  <a:rPr lang="en-US" dirty="0"/>
                  <a:t>Data with noise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𝑈</m:t>
                    </m:r>
                    <m:r>
                      <a:rPr lang="en-US" b="0" i="1" smtClean="0">
                        <a:latin typeface="Cambria Math" panose="02040503050406030204" pitchFamily="18" charset="0"/>
                        <a:ea typeface="Cambria Math" panose="02040503050406030204" pitchFamily="18" charset="0"/>
                      </a:rPr>
                      <m:t>[−5,5]</m:t>
                    </m:r>
                  </m:oMath>
                </a14:m>
                <a:r>
                  <a:rPr lang="en-US" dirty="0"/>
                  <a:t> and 3 different loading conditions</a:t>
                </a:r>
              </a:p>
              <a:p>
                <a:endParaRPr lang="en-US" dirty="0"/>
              </a:p>
              <a:p>
                <a:endParaRPr lang="en-US" dirty="0"/>
              </a:p>
              <a:p>
                <a:endParaRPr lang="en-US" dirty="0"/>
              </a:p>
              <a:p>
                <a:endParaRPr lang="en-US" dirty="0"/>
              </a:p>
              <a:p>
                <a:r>
                  <a:rPr lang="en-US" dirty="0"/>
                  <a:t>Estimation results with </a:t>
                </a:r>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=1</m:t>
                    </m:r>
                  </m:oMath>
                </a14:m>
                <a:r>
                  <a:rPr lang="en-US" dirty="0"/>
                  <a:t>: </a:t>
                </a:r>
                <a14:m>
                  <m:oMath xmlns:m="http://schemas.openxmlformats.org/officeDocument/2006/math">
                    <m:acc>
                      <m:accPr>
                        <m:chr m:val="̂"/>
                        <m:ctrlPr>
                          <a:rPr lang="en-US" i="1">
                            <a:latin typeface="Cambria Math" panose="02040503050406030204" pitchFamily="18" charset="0"/>
                          </a:rPr>
                        </m:ctrlPr>
                      </m:accPr>
                      <m:e>
                        <m:r>
                          <a:rPr lang="en-US" b="1">
                            <a:latin typeface="Cambria Math" panose="02040503050406030204" pitchFamily="18" charset="0"/>
                          </a:rPr>
                          <m:t>𝛉</m:t>
                        </m:r>
                      </m:e>
                    </m:acc>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4.28</m:t>
                                  </m:r>
                                </m:e>
                                <m:e>
                                  <m:r>
                                    <a:rPr lang="en-US" b="0" i="1" smtClean="0">
                                      <a:latin typeface="Cambria Math" panose="02040503050406030204" pitchFamily="18" charset="0"/>
                                    </a:rPr>
                                    <m:t>−0.29</m:t>
                                  </m:r>
                                </m:e>
                                <m:e>
                                  <m:r>
                                    <a:rPr lang="en-US" i="1">
                                      <a:latin typeface="Cambria Math" panose="02040503050406030204" pitchFamily="18" charset="0"/>
                                    </a:rPr>
                                    <m:t>0.</m:t>
                                  </m:r>
                                  <m:r>
                                    <a:rPr lang="en-US" b="0" i="1" smtClean="0">
                                      <a:latin typeface="Cambria Math" panose="02040503050406030204" pitchFamily="18" charset="0"/>
                                    </a:rPr>
                                    <m:t>25</m:t>
                                  </m:r>
                                </m:e>
                              </m:mr>
                            </m:m>
                          </m:e>
                        </m:d>
                      </m:e>
                      <m:sup>
                        <m:r>
                          <a:rPr lang="en-US" i="1">
                            <a:latin typeface="Cambria Math" panose="02040503050406030204" pitchFamily="18" charset="0"/>
                          </a:rPr>
                          <m:t>𝑇</m:t>
                        </m:r>
                      </m:sup>
                    </m:sSup>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1">
                            <a:latin typeface="Cambria Math" panose="02040503050406030204" pitchFamily="18" charset="0"/>
                          </a:rPr>
                          <m:t>𝛉</m:t>
                        </m:r>
                      </m:e>
                      <m:sub>
                        <m:r>
                          <m:rPr>
                            <m:sty m:val="p"/>
                          </m:rPr>
                          <a:rPr lang="en-US">
                            <a:latin typeface="Cambria Math" panose="02040503050406030204" pitchFamily="18" charset="0"/>
                          </a:rPr>
                          <m:t>true</m:t>
                        </m:r>
                      </m:sub>
                    </m:sSub>
                  </m:oMath>
                </a14:m>
                <a:endParaRPr lang="en-US" dirty="0"/>
              </a:p>
            </p:txBody>
          </p:sp>
        </mc:Choice>
        <mc:Fallback xmlns="">
          <p:sp>
            <p:nvSpPr>
              <p:cNvPr id="2" name="Text Placeholder 1">
                <a:extLst>
                  <a:ext uri="{FF2B5EF4-FFF2-40B4-BE49-F238E27FC236}">
                    <a16:creationId xmlns:a16="http://schemas.microsoft.com/office/drawing/2014/main" id="{314E63F9-A421-47BF-AC30-6B923C69635A}"/>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2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A3E6977-0570-474C-ABC0-EE09743F03A3}"/>
              </a:ext>
            </a:extLst>
          </p:cNvPr>
          <p:cNvSpPr>
            <a:spLocks noGrp="1"/>
          </p:cNvSpPr>
          <p:nvPr>
            <p:ph type="title"/>
          </p:nvPr>
        </p:nvSpPr>
        <p:spPr/>
        <p:txBody>
          <a:bodyPr/>
          <a:lstStyle/>
          <a:p>
            <a:r>
              <a:rPr lang="en-US" dirty="0"/>
              <a:t>Effect of Noise in Data</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B88BAEE-2E60-4F03-9D4F-55CA78CE77DE}"/>
                  </a:ext>
                </a:extLst>
              </p:cNvPr>
              <p:cNvGraphicFramePr>
                <a:graphicFrameLocks noGrp="1"/>
              </p:cNvGraphicFramePr>
              <p:nvPr>
                <p:extLst>
                  <p:ext uri="{D42A27DB-BD31-4B8C-83A1-F6EECF244321}">
                    <p14:modId xmlns:p14="http://schemas.microsoft.com/office/powerpoint/2010/main" val="2853749717"/>
                  </p:ext>
                </p:extLst>
              </p:nvPr>
            </p:nvGraphicFramePr>
            <p:xfrm>
              <a:off x="304800" y="2800593"/>
              <a:ext cx="8534402" cy="1502875"/>
            </p:xfrm>
            <a:graphic>
              <a:graphicData uri="http://schemas.openxmlformats.org/drawingml/2006/table">
                <a:tbl>
                  <a:tblPr firstRow="1" firstCol="1" bandRow="1" bandCol="1">
                    <a:tableStyleId>{5C22544A-7EE6-4342-B048-85BDC9FD1C3A}</a:tableStyleId>
                  </a:tblPr>
                  <a:tblGrid>
                    <a:gridCol w="1853066">
                      <a:extLst>
                        <a:ext uri="{9D8B030D-6E8A-4147-A177-3AD203B41FA5}">
                          <a16:colId xmlns:a16="http://schemas.microsoft.com/office/drawing/2014/main" val="3076346613"/>
                        </a:ext>
                      </a:extLst>
                    </a:gridCol>
                    <a:gridCol w="463266">
                      <a:extLst>
                        <a:ext uri="{9D8B030D-6E8A-4147-A177-3AD203B41FA5}">
                          <a16:colId xmlns:a16="http://schemas.microsoft.com/office/drawing/2014/main" val="2588046064"/>
                        </a:ext>
                      </a:extLst>
                    </a:gridCol>
                    <a:gridCol w="526322">
                      <a:extLst>
                        <a:ext uri="{9D8B030D-6E8A-4147-A177-3AD203B41FA5}">
                          <a16:colId xmlns:a16="http://schemas.microsoft.com/office/drawing/2014/main" val="1809120444"/>
                        </a:ext>
                      </a:extLst>
                    </a:gridCol>
                    <a:gridCol w="559780">
                      <a:extLst>
                        <a:ext uri="{9D8B030D-6E8A-4147-A177-3AD203B41FA5}">
                          <a16:colId xmlns:a16="http://schemas.microsoft.com/office/drawing/2014/main" val="2390151453"/>
                        </a:ext>
                      </a:extLst>
                    </a:gridCol>
                    <a:gridCol w="590666">
                      <a:extLst>
                        <a:ext uri="{9D8B030D-6E8A-4147-A177-3AD203B41FA5}">
                          <a16:colId xmlns:a16="http://schemas.microsoft.com/office/drawing/2014/main" val="2184220212"/>
                        </a:ext>
                      </a:extLst>
                    </a:gridCol>
                    <a:gridCol w="590666">
                      <a:extLst>
                        <a:ext uri="{9D8B030D-6E8A-4147-A177-3AD203B41FA5}">
                          <a16:colId xmlns:a16="http://schemas.microsoft.com/office/drawing/2014/main" val="3105204992"/>
                        </a:ext>
                      </a:extLst>
                    </a:gridCol>
                    <a:gridCol w="590666">
                      <a:extLst>
                        <a:ext uri="{9D8B030D-6E8A-4147-A177-3AD203B41FA5}">
                          <a16:colId xmlns:a16="http://schemas.microsoft.com/office/drawing/2014/main" val="3006897284"/>
                        </a:ext>
                      </a:extLst>
                    </a:gridCol>
                    <a:gridCol w="692326">
                      <a:extLst>
                        <a:ext uri="{9D8B030D-6E8A-4147-A177-3AD203B41FA5}">
                          <a16:colId xmlns:a16="http://schemas.microsoft.com/office/drawing/2014/main" val="2114685485"/>
                        </a:ext>
                      </a:extLst>
                    </a:gridCol>
                    <a:gridCol w="590666">
                      <a:extLst>
                        <a:ext uri="{9D8B030D-6E8A-4147-A177-3AD203B41FA5}">
                          <a16:colId xmlns:a16="http://schemas.microsoft.com/office/drawing/2014/main" val="2214969254"/>
                        </a:ext>
                      </a:extLst>
                    </a:gridCol>
                    <a:gridCol w="692326">
                      <a:extLst>
                        <a:ext uri="{9D8B030D-6E8A-4147-A177-3AD203B41FA5}">
                          <a16:colId xmlns:a16="http://schemas.microsoft.com/office/drawing/2014/main" val="1415365439"/>
                        </a:ext>
                      </a:extLst>
                    </a:gridCol>
                    <a:gridCol w="692326">
                      <a:extLst>
                        <a:ext uri="{9D8B030D-6E8A-4147-A177-3AD203B41FA5}">
                          <a16:colId xmlns:a16="http://schemas.microsoft.com/office/drawing/2014/main" val="1079125543"/>
                        </a:ext>
                      </a:extLst>
                    </a:gridCol>
                    <a:gridCol w="692326">
                      <a:extLst>
                        <a:ext uri="{9D8B030D-6E8A-4147-A177-3AD203B41FA5}">
                          <a16:colId xmlns:a16="http://schemas.microsoft.com/office/drawing/2014/main" val="3487960857"/>
                        </a:ext>
                      </a:extLst>
                    </a:gridCol>
                  </a:tblGrid>
                  <a:tr h="300575">
                    <a:tc>
                      <a:txBody>
                        <a:bodyPr/>
                        <a:lstStyle/>
                        <a:p>
                          <a:pPr marL="0" marR="0" algn="ctr" hangingPunct="0">
                            <a:lnSpc>
                              <a:spcPct val="100000"/>
                            </a:lnSpc>
                            <a:spcBef>
                              <a:spcPts val="0"/>
                            </a:spcBef>
                            <a:spcAft>
                              <a:spcPts val="0"/>
                            </a:spcAft>
                          </a:pPr>
                          <a:r>
                            <a:rPr lang="en-US" sz="1600" dirty="0">
                              <a:effectLst/>
                            </a:rPr>
                            <a:t>time index,  </a:t>
                          </a:r>
                          <a14:m>
                            <m:oMath xmlns:m="http://schemas.openxmlformats.org/officeDocument/2006/math">
                              <m:r>
                                <a:rPr lang="en-US" sz="1600" b="1" i="1" smtClean="0">
                                  <a:effectLst/>
                                  <a:latin typeface="Cambria Math" panose="02040503050406030204" pitchFamily="18" charset="0"/>
                                </a:rPr>
                                <m:t>𝒌</m:t>
                              </m:r>
                            </m:oMath>
                          </a14:m>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dirty="0">
                              <a:effectLst/>
                            </a:rPr>
                            <a:t>1</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dirty="0">
                              <a:effectLst/>
                            </a:rPr>
                            <a:t>2</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3</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4</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5</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6</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7</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8</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9</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10</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11</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3940033907"/>
                      </a:ext>
                    </a:extLst>
                  </a:tr>
                  <a:tr h="300575">
                    <a:tc>
                      <a:txBody>
                        <a:bodyPr/>
                        <a:lstStyle/>
                        <a:p>
                          <a:pPr marL="0" marR="0" algn="ctr" hangingPunct="0">
                            <a:lnSpc>
                              <a:spcPct val="100000"/>
                            </a:lnSpc>
                            <a:spcBef>
                              <a:spcPts val="0"/>
                            </a:spcBef>
                            <a:spcAft>
                              <a:spcPts val="0"/>
                            </a:spcAft>
                          </a:pPr>
                          <a:r>
                            <a:rPr lang="en-US" sz="1600" dirty="0">
                              <a:effectLst/>
                            </a:rPr>
                            <a:t>input, </a:t>
                          </a:r>
                          <a14:m>
                            <m:oMath xmlns:m="http://schemas.openxmlformats.org/officeDocument/2006/math">
                              <m:sSub>
                                <m:sSubPr>
                                  <m:ctrlPr>
                                    <a:rPr lang="en-US" sz="1600" b="1" i="1" smtClean="0">
                                      <a:effectLst/>
                                      <a:latin typeface="Cambria Math" panose="02040503050406030204" pitchFamily="18" charset="0"/>
                                    </a:rPr>
                                  </m:ctrlPr>
                                </m:sSubPr>
                                <m:e>
                                  <m:r>
                                    <a:rPr lang="en-US" sz="1600" b="1" i="1" smtClean="0">
                                      <a:effectLst/>
                                      <a:latin typeface="Cambria Math" panose="02040503050406030204" pitchFamily="18" charset="0"/>
                                    </a:rPr>
                                    <m:t>𝒕</m:t>
                                  </m:r>
                                </m:e>
                                <m:sub>
                                  <m:r>
                                    <a:rPr lang="en-US" sz="1600" b="1" i="1" smtClean="0">
                                      <a:effectLst/>
                                      <a:latin typeface="Cambria Math" panose="02040503050406030204" pitchFamily="18" charset="0"/>
                                    </a:rPr>
                                    <m:t>𝒌</m:t>
                                  </m:r>
                                </m:sub>
                              </m:sSub>
                            </m:oMath>
                          </a14:m>
                          <a:r>
                            <a:rPr lang="en-US" sz="1600" dirty="0">
                              <a:effectLst/>
                            </a:rPr>
                            <a:t>(cycles)</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0</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dirty="0">
                              <a:effectLst/>
                            </a:rPr>
                            <a:t>1</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dirty="0">
                              <a:effectLst/>
                            </a:rPr>
                            <a:t>2</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dirty="0">
                              <a:effectLst/>
                            </a:rPr>
                            <a:t>3</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4</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5</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6</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7</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8</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9</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10</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2023237835"/>
                      </a:ext>
                    </a:extLst>
                  </a:tr>
                  <a:tr h="300575">
                    <a:tc>
                      <a:txBody>
                        <a:bodyPr/>
                        <a:lstStyle/>
                        <a:p>
                          <a:pPr marL="0" marR="0" algn="ctr" hangingPunct="0">
                            <a:lnSpc>
                              <a:spcPct val="100000"/>
                            </a:lnSpc>
                            <a:spcBef>
                              <a:spcPts val="0"/>
                            </a:spcBef>
                            <a:spcAft>
                              <a:spcPts val="0"/>
                            </a:spcAft>
                          </a:pPr>
                          <a:r>
                            <a:rPr lang="en-US" sz="1600" dirty="0">
                              <a:effectLst/>
                            </a:rPr>
                            <a:t>data, </a:t>
                          </a:r>
                          <a14:m>
                            <m:oMath xmlns:m="http://schemas.openxmlformats.org/officeDocument/2006/math">
                              <m:sSub>
                                <m:sSubPr>
                                  <m:ctrlPr>
                                    <a:rPr lang="en-US" sz="1600" b="1" i="1" smtClean="0">
                                      <a:effectLst/>
                                      <a:latin typeface="Cambria Math" panose="02040503050406030204" pitchFamily="18" charset="0"/>
                                    </a:rPr>
                                  </m:ctrlPr>
                                </m:sSubPr>
                                <m:e>
                                  <m:r>
                                    <a:rPr lang="en-US" sz="1600" b="1" i="1" smtClean="0">
                                      <a:effectLst/>
                                      <a:latin typeface="Cambria Math" panose="02040503050406030204" pitchFamily="18" charset="0"/>
                                    </a:rPr>
                                    <m:t>𝒚</m:t>
                                  </m:r>
                                </m:e>
                                <m:sub>
                                  <m:r>
                                    <a:rPr lang="en-US" sz="1600" b="1" i="1" smtClean="0">
                                      <a:effectLst/>
                                      <a:latin typeface="Cambria Math" panose="02040503050406030204" pitchFamily="18" charset="0"/>
                                    </a:rPr>
                                    <m:t>𝒌</m:t>
                                  </m:r>
                                </m:sub>
                              </m:sSub>
                            </m:oMath>
                          </a14:m>
                          <a:r>
                            <a:rPr lang="en-US" sz="1600" dirty="0">
                              <a:effectLst/>
                            </a:rPr>
                            <a:t> at </a:t>
                          </a:r>
                          <a14:m>
                            <m:oMath xmlns:m="http://schemas.openxmlformats.org/officeDocument/2006/math">
                              <m:r>
                                <a:rPr lang="en-US" sz="1600" b="1" i="1" smtClean="0">
                                  <a:effectLst/>
                                  <a:latin typeface="Cambria Math" panose="02040503050406030204" pitchFamily="18" charset="0"/>
                                </a:rPr>
                                <m:t>𝑳</m:t>
                              </m:r>
                              <m:r>
                                <a:rPr lang="en-US" sz="1600" b="1" i="1" smtClean="0">
                                  <a:effectLst/>
                                  <a:latin typeface="Cambria Math" panose="02040503050406030204" pitchFamily="18" charset="0"/>
                                </a:rPr>
                                <m:t>=</m:t>
                              </m:r>
                              <m:r>
                                <a:rPr lang="en-US" sz="1600" b="1" i="1" smtClean="0">
                                  <a:effectLst/>
                                  <a:latin typeface="Cambria Math" panose="02040503050406030204" pitchFamily="18" charset="0"/>
                                </a:rPr>
                                <m:t>𝟏</m:t>
                              </m:r>
                            </m:oMath>
                          </a14:m>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6.99</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2.28</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1.91</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11.94</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dirty="0">
                              <a:effectLst/>
                            </a:rPr>
                            <a:t>14.60</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dirty="0">
                              <a:effectLst/>
                            </a:rPr>
                            <a:t>22.30</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dirty="0">
                              <a:effectLst/>
                            </a:rPr>
                            <a:t>37.85</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dirty="0">
                              <a:effectLst/>
                            </a:rPr>
                            <a:t>50.20</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70.18</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97.69</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128.05</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3131116177"/>
                      </a:ext>
                    </a:extLst>
                  </a:tr>
                  <a:tr h="300575">
                    <a:tc>
                      <a:txBody>
                        <a:bodyPr/>
                        <a:lstStyle/>
                        <a:p>
                          <a:pPr marL="0" marR="0" algn="ctr" hangingPunct="0">
                            <a:lnSpc>
                              <a:spcPct val="100000"/>
                            </a:lnSpc>
                            <a:spcBef>
                              <a:spcPts val="0"/>
                            </a:spcBef>
                            <a:spcAft>
                              <a:spcPts val="0"/>
                            </a:spcAft>
                          </a:pPr>
                          <a:r>
                            <a:rPr lang="en-US" sz="1600" dirty="0">
                              <a:effectLst/>
                            </a:rPr>
                            <a:t>data, </a:t>
                          </a:r>
                          <a14:m>
                            <m:oMath xmlns:m="http://schemas.openxmlformats.org/officeDocument/2006/math">
                              <m:sSub>
                                <m:sSubPr>
                                  <m:ctrlPr>
                                    <a:rPr lang="en-US" sz="1600" b="1" i="1" smtClean="0">
                                      <a:effectLst/>
                                      <a:latin typeface="Cambria Math" panose="02040503050406030204" pitchFamily="18" charset="0"/>
                                    </a:rPr>
                                  </m:ctrlPr>
                                </m:sSubPr>
                                <m:e>
                                  <m:r>
                                    <a:rPr lang="en-US" sz="1600" b="1" i="1" smtClean="0">
                                      <a:effectLst/>
                                      <a:latin typeface="Cambria Math" panose="02040503050406030204" pitchFamily="18" charset="0"/>
                                    </a:rPr>
                                    <m:t>𝒚</m:t>
                                  </m:r>
                                </m:e>
                                <m:sub>
                                  <m:r>
                                    <a:rPr lang="en-US" sz="1600" b="1" i="1" smtClean="0">
                                      <a:effectLst/>
                                      <a:latin typeface="Cambria Math" panose="02040503050406030204" pitchFamily="18" charset="0"/>
                                    </a:rPr>
                                    <m:t>𝒌</m:t>
                                  </m:r>
                                </m:sub>
                              </m:sSub>
                            </m:oMath>
                          </a14:m>
                          <a:r>
                            <a:rPr lang="en-US" sz="1600" dirty="0">
                              <a:effectLst/>
                            </a:rPr>
                            <a:t> at  </a:t>
                          </a:r>
                          <a14:m>
                            <m:oMath xmlns:m="http://schemas.openxmlformats.org/officeDocument/2006/math">
                              <m:r>
                                <a:rPr lang="en-US" sz="1600" b="1" i="1" smtClean="0">
                                  <a:effectLst/>
                                  <a:latin typeface="Cambria Math" panose="02040503050406030204" pitchFamily="18" charset="0"/>
                                </a:rPr>
                                <m:t>𝑳</m:t>
                              </m:r>
                              <m:r>
                                <a:rPr lang="en-US" sz="1600" b="1" i="1" smtClean="0">
                                  <a:effectLst/>
                                  <a:latin typeface="Cambria Math" panose="02040503050406030204" pitchFamily="18" charset="0"/>
                                </a:rPr>
                                <m:t>=.</m:t>
                              </m:r>
                              <m:r>
                                <a:rPr lang="en-US" sz="1600" b="1" i="1" smtClean="0">
                                  <a:effectLst/>
                                  <a:latin typeface="Cambria Math" panose="02040503050406030204" pitchFamily="18" charset="0"/>
                                </a:rPr>
                                <m:t>𝟓</m:t>
                              </m:r>
                            </m:oMath>
                          </a14:m>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0.46</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1.17</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9.43</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10.55</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11.17</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24.50</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25.54</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dirty="0">
                              <a:effectLst/>
                            </a:rPr>
                            <a:t>43.59</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dirty="0">
                              <a:effectLst/>
                            </a:rPr>
                            <a:t>61.42</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dirty="0">
                              <a:effectLst/>
                            </a:rPr>
                            <a:t>88.66</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117.95</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3462855407"/>
                      </a:ext>
                    </a:extLst>
                  </a:tr>
                  <a:tr h="300575">
                    <a:tc>
                      <a:txBody>
                        <a:bodyPr/>
                        <a:lstStyle/>
                        <a:p>
                          <a:pPr marL="0" marR="0" algn="ctr" hangingPunct="0">
                            <a:lnSpc>
                              <a:spcPct val="100000"/>
                            </a:lnSpc>
                            <a:spcBef>
                              <a:spcPts val="0"/>
                            </a:spcBef>
                            <a:spcAft>
                              <a:spcPts val="0"/>
                            </a:spcAft>
                          </a:pPr>
                          <a:r>
                            <a:rPr lang="en-US" sz="1600" dirty="0">
                              <a:effectLst/>
                            </a:rPr>
                            <a:t>data, </a:t>
                          </a:r>
                          <a14:m>
                            <m:oMath xmlns:m="http://schemas.openxmlformats.org/officeDocument/2006/math">
                              <m:sSub>
                                <m:sSubPr>
                                  <m:ctrlPr>
                                    <a:rPr lang="en-US" sz="1600" b="1" i="1" smtClean="0">
                                      <a:effectLst/>
                                      <a:latin typeface="Cambria Math" panose="02040503050406030204" pitchFamily="18" charset="0"/>
                                    </a:rPr>
                                  </m:ctrlPr>
                                </m:sSubPr>
                                <m:e>
                                  <m:r>
                                    <a:rPr lang="en-US" sz="1600" b="1" i="1" smtClean="0">
                                      <a:effectLst/>
                                      <a:latin typeface="Cambria Math" panose="02040503050406030204" pitchFamily="18" charset="0"/>
                                    </a:rPr>
                                    <m:t>𝒚</m:t>
                                  </m:r>
                                </m:e>
                                <m:sub>
                                  <m:r>
                                    <a:rPr lang="en-US" sz="1600" b="1" i="1" smtClean="0">
                                      <a:effectLst/>
                                      <a:latin typeface="Cambria Math" panose="02040503050406030204" pitchFamily="18" charset="0"/>
                                    </a:rPr>
                                    <m:t>𝒌</m:t>
                                  </m:r>
                                </m:sub>
                              </m:sSub>
                            </m:oMath>
                          </a14:m>
                          <a:r>
                            <a:rPr lang="en-US" sz="1600" dirty="0">
                              <a:effectLst/>
                            </a:rPr>
                            <a:t> at  </a:t>
                          </a:r>
                          <a14:m>
                            <m:oMath xmlns:m="http://schemas.openxmlformats.org/officeDocument/2006/math">
                              <m:r>
                                <a:rPr lang="en-US" sz="1600" b="1" i="1" smtClean="0">
                                  <a:effectLst/>
                                  <a:latin typeface="Cambria Math" panose="02040503050406030204" pitchFamily="18" charset="0"/>
                                </a:rPr>
                                <m:t>𝑳</m:t>
                              </m:r>
                              <m:r>
                                <a:rPr lang="en-US" sz="1600" b="1" i="1" smtClean="0">
                                  <a:effectLst/>
                                  <a:latin typeface="Cambria Math" panose="02040503050406030204" pitchFamily="18" charset="0"/>
                                </a:rPr>
                                <m:t>=</m:t>
                              </m:r>
                              <m:r>
                                <a:rPr lang="en-US" sz="1600" b="1" i="1" smtClean="0">
                                  <a:effectLst/>
                                  <a:latin typeface="Cambria Math" panose="02040503050406030204" pitchFamily="18" charset="0"/>
                                </a:rPr>
                                <m:t>𝟐</m:t>
                              </m:r>
                            </m:oMath>
                          </a14:m>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1.87</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5.40</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6.86</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12.76</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19.89</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30.05</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38.76</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60.70</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83.35</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dirty="0">
                              <a:effectLst/>
                            </a:rPr>
                            <a:t>106.93</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dirty="0">
                              <a:effectLst/>
                            </a:rPr>
                            <a:t>141.19</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1397878444"/>
                      </a:ext>
                    </a:extLst>
                  </a:tr>
                </a:tbl>
              </a:graphicData>
            </a:graphic>
          </p:graphicFrame>
        </mc:Choice>
        <mc:Fallback xmlns="">
          <p:graphicFrame>
            <p:nvGraphicFramePr>
              <p:cNvPr id="5" name="Table 4">
                <a:extLst>
                  <a:ext uri="{FF2B5EF4-FFF2-40B4-BE49-F238E27FC236}">
                    <a16:creationId xmlns:a16="http://schemas.microsoft.com/office/drawing/2014/main" id="{3B88BAEE-2E60-4F03-9D4F-55CA78CE77DE}"/>
                  </a:ext>
                </a:extLst>
              </p:cNvPr>
              <p:cNvGraphicFramePr>
                <a:graphicFrameLocks noGrp="1"/>
              </p:cNvGraphicFramePr>
              <p:nvPr>
                <p:extLst>
                  <p:ext uri="{D42A27DB-BD31-4B8C-83A1-F6EECF244321}">
                    <p14:modId xmlns:p14="http://schemas.microsoft.com/office/powerpoint/2010/main" val="2853749717"/>
                  </p:ext>
                </p:extLst>
              </p:nvPr>
            </p:nvGraphicFramePr>
            <p:xfrm>
              <a:off x="304800" y="2800593"/>
              <a:ext cx="8534402" cy="1502875"/>
            </p:xfrm>
            <a:graphic>
              <a:graphicData uri="http://schemas.openxmlformats.org/drawingml/2006/table">
                <a:tbl>
                  <a:tblPr firstRow="1" firstCol="1" bandRow="1" bandCol="1">
                    <a:tableStyleId>{5C22544A-7EE6-4342-B048-85BDC9FD1C3A}</a:tableStyleId>
                  </a:tblPr>
                  <a:tblGrid>
                    <a:gridCol w="1853066">
                      <a:extLst>
                        <a:ext uri="{9D8B030D-6E8A-4147-A177-3AD203B41FA5}">
                          <a16:colId xmlns:a16="http://schemas.microsoft.com/office/drawing/2014/main" val="3076346613"/>
                        </a:ext>
                      </a:extLst>
                    </a:gridCol>
                    <a:gridCol w="463266">
                      <a:extLst>
                        <a:ext uri="{9D8B030D-6E8A-4147-A177-3AD203B41FA5}">
                          <a16:colId xmlns:a16="http://schemas.microsoft.com/office/drawing/2014/main" val="2588046064"/>
                        </a:ext>
                      </a:extLst>
                    </a:gridCol>
                    <a:gridCol w="526322">
                      <a:extLst>
                        <a:ext uri="{9D8B030D-6E8A-4147-A177-3AD203B41FA5}">
                          <a16:colId xmlns:a16="http://schemas.microsoft.com/office/drawing/2014/main" val="1809120444"/>
                        </a:ext>
                      </a:extLst>
                    </a:gridCol>
                    <a:gridCol w="559780">
                      <a:extLst>
                        <a:ext uri="{9D8B030D-6E8A-4147-A177-3AD203B41FA5}">
                          <a16:colId xmlns:a16="http://schemas.microsoft.com/office/drawing/2014/main" val="2390151453"/>
                        </a:ext>
                      </a:extLst>
                    </a:gridCol>
                    <a:gridCol w="590666">
                      <a:extLst>
                        <a:ext uri="{9D8B030D-6E8A-4147-A177-3AD203B41FA5}">
                          <a16:colId xmlns:a16="http://schemas.microsoft.com/office/drawing/2014/main" val="2184220212"/>
                        </a:ext>
                      </a:extLst>
                    </a:gridCol>
                    <a:gridCol w="590666">
                      <a:extLst>
                        <a:ext uri="{9D8B030D-6E8A-4147-A177-3AD203B41FA5}">
                          <a16:colId xmlns:a16="http://schemas.microsoft.com/office/drawing/2014/main" val="3105204992"/>
                        </a:ext>
                      </a:extLst>
                    </a:gridCol>
                    <a:gridCol w="590666">
                      <a:extLst>
                        <a:ext uri="{9D8B030D-6E8A-4147-A177-3AD203B41FA5}">
                          <a16:colId xmlns:a16="http://schemas.microsoft.com/office/drawing/2014/main" val="3006897284"/>
                        </a:ext>
                      </a:extLst>
                    </a:gridCol>
                    <a:gridCol w="692326">
                      <a:extLst>
                        <a:ext uri="{9D8B030D-6E8A-4147-A177-3AD203B41FA5}">
                          <a16:colId xmlns:a16="http://schemas.microsoft.com/office/drawing/2014/main" val="2114685485"/>
                        </a:ext>
                      </a:extLst>
                    </a:gridCol>
                    <a:gridCol w="590666">
                      <a:extLst>
                        <a:ext uri="{9D8B030D-6E8A-4147-A177-3AD203B41FA5}">
                          <a16:colId xmlns:a16="http://schemas.microsoft.com/office/drawing/2014/main" val="2214969254"/>
                        </a:ext>
                      </a:extLst>
                    </a:gridCol>
                    <a:gridCol w="692326">
                      <a:extLst>
                        <a:ext uri="{9D8B030D-6E8A-4147-A177-3AD203B41FA5}">
                          <a16:colId xmlns:a16="http://schemas.microsoft.com/office/drawing/2014/main" val="1415365439"/>
                        </a:ext>
                      </a:extLst>
                    </a:gridCol>
                    <a:gridCol w="692326">
                      <a:extLst>
                        <a:ext uri="{9D8B030D-6E8A-4147-A177-3AD203B41FA5}">
                          <a16:colId xmlns:a16="http://schemas.microsoft.com/office/drawing/2014/main" val="1079125543"/>
                        </a:ext>
                      </a:extLst>
                    </a:gridCol>
                    <a:gridCol w="692326">
                      <a:extLst>
                        <a:ext uri="{9D8B030D-6E8A-4147-A177-3AD203B41FA5}">
                          <a16:colId xmlns:a16="http://schemas.microsoft.com/office/drawing/2014/main" val="3487960857"/>
                        </a:ext>
                      </a:extLst>
                    </a:gridCol>
                  </a:tblGrid>
                  <a:tr h="300575">
                    <a:tc>
                      <a:txBody>
                        <a:bodyPr/>
                        <a:lstStyle/>
                        <a:p>
                          <a:endParaRPr lang="en-US"/>
                        </a:p>
                      </a:txBody>
                      <a:tcPr marL="0" marR="0" marT="0" marB="0" anchor="ctr">
                        <a:blipFill>
                          <a:blip r:embed="rId3"/>
                          <a:stretch>
                            <a:fillRect l="-658" t="-10204" r="-362171" b="-436735"/>
                          </a:stretch>
                        </a:blipFill>
                      </a:tcPr>
                    </a:tc>
                    <a:tc>
                      <a:txBody>
                        <a:bodyPr/>
                        <a:lstStyle/>
                        <a:p>
                          <a:pPr marL="0" marR="0" algn="ctr" hangingPunct="0">
                            <a:lnSpc>
                              <a:spcPct val="100000"/>
                            </a:lnSpc>
                            <a:spcBef>
                              <a:spcPts val="0"/>
                            </a:spcBef>
                            <a:spcAft>
                              <a:spcPts val="0"/>
                            </a:spcAft>
                          </a:pPr>
                          <a:r>
                            <a:rPr lang="en-US" sz="1600" dirty="0">
                              <a:effectLst/>
                            </a:rPr>
                            <a:t>1</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dirty="0">
                              <a:effectLst/>
                            </a:rPr>
                            <a:t>2</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3</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4</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5</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6</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7</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8</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9</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10</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11</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3940033907"/>
                      </a:ext>
                    </a:extLst>
                  </a:tr>
                  <a:tr h="300575">
                    <a:tc>
                      <a:txBody>
                        <a:bodyPr/>
                        <a:lstStyle/>
                        <a:p>
                          <a:endParaRPr lang="en-US"/>
                        </a:p>
                      </a:txBody>
                      <a:tcPr marL="0" marR="0" marT="0" marB="0" anchor="ctr">
                        <a:blipFill>
                          <a:blip r:embed="rId3"/>
                          <a:stretch>
                            <a:fillRect l="-658" t="-108000" r="-362171" b="-328000"/>
                          </a:stretch>
                        </a:blipFill>
                      </a:tcPr>
                    </a:tc>
                    <a:tc>
                      <a:txBody>
                        <a:bodyPr/>
                        <a:lstStyle/>
                        <a:p>
                          <a:pPr marL="0" marR="0" algn="ctr" hangingPunct="0">
                            <a:lnSpc>
                              <a:spcPct val="100000"/>
                            </a:lnSpc>
                            <a:spcBef>
                              <a:spcPts val="0"/>
                            </a:spcBef>
                            <a:spcAft>
                              <a:spcPts val="0"/>
                            </a:spcAft>
                          </a:pPr>
                          <a:r>
                            <a:rPr lang="en-US" sz="1600">
                              <a:effectLst/>
                            </a:rPr>
                            <a:t>0</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dirty="0">
                              <a:effectLst/>
                            </a:rPr>
                            <a:t>1</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dirty="0">
                              <a:effectLst/>
                            </a:rPr>
                            <a:t>2</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dirty="0">
                              <a:effectLst/>
                            </a:rPr>
                            <a:t>3</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4</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5</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6</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7</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8</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9</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10</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2023237835"/>
                      </a:ext>
                    </a:extLst>
                  </a:tr>
                  <a:tr h="300575">
                    <a:tc>
                      <a:txBody>
                        <a:bodyPr/>
                        <a:lstStyle/>
                        <a:p>
                          <a:endParaRPr lang="en-US"/>
                        </a:p>
                      </a:txBody>
                      <a:tcPr marL="0" marR="0" marT="0" marB="0" anchor="ctr">
                        <a:blipFill>
                          <a:blip r:embed="rId3"/>
                          <a:stretch>
                            <a:fillRect l="-658" t="-212245" r="-362171" b="-234694"/>
                          </a:stretch>
                        </a:blipFill>
                      </a:tcPr>
                    </a:tc>
                    <a:tc>
                      <a:txBody>
                        <a:bodyPr/>
                        <a:lstStyle/>
                        <a:p>
                          <a:pPr marL="0" marR="0" algn="ctr" hangingPunct="0">
                            <a:lnSpc>
                              <a:spcPct val="100000"/>
                            </a:lnSpc>
                            <a:spcBef>
                              <a:spcPts val="0"/>
                            </a:spcBef>
                            <a:spcAft>
                              <a:spcPts val="0"/>
                            </a:spcAft>
                          </a:pPr>
                          <a:r>
                            <a:rPr lang="en-US" sz="1600">
                              <a:effectLst/>
                            </a:rPr>
                            <a:t>6.99</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2.28</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1.91</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11.94</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dirty="0">
                              <a:effectLst/>
                            </a:rPr>
                            <a:t>14.60</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dirty="0">
                              <a:effectLst/>
                            </a:rPr>
                            <a:t>22.30</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dirty="0">
                              <a:effectLst/>
                            </a:rPr>
                            <a:t>37.85</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dirty="0">
                              <a:effectLst/>
                            </a:rPr>
                            <a:t>50.20</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70.18</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97.69</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128.05</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3131116177"/>
                      </a:ext>
                    </a:extLst>
                  </a:tr>
                  <a:tr h="300575">
                    <a:tc>
                      <a:txBody>
                        <a:bodyPr/>
                        <a:lstStyle/>
                        <a:p>
                          <a:endParaRPr lang="en-US"/>
                        </a:p>
                      </a:txBody>
                      <a:tcPr marL="0" marR="0" marT="0" marB="0" anchor="ctr">
                        <a:blipFill>
                          <a:blip r:embed="rId3"/>
                          <a:stretch>
                            <a:fillRect l="-658" t="-306000" r="-362171" b="-130000"/>
                          </a:stretch>
                        </a:blipFill>
                      </a:tcPr>
                    </a:tc>
                    <a:tc>
                      <a:txBody>
                        <a:bodyPr/>
                        <a:lstStyle/>
                        <a:p>
                          <a:pPr marL="0" marR="0" algn="ctr" hangingPunct="0">
                            <a:lnSpc>
                              <a:spcPct val="100000"/>
                            </a:lnSpc>
                            <a:spcBef>
                              <a:spcPts val="0"/>
                            </a:spcBef>
                            <a:spcAft>
                              <a:spcPts val="0"/>
                            </a:spcAft>
                          </a:pPr>
                          <a:r>
                            <a:rPr lang="en-US" sz="1600">
                              <a:effectLst/>
                            </a:rPr>
                            <a:t>0.46</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1.17</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9.43</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10.55</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11.17</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24.50</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25.54</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dirty="0">
                              <a:effectLst/>
                            </a:rPr>
                            <a:t>43.59</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dirty="0">
                              <a:effectLst/>
                            </a:rPr>
                            <a:t>61.42</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dirty="0">
                              <a:effectLst/>
                            </a:rPr>
                            <a:t>88.66</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117.95</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3462855407"/>
                      </a:ext>
                    </a:extLst>
                  </a:tr>
                  <a:tr h="300575">
                    <a:tc>
                      <a:txBody>
                        <a:bodyPr/>
                        <a:lstStyle/>
                        <a:p>
                          <a:endParaRPr lang="en-US"/>
                        </a:p>
                      </a:txBody>
                      <a:tcPr marL="0" marR="0" marT="0" marB="0" anchor="ctr">
                        <a:blipFill>
                          <a:blip r:embed="rId3"/>
                          <a:stretch>
                            <a:fillRect l="-658" t="-414286" r="-362171" b="-32653"/>
                          </a:stretch>
                        </a:blipFill>
                      </a:tcPr>
                    </a:tc>
                    <a:tc>
                      <a:txBody>
                        <a:bodyPr/>
                        <a:lstStyle/>
                        <a:p>
                          <a:pPr marL="0" marR="0" algn="ctr" hangingPunct="0">
                            <a:lnSpc>
                              <a:spcPct val="100000"/>
                            </a:lnSpc>
                            <a:spcBef>
                              <a:spcPts val="0"/>
                            </a:spcBef>
                            <a:spcAft>
                              <a:spcPts val="0"/>
                            </a:spcAft>
                          </a:pPr>
                          <a:r>
                            <a:rPr lang="en-US" sz="1600">
                              <a:effectLst/>
                            </a:rPr>
                            <a:t>1.87</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5.40</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6.86</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12.76</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19.89</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30.05</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38.76</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60.70</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83.35</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dirty="0">
                              <a:effectLst/>
                            </a:rPr>
                            <a:t>106.93</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dirty="0">
                              <a:effectLst/>
                            </a:rPr>
                            <a:t>141.19</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1397878444"/>
                      </a:ext>
                    </a:extLst>
                  </a:tr>
                </a:tbl>
              </a:graphicData>
            </a:graphic>
          </p:graphicFrame>
        </mc:Fallback>
      </mc:AlternateContent>
    </p:spTree>
    <p:extLst>
      <p:ext uri="{BB962C8B-B14F-4D97-AF65-F5344CB8AC3E}">
        <p14:creationId xmlns:p14="http://schemas.microsoft.com/office/powerpoint/2010/main" val="2774112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B2250A-1BC1-4118-9A78-88461A0DFD31}"/>
              </a:ext>
            </a:extLst>
          </p:cNvPr>
          <p:cNvSpPr>
            <a:spLocks noGrp="1"/>
          </p:cNvSpPr>
          <p:nvPr>
            <p:ph type="body" sz="quarter" idx="10"/>
          </p:nvPr>
        </p:nvSpPr>
        <p:spPr/>
        <p:txBody>
          <a:bodyPr/>
          <a:lstStyle/>
          <a:p>
            <a:r>
              <a:rPr lang="en-US" dirty="0"/>
              <a:t>Prediction curves</a:t>
            </a:r>
          </a:p>
          <a:p>
            <a:endParaRPr lang="en-US" dirty="0"/>
          </a:p>
          <a:p>
            <a:endParaRPr lang="en-US" dirty="0"/>
          </a:p>
          <a:p>
            <a:endParaRPr lang="en-US" dirty="0"/>
          </a:p>
          <a:p>
            <a:endParaRPr lang="en-US" dirty="0"/>
          </a:p>
          <a:p>
            <a:endParaRPr lang="en-US" dirty="0"/>
          </a:p>
          <a:p>
            <a:endParaRPr lang="en-US" dirty="0"/>
          </a:p>
          <a:p>
            <a:endParaRPr lang="en-US" dirty="0"/>
          </a:p>
          <a:p>
            <a:pPr lvl="1"/>
            <a:r>
              <a:rPr lang="en-US" dirty="0"/>
              <a:t>Since the random noise has a mean of zero, </a:t>
            </a:r>
            <a:r>
              <a:rPr lang="en-US" dirty="0">
                <a:solidFill>
                  <a:srgbClr val="0000FF"/>
                </a:solidFill>
              </a:rPr>
              <a:t>the error in prediction can be reduced when more data are used</a:t>
            </a:r>
          </a:p>
          <a:p>
            <a:pPr lvl="1"/>
            <a:r>
              <a:rPr lang="en-US" dirty="0"/>
              <a:t>Depending on random realization of noise, different results will happen every time</a:t>
            </a:r>
          </a:p>
          <a:p>
            <a:r>
              <a:rPr lang="en-US" dirty="0"/>
              <a:t>By repeating this process, it is possible to obtain a </a:t>
            </a:r>
            <a:r>
              <a:rPr lang="en-US" dirty="0">
                <a:solidFill>
                  <a:srgbClr val="0000FF"/>
                </a:solidFill>
              </a:rPr>
              <a:t>probability distribution of degradation </a:t>
            </a:r>
            <a:r>
              <a:rPr lang="en-US" dirty="0"/>
              <a:t>level at a given time cycle </a:t>
            </a:r>
          </a:p>
        </p:txBody>
      </p:sp>
      <p:sp>
        <p:nvSpPr>
          <p:cNvPr id="3" name="Title 2">
            <a:extLst>
              <a:ext uri="{FF2B5EF4-FFF2-40B4-BE49-F238E27FC236}">
                <a16:creationId xmlns:a16="http://schemas.microsoft.com/office/drawing/2014/main" id="{CEB7A42B-1B5B-4303-8DB5-E99C847255C5}"/>
              </a:ext>
            </a:extLst>
          </p:cNvPr>
          <p:cNvSpPr>
            <a:spLocks noGrp="1"/>
          </p:cNvSpPr>
          <p:nvPr>
            <p:ph type="title"/>
          </p:nvPr>
        </p:nvSpPr>
        <p:spPr/>
        <p:txBody>
          <a:bodyPr/>
          <a:lstStyle/>
          <a:p>
            <a:r>
              <a:rPr lang="en-US" dirty="0"/>
              <a:t>Effect of Noise in Data cont.</a:t>
            </a:r>
          </a:p>
        </p:txBody>
      </p:sp>
      <p:pic>
        <p:nvPicPr>
          <p:cNvPr id="4" name="Picture 3">
            <a:extLst>
              <a:ext uri="{FF2B5EF4-FFF2-40B4-BE49-F238E27FC236}">
                <a16:creationId xmlns:a16="http://schemas.microsoft.com/office/drawing/2014/main" id="{90D90D97-4D4A-4378-AF78-2414697004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0" y="1306800"/>
            <a:ext cx="3916657" cy="294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AA945EFF-49BD-4A4D-A420-31F18F2B7A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0000" y="1306800"/>
            <a:ext cx="3916657" cy="294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0D21EE4C-CDD7-449D-ACD8-74AB19835127}"/>
              </a:ext>
            </a:extLst>
          </p:cNvPr>
          <p:cNvSpPr txBox="1"/>
          <p:nvPr/>
        </p:nvSpPr>
        <p:spPr>
          <a:xfrm>
            <a:off x="1884065" y="1101297"/>
            <a:ext cx="1915909" cy="369332"/>
          </a:xfrm>
          <a:prstGeom prst="rect">
            <a:avLst/>
          </a:prstGeom>
          <a:noFill/>
        </p:spPr>
        <p:txBody>
          <a:bodyPr wrap="none" rtlCol="0">
            <a:spAutoFit/>
          </a:bodyPr>
          <a:lstStyle/>
          <a:p>
            <a:r>
              <a:rPr lang="en-US" dirty="0"/>
              <a:t>Using first 5 data</a:t>
            </a:r>
          </a:p>
        </p:txBody>
      </p:sp>
      <p:sp>
        <p:nvSpPr>
          <p:cNvPr id="7" name="TextBox 6">
            <a:extLst>
              <a:ext uri="{FF2B5EF4-FFF2-40B4-BE49-F238E27FC236}">
                <a16:creationId xmlns:a16="http://schemas.microsoft.com/office/drawing/2014/main" id="{3BD166D7-B697-4DB0-931E-D0B8A7B5B73A}"/>
              </a:ext>
            </a:extLst>
          </p:cNvPr>
          <p:cNvSpPr txBox="1"/>
          <p:nvPr/>
        </p:nvSpPr>
        <p:spPr>
          <a:xfrm>
            <a:off x="5800722" y="1101297"/>
            <a:ext cx="1915909" cy="369332"/>
          </a:xfrm>
          <a:prstGeom prst="rect">
            <a:avLst/>
          </a:prstGeom>
          <a:noFill/>
        </p:spPr>
        <p:txBody>
          <a:bodyPr wrap="none" rtlCol="0">
            <a:spAutoFit/>
          </a:bodyPr>
          <a:lstStyle/>
          <a:p>
            <a:r>
              <a:rPr lang="en-US" dirty="0"/>
              <a:t>Using first 9 data</a:t>
            </a:r>
          </a:p>
        </p:txBody>
      </p:sp>
    </p:spTree>
    <p:extLst>
      <p:ext uri="{BB962C8B-B14F-4D97-AF65-F5344CB8AC3E}">
        <p14:creationId xmlns:p14="http://schemas.microsoft.com/office/powerpoint/2010/main" val="1317299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825343FD-FFE2-40E9-8EA3-ECE4662443E6}"/>
                  </a:ext>
                </a:extLst>
              </p:cNvPr>
              <p:cNvSpPr>
                <a:spLocks noGrp="1"/>
              </p:cNvSpPr>
              <p:nvPr>
                <p:ph type="body" sz="quarter" idx="10"/>
              </p:nvPr>
            </p:nvSpPr>
            <p:spPr>
              <a:xfrm>
                <a:off x="304800" y="703262"/>
                <a:ext cx="8534400" cy="2737389"/>
              </a:xfrm>
            </p:spPr>
            <p:txBody>
              <a:bodyPr/>
              <a:lstStyle/>
              <a:p>
                <a:r>
                  <a:rPr lang="en-US" dirty="0"/>
                  <a:t>Why we do this? </a:t>
                </a:r>
              </a:p>
              <a:p>
                <a:pPr lvl="1"/>
                <a:r>
                  <a:rPr lang="en-US" dirty="0"/>
                  <a:t>We assume that loading conditions are available to the users</a:t>
                </a:r>
              </a:p>
              <a:p>
                <a:pPr lvl="1"/>
                <a:r>
                  <a:rPr lang="en-US" dirty="0"/>
                  <a:t>However, in reality, loading conditions are unknown or have an error</a:t>
                </a:r>
              </a:p>
              <a:p>
                <a:pPr lvl="1"/>
                <a:r>
                  <a:rPr lang="en-US" dirty="0"/>
                  <a:t>We want to see what’s </a:t>
                </a:r>
                <a:r>
                  <a:rPr lang="en-US" dirty="0">
                    <a:solidFill>
                      <a:srgbClr val="0000CC"/>
                    </a:solidFill>
                  </a:rPr>
                  <a:t>the effect of error in loading conditions on prognostics</a:t>
                </a:r>
              </a:p>
              <a:p>
                <a:r>
                  <a:rPr lang="en-US" dirty="0"/>
                  <a:t>Data are generated with </a:t>
                </a:r>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=1</m:t>
                    </m:r>
                  </m:oMath>
                </a14:m>
                <a:r>
                  <a:rPr lang="en-US" dirty="0"/>
                  <a:t>, but the user assumes </a:t>
                </a:r>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=2</m:t>
                    </m:r>
                  </m:oMath>
                </a14:m>
                <a:endParaRPr lang="en-US" dirty="0"/>
              </a:p>
              <a:p>
                <a:pPr lvl="1"/>
                <a:r>
                  <a:rPr lang="en-US" dirty="0"/>
                  <a:t>Design matrix</a:t>
                </a:r>
              </a:p>
            </p:txBody>
          </p:sp>
        </mc:Choice>
        <mc:Fallback xmlns="">
          <p:sp>
            <p:nvSpPr>
              <p:cNvPr id="2" name="Text Placeholder 1">
                <a:extLst>
                  <a:ext uri="{FF2B5EF4-FFF2-40B4-BE49-F238E27FC236}">
                    <a16:creationId xmlns:a16="http://schemas.microsoft.com/office/drawing/2014/main" id="{825343FD-FFE2-40E9-8EA3-ECE4662443E6}"/>
                  </a:ext>
                </a:extLst>
              </p:cNvPr>
              <p:cNvSpPr>
                <a:spLocks noGrp="1" noRot="1" noChangeAspect="1" noMove="1" noResize="1" noEditPoints="1" noAdjustHandles="1" noChangeArrowheads="1" noChangeShapeType="1" noTextEdit="1"/>
              </p:cNvSpPr>
              <p:nvPr>
                <p:ph type="body" sz="quarter" idx="10"/>
              </p:nvPr>
            </p:nvSpPr>
            <p:spPr>
              <a:xfrm>
                <a:off x="304800" y="703262"/>
                <a:ext cx="8534400" cy="2737389"/>
              </a:xfrm>
              <a:blipFill>
                <a:blip r:embed="rId2"/>
                <a:stretch>
                  <a:fillRect l="-643" t="-89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5665046-117D-473C-8EDB-806DDC4D17EE}"/>
              </a:ext>
            </a:extLst>
          </p:cNvPr>
          <p:cNvSpPr>
            <a:spLocks noGrp="1"/>
          </p:cNvSpPr>
          <p:nvPr>
            <p:ph type="title"/>
          </p:nvPr>
        </p:nvSpPr>
        <p:spPr/>
        <p:txBody>
          <a:bodyPr/>
          <a:lstStyle/>
          <a:p>
            <a:r>
              <a:rPr lang="en-US" dirty="0"/>
              <a:t>Parameter Estimation with Incorrect Loading</a:t>
            </a:r>
          </a:p>
        </p:txBody>
      </p:sp>
      <p:sp>
        <p:nvSpPr>
          <p:cNvPr id="5" name="Arrow: Right 4">
            <a:extLst>
              <a:ext uri="{FF2B5EF4-FFF2-40B4-BE49-F238E27FC236}">
                <a16:creationId xmlns:a16="http://schemas.microsoft.com/office/drawing/2014/main" id="{B219F1A3-0314-4700-8FF0-4539F5CB89C7}"/>
              </a:ext>
            </a:extLst>
          </p:cNvPr>
          <p:cNvSpPr/>
          <p:nvPr/>
        </p:nvSpPr>
        <p:spPr>
          <a:xfrm>
            <a:off x="209400" y="5090749"/>
            <a:ext cx="424800" cy="288000"/>
          </a:xfrm>
          <a:prstGeom prst="rightArrow">
            <a:avLst/>
          </a:prstGeom>
          <a:solidFill>
            <a:srgbClr val="FFC000"/>
          </a:solidFill>
          <a:ln w="349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그림 3">
            <a:extLst>
              <a:ext uri="{FF2B5EF4-FFF2-40B4-BE49-F238E27FC236}">
                <a16:creationId xmlns:a16="http://schemas.microsoft.com/office/drawing/2014/main" id="{CB7FF118-31BD-4467-8724-F9BD678B97C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3509" y="2880343"/>
            <a:ext cx="4005565" cy="3007995"/>
          </a:xfrm>
          <a:prstGeom prst="rect">
            <a:avLst/>
          </a:prstGeom>
          <a:noFill/>
          <a:ln>
            <a:noFill/>
          </a:ln>
        </p:spPr>
      </p:pic>
      <p:sp>
        <p:nvSpPr>
          <p:cNvPr id="8" name="TextBox 7">
            <a:extLst>
              <a:ext uri="{FF2B5EF4-FFF2-40B4-BE49-F238E27FC236}">
                <a16:creationId xmlns:a16="http://schemas.microsoft.com/office/drawing/2014/main" id="{5939A88E-BF1F-4C24-BD8B-950ECF8D4512}"/>
              </a:ext>
            </a:extLst>
          </p:cNvPr>
          <p:cNvSpPr txBox="1"/>
          <p:nvPr/>
        </p:nvSpPr>
        <p:spPr>
          <a:xfrm>
            <a:off x="4353509" y="5935516"/>
            <a:ext cx="4172937" cy="369332"/>
          </a:xfrm>
          <a:prstGeom prst="rect">
            <a:avLst/>
          </a:prstGeom>
          <a:noFill/>
        </p:spPr>
        <p:txBody>
          <a:bodyPr wrap="none" rtlCol="0">
            <a:spAutoFit/>
          </a:bodyPr>
          <a:lstStyle/>
          <a:p>
            <a:r>
              <a:rPr lang="en-US" dirty="0"/>
              <a:t>Why are the two predictions the same?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F3F27E4-44BC-40F8-A111-6C090DD773DF}"/>
                  </a:ext>
                </a:extLst>
              </p:cNvPr>
              <p:cNvSpPr txBox="1"/>
              <p:nvPr/>
            </p:nvSpPr>
            <p:spPr>
              <a:xfrm>
                <a:off x="1103618" y="3440651"/>
                <a:ext cx="1946238" cy="12325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1" i="0" smtClean="0">
                              <a:latin typeface="Cambria Math" panose="02040503050406030204" pitchFamily="18" charset="0"/>
                            </a:rPr>
                            <m:t>𝐗</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  0</m:t>
                                      </m:r>
                                    </m:e>
                                    <m:e>
                                      <m:r>
                                        <a:rPr lang="en-US" b="0" i="1" smtClean="0">
                                          <a:latin typeface="Cambria Math" panose="02040503050406030204" pitchFamily="18" charset="0"/>
                                        </a:rPr>
                                        <m:t>  0</m:t>
                                      </m:r>
                                    </m:e>
                                  </m:mr>
                                  <m:mr>
                                    <m:e>
                                      <m:r>
                                        <a:rPr lang="en-US" b="0" i="1" smtClean="0">
                                          <a:latin typeface="Cambria Math" panose="02040503050406030204" pitchFamily="18" charset="0"/>
                                        </a:rPr>
                                        <m:t>1</m:t>
                                      </m:r>
                                    </m:e>
                                    <m:e>
                                      <m:r>
                                        <a:rPr lang="en-US" b="0" i="1" smtClean="0">
                                          <a:latin typeface="Cambria Math" panose="02040503050406030204" pitchFamily="18" charset="0"/>
                                        </a:rPr>
                                        <m:t>  2</m:t>
                                      </m:r>
                                    </m:e>
                                    <m:e>
                                      <m:r>
                                        <a:rPr lang="en-US" b="0" i="1" smtClean="0">
                                          <a:latin typeface="Cambria Math" panose="02040503050406030204" pitchFamily="18" charset="0"/>
                                        </a:rPr>
                                        <m:t>  1</m:t>
                                      </m:r>
                                    </m:e>
                                  </m:mr>
                                  <m:mr>
                                    <m:e>
                                      <m:r>
                                        <a:rPr lang="en-US" b="0" i="1" smtClean="0">
                                          <a:latin typeface="Cambria Math" panose="02040503050406030204" pitchFamily="18" charset="0"/>
                                        </a:rPr>
                                        <m:t>1</m:t>
                                      </m:r>
                                    </m:e>
                                    <m:e>
                                      <m:r>
                                        <a:rPr lang="en-US" b="0" i="1" smtClean="0">
                                          <a:latin typeface="Cambria Math" panose="02040503050406030204" pitchFamily="18" charset="0"/>
                                        </a:rPr>
                                        <m:t>  8</m:t>
                                      </m:r>
                                    </m:e>
                                    <m:e>
                                      <m:r>
                                        <a:rPr lang="en-US" b="0" i="1" smtClean="0">
                                          <a:latin typeface="Cambria Math" panose="02040503050406030204" pitchFamily="18" charset="0"/>
                                        </a:rPr>
                                        <m:t>  8</m:t>
                                      </m:r>
                                    </m:e>
                                  </m:mr>
                                </m:m>
                              </m:e>
                            </m:mr>
                            <m:m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18</m:t>
                                      </m:r>
                                    </m:e>
                                    <m:e>
                                      <m:r>
                                        <a:rPr lang="en-US" b="0" i="1" smtClean="0">
                                          <a:latin typeface="Cambria Math" panose="02040503050406030204" pitchFamily="18" charset="0"/>
                                        </a:rPr>
                                        <m:t>27</m:t>
                                      </m:r>
                                    </m:e>
                                  </m:mr>
                                  <m:mr>
                                    <m:e>
                                      <m:r>
                                        <a:rPr lang="en-US" b="0" i="1" smtClean="0">
                                          <a:latin typeface="Cambria Math" panose="02040503050406030204" pitchFamily="18" charset="0"/>
                                        </a:rPr>
                                        <m:t>1</m:t>
                                      </m:r>
                                    </m:e>
                                    <m:e>
                                      <m:r>
                                        <a:rPr lang="en-US" b="0" i="1" smtClean="0">
                                          <a:latin typeface="Cambria Math" panose="02040503050406030204" pitchFamily="18" charset="0"/>
                                        </a:rPr>
                                        <m:t>32</m:t>
                                      </m:r>
                                    </m:e>
                                    <m:e>
                                      <m:r>
                                        <a:rPr lang="en-US" b="0" i="1" smtClean="0">
                                          <a:latin typeface="Cambria Math" panose="02040503050406030204" pitchFamily="18" charset="0"/>
                                        </a:rPr>
                                        <m:t>64</m:t>
                                      </m:r>
                                    </m:e>
                                  </m:mr>
                                </m:m>
                              </m:e>
                            </m:mr>
                          </m:m>
                        </m:e>
                      </m:d>
                    </m:oMath>
                  </m:oMathPara>
                </a14:m>
                <a:endParaRPr lang="en-US" dirty="0"/>
              </a:p>
            </p:txBody>
          </p:sp>
        </mc:Choice>
        <mc:Fallback xmlns="">
          <p:sp>
            <p:nvSpPr>
              <p:cNvPr id="9" name="TextBox 8">
                <a:extLst>
                  <a:ext uri="{FF2B5EF4-FFF2-40B4-BE49-F238E27FC236}">
                    <a16:creationId xmlns:a16="http://schemas.microsoft.com/office/drawing/2014/main" id="{4F3F27E4-44BC-40F8-A111-6C090DD773DF}"/>
                  </a:ext>
                </a:extLst>
              </p:cNvPr>
              <p:cNvSpPr txBox="1">
                <a:spLocks noRot="1" noChangeAspect="1" noMove="1" noResize="1" noEditPoints="1" noAdjustHandles="1" noChangeArrowheads="1" noChangeShapeType="1" noTextEdit="1"/>
              </p:cNvSpPr>
              <p:nvPr/>
            </p:nvSpPr>
            <p:spPr>
              <a:xfrm>
                <a:off x="1103618" y="3440651"/>
                <a:ext cx="1946238" cy="123251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437B2B6-27D0-44D1-9EE7-2B8C48BC5893}"/>
                  </a:ext>
                </a:extLst>
              </p:cNvPr>
              <p:cNvSpPr txBox="1"/>
              <p:nvPr/>
            </p:nvSpPr>
            <p:spPr>
              <a:xfrm>
                <a:off x="849600" y="4865674"/>
                <a:ext cx="2706895" cy="7381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1" i="0" smtClean="0">
                              <a:latin typeface="Cambria Math" panose="02040503050406030204" pitchFamily="18" charset="0"/>
                            </a:rPr>
                            <m:t>𝛉</m:t>
                          </m:r>
                        </m:e>
                      </m:acc>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1" i="0" smtClean="0">
                                      <a:latin typeface="Cambria Math" panose="02040503050406030204" pitchFamily="18" charset="0"/>
                                    </a:rPr>
                                    <m:t>𝐗</m:t>
                                  </m:r>
                                </m:e>
                                <m:sup>
                                  <m:r>
                                    <a:rPr lang="en-US" b="0" i="1" smtClean="0">
                                      <a:latin typeface="Cambria Math" panose="02040503050406030204" pitchFamily="18" charset="0"/>
                                    </a:rPr>
                                    <m:t>𝑇</m:t>
                                  </m:r>
                                </m:sup>
                              </m:sSup>
                              <m:r>
                                <a:rPr lang="en-US" b="1" i="0" smtClean="0">
                                  <a:latin typeface="Cambria Math" panose="02040503050406030204" pitchFamily="18" charset="0"/>
                                </a:rPr>
                                <m:t>𝐗</m:t>
                              </m:r>
                            </m:e>
                          </m:d>
                        </m:e>
                        <m:sup>
                          <m:r>
                            <a:rPr lang="en-US" b="0" i="1" smtClean="0">
                              <a:latin typeface="Cambria Math" panose="02040503050406030204" pitchFamily="18" charset="0"/>
                            </a:rPr>
                            <m:t>−1</m:t>
                          </m:r>
                        </m:sup>
                      </m:sSup>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1" i="0" smtClean="0">
                                  <a:latin typeface="Cambria Math" panose="02040503050406030204" pitchFamily="18" charset="0"/>
                                </a:rPr>
                                <m:t>𝐗</m:t>
                              </m:r>
                            </m:e>
                            <m:sup>
                              <m:r>
                                <a:rPr lang="en-US" b="0" i="1" smtClean="0">
                                  <a:latin typeface="Cambria Math" panose="02040503050406030204" pitchFamily="18" charset="0"/>
                                </a:rPr>
                                <m:t>𝑇</m:t>
                              </m:r>
                            </m:sup>
                          </m:sSup>
                          <m:r>
                            <a:rPr lang="en-US" b="1" i="0" smtClean="0">
                              <a:latin typeface="Cambria Math" panose="02040503050406030204" pitchFamily="18" charset="0"/>
                            </a:rPr>
                            <m:t>𝐲</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5</m:t>
                                </m:r>
                                <m:r>
                                  <a:rPr lang="en-US" i="1">
                                    <a:latin typeface="Cambria Math" panose="02040503050406030204" pitchFamily="18" charset="0"/>
                                  </a:rPr>
                                  <m:t>.0</m:t>
                                </m:r>
                              </m:e>
                            </m:mr>
                            <m:mr>
                              <m:e>
                                <m:r>
                                  <a:rPr lang="en-US" i="1">
                                    <a:latin typeface="Cambria Math" panose="02040503050406030204" pitchFamily="18" charset="0"/>
                                  </a:rPr>
                                  <m:t>0.1</m:t>
                                </m:r>
                              </m:e>
                            </m:mr>
                            <m:mr>
                              <m:e>
                                <m:r>
                                  <a:rPr lang="en-US" i="1">
                                    <a:latin typeface="Cambria Math" panose="02040503050406030204" pitchFamily="18" charset="0"/>
                                  </a:rPr>
                                  <m:t>0.1</m:t>
                                </m:r>
                              </m:e>
                            </m:mr>
                          </m:m>
                        </m:e>
                      </m:d>
                    </m:oMath>
                  </m:oMathPara>
                </a14:m>
                <a:endParaRPr lang="en-US" dirty="0"/>
              </a:p>
            </p:txBody>
          </p:sp>
        </mc:Choice>
        <mc:Fallback xmlns="">
          <p:sp>
            <p:nvSpPr>
              <p:cNvPr id="10" name="TextBox 9">
                <a:extLst>
                  <a:ext uri="{FF2B5EF4-FFF2-40B4-BE49-F238E27FC236}">
                    <a16:creationId xmlns:a16="http://schemas.microsoft.com/office/drawing/2014/main" id="{4437B2B6-27D0-44D1-9EE7-2B8C48BC5893}"/>
                  </a:ext>
                </a:extLst>
              </p:cNvPr>
              <p:cNvSpPr txBox="1">
                <a:spLocks noRot="1" noChangeAspect="1" noMove="1" noResize="1" noEditPoints="1" noAdjustHandles="1" noChangeArrowheads="1" noChangeShapeType="1" noTextEdit="1"/>
              </p:cNvSpPr>
              <p:nvPr/>
            </p:nvSpPr>
            <p:spPr>
              <a:xfrm>
                <a:off x="849600" y="4865674"/>
                <a:ext cx="2706895" cy="738151"/>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35937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2F1BC5-0632-4AC3-B7DC-706D822626E6}"/>
              </a:ext>
            </a:extLst>
          </p:cNvPr>
          <p:cNvSpPr>
            <a:spLocks noGrp="1"/>
          </p:cNvSpPr>
          <p:nvPr>
            <p:ph type="body" sz="quarter" idx="10"/>
          </p:nvPr>
        </p:nvSpPr>
        <p:spPr/>
        <p:txBody>
          <a:bodyPr/>
          <a:lstStyle/>
          <a:p>
            <a:r>
              <a:rPr lang="en-US" dirty="0"/>
              <a:t>Damage degradation phenomenon is too complicate, or it is difficult to directly measure the damage</a:t>
            </a:r>
          </a:p>
          <a:p>
            <a:r>
              <a:rPr lang="en-US" dirty="0"/>
              <a:t>Bearing damage example</a:t>
            </a:r>
          </a:p>
          <a:p>
            <a:pPr lvl="1"/>
            <a:r>
              <a:rPr lang="en-US" dirty="0"/>
              <a:t>the cause of damage starts from small cracks in the race or in the rolling elements</a:t>
            </a:r>
          </a:p>
          <a:p>
            <a:pPr lvl="1"/>
            <a:r>
              <a:rPr lang="en-US" dirty="0"/>
              <a:t>it is very difficult to measure the crack sizes directly</a:t>
            </a:r>
          </a:p>
          <a:p>
            <a:pPr lvl="1"/>
            <a:r>
              <a:rPr lang="en-US" dirty="0"/>
              <a:t>Instead, the vibration of bearing assembly is measured using accelerometer, from which the level of damage is estimated</a:t>
            </a:r>
          </a:p>
          <a:p>
            <a:pPr lvl="1"/>
            <a:r>
              <a:rPr lang="en-US" dirty="0"/>
              <a:t>the level of vibration is related to the level of damage, but it is difficult to make a physical relationship between the two because vibration can be caused by many different sources, such as misalignment or external excitations</a:t>
            </a:r>
          </a:p>
          <a:p>
            <a:r>
              <a:rPr lang="en-US" dirty="0"/>
              <a:t>Data-driven prognostics methods</a:t>
            </a:r>
          </a:p>
          <a:p>
            <a:pPr lvl="1"/>
            <a:r>
              <a:rPr lang="en-US" dirty="0"/>
              <a:t>Predict the RUL without having physical model and/or without directly measuring damage degradation</a:t>
            </a:r>
          </a:p>
          <a:p>
            <a:pPr lvl="1"/>
            <a:r>
              <a:rPr lang="en-US" dirty="0"/>
              <a:t>requires a large number of trend data to make a prediction</a:t>
            </a:r>
          </a:p>
        </p:txBody>
      </p:sp>
      <p:sp>
        <p:nvSpPr>
          <p:cNvPr id="3" name="Title 2">
            <a:extLst>
              <a:ext uri="{FF2B5EF4-FFF2-40B4-BE49-F238E27FC236}">
                <a16:creationId xmlns:a16="http://schemas.microsoft.com/office/drawing/2014/main" id="{D516FED6-0752-4000-904B-4746C2796F5F}"/>
              </a:ext>
            </a:extLst>
          </p:cNvPr>
          <p:cNvSpPr>
            <a:spLocks noGrp="1"/>
          </p:cNvSpPr>
          <p:nvPr>
            <p:ph type="title"/>
          </p:nvPr>
        </p:nvSpPr>
        <p:spPr/>
        <p:txBody>
          <a:bodyPr/>
          <a:lstStyle/>
          <a:p>
            <a:r>
              <a:rPr lang="en-US" dirty="0"/>
              <a:t>Data-driven Prognostics Methods</a:t>
            </a:r>
          </a:p>
        </p:txBody>
      </p:sp>
    </p:spTree>
    <p:extLst>
      <p:ext uri="{BB962C8B-B14F-4D97-AF65-F5344CB8AC3E}">
        <p14:creationId xmlns:p14="http://schemas.microsoft.com/office/powerpoint/2010/main" val="2699257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70BCB9-184B-46F7-A8C7-AC803FA6CC2F}"/>
              </a:ext>
            </a:extLst>
          </p:cNvPr>
          <p:cNvSpPr>
            <a:spLocks noGrp="1"/>
          </p:cNvSpPr>
          <p:nvPr>
            <p:ph type="body" sz="quarter" idx="10"/>
          </p:nvPr>
        </p:nvSpPr>
        <p:spPr/>
        <p:txBody>
          <a:bodyPr/>
          <a:lstStyle/>
          <a:p>
            <a:r>
              <a:rPr lang="en-US" dirty="0"/>
              <a:t>Data-driven methods also need a model to predict</a:t>
            </a:r>
          </a:p>
          <a:p>
            <a:pPr lvl="1"/>
            <a:r>
              <a:rPr lang="en-US" dirty="0"/>
              <a:t>However, the model does not have physical information</a:t>
            </a:r>
          </a:p>
          <a:p>
            <a:pPr lvl="1"/>
            <a:r>
              <a:rPr lang="en-US" dirty="0"/>
              <a:t>It is mathematical model (meta model or surrogate)</a:t>
            </a:r>
          </a:p>
          <a:p>
            <a:pPr lvl="1"/>
            <a:r>
              <a:rPr lang="en-US" dirty="0"/>
              <a:t>Mathematical model builds the relationship between inputs and degradation</a:t>
            </a:r>
          </a:p>
          <a:p>
            <a:r>
              <a:rPr lang="en-US" dirty="0"/>
              <a:t>Ex) Three functional relationships</a:t>
            </a:r>
          </a:p>
          <a:p>
            <a:endParaRPr lang="en-US" dirty="0"/>
          </a:p>
          <a:p>
            <a:endParaRPr lang="en-US" dirty="0"/>
          </a:p>
          <a:p>
            <a:endParaRPr lang="en-US" dirty="0"/>
          </a:p>
          <a:p>
            <a:r>
              <a:rPr lang="en-US" dirty="0"/>
              <a:t>The mathematical functions do not include loading conditions</a:t>
            </a:r>
          </a:p>
          <a:p>
            <a:pPr lvl="1"/>
            <a:r>
              <a:rPr lang="en-US" dirty="0"/>
              <a:t>damage will evolve fast when the loading condition is severe</a:t>
            </a:r>
          </a:p>
          <a:p>
            <a:pPr lvl="1"/>
            <a:r>
              <a:rPr lang="en-US" dirty="0"/>
              <a:t>If the loading condition is available, more accurate prediction is possible</a:t>
            </a:r>
          </a:p>
          <a:p>
            <a:pPr lvl="1"/>
            <a:r>
              <a:rPr lang="en-US" dirty="0"/>
              <a:t>we only consider the case when the loading condition is not a part of mathematical functions</a:t>
            </a:r>
          </a:p>
        </p:txBody>
      </p:sp>
      <p:sp>
        <p:nvSpPr>
          <p:cNvPr id="3" name="Title 2">
            <a:extLst>
              <a:ext uri="{FF2B5EF4-FFF2-40B4-BE49-F238E27FC236}">
                <a16:creationId xmlns:a16="http://schemas.microsoft.com/office/drawing/2014/main" id="{5B6F8D4F-9D72-4DF7-9621-E19A25A1BCB3}"/>
              </a:ext>
            </a:extLst>
          </p:cNvPr>
          <p:cNvSpPr>
            <a:spLocks noGrp="1"/>
          </p:cNvSpPr>
          <p:nvPr>
            <p:ph type="title"/>
          </p:nvPr>
        </p:nvSpPr>
        <p:spPr/>
        <p:txBody>
          <a:bodyPr/>
          <a:lstStyle/>
          <a:p>
            <a:r>
              <a:rPr lang="en-US" dirty="0"/>
              <a:t>Mathematical Functions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0875E6C-E567-4474-BBC7-10389F247550}"/>
                  </a:ext>
                </a:extLst>
              </p:cNvPr>
              <p:cNvSpPr txBox="1"/>
              <p:nvPr/>
            </p:nvSpPr>
            <p:spPr>
              <a:xfrm>
                <a:off x="2700000" y="2869200"/>
                <a:ext cx="2990306" cy="1298241"/>
              </a:xfrm>
              <a:prstGeom prst="rect">
                <a:avLst/>
              </a:prstGeom>
              <a:noFill/>
            </p:spPr>
            <p:txBody>
              <a:bodyPr wrap="none" lIns="0" tIns="0" rIns="0" bIns="0" rtlCol="0">
                <a:spAutoFit/>
              </a:bodyPr>
              <a:lstStyle/>
              <a:p>
                <a:pPr>
                  <a:lnSpc>
                    <a:spcPct val="150000"/>
                  </a:lnSpc>
                </a:pPr>
                <a14:m>
                  <m:oMathPara xmlns:m="http://schemas.openxmlformats.org/officeDocument/2006/math">
                    <m:oMathParaPr>
                      <m:jc m:val="left"/>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b="0" i="1" smtClean="0">
                              <a:latin typeface="Cambria Math" panose="02040503050406030204" pitchFamily="18" charset="0"/>
                            </a:rPr>
                            <m:t>2</m:t>
                          </m:r>
                        </m:sub>
                      </m:sSub>
                      <m:r>
                        <a:rPr lang="en-US" b="0" i="1" smtClean="0">
                          <a:latin typeface="Cambria Math" panose="02040503050406030204" pitchFamily="18" charset="0"/>
                        </a:rPr>
                        <m:t>𝑡</m:t>
                      </m:r>
                    </m:oMath>
                  </m:oMathPara>
                </a14:m>
                <a:endParaRPr lang="en-US" dirty="0"/>
              </a:p>
              <a:p>
                <a:pPr>
                  <a:lnSpc>
                    <a:spcPct val="150000"/>
                  </a:lnSpc>
                </a:pP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2</m:t>
                        </m:r>
                      </m:sub>
                    </m:sSub>
                    <m:r>
                      <a:rPr lang="en-US" i="1">
                        <a:latin typeface="Cambria Math" panose="02040503050406030204" pitchFamily="18" charset="0"/>
                      </a:rPr>
                      <m:t>𝑡</m:t>
                    </m:r>
                  </m:oMath>
                </a14:m>
                <a:r>
                  <a:rPr lang="en-US" dirty="0"/>
                  <a:t> </a:t>
                </a:r>
                <a14:m>
                  <m:oMath xmlns:m="http://schemas.openxmlformats.org/officeDocument/2006/math">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b="0" i="1" smtClean="0">
                            <a:latin typeface="Cambria Math" panose="02040503050406030204" pitchFamily="18" charset="0"/>
                          </a:rPr>
                          <m:t>3</m:t>
                        </m:r>
                      </m:sub>
                    </m:sSub>
                    <m:sSup>
                      <m:sSupPr>
                        <m:ctrlPr>
                          <a:rPr lang="en-US" b="0" i="1" smtClean="0">
                            <a:latin typeface="Cambria Math" panose="02040503050406030204" pitchFamily="18" charset="0"/>
                          </a:rPr>
                        </m:ctrlPr>
                      </m:sSupPr>
                      <m:e>
                        <m:r>
                          <a:rPr lang="en-US" i="1">
                            <a:latin typeface="Cambria Math" panose="02040503050406030204" pitchFamily="18" charset="0"/>
                          </a:rPr>
                          <m:t>𝑡</m:t>
                        </m:r>
                      </m:e>
                      <m:sup>
                        <m:r>
                          <a:rPr lang="en-US" b="0" i="1" smtClean="0">
                            <a:latin typeface="Cambria Math" panose="02040503050406030204" pitchFamily="18" charset="0"/>
                          </a:rPr>
                          <m:t>2</m:t>
                        </m:r>
                      </m:sup>
                    </m:sSup>
                  </m:oMath>
                </a14:m>
                <a:endParaRPr lang="en-US" dirty="0"/>
              </a:p>
              <a:p>
                <a:pPr>
                  <a:lnSpc>
                    <a:spcPct val="150000"/>
                  </a:lnSpc>
                </a:pPr>
                <a14:m>
                  <m:oMathPara xmlns:m="http://schemas.openxmlformats.org/officeDocument/2006/math">
                    <m:oMathParaPr>
                      <m:jc m:val="left"/>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m:t>
                          </m:r>
                          <m:r>
                            <a:rPr lang="en-US" b="0" i="1" smtClean="0">
                              <a:latin typeface="Cambria Math" panose="02040503050406030204" pitchFamily="18" charset="0"/>
                            </a:rPr>
                            <m:t>3</m:t>
                          </m:r>
                          <m:r>
                            <a:rPr lang="en-US" i="1">
                              <a:latin typeface="Cambria Math" panose="02040503050406030204" pitchFamily="18" charset="0"/>
                            </a:rPr>
                            <m:t>)</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2</m:t>
                          </m:r>
                        </m:sub>
                      </m:sSub>
                      <m:r>
                        <a:rPr lang="en-US" i="1">
                          <a:latin typeface="Cambria Math" panose="02040503050406030204" pitchFamily="18" charset="0"/>
                        </a:rPr>
                        <m:t>𝑡</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3</m:t>
                          </m:r>
                        </m:sub>
                      </m:sSub>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2</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b="0" i="1" smtClean="0">
                              <a:latin typeface="Cambria Math" panose="02040503050406030204" pitchFamily="18" charset="0"/>
                            </a:rPr>
                            <m:t>4</m:t>
                          </m:r>
                        </m:sub>
                      </m:sSub>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b="0" i="1" smtClean="0">
                              <a:latin typeface="Cambria Math" panose="02040503050406030204" pitchFamily="18" charset="0"/>
                            </a:rPr>
                            <m:t>3</m:t>
                          </m:r>
                        </m:sup>
                      </m:sSup>
                    </m:oMath>
                  </m:oMathPara>
                </a14:m>
                <a:endParaRPr lang="en-US" dirty="0"/>
              </a:p>
            </p:txBody>
          </p:sp>
        </mc:Choice>
        <mc:Fallback xmlns="">
          <p:sp>
            <p:nvSpPr>
              <p:cNvPr id="4" name="TextBox 3">
                <a:extLst>
                  <a:ext uri="{FF2B5EF4-FFF2-40B4-BE49-F238E27FC236}">
                    <a16:creationId xmlns:a16="http://schemas.microsoft.com/office/drawing/2014/main" id="{80875E6C-E567-4474-BBC7-10389F247550}"/>
                  </a:ext>
                </a:extLst>
              </p:cNvPr>
              <p:cNvSpPr txBox="1">
                <a:spLocks noRot="1" noChangeAspect="1" noMove="1" noResize="1" noEditPoints="1" noAdjustHandles="1" noChangeArrowheads="1" noChangeShapeType="1" noTextEdit="1"/>
              </p:cNvSpPr>
              <p:nvPr/>
            </p:nvSpPr>
            <p:spPr>
              <a:xfrm>
                <a:off x="2700000" y="2869200"/>
                <a:ext cx="2990306" cy="1298241"/>
              </a:xfrm>
              <a:prstGeom prst="rect">
                <a:avLst/>
              </a:prstGeom>
              <a:blipFill>
                <a:blip r:embed="rId2"/>
                <a:stretch>
                  <a:fillRect l="-2041"/>
                </a:stretch>
              </a:blipFill>
            </p:spPr>
            <p:txBody>
              <a:bodyPr/>
              <a:lstStyle/>
              <a:p>
                <a:r>
                  <a:rPr lang="en-US">
                    <a:noFill/>
                  </a:rPr>
                  <a:t> </a:t>
                </a:r>
              </a:p>
            </p:txBody>
          </p:sp>
        </mc:Fallback>
      </mc:AlternateContent>
    </p:spTree>
    <p:extLst>
      <p:ext uri="{BB962C8B-B14F-4D97-AF65-F5344CB8AC3E}">
        <p14:creationId xmlns:p14="http://schemas.microsoft.com/office/powerpoint/2010/main" val="2452070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29FE54-6647-4A24-8F2E-56165856D967}"/>
              </a:ext>
            </a:extLst>
          </p:cNvPr>
          <p:cNvSpPr>
            <a:spLocks noGrp="1"/>
          </p:cNvSpPr>
          <p:nvPr>
            <p:ph type="body" sz="quarter" idx="10"/>
          </p:nvPr>
        </p:nvSpPr>
        <p:spPr>
          <a:xfrm>
            <a:off x="304800" y="703262"/>
            <a:ext cx="8534400" cy="2147938"/>
          </a:xfrm>
        </p:spPr>
        <p:txBody>
          <a:bodyPr/>
          <a:lstStyle/>
          <a:p>
            <a:r>
              <a:rPr lang="en-US" dirty="0"/>
              <a:t>Fitting process estimate mathematical model parameters</a:t>
            </a:r>
          </a:p>
          <a:p>
            <a:pPr lvl="1"/>
            <a:r>
              <a:rPr lang="en-US" dirty="0"/>
              <a:t>This part is the same with the physics-based model parameter estimation</a:t>
            </a:r>
          </a:p>
          <a:p>
            <a:r>
              <a:rPr lang="en-US" dirty="0"/>
              <a:t>Train the 3 mathematical functions with 5 data using LS code</a:t>
            </a:r>
          </a:p>
          <a:p>
            <a:pPr lvl="1"/>
            <a:r>
              <a:rPr lang="en-US" dirty="0"/>
              <a:t>Quadratic &amp; cubic models show decreasing degradation (non-physical)</a:t>
            </a:r>
          </a:p>
          <a:p>
            <a:pPr lvl="1"/>
            <a:r>
              <a:rPr lang="en-US" dirty="0"/>
              <a:t>Linear model underpredict degradation in the future time</a:t>
            </a:r>
          </a:p>
        </p:txBody>
      </p:sp>
      <p:sp>
        <p:nvSpPr>
          <p:cNvPr id="3" name="Title 2">
            <a:extLst>
              <a:ext uri="{FF2B5EF4-FFF2-40B4-BE49-F238E27FC236}">
                <a16:creationId xmlns:a16="http://schemas.microsoft.com/office/drawing/2014/main" id="{31581463-8A9B-425B-B6AE-AC2C2A7A142B}"/>
              </a:ext>
            </a:extLst>
          </p:cNvPr>
          <p:cNvSpPr>
            <a:spLocks noGrp="1"/>
          </p:cNvSpPr>
          <p:nvPr>
            <p:ph type="title"/>
          </p:nvPr>
        </p:nvSpPr>
        <p:spPr/>
        <p:txBody>
          <a:bodyPr/>
          <a:lstStyle/>
          <a:p>
            <a:r>
              <a:rPr lang="en-US" dirty="0"/>
              <a:t>Fitting Mathematical Functions</a:t>
            </a:r>
          </a:p>
        </p:txBody>
      </p:sp>
      <p:pic>
        <p:nvPicPr>
          <p:cNvPr id="4" name="Picture 3">
            <a:extLst>
              <a:ext uri="{FF2B5EF4-FFF2-40B4-BE49-F238E27FC236}">
                <a16:creationId xmlns:a16="http://schemas.microsoft.com/office/drawing/2014/main" id="{F1CC6DBE-4ED0-4949-B78B-E0F9F9E9E6F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822" y="3254869"/>
            <a:ext cx="3648978" cy="2733591"/>
          </a:xfrm>
          <a:prstGeom prst="rect">
            <a:avLst/>
          </a:prstGeom>
          <a:noFill/>
          <a:ln>
            <a:noFill/>
          </a:ln>
        </p:spPr>
      </p:pic>
      <p:pic>
        <p:nvPicPr>
          <p:cNvPr id="5" name="그림 1">
            <a:extLst>
              <a:ext uri="{FF2B5EF4-FFF2-40B4-BE49-F238E27FC236}">
                <a16:creationId xmlns:a16="http://schemas.microsoft.com/office/drawing/2014/main" id="{FD82A5DB-F795-46DF-8E68-5963256B5D1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8625" y="3253127"/>
            <a:ext cx="3648977" cy="2735333"/>
          </a:xfrm>
          <a:prstGeom prst="rect">
            <a:avLst/>
          </a:prstGeom>
          <a:noFill/>
          <a:ln>
            <a:noFill/>
          </a:ln>
        </p:spPr>
      </p:pic>
    </p:spTree>
    <p:extLst>
      <p:ext uri="{BB962C8B-B14F-4D97-AF65-F5344CB8AC3E}">
        <p14:creationId xmlns:p14="http://schemas.microsoft.com/office/powerpoint/2010/main" val="304829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841970-50A3-4014-9B07-00DC2F94F0BB}"/>
              </a:ext>
            </a:extLst>
          </p:cNvPr>
          <p:cNvSpPr>
            <a:spLocks noGrp="1"/>
          </p:cNvSpPr>
          <p:nvPr>
            <p:ph type="body" sz="quarter" idx="10"/>
          </p:nvPr>
        </p:nvSpPr>
        <p:spPr/>
        <p:txBody>
          <a:bodyPr/>
          <a:lstStyle/>
          <a:p>
            <a:r>
              <a:rPr lang="en-US" dirty="0"/>
              <a:t>hard to tell which function is better than the others</a:t>
            </a:r>
          </a:p>
          <a:p>
            <a:r>
              <a:rPr lang="en-US" dirty="0"/>
              <a:t>noise in data makes it difficult to predict the trend</a:t>
            </a:r>
          </a:p>
          <a:p>
            <a:r>
              <a:rPr lang="en-US" dirty="0"/>
              <a:t>When the degradation model is not available, it is difficult to select an appropriate mathematical function as well as to identify parameters accurately due to the influence of noise in data</a:t>
            </a:r>
          </a:p>
          <a:p>
            <a:r>
              <a:rPr lang="en-US" dirty="0"/>
              <a:t>The quality of prediction depends on </a:t>
            </a:r>
          </a:p>
          <a:p>
            <a:pPr marL="628650" lvl="1" indent="-342900">
              <a:buFont typeface="+mj-lt"/>
              <a:buAutoNum type="arabicPeriod"/>
            </a:pPr>
            <a:r>
              <a:rPr lang="en-US" dirty="0"/>
              <a:t>function selection</a:t>
            </a:r>
          </a:p>
          <a:p>
            <a:pPr marL="628650" lvl="1" indent="-342900">
              <a:buFont typeface="+mj-lt"/>
              <a:buAutoNum type="arabicPeriod"/>
            </a:pPr>
            <a:r>
              <a:rPr lang="en-US" dirty="0"/>
              <a:t>the number of training data</a:t>
            </a:r>
          </a:p>
          <a:p>
            <a:pPr marL="628650" lvl="1" indent="-342900">
              <a:buFont typeface="+mj-lt"/>
              <a:buAutoNum type="arabicPeriod"/>
            </a:pPr>
            <a:r>
              <a:rPr lang="en-US" dirty="0"/>
              <a:t>the level of noise</a:t>
            </a:r>
          </a:p>
          <a:p>
            <a:pPr marL="401637" indent="-342900"/>
            <a:r>
              <a:rPr lang="en-US" dirty="0"/>
              <a:t>How to choose an appropriate functional form?</a:t>
            </a:r>
          </a:p>
          <a:p>
            <a:pPr marL="628650" lvl="1" indent="-342900"/>
            <a:r>
              <a:rPr lang="en-US" dirty="0"/>
              <a:t>Based on the quality of fitting</a:t>
            </a:r>
          </a:p>
        </p:txBody>
      </p:sp>
      <p:sp>
        <p:nvSpPr>
          <p:cNvPr id="3" name="Title 2">
            <a:extLst>
              <a:ext uri="{FF2B5EF4-FFF2-40B4-BE49-F238E27FC236}">
                <a16:creationId xmlns:a16="http://schemas.microsoft.com/office/drawing/2014/main" id="{C50C0D34-C187-45FC-B7AB-46F774604993}"/>
              </a:ext>
            </a:extLst>
          </p:cNvPr>
          <p:cNvSpPr>
            <a:spLocks noGrp="1"/>
          </p:cNvSpPr>
          <p:nvPr>
            <p:ph type="title"/>
          </p:nvPr>
        </p:nvSpPr>
        <p:spPr/>
        <p:txBody>
          <a:bodyPr/>
          <a:lstStyle/>
          <a:p>
            <a:r>
              <a:rPr lang="en-US" dirty="0"/>
              <a:t>Evaluation of Mathematical Functions</a:t>
            </a:r>
          </a:p>
        </p:txBody>
      </p:sp>
    </p:spTree>
    <p:extLst>
      <p:ext uri="{BB962C8B-B14F-4D97-AF65-F5344CB8AC3E}">
        <p14:creationId xmlns:p14="http://schemas.microsoft.com/office/powerpoint/2010/main" val="155839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CB06A35C-75FC-4F86-8EFE-E477FECC7212}"/>
                  </a:ext>
                </a:extLst>
              </p:cNvPr>
              <p:cNvSpPr>
                <a:spLocks noGrp="1"/>
              </p:cNvSpPr>
              <p:nvPr>
                <p:ph type="body" sz="quarter" idx="10"/>
              </p:nvPr>
            </p:nvSpPr>
            <p:spPr>
              <a:xfrm>
                <a:off x="304800" y="703262"/>
                <a:ext cx="8534400" cy="4919616"/>
              </a:xfrm>
            </p:spPr>
            <p:txBody>
              <a:bodyPr/>
              <a:lstStyle/>
              <a:p>
                <a:r>
                  <a:rPr lang="en-US" dirty="0"/>
                  <a:t>comparison between the function and data</a:t>
                </a:r>
              </a:p>
              <a:p>
                <a:pPr lvl="1"/>
                <a:r>
                  <a:rPr lang="en-US" dirty="0"/>
                  <a:t>average and maximum errors, sum of squared errors, coefficient of multiple determination, and cross-validation</a:t>
                </a:r>
              </a:p>
              <a:p>
                <a:r>
                  <a:rPr lang="en-US" dirty="0"/>
                  <a:t>Error at data points:	</a:t>
                </a:r>
                <a14:m>
                  <m:oMath xmlns:m="http://schemas.openxmlformats.org/officeDocument/2006/math">
                    <m:r>
                      <a:rPr lang="en-US" b="1" i="0" smtClean="0">
                        <a:latin typeface="Cambria Math" panose="02040503050406030204" pitchFamily="18" charset="0"/>
                      </a:rPr>
                      <m:t>𝐞</m:t>
                    </m:r>
                    <m:r>
                      <a:rPr lang="en-US" b="0" i="1" smtClean="0">
                        <a:latin typeface="Cambria Math" panose="02040503050406030204" pitchFamily="18" charset="0"/>
                      </a:rPr>
                      <m:t>=</m:t>
                    </m:r>
                    <m:r>
                      <a:rPr lang="en-US" b="1" i="0" smtClean="0">
                        <a:latin typeface="Cambria Math" panose="02040503050406030204" pitchFamily="18" charset="0"/>
                      </a:rPr>
                      <m:t>𝐳</m:t>
                    </m:r>
                    <m:r>
                      <a:rPr lang="en-US" b="0" i="1" smtClean="0">
                        <a:latin typeface="Cambria Math" panose="02040503050406030204" pitchFamily="18" charset="0"/>
                      </a:rPr>
                      <m:t>−</m:t>
                    </m:r>
                    <m:r>
                      <a:rPr lang="en-US" b="1" i="0" smtClean="0">
                        <a:latin typeface="Cambria Math" panose="02040503050406030204" pitchFamily="18" charset="0"/>
                      </a:rPr>
                      <m:t>𝐲</m:t>
                    </m:r>
                  </m:oMath>
                </a14:m>
                <a:endParaRPr lang="en-US" b="1" dirty="0"/>
              </a:p>
              <a:p>
                <a:r>
                  <a:rPr lang="en-US" dirty="0"/>
                  <a:t>Average error: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𝑎𝑣</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den>
                    </m:f>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m:t>
                        </m:r>
                        <m:r>
                          <m:rPr>
                            <m:brk m:alnAt="23"/>
                          </m:rPr>
                          <a:rPr lang="en-US" b="0" i="1" smtClean="0">
                            <a:latin typeface="Cambria Math" panose="02040503050406030204" pitchFamily="18" charset="0"/>
                          </a:rPr>
                          <m:t>1</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m:t>
                            </m:r>
                          </m:sub>
                        </m:sSub>
                      </m:e>
                    </m:nary>
                  </m:oMath>
                </a14:m>
                <a:endParaRPr lang="en-US" dirty="0"/>
              </a:p>
              <a:p>
                <a:r>
                  <a:rPr lang="en-US" dirty="0"/>
                  <a:t>Maximum error: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𝑚𝑎𝑥</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m:t>
                                </m:r>
                              </m:sub>
                            </m:sSub>
                          </m:e>
                        </m:d>
                      </m:e>
                    </m:func>
                  </m:oMath>
                </a14:m>
                <a:endParaRPr lang="en-US" dirty="0"/>
              </a:p>
              <a:p>
                <a:r>
                  <a:rPr lang="en-US" dirty="0"/>
                  <a:t>RMS error: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𝑟𝑚𝑠</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𝑆</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𝐸</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den>
                        </m:f>
                      </m:e>
                    </m:rad>
                  </m:oMath>
                </a14:m>
                <a:endParaRPr lang="en-US" dirty="0"/>
              </a:p>
              <a:p>
                <a:pPr lvl="1"/>
                <a:r>
                  <a:rPr lang="en-US" dirty="0"/>
                  <a:t>Square-sum-error:	</a:t>
                </a:r>
                <a14:m>
                  <m:oMath xmlns:m="http://schemas.openxmlformats.org/officeDocument/2006/math">
                    <m:r>
                      <a:rPr lang="en-US" b="0" i="1" smtClean="0">
                        <a:latin typeface="Cambria Math" panose="02040503050406030204" pitchFamily="18" charset="0"/>
                      </a:rPr>
                      <m:t>𝑆</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𝐸</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0" smtClean="0">
                            <a:latin typeface="Cambria Math" panose="02040503050406030204" pitchFamily="18" charset="0"/>
                          </a:rPr>
                          <m:t>𝐞</m:t>
                        </m:r>
                      </m:e>
                      <m:sup>
                        <m:r>
                          <a:rPr lang="en-US" b="0" i="1" smtClean="0">
                            <a:latin typeface="Cambria Math" panose="02040503050406030204" pitchFamily="18" charset="0"/>
                          </a:rPr>
                          <m:t>𝑇</m:t>
                        </m:r>
                      </m:sup>
                    </m:sSup>
                    <m:r>
                      <a:rPr lang="en-US" b="1" i="0" smtClean="0">
                        <a:latin typeface="Cambria Math" panose="02040503050406030204" pitchFamily="18" charset="0"/>
                      </a:rPr>
                      <m:t>𝐞</m:t>
                    </m:r>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b="1">
                                <a:latin typeface="Cambria Math" panose="02040503050406030204" pitchFamily="18" charset="0"/>
                              </a:rPr>
                              <m:t>𝐲</m:t>
                            </m:r>
                            <m:r>
                              <a:rPr lang="en-US" i="1">
                                <a:latin typeface="Cambria Math" panose="02040503050406030204" pitchFamily="18" charset="0"/>
                              </a:rPr>
                              <m:t>−</m:t>
                            </m:r>
                            <m:r>
                              <a:rPr lang="en-US" b="1">
                                <a:latin typeface="Cambria Math" panose="02040503050406030204" pitchFamily="18" charset="0"/>
                              </a:rPr>
                              <m:t>𝐳</m:t>
                            </m:r>
                          </m:e>
                        </m:d>
                      </m:e>
                      <m:sup>
                        <m:r>
                          <a:rPr lang="en-US" i="1">
                            <a:latin typeface="Cambria Math" panose="02040503050406030204" pitchFamily="18" charset="0"/>
                          </a:rPr>
                          <m:t>𝑇</m:t>
                        </m:r>
                      </m:sup>
                    </m:sSup>
                    <m:d>
                      <m:dPr>
                        <m:begChr m:val="{"/>
                        <m:endChr m:val="}"/>
                        <m:ctrlPr>
                          <a:rPr lang="en-US" i="1">
                            <a:latin typeface="Cambria Math" panose="02040503050406030204" pitchFamily="18" charset="0"/>
                          </a:rPr>
                        </m:ctrlPr>
                      </m:dPr>
                      <m:e>
                        <m:r>
                          <a:rPr lang="en-US" b="1">
                            <a:latin typeface="Cambria Math" panose="02040503050406030204" pitchFamily="18" charset="0"/>
                          </a:rPr>
                          <m:t>𝐲</m:t>
                        </m:r>
                        <m:r>
                          <a:rPr lang="en-US" i="1">
                            <a:latin typeface="Cambria Math" panose="02040503050406030204" pitchFamily="18" charset="0"/>
                          </a:rPr>
                          <m:t>−</m:t>
                        </m:r>
                        <m:r>
                          <a:rPr lang="en-US" b="1">
                            <a:latin typeface="Cambria Math" panose="02040503050406030204" pitchFamily="18" charset="0"/>
                          </a:rPr>
                          <m:t>𝐳</m:t>
                        </m:r>
                      </m:e>
                    </m:d>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b="1">
                                <a:latin typeface="Cambria Math" panose="02040503050406030204" pitchFamily="18" charset="0"/>
                              </a:rPr>
                              <m:t>𝐲</m:t>
                            </m:r>
                            <m:r>
                              <a:rPr lang="en-US" i="1">
                                <a:latin typeface="Cambria Math" panose="02040503050406030204" pitchFamily="18" charset="0"/>
                              </a:rPr>
                              <m:t>−</m:t>
                            </m:r>
                            <m:r>
                              <a:rPr lang="en-US" b="1">
                                <a:latin typeface="Cambria Math" panose="02040503050406030204" pitchFamily="18" charset="0"/>
                              </a:rPr>
                              <m:t>𝐗</m:t>
                            </m:r>
                            <m:r>
                              <a:rPr lang="en-US" b="1">
                                <a:latin typeface="Cambria Math" panose="02040503050406030204" pitchFamily="18" charset="0"/>
                              </a:rPr>
                              <m:t>𝛉</m:t>
                            </m:r>
                          </m:e>
                        </m:d>
                      </m:e>
                      <m:sup>
                        <m:r>
                          <a:rPr lang="en-US" i="1">
                            <a:latin typeface="Cambria Math" panose="02040503050406030204" pitchFamily="18" charset="0"/>
                          </a:rPr>
                          <m:t>𝑇</m:t>
                        </m:r>
                      </m:sup>
                    </m:sSup>
                    <m:d>
                      <m:dPr>
                        <m:begChr m:val="{"/>
                        <m:endChr m:val="}"/>
                        <m:ctrlPr>
                          <a:rPr lang="en-US" i="1">
                            <a:latin typeface="Cambria Math" panose="02040503050406030204" pitchFamily="18" charset="0"/>
                          </a:rPr>
                        </m:ctrlPr>
                      </m:dPr>
                      <m:e>
                        <m:r>
                          <a:rPr lang="en-US" b="1">
                            <a:latin typeface="Cambria Math" panose="02040503050406030204" pitchFamily="18" charset="0"/>
                          </a:rPr>
                          <m:t>𝐲</m:t>
                        </m:r>
                        <m:r>
                          <a:rPr lang="en-US" i="1">
                            <a:latin typeface="Cambria Math" panose="02040503050406030204" pitchFamily="18" charset="0"/>
                          </a:rPr>
                          <m:t>−</m:t>
                        </m:r>
                        <m:r>
                          <a:rPr lang="en-US" b="1">
                            <a:latin typeface="Cambria Math" panose="02040503050406030204" pitchFamily="18" charset="0"/>
                          </a:rPr>
                          <m:t>𝐗</m:t>
                        </m:r>
                        <m:r>
                          <a:rPr lang="en-US" b="1">
                            <a:latin typeface="Cambria Math" panose="02040503050406030204" pitchFamily="18" charset="0"/>
                          </a:rPr>
                          <m:t>𝛉</m:t>
                        </m:r>
                      </m:e>
                    </m:d>
                  </m:oMath>
                </a14:m>
                <a:endParaRPr lang="en-US" dirty="0"/>
              </a:p>
              <a:p>
                <a:r>
                  <a:rPr lang="en-US" dirty="0">
                    <a:solidFill>
                      <a:srgbClr val="0000CC"/>
                    </a:solidFill>
                  </a:rPr>
                  <a:t>These measures underestimate error at unsampled (prediction) points</a:t>
                </a:r>
              </a:p>
              <a:p>
                <a:pPr lvl="1"/>
                <a:r>
                  <a:rPr lang="en-US" dirty="0"/>
                  <a:t>Errors are minimized at sample locations</a:t>
                </a:r>
              </a:p>
            </p:txBody>
          </p:sp>
        </mc:Choice>
        <mc:Fallback xmlns="">
          <p:sp>
            <p:nvSpPr>
              <p:cNvPr id="2" name="Text Placeholder 1">
                <a:extLst>
                  <a:ext uri="{FF2B5EF4-FFF2-40B4-BE49-F238E27FC236}">
                    <a16:creationId xmlns:a16="http://schemas.microsoft.com/office/drawing/2014/main" id="{CB06A35C-75FC-4F86-8EFE-E477FECC7212}"/>
                  </a:ext>
                </a:extLst>
              </p:cNvPr>
              <p:cNvSpPr>
                <a:spLocks noGrp="1" noRot="1" noChangeAspect="1" noMove="1" noResize="1" noEditPoints="1" noAdjustHandles="1" noChangeArrowheads="1" noChangeShapeType="1" noTextEdit="1"/>
              </p:cNvSpPr>
              <p:nvPr>
                <p:ph type="body" sz="quarter" idx="10"/>
              </p:nvPr>
            </p:nvSpPr>
            <p:spPr>
              <a:xfrm>
                <a:off x="304800" y="703262"/>
                <a:ext cx="8534400" cy="4919616"/>
              </a:xfrm>
              <a:blipFill>
                <a:blip r:embed="rId2"/>
                <a:stretch>
                  <a:fillRect l="-643" t="-496"/>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E1F82D2-041F-4631-A5D1-17BD8A321A9E}"/>
              </a:ext>
            </a:extLst>
          </p:cNvPr>
          <p:cNvSpPr>
            <a:spLocks noGrp="1"/>
          </p:cNvSpPr>
          <p:nvPr>
            <p:ph type="title"/>
          </p:nvPr>
        </p:nvSpPr>
        <p:spPr/>
        <p:txBody>
          <a:bodyPr/>
          <a:lstStyle/>
          <a:p>
            <a:r>
              <a:rPr lang="en-US" dirty="0"/>
              <a:t>Measures of Quality of Fitting</a:t>
            </a:r>
          </a:p>
        </p:txBody>
      </p:sp>
    </p:spTree>
    <p:extLst>
      <p:ext uri="{BB962C8B-B14F-4D97-AF65-F5344CB8AC3E}">
        <p14:creationId xmlns:p14="http://schemas.microsoft.com/office/powerpoint/2010/main" val="1540056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70BE3D56-8388-4BCA-92E5-67A0D8CF827B}"/>
                  </a:ext>
                </a:extLst>
              </p:cNvPr>
              <p:cNvSpPr>
                <a:spLocks noGrp="1"/>
              </p:cNvSpPr>
              <p:nvPr>
                <p:ph type="body" sz="quarter" idx="10"/>
              </p:nvPr>
            </p:nvSpPr>
            <p:spPr/>
            <p:txBody>
              <a:bodyPr/>
              <a:lstStyle/>
              <a:p>
                <a:r>
                  <a:rPr lang="en-US" dirty="0"/>
                  <a:t>Assume that the mathematical function is correct, but data has noise</a:t>
                </a:r>
              </a:p>
              <a:p>
                <a:pPr lvl="1"/>
                <a:r>
                  <a:rPr lang="en-US" dirty="0"/>
                  <a:t>Estimated noise will be reasonable when the function form is correct</a:t>
                </a:r>
              </a:p>
              <a:p>
                <a:pPr lvl="1"/>
                <a:r>
                  <a:rPr lang="en-US" dirty="0"/>
                  <a:t>If the function has an error, it will be included in the estimated noise</a:t>
                </a:r>
              </a:p>
              <a:p>
                <a:r>
                  <a:rPr lang="en-US" dirty="0"/>
                  <a:t>Equally spaced 10 samples of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oMath>
                </a14:m>
                <a:r>
                  <a:rPr lang="en-US" dirty="0"/>
                  <a:t> with noise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0,1</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oMath>
                </a14:m>
                <a:endParaRPr lang="en-US" dirty="0"/>
              </a:p>
              <a:p>
                <a:endParaRPr lang="en-US" dirty="0"/>
              </a:p>
              <a:p>
                <a:endParaRPr lang="en-US" dirty="0"/>
              </a:p>
              <a:p>
                <a:r>
                  <a:rPr lang="en-US" dirty="0"/>
                  <a:t>Fit the samples using linear and quadratic polynomials</a:t>
                </a:r>
              </a:p>
              <a:p>
                <a:endParaRPr lang="en-US" dirty="0"/>
              </a:p>
              <a:p>
                <a:endParaRPr lang="en-US" dirty="0"/>
              </a:p>
              <a:p>
                <a:pPr lvl="1"/>
                <a:r>
                  <a:rPr lang="en-US" dirty="0"/>
                  <a:t>Linear model will have a large model error</a:t>
                </a:r>
              </a:p>
            </p:txBody>
          </p:sp>
        </mc:Choice>
        <mc:Fallback xmlns="">
          <p:sp>
            <p:nvSpPr>
              <p:cNvPr id="2" name="Text Placeholder 1">
                <a:extLst>
                  <a:ext uri="{FF2B5EF4-FFF2-40B4-BE49-F238E27FC236}">
                    <a16:creationId xmlns:a16="http://schemas.microsoft.com/office/drawing/2014/main" id="{70BE3D56-8388-4BCA-92E5-67A0D8CF827B}"/>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643" t="-42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958F0C1-B0D8-4122-A5ED-190098055C46}"/>
              </a:ext>
            </a:extLst>
          </p:cNvPr>
          <p:cNvSpPr>
            <a:spLocks noGrp="1"/>
          </p:cNvSpPr>
          <p:nvPr>
            <p:ph type="title"/>
          </p:nvPr>
        </p:nvSpPr>
        <p:spPr/>
        <p:txBody>
          <a:bodyPr/>
          <a:lstStyle/>
          <a:p>
            <a:r>
              <a:rPr lang="en-US" dirty="0"/>
              <a:t>Ex) Estimated Noise versus Model Error</a:t>
            </a:r>
          </a:p>
        </p:txBody>
      </p:sp>
      <p:sp>
        <p:nvSpPr>
          <p:cNvPr id="4" name="TextBox 3">
            <a:extLst>
              <a:ext uri="{FF2B5EF4-FFF2-40B4-BE49-F238E27FC236}">
                <a16:creationId xmlns:a16="http://schemas.microsoft.com/office/drawing/2014/main" id="{009E1785-B09E-4067-A7AB-81887E6AA28A}"/>
              </a:ext>
            </a:extLst>
          </p:cNvPr>
          <p:cNvSpPr txBox="1"/>
          <p:nvPr/>
        </p:nvSpPr>
        <p:spPr>
          <a:xfrm>
            <a:off x="2453060" y="2586959"/>
            <a:ext cx="3262432" cy="707886"/>
          </a:xfrm>
          <a:prstGeom prst="rect">
            <a:avLst/>
          </a:prstGeom>
          <a:noFill/>
        </p:spPr>
        <p:txBody>
          <a:bodyPr wrap="none" rtlCol="0">
            <a:spAutoFit/>
          </a:bodyPr>
          <a:lstStyle/>
          <a:p>
            <a:r>
              <a:rPr lang="es-ES" sz="2000" dirty="0">
                <a:latin typeface="Courier New" panose="02070309020205020404" pitchFamily="49" charset="0"/>
                <a:cs typeface="Courier New" panose="02070309020205020404" pitchFamily="49" charset="0"/>
              </a:rPr>
              <a:t>x=</a:t>
            </a:r>
            <a:r>
              <a:rPr lang="es-ES" sz="2000" dirty="0" err="1">
                <a:latin typeface="Courier New" panose="02070309020205020404" pitchFamily="49" charset="0"/>
                <a:cs typeface="Courier New" panose="02070309020205020404" pitchFamily="49" charset="0"/>
              </a:rPr>
              <a:t>linspace</a:t>
            </a:r>
            <a:r>
              <a:rPr lang="es-ES" sz="2000" dirty="0">
                <a:latin typeface="Courier New" panose="02070309020205020404" pitchFamily="49" charset="0"/>
                <a:cs typeface="Courier New" panose="02070309020205020404" pitchFamily="49" charset="0"/>
              </a:rPr>
              <a:t>(0,10,20);</a:t>
            </a:r>
          </a:p>
          <a:p>
            <a:r>
              <a:rPr lang="es-ES" sz="2000" dirty="0">
                <a:latin typeface="Courier New" panose="02070309020205020404" pitchFamily="49" charset="0"/>
                <a:cs typeface="Courier New" panose="02070309020205020404" pitchFamily="49" charset="0"/>
              </a:rPr>
              <a:t>y=x.^2+randn(1,20);</a:t>
            </a:r>
            <a:endParaRPr lang="en-US" sz="2000" dirty="0">
              <a:latin typeface="Courier New" panose="02070309020205020404" pitchFamily="49" charset="0"/>
              <a:cs typeface="Courier New" panose="02070309020205020404" pitchFamily="49"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95231B6-7264-41B7-9B07-2304C463549B}"/>
                  </a:ext>
                </a:extLst>
              </p:cNvPr>
              <p:cNvSpPr txBox="1"/>
              <p:nvPr/>
            </p:nvSpPr>
            <p:spPr>
              <a:xfrm>
                <a:off x="2087864" y="3829608"/>
                <a:ext cx="3992824" cy="868636"/>
              </a:xfrm>
              <a:prstGeom prst="rect">
                <a:avLst/>
              </a:prstGeom>
              <a:noFill/>
            </p:spPr>
            <p:txBody>
              <a:bodyPr wrap="none" lIns="0" tIns="0" rIns="0" bIns="0" rtlCol="0">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𝐿</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0" smtClean="0">
                          <a:latin typeface="Cambria Math" panose="02040503050406030204" pitchFamily="18" charset="0"/>
                        </a:rPr>
                        <m:t>=−</m:t>
                      </m:r>
                      <m:r>
                        <a:rPr lang="en-US" b="0" i="1" smtClean="0">
                          <a:latin typeface="Cambria Math" panose="02040503050406030204" pitchFamily="18" charset="0"/>
                        </a:rPr>
                        <m:t>16.0902+10.0884</m:t>
                      </m:r>
                      <m:r>
                        <a:rPr lang="en-US" b="0" i="1" smtClean="0">
                          <a:latin typeface="Cambria Math" panose="02040503050406030204" pitchFamily="18" charset="0"/>
                        </a:rPr>
                        <m:t>𝑡</m:t>
                      </m:r>
                    </m:oMath>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𝑄</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=−0.4847+0.2050</m:t>
                      </m:r>
                      <m:r>
                        <a:rPr lang="en-US" b="0" i="1" smtClean="0">
                          <a:latin typeface="Cambria Math" panose="02040503050406030204" pitchFamily="18" charset="0"/>
                        </a:rPr>
                        <m:t>𝑡</m:t>
                      </m:r>
                      <m:r>
                        <a:rPr lang="en-US" b="0" i="1" smtClean="0">
                          <a:latin typeface="Cambria Math" panose="02040503050406030204" pitchFamily="18" charset="0"/>
                        </a:rPr>
                        <m:t>+0.9883</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oMath>
                  </m:oMathPara>
                </a14:m>
                <a:endParaRPr lang="en-US" b="0" dirty="0"/>
              </a:p>
            </p:txBody>
          </p:sp>
        </mc:Choice>
        <mc:Fallback xmlns="">
          <p:sp>
            <p:nvSpPr>
              <p:cNvPr id="6" name="TextBox 5">
                <a:extLst>
                  <a:ext uri="{FF2B5EF4-FFF2-40B4-BE49-F238E27FC236}">
                    <a16:creationId xmlns:a16="http://schemas.microsoft.com/office/drawing/2014/main" id="{795231B6-7264-41B7-9B07-2304C463549B}"/>
                  </a:ext>
                </a:extLst>
              </p:cNvPr>
              <p:cNvSpPr txBox="1">
                <a:spLocks noRot="1" noChangeAspect="1" noMove="1" noResize="1" noEditPoints="1" noAdjustHandles="1" noChangeArrowheads="1" noChangeShapeType="1" noTextEdit="1"/>
              </p:cNvSpPr>
              <p:nvPr/>
            </p:nvSpPr>
            <p:spPr>
              <a:xfrm>
                <a:off x="2087864" y="3829608"/>
                <a:ext cx="3992824" cy="868636"/>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5850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9BCD2D-79C5-4825-826B-74BD6929C17C}"/>
              </a:ext>
            </a:extLst>
          </p:cNvPr>
          <p:cNvSpPr>
            <a:spLocks noGrp="1"/>
          </p:cNvSpPr>
          <p:nvPr>
            <p:ph type="body" sz="quarter" idx="10"/>
          </p:nvPr>
        </p:nvSpPr>
        <p:spPr/>
        <p:txBody>
          <a:bodyPr/>
          <a:lstStyle/>
          <a:p>
            <a:r>
              <a:rPr lang="en-US" dirty="0"/>
              <a:t>Estimated noise (We will learn it later)</a:t>
            </a:r>
          </a:p>
          <a:p>
            <a:endParaRPr lang="en-US" dirty="0"/>
          </a:p>
          <a:p>
            <a:endParaRPr lang="en-US" dirty="0"/>
          </a:p>
          <a:p>
            <a:endParaRPr lang="en-US" dirty="0"/>
          </a:p>
          <a:p>
            <a:endParaRPr lang="en-US" dirty="0"/>
          </a:p>
          <a:p>
            <a:r>
              <a:rPr lang="en-US" dirty="0">
                <a:solidFill>
                  <a:srgbClr val="0000CC"/>
                </a:solidFill>
              </a:rPr>
              <a:t>Since the functional form is</a:t>
            </a:r>
            <a:br>
              <a:rPr lang="en-US" dirty="0">
                <a:solidFill>
                  <a:srgbClr val="0000CC"/>
                </a:solidFill>
              </a:rPr>
            </a:br>
            <a:r>
              <a:rPr lang="en-US" dirty="0">
                <a:solidFill>
                  <a:srgbClr val="0000CC"/>
                </a:solidFill>
              </a:rPr>
              <a:t>assumed to be correct, all</a:t>
            </a:r>
            <a:br>
              <a:rPr lang="en-US" dirty="0">
                <a:solidFill>
                  <a:srgbClr val="0000CC"/>
                </a:solidFill>
              </a:rPr>
            </a:br>
            <a:r>
              <a:rPr lang="en-US" dirty="0">
                <a:solidFill>
                  <a:srgbClr val="0000CC"/>
                </a:solidFill>
              </a:rPr>
              <a:t>model error is included </a:t>
            </a:r>
            <a:br>
              <a:rPr lang="en-US" dirty="0">
                <a:solidFill>
                  <a:srgbClr val="0000CC"/>
                </a:solidFill>
              </a:rPr>
            </a:br>
            <a:r>
              <a:rPr lang="en-US" dirty="0">
                <a:solidFill>
                  <a:srgbClr val="0000CC"/>
                </a:solidFill>
              </a:rPr>
              <a:t>in the estimated noise</a:t>
            </a:r>
          </a:p>
          <a:p>
            <a:pPr lvl="1"/>
            <a:r>
              <a:rPr lang="en-US" dirty="0"/>
              <a:t>The pattern of errors is not</a:t>
            </a:r>
            <a:br>
              <a:rPr lang="en-US" dirty="0"/>
            </a:br>
            <a:r>
              <a:rPr lang="en-US" dirty="0"/>
              <a:t>random</a:t>
            </a:r>
          </a:p>
        </p:txBody>
      </p:sp>
      <p:grpSp>
        <p:nvGrpSpPr>
          <p:cNvPr id="91" name="Group 90">
            <a:extLst>
              <a:ext uri="{FF2B5EF4-FFF2-40B4-BE49-F238E27FC236}">
                <a16:creationId xmlns:a16="http://schemas.microsoft.com/office/drawing/2014/main" id="{395FCE02-B6D5-48C4-AD15-C16B29087709}"/>
              </a:ext>
            </a:extLst>
          </p:cNvPr>
          <p:cNvGrpSpPr/>
          <p:nvPr/>
        </p:nvGrpSpPr>
        <p:grpSpPr>
          <a:xfrm>
            <a:off x="2830514" y="1388703"/>
            <a:ext cx="3058730" cy="1186403"/>
            <a:chOff x="2830514" y="1388703"/>
            <a:chExt cx="3058730" cy="1186403"/>
          </a:xfrm>
        </p:grpSpPr>
        <p:sp>
          <p:nvSpPr>
            <p:cNvPr id="88" name="Rectangle: Rounded Corners 87">
              <a:extLst>
                <a:ext uri="{FF2B5EF4-FFF2-40B4-BE49-F238E27FC236}">
                  <a16:creationId xmlns:a16="http://schemas.microsoft.com/office/drawing/2014/main" id="{E82DB803-4F24-420F-A180-DDA56956C96A}"/>
                </a:ext>
              </a:extLst>
            </p:cNvPr>
            <p:cNvSpPr/>
            <p:nvPr/>
          </p:nvSpPr>
          <p:spPr>
            <a:xfrm>
              <a:off x="2830514" y="1388703"/>
              <a:ext cx="914327" cy="551818"/>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9" name="Freeform: Shape 88">
              <a:extLst>
                <a:ext uri="{FF2B5EF4-FFF2-40B4-BE49-F238E27FC236}">
                  <a16:creationId xmlns:a16="http://schemas.microsoft.com/office/drawing/2014/main" id="{D57632D7-3D36-4A00-A17D-67900C0B9CC2}"/>
                </a:ext>
              </a:extLst>
            </p:cNvPr>
            <p:cNvSpPr/>
            <p:nvPr/>
          </p:nvSpPr>
          <p:spPr>
            <a:xfrm>
              <a:off x="3233309" y="1940521"/>
              <a:ext cx="287593" cy="420329"/>
            </a:xfrm>
            <a:custGeom>
              <a:avLst/>
              <a:gdLst>
                <a:gd name="connsiteX0" fmla="*/ 0 w 287593"/>
                <a:gd name="connsiteY0" fmla="*/ 0 h 420329"/>
                <a:gd name="connsiteX1" fmla="*/ 0 w 287593"/>
                <a:gd name="connsiteY1" fmla="*/ 420329 h 420329"/>
                <a:gd name="connsiteX2" fmla="*/ 287593 w 287593"/>
                <a:gd name="connsiteY2" fmla="*/ 420329 h 420329"/>
              </a:gdLst>
              <a:ahLst/>
              <a:cxnLst>
                <a:cxn ang="0">
                  <a:pos x="connsiteX0" y="connsiteY0"/>
                </a:cxn>
                <a:cxn ang="0">
                  <a:pos x="connsiteX1" y="connsiteY1"/>
                </a:cxn>
                <a:cxn ang="0">
                  <a:pos x="connsiteX2" y="connsiteY2"/>
                </a:cxn>
              </a:cxnLst>
              <a:rect l="l" t="t" r="r" b="b"/>
              <a:pathLst>
                <a:path w="287593" h="420329">
                  <a:moveTo>
                    <a:pt x="0" y="0"/>
                  </a:moveTo>
                  <a:lnTo>
                    <a:pt x="0" y="420329"/>
                  </a:lnTo>
                  <a:lnTo>
                    <a:pt x="287593" y="420329"/>
                  </a:lnTo>
                </a:path>
              </a:pathLst>
            </a:custGeom>
            <a:no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FB361B81-07CE-4057-A427-14FE0EE5FF80}"/>
                </a:ext>
              </a:extLst>
            </p:cNvPr>
            <p:cNvSpPr txBox="1"/>
            <p:nvPr/>
          </p:nvSpPr>
          <p:spPr>
            <a:xfrm>
              <a:off x="3497243" y="2174996"/>
              <a:ext cx="2392001" cy="400110"/>
            </a:xfrm>
            <a:prstGeom prst="rect">
              <a:avLst/>
            </a:prstGeom>
            <a:noFill/>
          </p:spPr>
          <p:txBody>
            <a:bodyPr wrap="none" rtlCol="0">
              <a:spAutoFit/>
            </a:bodyPr>
            <a:lstStyle/>
            <a:p>
              <a:pPr algn="l"/>
              <a:r>
                <a:rPr lang="en-US" sz="2000" dirty="0">
                  <a:solidFill>
                    <a:srgbClr val="0000FF"/>
                  </a:solidFill>
                </a:rPr>
                <a:t>Include model error</a:t>
              </a:r>
            </a:p>
          </p:txBody>
        </p:sp>
      </p:grpSp>
      <p:sp>
        <p:nvSpPr>
          <p:cNvPr id="3" name="Title 2">
            <a:extLst>
              <a:ext uri="{FF2B5EF4-FFF2-40B4-BE49-F238E27FC236}">
                <a16:creationId xmlns:a16="http://schemas.microsoft.com/office/drawing/2014/main" id="{49BC6825-E449-43B0-B327-4EBDFBC154A7}"/>
              </a:ext>
            </a:extLst>
          </p:cNvPr>
          <p:cNvSpPr>
            <a:spLocks noGrp="1"/>
          </p:cNvSpPr>
          <p:nvPr>
            <p:ph type="title"/>
          </p:nvPr>
        </p:nvSpPr>
        <p:spPr/>
        <p:txBody>
          <a:bodyPr/>
          <a:lstStyle/>
          <a:p>
            <a:r>
              <a:rPr lang="en-US" dirty="0"/>
              <a:t>Ex) Estimated Noise versus Model Error </a:t>
            </a:r>
            <a:r>
              <a:rPr lang="en-US" i="1" dirty="0"/>
              <a:t>cont.</a:t>
            </a:r>
          </a:p>
        </p:txBody>
      </p:sp>
      <p:grpSp>
        <p:nvGrpSpPr>
          <p:cNvPr id="6" name="Group 5">
            <a:extLst>
              <a:ext uri="{FF2B5EF4-FFF2-40B4-BE49-F238E27FC236}">
                <a16:creationId xmlns:a16="http://schemas.microsoft.com/office/drawing/2014/main" id="{07317369-F2F6-4949-B498-E55A6C3301CE}"/>
              </a:ext>
            </a:extLst>
          </p:cNvPr>
          <p:cNvGrpSpPr>
            <a:grpSpLocks noChangeAspect="1"/>
          </p:cNvGrpSpPr>
          <p:nvPr/>
        </p:nvGrpSpPr>
        <p:grpSpPr bwMode="auto">
          <a:xfrm>
            <a:off x="4148731" y="3042654"/>
            <a:ext cx="4133850" cy="3265488"/>
            <a:chOff x="1672" y="1649"/>
            <a:chExt cx="2604" cy="2057"/>
          </a:xfrm>
        </p:grpSpPr>
        <p:sp>
          <p:nvSpPr>
            <p:cNvPr id="77" name="Freeform 75">
              <a:extLst>
                <a:ext uri="{FF2B5EF4-FFF2-40B4-BE49-F238E27FC236}">
                  <a16:creationId xmlns:a16="http://schemas.microsoft.com/office/drawing/2014/main" id="{E4FB506D-7455-43BE-85C3-5EA810729A97}"/>
                </a:ext>
              </a:extLst>
            </p:cNvPr>
            <p:cNvSpPr>
              <a:spLocks/>
            </p:cNvSpPr>
            <p:nvPr/>
          </p:nvSpPr>
          <p:spPr bwMode="auto">
            <a:xfrm>
              <a:off x="1873" y="1961"/>
              <a:ext cx="2292" cy="1296"/>
            </a:xfrm>
            <a:custGeom>
              <a:avLst/>
              <a:gdLst>
                <a:gd name="T0" fmla="*/ 0 w 2292"/>
                <a:gd name="T1" fmla="*/ 1296 h 1296"/>
                <a:gd name="T2" fmla="*/ 47 w 2292"/>
                <a:gd name="T3" fmla="*/ 1295 h 1296"/>
                <a:gd name="T4" fmla="*/ 93 w 2292"/>
                <a:gd name="T5" fmla="*/ 1294 h 1296"/>
                <a:gd name="T6" fmla="*/ 140 w 2292"/>
                <a:gd name="T7" fmla="*/ 1291 h 1296"/>
                <a:gd name="T8" fmla="*/ 187 w 2292"/>
                <a:gd name="T9" fmla="*/ 1287 h 1296"/>
                <a:gd name="T10" fmla="*/ 234 w 2292"/>
                <a:gd name="T11" fmla="*/ 1283 h 1296"/>
                <a:gd name="T12" fmla="*/ 281 w 2292"/>
                <a:gd name="T13" fmla="*/ 1277 h 1296"/>
                <a:gd name="T14" fmla="*/ 327 w 2292"/>
                <a:gd name="T15" fmla="*/ 1269 h 1296"/>
                <a:gd name="T16" fmla="*/ 374 w 2292"/>
                <a:gd name="T17" fmla="*/ 1261 h 1296"/>
                <a:gd name="T18" fmla="*/ 421 w 2292"/>
                <a:gd name="T19" fmla="*/ 1252 h 1296"/>
                <a:gd name="T20" fmla="*/ 468 w 2292"/>
                <a:gd name="T21" fmla="*/ 1242 h 1296"/>
                <a:gd name="T22" fmla="*/ 514 w 2292"/>
                <a:gd name="T23" fmla="*/ 1231 h 1296"/>
                <a:gd name="T24" fmla="*/ 561 w 2292"/>
                <a:gd name="T25" fmla="*/ 1218 h 1296"/>
                <a:gd name="T26" fmla="*/ 608 w 2292"/>
                <a:gd name="T27" fmla="*/ 1205 h 1296"/>
                <a:gd name="T28" fmla="*/ 655 w 2292"/>
                <a:gd name="T29" fmla="*/ 1190 h 1296"/>
                <a:gd name="T30" fmla="*/ 702 w 2292"/>
                <a:gd name="T31" fmla="*/ 1174 h 1296"/>
                <a:gd name="T32" fmla="*/ 748 w 2292"/>
                <a:gd name="T33" fmla="*/ 1158 h 1296"/>
                <a:gd name="T34" fmla="*/ 795 w 2292"/>
                <a:gd name="T35" fmla="*/ 1140 h 1296"/>
                <a:gd name="T36" fmla="*/ 842 w 2292"/>
                <a:gd name="T37" fmla="*/ 1121 h 1296"/>
                <a:gd name="T38" fmla="*/ 889 w 2292"/>
                <a:gd name="T39" fmla="*/ 1101 h 1296"/>
                <a:gd name="T40" fmla="*/ 936 w 2292"/>
                <a:gd name="T41" fmla="*/ 1080 h 1296"/>
                <a:gd name="T42" fmla="*/ 982 w 2292"/>
                <a:gd name="T43" fmla="*/ 1058 h 1296"/>
                <a:gd name="T44" fmla="*/ 1029 w 2292"/>
                <a:gd name="T45" fmla="*/ 1035 h 1296"/>
                <a:gd name="T46" fmla="*/ 1076 w 2292"/>
                <a:gd name="T47" fmla="*/ 1011 h 1296"/>
                <a:gd name="T48" fmla="*/ 1123 w 2292"/>
                <a:gd name="T49" fmla="*/ 985 h 1296"/>
                <a:gd name="T50" fmla="*/ 1169 w 2292"/>
                <a:gd name="T51" fmla="*/ 959 h 1296"/>
                <a:gd name="T52" fmla="*/ 1216 w 2292"/>
                <a:gd name="T53" fmla="*/ 931 h 1296"/>
                <a:gd name="T54" fmla="*/ 1263 w 2292"/>
                <a:gd name="T55" fmla="*/ 902 h 1296"/>
                <a:gd name="T56" fmla="*/ 1310 w 2292"/>
                <a:gd name="T57" fmla="*/ 873 h 1296"/>
                <a:gd name="T58" fmla="*/ 1357 w 2292"/>
                <a:gd name="T59" fmla="*/ 842 h 1296"/>
                <a:gd name="T60" fmla="*/ 1403 w 2292"/>
                <a:gd name="T61" fmla="*/ 810 h 1296"/>
                <a:gd name="T62" fmla="*/ 1450 w 2292"/>
                <a:gd name="T63" fmla="*/ 777 h 1296"/>
                <a:gd name="T64" fmla="*/ 1497 w 2292"/>
                <a:gd name="T65" fmla="*/ 743 h 1296"/>
                <a:gd name="T66" fmla="*/ 1544 w 2292"/>
                <a:gd name="T67" fmla="*/ 708 h 1296"/>
                <a:gd name="T68" fmla="*/ 1591 w 2292"/>
                <a:gd name="T69" fmla="*/ 672 h 1296"/>
                <a:gd name="T70" fmla="*/ 1637 w 2292"/>
                <a:gd name="T71" fmla="*/ 635 h 1296"/>
                <a:gd name="T72" fmla="*/ 1684 w 2292"/>
                <a:gd name="T73" fmla="*/ 597 h 1296"/>
                <a:gd name="T74" fmla="*/ 1731 w 2292"/>
                <a:gd name="T75" fmla="*/ 557 h 1296"/>
                <a:gd name="T76" fmla="*/ 1778 w 2292"/>
                <a:gd name="T77" fmla="*/ 517 h 1296"/>
                <a:gd name="T78" fmla="*/ 1824 w 2292"/>
                <a:gd name="T79" fmla="*/ 475 h 1296"/>
                <a:gd name="T80" fmla="*/ 1871 w 2292"/>
                <a:gd name="T81" fmla="*/ 432 h 1296"/>
                <a:gd name="T82" fmla="*/ 1918 w 2292"/>
                <a:gd name="T83" fmla="*/ 389 h 1296"/>
                <a:gd name="T84" fmla="*/ 1965 w 2292"/>
                <a:gd name="T85" fmla="*/ 344 h 1296"/>
                <a:gd name="T86" fmla="*/ 2012 w 2292"/>
                <a:gd name="T87" fmla="*/ 298 h 1296"/>
                <a:gd name="T88" fmla="*/ 2059 w 2292"/>
                <a:gd name="T89" fmla="*/ 251 h 1296"/>
                <a:gd name="T90" fmla="*/ 2105 w 2292"/>
                <a:gd name="T91" fmla="*/ 203 h 1296"/>
                <a:gd name="T92" fmla="*/ 2152 w 2292"/>
                <a:gd name="T93" fmla="*/ 154 h 1296"/>
                <a:gd name="T94" fmla="*/ 2199 w 2292"/>
                <a:gd name="T95" fmla="*/ 104 h 1296"/>
                <a:gd name="T96" fmla="*/ 2246 w 2292"/>
                <a:gd name="T97" fmla="*/ 53 h 1296"/>
                <a:gd name="T98" fmla="*/ 2292 w 2292"/>
                <a:gd name="T99" fmla="*/ 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92" h="1296">
                  <a:moveTo>
                    <a:pt x="0" y="1296"/>
                  </a:moveTo>
                  <a:lnTo>
                    <a:pt x="47" y="1295"/>
                  </a:lnTo>
                  <a:lnTo>
                    <a:pt x="93" y="1294"/>
                  </a:lnTo>
                  <a:lnTo>
                    <a:pt x="140" y="1291"/>
                  </a:lnTo>
                  <a:lnTo>
                    <a:pt x="187" y="1287"/>
                  </a:lnTo>
                  <a:lnTo>
                    <a:pt x="234" y="1283"/>
                  </a:lnTo>
                  <a:lnTo>
                    <a:pt x="281" y="1277"/>
                  </a:lnTo>
                  <a:lnTo>
                    <a:pt x="327" y="1269"/>
                  </a:lnTo>
                  <a:lnTo>
                    <a:pt x="374" y="1261"/>
                  </a:lnTo>
                  <a:lnTo>
                    <a:pt x="421" y="1252"/>
                  </a:lnTo>
                  <a:lnTo>
                    <a:pt x="468" y="1242"/>
                  </a:lnTo>
                  <a:lnTo>
                    <a:pt x="514" y="1231"/>
                  </a:lnTo>
                  <a:lnTo>
                    <a:pt x="561" y="1218"/>
                  </a:lnTo>
                  <a:lnTo>
                    <a:pt x="608" y="1205"/>
                  </a:lnTo>
                  <a:lnTo>
                    <a:pt x="655" y="1190"/>
                  </a:lnTo>
                  <a:lnTo>
                    <a:pt x="702" y="1174"/>
                  </a:lnTo>
                  <a:lnTo>
                    <a:pt x="748" y="1158"/>
                  </a:lnTo>
                  <a:lnTo>
                    <a:pt x="795" y="1140"/>
                  </a:lnTo>
                  <a:lnTo>
                    <a:pt x="842" y="1121"/>
                  </a:lnTo>
                  <a:lnTo>
                    <a:pt x="889" y="1101"/>
                  </a:lnTo>
                  <a:lnTo>
                    <a:pt x="936" y="1080"/>
                  </a:lnTo>
                  <a:lnTo>
                    <a:pt x="982" y="1058"/>
                  </a:lnTo>
                  <a:lnTo>
                    <a:pt x="1029" y="1035"/>
                  </a:lnTo>
                  <a:lnTo>
                    <a:pt x="1076" y="1011"/>
                  </a:lnTo>
                  <a:lnTo>
                    <a:pt x="1123" y="985"/>
                  </a:lnTo>
                  <a:lnTo>
                    <a:pt x="1169" y="959"/>
                  </a:lnTo>
                  <a:lnTo>
                    <a:pt x="1216" y="931"/>
                  </a:lnTo>
                  <a:lnTo>
                    <a:pt x="1263" y="902"/>
                  </a:lnTo>
                  <a:lnTo>
                    <a:pt x="1310" y="873"/>
                  </a:lnTo>
                  <a:lnTo>
                    <a:pt x="1357" y="842"/>
                  </a:lnTo>
                  <a:lnTo>
                    <a:pt x="1403" y="810"/>
                  </a:lnTo>
                  <a:lnTo>
                    <a:pt x="1450" y="777"/>
                  </a:lnTo>
                  <a:lnTo>
                    <a:pt x="1497" y="743"/>
                  </a:lnTo>
                  <a:lnTo>
                    <a:pt x="1544" y="708"/>
                  </a:lnTo>
                  <a:lnTo>
                    <a:pt x="1591" y="672"/>
                  </a:lnTo>
                  <a:lnTo>
                    <a:pt x="1637" y="635"/>
                  </a:lnTo>
                  <a:lnTo>
                    <a:pt x="1684" y="597"/>
                  </a:lnTo>
                  <a:lnTo>
                    <a:pt x="1731" y="557"/>
                  </a:lnTo>
                  <a:lnTo>
                    <a:pt x="1778" y="517"/>
                  </a:lnTo>
                  <a:lnTo>
                    <a:pt x="1824" y="475"/>
                  </a:lnTo>
                  <a:lnTo>
                    <a:pt x="1871" y="432"/>
                  </a:lnTo>
                  <a:lnTo>
                    <a:pt x="1918" y="389"/>
                  </a:lnTo>
                  <a:lnTo>
                    <a:pt x="1965" y="344"/>
                  </a:lnTo>
                  <a:lnTo>
                    <a:pt x="2012" y="298"/>
                  </a:lnTo>
                  <a:lnTo>
                    <a:pt x="2059" y="251"/>
                  </a:lnTo>
                  <a:lnTo>
                    <a:pt x="2105" y="203"/>
                  </a:lnTo>
                  <a:lnTo>
                    <a:pt x="2152" y="154"/>
                  </a:lnTo>
                  <a:lnTo>
                    <a:pt x="2199" y="104"/>
                  </a:lnTo>
                  <a:lnTo>
                    <a:pt x="2246" y="53"/>
                  </a:lnTo>
                  <a:lnTo>
                    <a:pt x="2292" y="0"/>
                  </a:lnTo>
                </a:path>
              </a:pathLst>
            </a:custGeom>
            <a:noFill/>
            <a:ln w="1905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Rectangle 6">
              <a:extLst>
                <a:ext uri="{FF2B5EF4-FFF2-40B4-BE49-F238E27FC236}">
                  <a16:creationId xmlns:a16="http://schemas.microsoft.com/office/drawing/2014/main" id="{789BA642-8539-4971-AE63-E6A785E1703B}"/>
                </a:ext>
              </a:extLst>
            </p:cNvPr>
            <p:cNvSpPr>
              <a:spLocks noChangeArrowheads="1"/>
            </p:cNvSpPr>
            <p:nvPr/>
          </p:nvSpPr>
          <p:spPr bwMode="auto">
            <a:xfrm>
              <a:off x="1873" y="1702"/>
              <a:ext cx="2292" cy="181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7">
              <a:extLst>
                <a:ext uri="{FF2B5EF4-FFF2-40B4-BE49-F238E27FC236}">
                  <a16:creationId xmlns:a16="http://schemas.microsoft.com/office/drawing/2014/main" id="{2016EAD9-0E53-429A-847A-7F6986A81FA6}"/>
                </a:ext>
              </a:extLst>
            </p:cNvPr>
            <p:cNvSpPr>
              <a:spLocks noChangeShapeType="1"/>
            </p:cNvSpPr>
            <p:nvPr/>
          </p:nvSpPr>
          <p:spPr bwMode="auto">
            <a:xfrm>
              <a:off x="1873" y="3516"/>
              <a:ext cx="2292" cy="0"/>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8">
              <a:extLst>
                <a:ext uri="{FF2B5EF4-FFF2-40B4-BE49-F238E27FC236}">
                  <a16:creationId xmlns:a16="http://schemas.microsoft.com/office/drawing/2014/main" id="{3BCCEF42-3ED6-48E4-B18A-6210D9FAE502}"/>
                </a:ext>
              </a:extLst>
            </p:cNvPr>
            <p:cNvSpPr>
              <a:spLocks noChangeShapeType="1"/>
            </p:cNvSpPr>
            <p:nvPr/>
          </p:nvSpPr>
          <p:spPr bwMode="auto">
            <a:xfrm>
              <a:off x="1873" y="1702"/>
              <a:ext cx="2292" cy="0"/>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9">
              <a:extLst>
                <a:ext uri="{FF2B5EF4-FFF2-40B4-BE49-F238E27FC236}">
                  <a16:creationId xmlns:a16="http://schemas.microsoft.com/office/drawing/2014/main" id="{70086C01-A432-427D-B3C6-7AC5C7C2A32E}"/>
                </a:ext>
              </a:extLst>
            </p:cNvPr>
            <p:cNvSpPr>
              <a:spLocks noChangeShapeType="1"/>
            </p:cNvSpPr>
            <p:nvPr/>
          </p:nvSpPr>
          <p:spPr bwMode="auto">
            <a:xfrm flipV="1">
              <a:off x="1873" y="3493"/>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0">
              <a:extLst>
                <a:ext uri="{FF2B5EF4-FFF2-40B4-BE49-F238E27FC236}">
                  <a16:creationId xmlns:a16="http://schemas.microsoft.com/office/drawing/2014/main" id="{6E3C296C-78EE-4C73-BDE1-59375C7B4EFE}"/>
                </a:ext>
              </a:extLst>
            </p:cNvPr>
            <p:cNvSpPr>
              <a:spLocks noChangeShapeType="1"/>
            </p:cNvSpPr>
            <p:nvPr/>
          </p:nvSpPr>
          <p:spPr bwMode="auto">
            <a:xfrm flipV="1">
              <a:off x="2331" y="3493"/>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1">
              <a:extLst>
                <a:ext uri="{FF2B5EF4-FFF2-40B4-BE49-F238E27FC236}">
                  <a16:creationId xmlns:a16="http://schemas.microsoft.com/office/drawing/2014/main" id="{5056A703-8A00-489F-BAD2-11BD48B513F3}"/>
                </a:ext>
              </a:extLst>
            </p:cNvPr>
            <p:cNvSpPr>
              <a:spLocks noChangeShapeType="1"/>
            </p:cNvSpPr>
            <p:nvPr/>
          </p:nvSpPr>
          <p:spPr bwMode="auto">
            <a:xfrm flipV="1">
              <a:off x="2790" y="3493"/>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2">
              <a:extLst>
                <a:ext uri="{FF2B5EF4-FFF2-40B4-BE49-F238E27FC236}">
                  <a16:creationId xmlns:a16="http://schemas.microsoft.com/office/drawing/2014/main" id="{A18C4C63-4DBD-45CC-B525-F44C308CCD2C}"/>
                </a:ext>
              </a:extLst>
            </p:cNvPr>
            <p:cNvSpPr>
              <a:spLocks noChangeShapeType="1"/>
            </p:cNvSpPr>
            <p:nvPr/>
          </p:nvSpPr>
          <p:spPr bwMode="auto">
            <a:xfrm flipV="1">
              <a:off x="3248" y="3493"/>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3">
              <a:extLst>
                <a:ext uri="{FF2B5EF4-FFF2-40B4-BE49-F238E27FC236}">
                  <a16:creationId xmlns:a16="http://schemas.microsoft.com/office/drawing/2014/main" id="{321DE5F3-2256-40BB-A197-0D8319392CFC}"/>
                </a:ext>
              </a:extLst>
            </p:cNvPr>
            <p:cNvSpPr>
              <a:spLocks noChangeShapeType="1"/>
            </p:cNvSpPr>
            <p:nvPr/>
          </p:nvSpPr>
          <p:spPr bwMode="auto">
            <a:xfrm flipV="1">
              <a:off x="3707" y="3493"/>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4">
              <a:extLst>
                <a:ext uri="{FF2B5EF4-FFF2-40B4-BE49-F238E27FC236}">
                  <a16:creationId xmlns:a16="http://schemas.microsoft.com/office/drawing/2014/main" id="{81D180E5-1523-4679-A2D5-E1B980120607}"/>
                </a:ext>
              </a:extLst>
            </p:cNvPr>
            <p:cNvSpPr>
              <a:spLocks noChangeShapeType="1"/>
            </p:cNvSpPr>
            <p:nvPr/>
          </p:nvSpPr>
          <p:spPr bwMode="auto">
            <a:xfrm flipV="1">
              <a:off x="4165" y="3493"/>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5">
              <a:extLst>
                <a:ext uri="{FF2B5EF4-FFF2-40B4-BE49-F238E27FC236}">
                  <a16:creationId xmlns:a16="http://schemas.microsoft.com/office/drawing/2014/main" id="{07A8B2F5-69D1-4516-B6D0-CEDEB90C2295}"/>
                </a:ext>
              </a:extLst>
            </p:cNvPr>
            <p:cNvSpPr>
              <a:spLocks noChangeShapeType="1"/>
            </p:cNvSpPr>
            <p:nvPr/>
          </p:nvSpPr>
          <p:spPr bwMode="auto">
            <a:xfrm>
              <a:off x="1873" y="1702"/>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6">
              <a:extLst>
                <a:ext uri="{FF2B5EF4-FFF2-40B4-BE49-F238E27FC236}">
                  <a16:creationId xmlns:a16="http://schemas.microsoft.com/office/drawing/2014/main" id="{74091968-44A8-4DB6-8D36-1E9947F208BB}"/>
                </a:ext>
              </a:extLst>
            </p:cNvPr>
            <p:cNvSpPr>
              <a:spLocks noChangeShapeType="1"/>
            </p:cNvSpPr>
            <p:nvPr/>
          </p:nvSpPr>
          <p:spPr bwMode="auto">
            <a:xfrm>
              <a:off x="2331" y="1702"/>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7">
              <a:extLst>
                <a:ext uri="{FF2B5EF4-FFF2-40B4-BE49-F238E27FC236}">
                  <a16:creationId xmlns:a16="http://schemas.microsoft.com/office/drawing/2014/main" id="{9E5401E0-6A66-499D-8392-93A6E56F60D0}"/>
                </a:ext>
              </a:extLst>
            </p:cNvPr>
            <p:cNvSpPr>
              <a:spLocks noChangeShapeType="1"/>
            </p:cNvSpPr>
            <p:nvPr/>
          </p:nvSpPr>
          <p:spPr bwMode="auto">
            <a:xfrm>
              <a:off x="2790" y="1702"/>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8">
              <a:extLst>
                <a:ext uri="{FF2B5EF4-FFF2-40B4-BE49-F238E27FC236}">
                  <a16:creationId xmlns:a16="http://schemas.microsoft.com/office/drawing/2014/main" id="{2A866A38-4612-4EF4-B38C-3EC5594A1C23}"/>
                </a:ext>
              </a:extLst>
            </p:cNvPr>
            <p:cNvSpPr>
              <a:spLocks noChangeShapeType="1"/>
            </p:cNvSpPr>
            <p:nvPr/>
          </p:nvSpPr>
          <p:spPr bwMode="auto">
            <a:xfrm>
              <a:off x="3248" y="1702"/>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9">
              <a:extLst>
                <a:ext uri="{FF2B5EF4-FFF2-40B4-BE49-F238E27FC236}">
                  <a16:creationId xmlns:a16="http://schemas.microsoft.com/office/drawing/2014/main" id="{3B6AB1C8-77C9-4195-B586-0FEAED379A10}"/>
                </a:ext>
              </a:extLst>
            </p:cNvPr>
            <p:cNvSpPr>
              <a:spLocks noChangeShapeType="1"/>
            </p:cNvSpPr>
            <p:nvPr/>
          </p:nvSpPr>
          <p:spPr bwMode="auto">
            <a:xfrm>
              <a:off x="3707" y="1702"/>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20">
              <a:extLst>
                <a:ext uri="{FF2B5EF4-FFF2-40B4-BE49-F238E27FC236}">
                  <a16:creationId xmlns:a16="http://schemas.microsoft.com/office/drawing/2014/main" id="{044BE8A7-FDB6-4D85-9D54-934FB3F51E6D}"/>
                </a:ext>
              </a:extLst>
            </p:cNvPr>
            <p:cNvSpPr>
              <a:spLocks noChangeShapeType="1"/>
            </p:cNvSpPr>
            <p:nvPr/>
          </p:nvSpPr>
          <p:spPr bwMode="auto">
            <a:xfrm>
              <a:off x="4165" y="1702"/>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Rectangle 21">
              <a:extLst>
                <a:ext uri="{FF2B5EF4-FFF2-40B4-BE49-F238E27FC236}">
                  <a16:creationId xmlns:a16="http://schemas.microsoft.com/office/drawing/2014/main" id="{10087B19-F02B-47DA-85F0-E2991A61619E}"/>
                </a:ext>
              </a:extLst>
            </p:cNvPr>
            <p:cNvSpPr>
              <a:spLocks noChangeArrowheads="1"/>
            </p:cNvSpPr>
            <p:nvPr/>
          </p:nvSpPr>
          <p:spPr bwMode="auto">
            <a:xfrm>
              <a:off x="1846" y="3558"/>
              <a:ext cx="10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2">
              <a:extLst>
                <a:ext uri="{FF2B5EF4-FFF2-40B4-BE49-F238E27FC236}">
                  <a16:creationId xmlns:a16="http://schemas.microsoft.com/office/drawing/2014/main" id="{4A69AAF7-3787-407E-BF26-01A9586F8B34}"/>
                </a:ext>
              </a:extLst>
            </p:cNvPr>
            <p:cNvSpPr>
              <a:spLocks noChangeArrowheads="1"/>
            </p:cNvSpPr>
            <p:nvPr/>
          </p:nvSpPr>
          <p:spPr bwMode="auto">
            <a:xfrm>
              <a:off x="2306" y="3558"/>
              <a:ext cx="10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3">
              <a:extLst>
                <a:ext uri="{FF2B5EF4-FFF2-40B4-BE49-F238E27FC236}">
                  <a16:creationId xmlns:a16="http://schemas.microsoft.com/office/drawing/2014/main" id="{31199AB4-B778-4A6B-BF04-9346F0BABE80}"/>
                </a:ext>
              </a:extLst>
            </p:cNvPr>
            <p:cNvSpPr>
              <a:spLocks noChangeArrowheads="1"/>
            </p:cNvSpPr>
            <p:nvPr/>
          </p:nvSpPr>
          <p:spPr bwMode="auto">
            <a:xfrm>
              <a:off x="2765" y="3558"/>
              <a:ext cx="10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4">
              <a:extLst>
                <a:ext uri="{FF2B5EF4-FFF2-40B4-BE49-F238E27FC236}">
                  <a16:creationId xmlns:a16="http://schemas.microsoft.com/office/drawing/2014/main" id="{3AE8D6D2-C090-4AE4-AE76-1C35E915E4C8}"/>
                </a:ext>
              </a:extLst>
            </p:cNvPr>
            <p:cNvSpPr>
              <a:spLocks noChangeArrowheads="1"/>
            </p:cNvSpPr>
            <p:nvPr/>
          </p:nvSpPr>
          <p:spPr bwMode="auto">
            <a:xfrm>
              <a:off x="3220" y="3558"/>
              <a:ext cx="10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5">
              <a:extLst>
                <a:ext uri="{FF2B5EF4-FFF2-40B4-BE49-F238E27FC236}">
                  <a16:creationId xmlns:a16="http://schemas.microsoft.com/office/drawing/2014/main" id="{43B1479B-60B6-4A69-B063-4B45BF423DDD}"/>
                </a:ext>
              </a:extLst>
            </p:cNvPr>
            <p:cNvSpPr>
              <a:spLocks noChangeArrowheads="1"/>
            </p:cNvSpPr>
            <p:nvPr/>
          </p:nvSpPr>
          <p:spPr bwMode="auto">
            <a:xfrm>
              <a:off x="3679" y="3558"/>
              <a:ext cx="10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6">
              <a:extLst>
                <a:ext uri="{FF2B5EF4-FFF2-40B4-BE49-F238E27FC236}">
                  <a16:creationId xmlns:a16="http://schemas.microsoft.com/office/drawing/2014/main" id="{9830DDBE-2C7B-40F7-9C2E-AEAEF2699798}"/>
                </a:ext>
              </a:extLst>
            </p:cNvPr>
            <p:cNvSpPr>
              <a:spLocks noChangeArrowheads="1"/>
            </p:cNvSpPr>
            <p:nvPr/>
          </p:nvSpPr>
          <p:spPr bwMode="auto">
            <a:xfrm>
              <a:off x="4112" y="3558"/>
              <a:ext cx="16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27">
              <a:extLst>
                <a:ext uri="{FF2B5EF4-FFF2-40B4-BE49-F238E27FC236}">
                  <a16:creationId xmlns:a16="http://schemas.microsoft.com/office/drawing/2014/main" id="{FE68AE2E-62F1-4436-84AB-1F9A9F218FA6}"/>
                </a:ext>
              </a:extLst>
            </p:cNvPr>
            <p:cNvSpPr>
              <a:spLocks noChangeShapeType="1"/>
            </p:cNvSpPr>
            <p:nvPr/>
          </p:nvSpPr>
          <p:spPr bwMode="auto">
            <a:xfrm flipV="1">
              <a:off x="1873" y="1702"/>
              <a:ext cx="0" cy="1814"/>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8">
              <a:extLst>
                <a:ext uri="{FF2B5EF4-FFF2-40B4-BE49-F238E27FC236}">
                  <a16:creationId xmlns:a16="http://schemas.microsoft.com/office/drawing/2014/main" id="{58799959-4FCD-4B5E-9983-CC6EAAC7225C}"/>
                </a:ext>
              </a:extLst>
            </p:cNvPr>
            <p:cNvSpPr>
              <a:spLocks noChangeShapeType="1"/>
            </p:cNvSpPr>
            <p:nvPr/>
          </p:nvSpPr>
          <p:spPr bwMode="auto">
            <a:xfrm flipV="1">
              <a:off x="4165" y="1702"/>
              <a:ext cx="0" cy="1814"/>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9">
              <a:extLst>
                <a:ext uri="{FF2B5EF4-FFF2-40B4-BE49-F238E27FC236}">
                  <a16:creationId xmlns:a16="http://schemas.microsoft.com/office/drawing/2014/main" id="{DA690198-FF9F-4C41-9BCD-3B7DB189213B}"/>
                </a:ext>
              </a:extLst>
            </p:cNvPr>
            <p:cNvSpPr>
              <a:spLocks noChangeShapeType="1"/>
            </p:cNvSpPr>
            <p:nvPr/>
          </p:nvSpPr>
          <p:spPr bwMode="auto">
            <a:xfrm>
              <a:off x="1873" y="3516"/>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30">
              <a:extLst>
                <a:ext uri="{FF2B5EF4-FFF2-40B4-BE49-F238E27FC236}">
                  <a16:creationId xmlns:a16="http://schemas.microsoft.com/office/drawing/2014/main" id="{0D42E6F4-6590-4399-852E-0FA1724C4680}"/>
                </a:ext>
              </a:extLst>
            </p:cNvPr>
            <p:cNvSpPr>
              <a:spLocks noChangeShapeType="1"/>
            </p:cNvSpPr>
            <p:nvPr/>
          </p:nvSpPr>
          <p:spPr bwMode="auto">
            <a:xfrm>
              <a:off x="1873" y="3257"/>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31">
              <a:extLst>
                <a:ext uri="{FF2B5EF4-FFF2-40B4-BE49-F238E27FC236}">
                  <a16:creationId xmlns:a16="http://schemas.microsoft.com/office/drawing/2014/main" id="{8D9602D0-635A-4B77-BADB-2D17A02EBE52}"/>
                </a:ext>
              </a:extLst>
            </p:cNvPr>
            <p:cNvSpPr>
              <a:spLocks noChangeShapeType="1"/>
            </p:cNvSpPr>
            <p:nvPr/>
          </p:nvSpPr>
          <p:spPr bwMode="auto">
            <a:xfrm>
              <a:off x="1873" y="2998"/>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32">
              <a:extLst>
                <a:ext uri="{FF2B5EF4-FFF2-40B4-BE49-F238E27FC236}">
                  <a16:creationId xmlns:a16="http://schemas.microsoft.com/office/drawing/2014/main" id="{9D3AAB80-DAEF-4F4E-9F63-88AC9DDC316A}"/>
                </a:ext>
              </a:extLst>
            </p:cNvPr>
            <p:cNvSpPr>
              <a:spLocks noChangeShapeType="1"/>
            </p:cNvSpPr>
            <p:nvPr/>
          </p:nvSpPr>
          <p:spPr bwMode="auto">
            <a:xfrm>
              <a:off x="1873" y="2739"/>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33">
              <a:extLst>
                <a:ext uri="{FF2B5EF4-FFF2-40B4-BE49-F238E27FC236}">
                  <a16:creationId xmlns:a16="http://schemas.microsoft.com/office/drawing/2014/main" id="{F6AA46E6-80ED-4833-9BBC-3C2D6034AD90}"/>
                </a:ext>
              </a:extLst>
            </p:cNvPr>
            <p:cNvSpPr>
              <a:spLocks noChangeShapeType="1"/>
            </p:cNvSpPr>
            <p:nvPr/>
          </p:nvSpPr>
          <p:spPr bwMode="auto">
            <a:xfrm>
              <a:off x="1873" y="2479"/>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34">
              <a:extLst>
                <a:ext uri="{FF2B5EF4-FFF2-40B4-BE49-F238E27FC236}">
                  <a16:creationId xmlns:a16="http://schemas.microsoft.com/office/drawing/2014/main" id="{399F6D88-8262-4FB7-9D31-AC267BDC3E94}"/>
                </a:ext>
              </a:extLst>
            </p:cNvPr>
            <p:cNvSpPr>
              <a:spLocks noChangeShapeType="1"/>
            </p:cNvSpPr>
            <p:nvPr/>
          </p:nvSpPr>
          <p:spPr bwMode="auto">
            <a:xfrm>
              <a:off x="1873" y="2220"/>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35">
              <a:extLst>
                <a:ext uri="{FF2B5EF4-FFF2-40B4-BE49-F238E27FC236}">
                  <a16:creationId xmlns:a16="http://schemas.microsoft.com/office/drawing/2014/main" id="{F4625077-E1E0-4F99-A905-0B69EAC31339}"/>
                </a:ext>
              </a:extLst>
            </p:cNvPr>
            <p:cNvSpPr>
              <a:spLocks noChangeShapeType="1"/>
            </p:cNvSpPr>
            <p:nvPr/>
          </p:nvSpPr>
          <p:spPr bwMode="auto">
            <a:xfrm>
              <a:off x="1873" y="1961"/>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36">
              <a:extLst>
                <a:ext uri="{FF2B5EF4-FFF2-40B4-BE49-F238E27FC236}">
                  <a16:creationId xmlns:a16="http://schemas.microsoft.com/office/drawing/2014/main" id="{6A86880A-220B-444F-A477-E192C4796B95}"/>
                </a:ext>
              </a:extLst>
            </p:cNvPr>
            <p:cNvSpPr>
              <a:spLocks noChangeShapeType="1"/>
            </p:cNvSpPr>
            <p:nvPr/>
          </p:nvSpPr>
          <p:spPr bwMode="auto">
            <a:xfrm>
              <a:off x="1873" y="1702"/>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37">
              <a:extLst>
                <a:ext uri="{FF2B5EF4-FFF2-40B4-BE49-F238E27FC236}">
                  <a16:creationId xmlns:a16="http://schemas.microsoft.com/office/drawing/2014/main" id="{7B92D16C-EFF0-473D-A7DE-6CFED62A13C8}"/>
                </a:ext>
              </a:extLst>
            </p:cNvPr>
            <p:cNvSpPr>
              <a:spLocks noChangeShapeType="1"/>
            </p:cNvSpPr>
            <p:nvPr/>
          </p:nvSpPr>
          <p:spPr bwMode="auto">
            <a:xfrm flipH="1">
              <a:off x="4143" y="3516"/>
              <a:ext cx="22"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38">
              <a:extLst>
                <a:ext uri="{FF2B5EF4-FFF2-40B4-BE49-F238E27FC236}">
                  <a16:creationId xmlns:a16="http://schemas.microsoft.com/office/drawing/2014/main" id="{92C34207-F95D-49BE-8E03-5B79D3C8969D}"/>
                </a:ext>
              </a:extLst>
            </p:cNvPr>
            <p:cNvSpPr>
              <a:spLocks noChangeShapeType="1"/>
            </p:cNvSpPr>
            <p:nvPr/>
          </p:nvSpPr>
          <p:spPr bwMode="auto">
            <a:xfrm flipH="1">
              <a:off x="4143" y="3257"/>
              <a:ext cx="22"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39">
              <a:extLst>
                <a:ext uri="{FF2B5EF4-FFF2-40B4-BE49-F238E27FC236}">
                  <a16:creationId xmlns:a16="http://schemas.microsoft.com/office/drawing/2014/main" id="{35FF524F-79E4-4E01-BD54-5D8F48142EFE}"/>
                </a:ext>
              </a:extLst>
            </p:cNvPr>
            <p:cNvSpPr>
              <a:spLocks noChangeShapeType="1"/>
            </p:cNvSpPr>
            <p:nvPr/>
          </p:nvSpPr>
          <p:spPr bwMode="auto">
            <a:xfrm flipH="1">
              <a:off x="4143" y="2998"/>
              <a:ext cx="22"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40">
              <a:extLst>
                <a:ext uri="{FF2B5EF4-FFF2-40B4-BE49-F238E27FC236}">
                  <a16:creationId xmlns:a16="http://schemas.microsoft.com/office/drawing/2014/main" id="{6B44CA38-9EA6-49FF-BE60-D09CEC6BCD85}"/>
                </a:ext>
              </a:extLst>
            </p:cNvPr>
            <p:cNvSpPr>
              <a:spLocks noChangeShapeType="1"/>
            </p:cNvSpPr>
            <p:nvPr/>
          </p:nvSpPr>
          <p:spPr bwMode="auto">
            <a:xfrm flipH="1">
              <a:off x="4143" y="2739"/>
              <a:ext cx="22"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41">
              <a:extLst>
                <a:ext uri="{FF2B5EF4-FFF2-40B4-BE49-F238E27FC236}">
                  <a16:creationId xmlns:a16="http://schemas.microsoft.com/office/drawing/2014/main" id="{461E72E5-E582-414D-A194-D87303C9BBEB}"/>
                </a:ext>
              </a:extLst>
            </p:cNvPr>
            <p:cNvSpPr>
              <a:spLocks noChangeShapeType="1"/>
            </p:cNvSpPr>
            <p:nvPr/>
          </p:nvSpPr>
          <p:spPr bwMode="auto">
            <a:xfrm flipH="1">
              <a:off x="4143" y="2479"/>
              <a:ext cx="22"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42">
              <a:extLst>
                <a:ext uri="{FF2B5EF4-FFF2-40B4-BE49-F238E27FC236}">
                  <a16:creationId xmlns:a16="http://schemas.microsoft.com/office/drawing/2014/main" id="{2CCAB92B-6565-4162-8A8B-07D394A2731B}"/>
                </a:ext>
              </a:extLst>
            </p:cNvPr>
            <p:cNvSpPr>
              <a:spLocks noChangeShapeType="1"/>
            </p:cNvSpPr>
            <p:nvPr/>
          </p:nvSpPr>
          <p:spPr bwMode="auto">
            <a:xfrm flipH="1">
              <a:off x="4143" y="2220"/>
              <a:ext cx="22"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43">
              <a:extLst>
                <a:ext uri="{FF2B5EF4-FFF2-40B4-BE49-F238E27FC236}">
                  <a16:creationId xmlns:a16="http://schemas.microsoft.com/office/drawing/2014/main" id="{205B42B7-9C03-4297-91D9-13DD64157534}"/>
                </a:ext>
              </a:extLst>
            </p:cNvPr>
            <p:cNvSpPr>
              <a:spLocks noChangeShapeType="1"/>
            </p:cNvSpPr>
            <p:nvPr/>
          </p:nvSpPr>
          <p:spPr bwMode="auto">
            <a:xfrm flipH="1">
              <a:off x="4143" y="1961"/>
              <a:ext cx="22"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44">
              <a:extLst>
                <a:ext uri="{FF2B5EF4-FFF2-40B4-BE49-F238E27FC236}">
                  <a16:creationId xmlns:a16="http://schemas.microsoft.com/office/drawing/2014/main" id="{C898196F-88FF-48FF-B7BA-AD6C1CA52DDD}"/>
                </a:ext>
              </a:extLst>
            </p:cNvPr>
            <p:cNvSpPr>
              <a:spLocks noChangeShapeType="1"/>
            </p:cNvSpPr>
            <p:nvPr/>
          </p:nvSpPr>
          <p:spPr bwMode="auto">
            <a:xfrm flipH="1">
              <a:off x="4143" y="1702"/>
              <a:ext cx="22"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Rectangle 45">
              <a:extLst>
                <a:ext uri="{FF2B5EF4-FFF2-40B4-BE49-F238E27FC236}">
                  <a16:creationId xmlns:a16="http://schemas.microsoft.com/office/drawing/2014/main" id="{1E909763-3CE4-40C8-AD73-8E96CA3F8D70}"/>
                </a:ext>
              </a:extLst>
            </p:cNvPr>
            <p:cNvSpPr>
              <a:spLocks noChangeArrowheads="1"/>
            </p:cNvSpPr>
            <p:nvPr/>
          </p:nvSpPr>
          <p:spPr bwMode="auto">
            <a:xfrm>
              <a:off x="1698" y="3463"/>
              <a:ext cx="201"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6">
              <a:extLst>
                <a:ext uri="{FF2B5EF4-FFF2-40B4-BE49-F238E27FC236}">
                  <a16:creationId xmlns:a16="http://schemas.microsoft.com/office/drawing/2014/main" id="{7FFDDBAC-BAB4-4343-9012-A4DF743CDEF3}"/>
                </a:ext>
              </a:extLst>
            </p:cNvPr>
            <p:cNvSpPr>
              <a:spLocks noChangeArrowheads="1"/>
            </p:cNvSpPr>
            <p:nvPr/>
          </p:nvSpPr>
          <p:spPr bwMode="auto">
            <a:xfrm>
              <a:off x="1783" y="3204"/>
              <a:ext cx="10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47">
              <a:extLst>
                <a:ext uri="{FF2B5EF4-FFF2-40B4-BE49-F238E27FC236}">
                  <a16:creationId xmlns:a16="http://schemas.microsoft.com/office/drawing/2014/main" id="{EA8306DD-1A53-4F7B-A3DD-460B026A8544}"/>
                </a:ext>
              </a:extLst>
            </p:cNvPr>
            <p:cNvSpPr>
              <a:spLocks noChangeArrowheads="1"/>
            </p:cNvSpPr>
            <p:nvPr/>
          </p:nvSpPr>
          <p:spPr bwMode="auto">
            <a:xfrm>
              <a:off x="1730" y="2945"/>
              <a:ext cx="16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48">
              <a:extLst>
                <a:ext uri="{FF2B5EF4-FFF2-40B4-BE49-F238E27FC236}">
                  <a16:creationId xmlns:a16="http://schemas.microsoft.com/office/drawing/2014/main" id="{A60CE5C5-F042-49B1-A9F4-C9AD6275B5EE}"/>
                </a:ext>
              </a:extLst>
            </p:cNvPr>
            <p:cNvSpPr>
              <a:spLocks noChangeArrowheads="1"/>
            </p:cNvSpPr>
            <p:nvPr/>
          </p:nvSpPr>
          <p:spPr bwMode="auto">
            <a:xfrm>
              <a:off x="1730" y="2686"/>
              <a:ext cx="16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49">
              <a:extLst>
                <a:ext uri="{FF2B5EF4-FFF2-40B4-BE49-F238E27FC236}">
                  <a16:creationId xmlns:a16="http://schemas.microsoft.com/office/drawing/2014/main" id="{4587A4F3-6CFB-4662-8B2B-F205A0D39C6A}"/>
                </a:ext>
              </a:extLst>
            </p:cNvPr>
            <p:cNvSpPr>
              <a:spLocks noChangeArrowheads="1"/>
            </p:cNvSpPr>
            <p:nvPr/>
          </p:nvSpPr>
          <p:spPr bwMode="auto">
            <a:xfrm>
              <a:off x="1730" y="2426"/>
              <a:ext cx="16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50">
              <a:extLst>
                <a:ext uri="{FF2B5EF4-FFF2-40B4-BE49-F238E27FC236}">
                  <a16:creationId xmlns:a16="http://schemas.microsoft.com/office/drawing/2014/main" id="{B4FB375F-32BC-48B2-810E-AA83E6CD7D1A}"/>
                </a:ext>
              </a:extLst>
            </p:cNvPr>
            <p:cNvSpPr>
              <a:spLocks noChangeArrowheads="1"/>
            </p:cNvSpPr>
            <p:nvPr/>
          </p:nvSpPr>
          <p:spPr bwMode="auto">
            <a:xfrm>
              <a:off x="1730" y="2167"/>
              <a:ext cx="16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51">
              <a:extLst>
                <a:ext uri="{FF2B5EF4-FFF2-40B4-BE49-F238E27FC236}">
                  <a16:creationId xmlns:a16="http://schemas.microsoft.com/office/drawing/2014/main" id="{5042759E-07ED-4E86-A14B-39772AB9FEC6}"/>
                </a:ext>
              </a:extLst>
            </p:cNvPr>
            <p:cNvSpPr>
              <a:spLocks noChangeArrowheads="1"/>
            </p:cNvSpPr>
            <p:nvPr/>
          </p:nvSpPr>
          <p:spPr bwMode="auto">
            <a:xfrm>
              <a:off x="1672" y="1908"/>
              <a:ext cx="227"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52">
              <a:extLst>
                <a:ext uri="{FF2B5EF4-FFF2-40B4-BE49-F238E27FC236}">
                  <a16:creationId xmlns:a16="http://schemas.microsoft.com/office/drawing/2014/main" id="{02D97001-DFE3-45BD-A399-E968E79F7534}"/>
                </a:ext>
              </a:extLst>
            </p:cNvPr>
            <p:cNvSpPr>
              <a:spLocks noChangeArrowheads="1"/>
            </p:cNvSpPr>
            <p:nvPr/>
          </p:nvSpPr>
          <p:spPr bwMode="auto">
            <a:xfrm>
              <a:off x="1672" y="1649"/>
              <a:ext cx="227"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120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Oval 53">
              <a:extLst>
                <a:ext uri="{FF2B5EF4-FFF2-40B4-BE49-F238E27FC236}">
                  <a16:creationId xmlns:a16="http://schemas.microsoft.com/office/drawing/2014/main" id="{04096AB5-62A0-458C-A36A-4484969A1278}"/>
                </a:ext>
              </a:extLst>
            </p:cNvPr>
            <p:cNvSpPr>
              <a:spLocks noChangeArrowheads="1"/>
            </p:cNvSpPr>
            <p:nvPr/>
          </p:nvSpPr>
          <p:spPr bwMode="auto">
            <a:xfrm>
              <a:off x="1852" y="3253"/>
              <a:ext cx="42" cy="43"/>
            </a:xfrm>
            <a:prstGeom prst="ellipse">
              <a:avLst/>
            </a:pr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Oval 54">
              <a:extLst>
                <a:ext uri="{FF2B5EF4-FFF2-40B4-BE49-F238E27FC236}">
                  <a16:creationId xmlns:a16="http://schemas.microsoft.com/office/drawing/2014/main" id="{DF4ED40F-23A6-4B00-AAEC-3AF7B3B60971}"/>
                </a:ext>
              </a:extLst>
            </p:cNvPr>
            <p:cNvSpPr>
              <a:spLocks noChangeArrowheads="1"/>
            </p:cNvSpPr>
            <p:nvPr/>
          </p:nvSpPr>
          <p:spPr bwMode="auto">
            <a:xfrm>
              <a:off x="1972" y="3226"/>
              <a:ext cx="43" cy="43"/>
            </a:xfrm>
            <a:prstGeom prst="ellipse">
              <a:avLst/>
            </a:pr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Oval 55">
              <a:extLst>
                <a:ext uri="{FF2B5EF4-FFF2-40B4-BE49-F238E27FC236}">
                  <a16:creationId xmlns:a16="http://schemas.microsoft.com/office/drawing/2014/main" id="{2640A27E-D889-45A4-AFD0-24655F55F4EC}"/>
                </a:ext>
              </a:extLst>
            </p:cNvPr>
            <p:cNvSpPr>
              <a:spLocks noChangeArrowheads="1"/>
            </p:cNvSpPr>
            <p:nvPr/>
          </p:nvSpPr>
          <p:spPr bwMode="auto">
            <a:xfrm>
              <a:off x="2093" y="3232"/>
              <a:ext cx="42" cy="43"/>
            </a:xfrm>
            <a:prstGeom prst="ellipse">
              <a:avLst/>
            </a:pr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Oval 56">
              <a:extLst>
                <a:ext uri="{FF2B5EF4-FFF2-40B4-BE49-F238E27FC236}">
                  <a16:creationId xmlns:a16="http://schemas.microsoft.com/office/drawing/2014/main" id="{12C6F077-ED87-4506-8848-C38B8BBB44DA}"/>
                </a:ext>
              </a:extLst>
            </p:cNvPr>
            <p:cNvSpPr>
              <a:spLocks noChangeArrowheads="1"/>
            </p:cNvSpPr>
            <p:nvPr/>
          </p:nvSpPr>
          <p:spPr bwMode="auto">
            <a:xfrm>
              <a:off x="2214" y="3208"/>
              <a:ext cx="42" cy="42"/>
            </a:xfrm>
            <a:prstGeom prst="ellipse">
              <a:avLst/>
            </a:pr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Oval 57">
              <a:extLst>
                <a:ext uri="{FF2B5EF4-FFF2-40B4-BE49-F238E27FC236}">
                  <a16:creationId xmlns:a16="http://schemas.microsoft.com/office/drawing/2014/main" id="{52567204-BC5B-414A-9394-5A7FD5DD8B88}"/>
                </a:ext>
              </a:extLst>
            </p:cNvPr>
            <p:cNvSpPr>
              <a:spLocks noChangeArrowheads="1"/>
            </p:cNvSpPr>
            <p:nvPr/>
          </p:nvSpPr>
          <p:spPr bwMode="auto">
            <a:xfrm>
              <a:off x="2334" y="3171"/>
              <a:ext cx="42" cy="42"/>
            </a:xfrm>
            <a:prstGeom prst="ellipse">
              <a:avLst/>
            </a:pr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Oval 58">
              <a:extLst>
                <a:ext uri="{FF2B5EF4-FFF2-40B4-BE49-F238E27FC236}">
                  <a16:creationId xmlns:a16="http://schemas.microsoft.com/office/drawing/2014/main" id="{D1729974-DD9C-4752-9194-375085F9D368}"/>
                </a:ext>
              </a:extLst>
            </p:cNvPr>
            <p:cNvSpPr>
              <a:spLocks noChangeArrowheads="1"/>
            </p:cNvSpPr>
            <p:nvPr/>
          </p:nvSpPr>
          <p:spPr bwMode="auto">
            <a:xfrm>
              <a:off x="2455" y="3132"/>
              <a:ext cx="42" cy="43"/>
            </a:xfrm>
            <a:prstGeom prst="ellipse">
              <a:avLst/>
            </a:pr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Oval 59">
              <a:extLst>
                <a:ext uri="{FF2B5EF4-FFF2-40B4-BE49-F238E27FC236}">
                  <a16:creationId xmlns:a16="http://schemas.microsoft.com/office/drawing/2014/main" id="{6B802DAD-A0A1-4365-B371-E41D9B5DDAE0}"/>
                </a:ext>
              </a:extLst>
            </p:cNvPr>
            <p:cNvSpPr>
              <a:spLocks noChangeArrowheads="1"/>
            </p:cNvSpPr>
            <p:nvPr/>
          </p:nvSpPr>
          <p:spPr bwMode="auto">
            <a:xfrm>
              <a:off x="2576" y="3121"/>
              <a:ext cx="42" cy="42"/>
            </a:xfrm>
            <a:prstGeom prst="ellipse">
              <a:avLst/>
            </a:pr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Oval 60">
              <a:extLst>
                <a:ext uri="{FF2B5EF4-FFF2-40B4-BE49-F238E27FC236}">
                  <a16:creationId xmlns:a16="http://schemas.microsoft.com/office/drawing/2014/main" id="{4B9F46B1-1F36-41CC-8995-C8947D6383F0}"/>
                </a:ext>
              </a:extLst>
            </p:cNvPr>
            <p:cNvSpPr>
              <a:spLocks noChangeArrowheads="1"/>
            </p:cNvSpPr>
            <p:nvPr/>
          </p:nvSpPr>
          <p:spPr bwMode="auto">
            <a:xfrm>
              <a:off x="2696" y="3044"/>
              <a:ext cx="43" cy="42"/>
            </a:xfrm>
            <a:prstGeom prst="ellipse">
              <a:avLst/>
            </a:pr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Oval 61">
              <a:extLst>
                <a:ext uri="{FF2B5EF4-FFF2-40B4-BE49-F238E27FC236}">
                  <a16:creationId xmlns:a16="http://schemas.microsoft.com/office/drawing/2014/main" id="{2632F631-C677-4979-95F2-91B7466764C7}"/>
                </a:ext>
              </a:extLst>
            </p:cNvPr>
            <p:cNvSpPr>
              <a:spLocks noChangeArrowheads="1"/>
            </p:cNvSpPr>
            <p:nvPr/>
          </p:nvSpPr>
          <p:spPr bwMode="auto">
            <a:xfrm>
              <a:off x="2817" y="2998"/>
              <a:ext cx="42" cy="42"/>
            </a:xfrm>
            <a:prstGeom prst="ellipse">
              <a:avLst/>
            </a:pr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Oval 62">
              <a:extLst>
                <a:ext uri="{FF2B5EF4-FFF2-40B4-BE49-F238E27FC236}">
                  <a16:creationId xmlns:a16="http://schemas.microsoft.com/office/drawing/2014/main" id="{8EDC1B78-7CED-49B1-B388-8CA02D576383}"/>
                </a:ext>
              </a:extLst>
            </p:cNvPr>
            <p:cNvSpPr>
              <a:spLocks noChangeArrowheads="1"/>
            </p:cNvSpPr>
            <p:nvPr/>
          </p:nvSpPr>
          <p:spPr bwMode="auto">
            <a:xfrm>
              <a:off x="2938" y="2946"/>
              <a:ext cx="42" cy="42"/>
            </a:xfrm>
            <a:prstGeom prst="ellipse">
              <a:avLst/>
            </a:pr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Oval 63">
              <a:extLst>
                <a:ext uri="{FF2B5EF4-FFF2-40B4-BE49-F238E27FC236}">
                  <a16:creationId xmlns:a16="http://schemas.microsoft.com/office/drawing/2014/main" id="{C164A04D-35C4-4E57-88F0-C090A0260DE3}"/>
                </a:ext>
              </a:extLst>
            </p:cNvPr>
            <p:cNvSpPr>
              <a:spLocks noChangeArrowheads="1"/>
            </p:cNvSpPr>
            <p:nvPr/>
          </p:nvSpPr>
          <p:spPr bwMode="auto">
            <a:xfrm>
              <a:off x="3058" y="2879"/>
              <a:ext cx="43" cy="43"/>
            </a:xfrm>
            <a:prstGeom prst="ellipse">
              <a:avLst/>
            </a:pr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Oval 64">
              <a:extLst>
                <a:ext uri="{FF2B5EF4-FFF2-40B4-BE49-F238E27FC236}">
                  <a16:creationId xmlns:a16="http://schemas.microsoft.com/office/drawing/2014/main" id="{A0B309ED-2351-4EFC-A113-14E732C9CB01}"/>
                </a:ext>
              </a:extLst>
            </p:cNvPr>
            <p:cNvSpPr>
              <a:spLocks noChangeArrowheads="1"/>
            </p:cNvSpPr>
            <p:nvPr/>
          </p:nvSpPr>
          <p:spPr bwMode="auto">
            <a:xfrm>
              <a:off x="3179" y="2804"/>
              <a:ext cx="42" cy="43"/>
            </a:xfrm>
            <a:prstGeom prst="ellipse">
              <a:avLst/>
            </a:pr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Oval 65">
              <a:extLst>
                <a:ext uri="{FF2B5EF4-FFF2-40B4-BE49-F238E27FC236}">
                  <a16:creationId xmlns:a16="http://schemas.microsoft.com/office/drawing/2014/main" id="{3BC785EF-CD4E-4118-9283-C9A7A5C9686E}"/>
                </a:ext>
              </a:extLst>
            </p:cNvPr>
            <p:cNvSpPr>
              <a:spLocks noChangeArrowheads="1"/>
            </p:cNvSpPr>
            <p:nvPr/>
          </p:nvSpPr>
          <p:spPr bwMode="auto">
            <a:xfrm>
              <a:off x="3300" y="2723"/>
              <a:ext cx="42" cy="42"/>
            </a:xfrm>
            <a:prstGeom prst="ellipse">
              <a:avLst/>
            </a:pr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Oval 66">
              <a:extLst>
                <a:ext uri="{FF2B5EF4-FFF2-40B4-BE49-F238E27FC236}">
                  <a16:creationId xmlns:a16="http://schemas.microsoft.com/office/drawing/2014/main" id="{1BEBB4C3-83D7-4EDF-AD65-D1CFD3AB0648}"/>
                </a:ext>
              </a:extLst>
            </p:cNvPr>
            <p:cNvSpPr>
              <a:spLocks noChangeArrowheads="1"/>
            </p:cNvSpPr>
            <p:nvPr/>
          </p:nvSpPr>
          <p:spPr bwMode="auto">
            <a:xfrm>
              <a:off x="3420" y="2629"/>
              <a:ext cx="43" cy="42"/>
            </a:xfrm>
            <a:prstGeom prst="ellipse">
              <a:avLst/>
            </a:pr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Oval 67">
              <a:extLst>
                <a:ext uri="{FF2B5EF4-FFF2-40B4-BE49-F238E27FC236}">
                  <a16:creationId xmlns:a16="http://schemas.microsoft.com/office/drawing/2014/main" id="{BE10C8EC-808D-4F3A-A43B-FB4ED9159821}"/>
                </a:ext>
              </a:extLst>
            </p:cNvPr>
            <p:cNvSpPr>
              <a:spLocks noChangeArrowheads="1"/>
            </p:cNvSpPr>
            <p:nvPr/>
          </p:nvSpPr>
          <p:spPr bwMode="auto">
            <a:xfrm>
              <a:off x="3541" y="2532"/>
              <a:ext cx="42" cy="42"/>
            </a:xfrm>
            <a:prstGeom prst="ellipse">
              <a:avLst/>
            </a:pr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Oval 68">
              <a:extLst>
                <a:ext uri="{FF2B5EF4-FFF2-40B4-BE49-F238E27FC236}">
                  <a16:creationId xmlns:a16="http://schemas.microsoft.com/office/drawing/2014/main" id="{50267941-F38A-4733-B6D0-A723151C47C3}"/>
                </a:ext>
              </a:extLst>
            </p:cNvPr>
            <p:cNvSpPr>
              <a:spLocks noChangeArrowheads="1"/>
            </p:cNvSpPr>
            <p:nvPr/>
          </p:nvSpPr>
          <p:spPr bwMode="auto">
            <a:xfrm>
              <a:off x="3662" y="2418"/>
              <a:ext cx="42" cy="42"/>
            </a:xfrm>
            <a:prstGeom prst="ellipse">
              <a:avLst/>
            </a:pr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Oval 69">
              <a:extLst>
                <a:ext uri="{FF2B5EF4-FFF2-40B4-BE49-F238E27FC236}">
                  <a16:creationId xmlns:a16="http://schemas.microsoft.com/office/drawing/2014/main" id="{7AD051BB-7677-4DDE-8AD7-621B26F6980F}"/>
                </a:ext>
              </a:extLst>
            </p:cNvPr>
            <p:cNvSpPr>
              <a:spLocks noChangeArrowheads="1"/>
            </p:cNvSpPr>
            <p:nvPr/>
          </p:nvSpPr>
          <p:spPr bwMode="auto">
            <a:xfrm>
              <a:off x="3782" y="2297"/>
              <a:ext cx="43" cy="43"/>
            </a:xfrm>
            <a:prstGeom prst="ellipse">
              <a:avLst/>
            </a:pr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Oval 70">
              <a:extLst>
                <a:ext uri="{FF2B5EF4-FFF2-40B4-BE49-F238E27FC236}">
                  <a16:creationId xmlns:a16="http://schemas.microsoft.com/office/drawing/2014/main" id="{6C633CA4-EF75-4EFE-A52E-4188580E6721}"/>
                </a:ext>
              </a:extLst>
            </p:cNvPr>
            <p:cNvSpPr>
              <a:spLocks noChangeArrowheads="1"/>
            </p:cNvSpPr>
            <p:nvPr/>
          </p:nvSpPr>
          <p:spPr bwMode="auto">
            <a:xfrm>
              <a:off x="3903" y="2192"/>
              <a:ext cx="42" cy="43"/>
            </a:xfrm>
            <a:prstGeom prst="ellipse">
              <a:avLst/>
            </a:pr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Oval 71">
              <a:extLst>
                <a:ext uri="{FF2B5EF4-FFF2-40B4-BE49-F238E27FC236}">
                  <a16:creationId xmlns:a16="http://schemas.microsoft.com/office/drawing/2014/main" id="{C1721A72-C2E8-44B3-8D37-9235EDB08AAB}"/>
                </a:ext>
              </a:extLst>
            </p:cNvPr>
            <p:cNvSpPr>
              <a:spLocks noChangeArrowheads="1"/>
            </p:cNvSpPr>
            <p:nvPr/>
          </p:nvSpPr>
          <p:spPr bwMode="auto">
            <a:xfrm>
              <a:off x="4024" y="2075"/>
              <a:ext cx="42" cy="43"/>
            </a:xfrm>
            <a:prstGeom prst="ellipse">
              <a:avLst/>
            </a:pr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Oval 72">
              <a:extLst>
                <a:ext uri="{FF2B5EF4-FFF2-40B4-BE49-F238E27FC236}">
                  <a16:creationId xmlns:a16="http://schemas.microsoft.com/office/drawing/2014/main" id="{8ACE7C3D-9512-4FE0-9B8F-8398139B4236}"/>
                </a:ext>
              </a:extLst>
            </p:cNvPr>
            <p:cNvSpPr>
              <a:spLocks noChangeArrowheads="1"/>
            </p:cNvSpPr>
            <p:nvPr/>
          </p:nvSpPr>
          <p:spPr bwMode="auto">
            <a:xfrm>
              <a:off x="4144" y="1932"/>
              <a:ext cx="42" cy="42"/>
            </a:xfrm>
            <a:prstGeom prst="ellipse">
              <a:avLst/>
            </a:pr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73">
              <a:extLst>
                <a:ext uri="{FF2B5EF4-FFF2-40B4-BE49-F238E27FC236}">
                  <a16:creationId xmlns:a16="http://schemas.microsoft.com/office/drawing/2014/main" id="{89D4A9C5-BB0E-4C78-8A07-BE849D6922B2}"/>
                </a:ext>
              </a:extLst>
            </p:cNvPr>
            <p:cNvSpPr>
              <a:spLocks/>
            </p:cNvSpPr>
            <p:nvPr/>
          </p:nvSpPr>
          <p:spPr bwMode="auto">
            <a:xfrm>
              <a:off x="1873" y="2158"/>
              <a:ext cx="2292" cy="1307"/>
            </a:xfrm>
            <a:custGeom>
              <a:avLst/>
              <a:gdLst>
                <a:gd name="T0" fmla="*/ 0 w 2292"/>
                <a:gd name="T1" fmla="*/ 1307 h 1307"/>
                <a:gd name="T2" fmla="*/ 47 w 2292"/>
                <a:gd name="T3" fmla="*/ 1281 h 1307"/>
                <a:gd name="T4" fmla="*/ 93 w 2292"/>
                <a:gd name="T5" fmla="*/ 1254 h 1307"/>
                <a:gd name="T6" fmla="*/ 140 w 2292"/>
                <a:gd name="T7" fmla="*/ 1227 h 1307"/>
                <a:gd name="T8" fmla="*/ 187 w 2292"/>
                <a:gd name="T9" fmla="*/ 1201 h 1307"/>
                <a:gd name="T10" fmla="*/ 234 w 2292"/>
                <a:gd name="T11" fmla="*/ 1174 h 1307"/>
                <a:gd name="T12" fmla="*/ 281 w 2292"/>
                <a:gd name="T13" fmla="*/ 1147 h 1307"/>
                <a:gd name="T14" fmla="*/ 327 w 2292"/>
                <a:gd name="T15" fmla="*/ 1121 h 1307"/>
                <a:gd name="T16" fmla="*/ 374 w 2292"/>
                <a:gd name="T17" fmla="*/ 1094 h 1307"/>
                <a:gd name="T18" fmla="*/ 421 w 2292"/>
                <a:gd name="T19" fmla="*/ 1067 h 1307"/>
                <a:gd name="T20" fmla="*/ 468 w 2292"/>
                <a:gd name="T21" fmla="*/ 1041 h 1307"/>
                <a:gd name="T22" fmla="*/ 514 w 2292"/>
                <a:gd name="T23" fmla="*/ 1014 h 1307"/>
                <a:gd name="T24" fmla="*/ 561 w 2292"/>
                <a:gd name="T25" fmla="*/ 987 h 1307"/>
                <a:gd name="T26" fmla="*/ 608 w 2292"/>
                <a:gd name="T27" fmla="*/ 961 h 1307"/>
                <a:gd name="T28" fmla="*/ 655 w 2292"/>
                <a:gd name="T29" fmla="*/ 934 h 1307"/>
                <a:gd name="T30" fmla="*/ 702 w 2292"/>
                <a:gd name="T31" fmla="*/ 907 h 1307"/>
                <a:gd name="T32" fmla="*/ 748 w 2292"/>
                <a:gd name="T33" fmla="*/ 881 h 1307"/>
                <a:gd name="T34" fmla="*/ 795 w 2292"/>
                <a:gd name="T35" fmla="*/ 854 h 1307"/>
                <a:gd name="T36" fmla="*/ 842 w 2292"/>
                <a:gd name="T37" fmla="*/ 827 h 1307"/>
                <a:gd name="T38" fmla="*/ 889 w 2292"/>
                <a:gd name="T39" fmla="*/ 801 h 1307"/>
                <a:gd name="T40" fmla="*/ 936 w 2292"/>
                <a:gd name="T41" fmla="*/ 774 h 1307"/>
                <a:gd name="T42" fmla="*/ 982 w 2292"/>
                <a:gd name="T43" fmla="*/ 747 h 1307"/>
                <a:gd name="T44" fmla="*/ 1029 w 2292"/>
                <a:gd name="T45" fmla="*/ 721 h 1307"/>
                <a:gd name="T46" fmla="*/ 1076 w 2292"/>
                <a:gd name="T47" fmla="*/ 694 h 1307"/>
                <a:gd name="T48" fmla="*/ 1123 w 2292"/>
                <a:gd name="T49" fmla="*/ 667 h 1307"/>
                <a:gd name="T50" fmla="*/ 1169 w 2292"/>
                <a:gd name="T51" fmla="*/ 641 h 1307"/>
                <a:gd name="T52" fmla="*/ 1216 w 2292"/>
                <a:gd name="T53" fmla="*/ 614 h 1307"/>
                <a:gd name="T54" fmla="*/ 1263 w 2292"/>
                <a:gd name="T55" fmla="*/ 587 h 1307"/>
                <a:gd name="T56" fmla="*/ 1310 w 2292"/>
                <a:gd name="T57" fmla="*/ 560 h 1307"/>
                <a:gd name="T58" fmla="*/ 1357 w 2292"/>
                <a:gd name="T59" fmla="*/ 534 h 1307"/>
                <a:gd name="T60" fmla="*/ 1403 w 2292"/>
                <a:gd name="T61" fmla="*/ 507 h 1307"/>
                <a:gd name="T62" fmla="*/ 1450 w 2292"/>
                <a:gd name="T63" fmla="*/ 480 h 1307"/>
                <a:gd name="T64" fmla="*/ 1497 w 2292"/>
                <a:gd name="T65" fmla="*/ 454 h 1307"/>
                <a:gd name="T66" fmla="*/ 1544 w 2292"/>
                <a:gd name="T67" fmla="*/ 427 h 1307"/>
                <a:gd name="T68" fmla="*/ 1591 w 2292"/>
                <a:gd name="T69" fmla="*/ 400 h 1307"/>
                <a:gd name="T70" fmla="*/ 1637 w 2292"/>
                <a:gd name="T71" fmla="*/ 374 h 1307"/>
                <a:gd name="T72" fmla="*/ 1684 w 2292"/>
                <a:gd name="T73" fmla="*/ 347 h 1307"/>
                <a:gd name="T74" fmla="*/ 1731 w 2292"/>
                <a:gd name="T75" fmla="*/ 320 h 1307"/>
                <a:gd name="T76" fmla="*/ 1778 w 2292"/>
                <a:gd name="T77" fmla="*/ 294 h 1307"/>
                <a:gd name="T78" fmla="*/ 1824 w 2292"/>
                <a:gd name="T79" fmla="*/ 267 h 1307"/>
                <a:gd name="T80" fmla="*/ 1871 w 2292"/>
                <a:gd name="T81" fmla="*/ 240 h 1307"/>
                <a:gd name="T82" fmla="*/ 1918 w 2292"/>
                <a:gd name="T83" fmla="*/ 214 h 1307"/>
                <a:gd name="T84" fmla="*/ 1965 w 2292"/>
                <a:gd name="T85" fmla="*/ 187 h 1307"/>
                <a:gd name="T86" fmla="*/ 2012 w 2292"/>
                <a:gd name="T87" fmla="*/ 160 h 1307"/>
                <a:gd name="T88" fmla="*/ 2059 w 2292"/>
                <a:gd name="T89" fmla="*/ 134 h 1307"/>
                <a:gd name="T90" fmla="*/ 2105 w 2292"/>
                <a:gd name="T91" fmla="*/ 107 h 1307"/>
                <a:gd name="T92" fmla="*/ 2152 w 2292"/>
                <a:gd name="T93" fmla="*/ 80 h 1307"/>
                <a:gd name="T94" fmla="*/ 2199 w 2292"/>
                <a:gd name="T95" fmla="*/ 54 h 1307"/>
                <a:gd name="T96" fmla="*/ 2246 w 2292"/>
                <a:gd name="T97" fmla="*/ 27 h 1307"/>
                <a:gd name="T98" fmla="*/ 2292 w 2292"/>
                <a:gd name="T99" fmla="*/ 0 h 1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92" h="1307">
                  <a:moveTo>
                    <a:pt x="0" y="1307"/>
                  </a:moveTo>
                  <a:lnTo>
                    <a:pt x="47" y="1281"/>
                  </a:lnTo>
                  <a:lnTo>
                    <a:pt x="93" y="1254"/>
                  </a:lnTo>
                  <a:lnTo>
                    <a:pt x="140" y="1227"/>
                  </a:lnTo>
                  <a:lnTo>
                    <a:pt x="187" y="1201"/>
                  </a:lnTo>
                  <a:lnTo>
                    <a:pt x="234" y="1174"/>
                  </a:lnTo>
                  <a:lnTo>
                    <a:pt x="281" y="1147"/>
                  </a:lnTo>
                  <a:lnTo>
                    <a:pt x="327" y="1121"/>
                  </a:lnTo>
                  <a:lnTo>
                    <a:pt x="374" y="1094"/>
                  </a:lnTo>
                  <a:lnTo>
                    <a:pt x="421" y="1067"/>
                  </a:lnTo>
                  <a:lnTo>
                    <a:pt x="468" y="1041"/>
                  </a:lnTo>
                  <a:lnTo>
                    <a:pt x="514" y="1014"/>
                  </a:lnTo>
                  <a:lnTo>
                    <a:pt x="561" y="987"/>
                  </a:lnTo>
                  <a:lnTo>
                    <a:pt x="608" y="961"/>
                  </a:lnTo>
                  <a:lnTo>
                    <a:pt x="655" y="934"/>
                  </a:lnTo>
                  <a:lnTo>
                    <a:pt x="702" y="907"/>
                  </a:lnTo>
                  <a:lnTo>
                    <a:pt x="748" y="881"/>
                  </a:lnTo>
                  <a:lnTo>
                    <a:pt x="795" y="854"/>
                  </a:lnTo>
                  <a:lnTo>
                    <a:pt x="842" y="827"/>
                  </a:lnTo>
                  <a:lnTo>
                    <a:pt x="889" y="801"/>
                  </a:lnTo>
                  <a:lnTo>
                    <a:pt x="936" y="774"/>
                  </a:lnTo>
                  <a:lnTo>
                    <a:pt x="982" y="747"/>
                  </a:lnTo>
                  <a:lnTo>
                    <a:pt x="1029" y="721"/>
                  </a:lnTo>
                  <a:lnTo>
                    <a:pt x="1076" y="694"/>
                  </a:lnTo>
                  <a:lnTo>
                    <a:pt x="1123" y="667"/>
                  </a:lnTo>
                  <a:lnTo>
                    <a:pt x="1169" y="641"/>
                  </a:lnTo>
                  <a:lnTo>
                    <a:pt x="1216" y="614"/>
                  </a:lnTo>
                  <a:lnTo>
                    <a:pt x="1263" y="587"/>
                  </a:lnTo>
                  <a:lnTo>
                    <a:pt x="1310" y="560"/>
                  </a:lnTo>
                  <a:lnTo>
                    <a:pt x="1357" y="534"/>
                  </a:lnTo>
                  <a:lnTo>
                    <a:pt x="1403" y="507"/>
                  </a:lnTo>
                  <a:lnTo>
                    <a:pt x="1450" y="480"/>
                  </a:lnTo>
                  <a:lnTo>
                    <a:pt x="1497" y="454"/>
                  </a:lnTo>
                  <a:lnTo>
                    <a:pt x="1544" y="427"/>
                  </a:lnTo>
                  <a:lnTo>
                    <a:pt x="1591" y="400"/>
                  </a:lnTo>
                  <a:lnTo>
                    <a:pt x="1637" y="374"/>
                  </a:lnTo>
                  <a:lnTo>
                    <a:pt x="1684" y="347"/>
                  </a:lnTo>
                  <a:lnTo>
                    <a:pt x="1731" y="320"/>
                  </a:lnTo>
                  <a:lnTo>
                    <a:pt x="1778" y="294"/>
                  </a:lnTo>
                  <a:lnTo>
                    <a:pt x="1824" y="267"/>
                  </a:lnTo>
                  <a:lnTo>
                    <a:pt x="1871" y="240"/>
                  </a:lnTo>
                  <a:lnTo>
                    <a:pt x="1918" y="214"/>
                  </a:lnTo>
                  <a:lnTo>
                    <a:pt x="1965" y="187"/>
                  </a:lnTo>
                  <a:lnTo>
                    <a:pt x="2012" y="160"/>
                  </a:lnTo>
                  <a:lnTo>
                    <a:pt x="2059" y="134"/>
                  </a:lnTo>
                  <a:lnTo>
                    <a:pt x="2105" y="107"/>
                  </a:lnTo>
                  <a:lnTo>
                    <a:pt x="2152" y="80"/>
                  </a:lnTo>
                  <a:lnTo>
                    <a:pt x="2199" y="54"/>
                  </a:lnTo>
                  <a:lnTo>
                    <a:pt x="2246" y="27"/>
                  </a:lnTo>
                  <a:lnTo>
                    <a:pt x="2292" y="0"/>
                  </a:lnTo>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74">
              <a:extLst>
                <a:ext uri="{FF2B5EF4-FFF2-40B4-BE49-F238E27FC236}">
                  <a16:creationId xmlns:a16="http://schemas.microsoft.com/office/drawing/2014/main" id="{3516499F-CFA6-4EDC-AD80-F3CB444A9741}"/>
                </a:ext>
              </a:extLst>
            </p:cNvPr>
            <p:cNvSpPr>
              <a:spLocks/>
            </p:cNvSpPr>
            <p:nvPr/>
          </p:nvSpPr>
          <p:spPr bwMode="auto">
            <a:xfrm>
              <a:off x="1873" y="1956"/>
              <a:ext cx="2292" cy="1307"/>
            </a:xfrm>
            <a:custGeom>
              <a:avLst/>
              <a:gdLst>
                <a:gd name="T0" fmla="*/ 0 w 2292"/>
                <a:gd name="T1" fmla="*/ 1307 h 1307"/>
                <a:gd name="T2" fmla="*/ 47 w 2292"/>
                <a:gd name="T3" fmla="*/ 1306 h 1307"/>
                <a:gd name="T4" fmla="*/ 93 w 2292"/>
                <a:gd name="T5" fmla="*/ 1304 h 1307"/>
                <a:gd name="T6" fmla="*/ 140 w 2292"/>
                <a:gd name="T7" fmla="*/ 1301 h 1307"/>
                <a:gd name="T8" fmla="*/ 187 w 2292"/>
                <a:gd name="T9" fmla="*/ 1296 h 1307"/>
                <a:gd name="T10" fmla="*/ 234 w 2292"/>
                <a:gd name="T11" fmla="*/ 1291 h 1307"/>
                <a:gd name="T12" fmla="*/ 281 w 2292"/>
                <a:gd name="T13" fmla="*/ 1285 h 1307"/>
                <a:gd name="T14" fmla="*/ 327 w 2292"/>
                <a:gd name="T15" fmla="*/ 1277 h 1307"/>
                <a:gd name="T16" fmla="*/ 374 w 2292"/>
                <a:gd name="T17" fmla="*/ 1269 h 1307"/>
                <a:gd name="T18" fmla="*/ 421 w 2292"/>
                <a:gd name="T19" fmla="*/ 1259 h 1307"/>
                <a:gd name="T20" fmla="*/ 468 w 2292"/>
                <a:gd name="T21" fmla="*/ 1249 h 1307"/>
                <a:gd name="T22" fmla="*/ 514 w 2292"/>
                <a:gd name="T23" fmla="*/ 1237 h 1307"/>
                <a:gd name="T24" fmla="*/ 561 w 2292"/>
                <a:gd name="T25" fmla="*/ 1224 h 1307"/>
                <a:gd name="T26" fmla="*/ 608 w 2292"/>
                <a:gd name="T27" fmla="*/ 1210 h 1307"/>
                <a:gd name="T28" fmla="*/ 655 w 2292"/>
                <a:gd name="T29" fmla="*/ 1195 h 1307"/>
                <a:gd name="T30" fmla="*/ 702 w 2292"/>
                <a:gd name="T31" fmla="*/ 1179 h 1307"/>
                <a:gd name="T32" fmla="*/ 748 w 2292"/>
                <a:gd name="T33" fmla="*/ 1162 h 1307"/>
                <a:gd name="T34" fmla="*/ 795 w 2292"/>
                <a:gd name="T35" fmla="*/ 1144 h 1307"/>
                <a:gd name="T36" fmla="*/ 842 w 2292"/>
                <a:gd name="T37" fmla="*/ 1125 h 1307"/>
                <a:gd name="T38" fmla="*/ 889 w 2292"/>
                <a:gd name="T39" fmla="*/ 1104 h 1307"/>
                <a:gd name="T40" fmla="*/ 936 w 2292"/>
                <a:gd name="T41" fmla="*/ 1083 h 1307"/>
                <a:gd name="T42" fmla="*/ 982 w 2292"/>
                <a:gd name="T43" fmla="*/ 1060 h 1307"/>
                <a:gd name="T44" fmla="*/ 1029 w 2292"/>
                <a:gd name="T45" fmla="*/ 1037 h 1307"/>
                <a:gd name="T46" fmla="*/ 1076 w 2292"/>
                <a:gd name="T47" fmla="*/ 1013 h 1307"/>
                <a:gd name="T48" fmla="*/ 1123 w 2292"/>
                <a:gd name="T49" fmla="*/ 987 h 1307"/>
                <a:gd name="T50" fmla="*/ 1169 w 2292"/>
                <a:gd name="T51" fmla="*/ 960 h 1307"/>
                <a:gd name="T52" fmla="*/ 1216 w 2292"/>
                <a:gd name="T53" fmla="*/ 933 h 1307"/>
                <a:gd name="T54" fmla="*/ 1263 w 2292"/>
                <a:gd name="T55" fmla="*/ 904 h 1307"/>
                <a:gd name="T56" fmla="*/ 1310 w 2292"/>
                <a:gd name="T57" fmla="*/ 874 h 1307"/>
                <a:gd name="T58" fmla="*/ 1357 w 2292"/>
                <a:gd name="T59" fmla="*/ 843 h 1307"/>
                <a:gd name="T60" fmla="*/ 1403 w 2292"/>
                <a:gd name="T61" fmla="*/ 811 h 1307"/>
                <a:gd name="T62" fmla="*/ 1450 w 2292"/>
                <a:gd name="T63" fmla="*/ 778 h 1307"/>
                <a:gd name="T64" fmla="*/ 1497 w 2292"/>
                <a:gd name="T65" fmla="*/ 744 h 1307"/>
                <a:gd name="T66" fmla="*/ 1544 w 2292"/>
                <a:gd name="T67" fmla="*/ 708 h 1307"/>
                <a:gd name="T68" fmla="*/ 1591 w 2292"/>
                <a:gd name="T69" fmla="*/ 672 h 1307"/>
                <a:gd name="T70" fmla="*/ 1637 w 2292"/>
                <a:gd name="T71" fmla="*/ 635 h 1307"/>
                <a:gd name="T72" fmla="*/ 1684 w 2292"/>
                <a:gd name="T73" fmla="*/ 596 h 1307"/>
                <a:gd name="T74" fmla="*/ 1731 w 2292"/>
                <a:gd name="T75" fmla="*/ 557 h 1307"/>
                <a:gd name="T76" fmla="*/ 1778 w 2292"/>
                <a:gd name="T77" fmla="*/ 516 h 1307"/>
                <a:gd name="T78" fmla="*/ 1824 w 2292"/>
                <a:gd name="T79" fmla="*/ 475 h 1307"/>
                <a:gd name="T80" fmla="*/ 1871 w 2292"/>
                <a:gd name="T81" fmla="*/ 432 h 1307"/>
                <a:gd name="T82" fmla="*/ 1918 w 2292"/>
                <a:gd name="T83" fmla="*/ 389 h 1307"/>
                <a:gd name="T84" fmla="*/ 1965 w 2292"/>
                <a:gd name="T85" fmla="*/ 344 h 1307"/>
                <a:gd name="T86" fmla="*/ 2012 w 2292"/>
                <a:gd name="T87" fmla="*/ 298 h 1307"/>
                <a:gd name="T88" fmla="*/ 2059 w 2292"/>
                <a:gd name="T89" fmla="*/ 251 h 1307"/>
                <a:gd name="T90" fmla="*/ 2105 w 2292"/>
                <a:gd name="T91" fmla="*/ 203 h 1307"/>
                <a:gd name="T92" fmla="*/ 2152 w 2292"/>
                <a:gd name="T93" fmla="*/ 154 h 1307"/>
                <a:gd name="T94" fmla="*/ 2199 w 2292"/>
                <a:gd name="T95" fmla="*/ 104 h 1307"/>
                <a:gd name="T96" fmla="*/ 2246 w 2292"/>
                <a:gd name="T97" fmla="*/ 52 h 1307"/>
                <a:gd name="T98" fmla="*/ 2292 w 2292"/>
                <a:gd name="T99" fmla="*/ 0 h 1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92" h="1307">
                  <a:moveTo>
                    <a:pt x="0" y="1307"/>
                  </a:moveTo>
                  <a:lnTo>
                    <a:pt x="47" y="1306"/>
                  </a:lnTo>
                  <a:lnTo>
                    <a:pt x="93" y="1304"/>
                  </a:lnTo>
                  <a:lnTo>
                    <a:pt x="140" y="1301"/>
                  </a:lnTo>
                  <a:lnTo>
                    <a:pt x="187" y="1296"/>
                  </a:lnTo>
                  <a:lnTo>
                    <a:pt x="234" y="1291"/>
                  </a:lnTo>
                  <a:lnTo>
                    <a:pt x="281" y="1285"/>
                  </a:lnTo>
                  <a:lnTo>
                    <a:pt x="327" y="1277"/>
                  </a:lnTo>
                  <a:lnTo>
                    <a:pt x="374" y="1269"/>
                  </a:lnTo>
                  <a:lnTo>
                    <a:pt x="421" y="1259"/>
                  </a:lnTo>
                  <a:lnTo>
                    <a:pt x="468" y="1249"/>
                  </a:lnTo>
                  <a:lnTo>
                    <a:pt x="514" y="1237"/>
                  </a:lnTo>
                  <a:lnTo>
                    <a:pt x="561" y="1224"/>
                  </a:lnTo>
                  <a:lnTo>
                    <a:pt x="608" y="1210"/>
                  </a:lnTo>
                  <a:lnTo>
                    <a:pt x="655" y="1195"/>
                  </a:lnTo>
                  <a:lnTo>
                    <a:pt x="702" y="1179"/>
                  </a:lnTo>
                  <a:lnTo>
                    <a:pt x="748" y="1162"/>
                  </a:lnTo>
                  <a:lnTo>
                    <a:pt x="795" y="1144"/>
                  </a:lnTo>
                  <a:lnTo>
                    <a:pt x="842" y="1125"/>
                  </a:lnTo>
                  <a:lnTo>
                    <a:pt x="889" y="1104"/>
                  </a:lnTo>
                  <a:lnTo>
                    <a:pt x="936" y="1083"/>
                  </a:lnTo>
                  <a:lnTo>
                    <a:pt x="982" y="1060"/>
                  </a:lnTo>
                  <a:lnTo>
                    <a:pt x="1029" y="1037"/>
                  </a:lnTo>
                  <a:lnTo>
                    <a:pt x="1076" y="1013"/>
                  </a:lnTo>
                  <a:lnTo>
                    <a:pt x="1123" y="987"/>
                  </a:lnTo>
                  <a:lnTo>
                    <a:pt x="1169" y="960"/>
                  </a:lnTo>
                  <a:lnTo>
                    <a:pt x="1216" y="933"/>
                  </a:lnTo>
                  <a:lnTo>
                    <a:pt x="1263" y="904"/>
                  </a:lnTo>
                  <a:lnTo>
                    <a:pt x="1310" y="874"/>
                  </a:lnTo>
                  <a:lnTo>
                    <a:pt x="1357" y="843"/>
                  </a:lnTo>
                  <a:lnTo>
                    <a:pt x="1403" y="811"/>
                  </a:lnTo>
                  <a:lnTo>
                    <a:pt x="1450" y="778"/>
                  </a:lnTo>
                  <a:lnTo>
                    <a:pt x="1497" y="744"/>
                  </a:lnTo>
                  <a:lnTo>
                    <a:pt x="1544" y="708"/>
                  </a:lnTo>
                  <a:lnTo>
                    <a:pt x="1591" y="672"/>
                  </a:lnTo>
                  <a:lnTo>
                    <a:pt x="1637" y="635"/>
                  </a:lnTo>
                  <a:lnTo>
                    <a:pt x="1684" y="596"/>
                  </a:lnTo>
                  <a:lnTo>
                    <a:pt x="1731" y="557"/>
                  </a:lnTo>
                  <a:lnTo>
                    <a:pt x="1778" y="516"/>
                  </a:lnTo>
                  <a:lnTo>
                    <a:pt x="1824" y="475"/>
                  </a:lnTo>
                  <a:lnTo>
                    <a:pt x="1871" y="432"/>
                  </a:lnTo>
                  <a:lnTo>
                    <a:pt x="1918" y="389"/>
                  </a:lnTo>
                  <a:lnTo>
                    <a:pt x="1965" y="344"/>
                  </a:lnTo>
                  <a:lnTo>
                    <a:pt x="2012" y="298"/>
                  </a:lnTo>
                  <a:lnTo>
                    <a:pt x="2059" y="251"/>
                  </a:lnTo>
                  <a:lnTo>
                    <a:pt x="2105" y="203"/>
                  </a:lnTo>
                  <a:lnTo>
                    <a:pt x="2152" y="154"/>
                  </a:lnTo>
                  <a:lnTo>
                    <a:pt x="2199" y="104"/>
                  </a:lnTo>
                  <a:lnTo>
                    <a:pt x="2246" y="52"/>
                  </a:lnTo>
                  <a:lnTo>
                    <a:pt x="2292" y="0"/>
                  </a:lnTo>
                </a:path>
              </a:pathLst>
            </a:custGeom>
            <a:noFill/>
            <a:ln w="190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Rectangle 76">
              <a:extLst>
                <a:ext uri="{FF2B5EF4-FFF2-40B4-BE49-F238E27FC236}">
                  <a16:creationId xmlns:a16="http://schemas.microsoft.com/office/drawing/2014/main" id="{3F5FE1A0-A6B4-43A2-BE41-A11D6EAF54AB}"/>
                </a:ext>
              </a:extLst>
            </p:cNvPr>
            <p:cNvSpPr>
              <a:spLocks noChangeArrowheads="1"/>
            </p:cNvSpPr>
            <p:nvPr/>
          </p:nvSpPr>
          <p:spPr bwMode="auto">
            <a:xfrm>
              <a:off x="1952" y="1760"/>
              <a:ext cx="1130" cy="4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77">
              <a:extLst>
                <a:ext uri="{FF2B5EF4-FFF2-40B4-BE49-F238E27FC236}">
                  <a16:creationId xmlns:a16="http://schemas.microsoft.com/office/drawing/2014/main" id="{D26B7090-8EBC-4F9F-9C71-D3B89E3CDC61}"/>
                </a:ext>
              </a:extLst>
            </p:cNvPr>
            <p:cNvSpPr>
              <a:spLocks noChangeArrowheads="1"/>
            </p:cNvSpPr>
            <p:nvPr/>
          </p:nvSpPr>
          <p:spPr bwMode="auto">
            <a:xfrm>
              <a:off x="2200" y="1776"/>
              <a:ext cx="39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samples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Oval 78">
              <a:extLst>
                <a:ext uri="{FF2B5EF4-FFF2-40B4-BE49-F238E27FC236}">
                  <a16:creationId xmlns:a16="http://schemas.microsoft.com/office/drawing/2014/main" id="{9E716012-5EAF-47F0-812F-5E1CB7F6A7B2}"/>
                </a:ext>
              </a:extLst>
            </p:cNvPr>
            <p:cNvSpPr>
              <a:spLocks noChangeArrowheads="1"/>
            </p:cNvSpPr>
            <p:nvPr/>
          </p:nvSpPr>
          <p:spPr bwMode="auto">
            <a:xfrm>
              <a:off x="2058" y="1805"/>
              <a:ext cx="42" cy="42"/>
            </a:xfrm>
            <a:prstGeom prst="ellipse">
              <a:avLst/>
            </a:pr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Rectangle 79">
              <a:extLst>
                <a:ext uri="{FF2B5EF4-FFF2-40B4-BE49-F238E27FC236}">
                  <a16:creationId xmlns:a16="http://schemas.microsoft.com/office/drawing/2014/main" id="{247CDDF8-8816-4161-BB9E-288F30662854}"/>
                </a:ext>
              </a:extLst>
            </p:cNvPr>
            <p:cNvSpPr>
              <a:spLocks noChangeArrowheads="1"/>
            </p:cNvSpPr>
            <p:nvPr/>
          </p:nvSpPr>
          <p:spPr bwMode="auto">
            <a:xfrm>
              <a:off x="2200" y="1893"/>
              <a:ext cx="803"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linear polynomials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Line 80">
              <a:extLst>
                <a:ext uri="{FF2B5EF4-FFF2-40B4-BE49-F238E27FC236}">
                  <a16:creationId xmlns:a16="http://schemas.microsoft.com/office/drawing/2014/main" id="{60A68FCB-E2D2-41BA-8D8C-AA0256E46AF9}"/>
                </a:ext>
              </a:extLst>
            </p:cNvPr>
            <p:cNvSpPr>
              <a:spLocks noChangeShapeType="1"/>
            </p:cNvSpPr>
            <p:nvPr/>
          </p:nvSpPr>
          <p:spPr bwMode="auto">
            <a:xfrm>
              <a:off x="1973" y="1939"/>
              <a:ext cx="211" cy="0"/>
            </a:xfrm>
            <a:prstGeom prst="line">
              <a:avLst/>
            </a:prstGeom>
            <a:noFill/>
            <a:ln w="190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Rectangle 81">
              <a:extLst>
                <a:ext uri="{FF2B5EF4-FFF2-40B4-BE49-F238E27FC236}">
                  <a16:creationId xmlns:a16="http://schemas.microsoft.com/office/drawing/2014/main" id="{7613E1C3-7CD9-4162-8BB5-9857E686F469}"/>
                </a:ext>
              </a:extLst>
            </p:cNvPr>
            <p:cNvSpPr>
              <a:spLocks noChangeArrowheads="1"/>
            </p:cNvSpPr>
            <p:nvPr/>
          </p:nvSpPr>
          <p:spPr bwMode="auto">
            <a:xfrm>
              <a:off x="2200" y="2004"/>
              <a:ext cx="961"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quadratic polynomials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Line 82">
              <a:extLst>
                <a:ext uri="{FF2B5EF4-FFF2-40B4-BE49-F238E27FC236}">
                  <a16:creationId xmlns:a16="http://schemas.microsoft.com/office/drawing/2014/main" id="{2E1E77DE-E2F3-4D2D-A897-6CFEF1196D55}"/>
                </a:ext>
              </a:extLst>
            </p:cNvPr>
            <p:cNvSpPr>
              <a:spLocks noChangeShapeType="1"/>
            </p:cNvSpPr>
            <p:nvPr/>
          </p:nvSpPr>
          <p:spPr bwMode="auto">
            <a:xfrm>
              <a:off x="1973" y="2052"/>
              <a:ext cx="211" cy="0"/>
            </a:xfrm>
            <a:prstGeom prst="line">
              <a:avLst/>
            </a:prstGeom>
            <a:noFill/>
            <a:ln w="19050"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Rectangle 83">
              <a:extLst>
                <a:ext uri="{FF2B5EF4-FFF2-40B4-BE49-F238E27FC236}">
                  <a16:creationId xmlns:a16="http://schemas.microsoft.com/office/drawing/2014/main" id="{9C6ADFBD-E3DB-4EBE-B6AC-73AEDD345722}"/>
                </a:ext>
              </a:extLst>
            </p:cNvPr>
            <p:cNvSpPr>
              <a:spLocks noChangeArrowheads="1"/>
            </p:cNvSpPr>
            <p:nvPr/>
          </p:nvSpPr>
          <p:spPr bwMode="auto">
            <a:xfrm>
              <a:off x="2200" y="2120"/>
              <a:ext cx="565"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true function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Line 84">
              <a:extLst>
                <a:ext uri="{FF2B5EF4-FFF2-40B4-BE49-F238E27FC236}">
                  <a16:creationId xmlns:a16="http://schemas.microsoft.com/office/drawing/2014/main" id="{A3A87615-A2BF-4E6A-8F7B-F0E39078421D}"/>
                </a:ext>
              </a:extLst>
            </p:cNvPr>
            <p:cNvSpPr>
              <a:spLocks noChangeShapeType="1"/>
            </p:cNvSpPr>
            <p:nvPr/>
          </p:nvSpPr>
          <p:spPr bwMode="auto">
            <a:xfrm>
              <a:off x="1973" y="2165"/>
              <a:ext cx="211" cy="0"/>
            </a:xfrm>
            <a:prstGeom prst="line">
              <a:avLst/>
            </a:prstGeom>
            <a:noFill/>
            <a:ln w="19050" cap="flat">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Rectangle 85">
              <a:extLst>
                <a:ext uri="{FF2B5EF4-FFF2-40B4-BE49-F238E27FC236}">
                  <a16:creationId xmlns:a16="http://schemas.microsoft.com/office/drawing/2014/main" id="{4D3705CB-FFCF-482E-9475-30241EB8A352}"/>
                </a:ext>
              </a:extLst>
            </p:cNvPr>
            <p:cNvSpPr>
              <a:spLocks noChangeArrowheads="1"/>
            </p:cNvSpPr>
            <p:nvPr/>
          </p:nvSpPr>
          <p:spPr bwMode="auto">
            <a:xfrm>
              <a:off x="1952" y="1760"/>
              <a:ext cx="1130" cy="471"/>
            </a:xfrm>
            <a:prstGeom prst="rect">
              <a:avLst/>
            </a:prstGeom>
            <a:noFill/>
            <a:ln w="19050" cap="flat">
              <a:solidFill>
                <a:srgbClr val="26262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331E28EC-2231-42FE-9442-BB0B74334558}"/>
                  </a:ext>
                </a:extLst>
              </p:cNvPr>
              <p:cNvSpPr txBox="1"/>
              <p:nvPr/>
            </p:nvSpPr>
            <p:spPr>
              <a:xfrm>
                <a:off x="1044402" y="1291806"/>
                <a:ext cx="5561779" cy="818366"/>
              </a:xfrm>
              <a:prstGeom prst="rect">
                <a:avLst/>
              </a:prstGeom>
              <a:noFill/>
              <a:ln w="19050">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a:latin typeface="Cambria Math" panose="02040503050406030204" pitchFamily="18" charset="0"/>
                                </a:rPr>
                                <m:t>𝜎</m:t>
                              </m:r>
                            </m:e>
                          </m:acc>
                        </m:e>
                        <m:sub>
                          <m:r>
                            <a:rPr lang="en-US" b="0" i="1" smtClean="0">
                              <a:latin typeface="Cambria Math" panose="02040503050406030204" pitchFamily="18" charset="0"/>
                            </a:rPr>
                            <m:t>𝐿</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i="1">
                                  <a:latin typeface="Cambria Math" panose="02040503050406030204" pitchFamily="18" charset="0"/>
                                </a:rPr>
                              </m:ctrlPr>
                            </m:fPr>
                            <m:num>
                              <m:r>
                                <a:rPr lang="en-US" i="1">
                                  <a:latin typeface="Cambria Math" panose="02040503050406030204" pitchFamily="18" charset="0"/>
                                </a:rPr>
                                <m:t>𝑆</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𝐸</m:t>
                                  </m:r>
                                </m:sub>
                              </m:sSub>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𝑦</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𝑝</m:t>
                                  </m:r>
                                </m:sub>
                              </m:sSub>
                            </m:den>
                          </m:f>
                        </m:e>
                      </m:rad>
                      <m:r>
                        <a:rPr lang="en-US" b="0" i="0" smtClean="0">
                          <a:latin typeface="Cambria Math" panose="02040503050406030204" pitchFamily="18" charset="0"/>
                        </a:rPr>
                        <m:t>=8.5807,</m:t>
                      </m:r>
                      <m:r>
                        <a:rPr lang="en-US" b="0" i="1" smtClean="0">
                          <a:latin typeface="Cambria Math" panose="02040503050406030204" pitchFamily="18" charset="0"/>
                        </a:rPr>
                        <m:t>  </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𝜎</m:t>
                              </m:r>
                            </m:e>
                          </m:acc>
                        </m:e>
                        <m:sub>
                          <m:r>
                            <a:rPr lang="en-US" b="0" i="1" smtClean="0">
                              <a:latin typeface="Cambria Math" panose="02040503050406030204" pitchFamily="18" charset="0"/>
                            </a:rPr>
                            <m:t>𝑄</m:t>
                          </m:r>
                        </m:sub>
                      </m:sSub>
                      <m:r>
                        <a:rPr lang="en-US" i="1">
                          <a:latin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n-US" i="1">
                                  <a:latin typeface="Cambria Math" panose="02040503050406030204" pitchFamily="18" charset="0"/>
                                </a:rPr>
                                <m:t>𝑆</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𝐸</m:t>
                                  </m:r>
                                </m:sub>
                              </m:sSub>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𝑦</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𝑝</m:t>
                                  </m:r>
                                </m:sub>
                              </m:sSub>
                            </m:den>
                          </m:f>
                        </m:e>
                      </m:rad>
                      <m:r>
                        <a:rPr lang="en-US" i="1">
                          <a:latin typeface="Cambria Math" panose="02040503050406030204" pitchFamily="18" charset="0"/>
                        </a:rPr>
                        <m:t>=</m:t>
                      </m:r>
                      <m:r>
                        <m:rPr>
                          <m:nor/>
                        </m:rPr>
                        <a:rPr lang="en-US" b="0" i="0" dirty="0" smtClean="0"/>
                        <m:t>1.7683</m:t>
                      </m:r>
                    </m:oMath>
                  </m:oMathPara>
                </a14:m>
                <a:endParaRPr lang="en-US" dirty="0"/>
              </a:p>
            </p:txBody>
          </p:sp>
        </mc:Choice>
        <mc:Fallback xmlns="">
          <p:sp>
            <p:nvSpPr>
              <p:cNvPr id="92" name="TextBox 91">
                <a:extLst>
                  <a:ext uri="{FF2B5EF4-FFF2-40B4-BE49-F238E27FC236}">
                    <a16:creationId xmlns:a16="http://schemas.microsoft.com/office/drawing/2014/main" id="{331E28EC-2231-42FE-9442-BB0B74334558}"/>
                  </a:ext>
                </a:extLst>
              </p:cNvPr>
              <p:cNvSpPr txBox="1">
                <a:spLocks noRot="1" noChangeAspect="1" noMove="1" noResize="1" noEditPoints="1" noAdjustHandles="1" noChangeArrowheads="1" noChangeShapeType="1" noTextEdit="1"/>
              </p:cNvSpPr>
              <p:nvPr/>
            </p:nvSpPr>
            <p:spPr>
              <a:xfrm>
                <a:off x="1044402" y="1291806"/>
                <a:ext cx="5561779" cy="818366"/>
              </a:xfrm>
              <a:prstGeom prst="rect">
                <a:avLst/>
              </a:prstGeom>
              <a:blipFill>
                <a:blip r:embed="rId3"/>
                <a:stretch>
                  <a:fillRect b="-746"/>
                </a:stretch>
              </a:blipFill>
              <a:ln w="19050">
                <a:noFill/>
              </a:ln>
            </p:spPr>
            <p:txBody>
              <a:bodyPr/>
              <a:lstStyle/>
              <a:p>
                <a:r>
                  <a:rPr lang="en-US">
                    <a:noFill/>
                  </a:rPr>
                  <a:t> </a:t>
                </a:r>
              </a:p>
            </p:txBody>
          </p:sp>
        </mc:Fallback>
      </mc:AlternateContent>
    </p:spTree>
    <p:extLst>
      <p:ext uri="{BB962C8B-B14F-4D97-AF65-F5344CB8AC3E}">
        <p14:creationId xmlns:p14="http://schemas.microsoft.com/office/powerpoint/2010/main" val="1791553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E3362F-FE51-44D7-BD8D-19EFD4679321}"/>
              </a:ext>
            </a:extLst>
          </p:cNvPr>
          <p:cNvSpPr>
            <a:spLocks noGrp="1"/>
          </p:cNvSpPr>
          <p:nvPr>
            <p:ph type="body" sz="quarter" idx="10"/>
          </p:nvPr>
        </p:nvSpPr>
        <p:spPr/>
        <p:txBody>
          <a:bodyPr/>
          <a:lstStyle/>
          <a:p>
            <a:r>
              <a:rPr lang="en-US" dirty="0"/>
              <a:t>Lifecycle of engineering systems</a:t>
            </a:r>
          </a:p>
          <a:p>
            <a:pPr lvl="1"/>
            <a:r>
              <a:rPr lang="en-US" dirty="0"/>
              <a:t>The performance is gradually degraded, and eventually, the systems fail under repeated usage conditions</a:t>
            </a:r>
          </a:p>
          <a:p>
            <a:pPr lvl="1"/>
            <a:r>
              <a:rPr lang="en-US" dirty="0"/>
              <a:t>Ex) Fuselage panel under repeated pressurization loading (fatigue failure)</a:t>
            </a:r>
          </a:p>
        </p:txBody>
      </p:sp>
      <p:sp>
        <p:nvSpPr>
          <p:cNvPr id="3" name="Title 2">
            <a:extLst>
              <a:ext uri="{FF2B5EF4-FFF2-40B4-BE49-F238E27FC236}">
                <a16:creationId xmlns:a16="http://schemas.microsoft.com/office/drawing/2014/main" id="{8BE8C2DB-4835-4433-B897-A391556C767B}"/>
              </a:ext>
            </a:extLst>
          </p:cNvPr>
          <p:cNvSpPr>
            <a:spLocks noGrp="1"/>
          </p:cNvSpPr>
          <p:nvPr>
            <p:ph type="title"/>
          </p:nvPr>
        </p:nvSpPr>
        <p:spPr/>
        <p:txBody>
          <a:bodyPr/>
          <a:lstStyle/>
          <a:p>
            <a:r>
              <a:rPr lang="en-US" dirty="0"/>
              <a:t>System Performance Degradation</a:t>
            </a:r>
          </a:p>
        </p:txBody>
      </p:sp>
      <p:pic>
        <p:nvPicPr>
          <p:cNvPr id="4" name="그림 7">
            <a:extLst>
              <a:ext uri="{FF2B5EF4-FFF2-40B4-BE49-F238E27FC236}">
                <a16:creationId xmlns:a16="http://schemas.microsoft.com/office/drawing/2014/main" id="{E635ED60-C2F9-462E-AF48-999818BE509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2965688"/>
            <a:ext cx="6705600" cy="3439912"/>
          </a:xfrm>
          <a:prstGeom prst="rect">
            <a:avLst/>
          </a:prstGeom>
          <a:noFill/>
          <a:ln>
            <a:noFill/>
          </a:ln>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5C7C7A8-1513-43DB-BB64-0442CF343815}"/>
                  </a:ext>
                </a:extLst>
              </p:cNvPr>
              <p:cNvSpPr txBox="1"/>
              <p:nvPr/>
            </p:nvSpPr>
            <p:spPr>
              <a:xfrm>
                <a:off x="2667000" y="2368427"/>
                <a:ext cx="3095398"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Structural</m:t>
                      </m:r>
                      <m:r>
                        <a:rPr lang="en-US" b="0" i="0" smtClean="0">
                          <a:latin typeface="Cambria Math" panose="02040503050406030204" pitchFamily="18" charset="0"/>
                        </a:rPr>
                        <m:t> </m:t>
                      </m:r>
                      <m:r>
                        <m:rPr>
                          <m:sty m:val="p"/>
                        </m:rPr>
                        <a:rPr lang="en-US" b="0" i="0" smtClean="0">
                          <a:latin typeface="Cambria Math" panose="02040503050406030204" pitchFamily="18" charset="0"/>
                        </a:rPr>
                        <m:t>Health</m:t>
                      </m:r>
                      <m:r>
                        <a:rPr lang="en-US" b="0" i="0"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m:rPr>
                              <m:sty m:val="p"/>
                            </m:rPr>
                            <a:rPr lang="en-US" b="0" i="0" smtClean="0">
                              <a:latin typeface="Cambria Math" panose="02040503050406030204" pitchFamily="18" charset="0"/>
                              <a:ea typeface="Cambria Math" panose="02040503050406030204" pitchFamily="18" charset="0"/>
                            </a:rPr>
                            <m:t>Crack</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size</m:t>
                          </m:r>
                        </m:den>
                      </m:f>
                    </m:oMath>
                  </m:oMathPara>
                </a14:m>
                <a:endParaRPr lang="en-US" dirty="0"/>
              </a:p>
            </p:txBody>
          </p:sp>
        </mc:Choice>
        <mc:Fallback xmlns="">
          <p:sp>
            <p:nvSpPr>
              <p:cNvPr id="5" name="TextBox 4">
                <a:extLst>
                  <a:ext uri="{FF2B5EF4-FFF2-40B4-BE49-F238E27FC236}">
                    <a16:creationId xmlns:a16="http://schemas.microsoft.com/office/drawing/2014/main" id="{25C7C7A8-1513-43DB-BB64-0442CF343815}"/>
                  </a:ext>
                </a:extLst>
              </p:cNvPr>
              <p:cNvSpPr txBox="1">
                <a:spLocks noRot="1" noChangeAspect="1" noMove="1" noResize="1" noEditPoints="1" noAdjustHandles="1" noChangeArrowheads="1" noChangeShapeType="1" noTextEdit="1"/>
              </p:cNvSpPr>
              <p:nvPr/>
            </p:nvSpPr>
            <p:spPr>
              <a:xfrm>
                <a:off x="2667000" y="2368427"/>
                <a:ext cx="3095398" cy="520399"/>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18960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CB06A35C-75FC-4F86-8EFE-E477FECC7212}"/>
                  </a:ext>
                </a:extLst>
              </p:cNvPr>
              <p:cNvSpPr>
                <a:spLocks noGrp="1"/>
              </p:cNvSpPr>
              <p:nvPr>
                <p:ph type="body" sz="quarter" idx="10"/>
              </p:nvPr>
            </p:nvSpPr>
            <p:spPr/>
            <p:txBody>
              <a:bodyPr/>
              <a:lstStyle/>
              <a:p>
                <a:r>
                  <a:rPr lang="en-US" dirty="0">
                    <a:solidFill>
                      <a:srgbClr val="FF0000"/>
                    </a:solidFill>
                  </a:rPr>
                  <a:t>Coefficient of multiple determination</a:t>
                </a:r>
                <a:r>
                  <a:rPr lang="en-US" dirty="0"/>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oMath>
                </a14:m>
                <a:endParaRPr lang="en-US" dirty="0"/>
              </a:p>
              <a:p>
                <a:pPr lvl="1"/>
                <a:r>
                  <a:rPr lang="en-US" dirty="0"/>
                  <a:t>ratio between the variation of function prediction to the variation of data</a:t>
                </a:r>
              </a:p>
              <a:p>
                <a:pPr lvl="1"/>
                <a:endParaRPr lang="en-US" dirty="0"/>
              </a:p>
              <a:p>
                <a:pPr lvl="1"/>
                <a:endParaRPr lang="en-US" dirty="0"/>
              </a:p>
              <a:p>
                <a:pPr lvl="1"/>
                <a:endParaRPr lang="en-US" dirty="0"/>
              </a:p>
              <a:p>
                <a:pPr lvl="1"/>
                <a:endParaRPr lang="en-US" dirty="0"/>
              </a:p>
              <a:p>
                <a:pPr lvl="1"/>
                <a14:m>
                  <m:oMath xmlns:m="http://schemas.openxmlformats.org/officeDocument/2006/math">
                    <m:r>
                      <a:rPr lang="en-US" b="0" i="1" smtClean="0">
                        <a:latin typeface="Cambria Math" panose="02040503050406030204" pitchFamily="18" charset="0"/>
                      </a:rPr>
                      <m:t>𝑆</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𝑇</m:t>
                        </m:r>
                      </m:sub>
                    </m:sSub>
                  </m:oMath>
                </a14:m>
                <a:r>
                  <a:rPr lang="en-US" dirty="0"/>
                  <a:t>: variation of data </a:t>
                </a:r>
                <a:r>
                  <a:rPr lang="en-US" dirty="0" err="1"/>
                  <a:t>w.r.t.</a:t>
                </a:r>
                <a:r>
                  <a:rPr lang="en-US" dirty="0"/>
                  <a:t> the mean of data</a:t>
                </a:r>
              </a:p>
              <a:p>
                <a:pPr lvl="1"/>
                <a14:m>
                  <m:oMath xmlns:m="http://schemas.openxmlformats.org/officeDocument/2006/math">
                    <m:r>
                      <a:rPr lang="en-US" b="0" i="1" smtClean="0">
                        <a:latin typeface="Cambria Math" panose="02040503050406030204" pitchFamily="18" charset="0"/>
                      </a:rPr>
                      <m:t>𝑆</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𝑅</m:t>
                        </m:r>
                      </m:sub>
                    </m:sSub>
                  </m:oMath>
                </a14:m>
                <a:r>
                  <a:rPr lang="en-US" dirty="0"/>
                  <a:t>: variation of prediction</a:t>
                </a:r>
              </a:p>
              <a:p>
                <a:pPr lvl="1"/>
                <a14:m>
                  <m:oMath xmlns:m="http://schemas.openxmlformats.org/officeDocument/2006/math">
                    <m:r>
                      <a:rPr lang="en-US" b="0" i="1" smtClean="0">
                        <a:latin typeface="Cambria Math" panose="02040503050406030204" pitchFamily="18" charset="0"/>
                      </a:rPr>
                      <m:t>𝑆</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𝐸</m:t>
                        </m:r>
                      </m:sub>
                    </m:sSub>
                  </m:oMath>
                </a14:m>
                <a:r>
                  <a:rPr lang="en-US" dirty="0"/>
                  <a:t>: square sum of prediction errors, </a:t>
                </a:r>
                <a14:m>
                  <m:oMath xmlns:m="http://schemas.openxmlformats.org/officeDocument/2006/math">
                    <m:r>
                      <a:rPr lang="en-US" b="0" i="1" smtClean="0">
                        <a:latin typeface="Cambria Math" panose="02040503050406030204" pitchFamily="18" charset="0"/>
                      </a:rPr>
                      <m:t>𝑆</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𝑇</m:t>
                        </m:r>
                      </m:sub>
                    </m:sSub>
                    <m:r>
                      <a:rPr lang="en-US" b="0" i="1" smtClean="0">
                        <a:latin typeface="Cambria Math" panose="02040503050406030204" pitchFamily="18" charset="0"/>
                      </a:rPr>
                      <m:t>=</m:t>
                    </m:r>
                    <m:r>
                      <a:rPr lang="en-US" b="0" i="1" smtClean="0">
                        <a:latin typeface="Cambria Math" panose="02040503050406030204" pitchFamily="18" charset="0"/>
                      </a:rPr>
                      <m:t>𝑆</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𝑅</m:t>
                        </m:r>
                      </m:sub>
                    </m:sSub>
                    <m:r>
                      <a:rPr lang="en-US" b="0" i="1" smtClean="0">
                        <a:latin typeface="Cambria Math" panose="02040503050406030204" pitchFamily="18" charset="0"/>
                      </a:rPr>
                      <m:t>+</m:t>
                    </m:r>
                    <m:r>
                      <a:rPr lang="en-US" b="0" i="1" smtClean="0">
                        <a:latin typeface="Cambria Math" panose="02040503050406030204" pitchFamily="18" charset="0"/>
                      </a:rPr>
                      <m:t>𝑆</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𝐸</m:t>
                        </m:r>
                      </m:sub>
                    </m:sSub>
                  </m:oMath>
                </a14:m>
                <a:r>
                  <a:rPr lang="en-US" dirty="0"/>
                  <a:t>, when </a:t>
                </a:r>
                <a14:m>
                  <m:oMath xmlns:m="http://schemas.openxmlformats.org/officeDocument/2006/math">
                    <m:nary>
                      <m:naryPr>
                        <m:chr m:val="∑"/>
                        <m:subHide m:val="on"/>
                        <m:supHide m:val="on"/>
                        <m:ctrlPr>
                          <a:rPr lang="en-US" i="1" smtClean="0">
                            <a:latin typeface="Cambria Math" panose="02040503050406030204" pitchFamily="18" charset="0"/>
                          </a:rPr>
                        </m:ctrlPr>
                      </m:naryP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𝑘</m:t>
                            </m:r>
                          </m:sub>
                        </m:sSub>
                      </m:e>
                    </m:nary>
                    <m:r>
                      <a:rPr lang="en-US" b="0" i="1" smtClean="0">
                        <a:latin typeface="Cambria Math" panose="02040503050406030204" pitchFamily="18" charset="0"/>
                      </a:rPr>
                      <m:t>=</m:t>
                    </m:r>
                    <m:nary>
                      <m:naryPr>
                        <m:chr m:val="∑"/>
                        <m:subHide m:val="on"/>
                        <m:supHide m:val="on"/>
                        <m:ctrlPr>
                          <a:rPr lang="en-US" i="1">
                            <a:latin typeface="Cambria Math" panose="02040503050406030204" pitchFamily="18" charset="0"/>
                          </a:rPr>
                        </m:ctrlPr>
                      </m:naryPr>
                      <m:sub/>
                      <m:sup/>
                      <m:e>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i="1">
                                <a:latin typeface="Cambria Math" panose="02040503050406030204" pitchFamily="18" charset="0"/>
                              </a:rPr>
                              <m:t>𝑘</m:t>
                            </m:r>
                          </m:sub>
                        </m:sSub>
                      </m:e>
                    </m:nary>
                  </m:oMath>
                </a14:m>
                <a:endParaRPr lang="en-US" dirty="0"/>
              </a:p>
              <a:p>
                <a:pPr lvl="1"/>
                <a:r>
                  <a:rPr lang="en-US" dirty="0"/>
                  <a:t>Measures the fraction of variation in data that is captured by the model</a:t>
                </a:r>
              </a:p>
              <a:p>
                <a:pPr lvl="1"/>
                <a:r>
                  <a:rPr lang="en-US" dirty="0"/>
                  <a:t>Accurate model </a:t>
                </a:r>
                <a:r>
                  <a:rPr lang="en-US" dirty="0">
                    <a:sym typeface="Wingdings" panose="05000000000000000000" pitchFamily="2" charset="2"/>
                  </a:rPr>
                  <a:t> </a:t>
                </a:r>
                <a14:m>
                  <m:oMath xmlns:m="http://schemas.openxmlformats.org/officeDocument/2006/math">
                    <m:r>
                      <a:rPr lang="en-US" b="0" i="1" smtClean="0">
                        <a:latin typeface="Cambria Math" panose="02040503050406030204" pitchFamily="18" charset="0"/>
                        <a:sym typeface="Wingdings" panose="05000000000000000000" pitchFamily="2" charset="2"/>
                      </a:rPr>
                      <m:t>𝑆</m:t>
                    </m:r>
                    <m:sSub>
                      <m:sSubPr>
                        <m:ctrlPr>
                          <a:rPr lang="en-US" b="0" i="1" smtClean="0">
                            <a:latin typeface="Cambria Math" panose="02040503050406030204" pitchFamily="18" charset="0"/>
                            <a:sym typeface="Wingdings" panose="05000000000000000000" pitchFamily="2" charset="2"/>
                          </a:rPr>
                        </m:ctrlPr>
                      </m:sSubPr>
                      <m:e>
                        <m:r>
                          <a:rPr lang="en-US" b="0" i="1" smtClean="0">
                            <a:latin typeface="Cambria Math" panose="02040503050406030204" pitchFamily="18" charset="0"/>
                            <a:sym typeface="Wingdings" panose="05000000000000000000" pitchFamily="2" charset="2"/>
                          </a:rPr>
                          <m:t>𝑆</m:t>
                        </m:r>
                      </m:e>
                      <m:sub>
                        <m:r>
                          <a:rPr lang="en-US" b="0" i="1" smtClean="0">
                            <a:latin typeface="Cambria Math" panose="02040503050406030204" pitchFamily="18" charset="0"/>
                            <a:sym typeface="Wingdings" panose="05000000000000000000" pitchFamily="2" charset="2"/>
                          </a:rPr>
                          <m:t>𝐸</m:t>
                        </m:r>
                      </m:sub>
                    </m:sSub>
                    <m:r>
                      <a:rPr lang="en-US" b="0" i="1" smtClean="0">
                        <a:latin typeface="Cambria Math" panose="02040503050406030204" pitchFamily="18" charset="0"/>
                        <a:ea typeface="Cambria Math" panose="02040503050406030204" pitchFamily="18" charset="0"/>
                        <a:sym typeface="Wingdings" panose="05000000000000000000" pitchFamily="2" charset="2"/>
                      </a:rPr>
                      <m:t>→0</m:t>
                    </m:r>
                  </m:oMath>
                </a14:m>
                <a:r>
                  <a:rPr lang="en-US" dirty="0"/>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→1</m:t>
                    </m:r>
                  </m:oMath>
                </a14:m>
                <a:endParaRPr lang="en-US" dirty="0"/>
              </a:p>
              <a:p>
                <a:pPr lvl="1"/>
                <a:r>
                  <a:rPr lang="en-US" dirty="0"/>
                  <a:t>But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oMath>
                </a14:m>
                <a:r>
                  <a:rPr lang="en-US" dirty="0"/>
                  <a:t> only measures error at sampling points</a:t>
                </a:r>
              </a:p>
              <a:p>
                <a:pPr lvl="1"/>
                <a:r>
                  <a:rPr lang="en-US" dirty="0"/>
                  <a:t>may not be accurate at prediction points</a:t>
                </a:r>
              </a:p>
            </p:txBody>
          </p:sp>
        </mc:Choice>
        <mc:Fallback xmlns="">
          <p:sp>
            <p:nvSpPr>
              <p:cNvPr id="2" name="Text Placeholder 1">
                <a:extLst>
                  <a:ext uri="{FF2B5EF4-FFF2-40B4-BE49-F238E27FC236}">
                    <a16:creationId xmlns:a16="http://schemas.microsoft.com/office/drawing/2014/main" id="{CB06A35C-75FC-4F86-8EFE-E477FECC7212}"/>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28" r="-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8E1F82D2-041F-4631-A5D1-17BD8A321A9E}"/>
                  </a:ext>
                </a:extLst>
              </p:cNvPr>
              <p:cNvSpPr>
                <a:spLocks noGrp="1"/>
              </p:cNvSpPr>
              <p:nvPr>
                <p:ph type="title"/>
              </p:nvPr>
            </p:nvSpPr>
            <p:spPr/>
            <p:txBody>
              <a:bodyPr/>
              <a:lstStyle/>
              <a:p>
                <a:r>
                  <a:rPr lang="en-US" dirty="0"/>
                  <a:t>Coefficient of Multiple Determination, </a:t>
                </a:r>
                <a14:m>
                  <m:oMath xmlns:m="http://schemas.openxmlformats.org/officeDocument/2006/math">
                    <m:sSup>
                      <m:sSupPr>
                        <m:ctrlPr>
                          <a:rPr lang="en-US" b="1" i="1" smtClean="0">
                            <a:latin typeface="Cambria Math" panose="02040503050406030204" pitchFamily="18" charset="0"/>
                          </a:rPr>
                        </m:ctrlPr>
                      </m:sSupPr>
                      <m:e>
                        <m:r>
                          <a:rPr lang="en-US" b="1" i="1" smtClean="0">
                            <a:latin typeface="Cambria Math" panose="02040503050406030204" pitchFamily="18" charset="0"/>
                          </a:rPr>
                          <m:t>𝑹</m:t>
                        </m:r>
                      </m:e>
                      <m:sup>
                        <m:r>
                          <a:rPr lang="en-US" b="1" i="1" smtClean="0">
                            <a:latin typeface="Cambria Math" panose="02040503050406030204" pitchFamily="18" charset="0"/>
                          </a:rPr>
                          <m:t>𝟐</m:t>
                        </m:r>
                      </m:sup>
                    </m:sSup>
                  </m:oMath>
                </a14:m>
                <a:endParaRPr lang="en-US" dirty="0"/>
              </a:p>
            </p:txBody>
          </p:sp>
        </mc:Choice>
        <mc:Fallback xmlns="">
          <p:sp>
            <p:nvSpPr>
              <p:cNvPr id="3" name="Title 2">
                <a:extLst>
                  <a:ext uri="{FF2B5EF4-FFF2-40B4-BE49-F238E27FC236}">
                    <a16:creationId xmlns:a16="http://schemas.microsoft.com/office/drawing/2014/main" id="{8E1F82D2-041F-4631-A5D1-17BD8A321A9E}"/>
                  </a:ext>
                </a:extLst>
              </p:cNvPr>
              <p:cNvSpPr>
                <a:spLocks noGrp="1" noRot="1" noChangeAspect="1" noMove="1" noResize="1" noEditPoints="1" noAdjustHandles="1" noChangeArrowheads="1" noChangeShapeType="1" noTextEdit="1"/>
              </p:cNvSpPr>
              <p:nvPr>
                <p:ph type="title"/>
              </p:nvPr>
            </p:nvSpPr>
            <p:spPr>
              <a:blipFill>
                <a:blip r:embed="rId3"/>
                <a:stretch>
                  <a:fillRect l="-1487" t="-10345" b="-310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93A3E15-FBC2-453B-B850-6AD703F3D735}"/>
                  </a:ext>
                </a:extLst>
              </p:cNvPr>
              <p:cNvSpPr txBox="1"/>
              <p:nvPr/>
            </p:nvSpPr>
            <p:spPr>
              <a:xfrm>
                <a:off x="2995448" y="1710029"/>
                <a:ext cx="2062424" cy="5657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𝑆</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𝑅</m:t>
                              </m:r>
                            </m:sub>
                          </m:sSub>
                        </m:num>
                        <m:den>
                          <m:r>
                            <a:rPr lang="en-US" b="0" i="1" smtClean="0">
                              <a:latin typeface="Cambria Math" panose="02040503050406030204" pitchFamily="18" charset="0"/>
                            </a:rPr>
                            <m:t>𝑆</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𝑇</m:t>
                              </m:r>
                            </m:sub>
                          </m:sSub>
                        </m:den>
                      </m:f>
                      <m:r>
                        <a:rPr lang="en-US" b="0" i="1" smtClean="0">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𝑆</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b="0" i="1" smtClean="0">
                                  <a:latin typeface="Cambria Math" panose="02040503050406030204" pitchFamily="18" charset="0"/>
                                </a:rPr>
                                <m:t>𝐸</m:t>
                              </m:r>
                            </m:sub>
                          </m:sSub>
                        </m:num>
                        <m:den>
                          <m:r>
                            <a:rPr lang="en-US" i="1">
                              <a:latin typeface="Cambria Math" panose="02040503050406030204" pitchFamily="18" charset="0"/>
                            </a:rPr>
                            <m:t>𝑆</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den>
                      </m:f>
                    </m:oMath>
                  </m:oMathPara>
                </a14:m>
                <a:endParaRPr lang="en-US" dirty="0"/>
              </a:p>
            </p:txBody>
          </p:sp>
        </mc:Choice>
        <mc:Fallback xmlns="">
          <p:sp>
            <p:nvSpPr>
              <p:cNvPr id="4" name="TextBox 3">
                <a:extLst>
                  <a:ext uri="{FF2B5EF4-FFF2-40B4-BE49-F238E27FC236}">
                    <a16:creationId xmlns:a16="http://schemas.microsoft.com/office/drawing/2014/main" id="{193A3E15-FBC2-453B-B850-6AD703F3D735}"/>
                  </a:ext>
                </a:extLst>
              </p:cNvPr>
              <p:cNvSpPr txBox="1">
                <a:spLocks noRot="1" noChangeAspect="1" noMove="1" noResize="1" noEditPoints="1" noAdjustHandles="1" noChangeArrowheads="1" noChangeShapeType="1" noTextEdit="1"/>
              </p:cNvSpPr>
              <p:nvPr/>
            </p:nvSpPr>
            <p:spPr>
              <a:xfrm>
                <a:off x="2995448" y="1710029"/>
                <a:ext cx="2062424" cy="5657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FBC5E1D-F644-4A08-BEBD-E80553D356DA}"/>
                  </a:ext>
                </a:extLst>
              </p:cNvPr>
              <p:cNvSpPr txBox="1"/>
              <p:nvPr/>
            </p:nvSpPr>
            <p:spPr>
              <a:xfrm>
                <a:off x="1206467" y="2457735"/>
                <a:ext cx="7054624" cy="7782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𝑅</m:t>
                          </m:r>
                        </m:sub>
                      </m:sSub>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𝑘</m:t>
                          </m:r>
                          <m:r>
                            <a:rPr lang="en-US" b="0" i="1" smtClean="0">
                              <a:latin typeface="Cambria Math" panose="02040503050406030204" pitchFamily="18" charset="0"/>
                            </a:rPr>
                            <m:t>=1</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𝑘</m:t>
                                      </m:r>
                                    </m:sub>
                                  </m:sSub>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e>
                              </m:d>
                            </m:e>
                            <m:sup>
                              <m:r>
                                <a:rPr lang="en-US" b="0" i="1" smtClean="0">
                                  <a:latin typeface="Cambria Math" panose="02040503050406030204" pitchFamily="18" charset="0"/>
                                </a:rPr>
                                <m:t>2</m:t>
                              </m:r>
                            </m:sup>
                          </m:sSup>
                        </m:e>
                      </m:nary>
                      <m:r>
                        <a:rPr lang="en-US" b="0" i="1" smtClean="0">
                          <a:latin typeface="Cambria Math" panose="02040503050406030204" pitchFamily="18" charset="0"/>
                        </a:rPr>
                        <m:t>,  </m:t>
                      </m:r>
                      <m:r>
                        <a:rPr lang="en-US" i="1">
                          <a:latin typeface="Cambria Math" panose="02040503050406030204" pitchFamily="18" charset="0"/>
                        </a:rPr>
                        <m:t>𝑆</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b="0" i="1" smtClean="0">
                              <a:latin typeface="Cambria Math" panose="02040503050406030204" pitchFamily="18" charset="0"/>
                            </a:rPr>
                            <m:t>𝑇</m:t>
                          </m:r>
                        </m:sub>
                      </m:sSub>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=1</m:t>
                          </m:r>
                        </m:sub>
                        <m:sup>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𝑦</m:t>
                              </m:r>
                            </m:sub>
                          </m:s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𝑘</m:t>
                                      </m:r>
                                    </m:sub>
                                  </m:sSub>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𝑦</m:t>
                                      </m:r>
                                    </m:e>
                                  </m:acc>
                                </m:e>
                              </m:d>
                            </m:e>
                            <m:sup>
                              <m:r>
                                <a:rPr lang="en-US" i="1">
                                  <a:latin typeface="Cambria Math" panose="02040503050406030204" pitchFamily="18" charset="0"/>
                                </a:rPr>
                                <m:t>2</m:t>
                              </m:r>
                            </m:sup>
                          </m:sSup>
                        </m:e>
                      </m:nary>
                      <m:r>
                        <a:rPr lang="en-US" b="0" i="1" smtClean="0">
                          <a:latin typeface="Cambria Math" panose="02040503050406030204" pitchFamily="18" charset="0"/>
                        </a:rPr>
                        <m:t>,  </m:t>
                      </m:r>
                      <m:r>
                        <a:rPr lang="en-US" i="1">
                          <a:latin typeface="Cambria Math" panose="02040503050406030204" pitchFamily="18" charset="0"/>
                        </a:rPr>
                        <m:t>𝑆</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b="0" i="1" smtClean="0">
                              <a:latin typeface="Cambria Math" panose="02040503050406030204" pitchFamily="18" charset="0"/>
                            </a:rPr>
                            <m:t>𝐸</m:t>
                          </m:r>
                        </m:sub>
                      </m:sSub>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=1</m:t>
                          </m:r>
                        </m:sub>
                        <m:sup>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𝑦</m:t>
                              </m:r>
                            </m:sub>
                          </m:s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𝑘</m:t>
                                      </m:r>
                                    </m:sub>
                                  </m:sSub>
                                </m:e>
                              </m:d>
                            </m:e>
                            <m:sup>
                              <m:r>
                                <a:rPr lang="en-US" i="1">
                                  <a:latin typeface="Cambria Math" panose="02040503050406030204" pitchFamily="18" charset="0"/>
                                </a:rPr>
                                <m:t>2</m:t>
                              </m:r>
                            </m:sup>
                          </m:sSup>
                        </m:e>
                      </m:nary>
                    </m:oMath>
                  </m:oMathPara>
                </a14:m>
                <a:endParaRPr lang="en-US" dirty="0"/>
              </a:p>
            </p:txBody>
          </p:sp>
        </mc:Choice>
        <mc:Fallback xmlns="">
          <p:sp>
            <p:nvSpPr>
              <p:cNvPr id="5" name="TextBox 4">
                <a:extLst>
                  <a:ext uri="{FF2B5EF4-FFF2-40B4-BE49-F238E27FC236}">
                    <a16:creationId xmlns:a16="http://schemas.microsoft.com/office/drawing/2014/main" id="{EFBC5E1D-F644-4A08-BEBD-E80553D356DA}"/>
                  </a:ext>
                </a:extLst>
              </p:cNvPr>
              <p:cNvSpPr txBox="1">
                <a:spLocks noRot="1" noChangeAspect="1" noMove="1" noResize="1" noEditPoints="1" noAdjustHandles="1" noChangeArrowheads="1" noChangeShapeType="1" noTextEdit="1"/>
              </p:cNvSpPr>
              <p:nvPr/>
            </p:nvSpPr>
            <p:spPr>
              <a:xfrm>
                <a:off x="1206467" y="2457735"/>
                <a:ext cx="7054624" cy="77829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71960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D83C7789-547C-4129-BDE0-32A5E5C8AEDE}"/>
                  </a:ext>
                </a:extLst>
              </p:cNvPr>
              <p:cNvSpPr>
                <a:spLocks noGrp="1"/>
              </p:cNvSpPr>
              <p:nvPr>
                <p:ph type="body" sz="quarter" idx="10"/>
              </p:nvPr>
            </p:nvSpPr>
            <p:spPr/>
            <p:txBody>
              <a:bodyPr/>
              <a:lstStyle/>
              <a:p>
                <a:r>
                  <a:rPr lang="en-US" dirty="0"/>
                  <a:t>Matlab </a:t>
                </a:r>
                <a:r>
                  <a:rPr lang="en-US" dirty="0">
                    <a:latin typeface="Courier New" panose="02070309020205020404" pitchFamily="49" charset="0"/>
                    <a:cs typeface="Courier New" panose="02070309020205020404" pitchFamily="49" charset="0"/>
                  </a:rPr>
                  <a:t>regress</a:t>
                </a:r>
                <a:r>
                  <a:rPr lang="en-US" dirty="0"/>
                  <a:t> function can calculate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oMath>
                </a14:m>
                <a:endParaRPr lang="en-US" dirty="0"/>
              </a:p>
              <a:p>
                <a:pPr lvl="1"/>
                <a:endParaRPr lang="en-US" dirty="0"/>
              </a:p>
              <a:p>
                <a:pPr lvl="1"/>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oMath>
                </a14:m>
                <a:r>
                  <a:rPr lang="en-US" dirty="0"/>
                  <a:t> is improved if the no. of coefficients increases</a:t>
                </a:r>
              </a:p>
              <a:p>
                <a:pPr lvl="1"/>
                <a:r>
                  <a:rPr lang="en-US" dirty="0"/>
                  <a:t>This does not mean prediction is accurate </a:t>
                </a:r>
                <a:r>
                  <a:rPr lang="en-US" dirty="0">
                    <a:sym typeface="Wingdings" panose="05000000000000000000" pitchFamily="2" charset="2"/>
                  </a:rPr>
                  <a:t> adjust </a:t>
                </a:r>
                <a14:m>
                  <m:oMath xmlns:m="http://schemas.openxmlformats.org/officeDocument/2006/math">
                    <m:sSup>
                      <m:sSupPr>
                        <m:ctrlPr>
                          <a:rPr lang="en-US" b="0" i="1" smtClean="0">
                            <a:latin typeface="Cambria Math" panose="02040503050406030204" pitchFamily="18" charset="0"/>
                            <a:sym typeface="Wingdings" panose="05000000000000000000" pitchFamily="2" charset="2"/>
                          </a:rPr>
                        </m:ctrlPr>
                      </m:sSupPr>
                      <m:e>
                        <m:r>
                          <a:rPr lang="en-US" b="0" i="1" smtClean="0">
                            <a:latin typeface="Cambria Math" panose="02040503050406030204" pitchFamily="18" charset="0"/>
                            <a:sym typeface="Wingdings" panose="05000000000000000000" pitchFamily="2" charset="2"/>
                          </a:rPr>
                          <m:t>𝑅</m:t>
                        </m:r>
                      </m:e>
                      <m:sup>
                        <m:r>
                          <a:rPr lang="en-US" b="0" i="1" smtClean="0">
                            <a:latin typeface="Cambria Math" panose="02040503050406030204" pitchFamily="18" charset="0"/>
                            <a:sym typeface="Wingdings" panose="05000000000000000000" pitchFamily="2" charset="2"/>
                          </a:rPr>
                          <m:t>2</m:t>
                        </m:r>
                      </m:sup>
                    </m:sSup>
                  </m:oMath>
                </a14:m>
                <a:r>
                  <a:rPr lang="en-US" dirty="0"/>
                  <a:t> by penalizing the number of coefficients</a:t>
                </a:r>
              </a:p>
              <a:p>
                <a:r>
                  <a:rPr lang="en-US" dirty="0"/>
                  <a:t>Adjusted coef. of multiple determination </a:t>
                </a:r>
                <a14:m>
                  <m:oMath xmlns:m="http://schemas.openxmlformats.org/officeDocument/2006/math">
                    <m:sSup>
                      <m:sSupPr>
                        <m:ctrlPr>
                          <a:rPr lang="en-US" b="0" i="1" smtClean="0">
                            <a:latin typeface="Cambria Math" panose="02040503050406030204" pitchFamily="18" charset="0"/>
                          </a:rPr>
                        </m:ctrlPr>
                      </m:sSup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𝑅</m:t>
                            </m:r>
                          </m:e>
                        </m:acc>
                      </m:e>
                      <m:sup>
                        <m:r>
                          <a:rPr lang="en-US" b="0" i="1" smtClean="0">
                            <a:latin typeface="Cambria Math" panose="02040503050406030204" pitchFamily="18" charset="0"/>
                          </a:rPr>
                          <m:t>2</m:t>
                        </m:r>
                      </m:sup>
                    </m:sSup>
                  </m:oMath>
                </a14:m>
                <a:endParaRPr lang="en-US" dirty="0"/>
              </a:p>
              <a:p>
                <a:endParaRPr lang="en-US" dirty="0"/>
              </a:p>
              <a:p>
                <a:endParaRPr lang="en-US" dirty="0"/>
              </a:p>
              <a:p>
                <a:pPr lvl="1"/>
                <a:r>
                  <a:rPr lang="en-US" dirty="0"/>
                  <a:t>A good model fits the data with a smaller number of coefficients</a:t>
                </a:r>
              </a:p>
            </p:txBody>
          </p:sp>
        </mc:Choice>
        <mc:Fallback xmlns="">
          <p:sp>
            <p:nvSpPr>
              <p:cNvPr id="2" name="Text Placeholder 1">
                <a:extLst>
                  <a:ext uri="{FF2B5EF4-FFF2-40B4-BE49-F238E27FC236}">
                    <a16:creationId xmlns:a16="http://schemas.microsoft.com/office/drawing/2014/main" id="{D83C7789-547C-4129-BDE0-32A5E5C8AEDE}"/>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7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6FD58A07-531F-43F4-9341-FBA50398F7FE}"/>
                  </a:ext>
                </a:extLst>
              </p:cNvPr>
              <p:cNvSpPr>
                <a:spLocks noGrp="1"/>
              </p:cNvSpPr>
              <p:nvPr>
                <p:ph type="title"/>
              </p:nvPr>
            </p:nvSpPr>
            <p:spPr/>
            <p:txBody>
              <a:bodyPr/>
              <a:lstStyle/>
              <a:p>
                <a:r>
                  <a:rPr lang="en-US" dirty="0"/>
                  <a:t>Adjusted Coef. of Multiple Determination, </a:t>
                </a:r>
                <a14:m>
                  <m:oMath xmlns:m="http://schemas.openxmlformats.org/officeDocument/2006/math">
                    <m:sSup>
                      <m:sSupPr>
                        <m:ctrlPr>
                          <a:rPr lang="en-US" b="1" i="1" smtClean="0">
                            <a:latin typeface="Cambria Math" panose="02040503050406030204" pitchFamily="18" charset="0"/>
                          </a:rPr>
                        </m:ctrlPr>
                      </m:sSupPr>
                      <m:e>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𝑹</m:t>
                            </m:r>
                          </m:e>
                        </m:acc>
                      </m:e>
                      <m:sup>
                        <m:r>
                          <a:rPr lang="en-US" b="1" i="1" smtClean="0">
                            <a:latin typeface="Cambria Math" panose="02040503050406030204" pitchFamily="18" charset="0"/>
                          </a:rPr>
                          <m:t>𝟐</m:t>
                        </m:r>
                      </m:sup>
                    </m:sSup>
                  </m:oMath>
                </a14:m>
                <a:endParaRPr lang="en-US" dirty="0"/>
              </a:p>
            </p:txBody>
          </p:sp>
        </mc:Choice>
        <mc:Fallback xmlns="">
          <p:sp>
            <p:nvSpPr>
              <p:cNvPr id="3" name="Title 2">
                <a:extLst>
                  <a:ext uri="{FF2B5EF4-FFF2-40B4-BE49-F238E27FC236}">
                    <a16:creationId xmlns:a16="http://schemas.microsoft.com/office/drawing/2014/main" id="{6FD58A07-531F-43F4-9341-FBA50398F7FE}"/>
                  </a:ext>
                </a:extLst>
              </p:cNvPr>
              <p:cNvSpPr>
                <a:spLocks noGrp="1" noRot="1" noChangeAspect="1" noMove="1" noResize="1" noEditPoints="1" noAdjustHandles="1" noChangeArrowheads="1" noChangeShapeType="1" noTextEdit="1"/>
              </p:cNvSpPr>
              <p:nvPr>
                <p:ph type="title"/>
              </p:nvPr>
            </p:nvSpPr>
            <p:spPr>
              <a:blipFill>
                <a:blip r:embed="rId3"/>
                <a:stretch>
                  <a:fillRect l="-1487" t="-10345" b="-31034"/>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5443A151-6D0A-4C17-9A7A-760C8B5852A6}"/>
              </a:ext>
            </a:extLst>
          </p:cNvPr>
          <p:cNvSpPr txBox="1"/>
          <p:nvPr/>
        </p:nvSpPr>
        <p:spPr>
          <a:xfrm>
            <a:off x="1514755" y="1215310"/>
            <a:ext cx="5025910" cy="584775"/>
          </a:xfrm>
          <a:prstGeom prst="rect">
            <a:avLst/>
          </a:prstGeom>
          <a:solidFill>
            <a:schemeClr val="bg1">
              <a:lumMod val="85000"/>
            </a:schemeClr>
          </a:solidFill>
        </p:spPr>
        <p:txBody>
          <a:bodyPr wrap="square">
            <a:spAutoFit/>
          </a:bodyPr>
          <a:lstStyle/>
          <a:p>
            <a:pPr marL="0" marR="0" hangingPunct="0">
              <a:spcBef>
                <a:spcPts val="1200"/>
              </a:spcBef>
              <a:spcAft>
                <a:spcPts val="0"/>
              </a:spcAft>
            </a:pPr>
            <a:r>
              <a:rPr lang="fr-FR"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fr-FR"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thetaH</a:t>
            </a:r>
            <a:r>
              <a:rPr lang="fr-FR"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,~,~,~,stats]=</a:t>
            </a:r>
            <a:r>
              <a:rPr lang="fr-FR"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regress</a:t>
            </a:r>
            <a:r>
              <a:rPr lang="fr-FR"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fr-FR"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y,X</a:t>
            </a:r>
            <a:r>
              <a:rPr lang="fr-FR"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120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R2=stats(1)</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10EE1A8-18F0-420A-B81D-595C2E81567D}"/>
                  </a:ext>
                </a:extLst>
              </p:cNvPr>
              <p:cNvSpPr txBox="1"/>
              <p:nvPr/>
            </p:nvSpPr>
            <p:spPr>
              <a:xfrm>
                <a:off x="2568184" y="3797571"/>
                <a:ext cx="2810193" cy="605743"/>
              </a:xfrm>
              <a:prstGeom prst="rect">
                <a:avLst/>
              </a:prstGeom>
              <a:solidFill>
                <a:srgbClr val="FFFF00"/>
              </a:solidFill>
              <a:ln w="19050">
                <a:solidFill>
                  <a:srgbClr val="0000FF"/>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𝑅</m:t>
                              </m:r>
                            </m:e>
                          </m:acc>
                        </m:e>
                        <m:sup>
                          <m:r>
                            <a:rPr lang="en-US" i="1">
                              <a:latin typeface="Cambria Math" panose="02040503050406030204" pitchFamily="18" charset="0"/>
                            </a:rPr>
                            <m:t>2</m:t>
                          </m:r>
                        </m:sup>
                      </m:sSup>
                      <m:r>
                        <a:rPr lang="en-US" b="0" i="1" smtClean="0">
                          <a:latin typeface="Cambria Math" panose="02040503050406030204" pitchFamily="18" charset="0"/>
                        </a:rPr>
                        <m:t>=1−(1−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𝑝</m:t>
                              </m:r>
                            </m:sub>
                          </m:sSub>
                        </m:den>
                      </m:f>
                    </m:oMath>
                  </m:oMathPara>
                </a14:m>
                <a:endParaRPr lang="en-US" dirty="0"/>
              </a:p>
            </p:txBody>
          </p:sp>
        </mc:Choice>
        <mc:Fallback xmlns="">
          <p:sp>
            <p:nvSpPr>
              <p:cNvPr id="10" name="TextBox 9">
                <a:extLst>
                  <a:ext uri="{FF2B5EF4-FFF2-40B4-BE49-F238E27FC236}">
                    <a16:creationId xmlns:a16="http://schemas.microsoft.com/office/drawing/2014/main" id="{910EE1A8-18F0-420A-B81D-595C2E81567D}"/>
                  </a:ext>
                </a:extLst>
              </p:cNvPr>
              <p:cNvSpPr txBox="1">
                <a:spLocks noRot="1" noChangeAspect="1" noMove="1" noResize="1" noEditPoints="1" noAdjustHandles="1" noChangeArrowheads="1" noChangeShapeType="1" noTextEdit="1"/>
              </p:cNvSpPr>
              <p:nvPr/>
            </p:nvSpPr>
            <p:spPr>
              <a:xfrm>
                <a:off x="2568184" y="3797571"/>
                <a:ext cx="2810193" cy="605743"/>
              </a:xfrm>
              <a:prstGeom prst="rect">
                <a:avLst/>
              </a:prstGeom>
              <a:blipFill>
                <a:blip r:embed="rId4"/>
                <a:stretch>
                  <a:fillRect/>
                </a:stretch>
              </a:blipFill>
              <a:ln w="19050">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972235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a:xfrm>
                <a:off x="304799" y="703262"/>
                <a:ext cx="8709539" cy="1844471"/>
              </a:xfrm>
            </p:spPr>
            <p:txBody>
              <a:bodyPr/>
              <a:lstStyle/>
              <a:p>
                <a:r>
                  <a:rPr lang="en-US" dirty="0"/>
                  <a:t>Compare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dirty="0"/>
                  <a:t>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2</m:t>
                        </m:r>
                      </m:sub>
                    </m:sSub>
                    <m:r>
                      <a:rPr lang="en-US" b="0" i="1" smtClean="0">
                        <a:latin typeface="Cambria Math" panose="02040503050406030204" pitchFamily="18" charset="0"/>
                      </a:rPr>
                      <m:t>=0.1</m:t>
                    </m:r>
                    <m:r>
                      <a:rPr lang="en-US" b="0" i="1" smtClean="0">
                        <a:latin typeface="Cambria Math" panose="02040503050406030204" pitchFamily="18" charset="0"/>
                      </a:rPr>
                      <m:t>𝑡</m:t>
                    </m:r>
                  </m:oMath>
                </a14:m>
                <a:r>
                  <a:rPr lang="en-US" dirty="0"/>
                  <a:t> plus noise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0,1</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oMath>
                </a14:m>
                <a:endParaRPr lang="en-US" dirty="0"/>
              </a:p>
              <a:p>
                <a:r>
                  <a:rPr lang="en-US" dirty="0"/>
                  <a:t>Estimate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𝑎𝑣</m:t>
                        </m:r>
                      </m:sub>
                    </m:sSub>
                  </m:oMath>
                </a14:m>
                <a:r>
                  <a:rPr lang="en-US" dirty="0"/>
                  <a:t> and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oMath>
                </a14:m>
                <a:r>
                  <a:rPr lang="en-US" dirty="0"/>
                  <a:t> between the true degradation (red) and model (blue)</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𝑎𝑣</m:t>
                        </m:r>
                      </m:sub>
                    </m:sSub>
                  </m:oMath>
                </a14:m>
                <a:r>
                  <a:rPr lang="en-US" dirty="0"/>
                  <a:t> is similar, but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oMath>
                </a14:m>
                <a:r>
                  <a:rPr lang="en-US" dirty="0"/>
                  <a:t> are significantly different because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1</m:t>
                        </m:r>
                      </m:sub>
                    </m:sSub>
                  </m:oMath>
                </a14:m>
                <a:r>
                  <a:rPr lang="en-US" dirty="0"/>
                  <a:t> varies much faster than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2</m:t>
                        </m:r>
                      </m:sub>
                    </m:sSub>
                  </m:oMath>
                </a14:m>
                <a:endParaRPr lang="en-US" baseline="-25000" dirty="0"/>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xfrm>
                <a:off x="304799" y="703262"/>
                <a:ext cx="8709539" cy="1844471"/>
              </a:xfrm>
              <a:blipFill>
                <a:blip r:embed="rId3"/>
                <a:stretch>
                  <a:fillRect l="-630" t="-1320" r="-350"/>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Ex) R</a:t>
            </a:r>
            <a:r>
              <a:rPr lang="en-US" baseline="30000" dirty="0"/>
              <a:t>2</a:t>
            </a:r>
            <a:r>
              <a:rPr lang="en-US" dirty="0"/>
              <a:t> Does Not Reflect Prediction Accuracy</a:t>
            </a:r>
          </a:p>
        </p:txBody>
      </p:sp>
      <p:grpSp>
        <p:nvGrpSpPr>
          <p:cNvPr id="6" name="Group 4">
            <a:extLst>
              <a:ext uri="{FF2B5EF4-FFF2-40B4-BE49-F238E27FC236}">
                <a16:creationId xmlns:a16="http://schemas.microsoft.com/office/drawing/2014/main" id="{7C4612C8-A759-4B37-A1EA-A59948AE3EFB}"/>
              </a:ext>
            </a:extLst>
          </p:cNvPr>
          <p:cNvGrpSpPr>
            <a:grpSpLocks noChangeAspect="1"/>
          </p:cNvGrpSpPr>
          <p:nvPr/>
        </p:nvGrpSpPr>
        <p:grpSpPr bwMode="auto">
          <a:xfrm>
            <a:off x="146051" y="3009696"/>
            <a:ext cx="4321176" cy="3502029"/>
            <a:chOff x="92" y="1868"/>
            <a:chExt cx="2722" cy="2206"/>
          </a:xfrm>
        </p:grpSpPr>
        <p:sp>
          <p:nvSpPr>
            <p:cNvPr id="9" name="Rectangle 6">
              <a:extLst>
                <a:ext uri="{FF2B5EF4-FFF2-40B4-BE49-F238E27FC236}">
                  <a16:creationId xmlns:a16="http://schemas.microsoft.com/office/drawing/2014/main" id="{E71D1230-56BF-4D16-8D6D-1986EE552FC1}"/>
                </a:ext>
              </a:extLst>
            </p:cNvPr>
            <p:cNvSpPr>
              <a:spLocks noChangeArrowheads="1"/>
            </p:cNvSpPr>
            <p:nvPr/>
          </p:nvSpPr>
          <p:spPr bwMode="auto">
            <a:xfrm>
              <a:off x="320" y="1933"/>
              <a:ext cx="2426" cy="191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0" name="Line 7">
              <a:extLst>
                <a:ext uri="{FF2B5EF4-FFF2-40B4-BE49-F238E27FC236}">
                  <a16:creationId xmlns:a16="http://schemas.microsoft.com/office/drawing/2014/main" id="{1B426249-2AA6-49A4-B6CB-52E73EC13242}"/>
                </a:ext>
              </a:extLst>
            </p:cNvPr>
            <p:cNvSpPr>
              <a:spLocks noChangeShapeType="1"/>
            </p:cNvSpPr>
            <p:nvPr/>
          </p:nvSpPr>
          <p:spPr bwMode="auto">
            <a:xfrm>
              <a:off x="320" y="1933"/>
              <a:ext cx="242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 name="Line 8">
              <a:extLst>
                <a:ext uri="{FF2B5EF4-FFF2-40B4-BE49-F238E27FC236}">
                  <a16:creationId xmlns:a16="http://schemas.microsoft.com/office/drawing/2014/main" id="{0C7CCEAF-438D-43F5-A0FD-99E15A2D0570}"/>
                </a:ext>
              </a:extLst>
            </p:cNvPr>
            <p:cNvSpPr>
              <a:spLocks noChangeShapeType="1"/>
            </p:cNvSpPr>
            <p:nvPr/>
          </p:nvSpPr>
          <p:spPr bwMode="auto">
            <a:xfrm>
              <a:off x="320" y="3846"/>
              <a:ext cx="242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2" name="Line 9">
              <a:extLst>
                <a:ext uri="{FF2B5EF4-FFF2-40B4-BE49-F238E27FC236}">
                  <a16:creationId xmlns:a16="http://schemas.microsoft.com/office/drawing/2014/main" id="{EE36CB24-1FFB-4C2A-9485-F24B39C88C55}"/>
                </a:ext>
              </a:extLst>
            </p:cNvPr>
            <p:cNvSpPr>
              <a:spLocks noChangeShapeType="1"/>
            </p:cNvSpPr>
            <p:nvPr/>
          </p:nvSpPr>
          <p:spPr bwMode="auto">
            <a:xfrm flipV="1">
              <a:off x="2746" y="1933"/>
              <a:ext cx="0" cy="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3" name="Line 10">
              <a:extLst>
                <a:ext uri="{FF2B5EF4-FFF2-40B4-BE49-F238E27FC236}">
                  <a16:creationId xmlns:a16="http://schemas.microsoft.com/office/drawing/2014/main" id="{B39F0187-2912-488C-9658-531ED8A6933A}"/>
                </a:ext>
              </a:extLst>
            </p:cNvPr>
            <p:cNvSpPr>
              <a:spLocks noChangeShapeType="1"/>
            </p:cNvSpPr>
            <p:nvPr/>
          </p:nvSpPr>
          <p:spPr bwMode="auto">
            <a:xfrm flipV="1">
              <a:off x="320" y="1933"/>
              <a:ext cx="0" cy="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4" name="Line 11">
              <a:extLst>
                <a:ext uri="{FF2B5EF4-FFF2-40B4-BE49-F238E27FC236}">
                  <a16:creationId xmlns:a16="http://schemas.microsoft.com/office/drawing/2014/main" id="{857932A8-D446-42A9-BA9E-B8521F59159B}"/>
                </a:ext>
              </a:extLst>
            </p:cNvPr>
            <p:cNvSpPr>
              <a:spLocks noChangeShapeType="1"/>
            </p:cNvSpPr>
            <p:nvPr/>
          </p:nvSpPr>
          <p:spPr bwMode="auto">
            <a:xfrm>
              <a:off x="320" y="3846"/>
              <a:ext cx="242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5" name="Line 12">
              <a:extLst>
                <a:ext uri="{FF2B5EF4-FFF2-40B4-BE49-F238E27FC236}">
                  <a16:creationId xmlns:a16="http://schemas.microsoft.com/office/drawing/2014/main" id="{66DF4225-356B-42C6-9AB1-9713C3BC029E}"/>
                </a:ext>
              </a:extLst>
            </p:cNvPr>
            <p:cNvSpPr>
              <a:spLocks noChangeShapeType="1"/>
            </p:cNvSpPr>
            <p:nvPr/>
          </p:nvSpPr>
          <p:spPr bwMode="auto">
            <a:xfrm flipV="1">
              <a:off x="320" y="1933"/>
              <a:ext cx="0" cy="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6" name="Line 13">
              <a:extLst>
                <a:ext uri="{FF2B5EF4-FFF2-40B4-BE49-F238E27FC236}">
                  <a16:creationId xmlns:a16="http://schemas.microsoft.com/office/drawing/2014/main" id="{CD56A582-1CDE-4E33-ABC1-A816173BD0BE}"/>
                </a:ext>
              </a:extLst>
            </p:cNvPr>
            <p:cNvSpPr>
              <a:spLocks noChangeShapeType="1"/>
            </p:cNvSpPr>
            <p:nvPr/>
          </p:nvSpPr>
          <p:spPr bwMode="auto">
            <a:xfrm flipV="1">
              <a:off x="320" y="3818"/>
              <a:ext cx="0" cy="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7" name="Line 14">
              <a:extLst>
                <a:ext uri="{FF2B5EF4-FFF2-40B4-BE49-F238E27FC236}">
                  <a16:creationId xmlns:a16="http://schemas.microsoft.com/office/drawing/2014/main" id="{AFC3D164-B57D-41B8-B371-832C43D8F62B}"/>
                </a:ext>
              </a:extLst>
            </p:cNvPr>
            <p:cNvSpPr>
              <a:spLocks noChangeShapeType="1"/>
            </p:cNvSpPr>
            <p:nvPr/>
          </p:nvSpPr>
          <p:spPr bwMode="auto">
            <a:xfrm>
              <a:off x="320" y="1933"/>
              <a:ext cx="0" cy="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8" name="Rectangle 15">
              <a:extLst>
                <a:ext uri="{FF2B5EF4-FFF2-40B4-BE49-F238E27FC236}">
                  <a16:creationId xmlns:a16="http://schemas.microsoft.com/office/drawing/2014/main" id="{43B5B44C-593E-48C5-91BF-D483366D3952}"/>
                </a:ext>
              </a:extLst>
            </p:cNvPr>
            <p:cNvSpPr>
              <a:spLocks noChangeArrowheads="1"/>
            </p:cNvSpPr>
            <p:nvPr/>
          </p:nvSpPr>
          <p:spPr bwMode="auto">
            <a:xfrm>
              <a:off x="303" y="3862"/>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19" name="Line 16">
              <a:extLst>
                <a:ext uri="{FF2B5EF4-FFF2-40B4-BE49-F238E27FC236}">
                  <a16:creationId xmlns:a16="http://schemas.microsoft.com/office/drawing/2014/main" id="{E951A49F-45FF-4154-AB78-5F09FE7A3516}"/>
                </a:ext>
              </a:extLst>
            </p:cNvPr>
            <p:cNvSpPr>
              <a:spLocks noChangeShapeType="1"/>
            </p:cNvSpPr>
            <p:nvPr/>
          </p:nvSpPr>
          <p:spPr bwMode="auto">
            <a:xfrm flipV="1">
              <a:off x="722" y="3818"/>
              <a:ext cx="0" cy="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0" name="Line 17">
              <a:extLst>
                <a:ext uri="{FF2B5EF4-FFF2-40B4-BE49-F238E27FC236}">
                  <a16:creationId xmlns:a16="http://schemas.microsoft.com/office/drawing/2014/main" id="{4AFFCE84-BA65-448C-9C78-D86CC89C8852}"/>
                </a:ext>
              </a:extLst>
            </p:cNvPr>
            <p:cNvSpPr>
              <a:spLocks noChangeShapeType="1"/>
            </p:cNvSpPr>
            <p:nvPr/>
          </p:nvSpPr>
          <p:spPr bwMode="auto">
            <a:xfrm>
              <a:off x="722" y="1933"/>
              <a:ext cx="0" cy="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1" name="Rectangle 18">
              <a:extLst>
                <a:ext uri="{FF2B5EF4-FFF2-40B4-BE49-F238E27FC236}">
                  <a16:creationId xmlns:a16="http://schemas.microsoft.com/office/drawing/2014/main" id="{40CD450B-661A-4F49-8441-53C66F50474E}"/>
                </a:ext>
              </a:extLst>
            </p:cNvPr>
            <p:cNvSpPr>
              <a:spLocks noChangeArrowheads="1"/>
            </p:cNvSpPr>
            <p:nvPr/>
          </p:nvSpPr>
          <p:spPr bwMode="auto">
            <a:xfrm>
              <a:off x="706" y="3862"/>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22" name="Line 19">
              <a:extLst>
                <a:ext uri="{FF2B5EF4-FFF2-40B4-BE49-F238E27FC236}">
                  <a16:creationId xmlns:a16="http://schemas.microsoft.com/office/drawing/2014/main" id="{97A01C9E-2578-49F6-AD85-89847ACF9855}"/>
                </a:ext>
              </a:extLst>
            </p:cNvPr>
            <p:cNvSpPr>
              <a:spLocks noChangeShapeType="1"/>
            </p:cNvSpPr>
            <p:nvPr/>
          </p:nvSpPr>
          <p:spPr bwMode="auto">
            <a:xfrm flipV="1">
              <a:off x="1125" y="3818"/>
              <a:ext cx="0" cy="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3" name="Line 20">
              <a:extLst>
                <a:ext uri="{FF2B5EF4-FFF2-40B4-BE49-F238E27FC236}">
                  <a16:creationId xmlns:a16="http://schemas.microsoft.com/office/drawing/2014/main" id="{01725D82-DC38-4BDF-AD77-EF3B51268513}"/>
                </a:ext>
              </a:extLst>
            </p:cNvPr>
            <p:cNvSpPr>
              <a:spLocks noChangeShapeType="1"/>
            </p:cNvSpPr>
            <p:nvPr/>
          </p:nvSpPr>
          <p:spPr bwMode="auto">
            <a:xfrm>
              <a:off x="1125" y="1933"/>
              <a:ext cx="0" cy="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4" name="Rectangle 21">
              <a:extLst>
                <a:ext uri="{FF2B5EF4-FFF2-40B4-BE49-F238E27FC236}">
                  <a16:creationId xmlns:a16="http://schemas.microsoft.com/office/drawing/2014/main" id="{31C9E9CE-3B81-4BB0-824D-DB2496B92EBE}"/>
                </a:ext>
              </a:extLst>
            </p:cNvPr>
            <p:cNvSpPr>
              <a:spLocks noChangeArrowheads="1"/>
            </p:cNvSpPr>
            <p:nvPr/>
          </p:nvSpPr>
          <p:spPr bwMode="auto">
            <a:xfrm>
              <a:off x="1086" y="3862"/>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10</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25" name="Line 22">
              <a:extLst>
                <a:ext uri="{FF2B5EF4-FFF2-40B4-BE49-F238E27FC236}">
                  <a16:creationId xmlns:a16="http://schemas.microsoft.com/office/drawing/2014/main" id="{05D1CBC3-5E25-4F80-A565-C18AA6B4CF42}"/>
                </a:ext>
              </a:extLst>
            </p:cNvPr>
            <p:cNvSpPr>
              <a:spLocks noChangeShapeType="1"/>
            </p:cNvSpPr>
            <p:nvPr/>
          </p:nvSpPr>
          <p:spPr bwMode="auto">
            <a:xfrm flipV="1">
              <a:off x="1533" y="3818"/>
              <a:ext cx="0" cy="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6" name="Line 23">
              <a:extLst>
                <a:ext uri="{FF2B5EF4-FFF2-40B4-BE49-F238E27FC236}">
                  <a16:creationId xmlns:a16="http://schemas.microsoft.com/office/drawing/2014/main" id="{C0E0F7DB-4308-46E3-82BB-E7FAB04538D7}"/>
                </a:ext>
              </a:extLst>
            </p:cNvPr>
            <p:cNvSpPr>
              <a:spLocks noChangeShapeType="1"/>
            </p:cNvSpPr>
            <p:nvPr/>
          </p:nvSpPr>
          <p:spPr bwMode="auto">
            <a:xfrm>
              <a:off x="1533" y="1933"/>
              <a:ext cx="0" cy="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7" name="Rectangle 24">
              <a:extLst>
                <a:ext uri="{FF2B5EF4-FFF2-40B4-BE49-F238E27FC236}">
                  <a16:creationId xmlns:a16="http://schemas.microsoft.com/office/drawing/2014/main" id="{29C6F762-0598-4EC1-B9B7-D362E1166EBB}"/>
                </a:ext>
              </a:extLst>
            </p:cNvPr>
            <p:cNvSpPr>
              <a:spLocks noChangeArrowheads="1"/>
            </p:cNvSpPr>
            <p:nvPr/>
          </p:nvSpPr>
          <p:spPr bwMode="auto">
            <a:xfrm>
              <a:off x="1494" y="3862"/>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28" name="Line 25">
              <a:extLst>
                <a:ext uri="{FF2B5EF4-FFF2-40B4-BE49-F238E27FC236}">
                  <a16:creationId xmlns:a16="http://schemas.microsoft.com/office/drawing/2014/main" id="{37191B3B-5BBE-45A7-AB89-157B0DAE7786}"/>
                </a:ext>
              </a:extLst>
            </p:cNvPr>
            <p:cNvSpPr>
              <a:spLocks noChangeShapeType="1"/>
            </p:cNvSpPr>
            <p:nvPr/>
          </p:nvSpPr>
          <p:spPr bwMode="auto">
            <a:xfrm flipV="1">
              <a:off x="1935" y="3818"/>
              <a:ext cx="0" cy="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9" name="Line 26">
              <a:extLst>
                <a:ext uri="{FF2B5EF4-FFF2-40B4-BE49-F238E27FC236}">
                  <a16:creationId xmlns:a16="http://schemas.microsoft.com/office/drawing/2014/main" id="{CBD7222F-4E84-4989-81C5-80A82B7B4655}"/>
                </a:ext>
              </a:extLst>
            </p:cNvPr>
            <p:cNvSpPr>
              <a:spLocks noChangeShapeType="1"/>
            </p:cNvSpPr>
            <p:nvPr/>
          </p:nvSpPr>
          <p:spPr bwMode="auto">
            <a:xfrm>
              <a:off x="1935" y="1933"/>
              <a:ext cx="0" cy="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30" name="Rectangle 27">
              <a:extLst>
                <a:ext uri="{FF2B5EF4-FFF2-40B4-BE49-F238E27FC236}">
                  <a16:creationId xmlns:a16="http://schemas.microsoft.com/office/drawing/2014/main" id="{5899F87C-7CFD-4AAC-BAA3-75F0EB0F8750}"/>
                </a:ext>
              </a:extLst>
            </p:cNvPr>
            <p:cNvSpPr>
              <a:spLocks noChangeArrowheads="1"/>
            </p:cNvSpPr>
            <p:nvPr/>
          </p:nvSpPr>
          <p:spPr bwMode="auto">
            <a:xfrm>
              <a:off x="1896" y="3862"/>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20</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31" name="Line 28">
              <a:extLst>
                <a:ext uri="{FF2B5EF4-FFF2-40B4-BE49-F238E27FC236}">
                  <a16:creationId xmlns:a16="http://schemas.microsoft.com/office/drawing/2014/main" id="{0B0A77B8-FF88-4F0E-9727-54D8689CF798}"/>
                </a:ext>
              </a:extLst>
            </p:cNvPr>
            <p:cNvSpPr>
              <a:spLocks noChangeShapeType="1"/>
            </p:cNvSpPr>
            <p:nvPr/>
          </p:nvSpPr>
          <p:spPr bwMode="auto">
            <a:xfrm flipV="1">
              <a:off x="2338" y="3818"/>
              <a:ext cx="0" cy="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264" name="Line 29">
              <a:extLst>
                <a:ext uri="{FF2B5EF4-FFF2-40B4-BE49-F238E27FC236}">
                  <a16:creationId xmlns:a16="http://schemas.microsoft.com/office/drawing/2014/main" id="{229E2E8E-368B-41E2-89B4-AAD11F64EA8C}"/>
                </a:ext>
              </a:extLst>
            </p:cNvPr>
            <p:cNvSpPr>
              <a:spLocks noChangeShapeType="1"/>
            </p:cNvSpPr>
            <p:nvPr/>
          </p:nvSpPr>
          <p:spPr bwMode="auto">
            <a:xfrm>
              <a:off x="2338" y="1933"/>
              <a:ext cx="0" cy="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265" name="Rectangle 30">
              <a:extLst>
                <a:ext uri="{FF2B5EF4-FFF2-40B4-BE49-F238E27FC236}">
                  <a16:creationId xmlns:a16="http://schemas.microsoft.com/office/drawing/2014/main" id="{0314A055-367E-4BA1-BD84-05B33449997C}"/>
                </a:ext>
              </a:extLst>
            </p:cNvPr>
            <p:cNvSpPr>
              <a:spLocks noChangeArrowheads="1"/>
            </p:cNvSpPr>
            <p:nvPr/>
          </p:nvSpPr>
          <p:spPr bwMode="auto">
            <a:xfrm>
              <a:off x="2299" y="3862"/>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25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11268" name="Line 31">
              <a:extLst>
                <a:ext uri="{FF2B5EF4-FFF2-40B4-BE49-F238E27FC236}">
                  <a16:creationId xmlns:a16="http://schemas.microsoft.com/office/drawing/2014/main" id="{FE67E317-8724-4A5C-B4FE-D9E565AED943}"/>
                </a:ext>
              </a:extLst>
            </p:cNvPr>
            <p:cNvSpPr>
              <a:spLocks noChangeShapeType="1"/>
            </p:cNvSpPr>
            <p:nvPr/>
          </p:nvSpPr>
          <p:spPr bwMode="auto">
            <a:xfrm flipV="1">
              <a:off x="2746" y="3818"/>
              <a:ext cx="0" cy="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269" name="Line 32">
              <a:extLst>
                <a:ext uri="{FF2B5EF4-FFF2-40B4-BE49-F238E27FC236}">
                  <a16:creationId xmlns:a16="http://schemas.microsoft.com/office/drawing/2014/main" id="{17ADB447-588D-4445-B997-2906C8B0B0ED}"/>
                </a:ext>
              </a:extLst>
            </p:cNvPr>
            <p:cNvSpPr>
              <a:spLocks noChangeShapeType="1"/>
            </p:cNvSpPr>
            <p:nvPr/>
          </p:nvSpPr>
          <p:spPr bwMode="auto">
            <a:xfrm>
              <a:off x="2746" y="1933"/>
              <a:ext cx="0" cy="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270" name="Rectangle 33">
              <a:extLst>
                <a:ext uri="{FF2B5EF4-FFF2-40B4-BE49-F238E27FC236}">
                  <a16:creationId xmlns:a16="http://schemas.microsoft.com/office/drawing/2014/main" id="{B0EE0EEA-A30E-438A-BA3C-2CB2CCBF8C8B}"/>
                </a:ext>
              </a:extLst>
            </p:cNvPr>
            <p:cNvSpPr>
              <a:spLocks noChangeArrowheads="1"/>
            </p:cNvSpPr>
            <p:nvPr/>
          </p:nvSpPr>
          <p:spPr bwMode="auto">
            <a:xfrm>
              <a:off x="2707" y="3862"/>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30</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11271" name="Line 34">
              <a:extLst>
                <a:ext uri="{FF2B5EF4-FFF2-40B4-BE49-F238E27FC236}">
                  <a16:creationId xmlns:a16="http://schemas.microsoft.com/office/drawing/2014/main" id="{C2495236-4BA8-4101-8835-6568549E993B}"/>
                </a:ext>
              </a:extLst>
            </p:cNvPr>
            <p:cNvSpPr>
              <a:spLocks noChangeShapeType="1"/>
            </p:cNvSpPr>
            <p:nvPr/>
          </p:nvSpPr>
          <p:spPr bwMode="auto">
            <a:xfrm>
              <a:off x="320" y="3846"/>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272" name="Line 35">
              <a:extLst>
                <a:ext uri="{FF2B5EF4-FFF2-40B4-BE49-F238E27FC236}">
                  <a16:creationId xmlns:a16="http://schemas.microsoft.com/office/drawing/2014/main" id="{8F0431BA-2340-4465-AE6E-F2046CD36C74}"/>
                </a:ext>
              </a:extLst>
            </p:cNvPr>
            <p:cNvSpPr>
              <a:spLocks noChangeShapeType="1"/>
            </p:cNvSpPr>
            <p:nvPr/>
          </p:nvSpPr>
          <p:spPr bwMode="auto">
            <a:xfrm flipH="1">
              <a:off x="2718" y="3846"/>
              <a:ext cx="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273" name="Rectangle 36">
              <a:extLst>
                <a:ext uri="{FF2B5EF4-FFF2-40B4-BE49-F238E27FC236}">
                  <a16:creationId xmlns:a16="http://schemas.microsoft.com/office/drawing/2014/main" id="{F63CB560-1B5E-483E-B649-A3642564A5AC}"/>
                </a:ext>
              </a:extLst>
            </p:cNvPr>
            <p:cNvSpPr>
              <a:spLocks noChangeArrowheads="1"/>
            </p:cNvSpPr>
            <p:nvPr/>
          </p:nvSpPr>
          <p:spPr bwMode="auto">
            <a:xfrm>
              <a:off x="224" y="3781"/>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rPr>
                <a:t>0</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1274" name="Line 37">
              <a:extLst>
                <a:ext uri="{FF2B5EF4-FFF2-40B4-BE49-F238E27FC236}">
                  <a16:creationId xmlns:a16="http://schemas.microsoft.com/office/drawing/2014/main" id="{FF5F8D59-B45F-47A7-90DB-A1DC366CEDB1}"/>
                </a:ext>
              </a:extLst>
            </p:cNvPr>
            <p:cNvSpPr>
              <a:spLocks noChangeShapeType="1"/>
            </p:cNvSpPr>
            <p:nvPr/>
          </p:nvSpPr>
          <p:spPr bwMode="auto">
            <a:xfrm>
              <a:off x="320" y="3572"/>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275" name="Line 38">
              <a:extLst>
                <a:ext uri="{FF2B5EF4-FFF2-40B4-BE49-F238E27FC236}">
                  <a16:creationId xmlns:a16="http://schemas.microsoft.com/office/drawing/2014/main" id="{33BAFAE3-CB15-4019-9BB2-BE21CE50B06D}"/>
                </a:ext>
              </a:extLst>
            </p:cNvPr>
            <p:cNvSpPr>
              <a:spLocks noChangeShapeType="1"/>
            </p:cNvSpPr>
            <p:nvPr/>
          </p:nvSpPr>
          <p:spPr bwMode="auto">
            <a:xfrm flipH="1">
              <a:off x="2718" y="3572"/>
              <a:ext cx="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276" name="Rectangle 39">
              <a:extLst>
                <a:ext uri="{FF2B5EF4-FFF2-40B4-BE49-F238E27FC236}">
                  <a16:creationId xmlns:a16="http://schemas.microsoft.com/office/drawing/2014/main" id="{EB2FB308-B72D-4704-B14B-48D0A837375D}"/>
                </a:ext>
              </a:extLst>
            </p:cNvPr>
            <p:cNvSpPr>
              <a:spLocks noChangeArrowheads="1"/>
            </p:cNvSpPr>
            <p:nvPr/>
          </p:nvSpPr>
          <p:spPr bwMode="auto">
            <a:xfrm>
              <a:off x="224" y="3507"/>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11277" name="Line 40">
              <a:extLst>
                <a:ext uri="{FF2B5EF4-FFF2-40B4-BE49-F238E27FC236}">
                  <a16:creationId xmlns:a16="http://schemas.microsoft.com/office/drawing/2014/main" id="{B766E722-1D8B-4965-BC68-CC520628B17D}"/>
                </a:ext>
              </a:extLst>
            </p:cNvPr>
            <p:cNvSpPr>
              <a:spLocks noChangeShapeType="1"/>
            </p:cNvSpPr>
            <p:nvPr/>
          </p:nvSpPr>
          <p:spPr bwMode="auto">
            <a:xfrm>
              <a:off x="320" y="3298"/>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278" name="Line 41">
              <a:extLst>
                <a:ext uri="{FF2B5EF4-FFF2-40B4-BE49-F238E27FC236}">
                  <a16:creationId xmlns:a16="http://schemas.microsoft.com/office/drawing/2014/main" id="{0C5387AE-72AA-40E9-BB6E-6C582CA8F4F0}"/>
                </a:ext>
              </a:extLst>
            </p:cNvPr>
            <p:cNvSpPr>
              <a:spLocks noChangeShapeType="1"/>
            </p:cNvSpPr>
            <p:nvPr/>
          </p:nvSpPr>
          <p:spPr bwMode="auto">
            <a:xfrm flipH="1">
              <a:off x="2718" y="3298"/>
              <a:ext cx="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279" name="Rectangle 42">
              <a:extLst>
                <a:ext uri="{FF2B5EF4-FFF2-40B4-BE49-F238E27FC236}">
                  <a16:creationId xmlns:a16="http://schemas.microsoft.com/office/drawing/2014/main" id="{AFE9DA4F-6878-478F-9873-60CAE69C4CB7}"/>
                </a:ext>
              </a:extLst>
            </p:cNvPr>
            <p:cNvSpPr>
              <a:spLocks noChangeArrowheads="1"/>
            </p:cNvSpPr>
            <p:nvPr/>
          </p:nvSpPr>
          <p:spPr bwMode="auto">
            <a:xfrm>
              <a:off x="184" y="3233"/>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10</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11280" name="Line 43">
              <a:extLst>
                <a:ext uri="{FF2B5EF4-FFF2-40B4-BE49-F238E27FC236}">
                  <a16:creationId xmlns:a16="http://schemas.microsoft.com/office/drawing/2014/main" id="{040D2C82-AF77-4850-A33A-1D7E15D8DA01}"/>
                </a:ext>
              </a:extLst>
            </p:cNvPr>
            <p:cNvSpPr>
              <a:spLocks noChangeShapeType="1"/>
            </p:cNvSpPr>
            <p:nvPr/>
          </p:nvSpPr>
          <p:spPr bwMode="auto">
            <a:xfrm>
              <a:off x="320" y="3024"/>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281" name="Line 44">
              <a:extLst>
                <a:ext uri="{FF2B5EF4-FFF2-40B4-BE49-F238E27FC236}">
                  <a16:creationId xmlns:a16="http://schemas.microsoft.com/office/drawing/2014/main" id="{84075713-5415-4753-9A22-EA85B6976837}"/>
                </a:ext>
              </a:extLst>
            </p:cNvPr>
            <p:cNvSpPr>
              <a:spLocks noChangeShapeType="1"/>
            </p:cNvSpPr>
            <p:nvPr/>
          </p:nvSpPr>
          <p:spPr bwMode="auto">
            <a:xfrm flipH="1">
              <a:off x="2718" y="3024"/>
              <a:ext cx="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282" name="Rectangle 45">
              <a:extLst>
                <a:ext uri="{FF2B5EF4-FFF2-40B4-BE49-F238E27FC236}">
                  <a16:creationId xmlns:a16="http://schemas.microsoft.com/office/drawing/2014/main" id="{839836FF-D581-4FAE-B6C7-8672280538C7}"/>
                </a:ext>
              </a:extLst>
            </p:cNvPr>
            <p:cNvSpPr>
              <a:spLocks noChangeArrowheads="1"/>
            </p:cNvSpPr>
            <p:nvPr/>
          </p:nvSpPr>
          <p:spPr bwMode="auto">
            <a:xfrm>
              <a:off x="184" y="2959"/>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11283" name="Line 46">
              <a:extLst>
                <a:ext uri="{FF2B5EF4-FFF2-40B4-BE49-F238E27FC236}">
                  <a16:creationId xmlns:a16="http://schemas.microsoft.com/office/drawing/2014/main" id="{8C93208C-462C-4628-8FBD-9D7B2E79A98A}"/>
                </a:ext>
              </a:extLst>
            </p:cNvPr>
            <p:cNvSpPr>
              <a:spLocks noChangeShapeType="1"/>
            </p:cNvSpPr>
            <p:nvPr/>
          </p:nvSpPr>
          <p:spPr bwMode="auto">
            <a:xfrm>
              <a:off x="320" y="2750"/>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284" name="Line 47">
              <a:extLst>
                <a:ext uri="{FF2B5EF4-FFF2-40B4-BE49-F238E27FC236}">
                  <a16:creationId xmlns:a16="http://schemas.microsoft.com/office/drawing/2014/main" id="{960D41DF-4695-49CE-B0B8-EA43714BD825}"/>
                </a:ext>
              </a:extLst>
            </p:cNvPr>
            <p:cNvSpPr>
              <a:spLocks noChangeShapeType="1"/>
            </p:cNvSpPr>
            <p:nvPr/>
          </p:nvSpPr>
          <p:spPr bwMode="auto">
            <a:xfrm flipH="1">
              <a:off x="2718" y="2750"/>
              <a:ext cx="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285" name="Rectangle 48">
              <a:extLst>
                <a:ext uri="{FF2B5EF4-FFF2-40B4-BE49-F238E27FC236}">
                  <a16:creationId xmlns:a16="http://schemas.microsoft.com/office/drawing/2014/main" id="{AD1A7B66-C50E-40F3-A964-0DAB0391E8F9}"/>
                </a:ext>
              </a:extLst>
            </p:cNvPr>
            <p:cNvSpPr>
              <a:spLocks noChangeArrowheads="1"/>
            </p:cNvSpPr>
            <p:nvPr/>
          </p:nvSpPr>
          <p:spPr bwMode="auto">
            <a:xfrm>
              <a:off x="184" y="2685"/>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20</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11286" name="Line 49">
              <a:extLst>
                <a:ext uri="{FF2B5EF4-FFF2-40B4-BE49-F238E27FC236}">
                  <a16:creationId xmlns:a16="http://schemas.microsoft.com/office/drawing/2014/main" id="{A5A2A38B-58FA-4304-8CE7-E344B7B1FD35}"/>
                </a:ext>
              </a:extLst>
            </p:cNvPr>
            <p:cNvSpPr>
              <a:spLocks noChangeShapeType="1"/>
            </p:cNvSpPr>
            <p:nvPr/>
          </p:nvSpPr>
          <p:spPr bwMode="auto">
            <a:xfrm>
              <a:off x="320" y="2475"/>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287" name="Line 50">
              <a:extLst>
                <a:ext uri="{FF2B5EF4-FFF2-40B4-BE49-F238E27FC236}">
                  <a16:creationId xmlns:a16="http://schemas.microsoft.com/office/drawing/2014/main" id="{3B6E5D40-CA7E-4CD3-BF2E-D85535916684}"/>
                </a:ext>
              </a:extLst>
            </p:cNvPr>
            <p:cNvSpPr>
              <a:spLocks noChangeShapeType="1"/>
            </p:cNvSpPr>
            <p:nvPr/>
          </p:nvSpPr>
          <p:spPr bwMode="auto">
            <a:xfrm flipH="1">
              <a:off x="2718" y="2475"/>
              <a:ext cx="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288" name="Rectangle 51">
              <a:extLst>
                <a:ext uri="{FF2B5EF4-FFF2-40B4-BE49-F238E27FC236}">
                  <a16:creationId xmlns:a16="http://schemas.microsoft.com/office/drawing/2014/main" id="{C2A268DE-E9C7-4AE0-A0BC-03960A43AEDC}"/>
                </a:ext>
              </a:extLst>
            </p:cNvPr>
            <p:cNvSpPr>
              <a:spLocks noChangeArrowheads="1"/>
            </p:cNvSpPr>
            <p:nvPr/>
          </p:nvSpPr>
          <p:spPr bwMode="auto">
            <a:xfrm>
              <a:off x="184" y="2411"/>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25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11289" name="Line 52">
              <a:extLst>
                <a:ext uri="{FF2B5EF4-FFF2-40B4-BE49-F238E27FC236}">
                  <a16:creationId xmlns:a16="http://schemas.microsoft.com/office/drawing/2014/main" id="{591652D3-6653-43A5-850B-8D55611E658D}"/>
                </a:ext>
              </a:extLst>
            </p:cNvPr>
            <p:cNvSpPr>
              <a:spLocks noChangeShapeType="1"/>
            </p:cNvSpPr>
            <p:nvPr/>
          </p:nvSpPr>
          <p:spPr bwMode="auto">
            <a:xfrm>
              <a:off x="320" y="2201"/>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290" name="Line 53">
              <a:extLst>
                <a:ext uri="{FF2B5EF4-FFF2-40B4-BE49-F238E27FC236}">
                  <a16:creationId xmlns:a16="http://schemas.microsoft.com/office/drawing/2014/main" id="{788316D3-F3CB-49FC-AD72-E48A31054128}"/>
                </a:ext>
              </a:extLst>
            </p:cNvPr>
            <p:cNvSpPr>
              <a:spLocks noChangeShapeType="1"/>
            </p:cNvSpPr>
            <p:nvPr/>
          </p:nvSpPr>
          <p:spPr bwMode="auto">
            <a:xfrm flipH="1">
              <a:off x="2718" y="2201"/>
              <a:ext cx="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291" name="Rectangle 54">
              <a:extLst>
                <a:ext uri="{FF2B5EF4-FFF2-40B4-BE49-F238E27FC236}">
                  <a16:creationId xmlns:a16="http://schemas.microsoft.com/office/drawing/2014/main" id="{C03A6480-4380-42C1-B2F0-F031057A28AD}"/>
                </a:ext>
              </a:extLst>
            </p:cNvPr>
            <p:cNvSpPr>
              <a:spLocks noChangeArrowheads="1"/>
            </p:cNvSpPr>
            <p:nvPr/>
          </p:nvSpPr>
          <p:spPr bwMode="auto">
            <a:xfrm>
              <a:off x="184" y="2137"/>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30</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11292" name="Line 55">
              <a:extLst>
                <a:ext uri="{FF2B5EF4-FFF2-40B4-BE49-F238E27FC236}">
                  <a16:creationId xmlns:a16="http://schemas.microsoft.com/office/drawing/2014/main" id="{06BDB06D-0E49-4660-9796-17A7B947D6DC}"/>
                </a:ext>
              </a:extLst>
            </p:cNvPr>
            <p:cNvSpPr>
              <a:spLocks noChangeShapeType="1"/>
            </p:cNvSpPr>
            <p:nvPr/>
          </p:nvSpPr>
          <p:spPr bwMode="auto">
            <a:xfrm>
              <a:off x="320" y="1933"/>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293" name="Line 56">
              <a:extLst>
                <a:ext uri="{FF2B5EF4-FFF2-40B4-BE49-F238E27FC236}">
                  <a16:creationId xmlns:a16="http://schemas.microsoft.com/office/drawing/2014/main" id="{FEA46605-D859-4968-A6B3-3E92240177D9}"/>
                </a:ext>
              </a:extLst>
            </p:cNvPr>
            <p:cNvSpPr>
              <a:spLocks noChangeShapeType="1"/>
            </p:cNvSpPr>
            <p:nvPr/>
          </p:nvSpPr>
          <p:spPr bwMode="auto">
            <a:xfrm flipH="1">
              <a:off x="2718" y="1933"/>
              <a:ext cx="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294" name="Rectangle 57">
              <a:extLst>
                <a:ext uri="{FF2B5EF4-FFF2-40B4-BE49-F238E27FC236}">
                  <a16:creationId xmlns:a16="http://schemas.microsoft.com/office/drawing/2014/main" id="{4455D676-61BD-4FFE-8758-A493603078A4}"/>
                </a:ext>
              </a:extLst>
            </p:cNvPr>
            <p:cNvSpPr>
              <a:spLocks noChangeArrowheads="1"/>
            </p:cNvSpPr>
            <p:nvPr/>
          </p:nvSpPr>
          <p:spPr bwMode="auto">
            <a:xfrm>
              <a:off x="184" y="1868"/>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rPr>
                <a:t>35</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1295" name="Line 58">
              <a:extLst>
                <a:ext uri="{FF2B5EF4-FFF2-40B4-BE49-F238E27FC236}">
                  <a16:creationId xmlns:a16="http://schemas.microsoft.com/office/drawing/2014/main" id="{C8F88F9C-B2F4-4827-BB98-4BBA100ED1ED}"/>
                </a:ext>
              </a:extLst>
            </p:cNvPr>
            <p:cNvSpPr>
              <a:spLocks noChangeShapeType="1"/>
            </p:cNvSpPr>
            <p:nvPr/>
          </p:nvSpPr>
          <p:spPr bwMode="auto">
            <a:xfrm>
              <a:off x="320" y="1933"/>
              <a:ext cx="242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296" name="Line 59">
              <a:extLst>
                <a:ext uri="{FF2B5EF4-FFF2-40B4-BE49-F238E27FC236}">
                  <a16:creationId xmlns:a16="http://schemas.microsoft.com/office/drawing/2014/main" id="{7075B9E5-DF12-4E37-9104-D07F449FD62B}"/>
                </a:ext>
              </a:extLst>
            </p:cNvPr>
            <p:cNvSpPr>
              <a:spLocks noChangeShapeType="1"/>
            </p:cNvSpPr>
            <p:nvPr/>
          </p:nvSpPr>
          <p:spPr bwMode="auto">
            <a:xfrm>
              <a:off x="320" y="3846"/>
              <a:ext cx="242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297" name="Line 60">
              <a:extLst>
                <a:ext uri="{FF2B5EF4-FFF2-40B4-BE49-F238E27FC236}">
                  <a16:creationId xmlns:a16="http://schemas.microsoft.com/office/drawing/2014/main" id="{3A14125A-36A0-4BD5-AB65-A9C5F0C15817}"/>
                </a:ext>
              </a:extLst>
            </p:cNvPr>
            <p:cNvSpPr>
              <a:spLocks noChangeShapeType="1"/>
            </p:cNvSpPr>
            <p:nvPr/>
          </p:nvSpPr>
          <p:spPr bwMode="auto">
            <a:xfrm flipV="1">
              <a:off x="2746" y="1933"/>
              <a:ext cx="0" cy="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298" name="Line 61">
              <a:extLst>
                <a:ext uri="{FF2B5EF4-FFF2-40B4-BE49-F238E27FC236}">
                  <a16:creationId xmlns:a16="http://schemas.microsoft.com/office/drawing/2014/main" id="{355A2C9B-886A-4FA0-B181-7534EE699B58}"/>
                </a:ext>
              </a:extLst>
            </p:cNvPr>
            <p:cNvSpPr>
              <a:spLocks noChangeShapeType="1"/>
            </p:cNvSpPr>
            <p:nvPr/>
          </p:nvSpPr>
          <p:spPr bwMode="auto">
            <a:xfrm flipV="1">
              <a:off x="320" y="1933"/>
              <a:ext cx="0" cy="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299" name="Line 62">
              <a:extLst>
                <a:ext uri="{FF2B5EF4-FFF2-40B4-BE49-F238E27FC236}">
                  <a16:creationId xmlns:a16="http://schemas.microsoft.com/office/drawing/2014/main" id="{9AF5D45C-3406-445E-97A6-94C4318DABF4}"/>
                </a:ext>
              </a:extLst>
            </p:cNvPr>
            <p:cNvSpPr>
              <a:spLocks noChangeShapeType="1"/>
            </p:cNvSpPr>
            <p:nvPr/>
          </p:nvSpPr>
          <p:spPr bwMode="auto">
            <a:xfrm>
              <a:off x="376" y="3756"/>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00" name="Line 63">
              <a:extLst>
                <a:ext uri="{FF2B5EF4-FFF2-40B4-BE49-F238E27FC236}">
                  <a16:creationId xmlns:a16="http://schemas.microsoft.com/office/drawing/2014/main" id="{5CD5ACE8-2A86-4F99-8ADA-AD5EB1885F4A}"/>
                </a:ext>
              </a:extLst>
            </p:cNvPr>
            <p:cNvSpPr>
              <a:spLocks noChangeShapeType="1"/>
            </p:cNvSpPr>
            <p:nvPr/>
          </p:nvSpPr>
          <p:spPr bwMode="auto">
            <a:xfrm>
              <a:off x="398" y="3734"/>
              <a:ext cx="0" cy="4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01" name="Line 64">
              <a:extLst>
                <a:ext uri="{FF2B5EF4-FFF2-40B4-BE49-F238E27FC236}">
                  <a16:creationId xmlns:a16="http://schemas.microsoft.com/office/drawing/2014/main" id="{74BBC88C-BF0A-4580-913A-05E898D06478}"/>
                </a:ext>
              </a:extLst>
            </p:cNvPr>
            <p:cNvSpPr>
              <a:spLocks noChangeShapeType="1"/>
            </p:cNvSpPr>
            <p:nvPr/>
          </p:nvSpPr>
          <p:spPr bwMode="auto">
            <a:xfrm>
              <a:off x="454" y="3633"/>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02" name="Line 65">
              <a:extLst>
                <a:ext uri="{FF2B5EF4-FFF2-40B4-BE49-F238E27FC236}">
                  <a16:creationId xmlns:a16="http://schemas.microsoft.com/office/drawing/2014/main" id="{8470BB7E-78F3-4021-B95D-26963CC0F1B6}"/>
                </a:ext>
              </a:extLst>
            </p:cNvPr>
            <p:cNvSpPr>
              <a:spLocks noChangeShapeType="1"/>
            </p:cNvSpPr>
            <p:nvPr/>
          </p:nvSpPr>
          <p:spPr bwMode="auto">
            <a:xfrm>
              <a:off x="476" y="3611"/>
              <a:ext cx="0" cy="4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03" name="Line 66">
              <a:extLst>
                <a:ext uri="{FF2B5EF4-FFF2-40B4-BE49-F238E27FC236}">
                  <a16:creationId xmlns:a16="http://schemas.microsoft.com/office/drawing/2014/main" id="{60E9B022-4BA7-4F10-AC1E-FDBBB9CCE25A}"/>
                </a:ext>
              </a:extLst>
            </p:cNvPr>
            <p:cNvSpPr>
              <a:spLocks noChangeShapeType="1"/>
            </p:cNvSpPr>
            <p:nvPr/>
          </p:nvSpPr>
          <p:spPr bwMode="auto">
            <a:xfrm>
              <a:off x="538" y="3801"/>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04" name="Line 67">
              <a:extLst>
                <a:ext uri="{FF2B5EF4-FFF2-40B4-BE49-F238E27FC236}">
                  <a16:creationId xmlns:a16="http://schemas.microsoft.com/office/drawing/2014/main" id="{48135F7E-8717-4954-8873-A70A45D3C04E}"/>
                </a:ext>
              </a:extLst>
            </p:cNvPr>
            <p:cNvSpPr>
              <a:spLocks noChangeShapeType="1"/>
            </p:cNvSpPr>
            <p:nvPr/>
          </p:nvSpPr>
          <p:spPr bwMode="auto">
            <a:xfrm>
              <a:off x="560" y="3779"/>
              <a:ext cx="0" cy="44"/>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05" name="Line 68">
              <a:extLst>
                <a:ext uri="{FF2B5EF4-FFF2-40B4-BE49-F238E27FC236}">
                  <a16:creationId xmlns:a16="http://schemas.microsoft.com/office/drawing/2014/main" id="{B6E7BC3B-D442-4A39-AA7E-6999A8EE9DF7}"/>
                </a:ext>
              </a:extLst>
            </p:cNvPr>
            <p:cNvSpPr>
              <a:spLocks noChangeShapeType="1"/>
            </p:cNvSpPr>
            <p:nvPr/>
          </p:nvSpPr>
          <p:spPr bwMode="auto">
            <a:xfrm>
              <a:off x="616" y="3577"/>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06" name="Line 69">
              <a:extLst>
                <a:ext uri="{FF2B5EF4-FFF2-40B4-BE49-F238E27FC236}">
                  <a16:creationId xmlns:a16="http://schemas.microsoft.com/office/drawing/2014/main" id="{57E9F54C-9ED6-40D6-9CFB-CD66AAFC89D6}"/>
                </a:ext>
              </a:extLst>
            </p:cNvPr>
            <p:cNvSpPr>
              <a:spLocks noChangeShapeType="1"/>
            </p:cNvSpPr>
            <p:nvPr/>
          </p:nvSpPr>
          <p:spPr bwMode="auto">
            <a:xfrm>
              <a:off x="639" y="3555"/>
              <a:ext cx="0" cy="4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07" name="Line 70">
              <a:extLst>
                <a:ext uri="{FF2B5EF4-FFF2-40B4-BE49-F238E27FC236}">
                  <a16:creationId xmlns:a16="http://schemas.microsoft.com/office/drawing/2014/main" id="{C3EE3A91-070A-41A0-91E0-08FB79A9813C}"/>
                </a:ext>
              </a:extLst>
            </p:cNvPr>
            <p:cNvSpPr>
              <a:spLocks noChangeShapeType="1"/>
            </p:cNvSpPr>
            <p:nvPr/>
          </p:nvSpPr>
          <p:spPr bwMode="auto">
            <a:xfrm>
              <a:off x="700" y="3555"/>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08" name="Line 71">
              <a:extLst>
                <a:ext uri="{FF2B5EF4-FFF2-40B4-BE49-F238E27FC236}">
                  <a16:creationId xmlns:a16="http://schemas.microsoft.com/office/drawing/2014/main" id="{39C10B52-635B-4B68-B0F4-9DBA64B42AD5}"/>
                </a:ext>
              </a:extLst>
            </p:cNvPr>
            <p:cNvSpPr>
              <a:spLocks noChangeShapeType="1"/>
            </p:cNvSpPr>
            <p:nvPr/>
          </p:nvSpPr>
          <p:spPr bwMode="auto">
            <a:xfrm>
              <a:off x="722" y="3532"/>
              <a:ext cx="0" cy="4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09" name="Line 72">
              <a:extLst>
                <a:ext uri="{FF2B5EF4-FFF2-40B4-BE49-F238E27FC236}">
                  <a16:creationId xmlns:a16="http://schemas.microsoft.com/office/drawing/2014/main" id="{83A04D38-5C16-40E4-9D46-5E1CA951FBE5}"/>
                </a:ext>
              </a:extLst>
            </p:cNvPr>
            <p:cNvSpPr>
              <a:spLocks noChangeShapeType="1"/>
            </p:cNvSpPr>
            <p:nvPr/>
          </p:nvSpPr>
          <p:spPr bwMode="auto">
            <a:xfrm>
              <a:off x="778" y="3588"/>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10" name="Line 73">
              <a:extLst>
                <a:ext uri="{FF2B5EF4-FFF2-40B4-BE49-F238E27FC236}">
                  <a16:creationId xmlns:a16="http://schemas.microsoft.com/office/drawing/2014/main" id="{DD2EC067-F021-4F60-ADC9-E4C8D244C0B9}"/>
                </a:ext>
              </a:extLst>
            </p:cNvPr>
            <p:cNvSpPr>
              <a:spLocks noChangeShapeType="1"/>
            </p:cNvSpPr>
            <p:nvPr/>
          </p:nvSpPr>
          <p:spPr bwMode="auto">
            <a:xfrm>
              <a:off x="801" y="3566"/>
              <a:ext cx="0" cy="4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11" name="Line 74">
              <a:extLst>
                <a:ext uri="{FF2B5EF4-FFF2-40B4-BE49-F238E27FC236}">
                  <a16:creationId xmlns:a16="http://schemas.microsoft.com/office/drawing/2014/main" id="{364FC2D5-5046-4B7E-AFAB-6E7D662A0DF0}"/>
                </a:ext>
              </a:extLst>
            </p:cNvPr>
            <p:cNvSpPr>
              <a:spLocks noChangeShapeType="1"/>
            </p:cNvSpPr>
            <p:nvPr/>
          </p:nvSpPr>
          <p:spPr bwMode="auto">
            <a:xfrm>
              <a:off x="862" y="3482"/>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12" name="Line 75">
              <a:extLst>
                <a:ext uri="{FF2B5EF4-FFF2-40B4-BE49-F238E27FC236}">
                  <a16:creationId xmlns:a16="http://schemas.microsoft.com/office/drawing/2014/main" id="{D21F472E-97E3-4784-B030-4CD1BBCF4F8D}"/>
                </a:ext>
              </a:extLst>
            </p:cNvPr>
            <p:cNvSpPr>
              <a:spLocks noChangeShapeType="1"/>
            </p:cNvSpPr>
            <p:nvPr/>
          </p:nvSpPr>
          <p:spPr bwMode="auto">
            <a:xfrm>
              <a:off x="885" y="3460"/>
              <a:ext cx="0" cy="4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13" name="Line 76">
              <a:extLst>
                <a:ext uri="{FF2B5EF4-FFF2-40B4-BE49-F238E27FC236}">
                  <a16:creationId xmlns:a16="http://schemas.microsoft.com/office/drawing/2014/main" id="{2C4CA317-8B37-4D31-968A-B97923210995}"/>
                </a:ext>
              </a:extLst>
            </p:cNvPr>
            <p:cNvSpPr>
              <a:spLocks noChangeShapeType="1"/>
            </p:cNvSpPr>
            <p:nvPr/>
          </p:nvSpPr>
          <p:spPr bwMode="auto">
            <a:xfrm>
              <a:off x="940" y="3387"/>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14" name="Line 77">
              <a:extLst>
                <a:ext uri="{FF2B5EF4-FFF2-40B4-BE49-F238E27FC236}">
                  <a16:creationId xmlns:a16="http://schemas.microsoft.com/office/drawing/2014/main" id="{877A5C08-8536-4362-ABBD-4B4EEF00446F}"/>
                </a:ext>
              </a:extLst>
            </p:cNvPr>
            <p:cNvSpPr>
              <a:spLocks noChangeShapeType="1"/>
            </p:cNvSpPr>
            <p:nvPr/>
          </p:nvSpPr>
          <p:spPr bwMode="auto">
            <a:xfrm>
              <a:off x="963" y="3365"/>
              <a:ext cx="0" cy="44"/>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15" name="Line 78">
              <a:extLst>
                <a:ext uri="{FF2B5EF4-FFF2-40B4-BE49-F238E27FC236}">
                  <a16:creationId xmlns:a16="http://schemas.microsoft.com/office/drawing/2014/main" id="{1A6BF167-2A02-4083-9826-E8C60F36DBBB}"/>
                </a:ext>
              </a:extLst>
            </p:cNvPr>
            <p:cNvSpPr>
              <a:spLocks noChangeShapeType="1"/>
            </p:cNvSpPr>
            <p:nvPr/>
          </p:nvSpPr>
          <p:spPr bwMode="auto">
            <a:xfrm>
              <a:off x="1024" y="3158"/>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16" name="Line 79">
              <a:extLst>
                <a:ext uri="{FF2B5EF4-FFF2-40B4-BE49-F238E27FC236}">
                  <a16:creationId xmlns:a16="http://schemas.microsoft.com/office/drawing/2014/main" id="{2FDB19FC-A2F5-4D5C-BFA4-189176DA7D78}"/>
                </a:ext>
              </a:extLst>
            </p:cNvPr>
            <p:cNvSpPr>
              <a:spLocks noChangeShapeType="1"/>
            </p:cNvSpPr>
            <p:nvPr/>
          </p:nvSpPr>
          <p:spPr bwMode="auto">
            <a:xfrm>
              <a:off x="1047" y="3135"/>
              <a:ext cx="0" cy="4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17" name="Line 80">
              <a:extLst>
                <a:ext uri="{FF2B5EF4-FFF2-40B4-BE49-F238E27FC236}">
                  <a16:creationId xmlns:a16="http://schemas.microsoft.com/office/drawing/2014/main" id="{D886B049-23DD-4CB1-A7F8-3E07E12639D0}"/>
                </a:ext>
              </a:extLst>
            </p:cNvPr>
            <p:cNvSpPr>
              <a:spLocks noChangeShapeType="1"/>
            </p:cNvSpPr>
            <p:nvPr/>
          </p:nvSpPr>
          <p:spPr bwMode="auto">
            <a:xfrm>
              <a:off x="1102" y="3147"/>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18" name="Line 81">
              <a:extLst>
                <a:ext uri="{FF2B5EF4-FFF2-40B4-BE49-F238E27FC236}">
                  <a16:creationId xmlns:a16="http://schemas.microsoft.com/office/drawing/2014/main" id="{8C9FC009-CE90-4B10-B368-67D755AD6A6F}"/>
                </a:ext>
              </a:extLst>
            </p:cNvPr>
            <p:cNvSpPr>
              <a:spLocks noChangeShapeType="1"/>
            </p:cNvSpPr>
            <p:nvPr/>
          </p:nvSpPr>
          <p:spPr bwMode="auto">
            <a:xfrm>
              <a:off x="1125" y="3124"/>
              <a:ext cx="0" cy="4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19" name="Line 82">
              <a:extLst>
                <a:ext uri="{FF2B5EF4-FFF2-40B4-BE49-F238E27FC236}">
                  <a16:creationId xmlns:a16="http://schemas.microsoft.com/office/drawing/2014/main" id="{A9026447-E6BF-4EF7-8F73-4824378A2828}"/>
                </a:ext>
              </a:extLst>
            </p:cNvPr>
            <p:cNvSpPr>
              <a:spLocks noChangeShapeType="1"/>
            </p:cNvSpPr>
            <p:nvPr/>
          </p:nvSpPr>
          <p:spPr bwMode="auto">
            <a:xfrm>
              <a:off x="1186" y="3314"/>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20" name="Line 83">
              <a:extLst>
                <a:ext uri="{FF2B5EF4-FFF2-40B4-BE49-F238E27FC236}">
                  <a16:creationId xmlns:a16="http://schemas.microsoft.com/office/drawing/2014/main" id="{2D4F07BE-815E-4BD2-A039-6B001AADCA2B}"/>
                </a:ext>
              </a:extLst>
            </p:cNvPr>
            <p:cNvSpPr>
              <a:spLocks noChangeShapeType="1"/>
            </p:cNvSpPr>
            <p:nvPr/>
          </p:nvSpPr>
          <p:spPr bwMode="auto">
            <a:xfrm>
              <a:off x="1209" y="3292"/>
              <a:ext cx="0" cy="4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21" name="Line 84">
              <a:extLst>
                <a:ext uri="{FF2B5EF4-FFF2-40B4-BE49-F238E27FC236}">
                  <a16:creationId xmlns:a16="http://schemas.microsoft.com/office/drawing/2014/main" id="{BE4329B7-AA05-45EA-8D5E-31C5364CDF3E}"/>
                </a:ext>
              </a:extLst>
            </p:cNvPr>
            <p:cNvSpPr>
              <a:spLocks noChangeShapeType="1"/>
            </p:cNvSpPr>
            <p:nvPr/>
          </p:nvSpPr>
          <p:spPr bwMode="auto">
            <a:xfrm>
              <a:off x="1265" y="3024"/>
              <a:ext cx="4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22" name="Line 85">
              <a:extLst>
                <a:ext uri="{FF2B5EF4-FFF2-40B4-BE49-F238E27FC236}">
                  <a16:creationId xmlns:a16="http://schemas.microsoft.com/office/drawing/2014/main" id="{C086F964-9541-41A0-B777-AF69E4D272F0}"/>
                </a:ext>
              </a:extLst>
            </p:cNvPr>
            <p:cNvSpPr>
              <a:spLocks noChangeShapeType="1"/>
            </p:cNvSpPr>
            <p:nvPr/>
          </p:nvSpPr>
          <p:spPr bwMode="auto">
            <a:xfrm>
              <a:off x="1287" y="3001"/>
              <a:ext cx="0" cy="4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23" name="Line 86">
              <a:extLst>
                <a:ext uri="{FF2B5EF4-FFF2-40B4-BE49-F238E27FC236}">
                  <a16:creationId xmlns:a16="http://schemas.microsoft.com/office/drawing/2014/main" id="{A8E86F68-F420-40A4-9A4B-EC2CAF1F56B8}"/>
                </a:ext>
              </a:extLst>
            </p:cNvPr>
            <p:cNvSpPr>
              <a:spLocks noChangeShapeType="1"/>
            </p:cNvSpPr>
            <p:nvPr/>
          </p:nvSpPr>
          <p:spPr bwMode="auto">
            <a:xfrm>
              <a:off x="1348" y="3091"/>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24" name="Line 87">
              <a:extLst>
                <a:ext uri="{FF2B5EF4-FFF2-40B4-BE49-F238E27FC236}">
                  <a16:creationId xmlns:a16="http://schemas.microsoft.com/office/drawing/2014/main" id="{A25F5EDA-9ECA-4BDF-B6BA-ECDD6D1C6421}"/>
                </a:ext>
              </a:extLst>
            </p:cNvPr>
            <p:cNvSpPr>
              <a:spLocks noChangeShapeType="1"/>
            </p:cNvSpPr>
            <p:nvPr/>
          </p:nvSpPr>
          <p:spPr bwMode="auto">
            <a:xfrm>
              <a:off x="1371" y="3068"/>
              <a:ext cx="0" cy="4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25" name="Line 88">
              <a:extLst>
                <a:ext uri="{FF2B5EF4-FFF2-40B4-BE49-F238E27FC236}">
                  <a16:creationId xmlns:a16="http://schemas.microsoft.com/office/drawing/2014/main" id="{6379432D-9C31-405D-B069-B57F36AB79E8}"/>
                </a:ext>
              </a:extLst>
            </p:cNvPr>
            <p:cNvSpPr>
              <a:spLocks noChangeShapeType="1"/>
            </p:cNvSpPr>
            <p:nvPr/>
          </p:nvSpPr>
          <p:spPr bwMode="auto">
            <a:xfrm>
              <a:off x="1427" y="3079"/>
              <a:ext cx="4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26" name="Line 89">
              <a:extLst>
                <a:ext uri="{FF2B5EF4-FFF2-40B4-BE49-F238E27FC236}">
                  <a16:creationId xmlns:a16="http://schemas.microsoft.com/office/drawing/2014/main" id="{FC08FB8E-799D-4279-BD6A-4649BD163B65}"/>
                </a:ext>
              </a:extLst>
            </p:cNvPr>
            <p:cNvSpPr>
              <a:spLocks noChangeShapeType="1"/>
            </p:cNvSpPr>
            <p:nvPr/>
          </p:nvSpPr>
          <p:spPr bwMode="auto">
            <a:xfrm>
              <a:off x="1449" y="3057"/>
              <a:ext cx="0" cy="4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27" name="Line 90">
              <a:extLst>
                <a:ext uri="{FF2B5EF4-FFF2-40B4-BE49-F238E27FC236}">
                  <a16:creationId xmlns:a16="http://schemas.microsoft.com/office/drawing/2014/main" id="{C925A635-258A-435E-B5D0-36A4EFA98DB9}"/>
                </a:ext>
              </a:extLst>
            </p:cNvPr>
            <p:cNvSpPr>
              <a:spLocks noChangeShapeType="1"/>
            </p:cNvSpPr>
            <p:nvPr/>
          </p:nvSpPr>
          <p:spPr bwMode="auto">
            <a:xfrm>
              <a:off x="1510" y="2984"/>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28" name="Line 91">
              <a:extLst>
                <a:ext uri="{FF2B5EF4-FFF2-40B4-BE49-F238E27FC236}">
                  <a16:creationId xmlns:a16="http://schemas.microsoft.com/office/drawing/2014/main" id="{EC80291A-D83C-44E9-B88B-59CF7EA020E0}"/>
                </a:ext>
              </a:extLst>
            </p:cNvPr>
            <p:cNvSpPr>
              <a:spLocks noChangeShapeType="1"/>
            </p:cNvSpPr>
            <p:nvPr/>
          </p:nvSpPr>
          <p:spPr bwMode="auto">
            <a:xfrm>
              <a:off x="1533" y="2962"/>
              <a:ext cx="0" cy="4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29" name="Line 92">
              <a:extLst>
                <a:ext uri="{FF2B5EF4-FFF2-40B4-BE49-F238E27FC236}">
                  <a16:creationId xmlns:a16="http://schemas.microsoft.com/office/drawing/2014/main" id="{322EDE63-2568-4FE2-8A24-D01FE6463842}"/>
                </a:ext>
              </a:extLst>
            </p:cNvPr>
            <p:cNvSpPr>
              <a:spLocks noChangeShapeType="1"/>
            </p:cNvSpPr>
            <p:nvPr/>
          </p:nvSpPr>
          <p:spPr bwMode="auto">
            <a:xfrm>
              <a:off x="1589" y="2979"/>
              <a:ext cx="4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30" name="Line 93">
              <a:extLst>
                <a:ext uri="{FF2B5EF4-FFF2-40B4-BE49-F238E27FC236}">
                  <a16:creationId xmlns:a16="http://schemas.microsoft.com/office/drawing/2014/main" id="{0271BE3D-B8A0-4BC5-9F4B-654505F2FB42}"/>
                </a:ext>
              </a:extLst>
            </p:cNvPr>
            <p:cNvSpPr>
              <a:spLocks noChangeShapeType="1"/>
            </p:cNvSpPr>
            <p:nvPr/>
          </p:nvSpPr>
          <p:spPr bwMode="auto">
            <a:xfrm>
              <a:off x="1611" y="2956"/>
              <a:ext cx="0" cy="4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31" name="Line 94">
              <a:extLst>
                <a:ext uri="{FF2B5EF4-FFF2-40B4-BE49-F238E27FC236}">
                  <a16:creationId xmlns:a16="http://schemas.microsoft.com/office/drawing/2014/main" id="{6FADCE3C-28DF-487F-A806-554F18D34FB8}"/>
                </a:ext>
              </a:extLst>
            </p:cNvPr>
            <p:cNvSpPr>
              <a:spLocks noChangeShapeType="1"/>
            </p:cNvSpPr>
            <p:nvPr/>
          </p:nvSpPr>
          <p:spPr bwMode="auto">
            <a:xfrm>
              <a:off x="1667" y="2923"/>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32" name="Line 95">
              <a:extLst>
                <a:ext uri="{FF2B5EF4-FFF2-40B4-BE49-F238E27FC236}">
                  <a16:creationId xmlns:a16="http://schemas.microsoft.com/office/drawing/2014/main" id="{6F43B880-B1AD-4354-9A33-933FAE8032D5}"/>
                </a:ext>
              </a:extLst>
            </p:cNvPr>
            <p:cNvSpPr>
              <a:spLocks noChangeShapeType="1"/>
            </p:cNvSpPr>
            <p:nvPr/>
          </p:nvSpPr>
          <p:spPr bwMode="auto">
            <a:xfrm>
              <a:off x="1689" y="2901"/>
              <a:ext cx="0" cy="44"/>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33" name="Line 96">
              <a:extLst>
                <a:ext uri="{FF2B5EF4-FFF2-40B4-BE49-F238E27FC236}">
                  <a16:creationId xmlns:a16="http://schemas.microsoft.com/office/drawing/2014/main" id="{1C11A7B4-B477-42F3-9C2E-DA433DDDE34C}"/>
                </a:ext>
              </a:extLst>
            </p:cNvPr>
            <p:cNvSpPr>
              <a:spLocks noChangeShapeType="1"/>
            </p:cNvSpPr>
            <p:nvPr/>
          </p:nvSpPr>
          <p:spPr bwMode="auto">
            <a:xfrm>
              <a:off x="1751" y="2777"/>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34" name="Line 97">
              <a:extLst>
                <a:ext uri="{FF2B5EF4-FFF2-40B4-BE49-F238E27FC236}">
                  <a16:creationId xmlns:a16="http://schemas.microsoft.com/office/drawing/2014/main" id="{AF40A3B8-3F8C-4425-997E-396070863B79}"/>
                </a:ext>
              </a:extLst>
            </p:cNvPr>
            <p:cNvSpPr>
              <a:spLocks noChangeShapeType="1"/>
            </p:cNvSpPr>
            <p:nvPr/>
          </p:nvSpPr>
          <p:spPr bwMode="auto">
            <a:xfrm>
              <a:off x="1773" y="2755"/>
              <a:ext cx="0" cy="4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35" name="Line 98">
              <a:extLst>
                <a:ext uri="{FF2B5EF4-FFF2-40B4-BE49-F238E27FC236}">
                  <a16:creationId xmlns:a16="http://schemas.microsoft.com/office/drawing/2014/main" id="{C4DF90CF-67F3-4134-92F0-0F313625D884}"/>
                </a:ext>
              </a:extLst>
            </p:cNvPr>
            <p:cNvSpPr>
              <a:spLocks noChangeShapeType="1"/>
            </p:cNvSpPr>
            <p:nvPr/>
          </p:nvSpPr>
          <p:spPr bwMode="auto">
            <a:xfrm>
              <a:off x="1829" y="2727"/>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36" name="Line 99">
              <a:extLst>
                <a:ext uri="{FF2B5EF4-FFF2-40B4-BE49-F238E27FC236}">
                  <a16:creationId xmlns:a16="http://schemas.microsoft.com/office/drawing/2014/main" id="{F537CA1A-0B3A-4E05-ADC5-CC7EC524D7B0}"/>
                </a:ext>
              </a:extLst>
            </p:cNvPr>
            <p:cNvSpPr>
              <a:spLocks noChangeShapeType="1"/>
            </p:cNvSpPr>
            <p:nvPr/>
          </p:nvSpPr>
          <p:spPr bwMode="auto">
            <a:xfrm>
              <a:off x="1851" y="2705"/>
              <a:ext cx="0" cy="4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37" name="Line 100">
              <a:extLst>
                <a:ext uri="{FF2B5EF4-FFF2-40B4-BE49-F238E27FC236}">
                  <a16:creationId xmlns:a16="http://schemas.microsoft.com/office/drawing/2014/main" id="{D5791EEA-92C3-4567-A59A-AD9BAAF57834}"/>
                </a:ext>
              </a:extLst>
            </p:cNvPr>
            <p:cNvSpPr>
              <a:spLocks noChangeShapeType="1"/>
            </p:cNvSpPr>
            <p:nvPr/>
          </p:nvSpPr>
          <p:spPr bwMode="auto">
            <a:xfrm>
              <a:off x="1913" y="2671"/>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38" name="Line 101">
              <a:extLst>
                <a:ext uri="{FF2B5EF4-FFF2-40B4-BE49-F238E27FC236}">
                  <a16:creationId xmlns:a16="http://schemas.microsoft.com/office/drawing/2014/main" id="{20EE4D67-EF5C-4A2B-B810-284B639EC2F0}"/>
                </a:ext>
              </a:extLst>
            </p:cNvPr>
            <p:cNvSpPr>
              <a:spLocks noChangeShapeType="1"/>
            </p:cNvSpPr>
            <p:nvPr/>
          </p:nvSpPr>
          <p:spPr bwMode="auto">
            <a:xfrm>
              <a:off x="1935" y="2649"/>
              <a:ext cx="0" cy="4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39" name="Line 102">
              <a:extLst>
                <a:ext uri="{FF2B5EF4-FFF2-40B4-BE49-F238E27FC236}">
                  <a16:creationId xmlns:a16="http://schemas.microsoft.com/office/drawing/2014/main" id="{830215F2-1245-4E1B-BBE3-998AC6AC16EA}"/>
                </a:ext>
              </a:extLst>
            </p:cNvPr>
            <p:cNvSpPr>
              <a:spLocks noChangeShapeType="1"/>
            </p:cNvSpPr>
            <p:nvPr/>
          </p:nvSpPr>
          <p:spPr bwMode="auto">
            <a:xfrm>
              <a:off x="1991" y="2660"/>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40" name="Line 103">
              <a:extLst>
                <a:ext uri="{FF2B5EF4-FFF2-40B4-BE49-F238E27FC236}">
                  <a16:creationId xmlns:a16="http://schemas.microsoft.com/office/drawing/2014/main" id="{59BA21AD-7E6E-40A8-A0B5-F9B58C8DDAB4}"/>
                </a:ext>
              </a:extLst>
            </p:cNvPr>
            <p:cNvSpPr>
              <a:spLocks noChangeShapeType="1"/>
            </p:cNvSpPr>
            <p:nvPr/>
          </p:nvSpPr>
          <p:spPr bwMode="auto">
            <a:xfrm>
              <a:off x="2014" y="2638"/>
              <a:ext cx="0" cy="44"/>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41" name="Line 104">
              <a:extLst>
                <a:ext uri="{FF2B5EF4-FFF2-40B4-BE49-F238E27FC236}">
                  <a16:creationId xmlns:a16="http://schemas.microsoft.com/office/drawing/2014/main" id="{43F728D0-4455-4C62-88E0-19C3EF6CBDC6}"/>
                </a:ext>
              </a:extLst>
            </p:cNvPr>
            <p:cNvSpPr>
              <a:spLocks noChangeShapeType="1"/>
            </p:cNvSpPr>
            <p:nvPr/>
          </p:nvSpPr>
          <p:spPr bwMode="auto">
            <a:xfrm>
              <a:off x="2075" y="2705"/>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42" name="Line 105">
              <a:extLst>
                <a:ext uri="{FF2B5EF4-FFF2-40B4-BE49-F238E27FC236}">
                  <a16:creationId xmlns:a16="http://schemas.microsoft.com/office/drawing/2014/main" id="{004BCE5A-BCEF-43A9-8741-A652988713F0}"/>
                </a:ext>
              </a:extLst>
            </p:cNvPr>
            <p:cNvSpPr>
              <a:spLocks noChangeShapeType="1"/>
            </p:cNvSpPr>
            <p:nvPr/>
          </p:nvSpPr>
          <p:spPr bwMode="auto">
            <a:xfrm>
              <a:off x="2097" y="2682"/>
              <a:ext cx="0" cy="4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43" name="Line 106">
              <a:extLst>
                <a:ext uri="{FF2B5EF4-FFF2-40B4-BE49-F238E27FC236}">
                  <a16:creationId xmlns:a16="http://schemas.microsoft.com/office/drawing/2014/main" id="{DE829A27-CC5A-4DF9-B598-D76849466143}"/>
                </a:ext>
              </a:extLst>
            </p:cNvPr>
            <p:cNvSpPr>
              <a:spLocks noChangeShapeType="1"/>
            </p:cNvSpPr>
            <p:nvPr/>
          </p:nvSpPr>
          <p:spPr bwMode="auto">
            <a:xfrm>
              <a:off x="2153" y="2548"/>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44" name="Line 107">
              <a:extLst>
                <a:ext uri="{FF2B5EF4-FFF2-40B4-BE49-F238E27FC236}">
                  <a16:creationId xmlns:a16="http://schemas.microsoft.com/office/drawing/2014/main" id="{99956DFE-884A-46C3-A640-41B10883E703}"/>
                </a:ext>
              </a:extLst>
            </p:cNvPr>
            <p:cNvSpPr>
              <a:spLocks noChangeShapeType="1"/>
            </p:cNvSpPr>
            <p:nvPr/>
          </p:nvSpPr>
          <p:spPr bwMode="auto">
            <a:xfrm>
              <a:off x="2176" y="2526"/>
              <a:ext cx="0" cy="4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45" name="Line 108">
              <a:extLst>
                <a:ext uri="{FF2B5EF4-FFF2-40B4-BE49-F238E27FC236}">
                  <a16:creationId xmlns:a16="http://schemas.microsoft.com/office/drawing/2014/main" id="{8074AD19-721B-42DD-B378-0516203B503C}"/>
                </a:ext>
              </a:extLst>
            </p:cNvPr>
            <p:cNvSpPr>
              <a:spLocks noChangeShapeType="1"/>
            </p:cNvSpPr>
            <p:nvPr/>
          </p:nvSpPr>
          <p:spPr bwMode="auto">
            <a:xfrm>
              <a:off x="2237" y="2442"/>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46" name="Line 109">
              <a:extLst>
                <a:ext uri="{FF2B5EF4-FFF2-40B4-BE49-F238E27FC236}">
                  <a16:creationId xmlns:a16="http://schemas.microsoft.com/office/drawing/2014/main" id="{FA0A57C2-B31B-478F-85EB-990EE484D1E5}"/>
                </a:ext>
              </a:extLst>
            </p:cNvPr>
            <p:cNvSpPr>
              <a:spLocks noChangeShapeType="1"/>
            </p:cNvSpPr>
            <p:nvPr/>
          </p:nvSpPr>
          <p:spPr bwMode="auto">
            <a:xfrm>
              <a:off x="2259" y="2420"/>
              <a:ext cx="0" cy="44"/>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47" name="Line 110">
              <a:extLst>
                <a:ext uri="{FF2B5EF4-FFF2-40B4-BE49-F238E27FC236}">
                  <a16:creationId xmlns:a16="http://schemas.microsoft.com/office/drawing/2014/main" id="{F1540484-1AD6-4EBC-878E-97CCDFAE34E7}"/>
                </a:ext>
              </a:extLst>
            </p:cNvPr>
            <p:cNvSpPr>
              <a:spLocks noChangeShapeType="1"/>
            </p:cNvSpPr>
            <p:nvPr/>
          </p:nvSpPr>
          <p:spPr bwMode="auto">
            <a:xfrm>
              <a:off x="2315" y="2447"/>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48" name="Line 111">
              <a:extLst>
                <a:ext uri="{FF2B5EF4-FFF2-40B4-BE49-F238E27FC236}">
                  <a16:creationId xmlns:a16="http://schemas.microsoft.com/office/drawing/2014/main" id="{AFC7CF10-07C3-4839-B0EE-E80711B321DF}"/>
                </a:ext>
              </a:extLst>
            </p:cNvPr>
            <p:cNvSpPr>
              <a:spLocks noChangeShapeType="1"/>
            </p:cNvSpPr>
            <p:nvPr/>
          </p:nvSpPr>
          <p:spPr bwMode="auto">
            <a:xfrm>
              <a:off x="2338" y="2425"/>
              <a:ext cx="0" cy="4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49" name="Line 112">
              <a:extLst>
                <a:ext uri="{FF2B5EF4-FFF2-40B4-BE49-F238E27FC236}">
                  <a16:creationId xmlns:a16="http://schemas.microsoft.com/office/drawing/2014/main" id="{CE50BFF7-D23D-4752-AA76-4FCDCBAECF36}"/>
                </a:ext>
              </a:extLst>
            </p:cNvPr>
            <p:cNvSpPr>
              <a:spLocks noChangeShapeType="1"/>
            </p:cNvSpPr>
            <p:nvPr/>
          </p:nvSpPr>
          <p:spPr bwMode="auto">
            <a:xfrm>
              <a:off x="2399" y="2364"/>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50" name="Line 113">
              <a:extLst>
                <a:ext uri="{FF2B5EF4-FFF2-40B4-BE49-F238E27FC236}">
                  <a16:creationId xmlns:a16="http://schemas.microsoft.com/office/drawing/2014/main" id="{A2467EBC-941A-4250-BE0A-D4F3EB593EC7}"/>
                </a:ext>
              </a:extLst>
            </p:cNvPr>
            <p:cNvSpPr>
              <a:spLocks noChangeShapeType="1"/>
            </p:cNvSpPr>
            <p:nvPr/>
          </p:nvSpPr>
          <p:spPr bwMode="auto">
            <a:xfrm>
              <a:off x="2422" y="2341"/>
              <a:ext cx="0" cy="4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51" name="Line 114">
              <a:extLst>
                <a:ext uri="{FF2B5EF4-FFF2-40B4-BE49-F238E27FC236}">
                  <a16:creationId xmlns:a16="http://schemas.microsoft.com/office/drawing/2014/main" id="{14B3C3EF-9EA4-4897-9988-EE7EFEE7090A}"/>
                </a:ext>
              </a:extLst>
            </p:cNvPr>
            <p:cNvSpPr>
              <a:spLocks noChangeShapeType="1"/>
            </p:cNvSpPr>
            <p:nvPr/>
          </p:nvSpPr>
          <p:spPr bwMode="auto">
            <a:xfrm>
              <a:off x="2477" y="2330"/>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52" name="Line 115">
              <a:extLst>
                <a:ext uri="{FF2B5EF4-FFF2-40B4-BE49-F238E27FC236}">
                  <a16:creationId xmlns:a16="http://schemas.microsoft.com/office/drawing/2014/main" id="{FA8218C7-067B-4876-92DA-433A9F24F2BF}"/>
                </a:ext>
              </a:extLst>
            </p:cNvPr>
            <p:cNvSpPr>
              <a:spLocks noChangeShapeType="1"/>
            </p:cNvSpPr>
            <p:nvPr/>
          </p:nvSpPr>
          <p:spPr bwMode="auto">
            <a:xfrm>
              <a:off x="2500" y="2308"/>
              <a:ext cx="0" cy="44"/>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53" name="Line 116">
              <a:extLst>
                <a:ext uri="{FF2B5EF4-FFF2-40B4-BE49-F238E27FC236}">
                  <a16:creationId xmlns:a16="http://schemas.microsoft.com/office/drawing/2014/main" id="{34D35D30-C972-43FD-9CBC-FB96ED1BC444}"/>
                </a:ext>
              </a:extLst>
            </p:cNvPr>
            <p:cNvSpPr>
              <a:spLocks noChangeShapeType="1"/>
            </p:cNvSpPr>
            <p:nvPr/>
          </p:nvSpPr>
          <p:spPr bwMode="auto">
            <a:xfrm>
              <a:off x="2561" y="2330"/>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54" name="Line 117">
              <a:extLst>
                <a:ext uri="{FF2B5EF4-FFF2-40B4-BE49-F238E27FC236}">
                  <a16:creationId xmlns:a16="http://schemas.microsoft.com/office/drawing/2014/main" id="{0BF16F1E-DA18-4A8C-9E98-7DFC0FB8926C}"/>
                </a:ext>
              </a:extLst>
            </p:cNvPr>
            <p:cNvSpPr>
              <a:spLocks noChangeShapeType="1"/>
            </p:cNvSpPr>
            <p:nvPr/>
          </p:nvSpPr>
          <p:spPr bwMode="auto">
            <a:xfrm>
              <a:off x="2584" y="2308"/>
              <a:ext cx="0" cy="44"/>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55" name="Line 118">
              <a:extLst>
                <a:ext uri="{FF2B5EF4-FFF2-40B4-BE49-F238E27FC236}">
                  <a16:creationId xmlns:a16="http://schemas.microsoft.com/office/drawing/2014/main" id="{1EA8CD7D-3A22-47D5-AB2F-D822BAC35351}"/>
                </a:ext>
              </a:extLst>
            </p:cNvPr>
            <p:cNvSpPr>
              <a:spLocks noChangeShapeType="1"/>
            </p:cNvSpPr>
            <p:nvPr/>
          </p:nvSpPr>
          <p:spPr bwMode="auto">
            <a:xfrm>
              <a:off x="2639" y="2241"/>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56" name="Line 119">
              <a:extLst>
                <a:ext uri="{FF2B5EF4-FFF2-40B4-BE49-F238E27FC236}">
                  <a16:creationId xmlns:a16="http://schemas.microsoft.com/office/drawing/2014/main" id="{26792F67-22E0-4E40-9645-CBD160BB5714}"/>
                </a:ext>
              </a:extLst>
            </p:cNvPr>
            <p:cNvSpPr>
              <a:spLocks noChangeShapeType="1"/>
            </p:cNvSpPr>
            <p:nvPr/>
          </p:nvSpPr>
          <p:spPr bwMode="auto">
            <a:xfrm>
              <a:off x="2662" y="2218"/>
              <a:ext cx="0" cy="4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57" name="Line 120">
              <a:extLst>
                <a:ext uri="{FF2B5EF4-FFF2-40B4-BE49-F238E27FC236}">
                  <a16:creationId xmlns:a16="http://schemas.microsoft.com/office/drawing/2014/main" id="{C4D79624-F6BC-4B8E-B5C3-7DC29BAFB625}"/>
                </a:ext>
              </a:extLst>
            </p:cNvPr>
            <p:cNvSpPr>
              <a:spLocks noChangeShapeType="1"/>
            </p:cNvSpPr>
            <p:nvPr/>
          </p:nvSpPr>
          <p:spPr bwMode="auto">
            <a:xfrm>
              <a:off x="2723" y="2246"/>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58" name="Line 121">
              <a:extLst>
                <a:ext uri="{FF2B5EF4-FFF2-40B4-BE49-F238E27FC236}">
                  <a16:creationId xmlns:a16="http://schemas.microsoft.com/office/drawing/2014/main" id="{5AB6425D-C129-4B01-BD63-F2636C8F9CFD}"/>
                </a:ext>
              </a:extLst>
            </p:cNvPr>
            <p:cNvSpPr>
              <a:spLocks noChangeShapeType="1"/>
            </p:cNvSpPr>
            <p:nvPr/>
          </p:nvSpPr>
          <p:spPr bwMode="auto">
            <a:xfrm>
              <a:off x="2746" y="2224"/>
              <a:ext cx="0" cy="4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59" name="Freeform 122">
              <a:extLst>
                <a:ext uri="{FF2B5EF4-FFF2-40B4-BE49-F238E27FC236}">
                  <a16:creationId xmlns:a16="http://schemas.microsoft.com/office/drawing/2014/main" id="{0830D6C5-DBBA-4A03-85A8-00932BB683A9}"/>
                </a:ext>
              </a:extLst>
            </p:cNvPr>
            <p:cNvSpPr>
              <a:spLocks/>
            </p:cNvSpPr>
            <p:nvPr/>
          </p:nvSpPr>
          <p:spPr bwMode="auto">
            <a:xfrm>
              <a:off x="398" y="2201"/>
              <a:ext cx="2348" cy="1589"/>
            </a:xfrm>
            <a:custGeom>
              <a:avLst/>
              <a:gdLst>
                <a:gd name="T0" fmla="*/ 0 w 2348"/>
                <a:gd name="T1" fmla="*/ 1589 h 1589"/>
                <a:gd name="T2" fmla="*/ 78 w 2348"/>
                <a:gd name="T3" fmla="*/ 1533 h 1589"/>
                <a:gd name="T4" fmla="*/ 162 w 2348"/>
                <a:gd name="T5" fmla="*/ 1477 h 1589"/>
                <a:gd name="T6" fmla="*/ 241 w 2348"/>
                <a:gd name="T7" fmla="*/ 1421 h 1589"/>
                <a:gd name="T8" fmla="*/ 324 w 2348"/>
                <a:gd name="T9" fmla="*/ 1371 h 1589"/>
                <a:gd name="T10" fmla="*/ 403 w 2348"/>
                <a:gd name="T11" fmla="*/ 1315 h 1589"/>
                <a:gd name="T12" fmla="*/ 487 w 2348"/>
                <a:gd name="T13" fmla="*/ 1259 h 1589"/>
                <a:gd name="T14" fmla="*/ 565 w 2348"/>
                <a:gd name="T15" fmla="*/ 1203 h 1589"/>
                <a:gd name="T16" fmla="*/ 649 w 2348"/>
                <a:gd name="T17" fmla="*/ 1153 h 1589"/>
                <a:gd name="T18" fmla="*/ 727 w 2348"/>
                <a:gd name="T19" fmla="*/ 1097 h 1589"/>
                <a:gd name="T20" fmla="*/ 811 w 2348"/>
                <a:gd name="T21" fmla="*/ 1041 h 1589"/>
                <a:gd name="T22" fmla="*/ 889 w 2348"/>
                <a:gd name="T23" fmla="*/ 985 h 1589"/>
                <a:gd name="T24" fmla="*/ 973 w 2348"/>
                <a:gd name="T25" fmla="*/ 929 h 1589"/>
                <a:gd name="T26" fmla="*/ 1051 w 2348"/>
                <a:gd name="T27" fmla="*/ 878 h 1589"/>
                <a:gd name="T28" fmla="*/ 1135 w 2348"/>
                <a:gd name="T29" fmla="*/ 823 h 1589"/>
                <a:gd name="T30" fmla="*/ 1213 w 2348"/>
                <a:gd name="T31" fmla="*/ 767 h 1589"/>
                <a:gd name="T32" fmla="*/ 1291 w 2348"/>
                <a:gd name="T33" fmla="*/ 711 h 1589"/>
                <a:gd name="T34" fmla="*/ 1375 w 2348"/>
                <a:gd name="T35" fmla="*/ 660 h 1589"/>
                <a:gd name="T36" fmla="*/ 1453 w 2348"/>
                <a:gd name="T37" fmla="*/ 604 h 1589"/>
                <a:gd name="T38" fmla="*/ 1537 w 2348"/>
                <a:gd name="T39" fmla="*/ 549 h 1589"/>
                <a:gd name="T40" fmla="*/ 1616 w 2348"/>
                <a:gd name="T41" fmla="*/ 493 h 1589"/>
                <a:gd name="T42" fmla="*/ 1699 w 2348"/>
                <a:gd name="T43" fmla="*/ 442 h 1589"/>
                <a:gd name="T44" fmla="*/ 1778 w 2348"/>
                <a:gd name="T45" fmla="*/ 386 h 1589"/>
                <a:gd name="T46" fmla="*/ 1861 w 2348"/>
                <a:gd name="T47" fmla="*/ 330 h 1589"/>
                <a:gd name="T48" fmla="*/ 1940 w 2348"/>
                <a:gd name="T49" fmla="*/ 274 h 1589"/>
                <a:gd name="T50" fmla="*/ 2024 w 2348"/>
                <a:gd name="T51" fmla="*/ 219 h 1589"/>
                <a:gd name="T52" fmla="*/ 2102 w 2348"/>
                <a:gd name="T53" fmla="*/ 168 h 1589"/>
                <a:gd name="T54" fmla="*/ 2186 w 2348"/>
                <a:gd name="T55" fmla="*/ 112 h 1589"/>
                <a:gd name="T56" fmla="*/ 2264 w 2348"/>
                <a:gd name="T57" fmla="*/ 56 h 1589"/>
                <a:gd name="T58" fmla="*/ 2348 w 2348"/>
                <a:gd name="T59" fmla="*/ 0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48" h="1589">
                  <a:moveTo>
                    <a:pt x="0" y="1589"/>
                  </a:moveTo>
                  <a:lnTo>
                    <a:pt x="78" y="1533"/>
                  </a:lnTo>
                  <a:lnTo>
                    <a:pt x="162" y="1477"/>
                  </a:lnTo>
                  <a:lnTo>
                    <a:pt x="241" y="1421"/>
                  </a:lnTo>
                  <a:lnTo>
                    <a:pt x="324" y="1371"/>
                  </a:lnTo>
                  <a:lnTo>
                    <a:pt x="403" y="1315"/>
                  </a:lnTo>
                  <a:lnTo>
                    <a:pt x="487" y="1259"/>
                  </a:lnTo>
                  <a:lnTo>
                    <a:pt x="565" y="1203"/>
                  </a:lnTo>
                  <a:lnTo>
                    <a:pt x="649" y="1153"/>
                  </a:lnTo>
                  <a:lnTo>
                    <a:pt x="727" y="1097"/>
                  </a:lnTo>
                  <a:lnTo>
                    <a:pt x="811" y="1041"/>
                  </a:lnTo>
                  <a:lnTo>
                    <a:pt x="889" y="985"/>
                  </a:lnTo>
                  <a:lnTo>
                    <a:pt x="973" y="929"/>
                  </a:lnTo>
                  <a:lnTo>
                    <a:pt x="1051" y="878"/>
                  </a:lnTo>
                  <a:lnTo>
                    <a:pt x="1135" y="823"/>
                  </a:lnTo>
                  <a:lnTo>
                    <a:pt x="1213" y="767"/>
                  </a:lnTo>
                  <a:lnTo>
                    <a:pt x="1291" y="711"/>
                  </a:lnTo>
                  <a:lnTo>
                    <a:pt x="1375" y="660"/>
                  </a:lnTo>
                  <a:lnTo>
                    <a:pt x="1453" y="604"/>
                  </a:lnTo>
                  <a:lnTo>
                    <a:pt x="1537" y="549"/>
                  </a:lnTo>
                  <a:lnTo>
                    <a:pt x="1616" y="493"/>
                  </a:lnTo>
                  <a:lnTo>
                    <a:pt x="1699" y="442"/>
                  </a:lnTo>
                  <a:lnTo>
                    <a:pt x="1778" y="386"/>
                  </a:lnTo>
                  <a:lnTo>
                    <a:pt x="1861" y="330"/>
                  </a:lnTo>
                  <a:lnTo>
                    <a:pt x="1940" y="274"/>
                  </a:lnTo>
                  <a:lnTo>
                    <a:pt x="2024" y="219"/>
                  </a:lnTo>
                  <a:lnTo>
                    <a:pt x="2102" y="168"/>
                  </a:lnTo>
                  <a:lnTo>
                    <a:pt x="2186" y="112"/>
                  </a:lnTo>
                  <a:lnTo>
                    <a:pt x="2264" y="56"/>
                  </a:lnTo>
                  <a:lnTo>
                    <a:pt x="2348" y="0"/>
                  </a:lnTo>
                </a:path>
              </a:pathLst>
            </a:custGeom>
            <a:noFill/>
            <a:ln w="190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60" name="Freeform 123">
              <a:extLst>
                <a:ext uri="{FF2B5EF4-FFF2-40B4-BE49-F238E27FC236}">
                  <a16:creationId xmlns:a16="http://schemas.microsoft.com/office/drawing/2014/main" id="{E7765681-86A6-44DA-BCB9-7FB155CD7144}"/>
                </a:ext>
              </a:extLst>
            </p:cNvPr>
            <p:cNvSpPr>
              <a:spLocks/>
            </p:cNvSpPr>
            <p:nvPr/>
          </p:nvSpPr>
          <p:spPr bwMode="auto">
            <a:xfrm>
              <a:off x="398" y="2173"/>
              <a:ext cx="2348" cy="1583"/>
            </a:xfrm>
            <a:custGeom>
              <a:avLst/>
              <a:gdLst>
                <a:gd name="T0" fmla="*/ 0 w 2348"/>
                <a:gd name="T1" fmla="*/ 1583 h 1583"/>
                <a:gd name="T2" fmla="*/ 78 w 2348"/>
                <a:gd name="T3" fmla="*/ 1527 h 1583"/>
                <a:gd name="T4" fmla="*/ 162 w 2348"/>
                <a:gd name="T5" fmla="*/ 1471 h 1583"/>
                <a:gd name="T6" fmla="*/ 241 w 2348"/>
                <a:gd name="T7" fmla="*/ 1421 h 1583"/>
                <a:gd name="T8" fmla="*/ 324 w 2348"/>
                <a:gd name="T9" fmla="*/ 1365 h 1583"/>
                <a:gd name="T10" fmla="*/ 403 w 2348"/>
                <a:gd name="T11" fmla="*/ 1309 h 1583"/>
                <a:gd name="T12" fmla="*/ 487 w 2348"/>
                <a:gd name="T13" fmla="*/ 1253 h 1583"/>
                <a:gd name="T14" fmla="*/ 565 w 2348"/>
                <a:gd name="T15" fmla="*/ 1203 h 1583"/>
                <a:gd name="T16" fmla="*/ 649 w 2348"/>
                <a:gd name="T17" fmla="*/ 1147 h 1583"/>
                <a:gd name="T18" fmla="*/ 727 w 2348"/>
                <a:gd name="T19" fmla="*/ 1091 h 1583"/>
                <a:gd name="T20" fmla="*/ 811 w 2348"/>
                <a:gd name="T21" fmla="*/ 1035 h 1583"/>
                <a:gd name="T22" fmla="*/ 889 w 2348"/>
                <a:gd name="T23" fmla="*/ 985 h 1583"/>
                <a:gd name="T24" fmla="*/ 973 w 2348"/>
                <a:gd name="T25" fmla="*/ 929 h 1583"/>
                <a:gd name="T26" fmla="*/ 1051 w 2348"/>
                <a:gd name="T27" fmla="*/ 873 h 1583"/>
                <a:gd name="T28" fmla="*/ 1135 w 2348"/>
                <a:gd name="T29" fmla="*/ 823 h 1583"/>
                <a:gd name="T30" fmla="*/ 1213 w 2348"/>
                <a:gd name="T31" fmla="*/ 767 h 1583"/>
                <a:gd name="T32" fmla="*/ 1291 w 2348"/>
                <a:gd name="T33" fmla="*/ 711 h 1583"/>
                <a:gd name="T34" fmla="*/ 1375 w 2348"/>
                <a:gd name="T35" fmla="*/ 655 h 1583"/>
                <a:gd name="T36" fmla="*/ 1453 w 2348"/>
                <a:gd name="T37" fmla="*/ 604 h 1583"/>
                <a:gd name="T38" fmla="*/ 1537 w 2348"/>
                <a:gd name="T39" fmla="*/ 549 h 1583"/>
                <a:gd name="T40" fmla="*/ 1616 w 2348"/>
                <a:gd name="T41" fmla="*/ 493 h 1583"/>
                <a:gd name="T42" fmla="*/ 1699 w 2348"/>
                <a:gd name="T43" fmla="*/ 437 h 1583"/>
                <a:gd name="T44" fmla="*/ 1778 w 2348"/>
                <a:gd name="T45" fmla="*/ 386 h 1583"/>
                <a:gd name="T46" fmla="*/ 1861 w 2348"/>
                <a:gd name="T47" fmla="*/ 330 h 1583"/>
                <a:gd name="T48" fmla="*/ 1940 w 2348"/>
                <a:gd name="T49" fmla="*/ 274 h 1583"/>
                <a:gd name="T50" fmla="*/ 2024 w 2348"/>
                <a:gd name="T51" fmla="*/ 219 h 1583"/>
                <a:gd name="T52" fmla="*/ 2102 w 2348"/>
                <a:gd name="T53" fmla="*/ 168 h 1583"/>
                <a:gd name="T54" fmla="*/ 2186 w 2348"/>
                <a:gd name="T55" fmla="*/ 112 h 1583"/>
                <a:gd name="T56" fmla="*/ 2264 w 2348"/>
                <a:gd name="T57" fmla="*/ 56 h 1583"/>
                <a:gd name="T58" fmla="*/ 2348 w 2348"/>
                <a:gd name="T59" fmla="*/ 0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48" h="1583">
                  <a:moveTo>
                    <a:pt x="0" y="1583"/>
                  </a:moveTo>
                  <a:lnTo>
                    <a:pt x="78" y="1527"/>
                  </a:lnTo>
                  <a:lnTo>
                    <a:pt x="162" y="1471"/>
                  </a:lnTo>
                  <a:lnTo>
                    <a:pt x="241" y="1421"/>
                  </a:lnTo>
                  <a:lnTo>
                    <a:pt x="324" y="1365"/>
                  </a:lnTo>
                  <a:lnTo>
                    <a:pt x="403" y="1309"/>
                  </a:lnTo>
                  <a:lnTo>
                    <a:pt x="487" y="1253"/>
                  </a:lnTo>
                  <a:lnTo>
                    <a:pt x="565" y="1203"/>
                  </a:lnTo>
                  <a:lnTo>
                    <a:pt x="649" y="1147"/>
                  </a:lnTo>
                  <a:lnTo>
                    <a:pt x="727" y="1091"/>
                  </a:lnTo>
                  <a:lnTo>
                    <a:pt x="811" y="1035"/>
                  </a:lnTo>
                  <a:lnTo>
                    <a:pt x="889" y="985"/>
                  </a:lnTo>
                  <a:lnTo>
                    <a:pt x="973" y="929"/>
                  </a:lnTo>
                  <a:lnTo>
                    <a:pt x="1051" y="873"/>
                  </a:lnTo>
                  <a:lnTo>
                    <a:pt x="1135" y="823"/>
                  </a:lnTo>
                  <a:lnTo>
                    <a:pt x="1213" y="767"/>
                  </a:lnTo>
                  <a:lnTo>
                    <a:pt x="1291" y="711"/>
                  </a:lnTo>
                  <a:lnTo>
                    <a:pt x="1375" y="655"/>
                  </a:lnTo>
                  <a:lnTo>
                    <a:pt x="1453" y="604"/>
                  </a:lnTo>
                  <a:lnTo>
                    <a:pt x="1537" y="549"/>
                  </a:lnTo>
                  <a:lnTo>
                    <a:pt x="1616" y="493"/>
                  </a:lnTo>
                  <a:lnTo>
                    <a:pt x="1699" y="437"/>
                  </a:lnTo>
                  <a:lnTo>
                    <a:pt x="1778" y="386"/>
                  </a:lnTo>
                  <a:lnTo>
                    <a:pt x="1861" y="330"/>
                  </a:lnTo>
                  <a:lnTo>
                    <a:pt x="1940" y="274"/>
                  </a:lnTo>
                  <a:lnTo>
                    <a:pt x="2024" y="219"/>
                  </a:lnTo>
                  <a:lnTo>
                    <a:pt x="2102" y="168"/>
                  </a:lnTo>
                  <a:lnTo>
                    <a:pt x="2186" y="112"/>
                  </a:lnTo>
                  <a:lnTo>
                    <a:pt x="2264" y="56"/>
                  </a:lnTo>
                  <a:lnTo>
                    <a:pt x="2348" y="0"/>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61" name="Rectangle 124">
              <a:extLst>
                <a:ext uri="{FF2B5EF4-FFF2-40B4-BE49-F238E27FC236}">
                  <a16:creationId xmlns:a16="http://schemas.microsoft.com/office/drawing/2014/main" id="{514C7925-E2EC-4674-9328-F6AE53AAC798}"/>
                </a:ext>
              </a:extLst>
            </p:cNvPr>
            <p:cNvSpPr>
              <a:spLocks noChangeArrowheads="1"/>
            </p:cNvSpPr>
            <p:nvPr/>
          </p:nvSpPr>
          <p:spPr bwMode="auto">
            <a:xfrm>
              <a:off x="1505" y="3958"/>
              <a:ext cx="2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rPr>
                <a:t>t</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1362" name="Rectangle 125">
              <a:extLst>
                <a:ext uri="{FF2B5EF4-FFF2-40B4-BE49-F238E27FC236}">
                  <a16:creationId xmlns:a16="http://schemas.microsoft.com/office/drawing/2014/main" id="{625D1874-3686-4C21-9CAB-ACB25CF967F1}"/>
                </a:ext>
              </a:extLst>
            </p:cNvPr>
            <p:cNvSpPr>
              <a:spLocks noChangeArrowheads="1"/>
            </p:cNvSpPr>
            <p:nvPr/>
          </p:nvSpPr>
          <p:spPr bwMode="auto">
            <a:xfrm rot="16200000">
              <a:off x="99" y="2821"/>
              <a:ext cx="10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rPr>
                <a:t>z1</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grpSp>
      <p:grpSp>
        <p:nvGrpSpPr>
          <p:cNvPr id="11363" name="Group 128">
            <a:extLst>
              <a:ext uri="{FF2B5EF4-FFF2-40B4-BE49-F238E27FC236}">
                <a16:creationId xmlns:a16="http://schemas.microsoft.com/office/drawing/2014/main" id="{53A43888-3B54-4D20-87D1-758194C7DCD1}"/>
              </a:ext>
            </a:extLst>
          </p:cNvPr>
          <p:cNvGrpSpPr>
            <a:grpSpLocks noChangeAspect="1"/>
          </p:cNvGrpSpPr>
          <p:nvPr/>
        </p:nvGrpSpPr>
        <p:grpSpPr bwMode="auto">
          <a:xfrm>
            <a:off x="4581526" y="3039858"/>
            <a:ext cx="4294188" cy="3486153"/>
            <a:chOff x="2886" y="1887"/>
            <a:chExt cx="2705" cy="2196"/>
          </a:xfrm>
        </p:grpSpPr>
        <p:sp>
          <p:nvSpPr>
            <p:cNvPr id="11366" name="Rectangle 130">
              <a:extLst>
                <a:ext uri="{FF2B5EF4-FFF2-40B4-BE49-F238E27FC236}">
                  <a16:creationId xmlns:a16="http://schemas.microsoft.com/office/drawing/2014/main" id="{70A4323F-F03D-4AFA-AF43-A643D8484BFE}"/>
                </a:ext>
              </a:extLst>
            </p:cNvPr>
            <p:cNvSpPr>
              <a:spLocks noChangeArrowheads="1"/>
            </p:cNvSpPr>
            <p:nvPr/>
          </p:nvSpPr>
          <p:spPr bwMode="auto">
            <a:xfrm>
              <a:off x="3091" y="1942"/>
              <a:ext cx="2432" cy="1914"/>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67" name="Line 131">
              <a:extLst>
                <a:ext uri="{FF2B5EF4-FFF2-40B4-BE49-F238E27FC236}">
                  <a16:creationId xmlns:a16="http://schemas.microsoft.com/office/drawing/2014/main" id="{17FAA21E-3954-461A-8DA5-4B0F0A7F694B}"/>
                </a:ext>
              </a:extLst>
            </p:cNvPr>
            <p:cNvSpPr>
              <a:spLocks noChangeShapeType="1"/>
            </p:cNvSpPr>
            <p:nvPr/>
          </p:nvSpPr>
          <p:spPr bwMode="auto">
            <a:xfrm>
              <a:off x="3091" y="1942"/>
              <a:ext cx="243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68" name="Line 132">
              <a:extLst>
                <a:ext uri="{FF2B5EF4-FFF2-40B4-BE49-F238E27FC236}">
                  <a16:creationId xmlns:a16="http://schemas.microsoft.com/office/drawing/2014/main" id="{E56B21FE-F954-4DE9-B7AF-0CAEBCD142DE}"/>
                </a:ext>
              </a:extLst>
            </p:cNvPr>
            <p:cNvSpPr>
              <a:spLocks noChangeShapeType="1"/>
            </p:cNvSpPr>
            <p:nvPr/>
          </p:nvSpPr>
          <p:spPr bwMode="auto">
            <a:xfrm>
              <a:off x="3091" y="3856"/>
              <a:ext cx="243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69" name="Line 133">
              <a:extLst>
                <a:ext uri="{FF2B5EF4-FFF2-40B4-BE49-F238E27FC236}">
                  <a16:creationId xmlns:a16="http://schemas.microsoft.com/office/drawing/2014/main" id="{09C6B57E-6582-480C-AD23-9F4517966586}"/>
                </a:ext>
              </a:extLst>
            </p:cNvPr>
            <p:cNvSpPr>
              <a:spLocks noChangeShapeType="1"/>
            </p:cNvSpPr>
            <p:nvPr/>
          </p:nvSpPr>
          <p:spPr bwMode="auto">
            <a:xfrm flipV="1">
              <a:off x="5523" y="1942"/>
              <a:ext cx="0" cy="191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70" name="Line 134">
              <a:extLst>
                <a:ext uri="{FF2B5EF4-FFF2-40B4-BE49-F238E27FC236}">
                  <a16:creationId xmlns:a16="http://schemas.microsoft.com/office/drawing/2014/main" id="{F19DDF7B-BFA9-452D-9F3F-145AAA967A90}"/>
                </a:ext>
              </a:extLst>
            </p:cNvPr>
            <p:cNvSpPr>
              <a:spLocks noChangeShapeType="1"/>
            </p:cNvSpPr>
            <p:nvPr/>
          </p:nvSpPr>
          <p:spPr bwMode="auto">
            <a:xfrm flipV="1">
              <a:off x="3091" y="1942"/>
              <a:ext cx="0" cy="191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71" name="Line 135">
              <a:extLst>
                <a:ext uri="{FF2B5EF4-FFF2-40B4-BE49-F238E27FC236}">
                  <a16:creationId xmlns:a16="http://schemas.microsoft.com/office/drawing/2014/main" id="{BEFA945E-CB40-472C-BB48-E777EA3EDBAF}"/>
                </a:ext>
              </a:extLst>
            </p:cNvPr>
            <p:cNvSpPr>
              <a:spLocks noChangeShapeType="1"/>
            </p:cNvSpPr>
            <p:nvPr/>
          </p:nvSpPr>
          <p:spPr bwMode="auto">
            <a:xfrm>
              <a:off x="3091" y="3856"/>
              <a:ext cx="243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72" name="Line 136">
              <a:extLst>
                <a:ext uri="{FF2B5EF4-FFF2-40B4-BE49-F238E27FC236}">
                  <a16:creationId xmlns:a16="http://schemas.microsoft.com/office/drawing/2014/main" id="{5E5D9F84-928F-4AFF-AB49-92EA6823FB2C}"/>
                </a:ext>
              </a:extLst>
            </p:cNvPr>
            <p:cNvSpPr>
              <a:spLocks noChangeShapeType="1"/>
            </p:cNvSpPr>
            <p:nvPr/>
          </p:nvSpPr>
          <p:spPr bwMode="auto">
            <a:xfrm flipV="1">
              <a:off x="3091" y="1942"/>
              <a:ext cx="0" cy="191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73" name="Line 137">
              <a:extLst>
                <a:ext uri="{FF2B5EF4-FFF2-40B4-BE49-F238E27FC236}">
                  <a16:creationId xmlns:a16="http://schemas.microsoft.com/office/drawing/2014/main" id="{5859FF18-E484-4B49-A956-3C7CCB1BE670}"/>
                </a:ext>
              </a:extLst>
            </p:cNvPr>
            <p:cNvSpPr>
              <a:spLocks noChangeShapeType="1"/>
            </p:cNvSpPr>
            <p:nvPr/>
          </p:nvSpPr>
          <p:spPr bwMode="auto">
            <a:xfrm flipV="1">
              <a:off x="3091" y="3828"/>
              <a:ext cx="0" cy="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74" name="Line 138">
              <a:extLst>
                <a:ext uri="{FF2B5EF4-FFF2-40B4-BE49-F238E27FC236}">
                  <a16:creationId xmlns:a16="http://schemas.microsoft.com/office/drawing/2014/main" id="{AF580BD3-1732-4661-8130-DB6EE3E46661}"/>
                </a:ext>
              </a:extLst>
            </p:cNvPr>
            <p:cNvSpPr>
              <a:spLocks noChangeShapeType="1"/>
            </p:cNvSpPr>
            <p:nvPr/>
          </p:nvSpPr>
          <p:spPr bwMode="auto">
            <a:xfrm>
              <a:off x="3091" y="1942"/>
              <a:ext cx="0" cy="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75" name="Rectangle 139">
              <a:extLst>
                <a:ext uri="{FF2B5EF4-FFF2-40B4-BE49-F238E27FC236}">
                  <a16:creationId xmlns:a16="http://schemas.microsoft.com/office/drawing/2014/main" id="{C7EABFAD-B49A-4769-AD10-36B960E4F292}"/>
                </a:ext>
              </a:extLst>
            </p:cNvPr>
            <p:cNvSpPr>
              <a:spLocks noChangeArrowheads="1"/>
            </p:cNvSpPr>
            <p:nvPr/>
          </p:nvSpPr>
          <p:spPr bwMode="auto">
            <a:xfrm>
              <a:off x="3075" y="3872"/>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11376" name="Line 140">
              <a:extLst>
                <a:ext uri="{FF2B5EF4-FFF2-40B4-BE49-F238E27FC236}">
                  <a16:creationId xmlns:a16="http://schemas.microsoft.com/office/drawing/2014/main" id="{6E0A2E73-DC06-4C9B-A2A4-59EB76E6719A}"/>
                </a:ext>
              </a:extLst>
            </p:cNvPr>
            <p:cNvSpPr>
              <a:spLocks noChangeShapeType="1"/>
            </p:cNvSpPr>
            <p:nvPr/>
          </p:nvSpPr>
          <p:spPr bwMode="auto">
            <a:xfrm flipV="1">
              <a:off x="3499" y="3828"/>
              <a:ext cx="0" cy="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77" name="Line 141">
              <a:extLst>
                <a:ext uri="{FF2B5EF4-FFF2-40B4-BE49-F238E27FC236}">
                  <a16:creationId xmlns:a16="http://schemas.microsoft.com/office/drawing/2014/main" id="{A780AD8F-3C55-4CB5-A122-20C369A22F61}"/>
                </a:ext>
              </a:extLst>
            </p:cNvPr>
            <p:cNvSpPr>
              <a:spLocks noChangeShapeType="1"/>
            </p:cNvSpPr>
            <p:nvPr/>
          </p:nvSpPr>
          <p:spPr bwMode="auto">
            <a:xfrm>
              <a:off x="3499" y="1942"/>
              <a:ext cx="0" cy="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78" name="Rectangle 142">
              <a:extLst>
                <a:ext uri="{FF2B5EF4-FFF2-40B4-BE49-F238E27FC236}">
                  <a16:creationId xmlns:a16="http://schemas.microsoft.com/office/drawing/2014/main" id="{F8B023AB-58D7-4202-A24B-A908169947FD}"/>
                </a:ext>
              </a:extLst>
            </p:cNvPr>
            <p:cNvSpPr>
              <a:spLocks noChangeArrowheads="1"/>
            </p:cNvSpPr>
            <p:nvPr/>
          </p:nvSpPr>
          <p:spPr bwMode="auto">
            <a:xfrm>
              <a:off x="3483" y="3872"/>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11379" name="Line 143">
              <a:extLst>
                <a:ext uri="{FF2B5EF4-FFF2-40B4-BE49-F238E27FC236}">
                  <a16:creationId xmlns:a16="http://schemas.microsoft.com/office/drawing/2014/main" id="{0C098E1B-16E8-415D-BDEA-566847A0F080}"/>
                </a:ext>
              </a:extLst>
            </p:cNvPr>
            <p:cNvSpPr>
              <a:spLocks noChangeShapeType="1"/>
            </p:cNvSpPr>
            <p:nvPr/>
          </p:nvSpPr>
          <p:spPr bwMode="auto">
            <a:xfrm flipV="1">
              <a:off x="3902" y="3828"/>
              <a:ext cx="0" cy="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80" name="Line 144">
              <a:extLst>
                <a:ext uri="{FF2B5EF4-FFF2-40B4-BE49-F238E27FC236}">
                  <a16:creationId xmlns:a16="http://schemas.microsoft.com/office/drawing/2014/main" id="{F592DC46-F1F6-4BC4-ABE1-FF80403C5768}"/>
                </a:ext>
              </a:extLst>
            </p:cNvPr>
            <p:cNvSpPr>
              <a:spLocks noChangeShapeType="1"/>
            </p:cNvSpPr>
            <p:nvPr/>
          </p:nvSpPr>
          <p:spPr bwMode="auto">
            <a:xfrm>
              <a:off x="3902" y="1942"/>
              <a:ext cx="0" cy="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81" name="Rectangle 145">
              <a:extLst>
                <a:ext uri="{FF2B5EF4-FFF2-40B4-BE49-F238E27FC236}">
                  <a16:creationId xmlns:a16="http://schemas.microsoft.com/office/drawing/2014/main" id="{D874A9D4-610F-44CE-A8D0-841D28F6A54A}"/>
                </a:ext>
              </a:extLst>
            </p:cNvPr>
            <p:cNvSpPr>
              <a:spLocks noChangeArrowheads="1"/>
            </p:cNvSpPr>
            <p:nvPr/>
          </p:nvSpPr>
          <p:spPr bwMode="auto">
            <a:xfrm>
              <a:off x="3863" y="3872"/>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10</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11382" name="Line 146">
              <a:extLst>
                <a:ext uri="{FF2B5EF4-FFF2-40B4-BE49-F238E27FC236}">
                  <a16:creationId xmlns:a16="http://schemas.microsoft.com/office/drawing/2014/main" id="{5EBB4893-7A5D-4FF3-AF2E-212A9C6ED47F}"/>
                </a:ext>
              </a:extLst>
            </p:cNvPr>
            <p:cNvSpPr>
              <a:spLocks noChangeShapeType="1"/>
            </p:cNvSpPr>
            <p:nvPr/>
          </p:nvSpPr>
          <p:spPr bwMode="auto">
            <a:xfrm flipV="1">
              <a:off x="4310" y="3828"/>
              <a:ext cx="0" cy="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83" name="Line 147">
              <a:extLst>
                <a:ext uri="{FF2B5EF4-FFF2-40B4-BE49-F238E27FC236}">
                  <a16:creationId xmlns:a16="http://schemas.microsoft.com/office/drawing/2014/main" id="{E6E69F48-10A2-4712-9F86-C1076B9C3A1C}"/>
                </a:ext>
              </a:extLst>
            </p:cNvPr>
            <p:cNvSpPr>
              <a:spLocks noChangeShapeType="1"/>
            </p:cNvSpPr>
            <p:nvPr/>
          </p:nvSpPr>
          <p:spPr bwMode="auto">
            <a:xfrm>
              <a:off x="4310" y="1942"/>
              <a:ext cx="0" cy="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84" name="Rectangle 148">
              <a:extLst>
                <a:ext uri="{FF2B5EF4-FFF2-40B4-BE49-F238E27FC236}">
                  <a16:creationId xmlns:a16="http://schemas.microsoft.com/office/drawing/2014/main" id="{76316766-6B8E-4639-91F8-522EBC083B29}"/>
                </a:ext>
              </a:extLst>
            </p:cNvPr>
            <p:cNvSpPr>
              <a:spLocks noChangeArrowheads="1"/>
            </p:cNvSpPr>
            <p:nvPr/>
          </p:nvSpPr>
          <p:spPr bwMode="auto">
            <a:xfrm>
              <a:off x="4271" y="3872"/>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11385" name="Line 149">
              <a:extLst>
                <a:ext uri="{FF2B5EF4-FFF2-40B4-BE49-F238E27FC236}">
                  <a16:creationId xmlns:a16="http://schemas.microsoft.com/office/drawing/2014/main" id="{2C83E800-3ADF-421D-A92B-B4A3C6938F00}"/>
                </a:ext>
              </a:extLst>
            </p:cNvPr>
            <p:cNvSpPr>
              <a:spLocks noChangeShapeType="1"/>
            </p:cNvSpPr>
            <p:nvPr/>
          </p:nvSpPr>
          <p:spPr bwMode="auto">
            <a:xfrm flipV="1">
              <a:off x="4712" y="3828"/>
              <a:ext cx="0" cy="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86" name="Line 150">
              <a:extLst>
                <a:ext uri="{FF2B5EF4-FFF2-40B4-BE49-F238E27FC236}">
                  <a16:creationId xmlns:a16="http://schemas.microsoft.com/office/drawing/2014/main" id="{6EF79088-9C08-4722-92FB-CB5C57191971}"/>
                </a:ext>
              </a:extLst>
            </p:cNvPr>
            <p:cNvSpPr>
              <a:spLocks noChangeShapeType="1"/>
            </p:cNvSpPr>
            <p:nvPr/>
          </p:nvSpPr>
          <p:spPr bwMode="auto">
            <a:xfrm>
              <a:off x="4712" y="1942"/>
              <a:ext cx="0" cy="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87" name="Rectangle 151">
              <a:extLst>
                <a:ext uri="{FF2B5EF4-FFF2-40B4-BE49-F238E27FC236}">
                  <a16:creationId xmlns:a16="http://schemas.microsoft.com/office/drawing/2014/main" id="{6CF07004-3BBA-47AC-924D-F8EC9DC57432}"/>
                </a:ext>
              </a:extLst>
            </p:cNvPr>
            <p:cNvSpPr>
              <a:spLocks noChangeArrowheads="1"/>
            </p:cNvSpPr>
            <p:nvPr/>
          </p:nvSpPr>
          <p:spPr bwMode="auto">
            <a:xfrm>
              <a:off x="4673" y="3872"/>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20</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11388" name="Line 152">
              <a:extLst>
                <a:ext uri="{FF2B5EF4-FFF2-40B4-BE49-F238E27FC236}">
                  <a16:creationId xmlns:a16="http://schemas.microsoft.com/office/drawing/2014/main" id="{646F8FE5-763B-4A82-B3AC-8EE8678E4CF7}"/>
                </a:ext>
              </a:extLst>
            </p:cNvPr>
            <p:cNvSpPr>
              <a:spLocks noChangeShapeType="1"/>
            </p:cNvSpPr>
            <p:nvPr/>
          </p:nvSpPr>
          <p:spPr bwMode="auto">
            <a:xfrm flipV="1">
              <a:off x="5115" y="3828"/>
              <a:ext cx="0" cy="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89" name="Line 153">
              <a:extLst>
                <a:ext uri="{FF2B5EF4-FFF2-40B4-BE49-F238E27FC236}">
                  <a16:creationId xmlns:a16="http://schemas.microsoft.com/office/drawing/2014/main" id="{05F1693A-A7EB-4C5E-90AE-545DEDA0C86D}"/>
                </a:ext>
              </a:extLst>
            </p:cNvPr>
            <p:cNvSpPr>
              <a:spLocks noChangeShapeType="1"/>
            </p:cNvSpPr>
            <p:nvPr/>
          </p:nvSpPr>
          <p:spPr bwMode="auto">
            <a:xfrm>
              <a:off x="5115" y="1942"/>
              <a:ext cx="0" cy="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90" name="Rectangle 154">
              <a:extLst>
                <a:ext uri="{FF2B5EF4-FFF2-40B4-BE49-F238E27FC236}">
                  <a16:creationId xmlns:a16="http://schemas.microsoft.com/office/drawing/2014/main" id="{9A681AA5-9214-4B36-B29A-108FB3E00CD1}"/>
                </a:ext>
              </a:extLst>
            </p:cNvPr>
            <p:cNvSpPr>
              <a:spLocks noChangeArrowheads="1"/>
            </p:cNvSpPr>
            <p:nvPr/>
          </p:nvSpPr>
          <p:spPr bwMode="auto">
            <a:xfrm>
              <a:off x="5076" y="3872"/>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25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11391" name="Line 155">
              <a:extLst>
                <a:ext uri="{FF2B5EF4-FFF2-40B4-BE49-F238E27FC236}">
                  <a16:creationId xmlns:a16="http://schemas.microsoft.com/office/drawing/2014/main" id="{1C6A925C-3EC6-429D-810F-537E37F15365}"/>
                </a:ext>
              </a:extLst>
            </p:cNvPr>
            <p:cNvSpPr>
              <a:spLocks noChangeShapeType="1"/>
            </p:cNvSpPr>
            <p:nvPr/>
          </p:nvSpPr>
          <p:spPr bwMode="auto">
            <a:xfrm flipV="1">
              <a:off x="5523" y="3828"/>
              <a:ext cx="0" cy="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92" name="Line 156">
              <a:extLst>
                <a:ext uri="{FF2B5EF4-FFF2-40B4-BE49-F238E27FC236}">
                  <a16:creationId xmlns:a16="http://schemas.microsoft.com/office/drawing/2014/main" id="{DB474368-5CAC-409E-8CB5-8E2BA1876C96}"/>
                </a:ext>
              </a:extLst>
            </p:cNvPr>
            <p:cNvSpPr>
              <a:spLocks noChangeShapeType="1"/>
            </p:cNvSpPr>
            <p:nvPr/>
          </p:nvSpPr>
          <p:spPr bwMode="auto">
            <a:xfrm>
              <a:off x="5523" y="1942"/>
              <a:ext cx="0" cy="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93" name="Rectangle 157">
              <a:extLst>
                <a:ext uri="{FF2B5EF4-FFF2-40B4-BE49-F238E27FC236}">
                  <a16:creationId xmlns:a16="http://schemas.microsoft.com/office/drawing/2014/main" id="{10DA3AC4-A070-4BE7-957A-46433FFD395E}"/>
                </a:ext>
              </a:extLst>
            </p:cNvPr>
            <p:cNvSpPr>
              <a:spLocks noChangeArrowheads="1"/>
            </p:cNvSpPr>
            <p:nvPr/>
          </p:nvSpPr>
          <p:spPr bwMode="auto">
            <a:xfrm>
              <a:off x="5484" y="3872"/>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30</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11394" name="Line 158">
              <a:extLst>
                <a:ext uri="{FF2B5EF4-FFF2-40B4-BE49-F238E27FC236}">
                  <a16:creationId xmlns:a16="http://schemas.microsoft.com/office/drawing/2014/main" id="{43944C2C-1FCC-4A31-816D-E393C79DF947}"/>
                </a:ext>
              </a:extLst>
            </p:cNvPr>
            <p:cNvSpPr>
              <a:spLocks noChangeShapeType="1"/>
            </p:cNvSpPr>
            <p:nvPr/>
          </p:nvSpPr>
          <p:spPr bwMode="auto">
            <a:xfrm>
              <a:off x="3091" y="3856"/>
              <a:ext cx="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95" name="Line 159">
              <a:extLst>
                <a:ext uri="{FF2B5EF4-FFF2-40B4-BE49-F238E27FC236}">
                  <a16:creationId xmlns:a16="http://schemas.microsoft.com/office/drawing/2014/main" id="{0E163CD2-5884-42D1-B84E-4B828F909E19}"/>
                </a:ext>
              </a:extLst>
            </p:cNvPr>
            <p:cNvSpPr>
              <a:spLocks noChangeShapeType="1"/>
            </p:cNvSpPr>
            <p:nvPr/>
          </p:nvSpPr>
          <p:spPr bwMode="auto">
            <a:xfrm flipH="1">
              <a:off x="5495" y="3856"/>
              <a:ext cx="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96" name="Rectangle 160">
              <a:extLst>
                <a:ext uri="{FF2B5EF4-FFF2-40B4-BE49-F238E27FC236}">
                  <a16:creationId xmlns:a16="http://schemas.microsoft.com/office/drawing/2014/main" id="{2BC1124C-62F7-4959-A463-AD84744761E1}"/>
                </a:ext>
              </a:extLst>
            </p:cNvPr>
            <p:cNvSpPr>
              <a:spLocks noChangeArrowheads="1"/>
            </p:cNvSpPr>
            <p:nvPr/>
          </p:nvSpPr>
          <p:spPr bwMode="auto">
            <a:xfrm>
              <a:off x="2973" y="3801"/>
              <a:ext cx="8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rPr>
                <a:t>-2</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1397" name="Line 161">
              <a:extLst>
                <a:ext uri="{FF2B5EF4-FFF2-40B4-BE49-F238E27FC236}">
                  <a16:creationId xmlns:a16="http://schemas.microsoft.com/office/drawing/2014/main" id="{2BB5F51D-5364-4516-B943-6D9F38D5A4D2}"/>
                </a:ext>
              </a:extLst>
            </p:cNvPr>
            <p:cNvSpPr>
              <a:spLocks noChangeShapeType="1"/>
            </p:cNvSpPr>
            <p:nvPr/>
          </p:nvSpPr>
          <p:spPr bwMode="auto">
            <a:xfrm>
              <a:off x="3091" y="3581"/>
              <a:ext cx="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98" name="Line 162">
              <a:extLst>
                <a:ext uri="{FF2B5EF4-FFF2-40B4-BE49-F238E27FC236}">
                  <a16:creationId xmlns:a16="http://schemas.microsoft.com/office/drawing/2014/main" id="{37E34372-B9B5-474A-8202-FEDF9DC88EFF}"/>
                </a:ext>
              </a:extLst>
            </p:cNvPr>
            <p:cNvSpPr>
              <a:spLocks noChangeShapeType="1"/>
            </p:cNvSpPr>
            <p:nvPr/>
          </p:nvSpPr>
          <p:spPr bwMode="auto">
            <a:xfrm flipH="1">
              <a:off x="5495" y="3581"/>
              <a:ext cx="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99" name="Rectangle 163">
              <a:extLst>
                <a:ext uri="{FF2B5EF4-FFF2-40B4-BE49-F238E27FC236}">
                  <a16:creationId xmlns:a16="http://schemas.microsoft.com/office/drawing/2014/main" id="{DA14880A-C25A-4077-8403-B39EBC658F5B}"/>
                </a:ext>
              </a:extLst>
            </p:cNvPr>
            <p:cNvSpPr>
              <a:spLocks noChangeArrowheads="1"/>
            </p:cNvSpPr>
            <p:nvPr/>
          </p:nvSpPr>
          <p:spPr bwMode="auto">
            <a:xfrm>
              <a:off x="2973" y="3527"/>
              <a:ext cx="8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11400" name="Line 164">
              <a:extLst>
                <a:ext uri="{FF2B5EF4-FFF2-40B4-BE49-F238E27FC236}">
                  <a16:creationId xmlns:a16="http://schemas.microsoft.com/office/drawing/2014/main" id="{E406443C-AD8A-4D22-84DA-2FD51A184BC7}"/>
                </a:ext>
              </a:extLst>
            </p:cNvPr>
            <p:cNvSpPr>
              <a:spLocks noChangeShapeType="1"/>
            </p:cNvSpPr>
            <p:nvPr/>
          </p:nvSpPr>
          <p:spPr bwMode="auto">
            <a:xfrm>
              <a:off x="3091" y="3307"/>
              <a:ext cx="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01" name="Line 165">
              <a:extLst>
                <a:ext uri="{FF2B5EF4-FFF2-40B4-BE49-F238E27FC236}">
                  <a16:creationId xmlns:a16="http://schemas.microsoft.com/office/drawing/2014/main" id="{BB9873C6-207E-4736-BAE5-E98DF2DE259F}"/>
                </a:ext>
              </a:extLst>
            </p:cNvPr>
            <p:cNvSpPr>
              <a:spLocks noChangeShapeType="1"/>
            </p:cNvSpPr>
            <p:nvPr/>
          </p:nvSpPr>
          <p:spPr bwMode="auto">
            <a:xfrm flipH="1">
              <a:off x="5495" y="3307"/>
              <a:ext cx="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02" name="Rectangle 166">
              <a:extLst>
                <a:ext uri="{FF2B5EF4-FFF2-40B4-BE49-F238E27FC236}">
                  <a16:creationId xmlns:a16="http://schemas.microsoft.com/office/drawing/2014/main" id="{572BAA6A-9837-4BE8-A019-1AE53F6B995C}"/>
                </a:ext>
              </a:extLst>
            </p:cNvPr>
            <p:cNvSpPr>
              <a:spLocks noChangeArrowheads="1"/>
            </p:cNvSpPr>
            <p:nvPr/>
          </p:nvSpPr>
          <p:spPr bwMode="auto">
            <a:xfrm>
              <a:off x="2996" y="3252"/>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11403" name="Line 167">
              <a:extLst>
                <a:ext uri="{FF2B5EF4-FFF2-40B4-BE49-F238E27FC236}">
                  <a16:creationId xmlns:a16="http://schemas.microsoft.com/office/drawing/2014/main" id="{8433AE3C-FE11-44B5-89D0-6848E217986B}"/>
                </a:ext>
              </a:extLst>
            </p:cNvPr>
            <p:cNvSpPr>
              <a:spLocks noChangeShapeType="1"/>
            </p:cNvSpPr>
            <p:nvPr/>
          </p:nvSpPr>
          <p:spPr bwMode="auto">
            <a:xfrm>
              <a:off x="3091" y="3033"/>
              <a:ext cx="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04" name="Line 168">
              <a:extLst>
                <a:ext uri="{FF2B5EF4-FFF2-40B4-BE49-F238E27FC236}">
                  <a16:creationId xmlns:a16="http://schemas.microsoft.com/office/drawing/2014/main" id="{77E49F26-74BA-4790-A76C-42E744F12D66}"/>
                </a:ext>
              </a:extLst>
            </p:cNvPr>
            <p:cNvSpPr>
              <a:spLocks noChangeShapeType="1"/>
            </p:cNvSpPr>
            <p:nvPr/>
          </p:nvSpPr>
          <p:spPr bwMode="auto">
            <a:xfrm flipH="1">
              <a:off x="5495" y="3033"/>
              <a:ext cx="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05" name="Rectangle 169">
              <a:extLst>
                <a:ext uri="{FF2B5EF4-FFF2-40B4-BE49-F238E27FC236}">
                  <a16:creationId xmlns:a16="http://schemas.microsoft.com/office/drawing/2014/main" id="{6A6CF2F0-A8DC-4C59-966A-AFFACB9ADBDD}"/>
                </a:ext>
              </a:extLst>
            </p:cNvPr>
            <p:cNvSpPr>
              <a:spLocks noChangeArrowheads="1"/>
            </p:cNvSpPr>
            <p:nvPr/>
          </p:nvSpPr>
          <p:spPr bwMode="auto">
            <a:xfrm>
              <a:off x="2996" y="2978"/>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11406" name="Line 170">
              <a:extLst>
                <a:ext uri="{FF2B5EF4-FFF2-40B4-BE49-F238E27FC236}">
                  <a16:creationId xmlns:a16="http://schemas.microsoft.com/office/drawing/2014/main" id="{12683B06-E10D-4FBA-87A0-3583B4B0BD7B}"/>
                </a:ext>
              </a:extLst>
            </p:cNvPr>
            <p:cNvSpPr>
              <a:spLocks noChangeShapeType="1"/>
            </p:cNvSpPr>
            <p:nvPr/>
          </p:nvSpPr>
          <p:spPr bwMode="auto">
            <a:xfrm>
              <a:off x="3091" y="2759"/>
              <a:ext cx="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07" name="Line 171">
              <a:extLst>
                <a:ext uri="{FF2B5EF4-FFF2-40B4-BE49-F238E27FC236}">
                  <a16:creationId xmlns:a16="http://schemas.microsoft.com/office/drawing/2014/main" id="{FC8166E5-139A-4373-AA2E-CC3ED27156DC}"/>
                </a:ext>
              </a:extLst>
            </p:cNvPr>
            <p:cNvSpPr>
              <a:spLocks noChangeShapeType="1"/>
            </p:cNvSpPr>
            <p:nvPr/>
          </p:nvSpPr>
          <p:spPr bwMode="auto">
            <a:xfrm flipH="1">
              <a:off x="5495" y="2759"/>
              <a:ext cx="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08" name="Rectangle 172">
              <a:extLst>
                <a:ext uri="{FF2B5EF4-FFF2-40B4-BE49-F238E27FC236}">
                  <a16:creationId xmlns:a16="http://schemas.microsoft.com/office/drawing/2014/main" id="{B8F4C12D-BE07-48E0-8A69-A7985EB63BD0}"/>
                </a:ext>
              </a:extLst>
            </p:cNvPr>
            <p:cNvSpPr>
              <a:spLocks noChangeArrowheads="1"/>
            </p:cNvSpPr>
            <p:nvPr/>
          </p:nvSpPr>
          <p:spPr bwMode="auto">
            <a:xfrm>
              <a:off x="2996" y="2704"/>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2</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11409" name="Line 173">
              <a:extLst>
                <a:ext uri="{FF2B5EF4-FFF2-40B4-BE49-F238E27FC236}">
                  <a16:creationId xmlns:a16="http://schemas.microsoft.com/office/drawing/2014/main" id="{8439553E-83C6-4A15-A342-07F87A8C9E6B}"/>
                </a:ext>
              </a:extLst>
            </p:cNvPr>
            <p:cNvSpPr>
              <a:spLocks noChangeShapeType="1"/>
            </p:cNvSpPr>
            <p:nvPr/>
          </p:nvSpPr>
          <p:spPr bwMode="auto">
            <a:xfrm>
              <a:off x="3091" y="2485"/>
              <a:ext cx="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10" name="Line 174">
              <a:extLst>
                <a:ext uri="{FF2B5EF4-FFF2-40B4-BE49-F238E27FC236}">
                  <a16:creationId xmlns:a16="http://schemas.microsoft.com/office/drawing/2014/main" id="{9A11C6E6-827B-4B48-8195-2FB13025BBCF}"/>
                </a:ext>
              </a:extLst>
            </p:cNvPr>
            <p:cNvSpPr>
              <a:spLocks noChangeShapeType="1"/>
            </p:cNvSpPr>
            <p:nvPr/>
          </p:nvSpPr>
          <p:spPr bwMode="auto">
            <a:xfrm flipH="1">
              <a:off x="5495" y="2485"/>
              <a:ext cx="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11" name="Rectangle 175">
              <a:extLst>
                <a:ext uri="{FF2B5EF4-FFF2-40B4-BE49-F238E27FC236}">
                  <a16:creationId xmlns:a16="http://schemas.microsoft.com/office/drawing/2014/main" id="{73069D28-B19B-4318-BC22-EA28A7239EAF}"/>
                </a:ext>
              </a:extLst>
            </p:cNvPr>
            <p:cNvSpPr>
              <a:spLocks noChangeArrowheads="1"/>
            </p:cNvSpPr>
            <p:nvPr/>
          </p:nvSpPr>
          <p:spPr bwMode="auto">
            <a:xfrm>
              <a:off x="2996" y="2430"/>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3</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11412" name="Line 176">
              <a:extLst>
                <a:ext uri="{FF2B5EF4-FFF2-40B4-BE49-F238E27FC236}">
                  <a16:creationId xmlns:a16="http://schemas.microsoft.com/office/drawing/2014/main" id="{4631C10F-9987-4D7C-9926-D0F5EED0BA54}"/>
                </a:ext>
              </a:extLst>
            </p:cNvPr>
            <p:cNvSpPr>
              <a:spLocks noChangeShapeType="1"/>
            </p:cNvSpPr>
            <p:nvPr/>
          </p:nvSpPr>
          <p:spPr bwMode="auto">
            <a:xfrm>
              <a:off x="3091" y="2211"/>
              <a:ext cx="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13" name="Line 177">
              <a:extLst>
                <a:ext uri="{FF2B5EF4-FFF2-40B4-BE49-F238E27FC236}">
                  <a16:creationId xmlns:a16="http://schemas.microsoft.com/office/drawing/2014/main" id="{4540B482-39B5-4F6E-988F-B6F75AD68E51}"/>
                </a:ext>
              </a:extLst>
            </p:cNvPr>
            <p:cNvSpPr>
              <a:spLocks noChangeShapeType="1"/>
            </p:cNvSpPr>
            <p:nvPr/>
          </p:nvSpPr>
          <p:spPr bwMode="auto">
            <a:xfrm flipH="1">
              <a:off x="5495" y="2211"/>
              <a:ext cx="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14" name="Rectangle 178">
              <a:extLst>
                <a:ext uri="{FF2B5EF4-FFF2-40B4-BE49-F238E27FC236}">
                  <a16:creationId xmlns:a16="http://schemas.microsoft.com/office/drawing/2014/main" id="{28C17D54-EDC6-4664-8AB0-35C2C6621632}"/>
                </a:ext>
              </a:extLst>
            </p:cNvPr>
            <p:cNvSpPr>
              <a:spLocks noChangeArrowheads="1"/>
            </p:cNvSpPr>
            <p:nvPr/>
          </p:nvSpPr>
          <p:spPr bwMode="auto">
            <a:xfrm>
              <a:off x="2996" y="2156"/>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4</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11415" name="Line 179">
              <a:extLst>
                <a:ext uri="{FF2B5EF4-FFF2-40B4-BE49-F238E27FC236}">
                  <a16:creationId xmlns:a16="http://schemas.microsoft.com/office/drawing/2014/main" id="{67FCC88B-CE5B-4A4E-BF49-F2670B51B782}"/>
                </a:ext>
              </a:extLst>
            </p:cNvPr>
            <p:cNvSpPr>
              <a:spLocks noChangeShapeType="1"/>
            </p:cNvSpPr>
            <p:nvPr/>
          </p:nvSpPr>
          <p:spPr bwMode="auto">
            <a:xfrm>
              <a:off x="3091" y="1942"/>
              <a:ext cx="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16" name="Line 180">
              <a:extLst>
                <a:ext uri="{FF2B5EF4-FFF2-40B4-BE49-F238E27FC236}">
                  <a16:creationId xmlns:a16="http://schemas.microsoft.com/office/drawing/2014/main" id="{38152FA1-C7A9-489C-86C4-646E92EE1792}"/>
                </a:ext>
              </a:extLst>
            </p:cNvPr>
            <p:cNvSpPr>
              <a:spLocks noChangeShapeType="1"/>
            </p:cNvSpPr>
            <p:nvPr/>
          </p:nvSpPr>
          <p:spPr bwMode="auto">
            <a:xfrm flipH="1">
              <a:off x="5495" y="1942"/>
              <a:ext cx="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17" name="Rectangle 181">
              <a:extLst>
                <a:ext uri="{FF2B5EF4-FFF2-40B4-BE49-F238E27FC236}">
                  <a16:creationId xmlns:a16="http://schemas.microsoft.com/office/drawing/2014/main" id="{5910F1C4-EDB9-4203-BB17-CBB3E7ECE7C7}"/>
                </a:ext>
              </a:extLst>
            </p:cNvPr>
            <p:cNvSpPr>
              <a:spLocks noChangeArrowheads="1"/>
            </p:cNvSpPr>
            <p:nvPr/>
          </p:nvSpPr>
          <p:spPr bwMode="auto">
            <a:xfrm>
              <a:off x="2996" y="1887"/>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11418" name="Line 182">
              <a:extLst>
                <a:ext uri="{FF2B5EF4-FFF2-40B4-BE49-F238E27FC236}">
                  <a16:creationId xmlns:a16="http://schemas.microsoft.com/office/drawing/2014/main" id="{61B4AAA3-7F6A-45F9-9F82-674925794615}"/>
                </a:ext>
              </a:extLst>
            </p:cNvPr>
            <p:cNvSpPr>
              <a:spLocks noChangeShapeType="1"/>
            </p:cNvSpPr>
            <p:nvPr/>
          </p:nvSpPr>
          <p:spPr bwMode="auto">
            <a:xfrm>
              <a:off x="3091" y="1942"/>
              <a:ext cx="243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19" name="Line 183">
              <a:extLst>
                <a:ext uri="{FF2B5EF4-FFF2-40B4-BE49-F238E27FC236}">
                  <a16:creationId xmlns:a16="http://schemas.microsoft.com/office/drawing/2014/main" id="{42B4F77E-E13C-4BD6-A61D-B7F5C955F8C7}"/>
                </a:ext>
              </a:extLst>
            </p:cNvPr>
            <p:cNvSpPr>
              <a:spLocks noChangeShapeType="1"/>
            </p:cNvSpPr>
            <p:nvPr/>
          </p:nvSpPr>
          <p:spPr bwMode="auto">
            <a:xfrm>
              <a:off x="3091" y="3856"/>
              <a:ext cx="243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20" name="Line 184">
              <a:extLst>
                <a:ext uri="{FF2B5EF4-FFF2-40B4-BE49-F238E27FC236}">
                  <a16:creationId xmlns:a16="http://schemas.microsoft.com/office/drawing/2014/main" id="{62834B0D-3167-43C3-80AB-7741EF85E39F}"/>
                </a:ext>
              </a:extLst>
            </p:cNvPr>
            <p:cNvSpPr>
              <a:spLocks noChangeShapeType="1"/>
            </p:cNvSpPr>
            <p:nvPr/>
          </p:nvSpPr>
          <p:spPr bwMode="auto">
            <a:xfrm flipV="1">
              <a:off x="5523" y="1942"/>
              <a:ext cx="0" cy="191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21" name="Line 185">
              <a:extLst>
                <a:ext uri="{FF2B5EF4-FFF2-40B4-BE49-F238E27FC236}">
                  <a16:creationId xmlns:a16="http://schemas.microsoft.com/office/drawing/2014/main" id="{109BAF17-94BC-4D83-BE94-52B67CFEA29F}"/>
                </a:ext>
              </a:extLst>
            </p:cNvPr>
            <p:cNvSpPr>
              <a:spLocks noChangeShapeType="1"/>
            </p:cNvSpPr>
            <p:nvPr/>
          </p:nvSpPr>
          <p:spPr bwMode="auto">
            <a:xfrm flipV="1">
              <a:off x="3091" y="1942"/>
              <a:ext cx="0" cy="191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22" name="Line 186">
              <a:extLst>
                <a:ext uri="{FF2B5EF4-FFF2-40B4-BE49-F238E27FC236}">
                  <a16:creationId xmlns:a16="http://schemas.microsoft.com/office/drawing/2014/main" id="{8502DDCA-BC7B-4E4F-99EF-99D074BD30F6}"/>
                </a:ext>
              </a:extLst>
            </p:cNvPr>
            <p:cNvSpPr>
              <a:spLocks noChangeShapeType="1"/>
            </p:cNvSpPr>
            <p:nvPr/>
          </p:nvSpPr>
          <p:spPr bwMode="auto">
            <a:xfrm>
              <a:off x="3153" y="3134"/>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23" name="Line 187">
              <a:extLst>
                <a:ext uri="{FF2B5EF4-FFF2-40B4-BE49-F238E27FC236}">
                  <a16:creationId xmlns:a16="http://schemas.microsoft.com/office/drawing/2014/main" id="{90C416F1-A433-44C4-B1D2-10B1DAEE41EB}"/>
                </a:ext>
              </a:extLst>
            </p:cNvPr>
            <p:cNvSpPr>
              <a:spLocks noChangeShapeType="1"/>
            </p:cNvSpPr>
            <p:nvPr/>
          </p:nvSpPr>
          <p:spPr bwMode="auto">
            <a:xfrm>
              <a:off x="3175" y="3111"/>
              <a:ext cx="0" cy="4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24" name="Line 188">
              <a:extLst>
                <a:ext uri="{FF2B5EF4-FFF2-40B4-BE49-F238E27FC236}">
                  <a16:creationId xmlns:a16="http://schemas.microsoft.com/office/drawing/2014/main" id="{CD3EC9D9-DB88-4C13-903B-B9F703A9D66E}"/>
                </a:ext>
              </a:extLst>
            </p:cNvPr>
            <p:cNvSpPr>
              <a:spLocks noChangeShapeType="1"/>
            </p:cNvSpPr>
            <p:nvPr/>
          </p:nvSpPr>
          <p:spPr bwMode="auto">
            <a:xfrm>
              <a:off x="3231" y="2748"/>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25" name="Line 189">
              <a:extLst>
                <a:ext uri="{FF2B5EF4-FFF2-40B4-BE49-F238E27FC236}">
                  <a16:creationId xmlns:a16="http://schemas.microsoft.com/office/drawing/2014/main" id="{04C303BA-BCC1-4D57-B718-A4AD6AD5A45F}"/>
                </a:ext>
              </a:extLst>
            </p:cNvPr>
            <p:cNvSpPr>
              <a:spLocks noChangeShapeType="1"/>
            </p:cNvSpPr>
            <p:nvPr/>
          </p:nvSpPr>
          <p:spPr bwMode="auto">
            <a:xfrm>
              <a:off x="3253" y="2725"/>
              <a:ext cx="0" cy="4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26" name="Line 190">
              <a:extLst>
                <a:ext uri="{FF2B5EF4-FFF2-40B4-BE49-F238E27FC236}">
                  <a16:creationId xmlns:a16="http://schemas.microsoft.com/office/drawing/2014/main" id="{EDC5083A-F5A8-4B2D-9A7F-0FFC95F37ED9}"/>
                </a:ext>
              </a:extLst>
            </p:cNvPr>
            <p:cNvSpPr>
              <a:spLocks noChangeShapeType="1"/>
            </p:cNvSpPr>
            <p:nvPr/>
          </p:nvSpPr>
          <p:spPr bwMode="auto">
            <a:xfrm>
              <a:off x="3315" y="3839"/>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27" name="Line 191">
              <a:extLst>
                <a:ext uri="{FF2B5EF4-FFF2-40B4-BE49-F238E27FC236}">
                  <a16:creationId xmlns:a16="http://schemas.microsoft.com/office/drawing/2014/main" id="{8FD1C59A-BB90-4BBB-A006-7E81039CD282}"/>
                </a:ext>
              </a:extLst>
            </p:cNvPr>
            <p:cNvSpPr>
              <a:spLocks noChangeShapeType="1"/>
            </p:cNvSpPr>
            <p:nvPr/>
          </p:nvSpPr>
          <p:spPr bwMode="auto">
            <a:xfrm>
              <a:off x="3337" y="3816"/>
              <a:ext cx="0" cy="4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28" name="Line 192">
              <a:extLst>
                <a:ext uri="{FF2B5EF4-FFF2-40B4-BE49-F238E27FC236}">
                  <a16:creationId xmlns:a16="http://schemas.microsoft.com/office/drawing/2014/main" id="{0EE02923-CF44-443C-8D0F-E5E3856E85A3}"/>
                </a:ext>
              </a:extLst>
            </p:cNvPr>
            <p:cNvSpPr>
              <a:spLocks noChangeShapeType="1"/>
            </p:cNvSpPr>
            <p:nvPr/>
          </p:nvSpPr>
          <p:spPr bwMode="auto">
            <a:xfrm>
              <a:off x="3393" y="2960"/>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29" name="Line 193">
              <a:extLst>
                <a:ext uri="{FF2B5EF4-FFF2-40B4-BE49-F238E27FC236}">
                  <a16:creationId xmlns:a16="http://schemas.microsoft.com/office/drawing/2014/main" id="{2506B98D-1418-40B5-93E5-049786BF5956}"/>
                </a:ext>
              </a:extLst>
            </p:cNvPr>
            <p:cNvSpPr>
              <a:spLocks noChangeShapeType="1"/>
            </p:cNvSpPr>
            <p:nvPr/>
          </p:nvSpPr>
          <p:spPr bwMode="auto">
            <a:xfrm>
              <a:off x="3416" y="2938"/>
              <a:ext cx="0" cy="4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30" name="Line 194">
              <a:extLst>
                <a:ext uri="{FF2B5EF4-FFF2-40B4-BE49-F238E27FC236}">
                  <a16:creationId xmlns:a16="http://schemas.microsoft.com/office/drawing/2014/main" id="{BE96413C-CEB1-4C3F-8F68-D4B9FCCD4C59}"/>
                </a:ext>
              </a:extLst>
            </p:cNvPr>
            <p:cNvSpPr>
              <a:spLocks noChangeShapeType="1"/>
            </p:cNvSpPr>
            <p:nvPr/>
          </p:nvSpPr>
          <p:spPr bwMode="auto">
            <a:xfrm>
              <a:off x="3477" y="3083"/>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31" name="Line 195">
              <a:extLst>
                <a:ext uri="{FF2B5EF4-FFF2-40B4-BE49-F238E27FC236}">
                  <a16:creationId xmlns:a16="http://schemas.microsoft.com/office/drawing/2014/main" id="{90B71FB2-88C5-4EEB-8B43-048994AF45C4}"/>
                </a:ext>
              </a:extLst>
            </p:cNvPr>
            <p:cNvSpPr>
              <a:spLocks noChangeShapeType="1"/>
            </p:cNvSpPr>
            <p:nvPr/>
          </p:nvSpPr>
          <p:spPr bwMode="auto">
            <a:xfrm>
              <a:off x="3499" y="3061"/>
              <a:ext cx="0" cy="4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32" name="Line 196">
              <a:extLst>
                <a:ext uri="{FF2B5EF4-FFF2-40B4-BE49-F238E27FC236}">
                  <a16:creationId xmlns:a16="http://schemas.microsoft.com/office/drawing/2014/main" id="{1F84C559-829E-4487-B352-A733325B4EB2}"/>
                </a:ext>
              </a:extLst>
            </p:cNvPr>
            <p:cNvSpPr>
              <a:spLocks noChangeShapeType="1"/>
            </p:cNvSpPr>
            <p:nvPr/>
          </p:nvSpPr>
          <p:spPr bwMode="auto">
            <a:xfrm>
              <a:off x="3555" y="3497"/>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33" name="Line 197">
              <a:extLst>
                <a:ext uri="{FF2B5EF4-FFF2-40B4-BE49-F238E27FC236}">
                  <a16:creationId xmlns:a16="http://schemas.microsoft.com/office/drawing/2014/main" id="{11D448C2-FD94-4119-8AA2-5CA3517C94D3}"/>
                </a:ext>
              </a:extLst>
            </p:cNvPr>
            <p:cNvSpPr>
              <a:spLocks noChangeShapeType="1"/>
            </p:cNvSpPr>
            <p:nvPr/>
          </p:nvSpPr>
          <p:spPr bwMode="auto">
            <a:xfrm>
              <a:off x="3578" y="3475"/>
              <a:ext cx="0" cy="4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34" name="Line 198">
              <a:extLst>
                <a:ext uri="{FF2B5EF4-FFF2-40B4-BE49-F238E27FC236}">
                  <a16:creationId xmlns:a16="http://schemas.microsoft.com/office/drawing/2014/main" id="{7E7674FE-5F9B-4A50-B804-8665B7C028CC}"/>
                </a:ext>
              </a:extLst>
            </p:cNvPr>
            <p:cNvSpPr>
              <a:spLocks noChangeShapeType="1"/>
            </p:cNvSpPr>
            <p:nvPr/>
          </p:nvSpPr>
          <p:spPr bwMode="auto">
            <a:xfrm>
              <a:off x="3639" y="3235"/>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35" name="Line 199">
              <a:extLst>
                <a:ext uri="{FF2B5EF4-FFF2-40B4-BE49-F238E27FC236}">
                  <a16:creationId xmlns:a16="http://schemas.microsoft.com/office/drawing/2014/main" id="{CD1992A8-D1D2-4DD4-BA18-D1650F6C5BA1}"/>
                </a:ext>
              </a:extLst>
            </p:cNvPr>
            <p:cNvSpPr>
              <a:spLocks noChangeShapeType="1"/>
            </p:cNvSpPr>
            <p:nvPr/>
          </p:nvSpPr>
          <p:spPr bwMode="auto">
            <a:xfrm>
              <a:off x="3662" y="3212"/>
              <a:ext cx="0" cy="4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36" name="Line 200">
              <a:extLst>
                <a:ext uri="{FF2B5EF4-FFF2-40B4-BE49-F238E27FC236}">
                  <a16:creationId xmlns:a16="http://schemas.microsoft.com/office/drawing/2014/main" id="{AAE2B5AE-58D3-4944-AB7E-D5678953E76C}"/>
                </a:ext>
              </a:extLst>
            </p:cNvPr>
            <p:cNvSpPr>
              <a:spLocks noChangeShapeType="1"/>
            </p:cNvSpPr>
            <p:nvPr/>
          </p:nvSpPr>
          <p:spPr bwMode="auto">
            <a:xfrm>
              <a:off x="3717" y="2994"/>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37" name="Line 201">
              <a:extLst>
                <a:ext uri="{FF2B5EF4-FFF2-40B4-BE49-F238E27FC236}">
                  <a16:creationId xmlns:a16="http://schemas.microsoft.com/office/drawing/2014/main" id="{E56A5010-0568-480E-9C4D-24CAFD5DAF4B}"/>
                </a:ext>
              </a:extLst>
            </p:cNvPr>
            <p:cNvSpPr>
              <a:spLocks noChangeShapeType="1"/>
            </p:cNvSpPr>
            <p:nvPr/>
          </p:nvSpPr>
          <p:spPr bwMode="auto">
            <a:xfrm>
              <a:off x="3740" y="2972"/>
              <a:ext cx="0" cy="44"/>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38" name="Line 202">
              <a:extLst>
                <a:ext uri="{FF2B5EF4-FFF2-40B4-BE49-F238E27FC236}">
                  <a16:creationId xmlns:a16="http://schemas.microsoft.com/office/drawing/2014/main" id="{5DEE2745-4B3C-4C75-A4C4-269426B837C0}"/>
                </a:ext>
              </a:extLst>
            </p:cNvPr>
            <p:cNvSpPr>
              <a:spLocks noChangeShapeType="1"/>
            </p:cNvSpPr>
            <p:nvPr/>
          </p:nvSpPr>
          <p:spPr bwMode="auto">
            <a:xfrm>
              <a:off x="3801" y="2082"/>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39" name="Line 203">
              <a:extLst>
                <a:ext uri="{FF2B5EF4-FFF2-40B4-BE49-F238E27FC236}">
                  <a16:creationId xmlns:a16="http://schemas.microsoft.com/office/drawing/2014/main" id="{5A93A706-A91C-4961-AE62-46263DD3C599}"/>
                </a:ext>
              </a:extLst>
            </p:cNvPr>
            <p:cNvSpPr>
              <a:spLocks noChangeShapeType="1"/>
            </p:cNvSpPr>
            <p:nvPr/>
          </p:nvSpPr>
          <p:spPr bwMode="auto">
            <a:xfrm>
              <a:off x="3824" y="2060"/>
              <a:ext cx="0" cy="44"/>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40" name="Line 204">
              <a:extLst>
                <a:ext uri="{FF2B5EF4-FFF2-40B4-BE49-F238E27FC236}">
                  <a16:creationId xmlns:a16="http://schemas.microsoft.com/office/drawing/2014/main" id="{E14809C5-3BCE-45BD-96CC-8847B4CBF5D7}"/>
                </a:ext>
              </a:extLst>
            </p:cNvPr>
            <p:cNvSpPr>
              <a:spLocks noChangeShapeType="1"/>
            </p:cNvSpPr>
            <p:nvPr/>
          </p:nvSpPr>
          <p:spPr bwMode="auto">
            <a:xfrm>
              <a:off x="3879" y="2278"/>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41" name="Line 205">
              <a:extLst>
                <a:ext uri="{FF2B5EF4-FFF2-40B4-BE49-F238E27FC236}">
                  <a16:creationId xmlns:a16="http://schemas.microsoft.com/office/drawing/2014/main" id="{29C22FFE-DDCD-41A8-8675-DFEDF8101782}"/>
                </a:ext>
              </a:extLst>
            </p:cNvPr>
            <p:cNvSpPr>
              <a:spLocks noChangeShapeType="1"/>
            </p:cNvSpPr>
            <p:nvPr/>
          </p:nvSpPr>
          <p:spPr bwMode="auto">
            <a:xfrm>
              <a:off x="3902" y="2255"/>
              <a:ext cx="0" cy="4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42" name="Line 206">
              <a:extLst>
                <a:ext uri="{FF2B5EF4-FFF2-40B4-BE49-F238E27FC236}">
                  <a16:creationId xmlns:a16="http://schemas.microsoft.com/office/drawing/2014/main" id="{9B7DCEC8-27A7-484E-8019-C8BF9EF6D35E}"/>
                </a:ext>
              </a:extLst>
            </p:cNvPr>
            <p:cNvSpPr>
              <a:spLocks noChangeShapeType="1"/>
            </p:cNvSpPr>
            <p:nvPr/>
          </p:nvSpPr>
          <p:spPr bwMode="auto">
            <a:xfrm>
              <a:off x="3963" y="3374"/>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43" name="Line 207">
              <a:extLst>
                <a:ext uri="{FF2B5EF4-FFF2-40B4-BE49-F238E27FC236}">
                  <a16:creationId xmlns:a16="http://schemas.microsoft.com/office/drawing/2014/main" id="{466232D0-0FF0-479F-B4E5-B0ECDBDE3E55}"/>
                </a:ext>
              </a:extLst>
            </p:cNvPr>
            <p:cNvSpPr>
              <a:spLocks noChangeShapeType="1"/>
            </p:cNvSpPr>
            <p:nvPr/>
          </p:nvSpPr>
          <p:spPr bwMode="auto">
            <a:xfrm>
              <a:off x="3986" y="3352"/>
              <a:ext cx="0" cy="4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44" name="Line 208">
              <a:extLst>
                <a:ext uri="{FF2B5EF4-FFF2-40B4-BE49-F238E27FC236}">
                  <a16:creationId xmlns:a16="http://schemas.microsoft.com/office/drawing/2014/main" id="{320B806B-3A88-437F-A332-611FDC517287}"/>
                </a:ext>
              </a:extLst>
            </p:cNvPr>
            <p:cNvSpPr>
              <a:spLocks noChangeShapeType="1"/>
            </p:cNvSpPr>
            <p:nvPr/>
          </p:nvSpPr>
          <p:spPr bwMode="auto">
            <a:xfrm>
              <a:off x="4042" y="2149"/>
              <a:ext cx="4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45" name="Line 209">
              <a:extLst>
                <a:ext uri="{FF2B5EF4-FFF2-40B4-BE49-F238E27FC236}">
                  <a16:creationId xmlns:a16="http://schemas.microsoft.com/office/drawing/2014/main" id="{27B18C61-F9AD-4AA9-A4F4-A4E212B94B0E}"/>
                </a:ext>
              </a:extLst>
            </p:cNvPr>
            <p:cNvSpPr>
              <a:spLocks noChangeShapeType="1"/>
            </p:cNvSpPr>
            <p:nvPr/>
          </p:nvSpPr>
          <p:spPr bwMode="auto">
            <a:xfrm>
              <a:off x="4064" y="2127"/>
              <a:ext cx="0" cy="44"/>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46" name="Line 210">
              <a:extLst>
                <a:ext uri="{FF2B5EF4-FFF2-40B4-BE49-F238E27FC236}">
                  <a16:creationId xmlns:a16="http://schemas.microsoft.com/office/drawing/2014/main" id="{E4FFB53C-D78A-4A32-AD08-B01E06FCDD77}"/>
                </a:ext>
              </a:extLst>
            </p:cNvPr>
            <p:cNvSpPr>
              <a:spLocks noChangeShapeType="1"/>
            </p:cNvSpPr>
            <p:nvPr/>
          </p:nvSpPr>
          <p:spPr bwMode="auto">
            <a:xfrm>
              <a:off x="4125" y="2753"/>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47" name="Line 211">
              <a:extLst>
                <a:ext uri="{FF2B5EF4-FFF2-40B4-BE49-F238E27FC236}">
                  <a16:creationId xmlns:a16="http://schemas.microsoft.com/office/drawing/2014/main" id="{4515E7A3-8D03-43D7-8F7A-EEBFEB146C13}"/>
                </a:ext>
              </a:extLst>
            </p:cNvPr>
            <p:cNvSpPr>
              <a:spLocks noChangeShapeType="1"/>
            </p:cNvSpPr>
            <p:nvPr/>
          </p:nvSpPr>
          <p:spPr bwMode="auto">
            <a:xfrm>
              <a:off x="4148" y="2731"/>
              <a:ext cx="0" cy="4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48" name="Line 212">
              <a:extLst>
                <a:ext uri="{FF2B5EF4-FFF2-40B4-BE49-F238E27FC236}">
                  <a16:creationId xmlns:a16="http://schemas.microsoft.com/office/drawing/2014/main" id="{D2A9D739-8054-4DED-B73B-E2B2CD3D5B4A}"/>
                </a:ext>
              </a:extLst>
            </p:cNvPr>
            <p:cNvSpPr>
              <a:spLocks noChangeShapeType="1"/>
            </p:cNvSpPr>
            <p:nvPr/>
          </p:nvSpPr>
          <p:spPr bwMode="auto">
            <a:xfrm>
              <a:off x="4204" y="2938"/>
              <a:ext cx="4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49" name="Line 213">
              <a:extLst>
                <a:ext uri="{FF2B5EF4-FFF2-40B4-BE49-F238E27FC236}">
                  <a16:creationId xmlns:a16="http://schemas.microsoft.com/office/drawing/2014/main" id="{34F30077-06B8-4C72-AD57-38266BFD522D}"/>
                </a:ext>
              </a:extLst>
            </p:cNvPr>
            <p:cNvSpPr>
              <a:spLocks noChangeShapeType="1"/>
            </p:cNvSpPr>
            <p:nvPr/>
          </p:nvSpPr>
          <p:spPr bwMode="auto">
            <a:xfrm>
              <a:off x="4226" y="2916"/>
              <a:ext cx="0" cy="44"/>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50" name="Line 214">
              <a:extLst>
                <a:ext uri="{FF2B5EF4-FFF2-40B4-BE49-F238E27FC236}">
                  <a16:creationId xmlns:a16="http://schemas.microsoft.com/office/drawing/2014/main" id="{5481D506-4512-4CDE-A4C3-FB68B47C338E}"/>
                </a:ext>
              </a:extLst>
            </p:cNvPr>
            <p:cNvSpPr>
              <a:spLocks noChangeShapeType="1"/>
            </p:cNvSpPr>
            <p:nvPr/>
          </p:nvSpPr>
          <p:spPr bwMode="auto">
            <a:xfrm>
              <a:off x="4287" y="2703"/>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51" name="Line 215">
              <a:extLst>
                <a:ext uri="{FF2B5EF4-FFF2-40B4-BE49-F238E27FC236}">
                  <a16:creationId xmlns:a16="http://schemas.microsoft.com/office/drawing/2014/main" id="{40138B0E-B289-4684-84A8-AE3AF3C555BF}"/>
                </a:ext>
              </a:extLst>
            </p:cNvPr>
            <p:cNvSpPr>
              <a:spLocks noChangeShapeType="1"/>
            </p:cNvSpPr>
            <p:nvPr/>
          </p:nvSpPr>
          <p:spPr bwMode="auto">
            <a:xfrm>
              <a:off x="4310" y="2681"/>
              <a:ext cx="0" cy="44"/>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52" name="Line 216">
              <a:extLst>
                <a:ext uri="{FF2B5EF4-FFF2-40B4-BE49-F238E27FC236}">
                  <a16:creationId xmlns:a16="http://schemas.microsoft.com/office/drawing/2014/main" id="{20D5F212-73F4-42AD-96A0-E88305C0D4D2}"/>
                </a:ext>
              </a:extLst>
            </p:cNvPr>
            <p:cNvSpPr>
              <a:spLocks noChangeShapeType="1"/>
            </p:cNvSpPr>
            <p:nvPr/>
          </p:nvSpPr>
          <p:spPr bwMode="auto">
            <a:xfrm>
              <a:off x="4366" y="2927"/>
              <a:ext cx="44"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53" name="Line 217">
              <a:extLst>
                <a:ext uri="{FF2B5EF4-FFF2-40B4-BE49-F238E27FC236}">
                  <a16:creationId xmlns:a16="http://schemas.microsoft.com/office/drawing/2014/main" id="{61CE619F-BF7E-431C-845A-DFF089EA938B}"/>
                </a:ext>
              </a:extLst>
            </p:cNvPr>
            <p:cNvSpPr>
              <a:spLocks noChangeShapeType="1"/>
            </p:cNvSpPr>
            <p:nvPr/>
          </p:nvSpPr>
          <p:spPr bwMode="auto">
            <a:xfrm>
              <a:off x="4388" y="2904"/>
              <a:ext cx="0" cy="4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54" name="Line 218">
              <a:extLst>
                <a:ext uri="{FF2B5EF4-FFF2-40B4-BE49-F238E27FC236}">
                  <a16:creationId xmlns:a16="http://schemas.microsoft.com/office/drawing/2014/main" id="{EE0EE02E-D5CE-409F-85E8-22E1FD574536}"/>
                </a:ext>
              </a:extLst>
            </p:cNvPr>
            <p:cNvSpPr>
              <a:spLocks noChangeShapeType="1"/>
            </p:cNvSpPr>
            <p:nvPr/>
          </p:nvSpPr>
          <p:spPr bwMode="auto">
            <a:xfrm>
              <a:off x="4444" y="2876"/>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55" name="Line 219">
              <a:extLst>
                <a:ext uri="{FF2B5EF4-FFF2-40B4-BE49-F238E27FC236}">
                  <a16:creationId xmlns:a16="http://schemas.microsoft.com/office/drawing/2014/main" id="{81BD540D-6CAB-438B-B41D-60337B413B3E}"/>
                </a:ext>
              </a:extLst>
            </p:cNvPr>
            <p:cNvSpPr>
              <a:spLocks noChangeShapeType="1"/>
            </p:cNvSpPr>
            <p:nvPr/>
          </p:nvSpPr>
          <p:spPr bwMode="auto">
            <a:xfrm>
              <a:off x="4466" y="2854"/>
              <a:ext cx="0" cy="4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56" name="Line 220">
              <a:extLst>
                <a:ext uri="{FF2B5EF4-FFF2-40B4-BE49-F238E27FC236}">
                  <a16:creationId xmlns:a16="http://schemas.microsoft.com/office/drawing/2014/main" id="{5A2A8037-0103-4AE7-BD29-40237130CF7C}"/>
                </a:ext>
              </a:extLst>
            </p:cNvPr>
            <p:cNvSpPr>
              <a:spLocks noChangeShapeType="1"/>
            </p:cNvSpPr>
            <p:nvPr/>
          </p:nvSpPr>
          <p:spPr bwMode="auto">
            <a:xfrm>
              <a:off x="4528" y="2406"/>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57" name="Line 221">
              <a:extLst>
                <a:ext uri="{FF2B5EF4-FFF2-40B4-BE49-F238E27FC236}">
                  <a16:creationId xmlns:a16="http://schemas.microsoft.com/office/drawing/2014/main" id="{98018913-43F2-4585-8783-82EB1C5F7EC8}"/>
                </a:ext>
              </a:extLst>
            </p:cNvPr>
            <p:cNvSpPr>
              <a:spLocks noChangeShapeType="1"/>
            </p:cNvSpPr>
            <p:nvPr/>
          </p:nvSpPr>
          <p:spPr bwMode="auto">
            <a:xfrm>
              <a:off x="4550" y="2384"/>
              <a:ext cx="0" cy="4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58" name="Line 222">
              <a:extLst>
                <a:ext uri="{FF2B5EF4-FFF2-40B4-BE49-F238E27FC236}">
                  <a16:creationId xmlns:a16="http://schemas.microsoft.com/office/drawing/2014/main" id="{B07B69EA-0086-4D9B-BF60-B297FC6CF93E}"/>
                </a:ext>
              </a:extLst>
            </p:cNvPr>
            <p:cNvSpPr>
              <a:spLocks noChangeShapeType="1"/>
            </p:cNvSpPr>
            <p:nvPr/>
          </p:nvSpPr>
          <p:spPr bwMode="auto">
            <a:xfrm>
              <a:off x="4606" y="2401"/>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59" name="Line 223">
              <a:extLst>
                <a:ext uri="{FF2B5EF4-FFF2-40B4-BE49-F238E27FC236}">
                  <a16:creationId xmlns:a16="http://schemas.microsoft.com/office/drawing/2014/main" id="{A1C6D84C-B853-4CFB-A35B-DF9E2D418DB3}"/>
                </a:ext>
              </a:extLst>
            </p:cNvPr>
            <p:cNvSpPr>
              <a:spLocks noChangeShapeType="1"/>
            </p:cNvSpPr>
            <p:nvPr/>
          </p:nvSpPr>
          <p:spPr bwMode="auto">
            <a:xfrm>
              <a:off x="4628" y="2378"/>
              <a:ext cx="0" cy="4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60" name="Line 224">
              <a:extLst>
                <a:ext uri="{FF2B5EF4-FFF2-40B4-BE49-F238E27FC236}">
                  <a16:creationId xmlns:a16="http://schemas.microsoft.com/office/drawing/2014/main" id="{0DA38408-E831-4BD8-A47E-106110222586}"/>
                </a:ext>
              </a:extLst>
            </p:cNvPr>
            <p:cNvSpPr>
              <a:spLocks noChangeShapeType="1"/>
            </p:cNvSpPr>
            <p:nvPr/>
          </p:nvSpPr>
          <p:spPr bwMode="auto">
            <a:xfrm>
              <a:off x="4690" y="2373"/>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61" name="Line 225">
              <a:extLst>
                <a:ext uri="{FF2B5EF4-FFF2-40B4-BE49-F238E27FC236}">
                  <a16:creationId xmlns:a16="http://schemas.microsoft.com/office/drawing/2014/main" id="{C3363565-A08A-4F56-AFAD-834431120184}"/>
                </a:ext>
              </a:extLst>
            </p:cNvPr>
            <p:cNvSpPr>
              <a:spLocks noChangeShapeType="1"/>
            </p:cNvSpPr>
            <p:nvPr/>
          </p:nvSpPr>
          <p:spPr bwMode="auto">
            <a:xfrm>
              <a:off x="4712" y="2350"/>
              <a:ext cx="0" cy="4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62" name="Line 226">
              <a:extLst>
                <a:ext uri="{FF2B5EF4-FFF2-40B4-BE49-F238E27FC236}">
                  <a16:creationId xmlns:a16="http://schemas.microsoft.com/office/drawing/2014/main" id="{80B3349F-7A5E-4F05-8960-62378A362E27}"/>
                </a:ext>
              </a:extLst>
            </p:cNvPr>
            <p:cNvSpPr>
              <a:spLocks noChangeShapeType="1"/>
            </p:cNvSpPr>
            <p:nvPr/>
          </p:nvSpPr>
          <p:spPr bwMode="auto">
            <a:xfrm>
              <a:off x="4768" y="2546"/>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63" name="Line 227">
              <a:extLst>
                <a:ext uri="{FF2B5EF4-FFF2-40B4-BE49-F238E27FC236}">
                  <a16:creationId xmlns:a16="http://schemas.microsoft.com/office/drawing/2014/main" id="{79DC1DF4-3355-4A2C-AAA1-4971EEB83714}"/>
                </a:ext>
              </a:extLst>
            </p:cNvPr>
            <p:cNvSpPr>
              <a:spLocks noChangeShapeType="1"/>
            </p:cNvSpPr>
            <p:nvPr/>
          </p:nvSpPr>
          <p:spPr bwMode="auto">
            <a:xfrm>
              <a:off x="4791" y="2524"/>
              <a:ext cx="0" cy="4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64" name="Line 228">
              <a:extLst>
                <a:ext uri="{FF2B5EF4-FFF2-40B4-BE49-F238E27FC236}">
                  <a16:creationId xmlns:a16="http://schemas.microsoft.com/office/drawing/2014/main" id="{28227E95-5223-4640-9A32-E6DC0998416C}"/>
                </a:ext>
              </a:extLst>
            </p:cNvPr>
            <p:cNvSpPr>
              <a:spLocks noChangeShapeType="1"/>
            </p:cNvSpPr>
            <p:nvPr/>
          </p:nvSpPr>
          <p:spPr bwMode="auto">
            <a:xfrm>
              <a:off x="4852" y="3033"/>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65" name="Line 229">
              <a:extLst>
                <a:ext uri="{FF2B5EF4-FFF2-40B4-BE49-F238E27FC236}">
                  <a16:creationId xmlns:a16="http://schemas.microsoft.com/office/drawing/2014/main" id="{7AD30DCC-B129-43AB-B38C-C8DAB26DEBD0}"/>
                </a:ext>
              </a:extLst>
            </p:cNvPr>
            <p:cNvSpPr>
              <a:spLocks noChangeShapeType="1"/>
            </p:cNvSpPr>
            <p:nvPr/>
          </p:nvSpPr>
          <p:spPr bwMode="auto">
            <a:xfrm>
              <a:off x="4874" y="3011"/>
              <a:ext cx="0" cy="44"/>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66" name="Line 230">
              <a:extLst>
                <a:ext uri="{FF2B5EF4-FFF2-40B4-BE49-F238E27FC236}">
                  <a16:creationId xmlns:a16="http://schemas.microsoft.com/office/drawing/2014/main" id="{1BD1DA19-639D-4AFF-A4D4-CA8432A48CD5}"/>
                </a:ext>
              </a:extLst>
            </p:cNvPr>
            <p:cNvSpPr>
              <a:spLocks noChangeShapeType="1"/>
            </p:cNvSpPr>
            <p:nvPr/>
          </p:nvSpPr>
          <p:spPr bwMode="auto">
            <a:xfrm>
              <a:off x="4930" y="2479"/>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67" name="Line 231">
              <a:extLst>
                <a:ext uri="{FF2B5EF4-FFF2-40B4-BE49-F238E27FC236}">
                  <a16:creationId xmlns:a16="http://schemas.microsoft.com/office/drawing/2014/main" id="{6C11A6DE-99B9-432C-82AC-965C50C6C7AD}"/>
                </a:ext>
              </a:extLst>
            </p:cNvPr>
            <p:cNvSpPr>
              <a:spLocks noChangeShapeType="1"/>
            </p:cNvSpPr>
            <p:nvPr/>
          </p:nvSpPr>
          <p:spPr bwMode="auto">
            <a:xfrm>
              <a:off x="4953" y="2457"/>
              <a:ext cx="0" cy="4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68" name="Line 232">
              <a:extLst>
                <a:ext uri="{FF2B5EF4-FFF2-40B4-BE49-F238E27FC236}">
                  <a16:creationId xmlns:a16="http://schemas.microsoft.com/office/drawing/2014/main" id="{AB92BE38-A577-4500-820F-440FF244BC35}"/>
                </a:ext>
              </a:extLst>
            </p:cNvPr>
            <p:cNvSpPr>
              <a:spLocks noChangeShapeType="1"/>
            </p:cNvSpPr>
            <p:nvPr/>
          </p:nvSpPr>
          <p:spPr bwMode="auto">
            <a:xfrm>
              <a:off x="5014" y="2205"/>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69" name="Line 233">
              <a:extLst>
                <a:ext uri="{FF2B5EF4-FFF2-40B4-BE49-F238E27FC236}">
                  <a16:creationId xmlns:a16="http://schemas.microsoft.com/office/drawing/2014/main" id="{84C59B70-5F79-4FDB-AAE9-57B07A94A4AF}"/>
                </a:ext>
              </a:extLst>
            </p:cNvPr>
            <p:cNvSpPr>
              <a:spLocks noChangeShapeType="1"/>
            </p:cNvSpPr>
            <p:nvPr/>
          </p:nvSpPr>
          <p:spPr bwMode="auto">
            <a:xfrm>
              <a:off x="5036" y="2183"/>
              <a:ext cx="0" cy="44"/>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70" name="Line 234">
              <a:extLst>
                <a:ext uri="{FF2B5EF4-FFF2-40B4-BE49-F238E27FC236}">
                  <a16:creationId xmlns:a16="http://schemas.microsoft.com/office/drawing/2014/main" id="{70F0406B-15E8-42C4-B646-C8193B8C23FC}"/>
                </a:ext>
              </a:extLst>
            </p:cNvPr>
            <p:cNvSpPr>
              <a:spLocks noChangeShapeType="1"/>
            </p:cNvSpPr>
            <p:nvPr/>
          </p:nvSpPr>
          <p:spPr bwMode="auto">
            <a:xfrm>
              <a:off x="5092" y="2490"/>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71" name="Line 235">
              <a:extLst>
                <a:ext uri="{FF2B5EF4-FFF2-40B4-BE49-F238E27FC236}">
                  <a16:creationId xmlns:a16="http://schemas.microsoft.com/office/drawing/2014/main" id="{165FDE25-8702-496C-8891-C8198205121E}"/>
                </a:ext>
              </a:extLst>
            </p:cNvPr>
            <p:cNvSpPr>
              <a:spLocks noChangeShapeType="1"/>
            </p:cNvSpPr>
            <p:nvPr/>
          </p:nvSpPr>
          <p:spPr bwMode="auto">
            <a:xfrm>
              <a:off x="5115" y="2468"/>
              <a:ext cx="0" cy="4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72" name="Line 236">
              <a:extLst>
                <a:ext uri="{FF2B5EF4-FFF2-40B4-BE49-F238E27FC236}">
                  <a16:creationId xmlns:a16="http://schemas.microsoft.com/office/drawing/2014/main" id="{AAE9DC45-71EC-4A97-B801-64C2838B05E3}"/>
                </a:ext>
              </a:extLst>
            </p:cNvPr>
            <p:cNvSpPr>
              <a:spLocks noChangeShapeType="1"/>
            </p:cNvSpPr>
            <p:nvPr/>
          </p:nvSpPr>
          <p:spPr bwMode="auto">
            <a:xfrm>
              <a:off x="5176" y="2311"/>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73" name="Line 237">
              <a:extLst>
                <a:ext uri="{FF2B5EF4-FFF2-40B4-BE49-F238E27FC236}">
                  <a16:creationId xmlns:a16="http://schemas.microsoft.com/office/drawing/2014/main" id="{1C4F5DF9-A779-419B-A51F-E6432054C3E6}"/>
                </a:ext>
              </a:extLst>
            </p:cNvPr>
            <p:cNvSpPr>
              <a:spLocks noChangeShapeType="1"/>
            </p:cNvSpPr>
            <p:nvPr/>
          </p:nvSpPr>
          <p:spPr bwMode="auto">
            <a:xfrm>
              <a:off x="5199" y="2289"/>
              <a:ext cx="0" cy="4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74" name="Line 238">
              <a:extLst>
                <a:ext uri="{FF2B5EF4-FFF2-40B4-BE49-F238E27FC236}">
                  <a16:creationId xmlns:a16="http://schemas.microsoft.com/office/drawing/2014/main" id="{0A235856-D29C-4C6E-BE91-5C670D7E31DB}"/>
                </a:ext>
              </a:extLst>
            </p:cNvPr>
            <p:cNvSpPr>
              <a:spLocks noChangeShapeType="1"/>
            </p:cNvSpPr>
            <p:nvPr/>
          </p:nvSpPr>
          <p:spPr bwMode="auto">
            <a:xfrm>
              <a:off x="5254" y="2367"/>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75" name="Line 239">
              <a:extLst>
                <a:ext uri="{FF2B5EF4-FFF2-40B4-BE49-F238E27FC236}">
                  <a16:creationId xmlns:a16="http://schemas.microsoft.com/office/drawing/2014/main" id="{342D6935-F338-4DB7-B80E-C3FCD89EA905}"/>
                </a:ext>
              </a:extLst>
            </p:cNvPr>
            <p:cNvSpPr>
              <a:spLocks noChangeShapeType="1"/>
            </p:cNvSpPr>
            <p:nvPr/>
          </p:nvSpPr>
          <p:spPr bwMode="auto">
            <a:xfrm>
              <a:off x="5277" y="2345"/>
              <a:ext cx="0" cy="4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76" name="Line 240">
              <a:extLst>
                <a:ext uri="{FF2B5EF4-FFF2-40B4-BE49-F238E27FC236}">
                  <a16:creationId xmlns:a16="http://schemas.microsoft.com/office/drawing/2014/main" id="{607AE879-32E2-4A81-86C2-42C7277F375D}"/>
                </a:ext>
              </a:extLst>
            </p:cNvPr>
            <p:cNvSpPr>
              <a:spLocks noChangeShapeType="1"/>
            </p:cNvSpPr>
            <p:nvPr/>
          </p:nvSpPr>
          <p:spPr bwMode="auto">
            <a:xfrm>
              <a:off x="5338" y="2625"/>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77" name="Line 241">
              <a:extLst>
                <a:ext uri="{FF2B5EF4-FFF2-40B4-BE49-F238E27FC236}">
                  <a16:creationId xmlns:a16="http://schemas.microsoft.com/office/drawing/2014/main" id="{795328BD-B9E7-45A9-90DA-29C02BF6005C}"/>
                </a:ext>
              </a:extLst>
            </p:cNvPr>
            <p:cNvSpPr>
              <a:spLocks noChangeShapeType="1"/>
            </p:cNvSpPr>
            <p:nvPr/>
          </p:nvSpPr>
          <p:spPr bwMode="auto">
            <a:xfrm>
              <a:off x="5361" y="2602"/>
              <a:ext cx="0" cy="4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78" name="Line 242">
              <a:extLst>
                <a:ext uri="{FF2B5EF4-FFF2-40B4-BE49-F238E27FC236}">
                  <a16:creationId xmlns:a16="http://schemas.microsoft.com/office/drawing/2014/main" id="{DBFE8BEA-73E9-4ABF-B718-469CAF60D946}"/>
                </a:ext>
              </a:extLst>
            </p:cNvPr>
            <p:cNvSpPr>
              <a:spLocks noChangeShapeType="1"/>
            </p:cNvSpPr>
            <p:nvPr/>
          </p:nvSpPr>
          <p:spPr bwMode="auto">
            <a:xfrm>
              <a:off x="5416" y="2434"/>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79" name="Line 243">
              <a:extLst>
                <a:ext uri="{FF2B5EF4-FFF2-40B4-BE49-F238E27FC236}">
                  <a16:creationId xmlns:a16="http://schemas.microsoft.com/office/drawing/2014/main" id="{93C76E36-A623-436A-AA29-4DDCA9551B01}"/>
                </a:ext>
              </a:extLst>
            </p:cNvPr>
            <p:cNvSpPr>
              <a:spLocks noChangeShapeType="1"/>
            </p:cNvSpPr>
            <p:nvPr/>
          </p:nvSpPr>
          <p:spPr bwMode="auto">
            <a:xfrm>
              <a:off x="5439" y="2412"/>
              <a:ext cx="0" cy="4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80" name="Line 244">
              <a:extLst>
                <a:ext uri="{FF2B5EF4-FFF2-40B4-BE49-F238E27FC236}">
                  <a16:creationId xmlns:a16="http://schemas.microsoft.com/office/drawing/2014/main" id="{2BD7526B-8211-4FF7-91DC-329698AEA50F}"/>
                </a:ext>
              </a:extLst>
            </p:cNvPr>
            <p:cNvSpPr>
              <a:spLocks noChangeShapeType="1"/>
            </p:cNvSpPr>
            <p:nvPr/>
          </p:nvSpPr>
          <p:spPr bwMode="auto">
            <a:xfrm>
              <a:off x="5500" y="2703"/>
              <a:ext cx="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81" name="Line 245">
              <a:extLst>
                <a:ext uri="{FF2B5EF4-FFF2-40B4-BE49-F238E27FC236}">
                  <a16:creationId xmlns:a16="http://schemas.microsoft.com/office/drawing/2014/main" id="{7D375AE6-69EA-4744-AE3F-1EE7827728D6}"/>
                </a:ext>
              </a:extLst>
            </p:cNvPr>
            <p:cNvSpPr>
              <a:spLocks noChangeShapeType="1"/>
            </p:cNvSpPr>
            <p:nvPr/>
          </p:nvSpPr>
          <p:spPr bwMode="auto">
            <a:xfrm>
              <a:off x="5523" y="2681"/>
              <a:ext cx="0" cy="44"/>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82" name="Freeform 246">
              <a:extLst>
                <a:ext uri="{FF2B5EF4-FFF2-40B4-BE49-F238E27FC236}">
                  <a16:creationId xmlns:a16="http://schemas.microsoft.com/office/drawing/2014/main" id="{9202393B-EF8A-4D58-AB8E-CBA6CDA0A26B}"/>
                </a:ext>
              </a:extLst>
            </p:cNvPr>
            <p:cNvSpPr>
              <a:spLocks/>
            </p:cNvSpPr>
            <p:nvPr/>
          </p:nvSpPr>
          <p:spPr bwMode="auto">
            <a:xfrm>
              <a:off x="3175" y="2485"/>
              <a:ext cx="2348" cy="794"/>
            </a:xfrm>
            <a:custGeom>
              <a:avLst/>
              <a:gdLst>
                <a:gd name="T0" fmla="*/ 0 w 2348"/>
                <a:gd name="T1" fmla="*/ 794 h 794"/>
                <a:gd name="T2" fmla="*/ 78 w 2348"/>
                <a:gd name="T3" fmla="*/ 766 h 794"/>
                <a:gd name="T4" fmla="*/ 162 w 2348"/>
                <a:gd name="T5" fmla="*/ 738 h 794"/>
                <a:gd name="T6" fmla="*/ 241 w 2348"/>
                <a:gd name="T7" fmla="*/ 710 h 794"/>
                <a:gd name="T8" fmla="*/ 324 w 2348"/>
                <a:gd name="T9" fmla="*/ 682 h 794"/>
                <a:gd name="T10" fmla="*/ 403 w 2348"/>
                <a:gd name="T11" fmla="*/ 654 h 794"/>
                <a:gd name="T12" fmla="*/ 487 w 2348"/>
                <a:gd name="T13" fmla="*/ 632 h 794"/>
                <a:gd name="T14" fmla="*/ 565 w 2348"/>
                <a:gd name="T15" fmla="*/ 604 h 794"/>
                <a:gd name="T16" fmla="*/ 649 w 2348"/>
                <a:gd name="T17" fmla="*/ 576 h 794"/>
                <a:gd name="T18" fmla="*/ 727 w 2348"/>
                <a:gd name="T19" fmla="*/ 548 h 794"/>
                <a:gd name="T20" fmla="*/ 811 w 2348"/>
                <a:gd name="T21" fmla="*/ 520 h 794"/>
                <a:gd name="T22" fmla="*/ 889 w 2348"/>
                <a:gd name="T23" fmla="*/ 492 h 794"/>
                <a:gd name="T24" fmla="*/ 973 w 2348"/>
                <a:gd name="T25" fmla="*/ 464 h 794"/>
                <a:gd name="T26" fmla="*/ 1051 w 2348"/>
                <a:gd name="T27" fmla="*/ 436 h 794"/>
                <a:gd name="T28" fmla="*/ 1135 w 2348"/>
                <a:gd name="T29" fmla="*/ 414 h 794"/>
                <a:gd name="T30" fmla="*/ 1213 w 2348"/>
                <a:gd name="T31" fmla="*/ 386 h 794"/>
                <a:gd name="T32" fmla="*/ 1291 w 2348"/>
                <a:gd name="T33" fmla="*/ 358 h 794"/>
                <a:gd name="T34" fmla="*/ 1375 w 2348"/>
                <a:gd name="T35" fmla="*/ 330 h 794"/>
                <a:gd name="T36" fmla="*/ 1453 w 2348"/>
                <a:gd name="T37" fmla="*/ 302 h 794"/>
                <a:gd name="T38" fmla="*/ 1537 w 2348"/>
                <a:gd name="T39" fmla="*/ 274 h 794"/>
                <a:gd name="T40" fmla="*/ 1616 w 2348"/>
                <a:gd name="T41" fmla="*/ 246 h 794"/>
                <a:gd name="T42" fmla="*/ 1699 w 2348"/>
                <a:gd name="T43" fmla="*/ 218 h 794"/>
                <a:gd name="T44" fmla="*/ 1778 w 2348"/>
                <a:gd name="T45" fmla="*/ 190 h 794"/>
                <a:gd name="T46" fmla="*/ 1861 w 2348"/>
                <a:gd name="T47" fmla="*/ 168 h 794"/>
                <a:gd name="T48" fmla="*/ 1940 w 2348"/>
                <a:gd name="T49" fmla="*/ 140 h 794"/>
                <a:gd name="T50" fmla="*/ 2024 w 2348"/>
                <a:gd name="T51" fmla="*/ 112 h 794"/>
                <a:gd name="T52" fmla="*/ 2102 w 2348"/>
                <a:gd name="T53" fmla="*/ 84 h 794"/>
                <a:gd name="T54" fmla="*/ 2186 w 2348"/>
                <a:gd name="T55" fmla="*/ 56 h 794"/>
                <a:gd name="T56" fmla="*/ 2264 w 2348"/>
                <a:gd name="T57" fmla="*/ 28 h 794"/>
                <a:gd name="T58" fmla="*/ 2348 w 2348"/>
                <a:gd name="T5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48" h="794">
                  <a:moveTo>
                    <a:pt x="0" y="794"/>
                  </a:moveTo>
                  <a:lnTo>
                    <a:pt x="78" y="766"/>
                  </a:lnTo>
                  <a:lnTo>
                    <a:pt x="162" y="738"/>
                  </a:lnTo>
                  <a:lnTo>
                    <a:pt x="241" y="710"/>
                  </a:lnTo>
                  <a:lnTo>
                    <a:pt x="324" y="682"/>
                  </a:lnTo>
                  <a:lnTo>
                    <a:pt x="403" y="654"/>
                  </a:lnTo>
                  <a:lnTo>
                    <a:pt x="487" y="632"/>
                  </a:lnTo>
                  <a:lnTo>
                    <a:pt x="565" y="604"/>
                  </a:lnTo>
                  <a:lnTo>
                    <a:pt x="649" y="576"/>
                  </a:lnTo>
                  <a:lnTo>
                    <a:pt x="727" y="548"/>
                  </a:lnTo>
                  <a:lnTo>
                    <a:pt x="811" y="520"/>
                  </a:lnTo>
                  <a:lnTo>
                    <a:pt x="889" y="492"/>
                  </a:lnTo>
                  <a:lnTo>
                    <a:pt x="973" y="464"/>
                  </a:lnTo>
                  <a:lnTo>
                    <a:pt x="1051" y="436"/>
                  </a:lnTo>
                  <a:lnTo>
                    <a:pt x="1135" y="414"/>
                  </a:lnTo>
                  <a:lnTo>
                    <a:pt x="1213" y="386"/>
                  </a:lnTo>
                  <a:lnTo>
                    <a:pt x="1291" y="358"/>
                  </a:lnTo>
                  <a:lnTo>
                    <a:pt x="1375" y="330"/>
                  </a:lnTo>
                  <a:lnTo>
                    <a:pt x="1453" y="302"/>
                  </a:lnTo>
                  <a:lnTo>
                    <a:pt x="1537" y="274"/>
                  </a:lnTo>
                  <a:lnTo>
                    <a:pt x="1616" y="246"/>
                  </a:lnTo>
                  <a:lnTo>
                    <a:pt x="1699" y="218"/>
                  </a:lnTo>
                  <a:lnTo>
                    <a:pt x="1778" y="190"/>
                  </a:lnTo>
                  <a:lnTo>
                    <a:pt x="1861" y="168"/>
                  </a:lnTo>
                  <a:lnTo>
                    <a:pt x="1940" y="140"/>
                  </a:lnTo>
                  <a:lnTo>
                    <a:pt x="2024" y="112"/>
                  </a:lnTo>
                  <a:lnTo>
                    <a:pt x="2102" y="84"/>
                  </a:lnTo>
                  <a:lnTo>
                    <a:pt x="2186" y="56"/>
                  </a:lnTo>
                  <a:lnTo>
                    <a:pt x="2264" y="28"/>
                  </a:lnTo>
                  <a:lnTo>
                    <a:pt x="2348" y="0"/>
                  </a:lnTo>
                </a:path>
              </a:pathLst>
            </a:custGeom>
            <a:noFill/>
            <a:ln w="190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dirty="0"/>
            </a:p>
          </p:txBody>
        </p:sp>
        <p:sp>
          <p:nvSpPr>
            <p:cNvPr id="11483" name="Freeform 247">
              <a:extLst>
                <a:ext uri="{FF2B5EF4-FFF2-40B4-BE49-F238E27FC236}">
                  <a16:creationId xmlns:a16="http://schemas.microsoft.com/office/drawing/2014/main" id="{0B6CB659-9D1D-40F8-9405-BB45CC876D63}"/>
                </a:ext>
              </a:extLst>
            </p:cNvPr>
            <p:cNvSpPr>
              <a:spLocks/>
            </p:cNvSpPr>
            <p:nvPr/>
          </p:nvSpPr>
          <p:spPr bwMode="auto">
            <a:xfrm>
              <a:off x="3175" y="2345"/>
              <a:ext cx="2348" cy="772"/>
            </a:xfrm>
            <a:custGeom>
              <a:avLst/>
              <a:gdLst>
                <a:gd name="T0" fmla="*/ 0 w 2348"/>
                <a:gd name="T1" fmla="*/ 772 h 772"/>
                <a:gd name="T2" fmla="*/ 78 w 2348"/>
                <a:gd name="T3" fmla="*/ 744 h 772"/>
                <a:gd name="T4" fmla="*/ 162 w 2348"/>
                <a:gd name="T5" fmla="*/ 716 h 772"/>
                <a:gd name="T6" fmla="*/ 241 w 2348"/>
                <a:gd name="T7" fmla="*/ 694 h 772"/>
                <a:gd name="T8" fmla="*/ 324 w 2348"/>
                <a:gd name="T9" fmla="*/ 666 h 772"/>
                <a:gd name="T10" fmla="*/ 403 w 2348"/>
                <a:gd name="T11" fmla="*/ 638 h 772"/>
                <a:gd name="T12" fmla="*/ 487 w 2348"/>
                <a:gd name="T13" fmla="*/ 610 h 772"/>
                <a:gd name="T14" fmla="*/ 565 w 2348"/>
                <a:gd name="T15" fmla="*/ 587 h 772"/>
                <a:gd name="T16" fmla="*/ 649 w 2348"/>
                <a:gd name="T17" fmla="*/ 559 h 772"/>
                <a:gd name="T18" fmla="*/ 727 w 2348"/>
                <a:gd name="T19" fmla="*/ 531 h 772"/>
                <a:gd name="T20" fmla="*/ 811 w 2348"/>
                <a:gd name="T21" fmla="*/ 503 h 772"/>
                <a:gd name="T22" fmla="*/ 889 w 2348"/>
                <a:gd name="T23" fmla="*/ 481 h 772"/>
                <a:gd name="T24" fmla="*/ 973 w 2348"/>
                <a:gd name="T25" fmla="*/ 453 h 772"/>
                <a:gd name="T26" fmla="*/ 1051 w 2348"/>
                <a:gd name="T27" fmla="*/ 425 h 772"/>
                <a:gd name="T28" fmla="*/ 1135 w 2348"/>
                <a:gd name="T29" fmla="*/ 397 h 772"/>
                <a:gd name="T30" fmla="*/ 1213 w 2348"/>
                <a:gd name="T31" fmla="*/ 375 h 772"/>
                <a:gd name="T32" fmla="*/ 1291 w 2348"/>
                <a:gd name="T33" fmla="*/ 347 h 772"/>
                <a:gd name="T34" fmla="*/ 1375 w 2348"/>
                <a:gd name="T35" fmla="*/ 319 h 772"/>
                <a:gd name="T36" fmla="*/ 1453 w 2348"/>
                <a:gd name="T37" fmla="*/ 296 h 772"/>
                <a:gd name="T38" fmla="*/ 1537 w 2348"/>
                <a:gd name="T39" fmla="*/ 268 h 772"/>
                <a:gd name="T40" fmla="*/ 1616 w 2348"/>
                <a:gd name="T41" fmla="*/ 240 h 772"/>
                <a:gd name="T42" fmla="*/ 1699 w 2348"/>
                <a:gd name="T43" fmla="*/ 213 h 772"/>
                <a:gd name="T44" fmla="*/ 1778 w 2348"/>
                <a:gd name="T45" fmla="*/ 190 h 772"/>
                <a:gd name="T46" fmla="*/ 1861 w 2348"/>
                <a:gd name="T47" fmla="*/ 162 h 772"/>
                <a:gd name="T48" fmla="*/ 1940 w 2348"/>
                <a:gd name="T49" fmla="*/ 134 h 772"/>
                <a:gd name="T50" fmla="*/ 2024 w 2348"/>
                <a:gd name="T51" fmla="*/ 106 h 772"/>
                <a:gd name="T52" fmla="*/ 2102 w 2348"/>
                <a:gd name="T53" fmla="*/ 84 h 772"/>
                <a:gd name="T54" fmla="*/ 2186 w 2348"/>
                <a:gd name="T55" fmla="*/ 56 h 772"/>
                <a:gd name="T56" fmla="*/ 2264 w 2348"/>
                <a:gd name="T57" fmla="*/ 28 h 772"/>
                <a:gd name="T58" fmla="*/ 2348 w 2348"/>
                <a:gd name="T59"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48" h="772">
                  <a:moveTo>
                    <a:pt x="0" y="772"/>
                  </a:moveTo>
                  <a:lnTo>
                    <a:pt x="78" y="744"/>
                  </a:lnTo>
                  <a:lnTo>
                    <a:pt x="162" y="716"/>
                  </a:lnTo>
                  <a:lnTo>
                    <a:pt x="241" y="694"/>
                  </a:lnTo>
                  <a:lnTo>
                    <a:pt x="324" y="666"/>
                  </a:lnTo>
                  <a:lnTo>
                    <a:pt x="403" y="638"/>
                  </a:lnTo>
                  <a:lnTo>
                    <a:pt x="487" y="610"/>
                  </a:lnTo>
                  <a:lnTo>
                    <a:pt x="565" y="587"/>
                  </a:lnTo>
                  <a:lnTo>
                    <a:pt x="649" y="559"/>
                  </a:lnTo>
                  <a:lnTo>
                    <a:pt x="727" y="531"/>
                  </a:lnTo>
                  <a:lnTo>
                    <a:pt x="811" y="503"/>
                  </a:lnTo>
                  <a:lnTo>
                    <a:pt x="889" y="481"/>
                  </a:lnTo>
                  <a:lnTo>
                    <a:pt x="973" y="453"/>
                  </a:lnTo>
                  <a:lnTo>
                    <a:pt x="1051" y="425"/>
                  </a:lnTo>
                  <a:lnTo>
                    <a:pt x="1135" y="397"/>
                  </a:lnTo>
                  <a:lnTo>
                    <a:pt x="1213" y="375"/>
                  </a:lnTo>
                  <a:lnTo>
                    <a:pt x="1291" y="347"/>
                  </a:lnTo>
                  <a:lnTo>
                    <a:pt x="1375" y="319"/>
                  </a:lnTo>
                  <a:lnTo>
                    <a:pt x="1453" y="296"/>
                  </a:lnTo>
                  <a:lnTo>
                    <a:pt x="1537" y="268"/>
                  </a:lnTo>
                  <a:lnTo>
                    <a:pt x="1616" y="240"/>
                  </a:lnTo>
                  <a:lnTo>
                    <a:pt x="1699" y="213"/>
                  </a:lnTo>
                  <a:lnTo>
                    <a:pt x="1778" y="190"/>
                  </a:lnTo>
                  <a:lnTo>
                    <a:pt x="1861" y="162"/>
                  </a:lnTo>
                  <a:lnTo>
                    <a:pt x="1940" y="134"/>
                  </a:lnTo>
                  <a:lnTo>
                    <a:pt x="2024" y="106"/>
                  </a:lnTo>
                  <a:lnTo>
                    <a:pt x="2102" y="84"/>
                  </a:lnTo>
                  <a:lnTo>
                    <a:pt x="2186" y="56"/>
                  </a:lnTo>
                  <a:lnTo>
                    <a:pt x="2264" y="28"/>
                  </a:lnTo>
                  <a:lnTo>
                    <a:pt x="2348" y="0"/>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484" name="Rectangle 248">
              <a:extLst>
                <a:ext uri="{FF2B5EF4-FFF2-40B4-BE49-F238E27FC236}">
                  <a16:creationId xmlns:a16="http://schemas.microsoft.com/office/drawing/2014/main" id="{BFDCAC73-E2C1-4DA6-8B08-88DC1C4BE189}"/>
                </a:ext>
              </a:extLst>
            </p:cNvPr>
            <p:cNvSpPr>
              <a:spLocks noChangeArrowheads="1"/>
            </p:cNvSpPr>
            <p:nvPr/>
          </p:nvSpPr>
          <p:spPr bwMode="auto">
            <a:xfrm>
              <a:off x="4282" y="3967"/>
              <a:ext cx="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x</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11485" name="Rectangle 249">
              <a:extLst>
                <a:ext uri="{FF2B5EF4-FFF2-40B4-BE49-F238E27FC236}">
                  <a16:creationId xmlns:a16="http://schemas.microsoft.com/office/drawing/2014/main" id="{BD6C3CEC-796C-4590-81AD-19236DD2FDE1}"/>
                </a:ext>
              </a:extLst>
            </p:cNvPr>
            <p:cNvSpPr>
              <a:spLocks noChangeArrowheads="1"/>
            </p:cNvSpPr>
            <p:nvPr/>
          </p:nvSpPr>
          <p:spPr bwMode="auto">
            <a:xfrm rot="16200000">
              <a:off x="2893" y="2830"/>
              <a:ext cx="10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y2</a:t>
              </a:r>
              <a:endParaRPr kumimoji="0" lang="en-US" altLang="en-US" sz="3200" b="0" i="0" u="none" strike="noStrike" cap="none" normalizeH="0" baseline="0">
                <a:ln>
                  <a:noFill/>
                </a:ln>
                <a:solidFill>
                  <a:schemeClr val="tx1"/>
                </a:solidFill>
                <a:effectLst/>
                <a:latin typeface="Arial" panose="020B0604020202020204" pitchFamily="34" charset="0"/>
              </a:endParaRPr>
            </a:p>
          </p:txBody>
        </p: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2899802-6408-487B-955F-8C4B5A840B1B}"/>
                  </a:ext>
                </a:extLst>
              </p:cNvPr>
              <p:cNvSpPr txBox="1"/>
              <p:nvPr/>
            </p:nvSpPr>
            <p:spPr>
              <a:xfrm>
                <a:off x="681775" y="3248655"/>
                <a:ext cx="2068900"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1</m:t>
                          </m:r>
                        </m:sub>
                      </m:sSub>
                      <m:r>
                        <a:rPr lang="en-US" b="0" i="1" smtClean="0">
                          <a:latin typeface="Cambria Math" panose="02040503050406030204" pitchFamily="18" charset="0"/>
                        </a:rPr>
                        <m:t>=0.598+0.997</m:t>
                      </m:r>
                      <m:r>
                        <a:rPr lang="en-US" b="0" i="1" smtClean="0">
                          <a:latin typeface="Cambria Math" panose="02040503050406030204" pitchFamily="18" charset="0"/>
                        </a:rPr>
                        <m:t>𝑡</m:t>
                      </m:r>
                    </m:oMath>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r>
                        <a:rPr lang="en-US" b="0" i="1" smtClean="0">
                          <a:latin typeface="Cambria Math" panose="02040503050406030204" pitchFamily="18" charset="0"/>
                        </a:rPr>
                        <m:t>=0.9785</m:t>
                      </m:r>
                    </m:oMath>
                  </m:oMathPara>
                </a14:m>
                <a:endParaRPr lang="en-US" dirty="0"/>
              </a:p>
            </p:txBody>
          </p:sp>
        </mc:Choice>
        <mc:Fallback xmlns="">
          <p:sp>
            <p:nvSpPr>
              <p:cNvPr id="7" name="TextBox 6">
                <a:extLst>
                  <a:ext uri="{FF2B5EF4-FFF2-40B4-BE49-F238E27FC236}">
                    <a16:creationId xmlns:a16="http://schemas.microsoft.com/office/drawing/2014/main" id="{12899802-6408-487B-955F-8C4B5A840B1B}"/>
                  </a:ext>
                </a:extLst>
              </p:cNvPr>
              <p:cNvSpPr txBox="1">
                <a:spLocks noRot="1" noChangeAspect="1" noMove="1" noResize="1" noEditPoints="1" noAdjustHandles="1" noChangeArrowheads="1" noChangeShapeType="1" noTextEdit="1"/>
              </p:cNvSpPr>
              <p:nvPr/>
            </p:nvSpPr>
            <p:spPr>
              <a:xfrm>
                <a:off x="681775" y="3248655"/>
                <a:ext cx="2068900" cy="553998"/>
              </a:xfrm>
              <a:prstGeom prst="rect">
                <a:avLst/>
              </a:prstGeom>
              <a:blipFill>
                <a:blip r:embed="rId4"/>
                <a:stretch>
                  <a:fillRect l="-2065" r="-2065" b="-43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1" name="TextBox 250">
                <a:extLst>
                  <a:ext uri="{FF2B5EF4-FFF2-40B4-BE49-F238E27FC236}">
                    <a16:creationId xmlns:a16="http://schemas.microsoft.com/office/drawing/2014/main" id="{DE94FF4D-4C0D-463B-80F6-54ACE3D53E41}"/>
                  </a:ext>
                </a:extLst>
              </p:cNvPr>
              <p:cNvSpPr txBox="1"/>
              <p:nvPr/>
            </p:nvSpPr>
            <p:spPr>
              <a:xfrm>
                <a:off x="5058426" y="3312968"/>
                <a:ext cx="2074221"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2</m:t>
                          </m:r>
                        </m:sub>
                      </m:sSub>
                      <m:r>
                        <a:rPr lang="en-US" b="0" i="1" smtClean="0">
                          <a:latin typeface="Cambria Math" panose="02040503050406030204" pitchFamily="18" charset="0"/>
                        </a:rPr>
                        <m:t>=0.598+0.097</m:t>
                      </m:r>
                      <m:r>
                        <a:rPr lang="en-US" b="0" i="1" smtClean="0">
                          <a:latin typeface="Cambria Math" panose="02040503050406030204" pitchFamily="18" charset="0"/>
                        </a:rPr>
                        <m:t>𝑡</m:t>
                      </m:r>
                    </m:oMath>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r>
                        <a:rPr lang="en-US" b="0" i="1" smtClean="0">
                          <a:latin typeface="Cambria Math" panose="02040503050406030204" pitchFamily="18" charset="0"/>
                        </a:rPr>
                        <m:t>=0.3016</m:t>
                      </m:r>
                    </m:oMath>
                  </m:oMathPara>
                </a14:m>
                <a:endParaRPr lang="en-US" dirty="0"/>
              </a:p>
            </p:txBody>
          </p:sp>
        </mc:Choice>
        <mc:Fallback xmlns="">
          <p:sp>
            <p:nvSpPr>
              <p:cNvPr id="251" name="TextBox 250">
                <a:extLst>
                  <a:ext uri="{FF2B5EF4-FFF2-40B4-BE49-F238E27FC236}">
                    <a16:creationId xmlns:a16="http://schemas.microsoft.com/office/drawing/2014/main" id="{DE94FF4D-4C0D-463B-80F6-54ACE3D53E41}"/>
                  </a:ext>
                </a:extLst>
              </p:cNvPr>
              <p:cNvSpPr txBox="1">
                <a:spLocks noRot="1" noChangeAspect="1" noMove="1" noResize="1" noEditPoints="1" noAdjustHandles="1" noChangeArrowheads="1" noChangeShapeType="1" noTextEdit="1"/>
              </p:cNvSpPr>
              <p:nvPr/>
            </p:nvSpPr>
            <p:spPr>
              <a:xfrm>
                <a:off x="5058426" y="3312968"/>
                <a:ext cx="2074221" cy="553998"/>
              </a:xfrm>
              <a:prstGeom prst="rect">
                <a:avLst/>
              </a:prstGeom>
              <a:blipFill>
                <a:blip r:embed="rId5"/>
                <a:stretch>
                  <a:fillRect l="-2059" r="-1765" b="-4396"/>
                </a:stretch>
              </a:blipFill>
            </p:spPr>
            <p:txBody>
              <a:bodyPr/>
              <a:lstStyle/>
              <a:p>
                <a:r>
                  <a:rPr lang="en-US">
                    <a:noFill/>
                  </a:rPr>
                  <a:t> </a:t>
                </a:r>
              </a:p>
            </p:txBody>
          </p:sp>
        </mc:Fallback>
      </mc:AlternateContent>
    </p:spTree>
    <p:extLst>
      <p:ext uri="{BB962C8B-B14F-4D97-AF65-F5344CB8AC3E}">
        <p14:creationId xmlns:p14="http://schemas.microsoft.com/office/powerpoint/2010/main" val="1313092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73767A1F-CFC4-4E4C-8EB7-0E5097008FC3}"/>
                  </a:ext>
                </a:extLst>
              </p:cNvPr>
              <p:cNvSpPr>
                <a:spLocks noGrp="1"/>
              </p:cNvSpPr>
              <p:nvPr>
                <p:ph type="body" sz="quarter" idx="10"/>
              </p:nvPr>
            </p:nvSpPr>
            <p:spPr/>
            <p:txBody>
              <a:bodyPr/>
              <a:lstStyle/>
              <a:p>
                <a:r>
                  <a:rPr lang="en-US" dirty="0"/>
                  <a:t>Fitting 3 math models</a:t>
                </a:r>
              </a:p>
              <a:p>
                <a:pPr lvl="1"/>
                <a:endParaRPr lang="en-US" dirty="0"/>
              </a:p>
              <a:p>
                <a:pPr lvl="1"/>
                <a:endParaRPr lang="en-US" dirty="0"/>
              </a:p>
              <a:p>
                <a:pPr lvl="1"/>
                <a:endParaRPr lang="en-US" dirty="0"/>
              </a:p>
              <a:p>
                <a:pPr lvl="1"/>
                <a:r>
                  <a:rPr lang="en-US" dirty="0"/>
                  <a:t>Quadratic function is comparable, but cubic function seems fit better</a:t>
                </a:r>
              </a:p>
              <a:p>
                <a:r>
                  <a:rPr lang="en-US" dirty="0"/>
                  <a:t>Future prediction (extrapolation)</a:t>
                </a:r>
              </a:p>
              <a:p>
                <a:pPr lvl="1"/>
                <a:r>
                  <a:rPr lang="en-US" dirty="0"/>
                  <a:t>small difference in training region, </a:t>
                </a:r>
                <a:br>
                  <a:rPr lang="en-US" dirty="0"/>
                </a:br>
                <a:r>
                  <a:rPr lang="en-US" dirty="0"/>
                  <a:t>but huge difference in prediction</a:t>
                </a:r>
              </a:p>
              <a:p>
                <a:pPr lvl="1"/>
                <a:r>
                  <a:rPr lang="en-US" dirty="0"/>
                  <a:t>Cubic function shows the largest error </a:t>
                </a:r>
                <a:br>
                  <a:rPr lang="en-US" dirty="0"/>
                </a:br>
                <a:r>
                  <a:rPr lang="en-US" dirty="0"/>
                  <a:t>in prediction region </a:t>
                </a:r>
                <a:br>
                  <a:rPr lang="en-US" dirty="0"/>
                </a:br>
                <a:r>
                  <a:rPr lang="en-US" dirty="0"/>
                  <a:t>(negative degradation)</a:t>
                </a:r>
              </a:p>
              <a:p>
                <a:pPr lvl="1"/>
                <a:r>
                  <a:rPr lang="en-US" dirty="0">
                    <a:solidFill>
                      <a:srgbClr val="0000CC"/>
                    </a:solidFill>
                  </a:rPr>
                  <a:t>Good training results </a:t>
                </a:r>
                <a14:m>
                  <m:oMath xmlns:m="http://schemas.openxmlformats.org/officeDocument/2006/math">
                    <m:r>
                      <a:rPr lang="en-US" i="1" smtClean="0">
                        <a:solidFill>
                          <a:srgbClr val="0000CC"/>
                        </a:solidFill>
                        <a:latin typeface="Cambria Math" panose="02040503050406030204" pitchFamily="18" charset="0"/>
                        <a:ea typeface="Cambria Math" panose="02040503050406030204" pitchFamily="18" charset="0"/>
                      </a:rPr>
                      <m:t>≠</m:t>
                    </m:r>
                  </m:oMath>
                </a14:m>
                <a:r>
                  <a:rPr lang="en-US" dirty="0">
                    <a:solidFill>
                      <a:srgbClr val="0000CC"/>
                    </a:solidFill>
                  </a:rPr>
                  <a:t> good prediction</a:t>
                </a:r>
              </a:p>
              <a:p>
                <a:pPr lvl="1"/>
                <a:r>
                  <a:rPr lang="en-US" dirty="0">
                    <a:solidFill>
                      <a:srgbClr val="0000CC"/>
                    </a:solidFill>
                  </a:rPr>
                  <a:t>Long term prediction is dangerous</a:t>
                </a:r>
              </a:p>
            </p:txBody>
          </p:sp>
        </mc:Choice>
        <mc:Fallback xmlns="">
          <p:sp>
            <p:nvSpPr>
              <p:cNvPr id="2" name="Text Placeholder 1">
                <a:extLst>
                  <a:ext uri="{FF2B5EF4-FFF2-40B4-BE49-F238E27FC236}">
                    <a16:creationId xmlns:a16="http://schemas.microsoft.com/office/drawing/2014/main" id="{73767A1F-CFC4-4E4C-8EB7-0E5097008FC3}"/>
                  </a:ext>
                </a:extLst>
              </p:cNvPr>
              <p:cNvSpPr>
                <a:spLocks noGrp="1" noRot="1" noChangeAspect="1" noMove="1" noResize="1" noEditPoints="1" noAdjustHandles="1" noChangeArrowheads="1" noChangeShapeType="1" noTextEdit="1"/>
              </p:cNvSpPr>
              <p:nvPr>
                <p:ph type="body" sz="quarter" idx="10"/>
              </p:nvPr>
            </p:nvSpPr>
            <p:spPr>
              <a:blipFill>
                <a:blip r:embed="rId6"/>
                <a:stretch>
                  <a:fillRect l="-643" t="-4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F144F24E-A7AF-465F-AC36-74C078FB9A8A}"/>
                  </a:ext>
                </a:extLst>
              </p:cNvPr>
              <p:cNvSpPr>
                <a:spLocks noGrp="1"/>
              </p:cNvSpPr>
              <p:nvPr>
                <p:ph type="title"/>
              </p:nvPr>
            </p:nvSpPr>
            <p:spPr/>
            <p:txBody>
              <a:bodyPr/>
              <a:lstStyle/>
              <a:p>
                <a:r>
                  <a:rPr lang="en-US" dirty="0"/>
                  <a:t>Test for </a:t>
                </a:r>
                <a14:m>
                  <m:oMath xmlns:m="http://schemas.openxmlformats.org/officeDocument/2006/math">
                    <m:sSup>
                      <m:sSupPr>
                        <m:ctrlPr>
                          <a:rPr lang="en-US" b="1" i="1" smtClean="0">
                            <a:latin typeface="Cambria Math" panose="02040503050406030204" pitchFamily="18" charset="0"/>
                          </a:rPr>
                        </m:ctrlPr>
                      </m:sSupPr>
                      <m:e>
                        <m:r>
                          <a:rPr lang="en-US" b="1" i="1" smtClean="0">
                            <a:latin typeface="Cambria Math" panose="02040503050406030204" pitchFamily="18" charset="0"/>
                          </a:rPr>
                          <m:t>𝑹</m:t>
                        </m:r>
                      </m:e>
                      <m:sup>
                        <m:r>
                          <a:rPr lang="en-US" b="1" i="1" smtClean="0">
                            <a:latin typeface="Cambria Math" panose="02040503050406030204" pitchFamily="18" charset="0"/>
                          </a:rPr>
                          <m:t>𝟐</m:t>
                        </m:r>
                      </m:sup>
                    </m:sSup>
                  </m:oMath>
                </a14:m>
                <a:r>
                  <a:rPr lang="en-US" dirty="0"/>
                  <a:t> and </a:t>
                </a:r>
                <a14:m>
                  <m:oMath xmlns:m="http://schemas.openxmlformats.org/officeDocument/2006/math">
                    <m:sSup>
                      <m:sSupPr>
                        <m:ctrlPr>
                          <a:rPr lang="en-US" b="1" i="1" smtClean="0">
                            <a:latin typeface="Cambria Math" panose="02040503050406030204" pitchFamily="18" charset="0"/>
                          </a:rPr>
                        </m:ctrlPr>
                      </m:sSupPr>
                      <m:e>
                        <m:acc>
                          <m:accPr>
                            <m:chr m:val="̅"/>
                            <m:ctrlPr>
                              <a:rPr lang="en-US" i="1" smtClean="0">
                                <a:latin typeface="Cambria Math" panose="02040503050406030204" pitchFamily="18" charset="0"/>
                              </a:rPr>
                            </m:ctrlPr>
                          </m:accPr>
                          <m:e>
                            <m:r>
                              <a:rPr lang="en-US" b="1" i="1" smtClean="0">
                                <a:latin typeface="Cambria Math" panose="02040503050406030204" pitchFamily="18" charset="0"/>
                              </a:rPr>
                              <m:t>𝑹</m:t>
                            </m:r>
                          </m:e>
                        </m:acc>
                      </m:e>
                      <m:sup>
                        <m:r>
                          <a:rPr lang="en-US" b="1" i="1" smtClean="0">
                            <a:latin typeface="Cambria Math" panose="02040503050406030204" pitchFamily="18" charset="0"/>
                          </a:rPr>
                          <m:t>𝟐</m:t>
                        </m:r>
                      </m:sup>
                    </m:sSup>
                  </m:oMath>
                </a14:m>
                <a:endParaRPr lang="en-US" dirty="0"/>
              </a:p>
            </p:txBody>
          </p:sp>
        </mc:Choice>
        <mc:Fallback xmlns="">
          <p:sp>
            <p:nvSpPr>
              <p:cNvPr id="3" name="Title 2">
                <a:extLst>
                  <a:ext uri="{FF2B5EF4-FFF2-40B4-BE49-F238E27FC236}">
                    <a16:creationId xmlns:a16="http://schemas.microsoft.com/office/drawing/2014/main" id="{F144F24E-A7AF-465F-AC36-74C078FB9A8A}"/>
                  </a:ext>
                </a:extLst>
              </p:cNvPr>
              <p:cNvSpPr>
                <a:spLocks noGrp="1" noRot="1" noChangeAspect="1" noMove="1" noResize="1" noEditPoints="1" noAdjustHandles="1" noChangeArrowheads="1" noChangeShapeType="1" noTextEdit="1"/>
              </p:cNvSpPr>
              <p:nvPr>
                <p:ph type="title"/>
              </p:nvPr>
            </p:nvSpPr>
            <p:spPr>
              <a:blipFill>
                <a:blip r:embed="rId3"/>
                <a:stretch>
                  <a:fillRect l="-1487" t="-10345" b="-310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85CF73D8-045F-4B53-974E-746BD05FC43D}"/>
                  </a:ext>
                </a:extLst>
              </p:cNvPr>
              <p:cNvGraphicFramePr>
                <a:graphicFrameLocks noGrp="1"/>
              </p:cNvGraphicFramePr>
              <p:nvPr>
                <p:extLst>
                  <p:ext uri="{D42A27DB-BD31-4B8C-83A1-F6EECF244321}">
                    <p14:modId xmlns:p14="http://schemas.microsoft.com/office/powerpoint/2010/main" val="1585429480"/>
                  </p:ext>
                </p:extLst>
              </p:nvPr>
            </p:nvGraphicFramePr>
            <p:xfrm>
              <a:off x="1072281" y="1160538"/>
              <a:ext cx="6631046" cy="1247164"/>
            </p:xfrm>
            <a:graphic>
              <a:graphicData uri="http://schemas.openxmlformats.org/drawingml/2006/table">
                <a:tbl>
                  <a:tblPr firstRow="1" firstCol="1" bandRow="1" bandCol="1">
                    <a:tableStyleId>{5C22544A-7EE6-4342-B048-85BDC9FD1C3A}</a:tableStyleId>
                  </a:tblPr>
                  <a:tblGrid>
                    <a:gridCol w="1759983">
                      <a:extLst>
                        <a:ext uri="{9D8B030D-6E8A-4147-A177-3AD203B41FA5}">
                          <a16:colId xmlns:a16="http://schemas.microsoft.com/office/drawing/2014/main" val="3989125549"/>
                        </a:ext>
                      </a:extLst>
                    </a:gridCol>
                    <a:gridCol w="1599984">
                      <a:extLst>
                        <a:ext uri="{9D8B030D-6E8A-4147-A177-3AD203B41FA5}">
                          <a16:colId xmlns:a16="http://schemas.microsoft.com/office/drawing/2014/main" val="1201674055"/>
                        </a:ext>
                      </a:extLst>
                    </a:gridCol>
                    <a:gridCol w="1653317">
                      <a:extLst>
                        <a:ext uri="{9D8B030D-6E8A-4147-A177-3AD203B41FA5}">
                          <a16:colId xmlns:a16="http://schemas.microsoft.com/office/drawing/2014/main" val="65023632"/>
                        </a:ext>
                      </a:extLst>
                    </a:gridCol>
                    <a:gridCol w="1617762">
                      <a:extLst>
                        <a:ext uri="{9D8B030D-6E8A-4147-A177-3AD203B41FA5}">
                          <a16:colId xmlns:a16="http://schemas.microsoft.com/office/drawing/2014/main" val="2640455508"/>
                        </a:ext>
                      </a:extLst>
                    </a:gridCol>
                  </a:tblGrid>
                  <a:tr h="311791">
                    <a:tc>
                      <a:txBody>
                        <a:bodyPr/>
                        <a:lstStyle/>
                        <a:p>
                          <a:pPr marL="0" marR="0" algn="ctr" hangingPunct="0">
                            <a:lnSpc>
                              <a:spcPct val="100000"/>
                            </a:lnSpc>
                            <a:spcBef>
                              <a:spcPts val="300"/>
                            </a:spcBef>
                            <a:spcAft>
                              <a:spcPts val="0"/>
                            </a:spcAft>
                          </a:pPr>
                          <a:r>
                            <a:rPr lang="en-US" sz="1600">
                              <a:effectLst/>
                            </a:rPr>
                            <a:t> </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300"/>
                            </a:spcBef>
                            <a:spcAft>
                              <a:spcPts val="0"/>
                            </a:spcAft>
                          </a:pPr>
                          <a:r>
                            <a:rPr lang="en-US" sz="1600" dirty="0">
                              <a:effectLst/>
                            </a:rPr>
                            <a:t>1</a:t>
                          </a:r>
                          <a:r>
                            <a:rPr lang="en-US" sz="1600" baseline="30000" dirty="0">
                              <a:effectLst/>
                            </a:rPr>
                            <a:t>st</a:t>
                          </a:r>
                          <a:r>
                            <a:rPr lang="en-US" sz="1600" dirty="0">
                              <a:effectLst/>
                            </a:rPr>
                            <a:t> order</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300"/>
                            </a:spcBef>
                            <a:spcAft>
                              <a:spcPts val="0"/>
                            </a:spcAft>
                          </a:pPr>
                          <a:r>
                            <a:rPr lang="en-US" sz="1600" dirty="0">
                              <a:effectLst/>
                            </a:rPr>
                            <a:t>2</a:t>
                          </a:r>
                          <a:r>
                            <a:rPr lang="en-US" sz="1600" baseline="30000" dirty="0">
                              <a:effectLst/>
                            </a:rPr>
                            <a:t>nd</a:t>
                          </a:r>
                          <a:r>
                            <a:rPr lang="en-US" sz="1600" dirty="0">
                              <a:effectLst/>
                            </a:rPr>
                            <a:t> order</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dirty="0">
                              <a:effectLst/>
                            </a:rPr>
                            <a:t>3</a:t>
                          </a:r>
                          <a:r>
                            <a:rPr lang="en-US" sz="1600" baseline="30000" dirty="0">
                              <a:effectLst/>
                            </a:rPr>
                            <a:t>rd</a:t>
                          </a:r>
                          <a:r>
                            <a:rPr lang="en-US" sz="1600" dirty="0">
                              <a:effectLst/>
                            </a:rPr>
                            <a:t> order</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1618184325"/>
                      </a:ext>
                    </a:extLst>
                  </a:tr>
                  <a:tr h="311791">
                    <a:tc>
                      <a:txBody>
                        <a:bodyPr/>
                        <a:lstStyle/>
                        <a:p>
                          <a:pPr marL="0" marR="0" algn="ctr" hangingPunct="0">
                            <a:lnSpc>
                              <a:spcPct val="100000"/>
                            </a:lnSpc>
                            <a:spcBef>
                              <a:spcPts val="300"/>
                            </a:spcBef>
                            <a:spcAft>
                              <a:spcPts val="0"/>
                            </a:spcAft>
                          </a:pPr>
                          <a:r>
                            <a:rPr lang="en-US" sz="1600" dirty="0">
                              <a:solidFill>
                                <a:schemeClr val="tx1"/>
                              </a:solidFill>
                              <a:effectLst/>
                            </a:rPr>
                            <a:t> </a:t>
                          </a:r>
                          <a14:m>
                            <m:oMath xmlns:m="http://schemas.openxmlformats.org/officeDocument/2006/math">
                              <m:sSup>
                                <m:sSupPr>
                                  <m:ctrlPr>
                                    <a:rPr lang="en-US" sz="1600" b="1" i="1" smtClean="0">
                                      <a:solidFill>
                                        <a:schemeClr val="tx1"/>
                                      </a:solidFill>
                                      <a:latin typeface="Cambria Math" panose="02040503050406030204" pitchFamily="18" charset="0"/>
                                    </a:rPr>
                                  </m:ctrlPr>
                                </m:sSupPr>
                                <m:e>
                                  <m:acc>
                                    <m:accPr>
                                      <m:chr m:val="̅"/>
                                      <m:ctrlPr>
                                        <a:rPr lang="en-US" sz="1600" i="1" smtClean="0">
                                          <a:solidFill>
                                            <a:schemeClr val="tx1"/>
                                          </a:solidFill>
                                          <a:latin typeface="Cambria Math" panose="02040503050406030204" pitchFamily="18" charset="0"/>
                                        </a:rPr>
                                      </m:ctrlPr>
                                    </m:accPr>
                                    <m:e>
                                      <m:r>
                                        <a:rPr lang="en-US" sz="1600" b="1" i="1" smtClean="0">
                                          <a:solidFill>
                                            <a:schemeClr val="tx1"/>
                                          </a:solidFill>
                                          <a:latin typeface="Cambria Math" panose="02040503050406030204" pitchFamily="18" charset="0"/>
                                        </a:rPr>
                                        <m:t>𝑹</m:t>
                                      </m:r>
                                    </m:e>
                                  </m:acc>
                                </m:e>
                                <m:sup>
                                  <m:r>
                                    <a:rPr lang="en-US" sz="1600" b="1" i="1" smtClean="0">
                                      <a:solidFill>
                                        <a:schemeClr val="tx1"/>
                                      </a:solidFill>
                                      <a:latin typeface="Cambria Math" panose="02040503050406030204" pitchFamily="18" charset="0"/>
                                    </a:rPr>
                                    <m:t>𝟐</m:t>
                                  </m:r>
                                </m:sup>
                              </m:sSup>
                            </m:oMath>
                          </a14:m>
                          <a:r>
                            <a:rPr lang="en-US" sz="1600" dirty="0">
                              <a:solidFill>
                                <a:schemeClr val="tx1"/>
                              </a:solidFill>
                              <a:effectLst/>
                            </a:rPr>
                            <a:t> with five data</a:t>
                          </a:r>
                          <a:endParaRPr lang="en-US" sz="1600" dirty="0">
                            <a:solidFill>
                              <a:schemeClr val="tx1"/>
                            </a:solidFill>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solidFill>
                          <a:srgbClr val="FFFF00"/>
                        </a:solidFill>
                      </a:tcPr>
                    </a:tc>
                    <a:tc>
                      <a:txBody>
                        <a:bodyPr/>
                        <a:lstStyle/>
                        <a:p>
                          <a:pPr marL="0" marR="0" algn="ctr" hangingPunct="0">
                            <a:lnSpc>
                              <a:spcPct val="100000"/>
                            </a:lnSpc>
                            <a:spcBef>
                              <a:spcPts val="300"/>
                            </a:spcBef>
                            <a:spcAft>
                              <a:spcPts val="0"/>
                            </a:spcAft>
                          </a:pPr>
                          <a:r>
                            <a:rPr lang="en-US" sz="1600" dirty="0">
                              <a:effectLst/>
                            </a:rPr>
                            <a:t>0.3071</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solidFill>
                          <a:srgbClr val="FFFF00"/>
                        </a:solidFill>
                      </a:tcPr>
                    </a:tc>
                    <a:tc>
                      <a:txBody>
                        <a:bodyPr/>
                        <a:lstStyle/>
                        <a:p>
                          <a:pPr marL="0" marR="0" algn="ctr" hangingPunct="0">
                            <a:lnSpc>
                              <a:spcPct val="100000"/>
                            </a:lnSpc>
                            <a:spcBef>
                              <a:spcPts val="300"/>
                            </a:spcBef>
                            <a:spcAft>
                              <a:spcPts val="0"/>
                            </a:spcAft>
                          </a:pPr>
                          <a:r>
                            <a:rPr lang="en-US" sz="1600" dirty="0">
                              <a:effectLst/>
                            </a:rPr>
                            <a:t>0.6613</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solidFill>
                          <a:srgbClr val="FFFF00"/>
                        </a:solidFill>
                      </a:tcPr>
                    </a:tc>
                    <a:tc>
                      <a:txBody>
                        <a:bodyPr/>
                        <a:lstStyle/>
                        <a:p>
                          <a:pPr marL="0" marR="0" algn="ctr" hangingPunct="0">
                            <a:lnSpc>
                              <a:spcPct val="100000"/>
                            </a:lnSpc>
                            <a:spcBef>
                              <a:spcPts val="300"/>
                            </a:spcBef>
                            <a:spcAft>
                              <a:spcPts val="0"/>
                            </a:spcAft>
                          </a:pPr>
                          <a:r>
                            <a:rPr lang="en-US" sz="1600" dirty="0">
                              <a:effectLst/>
                            </a:rPr>
                            <a:t>0.7482</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solidFill>
                          <a:srgbClr val="FFFF00"/>
                        </a:solidFill>
                      </a:tcPr>
                    </a:tc>
                    <a:extLst>
                      <a:ext uri="{0D108BD9-81ED-4DB2-BD59-A6C34878D82A}">
                        <a16:rowId xmlns:a16="http://schemas.microsoft.com/office/drawing/2014/main" val="413745200"/>
                      </a:ext>
                    </a:extLst>
                  </a:tr>
                  <a:tr h="311791">
                    <a:tc>
                      <a:txBody>
                        <a:bodyPr/>
                        <a:lstStyle/>
                        <a:p>
                          <a:pPr marL="0" marR="0" algn="ctr" hangingPunct="0">
                            <a:lnSpc>
                              <a:spcPct val="100000"/>
                            </a:lnSpc>
                            <a:spcBef>
                              <a:spcPts val="300"/>
                            </a:spcBef>
                            <a:spcAft>
                              <a:spcPts val="0"/>
                            </a:spcAft>
                          </a:pPr>
                          <a:r>
                            <a:rPr lang="en-US" sz="1600" dirty="0">
                              <a:effectLst/>
                            </a:rPr>
                            <a:t> </a:t>
                          </a:r>
                          <a14:m>
                            <m:oMath xmlns:m="http://schemas.openxmlformats.org/officeDocument/2006/math">
                              <m:sSup>
                                <m:sSupPr>
                                  <m:ctrlPr>
                                    <a:rPr lang="en-US" sz="1600" b="1" i="1" smtClean="0">
                                      <a:latin typeface="Cambria Math" panose="02040503050406030204" pitchFamily="18" charset="0"/>
                                    </a:rPr>
                                  </m:ctrlPr>
                                </m:sSupPr>
                                <m:e>
                                  <m:acc>
                                    <m:accPr>
                                      <m:chr m:val="̅"/>
                                      <m:ctrlPr>
                                        <a:rPr lang="en-US" sz="1600" i="1" smtClean="0">
                                          <a:latin typeface="Cambria Math" panose="02040503050406030204" pitchFamily="18" charset="0"/>
                                        </a:rPr>
                                      </m:ctrlPr>
                                    </m:accPr>
                                    <m:e>
                                      <m:r>
                                        <a:rPr lang="en-US" sz="1600" b="1" i="1" smtClean="0">
                                          <a:latin typeface="Cambria Math" panose="02040503050406030204" pitchFamily="18" charset="0"/>
                                        </a:rPr>
                                        <m:t>𝑹</m:t>
                                      </m:r>
                                    </m:e>
                                  </m:acc>
                                </m:e>
                                <m:sup>
                                  <m:r>
                                    <a:rPr lang="en-US" sz="1600" b="1" i="1" smtClean="0">
                                      <a:latin typeface="Cambria Math" panose="02040503050406030204" pitchFamily="18" charset="0"/>
                                    </a:rPr>
                                    <m:t>𝟐</m:t>
                                  </m:r>
                                </m:sup>
                              </m:sSup>
                            </m:oMath>
                          </a14:m>
                          <a:r>
                            <a:rPr lang="en-US" sz="1600" dirty="0">
                              <a:effectLst/>
                            </a:rPr>
                            <a:t> with nine data</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300"/>
                            </a:spcBef>
                            <a:spcAft>
                              <a:spcPts val="0"/>
                            </a:spcAft>
                          </a:pPr>
                          <a:r>
                            <a:rPr lang="en-US" sz="1600">
                              <a:effectLst/>
                            </a:rPr>
                            <a:t>-</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300"/>
                            </a:spcBef>
                            <a:spcAft>
                              <a:spcPts val="0"/>
                            </a:spcAft>
                          </a:pPr>
                          <a:r>
                            <a:rPr lang="en-US" sz="1600">
                              <a:effectLst/>
                            </a:rPr>
                            <a:t>0.9905</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300"/>
                            </a:spcBef>
                            <a:spcAft>
                              <a:spcPts val="0"/>
                            </a:spcAft>
                          </a:pPr>
                          <a:r>
                            <a:rPr lang="en-US" sz="1600">
                              <a:effectLst/>
                            </a:rPr>
                            <a:t>0.9887</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8798850"/>
                      </a:ext>
                    </a:extLst>
                  </a:tr>
                  <a:tr h="311791">
                    <a:tc>
                      <a:txBody>
                        <a:bodyPr/>
                        <a:lstStyle/>
                        <a:p>
                          <a:pPr marL="0" marR="0" algn="ctr" hangingPunct="0">
                            <a:lnSpc>
                              <a:spcPct val="100000"/>
                            </a:lnSpc>
                            <a:spcBef>
                              <a:spcPts val="300"/>
                            </a:spcBef>
                            <a:spcAft>
                              <a:spcPts val="0"/>
                            </a:spcAft>
                          </a:pPr>
                          <a:r>
                            <a:rPr lang="en-US" sz="1600" dirty="0">
                              <a:effectLst/>
                            </a:rPr>
                            <a:t> </a:t>
                          </a:r>
                          <a14:m>
                            <m:oMath xmlns:m="http://schemas.openxmlformats.org/officeDocument/2006/math">
                              <m:sSup>
                                <m:sSupPr>
                                  <m:ctrlPr>
                                    <a:rPr lang="en-US" sz="1600" b="1" i="1" smtClean="0">
                                      <a:latin typeface="Cambria Math" panose="02040503050406030204" pitchFamily="18" charset="0"/>
                                    </a:rPr>
                                  </m:ctrlPr>
                                </m:sSupPr>
                                <m:e>
                                  <m:acc>
                                    <m:accPr>
                                      <m:chr m:val="̅"/>
                                      <m:ctrlPr>
                                        <a:rPr lang="en-US" sz="1600" i="1" smtClean="0">
                                          <a:latin typeface="Cambria Math" panose="02040503050406030204" pitchFamily="18" charset="0"/>
                                        </a:rPr>
                                      </m:ctrlPr>
                                    </m:accPr>
                                    <m:e>
                                      <m:r>
                                        <a:rPr lang="en-US" sz="1600" b="1" i="1" smtClean="0">
                                          <a:latin typeface="Cambria Math" panose="02040503050406030204" pitchFamily="18" charset="0"/>
                                        </a:rPr>
                                        <m:t>𝑹</m:t>
                                      </m:r>
                                    </m:e>
                                  </m:acc>
                                </m:e>
                                <m:sup>
                                  <m:r>
                                    <a:rPr lang="en-US" sz="1600" b="1" i="1" smtClean="0">
                                      <a:latin typeface="Cambria Math" panose="02040503050406030204" pitchFamily="18" charset="0"/>
                                    </a:rPr>
                                    <m:t>𝟐</m:t>
                                  </m:r>
                                </m:sup>
                              </m:sSup>
                            </m:oMath>
                          </a14:m>
                          <a:r>
                            <a:rPr lang="en-US" sz="1600" dirty="0">
                              <a:effectLst/>
                            </a:rPr>
                            <a:t> with 31 data</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300"/>
                            </a:spcBef>
                            <a:spcAft>
                              <a:spcPts val="0"/>
                            </a:spcAft>
                          </a:pPr>
                          <a:r>
                            <a:rPr lang="en-US" sz="1600">
                              <a:effectLst/>
                            </a:rPr>
                            <a:t>-</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300"/>
                            </a:spcBef>
                            <a:spcAft>
                              <a:spcPts val="0"/>
                            </a:spcAft>
                          </a:pPr>
                          <a:r>
                            <a:rPr lang="en-US" sz="1600">
                              <a:effectLst/>
                            </a:rPr>
                            <a:t>0.9589</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300"/>
                            </a:spcBef>
                            <a:spcAft>
                              <a:spcPts val="0"/>
                            </a:spcAft>
                          </a:pPr>
                          <a:r>
                            <a:rPr lang="en-US" sz="1600" dirty="0">
                              <a:effectLst/>
                            </a:rPr>
                            <a:t>0.9592</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1167771725"/>
                      </a:ext>
                    </a:extLst>
                  </a:tr>
                </a:tbl>
              </a:graphicData>
            </a:graphic>
          </p:graphicFrame>
        </mc:Choice>
        <mc:Fallback xmlns="">
          <p:graphicFrame>
            <p:nvGraphicFramePr>
              <p:cNvPr id="5" name="Table 4">
                <a:extLst>
                  <a:ext uri="{FF2B5EF4-FFF2-40B4-BE49-F238E27FC236}">
                    <a16:creationId xmlns:a16="http://schemas.microsoft.com/office/drawing/2014/main" id="{85CF73D8-045F-4B53-974E-746BD05FC43D}"/>
                  </a:ext>
                </a:extLst>
              </p:cNvPr>
              <p:cNvGraphicFramePr>
                <a:graphicFrameLocks noGrp="1"/>
              </p:cNvGraphicFramePr>
              <p:nvPr>
                <p:extLst>
                  <p:ext uri="{D42A27DB-BD31-4B8C-83A1-F6EECF244321}">
                    <p14:modId xmlns:p14="http://schemas.microsoft.com/office/powerpoint/2010/main" val="1585429480"/>
                  </p:ext>
                </p:extLst>
              </p:nvPr>
            </p:nvGraphicFramePr>
            <p:xfrm>
              <a:off x="1072281" y="1160538"/>
              <a:ext cx="6631046" cy="1247164"/>
            </p:xfrm>
            <a:graphic>
              <a:graphicData uri="http://schemas.openxmlformats.org/drawingml/2006/table">
                <a:tbl>
                  <a:tblPr firstRow="1" firstCol="1" bandRow="1" bandCol="1">
                    <a:tableStyleId>{5C22544A-7EE6-4342-B048-85BDC9FD1C3A}</a:tableStyleId>
                  </a:tblPr>
                  <a:tblGrid>
                    <a:gridCol w="1759983">
                      <a:extLst>
                        <a:ext uri="{9D8B030D-6E8A-4147-A177-3AD203B41FA5}">
                          <a16:colId xmlns:a16="http://schemas.microsoft.com/office/drawing/2014/main" val="3989125549"/>
                        </a:ext>
                      </a:extLst>
                    </a:gridCol>
                    <a:gridCol w="1599984">
                      <a:extLst>
                        <a:ext uri="{9D8B030D-6E8A-4147-A177-3AD203B41FA5}">
                          <a16:colId xmlns:a16="http://schemas.microsoft.com/office/drawing/2014/main" val="1201674055"/>
                        </a:ext>
                      </a:extLst>
                    </a:gridCol>
                    <a:gridCol w="1653317">
                      <a:extLst>
                        <a:ext uri="{9D8B030D-6E8A-4147-A177-3AD203B41FA5}">
                          <a16:colId xmlns:a16="http://schemas.microsoft.com/office/drawing/2014/main" val="65023632"/>
                        </a:ext>
                      </a:extLst>
                    </a:gridCol>
                    <a:gridCol w="1617762">
                      <a:extLst>
                        <a:ext uri="{9D8B030D-6E8A-4147-A177-3AD203B41FA5}">
                          <a16:colId xmlns:a16="http://schemas.microsoft.com/office/drawing/2014/main" val="2640455508"/>
                        </a:ext>
                      </a:extLst>
                    </a:gridCol>
                  </a:tblGrid>
                  <a:tr h="311791">
                    <a:tc>
                      <a:txBody>
                        <a:bodyPr/>
                        <a:lstStyle/>
                        <a:p>
                          <a:pPr marL="0" marR="0" algn="ctr" hangingPunct="0">
                            <a:lnSpc>
                              <a:spcPct val="100000"/>
                            </a:lnSpc>
                            <a:spcBef>
                              <a:spcPts val="300"/>
                            </a:spcBef>
                            <a:spcAft>
                              <a:spcPts val="0"/>
                            </a:spcAft>
                          </a:pPr>
                          <a:r>
                            <a:rPr lang="en-US" sz="1600">
                              <a:effectLst/>
                            </a:rPr>
                            <a:t> </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300"/>
                            </a:spcBef>
                            <a:spcAft>
                              <a:spcPts val="0"/>
                            </a:spcAft>
                          </a:pPr>
                          <a:r>
                            <a:rPr lang="en-US" sz="1600" dirty="0">
                              <a:effectLst/>
                            </a:rPr>
                            <a:t>1</a:t>
                          </a:r>
                          <a:r>
                            <a:rPr lang="en-US" sz="1600" baseline="30000" dirty="0">
                              <a:effectLst/>
                            </a:rPr>
                            <a:t>st</a:t>
                          </a:r>
                          <a:r>
                            <a:rPr lang="en-US" sz="1600" dirty="0">
                              <a:effectLst/>
                            </a:rPr>
                            <a:t> order</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300"/>
                            </a:spcBef>
                            <a:spcAft>
                              <a:spcPts val="0"/>
                            </a:spcAft>
                          </a:pPr>
                          <a:r>
                            <a:rPr lang="en-US" sz="1600" dirty="0">
                              <a:effectLst/>
                            </a:rPr>
                            <a:t>2</a:t>
                          </a:r>
                          <a:r>
                            <a:rPr lang="en-US" sz="1600" baseline="30000" dirty="0">
                              <a:effectLst/>
                            </a:rPr>
                            <a:t>nd</a:t>
                          </a:r>
                          <a:r>
                            <a:rPr lang="en-US" sz="1600" dirty="0">
                              <a:effectLst/>
                            </a:rPr>
                            <a:t> order</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dirty="0">
                              <a:effectLst/>
                            </a:rPr>
                            <a:t>3</a:t>
                          </a:r>
                          <a:r>
                            <a:rPr lang="en-US" sz="1600" baseline="30000" dirty="0">
                              <a:effectLst/>
                            </a:rPr>
                            <a:t>rd</a:t>
                          </a:r>
                          <a:r>
                            <a:rPr lang="en-US" sz="1600" dirty="0">
                              <a:effectLst/>
                            </a:rPr>
                            <a:t> order</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1618184325"/>
                      </a:ext>
                    </a:extLst>
                  </a:tr>
                  <a:tr h="311791">
                    <a:tc>
                      <a:txBody>
                        <a:bodyPr/>
                        <a:lstStyle/>
                        <a:p>
                          <a:endParaRPr lang="en-US"/>
                        </a:p>
                      </a:txBody>
                      <a:tcPr marL="0" marR="0" marT="0" marB="0" anchor="ctr">
                        <a:blipFill>
                          <a:blip r:embed="rId7"/>
                          <a:stretch>
                            <a:fillRect l="-346" t="-107692" r="-278201" b="-225000"/>
                          </a:stretch>
                        </a:blipFill>
                      </a:tcPr>
                    </a:tc>
                    <a:tc>
                      <a:txBody>
                        <a:bodyPr/>
                        <a:lstStyle/>
                        <a:p>
                          <a:pPr marL="0" marR="0" algn="ctr" hangingPunct="0">
                            <a:lnSpc>
                              <a:spcPct val="100000"/>
                            </a:lnSpc>
                            <a:spcBef>
                              <a:spcPts val="300"/>
                            </a:spcBef>
                            <a:spcAft>
                              <a:spcPts val="0"/>
                            </a:spcAft>
                          </a:pPr>
                          <a:r>
                            <a:rPr lang="en-US" sz="1600" dirty="0">
                              <a:effectLst/>
                            </a:rPr>
                            <a:t>0.3071</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solidFill>
                          <a:srgbClr val="FFFF00"/>
                        </a:solidFill>
                      </a:tcPr>
                    </a:tc>
                    <a:tc>
                      <a:txBody>
                        <a:bodyPr/>
                        <a:lstStyle/>
                        <a:p>
                          <a:pPr marL="0" marR="0" algn="ctr" hangingPunct="0">
                            <a:lnSpc>
                              <a:spcPct val="100000"/>
                            </a:lnSpc>
                            <a:spcBef>
                              <a:spcPts val="300"/>
                            </a:spcBef>
                            <a:spcAft>
                              <a:spcPts val="0"/>
                            </a:spcAft>
                          </a:pPr>
                          <a:r>
                            <a:rPr lang="en-US" sz="1600" dirty="0">
                              <a:effectLst/>
                            </a:rPr>
                            <a:t>0.6613</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solidFill>
                          <a:srgbClr val="FFFF00"/>
                        </a:solidFill>
                      </a:tcPr>
                    </a:tc>
                    <a:tc>
                      <a:txBody>
                        <a:bodyPr/>
                        <a:lstStyle/>
                        <a:p>
                          <a:pPr marL="0" marR="0" algn="ctr" hangingPunct="0">
                            <a:lnSpc>
                              <a:spcPct val="100000"/>
                            </a:lnSpc>
                            <a:spcBef>
                              <a:spcPts val="300"/>
                            </a:spcBef>
                            <a:spcAft>
                              <a:spcPts val="0"/>
                            </a:spcAft>
                          </a:pPr>
                          <a:r>
                            <a:rPr lang="en-US" sz="1600" dirty="0">
                              <a:effectLst/>
                            </a:rPr>
                            <a:t>0.7482</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solidFill>
                          <a:srgbClr val="FFFF00"/>
                        </a:solidFill>
                      </a:tcPr>
                    </a:tc>
                    <a:extLst>
                      <a:ext uri="{0D108BD9-81ED-4DB2-BD59-A6C34878D82A}">
                        <a16:rowId xmlns:a16="http://schemas.microsoft.com/office/drawing/2014/main" val="413745200"/>
                      </a:ext>
                    </a:extLst>
                  </a:tr>
                  <a:tr h="311791">
                    <a:tc>
                      <a:txBody>
                        <a:bodyPr/>
                        <a:lstStyle/>
                        <a:p>
                          <a:endParaRPr lang="en-US"/>
                        </a:p>
                      </a:txBody>
                      <a:tcPr marL="0" marR="0" marT="0" marB="0" anchor="ctr">
                        <a:blipFill>
                          <a:blip r:embed="rId7"/>
                          <a:stretch>
                            <a:fillRect l="-346" t="-211765" r="-278201" b="-129412"/>
                          </a:stretch>
                        </a:blipFill>
                      </a:tcPr>
                    </a:tc>
                    <a:tc>
                      <a:txBody>
                        <a:bodyPr/>
                        <a:lstStyle/>
                        <a:p>
                          <a:pPr marL="0" marR="0" algn="ctr" hangingPunct="0">
                            <a:lnSpc>
                              <a:spcPct val="100000"/>
                            </a:lnSpc>
                            <a:spcBef>
                              <a:spcPts val="300"/>
                            </a:spcBef>
                            <a:spcAft>
                              <a:spcPts val="0"/>
                            </a:spcAft>
                          </a:pPr>
                          <a:r>
                            <a:rPr lang="en-US" sz="1600">
                              <a:effectLst/>
                            </a:rPr>
                            <a:t>-</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300"/>
                            </a:spcBef>
                            <a:spcAft>
                              <a:spcPts val="0"/>
                            </a:spcAft>
                          </a:pPr>
                          <a:r>
                            <a:rPr lang="en-US" sz="1600">
                              <a:effectLst/>
                            </a:rPr>
                            <a:t>0.9905</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300"/>
                            </a:spcBef>
                            <a:spcAft>
                              <a:spcPts val="0"/>
                            </a:spcAft>
                          </a:pPr>
                          <a:r>
                            <a:rPr lang="en-US" sz="1600">
                              <a:effectLst/>
                            </a:rPr>
                            <a:t>0.9887</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8798850"/>
                      </a:ext>
                    </a:extLst>
                  </a:tr>
                  <a:tr h="311791">
                    <a:tc>
                      <a:txBody>
                        <a:bodyPr/>
                        <a:lstStyle/>
                        <a:p>
                          <a:endParaRPr lang="en-US"/>
                        </a:p>
                      </a:txBody>
                      <a:tcPr marL="0" marR="0" marT="0" marB="0" anchor="ctr">
                        <a:blipFill>
                          <a:blip r:embed="rId7"/>
                          <a:stretch>
                            <a:fillRect l="-346" t="-311765" r="-278201" b="-29412"/>
                          </a:stretch>
                        </a:blipFill>
                      </a:tcPr>
                    </a:tc>
                    <a:tc>
                      <a:txBody>
                        <a:bodyPr/>
                        <a:lstStyle/>
                        <a:p>
                          <a:pPr marL="0" marR="0" algn="ctr" hangingPunct="0">
                            <a:lnSpc>
                              <a:spcPct val="100000"/>
                            </a:lnSpc>
                            <a:spcBef>
                              <a:spcPts val="300"/>
                            </a:spcBef>
                            <a:spcAft>
                              <a:spcPts val="0"/>
                            </a:spcAft>
                          </a:pPr>
                          <a:r>
                            <a:rPr lang="en-US" sz="1600">
                              <a:effectLst/>
                            </a:rPr>
                            <a:t>-</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300"/>
                            </a:spcBef>
                            <a:spcAft>
                              <a:spcPts val="0"/>
                            </a:spcAft>
                          </a:pPr>
                          <a:r>
                            <a:rPr lang="en-US" sz="1600">
                              <a:effectLst/>
                            </a:rPr>
                            <a:t>0.9589</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300"/>
                            </a:spcBef>
                            <a:spcAft>
                              <a:spcPts val="0"/>
                            </a:spcAft>
                          </a:pPr>
                          <a:r>
                            <a:rPr lang="en-US" sz="1600" dirty="0">
                              <a:effectLst/>
                            </a:rPr>
                            <a:t>0.9592</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1167771725"/>
                      </a:ext>
                    </a:extLst>
                  </a:tr>
                </a:tbl>
              </a:graphicData>
            </a:graphic>
          </p:graphicFrame>
        </mc:Fallback>
      </mc:AlternateContent>
      <p:pic>
        <p:nvPicPr>
          <p:cNvPr id="9" name="Picture 8">
            <a:extLst>
              <a:ext uri="{FF2B5EF4-FFF2-40B4-BE49-F238E27FC236}">
                <a16:creationId xmlns:a16="http://schemas.microsoft.com/office/drawing/2014/main" id="{9BDB8D03-7809-4937-8263-3824937FCFDC}"/>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71974" y="2988543"/>
            <a:ext cx="4215955" cy="3166195"/>
          </a:xfrm>
          <a:prstGeom prst="rect">
            <a:avLst/>
          </a:prstGeom>
          <a:noFill/>
          <a:ln>
            <a:noFill/>
          </a:ln>
        </p:spPr>
      </p:pic>
    </p:spTree>
    <p:extLst>
      <p:ext uri="{BB962C8B-B14F-4D97-AF65-F5344CB8AC3E}">
        <p14:creationId xmlns:p14="http://schemas.microsoft.com/office/powerpoint/2010/main" val="1102572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8FEF66-7AF8-45D7-8DE4-F71EE48162D0}"/>
              </a:ext>
            </a:extLst>
          </p:cNvPr>
          <p:cNvSpPr>
            <a:spLocks noGrp="1"/>
          </p:cNvSpPr>
          <p:nvPr>
            <p:ph type="body" sz="quarter" idx="10"/>
          </p:nvPr>
        </p:nvSpPr>
        <p:spPr/>
        <p:txBody>
          <a:bodyPr/>
          <a:lstStyle/>
          <a:p>
            <a:r>
              <a:rPr lang="en-US" dirty="0"/>
              <a:t>the number of data should be much larger than that of unknown coefficients</a:t>
            </a:r>
          </a:p>
          <a:p>
            <a:pPr lvl="1"/>
            <a:r>
              <a:rPr lang="en-US" dirty="0"/>
              <a:t>Regression tends to compensate for the noise in data and try to find the mean trend of the function</a:t>
            </a:r>
          </a:p>
          <a:p>
            <a:r>
              <a:rPr lang="en-US" dirty="0">
                <a:solidFill>
                  <a:srgbClr val="FF0000"/>
                </a:solidFill>
              </a:rPr>
              <a:t>Overfitting</a:t>
            </a:r>
          </a:p>
          <a:p>
            <a:pPr lvl="1"/>
            <a:r>
              <a:rPr lang="en-US" dirty="0"/>
              <a:t>when the number of unknown coefficients increases, regression tends to fit the noise, not the trend</a:t>
            </a:r>
          </a:p>
          <a:p>
            <a:pPr lvl="1"/>
            <a:r>
              <a:rPr lang="en-US" dirty="0"/>
              <a:t>a modeling error which occurs when the proposed function is overly complex so that it fits noisy data, and when the function has no conformability with the data shape </a:t>
            </a:r>
          </a:p>
          <a:p>
            <a:pPr lvl="1"/>
            <a:r>
              <a:rPr lang="en-US" dirty="0"/>
              <a:t>Avoiding overfitting: cross-validation, regularization, early stopping and pruning </a:t>
            </a:r>
          </a:p>
          <a:p>
            <a:pPr lvl="1"/>
            <a:r>
              <a:rPr lang="en-US" dirty="0"/>
              <a:t>penalize overly complex functions or test the capability of the function by evaluating its performance on a set of data not used for training</a:t>
            </a:r>
          </a:p>
          <a:p>
            <a:r>
              <a:rPr lang="en-US" dirty="0">
                <a:solidFill>
                  <a:srgbClr val="0000CC"/>
                </a:solidFill>
              </a:rPr>
              <a:t>But these techniques do not guarantee the accuracy in future prediction</a:t>
            </a:r>
          </a:p>
        </p:txBody>
      </p:sp>
      <p:sp>
        <p:nvSpPr>
          <p:cNvPr id="3" name="Title 2">
            <a:extLst>
              <a:ext uri="{FF2B5EF4-FFF2-40B4-BE49-F238E27FC236}">
                <a16:creationId xmlns:a16="http://schemas.microsoft.com/office/drawing/2014/main" id="{18AB5609-375E-4EB8-AEBA-73BA857C8FD2}"/>
              </a:ext>
            </a:extLst>
          </p:cNvPr>
          <p:cNvSpPr>
            <a:spLocks noGrp="1"/>
          </p:cNvSpPr>
          <p:nvPr>
            <p:ph type="title"/>
          </p:nvPr>
        </p:nvSpPr>
        <p:spPr/>
        <p:txBody>
          <a:bodyPr/>
          <a:lstStyle/>
          <a:p>
            <a:r>
              <a:rPr lang="en-US" dirty="0"/>
              <a:t>Overfitting</a:t>
            </a:r>
          </a:p>
        </p:txBody>
      </p:sp>
    </p:spTree>
    <p:extLst>
      <p:ext uri="{BB962C8B-B14F-4D97-AF65-F5344CB8AC3E}">
        <p14:creationId xmlns:p14="http://schemas.microsoft.com/office/powerpoint/2010/main" val="26531468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70BE3D56-8388-4BCA-92E5-67A0D8CF827B}"/>
                  </a:ext>
                </a:extLst>
              </p:cNvPr>
              <p:cNvSpPr>
                <a:spLocks noGrp="1"/>
              </p:cNvSpPr>
              <p:nvPr>
                <p:ph type="body" sz="quarter" idx="10"/>
              </p:nvPr>
            </p:nvSpPr>
            <p:spPr/>
            <p:txBody>
              <a:bodyPr/>
              <a:lstStyle/>
              <a:p>
                <a:r>
                  <a:rPr lang="en-US" dirty="0"/>
                  <a:t>5 samples of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dirty="0"/>
                  <a:t> with noise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0,1</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oMath>
                </a14:m>
                <a:endParaRPr lang="en-US" dirty="0"/>
              </a:p>
              <a:p>
                <a:endParaRPr lang="en-US" dirty="0"/>
              </a:p>
              <a:p>
                <a:endParaRPr lang="en-US" dirty="0"/>
              </a:p>
              <a:p>
                <a:r>
                  <a:rPr lang="en-US" dirty="0"/>
                  <a:t>Fit the samples using 4-th order polynomials (5 coefficients)</a:t>
                </a:r>
              </a:p>
              <a:p>
                <a:endParaRPr lang="en-US" dirty="0"/>
              </a:p>
              <a:p>
                <a:r>
                  <a:rPr lang="en-US" dirty="0"/>
                  <a:t>Perfect fit for all data points</a:t>
                </a:r>
              </a:p>
              <a:p>
                <a:r>
                  <a:rPr lang="en-US" dirty="0">
                    <a:solidFill>
                      <a:srgbClr val="0000CC"/>
                    </a:solidFill>
                  </a:rPr>
                  <a:t>The model fits noise, not</a:t>
                </a:r>
                <a:br>
                  <a:rPr lang="en-US" dirty="0">
                    <a:solidFill>
                      <a:srgbClr val="0000CC"/>
                    </a:solidFill>
                  </a:rPr>
                </a:br>
                <a:r>
                  <a:rPr lang="en-US" dirty="0">
                    <a:solidFill>
                      <a:srgbClr val="0000CC"/>
                    </a:solidFill>
                  </a:rPr>
                  <a:t>the trend (no noise canceling)</a:t>
                </a:r>
              </a:p>
            </p:txBody>
          </p:sp>
        </mc:Choice>
        <mc:Fallback xmlns="">
          <p:sp>
            <p:nvSpPr>
              <p:cNvPr id="2" name="Text Placeholder 1">
                <a:extLst>
                  <a:ext uri="{FF2B5EF4-FFF2-40B4-BE49-F238E27FC236}">
                    <a16:creationId xmlns:a16="http://schemas.microsoft.com/office/drawing/2014/main" id="{70BE3D56-8388-4BCA-92E5-67A0D8CF827B}"/>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643" t="-42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958F0C1-B0D8-4122-A5ED-190098055C46}"/>
              </a:ext>
            </a:extLst>
          </p:cNvPr>
          <p:cNvSpPr>
            <a:spLocks noGrp="1"/>
          </p:cNvSpPr>
          <p:nvPr>
            <p:ph type="title"/>
          </p:nvPr>
        </p:nvSpPr>
        <p:spPr/>
        <p:txBody>
          <a:bodyPr/>
          <a:lstStyle/>
          <a:p>
            <a:r>
              <a:rPr lang="en-US" dirty="0"/>
              <a:t>Ex) Fitting Noise</a:t>
            </a:r>
          </a:p>
        </p:txBody>
      </p:sp>
      <p:grpSp>
        <p:nvGrpSpPr>
          <p:cNvPr id="6" name="Group 4">
            <a:extLst>
              <a:ext uri="{FF2B5EF4-FFF2-40B4-BE49-F238E27FC236}">
                <a16:creationId xmlns:a16="http://schemas.microsoft.com/office/drawing/2014/main" id="{5CFABF0B-77C2-4E06-9EAE-DBF5C1086C0E}"/>
              </a:ext>
            </a:extLst>
          </p:cNvPr>
          <p:cNvGrpSpPr>
            <a:grpSpLocks noChangeAspect="1"/>
          </p:cNvGrpSpPr>
          <p:nvPr/>
        </p:nvGrpSpPr>
        <p:grpSpPr bwMode="auto">
          <a:xfrm>
            <a:off x="4999037" y="3059113"/>
            <a:ext cx="4041775" cy="3265488"/>
            <a:chOff x="3149" y="1927"/>
            <a:chExt cx="2546" cy="2057"/>
          </a:xfrm>
        </p:grpSpPr>
        <p:sp>
          <p:nvSpPr>
            <p:cNvPr id="8" name="Rectangle 5">
              <a:extLst>
                <a:ext uri="{FF2B5EF4-FFF2-40B4-BE49-F238E27FC236}">
                  <a16:creationId xmlns:a16="http://schemas.microsoft.com/office/drawing/2014/main" id="{1E0B8AF7-8E04-44C7-91F3-05FD935502A9}"/>
                </a:ext>
              </a:extLst>
            </p:cNvPr>
            <p:cNvSpPr>
              <a:spLocks noChangeArrowheads="1"/>
            </p:cNvSpPr>
            <p:nvPr/>
          </p:nvSpPr>
          <p:spPr bwMode="auto">
            <a:xfrm>
              <a:off x="3292" y="1980"/>
              <a:ext cx="2292" cy="181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Line 6">
              <a:extLst>
                <a:ext uri="{FF2B5EF4-FFF2-40B4-BE49-F238E27FC236}">
                  <a16:creationId xmlns:a16="http://schemas.microsoft.com/office/drawing/2014/main" id="{9DA994AE-AE22-45C9-B61D-F2D1FFF2D8F8}"/>
                </a:ext>
              </a:extLst>
            </p:cNvPr>
            <p:cNvSpPr>
              <a:spLocks noChangeShapeType="1"/>
            </p:cNvSpPr>
            <p:nvPr/>
          </p:nvSpPr>
          <p:spPr bwMode="auto">
            <a:xfrm>
              <a:off x="3292" y="3794"/>
              <a:ext cx="2292" cy="0"/>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7">
              <a:extLst>
                <a:ext uri="{FF2B5EF4-FFF2-40B4-BE49-F238E27FC236}">
                  <a16:creationId xmlns:a16="http://schemas.microsoft.com/office/drawing/2014/main" id="{19A28243-96B4-4379-9DF1-88C6968B3F1C}"/>
                </a:ext>
              </a:extLst>
            </p:cNvPr>
            <p:cNvSpPr>
              <a:spLocks noChangeShapeType="1"/>
            </p:cNvSpPr>
            <p:nvPr/>
          </p:nvSpPr>
          <p:spPr bwMode="auto">
            <a:xfrm>
              <a:off x="3292" y="1980"/>
              <a:ext cx="2292" cy="0"/>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8">
              <a:extLst>
                <a:ext uri="{FF2B5EF4-FFF2-40B4-BE49-F238E27FC236}">
                  <a16:creationId xmlns:a16="http://schemas.microsoft.com/office/drawing/2014/main" id="{EF1F1D5B-F0E9-48C9-9FA7-79BF8934D44E}"/>
                </a:ext>
              </a:extLst>
            </p:cNvPr>
            <p:cNvSpPr>
              <a:spLocks noChangeShapeType="1"/>
            </p:cNvSpPr>
            <p:nvPr/>
          </p:nvSpPr>
          <p:spPr bwMode="auto">
            <a:xfrm flipV="1">
              <a:off x="3292" y="3771"/>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9">
              <a:extLst>
                <a:ext uri="{FF2B5EF4-FFF2-40B4-BE49-F238E27FC236}">
                  <a16:creationId xmlns:a16="http://schemas.microsoft.com/office/drawing/2014/main" id="{600B90A4-E0E1-4F9A-B4AA-39126E35E019}"/>
                </a:ext>
              </a:extLst>
            </p:cNvPr>
            <p:cNvSpPr>
              <a:spLocks noChangeShapeType="1"/>
            </p:cNvSpPr>
            <p:nvPr/>
          </p:nvSpPr>
          <p:spPr bwMode="auto">
            <a:xfrm flipV="1">
              <a:off x="3750" y="3771"/>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0">
              <a:extLst>
                <a:ext uri="{FF2B5EF4-FFF2-40B4-BE49-F238E27FC236}">
                  <a16:creationId xmlns:a16="http://schemas.microsoft.com/office/drawing/2014/main" id="{03448A51-7AAF-4F6A-9B50-257530A8A045}"/>
                </a:ext>
              </a:extLst>
            </p:cNvPr>
            <p:cNvSpPr>
              <a:spLocks noChangeShapeType="1"/>
            </p:cNvSpPr>
            <p:nvPr/>
          </p:nvSpPr>
          <p:spPr bwMode="auto">
            <a:xfrm flipV="1">
              <a:off x="4209" y="3771"/>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1">
              <a:extLst>
                <a:ext uri="{FF2B5EF4-FFF2-40B4-BE49-F238E27FC236}">
                  <a16:creationId xmlns:a16="http://schemas.microsoft.com/office/drawing/2014/main" id="{4D52BDD1-CEDF-4355-9582-1F50816B2C83}"/>
                </a:ext>
              </a:extLst>
            </p:cNvPr>
            <p:cNvSpPr>
              <a:spLocks noChangeShapeType="1"/>
            </p:cNvSpPr>
            <p:nvPr/>
          </p:nvSpPr>
          <p:spPr bwMode="auto">
            <a:xfrm flipV="1">
              <a:off x="4667" y="3771"/>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2">
              <a:extLst>
                <a:ext uri="{FF2B5EF4-FFF2-40B4-BE49-F238E27FC236}">
                  <a16:creationId xmlns:a16="http://schemas.microsoft.com/office/drawing/2014/main" id="{6A1785CB-C0F2-4EEC-A077-D0A43B3240A8}"/>
                </a:ext>
              </a:extLst>
            </p:cNvPr>
            <p:cNvSpPr>
              <a:spLocks noChangeShapeType="1"/>
            </p:cNvSpPr>
            <p:nvPr/>
          </p:nvSpPr>
          <p:spPr bwMode="auto">
            <a:xfrm flipV="1">
              <a:off x="5126" y="3771"/>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3">
              <a:extLst>
                <a:ext uri="{FF2B5EF4-FFF2-40B4-BE49-F238E27FC236}">
                  <a16:creationId xmlns:a16="http://schemas.microsoft.com/office/drawing/2014/main" id="{AD91CCD9-6731-4B6F-8BEC-2036C2128F21}"/>
                </a:ext>
              </a:extLst>
            </p:cNvPr>
            <p:cNvSpPr>
              <a:spLocks noChangeShapeType="1"/>
            </p:cNvSpPr>
            <p:nvPr/>
          </p:nvSpPr>
          <p:spPr bwMode="auto">
            <a:xfrm flipV="1">
              <a:off x="5584" y="3771"/>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4">
              <a:extLst>
                <a:ext uri="{FF2B5EF4-FFF2-40B4-BE49-F238E27FC236}">
                  <a16:creationId xmlns:a16="http://schemas.microsoft.com/office/drawing/2014/main" id="{7BEB60E3-57FE-4836-9659-FD89688D84C5}"/>
                </a:ext>
              </a:extLst>
            </p:cNvPr>
            <p:cNvSpPr>
              <a:spLocks noChangeShapeType="1"/>
            </p:cNvSpPr>
            <p:nvPr/>
          </p:nvSpPr>
          <p:spPr bwMode="auto">
            <a:xfrm>
              <a:off x="3292" y="1980"/>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5">
              <a:extLst>
                <a:ext uri="{FF2B5EF4-FFF2-40B4-BE49-F238E27FC236}">
                  <a16:creationId xmlns:a16="http://schemas.microsoft.com/office/drawing/2014/main" id="{646E2DA9-AEE2-49D3-BA6B-DFF906E55EE2}"/>
                </a:ext>
              </a:extLst>
            </p:cNvPr>
            <p:cNvSpPr>
              <a:spLocks noChangeShapeType="1"/>
            </p:cNvSpPr>
            <p:nvPr/>
          </p:nvSpPr>
          <p:spPr bwMode="auto">
            <a:xfrm>
              <a:off x="3750" y="1980"/>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6">
              <a:extLst>
                <a:ext uri="{FF2B5EF4-FFF2-40B4-BE49-F238E27FC236}">
                  <a16:creationId xmlns:a16="http://schemas.microsoft.com/office/drawing/2014/main" id="{6C5183F3-A2B1-4CB7-84E8-3F42C5DC74B2}"/>
                </a:ext>
              </a:extLst>
            </p:cNvPr>
            <p:cNvSpPr>
              <a:spLocks noChangeShapeType="1"/>
            </p:cNvSpPr>
            <p:nvPr/>
          </p:nvSpPr>
          <p:spPr bwMode="auto">
            <a:xfrm>
              <a:off x="4209" y="1980"/>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7">
              <a:extLst>
                <a:ext uri="{FF2B5EF4-FFF2-40B4-BE49-F238E27FC236}">
                  <a16:creationId xmlns:a16="http://schemas.microsoft.com/office/drawing/2014/main" id="{BAC10BC3-FDB6-4AF0-BFC9-2DF63D8E2664}"/>
                </a:ext>
              </a:extLst>
            </p:cNvPr>
            <p:cNvSpPr>
              <a:spLocks noChangeShapeType="1"/>
            </p:cNvSpPr>
            <p:nvPr/>
          </p:nvSpPr>
          <p:spPr bwMode="auto">
            <a:xfrm>
              <a:off x="4667" y="1980"/>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8">
              <a:extLst>
                <a:ext uri="{FF2B5EF4-FFF2-40B4-BE49-F238E27FC236}">
                  <a16:creationId xmlns:a16="http://schemas.microsoft.com/office/drawing/2014/main" id="{D94FAAEE-E2CC-4331-8FA5-E771E774BF43}"/>
                </a:ext>
              </a:extLst>
            </p:cNvPr>
            <p:cNvSpPr>
              <a:spLocks noChangeShapeType="1"/>
            </p:cNvSpPr>
            <p:nvPr/>
          </p:nvSpPr>
          <p:spPr bwMode="auto">
            <a:xfrm>
              <a:off x="5126" y="1980"/>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9">
              <a:extLst>
                <a:ext uri="{FF2B5EF4-FFF2-40B4-BE49-F238E27FC236}">
                  <a16:creationId xmlns:a16="http://schemas.microsoft.com/office/drawing/2014/main" id="{28EBDA83-D1E9-45A8-A60F-5E3823171587}"/>
                </a:ext>
              </a:extLst>
            </p:cNvPr>
            <p:cNvSpPr>
              <a:spLocks noChangeShapeType="1"/>
            </p:cNvSpPr>
            <p:nvPr/>
          </p:nvSpPr>
          <p:spPr bwMode="auto">
            <a:xfrm>
              <a:off x="5584" y="1980"/>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Rectangle 20">
              <a:extLst>
                <a:ext uri="{FF2B5EF4-FFF2-40B4-BE49-F238E27FC236}">
                  <a16:creationId xmlns:a16="http://schemas.microsoft.com/office/drawing/2014/main" id="{6B7C96B3-2C0B-4562-AC87-42AA9E6BA8CD}"/>
                </a:ext>
              </a:extLst>
            </p:cNvPr>
            <p:cNvSpPr>
              <a:spLocks noChangeArrowheads="1"/>
            </p:cNvSpPr>
            <p:nvPr/>
          </p:nvSpPr>
          <p:spPr bwMode="auto">
            <a:xfrm>
              <a:off x="3265" y="3836"/>
              <a:ext cx="10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1">
              <a:extLst>
                <a:ext uri="{FF2B5EF4-FFF2-40B4-BE49-F238E27FC236}">
                  <a16:creationId xmlns:a16="http://schemas.microsoft.com/office/drawing/2014/main" id="{62F818F5-6EDE-4A3F-89B3-4ED5F09377E7}"/>
                </a:ext>
              </a:extLst>
            </p:cNvPr>
            <p:cNvSpPr>
              <a:spLocks noChangeArrowheads="1"/>
            </p:cNvSpPr>
            <p:nvPr/>
          </p:nvSpPr>
          <p:spPr bwMode="auto">
            <a:xfrm>
              <a:off x="3725" y="3836"/>
              <a:ext cx="10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2">
              <a:extLst>
                <a:ext uri="{FF2B5EF4-FFF2-40B4-BE49-F238E27FC236}">
                  <a16:creationId xmlns:a16="http://schemas.microsoft.com/office/drawing/2014/main" id="{E3466AD6-8B16-480E-8DD9-78208613FA63}"/>
                </a:ext>
              </a:extLst>
            </p:cNvPr>
            <p:cNvSpPr>
              <a:spLocks noChangeArrowheads="1"/>
            </p:cNvSpPr>
            <p:nvPr/>
          </p:nvSpPr>
          <p:spPr bwMode="auto">
            <a:xfrm>
              <a:off x="4184" y="3836"/>
              <a:ext cx="10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3">
              <a:extLst>
                <a:ext uri="{FF2B5EF4-FFF2-40B4-BE49-F238E27FC236}">
                  <a16:creationId xmlns:a16="http://schemas.microsoft.com/office/drawing/2014/main" id="{DFC350B2-E82C-4556-9196-1F53B460E406}"/>
                </a:ext>
              </a:extLst>
            </p:cNvPr>
            <p:cNvSpPr>
              <a:spLocks noChangeArrowheads="1"/>
            </p:cNvSpPr>
            <p:nvPr/>
          </p:nvSpPr>
          <p:spPr bwMode="auto">
            <a:xfrm>
              <a:off x="4639" y="3836"/>
              <a:ext cx="10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4">
              <a:extLst>
                <a:ext uri="{FF2B5EF4-FFF2-40B4-BE49-F238E27FC236}">
                  <a16:creationId xmlns:a16="http://schemas.microsoft.com/office/drawing/2014/main" id="{ECE15D35-0722-4DBE-9D1F-8A1261028EF3}"/>
                </a:ext>
              </a:extLst>
            </p:cNvPr>
            <p:cNvSpPr>
              <a:spLocks noChangeArrowheads="1"/>
            </p:cNvSpPr>
            <p:nvPr/>
          </p:nvSpPr>
          <p:spPr bwMode="auto">
            <a:xfrm>
              <a:off x="5098" y="3836"/>
              <a:ext cx="10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5">
              <a:extLst>
                <a:ext uri="{FF2B5EF4-FFF2-40B4-BE49-F238E27FC236}">
                  <a16:creationId xmlns:a16="http://schemas.microsoft.com/office/drawing/2014/main" id="{9F695DE0-200F-42FE-A60A-737E062FE097}"/>
                </a:ext>
              </a:extLst>
            </p:cNvPr>
            <p:cNvSpPr>
              <a:spLocks noChangeArrowheads="1"/>
            </p:cNvSpPr>
            <p:nvPr/>
          </p:nvSpPr>
          <p:spPr bwMode="auto">
            <a:xfrm>
              <a:off x="5531" y="3836"/>
              <a:ext cx="16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26">
              <a:extLst>
                <a:ext uri="{FF2B5EF4-FFF2-40B4-BE49-F238E27FC236}">
                  <a16:creationId xmlns:a16="http://schemas.microsoft.com/office/drawing/2014/main" id="{D2BF9B54-6425-4E76-AB16-C70B117D1E20}"/>
                </a:ext>
              </a:extLst>
            </p:cNvPr>
            <p:cNvSpPr>
              <a:spLocks noChangeShapeType="1"/>
            </p:cNvSpPr>
            <p:nvPr/>
          </p:nvSpPr>
          <p:spPr bwMode="auto">
            <a:xfrm flipV="1">
              <a:off x="3292" y="1980"/>
              <a:ext cx="0" cy="1814"/>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7">
              <a:extLst>
                <a:ext uri="{FF2B5EF4-FFF2-40B4-BE49-F238E27FC236}">
                  <a16:creationId xmlns:a16="http://schemas.microsoft.com/office/drawing/2014/main" id="{6F220C22-8C30-41E7-AD82-F6C19C6D6256}"/>
                </a:ext>
              </a:extLst>
            </p:cNvPr>
            <p:cNvSpPr>
              <a:spLocks noChangeShapeType="1"/>
            </p:cNvSpPr>
            <p:nvPr/>
          </p:nvSpPr>
          <p:spPr bwMode="auto">
            <a:xfrm flipV="1">
              <a:off x="5584" y="1980"/>
              <a:ext cx="0" cy="1814"/>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8">
              <a:extLst>
                <a:ext uri="{FF2B5EF4-FFF2-40B4-BE49-F238E27FC236}">
                  <a16:creationId xmlns:a16="http://schemas.microsoft.com/office/drawing/2014/main" id="{D9BECED0-7191-47CE-8C55-B3BAAE8DCA10}"/>
                </a:ext>
              </a:extLst>
            </p:cNvPr>
            <p:cNvSpPr>
              <a:spLocks noChangeShapeType="1"/>
            </p:cNvSpPr>
            <p:nvPr/>
          </p:nvSpPr>
          <p:spPr bwMode="auto">
            <a:xfrm>
              <a:off x="3292" y="3794"/>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29">
              <a:extLst>
                <a:ext uri="{FF2B5EF4-FFF2-40B4-BE49-F238E27FC236}">
                  <a16:creationId xmlns:a16="http://schemas.microsoft.com/office/drawing/2014/main" id="{9A173148-8412-465E-A6E8-6D06ED2D59EE}"/>
                </a:ext>
              </a:extLst>
            </p:cNvPr>
            <p:cNvSpPr>
              <a:spLocks noChangeShapeType="1"/>
            </p:cNvSpPr>
            <p:nvPr/>
          </p:nvSpPr>
          <p:spPr bwMode="auto">
            <a:xfrm>
              <a:off x="3292" y="3492"/>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30">
              <a:extLst>
                <a:ext uri="{FF2B5EF4-FFF2-40B4-BE49-F238E27FC236}">
                  <a16:creationId xmlns:a16="http://schemas.microsoft.com/office/drawing/2014/main" id="{F0468C68-6C41-4E85-9D62-0A25908CAEEA}"/>
                </a:ext>
              </a:extLst>
            </p:cNvPr>
            <p:cNvSpPr>
              <a:spLocks noChangeShapeType="1"/>
            </p:cNvSpPr>
            <p:nvPr/>
          </p:nvSpPr>
          <p:spPr bwMode="auto">
            <a:xfrm>
              <a:off x="3292" y="3189"/>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31">
              <a:extLst>
                <a:ext uri="{FF2B5EF4-FFF2-40B4-BE49-F238E27FC236}">
                  <a16:creationId xmlns:a16="http://schemas.microsoft.com/office/drawing/2014/main" id="{B5B214CE-5C50-437C-BB46-594BD8C16914}"/>
                </a:ext>
              </a:extLst>
            </p:cNvPr>
            <p:cNvSpPr>
              <a:spLocks noChangeShapeType="1"/>
            </p:cNvSpPr>
            <p:nvPr/>
          </p:nvSpPr>
          <p:spPr bwMode="auto">
            <a:xfrm>
              <a:off x="3292" y="2887"/>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32">
              <a:extLst>
                <a:ext uri="{FF2B5EF4-FFF2-40B4-BE49-F238E27FC236}">
                  <a16:creationId xmlns:a16="http://schemas.microsoft.com/office/drawing/2014/main" id="{A4B34421-76B8-400D-9FEA-E29DADEF2C88}"/>
                </a:ext>
              </a:extLst>
            </p:cNvPr>
            <p:cNvSpPr>
              <a:spLocks noChangeShapeType="1"/>
            </p:cNvSpPr>
            <p:nvPr/>
          </p:nvSpPr>
          <p:spPr bwMode="auto">
            <a:xfrm>
              <a:off x="3292" y="2585"/>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33">
              <a:extLst>
                <a:ext uri="{FF2B5EF4-FFF2-40B4-BE49-F238E27FC236}">
                  <a16:creationId xmlns:a16="http://schemas.microsoft.com/office/drawing/2014/main" id="{E445501D-1563-4206-B7C9-CBB3D1DE4441}"/>
                </a:ext>
              </a:extLst>
            </p:cNvPr>
            <p:cNvSpPr>
              <a:spLocks noChangeShapeType="1"/>
            </p:cNvSpPr>
            <p:nvPr/>
          </p:nvSpPr>
          <p:spPr bwMode="auto">
            <a:xfrm>
              <a:off x="3292" y="2282"/>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34">
              <a:extLst>
                <a:ext uri="{FF2B5EF4-FFF2-40B4-BE49-F238E27FC236}">
                  <a16:creationId xmlns:a16="http://schemas.microsoft.com/office/drawing/2014/main" id="{16E378F2-9EFC-4490-8AA6-D9B3B43516B1}"/>
                </a:ext>
              </a:extLst>
            </p:cNvPr>
            <p:cNvSpPr>
              <a:spLocks noChangeShapeType="1"/>
            </p:cNvSpPr>
            <p:nvPr/>
          </p:nvSpPr>
          <p:spPr bwMode="auto">
            <a:xfrm>
              <a:off x="3292" y="1980"/>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35">
              <a:extLst>
                <a:ext uri="{FF2B5EF4-FFF2-40B4-BE49-F238E27FC236}">
                  <a16:creationId xmlns:a16="http://schemas.microsoft.com/office/drawing/2014/main" id="{212E2DD7-670E-4D07-BFF5-9BE05686BFF7}"/>
                </a:ext>
              </a:extLst>
            </p:cNvPr>
            <p:cNvSpPr>
              <a:spLocks noChangeShapeType="1"/>
            </p:cNvSpPr>
            <p:nvPr/>
          </p:nvSpPr>
          <p:spPr bwMode="auto">
            <a:xfrm flipH="1">
              <a:off x="5562" y="3794"/>
              <a:ext cx="22"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36">
              <a:extLst>
                <a:ext uri="{FF2B5EF4-FFF2-40B4-BE49-F238E27FC236}">
                  <a16:creationId xmlns:a16="http://schemas.microsoft.com/office/drawing/2014/main" id="{E314D38B-5480-4158-B690-D814B58248AA}"/>
                </a:ext>
              </a:extLst>
            </p:cNvPr>
            <p:cNvSpPr>
              <a:spLocks noChangeShapeType="1"/>
            </p:cNvSpPr>
            <p:nvPr/>
          </p:nvSpPr>
          <p:spPr bwMode="auto">
            <a:xfrm flipH="1">
              <a:off x="5562" y="3492"/>
              <a:ext cx="22"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37">
              <a:extLst>
                <a:ext uri="{FF2B5EF4-FFF2-40B4-BE49-F238E27FC236}">
                  <a16:creationId xmlns:a16="http://schemas.microsoft.com/office/drawing/2014/main" id="{EB26C194-A43A-498B-AB2D-0340A13A0C58}"/>
                </a:ext>
              </a:extLst>
            </p:cNvPr>
            <p:cNvSpPr>
              <a:spLocks noChangeShapeType="1"/>
            </p:cNvSpPr>
            <p:nvPr/>
          </p:nvSpPr>
          <p:spPr bwMode="auto">
            <a:xfrm flipH="1">
              <a:off x="5562" y="3189"/>
              <a:ext cx="22"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38">
              <a:extLst>
                <a:ext uri="{FF2B5EF4-FFF2-40B4-BE49-F238E27FC236}">
                  <a16:creationId xmlns:a16="http://schemas.microsoft.com/office/drawing/2014/main" id="{40B7B2B1-E724-4009-8BE6-F930E4A6C562}"/>
                </a:ext>
              </a:extLst>
            </p:cNvPr>
            <p:cNvSpPr>
              <a:spLocks noChangeShapeType="1"/>
            </p:cNvSpPr>
            <p:nvPr/>
          </p:nvSpPr>
          <p:spPr bwMode="auto">
            <a:xfrm flipH="1">
              <a:off x="5562" y="2887"/>
              <a:ext cx="22"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39">
              <a:extLst>
                <a:ext uri="{FF2B5EF4-FFF2-40B4-BE49-F238E27FC236}">
                  <a16:creationId xmlns:a16="http://schemas.microsoft.com/office/drawing/2014/main" id="{83E0DB1D-7FB5-4841-B2C0-DF9CF8F17C20}"/>
                </a:ext>
              </a:extLst>
            </p:cNvPr>
            <p:cNvSpPr>
              <a:spLocks noChangeShapeType="1"/>
            </p:cNvSpPr>
            <p:nvPr/>
          </p:nvSpPr>
          <p:spPr bwMode="auto">
            <a:xfrm flipH="1">
              <a:off x="5562" y="2585"/>
              <a:ext cx="22"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40">
              <a:extLst>
                <a:ext uri="{FF2B5EF4-FFF2-40B4-BE49-F238E27FC236}">
                  <a16:creationId xmlns:a16="http://schemas.microsoft.com/office/drawing/2014/main" id="{89CFF205-2EBB-448D-ABC1-498A7F3C5632}"/>
                </a:ext>
              </a:extLst>
            </p:cNvPr>
            <p:cNvSpPr>
              <a:spLocks noChangeShapeType="1"/>
            </p:cNvSpPr>
            <p:nvPr/>
          </p:nvSpPr>
          <p:spPr bwMode="auto">
            <a:xfrm flipH="1">
              <a:off x="5562" y="2282"/>
              <a:ext cx="22"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41">
              <a:extLst>
                <a:ext uri="{FF2B5EF4-FFF2-40B4-BE49-F238E27FC236}">
                  <a16:creationId xmlns:a16="http://schemas.microsoft.com/office/drawing/2014/main" id="{22812F9C-94F4-479B-BEFE-656B491DCDC6}"/>
                </a:ext>
              </a:extLst>
            </p:cNvPr>
            <p:cNvSpPr>
              <a:spLocks noChangeShapeType="1"/>
            </p:cNvSpPr>
            <p:nvPr/>
          </p:nvSpPr>
          <p:spPr bwMode="auto">
            <a:xfrm flipH="1">
              <a:off x="5562" y="1980"/>
              <a:ext cx="22"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Rectangle 42">
              <a:extLst>
                <a:ext uri="{FF2B5EF4-FFF2-40B4-BE49-F238E27FC236}">
                  <a16:creationId xmlns:a16="http://schemas.microsoft.com/office/drawing/2014/main" id="{E547E7E4-4E2E-4038-92C1-A185AF991307}"/>
                </a:ext>
              </a:extLst>
            </p:cNvPr>
            <p:cNvSpPr>
              <a:spLocks noChangeArrowheads="1"/>
            </p:cNvSpPr>
            <p:nvPr/>
          </p:nvSpPr>
          <p:spPr bwMode="auto">
            <a:xfrm>
              <a:off x="3202" y="3741"/>
              <a:ext cx="10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3">
              <a:extLst>
                <a:ext uri="{FF2B5EF4-FFF2-40B4-BE49-F238E27FC236}">
                  <a16:creationId xmlns:a16="http://schemas.microsoft.com/office/drawing/2014/main" id="{1C90BFC0-1B49-4ACA-8BF3-C8771885E162}"/>
                </a:ext>
              </a:extLst>
            </p:cNvPr>
            <p:cNvSpPr>
              <a:spLocks noChangeArrowheads="1"/>
            </p:cNvSpPr>
            <p:nvPr/>
          </p:nvSpPr>
          <p:spPr bwMode="auto">
            <a:xfrm>
              <a:off x="3202" y="3439"/>
              <a:ext cx="10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4">
              <a:extLst>
                <a:ext uri="{FF2B5EF4-FFF2-40B4-BE49-F238E27FC236}">
                  <a16:creationId xmlns:a16="http://schemas.microsoft.com/office/drawing/2014/main" id="{B2980CAF-F1D7-42ED-A76B-DFD34F8168A0}"/>
                </a:ext>
              </a:extLst>
            </p:cNvPr>
            <p:cNvSpPr>
              <a:spLocks noChangeArrowheads="1"/>
            </p:cNvSpPr>
            <p:nvPr/>
          </p:nvSpPr>
          <p:spPr bwMode="auto">
            <a:xfrm>
              <a:off x="3202" y="3138"/>
              <a:ext cx="10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5">
              <a:extLst>
                <a:ext uri="{FF2B5EF4-FFF2-40B4-BE49-F238E27FC236}">
                  <a16:creationId xmlns:a16="http://schemas.microsoft.com/office/drawing/2014/main" id="{7B399D5B-EB9A-42BD-A7CD-03CEA3DBCC97}"/>
                </a:ext>
              </a:extLst>
            </p:cNvPr>
            <p:cNvSpPr>
              <a:spLocks noChangeArrowheads="1"/>
            </p:cNvSpPr>
            <p:nvPr/>
          </p:nvSpPr>
          <p:spPr bwMode="auto">
            <a:xfrm>
              <a:off x="3202" y="2837"/>
              <a:ext cx="10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46">
              <a:extLst>
                <a:ext uri="{FF2B5EF4-FFF2-40B4-BE49-F238E27FC236}">
                  <a16:creationId xmlns:a16="http://schemas.microsoft.com/office/drawing/2014/main" id="{7C838626-CA6F-4B28-B02C-25DCB7BE3C08}"/>
                </a:ext>
              </a:extLst>
            </p:cNvPr>
            <p:cNvSpPr>
              <a:spLocks noChangeArrowheads="1"/>
            </p:cNvSpPr>
            <p:nvPr/>
          </p:nvSpPr>
          <p:spPr bwMode="auto">
            <a:xfrm>
              <a:off x="3202" y="2530"/>
              <a:ext cx="10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47">
              <a:extLst>
                <a:ext uri="{FF2B5EF4-FFF2-40B4-BE49-F238E27FC236}">
                  <a16:creationId xmlns:a16="http://schemas.microsoft.com/office/drawing/2014/main" id="{2E97C5F3-5873-4E30-99BE-A64CD269EFAA}"/>
                </a:ext>
              </a:extLst>
            </p:cNvPr>
            <p:cNvSpPr>
              <a:spLocks noChangeArrowheads="1"/>
            </p:cNvSpPr>
            <p:nvPr/>
          </p:nvSpPr>
          <p:spPr bwMode="auto">
            <a:xfrm>
              <a:off x="3149" y="2228"/>
              <a:ext cx="16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48">
              <a:extLst>
                <a:ext uri="{FF2B5EF4-FFF2-40B4-BE49-F238E27FC236}">
                  <a16:creationId xmlns:a16="http://schemas.microsoft.com/office/drawing/2014/main" id="{939E509B-45D7-4AEE-816E-A15A19EA6B13}"/>
                </a:ext>
              </a:extLst>
            </p:cNvPr>
            <p:cNvSpPr>
              <a:spLocks noChangeArrowheads="1"/>
            </p:cNvSpPr>
            <p:nvPr/>
          </p:nvSpPr>
          <p:spPr bwMode="auto">
            <a:xfrm>
              <a:off x="3149" y="1927"/>
              <a:ext cx="16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Oval 49">
              <a:extLst>
                <a:ext uri="{FF2B5EF4-FFF2-40B4-BE49-F238E27FC236}">
                  <a16:creationId xmlns:a16="http://schemas.microsoft.com/office/drawing/2014/main" id="{FD492A18-7E96-4EA3-9412-3AC493F3A9C9}"/>
                </a:ext>
              </a:extLst>
            </p:cNvPr>
            <p:cNvSpPr>
              <a:spLocks noChangeArrowheads="1"/>
            </p:cNvSpPr>
            <p:nvPr/>
          </p:nvSpPr>
          <p:spPr bwMode="auto">
            <a:xfrm>
              <a:off x="3271" y="3541"/>
              <a:ext cx="42" cy="43"/>
            </a:xfrm>
            <a:prstGeom prst="ellipse">
              <a:avLst/>
            </a:pr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Oval 50">
              <a:extLst>
                <a:ext uri="{FF2B5EF4-FFF2-40B4-BE49-F238E27FC236}">
                  <a16:creationId xmlns:a16="http://schemas.microsoft.com/office/drawing/2014/main" id="{B4FC6B6C-8605-41A4-BEDF-C36F1DDE6CC3}"/>
                </a:ext>
              </a:extLst>
            </p:cNvPr>
            <p:cNvSpPr>
              <a:spLocks noChangeArrowheads="1"/>
            </p:cNvSpPr>
            <p:nvPr/>
          </p:nvSpPr>
          <p:spPr bwMode="auto">
            <a:xfrm>
              <a:off x="3844" y="3511"/>
              <a:ext cx="42" cy="43"/>
            </a:xfrm>
            <a:prstGeom prst="ellipse">
              <a:avLst/>
            </a:pr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Oval 51">
              <a:extLst>
                <a:ext uri="{FF2B5EF4-FFF2-40B4-BE49-F238E27FC236}">
                  <a16:creationId xmlns:a16="http://schemas.microsoft.com/office/drawing/2014/main" id="{F4EC3191-384C-486F-BC63-0CCD7649EE4F}"/>
                </a:ext>
              </a:extLst>
            </p:cNvPr>
            <p:cNvSpPr>
              <a:spLocks noChangeArrowheads="1"/>
            </p:cNvSpPr>
            <p:nvPr/>
          </p:nvSpPr>
          <p:spPr bwMode="auto">
            <a:xfrm>
              <a:off x="4417" y="2961"/>
              <a:ext cx="42" cy="42"/>
            </a:xfrm>
            <a:prstGeom prst="ellipse">
              <a:avLst/>
            </a:pr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Oval 52">
              <a:extLst>
                <a:ext uri="{FF2B5EF4-FFF2-40B4-BE49-F238E27FC236}">
                  <a16:creationId xmlns:a16="http://schemas.microsoft.com/office/drawing/2014/main" id="{B5C3CADE-C16D-41F8-ACA2-405B6EB3B1E9}"/>
                </a:ext>
              </a:extLst>
            </p:cNvPr>
            <p:cNvSpPr>
              <a:spLocks noChangeArrowheads="1"/>
            </p:cNvSpPr>
            <p:nvPr/>
          </p:nvSpPr>
          <p:spPr bwMode="auto">
            <a:xfrm>
              <a:off x="4990" y="2673"/>
              <a:ext cx="42" cy="43"/>
            </a:xfrm>
            <a:prstGeom prst="ellipse">
              <a:avLst/>
            </a:pr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Oval 53">
              <a:extLst>
                <a:ext uri="{FF2B5EF4-FFF2-40B4-BE49-F238E27FC236}">
                  <a16:creationId xmlns:a16="http://schemas.microsoft.com/office/drawing/2014/main" id="{BBB77AC0-7D4E-4844-8BE3-72BDD4B57324}"/>
                </a:ext>
              </a:extLst>
            </p:cNvPr>
            <p:cNvSpPr>
              <a:spLocks noChangeArrowheads="1"/>
            </p:cNvSpPr>
            <p:nvPr/>
          </p:nvSpPr>
          <p:spPr bwMode="auto">
            <a:xfrm>
              <a:off x="5563" y="2092"/>
              <a:ext cx="42" cy="43"/>
            </a:xfrm>
            <a:prstGeom prst="ellipse">
              <a:avLst/>
            </a:pr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54">
              <a:extLst>
                <a:ext uri="{FF2B5EF4-FFF2-40B4-BE49-F238E27FC236}">
                  <a16:creationId xmlns:a16="http://schemas.microsoft.com/office/drawing/2014/main" id="{3CE5CE4C-A527-4BEE-A749-C78227EDF60E}"/>
                </a:ext>
              </a:extLst>
            </p:cNvPr>
            <p:cNvSpPr>
              <a:spLocks/>
            </p:cNvSpPr>
            <p:nvPr/>
          </p:nvSpPr>
          <p:spPr bwMode="auto">
            <a:xfrm>
              <a:off x="3292" y="2113"/>
              <a:ext cx="2292" cy="1606"/>
            </a:xfrm>
            <a:custGeom>
              <a:avLst/>
              <a:gdLst>
                <a:gd name="T0" fmla="*/ 0 w 2292"/>
                <a:gd name="T1" fmla="*/ 1450 h 1606"/>
                <a:gd name="T2" fmla="*/ 47 w 2292"/>
                <a:gd name="T3" fmla="*/ 1509 h 1606"/>
                <a:gd name="T4" fmla="*/ 93 w 2292"/>
                <a:gd name="T5" fmla="*/ 1553 h 1606"/>
                <a:gd name="T6" fmla="*/ 140 w 2292"/>
                <a:gd name="T7" fmla="*/ 1582 h 1606"/>
                <a:gd name="T8" fmla="*/ 187 w 2292"/>
                <a:gd name="T9" fmla="*/ 1600 h 1606"/>
                <a:gd name="T10" fmla="*/ 234 w 2292"/>
                <a:gd name="T11" fmla="*/ 1606 h 1606"/>
                <a:gd name="T12" fmla="*/ 281 w 2292"/>
                <a:gd name="T13" fmla="*/ 1602 h 1606"/>
                <a:gd name="T14" fmla="*/ 327 w 2292"/>
                <a:gd name="T15" fmla="*/ 1589 h 1606"/>
                <a:gd name="T16" fmla="*/ 374 w 2292"/>
                <a:gd name="T17" fmla="*/ 1569 h 1606"/>
                <a:gd name="T18" fmla="*/ 421 w 2292"/>
                <a:gd name="T19" fmla="*/ 1541 h 1606"/>
                <a:gd name="T20" fmla="*/ 468 w 2292"/>
                <a:gd name="T21" fmla="*/ 1509 h 1606"/>
                <a:gd name="T22" fmla="*/ 514 w 2292"/>
                <a:gd name="T23" fmla="*/ 1471 h 1606"/>
                <a:gd name="T24" fmla="*/ 561 w 2292"/>
                <a:gd name="T25" fmla="*/ 1430 h 1606"/>
                <a:gd name="T26" fmla="*/ 608 w 2292"/>
                <a:gd name="T27" fmla="*/ 1386 h 1606"/>
                <a:gd name="T28" fmla="*/ 655 w 2292"/>
                <a:gd name="T29" fmla="*/ 1340 h 1606"/>
                <a:gd name="T30" fmla="*/ 702 w 2292"/>
                <a:gd name="T31" fmla="*/ 1292 h 1606"/>
                <a:gd name="T32" fmla="*/ 748 w 2292"/>
                <a:gd name="T33" fmla="*/ 1244 h 1606"/>
                <a:gd name="T34" fmla="*/ 795 w 2292"/>
                <a:gd name="T35" fmla="*/ 1195 h 1606"/>
                <a:gd name="T36" fmla="*/ 842 w 2292"/>
                <a:gd name="T37" fmla="*/ 1147 h 1606"/>
                <a:gd name="T38" fmla="*/ 889 w 2292"/>
                <a:gd name="T39" fmla="*/ 1100 h 1606"/>
                <a:gd name="T40" fmla="*/ 936 w 2292"/>
                <a:gd name="T41" fmla="*/ 1053 h 1606"/>
                <a:gd name="T42" fmla="*/ 982 w 2292"/>
                <a:gd name="T43" fmla="*/ 1009 h 1606"/>
                <a:gd name="T44" fmla="*/ 1029 w 2292"/>
                <a:gd name="T45" fmla="*/ 966 h 1606"/>
                <a:gd name="T46" fmla="*/ 1076 w 2292"/>
                <a:gd name="T47" fmla="*/ 926 h 1606"/>
                <a:gd name="T48" fmla="*/ 1123 w 2292"/>
                <a:gd name="T49" fmla="*/ 887 h 1606"/>
                <a:gd name="T50" fmla="*/ 1169 w 2292"/>
                <a:gd name="T51" fmla="*/ 852 h 1606"/>
                <a:gd name="T52" fmla="*/ 1216 w 2292"/>
                <a:gd name="T53" fmla="*/ 818 h 1606"/>
                <a:gd name="T54" fmla="*/ 1263 w 2292"/>
                <a:gd name="T55" fmla="*/ 787 h 1606"/>
                <a:gd name="T56" fmla="*/ 1310 w 2292"/>
                <a:gd name="T57" fmla="*/ 759 h 1606"/>
                <a:gd name="T58" fmla="*/ 1357 w 2292"/>
                <a:gd name="T59" fmla="*/ 733 h 1606"/>
                <a:gd name="T60" fmla="*/ 1403 w 2292"/>
                <a:gd name="T61" fmla="*/ 710 h 1606"/>
                <a:gd name="T62" fmla="*/ 1450 w 2292"/>
                <a:gd name="T63" fmla="*/ 688 h 1606"/>
                <a:gd name="T64" fmla="*/ 1497 w 2292"/>
                <a:gd name="T65" fmla="*/ 667 h 1606"/>
                <a:gd name="T66" fmla="*/ 1544 w 2292"/>
                <a:gd name="T67" fmla="*/ 649 h 1606"/>
                <a:gd name="T68" fmla="*/ 1591 w 2292"/>
                <a:gd name="T69" fmla="*/ 631 h 1606"/>
                <a:gd name="T70" fmla="*/ 1637 w 2292"/>
                <a:gd name="T71" fmla="*/ 613 h 1606"/>
                <a:gd name="T72" fmla="*/ 1684 w 2292"/>
                <a:gd name="T73" fmla="*/ 595 h 1606"/>
                <a:gd name="T74" fmla="*/ 1731 w 2292"/>
                <a:gd name="T75" fmla="*/ 577 h 1606"/>
                <a:gd name="T76" fmla="*/ 1778 w 2292"/>
                <a:gd name="T77" fmla="*/ 557 h 1606"/>
                <a:gd name="T78" fmla="*/ 1824 w 2292"/>
                <a:gd name="T79" fmla="*/ 535 h 1606"/>
                <a:gd name="T80" fmla="*/ 1871 w 2292"/>
                <a:gd name="T81" fmla="*/ 510 h 1606"/>
                <a:gd name="T82" fmla="*/ 1918 w 2292"/>
                <a:gd name="T83" fmla="*/ 481 h 1606"/>
                <a:gd name="T84" fmla="*/ 1965 w 2292"/>
                <a:gd name="T85" fmla="*/ 448 h 1606"/>
                <a:gd name="T86" fmla="*/ 2012 w 2292"/>
                <a:gd name="T87" fmla="*/ 410 h 1606"/>
                <a:gd name="T88" fmla="*/ 2059 w 2292"/>
                <a:gd name="T89" fmla="*/ 364 h 1606"/>
                <a:gd name="T90" fmla="*/ 2105 w 2292"/>
                <a:gd name="T91" fmla="*/ 312 h 1606"/>
                <a:gd name="T92" fmla="*/ 2152 w 2292"/>
                <a:gd name="T93" fmla="*/ 250 h 1606"/>
                <a:gd name="T94" fmla="*/ 2199 w 2292"/>
                <a:gd name="T95" fmla="*/ 178 h 1606"/>
                <a:gd name="T96" fmla="*/ 2246 w 2292"/>
                <a:gd name="T97" fmla="*/ 96 h 1606"/>
                <a:gd name="T98" fmla="*/ 2292 w 2292"/>
                <a:gd name="T99" fmla="*/ 0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92" h="1606">
                  <a:moveTo>
                    <a:pt x="0" y="1450"/>
                  </a:moveTo>
                  <a:lnTo>
                    <a:pt x="47" y="1509"/>
                  </a:lnTo>
                  <a:lnTo>
                    <a:pt x="93" y="1553"/>
                  </a:lnTo>
                  <a:lnTo>
                    <a:pt x="140" y="1582"/>
                  </a:lnTo>
                  <a:lnTo>
                    <a:pt x="187" y="1600"/>
                  </a:lnTo>
                  <a:lnTo>
                    <a:pt x="234" y="1606"/>
                  </a:lnTo>
                  <a:lnTo>
                    <a:pt x="281" y="1602"/>
                  </a:lnTo>
                  <a:lnTo>
                    <a:pt x="327" y="1589"/>
                  </a:lnTo>
                  <a:lnTo>
                    <a:pt x="374" y="1569"/>
                  </a:lnTo>
                  <a:lnTo>
                    <a:pt x="421" y="1541"/>
                  </a:lnTo>
                  <a:lnTo>
                    <a:pt x="468" y="1509"/>
                  </a:lnTo>
                  <a:lnTo>
                    <a:pt x="514" y="1471"/>
                  </a:lnTo>
                  <a:lnTo>
                    <a:pt x="561" y="1430"/>
                  </a:lnTo>
                  <a:lnTo>
                    <a:pt x="608" y="1386"/>
                  </a:lnTo>
                  <a:lnTo>
                    <a:pt x="655" y="1340"/>
                  </a:lnTo>
                  <a:lnTo>
                    <a:pt x="702" y="1292"/>
                  </a:lnTo>
                  <a:lnTo>
                    <a:pt x="748" y="1244"/>
                  </a:lnTo>
                  <a:lnTo>
                    <a:pt x="795" y="1195"/>
                  </a:lnTo>
                  <a:lnTo>
                    <a:pt x="842" y="1147"/>
                  </a:lnTo>
                  <a:lnTo>
                    <a:pt x="889" y="1100"/>
                  </a:lnTo>
                  <a:lnTo>
                    <a:pt x="936" y="1053"/>
                  </a:lnTo>
                  <a:lnTo>
                    <a:pt x="982" y="1009"/>
                  </a:lnTo>
                  <a:lnTo>
                    <a:pt x="1029" y="966"/>
                  </a:lnTo>
                  <a:lnTo>
                    <a:pt x="1076" y="926"/>
                  </a:lnTo>
                  <a:lnTo>
                    <a:pt x="1123" y="887"/>
                  </a:lnTo>
                  <a:lnTo>
                    <a:pt x="1169" y="852"/>
                  </a:lnTo>
                  <a:lnTo>
                    <a:pt x="1216" y="818"/>
                  </a:lnTo>
                  <a:lnTo>
                    <a:pt x="1263" y="787"/>
                  </a:lnTo>
                  <a:lnTo>
                    <a:pt x="1310" y="759"/>
                  </a:lnTo>
                  <a:lnTo>
                    <a:pt x="1357" y="733"/>
                  </a:lnTo>
                  <a:lnTo>
                    <a:pt x="1403" y="710"/>
                  </a:lnTo>
                  <a:lnTo>
                    <a:pt x="1450" y="688"/>
                  </a:lnTo>
                  <a:lnTo>
                    <a:pt x="1497" y="667"/>
                  </a:lnTo>
                  <a:lnTo>
                    <a:pt x="1544" y="649"/>
                  </a:lnTo>
                  <a:lnTo>
                    <a:pt x="1591" y="631"/>
                  </a:lnTo>
                  <a:lnTo>
                    <a:pt x="1637" y="613"/>
                  </a:lnTo>
                  <a:lnTo>
                    <a:pt x="1684" y="595"/>
                  </a:lnTo>
                  <a:lnTo>
                    <a:pt x="1731" y="577"/>
                  </a:lnTo>
                  <a:lnTo>
                    <a:pt x="1778" y="557"/>
                  </a:lnTo>
                  <a:lnTo>
                    <a:pt x="1824" y="535"/>
                  </a:lnTo>
                  <a:lnTo>
                    <a:pt x="1871" y="510"/>
                  </a:lnTo>
                  <a:lnTo>
                    <a:pt x="1918" y="481"/>
                  </a:lnTo>
                  <a:lnTo>
                    <a:pt x="1965" y="448"/>
                  </a:lnTo>
                  <a:lnTo>
                    <a:pt x="2012" y="410"/>
                  </a:lnTo>
                  <a:lnTo>
                    <a:pt x="2059" y="364"/>
                  </a:lnTo>
                  <a:lnTo>
                    <a:pt x="2105" y="312"/>
                  </a:lnTo>
                  <a:lnTo>
                    <a:pt x="2152" y="250"/>
                  </a:lnTo>
                  <a:lnTo>
                    <a:pt x="2199" y="178"/>
                  </a:lnTo>
                  <a:lnTo>
                    <a:pt x="2246" y="96"/>
                  </a:lnTo>
                  <a:lnTo>
                    <a:pt x="2292" y="0"/>
                  </a:lnTo>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55">
              <a:extLst>
                <a:ext uri="{FF2B5EF4-FFF2-40B4-BE49-F238E27FC236}">
                  <a16:creationId xmlns:a16="http://schemas.microsoft.com/office/drawing/2014/main" id="{B3A7771C-E66C-40FD-8811-D54C8AC0B191}"/>
                </a:ext>
              </a:extLst>
            </p:cNvPr>
            <p:cNvSpPr>
              <a:spLocks/>
            </p:cNvSpPr>
            <p:nvPr/>
          </p:nvSpPr>
          <p:spPr bwMode="auto">
            <a:xfrm>
              <a:off x="3292" y="2282"/>
              <a:ext cx="2292" cy="1512"/>
            </a:xfrm>
            <a:custGeom>
              <a:avLst/>
              <a:gdLst>
                <a:gd name="T0" fmla="*/ 0 w 2292"/>
                <a:gd name="T1" fmla="*/ 1512 h 1512"/>
                <a:gd name="T2" fmla="*/ 47 w 2292"/>
                <a:gd name="T3" fmla="*/ 1481 h 1512"/>
                <a:gd name="T4" fmla="*/ 93 w 2292"/>
                <a:gd name="T5" fmla="*/ 1450 h 1512"/>
                <a:gd name="T6" fmla="*/ 140 w 2292"/>
                <a:gd name="T7" fmla="*/ 1419 h 1512"/>
                <a:gd name="T8" fmla="*/ 187 w 2292"/>
                <a:gd name="T9" fmla="*/ 1389 h 1512"/>
                <a:gd name="T10" fmla="*/ 234 w 2292"/>
                <a:gd name="T11" fmla="*/ 1358 h 1512"/>
                <a:gd name="T12" fmla="*/ 281 w 2292"/>
                <a:gd name="T13" fmla="*/ 1327 h 1512"/>
                <a:gd name="T14" fmla="*/ 327 w 2292"/>
                <a:gd name="T15" fmla="*/ 1296 h 1512"/>
                <a:gd name="T16" fmla="*/ 374 w 2292"/>
                <a:gd name="T17" fmla="*/ 1265 h 1512"/>
                <a:gd name="T18" fmla="*/ 421 w 2292"/>
                <a:gd name="T19" fmla="*/ 1234 h 1512"/>
                <a:gd name="T20" fmla="*/ 468 w 2292"/>
                <a:gd name="T21" fmla="*/ 1204 h 1512"/>
                <a:gd name="T22" fmla="*/ 514 w 2292"/>
                <a:gd name="T23" fmla="*/ 1173 h 1512"/>
                <a:gd name="T24" fmla="*/ 561 w 2292"/>
                <a:gd name="T25" fmla="*/ 1142 h 1512"/>
                <a:gd name="T26" fmla="*/ 608 w 2292"/>
                <a:gd name="T27" fmla="*/ 1111 h 1512"/>
                <a:gd name="T28" fmla="*/ 655 w 2292"/>
                <a:gd name="T29" fmla="*/ 1080 h 1512"/>
                <a:gd name="T30" fmla="*/ 702 w 2292"/>
                <a:gd name="T31" fmla="*/ 1049 h 1512"/>
                <a:gd name="T32" fmla="*/ 748 w 2292"/>
                <a:gd name="T33" fmla="*/ 1018 h 1512"/>
                <a:gd name="T34" fmla="*/ 795 w 2292"/>
                <a:gd name="T35" fmla="*/ 988 h 1512"/>
                <a:gd name="T36" fmla="*/ 842 w 2292"/>
                <a:gd name="T37" fmla="*/ 957 h 1512"/>
                <a:gd name="T38" fmla="*/ 889 w 2292"/>
                <a:gd name="T39" fmla="*/ 926 h 1512"/>
                <a:gd name="T40" fmla="*/ 936 w 2292"/>
                <a:gd name="T41" fmla="*/ 895 h 1512"/>
                <a:gd name="T42" fmla="*/ 982 w 2292"/>
                <a:gd name="T43" fmla="*/ 864 h 1512"/>
                <a:gd name="T44" fmla="*/ 1029 w 2292"/>
                <a:gd name="T45" fmla="*/ 833 h 1512"/>
                <a:gd name="T46" fmla="*/ 1076 w 2292"/>
                <a:gd name="T47" fmla="*/ 803 h 1512"/>
                <a:gd name="T48" fmla="*/ 1123 w 2292"/>
                <a:gd name="T49" fmla="*/ 772 h 1512"/>
                <a:gd name="T50" fmla="*/ 1169 w 2292"/>
                <a:gd name="T51" fmla="*/ 741 h 1512"/>
                <a:gd name="T52" fmla="*/ 1216 w 2292"/>
                <a:gd name="T53" fmla="*/ 710 h 1512"/>
                <a:gd name="T54" fmla="*/ 1263 w 2292"/>
                <a:gd name="T55" fmla="*/ 679 h 1512"/>
                <a:gd name="T56" fmla="*/ 1310 w 2292"/>
                <a:gd name="T57" fmla="*/ 648 h 1512"/>
                <a:gd name="T58" fmla="*/ 1357 w 2292"/>
                <a:gd name="T59" fmla="*/ 617 h 1512"/>
                <a:gd name="T60" fmla="*/ 1403 w 2292"/>
                <a:gd name="T61" fmla="*/ 586 h 1512"/>
                <a:gd name="T62" fmla="*/ 1450 w 2292"/>
                <a:gd name="T63" fmla="*/ 556 h 1512"/>
                <a:gd name="T64" fmla="*/ 1497 w 2292"/>
                <a:gd name="T65" fmla="*/ 525 h 1512"/>
                <a:gd name="T66" fmla="*/ 1544 w 2292"/>
                <a:gd name="T67" fmla="*/ 494 h 1512"/>
                <a:gd name="T68" fmla="*/ 1591 w 2292"/>
                <a:gd name="T69" fmla="*/ 463 h 1512"/>
                <a:gd name="T70" fmla="*/ 1637 w 2292"/>
                <a:gd name="T71" fmla="*/ 432 h 1512"/>
                <a:gd name="T72" fmla="*/ 1684 w 2292"/>
                <a:gd name="T73" fmla="*/ 401 h 1512"/>
                <a:gd name="T74" fmla="*/ 1731 w 2292"/>
                <a:gd name="T75" fmla="*/ 371 h 1512"/>
                <a:gd name="T76" fmla="*/ 1778 w 2292"/>
                <a:gd name="T77" fmla="*/ 340 h 1512"/>
                <a:gd name="T78" fmla="*/ 1824 w 2292"/>
                <a:gd name="T79" fmla="*/ 309 h 1512"/>
                <a:gd name="T80" fmla="*/ 1871 w 2292"/>
                <a:gd name="T81" fmla="*/ 278 h 1512"/>
                <a:gd name="T82" fmla="*/ 1918 w 2292"/>
                <a:gd name="T83" fmla="*/ 247 h 1512"/>
                <a:gd name="T84" fmla="*/ 1965 w 2292"/>
                <a:gd name="T85" fmla="*/ 216 h 1512"/>
                <a:gd name="T86" fmla="*/ 2012 w 2292"/>
                <a:gd name="T87" fmla="*/ 185 h 1512"/>
                <a:gd name="T88" fmla="*/ 2059 w 2292"/>
                <a:gd name="T89" fmla="*/ 155 h 1512"/>
                <a:gd name="T90" fmla="*/ 2105 w 2292"/>
                <a:gd name="T91" fmla="*/ 124 h 1512"/>
                <a:gd name="T92" fmla="*/ 2152 w 2292"/>
                <a:gd name="T93" fmla="*/ 93 h 1512"/>
                <a:gd name="T94" fmla="*/ 2199 w 2292"/>
                <a:gd name="T95" fmla="*/ 62 h 1512"/>
                <a:gd name="T96" fmla="*/ 2246 w 2292"/>
                <a:gd name="T97" fmla="*/ 31 h 1512"/>
                <a:gd name="T98" fmla="*/ 2292 w 2292"/>
                <a:gd name="T99" fmla="*/ 0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92" h="1512">
                  <a:moveTo>
                    <a:pt x="0" y="1512"/>
                  </a:moveTo>
                  <a:lnTo>
                    <a:pt x="47" y="1481"/>
                  </a:lnTo>
                  <a:lnTo>
                    <a:pt x="93" y="1450"/>
                  </a:lnTo>
                  <a:lnTo>
                    <a:pt x="140" y="1419"/>
                  </a:lnTo>
                  <a:lnTo>
                    <a:pt x="187" y="1389"/>
                  </a:lnTo>
                  <a:lnTo>
                    <a:pt x="234" y="1358"/>
                  </a:lnTo>
                  <a:lnTo>
                    <a:pt x="281" y="1327"/>
                  </a:lnTo>
                  <a:lnTo>
                    <a:pt x="327" y="1296"/>
                  </a:lnTo>
                  <a:lnTo>
                    <a:pt x="374" y="1265"/>
                  </a:lnTo>
                  <a:lnTo>
                    <a:pt x="421" y="1234"/>
                  </a:lnTo>
                  <a:lnTo>
                    <a:pt x="468" y="1204"/>
                  </a:lnTo>
                  <a:lnTo>
                    <a:pt x="514" y="1173"/>
                  </a:lnTo>
                  <a:lnTo>
                    <a:pt x="561" y="1142"/>
                  </a:lnTo>
                  <a:lnTo>
                    <a:pt x="608" y="1111"/>
                  </a:lnTo>
                  <a:lnTo>
                    <a:pt x="655" y="1080"/>
                  </a:lnTo>
                  <a:lnTo>
                    <a:pt x="702" y="1049"/>
                  </a:lnTo>
                  <a:lnTo>
                    <a:pt x="748" y="1018"/>
                  </a:lnTo>
                  <a:lnTo>
                    <a:pt x="795" y="988"/>
                  </a:lnTo>
                  <a:lnTo>
                    <a:pt x="842" y="957"/>
                  </a:lnTo>
                  <a:lnTo>
                    <a:pt x="889" y="926"/>
                  </a:lnTo>
                  <a:lnTo>
                    <a:pt x="936" y="895"/>
                  </a:lnTo>
                  <a:lnTo>
                    <a:pt x="982" y="864"/>
                  </a:lnTo>
                  <a:lnTo>
                    <a:pt x="1029" y="833"/>
                  </a:lnTo>
                  <a:lnTo>
                    <a:pt x="1076" y="803"/>
                  </a:lnTo>
                  <a:lnTo>
                    <a:pt x="1123" y="772"/>
                  </a:lnTo>
                  <a:lnTo>
                    <a:pt x="1169" y="741"/>
                  </a:lnTo>
                  <a:lnTo>
                    <a:pt x="1216" y="710"/>
                  </a:lnTo>
                  <a:lnTo>
                    <a:pt x="1263" y="679"/>
                  </a:lnTo>
                  <a:lnTo>
                    <a:pt x="1310" y="648"/>
                  </a:lnTo>
                  <a:lnTo>
                    <a:pt x="1357" y="617"/>
                  </a:lnTo>
                  <a:lnTo>
                    <a:pt x="1403" y="586"/>
                  </a:lnTo>
                  <a:lnTo>
                    <a:pt x="1450" y="556"/>
                  </a:lnTo>
                  <a:lnTo>
                    <a:pt x="1497" y="525"/>
                  </a:lnTo>
                  <a:lnTo>
                    <a:pt x="1544" y="494"/>
                  </a:lnTo>
                  <a:lnTo>
                    <a:pt x="1591" y="463"/>
                  </a:lnTo>
                  <a:lnTo>
                    <a:pt x="1637" y="432"/>
                  </a:lnTo>
                  <a:lnTo>
                    <a:pt x="1684" y="401"/>
                  </a:lnTo>
                  <a:lnTo>
                    <a:pt x="1731" y="371"/>
                  </a:lnTo>
                  <a:lnTo>
                    <a:pt x="1778" y="340"/>
                  </a:lnTo>
                  <a:lnTo>
                    <a:pt x="1824" y="309"/>
                  </a:lnTo>
                  <a:lnTo>
                    <a:pt x="1871" y="278"/>
                  </a:lnTo>
                  <a:lnTo>
                    <a:pt x="1918" y="247"/>
                  </a:lnTo>
                  <a:lnTo>
                    <a:pt x="1965" y="216"/>
                  </a:lnTo>
                  <a:lnTo>
                    <a:pt x="2012" y="185"/>
                  </a:lnTo>
                  <a:lnTo>
                    <a:pt x="2059" y="155"/>
                  </a:lnTo>
                  <a:lnTo>
                    <a:pt x="2105" y="124"/>
                  </a:lnTo>
                  <a:lnTo>
                    <a:pt x="2152" y="93"/>
                  </a:lnTo>
                  <a:lnTo>
                    <a:pt x="2199" y="62"/>
                  </a:lnTo>
                  <a:lnTo>
                    <a:pt x="2246" y="31"/>
                  </a:lnTo>
                  <a:lnTo>
                    <a:pt x="2292" y="0"/>
                  </a:lnTo>
                </a:path>
              </a:pathLst>
            </a:custGeom>
            <a:noFill/>
            <a:ln w="1905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Rectangle 56">
              <a:extLst>
                <a:ext uri="{FF2B5EF4-FFF2-40B4-BE49-F238E27FC236}">
                  <a16:creationId xmlns:a16="http://schemas.microsoft.com/office/drawing/2014/main" id="{9587CB25-E3C4-4367-B720-0E5900D5ADAB}"/>
                </a:ext>
              </a:extLst>
            </p:cNvPr>
            <p:cNvSpPr>
              <a:spLocks noChangeArrowheads="1"/>
            </p:cNvSpPr>
            <p:nvPr/>
          </p:nvSpPr>
          <p:spPr bwMode="auto">
            <a:xfrm>
              <a:off x="3366" y="2038"/>
              <a:ext cx="1151"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57">
              <a:extLst>
                <a:ext uri="{FF2B5EF4-FFF2-40B4-BE49-F238E27FC236}">
                  <a16:creationId xmlns:a16="http://schemas.microsoft.com/office/drawing/2014/main" id="{915DBFC0-A757-46B1-A6E7-D8F5C11AC710}"/>
                </a:ext>
              </a:extLst>
            </p:cNvPr>
            <p:cNvSpPr>
              <a:spLocks noChangeArrowheads="1"/>
            </p:cNvSpPr>
            <p:nvPr/>
          </p:nvSpPr>
          <p:spPr bwMode="auto">
            <a:xfrm>
              <a:off x="3614" y="2060"/>
              <a:ext cx="39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samples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Oval 58">
              <a:extLst>
                <a:ext uri="{FF2B5EF4-FFF2-40B4-BE49-F238E27FC236}">
                  <a16:creationId xmlns:a16="http://schemas.microsoft.com/office/drawing/2014/main" id="{4B80514E-36BC-4F9D-821A-43DC79D1BCA7}"/>
                </a:ext>
              </a:extLst>
            </p:cNvPr>
            <p:cNvSpPr>
              <a:spLocks noChangeArrowheads="1"/>
            </p:cNvSpPr>
            <p:nvPr/>
          </p:nvSpPr>
          <p:spPr bwMode="auto">
            <a:xfrm>
              <a:off x="3471" y="2083"/>
              <a:ext cx="43" cy="42"/>
            </a:xfrm>
            <a:prstGeom prst="ellipse">
              <a:avLst/>
            </a:pr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Rectangle 59">
              <a:extLst>
                <a:ext uri="{FF2B5EF4-FFF2-40B4-BE49-F238E27FC236}">
                  <a16:creationId xmlns:a16="http://schemas.microsoft.com/office/drawing/2014/main" id="{CAB3139B-F4F8-4562-A549-237AB9DD9D97}"/>
                </a:ext>
              </a:extLst>
            </p:cNvPr>
            <p:cNvSpPr>
              <a:spLocks noChangeArrowheads="1"/>
            </p:cNvSpPr>
            <p:nvPr/>
          </p:nvSpPr>
          <p:spPr bwMode="auto">
            <a:xfrm>
              <a:off x="3614" y="2171"/>
              <a:ext cx="983"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4-th order polynomials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Line 60">
              <a:extLst>
                <a:ext uri="{FF2B5EF4-FFF2-40B4-BE49-F238E27FC236}">
                  <a16:creationId xmlns:a16="http://schemas.microsoft.com/office/drawing/2014/main" id="{B9E3DE80-7D8C-4ECA-87A0-D2B37A4D065F}"/>
                </a:ext>
              </a:extLst>
            </p:cNvPr>
            <p:cNvSpPr>
              <a:spLocks noChangeShapeType="1"/>
            </p:cNvSpPr>
            <p:nvPr/>
          </p:nvSpPr>
          <p:spPr bwMode="auto">
            <a:xfrm>
              <a:off x="3387" y="2218"/>
              <a:ext cx="211" cy="0"/>
            </a:xfrm>
            <a:prstGeom prst="line">
              <a:avLst/>
            </a:prstGeom>
            <a:noFill/>
            <a:ln w="190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Rectangle 61">
              <a:extLst>
                <a:ext uri="{FF2B5EF4-FFF2-40B4-BE49-F238E27FC236}">
                  <a16:creationId xmlns:a16="http://schemas.microsoft.com/office/drawing/2014/main" id="{CC8939FE-4DBB-41E2-9264-C825C4A1CC2C}"/>
                </a:ext>
              </a:extLst>
            </p:cNvPr>
            <p:cNvSpPr>
              <a:spLocks noChangeArrowheads="1"/>
            </p:cNvSpPr>
            <p:nvPr/>
          </p:nvSpPr>
          <p:spPr bwMode="auto">
            <a:xfrm>
              <a:off x="3614" y="2287"/>
              <a:ext cx="48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panose="020B0604020202020204" pitchFamily="34" charset="0"/>
                </a:rPr>
                <a:t>true function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5" name="Line 62">
              <a:extLst>
                <a:ext uri="{FF2B5EF4-FFF2-40B4-BE49-F238E27FC236}">
                  <a16:creationId xmlns:a16="http://schemas.microsoft.com/office/drawing/2014/main" id="{43452371-648F-40A4-9C7B-396E4F07C088}"/>
                </a:ext>
              </a:extLst>
            </p:cNvPr>
            <p:cNvSpPr>
              <a:spLocks noChangeShapeType="1"/>
            </p:cNvSpPr>
            <p:nvPr/>
          </p:nvSpPr>
          <p:spPr bwMode="auto">
            <a:xfrm>
              <a:off x="3387" y="2332"/>
              <a:ext cx="211" cy="0"/>
            </a:xfrm>
            <a:prstGeom prst="line">
              <a:avLst/>
            </a:prstGeom>
            <a:noFill/>
            <a:ln w="19050" cap="flat">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Rectangle 63">
              <a:extLst>
                <a:ext uri="{FF2B5EF4-FFF2-40B4-BE49-F238E27FC236}">
                  <a16:creationId xmlns:a16="http://schemas.microsoft.com/office/drawing/2014/main" id="{E260AB90-9024-4E9E-B9E6-98A998448F80}"/>
                </a:ext>
              </a:extLst>
            </p:cNvPr>
            <p:cNvSpPr>
              <a:spLocks noChangeArrowheads="1"/>
            </p:cNvSpPr>
            <p:nvPr/>
          </p:nvSpPr>
          <p:spPr bwMode="auto">
            <a:xfrm>
              <a:off x="3366" y="2038"/>
              <a:ext cx="1151" cy="360"/>
            </a:xfrm>
            <a:prstGeom prst="rect">
              <a:avLst/>
            </a:prstGeom>
            <a:noFill/>
            <a:ln w="1905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7" name="TextBox 66">
            <a:extLst>
              <a:ext uri="{FF2B5EF4-FFF2-40B4-BE49-F238E27FC236}">
                <a16:creationId xmlns:a16="http://schemas.microsoft.com/office/drawing/2014/main" id="{B9F576A2-0533-4408-88D5-09D896D72DA5}"/>
              </a:ext>
            </a:extLst>
          </p:cNvPr>
          <p:cNvSpPr txBox="1"/>
          <p:nvPr/>
        </p:nvSpPr>
        <p:spPr>
          <a:xfrm>
            <a:off x="1006541" y="1263011"/>
            <a:ext cx="6526146" cy="646331"/>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t = [0,      2.5000, 5.0000, 7.5000, 10.0000]</a:t>
            </a:r>
          </a:p>
          <a:p>
            <a:r>
              <a:rPr lang="en-US" dirty="0">
                <a:latin typeface="Courier New" panose="02070309020205020404" pitchFamily="49" charset="0"/>
                <a:cs typeface="Courier New" panose="02070309020205020404" pitchFamily="49" charset="0"/>
              </a:rPr>
              <a:t>y = [1.5326, 1.7303, 5.3714, 7.2744, 11.1174]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7C9ECD3-B35B-4176-84F3-88D078F90699}"/>
                  </a:ext>
                </a:extLst>
              </p:cNvPr>
              <p:cNvSpPr txBox="1"/>
              <p:nvPr/>
            </p:nvSpPr>
            <p:spPr>
              <a:xfrm>
                <a:off x="1490012" y="2556980"/>
                <a:ext cx="672241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𝑧</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=1.5326−2.1864</m:t>
                      </m:r>
                      <m:r>
                        <a:rPr lang="en-US" sz="2000" b="0" i="1" smtClean="0">
                          <a:latin typeface="Cambria Math" panose="02040503050406030204" pitchFamily="18" charset="0"/>
                        </a:rPr>
                        <m:t>𝑡</m:t>
                      </m:r>
                      <m:r>
                        <a:rPr lang="en-US" sz="2000" b="0" i="1" smtClean="0">
                          <a:latin typeface="Cambria Math" panose="02040503050406030204" pitchFamily="18" charset="0"/>
                        </a:rPr>
                        <m:t>+1.3397</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𝑡</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−0.1970</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𝑡</m:t>
                          </m:r>
                        </m:e>
                        <m:sup>
                          <m:r>
                            <a:rPr lang="en-US" sz="2000" b="0" i="1" smtClean="0">
                              <a:latin typeface="Cambria Math" panose="02040503050406030204" pitchFamily="18" charset="0"/>
                            </a:rPr>
                            <m:t>3</m:t>
                          </m:r>
                        </m:sup>
                      </m:sSup>
                      <m:r>
                        <a:rPr lang="en-US" sz="2000" b="0" i="1" smtClean="0">
                          <a:latin typeface="Cambria Math" panose="02040503050406030204" pitchFamily="18" charset="0"/>
                        </a:rPr>
                        <m:t>+0.0094</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𝑡</m:t>
                          </m:r>
                        </m:e>
                        <m:sup>
                          <m:r>
                            <a:rPr lang="en-US" sz="2000" b="0" i="1" smtClean="0">
                              <a:latin typeface="Cambria Math" panose="02040503050406030204" pitchFamily="18" charset="0"/>
                            </a:rPr>
                            <m:t>4</m:t>
                          </m:r>
                        </m:sup>
                      </m:sSup>
                    </m:oMath>
                  </m:oMathPara>
                </a14:m>
                <a:endParaRPr lang="en-US" sz="2000" dirty="0"/>
              </a:p>
            </p:txBody>
          </p:sp>
        </mc:Choice>
        <mc:Fallback xmlns="">
          <p:sp>
            <p:nvSpPr>
              <p:cNvPr id="4" name="TextBox 3">
                <a:extLst>
                  <a:ext uri="{FF2B5EF4-FFF2-40B4-BE49-F238E27FC236}">
                    <a16:creationId xmlns:a16="http://schemas.microsoft.com/office/drawing/2014/main" id="{07C9ECD3-B35B-4176-84F3-88D078F90699}"/>
                  </a:ext>
                </a:extLst>
              </p:cNvPr>
              <p:cNvSpPr txBox="1">
                <a:spLocks noRot="1" noChangeAspect="1" noMove="1" noResize="1" noEditPoints="1" noAdjustHandles="1" noChangeArrowheads="1" noChangeShapeType="1" noTextEdit="1"/>
              </p:cNvSpPr>
              <p:nvPr/>
            </p:nvSpPr>
            <p:spPr>
              <a:xfrm>
                <a:off x="1490012" y="2556980"/>
                <a:ext cx="6722418" cy="307777"/>
              </a:xfrm>
              <a:prstGeom prst="rect">
                <a:avLst/>
              </a:prstGeom>
              <a:blipFill>
                <a:blip r:embed="rId4"/>
                <a:stretch>
                  <a:fillRect b="-9804"/>
                </a:stretch>
              </a:blipFill>
            </p:spPr>
            <p:txBody>
              <a:bodyPr/>
              <a:lstStyle/>
              <a:p>
                <a:r>
                  <a:rPr lang="en-US">
                    <a:noFill/>
                  </a:rPr>
                  <a:t> </a:t>
                </a:r>
              </a:p>
            </p:txBody>
          </p:sp>
        </mc:Fallback>
      </mc:AlternateContent>
    </p:spTree>
    <p:extLst>
      <p:ext uri="{BB962C8B-B14F-4D97-AF65-F5344CB8AC3E}">
        <p14:creationId xmlns:p14="http://schemas.microsoft.com/office/powerpoint/2010/main" val="3989996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891" name="Rectangle 3"/>
              <p:cNvSpPr>
                <a:spLocks noGrp="1" noChangeArrowheads="1"/>
              </p:cNvSpPr>
              <p:nvPr>
                <p:ph type="body" sz="quarter" idx="10"/>
              </p:nvPr>
            </p:nvSpPr>
            <p:spPr/>
            <p:txBody>
              <a:bodyPr/>
              <a:lstStyle/>
              <a:p>
                <a:pPr>
                  <a:spcBef>
                    <a:spcPts val="2400"/>
                  </a:spcBef>
                </a:pPr>
                <a:r>
                  <a:rPr lang="en-US" dirty="0"/>
                  <a:t>Validation consists of checking the model at a set of validation points.</a:t>
                </a:r>
              </a:p>
              <a:p>
                <a:pPr>
                  <a:spcBef>
                    <a:spcPts val="2400"/>
                  </a:spcBef>
                </a:pPr>
                <a:r>
                  <a:rPr lang="en-US" dirty="0"/>
                  <a:t>This may be considered wasteful because we do not use all the points for fitting the best possible model.</a:t>
                </a:r>
              </a:p>
              <a:p>
                <a:pPr>
                  <a:spcBef>
                    <a:spcPts val="2400"/>
                  </a:spcBef>
                </a:pPr>
                <a:r>
                  <a:rPr lang="en-US" dirty="0"/>
                  <a:t>Cross validation divides data into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𝑔</m:t>
                        </m:r>
                      </m:sub>
                    </m:sSub>
                  </m:oMath>
                </a14:m>
                <a:r>
                  <a:rPr lang="en-US" dirty="0"/>
                  <a:t> groups.</a:t>
                </a:r>
              </a:p>
              <a:p>
                <a:pPr>
                  <a:spcBef>
                    <a:spcPts val="2400"/>
                  </a:spcBef>
                </a:pPr>
                <a:r>
                  <a:rPr lang="en-US" dirty="0"/>
                  <a:t>Fit the approximation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𝑔</m:t>
                        </m:r>
                      </m:sub>
                    </m:sSub>
                    <m:r>
                      <a:rPr lang="en-US" b="0" i="1" smtClean="0">
                        <a:latin typeface="Cambria Math" panose="02040503050406030204" pitchFamily="18" charset="0"/>
                      </a:rPr>
                      <m:t>−1</m:t>
                    </m:r>
                  </m:oMath>
                </a14:m>
                <a:r>
                  <a:rPr lang="en-US" dirty="0"/>
                  <a:t> groups and use last group to estimate error. Repeat for each group.</a:t>
                </a:r>
              </a:p>
              <a:p>
                <a:pPr>
                  <a:spcBef>
                    <a:spcPts val="2400"/>
                  </a:spcBef>
                </a:pPr>
                <a:r>
                  <a:rPr lang="en-US" dirty="0"/>
                  <a:t>When each group consists of one point, error often called </a:t>
                </a:r>
                <a:r>
                  <a:rPr lang="en-US" dirty="0">
                    <a:solidFill>
                      <a:srgbClr val="FF0000"/>
                    </a:solidFill>
                  </a:rPr>
                  <a:t>PRESS</a:t>
                </a:r>
                <a:r>
                  <a:rPr lang="en-US" dirty="0"/>
                  <a:t> (prediction error sum of squares)</a:t>
                </a:r>
              </a:p>
              <a:p>
                <a:pPr>
                  <a:spcBef>
                    <a:spcPts val="2400"/>
                  </a:spcBef>
                </a:pPr>
                <a:r>
                  <a:rPr lang="en-US" dirty="0"/>
                  <a:t>Calculate error at each point and then present RMS error</a:t>
                </a:r>
              </a:p>
            </p:txBody>
          </p:sp>
        </mc:Choice>
        <mc:Fallback xmlns="">
          <p:sp>
            <p:nvSpPr>
              <p:cNvPr id="37891" name="Rectangle 3"/>
              <p:cNvSpPr>
                <a:spLocks noGrp="1" noRot="1" noChangeAspect="1" noMove="1" noResize="1" noEditPoints="1" noAdjustHandles="1" noChangeArrowheads="1" noChangeShapeType="1" noTextEdit="1"/>
              </p:cNvSpPr>
              <p:nvPr>
                <p:ph type="body" sz="quarter" idx="10"/>
              </p:nvPr>
            </p:nvSpPr>
            <p:spPr>
              <a:blipFill>
                <a:blip r:embed="rId3"/>
                <a:stretch>
                  <a:fillRect l="-643" t="-428"/>
                </a:stretch>
              </a:blipFill>
            </p:spPr>
            <p:txBody>
              <a:bodyPr/>
              <a:lstStyle/>
              <a:p>
                <a:r>
                  <a:rPr lang="en-US">
                    <a:noFill/>
                  </a:rPr>
                  <a:t> </a:t>
                </a:r>
              </a:p>
            </p:txBody>
          </p:sp>
        </mc:Fallback>
      </mc:AlternateContent>
      <p:sp>
        <p:nvSpPr>
          <p:cNvPr id="37890" name="Rectangle 2"/>
          <p:cNvSpPr>
            <a:spLocks noGrp="1" noChangeArrowheads="1"/>
          </p:cNvSpPr>
          <p:nvPr>
            <p:ph type="title"/>
          </p:nvPr>
        </p:nvSpPr>
        <p:spPr/>
        <p:txBody>
          <a:bodyPr/>
          <a:lstStyle/>
          <a:p>
            <a:r>
              <a:rPr lang="en-US" dirty="0"/>
              <a:t>Cross Validation</a:t>
            </a:r>
          </a:p>
        </p:txBody>
      </p:sp>
    </p:spTree>
    <p:extLst>
      <p:ext uri="{BB962C8B-B14F-4D97-AF65-F5344CB8AC3E}">
        <p14:creationId xmlns:p14="http://schemas.microsoft.com/office/powerpoint/2010/main" val="2718275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BEB59440-3137-4165-B799-D1A9DB2FD4B7}"/>
                  </a:ext>
                </a:extLst>
              </p:cNvPr>
              <p:cNvSpPr>
                <a:spLocks noGrp="1"/>
              </p:cNvSpPr>
              <p:nvPr>
                <p:ph type="body" sz="quarter" idx="10"/>
              </p:nvPr>
            </p:nvSpPr>
            <p:spPr/>
            <p:txBody>
              <a:bodyPr/>
              <a:lstStyle/>
              <a:p>
                <a:r>
                  <a:rPr lang="en-US" dirty="0"/>
                  <a:t>Leave out data at point </a:t>
                </a:r>
                <a14:m>
                  <m:oMath xmlns:m="http://schemas.openxmlformats.org/officeDocument/2006/math">
                    <m:r>
                      <a:rPr lang="en-US" b="0" i="1" smtClean="0">
                        <a:latin typeface="Cambria Math" panose="02040503050406030204" pitchFamily="18" charset="0"/>
                      </a:rPr>
                      <m:t>𝑖</m:t>
                    </m:r>
                  </m:oMath>
                </a14:m>
                <a:endParaRPr lang="en-US" dirty="0"/>
              </a:p>
              <a:p>
                <a:r>
                  <a:rPr lang="en-US" dirty="0"/>
                  <a:t>Fit sub-model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sub>
                    </m:sSub>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𝑧</m:t>
                    </m:r>
                    <m:r>
                      <a:rPr lang="en-US" b="0" i="1" dirty="0" smtClean="0">
                        <a:latin typeface="Cambria Math" panose="02040503050406030204" pitchFamily="18" charset="0"/>
                      </a:rPr>
                      <m:t>(</m:t>
                    </m:r>
                    <m:r>
                      <a:rPr lang="en-US" b="0" i="1" dirty="0" smtClean="0">
                        <a:latin typeface="Cambria Math" panose="02040503050406030204" pitchFamily="18" charset="0"/>
                      </a:rPr>
                      <m:t>𝑡</m:t>
                    </m:r>
                    <m:r>
                      <a:rPr lang="en-US" b="0" i="1" dirty="0" smtClean="0">
                        <a:latin typeface="Cambria Math" panose="02040503050406030204" pitchFamily="18" charset="0"/>
                      </a:rPr>
                      <m:t>)</m:t>
                    </m:r>
                  </m:oMath>
                </a14:m>
                <a:r>
                  <a:rPr lang="en-US" dirty="0"/>
                  <a:t>: full model with all data</a:t>
                </a:r>
              </a:p>
              <a:p>
                <a:r>
                  <a:rPr lang="en-US" dirty="0"/>
                  <a:t>PRESS residual: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𝑝𝑖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d>
                          <m:dPr>
                            <m:ctrlPr>
                              <a:rPr lang="en-US" i="1">
                                <a:latin typeface="Cambria Math" panose="02040503050406030204" pitchFamily="18" charset="0"/>
                              </a:rPr>
                            </m:ctrlPr>
                          </m:dPr>
                          <m:e>
                            <m:r>
                              <a:rPr lang="en-US" i="1">
                                <a:latin typeface="Cambria Math" panose="02040503050406030204" pitchFamily="18" charset="0"/>
                              </a:rPr>
                              <m:t>𝑖</m:t>
                            </m:r>
                          </m:e>
                        </m:d>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𝑖</m:t>
                        </m:r>
                      </m:sub>
                    </m:sSub>
                    <m:r>
                      <a:rPr lang="en-US" i="1">
                        <a:latin typeface="Cambria Math" panose="02040503050406030204" pitchFamily="18" charset="0"/>
                      </a:rPr>
                      <m:t>)</m:t>
                    </m:r>
                  </m:oMath>
                </a14:m>
                <a:endParaRPr lang="en-US" dirty="0"/>
              </a:p>
              <a:p>
                <a:r>
                  <a:rPr lang="en-US" dirty="0"/>
                  <a:t>Error: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endParaRPr lang="en-US" dirty="0"/>
              </a:p>
              <a:p>
                <a14:m>
                  <m:oMath xmlns:m="http://schemas.openxmlformats.org/officeDocument/2006/math">
                    <m:r>
                      <m:rPr>
                        <m:sty m:val="p"/>
                      </m:rPr>
                      <a:rPr lang="en-US" b="0" i="0" smtClean="0">
                        <a:latin typeface="Cambria Math" panose="02040503050406030204" pitchFamily="18" charset="0"/>
                      </a:rPr>
                      <m:t>PRESS</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r>
                              <a:rPr lang="en-US" b="0" i="1" smtClean="0">
                                <a:latin typeface="Cambria Math" panose="02040503050406030204" pitchFamily="18" charset="0"/>
                              </a:rPr>
                              <m:t>−1</m:t>
                            </m:r>
                          </m:den>
                        </m:f>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𝑒</m:t>
                                </m:r>
                              </m:e>
                              <m:sub>
                                <m:r>
                                  <a:rPr lang="en-US" b="0" i="1" smtClean="0">
                                    <a:latin typeface="Cambria Math" panose="02040503050406030204" pitchFamily="18" charset="0"/>
                                  </a:rPr>
                                  <m:t>𝑝𝑖</m:t>
                                </m:r>
                              </m:sub>
                              <m:sup>
                                <m:r>
                                  <a:rPr lang="en-US" b="0" i="1" smtClean="0">
                                    <a:latin typeface="Cambria Math" panose="02040503050406030204" pitchFamily="18" charset="0"/>
                                  </a:rPr>
                                  <m:t>2</m:t>
                                </m:r>
                              </m:sup>
                            </m:sSubSup>
                          </m:e>
                        </m:nary>
                      </m:e>
                    </m:rad>
                    <m:r>
                      <a:rPr lang="en-US" b="0" i="1" smtClean="0">
                        <a:latin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𝑦</m:t>
                                </m:r>
                              </m:sub>
                            </m:sSub>
                            <m:r>
                              <a:rPr lang="en-US" i="1">
                                <a:latin typeface="Cambria Math" panose="02040503050406030204" pitchFamily="18" charset="0"/>
                              </a:rPr>
                              <m:t>−1</m:t>
                            </m:r>
                          </m:den>
                        </m:f>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𝑦</m:t>
                                </m:r>
                              </m:sub>
                            </m:sSub>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d>
                                          <m:dPr>
                                            <m:ctrlPr>
                                              <a:rPr lang="en-US" i="1">
                                                <a:latin typeface="Cambria Math" panose="02040503050406030204" pitchFamily="18" charset="0"/>
                                              </a:rPr>
                                            </m:ctrlPr>
                                          </m:dPr>
                                          <m:e>
                                            <m:r>
                                              <a:rPr lang="en-US" i="1">
                                                <a:latin typeface="Cambria Math" panose="02040503050406030204" pitchFamily="18" charset="0"/>
                                              </a:rPr>
                                              <m:t>𝑖</m:t>
                                            </m:r>
                                          </m:e>
                                        </m:d>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r>
                                      <a:rPr lang="en-US" i="1">
                                        <a:latin typeface="Cambria Math" panose="02040503050406030204" pitchFamily="18" charset="0"/>
                                      </a:rPr>
                                      <m:t>)</m:t>
                                    </m:r>
                                  </m:e>
                                </m:d>
                              </m:e>
                              <m:sup>
                                <m:r>
                                  <a:rPr lang="en-US" b="0" i="1" smtClean="0">
                                    <a:latin typeface="Cambria Math" panose="02040503050406030204" pitchFamily="18" charset="0"/>
                                  </a:rPr>
                                  <m:t>2</m:t>
                                </m:r>
                              </m:sup>
                            </m:sSup>
                          </m:e>
                        </m:nary>
                      </m:e>
                    </m:rad>
                  </m:oMath>
                </a14:m>
                <a:endParaRPr lang="en-US" dirty="0"/>
              </a:p>
              <a:p>
                <a:pPr lvl="1"/>
                <a:r>
                  <a:rPr lang="en-US" dirty="0"/>
                  <a:t>This requires fitting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oMath>
                </a14:m>
                <a:r>
                  <a:rPr lang="en-US" dirty="0"/>
                  <a:t> times. But it turns out that</a:t>
                </a:r>
              </a:p>
              <a:p>
                <a:pPr lvl="1"/>
                <a:endParaRPr lang="en-US" dirty="0"/>
              </a:p>
              <a:p>
                <a:pPr lvl="1"/>
                <a:endParaRPr lang="en-US" dirty="0"/>
              </a:p>
              <a:p>
                <a:pPr lvl="1"/>
                <a:endParaRPr lang="en-US" dirty="0"/>
              </a:p>
              <a:p>
                <a:pPr lvl="1"/>
                <a:endParaRPr lang="en-US" dirty="0"/>
              </a:p>
              <a:p>
                <a:pPr lvl="1"/>
                <a:endParaRPr lang="en-US" dirty="0"/>
              </a:p>
              <a:p>
                <a:pPr lvl="1"/>
                <a:r>
                  <a:rPr lang="en-US" dirty="0"/>
                  <a:t>Variance of </a:t>
                </a:r>
                <a:r>
                  <a:rPr lang="en-US" dirty="0" err="1"/>
                  <a:t>ith</a:t>
                </a:r>
                <a:r>
                  <a:rPr lang="en-US" dirty="0"/>
                  <a:t> PRESS residual:</a:t>
                </a:r>
              </a:p>
              <a:p>
                <a:endParaRPr lang="en-US" dirty="0"/>
              </a:p>
            </p:txBody>
          </p:sp>
        </mc:Choice>
        <mc:Fallback xmlns="">
          <p:sp>
            <p:nvSpPr>
              <p:cNvPr id="2" name="Text Placeholder 1">
                <a:extLst>
                  <a:ext uri="{FF2B5EF4-FFF2-40B4-BE49-F238E27FC236}">
                    <a16:creationId xmlns:a16="http://schemas.microsoft.com/office/drawing/2014/main" id="{BEB59440-3137-4165-B799-D1A9DB2FD4B7}"/>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28" b="-10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2F29CC6-2B80-4036-8DFE-A46D4155897E}"/>
              </a:ext>
            </a:extLst>
          </p:cNvPr>
          <p:cNvSpPr>
            <a:spLocks noGrp="1"/>
          </p:cNvSpPr>
          <p:nvPr>
            <p:ph type="title"/>
          </p:nvPr>
        </p:nvSpPr>
        <p:spPr/>
        <p:txBody>
          <a:bodyPr/>
          <a:lstStyle/>
          <a:p>
            <a:r>
              <a:rPr lang="en-US" dirty="0"/>
              <a:t>PRESS (prediction error sum of squares)</a:t>
            </a:r>
          </a:p>
        </p:txBody>
      </p:sp>
      <p:sp>
        <p:nvSpPr>
          <p:cNvPr id="5" name="Arrow: Left-Right 4">
            <a:extLst>
              <a:ext uri="{FF2B5EF4-FFF2-40B4-BE49-F238E27FC236}">
                <a16:creationId xmlns:a16="http://schemas.microsoft.com/office/drawing/2014/main" id="{A9FD6385-EAB2-4693-ACFB-06B499E60E07}"/>
              </a:ext>
            </a:extLst>
          </p:cNvPr>
          <p:cNvSpPr/>
          <p:nvPr/>
        </p:nvSpPr>
        <p:spPr>
          <a:xfrm>
            <a:off x="3031804" y="1289603"/>
            <a:ext cx="766916" cy="199104"/>
          </a:xfrm>
          <a:prstGeom prst="leftRightArrow">
            <a:avLst>
              <a:gd name="adj1" fmla="val 50000"/>
              <a:gd name="adj2" fmla="val 87037"/>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Arrow: Right 12">
            <a:extLst>
              <a:ext uri="{FF2B5EF4-FFF2-40B4-BE49-F238E27FC236}">
                <a16:creationId xmlns:a16="http://schemas.microsoft.com/office/drawing/2014/main" id="{614EC126-F6F0-44C1-B18E-54815DF0B250}"/>
              </a:ext>
            </a:extLst>
          </p:cNvPr>
          <p:cNvSpPr/>
          <p:nvPr/>
        </p:nvSpPr>
        <p:spPr>
          <a:xfrm>
            <a:off x="1061884" y="4885289"/>
            <a:ext cx="398206" cy="262748"/>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extBox 14">
            <a:extLst>
              <a:ext uri="{FF2B5EF4-FFF2-40B4-BE49-F238E27FC236}">
                <a16:creationId xmlns:a16="http://schemas.microsoft.com/office/drawing/2014/main" id="{7F5FDDF8-0E90-4CEB-AC28-248DD3529E1A}"/>
              </a:ext>
            </a:extLst>
          </p:cNvPr>
          <p:cNvSpPr txBox="1"/>
          <p:nvPr/>
        </p:nvSpPr>
        <p:spPr>
          <a:xfrm>
            <a:off x="6263813" y="4472224"/>
            <a:ext cx="2393604" cy="1015663"/>
          </a:xfrm>
          <a:prstGeom prst="rect">
            <a:avLst/>
          </a:prstGeom>
          <a:noFill/>
        </p:spPr>
        <p:txBody>
          <a:bodyPr wrap="none" rtlCol="0">
            <a:spAutoFit/>
          </a:bodyPr>
          <a:lstStyle/>
          <a:p>
            <a:pPr algn="l"/>
            <a:r>
              <a:rPr lang="en-US" sz="2000" dirty="0"/>
              <a:t>Scaled error with </a:t>
            </a:r>
            <a:br>
              <a:rPr lang="en-US" sz="2000" dirty="0"/>
            </a:br>
            <a:r>
              <a:rPr lang="en-US" sz="2000" dirty="0"/>
              <a:t>1 – </a:t>
            </a:r>
            <a:r>
              <a:rPr lang="en-US" sz="2000" i="1" dirty="0" err="1"/>
              <a:t>E</a:t>
            </a:r>
            <a:r>
              <a:rPr lang="en-US" sz="2000" i="1" baseline="-25000" dirty="0" err="1"/>
              <a:t>ii</a:t>
            </a:r>
            <a:r>
              <a:rPr lang="en-US" sz="2000" dirty="0"/>
              <a:t> term</a:t>
            </a:r>
          </a:p>
          <a:p>
            <a:pPr algn="l"/>
            <a:r>
              <a:rPr lang="en-US" sz="2000" dirty="0">
                <a:solidFill>
                  <a:srgbClr val="0000CC"/>
                </a:solidFill>
              </a:rPr>
              <a:t>Requires one fitting</a:t>
            </a:r>
          </a:p>
        </p:txBody>
      </p:sp>
      <p:sp>
        <p:nvSpPr>
          <p:cNvPr id="16" name="TextBox 15">
            <a:extLst>
              <a:ext uri="{FF2B5EF4-FFF2-40B4-BE49-F238E27FC236}">
                <a16:creationId xmlns:a16="http://schemas.microsoft.com/office/drawing/2014/main" id="{4631576A-CBAA-491F-A593-40B288B3C9A2}"/>
              </a:ext>
            </a:extLst>
          </p:cNvPr>
          <p:cNvSpPr txBox="1"/>
          <p:nvPr/>
        </p:nvSpPr>
        <p:spPr>
          <a:xfrm>
            <a:off x="6231807" y="3857461"/>
            <a:ext cx="2233304" cy="400110"/>
          </a:xfrm>
          <a:prstGeom prst="rect">
            <a:avLst/>
          </a:prstGeom>
          <a:noFill/>
        </p:spPr>
        <p:txBody>
          <a:bodyPr wrap="none" rtlCol="0">
            <a:spAutoFit/>
          </a:bodyPr>
          <a:lstStyle/>
          <a:p>
            <a:pPr algn="l"/>
            <a:r>
              <a:rPr lang="en-US" sz="2000" dirty="0">
                <a:solidFill>
                  <a:srgbClr val="0000FF"/>
                </a:solidFill>
              </a:rPr>
              <a:t>Idempotent matrix</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3CADAF7-20C1-487B-B5F7-023CE85CED10}"/>
                  </a:ext>
                </a:extLst>
              </p:cNvPr>
              <p:cNvSpPr txBox="1"/>
              <p:nvPr/>
            </p:nvSpPr>
            <p:spPr>
              <a:xfrm>
                <a:off x="1460090" y="4472224"/>
                <a:ext cx="3762045" cy="1169936"/>
              </a:xfrm>
              <a:prstGeom prst="rect">
                <a:avLst/>
              </a:prstGeom>
              <a:solidFill>
                <a:srgbClr val="FFFF00"/>
              </a:solidFill>
              <a:ln w="19050">
                <a:solidFill>
                  <a:srgbClr val="0000CC"/>
                </a:solidFill>
              </a:ln>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PRESS</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r>
                                <a:rPr lang="en-US" b="0" i="1" smtClean="0">
                                  <a:latin typeface="Cambria Math" panose="02040503050406030204" pitchFamily="18" charset="0"/>
                                </a:rPr>
                                <m:t>−1</m:t>
                              </m:r>
                            </m:den>
                          </m:f>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m:t>
                                              </m:r>
                                            </m:sub>
                                          </m:sSub>
                                        </m:num>
                                        <m:den>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𝑖𝑖</m:t>
                                              </m:r>
                                            </m:sub>
                                          </m:sSub>
                                        </m:den>
                                      </m:f>
                                    </m:e>
                                  </m:d>
                                </m:e>
                                <m:sup>
                                  <m:r>
                                    <a:rPr lang="en-US" b="0" i="1" smtClean="0">
                                      <a:latin typeface="Cambria Math" panose="02040503050406030204" pitchFamily="18" charset="0"/>
                                    </a:rPr>
                                    <m:t>2</m:t>
                                  </m:r>
                                </m:sup>
                              </m:sSup>
                            </m:e>
                          </m:nary>
                        </m:e>
                      </m:rad>
                    </m:oMath>
                  </m:oMathPara>
                </a14:m>
                <a:endParaRPr lang="en-US" dirty="0"/>
              </a:p>
            </p:txBody>
          </p:sp>
        </mc:Choice>
        <mc:Fallback xmlns="">
          <p:sp>
            <p:nvSpPr>
              <p:cNvPr id="18" name="TextBox 17">
                <a:extLst>
                  <a:ext uri="{FF2B5EF4-FFF2-40B4-BE49-F238E27FC236}">
                    <a16:creationId xmlns:a16="http://schemas.microsoft.com/office/drawing/2014/main" id="{73CADAF7-20C1-487B-B5F7-023CE85CED10}"/>
                  </a:ext>
                </a:extLst>
              </p:cNvPr>
              <p:cNvSpPr txBox="1">
                <a:spLocks noRot="1" noChangeAspect="1" noMove="1" noResize="1" noEditPoints="1" noAdjustHandles="1" noChangeArrowheads="1" noChangeShapeType="1" noTextEdit="1"/>
              </p:cNvSpPr>
              <p:nvPr/>
            </p:nvSpPr>
            <p:spPr>
              <a:xfrm>
                <a:off x="1460090" y="4472224"/>
                <a:ext cx="3762045" cy="1169936"/>
              </a:xfrm>
              <a:prstGeom prst="rect">
                <a:avLst/>
              </a:prstGeom>
              <a:blipFill>
                <a:blip r:embed="rId3"/>
                <a:stretch>
                  <a:fillRect/>
                </a:stretch>
              </a:blipFill>
              <a:ln w="19050">
                <a:solidFill>
                  <a:srgbClr val="0000CC"/>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7E31B1D-21AD-4E94-B3D0-A9F6F46D4D24}"/>
                  </a:ext>
                </a:extLst>
              </p:cNvPr>
              <p:cNvSpPr txBox="1"/>
              <p:nvPr/>
            </p:nvSpPr>
            <p:spPr>
              <a:xfrm>
                <a:off x="1608389" y="3857461"/>
                <a:ext cx="3613746" cy="5212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𝑝𝑖</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m:t>
                              </m:r>
                            </m:sub>
                          </m:sSub>
                        </m:num>
                        <m:den>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𝑖𝑖</m:t>
                              </m:r>
                            </m:sub>
                          </m:sSub>
                        </m:den>
                      </m:f>
                      <m:r>
                        <a:rPr lang="en-US" b="0" i="1" smtClean="0">
                          <a:latin typeface="Cambria Math" panose="02040503050406030204" pitchFamily="18" charset="0"/>
                        </a:rPr>
                        <m:t>,  </m:t>
                      </m:r>
                      <m:r>
                        <a:rPr lang="en-US" b="1" i="0" smtClean="0">
                          <a:latin typeface="Cambria Math" panose="02040503050406030204" pitchFamily="18" charset="0"/>
                        </a:rPr>
                        <m:t>𝐄</m:t>
                      </m:r>
                      <m:r>
                        <a:rPr lang="en-US" b="0" i="1" smtClean="0">
                          <a:latin typeface="Cambria Math" panose="02040503050406030204" pitchFamily="18" charset="0"/>
                        </a:rPr>
                        <m:t>=</m:t>
                      </m:r>
                      <m:r>
                        <a:rPr lang="en-US" b="1" i="0" smtClean="0">
                          <a:latin typeface="Cambria Math" panose="02040503050406030204" pitchFamily="18" charset="0"/>
                        </a:rPr>
                        <m:t>𝐗</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1" i="0" smtClean="0">
                                      <a:latin typeface="Cambria Math" panose="02040503050406030204" pitchFamily="18" charset="0"/>
                                    </a:rPr>
                                    <m:t>𝐗</m:t>
                                  </m:r>
                                </m:e>
                                <m:sup>
                                  <m:r>
                                    <a:rPr lang="en-US" b="0" i="1" smtClean="0">
                                      <a:latin typeface="Cambria Math" panose="02040503050406030204" pitchFamily="18" charset="0"/>
                                    </a:rPr>
                                    <m:t>𝑇</m:t>
                                  </m:r>
                                </m:sup>
                              </m:sSup>
                              <m:r>
                                <a:rPr lang="en-US" b="1" i="0" smtClean="0">
                                  <a:latin typeface="Cambria Math" panose="02040503050406030204" pitchFamily="18" charset="0"/>
                                </a:rPr>
                                <m:t>𝐗</m:t>
                              </m:r>
                            </m:e>
                          </m:d>
                        </m:e>
                        <m:sup>
                          <m:r>
                            <a:rPr lang="en-US" b="0" i="1" smtClean="0">
                              <a:latin typeface="Cambria Math" panose="02040503050406030204" pitchFamily="18" charset="0"/>
                            </a:rPr>
                            <m:t>−1</m:t>
                          </m:r>
                        </m:sup>
                      </m:sSup>
                      <m:sSup>
                        <m:sSupPr>
                          <m:ctrlPr>
                            <a:rPr lang="en-US" b="0" i="1" smtClean="0">
                              <a:latin typeface="Cambria Math" panose="02040503050406030204" pitchFamily="18" charset="0"/>
                            </a:rPr>
                          </m:ctrlPr>
                        </m:sSupPr>
                        <m:e>
                          <m:r>
                            <a:rPr lang="en-US" b="1" i="0" smtClean="0">
                              <a:latin typeface="Cambria Math" panose="02040503050406030204" pitchFamily="18" charset="0"/>
                            </a:rPr>
                            <m:t>𝐗</m:t>
                          </m:r>
                        </m:e>
                        <m:sup>
                          <m:r>
                            <a:rPr lang="en-US" b="0" i="1" smtClean="0">
                              <a:latin typeface="Cambria Math" panose="02040503050406030204" pitchFamily="18" charset="0"/>
                            </a:rPr>
                            <m:t>𝑇</m:t>
                          </m:r>
                        </m:sup>
                      </m:sSup>
                    </m:oMath>
                  </m:oMathPara>
                </a14:m>
                <a:endParaRPr lang="en-US" dirty="0"/>
              </a:p>
            </p:txBody>
          </p:sp>
        </mc:Choice>
        <mc:Fallback xmlns="">
          <p:sp>
            <p:nvSpPr>
              <p:cNvPr id="19" name="TextBox 18">
                <a:extLst>
                  <a:ext uri="{FF2B5EF4-FFF2-40B4-BE49-F238E27FC236}">
                    <a16:creationId xmlns:a16="http://schemas.microsoft.com/office/drawing/2014/main" id="{D7E31B1D-21AD-4E94-B3D0-A9F6F46D4D24}"/>
                  </a:ext>
                </a:extLst>
              </p:cNvPr>
              <p:cNvSpPr txBox="1">
                <a:spLocks noRot="1" noChangeAspect="1" noMove="1" noResize="1" noEditPoints="1" noAdjustHandles="1" noChangeArrowheads="1" noChangeShapeType="1" noTextEdit="1"/>
              </p:cNvSpPr>
              <p:nvPr/>
            </p:nvSpPr>
            <p:spPr>
              <a:xfrm>
                <a:off x="1608389" y="3857461"/>
                <a:ext cx="3613746" cy="521233"/>
              </a:xfrm>
              <a:prstGeom prst="rect">
                <a:avLst/>
              </a:prstGeom>
              <a:blipFill>
                <a:blip r:embed="rId4"/>
                <a:stretch>
                  <a:fillRect b="-1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4931B12-5481-4A7E-917A-A2428BE649CB}"/>
                  </a:ext>
                </a:extLst>
              </p:cNvPr>
              <p:cNvSpPr txBox="1"/>
              <p:nvPr/>
            </p:nvSpPr>
            <p:spPr>
              <a:xfrm>
                <a:off x="4151707" y="5700950"/>
                <a:ext cx="3721916" cy="7523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𝑉</m:t>
                      </m:r>
                      <m:d>
                        <m:dPr>
                          <m:begChr m:val="["/>
                          <m:endChr m:val="]"/>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𝑝𝑖</m:t>
                              </m:r>
                            </m:sub>
                          </m:sSub>
                        </m:e>
                      </m:d>
                      <m:r>
                        <a:rPr lang="en-US" sz="2000" b="0" i="1" smtClean="0">
                          <a:latin typeface="Cambria Math" panose="02040503050406030204" pitchFamily="18" charset="0"/>
                        </a:rPr>
                        <m:t>=</m:t>
                      </m:r>
                      <m:r>
                        <a:rPr lang="en-US" sz="2000" b="0" i="1" smtClean="0">
                          <a:latin typeface="Cambria Math" panose="02040503050406030204" pitchFamily="18" charset="0"/>
                        </a:rPr>
                        <m:t>𝑉</m:t>
                      </m:r>
                      <m:d>
                        <m:dPr>
                          <m:begChr m:val="["/>
                          <m:endChr m:val="]"/>
                          <m:ctrlPr>
                            <a:rPr lang="en-US" sz="2000" b="0" i="1" smtClean="0">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𝑖</m:t>
                                  </m:r>
                                </m:sub>
                              </m:sSub>
                            </m:num>
                            <m:den>
                              <m:r>
                                <a:rPr lang="en-US" sz="2000" i="1">
                                  <a:latin typeface="Cambria Math" panose="02040503050406030204" pitchFamily="18" charset="0"/>
                                </a:rPr>
                                <m:t>1−</m:t>
                              </m:r>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sz="2000" i="1">
                                      <a:latin typeface="Cambria Math" panose="02040503050406030204" pitchFamily="18" charset="0"/>
                                    </a:rPr>
                                    <m:t>𝑖𝑖</m:t>
                                  </m:r>
                                </m:sub>
                              </m:sSub>
                            </m:den>
                          </m:f>
                        </m:e>
                      </m:d>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f>
                                <m:fPr>
                                  <m:ctrlPr>
                                    <a:rPr lang="en-US" sz="2000" i="1">
                                      <a:latin typeface="Cambria Math" panose="02040503050406030204" pitchFamily="18" charset="0"/>
                                    </a:rPr>
                                  </m:ctrlPr>
                                </m:fPr>
                                <m:num>
                                  <m:r>
                                    <a:rPr lang="en-US" sz="2000" b="0" i="1" smtClean="0">
                                      <a:latin typeface="Cambria Math" panose="02040503050406030204" pitchFamily="18" charset="0"/>
                                    </a:rPr>
                                    <m:t>𝜎</m:t>
                                  </m:r>
                                </m:num>
                                <m:den>
                                  <m:r>
                                    <a:rPr lang="en-US" sz="2000" i="1">
                                      <a:latin typeface="Cambria Math" panose="02040503050406030204" pitchFamily="18" charset="0"/>
                                    </a:rPr>
                                    <m:t>1−</m:t>
                                  </m:r>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sz="2000" i="1">
                                          <a:latin typeface="Cambria Math" panose="02040503050406030204" pitchFamily="18" charset="0"/>
                                        </a:rPr>
                                        <m:t>𝑖𝑖</m:t>
                                      </m:r>
                                    </m:sub>
                                  </m:sSub>
                                </m:den>
                              </m:f>
                            </m:e>
                          </m:d>
                        </m:e>
                        <m:sup>
                          <m:r>
                            <a:rPr lang="en-US" sz="2000" b="0" i="1" smtClean="0">
                              <a:latin typeface="Cambria Math" panose="02040503050406030204" pitchFamily="18" charset="0"/>
                            </a:rPr>
                            <m:t>2</m:t>
                          </m:r>
                        </m:sup>
                      </m:sSup>
                    </m:oMath>
                  </m:oMathPara>
                </a14:m>
                <a:endParaRPr lang="en-US" sz="2000" dirty="0"/>
              </a:p>
            </p:txBody>
          </p:sp>
        </mc:Choice>
        <mc:Fallback xmlns="">
          <p:sp>
            <p:nvSpPr>
              <p:cNvPr id="10" name="TextBox 9">
                <a:extLst>
                  <a:ext uri="{FF2B5EF4-FFF2-40B4-BE49-F238E27FC236}">
                    <a16:creationId xmlns:a16="http://schemas.microsoft.com/office/drawing/2014/main" id="{34931B12-5481-4A7E-917A-A2428BE649CB}"/>
                  </a:ext>
                </a:extLst>
              </p:cNvPr>
              <p:cNvSpPr txBox="1">
                <a:spLocks noRot="1" noChangeAspect="1" noMove="1" noResize="1" noEditPoints="1" noAdjustHandles="1" noChangeArrowheads="1" noChangeShapeType="1" noTextEdit="1"/>
              </p:cNvSpPr>
              <p:nvPr/>
            </p:nvSpPr>
            <p:spPr>
              <a:xfrm>
                <a:off x="4151707" y="5700950"/>
                <a:ext cx="3721916" cy="75232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934128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9839334C-0174-4114-A6DC-CC702BEA50C8}"/>
                  </a:ext>
                </a:extLst>
              </p:cNvPr>
              <p:cNvSpPr>
                <a:spLocks noGrp="1"/>
              </p:cNvSpPr>
              <p:nvPr>
                <p:ph type="body" sz="quarter" idx="10"/>
              </p:nvPr>
            </p:nvSpPr>
            <p:spPr/>
            <p:txBody>
              <a:bodyPr/>
              <a:lstStyle/>
              <a:p>
                <a:r>
                  <a:rPr lang="en-US" dirty="0"/>
                  <a:t>Property of the </a:t>
                </a:r>
                <a:r>
                  <a:rPr lang="en-US" dirty="0">
                    <a:solidFill>
                      <a:srgbClr val="FF0000"/>
                    </a:solidFill>
                  </a:rPr>
                  <a:t>idempotent matrix </a:t>
                </a:r>
                <a14:m>
                  <m:oMath xmlns:m="http://schemas.openxmlformats.org/officeDocument/2006/math">
                    <m:r>
                      <a:rPr lang="en-US" b="1" i="0" smtClean="0">
                        <a:solidFill>
                          <a:schemeClr val="tx1"/>
                        </a:solidFill>
                        <a:latin typeface="Cambria Math" panose="02040503050406030204" pitchFamily="18" charset="0"/>
                      </a:rPr>
                      <m:t>𝐄</m:t>
                    </m:r>
                  </m:oMath>
                </a14:m>
                <a:r>
                  <a:rPr lang="en-US" b="1" dirty="0"/>
                  <a:t>E</a:t>
                </a:r>
              </a:p>
              <a:p>
                <a:pPr lvl="1"/>
                <a:endParaRPr lang="en-US" dirty="0"/>
              </a:p>
              <a:p>
                <a:pPr lvl="1"/>
                <a:endParaRPr lang="en-US" dirty="0"/>
              </a:p>
              <a:p>
                <a:pPr lvl="1"/>
                <a:endParaRPr lang="en-US" dirty="0"/>
              </a:p>
              <a:p>
                <a:pPr lvl="1"/>
                <a:r>
                  <a:rPr lang="en-US" dirty="0"/>
                  <a:t>Large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𝑖𝑖</m:t>
                        </m:r>
                      </m:sub>
                    </m:sSub>
                  </m:oMath>
                </a14:m>
                <a:r>
                  <a:rPr lang="en-US" dirty="0"/>
                  <a:t>: large PRESS residual </a:t>
                </a:r>
                <a:r>
                  <a:rPr lang="en-US" dirty="0">
                    <a:sym typeface="Wingdings" panose="05000000000000000000" pitchFamily="2" charset="2"/>
                  </a:rPr>
                  <a:t> high influence point</a:t>
                </a:r>
              </a:p>
              <a:p>
                <a:r>
                  <a:rPr lang="en-US" dirty="0">
                    <a:sym typeface="Wingdings" panose="05000000000000000000" pitchFamily="2" charset="2"/>
                  </a:rPr>
                  <a:t>The effect of change in data</a:t>
                </a: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pPr lvl="1"/>
                <a:r>
                  <a:rPr lang="en-US" dirty="0">
                    <a:sym typeface="Wingdings" panose="05000000000000000000" pitchFamily="2" charset="2"/>
                  </a:rPr>
                  <a:t>Column of </a:t>
                </a:r>
                <a14:m>
                  <m:oMath xmlns:m="http://schemas.openxmlformats.org/officeDocument/2006/math">
                    <m:sSub>
                      <m:sSubPr>
                        <m:ctrlPr>
                          <a:rPr lang="en-US" b="0" i="1" smtClean="0">
                            <a:latin typeface="Cambria Math" panose="02040503050406030204" pitchFamily="18" charset="0"/>
                            <a:sym typeface="Wingdings" panose="05000000000000000000" pitchFamily="2" charset="2"/>
                          </a:rPr>
                        </m:ctrlPr>
                      </m:sSubPr>
                      <m:e>
                        <m:r>
                          <a:rPr lang="en-US" b="0" i="1" smtClean="0">
                            <a:latin typeface="Cambria Math" panose="02040503050406030204" pitchFamily="18" charset="0"/>
                            <a:sym typeface="Wingdings" panose="05000000000000000000" pitchFamily="2" charset="2"/>
                          </a:rPr>
                          <m:t>𝐸</m:t>
                        </m:r>
                      </m:e>
                      <m:sub>
                        <m:r>
                          <a:rPr lang="en-US" b="0" i="1" smtClean="0">
                            <a:latin typeface="Cambria Math" panose="02040503050406030204" pitchFamily="18" charset="0"/>
                            <a:sym typeface="Wingdings" panose="05000000000000000000" pitchFamily="2" charset="2"/>
                          </a:rPr>
                          <m:t>𝑖𝑘</m:t>
                        </m:r>
                      </m:sub>
                    </m:sSub>
                  </m:oMath>
                </a14:m>
                <a:r>
                  <a:rPr lang="en-US" dirty="0">
                    <a:sym typeface="Wingdings" panose="05000000000000000000" pitchFamily="2" charset="2"/>
                  </a:rPr>
                  <a:t> is the change of prediction due to a unit change in data </a:t>
                </a:r>
                <a14:m>
                  <m:oMath xmlns:m="http://schemas.openxmlformats.org/officeDocument/2006/math">
                    <m:sSub>
                      <m:sSubPr>
                        <m:ctrlPr>
                          <a:rPr lang="en-US" b="0" i="1" smtClean="0">
                            <a:latin typeface="Cambria Math" panose="02040503050406030204" pitchFamily="18" charset="0"/>
                            <a:sym typeface="Wingdings" panose="05000000000000000000" pitchFamily="2" charset="2"/>
                          </a:rPr>
                        </m:ctrlPr>
                      </m:sSubPr>
                      <m:e>
                        <m:r>
                          <a:rPr lang="en-US" b="0" i="1" smtClean="0">
                            <a:latin typeface="Cambria Math" panose="02040503050406030204" pitchFamily="18" charset="0"/>
                            <a:sym typeface="Wingdings" panose="05000000000000000000" pitchFamily="2" charset="2"/>
                          </a:rPr>
                          <m:t>𝑦</m:t>
                        </m:r>
                      </m:e>
                      <m:sub>
                        <m:r>
                          <a:rPr lang="en-US" b="0" i="1" smtClean="0">
                            <a:latin typeface="Cambria Math" panose="02040503050406030204" pitchFamily="18" charset="0"/>
                            <a:sym typeface="Wingdings" panose="05000000000000000000" pitchFamily="2" charset="2"/>
                          </a:rPr>
                          <m:t>𝑘</m:t>
                        </m:r>
                      </m:sub>
                    </m:sSub>
                  </m:oMath>
                </a14:m>
                <a:endParaRPr lang="en-US" dirty="0">
                  <a:sym typeface="Wingdings" panose="05000000000000000000" pitchFamily="2" charset="2"/>
                </a:endParaRPr>
              </a:p>
            </p:txBody>
          </p:sp>
        </mc:Choice>
        <mc:Fallback xmlns="">
          <p:sp>
            <p:nvSpPr>
              <p:cNvPr id="2" name="Text Placeholder 1">
                <a:extLst>
                  <a:ext uri="{FF2B5EF4-FFF2-40B4-BE49-F238E27FC236}">
                    <a16:creationId xmlns:a16="http://schemas.microsoft.com/office/drawing/2014/main" id="{9839334C-0174-4114-A6DC-CC702BEA50C8}"/>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2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224B760-A4EE-49FD-97D8-F13348836338}"/>
              </a:ext>
            </a:extLst>
          </p:cNvPr>
          <p:cNvSpPr>
            <a:spLocks noGrp="1"/>
          </p:cNvSpPr>
          <p:nvPr>
            <p:ph type="title"/>
          </p:nvPr>
        </p:nvSpPr>
        <p:spPr/>
        <p:txBody>
          <a:bodyPr/>
          <a:lstStyle/>
          <a:p>
            <a:r>
              <a:rPr lang="en-US" dirty="0"/>
              <a:t>PRESS (prediction error sum of squares) </a:t>
            </a:r>
            <a:r>
              <a:rPr lang="en-US" i="1" dirty="0"/>
              <a:t>cont</a:t>
            </a:r>
            <a:r>
              <a:rPr lang="en-US" dirty="0"/>
              <a:t>.</a:t>
            </a:r>
          </a:p>
        </p:txBody>
      </p:sp>
      <p:grpSp>
        <p:nvGrpSpPr>
          <p:cNvPr id="8" name="Group 7">
            <a:extLst>
              <a:ext uri="{FF2B5EF4-FFF2-40B4-BE49-F238E27FC236}">
                <a16:creationId xmlns:a16="http://schemas.microsoft.com/office/drawing/2014/main" id="{4B5388A7-2842-4F76-ABBB-563F8AC5CFF1}"/>
              </a:ext>
            </a:extLst>
          </p:cNvPr>
          <p:cNvGrpSpPr/>
          <p:nvPr/>
        </p:nvGrpSpPr>
        <p:grpSpPr>
          <a:xfrm>
            <a:off x="2763728" y="1596590"/>
            <a:ext cx="4290811" cy="726403"/>
            <a:chOff x="3401817" y="1794287"/>
            <a:chExt cx="4290811" cy="726403"/>
          </a:xfrm>
        </p:grpSpPr>
        <p:sp>
          <p:nvSpPr>
            <p:cNvPr id="5" name="Right Brace 4">
              <a:extLst>
                <a:ext uri="{FF2B5EF4-FFF2-40B4-BE49-F238E27FC236}">
                  <a16:creationId xmlns:a16="http://schemas.microsoft.com/office/drawing/2014/main" id="{D56BB54F-C385-4DF1-AACF-FCC159217145}"/>
                </a:ext>
              </a:extLst>
            </p:cNvPr>
            <p:cNvSpPr/>
            <p:nvPr/>
          </p:nvSpPr>
          <p:spPr>
            <a:xfrm rot="5400000">
              <a:off x="3919296" y="1276808"/>
              <a:ext cx="326293" cy="1361252"/>
            </a:xfrm>
            <a:prstGeom prst="rightBrace">
              <a:avLst/>
            </a:prstGeom>
            <a:ln w="285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8CB4615-27B7-412C-92F0-B9AD593AC947}"/>
                    </a:ext>
                  </a:extLst>
                </p:cNvPr>
                <p:cNvSpPr txBox="1"/>
                <p:nvPr/>
              </p:nvSpPr>
              <p:spPr>
                <a:xfrm>
                  <a:off x="3822145" y="2120580"/>
                  <a:ext cx="3870483" cy="400110"/>
                </a:xfrm>
                <a:prstGeom prst="rect">
                  <a:avLst/>
                </a:prstGeom>
                <a:noFill/>
              </p:spPr>
              <p:txBody>
                <a:bodyPr wrap="none" rtlCol="0">
                  <a:spAutoFit/>
                </a:bodyPr>
                <a:lstStyle/>
                <a:p>
                  <a:r>
                    <a:rPr lang="en-US" sz="2000" dirty="0"/>
                    <a:t>Idempotent matrix </a:t>
                  </a:r>
                  <a14:m>
                    <m:oMath xmlns:m="http://schemas.openxmlformats.org/officeDocument/2006/math">
                      <m:r>
                        <a:rPr lang="en-US" sz="2000" b="1" i="0" smtClean="0">
                          <a:latin typeface="Cambria Math" panose="02040503050406030204" pitchFamily="18" charset="0"/>
                        </a:rPr>
                        <m:t>𝐄</m:t>
                      </m:r>
                    </m:oMath>
                  </a14:m>
                  <a:r>
                    <a:rPr lang="en-US" sz="2000" dirty="0"/>
                    <a:t>: map </a:t>
                  </a:r>
                  <a14:m>
                    <m:oMath xmlns:m="http://schemas.openxmlformats.org/officeDocument/2006/math">
                      <m:r>
                        <a:rPr lang="en-US" sz="2000" b="1" i="0" smtClean="0">
                          <a:latin typeface="Cambria Math" panose="02040503050406030204" pitchFamily="18" charset="0"/>
                        </a:rPr>
                        <m:t>𝐲</m:t>
                      </m:r>
                      <m:r>
                        <a:rPr lang="en-US" sz="2000" b="0" i="1" smtClean="0">
                          <a:latin typeface="Cambria Math" panose="02040503050406030204" pitchFamily="18" charset="0"/>
                          <a:ea typeface="Cambria Math" panose="02040503050406030204" pitchFamily="18" charset="0"/>
                        </a:rPr>
                        <m:t>→</m:t>
                      </m:r>
                      <m:r>
                        <a:rPr lang="en-US" sz="2000" b="1" i="0" smtClean="0">
                          <a:latin typeface="Cambria Math" panose="02040503050406030204" pitchFamily="18" charset="0"/>
                          <a:ea typeface="Cambria Math" panose="02040503050406030204" pitchFamily="18" charset="0"/>
                        </a:rPr>
                        <m:t>𝐳</m:t>
                      </m:r>
                    </m:oMath>
                  </a14:m>
                  <a:endParaRPr lang="en-US" sz="2000" b="1" dirty="0"/>
                </a:p>
              </p:txBody>
            </p:sp>
          </mc:Choice>
          <mc:Fallback xmlns="">
            <p:sp>
              <p:nvSpPr>
                <p:cNvPr id="6" name="TextBox 5">
                  <a:extLst>
                    <a:ext uri="{FF2B5EF4-FFF2-40B4-BE49-F238E27FC236}">
                      <a16:creationId xmlns:a16="http://schemas.microsoft.com/office/drawing/2014/main" id="{A8CB4615-27B7-412C-92F0-B9AD593AC947}"/>
                    </a:ext>
                  </a:extLst>
                </p:cNvPr>
                <p:cNvSpPr txBox="1">
                  <a:spLocks noRot="1" noChangeAspect="1" noMove="1" noResize="1" noEditPoints="1" noAdjustHandles="1" noChangeArrowheads="1" noChangeShapeType="1" noTextEdit="1"/>
                </p:cNvSpPr>
                <p:nvPr/>
              </p:nvSpPr>
              <p:spPr>
                <a:xfrm>
                  <a:off x="3822145" y="2120580"/>
                  <a:ext cx="3870483" cy="400110"/>
                </a:xfrm>
                <a:prstGeom prst="rect">
                  <a:avLst/>
                </a:prstGeom>
                <a:blipFill>
                  <a:blip r:embed="rId3"/>
                  <a:stretch>
                    <a:fillRect l="-1732" t="-7692" b="-2923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11BE031-C805-49AF-8EC8-39607C09B8F5}"/>
                  </a:ext>
                </a:extLst>
              </p:cNvPr>
              <p:cNvSpPr txBox="1"/>
              <p:nvPr/>
            </p:nvSpPr>
            <p:spPr>
              <a:xfrm>
                <a:off x="1475268" y="1288812"/>
                <a:ext cx="369992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rPr>
                        <m:t>𝐳</m:t>
                      </m:r>
                      <m:r>
                        <a:rPr lang="en-US" sz="2000" b="1" i="0" smtClean="0">
                          <a:latin typeface="Cambria Math" panose="02040503050406030204" pitchFamily="18" charset="0"/>
                        </a:rPr>
                        <m:t>=</m:t>
                      </m:r>
                      <m:r>
                        <a:rPr lang="en-US" sz="2000" b="1" i="0" smtClean="0">
                          <a:latin typeface="Cambria Math" panose="02040503050406030204" pitchFamily="18" charset="0"/>
                        </a:rPr>
                        <m:t>𝐗</m:t>
                      </m:r>
                      <m:r>
                        <a:rPr lang="en-US" sz="2000" b="1" i="1" smtClean="0">
                          <a:latin typeface="Cambria Math" panose="02040503050406030204" pitchFamily="18" charset="0"/>
                          <a:ea typeface="Cambria Math" panose="02040503050406030204" pitchFamily="18" charset="0"/>
                        </a:rPr>
                        <m:t>∙</m:t>
                      </m:r>
                      <m:r>
                        <a:rPr lang="en-US" sz="2000" b="1" i="0" smtClean="0">
                          <a:latin typeface="Cambria Math" panose="02040503050406030204" pitchFamily="18" charset="0"/>
                          <a:ea typeface="Cambria Math" panose="02040503050406030204" pitchFamily="18" charset="0"/>
                        </a:rPr>
                        <m:t>𝛉</m:t>
                      </m:r>
                      <m:r>
                        <a:rPr lang="en-US" sz="2000" b="0" i="1" smtClean="0">
                          <a:latin typeface="Cambria Math" panose="02040503050406030204" pitchFamily="18" charset="0"/>
                        </a:rPr>
                        <m:t>=</m:t>
                      </m:r>
                      <m:r>
                        <a:rPr lang="en-US" sz="2000" b="1" i="0" smtClean="0">
                          <a:latin typeface="Cambria Math" panose="02040503050406030204" pitchFamily="18" charset="0"/>
                        </a:rPr>
                        <m:t>𝐗</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1" i="0" smtClean="0">
                                      <a:latin typeface="Cambria Math" panose="02040503050406030204" pitchFamily="18" charset="0"/>
                                    </a:rPr>
                                    <m:t>𝐗</m:t>
                                  </m:r>
                                </m:e>
                                <m:sup>
                                  <m:r>
                                    <a:rPr lang="en-US" sz="2000" b="0" i="1" smtClean="0">
                                      <a:latin typeface="Cambria Math" panose="02040503050406030204" pitchFamily="18" charset="0"/>
                                    </a:rPr>
                                    <m:t>𝑇</m:t>
                                  </m:r>
                                </m:sup>
                              </m:sSup>
                              <m:r>
                                <a:rPr lang="en-US" sz="2000" b="1" i="0" smtClean="0">
                                  <a:latin typeface="Cambria Math" panose="02040503050406030204" pitchFamily="18" charset="0"/>
                                </a:rPr>
                                <m:t>𝐗</m:t>
                              </m:r>
                            </m:e>
                          </m:d>
                        </m:e>
                        <m:sup>
                          <m:r>
                            <a:rPr lang="en-US" sz="2000" b="0" i="1" smtClean="0">
                              <a:latin typeface="Cambria Math" panose="02040503050406030204" pitchFamily="18" charset="0"/>
                            </a:rPr>
                            <m:t>−1</m:t>
                          </m:r>
                        </m:sup>
                      </m:sSup>
                      <m:sSup>
                        <m:sSupPr>
                          <m:ctrlPr>
                            <a:rPr lang="en-US" sz="2000" b="0" i="1" smtClean="0">
                              <a:latin typeface="Cambria Math" panose="02040503050406030204" pitchFamily="18" charset="0"/>
                            </a:rPr>
                          </m:ctrlPr>
                        </m:sSupPr>
                        <m:e>
                          <m:r>
                            <a:rPr lang="en-US" sz="2000" b="1" i="0" smtClean="0">
                              <a:latin typeface="Cambria Math" panose="02040503050406030204" pitchFamily="18" charset="0"/>
                            </a:rPr>
                            <m:t>𝐗</m:t>
                          </m:r>
                        </m:e>
                        <m:sup>
                          <m:r>
                            <a:rPr lang="en-US" sz="2000" b="0" i="1" smtClean="0">
                              <a:latin typeface="Cambria Math" panose="02040503050406030204" pitchFamily="18" charset="0"/>
                            </a:rPr>
                            <m:t>𝑇</m:t>
                          </m:r>
                        </m:sup>
                      </m:sSup>
                      <m:r>
                        <a:rPr lang="en-US" sz="2000" b="1" i="0" smtClean="0">
                          <a:latin typeface="Cambria Math" panose="02040503050406030204" pitchFamily="18" charset="0"/>
                        </a:rPr>
                        <m:t>𝐲</m:t>
                      </m:r>
                      <m:r>
                        <a:rPr lang="en-US" sz="2000" b="0" i="1" smtClean="0">
                          <a:latin typeface="Cambria Math" panose="02040503050406030204" pitchFamily="18" charset="0"/>
                        </a:rPr>
                        <m:t>=</m:t>
                      </m:r>
                      <m:r>
                        <a:rPr lang="en-US" sz="2000" b="1" i="0" smtClean="0">
                          <a:latin typeface="Cambria Math" panose="02040503050406030204" pitchFamily="18" charset="0"/>
                        </a:rPr>
                        <m:t>𝐄</m:t>
                      </m:r>
                      <m:r>
                        <a:rPr lang="en-US" sz="2000" b="0" i="1" smtClean="0">
                          <a:latin typeface="Cambria Math" panose="02040503050406030204" pitchFamily="18" charset="0"/>
                          <a:ea typeface="Cambria Math" panose="02040503050406030204" pitchFamily="18" charset="0"/>
                        </a:rPr>
                        <m:t>∙</m:t>
                      </m:r>
                      <m:r>
                        <a:rPr lang="en-US" sz="2000" b="1" i="0" smtClean="0">
                          <a:latin typeface="Cambria Math" panose="02040503050406030204" pitchFamily="18" charset="0"/>
                          <a:ea typeface="Cambria Math" panose="02040503050406030204" pitchFamily="18" charset="0"/>
                        </a:rPr>
                        <m:t>𝐲</m:t>
                      </m:r>
                    </m:oMath>
                  </m:oMathPara>
                </a14:m>
                <a:endParaRPr lang="en-US" sz="2000" b="1" dirty="0"/>
              </a:p>
            </p:txBody>
          </p:sp>
        </mc:Choice>
        <mc:Fallback xmlns="">
          <p:sp>
            <p:nvSpPr>
              <p:cNvPr id="10" name="TextBox 9">
                <a:extLst>
                  <a:ext uri="{FF2B5EF4-FFF2-40B4-BE49-F238E27FC236}">
                    <a16:creationId xmlns:a16="http://schemas.microsoft.com/office/drawing/2014/main" id="{011BE031-C805-49AF-8EC8-39607C09B8F5}"/>
                  </a:ext>
                </a:extLst>
              </p:cNvPr>
              <p:cNvSpPr txBox="1">
                <a:spLocks noRot="1" noChangeAspect="1" noMove="1" noResize="1" noEditPoints="1" noAdjustHandles="1" noChangeArrowheads="1" noChangeShapeType="1" noTextEdit="1"/>
              </p:cNvSpPr>
              <p:nvPr/>
            </p:nvSpPr>
            <p:spPr>
              <a:xfrm>
                <a:off x="1475268" y="1288812"/>
                <a:ext cx="3699924" cy="307777"/>
              </a:xfrm>
              <a:prstGeom prst="rect">
                <a:avLst/>
              </a:prstGeom>
              <a:blipFill>
                <a:blip r:embed="rId4"/>
                <a:stretch>
                  <a:fillRect l="-329" r="-1318" b="-29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3976653-4CCF-46AA-BD0D-EF39D0FF04AA}"/>
                  </a:ext>
                </a:extLst>
              </p:cNvPr>
              <p:cNvSpPr txBox="1"/>
              <p:nvPr/>
            </p:nvSpPr>
            <p:spPr>
              <a:xfrm>
                <a:off x="672554" y="3382134"/>
                <a:ext cx="245907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rPr>
                        <m:t>𝐳</m:t>
                      </m:r>
                      <m:r>
                        <a:rPr lang="en-US" sz="2000" b="0" i="1" smtClean="0">
                          <a:latin typeface="Cambria Math" panose="02040503050406030204" pitchFamily="18" charset="0"/>
                        </a:rPr>
                        <m:t>+</m:t>
                      </m:r>
                      <m:r>
                        <m:rPr>
                          <m:sty m:val="p"/>
                        </m:rPr>
                        <a:rPr lang="en-US" sz="2000" b="0" i="0" smtClean="0">
                          <a:latin typeface="Cambria Math" panose="02040503050406030204" pitchFamily="18" charset="0"/>
                        </a:rPr>
                        <m:t>Δ</m:t>
                      </m:r>
                      <m:r>
                        <a:rPr lang="en-US" sz="2000" b="1" i="0" smtClean="0">
                          <a:latin typeface="Cambria Math" panose="02040503050406030204" pitchFamily="18" charset="0"/>
                        </a:rPr>
                        <m:t>𝐳</m:t>
                      </m:r>
                      <m:r>
                        <a:rPr lang="en-US" sz="2000" b="0" i="1" smtClean="0">
                          <a:latin typeface="Cambria Math" panose="02040503050406030204" pitchFamily="18" charset="0"/>
                        </a:rPr>
                        <m:t>=</m:t>
                      </m:r>
                      <m:r>
                        <a:rPr lang="en-US" sz="2000" b="1" i="0" smtClean="0">
                          <a:latin typeface="Cambria Math" panose="02040503050406030204" pitchFamily="18" charset="0"/>
                        </a:rPr>
                        <m:t>𝐄</m:t>
                      </m:r>
                      <m:r>
                        <a:rPr lang="en-US" sz="2000" b="0" i="1" smtClean="0">
                          <a:latin typeface="Cambria Math" panose="02040503050406030204" pitchFamily="18" charset="0"/>
                          <a:ea typeface="Cambria Math" panose="02040503050406030204" pitchFamily="18" charset="0"/>
                        </a:rPr>
                        <m:t>∙</m:t>
                      </m:r>
                      <m:d>
                        <m:dPr>
                          <m:ctrlPr>
                            <a:rPr lang="en-US" sz="2000" b="0" i="1" smtClean="0">
                              <a:latin typeface="Cambria Math" panose="02040503050406030204" pitchFamily="18" charset="0"/>
                              <a:ea typeface="Cambria Math" panose="02040503050406030204" pitchFamily="18" charset="0"/>
                            </a:rPr>
                          </m:ctrlPr>
                        </m:dPr>
                        <m:e>
                          <m:r>
                            <a:rPr lang="en-US" sz="2000" b="1" i="0" smtClean="0">
                              <a:latin typeface="Cambria Math" panose="02040503050406030204" pitchFamily="18" charset="0"/>
                              <a:ea typeface="Cambria Math" panose="02040503050406030204" pitchFamily="18" charset="0"/>
                            </a:rPr>
                            <m:t>𝐲</m:t>
                          </m:r>
                          <m:r>
                            <a:rPr lang="en-US" sz="2000" b="0" i="1" smtClean="0">
                              <a:latin typeface="Cambria Math" panose="02040503050406030204" pitchFamily="18" charset="0"/>
                              <a:ea typeface="Cambria Math" panose="02040503050406030204" pitchFamily="18" charset="0"/>
                            </a:rPr>
                            <m:t>+</m:t>
                          </m:r>
                          <m:r>
                            <m:rPr>
                              <m:sty m:val="p"/>
                            </m:rPr>
                            <a:rPr lang="en-US" sz="2000" b="0" i="0" smtClean="0">
                              <a:latin typeface="Cambria Math" panose="02040503050406030204" pitchFamily="18" charset="0"/>
                              <a:ea typeface="Cambria Math" panose="02040503050406030204" pitchFamily="18" charset="0"/>
                            </a:rPr>
                            <m:t>Δ</m:t>
                          </m:r>
                          <m:r>
                            <a:rPr lang="en-US" sz="2000" b="1" i="0" smtClean="0">
                              <a:latin typeface="Cambria Math" panose="02040503050406030204" pitchFamily="18" charset="0"/>
                              <a:ea typeface="Cambria Math" panose="02040503050406030204" pitchFamily="18" charset="0"/>
                            </a:rPr>
                            <m:t>𝐲</m:t>
                          </m:r>
                        </m:e>
                      </m:d>
                      <m:r>
                        <a:rPr lang="en-US" sz="2000" b="0" i="1" smtClean="0">
                          <a:latin typeface="Cambria Math" panose="02040503050406030204" pitchFamily="18" charset="0"/>
                          <a:ea typeface="Cambria Math" panose="02040503050406030204" pitchFamily="18" charset="0"/>
                        </a:rPr>
                        <m:t> </m:t>
                      </m:r>
                    </m:oMath>
                  </m:oMathPara>
                </a14:m>
                <a:endParaRPr lang="en-US" sz="2000" dirty="0"/>
              </a:p>
            </p:txBody>
          </p:sp>
        </mc:Choice>
        <mc:Fallback xmlns="">
          <p:sp>
            <p:nvSpPr>
              <p:cNvPr id="4" name="TextBox 3">
                <a:extLst>
                  <a:ext uri="{FF2B5EF4-FFF2-40B4-BE49-F238E27FC236}">
                    <a16:creationId xmlns:a16="http://schemas.microsoft.com/office/drawing/2014/main" id="{A3976653-4CCF-46AA-BD0D-EF39D0FF04AA}"/>
                  </a:ext>
                </a:extLst>
              </p:cNvPr>
              <p:cNvSpPr txBox="1">
                <a:spLocks noRot="1" noChangeAspect="1" noMove="1" noResize="1" noEditPoints="1" noAdjustHandles="1" noChangeArrowheads="1" noChangeShapeType="1" noTextEdit="1"/>
              </p:cNvSpPr>
              <p:nvPr/>
            </p:nvSpPr>
            <p:spPr>
              <a:xfrm>
                <a:off x="672554" y="3382134"/>
                <a:ext cx="2459071" cy="307777"/>
              </a:xfrm>
              <a:prstGeom prst="rect">
                <a:avLst/>
              </a:prstGeom>
              <a:blipFill>
                <a:blip r:embed="rId5"/>
                <a:stretch>
                  <a:fillRect l="-743" b="-30000"/>
                </a:stretch>
              </a:blipFill>
            </p:spPr>
            <p:txBody>
              <a:bodyPr/>
              <a:lstStyle/>
              <a:p>
                <a:r>
                  <a:rPr lang="en-US">
                    <a:noFill/>
                  </a:rPr>
                  <a:t> </a:t>
                </a:r>
              </a:p>
            </p:txBody>
          </p:sp>
        </mc:Fallback>
      </mc:AlternateContent>
      <p:sp>
        <p:nvSpPr>
          <p:cNvPr id="7" name="Arrow: Right 6">
            <a:extLst>
              <a:ext uri="{FF2B5EF4-FFF2-40B4-BE49-F238E27FC236}">
                <a16:creationId xmlns:a16="http://schemas.microsoft.com/office/drawing/2014/main" id="{AF599EF4-24B8-43BB-A35C-9E64820AAD6B}"/>
              </a:ext>
            </a:extLst>
          </p:cNvPr>
          <p:cNvSpPr/>
          <p:nvPr/>
        </p:nvSpPr>
        <p:spPr>
          <a:xfrm>
            <a:off x="3373147" y="3461369"/>
            <a:ext cx="339399" cy="194974"/>
          </a:xfrm>
          <a:prstGeom prst="rightArrow">
            <a:avLst/>
          </a:prstGeom>
          <a:solidFill>
            <a:srgbClr val="FFFF00"/>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3CCBCB8-65B2-4D17-A5E8-FECA02F9F5FA}"/>
                  </a:ext>
                </a:extLst>
              </p:cNvPr>
              <p:cNvSpPr txBox="1"/>
              <p:nvPr/>
            </p:nvSpPr>
            <p:spPr>
              <a:xfrm>
                <a:off x="3989274" y="3382134"/>
                <a:ext cx="1312859" cy="307777"/>
              </a:xfrm>
              <a:prstGeom prst="rect">
                <a:avLst/>
              </a:prstGeom>
              <a:solidFill>
                <a:srgbClr val="FFFF00"/>
              </a:solidFill>
              <a:ln w="19050">
                <a:solidFill>
                  <a:srgbClr val="0000FF"/>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a:latin typeface="Cambria Math" panose="02040503050406030204" pitchFamily="18" charset="0"/>
                        </a:rPr>
                        <m:t>Δ</m:t>
                      </m:r>
                      <m:r>
                        <a:rPr lang="en-US" sz="2000" b="1">
                          <a:latin typeface="Cambria Math" panose="02040503050406030204" pitchFamily="18" charset="0"/>
                        </a:rPr>
                        <m:t>𝐳</m:t>
                      </m:r>
                      <m:r>
                        <a:rPr lang="en-US" sz="2000" i="1">
                          <a:latin typeface="Cambria Math" panose="02040503050406030204" pitchFamily="18" charset="0"/>
                        </a:rPr>
                        <m:t>=</m:t>
                      </m:r>
                      <m:r>
                        <a:rPr lang="en-US" sz="2000" b="1">
                          <a:latin typeface="Cambria Math" panose="02040503050406030204" pitchFamily="18" charset="0"/>
                        </a:rPr>
                        <m:t>𝐄</m:t>
                      </m:r>
                      <m:r>
                        <a:rPr lang="en-US" sz="2000" i="1">
                          <a:latin typeface="Cambria Math" panose="02040503050406030204" pitchFamily="18" charset="0"/>
                          <a:ea typeface="Cambria Math" panose="02040503050406030204" pitchFamily="18" charset="0"/>
                        </a:rPr>
                        <m:t>∙</m:t>
                      </m:r>
                      <m:r>
                        <m:rPr>
                          <m:sty m:val="p"/>
                        </m:rPr>
                        <a:rPr lang="en-US" sz="2000">
                          <a:latin typeface="Cambria Math" panose="02040503050406030204" pitchFamily="18" charset="0"/>
                          <a:ea typeface="Cambria Math" panose="02040503050406030204" pitchFamily="18" charset="0"/>
                        </a:rPr>
                        <m:t>Δ</m:t>
                      </m:r>
                      <m:r>
                        <a:rPr lang="en-US" sz="2000" b="1">
                          <a:latin typeface="Cambria Math" panose="02040503050406030204" pitchFamily="18" charset="0"/>
                          <a:ea typeface="Cambria Math" panose="02040503050406030204" pitchFamily="18" charset="0"/>
                        </a:rPr>
                        <m:t>𝐲</m:t>
                      </m:r>
                    </m:oMath>
                  </m:oMathPara>
                </a14:m>
                <a:endParaRPr lang="en-US" sz="2000" dirty="0"/>
              </a:p>
            </p:txBody>
          </p:sp>
        </mc:Choice>
        <mc:Fallback xmlns="">
          <p:sp>
            <p:nvSpPr>
              <p:cNvPr id="12" name="TextBox 11">
                <a:extLst>
                  <a:ext uri="{FF2B5EF4-FFF2-40B4-BE49-F238E27FC236}">
                    <a16:creationId xmlns:a16="http://schemas.microsoft.com/office/drawing/2014/main" id="{13CCBCB8-65B2-4D17-A5E8-FECA02F9F5FA}"/>
                  </a:ext>
                </a:extLst>
              </p:cNvPr>
              <p:cNvSpPr txBox="1">
                <a:spLocks noRot="1" noChangeAspect="1" noMove="1" noResize="1" noEditPoints="1" noAdjustHandles="1" noChangeArrowheads="1" noChangeShapeType="1" noTextEdit="1"/>
              </p:cNvSpPr>
              <p:nvPr/>
            </p:nvSpPr>
            <p:spPr>
              <a:xfrm>
                <a:off x="3989274" y="3382134"/>
                <a:ext cx="1312859" cy="307777"/>
              </a:xfrm>
              <a:prstGeom prst="rect">
                <a:avLst/>
              </a:prstGeom>
              <a:blipFill>
                <a:blip r:embed="rId6"/>
                <a:stretch>
                  <a:fillRect l="-2740" r="-3196" b="-24528"/>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40BEA60-F51C-4EC6-8A22-3A1C17DB7164}"/>
                  </a:ext>
                </a:extLst>
              </p:cNvPr>
              <p:cNvSpPr txBox="1"/>
              <p:nvPr/>
            </p:nvSpPr>
            <p:spPr>
              <a:xfrm>
                <a:off x="674938" y="3887978"/>
                <a:ext cx="3599575" cy="1248868"/>
              </a:xfrm>
              <a:prstGeom prst="rect">
                <a:avLst/>
              </a:prstGeom>
              <a:noFill/>
            </p:spPr>
            <p:txBody>
              <a:bodyPr wrap="none" lIns="0" tIns="0" rIns="0" bIns="0" rtlCol="0">
                <a:spAutoFit/>
              </a:bodyPr>
              <a:lstStyle/>
              <a:p>
                <a14:m>
                  <m:oMath xmlns:m="http://schemas.openxmlformats.org/officeDocument/2006/math">
                    <m:d>
                      <m:dPr>
                        <m:begChr m:val="{"/>
                        <m:endChr m:val="}"/>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m>
                                <m:mPr>
                                  <m:mcs>
                                    <m:mc>
                                      <m:mcPr>
                                        <m:count m:val="1"/>
                                        <m:mcJc m:val="center"/>
                                      </m:mcPr>
                                    </m:mc>
                                  </m:mcs>
                                  <m:ctrlPr>
                                    <a:rPr lang="en-US" i="1" smtClean="0">
                                      <a:latin typeface="Cambria Math" panose="02040503050406030204" pitchFamily="18" charset="0"/>
                                    </a:rPr>
                                  </m:ctrlPr>
                                </m:mPr>
                                <m:mr>
                                  <m:e>
                                    <m:sSub>
                                      <m:sSubPr>
                                        <m:ctrlPr>
                                          <a:rPr lang="en-US" b="0" i="1" smtClean="0">
                                            <a:latin typeface="Cambria Math" panose="02040503050406030204" pitchFamily="18" charset="0"/>
                                          </a:rPr>
                                        </m:ctrlPr>
                                      </m:sSubPr>
                                      <m:e>
                                        <m:r>
                                          <m:rPr>
                                            <m:sty m:val="p"/>
                                            <m:brk m:alnAt="7"/>
                                          </m:rPr>
                                          <a:rPr lang="en-US" b="0" i="0" smtClean="0">
                                            <a:latin typeface="Cambria Math" panose="02040503050406030204" pitchFamily="18" charset="0"/>
                                          </a:rPr>
                                          <m:t>Δ</m:t>
                                        </m:r>
                                        <m:r>
                                          <m:rPr>
                                            <m:brk m:alnAt="7"/>
                                          </m:rPr>
                                          <a:rPr lang="en-US" b="0" i="1" smtClean="0">
                                            <a:latin typeface="Cambria Math" panose="02040503050406030204" pitchFamily="18" charset="0"/>
                                          </a:rPr>
                                          <m:t>𝑧</m:t>
                                        </m:r>
                                      </m:e>
                                      <m:sub>
                                        <m:r>
                                          <m:rPr>
                                            <m:brk m:alnAt="7"/>
                                          </m:rPr>
                                          <a:rPr lang="en-US" b="0" i="1" smtClean="0">
                                            <a:latin typeface="Cambria Math" panose="02040503050406030204" pitchFamily="18" charset="0"/>
                                          </a:rPr>
                                          <m:t>1</m:t>
                                        </m:r>
                                      </m:sub>
                                    </m:sSub>
                                  </m:e>
                                </m:mr>
                                <m:mr>
                                  <m:e>
                                    <m:sSub>
                                      <m:sSubPr>
                                        <m:ctrlPr>
                                          <a:rPr lang="en-US" i="1">
                                            <a:latin typeface="Cambria Math" panose="02040503050406030204" pitchFamily="18" charset="0"/>
                                          </a:rPr>
                                        </m:ctrlPr>
                                      </m:sSubPr>
                                      <m:e>
                                        <m:r>
                                          <m:rPr>
                                            <m:sty m:val="p"/>
                                            <m:brk m:alnAt="7"/>
                                          </m:rPr>
                                          <a:rPr lang="en-US">
                                            <a:latin typeface="Cambria Math" panose="02040503050406030204" pitchFamily="18" charset="0"/>
                                          </a:rPr>
                                          <m:t>Δ</m:t>
                                        </m:r>
                                        <m:r>
                                          <m:rPr>
                                            <m:brk m:alnAt="7"/>
                                          </m:rPr>
                                          <a:rPr lang="en-US" i="1">
                                            <a:latin typeface="Cambria Math" panose="02040503050406030204" pitchFamily="18" charset="0"/>
                                          </a:rPr>
                                          <m:t>𝑧</m:t>
                                        </m:r>
                                      </m:e>
                                      <m:sub>
                                        <m:r>
                                          <a:rPr lang="en-US" b="0" i="1" smtClean="0">
                                            <a:latin typeface="Cambria Math" panose="02040503050406030204" pitchFamily="18" charset="0"/>
                                          </a:rPr>
                                          <m:t>2</m:t>
                                        </m:r>
                                      </m:sub>
                                    </m:sSub>
                                  </m:e>
                                </m:mr>
                              </m:m>
                            </m:e>
                          </m:mr>
                          <m:mr>
                            <m:e>
                              <m:m>
                                <m:mPr>
                                  <m:mcs>
                                    <m:mc>
                                      <m:mcPr>
                                        <m:count m:val="1"/>
                                        <m:mcJc m:val="center"/>
                                      </m:mcPr>
                                    </m:mc>
                                  </m:mcs>
                                  <m:ctrlPr>
                                    <a:rPr lang="en-US" i="1" smtClean="0">
                                      <a:latin typeface="Cambria Math" panose="02040503050406030204" pitchFamily="18" charset="0"/>
                                    </a:rPr>
                                  </m:ctrlPr>
                                </m:mPr>
                                <m:mr>
                                  <m:e>
                                    <m:r>
                                      <m:rPr>
                                        <m:brk m:alnAt="7"/>
                                      </m:rPr>
                                      <a:rPr lang="en-US" i="1" smtClean="0">
                                        <a:latin typeface="Cambria Math" panose="02040503050406030204" pitchFamily="18" charset="0"/>
                                        <a:ea typeface="Cambria Math" panose="02040503050406030204" pitchFamily="18" charset="0"/>
                                      </a:rPr>
                                      <m:t>⋮</m:t>
                                    </m:r>
                                  </m:e>
                                </m:mr>
                                <m:mr>
                                  <m:e>
                                    <m:sSub>
                                      <m:sSubPr>
                                        <m:ctrlPr>
                                          <a:rPr lang="en-US" i="1">
                                            <a:latin typeface="Cambria Math" panose="02040503050406030204" pitchFamily="18" charset="0"/>
                                          </a:rPr>
                                        </m:ctrlPr>
                                      </m:sSubPr>
                                      <m:e>
                                        <m:r>
                                          <m:rPr>
                                            <m:sty m:val="p"/>
                                            <m:brk m:alnAt="7"/>
                                          </m:rPr>
                                          <a:rPr lang="en-US">
                                            <a:latin typeface="Cambria Math" panose="02040503050406030204" pitchFamily="18" charset="0"/>
                                          </a:rPr>
                                          <m:t>Δ</m:t>
                                        </m:r>
                                        <m:r>
                                          <m:rPr>
                                            <m:brk m:alnAt="7"/>
                                          </m:rPr>
                                          <a:rPr lang="en-US" i="1">
                                            <a:latin typeface="Cambria Math" panose="02040503050406030204" pitchFamily="18" charset="0"/>
                                          </a:rPr>
                                          <m:t>𝑧</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sub>
                                    </m:sSub>
                                  </m:e>
                                </m:mr>
                              </m:m>
                            </m:e>
                          </m:mr>
                        </m:m>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m>
                                <m:mPr>
                                  <m:mcs>
                                    <m:mc>
                                      <m:mcPr>
                                        <m:count m:val="2"/>
                                        <m:mcJc m:val="center"/>
                                      </m:mcPr>
                                    </m:mc>
                                  </m:mcs>
                                  <m:ctrlPr>
                                    <a:rPr lang="en-US" i="1">
                                      <a:latin typeface="Cambria Math" panose="02040503050406030204" pitchFamily="18" charset="0"/>
                                    </a:rPr>
                                  </m:ctrlPr>
                                </m:mPr>
                                <m:mr>
                                  <m:e>
                                    <m:r>
                                      <m:rPr>
                                        <m:brk m:alnAt="7"/>
                                      </m:rPr>
                                      <a:rPr lang="en-US" i="1" smtClean="0">
                                        <a:latin typeface="Cambria Math" panose="02040503050406030204" pitchFamily="18" charset="0"/>
                                        <a:ea typeface="Cambria Math" panose="02040503050406030204" pitchFamily="18" charset="0"/>
                                      </a:rPr>
                                      <m:t>⋯</m:t>
                                    </m:r>
                                  </m:e>
                                  <m:e>
                                    <m:r>
                                      <a:rPr lang="en-US" i="1" smtClean="0">
                                        <a:latin typeface="Cambria Math" panose="02040503050406030204" pitchFamily="18" charset="0"/>
                                        <a:ea typeface="Cambria Math" panose="02040503050406030204" pitchFamily="18" charset="0"/>
                                      </a:rPr>
                                      <m:t>⋯</m:t>
                                    </m:r>
                                  </m:e>
                                </m:mr>
                                <m:mr>
                                  <m:e>
                                    <m:r>
                                      <a:rPr lang="en-US" i="1" smtClean="0">
                                        <a:latin typeface="Cambria Math" panose="02040503050406030204" pitchFamily="18" charset="0"/>
                                        <a:ea typeface="Cambria Math" panose="02040503050406030204" pitchFamily="18" charset="0"/>
                                      </a:rPr>
                                      <m:t>⋯</m:t>
                                    </m:r>
                                  </m:e>
                                  <m:e>
                                    <m:r>
                                      <a:rPr lang="en-US" i="1" smtClean="0">
                                        <a:latin typeface="Cambria Math" panose="02040503050406030204" pitchFamily="18" charset="0"/>
                                        <a:ea typeface="Cambria Math" panose="02040503050406030204" pitchFamily="18" charset="0"/>
                                      </a:rPr>
                                      <m:t>⋯</m:t>
                                    </m:r>
                                  </m:e>
                                </m:mr>
                              </m:m>
                            </m:e>
                            <m:e>
                              <m:m>
                                <m:mPr>
                                  <m:mcs>
                                    <m:mc>
                                      <m:mcPr>
                                        <m:count m:val="2"/>
                                        <m:mcJc m:val="center"/>
                                      </m:mcPr>
                                    </m:mc>
                                  </m:mcs>
                                  <m:ctrlPr>
                                    <a:rPr lang="en-US" i="1">
                                      <a:latin typeface="Cambria Math" panose="02040503050406030204" pitchFamily="18" charset="0"/>
                                    </a:rPr>
                                  </m:ctrlPr>
                                </m:mPr>
                                <m:mr>
                                  <m:e>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𝐸</m:t>
                                        </m:r>
                                      </m:e>
                                      <m:sub>
                                        <m:r>
                                          <m:rPr>
                                            <m:brk m:alnAt="7"/>
                                          </m:rPr>
                                          <a:rPr lang="en-US" b="0" i="1" smtClean="0">
                                            <a:latin typeface="Cambria Math" panose="02040503050406030204" pitchFamily="18" charset="0"/>
                                          </a:rPr>
                                          <m:t>1</m:t>
                                        </m:r>
                                        <m:r>
                                          <a:rPr lang="en-US" b="0" i="1" smtClean="0">
                                            <a:latin typeface="Cambria Math" panose="02040503050406030204" pitchFamily="18" charset="0"/>
                                          </a:rPr>
                                          <m:t>𝑘</m:t>
                                        </m:r>
                                      </m:sub>
                                    </m:sSub>
                                  </m:e>
                                  <m:e>
                                    <m:r>
                                      <a:rPr lang="en-US" i="1" smtClean="0">
                                        <a:latin typeface="Cambria Math" panose="02040503050406030204" pitchFamily="18" charset="0"/>
                                        <a:ea typeface="Cambria Math" panose="02040503050406030204" pitchFamily="18" charset="0"/>
                                      </a:rPr>
                                      <m:t>⋯</m:t>
                                    </m:r>
                                  </m:e>
                                </m:mr>
                                <m:mr>
                                  <m:e>
                                    <m:sSub>
                                      <m:sSubPr>
                                        <m:ctrlPr>
                                          <a:rPr lang="en-US" i="1">
                                            <a:latin typeface="Cambria Math" panose="02040503050406030204" pitchFamily="18" charset="0"/>
                                          </a:rPr>
                                        </m:ctrlPr>
                                      </m:sSubPr>
                                      <m:e>
                                        <m:r>
                                          <m:rPr>
                                            <m:brk m:alnAt="7"/>
                                          </m:rPr>
                                          <a:rPr lang="en-US" i="1">
                                            <a:latin typeface="Cambria Math" panose="02040503050406030204" pitchFamily="18" charset="0"/>
                                          </a:rPr>
                                          <m:t>𝐸</m:t>
                                        </m:r>
                                      </m:e>
                                      <m:sub>
                                        <m:r>
                                          <a:rPr lang="en-US" b="0" i="1" smtClean="0">
                                            <a:latin typeface="Cambria Math" panose="02040503050406030204" pitchFamily="18" charset="0"/>
                                          </a:rPr>
                                          <m:t>2</m:t>
                                        </m:r>
                                        <m:r>
                                          <a:rPr lang="en-US" i="1">
                                            <a:latin typeface="Cambria Math" panose="02040503050406030204" pitchFamily="18" charset="0"/>
                                          </a:rPr>
                                          <m:t>𝑘</m:t>
                                        </m:r>
                                      </m:sub>
                                    </m:sSub>
                                  </m:e>
                                  <m:e>
                                    <m:r>
                                      <a:rPr lang="en-US" i="1" smtClean="0">
                                        <a:latin typeface="Cambria Math" panose="02040503050406030204" pitchFamily="18" charset="0"/>
                                        <a:ea typeface="Cambria Math" panose="02040503050406030204" pitchFamily="18" charset="0"/>
                                      </a:rPr>
                                      <m:t>⋯</m:t>
                                    </m:r>
                                  </m:e>
                                </m:mr>
                              </m:m>
                            </m:e>
                          </m:mr>
                          <m:mr>
                            <m:e>
                              <m:m>
                                <m:mPr>
                                  <m:mcs>
                                    <m:mc>
                                      <m:mcPr>
                                        <m:count m:val="2"/>
                                        <m:mcJc m:val="center"/>
                                      </m:mcPr>
                                    </m:mc>
                                  </m:mcs>
                                  <m:ctrlPr>
                                    <a:rPr lang="en-US" i="1">
                                      <a:latin typeface="Cambria Math" panose="02040503050406030204" pitchFamily="18" charset="0"/>
                                    </a:rPr>
                                  </m:ctrlPr>
                                </m:mPr>
                                <m:mr>
                                  <m:e>
                                    <m:r>
                                      <m:rPr>
                                        <m:brk m:alnAt="7"/>
                                      </m:rPr>
                                      <a:rPr lang="en-US" i="1" smtClean="0">
                                        <a:latin typeface="Cambria Math" panose="02040503050406030204" pitchFamily="18" charset="0"/>
                                        <a:ea typeface="Cambria Math" panose="02040503050406030204" pitchFamily="18" charset="0"/>
                                      </a:rPr>
                                      <m:t>⋮</m:t>
                                    </m:r>
                                  </m:e>
                                  <m:e>
                                    <m:r>
                                      <a:rPr lang="en-US" i="1" smtClean="0">
                                        <a:latin typeface="Cambria Math" panose="02040503050406030204" pitchFamily="18" charset="0"/>
                                        <a:ea typeface="Cambria Math" panose="02040503050406030204" pitchFamily="18" charset="0"/>
                                      </a:rPr>
                                      <m:t>⋮</m:t>
                                    </m:r>
                                  </m:e>
                                </m:mr>
                                <m:mr>
                                  <m:e>
                                    <m:r>
                                      <a:rPr lang="en-US" i="1" smtClean="0">
                                        <a:latin typeface="Cambria Math" panose="02040503050406030204" pitchFamily="18" charset="0"/>
                                        <a:ea typeface="Cambria Math" panose="02040503050406030204" pitchFamily="18" charset="0"/>
                                      </a:rPr>
                                      <m:t>⋯</m:t>
                                    </m:r>
                                  </m:e>
                                  <m:e>
                                    <m:r>
                                      <a:rPr lang="en-US" i="1" smtClean="0">
                                        <a:latin typeface="Cambria Math" panose="02040503050406030204" pitchFamily="18" charset="0"/>
                                        <a:ea typeface="Cambria Math" panose="02040503050406030204" pitchFamily="18" charset="0"/>
                                      </a:rPr>
                                      <m:t>⋯</m:t>
                                    </m:r>
                                  </m:e>
                                </m:mr>
                              </m:m>
                            </m:e>
                            <m:e>
                              <m:m>
                                <m:mPr>
                                  <m:mcs>
                                    <m:mc>
                                      <m:mcPr>
                                        <m:count m:val="2"/>
                                        <m:mcJc m:val="center"/>
                                      </m:mcPr>
                                    </m:mc>
                                  </m:mcs>
                                  <m:ctrlPr>
                                    <a:rPr lang="en-US" i="1">
                                      <a:latin typeface="Cambria Math" panose="02040503050406030204" pitchFamily="18" charset="0"/>
                                    </a:rPr>
                                  </m:ctrlPr>
                                </m:mPr>
                                <m:mr>
                                  <m:e>
                                    <m:r>
                                      <m:rPr>
                                        <m:brk m:alnAt="7"/>
                                      </m:rPr>
                                      <a:rPr lang="en-US" i="1" smtClean="0">
                                        <a:latin typeface="Cambria Math" panose="02040503050406030204" pitchFamily="18" charset="0"/>
                                        <a:ea typeface="Cambria Math" panose="02040503050406030204" pitchFamily="18" charset="0"/>
                                      </a:rPr>
                                      <m:t>⋮</m:t>
                                    </m:r>
                                  </m:e>
                                  <m:e>
                                    <m:r>
                                      <a:rPr lang="en-US" i="1" smtClean="0">
                                        <a:latin typeface="Cambria Math" panose="02040503050406030204" pitchFamily="18" charset="0"/>
                                        <a:ea typeface="Cambria Math" panose="02040503050406030204" pitchFamily="18" charset="0"/>
                                      </a:rPr>
                                      <m:t>⋮</m:t>
                                    </m:r>
                                  </m:e>
                                </m:mr>
                                <m:mr>
                                  <m:e>
                                    <m:sSub>
                                      <m:sSubPr>
                                        <m:ctrlPr>
                                          <a:rPr lang="en-US" i="1">
                                            <a:latin typeface="Cambria Math" panose="02040503050406030204" pitchFamily="18" charset="0"/>
                                          </a:rPr>
                                        </m:ctrlPr>
                                      </m:sSubPr>
                                      <m:e>
                                        <m:r>
                                          <m:rPr>
                                            <m:brk m:alnAt="7"/>
                                          </m:rPr>
                                          <a:rPr lang="en-US" i="1">
                                            <a:latin typeface="Cambria Math" panose="02040503050406030204" pitchFamily="18" charset="0"/>
                                          </a:rPr>
                                          <m:t>𝐸</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r>
                                          <a:rPr lang="en-US" i="1">
                                            <a:latin typeface="Cambria Math" panose="02040503050406030204" pitchFamily="18" charset="0"/>
                                          </a:rPr>
                                          <m:t>𝑘</m:t>
                                        </m:r>
                                      </m:sub>
                                    </m:sSub>
                                  </m:e>
                                  <m:e>
                                    <m:r>
                                      <a:rPr lang="en-US" i="1" smtClean="0">
                                        <a:latin typeface="Cambria Math" panose="02040503050406030204" pitchFamily="18" charset="0"/>
                                        <a:ea typeface="Cambria Math" panose="02040503050406030204" pitchFamily="18" charset="0"/>
                                      </a:rPr>
                                      <m:t>⋯</m:t>
                                    </m:r>
                                  </m:e>
                                </m:mr>
                              </m:m>
                            </m:e>
                          </m:mr>
                        </m:m>
                      </m:e>
                    </m:d>
                  </m:oMath>
                </a14:m>
                <a:r>
                  <a:rPr lang="en-US" dirty="0"/>
                  <a:t>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m>
                                <m:mPr>
                                  <m:mcs>
                                    <m:mc>
                                      <m:mcPr>
                                        <m:count m:val="1"/>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m:t>
                                    </m:r>
                                  </m:e>
                                </m:mr>
                                <m:mr>
                                  <m:e>
                                    <m:r>
                                      <a:rPr lang="en-US" b="0" i="1" smtClean="0">
                                        <a:latin typeface="Cambria Math" panose="02040503050406030204" pitchFamily="18" charset="0"/>
                                      </a:rPr>
                                      <m:t>0</m:t>
                                    </m:r>
                                  </m:e>
                                </m:mr>
                              </m:m>
                            </m:e>
                          </m:mr>
                          <m:mr>
                            <m:e>
                              <m:m>
                                <m:mPr>
                                  <m:mcs>
                                    <m:mc>
                                      <m:mcPr>
                                        <m:count m:val="1"/>
                                        <m:mcJc m:val="center"/>
                                      </m:mcPr>
                                    </m:mc>
                                  </m:mcs>
                                  <m:ctrlPr>
                                    <a:rPr lang="en-US" i="1" smtClean="0">
                                      <a:latin typeface="Cambria Math" panose="02040503050406030204" pitchFamily="18" charset="0"/>
                                    </a:rPr>
                                  </m:ctrlPr>
                                </m:mPr>
                                <m:mr>
                                  <m:e>
                                    <m:r>
                                      <m:rPr>
                                        <m:brk m:alnAt="7"/>
                                      </m:rPr>
                                      <a:rPr lang="en-US" i="1" smtClean="0">
                                        <a:latin typeface="Cambria Math" panose="02040503050406030204" pitchFamily="18" charset="0"/>
                                        <a:ea typeface="Cambria Math" panose="02040503050406030204" pitchFamily="18" charset="0"/>
                                      </a:rPr>
                                      <m:t>⋮</m:t>
                                    </m:r>
                                  </m:e>
                                </m:mr>
                                <m:mr>
                                  <m:e>
                                    <m:r>
                                      <a:rPr lang="en-US" b="0" i="1" smtClean="0">
                                        <a:latin typeface="Cambria Math" panose="02040503050406030204" pitchFamily="18" charset="0"/>
                                      </a:rPr>
                                      <m:t>1</m:t>
                                    </m:r>
                                  </m:e>
                                </m:mr>
                                <m:mr>
                                  <m:e>
                                    <m:r>
                                      <a:rPr lang="en-US" i="1" smtClean="0">
                                        <a:latin typeface="Cambria Math" panose="02040503050406030204" pitchFamily="18" charset="0"/>
                                        <a:ea typeface="Cambria Math" panose="02040503050406030204" pitchFamily="18" charset="0"/>
                                      </a:rPr>
                                      <m:t>⋮</m:t>
                                    </m:r>
                                  </m:e>
                                </m:mr>
                              </m:m>
                            </m:e>
                          </m:mr>
                        </m:m>
                      </m:e>
                    </m:d>
                  </m:oMath>
                </a14:m>
                <a:endParaRPr lang="en-US" dirty="0"/>
              </a:p>
            </p:txBody>
          </p:sp>
        </mc:Choice>
        <mc:Fallback xmlns="">
          <p:sp>
            <p:nvSpPr>
              <p:cNvPr id="13" name="TextBox 12">
                <a:extLst>
                  <a:ext uri="{FF2B5EF4-FFF2-40B4-BE49-F238E27FC236}">
                    <a16:creationId xmlns:a16="http://schemas.microsoft.com/office/drawing/2014/main" id="{C40BEA60-F51C-4EC6-8A22-3A1C17DB7164}"/>
                  </a:ext>
                </a:extLst>
              </p:cNvPr>
              <p:cNvSpPr txBox="1">
                <a:spLocks noRot="1" noChangeAspect="1" noMove="1" noResize="1" noEditPoints="1" noAdjustHandles="1" noChangeArrowheads="1" noChangeShapeType="1" noTextEdit="1"/>
              </p:cNvSpPr>
              <p:nvPr/>
            </p:nvSpPr>
            <p:spPr>
              <a:xfrm>
                <a:off x="674938" y="3887978"/>
                <a:ext cx="3599575" cy="1248868"/>
              </a:xfrm>
              <a:prstGeom prst="rect">
                <a:avLst/>
              </a:prstGeom>
              <a:blipFill>
                <a:blip r:embed="rId7"/>
                <a:stretch>
                  <a:fillRect/>
                </a:stretch>
              </a:blipFill>
            </p:spPr>
            <p:txBody>
              <a:bodyPr/>
              <a:lstStyle/>
              <a:p>
                <a:r>
                  <a:rPr lang="en-US">
                    <a:noFill/>
                  </a:rPr>
                  <a:t> </a:t>
                </a:r>
              </a:p>
            </p:txBody>
          </p:sp>
        </mc:Fallback>
      </mc:AlternateContent>
      <p:grpSp>
        <p:nvGrpSpPr>
          <p:cNvPr id="14" name="Group 13">
            <a:extLst>
              <a:ext uri="{FF2B5EF4-FFF2-40B4-BE49-F238E27FC236}">
                <a16:creationId xmlns:a16="http://schemas.microsoft.com/office/drawing/2014/main" id="{1731412F-EF20-427F-8CA3-1BB73FB14BED}"/>
              </a:ext>
            </a:extLst>
          </p:cNvPr>
          <p:cNvGrpSpPr/>
          <p:nvPr/>
        </p:nvGrpSpPr>
        <p:grpSpPr>
          <a:xfrm>
            <a:off x="4644650" y="3814547"/>
            <a:ext cx="4316863" cy="1643306"/>
            <a:chOff x="1612711" y="2381534"/>
            <a:chExt cx="6020625" cy="1985748"/>
          </a:xfrm>
        </p:grpSpPr>
        <p:cxnSp>
          <p:nvCxnSpPr>
            <p:cNvPr id="15" name="Straight Arrow Connector 14">
              <a:extLst>
                <a:ext uri="{FF2B5EF4-FFF2-40B4-BE49-F238E27FC236}">
                  <a16:creationId xmlns:a16="http://schemas.microsoft.com/office/drawing/2014/main" id="{D424AC0B-FC72-4D90-AB6F-9E4B5C09EE88}"/>
                </a:ext>
              </a:extLst>
            </p:cNvPr>
            <p:cNvCxnSpPr>
              <a:cxnSpLocks/>
            </p:cNvCxnSpPr>
            <p:nvPr/>
          </p:nvCxnSpPr>
          <p:spPr>
            <a:xfrm flipV="1">
              <a:off x="1760561" y="2381534"/>
              <a:ext cx="0" cy="198574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0DA1117-3B38-4F4D-AEA7-4CB10E21EBA2}"/>
                </a:ext>
              </a:extLst>
            </p:cNvPr>
            <p:cNvCxnSpPr>
              <a:cxnSpLocks/>
            </p:cNvCxnSpPr>
            <p:nvPr/>
          </p:nvCxnSpPr>
          <p:spPr>
            <a:xfrm>
              <a:off x="1612711" y="4198960"/>
              <a:ext cx="534764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C0B3E6BF-818B-4195-A4BA-C0179D5CA07F}"/>
                </a:ext>
              </a:extLst>
            </p:cNvPr>
            <p:cNvSpPr/>
            <p:nvPr/>
          </p:nvSpPr>
          <p:spPr>
            <a:xfrm>
              <a:off x="2053988" y="3655333"/>
              <a:ext cx="95527" cy="95527"/>
            </a:xfrm>
            <a:prstGeom prst="ellipse">
              <a:avLst/>
            </a:prstGeom>
            <a:solidFill>
              <a:srgbClr val="FFFF00"/>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0918C2B-B455-41AC-BB1E-8C46782DC336}"/>
                </a:ext>
              </a:extLst>
            </p:cNvPr>
            <p:cNvSpPr/>
            <p:nvPr/>
          </p:nvSpPr>
          <p:spPr>
            <a:xfrm>
              <a:off x="2718179" y="3607569"/>
              <a:ext cx="95527" cy="95527"/>
            </a:xfrm>
            <a:prstGeom prst="ellipse">
              <a:avLst/>
            </a:prstGeom>
            <a:solidFill>
              <a:srgbClr val="FFFF00"/>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ADB485D-81F1-4560-8270-A1B96B4591FC}"/>
                </a:ext>
              </a:extLst>
            </p:cNvPr>
            <p:cNvSpPr/>
            <p:nvPr/>
          </p:nvSpPr>
          <p:spPr>
            <a:xfrm>
              <a:off x="3146953" y="3287639"/>
              <a:ext cx="95527" cy="95527"/>
            </a:xfrm>
            <a:prstGeom prst="ellipse">
              <a:avLst/>
            </a:prstGeom>
            <a:solidFill>
              <a:srgbClr val="FFFF00"/>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B886C7E-67AC-4BAA-A4F2-750447B57ED6}"/>
                </a:ext>
              </a:extLst>
            </p:cNvPr>
            <p:cNvSpPr/>
            <p:nvPr/>
          </p:nvSpPr>
          <p:spPr>
            <a:xfrm>
              <a:off x="3816823" y="3123074"/>
              <a:ext cx="95527" cy="95527"/>
            </a:xfrm>
            <a:prstGeom prst="ellipse">
              <a:avLst/>
            </a:prstGeom>
            <a:solidFill>
              <a:srgbClr val="FFFF00"/>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633153C-840E-4F22-9B11-C8ECF295D52E}"/>
                </a:ext>
              </a:extLst>
            </p:cNvPr>
            <p:cNvSpPr/>
            <p:nvPr/>
          </p:nvSpPr>
          <p:spPr>
            <a:xfrm>
              <a:off x="4524236" y="3119662"/>
              <a:ext cx="95527" cy="95527"/>
            </a:xfrm>
            <a:prstGeom prst="ellipse">
              <a:avLst/>
            </a:prstGeom>
            <a:solidFill>
              <a:srgbClr val="FFFF00"/>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D327F44-D835-40AC-9705-EB06CD5D8E3E}"/>
                </a:ext>
              </a:extLst>
            </p:cNvPr>
            <p:cNvSpPr/>
            <p:nvPr/>
          </p:nvSpPr>
          <p:spPr>
            <a:xfrm>
              <a:off x="5304430" y="3335402"/>
              <a:ext cx="95527" cy="95527"/>
            </a:xfrm>
            <a:prstGeom prst="ellipse">
              <a:avLst/>
            </a:prstGeom>
            <a:solidFill>
              <a:srgbClr val="FFFF00"/>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71B4920-2ED0-4AF7-A8FA-0E6CA199BFFC}"/>
                </a:ext>
              </a:extLst>
            </p:cNvPr>
            <p:cNvSpPr/>
            <p:nvPr/>
          </p:nvSpPr>
          <p:spPr>
            <a:xfrm>
              <a:off x="1931158" y="3103700"/>
              <a:ext cx="4189863" cy="628963"/>
            </a:xfrm>
            <a:custGeom>
              <a:avLst/>
              <a:gdLst>
                <a:gd name="connsiteX0" fmla="*/ 0 w 4189863"/>
                <a:gd name="connsiteY0" fmla="*/ 390127 h 628963"/>
                <a:gd name="connsiteX1" fmla="*/ 334370 w 4189863"/>
                <a:gd name="connsiteY1" fmla="*/ 540252 h 628963"/>
                <a:gd name="connsiteX2" fmla="*/ 566382 w 4189863"/>
                <a:gd name="connsiteY2" fmla="*/ 553900 h 628963"/>
                <a:gd name="connsiteX3" fmla="*/ 873457 w 4189863"/>
                <a:gd name="connsiteY3" fmla="*/ 485661 h 628963"/>
                <a:gd name="connsiteX4" fmla="*/ 1166884 w 4189863"/>
                <a:gd name="connsiteY4" fmla="*/ 369655 h 628963"/>
                <a:gd name="connsiteX5" fmla="*/ 1453487 w 4189863"/>
                <a:gd name="connsiteY5" fmla="*/ 212706 h 628963"/>
                <a:gd name="connsiteX6" fmla="*/ 1862920 w 4189863"/>
                <a:gd name="connsiteY6" fmla="*/ 62581 h 628963"/>
                <a:gd name="connsiteX7" fmla="*/ 2429302 w 4189863"/>
                <a:gd name="connsiteY7" fmla="*/ 1166 h 628963"/>
                <a:gd name="connsiteX8" fmla="*/ 3159457 w 4189863"/>
                <a:gd name="connsiteY8" fmla="*/ 110348 h 628963"/>
                <a:gd name="connsiteX9" fmla="*/ 3766782 w 4189863"/>
                <a:gd name="connsiteY9" fmla="*/ 356007 h 628963"/>
                <a:gd name="connsiteX10" fmla="*/ 4189863 w 4189863"/>
                <a:gd name="connsiteY10" fmla="*/ 628963 h 62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9863" h="628963">
                  <a:moveTo>
                    <a:pt x="0" y="390127"/>
                  </a:moveTo>
                  <a:cubicBezTo>
                    <a:pt x="119986" y="451541"/>
                    <a:pt x="239973" y="512956"/>
                    <a:pt x="334370" y="540252"/>
                  </a:cubicBezTo>
                  <a:cubicBezTo>
                    <a:pt x="428767" y="567548"/>
                    <a:pt x="476534" y="562999"/>
                    <a:pt x="566382" y="553900"/>
                  </a:cubicBezTo>
                  <a:cubicBezTo>
                    <a:pt x="656230" y="544802"/>
                    <a:pt x="773373" y="516369"/>
                    <a:pt x="873457" y="485661"/>
                  </a:cubicBezTo>
                  <a:cubicBezTo>
                    <a:pt x="973541" y="454954"/>
                    <a:pt x="1070212" y="415148"/>
                    <a:pt x="1166884" y="369655"/>
                  </a:cubicBezTo>
                  <a:cubicBezTo>
                    <a:pt x="1263556" y="324162"/>
                    <a:pt x="1337481" y="263885"/>
                    <a:pt x="1453487" y="212706"/>
                  </a:cubicBezTo>
                  <a:cubicBezTo>
                    <a:pt x="1569493" y="161527"/>
                    <a:pt x="1700284" y="97838"/>
                    <a:pt x="1862920" y="62581"/>
                  </a:cubicBezTo>
                  <a:cubicBezTo>
                    <a:pt x="2025556" y="27324"/>
                    <a:pt x="2213213" y="-6795"/>
                    <a:pt x="2429302" y="1166"/>
                  </a:cubicBezTo>
                  <a:cubicBezTo>
                    <a:pt x="2645392" y="9127"/>
                    <a:pt x="2936544" y="51208"/>
                    <a:pt x="3159457" y="110348"/>
                  </a:cubicBezTo>
                  <a:cubicBezTo>
                    <a:pt x="3382370" y="169488"/>
                    <a:pt x="3595048" y="269571"/>
                    <a:pt x="3766782" y="356007"/>
                  </a:cubicBezTo>
                  <a:cubicBezTo>
                    <a:pt x="3938516" y="442443"/>
                    <a:pt x="4064189" y="535703"/>
                    <a:pt x="4189863" y="628963"/>
                  </a:cubicBezTo>
                </a:path>
              </a:pathLst>
            </a:cu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8C418F6-D465-47E2-A03B-1110C9C28105}"/>
                    </a:ext>
                  </a:extLst>
                </p:cNvPr>
                <p:cNvSpPr txBox="1"/>
                <p:nvPr/>
              </p:nvSpPr>
              <p:spPr>
                <a:xfrm>
                  <a:off x="6186599" y="3647037"/>
                  <a:ext cx="5030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m:oMathPara>
                  </a14:m>
                  <a:endParaRPr lang="en-US" dirty="0"/>
                </a:p>
              </p:txBody>
            </p:sp>
          </mc:Choice>
          <mc:Fallback xmlns="">
            <p:sp>
              <p:nvSpPr>
                <p:cNvPr id="24" name="TextBox 23">
                  <a:extLst>
                    <a:ext uri="{FF2B5EF4-FFF2-40B4-BE49-F238E27FC236}">
                      <a16:creationId xmlns:a16="http://schemas.microsoft.com/office/drawing/2014/main" id="{68C418F6-D465-47E2-A03B-1110C9C28105}"/>
                    </a:ext>
                  </a:extLst>
                </p:cNvPr>
                <p:cNvSpPr txBox="1">
                  <a:spLocks noRot="1" noChangeAspect="1" noMove="1" noResize="1" noEditPoints="1" noAdjustHandles="1" noChangeArrowheads="1" noChangeShapeType="1" noTextEdit="1"/>
                </p:cNvSpPr>
                <p:nvPr/>
              </p:nvSpPr>
              <p:spPr>
                <a:xfrm>
                  <a:off x="6186599" y="3647037"/>
                  <a:ext cx="503086" cy="276999"/>
                </a:xfrm>
                <a:prstGeom prst="rect">
                  <a:avLst/>
                </a:prstGeom>
                <a:blipFill>
                  <a:blip r:embed="rId8"/>
                  <a:stretch>
                    <a:fillRect l="-16949" r="-52542" b="-63158"/>
                  </a:stretch>
                </a:blipFill>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265730CA-2619-41F0-ADD8-02133DA8680C}"/>
                </a:ext>
              </a:extLst>
            </p:cNvPr>
            <p:cNvCxnSpPr/>
            <p:nvPr/>
          </p:nvCxnSpPr>
          <p:spPr>
            <a:xfrm flipV="1">
              <a:off x="4571999" y="2755683"/>
              <a:ext cx="0" cy="348017"/>
            </a:xfrm>
            <a:prstGeom prst="straightConnector1">
              <a:avLst/>
            </a:prstGeom>
            <a:ln w="19050">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5C202A87-BB75-43DD-B338-09168875F3C6}"/>
                </a:ext>
              </a:extLst>
            </p:cNvPr>
            <p:cNvSpPr/>
            <p:nvPr/>
          </p:nvSpPr>
          <p:spPr>
            <a:xfrm>
              <a:off x="4533334" y="2691957"/>
              <a:ext cx="95527" cy="95527"/>
            </a:xfrm>
            <a:prstGeom prst="ellipse">
              <a:avLst/>
            </a:prstGeom>
            <a:solidFill>
              <a:srgbClr val="FFFF00"/>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150763C-69A0-4B38-981F-084916C050BB}"/>
                    </a:ext>
                  </a:extLst>
                </p:cNvPr>
                <p:cNvSpPr txBox="1"/>
                <p:nvPr/>
              </p:nvSpPr>
              <p:spPr>
                <a:xfrm>
                  <a:off x="4666421" y="2466010"/>
                  <a:ext cx="441916" cy="2770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𝑘</m:t>
                            </m:r>
                          </m:sub>
                        </m:sSub>
                      </m:oMath>
                    </m:oMathPara>
                  </a14:m>
                  <a:endParaRPr lang="en-US" dirty="0"/>
                </a:p>
              </p:txBody>
            </p:sp>
          </mc:Choice>
          <mc:Fallback xmlns="">
            <p:sp>
              <p:nvSpPr>
                <p:cNvPr id="27" name="TextBox 26">
                  <a:extLst>
                    <a:ext uri="{FF2B5EF4-FFF2-40B4-BE49-F238E27FC236}">
                      <a16:creationId xmlns:a16="http://schemas.microsoft.com/office/drawing/2014/main" id="{1150763C-69A0-4B38-981F-084916C050BB}"/>
                    </a:ext>
                  </a:extLst>
                </p:cNvPr>
                <p:cNvSpPr txBox="1">
                  <a:spLocks noRot="1" noChangeAspect="1" noMove="1" noResize="1" noEditPoints="1" noAdjustHandles="1" noChangeArrowheads="1" noChangeShapeType="1" noTextEdit="1"/>
                </p:cNvSpPr>
                <p:nvPr/>
              </p:nvSpPr>
              <p:spPr>
                <a:xfrm>
                  <a:off x="4666421" y="2466010"/>
                  <a:ext cx="441916" cy="277000"/>
                </a:xfrm>
                <a:prstGeom prst="rect">
                  <a:avLst/>
                </a:prstGeom>
                <a:blipFill>
                  <a:blip r:embed="rId9"/>
                  <a:stretch>
                    <a:fillRect l="-25000" r="-34615" b="-56757"/>
                  </a:stretch>
                </a:blipFill>
              </p:spPr>
              <p:txBody>
                <a:bodyPr/>
                <a:lstStyle/>
                <a:p>
                  <a:r>
                    <a:rPr lang="en-US">
                      <a:noFill/>
                    </a:rPr>
                    <a:t> </a:t>
                  </a:r>
                </a:p>
              </p:txBody>
            </p:sp>
          </mc:Fallback>
        </mc:AlternateContent>
        <p:sp>
          <p:nvSpPr>
            <p:cNvPr id="28" name="Freeform: Shape 27">
              <a:extLst>
                <a:ext uri="{FF2B5EF4-FFF2-40B4-BE49-F238E27FC236}">
                  <a16:creationId xmlns:a16="http://schemas.microsoft.com/office/drawing/2014/main" id="{192B4987-4C9C-407F-8C16-9EABEA1E2159}"/>
                </a:ext>
              </a:extLst>
            </p:cNvPr>
            <p:cNvSpPr/>
            <p:nvPr/>
          </p:nvSpPr>
          <p:spPr>
            <a:xfrm>
              <a:off x="1890215" y="2903786"/>
              <a:ext cx="4387755" cy="801482"/>
            </a:xfrm>
            <a:custGeom>
              <a:avLst/>
              <a:gdLst>
                <a:gd name="connsiteX0" fmla="*/ 0 w 4387755"/>
                <a:gd name="connsiteY0" fmla="*/ 760638 h 801482"/>
                <a:gd name="connsiteX1" fmla="*/ 655092 w 4387755"/>
                <a:gd name="connsiteY1" fmla="*/ 781110 h 801482"/>
                <a:gd name="connsiteX2" fmla="*/ 1214651 w 4387755"/>
                <a:gd name="connsiteY2" fmla="*/ 508154 h 801482"/>
                <a:gd name="connsiteX3" fmla="*/ 1787857 w 4387755"/>
                <a:gd name="connsiteY3" fmla="*/ 214727 h 801482"/>
                <a:gd name="connsiteX4" fmla="*/ 2415654 w 4387755"/>
                <a:gd name="connsiteY4" fmla="*/ 30483 h 801482"/>
                <a:gd name="connsiteX5" fmla="*/ 2995684 w 4387755"/>
                <a:gd name="connsiteY5" fmla="*/ 44130 h 801482"/>
                <a:gd name="connsiteX6" fmla="*/ 3719015 w 4387755"/>
                <a:gd name="connsiteY6" fmla="*/ 453563 h 801482"/>
                <a:gd name="connsiteX7" fmla="*/ 4387755 w 4387755"/>
                <a:gd name="connsiteY7" fmla="*/ 692399 h 8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7755" h="801482">
                  <a:moveTo>
                    <a:pt x="0" y="760638"/>
                  </a:moveTo>
                  <a:cubicBezTo>
                    <a:pt x="226325" y="791914"/>
                    <a:pt x="452650" y="823191"/>
                    <a:pt x="655092" y="781110"/>
                  </a:cubicBezTo>
                  <a:cubicBezTo>
                    <a:pt x="857534" y="739029"/>
                    <a:pt x="1025857" y="602551"/>
                    <a:pt x="1214651" y="508154"/>
                  </a:cubicBezTo>
                  <a:cubicBezTo>
                    <a:pt x="1403445" y="413757"/>
                    <a:pt x="1587690" y="294339"/>
                    <a:pt x="1787857" y="214727"/>
                  </a:cubicBezTo>
                  <a:cubicBezTo>
                    <a:pt x="1988024" y="135115"/>
                    <a:pt x="2214349" y="58916"/>
                    <a:pt x="2415654" y="30483"/>
                  </a:cubicBezTo>
                  <a:cubicBezTo>
                    <a:pt x="2616959" y="2050"/>
                    <a:pt x="2778457" y="-26383"/>
                    <a:pt x="2995684" y="44130"/>
                  </a:cubicBezTo>
                  <a:cubicBezTo>
                    <a:pt x="3212911" y="114643"/>
                    <a:pt x="3487003" y="345518"/>
                    <a:pt x="3719015" y="453563"/>
                  </a:cubicBezTo>
                  <a:cubicBezTo>
                    <a:pt x="3951027" y="561608"/>
                    <a:pt x="4169391" y="627003"/>
                    <a:pt x="4387755" y="692399"/>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FF483498-EAAB-4EE2-B7AF-39D7121D5A33}"/>
                </a:ext>
              </a:extLst>
            </p:cNvPr>
            <p:cNvCxnSpPr>
              <a:cxnSpLocks/>
            </p:cNvCxnSpPr>
            <p:nvPr/>
          </p:nvCxnSpPr>
          <p:spPr>
            <a:xfrm flipV="1">
              <a:off x="2101751" y="3534770"/>
              <a:ext cx="0" cy="15936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E7D92B0-301F-4F30-B568-3DDC0908332A}"/>
                </a:ext>
              </a:extLst>
            </p:cNvPr>
            <p:cNvCxnSpPr>
              <a:cxnSpLocks/>
            </p:cNvCxnSpPr>
            <p:nvPr/>
          </p:nvCxnSpPr>
          <p:spPr>
            <a:xfrm flipV="1">
              <a:off x="3210634" y="3322092"/>
              <a:ext cx="0" cy="15936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4332D89-7C0D-4FF8-90B7-E162CBD21B2E}"/>
                </a:ext>
              </a:extLst>
            </p:cNvPr>
            <p:cNvCxnSpPr>
              <a:cxnSpLocks/>
            </p:cNvCxnSpPr>
            <p:nvPr/>
          </p:nvCxnSpPr>
          <p:spPr>
            <a:xfrm>
              <a:off x="3864586" y="3039977"/>
              <a:ext cx="0" cy="15936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EEA24FD-EE11-48B0-A690-3E89DEE9A105}"/>
                </a:ext>
              </a:extLst>
            </p:cNvPr>
            <p:cNvCxnSpPr>
              <a:cxnSpLocks/>
            </p:cNvCxnSpPr>
            <p:nvPr/>
          </p:nvCxnSpPr>
          <p:spPr>
            <a:xfrm flipV="1">
              <a:off x="4549252" y="2903786"/>
              <a:ext cx="0" cy="22912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9F84DCA-2C9E-4DAF-A0BF-A8C16B38CC92}"/>
                </a:ext>
              </a:extLst>
            </p:cNvPr>
            <p:cNvCxnSpPr>
              <a:cxnSpLocks/>
            </p:cNvCxnSpPr>
            <p:nvPr/>
          </p:nvCxnSpPr>
          <p:spPr>
            <a:xfrm flipV="1">
              <a:off x="5354464" y="3135504"/>
              <a:ext cx="0" cy="15936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B9723C1D-6F95-4D6A-959A-1AA7393874DB}"/>
                    </a:ext>
                  </a:extLst>
                </p:cNvPr>
                <p:cNvSpPr txBox="1"/>
                <p:nvPr/>
              </p:nvSpPr>
              <p:spPr>
                <a:xfrm>
                  <a:off x="3529169" y="2656731"/>
                  <a:ext cx="383182" cy="2770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𝑖</m:t>
                            </m:r>
                          </m:sub>
                        </m:sSub>
                      </m:oMath>
                    </m:oMathPara>
                  </a14:m>
                  <a:endParaRPr lang="en-US" dirty="0"/>
                </a:p>
              </p:txBody>
            </p:sp>
          </mc:Choice>
          <mc:Fallback xmlns="">
            <p:sp>
              <p:nvSpPr>
                <p:cNvPr id="34" name="TextBox 33">
                  <a:extLst>
                    <a:ext uri="{FF2B5EF4-FFF2-40B4-BE49-F238E27FC236}">
                      <a16:creationId xmlns:a16="http://schemas.microsoft.com/office/drawing/2014/main" id="{B9723C1D-6F95-4D6A-959A-1AA7393874DB}"/>
                    </a:ext>
                  </a:extLst>
                </p:cNvPr>
                <p:cNvSpPr txBox="1">
                  <a:spLocks noRot="1" noChangeAspect="1" noMove="1" noResize="1" noEditPoints="1" noAdjustHandles="1" noChangeArrowheads="1" noChangeShapeType="1" noTextEdit="1"/>
                </p:cNvSpPr>
                <p:nvPr/>
              </p:nvSpPr>
              <p:spPr>
                <a:xfrm>
                  <a:off x="3529169" y="2656731"/>
                  <a:ext cx="383182" cy="277000"/>
                </a:xfrm>
                <a:prstGeom prst="rect">
                  <a:avLst/>
                </a:prstGeom>
                <a:blipFill>
                  <a:blip r:embed="rId10"/>
                  <a:stretch>
                    <a:fillRect l="-28889" r="-35556" b="-459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551C3F86-FA9D-4AEA-A1FF-42A7DD36C1B9}"/>
                    </a:ext>
                  </a:extLst>
                </p:cNvPr>
                <p:cNvSpPr txBox="1"/>
                <p:nvPr/>
              </p:nvSpPr>
              <p:spPr>
                <a:xfrm>
                  <a:off x="5822153" y="3125512"/>
                  <a:ext cx="1811183" cy="33472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𝑧</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m:oMathPara>
                  </a14:m>
                  <a:endParaRPr lang="en-US" dirty="0"/>
                </a:p>
              </p:txBody>
            </p:sp>
          </mc:Choice>
          <mc:Fallback xmlns="">
            <p:sp>
              <p:nvSpPr>
                <p:cNvPr id="35" name="TextBox 34">
                  <a:extLst>
                    <a:ext uri="{FF2B5EF4-FFF2-40B4-BE49-F238E27FC236}">
                      <a16:creationId xmlns:a16="http://schemas.microsoft.com/office/drawing/2014/main" id="{551C3F86-FA9D-4AEA-A1FF-42A7DD36C1B9}"/>
                    </a:ext>
                  </a:extLst>
                </p:cNvPr>
                <p:cNvSpPr txBox="1">
                  <a:spLocks noRot="1" noChangeAspect="1" noMove="1" noResize="1" noEditPoints="1" noAdjustHandles="1" noChangeArrowheads="1" noChangeShapeType="1" noTextEdit="1"/>
                </p:cNvSpPr>
                <p:nvPr/>
              </p:nvSpPr>
              <p:spPr>
                <a:xfrm>
                  <a:off x="5822153" y="3125512"/>
                  <a:ext cx="1811183" cy="334722"/>
                </a:xfrm>
                <a:prstGeom prst="rect">
                  <a:avLst/>
                </a:prstGeom>
                <a:blipFill>
                  <a:blip r:embed="rId11"/>
                  <a:stretch>
                    <a:fillRect l="-3756" r="-7981" b="-34783"/>
                  </a:stretch>
                </a:blipFill>
              </p:spPr>
              <p:txBody>
                <a:bodyPr/>
                <a:lstStyle/>
                <a:p>
                  <a:r>
                    <a:rPr lang="en-US">
                      <a:noFill/>
                    </a:rPr>
                    <a:t> </a:t>
                  </a:r>
                </a:p>
              </p:txBody>
            </p:sp>
          </mc:Fallback>
        </mc:AlternateContent>
      </p:grpSp>
    </p:spTree>
    <p:extLst>
      <p:ext uri="{BB962C8B-B14F-4D97-AF65-F5344CB8AC3E}">
        <p14:creationId xmlns:p14="http://schemas.microsoft.com/office/powerpoint/2010/main" val="1031695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801E38C4-8EAF-4BE1-937B-4D28335936AB}"/>
                  </a:ext>
                </a:extLst>
              </p:cNvPr>
              <p:cNvSpPr>
                <a:spLocks noGrp="1"/>
              </p:cNvSpPr>
              <p:nvPr>
                <p:ph type="body" sz="quarter" idx="10"/>
              </p:nvPr>
            </p:nvSpPr>
            <p:spPr/>
            <p:txBody>
              <a:bodyPr/>
              <a:lstStyle/>
              <a:p>
                <a:r>
                  <a:rPr lang="en-US" dirty="0"/>
                  <a:t>True function: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𝑡</m:t>
                    </m:r>
                  </m:oMath>
                </a14:m>
                <a:br>
                  <a:rPr lang="en-US" dirty="0"/>
                </a:br>
                <a:r>
                  <a:rPr lang="en-US" dirty="0"/>
                  <a:t>5 data: (-2,-1.5), (-1,-1.5), (1,1.25), (2,1.75), (0,0)</a:t>
                </a:r>
              </a:p>
              <a:p>
                <a:r>
                  <a:rPr lang="en-US" dirty="0"/>
                  <a:t>Linear fit: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2</m:t>
                        </m:r>
                      </m:sub>
                    </m:sSub>
                    <m:r>
                      <a:rPr lang="en-US" b="0" i="1" smtClean="0">
                        <a:latin typeface="Cambria Math" panose="02040503050406030204" pitchFamily="18" charset="0"/>
                      </a:rPr>
                      <m:t>𝑡</m:t>
                    </m:r>
                  </m:oMath>
                </a14:m>
                <a:endParaRPr lang="en-US" i="1" dirty="0"/>
              </a:p>
              <a:p>
                <a:endParaRPr lang="en-US" dirty="0"/>
              </a:p>
              <a:p>
                <a:endParaRPr lang="en-US" dirty="0"/>
              </a:p>
              <a:p>
                <a:endParaRPr lang="en-US" dirty="0"/>
              </a:p>
              <a:p>
                <a:endParaRPr lang="en-US" dirty="0"/>
              </a:p>
              <a:p>
                <a:endParaRPr lang="en-US" dirty="0"/>
              </a:p>
              <a:p>
                <a:endParaRPr lang="en-US" dirty="0"/>
              </a:p>
              <a:p>
                <a:endParaRPr lang="en-US" dirty="0"/>
              </a:p>
              <a:p>
                <a:r>
                  <a:rPr lang="en-US" dirty="0"/>
                  <a:t>Coefficient of multiple determination</a:t>
                </a:r>
              </a:p>
            </p:txBody>
          </p:sp>
        </mc:Choice>
        <mc:Fallback xmlns="">
          <p:sp>
            <p:nvSpPr>
              <p:cNvPr id="2" name="Text Placeholder 1">
                <a:extLst>
                  <a:ext uri="{FF2B5EF4-FFF2-40B4-BE49-F238E27FC236}">
                    <a16:creationId xmlns:a16="http://schemas.microsoft.com/office/drawing/2014/main" id="{801E38C4-8EAF-4BE1-937B-4D28335936AB}"/>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2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89C3A39-B461-4857-A541-D245E634D00F}"/>
              </a:ext>
            </a:extLst>
          </p:cNvPr>
          <p:cNvSpPr>
            <a:spLocks noGrp="1"/>
          </p:cNvSpPr>
          <p:nvPr>
            <p:ph type="title"/>
          </p:nvPr>
        </p:nvSpPr>
        <p:spPr/>
        <p:txBody>
          <a:bodyPr/>
          <a:lstStyle/>
          <a:p>
            <a:r>
              <a:rPr lang="en-US" dirty="0"/>
              <a:t>Ex) Linear Regression</a:t>
            </a:r>
          </a:p>
        </p:txBody>
      </p:sp>
      <p:sp>
        <p:nvSpPr>
          <p:cNvPr id="5" name="Arrow: Right 4">
            <a:extLst>
              <a:ext uri="{FF2B5EF4-FFF2-40B4-BE49-F238E27FC236}">
                <a16:creationId xmlns:a16="http://schemas.microsoft.com/office/drawing/2014/main" id="{FEECC40A-9B79-4723-8F38-4388D2E920E1}"/>
              </a:ext>
            </a:extLst>
          </p:cNvPr>
          <p:cNvSpPr/>
          <p:nvPr/>
        </p:nvSpPr>
        <p:spPr>
          <a:xfrm>
            <a:off x="597310" y="3651322"/>
            <a:ext cx="678425" cy="243349"/>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BD7D116-49AA-4D8E-B7E2-40043241A76F}"/>
                  </a:ext>
                </a:extLst>
              </p:cNvPr>
              <p:cNvSpPr txBox="1"/>
              <p:nvPr/>
            </p:nvSpPr>
            <p:spPr>
              <a:xfrm>
                <a:off x="1446662" y="3617672"/>
                <a:ext cx="644253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𝑧</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=0.925</m:t>
                      </m:r>
                      <m:r>
                        <a:rPr lang="en-US" sz="2000" b="0" i="1" smtClean="0">
                          <a:latin typeface="Cambria Math" panose="02040503050406030204" pitchFamily="18" charset="0"/>
                        </a:rPr>
                        <m:t>𝑡</m:t>
                      </m:r>
                      <m:r>
                        <a:rPr lang="en-US" sz="2000" b="0" i="1" smtClean="0">
                          <a:latin typeface="Cambria Math" panose="02040503050406030204" pitchFamily="18" charset="0"/>
                        </a:rPr>
                        <m:t>,  </m:t>
                      </m:r>
                      <m:r>
                        <a:rPr lang="en-US" sz="2000" b="1" i="0" smtClean="0">
                          <a:latin typeface="Cambria Math" panose="02040503050406030204" pitchFamily="18" charset="0"/>
                        </a:rPr>
                        <m:t>𝐞</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2"/>
                                    <m:mcJc m:val="center"/>
                                  </m:mcPr>
                                </m:mc>
                              </m:mcs>
                              <m:ctrlPr>
                                <a:rPr lang="en-US" sz="2000" b="0" i="1" smtClean="0">
                                  <a:latin typeface="Cambria Math" panose="02040503050406030204" pitchFamily="18" charset="0"/>
                                </a:rPr>
                              </m:ctrlPr>
                            </m:mPr>
                            <m:mr>
                              <m:e>
                                <m:m>
                                  <m:mPr>
                                    <m:mcs>
                                      <m:mc>
                                        <m:mcPr>
                                          <m:count m:val="2"/>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0</m:t>
                                      </m:r>
                                      <m:r>
                                        <a:rPr lang="en-US" sz="2000" b="0" i="1" smtClean="0">
                                          <a:latin typeface="Cambria Math" panose="02040503050406030204" pitchFamily="18" charset="0"/>
                                        </a:rPr>
                                        <m:t>.35</m:t>
                                      </m:r>
                                    </m:e>
                                    <m:e>
                                      <m:r>
                                        <a:rPr lang="en-US" sz="2000" b="0" i="1" smtClean="0">
                                          <a:latin typeface="Cambria Math" panose="02040503050406030204" pitchFamily="18" charset="0"/>
                                        </a:rPr>
                                        <m:t>−0.575</m:t>
                                      </m:r>
                                    </m:e>
                                  </m:mr>
                                </m:m>
                              </m:e>
                              <m:e>
                                <m:m>
                                  <m:mPr>
                                    <m:mcs>
                                      <m:mc>
                                        <m:mcPr>
                                          <m:count m:val="3"/>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0</m:t>
                                      </m:r>
                                    </m:e>
                                    <m:e>
                                      <m:r>
                                        <a:rPr lang="en-US" sz="2000" b="0" i="1" smtClean="0">
                                          <a:latin typeface="Cambria Math" panose="02040503050406030204" pitchFamily="18" charset="0"/>
                                        </a:rPr>
                                        <m:t>0.325</m:t>
                                      </m:r>
                                    </m:e>
                                    <m:e>
                                      <m:r>
                                        <a:rPr lang="en-US" sz="2000" b="0" i="1" smtClean="0">
                                          <a:latin typeface="Cambria Math" panose="02040503050406030204" pitchFamily="18" charset="0"/>
                                        </a:rPr>
                                        <m:t>−0.1</m:t>
                                      </m:r>
                                    </m:e>
                                  </m:mr>
                                </m:m>
                              </m:e>
                            </m:mr>
                          </m:m>
                        </m:e>
                      </m:d>
                    </m:oMath>
                  </m:oMathPara>
                </a14:m>
                <a:endParaRPr lang="en-US" sz="2000" i="1" dirty="0"/>
              </a:p>
            </p:txBody>
          </p:sp>
        </mc:Choice>
        <mc:Fallback xmlns="">
          <p:sp>
            <p:nvSpPr>
              <p:cNvPr id="9" name="TextBox 8">
                <a:extLst>
                  <a:ext uri="{FF2B5EF4-FFF2-40B4-BE49-F238E27FC236}">
                    <a16:creationId xmlns:a16="http://schemas.microsoft.com/office/drawing/2014/main" id="{BBD7D116-49AA-4D8E-B7E2-40043241A76F}"/>
                  </a:ext>
                </a:extLst>
              </p:cNvPr>
              <p:cNvSpPr txBox="1">
                <a:spLocks noRot="1" noChangeAspect="1" noMove="1" noResize="1" noEditPoints="1" noAdjustHandles="1" noChangeArrowheads="1" noChangeShapeType="1" noTextEdit="1"/>
              </p:cNvSpPr>
              <p:nvPr/>
            </p:nvSpPr>
            <p:spPr>
              <a:xfrm>
                <a:off x="1446662" y="3617672"/>
                <a:ext cx="6442533" cy="307777"/>
              </a:xfrm>
              <a:prstGeom prst="rect">
                <a:avLst/>
              </a:prstGeom>
              <a:blipFill>
                <a:blip r:embed="rId3"/>
                <a:stretch>
                  <a:fillRect b="-13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0FD82CC-BE0F-4C39-9F45-F0E96E1404EE}"/>
                  </a:ext>
                </a:extLst>
              </p:cNvPr>
              <p:cNvSpPr txBox="1"/>
              <p:nvPr/>
            </p:nvSpPr>
            <p:spPr>
              <a:xfrm>
                <a:off x="1498469" y="4199363"/>
                <a:ext cx="6070123" cy="8697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𝑆</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𝑇</m:t>
                          </m:r>
                        </m:sub>
                      </m:sSub>
                      <m:r>
                        <a:rPr lang="en-US" sz="2000" b="0" i="1" smtClean="0">
                          <a:latin typeface="Cambria Math" panose="02040503050406030204" pitchFamily="18" charset="0"/>
                        </a:rPr>
                        <m:t>=</m:t>
                      </m:r>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𝑖</m:t>
                          </m:r>
                          <m:r>
                            <a:rPr lang="en-US" sz="2000" b="0" i="1" smtClean="0">
                              <a:latin typeface="Cambria Math" panose="02040503050406030204" pitchFamily="18" charset="0"/>
                            </a:rPr>
                            <m:t>=1</m:t>
                          </m:r>
                        </m:sub>
                        <m:sup>
                          <m:r>
                            <a:rPr lang="en-US" sz="2000" b="0" i="1" smtClean="0">
                              <a:latin typeface="Cambria Math" panose="02040503050406030204" pitchFamily="18" charset="0"/>
                            </a:rPr>
                            <m:t>5</m:t>
                          </m:r>
                        </m:sup>
                        <m:e>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𝑦</m:t>
                                      </m:r>
                                    </m:e>
                                  </m:acc>
                                </m:e>
                              </m:d>
                            </m:e>
                            <m:sup>
                              <m:r>
                                <a:rPr lang="en-US" sz="2000" b="0" i="1" smtClean="0">
                                  <a:latin typeface="Cambria Math" panose="02040503050406030204" pitchFamily="18" charset="0"/>
                                </a:rPr>
                                <m:t>2</m:t>
                              </m:r>
                            </m:sup>
                          </m:sSup>
                        </m:e>
                      </m:nary>
                      <m:r>
                        <a:rPr lang="en-US" sz="2000" b="0" i="1" smtClean="0">
                          <a:latin typeface="Cambria Math" panose="02040503050406030204" pitchFamily="18" charset="0"/>
                        </a:rPr>
                        <m:t>=9.125,  </m:t>
                      </m:r>
                      <m:r>
                        <a:rPr lang="en-US" sz="2000" b="0" i="1" smtClean="0">
                          <a:latin typeface="Cambria Math" panose="02040503050406030204" pitchFamily="18" charset="0"/>
                        </a:rPr>
                        <m:t>𝑆</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𝐸</m:t>
                          </m:r>
                        </m:sub>
                      </m:sSub>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1" i="0" smtClean="0">
                              <a:latin typeface="Cambria Math" panose="02040503050406030204" pitchFamily="18" charset="0"/>
                            </a:rPr>
                            <m:t>𝐞</m:t>
                          </m:r>
                        </m:e>
                        <m:sup>
                          <m:r>
                            <a:rPr lang="en-US" sz="2000" b="0" i="1" smtClean="0">
                              <a:latin typeface="Cambria Math" panose="02040503050406030204" pitchFamily="18" charset="0"/>
                            </a:rPr>
                            <m:t>𝑇</m:t>
                          </m:r>
                        </m:sup>
                      </m:sSup>
                      <m:r>
                        <a:rPr lang="en-US" sz="2000" b="1" i="0" smtClean="0">
                          <a:latin typeface="Cambria Math" panose="02040503050406030204" pitchFamily="18" charset="0"/>
                        </a:rPr>
                        <m:t>𝐞</m:t>
                      </m:r>
                      <m:r>
                        <a:rPr lang="en-US" sz="2000" b="0" i="1" smtClean="0">
                          <a:latin typeface="Cambria Math" panose="02040503050406030204" pitchFamily="18" charset="0"/>
                        </a:rPr>
                        <m:t>=0.56876</m:t>
                      </m:r>
                    </m:oMath>
                  </m:oMathPara>
                </a14:m>
                <a:endParaRPr lang="en-US" sz="2000" dirty="0"/>
              </a:p>
            </p:txBody>
          </p:sp>
        </mc:Choice>
        <mc:Fallback xmlns="">
          <p:sp>
            <p:nvSpPr>
              <p:cNvPr id="10" name="TextBox 9">
                <a:extLst>
                  <a:ext uri="{FF2B5EF4-FFF2-40B4-BE49-F238E27FC236}">
                    <a16:creationId xmlns:a16="http://schemas.microsoft.com/office/drawing/2014/main" id="{60FD82CC-BE0F-4C39-9F45-F0E96E1404EE}"/>
                  </a:ext>
                </a:extLst>
              </p:cNvPr>
              <p:cNvSpPr txBox="1">
                <a:spLocks noRot="1" noChangeAspect="1" noMove="1" noResize="1" noEditPoints="1" noAdjustHandles="1" noChangeArrowheads="1" noChangeShapeType="1" noTextEdit="1"/>
              </p:cNvSpPr>
              <p:nvPr/>
            </p:nvSpPr>
            <p:spPr>
              <a:xfrm>
                <a:off x="1498469" y="4199363"/>
                <a:ext cx="6070123" cy="86972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A461AD8-4949-444D-A8AD-97778FF04E4C}"/>
                  </a:ext>
                </a:extLst>
              </p:cNvPr>
              <p:cNvSpPr txBox="1"/>
              <p:nvPr/>
            </p:nvSpPr>
            <p:spPr>
              <a:xfrm>
                <a:off x="172173" y="2061884"/>
                <a:ext cx="8799653" cy="12488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𝐗</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−2</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mr>
                                </m:m>
                              </m:e>
                            </m:mr>
                            <m:m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2</m:t>
                                      </m:r>
                                    </m:e>
                                  </m:mr>
                                </m:m>
                              </m:e>
                            </m:mr>
                          </m:m>
                        </m:e>
                      </m:d>
                      <m:r>
                        <a:rPr lang="en-US" b="0" i="1" smtClean="0">
                          <a:latin typeface="Cambria Math" panose="02040503050406030204" pitchFamily="18" charset="0"/>
                        </a:rPr>
                        <m:t>,  </m:t>
                      </m:r>
                      <m:r>
                        <a:rPr lang="en-US" b="1" i="0" smtClean="0">
                          <a:latin typeface="Cambria Math" panose="02040503050406030204" pitchFamily="18" charset="0"/>
                        </a:rPr>
                        <m:t>𝐲</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1.5</m:t>
                                      </m:r>
                                    </m:e>
                                  </m:mr>
                                  <m:mr>
                                    <m:e>
                                      <m:r>
                                        <a:rPr lang="en-US" b="0" i="1" smtClean="0">
                                          <a:latin typeface="Cambria Math" panose="02040503050406030204" pitchFamily="18" charset="0"/>
                                        </a:rPr>
                                        <m:t>−1.5</m:t>
                                      </m:r>
                                    </m:e>
                                  </m:mr>
                                </m:m>
                              </m:e>
                            </m:mr>
                            <m:m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b="0" i="1" smtClean="0">
                                          <a:latin typeface="Cambria Math" panose="02040503050406030204" pitchFamily="18" charset="0"/>
                                        </a:rPr>
                                        <m:t>1.25</m:t>
                                      </m:r>
                                    </m:e>
                                  </m:mr>
                                  <m:mr>
                                    <m:e>
                                      <m:r>
                                        <a:rPr lang="en-US" b="0" i="1" smtClean="0">
                                          <a:latin typeface="Cambria Math" panose="02040503050406030204" pitchFamily="18" charset="0"/>
                                        </a:rPr>
                                        <m:t>1.75</m:t>
                                      </m:r>
                                    </m:e>
                                  </m:mr>
                                </m:m>
                              </m:e>
                            </m:mr>
                          </m:m>
                        </m:e>
                      </m:d>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1" i="0" smtClean="0">
                              <a:latin typeface="Cambria Math" panose="02040503050406030204" pitchFamily="18" charset="0"/>
                            </a:rPr>
                            <m:t>𝐗</m:t>
                          </m:r>
                        </m:e>
                        <m:sup>
                          <m:r>
                            <a:rPr lang="en-US" b="0" i="1" smtClean="0">
                              <a:latin typeface="Cambria Math" panose="02040503050406030204" pitchFamily="18" charset="0"/>
                            </a:rPr>
                            <m:t>𝑇</m:t>
                          </m:r>
                        </m:sup>
                      </m:sSup>
                      <m:r>
                        <a:rPr lang="en-US" b="1" i="0" smtClean="0">
                          <a:latin typeface="Cambria Math" panose="02040503050406030204" pitchFamily="18" charset="0"/>
                        </a:rPr>
                        <m:t>𝐗</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5</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10</m:t>
                                </m:r>
                              </m:e>
                            </m:mr>
                          </m:m>
                        </m:e>
                      </m:d>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1" i="0" smtClean="0">
                              <a:latin typeface="Cambria Math" panose="02040503050406030204" pitchFamily="18" charset="0"/>
                            </a:rPr>
                            <m:t>𝐗</m:t>
                          </m:r>
                        </m:e>
                        <m:sup>
                          <m:r>
                            <a:rPr lang="en-US" b="0" i="1" smtClean="0">
                              <a:latin typeface="Cambria Math" panose="02040503050406030204" pitchFamily="18" charset="0"/>
                            </a:rPr>
                            <m:t>𝑇</m:t>
                          </m:r>
                        </m:sup>
                      </m:sSup>
                      <m:r>
                        <a:rPr lang="en-US" b="1" i="0" smtClean="0">
                          <a:latin typeface="Cambria Math" panose="02040503050406030204" pitchFamily="18" charset="0"/>
                        </a:rPr>
                        <m:t>𝐲</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b="0" i="1" smtClean="0">
                                    <a:latin typeface="Cambria Math" panose="02040503050406030204" pitchFamily="18" charset="0"/>
                                  </a:rPr>
                                  <m:t>9.25</m:t>
                                </m:r>
                              </m:e>
                            </m:mr>
                          </m:m>
                        </m:e>
                      </m:d>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  </m:t>
                      </m:r>
                      <m:acc>
                        <m:accPr>
                          <m:chr m:val="̂"/>
                          <m:ctrlPr>
                            <a:rPr lang="en-US" b="0" i="1" smtClean="0">
                              <a:latin typeface="Cambria Math" panose="02040503050406030204" pitchFamily="18" charset="0"/>
                              <a:ea typeface="Cambria Math" panose="02040503050406030204" pitchFamily="18" charset="0"/>
                            </a:rPr>
                          </m:ctrlPr>
                        </m:accPr>
                        <m:e>
                          <m:r>
                            <a:rPr lang="en-US" b="1" i="0" smtClean="0">
                              <a:latin typeface="Cambria Math" panose="02040503050406030204" pitchFamily="18" charset="0"/>
                              <a:ea typeface="Cambria Math" panose="02040503050406030204" pitchFamily="18" charset="0"/>
                            </a:rPr>
                            <m:t>𝛉</m:t>
                          </m:r>
                        </m:e>
                      </m:acc>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mr>
                            <m:mr>
                              <m:e>
                                <m:r>
                                  <a:rPr lang="en-US" b="0" i="1" smtClean="0">
                                    <a:latin typeface="Cambria Math" panose="02040503050406030204" pitchFamily="18" charset="0"/>
                                  </a:rPr>
                                  <m:t>0.</m:t>
                                </m:r>
                                <m:r>
                                  <a:rPr lang="en-US" i="1">
                                    <a:latin typeface="Cambria Math" panose="02040503050406030204" pitchFamily="18" charset="0"/>
                                  </a:rPr>
                                  <m:t>925</m:t>
                                </m:r>
                              </m:e>
                            </m:mr>
                          </m:m>
                        </m:e>
                      </m:d>
                    </m:oMath>
                  </m:oMathPara>
                </a14:m>
                <a:endParaRPr lang="en-US" dirty="0"/>
              </a:p>
            </p:txBody>
          </p:sp>
        </mc:Choice>
        <mc:Fallback xmlns="">
          <p:sp>
            <p:nvSpPr>
              <p:cNvPr id="11" name="TextBox 10">
                <a:extLst>
                  <a:ext uri="{FF2B5EF4-FFF2-40B4-BE49-F238E27FC236}">
                    <a16:creationId xmlns:a16="http://schemas.microsoft.com/office/drawing/2014/main" id="{0A461AD8-4949-444D-A8AD-97778FF04E4C}"/>
                  </a:ext>
                </a:extLst>
              </p:cNvPr>
              <p:cNvSpPr txBox="1">
                <a:spLocks noRot="1" noChangeAspect="1" noMove="1" noResize="1" noEditPoints="1" noAdjustHandles="1" noChangeArrowheads="1" noChangeShapeType="1" noTextEdit="1"/>
              </p:cNvSpPr>
              <p:nvPr/>
            </p:nvSpPr>
            <p:spPr>
              <a:xfrm>
                <a:off x="172173" y="2061884"/>
                <a:ext cx="8799653" cy="1248868"/>
              </a:xfrm>
              <a:prstGeom prst="rect">
                <a:avLst/>
              </a:prstGeom>
              <a:blipFill>
                <a:blip r:embed="rId5"/>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25ED0A3B-9C8D-413F-97C8-5BD89DF24CE9}"/>
              </a:ext>
            </a:extLst>
          </p:cNvPr>
          <p:cNvSpPr txBox="1"/>
          <p:nvPr/>
        </p:nvSpPr>
        <p:spPr>
          <a:xfrm>
            <a:off x="4183280" y="6081719"/>
            <a:ext cx="2930610" cy="400110"/>
          </a:xfrm>
          <a:prstGeom prst="rect">
            <a:avLst/>
          </a:prstGeom>
          <a:noFill/>
        </p:spPr>
        <p:txBody>
          <a:bodyPr wrap="none" rtlCol="0">
            <a:spAutoFit/>
          </a:bodyPr>
          <a:lstStyle/>
          <a:p>
            <a:pPr algn="l"/>
            <a:r>
              <a:rPr lang="en-US" sz="2000" dirty="0">
                <a:solidFill>
                  <a:srgbClr val="0000FF"/>
                </a:solidFill>
              </a:rPr>
              <a:t>Linear fit is satisfactory!!</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C61640F-ED9C-407D-ADDD-BA06E309560C}"/>
                  </a:ext>
                </a:extLst>
              </p:cNvPr>
              <p:cNvSpPr txBox="1"/>
              <p:nvPr/>
            </p:nvSpPr>
            <p:spPr>
              <a:xfrm>
                <a:off x="1849272" y="5569753"/>
                <a:ext cx="6305508" cy="5657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𝑆</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𝐸</m:t>
                              </m:r>
                            </m:sub>
                          </m:sSub>
                        </m:num>
                        <m:den>
                          <m:r>
                            <a:rPr lang="en-US" b="0" i="1" smtClean="0">
                              <a:latin typeface="Cambria Math" panose="02040503050406030204" pitchFamily="18" charset="0"/>
                            </a:rPr>
                            <m:t>𝑆</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𝑇</m:t>
                              </m:r>
                            </m:sub>
                          </m:sSub>
                        </m:den>
                      </m:f>
                      <m:r>
                        <a:rPr lang="en-US" b="0" i="1" smtClean="0">
                          <a:latin typeface="Cambria Math" panose="02040503050406030204" pitchFamily="18" charset="0"/>
                        </a:rPr>
                        <m:t>=0.9377,  </m:t>
                      </m:r>
                      <m:sSup>
                        <m:sSupPr>
                          <m:ctrlPr>
                            <a:rPr lang="en-US" b="0" i="1" smtClean="0">
                              <a:latin typeface="Cambria Math" panose="02040503050406030204" pitchFamily="18" charset="0"/>
                            </a:rPr>
                          </m:ctrlPr>
                        </m:s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𝑅</m:t>
                              </m:r>
                            </m:e>
                          </m:acc>
                        </m:e>
                        <m:sup>
                          <m:r>
                            <a:rPr lang="en-US" b="0" i="1" smtClean="0">
                              <a:latin typeface="Cambria Math" panose="02040503050406030204" pitchFamily="18" charset="0"/>
                            </a:rPr>
                            <m:t>2</m:t>
                          </m:r>
                        </m:sup>
                      </m:sSup>
                      <m:r>
                        <a:rPr lang="en-US" b="0" i="1" smtClean="0">
                          <a:latin typeface="Cambria Math" panose="02040503050406030204" pitchFamily="18" charset="0"/>
                        </a:rPr>
                        <m:t>=1−</m:t>
                      </m:r>
                      <m:d>
                        <m:dPr>
                          <m:ctrlPr>
                            <a:rPr lang="en-US" b="0" i="1" smtClean="0">
                              <a:latin typeface="Cambria Math" panose="02040503050406030204" pitchFamily="18" charset="0"/>
                            </a:rPr>
                          </m:ctrlPr>
                        </m:dPr>
                        <m:e>
                          <m:r>
                            <a:rPr lang="en-US" b="0" i="1" smtClean="0">
                              <a:latin typeface="Cambria Math" panose="02040503050406030204" pitchFamily="18" charset="0"/>
                            </a:rPr>
                            <m:t>1−0.9377</m:t>
                          </m:r>
                        </m:e>
                      </m:d>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3</m:t>
                          </m:r>
                        </m:den>
                      </m:f>
                      <m:r>
                        <a:rPr lang="en-US" b="0" i="1" smtClean="0">
                          <a:latin typeface="Cambria Math" panose="02040503050406030204" pitchFamily="18" charset="0"/>
                        </a:rPr>
                        <m:t>=0.9169</m:t>
                      </m:r>
                    </m:oMath>
                  </m:oMathPara>
                </a14:m>
                <a:endParaRPr lang="en-US" dirty="0"/>
              </a:p>
            </p:txBody>
          </p:sp>
        </mc:Choice>
        <mc:Fallback xmlns="">
          <p:sp>
            <p:nvSpPr>
              <p:cNvPr id="13" name="TextBox 12">
                <a:extLst>
                  <a:ext uri="{FF2B5EF4-FFF2-40B4-BE49-F238E27FC236}">
                    <a16:creationId xmlns:a16="http://schemas.microsoft.com/office/drawing/2014/main" id="{DC61640F-ED9C-407D-ADDD-BA06E309560C}"/>
                  </a:ext>
                </a:extLst>
              </p:cNvPr>
              <p:cNvSpPr txBox="1">
                <a:spLocks noRot="1" noChangeAspect="1" noMove="1" noResize="1" noEditPoints="1" noAdjustHandles="1" noChangeArrowheads="1" noChangeShapeType="1" noTextEdit="1"/>
              </p:cNvSpPr>
              <p:nvPr/>
            </p:nvSpPr>
            <p:spPr>
              <a:xfrm>
                <a:off x="1849272" y="5569753"/>
                <a:ext cx="6305508" cy="565732"/>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31532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EC0B49-E6CE-4CDD-9AEE-BD9AB1F660CE}"/>
              </a:ext>
            </a:extLst>
          </p:cNvPr>
          <p:cNvSpPr>
            <a:spLocks noGrp="1"/>
          </p:cNvSpPr>
          <p:nvPr>
            <p:ph type="body" sz="quarter" idx="10"/>
          </p:nvPr>
        </p:nvSpPr>
        <p:spPr/>
        <p:txBody>
          <a:bodyPr/>
          <a:lstStyle/>
          <a:p>
            <a:r>
              <a:rPr lang="en-US" dirty="0"/>
              <a:t>Allowed to have damage in the system as long as it can be monitored and controlled so that it may not cause a system level failure</a:t>
            </a:r>
          </a:p>
          <a:p>
            <a:r>
              <a:rPr lang="en-US" dirty="0"/>
              <a:t>Ex) cracks should be inspected and monitored, and panels are repaired or replaced before cracks grow beyond a certain level of threshold</a:t>
            </a:r>
          </a:p>
          <a:p>
            <a:r>
              <a:rPr lang="en-US" dirty="0">
                <a:solidFill>
                  <a:srgbClr val="0000CC"/>
                </a:solidFill>
              </a:rPr>
              <a:t>Prognostics</a:t>
            </a:r>
            <a:r>
              <a:rPr lang="en-US" dirty="0"/>
              <a:t>: predict remaining cycles before the damage grows beyond the threshold (</a:t>
            </a:r>
            <a:r>
              <a:rPr lang="en-US" dirty="0">
                <a:solidFill>
                  <a:srgbClr val="0000CC"/>
                </a:solidFill>
              </a:rPr>
              <a:t>remaining useful life</a:t>
            </a:r>
            <a:r>
              <a:rPr lang="en-US" dirty="0"/>
              <a:t>, RUL)</a:t>
            </a:r>
          </a:p>
          <a:p>
            <a:r>
              <a:rPr lang="en-US" dirty="0"/>
              <a:t>Prognostics utilizes the </a:t>
            </a:r>
            <a:br>
              <a:rPr lang="en-US" dirty="0"/>
            </a:br>
            <a:r>
              <a:rPr lang="en-US" dirty="0"/>
              <a:t>measured damage levels </a:t>
            </a:r>
            <a:br>
              <a:rPr lang="en-US" dirty="0"/>
            </a:br>
            <a:r>
              <a:rPr lang="en-US" dirty="0"/>
              <a:t>up to the current cycle</a:t>
            </a:r>
          </a:p>
          <a:p>
            <a:r>
              <a:rPr lang="en-US" dirty="0"/>
              <a:t>Types of degradation: </a:t>
            </a:r>
            <a:br>
              <a:rPr lang="en-US" dirty="0"/>
            </a:br>
            <a:r>
              <a:rPr lang="en-US" dirty="0"/>
              <a:t>crack size, wear volume </a:t>
            </a:r>
            <a:br>
              <a:rPr lang="en-US" dirty="0"/>
            </a:br>
            <a:r>
              <a:rPr lang="en-US" dirty="0"/>
              <a:t>and spall size</a:t>
            </a:r>
          </a:p>
        </p:txBody>
      </p:sp>
      <p:sp>
        <p:nvSpPr>
          <p:cNvPr id="3" name="Title 2">
            <a:extLst>
              <a:ext uri="{FF2B5EF4-FFF2-40B4-BE49-F238E27FC236}">
                <a16:creationId xmlns:a16="http://schemas.microsoft.com/office/drawing/2014/main" id="{8D6CD567-A224-4DEB-9006-E1B5B53B4C15}"/>
              </a:ext>
            </a:extLst>
          </p:cNvPr>
          <p:cNvSpPr>
            <a:spLocks noGrp="1"/>
          </p:cNvSpPr>
          <p:nvPr>
            <p:ph type="title"/>
          </p:nvPr>
        </p:nvSpPr>
        <p:spPr/>
        <p:txBody>
          <a:bodyPr/>
          <a:lstStyle/>
          <a:p>
            <a:r>
              <a:rPr lang="en-US" dirty="0"/>
              <a:t>Damage Tolerance Design Concept</a:t>
            </a:r>
          </a:p>
        </p:txBody>
      </p:sp>
      <p:pic>
        <p:nvPicPr>
          <p:cNvPr id="4" name="Picture 3">
            <a:extLst>
              <a:ext uri="{FF2B5EF4-FFF2-40B4-BE49-F238E27FC236}">
                <a16:creationId xmlns:a16="http://schemas.microsoft.com/office/drawing/2014/main" id="{2264DC3B-0278-4D97-951F-6F2889E7E462}"/>
              </a:ext>
            </a:extLst>
          </p:cNvPr>
          <p:cNvPicPr>
            <a:picLocks noChangeAspect="1"/>
          </p:cNvPicPr>
          <p:nvPr/>
        </p:nvPicPr>
        <p:blipFill>
          <a:blip r:embed="rId2"/>
          <a:stretch>
            <a:fillRect/>
          </a:stretch>
        </p:blipFill>
        <p:spPr>
          <a:xfrm>
            <a:off x="3736827" y="2971800"/>
            <a:ext cx="5202385" cy="3312129"/>
          </a:xfrm>
          <a:prstGeom prst="rect">
            <a:avLst/>
          </a:prstGeom>
        </p:spPr>
      </p:pic>
    </p:spTree>
    <p:extLst>
      <p:ext uri="{BB962C8B-B14F-4D97-AF65-F5344CB8AC3E}">
        <p14:creationId xmlns:p14="http://schemas.microsoft.com/office/powerpoint/2010/main" val="19654819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1D899F02-A25C-4189-90A5-605599FA8F1D}"/>
                  </a:ext>
                </a:extLst>
              </p:cNvPr>
              <p:cNvSpPr>
                <a:spLocks noGrp="1"/>
              </p:cNvSpPr>
              <p:nvPr>
                <p:ph type="body" sz="quarter" idx="10"/>
              </p:nvPr>
            </p:nvSpPr>
            <p:spPr>
              <a:xfrm>
                <a:off x="304800" y="628198"/>
                <a:ext cx="8534400" cy="5697538"/>
              </a:xfrm>
            </p:spPr>
            <p:txBody>
              <a:bodyPr/>
              <a:lstStyle/>
              <a:p>
                <a:r>
                  <a:rPr lang="en-US" dirty="0"/>
                  <a:t>Error measures</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𝑎𝑣</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m:t>
                        </m:r>
                      </m:den>
                    </m:f>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5</m:t>
                        </m:r>
                      </m:sup>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m:t>
                                </m:r>
                              </m:sub>
                            </m:sSub>
                          </m:e>
                        </m:d>
                      </m:e>
                    </m:nary>
                    <m:r>
                      <a:rPr lang="en-US" b="0" i="1" smtClean="0">
                        <a:latin typeface="Cambria Math" panose="02040503050406030204" pitchFamily="18" charset="0"/>
                      </a:rPr>
                      <m:t>=0.27</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𝑚𝑎𝑥</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m:t>
                                </m:r>
                              </m:sub>
                            </m:sSub>
                          </m:e>
                        </m:d>
                      </m:e>
                    </m:func>
                    <m:r>
                      <a:rPr lang="en-US" b="0" i="1" smtClean="0">
                        <a:latin typeface="Cambria Math" panose="02040503050406030204" pitchFamily="18" charset="0"/>
                      </a:rPr>
                      <m:t>=0.575</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𝑟𝑚𝑠</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𝑆</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𝐸</m:t>
                                </m:r>
                              </m:sub>
                            </m:sSub>
                          </m:num>
                          <m:den>
                            <m:r>
                              <a:rPr lang="en-US" b="0" i="1" smtClean="0">
                                <a:latin typeface="Cambria Math" panose="02040503050406030204" pitchFamily="18" charset="0"/>
                              </a:rPr>
                              <m:t>5</m:t>
                            </m:r>
                          </m:den>
                        </m:f>
                      </m:e>
                    </m:rad>
                    <m:r>
                      <a:rPr lang="en-US" b="0" i="1" smtClean="0">
                        <a:latin typeface="Cambria Math" panose="02040503050406030204" pitchFamily="18" charset="0"/>
                      </a:rPr>
                      <m:t>=0.337</m:t>
                    </m:r>
                  </m:oMath>
                </a14:m>
                <a:endParaRPr lang="en-US" dirty="0"/>
              </a:p>
              <a:p>
                <a:r>
                  <a:rPr lang="en-US" dirty="0"/>
                  <a:t>Standard deviation of noise</a:t>
                </a:r>
              </a:p>
              <a:p>
                <a:pPr lvl="1"/>
                <a:endParaRPr lang="en-US" dirty="0"/>
              </a:p>
              <a:p>
                <a:pPr lvl="1"/>
                <a:endParaRPr lang="en-US" dirty="0"/>
              </a:p>
              <a:p>
                <a:r>
                  <a:rPr lang="en-US" dirty="0"/>
                  <a:t>Quadratic fit: </a:t>
                </a:r>
                <a14:m>
                  <m:oMath xmlns:m="http://schemas.openxmlformats.org/officeDocument/2006/math">
                    <m:r>
                      <a:rPr lang="en-US" b="0" i="1" smtClean="0">
                        <a:latin typeface="Cambria Math" panose="02040503050406030204" pitchFamily="18" charset="0"/>
                      </a:rPr>
                      <m:t>𝑧</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b="0" i="1" smtClean="0">
                            <a:latin typeface="Cambria Math" panose="02040503050406030204" pitchFamily="18" charset="0"/>
                          </a:rPr>
                          <m:t>2</m:t>
                        </m:r>
                      </m:sub>
                    </m:sSub>
                    <m:r>
                      <a:rPr lang="en-US" b="0" i="1" smtClean="0">
                        <a:latin typeface="Cambria Math" panose="02040503050406030204" pitchFamily="18" charset="0"/>
                      </a:rPr>
                      <m:t>𝑡</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b="0" i="1" smtClean="0">
                            <a:latin typeface="Cambria Math" panose="02040503050406030204" pitchFamily="18" charset="0"/>
                          </a:rPr>
                          <m:t>3</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oMath>
                </a14:m>
                <a:endParaRPr lang="en-US" baseline="30000" dirty="0"/>
              </a:p>
              <a:p>
                <a:endParaRPr lang="en-US" dirty="0"/>
              </a:p>
            </p:txBody>
          </p:sp>
        </mc:Choice>
        <mc:Fallback xmlns="">
          <p:sp>
            <p:nvSpPr>
              <p:cNvPr id="2" name="Text Placeholder 1">
                <a:extLst>
                  <a:ext uri="{FF2B5EF4-FFF2-40B4-BE49-F238E27FC236}">
                    <a16:creationId xmlns:a16="http://schemas.microsoft.com/office/drawing/2014/main" id="{1D899F02-A25C-4189-90A5-605599FA8F1D}"/>
                  </a:ext>
                </a:extLst>
              </p:cNvPr>
              <p:cNvSpPr>
                <a:spLocks noGrp="1" noRot="1" noChangeAspect="1" noMove="1" noResize="1" noEditPoints="1" noAdjustHandles="1" noChangeArrowheads="1" noChangeShapeType="1" noTextEdit="1"/>
              </p:cNvSpPr>
              <p:nvPr>
                <p:ph type="body" sz="quarter" idx="10"/>
              </p:nvPr>
            </p:nvSpPr>
            <p:spPr>
              <a:xfrm>
                <a:off x="304800" y="628198"/>
                <a:ext cx="8534400" cy="5697538"/>
              </a:xfrm>
              <a:blipFill>
                <a:blip r:embed="rId2"/>
                <a:stretch>
                  <a:fillRect l="-643" t="-42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5B7C5FB-6524-497E-B4BB-5B6A4FD0813B}"/>
              </a:ext>
            </a:extLst>
          </p:cNvPr>
          <p:cNvSpPr>
            <a:spLocks noGrp="1"/>
          </p:cNvSpPr>
          <p:nvPr>
            <p:ph type="title"/>
          </p:nvPr>
        </p:nvSpPr>
        <p:spPr/>
        <p:txBody>
          <a:bodyPr/>
          <a:lstStyle/>
          <a:p>
            <a:r>
              <a:rPr lang="en-US" dirty="0"/>
              <a:t>Ex) Linear Regression </a:t>
            </a:r>
            <a:r>
              <a:rPr lang="en-US" i="1" dirty="0"/>
              <a:t>cont</a:t>
            </a:r>
            <a:r>
              <a:rPr lang="en-US" dirty="0"/>
              <a:t>.</a:t>
            </a:r>
          </a:p>
        </p:txBody>
      </p:sp>
      <p:sp>
        <p:nvSpPr>
          <p:cNvPr id="9" name="Arrow: Left-Right 8">
            <a:extLst>
              <a:ext uri="{FF2B5EF4-FFF2-40B4-BE49-F238E27FC236}">
                <a16:creationId xmlns:a16="http://schemas.microsoft.com/office/drawing/2014/main" id="{0A973254-E560-447C-8C42-46845D5BA199}"/>
              </a:ext>
            </a:extLst>
          </p:cNvPr>
          <p:cNvSpPr/>
          <p:nvPr/>
        </p:nvSpPr>
        <p:spPr>
          <a:xfrm>
            <a:off x="5102242" y="2415078"/>
            <a:ext cx="840658" cy="292100"/>
          </a:xfrm>
          <a:prstGeom prst="lef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BDC575C-8E96-4534-B308-8D439320DB2F}"/>
                  </a:ext>
                </a:extLst>
              </p:cNvPr>
              <p:cNvSpPr txBox="1"/>
              <p:nvPr/>
            </p:nvSpPr>
            <p:spPr>
              <a:xfrm>
                <a:off x="997360" y="2131139"/>
                <a:ext cx="3832651" cy="859979"/>
              </a:xfrm>
              <a:prstGeom prst="rect">
                <a:avLst/>
              </a:prstGeom>
              <a:noFill/>
              <a:ln w="19050">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a:latin typeface="Cambria Math" panose="02040503050406030204" pitchFamily="18" charset="0"/>
                                </a:rPr>
                                <m:t>𝜎</m:t>
                              </m:r>
                            </m:e>
                          </m:acc>
                        </m:e>
                        <m:sub>
                          <m:r>
                            <a:rPr lang="en-US" b="0" i="1" smtClean="0">
                              <a:latin typeface="Cambria Math" panose="02040503050406030204" pitchFamily="18" charset="0"/>
                            </a:rPr>
                            <m:t>𝐿</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i="1">
                                  <a:latin typeface="Cambria Math" panose="02040503050406030204" pitchFamily="18" charset="0"/>
                                </a:rPr>
                              </m:ctrlPr>
                            </m:fPr>
                            <m:num>
                              <m:r>
                                <a:rPr lang="en-US" i="1">
                                  <a:latin typeface="Cambria Math" panose="02040503050406030204" pitchFamily="18" charset="0"/>
                                </a:rPr>
                                <m:t>𝑆</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𝐸</m:t>
                                  </m:r>
                                </m:sub>
                              </m:sSub>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𝑦</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𝑝</m:t>
                                  </m:r>
                                </m:sub>
                              </m:sSub>
                            </m:den>
                          </m:f>
                        </m:e>
                      </m:rad>
                      <m:r>
                        <a:rPr lang="en-US" b="0" i="1" smtClean="0">
                          <a:latin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n-US" b="0" i="1" smtClean="0">
                                  <a:latin typeface="Cambria Math" panose="02040503050406030204" pitchFamily="18" charset="0"/>
                                </a:rPr>
                                <m:t>0.56875</m:t>
                              </m:r>
                            </m:num>
                            <m:den>
                              <m:r>
                                <a:rPr lang="en-US" b="0" i="1" smtClean="0">
                                  <a:latin typeface="Cambria Math" panose="02040503050406030204" pitchFamily="18" charset="0"/>
                                </a:rPr>
                                <m:t>5−2</m:t>
                              </m:r>
                            </m:den>
                          </m:f>
                        </m:e>
                      </m:rad>
                      <m:r>
                        <a:rPr lang="en-US" b="0" i="0" smtClean="0">
                          <a:latin typeface="Cambria Math" panose="02040503050406030204" pitchFamily="18" charset="0"/>
                        </a:rPr>
                        <m:t>=0.4354</m:t>
                      </m:r>
                    </m:oMath>
                  </m:oMathPara>
                </a14:m>
                <a:endParaRPr lang="en-US" dirty="0"/>
              </a:p>
            </p:txBody>
          </p:sp>
        </mc:Choice>
        <mc:Fallback xmlns="">
          <p:sp>
            <p:nvSpPr>
              <p:cNvPr id="11" name="TextBox 10">
                <a:extLst>
                  <a:ext uri="{FF2B5EF4-FFF2-40B4-BE49-F238E27FC236}">
                    <a16:creationId xmlns:a16="http://schemas.microsoft.com/office/drawing/2014/main" id="{6BDC575C-8E96-4534-B308-8D439320DB2F}"/>
                  </a:ext>
                </a:extLst>
              </p:cNvPr>
              <p:cNvSpPr txBox="1">
                <a:spLocks noRot="1" noChangeAspect="1" noMove="1" noResize="1" noEditPoints="1" noAdjustHandles="1" noChangeArrowheads="1" noChangeShapeType="1" noTextEdit="1"/>
              </p:cNvSpPr>
              <p:nvPr/>
            </p:nvSpPr>
            <p:spPr>
              <a:xfrm>
                <a:off x="997360" y="2131139"/>
                <a:ext cx="3832651" cy="859979"/>
              </a:xfrm>
              <a:prstGeom prst="rect">
                <a:avLst/>
              </a:prstGeom>
              <a:blipFill>
                <a:blip r:embed="rId3"/>
                <a:stretch>
                  <a:fillRect/>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5C847B8-955F-4A66-AEA6-16C933E35C85}"/>
                  </a:ext>
                </a:extLst>
              </p:cNvPr>
              <p:cNvSpPr txBox="1"/>
              <p:nvPr/>
            </p:nvSpPr>
            <p:spPr>
              <a:xfrm>
                <a:off x="6215131" y="2415078"/>
                <a:ext cx="10668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𝜎</m:t>
                      </m:r>
                      <m:r>
                        <a:rPr lang="en-US" b="0" i="1" smtClean="0">
                          <a:latin typeface="Cambria Math" panose="02040503050406030204" pitchFamily="18" charset="0"/>
                        </a:rPr>
                        <m:t>=0.395</m:t>
                      </m:r>
                    </m:oMath>
                  </m:oMathPara>
                </a14:m>
                <a:endParaRPr lang="en-US" dirty="0"/>
              </a:p>
            </p:txBody>
          </p:sp>
        </mc:Choice>
        <mc:Fallback xmlns="">
          <p:sp>
            <p:nvSpPr>
              <p:cNvPr id="12" name="TextBox 11">
                <a:extLst>
                  <a:ext uri="{FF2B5EF4-FFF2-40B4-BE49-F238E27FC236}">
                    <a16:creationId xmlns:a16="http://schemas.microsoft.com/office/drawing/2014/main" id="{D5C847B8-955F-4A66-AEA6-16C933E35C85}"/>
                  </a:ext>
                </a:extLst>
              </p:cNvPr>
              <p:cNvSpPr txBox="1">
                <a:spLocks noRot="1" noChangeAspect="1" noMove="1" noResize="1" noEditPoints="1" noAdjustHandles="1" noChangeArrowheads="1" noChangeShapeType="1" noTextEdit="1"/>
              </p:cNvSpPr>
              <p:nvPr/>
            </p:nvSpPr>
            <p:spPr>
              <a:xfrm>
                <a:off x="6215131" y="2415078"/>
                <a:ext cx="1066831" cy="276999"/>
              </a:xfrm>
              <a:prstGeom prst="rect">
                <a:avLst/>
              </a:prstGeom>
              <a:blipFill>
                <a:blip r:embed="rId4"/>
                <a:stretch>
                  <a:fillRect l="-2286" r="-5143" b="-8696"/>
                </a:stretch>
              </a:blipFill>
            </p:spPr>
            <p:txBody>
              <a:bodyPr/>
              <a:lstStyle/>
              <a:p>
                <a:r>
                  <a:rPr lang="en-US">
                    <a:noFill/>
                  </a:rPr>
                  <a:t> </a:t>
                </a:r>
              </a:p>
            </p:txBody>
          </p:sp>
        </mc:Fallback>
      </mc:AlternateContent>
      <p:sp>
        <p:nvSpPr>
          <p:cNvPr id="13" name="Arrow: Right 12">
            <a:extLst>
              <a:ext uri="{FF2B5EF4-FFF2-40B4-BE49-F238E27FC236}">
                <a16:creationId xmlns:a16="http://schemas.microsoft.com/office/drawing/2014/main" id="{E8A2603E-5C1F-4C15-B73E-878566133F38}"/>
              </a:ext>
            </a:extLst>
          </p:cNvPr>
          <p:cNvSpPr/>
          <p:nvPr/>
        </p:nvSpPr>
        <p:spPr>
          <a:xfrm>
            <a:off x="178306" y="4858867"/>
            <a:ext cx="678425" cy="243349"/>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TextBox 13">
            <a:extLst>
              <a:ext uri="{FF2B5EF4-FFF2-40B4-BE49-F238E27FC236}">
                <a16:creationId xmlns:a16="http://schemas.microsoft.com/office/drawing/2014/main" id="{59BFF021-3A10-47A6-AA4D-35147F864300}"/>
              </a:ext>
            </a:extLst>
          </p:cNvPr>
          <p:cNvSpPr txBox="1"/>
          <p:nvPr/>
        </p:nvSpPr>
        <p:spPr>
          <a:xfrm>
            <a:off x="5246255" y="5655319"/>
            <a:ext cx="1252266" cy="400110"/>
          </a:xfrm>
          <a:prstGeom prst="rect">
            <a:avLst/>
          </a:prstGeom>
          <a:noFill/>
        </p:spPr>
        <p:txBody>
          <a:bodyPr wrap="none" rtlCol="0">
            <a:spAutoFit/>
          </a:bodyPr>
          <a:lstStyle/>
          <a:p>
            <a:pPr algn="l"/>
            <a:r>
              <a:rPr lang="en-US" sz="2000" dirty="0">
                <a:solidFill>
                  <a:srgbClr val="0000FF"/>
                </a:solidFill>
              </a:rPr>
              <a:t>Improved</a:t>
            </a:r>
          </a:p>
        </p:txBody>
      </p:sp>
      <p:sp>
        <p:nvSpPr>
          <p:cNvPr id="15" name="TextBox 14">
            <a:extLst>
              <a:ext uri="{FF2B5EF4-FFF2-40B4-BE49-F238E27FC236}">
                <a16:creationId xmlns:a16="http://schemas.microsoft.com/office/drawing/2014/main" id="{A5164DDD-C2F1-4085-A3C2-987A1993F5DF}"/>
              </a:ext>
            </a:extLst>
          </p:cNvPr>
          <p:cNvSpPr txBox="1"/>
          <p:nvPr/>
        </p:nvSpPr>
        <p:spPr>
          <a:xfrm>
            <a:off x="7030353" y="5649080"/>
            <a:ext cx="1595309" cy="400110"/>
          </a:xfrm>
          <a:prstGeom prst="rect">
            <a:avLst/>
          </a:prstGeom>
          <a:noFill/>
        </p:spPr>
        <p:txBody>
          <a:bodyPr wrap="none" rtlCol="0">
            <a:spAutoFit/>
          </a:bodyPr>
          <a:lstStyle/>
          <a:p>
            <a:pPr algn="l"/>
            <a:r>
              <a:rPr lang="en-US" sz="2000" dirty="0">
                <a:solidFill>
                  <a:srgbClr val="0000FF"/>
                </a:solidFill>
              </a:rPr>
              <a:t>Deteriorated</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EA56675-CBA3-4439-AF6F-9CE476DC1C9D}"/>
                  </a:ext>
                </a:extLst>
              </p:cNvPr>
              <p:cNvSpPr txBox="1"/>
              <p:nvPr/>
            </p:nvSpPr>
            <p:spPr>
              <a:xfrm>
                <a:off x="946808" y="4824941"/>
                <a:ext cx="429944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𝑧</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=−0.1071+0.925</m:t>
                      </m:r>
                      <m:r>
                        <a:rPr lang="en-US" sz="2000" b="0" i="1" smtClean="0">
                          <a:latin typeface="Cambria Math" panose="02040503050406030204" pitchFamily="18" charset="0"/>
                        </a:rPr>
                        <m:t>𝑡</m:t>
                      </m:r>
                      <m:r>
                        <a:rPr lang="en-US" sz="2000" b="0" i="1" smtClean="0">
                          <a:latin typeface="Cambria Math" panose="02040503050406030204" pitchFamily="18" charset="0"/>
                        </a:rPr>
                        <m:t>+0.05357</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𝑡</m:t>
                          </m:r>
                        </m:e>
                        <m:sup>
                          <m:r>
                            <a:rPr lang="en-US" sz="2000" b="0" i="1" smtClean="0">
                              <a:latin typeface="Cambria Math" panose="02040503050406030204" pitchFamily="18" charset="0"/>
                            </a:rPr>
                            <m:t>2</m:t>
                          </m:r>
                        </m:sup>
                      </m:sSup>
                    </m:oMath>
                  </m:oMathPara>
                </a14:m>
                <a:endParaRPr lang="en-US" sz="2000" dirty="0"/>
              </a:p>
            </p:txBody>
          </p:sp>
        </mc:Choice>
        <mc:Fallback xmlns="">
          <p:sp>
            <p:nvSpPr>
              <p:cNvPr id="16" name="TextBox 15">
                <a:extLst>
                  <a:ext uri="{FF2B5EF4-FFF2-40B4-BE49-F238E27FC236}">
                    <a16:creationId xmlns:a16="http://schemas.microsoft.com/office/drawing/2014/main" id="{EEA56675-CBA3-4439-AF6F-9CE476DC1C9D}"/>
                  </a:ext>
                </a:extLst>
              </p:cNvPr>
              <p:cNvSpPr txBox="1">
                <a:spLocks noRot="1" noChangeAspect="1" noMove="1" noResize="1" noEditPoints="1" noAdjustHandles="1" noChangeArrowheads="1" noChangeShapeType="1" noTextEdit="1"/>
              </p:cNvSpPr>
              <p:nvPr/>
            </p:nvSpPr>
            <p:spPr>
              <a:xfrm>
                <a:off x="946808" y="4824941"/>
                <a:ext cx="4299447" cy="307777"/>
              </a:xfrm>
              <a:prstGeom prst="rect">
                <a:avLst/>
              </a:prstGeom>
              <a:blipFill>
                <a:blip r:embed="rId5"/>
                <a:stretch>
                  <a:fillRect l="-142" b="-98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212B881-F5D4-4D8C-B8B0-BF3924016855}"/>
                  </a:ext>
                </a:extLst>
              </p:cNvPr>
              <p:cNvSpPr txBox="1"/>
              <p:nvPr/>
            </p:nvSpPr>
            <p:spPr>
              <a:xfrm>
                <a:off x="946808" y="5176523"/>
                <a:ext cx="546431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rPr>
                        <m:t>𝐞</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2"/>
                                    <m:mcJc m:val="center"/>
                                  </m:mcPr>
                                </m:mc>
                              </m:mcs>
                              <m:ctrlPr>
                                <a:rPr lang="en-US" sz="2000" b="0" i="1" smtClean="0">
                                  <a:latin typeface="Cambria Math" panose="02040503050406030204" pitchFamily="18" charset="0"/>
                                </a:rPr>
                              </m:ctrlPr>
                            </m:mPr>
                            <m:mr>
                              <m:e>
                                <m:m>
                                  <m:mPr>
                                    <m:mcs>
                                      <m:mc>
                                        <m:mcPr>
                                          <m:count m:val="2"/>
                                          <m:mcJc m:val="center"/>
                                        </m:mcPr>
                                      </m:mc>
                                    </m:mcs>
                                    <m:ctrlPr>
                                      <a:rPr lang="en-US" sz="2000" b="0" i="1" smtClean="0">
                                        <a:latin typeface="Cambria Math" panose="02040503050406030204" pitchFamily="18" charset="0"/>
                                      </a:rPr>
                                    </m:ctrlPr>
                                  </m:mPr>
                                  <m:mr>
                                    <m:e>
                                      <m:r>
                                        <a:rPr lang="en-US" sz="2000" b="0" i="1" smtClean="0">
                                          <a:latin typeface="Cambria Math" panose="02040503050406030204" pitchFamily="18" charset="0"/>
                                        </a:rPr>
                                        <m:t>−0.243</m:t>
                                      </m:r>
                                    </m:e>
                                    <m:e>
                                      <m:r>
                                        <a:rPr lang="en-US" sz="2000" b="0" i="1" smtClean="0">
                                          <a:latin typeface="Cambria Math" panose="02040503050406030204" pitchFamily="18" charset="0"/>
                                        </a:rPr>
                                        <m:t>0.521</m:t>
                                      </m:r>
                                    </m:e>
                                  </m:mr>
                                </m:m>
                              </m:e>
                              <m:e>
                                <m:m>
                                  <m:mPr>
                                    <m:mcs>
                                      <m:mc>
                                        <m:mcPr>
                                          <m:count m:val="3"/>
                                          <m:mcJc m:val="center"/>
                                        </m:mcPr>
                                      </m:mc>
                                    </m:mcs>
                                    <m:ctrlPr>
                                      <a:rPr lang="en-US" sz="2000" b="0" i="1" smtClean="0">
                                        <a:latin typeface="Cambria Math" panose="02040503050406030204" pitchFamily="18" charset="0"/>
                                      </a:rPr>
                                    </m:ctrlPr>
                                  </m:mPr>
                                  <m:mr>
                                    <m:e>
                                      <m:r>
                                        <a:rPr lang="en-US" sz="2000" b="0" i="1" smtClean="0">
                                          <a:latin typeface="Cambria Math" panose="02040503050406030204" pitchFamily="18" charset="0"/>
                                        </a:rPr>
                                        <m:t>−0.107</m:t>
                                      </m:r>
                                    </m:e>
                                    <m:e>
                                      <m:r>
                                        <a:rPr lang="en-US" sz="2000" b="0" i="1" smtClean="0">
                                          <a:latin typeface="Cambria Math" panose="02040503050406030204" pitchFamily="18" charset="0"/>
                                        </a:rPr>
                                        <m:t>−0.378</m:t>
                                      </m:r>
                                    </m:e>
                                    <m:e>
                                      <m:r>
                                        <a:rPr lang="en-US" sz="2000" b="0" i="1" smtClean="0">
                                          <a:latin typeface="Cambria Math" panose="02040503050406030204" pitchFamily="18" charset="0"/>
                                        </a:rPr>
                                        <m:t>0.207</m:t>
                                      </m:r>
                                    </m:e>
                                  </m:mr>
                                </m:m>
                              </m:e>
                            </m:mr>
                          </m:m>
                        </m:e>
                      </m:d>
                    </m:oMath>
                  </m:oMathPara>
                </a14:m>
                <a:endParaRPr lang="en-US" sz="2000" i="1" dirty="0"/>
              </a:p>
            </p:txBody>
          </p:sp>
        </mc:Choice>
        <mc:Fallback xmlns="">
          <p:sp>
            <p:nvSpPr>
              <p:cNvPr id="17" name="TextBox 16">
                <a:extLst>
                  <a:ext uri="{FF2B5EF4-FFF2-40B4-BE49-F238E27FC236}">
                    <a16:creationId xmlns:a16="http://schemas.microsoft.com/office/drawing/2014/main" id="{B212B881-F5D4-4D8C-B8B0-BF3924016855}"/>
                  </a:ext>
                </a:extLst>
              </p:cNvPr>
              <p:cNvSpPr txBox="1">
                <a:spLocks noRot="1" noChangeAspect="1" noMove="1" noResize="1" noEditPoints="1" noAdjustHandles="1" noChangeArrowheads="1" noChangeShapeType="1" noTextEdit="1"/>
              </p:cNvSpPr>
              <p:nvPr/>
            </p:nvSpPr>
            <p:spPr>
              <a:xfrm>
                <a:off x="946808" y="5176523"/>
                <a:ext cx="5464316" cy="307777"/>
              </a:xfrm>
              <a:prstGeom prst="rect">
                <a:avLst/>
              </a:prstGeom>
              <a:blipFill>
                <a:blip r:embed="rId6"/>
                <a:stretch>
                  <a:fillRect l="-111" b="-13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A58822E-87F2-4470-94C9-4B89C02D3500}"/>
                  </a:ext>
                </a:extLst>
              </p:cNvPr>
              <p:cNvSpPr txBox="1"/>
              <p:nvPr/>
            </p:nvSpPr>
            <p:spPr>
              <a:xfrm>
                <a:off x="946808" y="5474592"/>
                <a:ext cx="756521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𝑆</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𝑇</m:t>
                          </m:r>
                        </m:sub>
                      </m:sSub>
                      <m:r>
                        <a:rPr lang="en-US" sz="2000" b="0" i="1" smtClean="0">
                          <a:latin typeface="Cambria Math" panose="02040503050406030204" pitchFamily="18" charset="0"/>
                        </a:rPr>
                        <m:t>=9.125,  </m:t>
                      </m:r>
                      <m:r>
                        <a:rPr lang="en-US" sz="2000" b="0" i="1" smtClean="0">
                          <a:latin typeface="Cambria Math" panose="02040503050406030204" pitchFamily="18" charset="0"/>
                        </a:rPr>
                        <m:t>𝑆</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𝐸</m:t>
                          </m:r>
                        </m:sub>
                      </m:sSub>
                      <m:r>
                        <a:rPr lang="en-US" sz="2000" b="0" i="1" smtClean="0">
                          <a:latin typeface="Cambria Math" panose="02040503050406030204" pitchFamily="18" charset="0"/>
                        </a:rPr>
                        <m:t>=0.52857,  </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𝑅</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=0.9421,  </m:t>
                      </m:r>
                      <m:sSup>
                        <m:sSupPr>
                          <m:ctrlPr>
                            <a:rPr lang="en-US" sz="2000" b="0" i="1" smtClean="0">
                              <a:latin typeface="Cambria Math" panose="02040503050406030204" pitchFamily="18" charset="0"/>
                            </a:rPr>
                          </m:ctrlPr>
                        </m:sSup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𝑅</m:t>
                              </m:r>
                            </m:e>
                          </m:acc>
                        </m:e>
                        <m:sup>
                          <m:r>
                            <a:rPr lang="en-US" sz="2000" b="0" i="1" smtClean="0">
                              <a:latin typeface="Cambria Math" panose="02040503050406030204" pitchFamily="18" charset="0"/>
                            </a:rPr>
                            <m:t>2</m:t>
                          </m:r>
                        </m:sup>
                      </m:sSup>
                      <m:r>
                        <a:rPr lang="en-US" sz="2000" b="0" i="1" smtClean="0">
                          <a:latin typeface="Cambria Math" panose="02040503050406030204" pitchFamily="18" charset="0"/>
                        </a:rPr>
                        <m:t>=0.8841</m:t>
                      </m:r>
                    </m:oMath>
                  </m:oMathPara>
                </a14:m>
                <a:endParaRPr lang="en-US" sz="2000" dirty="0"/>
              </a:p>
            </p:txBody>
          </p:sp>
        </mc:Choice>
        <mc:Fallback xmlns="">
          <p:sp>
            <p:nvSpPr>
              <p:cNvPr id="18" name="TextBox 17">
                <a:extLst>
                  <a:ext uri="{FF2B5EF4-FFF2-40B4-BE49-F238E27FC236}">
                    <a16:creationId xmlns:a16="http://schemas.microsoft.com/office/drawing/2014/main" id="{6A58822E-87F2-4470-94C9-4B89C02D3500}"/>
                  </a:ext>
                </a:extLst>
              </p:cNvPr>
              <p:cNvSpPr txBox="1">
                <a:spLocks noRot="1" noChangeAspect="1" noMove="1" noResize="1" noEditPoints="1" noAdjustHandles="1" noChangeArrowheads="1" noChangeShapeType="1" noTextEdit="1"/>
              </p:cNvSpPr>
              <p:nvPr/>
            </p:nvSpPr>
            <p:spPr>
              <a:xfrm>
                <a:off x="946808" y="5474592"/>
                <a:ext cx="7565213" cy="307777"/>
              </a:xfrm>
              <a:prstGeom prst="rect">
                <a:avLst/>
              </a:prstGeom>
              <a:blipFill>
                <a:blip r:embed="rId7"/>
                <a:stretch>
                  <a:fillRect l="-161" r="-242"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6B318F5-714F-41DA-A9D8-6F281FC79BC9}"/>
                  </a:ext>
                </a:extLst>
              </p:cNvPr>
              <p:cNvSpPr txBox="1"/>
              <p:nvPr/>
            </p:nvSpPr>
            <p:spPr>
              <a:xfrm>
                <a:off x="946808" y="6027982"/>
                <a:ext cx="65650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𝑎𝑣</m:t>
                          </m:r>
                        </m:sub>
                      </m:sSub>
                      <m:r>
                        <a:rPr lang="en-US" b="0" i="1" smtClean="0">
                          <a:latin typeface="Cambria Math" panose="02040503050406030204" pitchFamily="18" charset="0"/>
                        </a:rPr>
                        <m:t>=0.921,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𝑚𝑎𝑥</m:t>
                          </m:r>
                        </m:sub>
                      </m:sSub>
                      <m:r>
                        <a:rPr lang="en-US" b="0" i="1" smtClean="0">
                          <a:latin typeface="Cambria Math" panose="02040503050406030204" pitchFamily="18" charset="0"/>
                        </a:rPr>
                        <m:t>=0.521,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𝑟𝑚𝑠</m:t>
                          </m:r>
                        </m:sub>
                      </m:sSub>
                      <m:r>
                        <a:rPr lang="en-US" b="0" i="1" smtClean="0">
                          <a:latin typeface="Cambria Math" panose="02040503050406030204" pitchFamily="18" charset="0"/>
                        </a:rPr>
                        <m:t>=0.325,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𝜎</m:t>
                          </m:r>
                        </m:e>
                      </m:acc>
                      <m:r>
                        <a:rPr lang="en-US" b="0" i="1" smtClean="0">
                          <a:latin typeface="Cambria Math" panose="02040503050406030204" pitchFamily="18" charset="0"/>
                        </a:rPr>
                        <m:t>=0.5141</m:t>
                      </m:r>
                    </m:oMath>
                  </m:oMathPara>
                </a14:m>
                <a:endParaRPr lang="en-US" dirty="0"/>
              </a:p>
            </p:txBody>
          </p:sp>
        </mc:Choice>
        <mc:Fallback xmlns="">
          <p:sp>
            <p:nvSpPr>
              <p:cNvPr id="20" name="TextBox 19">
                <a:extLst>
                  <a:ext uri="{FF2B5EF4-FFF2-40B4-BE49-F238E27FC236}">
                    <a16:creationId xmlns:a16="http://schemas.microsoft.com/office/drawing/2014/main" id="{46B318F5-714F-41DA-A9D8-6F281FC79BC9}"/>
                  </a:ext>
                </a:extLst>
              </p:cNvPr>
              <p:cNvSpPr txBox="1">
                <a:spLocks noRot="1" noChangeAspect="1" noMove="1" noResize="1" noEditPoints="1" noAdjustHandles="1" noChangeArrowheads="1" noChangeShapeType="1" noTextEdit="1"/>
              </p:cNvSpPr>
              <p:nvPr/>
            </p:nvSpPr>
            <p:spPr>
              <a:xfrm>
                <a:off x="946808" y="6027982"/>
                <a:ext cx="6565002" cy="276999"/>
              </a:xfrm>
              <a:prstGeom prst="rect">
                <a:avLst/>
              </a:prstGeom>
              <a:blipFill>
                <a:blip r:embed="rId8"/>
                <a:stretch>
                  <a:fillRect t="-24444" r="-371"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5763CD6-F899-4519-9C30-F42B53B99E11}"/>
                  </a:ext>
                </a:extLst>
              </p:cNvPr>
              <p:cNvSpPr txBox="1"/>
              <p:nvPr/>
            </p:nvSpPr>
            <p:spPr>
              <a:xfrm>
                <a:off x="359916" y="3493855"/>
                <a:ext cx="8738995" cy="12488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𝐗</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−2</m:t>
                                      </m:r>
                                    </m:e>
                                    <m:e>
                                      <m:r>
                                        <a:rPr lang="en-US" b="0" i="1" smtClean="0">
                                          <a:latin typeface="Cambria Math" panose="02040503050406030204" pitchFamily="18" charset="0"/>
                                        </a:rPr>
                                        <m:t>4</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1</m:t>
                                      </m:r>
                                    </m:e>
                                  </m:mr>
                                </m:m>
                              </m:e>
                            </m:mr>
                            <m:m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2</m:t>
                                      </m:r>
                                    </m:e>
                                    <m:e>
                                      <m:r>
                                        <a:rPr lang="en-US" b="0" i="1" smtClean="0">
                                          <a:latin typeface="Cambria Math" panose="02040503050406030204" pitchFamily="18" charset="0"/>
                                        </a:rPr>
                                        <m:t>4</m:t>
                                      </m:r>
                                    </m:e>
                                  </m:mr>
                                </m:m>
                              </m:e>
                            </m:mr>
                          </m:m>
                        </m:e>
                      </m:d>
                      <m:r>
                        <a:rPr lang="en-US" b="0" i="1" smtClean="0">
                          <a:latin typeface="Cambria Math" panose="02040503050406030204" pitchFamily="18" charset="0"/>
                        </a:rPr>
                        <m:t>, </m:t>
                      </m:r>
                      <m:r>
                        <a:rPr lang="en-US" b="1" i="0" smtClean="0">
                          <a:latin typeface="Cambria Math" panose="02040503050406030204" pitchFamily="18" charset="0"/>
                        </a:rPr>
                        <m:t>𝐲</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1.5</m:t>
                                      </m:r>
                                    </m:e>
                                  </m:mr>
                                  <m:mr>
                                    <m:e>
                                      <m:r>
                                        <a:rPr lang="en-US" b="0" i="1" smtClean="0">
                                          <a:latin typeface="Cambria Math" panose="02040503050406030204" pitchFamily="18" charset="0"/>
                                        </a:rPr>
                                        <m:t>−1.5</m:t>
                                      </m:r>
                                    </m:e>
                                  </m:mr>
                                </m:m>
                              </m:e>
                            </m:mr>
                            <m:m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b="0" i="1" smtClean="0">
                                          <a:latin typeface="Cambria Math" panose="02040503050406030204" pitchFamily="18" charset="0"/>
                                        </a:rPr>
                                        <m:t>1.25</m:t>
                                      </m:r>
                                    </m:e>
                                  </m:mr>
                                  <m:mr>
                                    <m:e>
                                      <m:r>
                                        <a:rPr lang="en-US" b="0" i="1" smtClean="0">
                                          <a:latin typeface="Cambria Math" panose="02040503050406030204" pitchFamily="18" charset="0"/>
                                        </a:rPr>
                                        <m:t>1.75</m:t>
                                      </m:r>
                                    </m:e>
                                  </m:mr>
                                </m:m>
                              </m:e>
                            </m:mr>
                          </m:m>
                        </m:e>
                      </m:d>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1" i="0" smtClean="0">
                              <a:latin typeface="Cambria Math" panose="02040503050406030204" pitchFamily="18" charset="0"/>
                            </a:rPr>
                            <m:t>𝐗</m:t>
                          </m:r>
                        </m:e>
                        <m:sup>
                          <m:r>
                            <a:rPr lang="en-US" b="0" i="1" smtClean="0">
                              <a:latin typeface="Cambria Math" panose="02040503050406030204" pitchFamily="18" charset="0"/>
                            </a:rPr>
                            <m:t>𝑇</m:t>
                          </m:r>
                        </m:sup>
                      </m:sSup>
                      <m:r>
                        <a:rPr lang="en-US" b="1" i="0" smtClean="0">
                          <a:latin typeface="Cambria Math" panose="02040503050406030204" pitchFamily="18" charset="0"/>
                        </a:rPr>
                        <m:t>𝐗</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5</m:t>
                                </m:r>
                              </m:e>
                              <m:e>
                                <m:r>
                                  <a:rPr lang="en-US" b="0" i="1" smtClean="0">
                                    <a:latin typeface="Cambria Math" panose="02040503050406030204" pitchFamily="18" charset="0"/>
                                  </a:rPr>
                                  <m:t>0</m:t>
                                </m:r>
                              </m:e>
                              <m:e>
                                <m:r>
                                  <a:rPr lang="en-US" b="0" i="1" smtClean="0">
                                    <a:latin typeface="Cambria Math" panose="02040503050406030204" pitchFamily="18" charset="0"/>
                                  </a:rPr>
                                  <m:t>10</m:t>
                                </m:r>
                              </m:e>
                            </m:mr>
                            <m:mr>
                              <m:e>
                                <m:r>
                                  <a:rPr lang="en-US" b="0" i="1" smtClean="0">
                                    <a:latin typeface="Cambria Math" panose="02040503050406030204" pitchFamily="18" charset="0"/>
                                  </a:rPr>
                                  <m:t>0</m:t>
                                </m:r>
                              </m:e>
                              <m:e>
                                <m:r>
                                  <a:rPr lang="en-US" b="0" i="1" smtClean="0">
                                    <a:latin typeface="Cambria Math" panose="02040503050406030204" pitchFamily="18" charset="0"/>
                                  </a:rPr>
                                  <m:t>10</m:t>
                                </m:r>
                              </m:e>
                              <m:e>
                                <m:r>
                                  <a:rPr lang="en-US" b="0" i="1" smtClean="0">
                                    <a:latin typeface="Cambria Math" panose="02040503050406030204" pitchFamily="18" charset="0"/>
                                  </a:rPr>
                                  <m:t>0</m:t>
                                </m:r>
                              </m:e>
                            </m:mr>
                            <m:mr>
                              <m:e>
                                <m:r>
                                  <a:rPr lang="en-US" b="0" i="1" smtClean="0">
                                    <a:latin typeface="Cambria Math" panose="02040503050406030204" pitchFamily="18" charset="0"/>
                                  </a:rPr>
                                  <m:t>10</m:t>
                                </m:r>
                              </m:e>
                              <m:e>
                                <m:r>
                                  <a:rPr lang="en-US" b="0" i="1" smtClean="0">
                                    <a:latin typeface="Cambria Math" panose="02040503050406030204" pitchFamily="18" charset="0"/>
                                  </a:rPr>
                                  <m:t>0</m:t>
                                </m:r>
                              </m:e>
                              <m:e>
                                <m:r>
                                  <a:rPr lang="en-US" b="0" i="1" smtClean="0">
                                    <a:latin typeface="Cambria Math" panose="02040503050406030204" pitchFamily="18" charset="0"/>
                                  </a:rPr>
                                  <m:t>34</m:t>
                                </m:r>
                              </m:e>
                            </m:mr>
                          </m:m>
                        </m:e>
                      </m:d>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1" i="0" smtClean="0">
                              <a:latin typeface="Cambria Math" panose="02040503050406030204" pitchFamily="18" charset="0"/>
                            </a:rPr>
                            <m:t>𝐗</m:t>
                          </m:r>
                        </m:e>
                        <m:sup>
                          <m:r>
                            <a:rPr lang="en-US" b="0" i="1" smtClean="0">
                              <a:latin typeface="Cambria Math" panose="02040503050406030204" pitchFamily="18" charset="0"/>
                            </a:rPr>
                            <m:t>𝑇</m:t>
                          </m:r>
                        </m:sup>
                      </m:sSup>
                      <m:r>
                        <a:rPr lang="en-US" b="1" i="0" smtClean="0">
                          <a:latin typeface="Cambria Math" panose="02040503050406030204" pitchFamily="18" charset="0"/>
                        </a:rPr>
                        <m:t>𝐲</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b="0" i="1" smtClean="0">
                                    <a:latin typeface="Cambria Math" panose="02040503050406030204" pitchFamily="18" charset="0"/>
                                  </a:rPr>
                                  <m:t>9.25</m:t>
                                </m:r>
                              </m:e>
                            </m:mr>
                            <m:mr>
                              <m:e>
                                <m:r>
                                  <a:rPr lang="en-US" b="0" i="1" smtClean="0">
                                    <a:latin typeface="Cambria Math" panose="02040503050406030204" pitchFamily="18" charset="0"/>
                                  </a:rPr>
                                  <m:t>0.75</m:t>
                                </m:r>
                              </m:e>
                            </m:mr>
                          </m:m>
                        </m:e>
                      </m:d>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  </m:t>
                      </m:r>
                      <m:acc>
                        <m:accPr>
                          <m:chr m:val="̂"/>
                          <m:ctrlPr>
                            <a:rPr lang="en-US" b="0" i="1" smtClean="0">
                              <a:latin typeface="Cambria Math" panose="02040503050406030204" pitchFamily="18" charset="0"/>
                              <a:ea typeface="Cambria Math" panose="02040503050406030204" pitchFamily="18" charset="0"/>
                            </a:rPr>
                          </m:ctrlPr>
                        </m:accPr>
                        <m:e>
                          <m:r>
                            <a:rPr lang="en-US" b="1" i="0" smtClean="0">
                              <a:latin typeface="Cambria Math" panose="02040503050406030204" pitchFamily="18" charset="0"/>
                              <a:ea typeface="Cambria Math" panose="02040503050406030204" pitchFamily="18" charset="0"/>
                            </a:rPr>
                            <m:t>𝛉</m:t>
                          </m:r>
                        </m:e>
                      </m:acc>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0.1071</m:t>
                                </m:r>
                              </m:e>
                            </m:mr>
                            <m:mr>
                              <m:e>
                                <m:r>
                                  <a:rPr lang="en-US" b="0" i="1" smtClean="0">
                                    <a:latin typeface="Cambria Math" panose="02040503050406030204" pitchFamily="18" charset="0"/>
                                  </a:rPr>
                                  <m:t>0.925</m:t>
                                </m:r>
                              </m:e>
                            </m:mr>
                            <m:mr>
                              <m:e>
                                <m:r>
                                  <a:rPr lang="en-US" b="0" i="1" smtClean="0">
                                    <a:latin typeface="Cambria Math" panose="02040503050406030204" pitchFamily="18" charset="0"/>
                                  </a:rPr>
                                  <m:t>0.0536</m:t>
                                </m:r>
                              </m:e>
                            </m:mr>
                          </m:m>
                        </m:e>
                      </m:d>
                    </m:oMath>
                  </m:oMathPara>
                </a14:m>
                <a:endParaRPr lang="en-US" dirty="0"/>
              </a:p>
            </p:txBody>
          </p:sp>
        </mc:Choice>
        <mc:Fallback xmlns="">
          <p:sp>
            <p:nvSpPr>
              <p:cNvPr id="22" name="TextBox 21">
                <a:extLst>
                  <a:ext uri="{FF2B5EF4-FFF2-40B4-BE49-F238E27FC236}">
                    <a16:creationId xmlns:a16="http://schemas.microsoft.com/office/drawing/2014/main" id="{65763CD6-F899-4519-9C30-F42B53B99E11}"/>
                  </a:ext>
                </a:extLst>
              </p:cNvPr>
              <p:cNvSpPr txBox="1">
                <a:spLocks noRot="1" noChangeAspect="1" noMove="1" noResize="1" noEditPoints="1" noAdjustHandles="1" noChangeArrowheads="1" noChangeShapeType="1" noTextEdit="1"/>
              </p:cNvSpPr>
              <p:nvPr/>
            </p:nvSpPr>
            <p:spPr>
              <a:xfrm>
                <a:off x="359916" y="3493855"/>
                <a:ext cx="8738995" cy="1248868"/>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467893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A15B30-1047-4FA1-A73E-BA1EC0BAA9CC}"/>
              </a:ext>
            </a:extLst>
          </p:cNvPr>
          <p:cNvSpPr>
            <a:spLocks noGrp="1"/>
          </p:cNvSpPr>
          <p:nvPr>
            <p:ph type="body" sz="quarter" idx="10"/>
          </p:nvPr>
        </p:nvSpPr>
        <p:spPr/>
        <p:txBody>
          <a:bodyPr/>
          <a:lstStyle/>
          <a:p>
            <a:r>
              <a:rPr lang="en-US" dirty="0"/>
              <a:t>we have not gained any predictive capabilities by adding the quadratic terms</a:t>
            </a:r>
          </a:p>
        </p:txBody>
      </p:sp>
      <p:sp>
        <p:nvSpPr>
          <p:cNvPr id="3" name="Title 2">
            <a:extLst>
              <a:ext uri="{FF2B5EF4-FFF2-40B4-BE49-F238E27FC236}">
                <a16:creationId xmlns:a16="http://schemas.microsoft.com/office/drawing/2014/main" id="{E02E3F9F-21C0-4A73-9FCF-A6B1CF393A4D}"/>
              </a:ext>
            </a:extLst>
          </p:cNvPr>
          <p:cNvSpPr>
            <a:spLocks noGrp="1"/>
          </p:cNvSpPr>
          <p:nvPr>
            <p:ph type="title"/>
          </p:nvPr>
        </p:nvSpPr>
        <p:spPr/>
        <p:txBody>
          <a:bodyPr/>
          <a:lstStyle/>
          <a:p>
            <a:r>
              <a:rPr lang="en-US" dirty="0"/>
              <a:t>Ex) Linear Regression </a:t>
            </a:r>
            <a:r>
              <a:rPr lang="en-US" i="1" dirty="0"/>
              <a:t>cont</a:t>
            </a:r>
            <a:r>
              <a:rPr lang="en-US" dirty="0"/>
              <a:t>.</a:t>
            </a:r>
          </a:p>
        </p:txBody>
      </p:sp>
      <p:pic>
        <p:nvPicPr>
          <p:cNvPr id="4" name="Picture 3">
            <a:extLst>
              <a:ext uri="{FF2B5EF4-FFF2-40B4-BE49-F238E27FC236}">
                <a16:creationId xmlns:a16="http://schemas.microsoft.com/office/drawing/2014/main" id="{49AFCE8A-273C-4DE1-BA37-6BF6EBA1FF77}"/>
              </a:ext>
            </a:extLst>
          </p:cNvPr>
          <p:cNvPicPr>
            <a:picLocks noChangeAspect="1"/>
          </p:cNvPicPr>
          <p:nvPr/>
        </p:nvPicPr>
        <p:blipFill>
          <a:blip r:embed="rId2"/>
          <a:stretch>
            <a:fillRect/>
          </a:stretch>
        </p:blipFill>
        <p:spPr>
          <a:xfrm>
            <a:off x="1395412" y="1844777"/>
            <a:ext cx="6353175" cy="4038600"/>
          </a:xfrm>
          <a:prstGeom prst="rect">
            <a:avLst/>
          </a:prstGeom>
        </p:spPr>
      </p:pic>
    </p:spTree>
    <p:extLst>
      <p:ext uri="{BB962C8B-B14F-4D97-AF65-F5344CB8AC3E}">
        <p14:creationId xmlns:p14="http://schemas.microsoft.com/office/powerpoint/2010/main" val="4082455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3923C762-884F-4EFB-BFCD-C15D2B0868F3}"/>
                  </a:ext>
                </a:extLst>
              </p:cNvPr>
              <p:cNvSpPr>
                <a:spLocks noGrp="1"/>
              </p:cNvSpPr>
              <p:nvPr>
                <p:ph type="body" sz="quarter" idx="10"/>
              </p:nvPr>
            </p:nvSpPr>
            <p:spPr/>
            <p:txBody>
              <a:bodyPr/>
              <a:lstStyle/>
              <a:p>
                <a:r>
                  <a:rPr lang="en-US" dirty="0"/>
                  <a:t>Possible remedy for overfitting in data-driven approaches</a:t>
                </a:r>
              </a:p>
              <a:p>
                <a:pPr lvl="1"/>
                <a:r>
                  <a:rPr lang="en-US" dirty="0"/>
                  <a:t>the behavior of degradation is expressed with a simple function</a:t>
                </a:r>
              </a:p>
              <a:p>
                <a:pPr lvl="1"/>
                <a:r>
                  <a:rPr lang="en-US" dirty="0"/>
                  <a:t>more information, such as more training data and usage conditions, is used for reliable prognostics results</a:t>
                </a:r>
              </a:p>
              <a:p>
                <a:r>
                  <a:rPr lang="en-US" dirty="0"/>
                  <a:t>Use 9 data to fit the quadratic and cubic models</a:t>
                </a:r>
              </a:p>
              <a:p>
                <a:endParaRPr lang="en-US" dirty="0"/>
              </a:p>
              <a:p>
                <a:endParaRPr lang="en-US" dirty="0"/>
              </a:p>
              <a:p>
                <a:endParaRPr lang="en-US" dirty="0"/>
              </a:p>
              <a:p>
                <a:endParaRPr lang="en-US" dirty="0"/>
              </a:p>
              <a:p>
                <a:endParaRPr lang="en-US" dirty="0"/>
              </a:p>
              <a:p>
                <a:pPr lvl="1"/>
                <a:r>
                  <a:rPr lang="en-US" dirty="0"/>
                  <a:t>Similar </a:t>
                </a:r>
                <a14:m>
                  <m:oMath xmlns:m="http://schemas.openxmlformats.org/officeDocument/2006/math">
                    <m:sSup>
                      <m:sSupPr>
                        <m:ctrlPr>
                          <a:rPr lang="en-US" i="1" smtClean="0">
                            <a:latin typeface="Cambria Math" panose="02040503050406030204" pitchFamily="18" charset="0"/>
                          </a:rPr>
                        </m:ctrlPr>
                      </m:sSup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𝑅</m:t>
                            </m:r>
                          </m:e>
                        </m:acc>
                      </m:e>
                      <m:sup>
                        <m:r>
                          <a:rPr lang="en-US" b="0" i="1" smtClean="0">
                            <a:latin typeface="Cambria Math" panose="02040503050406030204" pitchFamily="18" charset="0"/>
                          </a:rPr>
                          <m:t>2</m:t>
                        </m:r>
                      </m:sup>
                    </m:sSup>
                  </m:oMath>
                </a14:m>
                <a:r>
                  <a:rPr lang="en-US" dirty="0">
                    <a:effectLst/>
                  </a:rPr>
                  <a:t>  scores and similar prediction</a:t>
                </a:r>
              </a:p>
              <a:p>
                <a:pPr lvl="1"/>
                <a:r>
                  <a:rPr lang="en-US" dirty="0"/>
                  <a:t>But noticeable error with the true function</a:t>
                </a:r>
              </a:p>
            </p:txBody>
          </p:sp>
        </mc:Choice>
        <mc:Fallback xmlns="">
          <p:sp>
            <p:nvSpPr>
              <p:cNvPr id="2" name="Text Placeholder 1">
                <a:extLst>
                  <a:ext uri="{FF2B5EF4-FFF2-40B4-BE49-F238E27FC236}">
                    <a16:creationId xmlns:a16="http://schemas.microsoft.com/office/drawing/2014/main" id="{3923C762-884F-4EFB-BFCD-C15D2B0868F3}"/>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2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F2E7E10-87D8-48B5-9D77-ACB59FD74A7E}"/>
              </a:ext>
            </a:extLst>
          </p:cNvPr>
          <p:cNvSpPr>
            <a:spLocks noGrp="1"/>
          </p:cNvSpPr>
          <p:nvPr>
            <p:ph type="title"/>
          </p:nvPr>
        </p:nvSpPr>
        <p:spPr/>
        <p:txBody>
          <a:bodyPr/>
          <a:lstStyle/>
          <a:p>
            <a:r>
              <a:rPr lang="en-US" dirty="0"/>
              <a:t>Prognosis with More Training Data</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A6BA7EB-D43C-493D-AF1D-A8459B4C5D26}"/>
                  </a:ext>
                </a:extLst>
              </p:cNvPr>
              <p:cNvSpPr txBox="1"/>
              <p:nvPr/>
            </p:nvSpPr>
            <p:spPr>
              <a:xfrm>
                <a:off x="851905" y="2753371"/>
                <a:ext cx="3957943" cy="576953"/>
              </a:xfrm>
              <a:prstGeom prst="rect">
                <a:avLst/>
              </a:prstGeom>
              <a:noFill/>
            </p:spPr>
            <p:txBody>
              <a:bodyPr wrap="none" lIns="0" tIns="0" rIns="0" bIns="0" rtlCol="0">
                <a:spAutoFit/>
              </a:bodyPr>
              <a:lstStyle/>
              <a:p>
                <a:pPr>
                  <a:spcBef>
                    <a:spcPts val="600"/>
                  </a:spcBef>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(2)</m:t>
                          </m:r>
                        </m:sup>
                      </m:sSup>
                      <m:r>
                        <a:rPr lang="en-US" b="0" i="1" smtClean="0">
                          <a:latin typeface="Cambria Math" panose="02040503050406030204" pitchFamily="18" charset="0"/>
                        </a:rPr>
                        <m:t>=5.83−3.59</m:t>
                      </m:r>
                      <m:r>
                        <a:rPr lang="en-US" b="0" i="1" smtClean="0">
                          <a:latin typeface="Cambria Math" panose="02040503050406030204" pitchFamily="18" charset="0"/>
                        </a:rPr>
                        <m:t>𝑡</m:t>
                      </m:r>
                      <m:r>
                        <a:rPr lang="en-US" b="0" i="1" smtClean="0">
                          <a:latin typeface="Cambria Math" panose="02040503050406030204" pitchFamily="18" charset="0"/>
                        </a:rPr>
                        <m:t>+1.45</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oMath>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(3)</m:t>
                          </m:r>
                        </m:sup>
                      </m:sSup>
                      <m:r>
                        <a:rPr lang="en-US" b="0" i="1" smtClean="0">
                          <a:latin typeface="Cambria Math" panose="02040503050406030204" pitchFamily="18" charset="0"/>
                        </a:rPr>
                        <m:t>=5.99−3.93</m:t>
                      </m:r>
                      <m:r>
                        <a:rPr lang="en-US" b="0" i="1" smtClean="0">
                          <a:latin typeface="Cambria Math" panose="02040503050406030204" pitchFamily="18" charset="0"/>
                        </a:rPr>
                        <m:t>𝑡</m:t>
                      </m:r>
                      <m:r>
                        <a:rPr lang="en-US" b="0" i="1" smtClean="0">
                          <a:latin typeface="Cambria Math" panose="02040503050406030204" pitchFamily="18" charset="0"/>
                        </a:rPr>
                        <m:t>+1.56</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r>
                        <a:rPr lang="en-US" b="0" i="1" smtClean="0">
                          <a:latin typeface="Cambria Math" panose="02040503050406030204" pitchFamily="18" charset="0"/>
                        </a:rPr>
                        <m:t>−0.01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3</m:t>
                          </m:r>
                        </m:sup>
                      </m:sSup>
                    </m:oMath>
                  </m:oMathPara>
                </a14:m>
                <a:endParaRPr lang="en-US" b="0" dirty="0"/>
              </a:p>
            </p:txBody>
          </p:sp>
        </mc:Choice>
        <mc:Fallback xmlns="">
          <p:sp>
            <p:nvSpPr>
              <p:cNvPr id="4" name="TextBox 3">
                <a:extLst>
                  <a:ext uri="{FF2B5EF4-FFF2-40B4-BE49-F238E27FC236}">
                    <a16:creationId xmlns:a16="http://schemas.microsoft.com/office/drawing/2014/main" id="{4A6BA7EB-D43C-493D-AF1D-A8459B4C5D26}"/>
                  </a:ext>
                </a:extLst>
              </p:cNvPr>
              <p:cNvSpPr txBox="1">
                <a:spLocks noRot="1" noChangeAspect="1" noMove="1" noResize="1" noEditPoints="1" noAdjustHandles="1" noChangeArrowheads="1" noChangeShapeType="1" noTextEdit="1"/>
              </p:cNvSpPr>
              <p:nvPr/>
            </p:nvSpPr>
            <p:spPr>
              <a:xfrm>
                <a:off x="851905" y="2753371"/>
                <a:ext cx="3957943" cy="576953"/>
              </a:xfrm>
              <a:prstGeom prst="rect">
                <a:avLst/>
              </a:prstGeom>
              <a:blipFill>
                <a:blip r:embed="rId3"/>
                <a:stretch>
                  <a:fillRect t="-3191" b="-5319"/>
                </a:stretch>
              </a:blipFill>
            </p:spPr>
            <p:txBody>
              <a:bodyPr/>
              <a:lstStyle/>
              <a:p>
                <a:r>
                  <a:rPr lang="en-US">
                    <a:noFill/>
                  </a:rPr>
                  <a:t> </a:t>
                </a:r>
              </a:p>
            </p:txBody>
          </p:sp>
        </mc:Fallback>
      </mc:AlternateContent>
      <p:pic>
        <p:nvPicPr>
          <p:cNvPr id="5" name="그림 2">
            <a:extLst>
              <a:ext uri="{FF2B5EF4-FFF2-40B4-BE49-F238E27FC236}">
                <a16:creationId xmlns:a16="http://schemas.microsoft.com/office/drawing/2014/main" id="{CBA98165-741B-4766-B715-082E872CEC6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4307" y="3522743"/>
            <a:ext cx="3479693" cy="2613089"/>
          </a:xfrm>
          <a:prstGeom prst="rect">
            <a:avLst/>
          </a:prstGeom>
          <a:noFill/>
          <a:ln>
            <a:noFill/>
          </a:ln>
        </p:spPr>
      </p:pic>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2C9CBFBB-A930-4156-AD2C-E3DAEBC46A90}"/>
                  </a:ext>
                </a:extLst>
              </p:cNvPr>
              <p:cNvGraphicFramePr>
                <a:graphicFrameLocks noGrp="1"/>
              </p:cNvGraphicFramePr>
              <p:nvPr>
                <p:extLst>
                  <p:ext uri="{D42A27DB-BD31-4B8C-83A1-F6EECF244321}">
                    <p14:modId xmlns:p14="http://schemas.microsoft.com/office/powerpoint/2010/main" val="3350702431"/>
                  </p:ext>
                </p:extLst>
              </p:nvPr>
            </p:nvGraphicFramePr>
            <p:xfrm>
              <a:off x="469023" y="3519454"/>
              <a:ext cx="5031062" cy="1247164"/>
            </p:xfrm>
            <a:graphic>
              <a:graphicData uri="http://schemas.openxmlformats.org/drawingml/2006/table">
                <a:tbl>
                  <a:tblPr firstRow="1" firstCol="1" bandRow="1" bandCol="1">
                    <a:tableStyleId>{5C22544A-7EE6-4342-B048-85BDC9FD1C3A}</a:tableStyleId>
                  </a:tblPr>
                  <a:tblGrid>
                    <a:gridCol w="1759983">
                      <a:extLst>
                        <a:ext uri="{9D8B030D-6E8A-4147-A177-3AD203B41FA5}">
                          <a16:colId xmlns:a16="http://schemas.microsoft.com/office/drawing/2014/main" val="3989125549"/>
                        </a:ext>
                      </a:extLst>
                    </a:gridCol>
                    <a:gridCol w="1653317">
                      <a:extLst>
                        <a:ext uri="{9D8B030D-6E8A-4147-A177-3AD203B41FA5}">
                          <a16:colId xmlns:a16="http://schemas.microsoft.com/office/drawing/2014/main" val="65023632"/>
                        </a:ext>
                      </a:extLst>
                    </a:gridCol>
                    <a:gridCol w="1617762">
                      <a:extLst>
                        <a:ext uri="{9D8B030D-6E8A-4147-A177-3AD203B41FA5}">
                          <a16:colId xmlns:a16="http://schemas.microsoft.com/office/drawing/2014/main" val="2640455508"/>
                        </a:ext>
                      </a:extLst>
                    </a:gridCol>
                  </a:tblGrid>
                  <a:tr h="311791">
                    <a:tc>
                      <a:txBody>
                        <a:bodyPr/>
                        <a:lstStyle/>
                        <a:p>
                          <a:pPr marL="0" marR="0" algn="ctr" hangingPunct="0">
                            <a:lnSpc>
                              <a:spcPct val="100000"/>
                            </a:lnSpc>
                            <a:spcBef>
                              <a:spcPts val="300"/>
                            </a:spcBef>
                            <a:spcAft>
                              <a:spcPts val="0"/>
                            </a:spcAft>
                          </a:pPr>
                          <a:r>
                            <a:rPr lang="en-US" sz="1600">
                              <a:effectLst/>
                            </a:rPr>
                            <a:t> </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300"/>
                            </a:spcBef>
                            <a:spcAft>
                              <a:spcPts val="0"/>
                            </a:spcAft>
                          </a:pPr>
                          <a:r>
                            <a:rPr lang="en-US" sz="1600" dirty="0">
                              <a:effectLst/>
                            </a:rPr>
                            <a:t>2</a:t>
                          </a:r>
                          <a:r>
                            <a:rPr lang="en-US" sz="1600" baseline="30000" dirty="0">
                              <a:effectLst/>
                            </a:rPr>
                            <a:t>nd</a:t>
                          </a:r>
                          <a:r>
                            <a:rPr lang="en-US" sz="1600" dirty="0">
                              <a:effectLst/>
                            </a:rPr>
                            <a:t> order</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dirty="0">
                              <a:effectLst/>
                            </a:rPr>
                            <a:t>3</a:t>
                          </a:r>
                          <a:r>
                            <a:rPr lang="en-US" sz="1600" baseline="30000" dirty="0">
                              <a:effectLst/>
                            </a:rPr>
                            <a:t>rd</a:t>
                          </a:r>
                          <a:r>
                            <a:rPr lang="en-US" sz="1600" dirty="0">
                              <a:effectLst/>
                            </a:rPr>
                            <a:t> order</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1618184325"/>
                      </a:ext>
                    </a:extLst>
                  </a:tr>
                  <a:tr h="311791">
                    <a:tc>
                      <a:txBody>
                        <a:bodyPr/>
                        <a:lstStyle/>
                        <a:p>
                          <a:pPr marL="0" marR="0" algn="ctr" hangingPunct="0">
                            <a:lnSpc>
                              <a:spcPct val="100000"/>
                            </a:lnSpc>
                            <a:spcBef>
                              <a:spcPts val="300"/>
                            </a:spcBef>
                            <a:spcAft>
                              <a:spcPts val="0"/>
                            </a:spcAft>
                          </a:pPr>
                          <a:r>
                            <a:rPr lang="en-US" sz="1600" dirty="0">
                              <a:effectLst/>
                            </a:rPr>
                            <a:t> </a:t>
                          </a:r>
                          <a14:m>
                            <m:oMath xmlns:m="http://schemas.openxmlformats.org/officeDocument/2006/math">
                              <m:sSup>
                                <m:sSupPr>
                                  <m:ctrlPr>
                                    <a:rPr lang="en-US" sz="1600" b="1" i="1" smtClean="0">
                                      <a:latin typeface="Cambria Math" panose="02040503050406030204" pitchFamily="18" charset="0"/>
                                    </a:rPr>
                                  </m:ctrlPr>
                                </m:sSupPr>
                                <m:e>
                                  <m:acc>
                                    <m:accPr>
                                      <m:chr m:val="̅"/>
                                      <m:ctrlPr>
                                        <a:rPr lang="en-US" sz="1600" i="1" smtClean="0">
                                          <a:latin typeface="Cambria Math" panose="02040503050406030204" pitchFamily="18" charset="0"/>
                                        </a:rPr>
                                      </m:ctrlPr>
                                    </m:accPr>
                                    <m:e>
                                      <m:r>
                                        <a:rPr lang="en-US" sz="1600" b="1" i="1" smtClean="0">
                                          <a:latin typeface="Cambria Math" panose="02040503050406030204" pitchFamily="18" charset="0"/>
                                        </a:rPr>
                                        <m:t>𝑹</m:t>
                                      </m:r>
                                    </m:e>
                                  </m:acc>
                                </m:e>
                                <m:sup>
                                  <m:r>
                                    <a:rPr lang="en-US" sz="1600" b="1" i="1" smtClean="0">
                                      <a:latin typeface="Cambria Math" panose="02040503050406030204" pitchFamily="18" charset="0"/>
                                    </a:rPr>
                                    <m:t>𝟐</m:t>
                                  </m:r>
                                </m:sup>
                              </m:sSup>
                            </m:oMath>
                          </a14:m>
                          <a:r>
                            <a:rPr lang="en-US" sz="1600" dirty="0">
                              <a:effectLst/>
                            </a:rPr>
                            <a:t> with five data</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300"/>
                            </a:spcBef>
                            <a:spcAft>
                              <a:spcPts val="0"/>
                            </a:spcAft>
                          </a:pPr>
                          <a:r>
                            <a:rPr lang="en-US" sz="1600">
                              <a:effectLst/>
                            </a:rPr>
                            <a:t>0.6613</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300"/>
                            </a:spcBef>
                            <a:spcAft>
                              <a:spcPts val="0"/>
                            </a:spcAft>
                          </a:pPr>
                          <a:r>
                            <a:rPr lang="en-US" sz="1600">
                              <a:effectLst/>
                            </a:rPr>
                            <a:t>0.7482</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413745200"/>
                      </a:ext>
                    </a:extLst>
                  </a:tr>
                  <a:tr h="311791">
                    <a:tc>
                      <a:txBody>
                        <a:bodyPr/>
                        <a:lstStyle/>
                        <a:p>
                          <a:pPr marL="0" marR="0" algn="ctr" hangingPunct="0">
                            <a:lnSpc>
                              <a:spcPct val="100000"/>
                            </a:lnSpc>
                            <a:spcBef>
                              <a:spcPts val="300"/>
                            </a:spcBef>
                            <a:spcAft>
                              <a:spcPts val="0"/>
                            </a:spcAft>
                          </a:pPr>
                          <a:r>
                            <a:rPr lang="en-US" sz="1600" dirty="0">
                              <a:effectLst/>
                            </a:rPr>
                            <a:t> </a:t>
                          </a:r>
                          <a14:m>
                            <m:oMath xmlns:m="http://schemas.openxmlformats.org/officeDocument/2006/math">
                              <m:sSup>
                                <m:sSupPr>
                                  <m:ctrlPr>
                                    <a:rPr lang="en-US" sz="1600" b="1" i="1" smtClean="0">
                                      <a:latin typeface="Cambria Math" panose="02040503050406030204" pitchFamily="18" charset="0"/>
                                    </a:rPr>
                                  </m:ctrlPr>
                                </m:sSupPr>
                                <m:e>
                                  <m:acc>
                                    <m:accPr>
                                      <m:chr m:val="̅"/>
                                      <m:ctrlPr>
                                        <a:rPr lang="en-US" sz="1600" i="1" smtClean="0">
                                          <a:latin typeface="Cambria Math" panose="02040503050406030204" pitchFamily="18" charset="0"/>
                                        </a:rPr>
                                      </m:ctrlPr>
                                    </m:accPr>
                                    <m:e>
                                      <m:r>
                                        <a:rPr lang="en-US" sz="1600" b="1" i="1" smtClean="0">
                                          <a:latin typeface="Cambria Math" panose="02040503050406030204" pitchFamily="18" charset="0"/>
                                        </a:rPr>
                                        <m:t>𝑹</m:t>
                                      </m:r>
                                    </m:e>
                                  </m:acc>
                                </m:e>
                                <m:sup>
                                  <m:r>
                                    <a:rPr lang="en-US" sz="1600" b="1" i="1" smtClean="0">
                                      <a:latin typeface="Cambria Math" panose="02040503050406030204" pitchFamily="18" charset="0"/>
                                    </a:rPr>
                                    <m:t>𝟐</m:t>
                                  </m:r>
                                </m:sup>
                              </m:sSup>
                            </m:oMath>
                          </a14:m>
                          <a:r>
                            <a:rPr lang="en-US" sz="1600" dirty="0">
                              <a:effectLst/>
                            </a:rPr>
                            <a:t> with nine data</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300"/>
                            </a:spcBef>
                            <a:spcAft>
                              <a:spcPts val="0"/>
                            </a:spcAft>
                          </a:pPr>
                          <a:r>
                            <a:rPr lang="en-US" sz="1600">
                              <a:effectLst/>
                            </a:rPr>
                            <a:t>0.9905</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300"/>
                            </a:spcBef>
                            <a:spcAft>
                              <a:spcPts val="0"/>
                            </a:spcAft>
                          </a:pPr>
                          <a:r>
                            <a:rPr lang="en-US" sz="1600">
                              <a:effectLst/>
                            </a:rPr>
                            <a:t>0.9887</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8798850"/>
                      </a:ext>
                    </a:extLst>
                  </a:tr>
                  <a:tr h="311791">
                    <a:tc>
                      <a:txBody>
                        <a:bodyPr/>
                        <a:lstStyle/>
                        <a:p>
                          <a:pPr marL="0" marR="0" algn="ctr" hangingPunct="0">
                            <a:lnSpc>
                              <a:spcPct val="100000"/>
                            </a:lnSpc>
                            <a:spcBef>
                              <a:spcPts val="300"/>
                            </a:spcBef>
                            <a:spcAft>
                              <a:spcPts val="0"/>
                            </a:spcAft>
                          </a:pPr>
                          <a:r>
                            <a:rPr lang="en-US" sz="1600" dirty="0">
                              <a:effectLst/>
                            </a:rPr>
                            <a:t> </a:t>
                          </a:r>
                          <a14:m>
                            <m:oMath xmlns:m="http://schemas.openxmlformats.org/officeDocument/2006/math">
                              <m:sSup>
                                <m:sSupPr>
                                  <m:ctrlPr>
                                    <a:rPr lang="en-US" sz="1600" b="1" i="1" smtClean="0">
                                      <a:latin typeface="Cambria Math" panose="02040503050406030204" pitchFamily="18" charset="0"/>
                                    </a:rPr>
                                  </m:ctrlPr>
                                </m:sSupPr>
                                <m:e>
                                  <m:acc>
                                    <m:accPr>
                                      <m:chr m:val="̅"/>
                                      <m:ctrlPr>
                                        <a:rPr lang="en-US" sz="1600" i="1" smtClean="0">
                                          <a:latin typeface="Cambria Math" panose="02040503050406030204" pitchFamily="18" charset="0"/>
                                        </a:rPr>
                                      </m:ctrlPr>
                                    </m:accPr>
                                    <m:e>
                                      <m:r>
                                        <a:rPr lang="en-US" sz="1600" b="1" i="1" smtClean="0">
                                          <a:latin typeface="Cambria Math" panose="02040503050406030204" pitchFamily="18" charset="0"/>
                                        </a:rPr>
                                        <m:t>𝑹</m:t>
                                      </m:r>
                                    </m:e>
                                  </m:acc>
                                </m:e>
                                <m:sup>
                                  <m:r>
                                    <a:rPr lang="en-US" sz="1600" b="1" i="1" smtClean="0">
                                      <a:latin typeface="Cambria Math" panose="02040503050406030204" pitchFamily="18" charset="0"/>
                                    </a:rPr>
                                    <m:t>𝟐</m:t>
                                  </m:r>
                                </m:sup>
                              </m:sSup>
                            </m:oMath>
                          </a14:m>
                          <a:r>
                            <a:rPr lang="en-US" sz="1600" dirty="0">
                              <a:effectLst/>
                            </a:rPr>
                            <a:t> with 31 data</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300"/>
                            </a:spcBef>
                            <a:spcAft>
                              <a:spcPts val="0"/>
                            </a:spcAft>
                          </a:pPr>
                          <a:r>
                            <a:rPr lang="en-US" sz="1600" dirty="0">
                              <a:effectLst/>
                            </a:rPr>
                            <a:t>0.9589</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300"/>
                            </a:spcBef>
                            <a:spcAft>
                              <a:spcPts val="0"/>
                            </a:spcAft>
                          </a:pPr>
                          <a:r>
                            <a:rPr lang="en-US" sz="1600" dirty="0">
                              <a:effectLst/>
                            </a:rPr>
                            <a:t>0.9592</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1167771725"/>
                      </a:ext>
                    </a:extLst>
                  </a:tr>
                </a:tbl>
              </a:graphicData>
            </a:graphic>
          </p:graphicFrame>
        </mc:Choice>
        <mc:Fallback xmlns="">
          <p:graphicFrame>
            <p:nvGraphicFramePr>
              <p:cNvPr id="6" name="Table 5">
                <a:extLst>
                  <a:ext uri="{FF2B5EF4-FFF2-40B4-BE49-F238E27FC236}">
                    <a16:creationId xmlns:a16="http://schemas.microsoft.com/office/drawing/2014/main" id="{2C9CBFBB-A930-4156-AD2C-E3DAEBC46A90}"/>
                  </a:ext>
                </a:extLst>
              </p:cNvPr>
              <p:cNvGraphicFramePr>
                <a:graphicFrameLocks noGrp="1"/>
              </p:cNvGraphicFramePr>
              <p:nvPr>
                <p:extLst>
                  <p:ext uri="{D42A27DB-BD31-4B8C-83A1-F6EECF244321}">
                    <p14:modId xmlns:p14="http://schemas.microsoft.com/office/powerpoint/2010/main" val="3350702431"/>
                  </p:ext>
                </p:extLst>
              </p:nvPr>
            </p:nvGraphicFramePr>
            <p:xfrm>
              <a:off x="469023" y="3519454"/>
              <a:ext cx="5031062" cy="1247164"/>
            </p:xfrm>
            <a:graphic>
              <a:graphicData uri="http://schemas.openxmlformats.org/drawingml/2006/table">
                <a:tbl>
                  <a:tblPr firstRow="1" firstCol="1" bandRow="1" bandCol="1">
                    <a:tableStyleId>{5C22544A-7EE6-4342-B048-85BDC9FD1C3A}</a:tableStyleId>
                  </a:tblPr>
                  <a:tblGrid>
                    <a:gridCol w="1759983">
                      <a:extLst>
                        <a:ext uri="{9D8B030D-6E8A-4147-A177-3AD203B41FA5}">
                          <a16:colId xmlns:a16="http://schemas.microsoft.com/office/drawing/2014/main" val="3989125549"/>
                        </a:ext>
                      </a:extLst>
                    </a:gridCol>
                    <a:gridCol w="1653317">
                      <a:extLst>
                        <a:ext uri="{9D8B030D-6E8A-4147-A177-3AD203B41FA5}">
                          <a16:colId xmlns:a16="http://schemas.microsoft.com/office/drawing/2014/main" val="65023632"/>
                        </a:ext>
                      </a:extLst>
                    </a:gridCol>
                    <a:gridCol w="1617762">
                      <a:extLst>
                        <a:ext uri="{9D8B030D-6E8A-4147-A177-3AD203B41FA5}">
                          <a16:colId xmlns:a16="http://schemas.microsoft.com/office/drawing/2014/main" val="2640455508"/>
                        </a:ext>
                      </a:extLst>
                    </a:gridCol>
                  </a:tblGrid>
                  <a:tr h="311791">
                    <a:tc>
                      <a:txBody>
                        <a:bodyPr/>
                        <a:lstStyle/>
                        <a:p>
                          <a:pPr marL="0" marR="0" algn="ctr" hangingPunct="0">
                            <a:lnSpc>
                              <a:spcPct val="100000"/>
                            </a:lnSpc>
                            <a:spcBef>
                              <a:spcPts val="300"/>
                            </a:spcBef>
                            <a:spcAft>
                              <a:spcPts val="0"/>
                            </a:spcAft>
                          </a:pPr>
                          <a:r>
                            <a:rPr lang="en-US" sz="1600">
                              <a:effectLst/>
                            </a:rPr>
                            <a:t> </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300"/>
                            </a:spcBef>
                            <a:spcAft>
                              <a:spcPts val="0"/>
                            </a:spcAft>
                          </a:pPr>
                          <a:r>
                            <a:rPr lang="en-US" sz="1600" dirty="0">
                              <a:effectLst/>
                            </a:rPr>
                            <a:t>2</a:t>
                          </a:r>
                          <a:r>
                            <a:rPr lang="en-US" sz="1600" baseline="30000" dirty="0">
                              <a:effectLst/>
                            </a:rPr>
                            <a:t>nd</a:t>
                          </a:r>
                          <a:r>
                            <a:rPr lang="en-US" sz="1600" dirty="0">
                              <a:effectLst/>
                            </a:rPr>
                            <a:t> order</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dirty="0">
                              <a:effectLst/>
                            </a:rPr>
                            <a:t>3</a:t>
                          </a:r>
                          <a:r>
                            <a:rPr lang="en-US" sz="1600" baseline="30000" dirty="0">
                              <a:effectLst/>
                            </a:rPr>
                            <a:t>rd</a:t>
                          </a:r>
                          <a:r>
                            <a:rPr lang="en-US" sz="1600" dirty="0">
                              <a:effectLst/>
                            </a:rPr>
                            <a:t> order</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1618184325"/>
                      </a:ext>
                    </a:extLst>
                  </a:tr>
                  <a:tr h="311791">
                    <a:tc>
                      <a:txBody>
                        <a:bodyPr/>
                        <a:lstStyle/>
                        <a:p>
                          <a:endParaRPr lang="en-US"/>
                        </a:p>
                      </a:txBody>
                      <a:tcPr marL="0" marR="0" marT="0" marB="0" anchor="ctr">
                        <a:blipFill>
                          <a:blip r:embed="rId5"/>
                          <a:stretch>
                            <a:fillRect l="-346" t="-107692" r="-187543" b="-225000"/>
                          </a:stretch>
                        </a:blipFill>
                      </a:tcPr>
                    </a:tc>
                    <a:tc>
                      <a:txBody>
                        <a:bodyPr/>
                        <a:lstStyle/>
                        <a:p>
                          <a:pPr marL="0" marR="0" algn="ctr" hangingPunct="0">
                            <a:lnSpc>
                              <a:spcPct val="100000"/>
                            </a:lnSpc>
                            <a:spcBef>
                              <a:spcPts val="300"/>
                            </a:spcBef>
                            <a:spcAft>
                              <a:spcPts val="0"/>
                            </a:spcAft>
                          </a:pPr>
                          <a:r>
                            <a:rPr lang="en-US" sz="1600">
                              <a:effectLst/>
                            </a:rPr>
                            <a:t>0.6613</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300"/>
                            </a:spcBef>
                            <a:spcAft>
                              <a:spcPts val="0"/>
                            </a:spcAft>
                          </a:pPr>
                          <a:r>
                            <a:rPr lang="en-US" sz="1600">
                              <a:effectLst/>
                            </a:rPr>
                            <a:t>0.7482</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413745200"/>
                      </a:ext>
                    </a:extLst>
                  </a:tr>
                  <a:tr h="311791">
                    <a:tc>
                      <a:txBody>
                        <a:bodyPr/>
                        <a:lstStyle/>
                        <a:p>
                          <a:endParaRPr lang="en-US"/>
                        </a:p>
                      </a:txBody>
                      <a:tcPr marL="0" marR="0" marT="0" marB="0" anchor="ctr">
                        <a:blipFill>
                          <a:blip r:embed="rId5"/>
                          <a:stretch>
                            <a:fillRect l="-346" t="-211765" r="-187543" b="-129412"/>
                          </a:stretch>
                        </a:blipFill>
                      </a:tcPr>
                    </a:tc>
                    <a:tc>
                      <a:txBody>
                        <a:bodyPr/>
                        <a:lstStyle/>
                        <a:p>
                          <a:pPr marL="0" marR="0" algn="ctr" hangingPunct="0">
                            <a:lnSpc>
                              <a:spcPct val="100000"/>
                            </a:lnSpc>
                            <a:spcBef>
                              <a:spcPts val="300"/>
                            </a:spcBef>
                            <a:spcAft>
                              <a:spcPts val="0"/>
                            </a:spcAft>
                          </a:pPr>
                          <a:r>
                            <a:rPr lang="en-US" sz="1600">
                              <a:effectLst/>
                            </a:rPr>
                            <a:t>0.9905</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300"/>
                            </a:spcBef>
                            <a:spcAft>
                              <a:spcPts val="0"/>
                            </a:spcAft>
                          </a:pPr>
                          <a:r>
                            <a:rPr lang="en-US" sz="1600">
                              <a:effectLst/>
                            </a:rPr>
                            <a:t>0.9887</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8798850"/>
                      </a:ext>
                    </a:extLst>
                  </a:tr>
                  <a:tr h="311791">
                    <a:tc>
                      <a:txBody>
                        <a:bodyPr/>
                        <a:lstStyle/>
                        <a:p>
                          <a:endParaRPr lang="en-US"/>
                        </a:p>
                      </a:txBody>
                      <a:tcPr marL="0" marR="0" marT="0" marB="0" anchor="ctr">
                        <a:blipFill>
                          <a:blip r:embed="rId5"/>
                          <a:stretch>
                            <a:fillRect l="-346" t="-311765" r="-187543" b="-29412"/>
                          </a:stretch>
                        </a:blipFill>
                      </a:tcPr>
                    </a:tc>
                    <a:tc>
                      <a:txBody>
                        <a:bodyPr/>
                        <a:lstStyle/>
                        <a:p>
                          <a:pPr marL="0" marR="0" algn="ctr" hangingPunct="0">
                            <a:lnSpc>
                              <a:spcPct val="100000"/>
                            </a:lnSpc>
                            <a:spcBef>
                              <a:spcPts val="300"/>
                            </a:spcBef>
                            <a:spcAft>
                              <a:spcPts val="0"/>
                            </a:spcAft>
                          </a:pPr>
                          <a:r>
                            <a:rPr lang="en-US" sz="1600" dirty="0">
                              <a:effectLst/>
                            </a:rPr>
                            <a:t>0.9589</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300"/>
                            </a:spcBef>
                            <a:spcAft>
                              <a:spcPts val="0"/>
                            </a:spcAft>
                          </a:pPr>
                          <a:r>
                            <a:rPr lang="en-US" sz="1600" dirty="0">
                              <a:effectLst/>
                            </a:rPr>
                            <a:t>0.9592</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1167771725"/>
                      </a:ext>
                    </a:extLst>
                  </a:tr>
                </a:tbl>
              </a:graphicData>
            </a:graphic>
          </p:graphicFrame>
        </mc:Fallback>
      </mc:AlternateContent>
    </p:spTree>
    <p:extLst>
      <p:ext uri="{BB962C8B-B14F-4D97-AF65-F5344CB8AC3E}">
        <p14:creationId xmlns:p14="http://schemas.microsoft.com/office/powerpoint/2010/main" val="26682946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D66EC0-FFB8-4B73-A6EF-361ABF6B21B8}"/>
              </a:ext>
            </a:extLst>
          </p:cNvPr>
          <p:cNvSpPr>
            <a:spLocks noGrp="1"/>
          </p:cNvSpPr>
          <p:nvPr>
            <p:ph type="body" sz="quarter" idx="10"/>
          </p:nvPr>
        </p:nvSpPr>
        <p:spPr/>
        <p:txBody>
          <a:bodyPr/>
          <a:lstStyle/>
          <a:p>
            <a:r>
              <a:rPr lang="en-US" dirty="0"/>
              <a:t>The selected function behaves similarly to the data for the training region, but not for the prediction region</a:t>
            </a:r>
          </a:p>
          <a:p>
            <a:r>
              <a:rPr lang="en-US" dirty="0"/>
              <a:t>This is a fundamental difficulty associated with an extrapolation</a:t>
            </a:r>
          </a:p>
          <a:p>
            <a:pPr lvl="1"/>
            <a:r>
              <a:rPr lang="en-US" dirty="0"/>
              <a:t>The accuracy of five fitting functions in the training region is the same</a:t>
            </a:r>
          </a:p>
          <a:p>
            <a:pPr lvl="1"/>
            <a:r>
              <a:rPr lang="en-US" dirty="0"/>
              <a:t>The accuracy is reasonable in short term prediction</a:t>
            </a:r>
          </a:p>
          <a:p>
            <a:pPr lvl="1"/>
            <a:r>
              <a:rPr lang="en-US" dirty="0"/>
              <a:t>However, the function can be completely wrong in long term prediction</a:t>
            </a:r>
          </a:p>
        </p:txBody>
      </p:sp>
      <p:sp>
        <p:nvSpPr>
          <p:cNvPr id="3" name="Title 2">
            <a:extLst>
              <a:ext uri="{FF2B5EF4-FFF2-40B4-BE49-F238E27FC236}">
                <a16:creationId xmlns:a16="http://schemas.microsoft.com/office/drawing/2014/main" id="{65983086-EFBD-401D-A271-BC450E631BD5}"/>
              </a:ext>
            </a:extLst>
          </p:cNvPr>
          <p:cNvSpPr>
            <a:spLocks noGrp="1"/>
          </p:cNvSpPr>
          <p:nvPr>
            <p:ph type="title"/>
          </p:nvPr>
        </p:nvSpPr>
        <p:spPr/>
        <p:txBody>
          <a:bodyPr/>
          <a:lstStyle/>
          <a:p>
            <a:r>
              <a:rPr lang="en-US" dirty="0"/>
              <a:t>Challenges and Remedies of Data-driven Method</a:t>
            </a:r>
          </a:p>
        </p:txBody>
      </p:sp>
      <p:grpSp>
        <p:nvGrpSpPr>
          <p:cNvPr id="22538" name="Group 22537">
            <a:extLst>
              <a:ext uri="{FF2B5EF4-FFF2-40B4-BE49-F238E27FC236}">
                <a16:creationId xmlns:a16="http://schemas.microsoft.com/office/drawing/2014/main" id="{7B698BC2-7C11-47BA-B5BC-D7AD72782D13}"/>
              </a:ext>
            </a:extLst>
          </p:cNvPr>
          <p:cNvGrpSpPr/>
          <p:nvPr/>
        </p:nvGrpSpPr>
        <p:grpSpPr>
          <a:xfrm>
            <a:off x="2290601" y="3330006"/>
            <a:ext cx="3576102" cy="2825750"/>
            <a:chOff x="2290601" y="2823466"/>
            <a:chExt cx="3576102" cy="2825750"/>
          </a:xfrm>
        </p:grpSpPr>
        <p:sp>
          <p:nvSpPr>
            <p:cNvPr id="22532" name="Freeform 62">
              <a:extLst>
                <a:ext uri="{FF2B5EF4-FFF2-40B4-BE49-F238E27FC236}">
                  <a16:creationId xmlns:a16="http://schemas.microsoft.com/office/drawing/2014/main" id="{F815F29E-11F5-4237-9CDE-5BDB8D019D2F}"/>
                </a:ext>
              </a:extLst>
            </p:cNvPr>
            <p:cNvSpPr>
              <a:spLocks/>
            </p:cNvSpPr>
            <p:nvPr/>
          </p:nvSpPr>
          <p:spPr bwMode="auto">
            <a:xfrm flipH="1">
              <a:off x="2859978" y="4574479"/>
              <a:ext cx="3006725" cy="466725"/>
            </a:xfrm>
            <a:custGeom>
              <a:avLst/>
              <a:gdLst>
                <a:gd name="T0" fmla="*/ 0 w 1894"/>
                <a:gd name="T1" fmla="*/ 294 h 294"/>
                <a:gd name="T2" fmla="*/ 32 w 1894"/>
                <a:gd name="T3" fmla="*/ 281 h 294"/>
                <a:gd name="T4" fmla="*/ 67 w 1894"/>
                <a:gd name="T5" fmla="*/ 267 h 294"/>
                <a:gd name="T6" fmla="*/ 103 w 1894"/>
                <a:gd name="T7" fmla="*/ 254 h 294"/>
                <a:gd name="T8" fmla="*/ 134 w 1894"/>
                <a:gd name="T9" fmla="*/ 241 h 294"/>
                <a:gd name="T10" fmla="*/ 169 w 1894"/>
                <a:gd name="T11" fmla="*/ 227 h 294"/>
                <a:gd name="T12" fmla="*/ 205 w 1894"/>
                <a:gd name="T13" fmla="*/ 218 h 294"/>
                <a:gd name="T14" fmla="*/ 240 w 1894"/>
                <a:gd name="T15" fmla="*/ 205 h 294"/>
                <a:gd name="T16" fmla="*/ 272 w 1894"/>
                <a:gd name="T17" fmla="*/ 196 h 294"/>
                <a:gd name="T18" fmla="*/ 307 w 1894"/>
                <a:gd name="T19" fmla="*/ 187 h 294"/>
                <a:gd name="T20" fmla="*/ 343 w 1894"/>
                <a:gd name="T21" fmla="*/ 178 h 294"/>
                <a:gd name="T22" fmla="*/ 378 w 1894"/>
                <a:gd name="T23" fmla="*/ 169 h 294"/>
                <a:gd name="T24" fmla="*/ 409 w 1894"/>
                <a:gd name="T25" fmla="*/ 161 h 294"/>
                <a:gd name="T26" fmla="*/ 445 w 1894"/>
                <a:gd name="T27" fmla="*/ 156 h 294"/>
                <a:gd name="T28" fmla="*/ 480 w 1894"/>
                <a:gd name="T29" fmla="*/ 152 h 294"/>
                <a:gd name="T30" fmla="*/ 512 w 1894"/>
                <a:gd name="T31" fmla="*/ 143 h 294"/>
                <a:gd name="T32" fmla="*/ 547 w 1894"/>
                <a:gd name="T33" fmla="*/ 138 h 294"/>
                <a:gd name="T34" fmla="*/ 583 w 1894"/>
                <a:gd name="T35" fmla="*/ 134 h 294"/>
                <a:gd name="T36" fmla="*/ 618 w 1894"/>
                <a:gd name="T37" fmla="*/ 129 h 294"/>
                <a:gd name="T38" fmla="*/ 649 w 1894"/>
                <a:gd name="T39" fmla="*/ 125 h 294"/>
                <a:gd name="T40" fmla="*/ 685 w 1894"/>
                <a:gd name="T41" fmla="*/ 121 h 294"/>
                <a:gd name="T42" fmla="*/ 720 w 1894"/>
                <a:gd name="T43" fmla="*/ 121 h 294"/>
                <a:gd name="T44" fmla="*/ 756 w 1894"/>
                <a:gd name="T45" fmla="*/ 116 h 294"/>
                <a:gd name="T46" fmla="*/ 787 w 1894"/>
                <a:gd name="T47" fmla="*/ 116 h 294"/>
                <a:gd name="T48" fmla="*/ 823 w 1894"/>
                <a:gd name="T49" fmla="*/ 112 h 294"/>
                <a:gd name="T50" fmla="*/ 858 w 1894"/>
                <a:gd name="T51" fmla="*/ 112 h 294"/>
                <a:gd name="T52" fmla="*/ 889 w 1894"/>
                <a:gd name="T53" fmla="*/ 112 h 294"/>
                <a:gd name="T54" fmla="*/ 925 w 1894"/>
                <a:gd name="T55" fmla="*/ 107 h 294"/>
                <a:gd name="T56" fmla="*/ 960 w 1894"/>
                <a:gd name="T57" fmla="*/ 107 h 294"/>
                <a:gd name="T58" fmla="*/ 996 w 1894"/>
                <a:gd name="T59" fmla="*/ 107 h 294"/>
                <a:gd name="T60" fmla="*/ 1027 w 1894"/>
                <a:gd name="T61" fmla="*/ 103 h 294"/>
                <a:gd name="T62" fmla="*/ 1063 w 1894"/>
                <a:gd name="T63" fmla="*/ 103 h 294"/>
                <a:gd name="T64" fmla="*/ 1098 w 1894"/>
                <a:gd name="T65" fmla="*/ 103 h 294"/>
                <a:gd name="T66" fmla="*/ 1134 w 1894"/>
                <a:gd name="T67" fmla="*/ 98 h 294"/>
                <a:gd name="T68" fmla="*/ 1165 w 1894"/>
                <a:gd name="T69" fmla="*/ 98 h 294"/>
                <a:gd name="T70" fmla="*/ 1200 w 1894"/>
                <a:gd name="T71" fmla="*/ 98 h 294"/>
                <a:gd name="T72" fmla="*/ 1236 w 1894"/>
                <a:gd name="T73" fmla="*/ 94 h 294"/>
                <a:gd name="T74" fmla="*/ 1267 w 1894"/>
                <a:gd name="T75" fmla="*/ 94 h 294"/>
                <a:gd name="T76" fmla="*/ 1303 w 1894"/>
                <a:gd name="T77" fmla="*/ 89 h 294"/>
                <a:gd name="T78" fmla="*/ 1338 w 1894"/>
                <a:gd name="T79" fmla="*/ 89 h 294"/>
                <a:gd name="T80" fmla="*/ 1374 w 1894"/>
                <a:gd name="T81" fmla="*/ 85 h 294"/>
                <a:gd name="T82" fmla="*/ 1405 w 1894"/>
                <a:gd name="T83" fmla="*/ 85 h 294"/>
                <a:gd name="T84" fmla="*/ 1440 w 1894"/>
                <a:gd name="T85" fmla="*/ 80 h 294"/>
                <a:gd name="T86" fmla="*/ 1476 w 1894"/>
                <a:gd name="T87" fmla="*/ 76 h 294"/>
                <a:gd name="T88" fmla="*/ 1512 w 1894"/>
                <a:gd name="T89" fmla="*/ 72 h 294"/>
                <a:gd name="T90" fmla="*/ 1543 w 1894"/>
                <a:gd name="T91" fmla="*/ 67 h 294"/>
                <a:gd name="T92" fmla="*/ 1578 w 1894"/>
                <a:gd name="T93" fmla="*/ 63 h 294"/>
                <a:gd name="T94" fmla="*/ 1614 w 1894"/>
                <a:gd name="T95" fmla="*/ 58 h 294"/>
                <a:gd name="T96" fmla="*/ 1645 w 1894"/>
                <a:gd name="T97" fmla="*/ 54 h 294"/>
                <a:gd name="T98" fmla="*/ 1680 w 1894"/>
                <a:gd name="T99" fmla="*/ 49 h 294"/>
                <a:gd name="T100" fmla="*/ 1716 w 1894"/>
                <a:gd name="T101" fmla="*/ 40 h 294"/>
                <a:gd name="T102" fmla="*/ 1752 w 1894"/>
                <a:gd name="T103" fmla="*/ 36 h 294"/>
                <a:gd name="T104" fmla="*/ 1783 w 1894"/>
                <a:gd name="T105" fmla="*/ 27 h 294"/>
                <a:gd name="T106" fmla="*/ 1818 w 1894"/>
                <a:gd name="T107" fmla="*/ 23 h 294"/>
                <a:gd name="T108" fmla="*/ 1854 w 1894"/>
                <a:gd name="T109" fmla="*/ 14 h 294"/>
                <a:gd name="T110" fmla="*/ 1889 w 1894"/>
                <a:gd name="T111" fmla="*/ 5 h 294"/>
                <a:gd name="T112" fmla="*/ 1894 w 1894"/>
                <a:gd name="T11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94" h="294">
                  <a:moveTo>
                    <a:pt x="0" y="294"/>
                  </a:moveTo>
                  <a:lnTo>
                    <a:pt x="32" y="281"/>
                  </a:lnTo>
                  <a:lnTo>
                    <a:pt x="67" y="267"/>
                  </a:lnTo>
                  <a:lnTo>
                    <a:pt x="103" y="254"/>
                  </a:lnTo>
                  <a:lnTo>
                    <a:pt x="134" y="241"/>
                  </a:lnTo>
                  <a:lnTo>
                    <a:pt x="169" y="227"/>
                  </a:lnTo>
                  <a:lnTo>
                    <a:pt x="205" y="218"/>
                  </a:lnTo>
                  <a:lnTo>
                    <a:pt x="240" y="205"/>
                  </a:lnTo>
                  <a:lnTo>
                    <a:pt x="272" y="196"/>
                  </a:lnTo>
                  <a:lnTo>
                    <a:pt x="307" y="187"/>
                  </a:lnTo>
                  <a:lnTo>
                    <a:pt x="343" y="178"/>
                  </a:lnTo>
                  <a:lnTo>
                    <a:pt x="378" y="169"/>
                  </a:lnTo>
                  <a:lnTo>
                    <a:pt x="409" y="161"/>
                  </a:lnTo>
                  <a:lnTo>
                    <a:pt x="445" y="156"/>
                  </a:lnTo>
                  <a:lnTo>
                    <a:pt x="480" y="152"/>
                  </a:lnTo>
                  <a:lnTo>
                    <a:pt x="512" y="143"/>
                  </a:lnTo>
                  <a:lnTo>
                    <a:pt x="547" y="138"/>
                  </a:lnTo>
                  <a:lnTo>
                    <a:pt x="583" y="134"/>
                  </a:lnTo>
                  <a:lnTo>
                    <a:pt x="618" y="129"/>
                  </a:lnTo>
                  <a:lnTo>
                    <a:pt x="649" y="125"/>
                  </a:lnTo>
                  <a:lnTo>
                    <a:pt x="685" y="121"/>
                  </a:lnTo>
                  <a:lnTo>
                    <a:pt x="720" y="121"/>
                  </a:lnTo>
                  <a:lnTo>
                    <a:pt x="756" y="116"/>
                  </a:lnTo>
                  <a:lnTo>
                    <a:pt x="787" y="116"/>
                  </a:lnTo>
                  <a:lnTo>
                    <a:pt x="823" y="112"/>
                  </a:lnTo>
                  <a:lnTo>
                    <a:pt x="858" y="112"/>
                  </a:lnTo>
                  <a:lnTo>
                    <a:pt x="889" y="112"/>
                  </a:lnTo>
                  <a:lnTo>
                    <a:pt x="925" y="107"/>
                  </a:lnTo>
                  <a:lnTo>
                    <a:pt x="960" y="107"/>
                  </a:lnTo>
                  <a:lnTo>
                    <a:pt x="996" y="107"/>
                  </a:lnTo>
                  <a:lnTo>
                    <a:pt x="1027" y="103"/>
                  </a:lnTo>
                  <a:lnTo>
                    <a:pt x="1063" y="103"/>
                  </a:lnTo>
                  <a:lnTo>
                    <a:pt x="1098" y="103"/>
                  </a:lnTo>
                  <a:lnTo>
                    <a:pt x="1134" y="98"/>
                  </a:lnTo>
                  <a:lnTo>
                    <a:pt x="1165" y="98"/>
                  </a:lnTo>
                  <a:lnTo>
                    <a:pt x="1200" y="98"/>
                  </a:lnTo>
                  <a:lnTo>
                    <a:pt x="1236" y="94"/>
                  </a:lnTo>
                  <a:lnTo>
                    <a:pt x="1267" y="94"/>
                  </a:lnTo>
                  <a:lnTo>
                    <a:pt x="1303" y="89"/>
                  </a:lnTo>
                  <a:lnTo>
                    <a:pt x="1338" y="89"/>
                  </a:lnTo>
                  <a:lnTo>
                    <a:pt x="1374" y="85"/>
                  </a:lnTo>
                  <a:lnTo>
                    <a:pt x="1405" y="85"/>
                  </a:lnTo>
                  <a:lnTo>
                    <a:pt x="1440" y="80"/>
                  </a:lnTo>
                  <a:lnTo>
                    <a:pt x="1476" y="76"/>
                  </a:lnTo>
                  <a:lnTo>
                    <a:pt x="1512" y="72"/>
                  </a:lnTo>
                  <a:lnTo>
                    <a:pt x="1543" y="67"/>
                  </a:lnTo>
                  <a:lnTo>
                    <a:pt x="1578" y="63"/>
                  </a:lnTo>
                  <a:lnTo>
                    <a:pt x="1614" y="58"/>
                  </a:lnTo>
                  <a:lnTo>
                    <a:pt x="1645" y="54"/>
                  </a:lnTo>
                  <a:lnTo>
                    <a:pt x="1680" y="49"/>
                  </a:lnTo>
                  <a:lnTo>
                    <a:pt x="1716" y="40"/>
                  </a:lnTo>
                  <a:lnTo>
                    <a:pt x="1752" y="36"/>
                  </a:lnTo>
                  <a:lnTo>
                    <a:pt x="1783" y="27"/>
                  </a:lnTo>
                  <a:lnTo>
                    <a:pt x="1818" y="23"/>
                  </a:lnTo>
                  <a:lnTo>
                    <a:pt x="1854" y="14"/>
                  </a:lnTo>
                  <a:lnTo>
                    <a:pt x="1889" y="5"/>
                  </a:lnTo>
                  <a:lnTo>
                    <a:pt x="1894" y="0"/>
                  </a:lnTo>
                </a:path>
              </a:pathLst>
            </a:custGeom>
            <a:noFill/>
            <a:ln w="19050">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54">
              <a:extLst>
                <a:ext uri="{FF2B5EF4-FFF2-40B4-BE49-F238E27FC236}">
                  <a16:creationId xmlns:a16="http://schemas.microsoft.com/office/drawing/2014/main" id="{B84B93FB-FF39-42A2-A3C2-1C6C66AF8656}"/>
                </a:ext>
              </a:extLst>
            </p:cNvPr>
            <p:cNvSpPr>
              <a:spLocks/>
            </p:cNvSpPr>
            <p:nvPr/>
          </p:nvSpPr>
          <p:spPr bwMode="auto">
            <a:xfrm flipH="1">
              <a:off x="2859978" y="4129979"/>
              <a:ext cx="3006725" cy="585787"/>
            </a:xfrm>
            <a:custGeom>
              <a:avLst/>
              <a:gdLst>
                <a:gd name="T0" fmla="*/ 0 w 1894"/>
                <a:gd name="T1" fmla="*/ 0 h 369"/>
                <a:gd name="T2" fmla="*/ 32 w 1894"/>
                <a:gd name="T3" fmla="*/ 13 h 369"/>
                <a:gd name="T4" fmla="*/ 67 w 1894"/>
                <a:gd name="T5" fmla="*/ 27 h 369"/>
                <a:gd name="T6" fmla="*/ 103 w 1894"/>
                <a:gd name="T7" fmla="*/ 45 h 369"/>
                <a:gd name="T8" fmla="*/ 134 w 1894"/>
                <a:gd name="T9" fmla="*/ 58 h 369"/>
                <a:gd name="T10" fmla="*/ 169 w 1894"/>
                <a:gd name="T11" fmla="*/ 76 h 369"/>
                <a:gd name="T12" fmla="*/ 205 w 1894"/>
                <a:gd name="T13" fmla="*/ 93 h 369"/>
                <a:gd name="T14" fmla="*/ 240 w 1894"/>
                <a:gd name="T15" fmla="*/ 107 h 369"/>
                <a:gd name="T16" fmla="*/ 272 w 1894"/>
                <a:gd name="T17" fmla="*/ 125 h 369"/>
                <a:gd name="T18" fmla="*/ 307 w 1894"/>
                <a:gd name="T19" fmla="*/ 138 h 369"/>
                <a:gd name="T20" fmla="*/ 343 w 1894"/>
                <a:gd name="T21" fmla="*/ 156 h 369"/>
                <a:gd name="T22" fmla="*/ 378 w 1894"/>
                <a:gd name="T23" fmla="*/ 169 h 369"/>
                <a:gd name="T24" fmla="*/ 409 w 1894"/>
                <a:gd name="T25" fmla="*/ 187 h 369"/>
                <a:gd name="T26" fmla="*/ 445 w 1894"/>
                <a:gd name="T27" fmla="*/ 200 h 369"/>
                <a:gd name="T28" fmla="*/ 480 w 1894"/>
                <a:gd name="T29" fmla="*/ 214 h 369"/>
                <a:gd name="T30" fmla="*/ 512 w 1894"/>
                <a:gd name="T31" fmla="*/ 227 h 369"/>
                <a:gd name="T32" fmla="*/ 547 w 1894"/>
                <a:gd name="T33" fmla="*/ 240 h 369"/>
                <a:gd name="T34" fmla="*/ 583 w 1894"/>
                <a:gd name="T35" fmla="*/ 254 h 369"/>
                <a:gd name="T36" fmla="*/ 618 w 1894"/>
                <a:gd name="T37" fmla="*/ 267 h 369"/>
                <a:gd name="T38" fmla="*/ 649 w 1894"/>
                <a:gd name="T39" fmla="*/ 280 h 369"/>
                <a:gd name="T40" fmla="*/ 685 w 1894"/>
                <a:gd name="T41" fmla="*/ 289 h 369"/>
                <a:gd name="T42" fmla="*/ 720 w 1894"/>
                <a:gd name="T43" fmla="*/ 303 h 369"/>
                <a:gd name="T44" fmla="*/ 756 w 1894"/>
                <a:gd name="T45" fmla="*/ 312 h 369"/>
                <a:gd name="T46" fmla="*/ 787 w 1894"/>
                <a:gd name="T47" fmla="*/ 320 h 369"/>
                <a:gd name="T48" fmla="*/ 823 w 1894"/>
                <a:gd name="T49" fmla="*/ 329 h 369"/>
                <a:gd name="T50" fmla="*/ 858 w 1894"/>
                <a:gd name="T51" fmla="*/ 334 h 369"/>
                <a:gd name="T52" fmla="*/ 889 w 1894"/>
                <a:gd name="T53" fmla="*/ 343 h 369"/>
                <a:gd name="T54" fmla="*/ 925 w 1894"/>
                <a:gd name="T55" fmla="*/ 347 h 369"/>
                <a:gd name="T56" fmla="*/ 960 w 1894"/>
                <a:gd name="T57" fmla="*/ 352 h 369"/>
                <a:gd name="T58" fmla="*/ 996 w 1894"/>
                <a:gd name="T59" fmla="*/ 356 h 369"/>
                <a:gd name="T60" fmla="*/ 1027 w 1894"/>
                <a:gd name="T61" fmla="*/ 360 h 369"/>
                <a:gd name="T62" fmla="*/ 1063 w 1894"/>
                <a:gd name="T63" fmla="*/ 365 h 369"/>
                <a:gd name="T64" fmla="*/ 1098 w 1894"/>
                <a:gd name="T65" fmla="*/ 365 h 369"/>
                <a:gd name="T66" fmla="*/ 1134 w 1894"/>
                <a:gd name="T67" fmla="*/ 369 h 369"/>
                <a:gd name="T68" fmla="*/ 1165 w 1894"/>
                <a:gd name="T69" fmla="*/ 369 h 369"/>
                <a:gd name="T70" fmla="*/ 1200 w 1894"/>
                <a:gd name="T71" fmla="*/ 369 h 369"/>
                <a:gd name="T72" fmla="*/ 1236 w 1894"/>
                <a:gd name="T73" fmla="*/ 369 h 369"/>
                <a:gd name="T74" fmla="*/ 1267 w 1894"/>
                <a:gd name="T75" fmla="*/ 369 h 369"/>
                <a:gd name="T76" fmla="*/ 1303 w 1894"/>
                <a:gd name="T77" fmla="*/ 369 h 369"/>
                <a:gd name="T78" fmla="*/ 1338 w 1894"/>
                <a:gd name="T79" fmla="*/ 365 h 369"/>
                <a:gd name="T80" fmla="*/ 1374 w 1894"/>
                <a:gd name="T81" fmla="*/ 365 h 369"/>
                <a:gd name="T82" fmla="*/ 1405 w 1894"/>
                <a:gd name="T83" fmla="*/ 360 h 369"/>
                <a:gd name="T84" fmla="*/ 1440 w 1894"/>
                <a:gd name="T85" fmla="*/ 360 h 369"/>
                <a:gd name="T86" fmla="*/ 1476 w 1894"/>
                <a:gd name="T87" fmla="*/ 356 h 369"/>
                <a:gd name="T88" fmla="*/ 1512 w 1894"/>
                <a:gd name="T89" fmla="*/ 352 h 369"/>
                <a:gd name="T90" fmla="*/ 1543 w 1894"/>
                <a:gd name="T91" fmla="*/ 347 h 369"/>
                <a:gd name="T92" fmla="*/ 1578 w 1894"/>
                <a:gd name="T93" fmla="*/ 343 h 369"/>
                <a:gd name="T94" fmla="*/ 1614 w 1894"/>
                <a:gd name="T95" fmla="*/ 338 h 369"/>
                <a:gd name="T96" fmla="*/ 1645 w 1894"/>
                <a:gd name="T97" fmla="*/ 334 h 369"/>
                <a:gd name="T98" fmla="*/ 1680 w 1894"/>
                <a:gd name="T99" fmla="*/ 329 h 369"/>
                <a:gd name="T100" fmla="*/ 1716 w 1894"/>
                <a:gd name="T101" fmla="*/ 320 h 369"/>
                <a:gd name="T102" fmla="*/ 1752 w 1894"/>
                <a:gd name="T103" fmla="*/ 316 h 369"/>
                <a:gd name="T104" fmla="*/ 1783 w 1894"/>
                <a:gd name="T105" fmla="*/ 307 h 369"/>
                <a:gd name="T106" fmla="*/ 1818 w 1894"/>
                <a:gd name="T107" fmla="*/ 303 h 369"/>
                <a:gd name="T108" fmla="*/ 1854 w 1894"/>
                <a:gd name="T109" fmla="*/ 294 h 369"/>
                <a:gd name="T110" fmla="*/ 1889 w 1894"/>
                <a:gd name="T111" fmla="*/ 285 h 369"/>
                <a:gd name="T112" fmla="*/ 1894 w 1894"/>
                <a:gd name="T113" fmla="*/ 28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94" h="369">
                  <a:moveTo>
                    <a:pt x="0" y="0"/>
                  </a:moveTo>
                  <a:lnTo>
                    <a:pt x="32" y="13"/>
                  </a:lnTo>
                  <a:lnTo>
                    <a:pt x="67" y="27"/>
                  </a:lnTo>
                  <a:lnTo>
                    <a:pt x="103" y="45"/>
                  </a:lnTo>
                  <a:lnTo>
                    <a:pt x="134" y="58"/>
                  </a:lnTo>
                  <a:lnTo>
                    <a:pt x="169" y="76"/>
                  </a:lnTo>
                  <a:lnTo>
                    <a:pt x="205" y="93"/>
                  </a:lnTo>
                  <a:lnTo>
                    <a:pt x="240" y="107"/>
                  </a:lnTo>
                  <a:lnTo>
                    <a:pt x="272" y="125"/>
                  </a:lnTo>
                  <a:lnTo>
                    <a:pt x="307" y="138"/>
                  </a:lnTo>
                  <a:lnTo>
                    <a:pt x="343" y="156"/>
                  </a:lnTo>
                  <a:lnTo>
                    <a:pt x="378" y="169"/>
                  </a:lnTo>
                  <a:lnTo>
                    <a:pt x="409" y="187"/>
                  </a:lnTo>
                  <a:lnTo>
                    <a:pt x="445" y="200"/>
                  </a:lnTo>
                  <a:lnTo>
                    <a:pt x="480" y="214"/>
                  </a:lnTo>
                  <a:lnTo>
                    <a:pt x="512" y="227"/>
                  </a:lnTo>
                  <a:lnTo>
                    <a:pt x="547" y="240"/>
                  </a:lnTo>
                  <a:lnTo>
                    <a:pt x="583" y="254"/>
                  </a:lnTo>
                  <a:lnTo>
                    <a:pt x="618" y="267"/>
                  </a:lnTo>
                  <a:lnTo>
                    <a:pt x="649" y="280"/>
                  </a:lnTo>
                  <a:lnTo>
                    <a:pt x="685" y="289"/>
                  </a:lnTo>
                  <a:lnTo>
                    <a:pt x="720" y="303"/>
                  </a:lnTo>
                  <a:lnTo>
                    <a:pt x="756" y="312"/>
                  </a:lnTo>
                  <a:lnTo>
                    <a:pt x="787" y="320"/>
                  </a:lnTo>
                  <a:lnTo>
                    <a:pt x="823" y="329"/>
                  </a:lnTo>
                  <a:lnTo>
                    <a:pt x="858" y="334"/>
                  </a:lnTo>
                  <a:lnTo>
                    <a:pt x="889" y="343"/>
                  </a:lnTo>
                  <a:lnTo>
                    <a:pt x="925" y="347"/>
                  </a:lnTo>
                  <a:lnTo>
                    <a:pt x="960" y="352"/>
                  </a:lnTo>
                  <a:lnTo>
                    <a:pt x="996" y="356"/>
                  </a:lnTo>
                  <a:lnTo>
                    <a:pt x="1027" y="360"/>
                  </a:lnTo>
                  <a:lnTo>
                    <a:pt x="1063" y="365"/>
                  </a:lnTo>
                  <a:lnTo>
                    <a:pt x="1098" y="365"/>
                  </a:lnTo>
                  <a:lnTo>
                    <a:pt x="1134" y="369"/>
                  </a:lnTo>
                  <a:lnTo>
                    <a:pt x="1165" y="369"/>
                  </a:lnTo>
                  <a:lnTo>
                    <a:pt x="1200" y="369"/>
                  </a:lnTo>
                  <a:lnTo>
                    <a:pt x="1236" y="369"/>
                  </a:lnTo>
                  <a:lnTo>
                    <a:pt x="1267" y="369"/>
                  </a:lnTo>
                  <a:lnTo>
                    <a:pt x="1303" y="369"/>
                  </a:lnTo>
                  <a:lnTo>
                    <a:pt x="1338" y="365"/>
                  </a:lnTo>
                  <a:lnTo>
                    <a:pt x="1374" y="365"/>
                  </a:lnTo>
                  <a:lnTo>
                    <a:pt x="1405" y="360"/>
                  </a:lnTo>
                  <a:lnTo>
                    <a:pt x="1440" y="360"/>
                  </a:lnTo>
                  <a:lnTo>
                    <a:pt x="1476" y="356"/>
                  </a:lnTo>
                  <a:lnTo>
                    <a:pt x="1512" y="352"/>
                  </a:lnTo>
                  <a:lnTo>
                    <a:pt x="1543" y="347"/>
                  </a:lnTo>
                  <a:lnTo>
                    <a:pt x="1578" y="343"/>
                  </a:lnTo>
                  <a:lnTo>
                    <a:pt x="1614" y="338"/>
                  </a:lnTo>
                  <a:lnTo>
                    <a:pt x="1645" y="334"/>
                  </a:lnTo>
                  <a:lnTo>
                    <a:pt x="1680" y="329"/>
                  </a:lnTo>
                  <a:lnTo>
                    <a:pt x="1716" y="320"/>
                  </a:lnTo>
                  <a:lnTo>
                    <a:pt x="1752" y="316"/>
                  </a:lnTo>
                  <a:lnTo>
                    <a:pt x="1783" y="307"/>
                  </a:lnTo>
                  <a:lnTo>
                    <a:pt x="1818" y="303"/>
                  </a:lnTo>
                  <a:lnTo>
                    <a:pt x="1854" y="294"/>
                  </a:lnTo>
                  <a:lnTo>
                    <a:pt x="1889" y="285"/>
                  </a:lnTo>
                  <a:lnTo>
                    <a:pt x="1894" y="280"/>
                  </a:lnTo>
                </a:path>
              </a:pathLst>
            </a:custGeom>
            <a:noFill/>
            <a:ln w="19050" cap="flat">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53">
              <a:extLst>
                <a:ext uri="{FF2B5EF4-FFF2-40B4-BE49-F238E27FC236}">
                  <a16:creationId xmlns:a16="http://schemas.microsoft.com/office/drawing/2014/main" id="{B256C407-F6D1-4234-8BCB-540FC726F9F6}"/>
                </a:ext>
              </a:extLst>
            </p:cNvPr>
            <p:cNvSpPr>
              <a:spLocks/>
            </p:cNvSpPr>
            <p:nvPr/>
          </p:nvSpPr>
          <p:spPr bwMode="auto">
            <a:xfrm flipH="1">
              <a:off x="2859978" y="4574479"/>
              <a:ext cx="3006725" cy="192087"/>
            </a:xfrm>
            <a:custGeom>
              <a:avLst/>
              <a:gdLst>
                <a:gd name="T0" fmla="*/ 0 w 1894"/>
                <a:gd name="T1" fmla="*/ 121 h 121"/>
                <a:gd name="T2" fmla="*/ 32 w 1894"/>
                <a:gd name="T3" fmla="*/ 121 h 121"/>
                <a:gd name="T4" fmla="*/ 67 w 1894"/>
                <a:gd name="T5" fmla="*/ 121 h 121"/>
                <a:gd name="T6" fmla="*/ 103 w 1894"/>
                <a:gd name="T7" fmla="*/ 121 h 121"/>
                <a:gd name="T8" fmla="*/ 134 w 1894"/>
                <a:gd name="T9" fmla="*/ 121 h 121"/>
                <a:gd name="T10" fmla="*/ 169 w 1894"/>
                <a:gd name="T11" fmla="*/ 121 h 121"/>
                <a:gd name="T12" fmla="*/ 205 w 1894"/>
                <a:gd name="T13" fmla="*/ 121 h 121"/>
                <a:gd name="T14" fmla="*/ 240 w 1894"/>
                <a:gd name="T15" fmla="*/ 121 h 121"/>
                <a:gd name="T16" fmla="*/ 272 w 1894"/>
                <a:gd name="T17" fmla="*/ 121 h 121"/>
                <a:gd name="T18" fmla="*/ 307 w 1894"/>
                <a:gd name="T19" fmla="*/ 121 h 121"/>
                <a:gd name="T20" fmla="*/ 343 w 1894"/>
                <a:gd name="T21" fmla="*/ 121 h 121"/>
                <a:gd name="T22" fmla="*/ 378 w 1894"/>
                <a:gd name="T23" fmla="*/ 121 h 121"/>
                <a:gd name="T24" fmla="*/ 409 w 1894"/>
                <a:gd name="T25" fmla="*/ 121 h 121"/>
                <a:gd name="T26" fmla="*/ 445 w 1894"/>
                <a:gd name="T27" fmla="*/ 121 h 121"/>
                <a:gd name="T28" fmla="*/ 480 w 1894"/>
                <a:gd name="T29" fmla="*/ 116 h 121"/>
                <a:gd name="T30" fmla="*/ 512 w 1894"/>
                <a:gd name="T31" fmla="*/ 116 h 121"/>
                <a:gd name="T32" fmla="*/ 547 w 1894"/>
                <a:gd name="T33" fmla="*/ 116 h 121"/>
                <a:gd name="T34" fmla="*/ 583 w 1894"/>
                <a:gd name="T35" fmla="*/ 116 h 121"/>
                <a:gd name="T36" fmla="*/ 618 w 1894"/>
                <a:gd name="T37" fmla="*/ 116 h 121"/>
                <a:gd name="T38" fmla="*/ 649 w 1894"/>
                <a:gd name="T39" fmla="*/ 116 h 121"/>
                <a:gd name="T40" fmla="*/ 685 w 1894"/>
                <a:gd name="T41" fmla="*/ 116 h 121"/>
                <a:gd name="T42" fmla="*/ 720 w 1894"/>
                <a:gd name="T43" fmla="*/ 116 h 121"/>
                <a:gd name="T44" fmla="*/ 756 w 1894"/>
                <a:gd name="T45" fmla="*/ 116 h 121"/>
                <a:gd name="T46" fmla="*/ 787 w 1894"/>
                <a:gd name="T47" fmla="*/ 112 h 121"/>
                <a:gd name="T48" fmla="*/ 823 w 1894"/>
                <a:gd name="T49" fmla="*/ 112 h 121"/>
                <a:gd name="T50" fmla="*/ 858 w 1894"/>
                <a:gd name="T51" fmla="*/ 112 h 121"/>
                <a:gd name="T52" fmla="*/ 889 w 1894"/>
                <a:gd name="T53" fmla="*/ 112 h 121"/>
                <a:gd name="T54" fmla="*/ 925 w 1894"/>
                <a:gd name="T55" fmla="*/ 112 h 121"/>
                <a:gd name="T56" fmla="*/ 960 w 1894"/>
                <a:gd name="T57" fmla="*/ 107 h 121"/>
                <a:gd name="T58" fmla="*/ 996 w 1894"/>
                <a:gd name="T59" fmla="*/ 107 h 121"/>
                <a:gd name="T60" fmla="*/ 1027 w 1894"/>
                <a:gd name="T61" fmla="*/ 107 h 121"/>
                <a:gd name="T62" fmla="*/ 1063 w 1894"/>
                <a:gd name="T63" fmla="*/ 107 h 121"/>
                <a:gd name="T64" fmla="*/ 1098 w 1894"/>
                <a:gd name="T65" fmla="*/ 103 h 121"/>
                <a:gd name="T66" fmla="*/ 1134 w 1894"/>
                <a:gd name="T67" fmla="*/ 103 h 121"/>
                <a:gd name="T68" fmla="*/ 1165 w 1894"/>
                <a:gd name="T69" fmla="*/ 98 h 121"/>
                <a:gd name="T70" fmla="*/ 1200 w 1894"/>
                <a:gd name="T71" fmla="*/ 98 h 121"/>
                <a:gd name="T72" fmla="*/ 1236 w 1894"/>
                <a:gd name="T73" fmla="*/ 98 h 121"/>
                <a:gd name="T74" fmla="*/ 1267 w 1894"/>
                <a:gd name="T75" fmla="*/ 94 h 121"/>
                <a:gd name="T76" fmla="*/ 1303 w 1894"/>
                <a:gd name="T77" fmla="*/ 94 h 121"/>
                <a:gd name="T78" fmla="*/ 1338 w 1894"/>
                <a:gd name="T79" fmla="*/ 89 h 121"/>
                <a:gd name="T80" fmla="*/ 1374 w 1894"/>
                <a:gd name="T81" fmla="*/ 85 h 121"/>
                <a:gd name="T82" fmla="*/ 1405 w 1894"/>
                <a:gd name="T83" fmla="*/ 85 h 121"/>
                <a:gd name="T84" fmla="*/ 1440 w 1894"/>
                <a:gd name="T85" fmla="*/ 80 h 121"/>
                <a:gd name="T86" fmla="*/ 1476 w 1894"/>
                <a:gd name="T87" fmla="*/ 76 h 121"/>
                <a:gd name="T88" fmla="*/ 1512 w 1894"/>
                <a:gd name="T89" fmla="*/ 72 h 121"/>
                <a:gd name="T90" fmla="*/ 1543 w 1894"/>
                <a:gd name="T91" fmla="*/ 67 h 121"/>
                <a:gd name="T92" fmla="*/ 1578 w 1894"/>
                <a:gd name="T93" fmla="*/ 63 h 121"/>
                <a:gd name="T94" fmla="*/ 1614 w 1894"/>
                <a:gd name="T95" fmla="*/ 58 h 121"/>
                <a:gd name="T96" fmla="*/ 1645 w 1894"/>
                <a:gd name="T97" fmla="*/ 54 h 121"/>
                <a:gd name="T98" fmla="*/ 1680 w 1894"/>
                <a:gd name="T99" fmla="*/ 49 h 121"/>
                <a:gd name="T100" fmla="*/ 1716 w 1894"/>
                <a:gd name="T101" fmla="*/ 40 h 121"/>
                <a:gd name="T102" fmla="*/ 1752 w 1894"/>
                <a:gd name="T103" fmla="*/ 36 h 121"/>
                <a:gd name="T104" fmla="*/ 1783 w 1894"/>
                <a:gd name="T105" fmla="*/ 27 h 121"/>
                <a:gd name="T106" fmla="*/ 1818 w 1894"/>
                <a:gd name="T107" fmla="*/ 23 h 121"/>
                <a:gd name="T108" fmla="*/ 1854 w 1894"/>
                <a:gd name="T109" fmla="*/ 14 h 121"/>
                <a:gd name="T110" fmla="*/ 1889 w 1894"/>
                <a:gd name="T111" fmla="*/ 5 h 121"/>
                <a:gd name="T112" fmla="*/ 1894 w 1894"/>
                <a:gd name="T113"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94" h="121">
                  <a:moveTo>
                    <a:pt x="0" y="121"/>
                  </a:moveTo>
                  <a:lnTo>
                    <a:pt x="32" y="121"/>
                  </a:lnTo>
                  <a:lnTo>
                    <a:pt x="67" y="121"/>
                  </a:lnTo>
                  <a:lnTo>
                    <a:pt x="103" y="121"/>
                  </a:lnTo>
                  <a:lnTo>
                    <a:pt x="134" y="121"/>
                  </a:lnTo>
                  <a:lnTo>
                    <a:pt x="169" y="121"/>
                  </a:lnTo>
                  <a:lnTo>
                    <a:pt x="205" y="121"/>
                  </a:lnTo>
                  <a:lnTo>
                    <a:pt x="240" y="121"/>
                  </a:lnTo>
                  <a:lnTo>
                    <a:pt x="272" y="121"/>
                  </a:lnTo>
                  <a:lnTo>
                    <a:pt x="307" y="121"/>
                  </a:lnTo>
                  <a:lnTo>
                    <a:pt x="343" y="121"/>
                  </a:lnTo>
                  <a:lnTo>
                    <a:pt x="378" y="121"/>
                  </a:lnTo>
                  <a:lnTo>
                    <a:pt x="409" y="121"/>
                  </a:lnTo>
                  <a:lnTo>
                    <a:pt x="445" y="121"/>
                  </a:lnTo>
                  <a:lnTo>
                    <a:pt x="480" y="116"/>
                  </a:lnTo>
                  <a:lnTo>
                    <a:pt x="512" y="116"/>
                  </a:lnTo>
                  <a:lnTo>
                    <a:pt x="547" y="116"/>
                  </a:lnTo>
                  <a:lnTo>
                    <a:pt x="583" y="116"/>
                  </a:lnTo>
                  <a:lnTo>
                    <a:pt x="618" y="116"/>
                  </a:lnTo>
                  <a:lnTo>
                    <a:pt x="649" y="116"/>
                  </a:lnTo>
                  <a:lnTo>
                    <a:pt x="685" y="116"/>
                  </a:lnTo>
                  <a:lnTo>
                    <a:pt x="720" y="116"/>
                  </a:lnTo>
                  <a:lnTo>
                    <a:pt x="756" y="116"/>
                  </a:lnTo>
                  <a:lnTo>
                    <a:pt x="787" y="112"/>
                  </a:lnTo>
                  <a:lnTo>
                    <a:pt x="823" y="112"/>
                  </a:lnTo>
                  <a:lnTo>
                    <a:pt x="858" y="112"/>
                  </a:lnTo>
                  <a:lnTo>
                    <a:pt x="889" y="112"/>
                  </a:lnTo>
                  <a:lnTo>
                    <a:pt x="925" y="112"/>
                  </a:lnTo>
                  <a:lnTo>
                    <a:pt x="960" y="107"/>
                  </a:lnTo>
                  <a:lnTo>
                    <a:pt x="996" y="107"/>
                  </a:lnTo>
                  <a:lnTo>
                    <a:pt x="1027" y="107"/>
                  </a:lnTo>
                  <a:lnTo>
                    <a:pt x="1063" y="107"/>
                  </a:lnTo>
                  <a:lnTo>
                    <a:pt x="1098" y="103"/>
                  </a:lnTo>
                  <a:lnTo>
                    <a:pt x="1134" y="103"/>
                  </a:lnTo>
                  <a:lnTo>
                    <a:pt x="1165" y="98"/>
                  </a:lnTo>
                  <a:lnTo>
                    <a:pt x="1200" y="98"/>
                  </a:lnTo>
                  <a:lnTo>
                    <a:pt x="1236" y="98"/>
                  </a:lnTo>
                  <a:lnTo>
                    <a:pt x="1267" y="94"/>
                  </a:lnTo>
                  <a:lnTo>
                    <a:pt x="1303" y="94"/>
                  </a:lnTo>
                  <a:lnTo>
                    <a:pt x="1338" y="89"/>
                  </a:lnTo>
                  <a:lnTo>
                    <a:pt x="1374" y="85"/>
                  </a:lnTo>
                  <a:lnTo>
                    <a:pt x="1405" y="85"/>
                  </a:lnTo>
                  <a:lnTo>
                    <a:pt x="1440" y="80"/>
                  </a:lnTo>
                  <a:lnTo>
                    <a:pt x="1476" y="76"/>
                  </a:lnTo>
                  <a:lnTo>
                    <a:pt x="1512" y="72"/>
                  </a:lnTo>
                  <a:lnTo>
                    <a:pt x="1543" y="67"/>
                  </a:lnTo>
                  <a:lnTo>
                    <a:pt x="1578" y="63"/>
                  </a:lnTo>
                  <a:lnTo>
                    <a:pt x="1614" y="58"/>
                  </a:lnTo>
                  <a:lnTo>
                    <a:pt x="1645" y="54"/>
                  </a:lnTo>
                  <a:lnTo>
                    <a:pt x="1680" y="49"/>
                  </a:lnTo>
                  <a:lnTo>
                    <a:pt x="1716" y="40"/>
                  </a:lnTo>
                  <a:lnTo>
                    <a:pt x="1752" y="36"/>
                  </a:lnTo>
                  <a:lnTo>
                    <a:pt x="1783" y="27"/>
                  </a:lnTo>
                  <a:lnTo>
                    <a:pt x="1818" y="23"/>
                  </a:lnTo>
                  <a:lnTo>
                    <a:pt x="1854" y="14"/>
                  </a:lnTo>
                  <a:lnTo>
                    <a:pt x="1889" y="5"/>
                  </a:lnTo>
                  <a:lnTo>
                    <a:pt x="1894" y="0"/>
                  </a:lnTo>
                </a:path>
              </a:pathLst>
            </a:custGeom>
            <a:noFill/>
            <a:ln w="1905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6">
              <a:extLst>
                <a:ext uri="{FF2B5EF4-FFF2-40B4-BE49-F238E27FC236}">
                  <a16:creationId xmlns:a16="http://schemas.microsoft.com/office/drawing/2014/main" id="{6B9E7867-81F7-42D2-B65B-5773AE0C7197}"/>
                </a:ext>
              </a:extLst>
            </p:cNvPr>
            <p:cNvSpPr>
              <a:spLocks noChangeArrowheads="1"/>
            </p:cNvSpPr>
            <p:nvPr/>
          </p:nvSpPr>
          <p:spPr bwMode="auto">
            <a:xfrm>
              <a:off x="2831403" y="2907604"/>
              <a:ext cx="2998787" cy="2332037"/>
            </a:xfrm>
            <a:prstGeom prst="rect">
              <a:avLst/>
            </a:prstGeom>
            <a:noFill/>
            <a:ln w="19050">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2" name="Rectangle 7">
              <a:extLst>
                <a:ext uri="{FF2B5EF4-FFF2-40B4-BE49-F238E27FC236}">
                  <a16:creationId xmlns:a16="http://schemas.microsoft.com/office/drawing/2014/main" id="{C28940B2-E192-41A8-A41B-35CD12F434B5}"/>
                </a:ext>
              </a:extLst>
            </p:cNvPr>
            <p:cNvSpPr>
              <a:spLocks noChangeArrowheads="1"/>
            </p:cNvSpPr>
            <p:nvPr/>
          </p:nvSpPr>
          <p:spPr bwMode="auto">
            <a:xfrm>
              <a:off x="2831403" y="2907604"/>
              <a:ext cx="2998787" cy="2332037"/>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8">
              <a:extLst>
                <a:ext uri="{FF2B5EF4-FFF2-40B4-BE49-F238E27FC236}">
                  <a16:creationId xmlns:a16="http://schemas.microsoft.com/office/drawing/2014/main" id="{02838FDC-B5DB-4176-A4A4-4523C540E3B4}"/>
                </a:ext>
              </a:extLst>
            </p:cNvPr>
            <p:cNvSpPr>
              <a:spLocks noChangeShapeType="1"/>
            </p:cNvSpPr>
            <p:nvPr/>
          </p:nvSpPr>
          <p:spPr bwMode="auto">
            <a:xfrm>
              <a:off x="2831403" y="2907604"/>
              <a:ext cx="299878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9">
              <a:extLst>
                <a:ext uri="{FF2B5EF4-FFF2-40B4-BE49-F238E27FC236}">
                  <a16:creationId xmlns:a16="http://schemas.microsoft.com/office/drawing/2014/main" id="{48F00279-B016-46B8-9850-D186254D91DA}"/>
                </a:ext>
              </a:extLst>
            </p:cNvPr>
            <p:cNvSpPr>
              <a:spLocks noChangeShapeType="1"/>
            </p:cNvSpPr>
            <p:nvPr/>
          </p:nvSpPr>
          <p:spPr bwMode="auto">
            <a:xfrm>
              <a:off x="2831403" y="5239641"/>
              <a:ext cx="299878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0">
              <a:extLst>
                <a:ext uri="{FF2B5EF4-FFF2-40B4-BE49-F238E27FC236}">
                  <a16:creationId xmlns:a16="http://schemas.microsoft.com/office/drawing/2014/main" id="{9BB2D23C-F4A0-4938-97E7-46FE520BB6F1}"/>
                </a:ext>
              </a:extLst>
            </p:cNvPr>
            <p:cNvSpPr>
              <a:spLocks noChangeShapeType="1"/>
            </p:cNvSpPr>
            <p:nvPr/>
          </p:nvSpPr>
          <p:spPr bwMode="auto">
            <a:xfrm flipV="1">
              <a:off x="5830190" y="2907604"/>
              <a:ext cx="0" cy="233203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1">
              <a:extLst>
                <a:ext uri="{FF2B5EF4-FFF2-40B4-BE49-F238E27FC236}">
                  <a16:creationId xmlns:a16="http://schemas.microsoft.com/office/drawing/2014/main" id="{275E345A-381D-4321-86AE-C15315AEB7A8}"/>
                </a:ext>
              </a:extLst>
            </p:cNvPr>
            <p:cNvSpPr>
              <a:spLocks noChangeShapeType="1"/>
            </p:cNvSpPr>
            <p:nvPr/>
          </p:nvSpPr>
          <p:spPr bwMode="auto">
            <a:xfrm flipV="1">
              <a:off x="2831403" y="2907604"/>
              <a:ext cx="0" cy="233203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2">
              <a:extLst>
                <a:ext uri="{FF2B5EF4-FFF2-40B4-BE49-F238E27FC236}">
                  <a16:creationId xmlns:a16="http://schemas.microsoft.com/office/drawing/2014/main" id="{12CFDF90-8B6A-444C-A329-1EAE14067888}"/>
                </a:ext>
              </a:extLst>
            </p:cNvPr>
            <p:cNvSpPr>
              <a:spLocks noChangeShapeType="1"/>
            </p:cNvSpPr>
            <p:nvPr/>
          </p:nvSpPr>
          <p:spPr bwMode="auto">
            <a:xfrm>
              <a:off x="2831403" y="5239641"/>
              <a:ext cx="299878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3">
              <a:extLst>
                <a:ext uri="{FF2B5EF4-FFF2-40B4-BE49-F238E27FC236}">
                  <a16:creationId xmlns:a16="http://schemas.microsoft.com/office/drawing/2014/main" id="{25FCA3D7-5FB1-4866-988E-461EC85A41CE}"/>
                </a:ext>
              </a:extLst>
            </p:cNvPr>
            <p:cNvSpPr>
              <a:spLocks noChangeShapeType="1"/>
            </p:cNvSpPr>
            <p:nvPr/>
          </p:nvSpPr>
          <p:spPr bwMode="auto">
            <a:xfrm flipV="1">
              <a:off x="2831403" y="2907604"/>
              <a:ext cx="0" cy="233203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4">
              <a:extLst>
                <a:ext uri="{FF2B5EF4-FFF2-40B4-BE49-F238E27FC236}">
                  <a16:creationId xmlns:a16="http://schemas.microsoft.com/office/drawing/2014/main" id="{EFE0D1DE-EEF5-49C1-89B2-7B1761251EEA}"/>
                </a:ext>
              </a:extLst>
            </p:cNvPr>
            <p:cNvSpPr>
              <a:spLocks noChangeShapeType="1"/>
            </p:cNvSpPr>
            <p:nvPr/>
          </p:nvSpPr>
          <p:spPr bwMode="auto">
            <a:xfrm flipV="1">
              <a:off x="2831403" y="5203129"/>
              <a:ext cx="0" cy="365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5">
              <a:extLst>
                <a:ext uri="{FF2B5EF4-FFF2-40B4-BE49-F238E27FC236}">
                  <a16:creationId xmlns:a16="http://schemas.microsoft.com/office/drawing/2014/main" id="{F4938423-945B-4B31-BC46-CA5D72648618}"/>
                </a:ext>
              </a:extLst>
            </p:cNvPr>
            <p:cNvSpPr>
              <a:spLocks noChangeShapeType="1"/>
            </p:cNvSpPr>
            <p:nvPr/>
          </p:nvSpPr>
          <p:spPr bwMode="auto">
            <a:xfrm>
              <a:off x="2831403" y="2907604"/>
              <a:ext cx="0" cy="285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16">
              <a:extLst>
                <a:ext uri="{FF2B5EF4-FFF2-40B4-BE49-F238E27FC236}">
                  <a16:creationId xmlns:a16="http://schemas.microsoft.com/office/drawing/2014/main" id="{1F49C91A-10E7-4CCA-B17A-A45ADB2D0636}"/>
                </a:ext>
              </a:extLst>
            </p:cNvPr>
            <p:cNvSpPr>
              <a:spLocks noChangeArrowheads="1"/>
            </p:cNvSpPr>
            <p:nvPr/>
          </p:nvSpPr>
          <p:spPr bwMode="auto">
            <a:xfrm>
              <a:off x="2790128" y="5260279"/>
              <a:ext cx="1619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17">
              <a:extLst>
                <a:ext uri="{FF2B5EF4-FFF2-40B4-BE49-F238E27FC236}">
                  <a16:creationId xmlns:a16="http://schemas.microsoft.com/office/drawing/2014/main" id="{A958485E-5ACD-4DDD-BA1D-FCD53DF7BE62}"/>
                </a:ext>
              </a:extLst>
            </p:cNvPr>
            <p:cNvSpPr>
              <a:spLocks noChangeShapeType="1"/>
            </p:cNvSpPr>
            <p:nvPr/>
          </p:nvSpPr>
          <p:spPr bwMode="auto">
            <a:xfrm flipV="1">
              <a:off x="3509265" y="5203129"/>
              <a:ext cx="0" cy="365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8">
              <a:extLst>
                <a:ext uri="{FF2B5EF4-FFF2-40B4-BE49-F238E27FC236}">
                  <a16:creationId xmlns:a16="http://schemas.microsoft.com/office/drawing/2014/main" id="{F4FD2135-8DD3-4BEA-B1C6-0ADB4C967BCF}"/>
                </a:ext>
              </a:extLst>
            </p:cNvPr>
            <p:cNvSpPr>
              <a:spLocks noChangeShapeType="1"/>
            </p:cNvSpPr>
            <p:nvPr/>
          </p:nvSpPr>
          <p:spPr bwMode="auto">
            <a:xfrm>
              <a:off x="3509265" y="2907604"/>
              <a:ext cx="0" cy="285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19">
              <a:extLst>
                <a:ext uri="{FF2B5EF4-FFF2-40B4-BE49-F238E27FC236}">
                  <a16:creationId xmlns:a16="http://schemas.microsoft.com/office/drawing/2014/main" id="{DDE1790C-692E-47EF-BA65-ADDF44A4C472}"/>
                </a:ext>
              </a:extLst>
            </p:cNvPr>
            <p:cNvSpPr>
              <a:spLocks noChangeArrowheads="1"/>
            </p:cNvSpPr>
            <p:nvPr/>
          </p:nvSpPr>
          <p:spPr bwMode="auto">
            <a:xfrm>
              <a:off x="3466403" y="5260279"/>
              <a:ext cx="1619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Line 20">
              <a:extLst>
                <a:ext uri="{FF2B5EF4-FFF2-40B4-BE49-F238E27FC236}">
                  <a16:creationId xmlns:a16="http://schemas.microsoft.com/office/drawing/2014/main" id="{62CECA4F-F589-467F-BC2D-9C671989688E}"/>
                </a:ext>
              </a:extLst>
            </p:cNvPr>
            <p:cNvSpPr>
              <a:spLocks noChangeShapeType="1"/>
            </p:cNvSpPr>
            <p:nvPr/>
          </p:nvSpPr>
          <p:spPr bwMode="auto">
            <a:xfrm flipV="1">
              <a:off x="4193478" y="5203129"/>
              <a:ext cx="0" cy="365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1">
              <a:extLst>
                <a:ext uri="{FF2B5EF4-FFF2-40B4-BE49-F238E27FC236}">
                  <a16:creationId xmlns:a16="http://schemas.microsoft.com/office/drawing/2014/main" id="{96EABA83-B27F-4656-B190-7E3ED4D4FCD7}"/>
                </a:ext>
              </a:extLst>
            </p:cNvPr>
            <p:cNvSpPr>
              <a:spLocks noChangeShapeType="1"/>
            </p:cNvSpPr>
            <p:nvPr/>
          </p:nvSpPr>
          <p:spPr bwMode="auto">
            <a:xfrm>
              <a:off x="4193478" y="2907604"/>
              <a:ext cx="0" cy="285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22">
              <a:extLst>
                <a:ext uri="{FF2B5EF4-FFF2-40B4-BE49-F238E27FC236}">
                  <a16:creationId xmlns:a16="http://schemas.microsoft.com/office/drawing/2014/main" id="{1253C5F6-9CFC-47EF-BD8F-5CDADA817336}"/>
                </a:ext>
              </a:extLst>
            </p:cNvPr>
            <p:cNvSpPr>
              <a:spLocks noChangeArrowheads="1"/>
            </p:cNvSpPr>
            <p:nvPr/>
          </p:nvSpPr>
          <p:spPr bwMode="auto">
            <a:xfrm>
              <a:off x="4152203" y="5260279"/>
              <a:ext cx="1619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Line 23">
              <a:extLst>
                <a:ext uri="{FF2B5EF4-FFF2-40B4-BE49-F238E27FC236}">
                  <a16:creationId xmlns:a16="http://schemas.microsoft.com/office/drawing/2014/main" id="{316D7A40-C218-4D61-AAFB-C7B5D05DF750}"/>
                </a:ext>
              </a:extLst>
            </p:cNvPr>
            <p:cNvSpPr>
              <a:spLocks noChangeShapeType="1"/>
            </p:cNvSpPr>
            <p:nvPr/>
          </p:nvSpPr>
          <p:spPr bwMode="auto">
            <a:xfrm flipV="1">
              <a:off x="4871340" y="5203129"/>
              <a:ext cx="0" cy="365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4">
              <a:extLst>
                <a:ext uri="{FF2B5EF4-FFF2-40B4-BE49-F238E27FC236}">
                  <a16:creationId xmlns:a16="http://schemas.microsoft.com/office/drawing/2014/main" id="{ACC0F5B7-6320-4BF6-AC19-053957A0806B}"/>
                </a:ext>
              </a:extLst>
            </p:cNvPr>
            <p:cNvSpPr>
              <a:spLocks noChangeShapeType="1"/>
            </p:cNvSpPr>
            <p:nvPr/>
          </p:nvSpPr>
          <p:spPr bwMode="auto">
            <a:xfrm>
              <a:off x="4871340" y="2907604"/>
              <a:ext cx="0" cy="285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5">
              <a:extLst>
                <a:ext uri="{FF2B5EF4-FFF2-40B4-BE49-F238E27FC236}">
                  <a16:creationId xmlns:a16="http://schemas.microsoft.com/office/drawing/2014/main" id="{A4FD2D6E-CB93-42C4-A6F7-59DCC590684A}"/>
                </a:ext>
              </a:extLst>
            </p:cNvPr>
            <p:cNvSpPr>
              <a:spLocks noChangeArrowheads="1"/>
            </p:cNvSpPr>
            <p:nvPr/>
          </p:nvSpPr>
          <p:spPr bwMode="auto">
            <a:xfrm>
              <a:off x="4828478" y="5260279"/>
              <a:ext cx="1619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Line 26">
              <a:extLst>
                <a:ext uri="{FF2B5EF4-FFF2-40B4-BE49-F238E27FC236}">
                  <a16:creationId xmlns:a16="http://schemas.microsoft.com/office/drawing/2014/main" id="{D12DFCE9-E950-473B-863E-212D8397F49C}"/>
                </a:ext>
              </a:extLst>
            </p:cNvPr>
            <p:cNvSpPr>
              <a:spLocks noChangeShapeType="1"/>
            </p:cNvSpPr>
            <p:nvPr/>
          </p:nvSpPr>
          <p:spPr bwMode="auto">
            <a:xfrm flipV="1">
              <a:off x="5555553" y="5203129"/>
              <a:ext cx="0" cy="365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27">
              <a:extLst>
                <a:ext uri="{FF2B5EF4-FFF2-40B4-BE49-F238E27FC236}">
                  <a16:creationId xmlns:a16="http://schemas.microsoft.com/office/drawing/2014/main" id="{A4B75A08-9A40-4185-BB0F-E99056BA53D7}"/>
                </a:ext>
              </a:extLst>
            </p:cNvPr>
            <p:cNvSpPr>
              <a:spLocks noChangeShapeType="1"/>
            </p:cNvSpPr>
            <p:nvPr/>
          </p:nvSpPr>
          <p:spPr bwMode="auto">
            <a:xfrm>
              <a:off x="5555553" y="2907604"/>
              <a:ext cx="0" cy="285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Rectangle 28">
              <a:extLst>
                <a:ext uri="{FF2B5EF4-FFF2-40B4-BE49-F238E27FC236}">
                  <a16:creationId xmlns:a16="http://schemas.microsoft.com/office/drawing/2014/main" id="{8D5CA739-25CE-4CBB-8AD4-1798D7A4DCC6}"/>
                </a:ext>
              </a:extLst>
            </p:cNvPr>
            <p:cNvSpPr>
              <a:spLocks noChangeArrowheads="1"/>
            </p:cNvSpPr>
            <p:nvPr/>
          </p:nvSpPr>
          <p:spPr bwMode="auto">
            <a:xfrm>
              <a:off x="5512690" y="5260279"/>
              <a:ext cx="1619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Line 29">
              <a:extLst>
                <a:ext uri="{FF2B5EF4-FFF2-40B4-BE49-F238E27FC236}">
                  <a16:creationId xmlns:a16="http://schemas.microsoft.com/office/drawing/2014/main" id="{61809CDF-0BE9-4634-81FC-D85A7ABFB863}"/>
                </a:ext>
              </a:extLst>
            </p:cNvPr>
            <p:cNvSpPr>
              <a:spLocks noChangeShapeType="1"/>
            </p:cNvSpPr>
            <p:nvPr/>
          </p:nvSpPr>
          <p:spPr bwMode="auto">
            <a:xfrm>
              <a:off x="2831403" y="5239641"/>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30">
              <a:extLst>
                <a:ext uri="{FF2B5EF4-FFF2-40B4-BE49-F238E27FC236}">
                  <a16:creationId xmlns:a16="http://schemas.microsoft.com/office/drawing/2014/main" id="{F6C2D54B-532A-434E-BE0C-A1C34B64ABE5}"/>
                </a:ext>
              </a:extLst>
            </p:cNvPr>
            <p:cNvSpPr>
              <a:spLocks noChangeShapeType="1"/>
            </p:cNvSpPr>
            <p:nvPr/>
          </p:nvSpPr>
          <p:spPr bwMode="auto">
            <a:xfrm flipH="1">
              <a:off x="5795265" y="5239641"/>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Rectangle 31">
              <a:extLst>
                <a:ext uri="{FF2B5EF4-FFF2-40B4-BE49-F238E27FC236}">
                  <a16:creationId xmlns:a16="http://schemas.microsoft.com/office/drawing/2014/main" id="{5DEBBF33-0479-4A3A-A48B-A49D1A23805D}"/>
                </a:ext>
              </a:extLst>
            </p:cNvPr>
            <p:cNvSpPr>
              <a:spLocks noChangeArrowheads="1"/>
            </p:cNvSpPr>
            <p:nvPr/>
          </p:nvSpPr>
          <p:spPr bwMode="auto">
            <a:xfrm>
              <a:off x="2501203" y="5153916"/>
              <a:ext cx="39528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-200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Line 32">
              <a:extLst>
                <a:ext uri="{FF2B5EF4-FFF2-40B4-BE49-F238E27FC236}">
                  <a16:creationId xmlns:a16="http://schemas.microsoft.com/office/drawing/2014/main" id="{E57CCCBF-5E0A-4FE6-8D11-94EE71077606}"/>
                </a:ext>
              </a:extLst>
            </p:cNvPr>
            <p:cNvSpPr>
              <a:spLocks noChangeShapeType="1"/>
            </p:cNvSpPr>
            <p:nvPr/>
          </p:nvSpPr>
          <p:spPr bwMode="auto">
            <a:xfrm>
              <a:off x="2831403" y="4772916"/>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33">
              <a:extLst>
                <a:ext uri="{FF2B5EF4-FFF2-40B4-BE49-F238E27FC236}">
                  <a16:creationId xmlns:a16="http://schemas.microsoft.com/office/drawing/2014/main" id="{7415CA88-2FFD-4F60-9EB7-33150CFD926F}"/>
                </a:ext>
              </a:extLst>
            </p:cNvPr>
            <p:cNvSpPr>
              <a:spLocks noChangeShapeType="1"/>
            </p:cNvSpPr>
            <p:nvPr/>
          </p:nvSpPr>
          <p:spPr bwMode="auto">
            <a:xfrm flipH="1">
              <a:off x="5795265" y="4772916"/>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Rectangle 34">
              <a:extLst>
                <a:ext uri="{FF2B5EF4-FFF2-40B4-BE49-F238E27FC236}">
                  <a16:creationId xmlns:a16="http://schemas.microsoft.com/office/drawing/2014/main" id="{830B270E-D45A-4110-B6E6-9AD625C49BD6}"/>
                </a:ext>
              </a:extLst>
            </p:cNvPr>
            <p:cNvSpPr>
              <a:spLocks noChangeArrowheads="1"/>
            </p:cNvSpPr>
            <p:nvPr/>
          </p:nvSpPr>
          <p:spPr bwMode="auto">
            <a:xfrm>
              <a:off x="2718690" y="4688779"/>
              <a:ext cx="1619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Line 35">
              <a:extLst>
                <a:ext uri="{FF2B5EF4-FFF2-40B4-BE49-F238E27FC236}">
                  <a16:creationId xmlns:a16="http://schemas.microsoft.com/office/drawing/2014/main" id="{0CA9E276-006A-40C4-A50C-ED9B274FFDF0}"/>
                </a:ext>
              </a:extLst>
            </p:cNvPr>
            <p:cNvSpPr>
              <a:spLocks noChangeShapeType="1"/>
            </p:cNvSpPr>
            <p:nvPr/>
          </p:nvSpPr>
          <p:spPr bwMode="auto">
            <a:xfrm>
              <a:off x="2831403" y="4306191"/>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36">
              <a:extLst>
                <a:ext uri="{FF2B5EF4-FFF2-40B4-BE49-F238E27FC236}">
                  <a16:creationId xmlns:a16="http://schemas.microsoft.com/office/drawing/2014/main" id="{2C6DD609-CA64-44F2-9F9B-2061391373B9}"/>
                </a:ext>
              </a:extLst>
            </p:cNvPr>
            <p:cNvSpPr>
              <a:spLocks noChangeShapeType="1"/>
            </p:cNvSpPr>
            <p:nvPr/>
          </p:nvSpPr>
          <p:spPr bwMode="auto">
            <a:xfrm flipH="1">
              <a:off x="5795265" y="4306191"/>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37">
              <a:extLst>
                <a:ext uri="{FF2B5EF4-FFF2-40B4-BE49-F238E27FC236}">
                  <a16:creationId xmlns:a16="http://schemas.microsoft.com/office/drawing/2014/main" id="{C26DBCBB-8C6C-4A0D-B0F1-ADAEE4613FDC}"/>
                </a:ext>
              </a:extLst>
            </p:cNvPr>
            <p:cNvSpPr>
              <a:spLocks noChangeArrowheads="1"/>
            </p:cNvSpPr>
            <p:nvPr/>
          </p:nvSpPr>
          <p:spPr bwMode="auto">
            <a:xfrm>
              <a:off x="2550415" y="4222054"/>
              <a:ext cx="33813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200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Line 38">
              <a:extLst>
                <a:ext uri="{FF2B5EF4-FFF2-40B4-BE49-F238E27FC236}">
                  <a16:creationId xmlns:a16="http://schemas.microsoft.com/office/drawing/2014/main" id="{984E9445-356C-44FD-BD28-E2F171C139E4}"/>
                </a:ext>
              </a:extLst>
            </p:cNvPr>
            <p:cNvSpPr>
              <a:spLocks noChangeShapeType="1"/>
            </p:cNvSpPr>
            <p:nvPr/>
          </p:nvSpPr>
          <p:spPr bwMode="auto">
            <a:xfrm>
              <a:off x="2831403" y="3841054"/>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39">
              <a:extLst>
                <a:ext uri="{FF2B5EF4-FFF2-40B4-BE49-F238E27FC236}">
                  <a16:creationId xmlns:a16="http://schemas.microsoft.com/office/drawing/2014/main" id="{6C63790F-3844-41BA-B9CB-2B664FFFE189}"/>
                </a:ext>
              </a:extLst>
            </p:cNvPr>
            <p:cNvSpPr>
              <a:spLocks noChangeShapeType="1"/>
            </p:cNvSpPr>
            <p:nvPr/>
          </p:nvSpPr>
          <p:spPr bwMode="auto">
            <a:xfrm flipH="1">
              <a:off x="5795265" y="3841054"/>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Rectangle 40">
              <a:extLst>
                <a:ext uri="{FF2B5EF4-FFF2-40B4-BE49-F238E27FC236}">
                  <a16:creationId xmlns:a16="http://schemas.microsoft.com/office/drawing/2014/main" id="{FA53F173-E77D-48D0-B656-471A750E2B64}"/>
                </a:ext>
              </a:extLst>
            </p:cNvPr>
            <p:cNvSpPr>
              <a:spLocks noChangeArrowheads="1"/>
            </p:cNvSpPr>
            <p:nvPr/>
          </p:nvSpPr>
          <p:spPr bwMode="auto">
            <a:xfrm>
              <a:off x="2550415" y="3755329"/>
              <a:ext cx="33813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400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Line 41">
              <a:extLst>
                <a:ext uri="{FF2B5EF4-FFF2-40B4-BE49-F238E27FC236}">
                  <a16:creationId xmlns:a16="http://schemas.microsoft.com/office/drawing/2014/main" id="{C2C104D2-B46D-412C-93C7-C143063C92DE}"/>
                </a:ext>
              </a:extLst>
            </p:cNvPr>
            <p:cNvSpPr>
              <a:spLocks noChangeShapeType="1"/>
            </p:cNvSpPr>
            <p:nvPr/>
          </p:nvSpPr>
          <p:spPr bwMode="auto">
            <a:xfrm>
              <a:off x="2831403" y="3374329"/>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42">
              <a:extLst>
                <a:ext uri="{FF2B5EF4-FFF2-40B4-BE49-F238E27FC236}">
                  <a16:creationId xmlns:a16="http://schemas.microsoft.com/office/drawing/2014/main" id="{36492105-4708-488F-9E74-A5E26FC4EE73}"/>
                </a:ext>
              </a:extLst>
            </p:cNvPr>
            <p:cNvSpPr>
              <a:spLocks noChangeShapeType="1"/>
            </p:cNvSpPr>
            <p:nvPr/>
          </p:nvSpPr>
          <p:spPr bwMode="auto">
            <a:xfrm flipH="1">
              <a:off x="5795265" y="3374329"/>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Rectangle 43">
              <a:extLst>
                <a:ext uri="{FF2B5EF4-FFF2-40B4-BE49-F238E27FC236}">
                  <a16:creationId xmlns:a16="http://schemas.microsoft.com/office/drawing/2014/main" id="{1CEB91E9-9412-447F-B898-8D20CCE239E0}"/>
                </a:ext>
              </a:extLst>
            </p:cNvPr>
            <p:cNvSpPr>
              <a:spLocks noChangeArrowheads="1"/>
            </p:cNvSpPr>
            <p:nvPr/>
          </p:nvSpPr>
          <p:spPr bwMode="auto">
            <a:xfrm>
              <a:off x="2550415" y="3290191"/>
              <a:ext cx="33813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600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Line 44">
              <a:extLst>
                <a:ext uri="{FF2B5EF4-FFF2-40B4-BE49-F238E27FC236}">
                  <a16:creationId xmlns:a16="http://schemas.microsoft.com/office/drawing/2014/main" id="{127E1A32-0E3C-45A8-8B17-1A4E58BC1421}"/>
                </a:ext>
              </a:extLst>
            </p:cNvPr>
            <p:cNvSpPr>
              <a:spLocks noChangeShapeType="1"/>
            </p:cNvSpPr>
            <p:nvPr/>
          </p:nvSpPr>
          <p:spPr bwMode="auto">
            <a:xfrm>
              <a:off x="2831403" y="2907604"/>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45">
              <a:extLst>
                <a:ext uri="{FF2B5EF4-FFF2-40B4-BE49-F238E27FC236}">
                  <a16:creationId xmlns:a16="http://schemas.microsoft.com/office/drawing/2014/main" id="{F9646BD2-4CDE-49E0-BEED-476FFB90FF58}"/>
                </a:ext>
              </a:extLst>
            </p:cNvPr>
            <p:cNvSpPr>
              <a:spLocks noChangeShapeType="1"/>
            </p:cNvSpPr>
            <p:nvPr/>
          </p:nvSpPr>
          <p:spPr bwMode="auto">
            <a:xfrm flipH="1">
              <a:off x="5795265" y="2907604"/>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Rectangle 46">
              <a:extLst>
                <a:ext uri="{FF2B5EF4-FFF2-40B4-BE49-F238E27FC236}">
                  <a16:creationId xmlns:a16="http://schemas.microsoft.com/office/drawing/2014/main" id="{4367864F-BCD6-4F0A-8FA2-AA30350DF0DE}"/>
                </a:ext>
              </a:extLst>
            </p:cNvPr>
            <p:cNvSpPr>
              <a:spLocks noChangeArrowheads="1"/>
            </p:cNvSpPr>
            <p:nvPr/>
          </p:nvSpPr>
          <p:spPr bwMode="auto">
            <a:xfrm>
              <a:off x="2550415" y="2823466"/>
              <a:ext cx="33813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800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Line 47">
              <a:extLst>
                <a:ext uri="{FF2B5EF4-FFF2-40B4-BE49-F238E27FC236}">
                  <a16:creationId xmlns:a16="http://schemas.microsoft.com/office/drawing/2014/main" id="{2AB6DAEF-68E6-45C5-A440-C4AEF88EB7D9}"/>
                </a:ext>
              </a:extLst>
            </p:cNvPr>
            <p:cNvSpPr>
              <a:spLocks noChangeShapeType="1"/>
            </p:cNvSpPr>
            <p:nvPr/>
          </p:nvSpPr>
          <p:spPr bwMode="auto">
            <a:xfrm>
              <a:off x="2831403" y="2907604"/>
              <a:ext cx="299878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48">
              <a:extLst>
                <a:ext uri="{FF2B5EF4-FFF2-40B4-BE49-F238E27FC236}">
                  <a16:creationId xmlns:a16="http://schemas.microsoft.com/office/drawing/2014/main" id="{BDC2C54B-9709-4BE6-B14E-50FFACE205EF}"/>
                </a:ext>
              </a:extLst>
            </p:cNvPr>
            <p:cNvSpPr>
              <a:spLocks noChangeShapeType="1"/>
            </p:cNvSpPr>
            <p:nvPr/>
          </p:nvSpPr>
          <p:spPr bwMode="auto">
            <a:xfrm>
              <a:off x="2831403" y="5239641"/>
              <a:ext cx="299878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49">
              <a:extLst>
                <a:ext uri="{FF2B5EF4-FFF2-40B4-BE49-F238E27FC236}">
                  <a16:creationId xmlns:a16="http://schemas.microsoft.com/office/drawing/2014/main" id="{F61AEEA5-8AF3-4B31-8EAA-A9469188D221}"/>
                </a:ext>
              </a:extLst>
            </p:cNvPr>
            <p:cNvSpPr>
              <a:spLocks noChangeShapeType="1"/>
            </p:cNvSpPr>
            <p:nvPr/>
          </p:nvSpPr>
          <p:spPr bwMode="auto">
            <a:xfrm flipV="1">
              <a:off x="5830190" y="2907604"/>
              <a:ext cx="0" cy="233203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50">
              <a:extLst>
                <a:ext uri="{FF2B5EF4-FFF2-40B4-BE49-F238E27FC236}">
                  <a16:creationId xmlns:a16="http://schemas.microsoft.com/office/drawing/2014/main" id="{7975A402-275C-4F83-9888-C2A31874C7AD}"/>
                </a:ext>
              </a:extLst>
            </p:cNvPr>
            <p:cNvSpPr>
              <a:spLocks noChangeShapeType="1"/>
            </p:cNvSpPr>
            <p:nvPr/>
          </p:nvSpPr>
          <p:spPr bwMode="auto">
            <a:xfrm flipV="1">
              <a:off x="2831403" y="2907604"/>
              <a:ext cx="0" cy="233203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52">
              <a:extLst>
                <a:ext uri="{FF2B5EF4-FFF2-40B4-BE49-F238E27FC236}">
                  <a16:creationId xmlns:a16="http://schemas.microsoft.com/office/drawing/2014/main" id="{B480460E-6392-42D1-9BB4-493A1F88F55D}"/>
                </a:ext>
              </a:extLst>
            </p:cNvPr>
            <p:cNvSpPr>
              <a:spLocks noChangeShapeType="1"/>
            </p:cNvSpPr>
            <p:nvPr/>
          </p:nvSpPr>
          <p:spPr bwMode="auto">
            <a:xfrm flipV="1">
              <a:off x="4192437" y="2907604"/>
              <a:ext cx="0" cy="213360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51">
              <a:extLst>
                <a:ext uri="{FF2B5EF4-FFF2-40B4-BE49-F238E27FC236}">
                  <a16:creationId xmlns:a16="http://schemas.microsoft.com/office/drawing/2014/main" id="{AC053252-00A2-49BA-A71C-2F4F5B8B3B88}"/>
                </a:ext>
              </a:extLst>
            </p:cNvPr>
            <p:cNvSpPr>
              <a:spLocks noChangeShapeType="1"/>
            </p:cNvSpPr>
            <p:nvPr/>
          </p:nvSpPr>
          <p:spPr bwMode="auto">
            <a:xfrm flipH="1" flipV="1">
              <a:off x="3412267" y="2907604"/>
              <a:ext cx="0" cy="2133600"/>
            </a:xfrm>
            <a:prstGeom prst="line">
              <a:avLst/>
            </a:prstGeom>
            <a:noFill/>
            <a:ln w="1905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Oval 55">
              <a:extLst>
                <a:ext uri="{FF2B5EF4-FFF2-40B4-BE49-F238E27FC236}">
                  <a16:creationId xmlns:a16="http://schemas.microsoft.com/office/drawing/2014/main" id="{FC2C5BC4-5E7F-4C80-BFB2-6EF8A1F10801}"/>
                </a:ext>
              </a:extLst>
            </p:cNvPr>
            <p:cNvSpPr>
              <a:spLocks noChangeArrowheads="1"/>
            </p:cNvSpPr>
            <p:nvPr/>
          </p:nvSpPr>
          <p:spPr bwMode="auto">
            <a:xfrm flipH="1">
              <a:off x="3044201" y="4573575"/>
              <a:ext cx="112712" cy="112712"/>
            </a:xfrm>
            <a:prstGeom prst="ellipse">
              <a:avLst/>
            </a:pr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Oval 56">
              <a:extLst>
                <a:ext uri="{FF2B5EF4-FFF2-40B4-BE49-F238E27FC236}">
                  <a16:creationId xmlns:a16="http://schemas.microsoft.com/office/drawing/2014/main" id="{17A69555-3920-454C-BD58-BBFC8A291A80}"/>
                </a:ext>
              </a:extLst>
            </p:cNvPr>
            <p:cNvSpPr>
              <a:spLocks noChangeArrowheads="1"/>
            </p:cNvSpPr>
            <p:nvPr/>
          </p:nvSpPr>
          <p:spPr bwMode="auto">
            <a:xfrm flipH="1">
              <a:off x="2831403" y="4525266"/>
              <a:ext cx="114300" cy="112712"/>
            </a:xfrm>
            <a:prstGeom prst="ellipse">
              <a:avLst/>
            </a:pr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Oval 57">
              <a:extLst>
                <a:ext uri="{FF2B5EF4-FFF2-40B4-BE49-F238E27FC236}">
                  <a16:creationId xmlns:a16="http://schemas.microsoft.com/office/drawing/2014/main" id="{DF6E7C40-41F5-41A6-84DD-68098152BE0C}"/>
                </a:ext>
              </a:extLst>
            </p:cNvPr>
            <p:cNvSpPr>
              <a:spLocks noChangeArrowheads="1"/>
            </p:cNvSpPr>
            <p:nvPr/>
          </p:nvSpPr>
          <p:spPr bwMode="auto">
            <a:xfrm flipH="1">
              <a:off x="2938596" y="4552710"/>
              <a:ext cx="112712" cy="112712"/>
            </a:xfrm>
            <a:prstGeom prst="ellipse">
              <a:avLst/>
            </a:pr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Oval 58">
              <a:extLst>
                <a:ext uri="{FF2B5EF4-FFF2-40B4-BE49-F238E27FC236}">
                  <a16:creationId xmlns:a16="http://schemas.microsoft.com/office/drawing/2014/main" id="{792E9E42-AF1B-4BDE-B73E-78BF43DC33F3}"/>
                </a:ext>
              </a:extLst>
            </p:cNvPr>
            <p:cNvSpPr>
              <a:spLocks noChangeArrowheads="1"/>
            </p:cNvSpPr>
            <p:nvPr/>
          </p:nvSpPr>
          <p:spPr bwMode="auto">
            <a:xfrm flipH="1">
              <a:off x="3255411" y="4607371"/>
              <a:ext cx="112712" cy="114300"/>
            </a:xfrm>
            <a:prstGeom prst="ellipse">
              <a:avLst/>
            </a:pr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28" name="Oval 59">
              <a:extLst>
                <a:ext uri="{FF2B5EF4-FFF2-40B4-BE49-F238E27FC236}">
                  <a16:creationId xmlns:a16="http://schemas.microsoft.com/office/drawing/2014/main" id="{4F01F518-7C49-4C77-BE9B-F41292E35B09}"/>
                </a:ext>
              </a:extLst>
            </p:cNvPr>
            <p:cNvSpPr>
              <a:spLocks noChangeArrowheads="1"/>
            </p:cNvSpPr>
            <p:nvPr/>
          </p:nvSpPr>
          <p:spPr bwMode="auto">
            <a:xfrm flipH="1">
              <a:off x="3361018" y="4615308"/>
              <a:ext cx="112712" cy="112712"/>
            </a:xfrm>
            <a:prstGeom prst="ellipse">
              <a:avLst/>
            </a:pr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29" name="Oval 60">
              <a:extLst>
                <a:ext uri="{FF2B5EF4-FFF2-40B4-BE49-F238E27FC236}">
                  <a16:creationId xmlns:a16="http://schemas.microsoft.com/office/drawing/2014/main" id="{FC91B521-A01C-49F2-83C1-60A188F08B49}"/>
                </a:ext>
              </a:extLst>
            </p:cNvPr>
            <p:cNvSpPr>
              <a:spLocks noChangeArrowheads="1"/>
            </p:cNvSpPr>
            <p:nvPr/>
          </p:nvSpPr>
          <p:spPr bwMode="auto">
            <a:xfrm flipH="1">
              <a:off x="3149806" y="4593081"/>
              <a:ext cx="112712" cy="114300"/>
            </a:xfrm>
            <a:prstGeom prst="ellipse">
              <a:avLst/>
            </a:pr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31" name="Freeform 61">
              <a:extLst>
                <a:ext uri="{FF2B5EF4-FFF2-40B4-BE49-F238E27FC236}">
                  <a16:creationId xmlns:a16="http://schemas.microsoft.com/office/drawing/2014/main" id="{83A2709C-22AA-46CF-8416-1AF3D02579B4}"/>
                </a:ext>
              </a:extLst>
            </p:cNvPr>
            <p:cNvSpPr>
              <a:spLocks/>
            </p:cNvSpPr>
            <p:nvPr/>
          </p:nvSpPr>
          <p:spPr bwMode="auto">
            <a:xfrm flipH="1">
              <a:off x="2859978" y="3212404"/>
              <a:ext cx="3006725" cy="1497012"/>
            </a:xfrm>
            <a:custGeom>
              <a:avLst/>
              <a:gdLst>
                <a:gd name="T0" fmla="*/ 0 w 1894"/>
                <a:gd name="T1" fmla="*/ 0 h 943"/>
                <a:gd name="T2" fmla="*/ 32 w 1894"/>
                <a:gd name="T3" fmla="*/ 44 h 943"/>
                <a:gd name="T4" fmla="*/ 67 w 1894"/>
                <a:gd name="T5" fmla="*/ 89 h 943"/>
                <a:gd name="T6" fmla="*/ 103 w 1894"/>
                <a:gd name="T7" fmla="*/ 133 h 943"/>
                <a:gd name="T8" fmla="*/ 134 w 1894"/>
                <a:gd name="T9" fmla="*/ 178 h 943"/>
                <a:gd name="T10" fmla="*/ 169 w 1894"/>
                <a:gd name="T11" fmla="*/ 222 h 943"/>
                <a:gd name="T12" fmla="*/ 205 w 1894"/>
                <a:gd name="T13" fmla="*/ 262 h 943"/>
                <a:gd name="T14" fmla="*/ 240 w 1894"/>
                <a:gd name="T15" fmla="*/ 307 h 943"/>
                <a:gd name="T16" fmla="*/ 272 w 1894"/>
                <a:gd name="T17" fmla="*/ 347 h 943"/>
                <a:gd name="T18" fmla="*/ 307 w 1894"/>
                <a:gd name="T19" fmla="*/ 387 h 943"/>
                <a:gd name="T20" fmla="*/ 343 w 1894"/>
                <a:gd name="T21" fmla="*/ 431 h 943"/>
                <a:gd name="T22" fmla="*/ 378 w 1894"/>
                <a:gd name="T23" fmla="*/ 467 h 943"/>
                <a:gd name="T24" fmla="*/ 409 w 1894"/>
                <a:gd name="T25" fmla="*/ 507 h 943"/>
                <a:gd name="T26" fmla="*/ 445 w 1894"/>
                <a:gd name="T27" fmla="*/ 542 h 943"/>
                <a:gd name="T28" fmla="*/ 480 w 1894"/>
                <a:gd name="T29" fmla="*/ 578 h 943"/>
                <a:gd name="T30" fmla="*/ 512 w 1894"/>
                <a:gd name="T31" fmla="*/ 614 h 943"/>
                <a:gd name="T32" fmla="*/ 547 w 1894"/>
                <a:gd name="T33" fmla="*/ 645 h 943"/>
                <a:gd name="T34" fmla="*/ 583 w 1894"/>
                <a:gd name="T35" fmla="*/ 676 h 943"/>
                <a:gd name="T36" fmla="*/ 618 w 1894"/>
                <a:gd name="T37" fmla="*/ 703 h 943"/>
                <a:gd name="T38" fmla="*/ 649 w 1894"/>
                <a:gd name="T39" fmla="*/ 729 h 943"/>
                <a:gd name="T40" fmla="*/ 685 w 1894"/>
                <a:gd name="T41" fmla="*/ 756 h 943"/>
                <a:gd name="T42" fmla="*/ 720 w 1894"/>
                <a:gd name="T43" fmla="*/ 778 h 943"/>
                <a:gd name="T44" fmla="*/ 756 w 1894"/>
                <a:gd name="T45" fmla="*/ 801 h 943"/>
                <a:gd name="T46" fmla="*/ 787 w 1894"/>
                <a:gd name="T47" fmla="*/ 823 h 943"/>
                <a:gd name="T48" fmla="*/ 823 w 1894"/>
                <a:gd name="T49" fmla="*/ 841 h 943"/>
                <a:gd name="T50" fmla="*/ 858 w 1894"/>
                <a:gd name="T51" fmla="*/ 858 h 943"/>
                <a:gd name="T52" fmla="*/ 889 w 1894"/>
                <a:gd name="T53" fmla="*/ 872 h 943"/>
                <a:gd name="T54" fmla="*/ 925 w 1894"/>
                <a:gd name="T55" fmla="*/ 885 h 943"/>
                <a:gd name="T56" fmla="*/ 960 w 1894"/>
                <a:gd name="T57" fmla="*/ 898 h 943"/>
                <a:gd name="T58" fmla="*/ 996 w 1894"/>
                <a:gd name="T59" fmla="*/ 907 h 943"/>
                <a:gd name="T60" fmla="*/ 1027 w 1894"/>
                <a:gd name="T61" fmla="*/ 916 h 943"/>
                <a:gd name="T62" fmla="*/ 1063 w 1894"/>
                <a:gd name="T63" fmla="*/ 925 h 943"/>
                <a:gd name="T64" fmla="*/ 1098 w 1894"/>
                <a:gd name="T65" fmla="*/ 930 h 943"/>
                <a:gd name="T66" fmla="*/ 1134 w 1894"/>
                <a:gd name="T67" fmla="*/ 934 h 943"/>
                <a:gd name="T68" fmla="*/ 1165 w 1894"/>
                <a:gd name="T69" fmla="*/ 938 h 943"/>
                <a:gd name="T70" fmla="*/ 1200 w 1894"/>
                <a:gd name="T71" fmla="*/ 943 h 943"/>
                <a:gd name="T72" fmla="*/ 1236 w 1894"/>
                <a:gd name="T73" fmla="*/ 943 h 943"/>
                <a:gd name="T74" fmla="*/ 1267 w 1894"/>
                <a:gd name="T75" fmla="*/ 943 h 943"/>
                <a:gd name="T76" fmla="*/ 1303 w 1894"/>
                <a:gd name="T77" fmla="*/ 943 h 943"/>
                <a:gd name="T78" fmla="*/ 1338 w 1894"/>
                <a:gd name="T79" fmla="*/ 943 h 943"/>
                <a:gd name="T80" fmla="*/ 1374 w 1894"/>
                <a:gd name="T81" fmla="*/ 943 h 943"/>
                <a:gd name="T82" fmla="*/ 1405 w 1894"/>
                <a:gd name="T83" fmla="*/ 938 h 943"/>
                <a:gd name="T84" fmla="*/ 1440 w 1894"/>
                <a:gd name="T85" fmla="*/ 938 h 943"/>
                <a:gd name="T86" fmla="*/ 1476 w 1894"/>
                <a:gd name="T87" fmla="*/ 934 h 943"/>
                <a:gd name="T88" fmla="*/ 1512 w 1894"/>
                <a:gd name="T89" fmla="*/ 930 h 943"/>
                <a:gd name="T90" fmla="*/ 1543 w 1894"/>
                <a:gd name="T91" fmla="*/ 925 h 943"/>
                <a:gd name="T92" fmla="*/ 1578 w 1894"/>
                <a:gd name="T93" fmla="*/ 921 h 943"/>
                <a:gd name="T94" fmla="*/ 1614 w 1894"/>
                <a:gd name="T95" fmla="*/ 916 h 943"/>
                <a:gd name="T96" fmla="*/ 1645 w 1894"/>
                <a:gd name="T97" fmla="*/ 912 h 943"/>
                <a:gd name="T98" fmla="*/ 1680 w 1894"/>
                <a:gd name="T99" fmla="*/ 907 h 943"/>
                <a:gd name="T100" fmla="*/ 1716 w 1894"/>
                <a:gd name="T101" fmla="*/ 898 h 943"/>
                <a:gd name="T102" fmla="*/ 1752 w 1894"/>
                <a:gd name="T103" fmla="*/ 894 h 943"/>
                <a:gd name="T104" fmla="*/ 1783 w 1894"/>
                <a:gd name="T105" fmla="*/ 885 h 943"/>
                <a:gd name="T106" fmla="*/ 1818 w 1894"/>
                <a:gd name="T107" fmla="*/ 881 h 943"/>
                <a:gd name="T108" fmla="*/ 1854 w 1894"/>
                <a:gd name="T109" fmla="*/ 872 h 943"/>
                <a:gd name="T110" fmla="*/ 1889 w 1894"/>
                <a:gd name="T111" fmla="*/ 863 h 943"/>
                <a:gd name="T112" fmla="*/ 1894 w 1894"/>
                <a:gd name="T113" fmla="*/ 858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94" h="943">
                  <a:moveTo>
                    <a:pt x="0" y="0"/>
                  </a:moveTo>
                  <a:lnTo>
                    <a:pt x="32" y="44"/>
                  </a:lnTo>
                  <a:lnTo>
                    <a:pt x="67" y="89"/>
                  </a:lnTo>
                  <a:lnTo>
                    <a:pt x="103" y="133"/>
                  </a:lnTo>
                  <a:lnTo>
                    <a:pt x="134" y="178"/>
                  </a:lnTo>
                  <a:lnTo>
                    <a:pt x="169" y="222"/>
                  </a:lnTo>
                  <a:lnTo>
                    <a:pt x="205" y="262"/>
                  </a:lnTo>
                  <a:lnTo>
                    <a:pt x="240" y="307"/>
                  </a:lnTo>
                  <a:lnTo>
                    <a:pt x="272" y="347"/>
                  </a:lnTo>
                  <a:lnTo>
                    <a:pt x="307" y="387"/>
                  </a:lnTo>
                  <a:lnTo>
                    <a:pt x="343" y="431"/>
                  </a:lnTo>
                  <a:lnTo>
                    <a:pt x="378" y="467"/>
                  </a:lnTo>
                  <a:lnTo>
                    <a:pt x="409" y="507"/>
                  </a:lnTo>
                  <a:lnTo>
                    <a:pt x="445" y="542"/>
                  </a:lnTo>
                  <a:lnTo>
                    <a:pt x="480" y="578"/>
                  </a:lnTo>
                  <a:lnTo>
                    <a:pt x="512" y="614"/>
                  </a:lnTo>
                  <a:lnTo>
                    <a:pt x="547" y="645"/>
                  </a:lnTo>
                  <a:lnTo>
                    <a:pt x="583" y="676"/>
                  </a:lnTo>
                  <a:lnTo>
                    <a:pt x="618" y="703"/>
                  </a:lnTo>
                  <a:lnTo>
                    <a:pt x="649" y="729"/>
                  </a:lnTo>
                  <a:lnTo>
                    <a:pt x="685" y="756"/>
                  </a:lnTo>
                  <a:lnTo>
                    <a:pt x="720" y="778"/>
                  </a:lnTo>
                  <a:lnTo>
                    <a:pt x="756" y="801"/>
                  </a:lnTo>
                  <a:lnTo>
                    <a:pt x="787" y="823"/>
                  </a:lnTo>
                  <a:lnTo>
                    <a:pt x="823" y="841"/>
                  </a:lnTo>
                  <a:lnTo>
                    <a:pt x="858" y="858"/>
                  </a:lnTo>
                  <a:lnTo>
                    <a:pt x="889" y="872"/>
                  </a:lnTo>
                  <a:lnTo>
                    <a:pt x="925" y="885"/>
                  </a:lnTo>
                  <a:lnTo>
                    <a:pt x="960" y="898"/>
                  </a:lnTo>
                  <a:lnTo>
                    <a:pt x="996" y="907"/>
                  </a:lnTo>
                  <a:lnTo>
                    <a:pt x="1027" y="916"/>
                  </a:lnTo>
                  <a:lnTo>
                    <a:pt x="1063" y="925"/>
                  </a:lnTo>
                  <a:lnTo>
                    <a:pt x="1098" y="930"/>
                  </a:lnTo>
                  <a:lnTo>
                    <a:pt x="1134" y="934"/>
                  </a:lnTo>
                  <a:lnTo>
                    <a:pt x="1165" y="938"/>
                  </a:lnTo>
                  <a:lnTo>
                    <a:pt x="1200" y="943"/>
                  </a:lnTo>
                  <a:lnTo>
                    <a:pt x="1236" y="943"/>
                  </a:lnTo>
                  <a:lnTo>
                    <a:pt x="1267" y="943"/>
                  </a:lnTo>
                  <a:lnTo>
                    <a:pt x="1303" y="943"/>
                  </a:lnTo>
                  <a:lnTo>
                    <a:pt x="1338" y="943"/>
                  </a:lnTo>
                  <a:lnTo>
                    <a:pt x="1374" y="943"/>
                  </a:lnTo>
                  <a:lnTo>
                    <a:pt x="1405" y="938"/>
                  </a:lnTo>
                  <a:lnTo>
                    <a:pt x="1440" y="938"/>
                  </a:lnTo>
                  <a:lnTo>
                    <a:pt x="1476" y="934"/>
                  </a:lnTo>
                  <a:lnTo>
                    <a:pt x="1512" y="930"/>
                  </a:lnTo>
                  <a:lnTo>
                    <a:pt x="1543" y="925"/>
                  </a:lnTo>
                  <a:lnTo>
                    <a:pt x="1578" y="921"/>
                  </a:lnTo>
                  <a:lnTo>
                    <a:pt x="1614" y="916"/>
                  </a:lnTo>
                  <a:lnTo>
                    <a:pt x="1645" y="912"/>
                  </a:lnTo>
                  <a:lnTo>
                    <a:pt x="1680" y="907"/>
                  </a:lnTo>
                  <a:lnTo>
                    <a:pt x="1716" y="898"/>
                  </a:lnTo>
                  <a:lnTo>
                    <a:pt x="1752" y="894"/>
                  </a:lnTo>
                  <a:lnTo>
                    <a:pt x="1783" y="885"/>
                  </a:lnTo>
                  <a:lnTo>
                    <a:pt x="1818" y="881"/>
                  </a:lnTo>
                  <a:lnTo>
                    <a:pt x="1854" y="872"/>
                  </a:lnTo>
                  <a:lnTo>
                    <a:pt x="1889" y="863"/>
                  </a:lnTo>
                  <a:lnTo>
                    <a:pt x="1894" y="858"/>
                  </a:lnTo>
                </a:path>
              </a:pathLst>
            </a:custGeom>
            <a:noFill/>
            <a:ln w="19050">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33" name="Rectangle 63">
              <a:extLst>
                <a:ext uri="{FF2B5EF4-FFF2-40B4-BE49-F238E27FC236}">
                  <a16:creationId xmlns:a16="http://schemas.microsoft.com/office/drawing/2014/main" id="{921EFAA9-BC3C-4DEF-AEEF-F308B00F887A}"/>
                </a:ext>
              </a:extLst>
            </p:cNvPr>
            <p:cNvSpPr>
              <a:spLocks noChangeArrowheads="1"/>
            </p:cNvSpPr>
            <p:nvPr/>
          </p:nvSpPr>
          <p:spPr bwMode="auto">
            <a:xfrm>
              <a:off x="4285553" y="5430141"/>
              <a:ext cx="14763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534" name="Rectangle 64">
              <a:extLst>
                <a:ext uri="{FF2B5EF4-FFF2-40B4-BE49-F238E27FC236}">
                  <a16:creationId xmlns:a16="http://schemas.microsoft.com/office/drawing/2014/main" id="{F48B1CB1-1CF2-43AD-AE94-57F2060B099A}"/>
                </a:ext>
              </a:extLst>
            </p:cNvPr>
            <p:cNvSpPr>
              <a:spLocks noChangeArrowheads="1"/>
            </p:cNvSpPr>
            <p:nvPr/>
          </p:nvSpPr>
          <p:spPr bwMode="auto">
            <a:xfrm rot="16200000">
              <a:off x="2254694" y="3948745"/>
              <a:ext cx="25648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rPr>
                <a:t>z(x)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537" name="TextBox 22536">
              <a:extLst>
                <a:ext uri="{FF2B5EF4-FFF2-40B4-BE49-F238E27FC236}">
                  <a16:creationId xmlns:a16="http://schemas.microsoft.com/office/drawing/2014/main" id="{EADCED09-F9CB-4D02-919F-1588D1B877C0}"/>
                </a:ext>
              </a:extLst>
            </p:cNvPr>
            <p:cNvSpPr txBox="1"/>
            <p:nvPr/>
          </p:nvSpPr>
          <p:spPr>
            <a:xfrm>
              <a:off x="2752752" y="3384300"/>
              <a:ext cx="731995" cy="461665"/>
            </a:xfrm>
            <a:prstGeom prst="rect">
              <a:avLst/>
            </a:prstGeom>
            <a:noFill/>
          </p:spPr>
          <p:txBody>
            <a:bodyPr wrap="none" rtlCol="0">
              <a:spAutoFit/>
            </a:bodyPr>
            <a:lstStyle/>
            <a:p>
              <a:r>
                <a:rPr lang="en-US" sz="1200" dirty="0"/>
                <a:t>Training</a:t>
              </a:r>
              <a:br>
                <a:rPr lang="en-US" sz="1200" dirty="0"/>
              </a:br>
              <a:r>
                <a:rPr lang="en-US" sz="1200" dirty="0"/>
                <a:t>region</a:t>
              </a:r>
            </a:p>
          </p:txBody>
        </p:sp>
        <p:sp>
          <p:nvSpPr>
            <p:cNvPr id="74" name="TextBox 73">
              <a:extLst>
                <a:ext uri="{FF2B5EF4-FFF2-40B4-BE49-F238E27FC236}">
                  <a16:creationId xmlns:a16="http://schemas.microsoft.com/office/drawing/2014/main" id="{3303B597-166C-4328-8A30-22A985D6260C}"/>
                </a:ext>
              </a:extLst>
            </p:cNvPr>
            <p:cNvSpPr txBox="1"/>
            <p:nvPr/>
          </p:nvSpPr>
          <p:spPr>
            <a:xfrm>
              <a:off x="3365894" y="3372046"/>
              <a:ext cx="946093" cy="461665"/>
            </a:xfrm>
            <a:prstGeom prst="rect">
              <a:avLst/>
            </a:prstGeom>
            <a:noFill/>
          </p:spPr>
          <p:txBody>
            <a:bodyPr wrap="none" rtlCol="0">
              <a:spAutoFit/>
            </a:bodyPr>
            <a:lstStyle/>
            <a:p>
              <a:r>
                <a:rPr lang="en-US" sz="1200" dirty="0"/>
                <a:t>Short term </a:t>
              </a:r>
              <a:br>
                <a:rPr lang="en-US" sz="1200" dirty="0"/>
              </a:br>
              <a:r>
                <a:rPr lang="en-US" sz="1200" dirty="0"/>
                <a:t>prediction</a:t>
              </a:r>
            </a:p>
          </p:txBody>
        </p:sp>
        <p:sp>
          <p:nvSpPr>
            <p:cNvPr id="75" name="TextBox 74">
              <a:extLst>
                <a:ext uri="{FF2B5EF4-FFF2-40B4-BE49-F238E27FC236}">
                  <a16:creationId xmlns:a16="http://schemas.microsoft.com/office/drawing/2014/main" id="{627200DD-2A35-457A-BC84-91CEC2D56D0C}"/>
                </a:ext>
              </a:extLst>
            </p:cNvPr>
            <p:cNvSpPr txBox="1"/>
            <p:nvPr/>
          </p:nvSpPr>
          <p:spPr>
            <a:xfrm>
              <a:off x="4157765" y="3374215"/>
              <a:ext cx="918841" cy="461665"/>
            </a:xfrm>
            <a:prstGeom prst="rect">
              <a:avLst/>
            </a:prstGeom>
            <a:noFill/>
          </p:spPr>
          <p:txBody>
            <a:bodyPr wrap="none" rtlCol="0">
              <a:spAutoFit/>
            </a:bodyPr>
            <a:lstStyle/>
            <a:p>
              <a:r>
                <a:rPr lang="en-US" sz="1200" dirty="0"/>
                <a:t>Long term </a:t>
              </a:r>
              <a:br>
                <a:rPr lang="en-US" sz="1200" dirty="0"/>
              </a:br>
              <a:r>
                <a:rPr lang="en-US" sz="1200" dirty="0"/>
                <a:t>prediction</a:t>
              </a:r>
            </a:p>
          </p:txBody>
        </p:sp>
      </p:grpSp>
    </p:spTree>
    <p:extLst>
      <p:ext uri="{BB962C8B-B14F-4D97-AF65-F5344CB8AC3E}">
        <p14:creationId xmlns:p14="http://schemas.microsoft.com/office/powerpoint/2010/main" val="1674129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77D66EC0-FFB8-4B73-A6EF-361ABF6B21B8}"/>
                  </a:ext>
                </a:extLst>
              </p:cNvPr>
              <p:cNvSpPr>
                <a:spLocks noGrp="1"/>
              </p:cNvSpPr>
              <p:nvPr>
                <p:ph type="body" sz="quarter" idx="10"/>
              </p:nvPr>
            </p:nvSpPr>
            <p:spPr/>
            <p:txBody>
              <a:bodyPr/>
              <a:lstStyle/>
              <a:p>
                <a:r>
                  <a:rPr lang="en-US" dirty="0"/>
                  <a:t>How can data-driven approaches do long term prediction?</a:t>
                </a:r>
              </a:p>
              <a:p>
                <a:r>
                  <a:rPr lang="en-US" dirty="0"/>
                  <a:t>We need several </a:t>
                </a:r>
                <a:r>
                  <a:rPr lang="en-US" dirty="0">
                    <a:solidFill>
                      <a:srgbClr val="FF0000"/>
                    </a:solidFill>
                  </a:rPr>
                  <a:t>run-to-fail</a:t>
                </a:r>
                <a:r>
                  <a:rPr lang="en-US" dirty="0"/>
                  <a:t> data sets from identical or similar systems</a:t>
                </a:r>
              </a:p>
              <a:p>
                <a:pPr lvl="1"/>
                <a:r>
                  <a:rPr lang="en-US" dirty="0"/>
                  <a:t>Degradation history up to failure can greatly improve the prediction accuracy</a:t>
                </a:r>
              </a:p>
              <a:p>
                <a:r>
                  <a:rPr lang="en-US" dirty="0"/>
                  <a:t>Assume 2 datasets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𝐿</m:t>
                    </m:r>
                    <m:r>
                      <a:rPr lang="en-US" b="0" i="1" smtClean="0">
                        <a:latin typeface="Cambria Math" panose="02040503050406030204" pitchFamily="18" charset="0"/>
                      </a:rPr>
                      <m:t>=0.5, 2)</m:t>
                    </m:r>
                  </m:oMath>
                </a14:m>
                <a:r>
                  <a:rPr lang="en-US" dirty="0"/>
                  <a:t> + 9 data of the current system available</a:t>
                </a:r>
              </a:p>
              <a:p>
                <a:pPr lvl="1"/>
                <a:r>
                  <a:rPr lang="en-US" dirty="0">
                    <a:solidFill>
                      <a:srgbClr val="0000CC"/>
                    </a:solidFill>
                  </a:rPr>
                  <a:t>Good prediction because the degradation rate of the current system is in between the additional sets </a:t>
                </a:r>
              </a:p>
            </p:txBody>
          </p:sp>
        </mc:Choice>
        <mc:Fallback xmlns="">
          <p:sp>
            <p:nvSpPr>
              <p:cNvPr id="2" name="Text Placeholder 1">
                <a:extLst>
                  <a:ext uri="{FF2B5EF4-FFF2-40B4-BE49-F238E27FC236}">
                    <a16:creationId xmlns:a16="http://schemas.microsoft.com/office/drawing/2014/main" id="{77D66EC0-FFB8-4B73-A6EF-361ABF6B21B8}"/>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2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5983086-EFBD-401D-A271-BC450E631BD5}"/>
              </a:ext>
            </a:extLst>
          </p:cNvPr>
          <p:cNvSpPr>
            <a:spLocks noGrp="1"/>
          </p:cNvSpPr>
          <p:nvPr>
            <p:ph type="title"/>
          </p:nvPr>
        </p:nvSpPr>
        <p:spPr/>
        <p:txBody>
          <a:bodyPr/>
          <a:lstStyle/>
          <a:p>
            <a:r>
              <a:rPr lang="en-US" dirty="0"/>
              <a:t>Challenges and Remedies of Data-driven Method</a:t>
            </a:r>
          </a:p>
        </p:txBody>
      </p:sp>
      <p:pic>
        <p:nvPicPr>
          <p:cNvPr id="4" name="그림 6">
            <a:extLst>
              <a:ext uri="{FF2B5EF4-FFF2-40B4-BE49-F238E27FC236}">
                <a16:creationId xmlns:a16="http://schemas.microsoft.com/office/drawing/2014/main" id="{A1D46D70-1875-4941-9312-A1570E67523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553990"/>
            <a:ext cx="3709932" cy="2781026"/>
          </a:xfrm>
          <a:prstGeom prst="rect">
            <a:avLst/>
          </a:prstGeom>
          <a:noFill/>
          <a:ln>
            <a:noFill/>
          </a:ln>
        </p:spPr>
      </p:pic>
      <p:pic>
        <p:nvPicPr>
          <p:cNvPr id="5" name="그림 4">
            <a:extLst>
              <a:ext uri="{FF2B5EF4-FFF2-40B4-BE49-F238E27FC236}">
                <a16:creationId xmlns:a16="http://schemas.microsoft.com/office/drawing/2014/main" id="{B368DCA0-8A1F-4981-B8E5-26E0F3DCB3E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0588" y="3527671"/>
            <a:ext cx="3745041" cy="2807345"/>
          </a:xfrm>
          <a:prstGeom prst="rect">
            <a:avLst/>
          </a:prstGeom>
          <a:noFill/>
          <a:ln>
            <a:noFill/>
          </a:ln>
        </p:spPr>
      </p:pic>
    </p:spTree>
    <p:extLst>
      <p:ext uri="{BB962C8B-B14F-4D97-AF65-F5344CB8AC3E}">
        <p14:creationId xmlns:p14="http://schemas.microsoft.com/office/powerpoint/2010/main" val="23794708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990607-54BF-4B55-A2C9-BB2027C9DF2B}"/>
              </a:ext>
            </a:extLst>
          </p:cNvPr>
          <p:cNvSpPr>
            <a:spLocks noGrp="1"/>
          </p:cNvSpPr>
          <p:nvPr>
            <p:ph type="ctrTitle"/>
          </p:nvPr>
        </p:nvSpPr>
        <p:spPr/>
        <p:txBody>
          <a:bodyPr/>
          <a:lstStyle/>
          <a:p>
            <a:r>
              <a:rPr lang="en-US" dirty="0"/>
              <a:t>3. Remaining Useful Life (RUL) Prediction</a:t>
            </a:r>
          </a:p>
        </p:txBody>
      </p:sp>
      <p:sp>
        <p:nvSpPr>
          <p:cNvPr id="5" name="Subtitle 4">
            <a:extLst>
              <a:ext uri="{FF2B5EF4-FFF2-40B4-BE49-F238E27FC236}">
                <a16:creationId xmlns:a16="http://schemas.microsoft.com/office/drawing/2014/main" id="{9B824699-0DDF-43CF-B839-90CB31AE16C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749441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4E4804F5-CE4E-4D7E-BE26-3E04F82DFEE9}"/>
                  </a:ext>
                </a:extLst>
              </p:cNvPr>
              <p:cNvSpPr>
                <a:spLocks noGrp="1"/>
              </p:cNvSpPr>
              <p:nvPr>
                <p:ph type="body" sz="quarter" idx="10"/>
              </p:nvPr>
            </p:nvSpPr>
            <p:spPr>
              <a:xfrm>
                <a:off x="304800" y="703262"/>
                <a:ext cx="8534400" cy="4196284"/>
              </a:xfrm>
            </p:spPr>
            <p:txBody>
              <a:bodyPr/>
              <a:lstStyle/>
              <a:p>
                <a:r>
                  <a:rPr lang="en-US" dirty="0"/>
                  <a:t>After training physical model or mathematical function, they are used to predict the </a:t>
                </a:r>
                <a:r>
                  <a:rPr lang="en-US" dirty="0">
                    <a:solidFill>
                      <a:srgbClr val="FF0000"/>
                    </a:solidFill>
                  </a:rPr>
                  <a:t>remaining useful life </a:t>
                </a:r>
                <a:r>
                  <a:rPr lang="en-US" dirty="0"/>
                  <a:t>(RUL)</a:t>
                </a:r>
              </a:p>
              <a:p>
                <a:pPr lvl="1"/>
                <a:r>
                  <a:rPr lang="en-US" dirty="0"/>
                  <a:t>Need to determine the </a:t>
                </a:r>
                <a:r>
                  <a:rPr lang="en-US" dirty="0">
                    <a:solidFill>
                      <a:srgbClr val="FF0000"/>
                    </a:solidFill>
                  </a:rPr>
                  <a:t>threshold</a:t>
                </a:r>
                <a:r>
                  <a:rPr lang="en-US" dirty="0"/>
                  <a:t> of degradation (system is safe but needs maintenance)</a:t>
                </a:r>
              </a:p>
              <a:p>
                <a:r>
                  <a:rPr lang="en-US" dirty="0"/>
                  <a:t>Use physics model we already trained</a:t>
                </a:r>
              </a:p>
              <a:p>
                <a:pPr lvl="1"/>
                <a:r>
                  <a:rPr lang="en-US" dirty="0"/>
                  <a:t>Estimation results with </a:t>
                </a:r>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=1</m:t>
                    </m:r>
                  </m:oMath>
                </a14:m>
                <a:r>
                  <a:rPr lang="en-US" dirty="0"/>
                  <a:t>: </a:t>
                </a:r>
                <a14:m>
                  <m:oMath xmlns:m="http://schemas.openxmlformats.org/officeDocument/2006/math">
                    <m:acc>
                      <m:accPr>
                        <m:chr m:val="̂"/>
                        <m:ctrlPr>
                          <a:rPr lang="en-US" i="1">
                            <a:latin typeface="Cambria Math" panose="02040503050406030204" pitchFamily="18" charset="0"/>
                          </a:rPr>
                        </m:ctrlPr>
                      </m:accPr>
                      <m:e>
                        <m:r>
                          <a:rPr lang="en-US" b="1">
                            <a:latin typeface="Cambria Math" panose="02040503050406030204" pitchFamily="18" charset="0"/>
                          </a:rPr>
                          <m:t>𝛉</m:t>
                        </m:r>
                      </m:e>
                    </m:acc>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4.28</m:t>
                                  </m:r>
                                </m:e>
                                <m:e>
                                  <m:r>
                                    <a:rPr lang="en-US" b="0" i="1" smtClean="0">
                                      <a:latin typeface="Cambria Math" panose="02040503050406030204" pitchFamily="18" charset="0"/>
                                    </a:rPr>
                                    <m:t>−0.29</m:t>
                                  </m:r>
                                </m:e>
                                <m:e>
                                  <m:r>
                                    <a:rPr lang="en-US" i="1">
                                      <a:latin typeface="Cambria Math" panose="02040503050406030204" pitchFamily="18" charset="0"/>
                                    </a:rPr>
                                    <m:t>0.</m:t>
                                  </m:r>
                                  <m:r>
                                    <a:rPr lang="en-US" b="0" i="1" smtClean="0">
                                      <a:latin typeface="Cambria Math" panose="02040503050406030204" pitchFamily="18" charset="0"/>
                                    </a:rPr>
                                    <m:t>25</m:t>
                                  </m:r>
                                </m:e>
                              </m:mr>
                            </m:m>
                          </m:e>
                        </m:d>
                      </m:e>
                      <m:sup>
                        <m:r>
                          <a:rPr lang="en-US" i="1">
                            <a:latin typeface="Cambria Math" panose="02040503050406030204" pitchFamily="18" charset="0"/>
                          </a:rPr>
                          <m:t>𝑇</m:t>
                        </m:r>
                      </m:sup>
                    </m:sSup>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1">
                            <a:latin typeface="Cambria Math" panose="02040503050406030204" pitchFamily="18" charset="0"/>
                          </a:rPr>
                          <m:t>𝛉</m:t>
                        </m:r>
                      </m:e>
                      <m:sub>
                        <m:r>
                          <m:rPr>
                            <m:sty m:val="p"/>
                          </m:rPr>
                          <a:rPr lang="en-US">
                            <a:latin typeface="Cambria Math" panose="02040503050406030204" pitchFamily="18" charset="0"/>
                          </a:rPr>
                          <m:t>true</m:t>
                        </m:r>
                      </m:sub>
                    </m:sSub>
                  </m:oMath>
                </a14:m>
                <a:endParaRPr lang="en-US" dirty="0"/>
              </a:p>
              <a:p>
                <a:pPr lvl="1"/>
                <a:r>
                  <a:rPr lang="en-US" dirty="0"/>
                  <a:t>Find RUL by solving implicit equation using Newton-Raphson method</a:t>
                </a:r>
              </a:p>
              <a:p>
                <a:endParaRPr lang="en-US" dirty="0"/>
              </a:p>
              <a:p>
                <a:endParaRPr lang="en-US" dirty="0"/>
              </a:p>
              <a:p>
                <a:r>
                  <a:rPr lang="en-US" dirty="0"/>
                  <a:t>Error in model parameters leads to the error in prediction</a:t>
                </a:r>
              </a:p>
            </p:txBody>
          </p:sp>
        </mc:Choice>
        <mc:Fallback xmlns="">
          <p:sp>
            <p:nvSpPr>
              <p:cNvPr id="2" name="Text Placeholder 1">
                <a:extLst>
                  <a:ext uri="{FF2B5EF4-FFF2-40B4-BE49-F238E27FC236}">
                    <a16:creationId xmlns:a16="http://schemas.microsoft.com/office/drawing/2014/main" id="{4E4804F5-CE4E-4D7E-BE26-3E04F82DFEE9}"/>
                  </a:ext>
                </a:extLst>
              </p:cNvPr>
              <p:cNvSpPr>
                <a:spLocks noGrp="1" noRot="1" noChangeAspect="1" noMove="1" noResize="1" noEditPoints="1" noAdjustHandles="1" noChangeArrowheads="1" noChangeShapeType="1" noTextEdit="1"/>
              </p:cNvSpPr>
              <p:nvPr>
                <p:ph type="body" sz="quarter" idx="10"/>
              </p:nvPr>
            </p:nvSpPr>
            <p:spPr>
              <a:xfrm>
                <a:off x="304800" y="703262"/>
                <a:ext cx="8534400" cy="4196284"/>
              </a:xfrm>
              <a:blipFill>
                <a:blip r:embed="rId2"/>
                <a:stretch>
                  <a:fillRect l="-643" t="-581" r="-571" b="-14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E630A9D9-C67B-4CE8-AB5E-374167E26698}"/>
              </a:ext>
            </a:extLst>
          </p:cNvPr>
          <p:cNvSpPr>
            <a:spLocks noGrp="1"/>
          </p:cNvSpPr>
          <p:nvPr>
            <p:ph type="title"/>
          </p:nvPr>
        </p:nvSpPr>
        <p:spPr/>
        <p:txBody>
          <a:bodyPr/>
          <a:lstStyle/>
          <a:p>
            <a:r>
              <a:rPr lang="en-US" dirty="0"/>
              <a:t>RUL Prediction</a:t>
            </a:r>
          </a:p>
        </p:txBody>
      </p:sp>
      <p:graphicFrame>
        <p:nvGraphicFramePr>
          <p:cNvPr id="5" name="Table 4">
            <a:extLst>
              <a:ext uri="{FF2B5EF4-FFF2-40B4-BE49-F238E27FC236}">
                <a16:creationId xmlns:a16="http://schemas.microsoft.com/office/drawing/2014/main" id="{67C5817B-463C-4525-890A-1A4A67162A52}"/>
              </a:ext>
            </a:extLst>
          </p:cNvPr>
          <p:cNvGraphicFramePr>
            <a:graphicFrameLocks noGrp="1"/>
          </p:cNvGraphicFramePr>
          <p:nvPr>
            <p:extLst>
              <p:ext uri="{D42A27DB-BD31-4B8C-83A1-F6EECF244321}">
                <p14:modId xmlns:p14="http://schemas.microsoft.com/office/powerpoint/2010/main" val="2257909795"/>
              </p:ext>
            </p:extLst>
          </p:nvPr>
        </p:nvGraphicFramePr>
        <p:xfrm>
          <a:off x="1208920" y="5005520"/>
          <a:ext cx="6343102" cy="1335735"/>
        </p:xfrm>
        <a:graphic>
          <a:graphicData uri="http://schemas.openxmlformats.org/drawingml/2006/table">
            <a:tbl>
              <a:tblPr firstRow="1" firstCol="1" bandRow="1" bandCol="1">
                <a:tableStyleId>{5C22544A-7EE6-4342-B048-85BDC9FD1C3A}</a:tableStyleId>
              </a:tblPr>
              <a:tblGrid>
                <a:gridCol w="1714352">
                  <a:extLst>
                    <a:ext uri="{9D8B030D-6E8A-4147-A177-3AD203B41FA5}">
                      <a16:colId xmlns:a16="http://schemas.microsoft.com/office/drawing/2014/main" val="3184404557"/>
                    </a:ext>
                  </a:extLst>
                </a:gridCol>
                <a:gridCol w="2314375">
                  <a:extLst>
                    <a:ext uri="{9D8B030D-6E8A-4147-A177-3AD203B41FA5}">
                      <a16:colId xmlns:a16="http://schemas.microsoft.com/office/drawing/2014/main" val="2743590124"/>
                    </a:ext>
                  </a:extLst>
                </a:gridCol>
                <a:gridCol w="2314375">
                  <a:extLst>
                    <a:ext uri="{9D8B030D-6E8A-4147-A177-3AD203B41FA5}">
                      <a16:colId xmlns:a16="http://schemas.microsoft.com/office/drawing/2014/main" val="4025109917"/>
                    </a:ext>
                  </a:extLst>
                </a:gridCol>
              </a:tblGrid>
              <a:tr h="267147">
                <a:tc>
                  <a:txBody>
                    <a:bodyPr/>
                    <a:lstStyle/>
                    <a:p>
                      <a:pPr marL="0" marR="0" algn="ctr" hangingPunct="0">
                        <a:lnSpc>
                          <a:spcPct val="100000"/>
                        </a:lnSpc>
                        <a:spcBef>
                          <a:spcPts val="0"/>
                        </a:spcBef>
                        <a:spcAft>
                          <a:spcPts val="0"/>
                        </a:spcAft>
                      </a:pPr>
                      <a:r>
                        <a:rPr lang="en-US" sz="1600">
                          <a:effectLst/>
                        </a:rPr>
                        <a:t>Data</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Table 2.1</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Table 2.2</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2102537824"/>
                  </a:ext>
                </a:extLst>
              </a:tr>
              <a:tr h="267147">
                <a:tc>
                  <a:txBody>
                    <a:bodyPr/>
                    <a:lstStyle/>
                    <a:p>
                      <a:pPr marL="0" marR="0" algn="ctr" hangingPunct="0">
                        <a:lnSpc>
                          <a:spcPct val="100000"/>
                        </a:lnSpc>
                        <a:spcBef>
                          <a:spcPts val="0"/>
                        </a:spcBef>
                        <a:spcAft>
                          <a:spcPts val="0"/>
                        </a:spcAft>
                      </a:pPr>
                      <a:r>
                        <a:rPr lang="en-US" sz="1600">
                          <a:effectLst/>
                        </a:rPr>
                        <a:t>Parameters</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[5.0, 0.2, 0.1]</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[4.28, –0.29, 0.25]</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976505614"/>
                  </a:ext>
                </a:extLst>
              </a:tr>
              <a:tr h="267147">
                <a:tc>
                  <a:txBody>
                    <a:bodyPr/>
                    <a:lstStyle/>
                    <a:p>
                      <a:pPr marL="0" marR="0" algn="ctr" hangingPunct="0">
                        <a:lnSpc>
                          <a:spcPct val="100000"/>
                        </a:lnSpc>
                        <a:spcBef>
                          <a:spcPts val="0"/>
                        </a:spcBef>
                        <a:spcAft>
                          <a:spcPts val="0"/>
                        </a:spcAft>
                      </a:pPr>
                      <a:r>
                        <a:rPr lang="en-US" sz="1600">
                          <a:effectLst/>
                        </a:rPr>
                        <a:t>Threshold</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150</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150</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798222394"/>
                  </a:ext>
                </a:extLst>
              </a:tr>
              <a:tr h="267147">
                <a:tc>
                  <a:txBody>
                    <a:bodyPr/>
                    <a:lstStyle/>
                    <a:p>
                      <a:pPr marL="0" marR="0" algn="ctr" hangingPunct="0">
                        <a:lnSpc>
                          <a:spcPct val="100000"/>
                        </a:lnSpc>
                        <a:spcBef>
                          <a:spcPts val="0"/>
                        </a:spcBef>
                        <a:spcAft>
                          <a:spcPts val="0"/>
                        </a:spcAft>
                      </a:pPr>
                      <a:r>
                        <a:rPr lang="en-US" sz="1600">
                          <a:effectLst/>
                        </a:rPr>
                        <a:t>EOL (cycles)</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10.7</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8.7</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3103394480"/>
                  </a:ext>
                </a:extLst>
              </a:tr>
              <a:tr h="267147">
                <a:tc>
                  <a:txBody>
                    <a:bodyPr/>
                    <a:lstStyle/>
                    <a:p>
                      <a:pPr marL="0" marR="0" algn="ctr" hangingPunct="0">
                        <a:lnSpc>
                          <a:spcPct val="100000"/>
                        </a:lnSpc>
                        <a:spcBef>
                          <a:spcPts val="0"/>
                        </a:spcBef>
                        <a:spcAft>
                          <a:spcPts val="0"/>
                        </a:spcAft>
                      </a:pPr>
                      <a:r>
                        <a:rPr lang="en-US" sz="1600">
                          <a:effectLst/>
                        </a:rPr>
                        <a:t>RUL (cycles)</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6.7</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dirty="0">
                          <a:effectLst/>
                        </a:rPr>
                        <a:t>4.7</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3368447084"/>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242639F-A5D5-4E3E-95ED-22A47C2A1A74}"/>
                  </a:ext>
                </a:extLst>
              </p:cNvPr>
              <p:cNvSpPr txBox="1"/>
              <p:nvPr/>
            </p:nvSpPr>
            <p:spPr>
              <a:xfrm>
                <a:off x="2457039" y="3608438"/>
                <a:ext cx="2679067" cy="312650"/>
              </a:xfrm>
              <a:prstGeom prst="rect">
                <a:avLst/>
              </a:prstGeom>
              <a:solidFill>
                <a:srgbClr val="FFFF00"/>
              </a:solidFill>
              <a:ln w="19050">
                <a:solidFill>
                  <a:srgbClr val="0000FF"/>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m:rPr>
                              <m:sty m:val="p"/>
                            </m:rPr>
                            <a:rPr lang="en-US" b="0" i="0" smtClean="0">
                              <a:latin typeface="Cambria Math" panose="02040503050406030204" pitchFamily="18" charset="0"/>
                            </a:rPr>
                            <m:t>threshold</m:t>
                          </m:r>
                        </m:sub>
                      </m:sSub>
                      <m:r>
                        <a:rPr lang="en-US" b="0" i="1" smtClean="0">
                          <a:latin typeface="Cambria Math" panose="02040503050406030204" pitchFamily="18" charset="0"/>
                        </a:rPr>
                        <m:t>−</m:t>
                      </m:r>
                      <m:r>
                        <a:rPr lang="en-US" b="0" i="1" smtClean="0">
                          <a:latin typeface="Cambria Math" panose="02040503050406030204" pitchFamily="18" charset="0"/>
                        </a:rPr>
                        <m:t>𝑧</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m:rPr>
                                  <m:sty m:val="p"/>
                                </m:rPr>
                                <a:rPr lang="en-US" b="0" i="0" smtClean="0">
                                  <a:latin typeface="Cambria Math" panose="02040503050406030204" pitchFamily="18" charset="0"/>
                                </a:rPr>
                                <m:t>EOL</m:t>
                              </m:r>
                            </m:sub>
                          </m:sSub>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1">
                                  <a:latin typeface="Cambria Math" panose="02040503050406030204" pitchFamily="18" charset="0"/>
                                </a:rPr>
                                <m:t>𝛉</m:t>
                              </m:r>
                            </m:e>
                          </m:acc>
                        </m:e>
                      </m:d>
                      <m:r>
                        <a:rPr lang="en-US" b="0" i="1" smtClean="0">
                          <a:latin typeface="Cambria Math" panose="02040503050406030204" pitchFamily="18" charset="0"/>
                        </a:rPr>
                        <m:t>=0</m:t>
                      </m:r>
                    </m:oMath>
                  </m:oMathPara>
                </a14:m>
                <a:endParaRPr lang="en-US" dirty="0"/>
              </a:p>
            </p:txBody>
          </p:sp>
        </mc:Choice>
        <mc:Fallback xmlns="">
          <p:sp>
            <p:nvSpPr>
              <p:cNvPr id="6" name="TextBox 5">
                <a:extLst>
                  <a:ext uri="{FF2B5EF4-FFF2-40B4-BE49-F238E27FC236}">
                    <a16:creationId xmlns:a16="http://schemas.microsoft.com/office/drawing/2014/main" id="{8242639F-A5D5-4E3E-95ED-22A47C2A1A74}"/>
                  </a:ext>
                </a:extLst>
              </p:cNvPr>
              <p:cNvSpPr txBox="1">
                <a:spLocks noRot="1" noChangeAspect="1" noMove="1" noResize="1" noEditPoints="1" noAdjustHandles="1" noChangeArrowheads="1" noChangeShapeType="1" noTextEdit="1"/>
              </p:cNvSpPr>
              <p:nvPr/>
            </p:nvSpPr>
            <p:spPr>
              <a:xfrm>
                <a:off x="2457039" y="3608438"/>
                <a:ext cx="2679067" cy="312650"/>
              </a:xfrm>
              <a:prstGeom prst="rect">
                <a:avLst/>
              </a:prstGeom>
              <a:blipFill>
                <a:blip r:embed="rId3"/>
                <a:stretch>
                  <a:fillRect l="-1354" t="-11111" r="-903" b="-14815"/>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25DDA6B-BD61-4B65-8A57-27A92127EFDA}"/>
                  </a:ext>
                </a:extLst>
              </p:cNvPr>
              <p:cNvSpPr txBox="1"/>
              <p:nvPr/>
            </p:nvSpPr>
            <p:spPr>
              <a:xfrm>
                <a:off x="2753068" y="4077558"/>
                <a:ext cx="223445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𝑅𝑈𝐿</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𝐸𝑂𝐿</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𝑐𝑢𝑟𝑟𝑒𝑛𝑡</m:t>
                          </m:r>
                        </m:sub>
                      </m:sSub>
                    </m:oMath>
                  </m:oMathPara>
                </a14:m>
                <a:endParaRPr lang="en-US" dirty="0"/>
              </a:p>
            </p:txBody>
          </p:sp>
        </mc:Choice>
        <mc:Fallback xmlns="">
          <p:sp>
            <p:nvSpPr>
              <p:cNvPr id="7" name="TextBox 6">
                <a:extLst>
                  <a:ext uri="{FF2B5EF4-FFF2-40B4-BE49-F238E27FC236}">
                    <a16:creationId xmlns:a16="http://schemas.microsoft.com/office/drawing/2014/main" id="{625DDA6B-BD61-4B65-8A57-27A92127EFDA}"/>
                  </a:ext>
                </a:extLst>
              </p:cNvPr>
              <p:cNvSpPr txBox="1">
                <a:spLocks noRot="1" noChangeAspect="1" noMove="1" noResize="1" noEditPoints="1" noAdjustHandles="1" noChangeArrowheads="1" noChangeShapeType="1" noTextEdit="1"/>
              </p:cNvSpPr>
              <p:nvPr/>
            </p:nvSpPr>
            <p:spPr>
              <a:xfrm>
                <a:off x="2753068" y="4077558"/>
                <a:ext cx="2234458" cy="276999"/>
              </a:xfrm>
              <a:prstGeom prst="rect">
                <a:avLst/>
              </a:prstGeom>
              <a:blipFill>
                <a:blip r:embed="rId4"/>
                <a:stretch>
                  <a:fillRect l="-1639" r="-273" b="-17778"/>
                </a:stretch>
              </a:blipFill>
            </p:spPr>
            <p:txBody>
              <a:bodyPr/>
              <a:lstStyle/>
              <a:p>
                <a:r>
                  <a:rPr lang="en-US">
                    <a:noFill/>
                  </a:rPr>
                  <a:t> </a:t>
                </a:r>
              </a:p>
            </p:txBody>
          </p:sp>
        </mc:Fallback>
      </mc:AlternateContent>
    </p:spTree>
    <p:extLst>
      <p:ext uri="{BB962C8B-B14F-4D97-AF65-F5344CB8AC3E}">
        <p14:creationId xmlns:p14="http://schemas.microsoft.com/office/powerpoint/2010/main" val="9502382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313B54C7-24C5-4CC8-BAA0-B5A897DAB481}"/>
                  </a:ext>
                </a:extLst>
              </p:cNvPr>
              <p:cNvSpPr>
                <a:spLocks noGrp="1"/>
              </p:cNvSpPr>
              <p:nvPr>
                <p:ph type="body" sz="quarter" idx="10"/>
              </p:nvPr>
            </p:nvSpPr>
            <p:spPr>
              <a:xfrm>
                <a:off x="304800" y="3011586"/>
                <a:ext cx="8534400" cy="3389214"/>
              </a:xfrm>
            </p:spPr>
            <p:txBody>
              <a:bodyPr/>
              <a:lstStyle/>
              <a:p>
                <a:r>
                  <a:rPr lang="en-US" dirty="0"/>
                  <a:t>a symbolic solution of algebraic equation with </a:t>
                </a:r>
                <a:r>
                  <a:rPr lang="en-US" dirty="0" err="1">
                    <a:latin typeface="Courier New" panose="02070309020205020404" pitchFamily="49" charset="0"/>
                    <a:cs typeface="Courier New" panose="02070309020205020404" pitchFamily="49" charset="0"/>
                  </a:rPr>
                  <a:t>xEOL</a:t>
                </a:r>
                <a:r>
                  <a:rPr lang="en-US" dirty="0"/>
                  <a:t> 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𝐸𝑂𝐿</m:t>
                        </m:r>
                      </m:sub>
                    </m:sSub>
                  </m:oMath>
                </a14:m>
                <a:endParaRPr lang="en-US" dirty="0"/>
              </a:p>
              <a:p>
                <a:r>
                  <a:rPr lang="en-US" dirty="0"/>
                  <a:t>Monotonic degradation function should have a single solution</a:t>
                </a:r>
              </a:p>
              <a:p>
                <a:r>
                  <a:rPr lang="en-US" dirty="0"/>
                  <a:t>As cycle increases, prognostics becomes </a:t>
                </a:r>
                <a:br>
                  <a:rPr lang="en-US" dirty="0"/>
                </a:br>
                <a:r>
                  <a:rPr lang="en-US" dirty="0"/>
                  <a:t>more accurate</a:t>
                </a:r>
              </a:p>
              <a:p>
                <a:pPr lvl="1"/>
                <a:r>
                  <a:rPr lang="en-US" dirty="0"/>
                  <a:t>True RUL is </a:t>
                </a:r>
                <a14:m>
                  <m:oMath xmlns:m="http://schemas.openxmlformats.org/officeDocument/2006/math">
                    <m:r>
                      <a:rPr lang="en-US" b="0" i="1" smtClean="0">
                        <a:latin typeface="Cambria Math" panose="02040503050406030204" pitchFamily="18" charset="0"/>
                      </a:rPr>
                      <m:t>−45</m:t>
                    </m:r>
                    <m:r>
                      <a:rPr lang="en-US" b="0" i="1" smtClean="0">
                        <a:latin typeface="Cambria Math" panose="02040503050406030204" pitchFamily="18" charset="0"/>
                        <a:ea typeface="Cambria Math" panose="02040503050406030204" pitchFamily="18" charset="0"/>
                      </a:rPr>
                      <m:t>°</m:t>
                    </m:r>
                  </m:oMath>
                </a14:m>
                <a:r>
                  <a:rPr lang="en-US" dirty="0"/>
                  <a:t> line in RUL-Cycles curve</a:t>
                </a:r>
              </a:p>
              <a:p>
                <a:pPr lvl="1"/>
                <a:r>
                  <a:rPr lang="en-US" dirty="0"/>
                  <a:t>More training data are used to fit parameters</a:t>
                </a:r>
              </a:p>
              <a:p>
                <a:pPr lvl="1"/>
                <a:endParaRPr lang="en-US" dirty="0"/>
              </a:p>
            </p:txBody>
          </p:sp>
        </mc:Choice>
        <mc:Fallback xmlns="">
          <p:sp>
            <p:nvSpPr>
              <p:cNvPr id="2" name="Text Placeholder 1">
                <a:extLst>
                  <a:ext uri="{FF2B5EF4-FFF2-40B4-BE49-F238E27FC236}">
                    <a16:creationId xmlns:a16="http://schemas.microsoft.com/office/drawing/2014/main" id="{313B54C7-24C5-4CC8-BAA0-B5A897DAB481}"/>
                  </a:ext>
                </a:extLst>
              </p:cNvPr>
              <p:cNvSpPr>
                <a:spLocks noGrp="1" noRot="1" noChangeAspect="1" noMove="1" noResize="1" noEditPoints="1" noAdjustHandles="1" noChangeArrowheads="1" noChangeShapeType="1" noTextEdit="1"/>
              </p:cNvSpPr>
              <p:nvPr>
                <p:ph type="body" sz="quarter" idx="10"/>
              </p:nvPr>
            </p:nvSpPr>
            <p:spPr>
              <a:xfrm>
                <a:off x="304800" y="3011586"/>
                <a:ext cx="8534400" cy="3389214"/>
              </a:xfrm>
              <a:blipFill>
                <a:blip r:embed="rId2"/>
                <a:stretch>
                  <a:fillRect l="-643" t="-1259"/>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F7952B4-A9C6-44A2-8CC2-55784D554D01}"/>
              </a:ext>
            </a:extLst>
          </p:cNvPr>
          <p:cNvSpPr>
            <a:spLocks noGrp="1"/>
          </p:cNvSpPr>
          <p:nvPr>
            <p:ph type="title"/>
          </p:nvPr>
        </p:nvSpPr>
        <p:spPr/>
        <p:txBody>
          <a:bodyPr/>
          <a:lstStyle/>
          <a:p>
            <a:r>
              <a:rPr lang="en-US" dirty="0"/>
              <a:t>RUL Prediction cont.</a:t>
            </a:r>
          </a:p>
        </p:txBody>
      </p:sp>
      <p:sp>
        <p:nvSpPr>
          <p:cNvPr id="5" name="Rectangle 1">
            <a:extLst>
              <a:ext uri="{FF2B5EF4-FFF2-40B4-BE49-F238E27FC236}">
                <a16:creationId xmlns:a16="http://schemas.microsoft.com/office/drawing/2014/main" id="{5AAAF435-C9B9-4567-B20E-39ECE855983F}"/>
              </a:ext>
            </a:extLst>
          </p:cNvPr>
          <p:cNvSpPr>
            <a:spLocks noChangeArrowheads="1"/>
          </p:cNvSpPr>
          <p:nvPr/>
        </p:nvSpPr>
        <p:spPr bwMode="auto">
          <a:xfrm>
            <a:off x="2004772" y="703262"/>
            <a:ext cx="4875053" cy="2308324"/>
          </a:xfrm>
          <a:prstGeom prst="rect">
            <a:avLst/>
          </a:prstGeom>
          <a:solidFill>
            <a:srgbClr val="D9D9D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a:ln>
                  <a:noFill/>
                </a:ln>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in [LS]</a:t>
            </a:r>
            <a:endParaRPr kumimoji="0" lang="en-US" altLang="ko-KR" sz="1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a:ln>
                  <a:noFill/>
                </a:ln>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thres=150;</a:t>
            </a:r>
            <a:endParaRPr kumimoji="0" lang="en-US" altLang="ko-KR" sz="1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a:ln>
                  <a:noFill/>
                </a:ln>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currt=4;</a:t>
            </a:r>
            <a:endParaRPr kumimoji="0" lang="en-US" altLang="ko-KR" sz="1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a:ln>
                  <a:noFill/>
                </a:ln>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syms xEOL</a:t>
            </a:r>
            <a:endParaRPr kumimoji="0" lang="en-US" altLang="ko-KR" sz="1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a:ln>
                  <a:noFill/>
                </a:ln>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L=1;</a:t>
            </a:r>
            <a:endParaRPr kumimoji="0" lang="en-US" altLang="ko-KR" sz="1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a:ln>
                  <a:noFill/>
                </a:ln>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XEOL=[1  L*xEOL.^2  xEOL.^3];</a:t>
            </a:r>
            <a:endParaRPr kumimoji="0" lang="en-US" altLang="ko-KR" sz="1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a:ln>
                  <a:noFill/>
                </a:ln>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eolFuc=thres-XEOL*thetaH; % EOL func.</a:t>
            </a:r>
            <a:endParaRPr kumimoji="0" lang="en-US" altLang="ko-KR" sz="1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a:ln>
                  <a:noFill/>
                </a:ln>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eol=double(solve(eolFuc,'Real',true));</a:t>
            </a:r>
            <a:endParaRPr kumimoji="0" lang="en-US" altLang="ko-KR" sz="1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a:ln>
                  <a:noFill/>
                </a:ln>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rul=min(eol(eol&gt;=0))-currt</a:t>
            </a:r>
            <a:endParaRPr kumimoji="0" lang="en-US" altLang="ko-KR" sz="16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03A1F908-992B-495B-8881-DA4F0F03837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8777" y="3662203"/>
            <a:ext cx="3502853" cy="2639921"/>
          </a:xfrm>
          <a:prstGeom prst="rect">
            <a:avLst/>
          </a:prstGeom>
          <a:noFill/>
          <a:ln>
            <a:noFill/>
          </a:ln>
        </p:spPr>
      </p:pic>
    </p:spTree>
    <p:extLst>
      <p:ext uri="{BB962C8B-B14F-4D97-AF65-F5344CB8AC3E}">
        <p14:creationId xmlns:p14="http://schemas.microsoft.com/office/powerpoint/2010/main" val="20638018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ED6E9981-CFB9-4053-9D86-A85FC16242D8}"/>
                  </a:ext>
                </a:extLst>
              </p:cNvPr>
              <p:cNvSpPr>
                <a:spLocks noGrp="1"/>
              </p:cNvSpPr>
              <p:nvPr>
                <p:ph type="body" sz="quarter" idx="10"/>
              </p:nvPr>
            </p:nvSpPr>
            <p:spPr/>
            <p:txBody>
              <a:bodyPr/>
              <a:lstStyle/>
              <a:p>
                <a:r>
                  <a:rPr lang="en-US" dirty="0"/>
                  <a:t>Physics model: </a:t>
                </a:r>
                <a14:m>
                  <m:oMath xmlns:m="http://schemas.openxmlformats.org/officeDocument/2006/math">
                    <m:r>
                      <a:rPr lang="en-US" sz="2000" b="0" i="1" smtClean="0">
                        <a:latin typeface="Cambria Math" panose="02040503050406030204" pitchFamily="18" charset="0"/>
                      </a:rPr>
                      <m:t>𝑧</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r>
                          <a:rPr lang="en-US" sz="2000" b="0" i="1" smtClean="0">
                            <a:latin typeface="Cambria Math" panose="02040503050406030204" pitchFamily="18" charset="0"/>
                          </a:rPr>
                          <m:t>;</m:t>
                        </m:r>
                        <m:r>
                          <a:rPr lang="en-US" sz="2000" b="1">
                            <a:latin typeface="Cambria Math" panose="02040503050406030204" pitchFamily="18" charset="0"/>
                          </a:rPr>
                          <m:t>𝛉</m:t>
                        </m:r>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𝜃</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𝜃</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𝐿</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𝑡</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𝜃</m:t>
                        </m:r>
                      </m:e>
                      <m:sub>
                        <m:r>
                          <a:rPr lang="en-US" sz="2000" b="0" i="1" smtClean="0">
                            <a:latin typeface="Cambria Math" panose="02040503050406030204" pitchFamily="18" charset="0"/>
                          </a:rPr>
                          <m:t>3</m:t>
                        </m:r>
                      </m:sub>
                    </m:sSub>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𝑡</m:t>
                        </m:r>
                      </m:e>
                      <m:sup>
                        <m:r>
                          <a:rPr lang="en-US" sz="2000" b="0" i="1" smtClean="0">
                            <a:latin typeface="Cambria Math" panose="02040503050406030204" pitchFamily="18" charset="0"/>
                          </a:rPr>
                          <m:t>3</m:t>
                        </m:r>
                      </m:sup>
                    </m:sSup>
                    <m:r>
                      <a:rPr lang="en-US" sz="2000" b="0" i="1" smtClean="0">
                        <a:latin typeface="Cambria Math" panose="02040503050406030204" pitchFamily="18" charset="0"/>
                      </a:rPr>
                      <m:t>,  </m:t>
                    </m:r>
                    <m:r>
                      <a:rPr lang="en-US" sz="2000" b="1" i="0" smtClean="0">
                        <a:latin typeface="Cambria Math" panose="02040503050406030204" pitchFamily="18" charset="0"/>
                      </a:rPr>
                      <m:t>𝛉</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begChr m:val="{"/>
                            <m:endChr m:val="}"/>
                            <m:ctrlPr>
                              <a:rPr lang="en-US" sz="2000" b="0" i="1" smtClean="0">
                                <a:latin typeface="Cambria Math" panose="02040503050406030204" pitchFamily="18" charset="0"/>
                              </a:rPr>
                            </m:ctrlPr>
                          </m:dPr>
                          <m:e>
                            <m:m>
                              <m:mPr>
                                <m:mcs>
                                  <m:mc>
                                    <m:mcPr>
                                      <m:count m:val="3"/>
                                      <m:mcJc m:val="center"/>
                                    </m:mcPr>
                                  </m:mc>
                                </m:mcs>
                                <m:ctrlPr>
                                  <a:rPr lang="en-US" sz="2000" b="0" i="1" smtClean="0">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𝜃</m:t>
                                      </m:r>
                                    </m:e>
                                    <m:sub>
                                      <m:r>
                                        <a:rPr lang="en-US" sz="2000" i="1">
                                          <a:latin typeface="Cambria Math" panose="02040503050406030204" pitchFamily="18" charset="0"/>
                                        </a:rPr>
                                        <m:t>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𝜃</m:t>
                                      </m:r>
                                    </m:e>
                                    <m:sub>
                                      <m:r>
                                        <a:rPr lang="en-US" sz="2000" i="1">
                                          <a:latin typeface="Cambria Math" panose="02040503050406030204" pitchFamily="18" charset="0"/>
                                        </a:rPr>
                                        <m:t>2</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𝜃</m:t>
                                      </m:r>
                                    </m:e>
                                    <m:sub>
                                      <m:r>
                                        <a:rPr lang="en-US" sz="2000" i="1">
                                          <a:latin typeface="Cambria Math" panose="02040503050406030204" pitchFamily="18" charset="0"/>
                                        </a:rPr>
                                        <m:t>3</m:t>
                                      </m:r>
                                    </m:sub>
                                  </m:sSub>
                                </m:e>
                              </m:mr>
                            </m:m>
                          </m:e>
                        </m:d>
                      </m:e>
                      <m:sup>
                        <m:r>
                          <a:rPr lang="en-US" sz="2000" b="0" i="1" smtClean="0">
                            <a:latin typeface="Cambria Math" panose="02040503050406030204" pitchFamily="18" charset="0"/>
                          </a:rPr>
                          <m:t>𝑇</m:t>
                        </m:r>
                      </m:sup>
                    </m:sSup>
                  </m:oMath>
                </a14:m>
                <a:endParaRPr lang="en-US" sz="2000" dirty="0"/>
              </a:p>
              <a:p>
                <a:r>
                  <a:rPr lang="en-US" dirty="0"/>
                  <a:t>Use first 3 data to fit model parameters</a:t>
                </a:r>
              </a:p>
              <a:p>
                <a:endParaRPr lang="en-US" dirty="0"/>
              </a:p>
              <a:p>
                <a:endParaRPr lang="en-US" dirty="0"/>
              </a:p>
              <a:p>
                <a:endParaRPr lang="en-US" dirty="0"/>
              </a:p>
              <a:p>
                <a:endParaRPr lang="en-US" dirty="0"/>
              </a:p>
              <a:p>
                <a:endParaRPr lang="en-US" dirty="0"/>
              </a:p>
              <a:p>
                <a:r>
                  <a:rPr lang="en-US" dirty="0"/>
                  <a:t>RUL prediction: yH2(at t=2), yH3(at t=3)</a:t>
                </a:r>
              </a:p>
              <a:p>
                <a:endParaRPr lang="en-US" dirty="0"/>
              </a:p>
              <a:p>
                <a:endParaRPr lang="en-US" dirty="0"/>
              </a:p>
              <a:p>
                <a:endParaRPr lang="en-US" dirty="0"/>
              </a:p>
              <a:p>
                <a:pPr lvl="1"/>
                <a:r>
                  <a:rPr lang="en-US" dirty="0"/>
                  <a:t>No RUL because prediction cannot reach the threshold</a:t>
                </a:r>
              </a:p>
              <a:p>
                <a:endParaRPr lang="en-US" dirty="0"/>
              </a:p>
              <a:p>
                <a:endParaRPr lang="en-US" dirty="0"/>
              </a:p>
            </p:txBody>
          </p:sp>
        </mc:Choice>
        <mc:Fallback xmlns="">
          <p:sp>
            <p:nvSpPr>
              <p:cNvPr id="2" name="Text Placeholder 1">
                <a:extLst>
                  <a:ext uri="{FF2B5EF4-FFF2-40B4-BE49-F238E27FC236}">
                    <a16:creationId xmlns:a16="http://schemas.microsoft.com/office/drawing/2014/main" id="{ED6E9981-CFB9-4053-9D86-A85FC16242D8}"/>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643" t="-4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9CD86B76-0160-453D-946C-03B0E0AB474A}"/>
                  </a:ext>
                </a:extLst>
              </p:cNvPr>
              <p:cNvSpPr>
                <a:spLocks noGrp="1"/>
              </p:cNvSpPr>
              <p:nvPr>
                <p:ph type="title"/>
              </p:nvPr>
            </p:nvSpPr>
            <p:spPr/>
            <p:txBody>
              <a:bodyPr/>
              <a:lstStyle/>
              <a:p>
                <a:r>
                  <a:rPr lang="en-US" dirty="0"/>
                  <a:t>Ex) RUL Prediction When </a:t>
                </a:r>
                <a14:m>
                  <m:oMath xmlns:m="http://schemas.openxmlformats.org/officeDocument/2006/math">
                    <m:r>
                      <a:rPr lang="en-US" b="1" i="1" smtClean="0">
                        <a:latin typeface="Cambria Math" panose="02040503050406030204" pitchFamily="18" charset="0"/>
                      </a:rPr>
                      <m:t>𝑳</m:t>
                    </m:r>
                    <m:r>
                      <a:rPr lang="en-US" b="1" i="1" smtClean="0">
                        <a:latin typeface="Cambria Math" panose="02040503050406030204" pitchFamily="18" charset="0"/>
                      </a:rPr>
                      <m:t>=</m:t>
                    </m:r>
                    <m:r>
                      <a:rPr lang="en-US" b="1" i="1" smtClean="0">
                        <a:latin typeface="Cambria Math" panose="02040503050406030204" pitchFamily="18" charset="0"/>
                      </a:rPr>
                      <m:t>𝟐</m:t>
                    </m:r>
                  </m:oMath>
                </a14:m>
                <a:endParaRPr lang="en-US" dirty="0"/>
              </a:p>
            </p:txBody>
          </p:sp>
        </mc:Choice>
        <mc:Fallback xmlns="">
          <p:sp>
            <p:nvSpPr>
              <p:cNvPr id="3" name="Title 2">
                <a:extLst>
                  <a:ext uri="{FF2B5EF4-FFF2-40B4-BE49-F238E27FC236}">
                    <a16:creationId xmlns:a16="http://schemas.microsoft.com/office/drawing/2014/main" id="{9CD86B76-0160-453D-946C-03B0E0AB474A}"/>
                  </a:ext>
                </a:extLst>
              </p:cNvPr>
              <p:cNvSpPr>
                <a:spLocks noGrp="1" noRot="1" noChangeAspect="1" noMove="1" noResize="1" noEditPoints="1" noAdjustHandles="1" noChangeArrowheads="1" noChangeShapeType="1" noTextEdit="1"/>
              </p:cNvSpPr>
              <p:nvPr>
                <p:ph type="title"/>
              </p:nvPr>
            </p:nvSpPr>
            <p:spPr>
              <a:blipFill>
                <a:blip r:embed="rId4"/>
                <a:stretch>
                  <a:fillRect l="-1487" t="-11494" b="-31034"/>
                </a:stretch>
              </a:blipFill>
            </p:spPr>
            <p:txBody>
              <a:bodyPr/>
              <a:lstStyle/>
              <a:p>
                <a:r>
                  <a:rPr lang="en-US">
                    <a:noFill/>
                  </a:rPr>
                  <a:t> </a:t>
                </a:r>
              </a:p>
            </p:txBody>
          </p:sp>
        </mc:Fallback>
      </mc:AlternateContent>
      <p:graphicFrame>
        <p:nvGraphicFramePr>
          <p:cNvPr id="5" name="Object 4">
            <a:extLst>
              <a:ext uri="{FF2B5EF4-FFF2-40B4-BE49-F238E27FC236}">
                <a16:creationId xmlns:a16="http://schemas.microsoft.com/office/drawing/2014/main" id="{A30EBDB5-F5BF-4C02-A941-3165265604E3}"/>
              </a:ext>
            </a:extLst>
          </p:cNvPr>
          <p:cNvGraphicFramePr>
            <a:graphicFrameLocks noChangeAspect="1"/>
          </p:cNvGraphicFramePr>
          <p:nvPr>
            <p:extLst>
              <p:ext uri="{D42A27DB-BD31-4B8C-83A1-F6EECF244321}">
                <p14:modId xmlns:p14="http://schemas.microsoft.com/office/powerpoint/2010/main" val="3805105725"/>
              </p:ext>
            </p:extLst>
          </p:nvPr>
        </p:nvGraphicFramePr>
        <p:xfrm>
          <a:off x="2690813" y="3098800"/>
          <a:ext cx="3760787" cy="658813"/>
        </p:xfrm>
        <a:graphic>
          <a:graphicData uri="http://schemas.openxmlformats.org/presentationml/2006/ole">
            <mc:AlternateContent xmlns:mc="http://schemas.openxmlformats.org/markup-compatibility/2006">
              <mc:Choice xmlns:v="urn:schemas-microsoft-com:vml" Requires="v">
                <p:oleObj spid="_x0000_s5282" name="Equation" r:id="rId5" imgW="3760618" imgH="658302" progId="Equation.DSMT4">
                  <p:embed/>
                </p:oleObj>
              </mc:Choice>
              <mc:Fallback>
                <p:oleObj name="Equation" r:id="rId5" imgW="3760618" imgH="658302" progId="Equation.DSMT4">
                  <p:embed/>
                  <p:pic>
                    <p:nvPicPr>
                      <p:cNvPr id="0" name=""/>
                      <p:cNvPicPr/>
                      <p:nvPr/>
                    </p:nvPicPr>
                    <p:blipFill>
                      <a:blip r:embed="rId6"/>
                      <a:stretch>
                        <a:fillRect/>
                      </a:stretch>
                    </p:blipFill>
                    <p:spPr>
                      <a:xfrm>
                        <a:off x="2690813" y="3098800"/>
                        <a:ext cx="3760787" cy="65881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EC4D80DA-DDC7-4FA9-85C7-FD614C7B8841}"/>
              </a:ext>
            </a:extLst>
          </p:cNvPr>
          <p:cNvGraphicFramePr>
            <a:graphicFrameLocks noChangeAspect="1"/>
          </p:cNvGraphicFramePr>
          <p:nvPr>
            <p:extLst>
              <p:ext uri="{D42A27DB-BD31-4B8C-83A1-F6EECF244321}">
                <p14:modId xmlns:p14="http://schemas.microsoft.com/office/powerpoint/2010/main" val="2234071607"/>
              </p:ext>
            </p:extLst>
          </p:nvPr>
        </p:nvGraphicFramePr>
        <p:xfrm>
          <a:off x="2690813" y="3098800"/>
          <a:ext cx="3760787" cy="658813"/>
        </p:xfrm>
        <a:graphic>
          <a:graphicData uri="http://schemas.openxmlformats.org/presentationml/2006/ole">
            <mc:AlternateContent xmlns:mc="http://schemas.openxmlformats.org/markup-compatibility/2006">
              <mc:Choice xmlns:v="urn:schemas-microsoft-com:vml" Requires="v">
                <p:oleObj spid="_x0000_s5283" name="Equation" r:id="rId7" imgW="3760618" imgH="658302" progId="Equation.DSMT4">
                  <p:embed/>
                </p:oleObj>
              </mc:Choice>
              <mc:Fallback>
                <p:oleObj name="Equation" r:id="rId7" imgW="3760618" imgH="658302" progId="Equation.DSMT4">
                  <p:embed/>
                  <p:pic>
                    <p:nvPicPr>
                      <p:cNvPr id="0" name=""/>
                      <p:cNvPicPr/>
                      <p:nvPr/>
                    </p:nvPicPr>
                    <p:blipFill>
                      <a:blip r:embed="rId8"/>
                      <a:stretch>
                        <a:fillRect/>
                      </a:stretch>
                    </p:blipFill>
                    <p:spPr>
                      <a:xfrm>
                        <a:off x="2690813" y="3098800"/>
                        <a:ext cx="3760787" cy="658813"/>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E0065062-35BC-4506-88CF-EEC75D4DA48F}"/>
              </a:ext>
            </a:extLst>
          </p:cNvPr>
          <p:cNvSpPr txBox="1"/>
          <p:nvPr/>
        </p:nvSpPr>
        <p:spPr>
          <a:xfrm>
            <a:off x="835458" y="2687284"/>
            <a:ext cx="7670435" cy="1169551"/>
          </a:xfrm>
          <a:prstGeom prst="rect">
            <a:avLst/>
          </a:prstGeom>
          <a:solidFill>
            <a:schemeClr val="bg1">
              <a:lumMod val="75000"/>
            </a:schemeClr>
          </a:solidFill>
          <a:ln>
            <a:noFill/>
          </a:ln>
        </p:spPr>
        <p:txBody>
          <a:bodyPr wrap="square">
            <a:spAutoFit/>
          </a:bodyPr>
          <a:lstStyle/>
          <a:p>
            <a:pPr marL="0" marR="0" hangingPunct="0">
              <a:spcBef>
                <a:spcPts val="1200"/>
              </a:spcBef>
              <a:spcAft>
                <a:spcPts val="0"/>
              </a:spcAft>
            </a:pP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L=2;</a:t>
            </a:r>
            <a:endParaRPr lang="en-US" sz="14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y=[1.87 5.40 6.86 12.76 19.89 30.05 38.76 60.70 83.35 106.93 141.19]';</a:t>
            </a:r>
            <a:endParaRPr lang="en-US" sz="14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x=[0:1:10]';</a:t>
            </a:r>
            <a:endParaRPr lang="en-US" sz="14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X=[ones(length(x(1:3)),1)  L*x(1:3).^2  x(1:3).^3];</a:t>
            </a:r>
            <a:endParaRPr lang="en-US" sz="14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1200"/>
              </a:spcAft>
            </a:pPr>
            <a:r>
              <a:rPr lang="es-E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thetaH</a:t>
            </a:r>
            <a:r>
              <a:rPr lang="es-E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=(X'*X)\(X'*y(1:3))</a:t>
            </a:r>
            <a:endParaRPr lang="en-US" sz="14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p:sp>
        <p:nvSpPr>
          <p:cNvPr id="19" name="TextBox 18">
            <a:extLst>
              <a:ext uri="{FF2B5EF4-FFF2-40B4-BE49-F238E27FC236}">
                <a16:creationId xmlns:a16="http://schemas.microsoft.com/office/drawing/2014/main" id="{8A2800FA-054A-4843-BC64-DCA8E98CBC0F}"/>
              </a:ext>
            </a:extLst>
          </p:cNvPr>
          <p:cNvSpPr txBox="1"/>
          <p:nvPr/>
        </p:nvSpPr>
        <p:spPr>
          <a:xfrm>
            <a:off x="835458" y="4372919"/>
            <a:ext cx="6676853" cy="1384995"/>
          </a:xfrm>
          <a:prstGeom prst="rect">
            <a:avLst/>
          </a:prstGeom>
          <a:solidFill>
            <a:schemeClr val="bg1">
              <a:lumMod val="75000"/>
            </a:schemeClr>
          </a:solidFill>
          <a:ln>
            <a:noFill/>
          </a:ln>
        </p:spPr>
        <p:txBody>
          <a:bodyPr wrap="square">
            <a:spAutoFit/>
          </a:bodyPr>
          <a:lstStyle/>
          <a:p>
            <a:pPr marL="0" marR="0" hangingPunct="0">
              <a:spcBef>
                <a:spcPts val="0"/>
              </a:spcBef>
              <a:spcAft>
                <a:spcPts val="0"/>
              </a:spcAft>
            </a:pP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xNew</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=[0:0.1:12]';</a:t>
            </a:r>
            <a:endParaRPr lang="en-US" sz="14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XNew</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=[ones(length(</a:t>
            </a: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xNew</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),1)  L*xNew.^2  xNew.^3];</a:t>
            </a:r>
            <a:endParaRPr lang="en-US" sz="14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yH2=</a:t>
            </a: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XNew</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thetaH</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4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X=[ones(length(x(1:4)),1)  L*x(1:4).^2  x(1:4).^3];</a:t>
            </a:r>
            <a:endParaRPr lang="en-US" sz="14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s-E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thetaH</a:t>
            </a:r>
            <a:r>
              <a:rPr lang="es-E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=(X'*X)\(X'*y(1:4))</a:t>
            </a:r>
            <a:endParaRPr lang="en-US" sz="14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1200"/>
              </a:spcAft>
            </a:pP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yH3=</a:t>
            </a: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XNew</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thetaH</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4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E6F83AF-4090-4767-B5F4-389E836552B8}"/>
                  </a:ext>
                </a:extLst>
              </p:cNvPr>
              <p:cNvSpPr txBox="1"/>
              <p:nvPr/>
            </p:nvSpPr>
            <p:spPr>
              <a:xfrm>
                <a:off x="1053183" y="1721805"/>
                <a:ext cx="7398949" cy="7325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𝐗</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0</m:t>
                                </m:r>
                                <m:r>
                                  <a:rPr lang="en-US" b="0" i="1" smtClean="0">
                                    <a:latin typeface="Cambria Math" panose="02040503050406030204" pitchFamily="18" charset="0"/>
                                    <a:ea typeface="Cambria Math" panose="02040503050406030204" pitchFamily="18" charset="0"/>
                                  </a:rPr>
                                  <m:t>×2</m:t>
                                </m:r>
                              </m:e>
                              <m:e>
                                <m:r>
                                  <a:rPr lang="en-US" b="0" i="1" smtClean="0">
                                    <a:latin typeface="Cambria Math" panose="02040503050406030204" pitchFamily="18" charset="0"/>
                                  </a:rPr>
                                  <m:t>0</m:t>
                                </m:r>
                              </m:e>
                            </m:mr>
                            <m:mr>
                              <m:e>
                                <m:r>
                                  <a:rPr lang="en-US" b="0" i="1" smtClean="0">
                                    <a:latin typeface="Cambria Math" panose="02040503050406030204" pitchFamily="18" charset="0"/>
                                  </a:rPr>
                                  <m:t>1</m:t>
                                </m:r>
                              </m:e>
                              <m:e>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×2</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4</m:t>
                                </m:r>
                                <m:r>
                                  <a:rPr lang="en-US" b="0" i="1" smtClean="0">
                                    <a:latin typeface="Cambria Math" panose="02040503050406030204" pitchFamily="18" charset="0"/>
                                    <a:ea typeface="Cambria Math" panose="02040503050406030204" pitchFamily="18" charset="0"/>
                                  </a:rPr>
                                  <m:t>×2</m:t>
                                </m:r>
                              </m:e>
                              <m:e>
                                <m:r>
                                  <a:rPr lang="en-US" b="0" i="1" smtClean="0">
                                    <a:latin typeface="Cambria Math" panose="02040503050406030204" pitchFamily="18" charset="0"/>
                                  </a:rPr>
                                  <m:t>8</m:t>
                                </m:r>
                              </m:e>
                            </m:mr>
                          </m:m>
                        </m:e>
                      </m:d>
                      <m:r>
                        <a:rPr lang="en-US" b="0" i="1" smtClean="0">
                          <a:latin typeface="Cambria Math" panose="02040503050406030204" pitchFamily="18" charset="0"/>
                        </a:rPr>
                        <m:t>,  </m:t>
                      </m:r>
                      <m:r>
                        <a:rPr lang="en-US" b="1" i="0" smtClean="0">
                          <a:latin typeface="Cambria Math" panose="02040503050406030204" pitchFamily="18" charset="0"/>
                        </a:rPr>
                        <m:t>𝐲</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r>
                                  <a:rPr lang="en-US" b="0" i="1" smtClean="0">
                                    <a:latin typeface="Cambria Math" panose="02040503050406030204" pitchFamily="18" charset="0"/>
                                  </a:rPr>
                                  <m:t>.87</m:t>
                                </m:r>
                              </m:e>
                            </m:mr>
                            <m:mr>
                              <m:e>
                                <m:r>
                                  <a:rPr lang="en-US" b="0" i="1" smtClean="0">
                                    <a:latin typeface="Cambria Math" panose="02040503050406030204" pitchFamily="18" charset="0"/>
                                  </a:rPr>
                                  <m:t>5.40</m:t>
                                </m:r>
                              </m:e>
                            </m:mr>
                            <m:mr>
                              <m:e>
                                <m:r>
                                  <a:rPr lang="en-US" b="0" i="1" smtClean="0">
                                    <a:latin typeface="Cambria Math" panose="02040503050406030204" pitchFamily="18" charset="0"/>
                                  </a:rPr>
                                  <m:t>6.86</m:t>
                                </m:r>
                              </m:e>
                            </m:mr>
                          </m:m>
                        </m:e>
                      </m:d>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  </m:t>
                      </m:r>
                      <m:acc>
                        <m:accPr>
                          <m:chr m:val="̂"/>
                          <m:ctrlPr>
                            <a:rPr lang="en-US" b="1" i="1" smtClean="0">
                              <a:latin typeface="Cambria Math" panose="02040503050406030204" pitchFamily="18" charset="0"/>
                              <a:ea typeface="Cambria Math" panose="02040503050406030204" pitchFamily="18" charset="0"/>
                            </a:rPr>
                          </m:ctrlPr>
                        </m:accPr>
                        <m:e>
                          <m:r>
                            <a:rPr lang="en-US" b="1" i="0" smtClean="0">
                              <a:latin typeface="Cambria Math" panose="02040503050406030204" pitchFamily="18" charset="0"/>
                              <a:ea typeface="Cambria Math" panose="02040503050406030204" pitchFamily="18" charset="0"/>
                            </a:rPr>
                            <m:t>𝛉</m:t>
                          </m:r>
                        </m:e>
                      </m:acc>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1" i="0" smtClean="0">
                                      <a:latin typeface="Cambria Math" panose="02040503050406030204" pitchFamily="18" charset="0"/>
                                    </a:rPr>
                                    <m:t>𝐗</m:t>
                                  </m:r>
                                </m:e>
                                <m:sup>
                                  <m:r>
                                    <a:rPr lang="en-US" b="0" i="1" smtClean="0">
                                      <a:latin typeface="Cambria Math" panose="02040503050406030204" pitchFamily="18" charset="0"/>
                                    </a:rPr>
                                    <m:t>𝑇</m:t>
                                  </m:r>
                                </m:sup>
                              </m:sSup>
                              <m:r>
                                <a:rPr lang="en-US" b="1" i="0" smtClean="0">
                                  <a:latin typeface="Cambria Math" panose="02040503050406030204" pitchFamily="18" charset="0"/>
                                </a:rPr>
                                <m:t>𝐗</m:t>
                              </m:r>
                            </m:e>
                          </m:d>
                        </m:e>
                        <m:sup>
                          <m:r>
                            <a:rPr lang="en-US" b="0" i="1" smtClean="0">
                              <a:latin typeface="Cambria Math" panose="02040503050406030204" pitchFamily="18" charset="0"/>
                            </a:rPr>
                            <m:t>−1</m:t>
                          </m:r>
                        </m:sup>
                      </m:sSup>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1" i="0" smtClean="0">
                                  <a:latin typeface="Cambria Math" panose="02040503050406030204" pitchFamily="18" charset="0"/>
                                </a:rPr>
                                <m:t>𝐗</m:t>
                              </m:r>
                            </m:e>
                            <m:sup>
                              <m:r>
                                <a:rPr lang="en-US" b="0" i="1" smtClean="0">
                                  <a:latin typeface="Cambria Math" panose="02040503050406030204" pitchFamily="18" charset="0"/>
                                </a:rPr>
                                <m:t>𝑇</m:t>
                              </m:r>
                            </m:sup>
                          </m:sSup>
                          <m:r>
                            <a:rPr lang="en-US" b="1" i="0" smtClean="0">
                              <a:latin typeface="Cambria Math" panose="02040503050406030204" pitchFamily="18" charset="0"/>
                            </a:rPr>
                            <m:t>𝐲</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r>
                                  <a:rPr lang="en-US" b="0" i="1" smtClean="0">
                                    <a:latin typeface="Cambria Math" panose="02040503050406030204" pitchFamily="18" charset="0"/>
                                  </a:rPr>
                                  <m:t>.87</m:t>
                                </m:r>
                              </m:e>
                            </m:mr>
                            <m:mr>
                              <m:e>
                                <m:r>
                                  <a:rPr lang="en-US" b="0" i="1" smtClean="0">
                                    <a:latin typeface="Cambria Math" panose="02040503050406030204" pitchFamily="18" charset="0"/>
                                  </a:rPr>
                                  <m:t>2.91</m:t>
                                </m:r>
                              </m:e>
                            </m:mr>
                            <m:mr>
                              <m:e>
                                <m:r>
                                  <a:rPr lang="en-US" b="0" i="1" smtClean="0">
                                    <a:latin typeface="Cambria Math" panose="02040503050406030204" pitchFamily="18" charset="0"/>
                                  </a:rPr>
                                  <m:t>−2.28</m:t>
                                </m:r>
                              </m:e>
                            </m:mr>
                          </m:m>
                        </m:e>
                      </m:d>
                    </m:oMath>
                  </m:oMathPara>
                </a14:m>
                <a:endParaRPr lang="en-US" dirty="0"/>
              </a:p>
            </p:txBody>
          </p:sp>
        </mc:Choice>
        <mc:Fallback xmlns="">
          <p:sp>
            <p:nvSpPr>
              <p:cNvPr id="4" name="TextBox 3">
                <a:extLst>
                  <a:ext uri="{FF2B5EF4-FFF2-40B4-BE49-F238E27FC236}">
                    <a16:creationId xmlns:a16="http://schemas.microsoft.com/office/drawing/2014/main" id="{FE6F83AF-4090-4767-B5F4-389E836552B8}"/>
                  </a:ext>
                </a:extLst>
              </p:cNvPr>
              <p:cNvSpPr txBox="1">
                <a:spLocks noRot="1" noChangeAspect="1" noMove="1" noResize="1" noEditPoints="1" noAdjustHandles="1" noChangeArrowheads="1" noChangeShapeType="1" noTextEdit="1"/>
              </p:cNvSpPr>
              <p:nvPr/>
            </p:nvSpPr>
            <p:spPr>
              <a:xfrm>
                <a:off x="1053183" y="1721805"/>
                <a:ext cx="7398949" cy="732573"/>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11556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5C9FD3-1D81-430E-BF84-45BCD4DBFD95}"/>
              </a:ext>
            </a:extLst>
          </p:cNvPr>
          <p:cNvSpPr>
            <a:spLocks noGrp="1"/>
          </p:cNvSpPr>
          <p:nvPr>
            <p:ph type="body" sz="quarter" idx="10"/>
          </p:nvPr>
        </p:nvSpPr>
        <p:spPr/>
        <p:txBody>
          <a:bodyPr/>
          <a:lstStyle/>
          <a:p>
            <a:r>
              <a:rPr lang="en-US" dirty="0"/>
              <a:t>the number of data is too small to have any meaningful prediction</a:t>
            </a:r>
          </a:p>
          <a:p>
            <a:r>
              <a:rPr lang="en-US" dirty="0"/>
              <a:t>Reliable RUL prediction after 7th cycle</a:t>
            </a:r>
          </a:p>
        </p:txBody>
      </p:sp>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9AAF91A2-B311-454F-82F5-52EF91709928}"/>
                  </a:ext>
                </a:extLst>
              </p:cNvPr>
              <p:cNvSpPr>
                <a:spLocks noGrp="1"/>
              </p:cNvSpPr>
              <p:nvPr>
                <p:ph type="title"/>
              </p:nvPr>
            </p:nvSpPr>
            <p:spPr/>
            <p:txBody>
              <a:bodyPr/>
              <a:lstStyle/>
              <a:p>
                <a:r>
                  <a:rPr lang="en-US" dirty="0"/>
                  <a:t>Ex) RUL Prediction When </a:t>
                </a:r>
                <a14:m>
                  <m:oMath xmlns:m="http://schemas.openxmlformats.org/officeDocument/2006/math">
                    <m:r>
                      <a:rPr lang="en-US" b="1" i="1" smtClean="0">
                        <a:latin typeface="Cambria Math" panose="02040503050406030204" pitchFamily="18" charset="0"/>
                      </a:rPr>
                      <m:t>𝑳</m:t>
                    </m:r>
                    <m:r>
                      <a:rPr lang="en-US" b="1" i="1" smtClean="0">
                        <a:latin typeface="Cambria Math" panose="02040503050406030204" pitchFamily="18" charset="0"/>
                      </a:rPr>
                      <m:t>=</m:t>
                    </m:r>
                    <m:r>
                      <a:rPr lang="en-US" b="1" i="1" smtClean="0">
                        <a:latin typeface="Cambria Math" panose="02040503050406030204" pitchFamily="18" charset="0"/>
                      </a:rPr>
                      <m:t>𝟐</m:t>
                    </m:r>
                  </m:oMath>
                </a14:m>
                <a:r>
                  <a:rPr lang="en-US" dirty="0"/>
                  <a:t> cont.</a:t>
                </a:r>
              </a:p>
            </p:txBody>
          </p:sp>
        </mc:Choice>
        <mc:Fallback xmlns="">
          <p:sp>
            <p:nvSpPr>
              <p:cNvPr id="3" name="Title 2">
                <a:extLst>
                  <a:ext uri="{FF2B5EF4-FFF2-40B4-BE49-F238E27FC236}">
                    <a16:creationId xmlns:a16="http://schemas.microsoft.com/office/drawing/2014/main" id="{9AAF91A2-B311-454F-82F5-52EF91709928}"/>
                  </a:ext>
                </a:extLst>
              </p:cNvPr>
              <p:cNvSpPr>
                <a:spLocks noGrp="1" noRot="1" noChangeAspect="1" noMove="1" noResize="1" noEditPoints="1" noAdjustHandles="1" noChangeArrowheads="1" noChangeShapeType="1" noTextEdit="1"/>
              </p:cNvSpPr>
              <p:nvPr>
                <p:ph type="title"/>
              </p:nvPr>
            </p:nvSpPr>
            <p:spPr>
              <a:blipFill>
                <a:blip r:embed="rId2"/>
                <a:stretch>
                  <a:fillRect l="-1487" t="-11494" b="-31034"/>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A7F1095C-5756-41CA-8643-F9677817942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311672"/>
            <a:ext cx="3799423" cy="2843066"/>
          </a:xfrm>
          <a:prstGeom prst="rect">
            <a:avLst/>
          </a:prstGeom>
          <a:noFill/>
          <a:ln>
            <a:noFill/>
          </a:ln>
        </p:spPr>
      </p:pic>
      <p:graphicFrame>
        <p:nvGraphicFramePr>
          <p:cNvPr id="6" name="Table 5">
            <a:extLst>
              <a:ext uri="{FF2B5EF4-FFF2-40B4-BE49-F238E27FC236}">
                <a16:creationId xmlns:a16="http://schemas.microsoft.com/office/drawing/2014/main" id="{6F27D2A3-6162-413E-83FE-9BDA6D239BC9}"/>
              </a:ext>
            </a:extLst>
          </p:cNvPr>
          <p:cNvGraphicFramePr>
            <a:graphicFrameLocks noGrp="1"/>
          </p:cNvGraphicFramePr>
          <p:nvPr>
            <p:extLst>
              <p:ext uri="{D42A27DB-BD31-4B8C-83A1-F6EECF244321}">
                <p14:modId xmlns:p14="http://schemas.microsoft.com/office/powerpoint/2010/main" val="2506804095"/>
              </p:ext>
            </p:extLst>
          </p:nvPr>
        </p:nvGraphicFramePr>
        <p:xfrm>
          <a:off x="1147216" y="2153219"/>
          <a:ext cx="5914013" cy="572986"/>
        </p:xfrm>
        <a:graphic>
          <a:graphicData uri="http://schemas.openxmlformats.org/drawingml/2006/table">
            <a:tbl>
              <a:tblPr firstRow="1" firstCol="1" bandRow="1" bandCol="1">
                <a:tableStyleId>{5C22544A-7EE6-4342-B048-85BDC9FD1C3A}</a:tableStyleId>
              </a:tblPr>
              <a:tblGrid>
                <a:gridCol w="574176">
                  <a:extLst>
                    <a:ext uri="{9D8B030D-6E8A-4147-A177-3AD203B41FA5}">
                      <a16:colId xmlns:a16="http://schemas.microsoft.com/office/drawing/2014/main" val="972171307"/>
                    </a:ext>
                  </a:extLst>
                </a:gridCol>
                <a:gridCol w="918682">
                  <a:extLst>
                    <a:ext uri="{9D8B030D-6E8A-4147-A177-3AD203B41FA5}">
                      <a16:colId xmlns:a16="http://schemas.microsoft.com/office/drawing/2014/main" val="3646206563"/>
                    </a:ext>
                  </a:extLst>
                </a:gridCol>
                <a:gridCol w="727290">
                  <a:extLst>
                    <a:ext uri="{9D8B030D-6E8A-4147-A177-3AD203B41FA5}">
                      <a16:colId xmlns:a16="http://schemas.microsoft.com/office/drawing/2014/main" val="2207851767"/>
                    </a:ext>
                  </a:extLst>
                </a:gridCol>
                <a:gridCol w="593315">
                  <a:extLst>
                    <a:ext uri="{9D8B030D-6E8A-4147-A177-3AD203B41FA5}">
                      <a16:colId xmlns:a16="http://schemas.microsoft.com/office/drawing/2014/main" val="730258452"/>
                    </a:ext>
                  </a:extLst>
                </a:gridCol>
                <a:gridCol w="727290">
                  <a:extLst>
                    <a:ext uri="{9D8B030D-6E8A-4147-A177-3AD203B41FA5}">
                      <a16:colId xmlns:a16="http://schemas.microsoft.com/office/drawing/2014/main" val="3750638955"/>
                    </a:ext>
                  </a:extLst>
                </a:gridCol>
                <a:gridCol w="593315">
                  <a:extLst>
                    <a:ext uri="{9D8B030D-6E8A-4147-A177-3AD203B41FA5}">
                      <a16:colId xmlns:a16="http://schemas.microsoft.com/office/drawing/2014/main" val="2529865028"/>
                    </a:ext>
                  </a:extLst>
                </a:gridCol>
                <a:gridCol w="593315">
                  <a:extLst>
                    <a:ext uri="{9D8B030D-6E8A-4147-A177-3AD203B41FA5}">
                      <a16:colId xmlns:a16="http://schemas.microsoft.com/office/drawing/2014/main" val="3865061592"/>
                    </a:ext>
                  </a:extLst>
                </a:gridCol>
                <a:gridCol w="593315">
                  <a:extLst>
                    <a:ext uri="{9D8B030D-6E8A-4147-A177-3AD203B41FA5}">
                      <a16:colId xmlns:a16="http://schemas.microsoft.com/office/drawing/2014/main" val="3695224213"/>
                    </a:ext>
                  </a:extLst>
                </a:gridCol>
                <a:gridCol w="593315">
                  <a:extLst>
                    <a:ext uri="{9D8B030D-6E8A-4147-A177-3AD203B41FA5}">
                      <a16:colId xmlns:a16="http://schemas.microsoft.com/office/drawing/2014/main" val="1596757109"/>
                    </a:ext>
                  </a:extLst>
                </a:gridCol>
              </a:tblGrid>
              <a:tr h="286493">
                <a:tc>
                  <a:txBody>
                    <a:bodyPr/>
                    <a:lstStyle/>
                    <a:p>
                      <a:pPr marL="0" marR="0" algn="ctr" hangingPunct="0">
                        <a:lnSpc>
                          <a:spcPct val="100000"/>
                        </a:lnSpc>
                        <a:spcBef>
                          <a:spcPts val="300"/>
                        </a:spcBef>
                        <a:spcAft>
                          <a:spcPts val="0"/>
                        </a:spcAft>
                      </a:pPr>
                      <a:r>
                        <a:rPr lang="en-US" sz="1400">
                          <a:effectLst/>
                        </a:rPr>
                        <a:t>cycle</a:t>
                      </a:r>
                      <a:endParaRPr lang="en-US" sz="14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300"/>
                        </a:spcBef>
                        <a:spcAft>
                          <a:spcPts val="0"/>
                        </a:spcAft>
                      </a:pPr>
                      <a:r>
                        <a:rPr lang="en-US" sz="1400" dirty="0">
                          <a:effectLst/>
                        </a:rPr>
                        <a:t>0, 1, 2, 3</a:t>
                      </a:r>
                      <a:endParaRPr lang="en-US" sz="14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300"/>
                        </a:spcBef>
                        <a:spcAft>
                          <a:spcPts val="0"/>
                        </a:spcAft>
                      </a:pPr>
                      <a:r>
                        <a:rPr lang="en-US" sz="1400">
                          <a:effectLst/>
                        </a:rPr>
                        <a:t>4</a:t>
                      </a:r>
                      <a:endParaRPr lang="en-US" sz="14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300"/>
                        </a:spcBef>
                        <a:spcAft>
                          <a:spcPts val="0"/>
                        </a:spcAft>
                      </a:pPr>
                      <a:r>
                        <a:rPr lang="en-US" sz="1400">
                          <a:effectLst/>
                        </a:rPr>
                        <a:t>5</a:t>
                      </a:r>
                      <a:endParaRPr lang="en-US" sz="14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300"/>
                        </a:spcBef>
                        <a:spcAft>
                          <a:spcPts val="0"/>
                        </a:spcAft>
                      </a:pPr>
                      <a:r>
                        <a:rPr lang="en-US" sz="1400">
                          <a:effectLst/>
                        </a:rPr>
                        <a:t>6</a:t>
                      </a:r>
                      <a:endParaRPr lang="en-US" sz="14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300"/>
                        </a:spcBef>
                        <a:spcAft>
                          <a:spcPts val="0"/>
                        </a:spcAft>
                      </a:pPr>
                      <a:r>
                        <a:rPr lang="en-US" sz="1400">
                          <a:effectLst/>
                        </a:rPr>
                        <a:t>7</a:t>
                      </a:r>
                      <a:endParaRPr lang="en-US" sz="14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300"/>
                        </a:spcBef>
                        <a:spcAft>
                          <a:spcPts val="0"/>
                        </a:spcAft>
                      </a:pPr>
                      <a:r>
                        <a:rPr lang="en-US" sz="1400">
                          <a:effectLst/>
                        </a:rPr>
                        <a:t>8</a:t>
                      </a:r>
                      <a:endParaRPr lang="en-US" sz="14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300"/>
                        </a:spcBef>
                        <a:spcAft>
                          <a:spcPts val="0"/>
                        </a:spcAft>
                      </a:pPr>
                      <a:r>
                        <a:rPr lang="en-US" sz="1400">
                          <a:effectLst/>
                        </a:rPr>
                        <a:t>9</a:t>
                      </a:r>
                      <a:endParaRPr lang="en-US" sz="14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300"/>
                        </a:spcBef>
                        <a:spcAft>
                          <a:spcPts val="0"/>
                        </a:spcAft>
                      </a:pPr>
                      <a:r>
                        <a:rPr lang="en-US" sz="1400">
                          <a:effectLst/>
                        </a:rPr>
                        <a:t>10</a:t>
                      </a:r>
                      <a:endParaRPr lang="en-US" sz="14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1156758109"/>
                  </a:ext>
                </a:extLst>
              </a:tr>
              <a:tr h="286493">
                <a:tc>
                  <a:txBody>
                    <a:bodyPr/>
                    <a:lstStyle/>
                    <a:p>
                      <a:pPr marL="0" marR="0" algn="ctr" hangingPunct="0">
                        <a:lnSpc>
                          <a:spcPct val="100000"/>
                        </a:lnSpc>
                        <a:spcBef>
                          <a:spcPts val="300"/>
                        </a:spcBef>
                        <a:spcAft>
                          <a:spcPts val="0"/>
                        </a:spcAft>
                      </a:pPr>
                      <a:r>
                        <a:rPr lang="en-US" sz="1400">
                          <a:effectLst/>
                        </a:rPr>
                        <a:t>RUL</a:t>
                      </a:r>
                      <a:endParaRPr lang="en-US" sz="14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300"/>
                        </a:spcBef>
                        <a:spcAft>
                          <a:spcPts val="0"/>
                        </a:spcAft>
                      </a:pPr>
                      <a:r>
                        <a:rPr lang="en-US" sz="1400" dirty="0">
                          <a:effectLst/>
                        </a:rPr>
                        <a:t>N/A </a:t>
                      </a:r>
                      <a:endParaRPr lang="en-US" sz="14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300"/>
                        </a:spcBef>
                        <a:spcAft>
                          <a:spcPts val="0"/>
                        </a:spcAft>
                      </a:pPr>
                      <a:r>
                        <a:rPr lang="en-US" sz="1400" dirty="0">
                          <a:effectLst/>
                        </a:rPr>
                        <a:t>12.21</a:t>
                      </a:r>
                      <a:endParaRPr lang="en-US" sz="14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300"/>
                        </a:spcBef>
                        <a:spcAft>
                          <a:spcPts val="0"/>
                        </a:spcAft>
                      </a:pPr>
                      <a:r>
                        <a:rPr lang="en-US" sz="1400">
                          <a:effectLst/>
                        </a:rPr>
                        <a:t>6.56</a:t>
                      </a:r>
                      <a:endParaRPr lang="en-US" sz="14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300"/>
                        </a:spcBef>
                        <a:spcAft>
                          <a:spcPts val="0"/>
                        </a:spcAft>
                      </a:pPr>
                      <a:r>
                        <a:rPr lang="en-US" sz="1400" dirty="0">
                          <a:effectLst/>
                        </a:rPr>
                        <a:t>11.46</a:t>
                      </a:r>
                      <a:endParaRPr lang="en-US" sz="14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300"/>
                        </a:spcBef>
                        <a:spcAft>
                          <a:spcPts val="0"/>
                        </a:spcAft>
                      </a:pPr>
                      <a:r>
                        <a:rPr lang="en-US" sz="1400">
                          <a:effectLst/>
                        </a:rPr>
                        <a:t>3.50</a:t>
                      </a:r>
                      <a:endParaRPr lang="en-US" sz="14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300"/>
                        </a:spcBef>
                        <a:spcAft>
                          <a:spcPts val="0"/>
                        </a:spcAft>
                      </a:pPr>
                      <a:r>
                        <a:rPr lang="en-US" sz="1400">
                          <a:effectLst/>
                        </a:rPr>
                        <a:t>2.20</a:t>
                      </a:r>
                      <a:endParaRPr lang="en-US" sz="14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300"/>
                        </a:spcBef>
                        <a:spcAft>
                          <a:spcPts val="0"/>
                        </a:spcAft>
                      </a:pPr>
                      <a:r>
                        <a:rPr lang="en-US" sz="1400">
                          <a:effectLst/>
                        </a:rPr>
                        <a:t>1.33</a:t>
                      </a:r>
                      <a:endParaRPr lang="en-US" sz="14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300"/>
                        </a:spcBef>
                        <a:spcAft>
                          <a:spcPts val="0"/>
                        </a:spcAft>
                      </a:pPr>
                      <a:r>
                        <a:rPr lang="en-US" sz="1400" dirty="0">
                          <a:effectLst/>
                        </a:rPr>
                        <a:t>0.27</a:t>
                      </a:r>
                      <a:endParaRPr lang="en-US" sz="14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3246722332"/>
                  </a:ext>
                </a:extLst>
              </a:tr>
            </a:tbl>
          </a:graphicData>
        </a:graphic>
      </p:graphicFrame>
      <p:pic>
        <p:nvPicPr>
          <p:cNvPr id="7" name="Picture 6">
            <a:extLst>
              <a:ext uri="{FF2B5EF4-FFF2-40B4-BE49-F238E27FC236}">
                <a16:creationId xmlns:a16="http://schemas.microsoft.com/office/drawing/2014/main" id="{53901D14-9CA6-4A05-866C-FEFFD7DAF06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4678" y="3311672"/>
            <a:ext cx="3799424" cy="2843067"/>
          </a:xfrm>
          <a:prstGeom prst="rect">
            <a:avLst/>
          </a:prstGeom>
          <a:noFill/>
          <a:ln>
            <a:noFill/>
          </a:ln>
        </p:spPr>
      </p:pic>
    </p:spTree>
    <p:extLst>
      <p:ext uri="{BB962C8B-B14F-4D97-AF65-F5344CB8AC3E}">
        <p14:creationId xmlns:p14="http://schemas.microsoft.com/office/powerpoint/2010/main" val="2200439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2FED5F-BE93-41BA-95A7-58115EEC97CB}"/>
              </a:ext>
            </a:extLst>
          </p:cNvPr>
          <p:cNvSpPr>
            <a:spLocks noGrp="1"/>
          </p:cNvSpPr>
          <p:nvPr>
            <p:ph type="body" sz="quarter" idx="10"/>
          </p:nvPr>
        </p:nvSpPr>
        <p:spPr/>
        <p:txBody>
          <a:bodyPr/>
          <a:lstStyle/>
          <a:p>
            <a:r>
              <a:rPr lang="en-US" dirty="0">
                <a:solidFill>
                  <a:srgbClr val="0000CC"/>
                </a:solidFill>
              </a:rPr>
              <a:t>Degradation</a:t>
            </a:r>
            <a:r>
              <a:rPr lang="en-US" dirty="0"/>
              <a:t> data are difficult to measure directly</a:t>
            </a:r>
          </a:p>
          <a:p>
            <a:r>
              <a:rPr lang="en-US" dirty="0">
                <a:solidFill>
                  <a:srgbClr val="0000CC"/>
                </a:solidFill>
              </a:rPr>
              <a:t>Health monitoring </a:t>
            </a:r>
            <a:r>
              <a:rPr lang="en-US" dirty="0"/>
              <a:t>data are obtained from </a:t>
            </a:r>
            <a:br>
              <a:rPr lang="en-US" dirty="0"/>
            </a:br>
            <a:r>
              <a:rPr lang="en-US" dirty="0"/>
              <a:t>sensors/actuators in the form of electrical or vibration </a:t>
            </a:r>
            <a:br>
              <a:rPr lang="en-US" dirty="0"/>
            </a:br>
            <a:r>
              <a:rPr lang="en-US" dirty="0"/>
              <a:t>signals, acoustic waves, thermography, etc. </a:t>
            </a:r>
          </a:p>
          <a:p>
            <a:r>
              <a:rPr lang="en-US" dirty="0"/>
              <a:t>These signals are converted into degradation </a:t>
            </a:r>
            <a:br>
              <a:rPr lang="en-US" dirty="0"/>
            </a:br>
            <a:r>
              <a:rPr lang="en-US" dirty="0"/>
              <a:t>data based on signal processing techniques </a:t>
            </a:r>
            <a:br>
              <a:rPr lang="en-US" dirty="0"/>
            </a:br>
            <a:r>
              <a:rPr lang="en-US" dirty="0"/>
              <a:t>(</a:t>
            </a:r>
            <a:r>
              <a:rPr lang="en-US" dirty="0">
                <a:solidFill>
                  <a:srgbClr val="0000CC"/>
                </a:solidFill>
              </a:rPr>
              <a:t>featured data</a:t>
            </a:r>
            <a:r>
              <a:rPr lang="en-US" dirty="0"/>
              <a:t>) </a:t>
            </a:r>
          </a:p>
          <a:p>
            <a:r>
              <a:rPr lang="en-US" dirty="0"/>
              <a:t>Ex) Crack size</a:t>
            </a:r>
          </a:p>
          <a:p>
            <a:pPr lvl="1"/>
            <a:r>
              <a:rPr lang="en-US" dirty="0"/>
              <a:t>actual measurements are transient elastic waves</a:t>
            </a:r>
          </a:p>
          <a:p>
            <a:pPr lvl="1"/>
            <a:r>
              <a:rPr lang="en-US" dirty="0"/>
              <a:t>using calibration against known crack sizes, it is possible </a:t>
            </a:r>
            <a:br>
              <a:rPr lang="en-US" dirty="0"/>
            </a:br>
            <a:r>
              <a:rPr lang="en-US" dirty="0"/>
              <a:t>to estimate the crack size from wave signals</a:t>
            </a:r>
          </a:p>
        </p:txBody>
      </p:sp>
      <p:sp>
        <p:nvSpPr>
          <p:cNvPr id="3" name="Title 2">
            <a:extLst>
              <a:ext uri="{FF2B5EF4-FFF2-40B4-BE49-F238E27FC236}">
                <a16:creationId xmlns:a16="http://schemas.microsoft.com/office/drawing/2014/main" id="{87CEFEE8-0850-4E90-9A20-91BC79DE99B7}"/>
              </a:ext>
            </a:extLst>
          </p:cNvPr>
          <p:cNvSpPr>
            <a:spLocks noGrp="1"/>
          </p:cNvSpPr>
          <p:nvPr>
            <p:ph type="title"/>
          </p:nvPr>
        </p:nvSpPr>
        <p:spPr/>
        <p:txBody>
          <a:bodyPr/>
          <a:lstStyle/>
          <a:p>
            <a:r>
              <a:rPr lang="en-US" dirty="0"/>
              <a:t>How to Measure Degradation?</a:t>
            </a:r>
          </a:p>
        </p:txBody>
      </p:sp>
      <p:grpSp>
        <p:nvGrpSpPr>
          <p:cNvPr id="31" name="Group 30">
            <a:extLst>
              <a:ext uri="{FF2B5EF4-FFF2-40B4-BE49-F238E27FC236}">
                <a16:creationId xmlns:a16="http://schemas.microsoft.com/office/drawing/2014/main" id="{81032D1E-27C2-472F-B510-53505C0B3317}"/>
              </a:ext>
            </a:extLst>
          </p:cNvPr>
          <p:cNvGrpSpPr/>
          <p:nvPr/>
        </p:nvGrpSpPr>
        <p:grpSpPr>
          <a:xfrm>
            <a:off x="5943600" y="1405053"/>
            <a:ext cx="3160461" cy="4005147"/>
            <a:chOff x="-261237" y="617882"/>
            <a:chExt cx="3160461" cy="4005147"/>
          </a:xfrm>
        </p:grpSpPr>
        <p:pic>
          <p:nvPicPr>
            <p:cNvPr id="4" name="Picture 1" descr="DQAS">
              <a:extLst>
                <a:ext uri="{FF2B5EF4-FFF2-40B4-BE49-F238E27FC236}">
                  <a16:creationId xmlns:a16="http://schemas.microsoft.com/office/drawing/2014/main" id="{B946EE39-7512-4F7B-A3D9-237E3B8267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062" y="617882"/>
              <a:ext cx="1801961" cy="1370333"/>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2" descr="C:\Users\User\AppData\Local\Microsoft\Windows\Temporary Internet Files\Content.IE5\C6APNHSA\MP900442499[1].jpg">
              <a:extLst>
                <a:ext uri="{FF2B5EF4-FFF2-40B4-BE49-F238E27FC236}">
                  <a16:creationId xmlns:a16="http://schemas.microsoft.com/office/drawing/2014/main" id="{44983218-4A6D-4610-BEBD-F7466E49B7E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83" t="13370" b="18449"/>
            <a:stretch/>
          </p:blipFill>
          <p:spPr bwMode="auto">
            <a:xfrm>
              <a:off x="-261237" y="2096272"/>
              <a:ext cx="1861437" cy="8666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Documents and Settings\Jean\My Documents\사진091112_005.jpg">
              <a:extLst>
                <a:ext uri="{FF2B5EF4-FFF2-40B4-BE49-F238E27FC236}">
                  <a16:creationId xmlns:a16="http://schemas.microsoft.com/office/drawing/2014/main" id="{E147259B-7B9A-4D2A-BDA6-CE0322E8301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351"/>
            <a:stretch/>
          </p:blipFill>
          <p:spPr bwMode="auto">
            <a:xfrm>
              <a:off x="1219200" y="2728139"/>
              <a:ext cx="1181150" cy="129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6">
              <a:extLst>
                <a:ext uri="{FF2B5EF4-FFF2-40B4-BE49-F238E27FC236}">
                  <a16:creationId xmlns:a16="http://schemas.microsoft.com/office/drawing/2014/main" id="{79F1BCAE-D2C5-499E-812D-EE1CF17BC918}"/>
                </a:ext>
              </a:extLst>
            </p:cNvPr>
            <p:cNvSpPr txBox="1">
              <a:spLocks noChangeArrowheads="1"/>
            </p:cNvSpPr>
            <p:nvPr/>
          </p:nvSpPr>
          <p:spPr bwMode="auto">
            <a:xfrm>
              <a:off x="1876947" y="3737356"/>
              <a:ext cx="10222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lang="en-US" altLang="ko-KR" sz="1600" b="1" dirty="0">
                  <a:solidFill>
                    <a:srgbClr val="FF0000"/>
                  </a:solidFill>
                  <a:latin typeface="Arial" panose="020B0604020202020204" pitchFamily="34" charset="0"/>
                  <a:ea typeface="Arial Unicode MS" pitchFamily="50" charset="-127"/>
                  <a:cs typeface="Arial" panose="020B0604020202020204" pitchFamily="34" charset="0"/>
                </a:rPr>
                <a:t>Damage</a:t>
              </a:r>
            </a:p>
          </p:txBody>
        </p:sp>
        <p:sp>
          <p:nvSpPr>
            <p:cNvPr id="8" name="타원 83">
              <a:extLst>
                <a:ext uri="{FF2B5EF4-FFF2-40B4-BE49-F238E27FC236}">
                  <a16:creationId xmlns:a16="http://schemas.microsoft.com/office/drawing/2014/main" id="{03BE3B26-545C-4FE3-88D9-E065BD0EB88C}"/>
                </a:ext>
              </a:extLst>
            </p:cNvPr>
            <p:cNvSpPr/>
            <p:nvPr/>
          </p:nvSpPr>
          <p:spPr>
            <a:xfrm>
              <a:off x="1424866" y="3511414"/>
              <a:ext cx="599876" cy="36699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800">
                <a:latin typeface="Arial" panose="020B0604020202020204" pitchFamily="34" charset="0"/>
                <a:cs typeface="Arial" panose="020B0604020202020204" pitchFamily="34" charset="0"/>
              </a:endParaRPr>
            </a:p>
          </p:txBody>
        </p:sp>
        <p:sp>
          <p:nvSpPr>
            <p:cNvPr id="9" name="타원 84">
              <a:extLst>
                <a:ext uri="{FF2B5EF4-FFF2-40B4-BE49-F238E27FC236}">
                  <a16:creationId xmlns:a16="http://schemas.microsoft.com/office/drawing/2014/main" id="{64E054C4-8116-4BA8-93B0-FE88ADC6F44D}"/>
                </a:ext>
              </a:extLst>
            </p:cNvPr>
            <p:cNvSpPr>
              <a:spLocks noChangeAspect="1"/>
            </p:cNvSpPr>
            <p:nvPr/>
          </p:nvSpPr>
          <p:spPr>
            <a:xfrm>
              <a:off x="607349" y="2413808"/>
              <a:ext cx="140137" cy="11063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800">
                <a:latin typeface="Arial" panose="020B0604020202020204" pitchFamily="34" charset="0"/>
                <a:cs typeface="Arial" panose="020B0604020202020204" pitchFamily="34" charset="0"/>
              </a:endParaRPr>
            </a:p>
          </p:txBody>
        </p:sp>
        <p:cxnSp>
          <p:nvCxnSpPr>
            <p:cNvPr id="10" name="직선 연결선 85">
              <a:extLst>
                <a:ext uri="{FF2B5EF4-FFF2-40B4-BE49-F238E27FC236}">
                  <a16:creationId xmlns:a16="http://schemas.microsoft.com/office/drawing/2014/main" id="{834150D5-9814-49BB-AF3B-5E71DA6B11AE}"/>
                </a:ext>
              </a:extLst>
            </p:cNvPr>
            <p:cNvCxnSpPr>
              <a:stCxn id="9" idx="2"/>
              <a:endCxn id="8" idx="2"/>
            </p:cNvCxnSpPr>
            <p:nvPr/>
          </p:nvCxnSpPr>
          <p:spPr>
            <a:xfrm>
              <a:off x="607349" y="2469126"/>
              <a:ext cx="817517" cy="12257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직선 연결선 86">
              <a:extLst>
                <a:ext uri="{FF2B5EF4-FFF2-40B4-BE49-F238E27FC236}">
                  <a16:creationId xmlns:a16="http://schemas.microsoft.com/office/drawing/2014/main" id="{7D17494B-F16F-4AE6-BB13-13F7383154A4}"/>
                </a:ext>
              </a:extLst>
            </p:cNvPr>
            <p:cNvCxnSpPr>
              <a:stCxn id="9" idx="6"/>
              <a:endCxn id="8" idx="6"/>
            </p:cNvCxnSpPr>
            <p:nvPr/>
          </p:nvCxnSpPr>
          <p:spPr>
            <a:xfrm>
              <a:off x="747486" y="2469126"/>
              <a:ext cx="1277256" cy="12257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27">
              <a:extLst>
                <a:ext uri="{FF2B5EF4-FFF2-40B4-BE49-F238E27FC236}">
                  <a16:creationId xmlns:a16="http://schemas.microsoft.com/office/drawing/2014/main" id="{AADD54CC-C519-4820-AAAD-4BF4978B5054}"/>
                </a:ext>
              </a:extLst>
            </p:cNvPr>
            <p:cNvSpPr txBox="1">
              <a:spLocks noChangeArrowheads="1"/>
            </p:cNvSpPr>
            <p:nvPr/>
          </p:nvSpPr>
          <p:spPr bwMode="auto">
            <a:xfrm>
              <a:off x="1347176" y="3069189"/>
              <a:ext cx="989373"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lnSpc>
                  <a:spcPct val="80000"/>
                </a:lnSpc>
              </a:pPr>
              <a:r>
                <a:rPr lang="en-US" altLang="ko-KR" sz="1400" b="1" dirty="0">
                  <a:solidFill>
                    <a:srgbClr val="0000FF"/>
                  </a:solidFill>
                  <a:latin typeface="Arial" panose="020B0604020202020204" pitchFamily="34" charset="0"/>
                  <a:ea typeface="Arial Unicode MS" pitchFamily="50" charset="-127"/>
                  <a:cs typeface="Arial" panose="020B0604020202020204" pitchFamily="34" charset="0"/>
                </a:rPr>
                <a:t>Sensors/</a:t>
              </a:r>
            </a:p>
            <a:p>
              <a:pPr eaLnBrk="1" hangingPunct="1">
                <a:lnSpc>
                  <a:spcPct val="80000"/>
                </a:lnSpc>
              </a:pPr>
              <a:r>
                <a:rPr lang="en-US" altLang="ko-KR" sz="1400" b="1" dirty="0">
                  <a:solidFill>
                    <a:srgbClr val="0000FF"/>
                  </a:solidFill>
                  <a:latin typeface="Arial" panose="020B0604020202020204" pitchFamily="34" charset="0"/>
                  <a:ea typeface="Arial Unicode MS" pitchFamily="50" charset="-127"/>
                  <a:cs typeface="Arial" panose="020B0604020202020204" pitchFamily="34" charset="0"/>
                </a:rPr>
                <a:t>actuators</a:t>
              </a:r>
            </a:p>
          </p:txBody>
        </p:sp>
        <p:sp>
          <p:nvSpPr>
            <p:cNvPr id="13" name="자유형 88">
              <a:extLst>
                <a:ext uri="{FF2B5EF4-FFF2-40B4-BE49-F238E27FC236}">
                  <a16:creationId xmlns:a16="http://schemas.microsoft.com/office/drawing/2014/main" id="{FD4C6659-4386-4DF9-BF18-9136C653E03B}"/>
                </a:ext>
              </a:extLst>
            </p:cNvPr>
            <p:cNvSpPr/>
            <p:nvPr/>
          </p:nvSpPr>
          <p:spPr bwMode="auto">
            <a:xfrm>
              <a:off x="648843" y="2471027"/>
              <a:ext cx="74662" cy="6787"/>
            </a:xfrm>
            <a:custGeom>
              <a:avLst/>
              <a:gdLst>
                <a:gd name="connsiteX0" fmla="*/ 0 w 83820"/>
                <a:gd name="connsiteY0" fmla="*/ 0 h 7620"/>
                <a:gd name="connsiteX1" fmla="*/ 38100 w 83820"/>
                <a:gd name="connsiteY1" fmla="*/ 7620 h 7620"/>
                <a:gd name="connsiteX2" fmla="*/ 83820 w 83820"/>
                <a:gd name="connsiteY2" fmla="*/ 0 h 7620"/>
              </a:gdLst>
              <a:ahLst/>
              <a:cxnLst>
                <a:cxn ang="0">
                  <a:pos x="connsiteX0" y="connsiteY0"/>
                </a:cxn>
                <a:cxn ang="0">
                  <a:pos x="connsiteX1" y="connsiteY1"/>
                </a:cxn>
                <a:cxn ang="0">
                  <a:pos x="connsiteX2" y="connsiteY2"/>
                </a:cxn>
              </a:cxnLst>
              <a:rect l="l" t="t" r="r" b="b"/>
              <a:pathLst>
                <a:path w="83820" h="7620">
                  <a:moveTo>
                    <a:pt x="0" y="0"/>
                  </a:moveTo>
                  <a:cubicBezTo>
                    <a:pt x="12700" y="2540"/>
                    <a:pt x="25148" y="7620"/>
                    <a:pt x="38100" y="7620"/>
                  </a:cubicBezTo>
                  <a:cubicBezTo>
                    <a:pt x="53550" y="7620"/>
                    <a:pt x="83820" y="0"/>
                    <a:pt x="83820" y="0"/>
                  </a:cubicBezTo>
                </a:path>
              </a:pathLst>
            </a:cu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24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cxnSp>
          <p:nvCxnSpPr>
            <p:cNvPr id="14" name="직선 화살표 연결선 19">
              <a:extLst>
                <a:ext uri="{FF2B5EF4-FFF2-40B4-BE49-F238E27FC236}">
                  <a16:creationId xmlns:a16="http://schemas.microsoft.com/office/drawing/2014/main" id="{24201CAD-576A-497E-B7CD-582CC8219DFE}"/>
                </a:ext>
              </a:extLst>
            </p:cNvPr>
            <p:cNvCxnSpPr/>
            <p:nvPr/>
          </p:nvCxnSpPr>
          <p:spPr>
            <a:xfrm rot="5400000" flipH="1" flipV="1">
              <a:off x="1371909" y="2548517"/>
              <a:ext cx="2286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직선 화살표 연결선 20">
              <a:extLst>
                <a:ext uri="{FF2B5EF4-FFF2-40B4-BE49-F238E27FC236}">
                  <a16:creationId xmlns:a16="http://schemas.microsoft.com/office/drawing/2014/main" id="{45428149-480A-4CD0-A466-C978FEA43355}"/>
                </a:ext>
              </a:extLst>
            </p:cNvPr>
            <p:cNvCxnSpPr/>
            <p:nvPr/>
          </p:nvCxnSpPr>
          <p:spPr>
            <a:xfrm rot="5400000" flipH="1" flipV="1">
              <a:off x="1563487" y="2548517"/>
              <a:ext cx="2286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직선 화살표 연결선 21">
              <a:extLst>
                <a:ext uri="{FF2B5EF4-FFF2-40B4-BE49-F238E27FC236}">
                  <a16:creationId xmlns:a16="http://schemas.microsoft.com/office/drawing/2014/main" id="{67F75D78-1D64-43FA-83B6-CEA1C726E2F4}"/>
                </a:ext>
              </a:extLst>
            </p:cNvPr>
            <p:cNvCxnSpPr/>
            <p:nvPr/>
          </p:nvCxnSpPr>
          <p:spPr>
            <a:xfrm rot="5400000" flipH="1" flipV="1">
              <a:off x="1762112" y="2548517"/>
              <a:ext cx="2286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직선 화살표 연결선 22">
              <a:extLst>
                <a:ext uri="{FF2B5EF4-FFF2-40B4-BE49-F238E27FC236}">
                  <a16:creationId xmlns:a16="http://schemas.microsoft.com/office/drawing/2014/main" id="{4D5A4F0A-7A7B-45EE-B9E5-9937C6D8100C}"/>
                </a:ext>
              </a:extLst>
            </p:cNvPr>
            <p:cNvCxnSpPr/>
            <p:nvPr/>
          </p:nvCxnSpPr>
          <p:spPr>
            <a:xfrm rot="5400000" flipH="1" flipV="1">
              <a:off x="1949561" y="2548517"/>
              <a:ext cx="2286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직선 화살표 연결선 23">
              <a:extLst>
                <a:ext uri="{FF2B5EF4-FFF2-40B4-BE49-F238E27FC236}">
                  <a16:creationId xmlns:a16="http://schemas.microsoft.com/office/drawing/2014/main" id="{0B648BCC-2F4D-42D4-8175-6DD80D186F38}"/>
                </a:ext>
              </a:extLst>
            </p:cNvPr>
            <p:cNvCxnSpPr/>
            <p:nvPr/>
          </p:nvCxnSpPr>
          <p:spPr>
            <a:xfrm rot="5400000" flipH="1" flipV="1">
              <a:off x="2146535" y="2548517"/>
              <a:ext cx="2286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직선 화살표 연결선 27">
              <a:extLst>
                <a:ext uri="{FF2B5EF4-FFF2-40B4-BE49-F238E27FC236}">
                  <a16:creationId xmlns:a16="http://schemas.microsoft.com/office/drawing/2014/main" id="{7E29CD03-A171-4CF4-BF60-724399E99A8A}"/>
                </a:ext>
              </a:extLst>
            </p:cNvPr>
            <p:cNvCxnSpPr/>
            <p:nvPr/>
          </p:nvCxnSpPr>
          <p:spPr>
            <a:xfrm rot="5400000" flipH="1" flipV="1">
              <a:off x="1371909" y="4190638"/>
              <a:ext cx="228600" cy="1588"/>
            </a:xfrm>
            <a:prstGeom prst="straightConnector1">
              <a:avLst/>
            </a:prstGeom>
            <a:ln w="127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0" name="직선 화살표 연결선 28">
              <a:extLst>
                <a:ext uri="{FF2B5EF4-FFF2-40B4-BE49-F238E27FC236}">
                  <a16:creationId xmlns:a16="http://schemas.microsoft.com/office/drawing/2014/main" id="{64ADD398-6CA3-4127-A4FD-0A409AE6A331}"/>
                </a:ext>
              </a:extLst>
            </p:cNvPr>
            <p:cNvCxnSpPr/>
            <p:nvPr/>
          </p:nvCxnSpPr>
          <p:spPr>
            <a:xfrm rot="5400000" flipH="1" flipV="1">
              <a:off x="1563487" y="4190638"/>
              <a:ext cx="228600" cy="1588"/>
            </a:xfrm>
            <a:prstGeom prst="straightConnector1">
              <a:avLst/>
            </a:prstGeom>
            <a:ln w="127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1" name="직선 화살표 연결선 29">
              <a:extLst>
                <a:ext uri="{FF2B5EF4-FFF2-40B4-BE49-F238E27FC236}">
                  <a16:creationId xmlns:a16="http://schemas.microsoft.com/office/drawing/2014/main" id="{412510AC-2C15-485C-9B09-68EAFDDD2DA0}"/>
                </a:ext>
              </a:extLst>
            </p:cNvPr>
            <p:cNvCxnSpPr/>
            <p:nvPr/>
          </p:nvCxnSpPr>
          <p:spPr>
            <a:xfrm rot="5400000" flipH="1" flipV="1">
              <a:off x="1762112" y="4190638"/>
              <a:ext cx="228600" cy="1588"/>
            </a:xfrm>
            <a:prstGeom prst="straightConnector1">
              <a:avLst/>
            </a:prstGeom>
            <a:ln w="127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2" name="직선 화살표 연결선 30">
              <a:extLst>
                <a:ext uri="{FF2B5EF4-FFF2-40B4-BE49-F238E27FC236}">
                  <a16:creationId xmlns:a16="http://schemas.microsoft.com/office/drawing/2014/main" id="{A48098C6-D4F0-46B9-8102-0BE51AA2C81A}"/>
                </a:ext>
              </a:extLst>
            </p:cNvPr>
            <p:cNvCxnSpPr/>
            <p:nvPr/>
          </p:nvCxnSpPr>
          <p:spPr>
            <a:xfrm rot="5400000" flipH="1" flipV="1">
              <a:off x="1949561" y="4190638"/>
              <a:ext cx="228600" cy="1588"/>
            </a:xfrm>
            <a:prstGeom prst="straightConnector1">
              <a:avLst/>
            </a:prstGeom>
            <a:ln w="127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3" name="직선 화살표 연결선 31">
              <a:extLst>
                <a:ext uri="{FF2B5EF4-FFF2-40B4-BE49-F238E27FC236}">
                  <a16:creationId xmlns:a16="http://schemas.microsoft.com/office/drawing/2014/main" id="{D3708AF9-3F72-4450-8121-BE7A4B5C2B31}"/>
                </a:ext>
              </a:extLst>
            </p:cNvPr>
            <p:cNvCxnSpPr/>
            <p:nvPr/>
          </p:nvCxnSpPr>
          <p:spPr>
            <a:xfrm rot="5400000" flipH="1" flipV="1">
              <a:off x="2146535" y="4190638"/>
              <a:ext cx="228600" cy="1588"/>
            </a:xfrm>
            <a:prstGeom prst="straightConnector1">
              <a:avLst/>
            </a:prstGeom>
            <a:ln w="127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0E4D7F8-A3BC-4943-84D6-3494383A8CC6}"/>
                </a:ext>
              </a:extLst>
            </p:cNvPr>
            <p:cNvSpPr txBox="1"/>
            <p:nvPr/>
          </p:nvSpPr>
          <p:spPr>
            <a:xfrm>
              <a:off x="1629228" y="4253697"/>
              <a:ext cx="327334" cy="369332"/>
            </a:xfrm>
            <a:prstGeom prst="rect">
              <a:avLst/>
            </a:prstGeom>
            <a:noFill/>
          </p:spPr>
          <p:txBody>
            <a:bodyPr wrap="none" rtlCol="0">
              <a:spAutoFit/>
            </a:bodyPr>
            <a:lstStyle/>
            <a:p>
              <a:r>
                <a:rPr lang="el-GR" altLang="ko-KR" b="1" dirty="0">
                  <a:latin typeface="Arial Unicode MS" panose="020B0604020202020204" pitchFamily="34" charset="-128"/>
                  <a:ea typeface="Arial Unicode MS" panose="020B0604020202020204" pitchFamily="34" charset="-128"/>
                  <a:cs typeface="Arial Unicode MS" panose="020B0604020202020204" pitchFamily="34" charset="-128"/>
                </a:rPr>
                <a:t>σ</a:t>
              </a:r>
              <a:endParaRPr lang="ko-KR" altLang="en-US"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5" name="TextBox 24">
              <a:extLst>
                <a:ext uri="{FF2B5EF4-FFF2-40B4-BE49-F238E27FC236}">
                  <a16:creationId xmlns:a16="http://schemas.microsoft.com/office/drawing/2014/main" id="{E256057A-81A1-4E31-ABDB-071634B15A61}"/>
                </a:ext>
              </a:extLst>
            </p:cNvPr>
            <p:cNvSpPr txBox="1"/>
            <p:nvPr/>
          </p:nvSpPr>
          <p:spPr>
            <a:xfrm>
              <a:off x="1629228" y="2127697"/>
              <a:ext cx="327334" cy="369332"/>
            </a:xfrm>
            <a:prstGeom prst="rect">
              <a:avLst/>
            </a:prstGeom>
            <a:noFill/>
          </p:spPr>
          <p:txBody>
            <a:bodyPr wrap="none" rtlCol="0">
              <a:spAutoFit/>
            </a:bodyPr>
            <a:lstStyle/>
            <a:p>
              <a:r>
                <a:rPr lang="el-GR" altLang="ko-KR" b="1" dirty="0">
                  <a:latin typeface="Arial Unicode MS" panose="020B0604020202020204" pitchFamily="34" charset="-128"/>
                  <a:ea typeface="Arial Unicode MS" panose="020B0604020202020204" pitchFamily="34" charset="-128"/>
                  <a:cs typeface="Arial Unicode MS" panose="020B0604020202020204" pitchFamily="34" charset="-128"/>
                </a:rPr>
                <a:t>σ</a:t>
              </a:r>
              <a:endParaRPr lang="ko-KR" altLang="en-US"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cxnSp>
          <p:nvCxnSpPr>
            <p:cNvPr id="26" name="직선 화살표 연결선 19">
              <a:extLst>
                <a:ext uri="{FF2B5EF4-FFF2-40B4-BE49-F238E27FC236}">
                  <a16:creationId xmlns:a16="http://schemas.microsoft.com/office/drawing/2014/main" id="{64621E2B-92E2-4A0B-8ED4-C37313B69567}"/>
                </a:ext>
              </a:extLst>
            </p:cNvPr>
            <p:cNvCxnSpPr/>
            <p:nvPr/>
          </p:nvCxnSpPr>
          <p:spPr>
            <a:xfrm rot="5400000" flipH="1" flipV="1">
              <a:off x="1180306" y="2548517"/>
              <a:ext cx="2286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직선 화살표 연결선 27">
              <a:extLst>
                <a:ext uri="{FF2B5EF4-FFF2-40B4-BE49-F238E27FC236}">
                  <a16:creationId xmlns:a16="http://schemas.microsoft.com/office/drawing/2014/main" id="{B3E0798A-500D-4E25-BB01-616C43D588A1}"/>
                </a:ext>
              </a:extLst>
            </p:cNvPr>
            <p:cNvCxnSpPr/>
            <p:nvPr/>
          </p:nvCxnSpPr>
          <p:spPr>
            <a:xfrm rot="5400000" flipH="1" flipV="1">
              <a:off x="1180306" y="4190638"/>
              <a:ext cx="228600" cy="1588"/>
            </a:xfrm>
            <a:prstGeom prst="straightConnector1">
              <a:avLst/>
            </a:prstGeom>
            <a:ln w="127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B29549C9-FA1B-476B-8C99-07354B9880AD}"/>
                </a:ext>
              </a:extLst>
            </p:cNvPr>
            <p:cNvSpPr/>
            <p:nvPr/>
          </p:nvSpPr>
          <p:spPr>
            <a:xfrm>
              <a:off x="1172754" y="2801483"/>
              <a:ext cx="1280160" cy="274320"/>
            </a:xfrm>
            <a:prstGeom prst="rect">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7E240D09-FC71-4012-A1D3-FCA4869A73E2}"/>
                </a:ext>
              </a:extLst>
            </p:cNvPr>
            <p:cNvCxnSpPr>
              <a:stCxn id="28" idx="3"/>
              <a:endCxn id="4" idx="3"/>
            </p:cNvCxnSpPr>
            <p:nvPr/>
          </p:nvCxnSpPr>
          <p:spPr>
            <a:xfrm flipV="1">
              <a:off x="2452914" y="1303049"/>
              <a:ext cx="253109" cy="1635594"/>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E425290-E905-4013-8D9D-4616BBF16AFB}"/>
                </a:ext>
              </a:extLst>
            </p:cNvPr>
            <p:cNvCxnSpPr>
              <a:stCxn id="28" idx="1"/>
              <a:endCxn id="4" idx="1"/>
            </p:cNvCxnSpPr>
            <p:nvPr/>
          </p:nvCxnSpPr>
          <p:spPr>
            <a:xfrm flipH="1" flipV="1">
              <a:off x="904062" y="1303049"/>
              <a:ext cx="268692" cy="1635594"/>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161627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0C883E63-450A-4B54-B77E-A84ABF591036}"/>
                  </a:ext>
                </a:extLst>
              </p:cNvPr>
              <p:cNvSpPr>
                <a:spLocks noGrp="1"/>
              </p:cNvSpPr>
              <p:nvPr>
                <p:ph type="title"/>
              </p:nvPr>
            </p:nvSpPr>
            <p:spPr/>
            <p:txBody>
              <a:bodyPr/>
              <a:lstStyle/>
              <a:p>
                <a:r>
                  <a:rPr lang="en-US" dirty="0"/>
                  <a:t>Ex) RUL Prediction When </a:t>
                </a:r>
                <a14:m>
                  <m:oMath xmlns:m="http://schemas.openxmlformats.org/officeDocument/2006/math">
                    <m:r>
                      <a:rPr lang="en-US" b="1" i="1" smtClean="0">
                        <a:latin typeface="Cambria Math" panose="02040503050406030204" pitchFamily="18" charset="0"/>
                      </a:rPr>
                      <m:t>𝑳</m:t>
                    </m:r>
                    <m:r>
                      <a:rPr lang="en-US" b="1" i="1" smtClean="0">
                        <a:latin typeface="Cambria Math" panose="02040503050406030204" pitchFamily="18" charset="0"/>
                      </a:rPr>
                      <m:t>=</m:t>
                    </m:r>
                    <m:r>
                      <a:rPr lang="en-US" b="1" i="1" smtClean="0">
                        <a:latin typeface="Cambria Math" panose="02040503050406030204" pitchFamily="18" charset="0"/>
                      </a:rPr>
                      <m:t>𝟐</m:t>
                    </m:r>
                  </m:oMath>
                </a14:m>
                <a:r>
                  <a:rPr lang="en-US" dirty="0"/>
                  <a:t> cont.</a:t>
                </a:r>
              </a:p>
            </p:txBody>
          </p:sp>
        </mc:Choice>
        <mc:Fallback xmlns="">
          <p:sp>
            <p:nvSpPr>
              <p:cNvPr id="3" name="Title 2">
                <a:extLst>
                  <a:ext uri="{FF2B5EF4-FFF2-40B4-BE49-F238E27FC236}">
                    <a16:creationId xmlns:a16="http://schemas.microsoft.com/office/drawing/2014/main" id="{0C883E63-450A-4B54-B77E-A84ABF591036}"/>
                  </a:ext>
                </a:extLst>
              </p:cNvPr>
              <p:cNvSpPr>
                <a:spLocks noGrp="1" noRot="1" noChangeAspect="1" noMove="1" noResize="1" noEditPoints="1" noAdjustHandles="1" noChangeArrowheads="1" noChangeShapeType="1" noTextEdit="1"/>
              </p:cNvSpPr>
              <p:nvPr>
                <p:ph type="title"/>
              </p:nvPr>
            </p:nvSpPr>
            <p:spPr>
              <a:blipFill>
                <a:blip r:embed="rId2"/>
                <a:stretch>
                  <a:fillRect l="-1487" t="-11494" b="-31034"/>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D0874B48-5F3C-49C5-AB80-59EB548DBC8D}"/>
              </a:ext>
            </a:extLst>
          </p:cNvPr>
          <p:cNvSpPr txBox="1"/>
          <p:nvPr/>
        </p:nvSpPr>
        <p:spPr>
          <a:xfrm>
            <a:off x="974096" y="998869"/>
            <a:ext cx="6832423" cy="4401205"/>
          </a:xfrm>
          <a:prstGeom prst="rect">
            <a:avLst/>
          </a:prstGeom>
          <a:solidFill>
            <a:schemeClr val="bg1">
              <a:lumMod val="75000"/>
            </a:schemeClr>
          </a:solidFill>
          <a:ln>
            <a:noFill/>
          </a:ln>
        </p:spPr>
        <p:txBody>
          <a:bodyPr wrap="square">
            <a:spAutoFit/>
          </a:bodyPr>
          <a:lstStyle/>
          <a:p>
            <a:pPr marL="0" marR="0" indent="0" algn="just" hangingPunct="0">
              <a:spcBef>
                <a:spcPts val="0"/>
              </a:spcBef>
              <a:spcAft>
                <a:spcPts val="0"/>
              </a:spcAft>
            </a:pP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%RUL prediction</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p>
            <a:pPr marL="0" marR="0" indent="0" algn="just" hangingPunct="0">
              <a:spcBef>
                <a:spcPts val="0"/>
              </a:spcBef>
              <a:spcAft>
                <a:spcPts val="0"/>
              </a:spcAft>
            </a:pP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thres</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=150; % threshold level</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p>
            <a:pPr marL="0" marR="0" indent="0" algn="just" hangingPunct="0">
              <a:spcBef>
                <a:spcPts val="0"/>
              </a:spcBef>
              <a:spcAft>
                <a:spcPts val="0"/>
              </a:spcAft>
            </a:pP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rul</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=zeros(size(x));</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p>
            <a:pPr marL="0" marR="0" indent="0" algn="just" hangingPunct="0">
              <a:spcBef>
                <a:spcPts val="0"/>
              </a:spcBef>
              <a:spcAft>
                <a:spcPts val="0"/>
              </a:spcAft>
            </a:pP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syms</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xEOL</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p>
            <a:pPr marL="0" marR="0" indent="0" algn="just" hangingPunct="0">
              <a:spcBef>
                <a:spcPts val="0"/>
              </a:spcBef>
              <a:spcAft>
                <a:spcPts val="0"/>
              </a:spcAft>
            </a:pP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for </a:t>
            </a: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i</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=4:11</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p>
            <a:pPr marL="0" marR="0" indent="0" algn="just" hangingPunct="0">
              <a:spcBef>
                <a:spcPts val="0"/>
              </a:spcBef>
              <a:spcAft>
                <a:spcPts val="0"/>
              </a:spcAft>
            </a:pP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currt</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=i-1;</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p>
            <a:pPr marL="0" marR="0" indent="0" algn="just" hangingPunct="0">
              <a:spcBef>
                <a:spcPts val="0"/>
              </a:spcBef>
              <a:spcAft>
                <a:spcPts val="0"/>
              </a:spcAft>
            </a:pP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X=[ones(length(x(1:i)),1)  L*x(1:i).^2  x(1:i).^3];</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p>
            <a:pPr marL="0" marR="0" indent="0" algn="just" hangingPunct="0">
              <a:spcBef>
                <a:spcPts val="0"/>
              </a:spcBef>
              <a:spcAft>
                <a:spcPts val="0"/>
              </a:spcAft>
            </a:pP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s-E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thetaH</a:t>
            </a:r>
            <a:r>
              <a:rPr lang="es-E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=(X'*X)\(X'*y(1:i));</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p>
            <a:pPr marL="0" marR="0" indent="0" algn="just" hangingPunct="0">
              <a:spcBef>
                <a:spcPts val="0"/>
              </a:spcBef>
              <a:spcAft>
                <a:spcPts val="0"/>
              </a:spcAft>
            </a:pPr>
            <a:r>
              <a:rPr lang="es-E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XEOL=[ones(length(</a:t>
            </a: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xEOL</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),1)  L*xEOL.^2  xEOL.^3];</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p>
            <a:pPr marL="0" marR="0" indent="0" algn="just" hangingPunct="0">
              <a:spcBef>
                <a:spcPts val="0"/>
              </a:spcBef>
              <a:spcAft>
                <a:spcPts val="0"/>
              </a:spcAft>
            </a:pP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eolFuc</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thres</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-XEOL*</a:t>
            </a: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thetaH</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 EOL </a:t>
            </a: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func</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p>
            <a:pPr marL="0" marR="0" indent="0" algn="just" hangingPunct="0">
              <a:spcBef>
                <a:spcPts val="0"/>
              </a:spcBef>
              <a:spcAft>
                <a:spcPts val="0"/>
              </a:spcAft>
            </a:pP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eol</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=double(solve(</a:t>
            </a: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eolFuc</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Real',true</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p>
            <a:pPr marL="0" marR="0" indent="0" algn="just" hangingPunct="0">
              <a:spcBef>
                <a:spcPts val="0"/>
              </a:spcBef>
              <a:spcAft>
                <a:spcPts val="0"/>
              </a:spcAft>
            </a:pP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rul</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i</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)=min(</a:t>
            </a: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eol</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eol</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&gt;=0))-</a:t>
            </a: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currt</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p>
            <a:pPr marL="0" marR="0" indent="0" algn="just" hangingPunct="0">
              <a:spcBef>
                <a:spcPts val="0"/>
              </a:spcBef>
              <a:spcAft>
                <a:spcPts val="0"/>
              </a:spcAft>
            </a:pP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end</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p>
            <a:pPr marL="0" marR="0" indent="0" algn="just" hangingPunct="0">
              <a:spcBef>
                <a:spcPts val="0"/>
              </a:spcBef>
              <a:spcAft>
                <a:spcPts val="0"/>
              </a:spcAft>
            </a:pP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p>
            <a:pPr marL="0" marR="0" indent="0" algn="just" hangingPunct="0">
              <a:spcBef>
                <a:spcPts val="0"/>
              </a:spcBef>
              <a:spcAft>
                <a:spcPts val="0"/>
              </a:spcAft>
            </a:pP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figure(2)</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p>
            <a:pPr marL="0" marR="0" indent="0" algn="just" hangingPunct="0">
              <a:spcBef>
                <a:spcPts val="0"/>
              </a:spcBef>
              <a:spcAft>
                <a:spcPts val="0"/>
              </a:spcAft>
            </a:pP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plot(x(4:11),</a:t>
            </a: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rul</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(4:11),'.--r','markersize',25,'linewidth',2);</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p>
            <a:pPr marL="0" marR="0" indent="0" algn="just" hangingPunct="0">
              <a:spcBef>
                <a:spcPts val="0"/>
              </a:spcBef>
              <a:spcAft>
                <a:spcPts val="0"/>
              </a:spcAft>
            </a:pP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hold on; plot([0 10],[10 0],'k','linewidth',2);</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p>
            <a:pPr marL="0" marR="0" indent="0" algn="just" hangingPunct="0">
              <a:spcBef>
                <a:spcPts val="0"/>
              </a:spcBef>
              <a:spcAft>
                <a:spcPts val="0"/>
              </a:spcAft>
            </a:pP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axis([0 10 0 10]);</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p>
            <a:pPr marL="0" marR="0" indent="0" algn="just" hangingPunct="0">
              <a:spcBef>
                <a:spcPts val="0"/>
              </a:spcBef>
              <a:spcAft>
                <a:spcPts val="0"/>
              </a:spcAft>
            </a:pP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legend('</a:t>
            </a: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Prediction','True</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p>
            <a:pPr marL="0" marR="0" indent="0" algn="just" hangingPunct="0">
              <a:spcBef>
                <a:spcPts val="0"/>
              </a:spcBef>
              <a:spcAft>
                <a:spcPts val="0"/>
              </a:spcAft>
            </a:pP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xlabel</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('Cycles');</a:t>
            </a: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ylabel</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('RUL');</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4985771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AABC4A5E-ECA7-4F50-96A0-37D0AB7C1D84}"/>
                  </a:ext>
                </a:extLst>
              </p:cNvPr>
              <p:cNvSpPr>
                <a:spLocks noGrp="1"/>
              </p:cNvSpPr>
              <p:nvPr>
                <p:ph type="body" sz="quarter" idx="10"/>
              </p:nvPr>
            </p:nvSpPr>
            <p:spPr/>
            <p:txBody>
              <a:bodyPr/>
              <a:lstStyle/>
              <a:p>
                <a:r>
                  <a:rPr lang="en-US" dirty="0"/>
                  <a:t>We need measures to assess the performance of different prognostics algorithms</a:t>
                </a:r>
              </a:p>
              <a:p>
                <a:r>
                  <a:rPr lang="en-US" dirty="0"/>
                  <a:t>Most of them requires the </a:t>
                </a:r>
                <a:r>
                  <a:rPr lang="en-US" dirty="0">
                    <a:solidFill>
                      <a:srgbClr val="FF0000"/>
                    </a:solidFill>
                  </a:rPr>
                  <a:t>true RUL</a:t>
                </a:r>
              </a:p>
              <a:p>
                <a:pPr lvl="1"/>
                <a:r>
                  <a:rPr lang="en-US" dirty="0"/>
                  <a:t>They are useful to assess the performance of different algorithms</a:t>
                </a:r>
              </a:p>
              <a:p>
                <a:r>
                  <a:rPr lang="en-US" dirty="0">
                    <a:solidFill>
                      <a:srgbClr val="0000CC"/>
                    </a:solidFill>
                  </a:rPr>
                  <a:t>Prognostic horizon (PH)</a:t>
                </a:r>
              </a:p>
              <a:p>
                <a:pPr lvl="1"/>
                <a:r>
                  <a:rPr lang="en-US" dirty="0"/>
                  <a:t>difference between the true EOL and the first time when the prediction result continuously resides in the </a:t>
                </a:r>
                <a14:m>
                  <m:oMath xmlns:m="http://schemas.openxmlformats.org/officeDocument/2006/math">
                    <m:r>
                      <a:rPr lang="en-US" b="0" i="1" smtClean="0">
                        <a:latin typeface="Cambria Math" panose="02040503050406030204" pitchFamily="18" charset="0"/>
                      </a:rPr>
                      <m:t>𝛼</m:t>
                    </m:r>
                  </m:oMath>
                </a14:m>
                <a:r>
                  <a:rPr lang="en-US" dirty="0"/>
                  <a:t> accuracy zone</a:t>
                </a:r>
              </a:p>
              <a:p>
                <a:pPr lvl="1"/>
                <a:r>
                  <a:rPr lang="en-US" dirty="0"/>
                  <a:t>The </a:t>
                </a:r>
                <a:r>
                  <a:rPr lang="en-US" dirty="0">
                    <a:solidFill>
                      <a:srgbClr val="FF0000"/>
                    </a:solidFill>
                  </a:rPr>
                  <a:t>accuracy zone </a:t>
                </a:r>
                <a:r>
                  <a:rPr lang="en-US" dirty="0"/>
                  <a:t>has a constant bound </a:t>
                </a:r>
                <a:br>
                  <a:rPr lang="en-US" dirty="0"/>
                </a:br>
                <a:r>
                  <a:rPr lang="en-US" dirty="0"/>
                  <a:t>with a magnitude of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𝛼</m:t>
                    </m:r>
                  </m:oMath>
                </a14:m>
                <a:r>
                  <a:rPr lang="en-US" dirty="0"/>
                  <a:t> error with respect </a:t>
                </a:r>
                <a:br>
                  <a:rPr lang="en-US" dirty="0"/>
                </a:br>
                <a:r>
                  <a:rPr lang="en-US" dirty="0"/>
                  <a:t>to true EOL</a:t>
                </a:r>
              </a:p>
            </p:txBody>
          </p:sp>
        </mc:Choice>
        <mc:Fallback xmlns="">
          <p:sp>
            <p:nvSpPr>
              <p:cNvPr id="2" name="Text Placeholder 1">
                <a:extLst>
                  <a:ext uri="{FF2B5EF4-FFF2-40B4-BE49-F238E27FC236}">
                    <a16:creationId xmlns:a16="http://schemas.microsoft.com/office/drawing/2014/main" id="{AABC4A5E-ECA7-4F50-96A0-37D0AB7C1D84}"/>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2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E5D9117-829E-43F9-9C61-91392F1B87BA}"/>
              </a:ext>
            </a:extLst>
          </p:cNvPr>
          <p:cNvSpPr>
            <a:spLocks noGrp="1"/>
          </p:cNvSpPr>
          <p:nvPr>
            <p:ph type="title"/>
          </p:nvPr>
        </p:nvSpPr>
        <p:spPr/>
        <p:txBody>
          <a:bodyPr/>
          <a:lstStyle/>
          <a:p>
            <a:r>
              <a:rPr lang="en-US" dirty="0"/>
              <a:t>Prognostics Metrics</a:t>
            </a:r>
          </a:p>
        </p:txBody>
      </p:sp>
      <p:pic>
        <p:nvPicPr>
          <p:cNvPr id="4" name="Picture 3">
            <a:extLst>
              <a:ext uri="{FF2B5EF4-FFF2-40B4-BE49-F238E27FC236}">
                <a16:creationId xmlns:a16="http://schemas.microsoft.com/office/drawing/2014/main" id="{E15B4DEA-64C8-4B4C-BC08-968C8EB8A7E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8599" y="3429000"/>
            <a:ext cx="3952047" cy="2971800"/>
          </a:xfrm>
          <a:prstGeom prst="rect">
            <a:avLst/>
          </a:prstGeom>
          <a:noFill/>
          <a:ln>
            <a:noFill/>
          </a:ln>
        </p:spPr>
      </p:pic>
    </p:spTree>
    <p:extLst>
      <p:ext uri="{BB962C8B-B14F-4D97-AF65-F5344CB8AC3E}">
        <p14:creationId xmlns:p14="http://schemas.microsoft.com/office/powerpoint/2010/main" val="14609470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07F5A96E-5690-4459-BF0D-4F5C4284D894}"/>
                  </a:ext>
                </a:extLst>
              </p:cNvPr>
              <p:cNvSpPr>
                <a:spLocks noGrp="1"/>
              </p:cNvSpPr>
              <p:nvPr>
                <p:ph type="body" sz="quarter" idx="10"/>
              </p:nvPr>
            </p:nvSpPr>
            <p:spPr/>
            <p:txBody>
              <a:bodyPr/>
              <a:lstStyle/>
              <a:p>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𝜆</m:t>
                    </m:r>
                  </m:oMath>
                </a14:m>
                <a:r>
                  <a:rPr lang="en-US" dirty="0"/>
                  <a:t> accuracy (true or false)</a:t>
                </a:r>
              </a:p>
              <a:p>
                <a:pPr lvl="1"/>
                <a:r>
                  <a:rPr lang="en-US" dirty="0"/>
                  <a:t>determines whether a prediction result falls within the </a:t>
                </a:r>
                <a14:m>
                  <m:oMath xmlns:m="http://schemas.openxmlformats.org/officeDocument/2006/math">
                    <m:r>
                      <a:rPr lang="en-US" b="0" i="1" smtClean="0">
                        <a:latin typeface="Cambria Math" panose="02040503050406030204" pitchFamily="18" charset="0"/>
                      </a:rPr>
                      <m:t>𝛼</m:t>
                    </m:r>
                  </m:oMath>
                </a14:m>
                <a:r>
                  <a:rPr lang="en-US" dirty="0"/>
                  <a:t> accuracy zone at a specific cycle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𝜆</m:t>
                        </m:r>
                      </m:sub>
                    </m:sSub>
                  </m:oMath>
                </a14:m>
                <a:endParaRPr lang="en-US" dirty="0"/>
              </a:p>
              <a:p>
                <a:pPr lvl="1"/>
                <a:endParaRPr lang="en-US" dirty="0"/>
              </a:p>
              <a:p>
                <a:pPr lvl="1"/>
                <a14:m>
                  <m:oMath xmlns:m="http://schemas.openxmlformats.org/officeDocument/2006/math">
                    <m:r>
                      <a:rPr lang="en-US" b="0" i="1" smtClean="0">
                        <a:latin typeface="Cambria Math" panose="02040503050406030204" pitchFamily="18" charset="0"/>
                      </a:rPr>
                      <m:t>𝛼</m:t>
                    </m:r>
                  </m:oMath>
                </a14:m>
                <a:r>
                  <a:rPr lang="en-US" dirty="0"/>
                  <a:t> accuracy zone: varies within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𝛼</m:t>
                    </m:r>
                  </m:oMath>
                </a14:m>
                <a:r>
                  <a:rPr lang="en-US" dirty="0"/>
                  <a:t> ratio to the true RUL (figure with </a:t>
                </a:r>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=0.05</m:t>
                    </m:r>
                  </m:oMath>
                </a14:m>
                <a:r>
                  <a:rPr lang="en-US" dirty="0"/>
                  <a:t>)</a:t>
                </a:r>
              </a:p>
              <a:p>
                <a:pPr lvl="1"/>
                <a:r>
                  <a:rPr lang="en-US" dirty="0"/>
                  <a:t>Require more accuracy toward EOL</a:t>
                </a:r>
              </a:p>
              <a:p>
                <a:pPr lvl="1"/>
                <a14:m>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∈[0,1]</m:t>
                    </m:r>
                  </m:oMath>
                </a14:m>
                <a:r>
                  <a:rPr lang="en-US" dirty="0"/>
                  <a:t>: parameter between starting and </a:t>
                </a:r>
                <a:br>
                  <a:rPr lang="en-US" dirty="0"/>
                </a:br>
                <a:r>
                  <a:rPr lang="en-US" dirty="0"/>
                  <a:t>ending time</a:t>
                </a:r>
              </a:p>
              <a:p>
                <a:pPr lvl="1"/>
                <a:r>
                  <a:rPr lang="en-US" dirty="0"/>
                  <a:t>For a given </a:t>
                </a:r>
                <a14:m>
                  <m:oMath xmlns:m="http://schemas.openxmlformats.org/officeDocument/2006/math">
                    <m:r>
                      <a:rPr lang="en-US" b="0" i="1" smtClean="0">
                        <a:latin typeface="Cambria Math" panose="02040503050406030204" pitchFamily="18" charset="0"/>
                      </a:rPr>
                      <m:t>𝜆</m:t>
                    </m:r>
                  </m:oMath>
                </a14:m>
                <a:r>
                  <a:rPr lang="en-US" dirty="0"/>
                  <a:t> (e.g., 0.5), if the prediction </a:t>
                </a:r>
                <a:br>
                  <a:rPr lang="en-US" dirty="0"/>
                </a:br>
                <a:r>
                  <a:rPr lang="en-US" dirty="0"/>
                  <a:t>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𝜆</m:t>
                        </m:r>
                      </m:sub>
                    </m:sSub>
                  </m:oMath>
                </a14:m>
                <a:r>
                  <a:rPr lang="en-US" dirty="0"/>
                  <a:t> is within the </a:t>
                </a:r>
                <a14:m>
                  <m:oMath xmlns:m="http://schemas.openxmlformats.org/officeDocument/2006/math">
                    <m:r>
                      <a:rPr lang="en-US" i="1">
                        <a:latin typeface="Cambria Math" panose="02040503050406030204" pitchFamily="18" charset="0"/>
                      </a:rPr>
                      <m:t>𝛼</m:t>
                    </m:r>
                  </m:oMath>
                </a14:m>
                <a:r>
                  <a:rPr lang="en-US" dirty="0"/>
                  <a:t> accuracy zone, then </a:t>
                </a:r>
                <a:br>
                  <a:rPr lang="en-US" dirty="0"/>
                </a:br>
                <a:r>
                  <a:rPr lang="en-US" dirty="0"/>
                  <a:t>it is true. Otherwise, false</a:t>
                </a:r>
              </a:p>
            </p:txBody>
          </p:sp>
        </mc:Choice>
        <mc:Fallback xmlns="">
          <p:sp>
            <p:nvSpPr>
              <p:cNvPr id="2" name="Text Placeholder 1">
                <a:extLst>
                  <a:ext uri="{FF2B5EF4-FFF2-40B4-BE49-F238E27FC236}">
                    <a16:creationId xmlns:a16="http://schemas.microsoft.com/office/drawing/2014/main" id="{07F5A96E-5690-4459-BF0D-4F5C4284D894}"/>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2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8C7A2DB-E3C4-4C69-BC28-842A837775EB}"/>
              </a:ext>
            </a:extLst>
          </p:cNvPr>
          <p:cNvSpPr>
            <a:spLocks noGrp="1"/>
          </p:cNvSpPr>
          <p:nvPr>
            <p:ph type="title"/>
          </p:nvPr>
        </p:nvSpPr>
        <p:spPr/>
        <p:txBody>
          <a:bodyPr/>
          <a:lstStyle/>
          <a:p>
            <a:r>
              <a:rPr lang="en-US" dirty="0"/>
              <a:t>Prognostics Metrics cont.</a:t>
            </a:r>
          </a:p>
        </p:txBody>
      </p:sp>
      <p:pic>
        <p:nvPicPr>
          <p:cNvPr id="4" name="Picture 3">
            <a:extLst>
              <a:ext uri="{FF2B5EF4-FFF2-40B4-BE49-F238E27FC236}">
                <a16:creationId xmlns:a16="http://schemas.microsoft.com/office/drawing/2014/main" id="{3CB642E3-1F0D-4C5E-B8A4-61F5B940D54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8380" y="2802275"/>
            <a:ext cx="3952047" cy="2971800"/>
          </a:xfrm>
          <a:prstGeom prst="rect">
            <a:avLst/>
          </a:prstGeom>
          <a:noFill/>
          <a:ln>
            <a:noFill/>
          </a:ln>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B7AF823-23B2-4013-ACBD-3DF1CA6240D7}"/>
                  </a:ext>
                </a:extLst>
              </p:cNvPr>
              <p:cNvSpPr txBox="1"/>
              <p:nvPr/>
            </p:nvSpPr>
            <p:spPr>
              <a:xfrm>
                <a:off x="2700440" y="1898551"/>
                <a:ext cx="2599109" cy="276999"/>
              </a:xfrm>
              <a:prstGeom prst="rect">
                <a:avLst/>
              </a:prstGeom>
              <a:solidFill>
                <a:srgbClr val="FFFF00"/>
              </a:solidFill>
              <a:ln w="19050">
                <a:solidFill>
                  <a:srgbClr val="0000CC"/>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𝜆</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𝑆</m:t>
                          </m:r>
                        </m:sub>
                      </m:sSub>
                      <m:r>
                        <a:rPr lang="en-US" b="0" i="1" smtClean="0">
                          <a:latin typeface="Cambria Math" panose="02040503050406030204" pitchFamily="18" charset="0"/>
                        </a:rPr>
                        <m:t>+</m:t>
                      </m:r>
                      <m:r>
                        <a:rPr lang="en-US" b="0" i="1" smtClean="0">
                          <a:latin typeface="Cambria Math" panose="02040503050406030204" pitchFamily="18" charset="0"/>
                        </a:rPr>
                        <m:t>𝜆</m:t>
                      </m:r>
                      <m:r>
                        <a:rPr lang="en-US" b="0" i="1" smtClean="0">
                          <a:latin typeface="Cambria Math" panose="02040503050406030204" pitchFamily="18" charset="0"/>
                        </a:rPr>
                        <m:t>(</m:t>
                      </m:r>
                      <m:r>
                        <a:rPr lang="en-US" b="0" i="1" smtClean="0">
                          <a:latin typeface="Cambria Math" panose="02040503050406030204" pitchFamily="18" charset="0"/>
                        </a:rPr>
                        <m:t>𝐸𝑂</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𝑡𝑟𝑢𝑒</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𝑠</m:t>
                          </m:r>
                        </m:sub>
                      </m:sSub>
                      <m:r>
                        <a:rPr lang="en-US" b="0" i="1" smtClean="0">
                          <a:latin typeface="Cambria Math" panose="02040503050406030204" pitchFamily="18" charset="0"/>
                        </a:rPr>
                        <m:t>)</m:t>
                      </m:r>
                    </m:oMath>
                  </m:oMathPara>
                </a14:m>
                <a:endParaRPr lang="en-US" dirty="0"/>
              </a:p>
            </p:txBody>
          </p:sp>
        </mc:Choice>
        <mc:Fallback xmlns="">
          <p:sp>
            <p:nvSpPr>
              <p:cNvPr id="5" name="TextBox 4">
                <a:extLst>
                  <a:ext uri="{FF2B5EF4-FFF2-40B4-BE49-F238E27FC236}">
                    <a16:creationId xmlns:a16="http://schemas.microsoft.com/office/drawing/2014/main" id="{4B7AF823-23B2-4013-ACBD-3DF1CA6240D7}"/>
                  </a:ext>
                </a:extLst>
              </p:cNvPr>
              <p:cNvSpPr txBox="1">
                <a:spLocks noRot="1" noChangeAspect="1" noMove="1" noResize="1" noEditPoints="1" noAdjustHandles="1" noChangeArrowheads="1" noChangeShapeType="1" noTextEdit="1"/>
              </p:cNvSpPr>
              <p:nvPr/>
            </p:nvSpPr>
            <p:spPr>
              <a:xfrm>
                <a:off x="2700440" y="1898551"/>
                <a:ext cx="2599109" cy="276999"/>
              </a:xfrm>
              <a:prstGeom prst="rect">
                <a:avLst/>
              </a:prstGeom>
              <a:blipFill>
                <a:blip r:embed="rId4"/>
                <a:stretch>
                  <a:fillRect l="-1166" r="-2331" b="-28571"/>
                </a:stretch>
              </a:blipFill>
              <a:ln w="19050">
                <a:solidFill>
                  <a:srgbClr val="0000CC"/>
                </a:solidFill>
              </a:ln>
            </p:spPr>
            <p:txBody>
              <a:bodyPr/>
              <a:lstStyle/>
              <a:p>
                <a:r>
                  <a:rPr lang="en-US">
                    <a:noFill/>
                  </a:rPr>
                  <a:t> </a:t>
                </a:r>
              </a:p>
            </p:txBody>
          </p:sp>
        </mc:Fallback>
      </mc:AlternateContent>
    </p:spTree>
    <p:extLst>
      <p:ext uri="{BB962C8B-B14F-4D97-AF65-F5344CB8AC3E}">
        <p14:creationId xmlns:p14="http://schemas.microsoft.com/office/powerpoint/2010/main" val="38856663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3D51E560-40BE-41CD-BA0F-47A4BF516201}"/>
                  </a:ext>
                </a:extLst>
              </p:cNvPr>
              <p:cNvSpPr>
                <a:spLocks noGrp="1"/>
              </p:cNvSpPr>
              <p:nvPr>
                <p:ph type="body" sz="quarter" idx="10"/>
              </p:nvPr>
            </p:nvSpPr>
            <p:spPr/>
            <p:txBody>
              <a:bodyPr/>
              <a:lstStyle/>
              <a:p>
                <a:r>
                  <a:rPr lang="en-US" dirty="0"/>
                  <a:t>Relative accuracy (RA)</a:t>
                </a:r>
              </a:p>
              <a:p>
                <a:pPr lvl="1"/>
                <a:r>
                  <a:rPr lang="en-US" dirty="0"/>
                  <a:t>the relative accuracy between the true and prediction RUL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𝜆</m:t>
                        </m:r>
                      </m:sub>
                    </m:sSub>
                  </m:oMath>
                </a14:m>
                <a:endParaRPr lang="en-US" dirty="0"/>
              </a:p>
              <a:p>
                <a:endParaRPr lang="en-US" dirty="0"/>
              </a:p>
              <a:p>
                <a:endParaRPr lang="en-US" dirty="0"/>
              </a:p>
              <a:p>
                <a:endParaRPr lang="en-US" dirty="0"/>
              </a:p>
              <a:p>
                <a:endParaRPr lang="en-US" dirty="0"/>
              </a:p>
              <a:p>
                <a:r>
                  <a:rPr lang="en-US" dirty="0"/>
                  <a:t>Cumulative relative accuracy (CRA)</a:t>
                </a:r>
              </a:p>
              <a:p>
                <a:pPr lvl="1"/>
                <a:r>
                  <a:rPr lang="en-US" dirty="0"/>
                  <a:t>Average of RA from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𝑆</m:t>
                        </m:r>
                      </m:sub>
                    </m:sSub>
                  </m:oMath>
                </a14:m>
                <a:r>
                  <a:rPr lang="en-US" dirty="0"/>
                  <a:t>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𝐸</m:t>
                        </m:r>
                      </m:sub>
                    </m:sSub>
                  </m:oMath>
                </a14:m>
                <a:endParaRPr lang="en-US" dirty="0"/>
              </a:p>
              <a:p>
                <a:endParaRPr lang="en-US" dirty="0"/>
              </a:p>
              <a:p>
                <a:endParaRPr lang="en-US" dirty="0"/>
              </a:p>
              <a:p>
                <a:r>
                  <a:rPr lang="en-US" dirty="0"/>
                  <a:t>Good algorithm = </a:t>
                </a:r>
                <a14:m>
                  <m:oMath xmlns:m="http://schemas.openxmlformats.org/officeDocument/2006/math">
                    <m:r>
                      <a:rPr lang="en-US" b="0" i="1" smtClean="0">
                        <a:latin typeface="Cambria Math" panose="02040503050406030204" pitchFamily="18" charset="0"/>
                      </a:rPr>
                      <m:t>𝑅𝐴</m:t>
                    </m:r>
                    <m:r>
                      <a:rPr lang="en-US" b="0" i="1" smtClean="0">
                        <a:latin typeface="Cambria Math" panose="02040503050406030204" pitchFamily="18" charset="0"/>
                        <a:ea typeface="Cambria Math" panose="02040503050406030204" pitchFamily="18" charset="0"/>
                      </a:rPr>
                      <m:t>→1, </m:t>
                    </m:r>
                    <m:r>
                      <a:rPr lang="en-US" b="0" i="1" smtClean="0">
                        <a:latin typeface="Cambria Math" panose="02040503050406030204" pitchFamily="18" charset="0"/>
                        <a:ea typeface="Cambria Math" panose="02040503050406030204" pitchFamily="18" charset="0"/>
                      </a:rPr>
                      <m:t>𝐶𝑅𝐴</m:t>
                    </m:r>
                    <m:r>
                      <a:rPr lang="en-US" b="0" i="1" smtClean="0">
                        <a:latin typeface="Cambria Math" panose="02040503050406030204" pitchFamily="18" charset="0"/>
                        <a:ea typeface="Cambria Math" panose="02040503050406030204" pitchFamily="18" charset="0"/>
                      </a:rPr>
                      <m:t>→1</m:t>
                    </m:r>
                  </m:oMath>
                </a14:m>
                <a:endParaRPr lang="en-US" dirty="0"/>
              </a:p>
            </p:txBody>
          </p:sp>
        </mc:Choice>
        <mc:Fallback xmlns="">
          <p:sp>
            <p:nvSpPr>
              <p:cNvPr id="2" name="Text Placeholder 1">
                <a:extLst>
                  <a:ext uri="{FF2B5EF4-FFF2-40B4-BE49-F238E27FC236}">
                    <a16:creationId xmlns:a16="http://schemas.microsoft.com/office/drawing/2014/main" id="{3D51E560-40BE-41CD-BA0F-47A4BF516201}"/>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2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5421AEE-BA4B-4C8C-AC19-BCF6C7A59743}"/>
              </a:ext>
            </a:extLst>
          </p:cNvPr>
          <p:cNvSpPr>
            <a:spLocks noGrp="1"/>
          </p:cNvSpPr>
          <p:nvPr>
            <p:ph type="title"/>
          </p:nvPr>
        </p:nvSpPr>
        <p:spPr/>
        <p:txBody>
          <a:bodyPr/>
          <a:lstStyle/>
          <a:p>
            <a:r>
              <a:rPr lang="en-US" dirty="0"/>
              <a:t>Prognostics Metrics cont.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8FE8116-16AB-443A-8901-B6DF94BD98CE}"/>
                  </a:ext>
                </a:extLst>
              </p:cNvPr>
              <p:cNvSpPr txBox="1"/>
              <p:nvPr/>
            </p:nvSpPr>
            <p:spPr>
              <a:xfrm>
                <a:off x="904040" y="2625417"/>
                <a:ext cx="3875805" cy="584647"/>
              </a:xfrm>
              <a:prstGeom prst="rect">
                <a:avLst/>
              </a:prstGeom>
              <a:solidFill>
                <a:srgbClr val="FFFF00"/>
              </a:solidFill>
              <a:ln w="19050">
                <a:solidFill>
                  <a:srgbClr val="0000CC"/>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𝑅𝐴</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𝜆</m:t>
                          </m:r>
                        </m:sub>
                      </m:sSub>
                      <m:r>
                        <a:rPr lang="en-US" i="1">
                          <a:latin typeface="Cambria Math" panose="02040503050406030204" pitchFamily="18" charset="0"/>
                        </a:rPr>
                        <m:t>)</m:t>
                      </m:r>
                      <m:r>
                        <a:rPr lang="en-US" b="0" i="1" smtClean="0">
                          <a:latin typeface="Cambria Math" panose="02040503050406030204" pitchFamily="18" charset="0"/>
                        </a:rPr>
                        <m:t>=1−</m:t>
                      </m:r>
                      <m:f>
                        <m:fPr>
                          <m:ctrlPr>
                            <a:rPr lang="en-US" b="0" i="1" smtClean="0">
                              <a:latin typeface="Cambria Math" panose="02040503050406030204" pitchFamily="18" charset="0"/>
                            </a:rPr>
                          </m:ctrlPr>
                        </m:fPr>
                        <m:num>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𝑅𝑈</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𝑡𝑟𝑢𝑒</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𝜆</m:t>
                                  </m:r>
                                </m:sub>
                              </m:sSub>
                              <m:r>
                                <a:rPr lang="en-US" b="0" i="1" smtClean="0">
                                  <a:latin typeface="Cambria Math" panose="02040503050406030204" pitchFamily="18" charset="0"/>
                                </a:rPr>
                                <m:t>)−</m:t>
                              </m:r>
                              <m:r>
                                <a:rPr lang="en-US" b="0" i="1" smtClean="0">
                                  <a:latin typeface="Cambria Math" panose="02040503050406030204" pitchFamily="18" charset="0"/>
                                </a:rPr>
                                <m:t>𝑅𝑈𝐿</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𝜆</m:t>
                                  </m:r>
                                </m:sub>
                              </m:sSub>
                              <m:r>
                                <a:rPr lang="en-US" i="1">
                                  <a:latin typeface="Cambria Math" panose="02040503050406030204" pitchFamily="18" charset="0"/>
                                </a:rPr>
                                <m:t>)</m:t>
                              </m:r>
                            </m:e>
                          </m:d>
                        </m:num>
                        <m:den>
                          <m:r>
                            <a:rPr lang="en-US" b="0" i="1" smtClean="0">
                              <a:latin typeface="Cambria Math" panose="02040503050406030204" pitchFamily="18" charset="0"/>
                            </a:rPr>
                            <m:t>𝑅𝑈</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𝑡𝑟𝑢𝑒</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𝜆</m:t>
                              </m:r>
                            </m:sub>
                          </m:sSub>
                          <m:r>
                            <a:rPr lang="en-US" i="1">
                              <a:latin typeface="Cambria Math" panose="02040503050406030204" pitchFamily="18" charset="0"/>
                            </a:rPr>
                            <m:t>)</m:t>
                          </m:r>
                        </m:den>
                      </m:f>
                    </m:oMath>
                  </m:oMathPara>
                </a14:m>
                <a:endParaRPr lang="en-US" dirty="0"/>
              </a:p>
            </p:txBody>
          </p:sp>
        </mc:Choice>
        <mc:Fallback xmlns="">
          <p:sp>
            <p:nvSpPr>
              <p:cNvPr id="4" name="TextBox 3">
                <a:extLst>
                  <a:ext uri="{FF2B5EF4-FFF2-40B4-BE49-F238E27FC236}">
                    <a16:creationId xmlns:a16="http://schemas.microsoft.com/office/drawing/2014/main" id="{A8FE8116-16AB-443A-8901-B6DF94BD98CE}"/>
                  </a:ext>
                </a:extLst>
              </p:cNvPr>
              <p:cNvSpPr txBox="1">
                <a:spLocks noRot="1" noChangeAspect="1" noMove="1" noResize="1" noEditPoints="1" noAdjustHandles="1" noChangeArrowheads="1" noChangeShapeType="1" noTextEdit="1"/>
              </p:cNvSpPr>
              <p:nvPr/>
            </p:nvSpPr>
            <p:spPr>
              <a:xfrm>
                <a:off x="904040" y="2625417"/>
                <a:ext cx="3875805" cy="584647"/>
              </a:xfrm>
              <a:prstGeom prst="rect">
                <a:avLst/>
              </a:prstGeom>
              <a:blipFill>
                <a:blip r:embed="rId3"/>
                <a:stretch>
                  <a:fillRect/>
                </a:stretch>
              </a:blipFill>
              <a:ln w="19050">
                <a:solidFill>
                  <a:srgbClr val="0000CC"/>
                </a:solidFill>
              </a:ln>
            </p:spPr>
            <p:txBody>
              <a:bodyPr/>
              <a:lstStyle/>
              <a:p>
                <a:r>
                  <a:rPr lang="en-US">
                    <a:noFill/>
                  </a:rPr>
                  <a:t> </a:t>
                </a:r>
              </a:p>
            </p:txBody>
          </p:sp>
        </mc:Fallback>
      </mc:AlternateContent>
      <p:pic>
        <p:nvPicPr>
          <p:cNvPr id="5" name="그림 23">
            <a:extLst>
              <a:ext uri="{FF2B5EF4-FFF2-40B4-BE49-F238E27FC236}">
                <a16:creationId xmlns:a16="http://schemas.microsoft.com/office/drawing/2014/main" id="{A30E51FF-201D-405B-8852-3BAE061FD9F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9085" y="1331595"/>
            <a:ext cx="3964921" cy="2971800"/>
          </a:xfrm>
          <a:prstGeom prst="rect">
            <a:avLst/>
          </a:prstGeom>
          <a:noFill/>
          <a:ln>
            <a:noFill/>
          </a:ln>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6958114-A7FE-4266-8839-A805FF273960}"/>
                  </a:ext>
                </a:extLst>
              </p:cNvPr>
              <p:cNvSpPr txBox="1"/>
              <p:nvPr/>
            </p:nvSpPr>
            <p:spPr>
              <a:xfrm>
                <a:off x="807820" y="1707480"/>
                <a:ext cx="3875805" cy="67698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i="0">
                          <a:latin typeface="Cambria Math" panose="02040503050406030204" pitchFamily="18" charset="0"/>
                        </a:rPr>
                        <m:t>Error</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𝜆</m:t>
                          </m:r>
                        </m:sub>
                      </m:sSub>
                      <m:r>
                        <a:rPr lang="en-US" i="1">
                          <a:latin typeface="Cambria Math" panose="02040503050406030204" pitchFamily="18" charset="0"/>
                        </a:rPr>
                        <m:t>)</m:t>
                      </m:r>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𝑅𝑈</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𝑡𝑟𝑢𝑒</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𝜆</m:t>
                                  </m:r>
                                </m:sub>
                              </m:sSub>
                              <m:r>
                                <a:rPr lang="en-US" b="0" i="1" smtClean="0">
                                  <a:latin typeface="Cambria Math" panose="02040503050406030204" pitchFamily="18" charset="0"/>
                                </a:rPr>
                                <m:t>)−</m:t>
                              </m:r>
                              <m:r>
                                <a:rPr lang="en-US" b="0" i="1" smtClean="0">
                                  <a:latin typeface="Cambria Math" panose="02040503050406030204" pitchFamily="18" charset="0"/>
                                </a:rPr>
                                <m:t>𝑅𝑈𝐿</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𝜆</m:t>
                                  </m:r>
                                </m:sub>
                              </m:sSub>
                              <m:r>
                                <a:rPr lang="en-US" i="1">
                                  <a:latin typeface="Cambria Math" panose="02040503050406030204" pitchFamily="18" charset="0"/>
                                </a:rPr>
                                <m:t>)</m:t>
                              </m:r>
                            </m:e>
                          </m:d>
                        </m:num>
                        <m:den>
                          <m:r>
                            <a:rPr lang="en-US" b="0" i="1" smtClean="0">
                              <a:latin typeface="Cambria Math" panose="02040503050406030204" pitchFamily="18" charset="0"/>
                            </a:rPr>
                            <m:t>𝑅𝑈</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𝑡𝑟𝑢𝑒</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𝜆</m:t>
                              </m:r>
                            </m:sub>
                          </m:sSub>
                          <m:r>
                            <a:rPr lang="en-US" i="1">
                              <a:latin typeface="Cambria Math" panose="02040503050406030204" pitchFamily="18" charset="0"/>
                            </a:rPr>
                            <m:t>)</m:t>
                          </m:r>
                        </m:den>
                      </m:f>
                    </m:oMath>
                  </m:oMathPara>
                </a14:m>
                <a:endParaRPr lang="en-US" dirty="0"/>
              </a:p>
            </p:txBody>
          </p:sp>
        </mc:Choice>
        <mc:Fallback xmlns="">
          <p:sp>
            <p:nvSpPr>
              <p:cNvPr id="7" name="TextBox 6">
                <a:extLst>
                  <a:ext uri="{FF2B5EF4-FFF2-40B4-BE49-F238E27FC236}">
                    <a16:creationId xmlns:a16="http://schemas.microsoft.com/office/drawing/2014/main" id="{06958114-A7FE-4266-8839-A805FF273960}"/>
                  </a:ext>
                </a:extLst>
              </p:cNvPr>
              <p:cNvSpPr txBox="1">
                <a:spLocks noRot="1" noChangeAspect="1" noMove="1" noResize="1" noEditPoints="1" noAdjustHandles="1" noChangeArrowheads="1" noChangeShapeType="1" noTextEdit="1"/>
              </p:cNvSpPr>
              <p:nvPr/>
            </p:nvSpPr>
            <p:spPr>
              <a:xfrm>
                <a:off x="807820" y="1707480"/>
                <a:ext cx="3875805" cy="67698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F3DCAC9-31E4-444D-99AE-E4F0339BAEC3}"/>
                  </a:ext>
                </a:extLst>
              </p:cNvPr>
              <p:cNvSpPr txBox="1"/>
              <p:nvPr/>
            </p:nvSpPr>
            <p:spPr>
              <a:xfrm>
                <a:off x="971685" y="4303395"/>
                <a:ext cx="2706447" cy="7788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𝐶𝑅𝐴</m:t>
                      </m:r>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𝑁</m:t>
                          </m:r>
                        </m:den>
                      </m:f>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𝑁</m:t>
                          </m:r>
                        </m:sup>
                        <m:e>
                          <m:r>
                            <m:rPr>
                              <m:sty m:val="p"/>
                            </m:rPr>
                            <a:rPr lang="en-US" b="0" i="0" smtClean="0">
                              <a:latin typeface="Cambria Math" panose="02040503050406030204" pitchFamily="18" charset="0"/>
                            </a:rPr>
                            <m:t>Error</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e>
                      </m:nary>
                    </m:oMath>
                  </m:oMathPara>
                </a14:m>
                <a:endParaRPr lang="en-US" dirty="0"/>
              </a:p>
            </p:txBody>
          </p:sp>
        </mc:Choice>
        <mc:Fallback xmlns="">
          <p:sp>
            <p:nvSpPr>
              <p:cNvPr id="8" name="TextBox 7">
                <a:extLst>
                  <a:ext uri="{FF2B5EF4-FFF2-40B4-BE49-F238E27FC236}">
                    <a16:creationId xmlns:a16="http://schemas.microsoft.com/office/drawing/2014/main" id="{3F3DCAC9-31E4-444D-99AE-E4F0339BAEC3}"/>
                  </a:ext>
                </a:extLst>
              </p:cNvPr>
              <p:cNvSpPr txBox="1">
                <a:spLocks noRot="1" noChangeAspect="1" noMove="1" noResize="1" noEditPoints="1" noAdjustHandles="1" noChangeArrowheads="1" noChangeShapeType="1" noTextEdit="1"/>
              </p:cNvSpPr>
              <p:nvPr/>
            </p:nvSpPr>
            <p:spPr>
              <a:xfrm>
                <a:off x="971685" y="4303395"/>
                <a:ext cx="2706447" cy="778868"/>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060936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F5BEA621-95D2-441B-8334-B2C07B19CD62}"/>
                  </a:ext>
                </a:extLst>
              </p:cNvPr>
              <p:cNvSpPr>
                <a:spLocks noGrp="1"/>
              </p:cNvSpPr>
              <p:nvPr>
                <p:ph type="body" sz="quarter" idx="10"/>
              </p:nvPr>
            </p:nvSpPr>
            <p:spPr/>
            <p:txBody>
              <a:bodyPr/>
              <a:lstStyle/>
              <a:p>
                <a:r>
                  <a:rPr lang="en-US" dirty="0"/>
                  <a:t>Convergence</a:t>
                </a:r>
              </a:p>
              <a:p>
                <a:pPr lvl="1"/>
                <a:r>
                  <a:rPr lang="en-US" dirty="0"/>
                  <a:t>accuracy between the prediction and true RUL</a:t>
                </a:r>
              </a:p>
              <a:p>
                <a:pPr lvl="1"/>
                <a:r>
                  <a:rPr lang="en-US" dirty="0"/>
                  <a:t>Euclidean distance between point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𝑠</m:t>
                        </m:r>
                      </m:sub>
                    </m:sSub>
                    <m:r>
                      <a:rPr lang="en-US" b="0" i="1" smtClean="0">
                        <a:latin typeface="Cambria Math" panose="02040503050406030204" pitchFamily="18" charset="0"/>
                      </a:rPr>
                      <m:t>,0)</m:t>
                    </m:r>
                  </m:oMath>
                </a14:m>
                <a:r>
                  <a:rPr lang="en-US" dirty="0"/>
                  <a:t> and the center of mass of the area under the error curve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𝐶</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𝐶</m:t>
                        </m:r>
                      </m:sub>
                    </m:sSub>
                    <m:r>
                      <a:rPr lang="en-US" b="0" i="1" smtClean="0">
                        <a:latin typeface="Cambria Math" panose="02040503050406030204" pitchFamily="18" charset="0"/>
                      </a:rPr>
                      <m:t>)</m:t>
                    </m:r>
                  </m:oMath>
                </a14:m>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The lower the distance is, the faster the convergence is</a:t>
                </a:r>
              </a:p>
            </p:txBody>
          </p:sp>
        </mc:Choice>
        <mc:Fallback xmlns="">
          <p:sp>
            <p:nvSpPr>
              <p:cNvPr id="2" name="Text Placeholder 1">
                <a:extLst>
                  <a:ext uri="{FF2B5EF4-FFF2-40B4-BE49-F238E27FC236}">
                    <a16:creationId xmlns:a16="http://schemas.microsoft.com/office/drawing/2014/main" id="{F5BEA621-95D2-441B-8334-B2C07B19CD62}"/>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2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2DCB384-C730-4E5C-AEB0-A7B7EF1E8493}"/>
              </a:ext>
            </a:extLst>
          </p:cNvPr>
          <p:cNvSpPr>
            <a:spLocks noGrp="1"/>
          </p:cNvSpPr>
          <p:nvPr>
            <p:ph type="title"/>
          </p:nvPr>
        </p:nvSpPr>
        <p:spPr/>
        <p:txBody>
          <a:bodyPr/>
          <a:lstStyle/>
          <a:p>
            <a:r>
              <a:rPr lang="en-US" dirty="0"/>
              <a:t>Prognostics Metrics cont.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AE23015-266A-411D-A69E-2FD4162610FA}"/>
                  </a:ext>
                </a:extLst>
              </p:cNvPr>
              <p:cNvSpPr txBox="1"/>
              <p:nvPr/>
            </p:nvSpPr>
            <p:spPr>
              <a:xfrm>
                <a:off x="1580037" y="2437151"/>
                <a:ext cx="2508571" cy="563680"/>
              </a:xfrm>
              <a:prstGeom prst="rect">
                <a:avLst/>
              </a:prstGeom>
              <a:solidFill>
                <a:srgbClr val="FFFF00"/>
              </a:solidFill>
              <a:ln w="19050">
                <a:solidFill>
                  <a:srgbClr val="0000CC"/>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𝐶𝑜𝑀</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𝐶</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𝑆</m:t>
                                      </m:r>
                                    </m:sub>
                                  </m:sSub>
                                </m:e>
                              </m:d>
                            </m:e>
                            <m:sup>
                              <m:r>
                                <a:rPr lang="en-US" b="0" i="1" smtClean="0">
                                  <a:latin typeface="Cambria Math" panose="02040503050406030204" pitchFamily="18" charset="0"/>
                                </a:rPr>
                                <m:t>2</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𝐸</m:t>
                              </m:r>
                            </m:e>
                            <m:sub>
                              <m:r>
                                <a:rPr lang="en-US" b="0" i="1" smtClean="0">
                                  <a:latin typeface="Cambria Math" panose="02040503050406030204" pitchFamily="18" charset="0"/>
                                </a:rPr>
                                <m:t>𝐶</m:t>
                              </m:r>
                            </m:sub>
                            <m:sup>
                              <m:r>
                                <a:rPr lang="en-US" b="0" i="1" smtClean="0">
                                  <a:latin typeface="Cambria Math" panose="02040503050406030204" pitchFamily="18" charset="0"/>
                                </a:rPr>
                                <m:t>2</m:t>
                              </m:r>
                            </m:sup>
                          </m:sSubSup>
                        </m:e>
                      </m:rad>
                    </m:oMath>
                  </m:oMathPara>
                </a14:m>
                <a:endParaRPr lang="en-US" dirty="0"/>
              </a:p>
            </p:txBody>
          </p:sp>
        </mc:Choice>
        <mc:Fallback xmlns="">
          <p:sp>
            <p:nvSpPr>
              <p:cNvPr id="4" name="TextBox 3">
                <a:extLst>
                  <a:ext uri="{FF2B5EF4-FFF2-40B4-BE49-F238E27FC236}">
                    <a16:creationId xmlns:a16="http://schemas.microsoft.com/office/drawing/2014/main" id="{CAE23015-266A-411D-A69E-2FD4162610FA}"/>
                  </a:ext>
                </a:extLst>
              </p:cNvPr>
              <p:cNvSpPr txBox="1">
                <a:spLocks noRot="1" noChangeAspect="1" noMove="1" noResize="1" noEditPoints="1" noAdjustHandles="1" noChangeArrowheads="1" noChangeShapeType="1" noTextEdit="1"/>
              </p:cNvSpPr>
              <p:nvPr/>
            </p:nvSpPr>
            <p:spPr>
              <a:xfrm>
                <a:off x="1580037" y="2437151"/>
                <a:ext cx="2508571" cy="563680"/>
              </a:xfrm>
              <a:prstGeom prst="rect">
                <a:avLst/>
              </a:prstGeom>
              <a:blipFill>
                <a:blip r:embed="rId3"/>
                <a:stretch>
                  <a:fillRect/>
                </a:stretch>
              </a:blipFill>
              <a:ln w="19050">
                <a:solidFill>
                  <a:srgbClr val="0000CC"/>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D19FF48-44F3-44A1-92A8-17C96470AFBE}"/>
                  </a:ext>
                </a:extLst>
              </p:cNvPr>
              <p:cNvSpPr txBox="1"/>
              <p:nvPr/>
            </p:nvSpPr>
            <p:spPr>
              <a:xfrm>
                <a:off x="1356610" y="3000831"/>
                <a:ext cx="2955424" cy="1916422"/>
              </a:xfrm>
              <a:prstGeom prst="rect">
                <a:avLst/>
              </a:prstGeom>
              <a:noFill/>
            </p:spPr>
            <p:txBody>
              <a:bodyPr wrap="none" lIns="0" tIns="0" rIns="0" bIns="0" rtlCol="0">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𝐶</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f>
                        <m:fPr>
                          <m:ctrlPr>
                            <a:rPr lang="en-US" b="0" i="1" smtClean="0">
                              <a:latin typeface="Cambria Math" panose="02040503050406030204" pitchFamily="18" charset="0"/>
                            </a:rPr>
                          </m:ctrlPr>
                        </m:fPr>
                        <m:num>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𝑆</m:t>
                              </m:r>
                            </m:sub>
                            <m:sup>
                              <m:r>
                                <a:rPr lang="en-US" b="0" i="1" smtClean="0">
                                  <a:latin typeface="Cambria Math" panose="02040503050406030204" pitchFamily="18" charset="0"/>
                                </a:rPr>
                                <m:t>𝐸</m:t>
                              </m:r>
                            </m:sup>
                            <m:e>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𝑡</m:t>
                                      </m:r>
                                    </m:e>
                                    <m:sub>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𝑡</m:t>
                                      </m:r>
                                    </m:e>
                                    <m:sub>
                                      <m:r>
                                        <a:rPr lang="en-US" b="0" i="1" smtClean="0">
                                          <a:latin typeface="Cambria Math" panose="02040503050406030204" pitchFamily="18" charset="0"/>
                                        </a:rPr>
                                        <m:t>𝑘</m:t>
                                      </m:r>
                                    </m:sub>
                                    <m:sup>
                                      <m:r>
                                        <a:rPr lang="en-US" b="0" i="1" smtClean="0">
                                          <a:latin typeface="Cambria Math" panose="02040503050406030204" pitchFamily="18" charset="0"/>
                                        </a:rPr>
                                        <m:t>2</m:t>
                                      </m:r>
                                    </m:sup>
                                  </m:sSubSup>
                                </m:e>
                              </m:d>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e>
                          </m:nary>
                        </m:num>
                        <m:den>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𝑆</m:t>
                              </m:r>
                            </m:sub>
                            <m:sup>
                              <m:r>
                                <a:rPr lang="en-US" i="1">
                                  <a:latin typeface="Cambria Math" panose="02040503050406030204" pitchFamily="18" charset="0"/>
                                </a:rPr>
                                <m:t>𝐸</m:t>
                              </m:r>
                            </m:sup>
                            <m:e>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𝑘</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𝑘</m:t>
                                      </m:r>
                                    </m:sub>
                                  </m:sSub>
                                </m:e>
                              </m:d>
                              <m:r>
                                <a:rPr lang="en-US" i="1">
                                  <a:latin typeface="Cambria Math" panose="02040503050406030204" pitchFamily="18" charset="0"/>
                                </a:rPr>
                                <m:t>𝐸</m:t>
                              </m:r>
                              <m:d>
                                <m:dPr>
                                  <m:ctrlPr>
                                    <a:rPr lang="en-US" i="1">
                                      <a:latin typeface="Cambria Math" panose="02040503050406030204" pitchFamily="18" charset="0"/>
                                    </a:rPr>
                                  </m:ctrlPr>
                                </m:dPr>
                                <m:e>
                                  <m:r>
                                    <a:rPr lang="en-US" i="1">
                                      <a:latin typeface="Cambria Math" panose="02040503050406030204" pitchFamily="18" charset="0"/>
                                    </a:rPr>
                                    <m:t>𝑘</m:t>
                                  </m:r>
                                </m:e>
                              </m:d>
                            </m:e>
                          </m:nary>
                        </m:den>
                      </m:f>
                    </m:oMath>
                  </m:oMathPara>
                </a14:m>
                <a:endParaRPr lang="en-US" b="0" i="1" dirty="0">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𝐶</m:t>
                          </m:r>
                        </m:sub>
                      </m:sSub>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f>
                        <m:fPr>
                          <m:ctrlPr>
                            <a:rPr lang="en-US" i="1">
                              <a:latin typeface="Cambria Math" panose="02040503050406030204" pitchFamily="18" charset="0"/>
                            </a:rPr>
                          </m:ctrlPr>
                        </m:fPr>
                        <m:num>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𝑆</m:t>
                              </m:r>
                            </m:sub>
                            <m:sup>
                              <m:r>
                                <a:rPr lang="en-US" i="1">
                                  <a:latin typeface="Cambria Math" panose="02040503050406030204" pitchFamily="18" charset="0"/>
                                </a:rPr>
                                <m:t>𝐸</m:t>
                              </m:r>
                            </m:sup>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𝑘</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𝑘</m:t>
                                      </m:r>
                                    </m:sub>
                                  </m:sSub>
                                </m:e>
                              </m:d>
                              <m:sSup>
                                <m:sSupPr>
                                  <m:ctrlPr>
                                    <a:rPr lang="en-US" b="0" i="1" smtClean="0">
                                      <a:latin typeface="Cambria Math" panose="02040503050406030204" pitchFamily="18" charset="0"/>
                                    </a:rPr>
                                  </m:ctrlPr>
                                </m:sSupPr>
                                <m:e>
                                  <m:r>
                                    <a:rPr lang="en-US" i="1">
                                      <a:latin typeface="Cambria Math" panose="02040503050406030204" pitchFamily="18" charset="0"/>
                                    </a:rPr>
                                    <m:t>𝐸</m:t>
                                  </m:r>
                                </m:e>
                                <m:sup>
                                  <m:r>
                                    <a:rPr lang="en-US" b="0" i="1" smtClean="0">
                                      <a:latin typeface="Cambria Math" panose="02040503050406030204" pitchFamily="18" charset="0"/>
                                    </a:rPr>
                                    <m:t>2</m:t>
                                  </m:r>
                                </m:sup>
                              </m:sSup>
                              <m:d>
                                <m:dPr>
                                  <m:ctrlPr>
                                    <a:rPr lang="en-US" i="1">
                                      <a:latin typeface="Cambria Math" panose="02040503050406030204" pitchFamily="18" charset="0"/>
                                    </a:rPr>
                                  </m:ctrlPr>
                                </m:dPr>
                                <m:e>
                                  <m:r>
                                    <a:rPr lang="en-US" i="1">
                                      <a:latin typeface="Cambria Math" panose="02040503050406030204" pitchFamily="18" charset="0"/>
                                    </a:rPr>
                                    <m:t>𝑘</m:t>
                                  </m:r>
                                </m:e>
                              </m:d>
                            </m:e>
                          </m:nary>
                        </m:num>
                        <m:den>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𝑆</m:t>
                              </m:r>
                            </m:sub>
                            <m:sup>
                              <m:r>
                                <a:rPr lang="en-US" i="1">
                                  <a:latin typeface="Cambria Math" panose="02040503050406030204" pitchFamily="18" charset="0"/>
                                </a:rPr>
                                <m:t>𝐸</m:t>
                              </m:r>
                            </m:sup>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𝑘</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𝑘</m:t>
                                      </m:r>
                                    </m:sub>
                                  </m:sSub>
                                </m:e>
                              </m:d>
                              <m:r>
                                <a:rPr lang="en-US" i="1">
                                  <a:latin typeface="Cambria Math" panose="02040503050406030204" pitchFamily="18" charset="0"/>
                                </a:rPr>
                                <m:t>𝐸</m:t>
                              </m:r>
                              <m:d>
                                <m:dPr>
                                  <m:ctrlPr>
                                    <a:rPr lang="en-US" i="1">
                                      <a:latin typeface="Cambria Math" panose="02040503050406030204" pitchFamily="18" charset="0"/>
                                    </a:rPr>
                                  </m:ctrlPr>
                                </m:dPr>
                                <m:e>
                                  <m:r>
                                    <a:rPr lang="en-US" i="1">
                                      <a:latin typeface="Cambria Math" panose="02040503050406030204" pitchFamily="18" charset="0"/>
                                    </a:rPr>
                                    <m:t>𝑘</m:t>
                                  </m:r>
                                </m:e>
                              </m:d>
                            </m:e>
                          </m:nary>
                        </m:den>
                      </m:f>
                    </m:oMath>
                  </m:oMathPara>
                </a14:m>
                <a:endParaRPr lang="en-US" dirty="0"/>
              </a:p>
            </p:txBody>
          </p:sp>
        </mc:Choice>
        <mc:Fallback xmlns="">
          <p:sp>
            <p:nvSpPr>
              <p:cNvPr id="5" name="TextBox 4">
                <a:extLst>
                  <a:ext uri="{FF2B5EF4-FFF2-40B4-BE49-F238E27FC236}">
                    <a16:creationId xmlns:a16="http://schemas.microsoft.com/office/drawing/2014/main" id="{0D19FF48-44F3-44A1-92A8-17C96470AFBE}"/>
                  </a:ext>
                </a:extLst>
              </p:cNvPr>
              <p:cNvSpPr txBox="1">
                <a:spLocks noRot="1" noChangeAspect="1" noMove="1" noResize="1" noEditPoints="1" noAdjustHandles="1" noChangeArrowheads="1" noChangeShapeType="1" noTextEdit="1"/>
              </p:cNvSpPr>
              <p:nvPr/>
            </p:nvSpPr>
            <p:spPr>
              <a:xfrm>
                <a:off x="1356610" y="3000831"/>
                <a:ext cx="2955424" cy="1916422"/>
              </a:xfrm>
              <a:prstGeom prst="rect">
                <a:avLst/>
              </a:prstGeom>
              <a:blipFill>
                <a:blip r:embed="rId4"/>
                <a:stretch>
                  <a:fillRect/>
                </a:stretch>
              </a:blipFill>
            </p:spPr>
            <p:txBody>
              <a:bodyPr/>
              <a:lstStyle/>
              <a:p>
                <a:r>
                  <a:rPr lang="en-US">
                    <a:noFill/>
                  </a:rPr>
                  <a:t> </a:t>
                </a:r>
              </a:p>
            </p:txBody>
          </p:sp>
        </mc:Fallback>
      </mc:AlternateContent>
      <p:pic>
        <p:nvPicPr>
          <p:cNvPr id="6" name="그림 23">
            <a:extLst>
              <a:ext uri="{FF2B5EF4-FFF2-40B4-BE49-F238E27FC236}">
                <a16:creationId xmlns:a16="http://schemas.microsoft.com/office/drawing/2014/main" id="{F77BD03D-822A-4555-8DB4-A56A21CF597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3845" y="1860391"/>
            <a:ext cx="3964921" cy="2971800"/>
          </a:xfrm>
          <a:prstGeom prst="rect">
            <a:avLst/>
          </a:prstGeom>
          <a:noFill/>
          <a:ln>
            <a:noFill/>
          </a:ln>
        </p:spPr>
      </p:pic>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5943D1AF-F5CC-49D7-9CD6-B14EDA1EEF47}"/>
                  </a:ext>
                </a:extLst>
              </p:cNvPr>
              <p:cNvGraphicFramePr>
                <a:graphicFrameLocks noGrp="1"/>
              </p:cNvGraphicFramePr>
              <p:nvPr>
                <p:extLst>
                  <p:ext uri="{D42A27DB-BD31-4B8C-83A1-F6EECF244321}">
                    <p14:modId xmlns:p14="http://schemas.microsoft.com/office/powerpoint/2010/main" val="359438840"/>
                  </p:ext>
                </p:extLst>
              </p:nvPr>
            </p:nvGraphicFramePr>
            <p:xfrm>
              <a:off x="1181100" y="5298400"/>
              <a:ext cx="7292339" cy="980480"/>
            </p:xfrm>
            <a:graphic>
              <a:graphicData uri="http://schemas.openxmlformats.org/drawingml/2006/table">
                <a:tbl>
                  <a:tblPr firstRow="1" firstCol="1" bandRow="1" bandCol="1">
                    <a:tableStyleId>{5C22544A-7EE6-4342-B048-85BDC9FD1C3A}</a:tableStyleId>
                  </a:tblPr>
                  <a:tblGrid>
                    <a:gridCol w="1330359">
                      <a:extLst>
                        <a:ext uri="{9D8B030D-6E8A-4147-A177-3AD203B41FA5}">
                          <a16:colId xmlns:a16="http://schemas.microsoft.com/office/drawing/2014/main" val="2443662503"/>
                        </a:ext>
                      </a:extLst>
                    </a:gridCol>
                    <a:gridCol w="2213660">
                      <a:extLst>
                        <a:ext uri="{9D8B030D-6E8A-4147-A177-3AD203B41FA5}">
                          <a16:colId xmlns:a16="http://schemas.microsoft.com/office/drawing/2014/main" val="1674580523"/>
                        </a:ext>
                      </a:extLst>
                    </a:gridCol>
                    <a:gridCol w="1193357">
                      <a:extLst>
                        <a:ext uri="{9D8B030D-6E8A-4147-A177-3AD203B41FA5}">
                          <a16:colId xmlns:a16="http://schemas.microsoft.com/office/drawing/2014/main" val="740888736"/>
                        </a:ext>
                      </a:extLst>
                    </a:gridCol>
                    <a:gridCol w="1192156">
                      <a:extLst>
                        <a:ext uri="{9D8B030D-6E8A-4147-A177-3AD203B41FA5}">
                          <a16:colId xmlns:a16="http://schemas.microsoft.com/office/drawing/2014/main" val="598551305"/>
                        </a:ext>
                      </a:extLst>
                    </a:gridCol>
                    <a:gridCol w="1362807">
                      <a:extLst>
                        <a:ext uri="{9D8B030D-6E8A-4147-A177-3AD203B41FA5}">
                          <a16:colId xmlns:a16="http://schemas.microsoft.com/office/drawing/2014/main" val="2254462212"/>
                        </a:ext>
                      </a:extLst>
                    </a:gridCol>
                  </a:tblGrid>
                  <a:tr h="654224">
                    <a:tc>
                      <a:txBody>
                        <a:bodyPr/>
                        <a:lstStyle/>
                        <a:p>
                          <a:pPr marL="0" marR="0" algn="ctr" hangingPunct="0">
                            <a:lnSpc>
                              <a:spcPct val="100000"/>
                            </a:lnSpc>
                            <a:spcBef>
                              <a:spcPts val="0"/>
                            </a:spcBef>
                            <a:spcAft>
                              <a:spcPts val="0"/>
                            </a:spcAft>
                          </a:pPr>
                          <a:r>
                            <a:rPr lang="en-US" sz="1600" dirty="0">
                              <a:effectLst/>
                            </a:rPr>
                            <a:t>PH</a:t>
                          </a:r>
                        </a:p>
                        <a:p>
                          <a:pPr marL="0" marR="0" algn="ctr" hangingPunct="0">
                            <a:lnSpc>
                              <a:spcPct val="100000"/>
                            </a:lnSpc>
                            <a:spcBef>
                              <a:spcPts val="0"/>
                            </a:spcBef>
                            <a:spcAft>
                              <a:spcPts val="0"/>
                            </a:spcAft>
                          </a:pPr>
                          <a14:m>
                            <m:oMathPara xmlns:m="http://schemas.openxmlformats.org/officeDocument/2006/math">
                              <m:oMathParaPr>
                                <m:jc m:val="centerGroup"/>
                              </m:oMathParaPr>
                              <m:oMath xmlns:m="http://schemas.openxmlformats.org/officeDocument/2006/math">
                                <m:r>
                                  <a:rPr lang="en-US" sz="1600" b="1" i="1" smtClean="0">
                                    <a:effectLst/>
                                    <a:latin typeface="Cambria Math" panose="02040503050406030204" pitchFamily="18" charset="0"/>
                                    <a:ea typeface="Malgun Gothic" panose="020B0503020000020004" pitchFamily="34" charset="-127"/>
                                    <a:cs typeface="Times New Roman" panose="02020603050405020304" pitchFamily="18" charset="0"/>
                                  </a:rPr>
                                  <m:t>(</m:t>
                                </m:r>
                                <m:r>
                                  <a:rPr lang="en-US" sz="1600" b="1" i="1" smtClean="0">
                                    <a:effectLst/>
                                    <a:latin typeface="Cambria Math" panose="02040503050406030204" pitchFamily="18" charset="0"/>
                                    <a:ea typeface="Malgun Gothic" panose="020B0503020000020004" pitchFamily="34" charset="-127"/>
                                    <a:cs typeface="Times New Roman" panose="02020603050405020304" pitchFamily="18" charset="0"/>
                                  </a:rPr>
                                  <m:t>𝜶</m:t>
                                </m:r>
                                <m:r>
                                  <a:rPr lang="en-US" sz="1600" b="1" i="1" smtClean="0">
                                    <a:effectLst/>
                                    <a:latin typeface="Cambria Math" panose="02040503050406030204" pitchFamily="18" charset="0"/>
                                    <a:ea typeface="Malgun Gothic" panose="020B0503020000020004" pitchFamily="34" charset="-127"/>
                                    <a:cs typeface="Times New Roman" panose="02020603050405020304" pitchFamily="18" charset="0"/>
                                  </a:rPr>
                                  <m:t>=</m:t>
                                </m:r>
                                <m:r>
                                  <a:rPr lang="en-US" sz="1600" b="1" i="1" smtClean="0">
                                    <a:effectLst/>
                                    <a:latin typeface="Cambria Math" panose="02040503050406030204" pitchFamily="18" charset="0"/>
                                    <a:ea typeface="Malgun Gothic" panose="020B0503020000020004" pitchFamily="34" charset="-127"/>
                                    <a:cs typeface="Times New Roman" panose="02020603050405020304" pitchFamily="18" charset="0"/>
                                  </a:rPr>
                                  <m:t>𝟎</m:t>
                                </m:r>
                                <m:r>
                                  <a:rPr lang="en-US" sz="1600" b="1" i="1" smtClean="0">
                                    <a:effectLst/>
                                    <a:latin typeface="Cambria Math" panose="02040503050406030204" pitchFamily="18" charset="0"/>
                                    <a:ea typeface="Malgun Gothic" panose="020B0503020000020004" pitchFamily="34" charset="-127"/>
                                    <a:cs typeface="Times New Roman" panose="02020603050405020304" pitchFamily="18" charset="0"/>
                                  </a:rPr>
                                  <m:t>.</m:t>
                                </m:r>
                                <m:r>
                                  <a:rPr lang="en-US" sz="1600" b="1" i="1" smtClean="0">
                                    <a:effectLst/>
                                    <a:latin typeface="Cambria Math" panose="02040503050406030204" pitchFamily="18" charset="0"/>
                                    <a:ea typeface="Malgun Gothic" panose="020B0503020000020004" pitchFamily="34" charset="-127"/>
                                    <a:cs typeface="Times New Roman" panose="02020603050405020304" pitchFamily="18" charset="0"/>
                                  </a:rPr>
                                  <m:t>𝟎𝟓</m:t>
                                </m:r>
                                <m:r>
                                  <a:rPr lang="en-US" sz="1600" b="1" i="1" smtClean="0">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dirty="0">
                              <a:effectLst/>
                            </a:rPr>
                            <a:t> </a:t>
                          </a:r>
                          <a14:m>
                            <m:oMath xmlns:m="http://schemas.openxmlformats.org/officeDocument/2006/math">
                              <m:r>
                                <a:rPr lang="en-US" sz="1600" b="1" i="1" smtClean="0">
                                  <a:effectLst/>
                                  <a:latin typeface="Cambria Math" panose="02040503050406030204" pitchFamily="18" charset="0"/>
                                </a:rPr>
                                <m:t>𝜶</m:t>
                              </m:r>
                              <m:r>
                                <a:rPr lang="en-US" sz="1600" b="1" i="1" smtClean="0">
                                  <a:effectLst/>
                                  <a:latin typeface="Cambria Math" panose="02040503050406030204" pitchFamily="18" charset="0"/>
                                </a:rPr>
                                <m:t>−</m:t>
                              </m:r>
                              <m:r>
                                <a:rPr lang="en-US" sz="1600" b="1" i="1" smtClean="0">
                                  <a:effectLst/>
                                  <a:latin typeface="Cambria Math" panose="02040503050406030204" pitchFamily="18" charset="0"/>
                                </a:rPr>
                                <m:t>𝝀</m:t>
                              </m:r>
                              <m:r>
                                <a:rPr lang="en-US" sz="1600" b="1" i="1" smtClean="0">
                                  <a:effectLst/>
                                  <a:latin typeface="Cambria Math" panose="02040503050406030204" pitchFamily="18" charset="0"/>
                                </a:rPr>
                                <m:t> </m:t>
                              </m:r>
                            </m:oMath>
                          </a14:m>
                          <a:r>
                            <a:rPr lang="en-US" sz="1600" dirty="0">
                              <a:effectLst/>
                            </a:rPr>
                            <a:t>accuracy</a:t>
                          </a:r>
                        </a:p>
                        <a:p>
                          <a:pPr marL="0" marR="0" algn="ctr" hangingPunct="0">
                            <a:lnSpc>
                              <a:spcPct val="100000"/>
                            </a:lnSpc>
                            <a:spcBef>
                              <a:spcPts val="0"/>
                            </a:spcBef>
                            <a:spcAft>
                              <a:spcPts val="0"/>
                            </a:spcAft>
                          </a:pPr>
                          <a14:m>
                            <m:oMathPara xmlns:m="http://schemas.openxmlformats.org/officeDocument/2006/math">
                              <m:oMathParaPr>
                                <m:jc m:val="centerGroup"/>
                              </m:oMathParaPr>
                              <m:oMath xmlns:m="http://schemas.openxmlformats.org/officeDocument/2006/math">
                                <m:r>
                                  <a:rPr lang="en-US" sz="1600" b="1" i="1" smtClean="0">
                                    <a:effectLst/>
                                    <a:latin typeface="Cambria Math" panose="02040503050406030204" pitchFamily="18" charset="0"/>
                                  </a:rPr>
                                  <m:t>(</m:t>
                                </m:r>
                                <m:r>
                                  <a:rPr lang="en-US" sz="1600" b="1" i="1" smtClean="0">
                                    <a:effectLst/>
                                    <a:latin typeface="Cambria Math" panose="02040503050406030204" pitchFamily="18" charset="0"/>
                                  </a:rPr>
                                  <m:t>𝜶</m:t>
                                </m:r>
                                <m:r>
                                  <a:rPr lang="en-US" sz="1600" b="1" i="1" smtClean="0">
                                    <a:effectLst/>
                                    <a:latin typeface="Cambria Math" panose="02040503050406030204" pitchFamily="18" charset="0"/>
                                  </a:rPr>
                                  <m:t>=</m:t>
                                </m:r>
                                <m:r>
                                  <a:rPr lang="en-US" sz="1600" b="1" i="1" smtClean="0">
                                    <a:effectLst/>
                                    <a:latin typeface="Cambria Math" panose="02040503050406030204" pitchFamily="18" charset="0"/>
                                  </a:rPr>
                                  <m:t>𝟎</m:t>
                                </m:r>
                                <m:r>
                                  <a:rPr lang="en-US" sz="1600" b="1" i="1" smtClean="0">
                                    <a:effectLst/>
                                    <a:latin typeface="Cambria Math" panose="02040503050406030204" pitchFamily="18" charset="0"/>
                                  </a:rPr>
                                  <m:t>.</m:t>
                                </m:r>
                                <m:r>
                                  <a:rPr lang="en-US" sz="1600" b="1" i="1" smtClean="0">
                                    <a:effectLst/>
                                    <a:latin typeface="Cambria Math" panose="02040503050406030204" pitchFamily="18" charset="0"/>
                                  </a:rPr>
                                  <m:t>𝟎𝟓</m:t>
                                </m:r>
                                <m:r>
                                  <a:rPr lang="en-US" sz="1600" b="1" i="1" smtClean="0">
                                    <a:effectLst/>
                                    <a:latin typeface="Cambria Math" panose="02040503050406030204" pitchFamily="18" charset="0"/>
                                  </a:rPr>
                                  <m:t>, </m:t>
                                </m:r>
                                <m:r>
                                  <a:rPr lang="en-US" sz="1600" b="1" i="1" smtClean="0">
                                    <a:effectLst/>
                                    <a:latin typeface="Cambria Math" panose="02040503050406030204" pitchFamily="18" charset="0"/>
                                  </a:rPr>
                                  <m:t>𝝀</m:t>
                                </m:r>
                                <m:r>
                                  <a:rPr lang="en-US" sz="1600" b="1" i="1" smtClean="0">
                                    <a:effectLst/>
                                    <a:latin typeface="Cambria Math" panose="02040503050406030204" pitchFamily="18" charset="0"/>
                                  </a:rPr>
                                  <m:t>=</m:t>
                                </m:r>
                                <m:r>
                                  <a:rPr lang="en-US" sz="1600" b="1" i="1" smtClean="0">
                                    <a:effectLst/>
                                    <a:latin typeface="Cambria Math" panose="02040503050406030204" pitchFamily="18" charset="0"/>
                                  </a:rPr>
                                  <m:t>𝟎</m:t>
                                </m:r>
                                <m:r>
                                  <a:rPr lang="en-US" sz="1600" b="1" i="1" smtClean="0">
                                    <a:effectLst/>
                                    <a:latin typeface="Cambria Math" panose="02040503050406030204" pitchFamily="18" charset="0"/>
                                  </a:rPr>
                                  <m:t>.</m:t>
                                </m:r>
                                <m:r>
                                  <a:rPr lang="en-US" sz="1600" b="1" i="1" smtClean="0">
                                    <a:effectLst/>
                                    <a:latin typeface="Cambria Math" panose="02040503050406030204" pitchFamily="18" charset="0"/>
                                  </a:rPr>
                                  <m:t>𝟓</m:t>
                                </m:r>
                                <m:r>
                                  <a:rPr lang="en-US" sz="1600" b="1" i="1" smtClean="0">
                                    <a:effectLst/>
                                    <a:latin typeface="Cambria Math" panose="02040503050406030204" pitchFamily="18" charset="0"/>
                                  </a:rPr>
                                  <m:t>) </m:t>
                                </m:r>
                              </m:oMath>
                            </m:oMathPara>
                          </a14:m>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dirty="0">
                              <a:effectLst/>
                            </a:rPr>
                            <a:t>RA</a:t>
                          </a:r>
                        </a:p>
                        <a:p>
                          <a:pPr marL="0" marR="0" algn="ctr" hangingPunct="0">
                            <a:lnSpc>
                              <a:spcPct val="100000"/>
                            </a:lnSpc>
                            <a:spcBef>
                              <a:spcPts val="0"/>
                            </a:spcBef>
                            <a:spcAft>
                              <a:spcPts val="0"/>
                            </a:spcAft>
                          </a:pPr>
                          <a14:m>
                            <m:oMathPara xmlns:m="http://schemas.openxmlformats.org/officeDocument/2006/math">
                              <m:oMathParaPr>
                                <m:jc m:val="centerGroup"/>
                              </m:oMathParaPr>
                              <m:oMath xmlns:m="http://schemas.openxmlformats.org/officeDocument/2006/math">
                                <m:r>
                                  <a:rPr lang="en-US" sz="1600" b="1" i="1" smtClean="0">
                                    <a:effectLst/>
                                    <a:latin typeface="Cambria Math" panose="02040503050406030204" pitchFamily="18" charset="0"/>
                                  </a:rPr>
                                  <m:t>(</m:t>
                                </m:r>
                                <m:r>
                                  <a:rPr lang="en-US" sz="1600" b="1" i="1" smtClean="0">
                                    <a:effectLst/>
                                    <a:latin typeface="Cambria Math" panose="02040503050406030204" pitchFamily="18" charset="0"/>
                                  </a:rPr>
                                  <m:t>𝝀</m:t>
                                </m:r>
                                <m:r>
                                  <a:rPr lang="en-US" sz="1600" b="1" i="1" smtClean="0">
                                    <a:effectLst/>
                                    <a:latin typeface="Cambria Math" panose="02040503050406030204" pitchFamily="18" charset="0"/>
                                  </a:rPr>
                                  <m:t>=</m:t>
                                </m:r>
                                <m:r>
                                  <a:rPr lang="en-US" sz="1600" b="1" i="1" smtClean="0">
                                    <a:effectLst/>
                                    <a:latin typeface="Cambria Math" panose="02040503050406030204" pitchFamily="18" charset="0"/>
                                  </a:rPr>
                                  <m:t>𝟎</m:t>
                                </m:r>
                                <m:r>
                                  <a:rPr lang="en-US" sz="1600" b="1" i="1" smtClean="0">
                                    <a:effectLst/>
                                    <a:latin typeface="Cambria Math" panose="02040503050406030204" pitchFamily="18" charset="0"/>
                                  </a:rPr>
                                  <m:t>.</m:t>
                                </m:r>
                                <m:r>
                                  <a:rPr lang="en-US" sz="1600" b="1" i="1" smtClean="0">
                                    <a:effectLst/>
                                    <a:latin typeface="Cambria Math" panose="02040503050406030204" pitchFamily="18" charset="0"/>
                                  </a:rPr>
                                  <m:t>𝟓</m:t>
                                </m:r>
                                <m:r>
                                  <a:rPr lang="en-US" sz="1600" b="1" i="1" smtClean="0">
                                    <a:effectLst/>
                                    <a:latin typeface="Cambria Math" panose="02040503050406030204" pitchFamily="18" charset="0"/>
                                  </a:rPr>
                                  <m:t>)</m:t>
                                </m:r>
                              </m:oMath>
                            </m:oMathPara>
                          </a14:m>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CRA</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Convergence</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700530433"/>
                      </a:ext>
                    </a:extLst>
                  </a:tr>
                  <a:tr h="326256">
                    <a:tc>
                      <a:txBody>
                        <a:bodyPr/>
                        <a:lstStyle/>
                        <a:p>
                          <a:pPr marL="0" marR="0" algn="ctr" hangingPunct="0">
                            <a:lnSpc>
                              <a:spcPct val="100000"/>
                            </a:lnSpc>
                            <a:spcBef>
                              <a:spcPts val="0"/>
                            </a:spcBef>
                            <a:spcAft>
                              <a:spcPts val="0"/>
                            </a:spcAft>
                          </a:pPr>
                          <a:r>
                            <a:rPr lang="en-US" sz="1600">
                              <a:effectLst/>
                            </a:rPr>
                            <a:t>3.6896</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False</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u="none" dirty="0">
                              <a:effectLst/>
                            </a:rPr>
                            <a:t>0.8310</a:t>
                          </a:r>
                          <a:endParaRPr lang="en-US" sz="1600" u="none"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u="none" dirty="0">
                              <a:effectLst/>
                            </a:rPr>
                            <a:t>0.7698</a:t>
                          </a:r>
                          <a:endParaRPr lang="en-US" sz="1600" u="none"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u="none" dirty="0">
                              <a:effectLst/>
                            </a:rPr>
                            <a:t>2.044</a:t>
                          </a:r>
                          <a:endParaRPr lang="en-US" sz="1600" u="none"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542091207"/>
                      </a:ext>
                    </a:extLst>
                  </a:tr>
                </a:tbl>
              </a:graphicData>
            </a:graphic>
          </p:graphicFrame>
        </mc:Choice>
        <mc:Fallback xmlns="">
          <p:graphicFrame>
            <p:nvGraphicFramePr>
              <p:cNvPr id="8" name="Table 7">
                <a:extLst>
                  <a:ext uri="{FF2B5EF4-FFF2-40B4-BE49-F238E27FC236}">
                    <a16:creationId xmlns:a16="http://schemas.microsoft.com/office/drawing/2014/main" id="{5943D1AF-F5CC-49D7-9CD6-B14EDA1EEF47}"/>
                  </a:ext>
                </a:extLst>
              </p:cNvPr>
              <p:cNvGraphicFramePr>
                <a:graphicFrameLocks noGrp="1"/>
              </p:cNvGraphicFramePr>
              <p:nvPr>
                <p:extLst>
                  <p:ext uri="{D42A27DB-BD31-4B8C-83A1-F6EECF244321}">
                    <p14:modId xmlns:p14="http://schemas.microsoft.com/office/powerpoint/2010/main" val="359438840"/>
                  </p:ext>
                </p:extLst>
              </p:nvPr>
            </p:nvGraphicFramePr>
            <p:xfrm>
              <a:off x="1181100" y="5298400"/>
              <a:ext cx="7292339" cy="980480"/>
            </p:xfrm>
            <a:graphic>
              <a:graphicData uri="http://schemas.openxmlformats.org/drawingml/2006/table">
                <a:tbl>
                  <a:tblPr firstRow="1" firstCol="1" bandRow="1" bandCol="1">
                    <a:tableStyleId>{5C22544A-7EE6-4342-B048-85BDC9FD1C3A}</a:tableStyleId>
                  </a:tblPr>
                  <a:tblGrid>
                    <a:gridCol w="1330359">
                      <a:extLst>
                        <a:ext uri="{9D8B030D-6E8A-4147-A177-3AD203B41FA5}">
                          <a16:colId xmlns:a16="http://schemas.microsoft.com/office/drawing/2014/main" val="2443662503"/>
                        </a:ext>
                      </a:extLst>
                    </a:gridCol>
                    <a:gridCol w="2213660">
                      <a:extLst>
                        <a:ext uri="{9D8B030D-6E8A-4147-A177-3AD203B41FA5}">
                          <a16:colId xmlns:a16="http://schemas.microsoft.com/office/drawing/2014/main" val="1674580523"/>
                        </a:ext>
                      </a:extLst>
                    </a:gridCol>
                    <a:gridCol w="1193357">
                      <a:extLst>
                        <a:ext uri="{9D8B030D-6E8A-4147-A177-3AD203B41FA5}">
                          <a16:colId xmlns:a16="http://schemas.microsoft.com/office/drawing/2014/main" val="740888736"/>
                        </a:ext>
                      </a:extLst>
                    </a:gridCol>
                    <a:gridCol w="1192156">
                      <a:extLst>
                        <a:ext uri="{9D8B030D-6E8A-4147-A177-3AD203B41FA5}">
                          <a16:colId xmlns:a16="http://schemas.microsoft.com/office/drawing/2014/main" val="598551305"/>
                        </a:ext>
                      </a:extLst>
                    </a:gridCol>
                    <a:gridCol w="1362807">
                      <a:extLst>
                        <a:ext uri="{9D8B030D-6E8A-4147-A177-3AD203B41FA5}">
                          <a16:colId xmlns:a16="http://schemas.microsoft.com/office/drawing/2014/main" val="2254462212"/>
                        </a:ext>
                      </a:extLst>
                    </a:gridCol>
                  </a:tblGrid>
                  <a:tr h="654224">
                    <a:tc>
                      <a:txBody>
                        <a:bodyPr/>
                        <a:lstStyle/>
                        <a:p>
                          <a:endParaRPr lang="en-US"/>
                        </a:p>
                      </a:txBody>
                      <a:tcPr marL="0" marR="0" marT="0" marB="0" anchor="ctr">
                        <a:blipFill>
                          <a:blip r:embed="rId6"/>
                          <a:stretch>
                            <a:fillRect l="-459" t="-935" r="-451376" b="-63551"/>
                          </a:stretch>
                        </a:blipFill>
                      </a:tcPr>
                    </a:tc>
                    <a:tc>
                      <a:txBody>
                        <a:bodyPr/>
                        <a:lstStyle/>
                        <a:p>
                          <a:endParaRPr lang="en-US"/>
                        </a:p>
                      </a:txBody>
                      <a:tcPr marL="0" marR="0" marT="0" marB="0" anchor="ctr">
                        <a:blipFill>
                          <a:blip r:embed="rId6"/>
                          <a:stretch>
                            <a:fillRect l="-60165" t="-935" r="-170330" b="-63551"/>
                          </a:stretch>
                        </a:blipFill>
                      </a:tcPr>
                    </a:tc>
                    <a:tc>
                      <a:txBody>
                        <a:bodyPr/>
                        <a:lstStyle/>
                        <a:p>
                          <a:endParaRPr lang="en-US"/>
                        </a:p>
                      </a:txBody>
                      <a:tcPr marL="0" marR="0" marT="0" marB="0" anchor="ctr">
                        <a:blipFill>
                          <a:blip r:embed="rId6"/>
                          <a:stretch>
                            <a:fillRect l="-297449" t="-935" r="-216327" b="-63551"/>
                          </a:stretch>
                        </a:blipFill>
                      </a:tcPr>
                    </a:tc>
                    <a:tc>
                      <a:txBody>
                        <a:bodyPr/>
                        <a:lstStyle/>
                        <a:p>
                          <a:pPr marL="0" marR="0" algn="ctr" hangingPunct="0">
                            <a:lnSpc>
                              <a:spcPct val="100000"/>
                            </a:lnSpc>
                            <a:spcBef>
                              <a:spcPts val="0"/>
                            </a:spcBef>
                            <a:spcAft>
                              <a:spcPts val="0"/>
                            </a:spcAft>
                          </a:pPr>
                          <a:r>
                            <a:rPr lang="en-US" sz="1600">
                              <a:effectLst/>
                            </a:rPr>
                            <a:t>CRA</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Convergence</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700530433"/>
                      </a:ext>
                    </a:extLst>
                  </a:tr>
                  <a:tr h="326256">
                    <a:tc>
                      <a:txBody>
                        <a:bodyPr/>
                        <a:lstStyle/>
                        <a:p>
                          <a:pPr marL="0" marR="0" algn="ctr" hangingPunct="0">
                            <a:lnSpc>
                              <a:spcPct val="100000"/>
                            </a:lnSpc>
                            <a:spcBef>
                              <a:spcPts val="0"/>
                            </a:spcBef>
                            <a:spcAft>
                              <a:spcPts val="0"/>
                            </a:spcAft>
                          </a:pPr>
                          <a:r>
                            <a:rPr lang="en-US" sz="1600">
                              <a:effectLst/>
                            </a:rPr>
                            <a:t>3.6896</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False</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u="none" dirty="0">
                              <a:effectLst/>
                            </a:rPr>
                            <a:t>0.8310</a:t>
                          </a:r>
                          <a:endParaRPr lang="en-US" sz="1600" u="none"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u="none" dirty="0">
                              <a:effectLst/>
                            </a:rPr>
                            <a:t>0.7698</a:t>
                          </a:r>
                          <a:endParaRPr lang="en-US" sz="1600" u="none"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u="none" dirty="0">
                              <a:effectLst/>
                            </a:rPr>
                            <a:t>2.044</a:t>
                          </a:r>
                          <a:endParaRPr lang="en-US" sz="1600" u="none"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542091207"/>
                      </a:ext>
                    </a:extLst>
                  </a:tr>
                </a:tbl>
              </a:graphicData>
            </a:graphic>
          </p:graphicFrame>
        </mc:Fallback>
      </mc:AlternateContent>
    </p:spTree>
    <p:extLst>
      <p:ext uri="{BB962C8B-B14F-4D97-AF65-F5344CB8AC3E}">
        <p14:creationId xmlns:p14="http://schemas.microsoft.com/office/powerpoint/2010/main" val="37712626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694911A7-0F82-44ED-9197-E4147A65F407}"/>
                  </a:ext>
                </a:extLst>
              </p:cNvPr>
              <p:cNvSpPr>
                <a:spLocks noGrp="1"/>
              </p:cNvSpPr>
              <p:nvPr>
                <p:ph type="body" sz="quarter" idx="10"/>
              </p:nvPr>
            </p:nvSpPr>
            <p:spPr/>
            <p:txBody>
              <a:bodyPr/>
              <a:lstStyle/>
              <a:p>
                <a:r>
                  <a:rPr lang="en-US" dirty="0"/>
                  <a:t>So far, all prognostics metrics require the true RUL</a:t>
                </a:r>
              </a:p>
              <a:p>
                <a:r>
                  <a:rPr lang="en-US" dirty="0"/>
                  <a:t>In reality, we don’t know the true RUL, or it may not exist</a:t>
                </a:r>
              </a:p>
              <a:p>
                <a:r>
                  <a:rPr lang="en-US" dirty="0"/>
                  <a:t>How can we evaluate the performance of prognostics methods without having the true RUL?</a:t>
                </a:r>
              </a:p>
              <a:p>
                <a:r>
                  <a:rPr lang="en-US" dirty="0">
                    <a:solidFill>
                      <a:srgbClr val="0000FF"/>
                    </a:solidFill>
                  </a:rPr>
                  <a:t>Moving time window </a:t>
                </a:r>
                <a:r>
                  <a:rPr lang="en-US" dirty="0"/>
                  <a:t>strategy</a:t>
                </a:r>
              </a:p>
              <a:p>
                <a:pPr lvl="1"/>
                <a:r>
                  <a:rPr lang="en-US" dirty="0"/>
                  <a:t>Divide the measured data into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𝑓</m:t>
                        </m:r>
                      </m:sub>
                    </m:sSub>
                  </m:oMath>
                </a14:m>
                <a:r>
                  <a:rPr lang="en-US" dirty="0"/>
                  <a:t> </a:t>
                </a:r>
                <a:br>
                  <a:rPr lang="en-US" dirty="0"/>
                </a:br>
                <a:r>
                  <a:rPr lang="en-US" dirty="0"/>
                  <a:t>fitting data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𝑣</m:t>
                        </m:r>
                      </m:sub>
                    </m:sSub>
                  </m:oMath>
                </a14:m>
                <a:r>
                  <a:rPr lang="en-US" dirty="0"/>
                  <a:t> validation data</a:t>
                </a:r>
              </a:p>
              <a:p>
                <a:pPr lvl="1"/>
                <a:r>
                  <a:rPr lang="en-US" b="0" dirty="0"/>
                  <a:t>Training data: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𝑓</m:t>
                        </m:r>
                      </m:sub>
                    </m:sSub>
                  </m:oMath>
                </a14:m>
                <a:endParaRPr lang="en-US" dirty="0"/>
              </a:p>
              <a:p>
                <a:pPr lvl="1"/>
                <a:r>
                  <a:rPr lang="en-US" dirty="0"/>
                  <a:t>Validation data: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𝑓</m:t>
                        </m:r>
                      </m:sub>
                    </m:sSub>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𝑓</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𝑣</m:t>
                        </m:r>
                      </m:sub>
                    </m:sSub>
                  </m:oMath>
                </a14:m>
                <a:endParaRPr lang="en-US" dirty="0"/>
              </a:p>
              <a:p>
                <a:pPr lvl="1"/>
                <a:r>
                  <a:rPr lang="en-US" dirty="0"/>
                  <a:t>Fit the degradation model using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𝑓</m:t>
                        </m:r>
                      </m:sub>
                    </m:sSub>
                  </m:oMath>
                </a14:m>
                <a:r>
                  <a:rPr lang="en-US" dirty="0"/>
                  <a:t> </a:t>
                </a:r>
                <a:br>
                  <a:rPr lang="en-US" dirty="0"/>
                </a:br>
                <a:r>
                  <a:rPr lang="en-US" dirty="0"/>
                  <a:t>data and evaluate the prediction </a:t>
                </a:r>
                <a:br>
                  <a:rPr lang="en-US" dirty="0"/>
                </a:br>
                <a:r>
                  <a:rPr lang="en-US" dirty="0"/>
                  <a:t>performance using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𝑣</m:t>
                        </m:r>
                      </m:sub>
                    </m:sSub>
                  </m:oMath>
                </a14:m>
                <a:r>
                  <a:rPr lang="en-US" dirty="0"/>
                  <a:t> data</a:t>
                </a:r>
              </a:p>
              <a:p>
                <a:pPr lvl="1"/>
                <a:r>
                  <a:rPr lang="en-US" dirty="0"/>
                  <a:t>More data can be used for fitting as</a:t>
                </a:r>
                <a:br>
                  <a:rPr lang="en-US" dirty="0"/>
                </a:br>
                <a:r>
                  <a:rPr lang="en-US" dirty="0"/>
                  <a:t>time moves on</a:t>
                </a:r>
              </a:p>
              <a:p>
                <a:pPr lvl="1"/>
                <a:endParaRPr lang="en-US" dirty="0"/>
              </a:p>
            </p:txBody>
          </p:sp>
        </mc:Choice>
        <mc:Fallback xmlns="">
          <p:sp>
            <p:nvSpPr>
              <p:cNvPr id="2" name="Text Placeholder 1">
                <a:extLst>
                  <a:ext uri="{FF2B5EF4-FFF2-40B4-BE49-F238E27FC236}">
                    <a16:creationId xmlns:a16="http://schemas.microsoft.com/office/drawing/2014/main" id="{694911A7-0F82-44ED-9197-E4147A65F407}"/>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2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576F5DA5-94C8-436E-9145-8C154EB7CA0C}"/>
              </a:ext>
            </a:extLst>
          </p:cNvPr>
          <p:cNvSpPr>
            <a:spLocks noGrp="1"/>
          </p:cNvSpPr>
          <p:nvPr>
            <p:ph type="title"/>
          </p:nvPr>
        </p:nvSpPr>
        <p:spPr/>
        <p:txBody>
          <a:bodyPr/>
          <a:lstStyle/>
          <a:p>
            <a:r>
              <a:rPr lang="en-US" dirty="0"/>
              <a:t>Metrics without Having the True RUL</a:t>
            </a:r>
          </a:p>
        </p:txBody>
      </p:sp>
      <p:pic>
        <p:nvPicPr>
          <p:cNvPr id="4" name="Picture 3">
            <a:extLst>
              <a:ext uri="{FF2B5EF4-FFF2-40B4-BE49-F238E27FC236}">
                <a16:creationId xmlns:a16="http://schemas.microsoft.com/office/drawing/2014/main" id="{CF0DEF01-C2C2-43D7-BA19-0E39EBC84497}"/>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4948954" y="2446475"/>
            <a:ext cx="3890246" cy="38997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566076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6CD31C49-D75C-4F71-8F31-A0E2D76A73FB}"/>
                  </a:ext>
                </a:extLst>
              </p:cNvPr>
              <p:cNvSpPr>
                <a:spLocks noGrp="1"/>
              </p:cNvSpPr>
              <p:nvPr>
                <p:ph type="body" sz="quarter" idx="10"/>
              </p:nvPr>
            </p:nvSpPr>
            <p:spPr/>
            <p:txBody>
              <a:bodyPr/>
              <a:lstStyle/>
              <a:p>
                <a:r>
                  <a:rPr lang="en-US" dirty="0"/>
                  <a:t>Notation</a:t>
                </a:r>
              </a:p>
              <a:p>
                <a:pPr lvl="1"/>
                <a:r>
                  <a:rPr lang="en-US" dirty="0"/>
                  <a:t>True degradation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oMath>
                </a14:m>
                <a:r>
                  <a:rPr lang="en-US" dirty="0"/>
                  <a:t>), measured data with noise: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m:t>
                        </m:r>
                      </m:sub>
                    </m:sSub>
                  </m:oMath>
                </a14:m>
                <a:r>
                  <a:rPr lang="en-US" dirty="0"/>
                  <a:t>), degradation model: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𝑖</m:t>
                        </m:r>
                      </m:sub>
                    </m:sSub>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=1,⋯,</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𝑓</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𝑣</m:t>
                        </m:r>
                      </m:sub>
                    </m:sSub>
                  </m:oMath>
                </a14:m>
                <a:endParaRPr lang="en-US" dirty="0"/>
              </a:p>
              <a:p>
                <a:r>
                  <a:rPr lang="en-US" dirty="0"/>
                  <a:t>Mean-squared-error (MSE): integrated over the time window can be used to measure the accuracy of an algorithm (requires the true degradation information)</a:t>
                </a:r>
              </a:p>
              <a:p>
                <a:endParaRPr lang="en-US" dirty="0"/>
              </a:p>
              <a:p>
                <a:endParaRPr lang="en-US" dirty="0"/>
              </a:p>
              <a:p>
                <a:r>
                  <a:rPr lang="en-US" dirty="0"/>
                  <a:t>Mean-squared discrepancy (MSD): Compare the model prediction with measured data (including noise)</a:t>
                </a:r>
              </a:p>
              <a:p>
                <a:endParaRPr lang="en-US" dirty="0"/>
              </a:p>
              <a:p>
                <a:endParaRPr lang="en-US" dirty="0"/>
              </a:p>
              <a:p>
                <a:r>
                  <a:rPr lang="en-US" dirty="0"/>
                  <a:t>Question: Can MSD replace MSE?</a:t>
                </a:r>
              </a:p>
            </p:txBody>
          </p:sp>
        </mc:Choice>
        <mc:Fallback xmlns="">
          <p:sp>
            <p:nvSpPr>
              <p:cNvPr id="2" name="Text Placeholder 1">
                <a:extLst>
                  <a:ext uri="{FF2B5EF4-FFF2-40B4-BE49-F238E27FC236}">
                    <a16:creationId xmlns:a16="http://schemas.microsoft.com/office/drawing/2014/main" id="{6CD31C49-D75C-4F71-8F31-A0E2D76A73FB}"/>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2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26501A1-DAB1-4CD6-8A36-FDEF5FEB21C4}"/>
              </a:ext>
            </a:extLst>
          </p:cNvPr>
          <p:cNvSpPr>
            <a:spLocks noGrp="1"/>
          </p:cNvSpPr>
          <p:nvPr>
            <p:ph type="title"/>
          </p:nvPr>
        </p:nvSpPr>
        <p:spPr/>
        <p:txBody>
          <a:bodyPr/>
          <a:lstStyle/>
          <a:p>
            <a:r>
              <a:rPr lang="en-US" dirty="0"/>
              <a:t>Metrics for Performance Evaluation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837E498-F530-4024-B973-F12B99217BEC}"/>
                  </a:ext>
                </a:extLst>
              </p:cNvPr>
              <p:cNvSpPr txBox="1"/>
              <p:nvPr/>
            </p:nvSpPr>
            <p:spPr>
              <a:xfrm>
                <a:off x="2590804" y="2951529"/>
                <a:ext cx="2934265" cy="7789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𝑀𝑆𝐸</m:t>
                      </m:r>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𝑣</m:t>
                              </m:r>
                            </m:sub>
                          </m:sSub>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𝑓</m:t>
                                          </m:r>
                                        </m:sub>
                                      </m:sSub>
                                      <m:r>
                                        <a:rPr lang="en-US" b="0" i="1" smtClean="0">
                                          <a:latin typeface="Cambria Math" panose="02040503050406030204" pitchFamily="18" charset="0"/>
                                        </a:rPr>
                                        <m:t>+</m:t>
                                      </m:r>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𝑓</m:t>
                                          </m:r>
                                        </m:sub>
                                      </m:sSub>
                                      <m:r>
                                        <a:rPr lang="en-US" b="0" i="1" smtClean="0">
                                          <a:latin typeface="Cambria Math" panose="02040503050406030204" pitchFamily="18" charset="0"/>
                                        </a:rPr>
                                        <m:t>+</m:t>
                                      </m:r>
                                      <m:r>
                                        <a:rPr lang="en-US" b="0" i="1" smtClean="0">
                                          <a:latin typeface="Cambria Math" panose="02040503050406030204" pitchFamily="18" charset="0"/>
                                        </a:rPr>
                                        <m:t>𝑖</m:t>
                                      </m:r>
                                    </m:sub>
                                  </m:sSub>
                                </m:e>
                              </m:d>
                            </m:e>
                            <m:sup>
                              <m:r>
                                <a:rPr lang="en-US" b="0" i="1" smtClean="0">
                                  <a:latin typeface="Cambria Math" panose="02040503050406030204" pitchFamily="18" charset="0"/>
                                </a:rPr>
                                <m:t>2</m:t>
                              </m:r>
                            </m:sup>
                          </m:sSup>
                        </m:e>
                      </m:nary>
                    </m:oMath>
                  </m:oMathPara>
                </a14:m>
                <a:endParaRPr lang="en-US" dirty="0"/>
              </a:p>
            </p:txBody>
          </p:sp>
        </mc:Choice>
        <mc:Fallback xmlns="">
          <p:sp>
            <p:nvSpPr>
              <p:cNvPr id="4" name="TextBox 3">
                <a:extLst>
                  <a:ext uri="{FF2B5EF4-FFF2-40B4-BE49-F238E27FC236}">
                    <a16:creationId xmlns:a16="http://schemas.microsoft.com/office/drawing/2014/main" id="{E837E498-F530-4024-B973-F12B99217BEC}"/>
                  </a:ext>
                </a:extLst>
              </p:cNvPr>
              <p:cNvSpPr txBox="1">
                <a:spLocks noRot="1" noChangeAspect="1" noMove="1" noResize="1" noEditPoints="1" noAdjustHandles="1" noChangeArrowheads="1" noChangeShapeType="1" noTextEdit="1"/>
              </p:cNvSpPr>
              <p:nvPr/>
            </p:nvSpPr>
            <p:spPr>
              <a:xfrm>
                <a:off x="2590804" y="2951529"/>
                <a:ext cx="2934265" cy="77893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9C2888C5-2384-4598-A48C-6E3179E95B94}"/>
                  </a:ext>
                </a:extLst>
              </p:cNvPr>
              <p:cNvSpPr txBox="1"/>
              <p:nvPr/>
            </p:nvSpPr>
            <p:spPr>
              <a:xfrm>
                <a:off x="2590803" y="4577888"/>
                <a:ext cx="2857577" cy="7789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𝑀𝑆𝐷</m:t>
                      </m:r>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𝑣</m:t>
                              </m:r>
                            </m:sub>
                          </m:sSub>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𝑓</m:t>
                                          </m:r>
                                        </m:sub>
                                      </m:sSub>
                                      <m:r>
                                        <a:rPr lang="en-US" b="0" i="1" smtClean="0">
                                          <a:latin typeface="Cambria Math" panose="02040503050406030204" pitchFamily="18" charset="0"/>
                                        </a:rPr>
                                        <m:t>+</m:t>
                                      </m:r>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𝑓</m:t>
                                          </m:r>
                                        </m:sub>
                                      </m:sSub>
                                      <m:r>
                                        <a:rPr lang="en-US" b="0" i="1" smtClean="0">
                                          <a:latin typeface="Cambria Math" panose="02040503050406030204" pitchFamily="18" charset="0"/>
                                        </a:rPr>
                                        <m:t>+</m:t>
                                      </m:r>
                                      <m:r>
                                        <a:rPr lang="en-US" b="0" i="1" smtClean="0">
                                          <a:latin typeface="Cambria Math" panose="02040503050406030204" pitchFamily="18" charset="0"/>
                                        </a:rPr>
                                        <m:t>𝑖</m:t>
                                      </m:r>
                                    </m:sub>
                                  </m:sSub>
                                </m:e>
                              </m:d>
                            </m:e>
                            <m:sup>
                              <m:r>
                                <a:rPr lang="en-US" b="0" i="1" smtClean="0">
                                  <a:latin typeface="Cambria Math" panose="02040503050406030204" pitchFamily="18" charset="0"/>
                                </a:rPr>
                                <m:t>2</m:t>
                              </m:r>
                            </m:sup>
                          </m:sSup>
                        </m:e>
                      </m:nary>
                    </m:oMath>
                  </m:oMathPara>
                </a14:m>
                <a:endParaRPr lang="en-US" dirty="0"/>
              </a:p>
            </p:txBody>
          </p:sp>
        </mc:Choice>
        <mc:Fallback>
          <p:sp>
            <p:nvSpPr>
              <p:cNvPr id="8" name="TextBox 7">
                <a:extLst>
                  <a:ext uri="{FF2B5EF4-FFF2-40B4-BE49-F238E27FC236}">
                    <a16:creationId xmlns:a16="http://schemas.microsoft.com/office/drawing/2014/main" id="{9C2888C5-2384-4598-A48C-6E3179E95B94}"/>
                  </a:ext>
                </a:extLst>
              </p:cNvPr>
              <p:cNvSpPr txBox="1">
                <a:spLocks noRot="1" noChangeAspect="1" noMove="1" noResize="1" noEditPoints="1" noAdjustHandles="1" noChangeArrowheads="1" noChangeShapeType="1" noTextEdit="1"/>
              </p:cNvSpPr>
              <p:nvPr/>
            </p:nvSpPr>
            <p:spPr>
              <a:xfrm>
                <a:off x="2590803" y="4577888"/>
                <a:ext cx="2857577" cy="778931"/>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385020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B97A7D-7CD2-4B3A-B74B-0AE685C36876}"/>
              </a:ext>
            </a:extLst>
          </p:cNvPr>
          <p:cNvSpPr>
            <a:spLocks noGrp="1"/>
          </p:cNvSpPr>
          <p:nvPr>
            <p:ph type="body" sz="quarter" idx="10"/>
          </p:nvPr>
        </p:nvSpPr>
        <p:spPr>
          <a:xfrm>
            <a:off x="304800" y="703262"/>
            <a:ext cx="8534400" cy="1446260"/>
          </a:xfrm>
        </p:spPr>
        <p:txBody>
          <a:bodyPr/>
          <a:lstStyle/>
          <a:p>
            <a:r>
              <a:rPr lang="en-US" dirty="0"/>
              <a:t>Correlation between MSE and MSD is high (0.8 ~ 0.99)</a:t>
            </a:r>
          </a:p>
          <a:p>
            <a:pPr lvl="1"/>
            <a:r>
              <a:rPr lang="en-US" dirty="0"/>
              <a:t>Consistently high for different algorithms</a:t>
            </a:r>
          </a:p>
          <a:p>
            <a:pPr lvl="1"/>
            <a:r>
              <a:rPr lang="en-US" dirty="0"/>
              <a:t>High correlation means that MSD can replace with MSE</a:t>
            </a:r>
          </a:p>
        </p:txBody>
      </p:sp>
      <p:sp>
        <p:nvSpPr>
          <p:cNvPr id="3" name="Title 2">
            <a:extLst>
              <a:ext uri="{FF2B5EF4-FFF2-40B4-BE49-F238E27FC236}">
                <a16:creationId xmlns:a16="http://schemas.microsoft.com/office/drawing/2014/main" id="{CB33EF83-0560-4CDF-895D-FE1560B74ACA}"/>
              </a:ext>
            </a:extLst>
          </p:cNvPr>
          <p:cNvSpPr>
            <a:spLocks noGrp="1"/>
          </p:cNvSpPr>
          <p:nvPr>
            <p:ph type="title"/>
          </p:nvPr>
        </p:nvSpPr>
        <p:spPr/>
        <p:txBody>
          <a:bodyPr/>
          <a:lstStyle/>
          <a:p>
            <a:r>
              <a:rPr lang="en-US" dirty="0"/>
              <a:t>Correlation between MSE and MSD</a:t>
            </a:r>
          </a:p>
        </p:txBody>
      </p:sp>
      <p:pic>
        <p:nvPicPr>
          <p:cNvPr id="4" name="Picture 3">
            <a:extLst>
              <a:ext uri="{FF2B5EF4-FFF2-40B4-BE49-F238E27FC236}">
                <a16:creationId xmlns:a16="http://schemas.microsoft.com/office/drawing/2014/main" id="{D1B07E13-FEC6-45F8-B403-08716210738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744" r="8625" b="1425"/>
          <a:stretch/>
        </p:blipFill>
        <p:spPr bwMode="auto">
          <a:xfrm>
            <a:off x="493658" y="2547504"/>
            <a:ext cx="3657600" cy="3522049"/>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F0C63C41-7CE9-4F42-ADE9-7BF0E60190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901" t="1425" r="26704" b="1425"/>
          <a:stretch/>
        </p:blipFill>
        <p:spPr bwMode="auto">
          <a:xfrm>
            <a:off x="4802764" y="2547504"/>
            <a:ext cx="3212205" cy="3520440"/>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FA1460A-1D9D-40B2-8E6B-44B050CB4DB6}"/>
                  </a:ext>
                </a:extLst>
              </p:cNvPr>
              <p:cNvSpPr txBox="1"/>
              <p:nvPr/>
            </p:nvSpPr>
            <p:spPr>
              <a:xfrm>
                <a:off x="1542197" y="6128145"/>
                <a:ext cx="1774204" cy="2992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𝑓</m:t>
                          </m:r>
                        </m:sub>
                      </m:sSub>
                      <m:r>
                        <a:rPr lang="en-US" b="0" i="1" smtClean="0">
                          <a:latin typeface="Cambria Math" panose="02040503050406030204" pitchFamily="18" charset="0"/>
                        </a:rPr>
                        <m:t>=10,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𝑣</m:t>
                          </m:r>
                        </m:sub>
                      </m:sSub>
                      <m:r>
                        <a:rPr lang="en-US" b="0" i="1" smtClean="0">
                          <a:latin typeface="Cambria Math" panose="02040503050406030204" pitchFamily="18" charset="0"/>
                        </a:rPr>
                        <m:t>=10</m:t>
                      </m:r>
                    </m:oMath>
                  </m:oMathPara>
                </a14:m>
                <a:endParaRPr lang="en-US" dirty="0"/>
              </a:p>
            </p:txBody>
          </p:sp>
        </mc:Choice>
        <mc:Fallback xmlns="">
          <p:sp>
            <p:nvSpPr>
              <p:cNvPr id="6" name="TextBox 5">
                <a:extLst>
                  <a:ext uri="{FF2B5EF4-FFF2-40B4-BE49-F238E27FC236}">
                    <a16:creationId xmlns:a16="http://schemas.microsoft.com/office/drawing/2014/main" id="{EFA1460A-1D9D-40B2-8E6B-44B050CB4DB6}"/>
                  </a:ext>
                </a:extLst>
              </p:cNvPr>
              <p:cNvSpPr txBox="1">
                <a:spLocks noRot="1" noChangeAspect="1" noMove="1" noResize="1" noEditPoints="1" noAdjustHandles="1" noChangeArrowheads="1" noChangeShapeType="1" noTextEdit="1"/>
              </p:cNvSpPr>
              <p:nvPr/>
            </p:nvSpPr>
            <p:spPr>
              <a:xfrm>
                <a:off x="1542197" y="6128145"/>
                <a:ext cx="1774204" cy="299249"/>
              </a:xfrm>
              <a:prstGeom prst="rect">
                <a:avLst/>
              </a:prstGeom>
              <a:blipFill>
                <a:blip r:embed="rId4"/>
                <a:stretch>
                  <a:fillRect l="-2405" r="-2405"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F95B757-A77B-4187-80B9-9B3FA4C0DC06}"/>
                  </a:ext>
                </a:extLst>
              </p:cNvPr>
              <p:cNvSpPr txBox="1"/>
              <p:nvPr/>
            </p:nvSpPr>
            <p:spPr>
              <a:xfrm>
                <a:off x="5741158" y="6193626"/>
                <a:ext cx="1774204" cy="2992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𝑓</m:t>
                          </m:r>
                        </m:sub>
                      </m:sSub>
                      <m:r>
                        <a:rPr lang="en-US" b="0" i="1" smtClean="0">
                          <a:latin typeface="Cambria Math" panose="02040503050406030204" pitchFamily="18" charset="0"/>
                        </a:rPr>
                        <m:t>=30,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𝑣</m:t>
                          </m:r>
                        </m:sub>
                      </m:sSub>
                      <m:r>
                        <a:rPr lang="en-US" b="0" i="1" smtClean="0">
                          <a:latin typeface="Cambria Math" panose="02040503050406030204" pitchFamily="18" charset="0"/>
                        </a:rPr>
                        <m:t>=10</m:t>
                      </m:r>
                    </m:oMath>
                  </m:oMathPara>
                </a14:m>
                <a:endParaRPr lang="en-US" dirty="0"/>
              </a:p>
            </p:txBody>
          </p:sp>
        </mc:Choice>
        <mc:Fallback xmlns="">
          <p:sp>
            <p:nvSpPr>
              <p:cNvPr id="7" name="TextBox 6">
                <a:extLst>
                  <a:ext uri="{FF2B5EF4-FFF2-40B4-BE49-F238E27FC236}">
                    <a16:creationId xmlns:a16="http://schemas.microsoft.com/office/drawing/2014/main" id="{5F95B757-A77B-4187-80B9-9B3FA4C0DC06}"/>
                  </a:ext>
                </a:extLst>
              </p:cNvPr>
              <p:cNvSpPr txBox="1">
                <a:spLocks noRot="1" noChangeAspect="1" noMove="1" noResize="1" noEditPoints="1" noAdjustHandles="1" noChangeArrowheads="1" noChangeShapeType="1" noTextEdit="1"/>
              </p:cNvSpPr>
              <p:nvPr/>
            </p:nvSpPr>
            <p:spPr>
              <a:xfrm>
                <a:off x="5741158" y="6193626"/>
                <a:ext cx="1774204" cy="299249"/>
              </a:xfrm>
              <a:prstGeom prst="rect">
                <a:avLst/>
              </a:prstGeom>
              <a:blipFill>
                <a:blip r:embed="rId5"/>
                <a:stretch>
                  <a:fillRect l="-2405" r="-2405" b="-28571"/>
                </a:stretch>
              </a:blipFill>
            </p:spPr>
            <p:txBody>
              <a:bodyPr/>
              <a:lstStyle/>
              <a:p>
                <a:r>
                  <a:rPr lang="en-US">
                    <a:noFill/>
                  </a:rPr>
                  <a:t> </a:t>
                </a:r>
              </a:p>
            </p:txBody>
          </p:sp>
        </mc:Fallback>
      </mc:AlternateContent>
    </p:spTree>
    <p:extLst>
      <p:ext uri="{BB962C8B-B14F-4D97-AF65-F5344CB8AC3E}">
        <p14:creationId xmlns:p14="http://schemas.microsoft.com/office/powerpoint/2010/main" val="13013873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990607-54BF-4B55-A2C9-BB2027C9DF2B}"/>
              </a:ext>
            </a:extLst>
          </p:cNvPr>
          <p:cNvSpPr>
            <a:spLocks noGrp="1"/>
          </p:cNvSpPr>
          <p:nvPr>
            <p:ph type="ctrTitle"/>
          </p:nvPr>
        </p:nvSpPr>
        <p:spPr/>
        <p:txBody>
          <a:bodyPr/>
          <a:lstStyle/>
          <a:p>
            <a:r>
              <a:rPr lang="en-US" dirty="0"/>
              <a:t>4. Uncertainty</a:t>
            </a:r>
          </a:p>
        </p:txBody>
      </p:sp>
      <p:sp>
        <p:nvSpPr>
          <p:cNvPr id="5" name="Subtitle 4">
            <a:extLst>
              <a:ext uri="{FF2B5EF4-FFF2-40B4-BE49-F238E27FC236}">
                <a16:creationId xmlns:a16="http://schemas.microsoft.com/office/drawing/2014/main" id="{9B824699-0DDF-43CF-B839-90CB31AE16C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477648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1F09B8-5351-4460-9878-A9612EFF109D}"/>
              </a:ext>
            </a:extLst>
          </p:cNvPr>
          <p:cNvSpPr>
            <a:spLocks noGrp="1"/>
          </p:cNvSpPr>
          <p:nvPr>
            <p:ph type="body" sz="quarter" idx="10"/>
          </p:nvPr>
        </p:nvSpPr>
        <p:spPr/>
        <p:txBody>
          <a:bodyPr/>
          <a:lstStyle/>
          <a:p>
            <a:r>
              <a:rPr lang="en-US" dirty="0"/>
              <a:t>Uncertainty in prognostics is inevitable</a:t>
            </a:r>
          </a:p>
          <a:p>
            <a:r>
              <a:rPr lang="en-US" dirty="0"/>
              <a:t>sources of uncertainty: </a:t>
            </a:r>
          </a:p>
          <a:p>
            <a:pPr lvl="1"/>
            <a:r>
              <a:rPr lang="en-US" dirty="0"/>
              <a:t>material variability</a:t>
            </a:r>
          </a:p>
          <a:p>
            <a:pPr lvl="1"/>
            <a:r>
              <a:rPr lang="en-US" dirty="0"/>
              <a:t>data measurement noise/bias</a:t>
            </a:r>
          </a:p>
          <a:p>
            <a:pPr lvl="1"/>
            <a:r>
              <a:rPr lang="en-US" dirty="0"/>
              <a:t>current/future loading conditions</a:t>
            </a:r>
          </a:p>
          <a:p>
            <a:pPr lvl="1"/>
            <a:r>
              <a:rPr lang="en-US" dirty="0"/>
              <a:t>error in model form</a:t>
            </a:r>
          </a:p>
          <a:p>
            <a:pPr lvl="1"/>
            <a:r>
              <a:rPr lang="en-US" dirty="0"/>
              <a:t>uncertainty in estimation algorithm</a:t>
            </a:r>
          </a:p>
          <a:p>
            <a:pPr lvl="1"/>
            <a:r>
              <a:rPr lang="en-US" dirty="0"/>
              <a:t>prediction process</a:t>
            </a:r>
          </a:p>
          <a:p>
            <a:r>
              <a:rPr lang="en-US" dirty="0"/>
              <a:t>critically important to treat these sources of uncertainty properly in order to have reliable prognostics results</a:t>
            </a:r>
          </a:p>
          <a:p>
            <a:r>
              <a:rPr lang="en-US" dirty="0"/>
              <a:t>We will only consider noise in this chapter. Other sources will be considered later chapters</a:t>
            </a:r>
          </a:p>
        </p:txBody>
      </p:sp>
      <p:sp>
        <p:nvSpPr>
          <p:cNvPr id="3" name="Title 2">
            <a:extLst>
              <a:ext uri="{FF2B5EF4-FFF2-40B4-BE49-F238E27FC236}">
                <a16:creationId xmlns:a16="http://schemas.microsoft.com/office/drawing/2014/main" id="{0C015F45-66D6-4B75-9328-D441FC0E377C}"/>
              </a:ext>
            </a:extLst>
          </p:cNvPr>
          <p:cNvSpPr>
            <a:spLocks noGrp="1"/>
          </p:cNvSpPr>
          <p:nvPr>
            <p:ph type="title"/>
          </p:nvPr>
        </p:nvSpPr>
        <p:spPr/>
        <p:txBody>
          <a:bodyPr/>
          <a:lstStyle/>
          <a:p>
            <a:r>
              <a:rPr lang="en-US" dirty="0"/>
              <a:t>Sources of Uncertainty in Prognostics</a:t>
            </a:r>
          </a:p>
        </p:txBody>
      </p:sp>
    </p:spTree>
    <p:extLst>
      <p:ext uri="{BB962C8B-B14F-4D97-AF65-F5344CB8AC3E}">
        <p14:creationId xmlns:p14="http://schemas.microsoft.com/office/powerpoint/2010/main" val="3903125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514DBD-AEC2-4AB5-A4FF-C83577E10E03}"/>
              </a:ext>
            </a:extLst>
          </p:cNvPr>
          <p:cNvSpPr>
            <a:spLocks noGrp="1"/>
          </p:cNvSpPr>
          <p:nvPr>
            <p:ph type="body" sz="quarter" idx="10"/>
          </p:nvPr>
        </p:nvSpPr>
        <p:spPr/>
        <p:txBody>
          <a:bodyPr/>
          <a:lstStyle/>
          <a:p>
            <a:r>
              <a:rPr lang="en-US" dirty="0"/>
              <a:t>The process of predicting the future behavior of degradation includes numerous sources of uncertainty</a:t>
            </a:r>
          </a:p>
          <a:p>
            <a:pPr lvl="1"/>
            <a:r>
              <a:rPr lang="en-US" dirty="0"/>
              <a:t>variability in material properties, data measurement noise/bias, current/future loading conditions, and the predicting process itself</a:t>
            </a:r>
          </a:p>
          <a:p>
            <a:r>
              <a:rPr lang="en-US" dirty="0"/>
              <a:t>it is natural to consider the predicted degradation as a statistical distribution with the prediction interval</a:t>
            </a:r>
          </a:p>
          <a:p>
            <a:r>
              <a:rPr lang="en-US" dirty="0"/>
              <a:t>Even if degradation is measured as a single point at the current cycle, the degradation is represented as a distribution due to uncertainty</a:t>
            </a:r>
          </a:p>
        </p:txBody>
      </p:sp>
      <p:sp>
        <p:nvSpPr>
          <p:cNvPr id="3" name="Title 2">
            <a:extLst>
              <a:ext uri="{FF2B5EF4-FFF2-40B4-BE49-F238E27FC236}">
                <a16:creationId xmlns:a16="http://schemas.microsoft.com/office/drawing/2014/main" id="{97BE94ED-0832-4142-AC79-05259706A707}"/>
              </a:ext>
            </a:extLst>
          </p:cNvPr>
          <p:cNvSpPr>
            <a:spLocks noGrp="1"/>
          </p:cNvSpPr>
          <p:nvPr>
            <p:ph type="title"/>
          </p:nvPr>
        </p:nvSpPr>
        <p:spPr/>
        <p:txBody>
          <a:bodyPr/>
          <a:lstStyle/>
          <a:p>
            <a:r>
              <a:rPr lang="en-US" dirty="0"/>
              <a:t>Uncertainty in Prognostics</a:t>
            </a:r>
          </a:p>
        </p:txBody>
      </p:sp>
      <p:pic>
        <p:nvPicPr>
          <p:cNvPr id="72" name="Picture 71">
            <a:extLst>
              <a:ext uri="{FF2B5EF4-FFF2-40B4-BE49-F238E27FC236}">
                <a16:creationId xmlns:a16="http://schemas.microsoft.com/office/drawing/2014/main" id="{74620B97-54B7-4623-AB70-A9FC97AD2F60}"/>
              </a:ext>
            </a:extLst>
          </p:cNvPr>
          <p:cNvPicPr>
            <a:picLocks noChangeAspect="1"/>
          </p:cNvPicPr>
          <p:nvPr/>
        </p:nvPicPr>
        <p:blipFill>
          <a:blip r:embed="rId2"/>
          <a:stretch>
            <a:fillRect/>
          </a:stretch>
        </p:blipFill>
        <p:spPr>
          <a:xfrm>
            <a:off x="2057400" y="3698989"/>
            <a:ext cx="4276725" cy="2793886"/>
          </a:xfrm>
          <a:prstGeom prst="rect">
            <a:avLst/>
          </a:prstGeom>
        </p:spPr>
      </p:pic>
    </p:spTree>
    <p:extLst>
      <p:ext uri="{BB962C8B-B14F-4D97-AF65-F5344CB8AC3E}">
        <p14:creationId xmlns:p14="http://schemas.microsoft.com/office/powerpoint/2010/main" val="27478700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4E32F0C6-D18E-496A-822F-74BF9D21858F}"/>
                  </a:ext>
                </a:extLst>
              </p:cNvPr>
              <p:cNvSpPr>
                <a:spLocks noGrp="1"/>
              </p:cNvSpPr>
              <p:nvPr>
                <p:ph type="body" sz="quarter" idx="10"/>
              </p:nvPr>
            </p:nvSpPr>
            <p:spPr/>
            <p:txBody>
              <a:bodyPr/>
              <a:lstStyle/>
              <a:p>
                <a:r>
                  <a:rPr lang="en-US" dirty="0"/>
                  <a:t>caused by measurement variability</a:t>
                </a:r>
              </a:p>
              <a:p>
                <a:r>
                  <a:rPr lang="en-US" dirty="0"/>
                  <a:t>random in nature, a statistical distribution is used to describe it</a:t>
                </a:r>
              </a:p>
              <a:p>
                <a:r>
                  <a:rPr lang="en-US" dirty="0"/>
                  <a:t>Gaussian noise: noise follows a normal distribution</a:t>
                </a:r>
              </a:p>
              <a:p>
                <a:r>
                  <a:rPr lang="en-US" dirty="0"/>
                  <a:t>white Gaussian noise: the values at any pair of times are identically distributed and statistically independent (and hence uncorrelated)</a:t>
                </a:r>
              </a:p>
              <a:p>
                <a:r>
                  <a:rPr lang="en-US" dirty="0">
                    <a:solidFill>
                      <a:srgbClr val="0000FF"/>
                    </a:solidFill>
                  </a:rPr>
                  <a:t>Goal: to estimate the level of uncertainty in estimated model parameters as well as the uncertainty in RUL due to noise in data</a:t>
                </a:r>
              </a:p>
              <a:p>
                <a:pPr lvl="1"/>
                <a:r>
                  <a:rPr lang="en-US" dirty="0"/>
                  <a:t>Noise in data </a:t>
                </a:r>
                <a:r>
                  <a:rPr lang="en-US" dirty="0">
                    <a:sym typeface="Wingdings" panose="05000000000000000000" pitchFamily="2" charset="2"/>
                  </a:rPr>
                  <a:t> uncertainty in model parameters  uncertainty in prediction</a:t>
                </a:r>
                <a:r>
                  <a:rPr lang="en-US" dirty="0"/>
                  <a:t> </a:t>
                </a:r>
              </a:p>
              <a:p>
                <a:r>
                  <a:rPr lang="en-US" dirty="0"/>
                  <a:t>Assumption: </a:t>
                </a:r>
                <a14:m>
                  <m:oMath xmlns:m="http://schemas.openxmlformats.org/officeDocument/2006/math">
                    <m:r>
                      <m:rPr>
                        <m:sty m:val="p"/>
                      </m:rPr>
                      <a:rPr lang="en-US" b="0" i="0" smtClean="0">
                        <a:latin typeface="Cambria Math" panose="02040503050406030204" pitchFamily="18" charset="0"/>
                      </a:rPr>
                      <m:t>noise</m:t>
                    </m:r>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(0,</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endParaRPr lang="en-US" dirty="0"/>
              </a:p>
              <a:p>
                <a:pPr lvl="1"/>
                <a:r>
                  <a:rPr lang="en-US" dirty="0"/>
                  <a:t>When the variance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oMath>
                </a14:m>
                <a:r>
                  <a:rPr lang="en-US" dirty="0"/>
                  <a:t> is unknown, it should be included in the unknown model parameters; i.e.,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𝑝</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𝑝</m:t>
                        </m:r>
                      </m:sub>
                    </m:sSub>
                    <m:r>
                      <a:rPr lang="en-US" b="0" i="1" smtClean="0">
                        <a:latin typeface="Cambria Math" panose="02040503050406030204" pitchFamily="18" charset="0"/>
                      </a:rPr>
                      <m:t>+1</m:t>
                    </m:r>
                  </m:oMath>
                </a14:m>
                <a:endParaRPr lang="en-US" dirty="0"/>
              </a:p>
              <a:p>
                <a:r>
                  <a:rPr lang="en-US" dirty="0"/>
                  <a:t>We will use the same process for model parameter estimation in the physics-based prognostics with </a:t>
                </a:r>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=1</m:t>
                    </m:r>
                  </m:oMath>
                </a14:m>
                <a:endParaRPr lang="en-US" dirty="0"/>
              </a:p>
            </p:txBody>
          </p:sp>
        </mc:Choice>
        <mc:Fallback xmlns="">
          <p:sp>
            <p:nvSpPr>
              <p:cNvPr id="2" name="Text Placeholder 1">
                <a:extLst>
                  <a:ext uri="{FF2B5EF4-FFF2-40B4-BE49-F238E27FC236}">
                    <a16:creationId xmlns:a16="http://schemas.microsoft.com/office/drawing/2014/main" id="{4E32F0C6-D18E-496A-822F-74BF9D21858F}"/>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2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01AD7B11-EBB6-4261-A900-80F40F6E40A7}"/>
              </a:ext>
            </a:extLst>
          </p:cNvPr>
          <p:cNvSpPr>
            <a:spLocks noGrp="1"/>
          </p:cNvSpPr>
          <p:nvPr>
            <p:ph type="title"/>
          </p:nvPr>
        </p:nvSpPr>
        <p:spPr/>
        <p:txBody>
          <a:bodyPr/>
          <a:lstStyle/>
          <a:p>
            <a:r>
              <a:rPr lang="en-US" dirty="0"/>
              <a:t>Noise in Measured Data </a:t>
            </a:r>
          </a:p>
        </p:txBody>
      </p:sp>
    </p:spTree>
    <p:extLst>
      <p:ext uri="{BB962C8B-B14F-4D97-AF65-F5344CB8AC3E}">
        <p14:creationId xmlns:p14="http://schemas.microsoft.com/office/powerpoint/2010/main" val="5302153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809ED11F-1290-47E1-A3F3-3DC252105FBB}"/>
                  </a:ext>
                </a:extLst>
              </p:cNvPr>
              <p:cNvSpPr>
                <a:spLocks noGrp="1"/>
              </p:cNvSpPr>
              <p:nvPr>
                <p:ph type="body" sz="quarter" idx="10"/>
              </p:nvPr>
            </p:nvSpPr>
            <p:spPr>
              <a:xfrm>
                <a:off x="304800" y="703262"/>
                <a:ext cx="8610600" cy="5697538"/>
              </a:xfrm>
            </p:spPr>
            <p:txBody>
              <a:bodyPr/>
              <a:lstStyle/>
              <a:p>
                <a:r>
                  <a:rPr lang="en-US" dirty="0"/>
                  <a:t>Unbiased estimate of variance of noise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(0,</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oMath>
                </a14:m>
                <a:endParaRPr lang="en-US" dirty="0"/>
              </a:p>
              <a:p>
                <a:endParaRPr lang="en-US" dirty="0"/>
              </a:p>
              <a:p>
                <a:endParaRPr lang="en-US" dirty="0"/>
              </a:p>
              <a:p>
                <a:pPr lvl="1"/>
                <a:r>
                  <a:rPr lang="en-US" dirty="0"/>
                  <a:t>If the model is correct, then the error after fit is related to the variance of noise</a:t>
                </a:r>
              </a:p>
              <a:p>
                <a:r>
                  <a:rPr lang="en-US" dirty="0"/>
                  <a:t>The derivation of uncertainty in model parameters is complicated</a:t>
                </a:r>
              </a:p>
              <a:p>
                <a:pPr lvl="1"/>
                <a:r>
                  <a:rPr lang="en-US" dirty="0"/>
                  <a:t>Textbook (pp. 55-56) derives it for a linear model</a:t>
                </a:r>
              </a:p>
              <a:p>
                <a:r>
                  <a:rPr lang="en-US" dirty="0"/>
                  <a:t>Covariance matrix of model parameters </a:t>
                </a:r>
                <a14:m>
                  <m:oMath xmlns:m="http://schemas.openxmlformats.org/officeDocument/2006/math">
                    <m:r>
                      <a:rPr lang="en-US" b="1" i="0" smtClean="0">
                        <a:latin typeface="Cambria Math" panose="02040503050406030204" pitchFamily="18" charset="0"/>
                      </a:rPr>
                      <m:t>𝛉</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en-US" b="1">
                            <a:latin typeface="Cambria Math" panose="02040503050406030204" pitchFamily="18" charset="0"/>
                          </a:rPr>
                          <m:t>𝛉</m:t>
                        </m:r>
                      </m:e>
                    </m:acc>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Σ</m:t>
                        </m:r>
                      </m:e>
                      <m:sub>
                        <m:acc>
                          <m:accPr>
                            <m:chr m:val="̂"/>
                            <m:ctrlPr>
                              <a:rPr lang="en-US" i="1">
                                <a:latin typeface="Cambria Math" panose="02040503050406030204" pitchFamily="18" charset="0"/>
                              </a:rPr>
                            </m:ctrlPr>
                          </m:accPr>
                          <m:e>
                            <m:r>
                              <a:rPr lang="en-US" b="1">
                                <a:latin typeface="Cambria Math" panose="02040503050406030204" pitchFamily="18" charset="0"/>
                              </a:rPr>
                              <m:t>𝛉</m:t>
                            </m:r>
                          </m:e>
                        </m:acc>
                      </m:sub>
                    </m:sSub>
                    <m:r>
                      <a:rPr lang="en-US" b="0" i="1" smtClean="0">
                        <a:latin typeface="Cambria Math" panose="02040503050406030204" pitchFamily="18" charset="0"/>
                      </a:rPr>
                      <m:t>)</m:t>
                    </m:r>
                  </m:oMath>
                </a14:m>
                <a:endParaRPr lang="en-US" dirty="0"/>
              </a:p>
              <a:p>
                <a:pPr lvl="1"/>
                <a:endParaRPr lang="en-US" dirty="0"/>
              </a:p>
              <a:p>
                <a:pPr lvl="1">
                  <a:spcBef>
                    <a:spcPts val="3600"/>
                  </a:spcBef>
                </a:pPr>
                <a:r>
                  <a:rPr lang="en-US" dirty="0"/>
                  <a:t>Diagonal of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Σ</m:t>
                        </m:r>
                      </m:e>
                      <m:sub>
                        <m:acc>
                          <m:accPr>
                            <m:chr m:val="̂"/>
                            <m:ctrlPr>
                              <a:rPr lang="en-US" i="1">
                                <a:latin typeface="Cambria Math" panose="02040503050406030204" pitchFamily="18" charset="0"/>
                              </a:rPr>
                            </m:ctrlPr>
                          </m:accPr>
                          <m:e>
                            <m:r>
                              <a:rPr lang="en-US" b="1">
                                <a:latin typeface="Cambria Math" panose="02040503050406030204" pitchFamily="18" charset="0"/>
                              </a:rPr>
                              <m:t>𝛉</m:t>
                            </m:r>
                          </m:e>
                        </m:acc>
                      </m:sub>
                    </m:sSub>
                    <m:r>
                      <a:rPr lang="en-US" i="1">
                        <a:latin typeface="Cambria Math" panose="02040503050406030204" pitchFamily="18" charset="0"/>
                      </a:rPr>
                      <m:t> </m:t>
                    </m:r>
                  </m:oMath>
                </a14:m>
                <a:r>
                  <a:rPr lang="en-US" dirty="0"/>
                  <a:t>: variance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𝑖</m:t>
                        </m:r>
                      </m:sub>
                    </m:sSub>
                  </m:oMath>
                </a14:m>
                <a:endParaRPr lang="en-US" i="1" baseline="-25000" dirty="0"/>
              </a:p>
              <a:p>
                <a:pPr lvl="1"/>
                <a:r>
                  <a:rPr lang="en-US" dirty="0"/>
                  <a:t>Off-diagonal of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Σ</m:t>
                        </m:r>
                      </m:e>
                      <m:sub>
                        <m:acc>
                          <m:accPr>
                            <m:chr m:val="̂"/>
                            <m:ctrlPr>
                              <a:rPr lang="en-US" i="1">
                                <a:latin typeface="Cambria Math" panose="02040503050406030204" pitchFamily="18" charset="0"/>
                              </a:rPr>
                            </m:ctrlPr>
                          </m:accPr>
                          <m:e>
                            <m:r>
                              <a:rPr lang="en-US" b="1">
                                <a:latin typeface="Cambria Math" panose="02040503050406030204" pitchFamily="18" charset="0"/>
                              </a:rPr>
                              <m:t>𝛉</m:t>
                            </m:r>
                          </m:e>
                        </m:acc>
                      </m:sub>
                    </m:sSub>
                    <m:r>
                      <a:rPr lang="en-US" i="1">
                        <a:latin typeface="Cambria Math" panose="02040503050406030204" pitchFamily="18" charset="0"/>
                      </a:rPr>
                      <m:t> </m:t>
                    </m:r>
                  </m:oMath>
                </a14:m>
                <a:r>
                  <a:rPr lang="en-US" dirty="0"/>
                  <a:t>: correlation between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𝑖</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b="0" i="1" smtClean="0">
                            <a:latin typeface="Cambria Math" panose="02040503050406030204" pitchFamily="18" charset="0"/>
                          </a:rPr>
                          <m:t>𝑗</m:t>
                        </m:r>
                      </m:sub>
                    </m:sSub>
                  </m:oMath>
                </a14:m>
                <a:endParaRPr lang="en-US" i="1" baseline="-25000" dirty="0"/>
              </a:p>
              <a:p>
                <a:pPr lvl="1"/>
                <a:endParaRPr lang="en-US" i="1" baseline="-25000" dirty="0"/>
              </a:p>
              <a:p>
                <a:pPr lvl="1"/>
                <a:endParaRPr lang="en-US" i="1" baseline="-25000" dirty="0"/>
              </a:p>
              <a:p>
                <a:pPr lvl="1"/>
                <a:r>
                  <a:rPr lang="en-US" dirty="0"/>
                  <a:t>Uncertainty in coefficients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uncertainty in noise</a:t>
                </a:r>
              </a:p>
              <a:p>
                <a:pPr lvl="1"/>
                <a:endParaRPr lang="en-US" dirty="0"/>
              </a:p>
            </p:txBody>
          </p:sp>
        </mc:Choice>
        <mc:Fallback xmlns="">
          <p:sp>
            <p:nvSpPr>
              <p:cNvPr id="2" name="Text Placeholder 1">
                <a:extLst>
                  <a:ext uri="{FF2B5EF4-FFF2-40B4-BE49-F238E27FC236}">
                    <a16:creationId xmlns:a16="http://schemas.microsoft.com/office/drawing/2014/main" id="{809ED11F-1290-47E1-A3F3-3DC252105FBB}"/>
                  </a:ext>
                </a:extLst>
              </p:cNvPr>
              <p:cNvSpPr>
                <a:spLocks noGrp="1" noRot="1" noChangeAspect="1" noMove="1" noResize="1" noEditPoints="1" noAdjustHandles="1" noChangeArrowheads="1" noChangeShapeType="1" noTextEdit="1"/>
              </p:cNvSpPr>
              <p:nvPr>
                <p:ph type="body" sz="quarter" idx="10"/>
              </p:nvPr>
            </p:nvSpPr>
            <p:spPr>
              <a:xfrm>
                <a:off x="304800" y="703262"/>
                <a:ext cx="8610600" cy="5697538"/>
              </a:xfrm>
              <a:blipFill>
                <a:blip r:embed="rId2"/>
                <a:stretch>
                  <a:fillRect l="-637" t="-428" b="-3850"/>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599B0832-BBBC-4D0A-A985-646D6F29DB32}"/>
              </a:ext>
            </a:extLst>
          </p:cNvPr>
          <p:cNvSpPr>
            <a:spLocks noGrp="1"/>
          </p:cNvSpPr>
          <p:nvPr>
            <p:ph type="title"/>
          </p:nvPr>
        </p:nvSpPr>
        <p:spPr/>
        <p:txBody>
          <a:bodyPr/>
          <a:lstStyle/>
          <a:p>
            <a:r>
              <a:rPr lang="en-US" dirty="0"/>
              <a:t>Uncertainty in Regression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3649F32-9DB6-43D8-9262-C157A09E2040}"/>
                  </a:ext>
                </a:extLst>
              </p:cNvPr>
              <p:cNvSpPr txBox="1"/>
              <p:nvPr/>
            </p:nvSpPr>
            <p:spPr>
              <a:xfrm>
                <a:off x="3230880" y="1329690"/>
                <a:ext cx="1401281" cy="598177"/>
              </a:xfrm>
              <a:prstGeom prst="rect">
                <a:avLst/>
              </a:prstGeom>
              <a:solidFill>
                <a:srgbClr val="FFFF00"/>
              </a:solidFill>
              <a:ln w="19050">
                <a:solidFill>
                  <a:srgbClr val="0000CC"/>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𝜎</m:t>
                              </m:r>
                            </m:e>
                          </m:acc>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𝑆</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𝐸</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𝑝</m:t>
                              </m:r>
                            </m:sub>
                          </m:sSub>
                        </m:den>
                      </m:f>
                    </m:oMath>
                  </m:oMathPara>
                </a14:m>
                <a:endParaRPr lang="en-US" dirty="0"/>
              </a:p>
            </p:txBody>
          </p:sp>
        </mc:Choice>
        <mc:Fallback xmlns="">
          <p:sp>
            <p:nvSpPr>
              <p:cNvPr id="4" name="TextBox 3">
                <a:extLst>
                  <a:ext uri="{FF2B5EF4-FFF2-40B4-BE49-F238E27FC236}">
                    <a16:creationId xmlns:a16="http://schemas.microsoft.com/office/drawing/2014/main" id="{93649F32-9DB6-43D8-9262-C157A09E2040}"/>
                  </a:ext>
                </a:extLst>
              </p:cNvPr>
              <p:cNvSpPr txBox="1">
                <a:spLocks noRot="1" noChangeAspect="1" noMove="1" noResize="1" noEditPoints="1" noAdjustHandles="1" noChangeArrowheads="1" noChangeShapeType="1" noTextEdit="1"/>
              </p:cNvSpPr>
              <p:nvPr/>
            </p:nvSpPr>
            <p:spPr>
              <a:xfrm>
                <a:off x="3230880" y="1329690"/>
                <a:ext cx="1401281" cy="598177"/>
              </a:xfrm>
              <a:prstGeom prst="rect">
                <a:avLst/>
              </a:prstGeom>
              <a:blipFill>
                <a:blip r:embed="rId3"/>
                <a:stretch>
                  <a:fillRect/>
                </a:stretch>
              </a:blipFill>
              <a:ln w="19050">
                <a:solidFill>
                  <a:srgbClr val="0000CC"/>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4B702EF-53C8-40C0-BBFD-BF193AF100A9}"/>
                  </a:ext>
                </a:extLst>
              </p:cNvPr>
              <p:cNvSpPr txBox="1"/>
              <p:nvPr/>
            </p:nvSpPr>
            <p:spPr>
              <a:xfrm>
                <a:off x="3230880" y="5651160"/>
                <a:ext cx="1733873" cy="289695"/>
              </a:xfrm>
              <a:prstGeom prst="rect">
                <a:avLst/>
              </a:prstGeom>
              <a:solidFill>
                <a:srgbClr val="FFFF00"/>
              </a:solidFill>
              <a:ln w="19050">
                <a:solidFill>
                  <a:srgbClr val="0000CC"/>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Σ</m:t>
                          </m:r>
                        </m:e>
                        <m:sub>
                          <m:acc>
                            <m:accPr>
                              <m:chr m:val="̂"/>
                              <m:ctrlPr>
                                <a:rPr lang="en-US" b="0" i="1" smtClean="0">
                                  <a:latin typeface="Cambria Math" panose="02040503050406030204" pitchFamily="18" charset="0"/>
                                </a:rPr>
                              </m:ctrlPr>
                            </m:accPr>
                            <m:e>
                              <m:r>
                                <a:rPr lang="en-US" b="1" i="0" smtClean="0">
                                  <a:latin typeface="Cambria Math" panose="02040503050406030204" pitchFamily="18" charset="0"/>
                                </a:rPr>
                                <m:t>𝛉</m:t>
                              </m:r>
                            </m:e>
                          </m:acc>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1" i="0" smtClean="0">
                                      <a:latin typeface="Cambria Math" panose="02040503050406030204" pitchFamily="18" charset="0"/>
                                    </a:rPr>
                                    <m:t>𝐗</m:t>
                                  </m:r>
                                </m:e>
                                <m:sup>
                                  <m:r>
                                    <a:rPr lang="en-US" b="0" i="1" smtClean="0">
                                      <a:latin typeface="Cambria Math" panose="02040503050406030204" pitchFamily="18" charset="0"/>
                                    </a:rPr>
                                    <m:t>𝑇</m:t>
                                  </m:r>
                                </m:sup>
                              </m:sSup>
                              <m:r>
                                <a:rPr lang="en-US" b="1" i="0" smtClean="0">
                                  <a:latin typeface="Cambria Math" panose="02040503050406030204" pitchFamily="18" charset="0"/>
                                </a:rPr>
                                <m:t>𝐗</m:t>
                              </m:r>
                            </m:e>
                          </m:d>
                        </m:e>
                        <m:sup>
                          <m:r>
                            <a:rPr lang="en-US" b="0" i="1" smtClean="0">
                              <a:latin typeface="Cambria Math" panose="02040503050406030204" pitchFamily="18" charset="0"/>
                            </a:rPr>
                            <m:t>−1</m:t>
                          </m:r>
                        </m:sup>
                      </m:sSup>
                      <m:r>
                        <a:rPr lang="en-US" b="0" i="1" smtClean="0">
                          <a:latin typeface="Cambria Math" panose="02040503050406030204" pitchFamily="18" charset="0"/>
                        </a:rPr>
                        <m:t> </m:t>
                      </m:r>
                    </m:oMath>
                  </m:oMathPara>
                </a14:m>
                <a:endParaRPr lang="en-US" dirty="0"/>
              </a:p>
            </p:txBody>
          </p:sp>
        </mc:Choice>
        <mc:Fallback xmlns="">
          <p:sp>
            <p:nvSpPr>
              <p:cNvPr id="5" name="TextBox 4">
                <a:extLst>
                  <a:ext uri="{FF2B5EF4-FFF2-40B4-BE49-F238E27FC236}">
                    <a16:creationId xmlns:a16="http://schemas.microsoft.com/office/drawing/2014/main" id="{44B702EF-53C8-40C0-BBFD-BF193AF100A9}"/>
                  </a:ext>
                </a:extLst>
              </p:cNvPr>
              <p:cNvSpPr txBox="1">
                <a:spLocks noRot="1" noChangeAspect="1" noMove="1" noResize="1" noEditPoints="1" noAdjustHandles="1" noChangeArrowheads="1" noChangeShapeType="1" noTextEdit="1"/>
              </p:cNvSpPr>
              <p:nvPr/>
            </p:nvSpPr>
            <p:spPr>
              <a:xfrm>
                <a:off x="3230880" y="5651160"/>
                <a:ext cx="1733873" cy="289695"/>
              </a:xfrm>
              <a:prstGeom prst="rect">
                <a:avLst/>
              </a:prstGeom>
              <a:blipFill>
                <a:blip r:embed="rId4"/>
                <a:stretch>
                  <a:fillRect l="-1394" b="-13725"/>
                </a:stretch>
              </a:blipFill>
              <a:ln w="19050">
                <a:solidFill>
                  <a:srgbClr val="0000CC"/>
                </a:solidFill>
              </a:ln>
            </p:spPr>
            <p:txBody>
              <a:bodyPr/>
              <a:lstStyle/>
              <a:p>
                <a:r>
                  <a:rPr lang="en-US">
                    <a:noFill/>
                  </a:rPr>
                  <a:t> </a:t>
                </a:r>
              </a:p>
            </p:txBody>
          </p:sp>
        </mc:Fallback>
      </mc:AlternateContent>
      <p:sp>
        <p:nvSpPr>
          <p:cNvPr id="6" name="Arrow: Right 5">
            <a:extLst>
              <a:ext uri="{FF2B5EF4-FFF2-40B4-BE49-F238E27FC236}">
                <a16:creationId xmlns:a16="http://schemas.microsoft.com/office/drawing/2014/main" id="{BCF9E38F-EC42-431B-931F-D7ECBC079CA2}"/>
              </a:ext>
            </a:extLst>
          </p:cNvPr>
          <p:cNvSpPr/>
          <p:nvPr/>
        </p:nvSpPr>
        <p:spPr>
          <a:xfrm flipH="1">
            <a:off x="5611631" y="5685379"/>
            <a:ext cx="473646" cy="221256"/>
          </a:xfrm>
          <a:prstGeom prst="rightArrow">
            <a:avLst/>
          </a:prstGeom>
          <a:solidFill>
            <a:srgbClr val="FFC000"/>
          </a:solidFill>
          <a:ln w="349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25D6668-243E-4BA7-A4F8-24A7403AAEC6}"/>
                  </a:ext>
                </a:extLst>
              </p:cNvPr>
              <p:cNvSpPr txBox="1"/>
              <p:nvPr/>
            </p:nvSpPr>
            <p:spPr>
              <a:xfrm>
                <a:off x="6283470" y="5611341"/>
                <a:ext cx="1607363" cy="369332"/>
              </a:xfrm>
              <a:prstGeom prst="rect">
                <a:avLst/>
              </a:prstGeom>
              <a:noFill/>
            </p:spPr>
            <p:txBody>
              <a:bodyPr wrap="none" rtlCol="0">
                <a:spAutoFit/>
              </a:bodyPr>
              <a:lstStyle/>
              <a:p>
                <a:r>
                  <a:rPr lang="en-US" dirty="0"/>
                  <a:t>Use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𝜎</m:t>
                        </m:r>
                      </m:e>
                    </m:acc>
                  </m:oMath>
                </a14:m>
                <a:r>
                  <a:rPr lang="en-US" dirty="0"/>
                  <a:t> instead</a:t>
                </a:r>
              </a:p>
            </p:txBody>
          </p:sp>
        </mc:Choice>
        <mc:Fallback xmlns="">
          <p:sp>
            <p:nvSpPr>
              <p:cNvPr id="7" name="TextBox 6">
                <a:extLst>
                  <a:ext uri="{FF2B5EF4-FFF2-40B4-BE49-F238E27FC236}">
                    <a16:creationId xmlns:a16="http://schemas.microsoft.com/office/drawing/2014/main" id="{725D6668-243E-4BA7-A4F8-24A7403AAEC6}"/>
                  </a:ext>
                </a:extLst>
              </p:cNvPr>
              <p:cNvSpPr txBox="1">
                <a:spLocks noRot="1" noChangeAspect="1" noMove="1" noResize="1" noEditPoints="1" noAdjustHandles="1" noChangeArrowheads="1" noChangeShapeType="1" noTextEdit="1"/>
              </p:cNvSpPr>
              <p:nvPr/>
            </p:nvSpPr>
            <p:spPr>
              <a:xfrm>
                <a:off x="6283470" y="5611341"/>
                <a:ext cx="1607363" cy="369332"/>
              </a:xfrm>
              <a:prstGeom prst="rect">
                <a:avLst/>
              </a:prstGeom>
              <a:blipFill>
                <a:blip r:embed="rId5"/>
                <a:stretch>
                  <a:fillRect l="-3422" t="-8197" r="-2662"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B0AB2A6-3F2F-477A-B887-EC315589E9AE}"/>
                  </a:ext>
                </a:extLst>
              </p:cNvPr>
              <p:cNvSpPr txBox="1"/>
              <p:nvPr/>
            </p:nvSpPr>
            <p:spPr>
              <a:xfrm>
                <a:off x="2577736" y="4022593"/>
                <a:ext cx="2930288" cy="3876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Σ</m:t>
                          </m:r>
                        </m:e>
                        <m:sub>
                          <m:acc>
                            <m:accPr>
                              <m:chr m:val="̂"/>
                              <m:ctrlPr>
                                <a:rPr lang="en-US" b="0" i="1" smtClean="0">
                                  <a:latin typeface="Cambria Math" panose="02040503050406030204" pitchFamily="18" charset="0"/>
                                </a:rPr>
                              </m:ctrlPr>
                            </m:accPr>
                            <m:e>
                              <m:r>
                                <a:rPr lang="en-US" b="1" i="0" smtClean="0">
                                  <a:latin typeface="Cambria Math" panose="02040503050406030204" pitchFamily="18" charset="0"/>
                                </a:rPr>
                                <m:t>𝛉</m:t>
                              </m:r>
                            </m:e>
                          </m:acc>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1" i="0" smtClean="0">
                              <a:latin typeface="Cambria Math" panose="02040503050406030204" pitchFamily="18" charset="0"/>
                            </a:rPr>
                            <m:t>𝛉</m:t>
                          </m:r>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1">
                                  <a:latin typeface="Cambria Math" panose="02040503050406030204" pitchFamily="18" charset="0"/>
                                </a:rPr>
                                <m:t>𝛉</m:t>
                              </m:r>
                            </m:e>
                          </m:d>
                        </m:e>
                      </m:d>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1">
                                  <a:latin typeface="Cambria Math" panose="02040503050406030204" pitchFamily="18" charset="0"/>
                                </a:rPr>
                                <m:t>𝛉</m:t>
                              </m:r>
                              <m:r>
                                <a:rPr lang="en-US" i="1">
                                  <a:latin typeface="Cambria Math" panose="02040503050406030204" pitchFamily="18" charset="0"/>
                                </a:rPr>
                                <m:t>−</m:t>
                              </m:r>
                              <m:r>
                                <a:rPr lang="en-US" i="1">
                                  <a:latin typeface="Cambria Math" panose="02040503050406030204" pitchFamily="18" charset="0"/>
                                </a:rPr>
                                <m:t>𝐸</m:t>
                              </m:r>
                              <m:d>
                                <m:dPr>
                                  <m:ctrlPr>
                                    <a:rPr lang="en-US" i="1">
                                      <a:latin typeface="Cambria Math" panose="02040503050406030204" pitchFamily="18" charset="0"/>
                                    </a:rPr>
                                  </m:ctrlPr>
                                </m:dPr>
                                <m:e>
                                  <m:r>
                                    <a:rPr lang="en-US" b="1">
                                      <a:latin typeface="Cambria Math" panose="02040503050406030204" pitchFamily="18" charset="0"/>
                                    </a:rPr>
                                    <m:t>𝛉</m:t>
                                  </m:r>
                                </m:e>
                              </m:d>
                            </m:e>
                          </m:d>
                        </m:e>
                        <m:sup>
                          <m:r>
                            <m:rPr>
                              <m:sty m:val="p"/>
                            </m:rPr>
                            <a:rPr lang="en-US" b="0" i="0" smtClean="0">
                              <a:latin typeface="Cambria Math" panose="02040503050406030204" pitchFamily="18" charset="0"/>
                            </a:rPr>
                            <m:t>T</m:t>
                          </m:r>
                        </m:sup>
                      </m:sSup>
                    </m:oMath>
                  </m:oMathPara>
                </a14:m>
                <a:endParaRPr lang="en-US" dirty="0"/>
              </a:p>
            </p:txBody>
          </p:sp>
        </mc:Choice>
        <mc:Fallback xmlns="">
          <p:sp>
            <p:nvSpPr>
              <p:cNvPr id="10" name="TextBox 9">
                <a:extLst>
                  <a:ext uri="{FF2B5EF4-FFF2-40B4-BE49-F238E27FC236}">
                    <a16:creationId xmlns:a16="http://schemas.microsoft.com/office/drawing/2014/main" id="{0B0AB2A6-3F2F-477A-B887-EC315589E9AE}"/>
                  </a:ext>
                </a:extLst>
              </p:cNvPr>
              <p:cNvSpPr txBox="1">
                <a:spLocks noRot="1" noChangeAspect="1" noMove="1" noResize="1" noEditPoints="1" noAdjustHandles="1" noChangeArrowheads="1" noChangeShapeType="1" noTextEdit="1"/>
              </p:cNvSpPr>
              <p:nvPr/>
            </p:nvSpPr>
            <p:spPr>
              <a:xfrm>
                <a:off x="2577736" y="4022593"/>
                <a:ext cx="2930288" cy="387670"/>
              </a:xfrm>
              <a:prstGeom prst="rect">
                <a:avLst/>
              </a:prstGeom>
              <a:blipFill>
                <a:blip r:embed="rId6"/>
                <a:stretch>
                  <a:fillRect b="-1587"/>
                </a:stretch>
              </a:blipFill>
            </p:spPr>
            <p:txBody>
              <a:bodyPr/>
              <a:lstStyle/>
              <a:p>
                <a:r>
                  <a:rPr lang="en-US">
                    <a:noFill/>
                  </a:rPr>
                  <a:t> </a:t>
                </a:r>
              </a:p>
            </p:txBody>
          </p:sp>
        </mc:Fallback>
      </mc:AlternateContent>
    </p:spTree>
    <p:extLst>
      <p:ext uri="{BB962C8B-B14F-4D97-AF65-F5344CB8AC3E}">
        <p14:creationId xmlns:p14="http://schemas.microsoft.com/office/powerpoint/2010/main" val="33236185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35B77D20-0374-4B35-B6EC-5524FD62B04D}"/>
                  </a:ext>
                </a:extLst>
              </p:cNvPr>
              <p:cNvSpPr>
                <a:spLocks noGrp="1"/>
              </p:cNvSpPr>
              <p:nvPr>
                <p:ph type="body" sz="quarter" idx="10"/>
              </p:nvPr>
            </p:nvSpPr>
            <p:spPr/>
            <p:txBody>
              <a:bodyPr/>
              <a:lstStyle/>
              <a:p>
                <a:r>
                  <a:rPr lang="en-US" dirty="0"/>
                  <a:t>Standard deviation of </a:t>
                </a:r>
                <a14:m>
                  <m:oMath xmlns:m="http://schemas.openxmlformats.org/officeDocument/2006/math">
                    <m:r>
                      <a:rPr lang="en-US" b="1" i="0" smtClean="0">
                        <a:latin typeface="Cambria Math" panose="02040503050406030204" pitchFamily="18" charset="0"/>
                      </a:rPr>
                      <m:t>𝛉</m:t>
                    </m:r>
                  </m:oMath>
                </a14:m>
                <a:r>
                  <a:rPr lang="en-US" dirty="0"/>
                  <a:t> (square-root of diagonal terms of the covariance matrix)</a:t>
                </a:r>
              </a:p>
              <a:p>
                <a:endParaRPr lang="en-US" dirty="0"/>
              </a:p>
              <a:p>
                <a:endParaRPr lang="en-US" dirty="0"/>
              </a:p>
              <a:p>
                <a:r>
                  <a:rPr lang="en-US" dirty="0"/>
                  <a:t>Coefficient of variation of </a:t>
                </a:r>
                <a14:m>
                  <m:oMath xmlns:m="http://schemas.openxmlformats.org/officeDocument/2006/math">
                    <m:r>
                      <a:rPr lang="en-US" b="1" i="0" smtClean="0">
                        <a:latin typeface="Cambria Math" panose="02040503050406030204" pitchFamily="18" charset="0"/>
                      </a:rPr>
                      <m:t>𝛉</m:t>
                    </m:r>
                  </m:oMath>
                </a14:m>
                <a:r>
                  <a:rPr lang="en-US" dirty="0"/>
                  <a:t>:</a:t>
                </a:r>
              </a:p>
              <a:p>
                <a:r>
                  <a:rPr lang="en-US" b="0" dirty="0"/>
                  <a:t>Large </a:t>
                </a:r>
                <a:r>
                  <a:rPr lang="en-US" b="0" dirty="0" err="1"/>
                  <a:t>c.o.v.</a:t>
                </a:r>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m:t>
                        </m:r>
                      </m:sub>
                    </m:sSub>
                    <m:r>
                      <a:rPr lang="en-US" b="0" i="1" smtClean="0">
                        <a:latin typeface="Cambria Math" panose="02040503050406030204" pitchFamily="18" charset="0"/>
                      </a:rPr>
                      <m:t>&gt;1</m:t>
                    </m:r>
                  </m:oMath>
                </a14:m>
                <a:r>
                  <a:rPr lang="en-US" dirty="0"/>
                  <a:t>: </a:t>
                </a:r>
              </a:p>
              <a:p>
                <a:pPr lvl="1"/>
                <a:r>
                  <a:rPr lang="en-US" dirty="0"/>
                  <a:t>very little confidence on the coefficient</a:t>
                </a:r>
              </a:p>
              <a:p>
                <a:pPr lvl="1"/>
                <a:r>
                  <a:rPr lang="en-US" dirty="0"/>
                  <a:t>the coefficient is difficulty to identify (insensitive to data) </a:t>
                </a:r>
              </a:p>
              <a:p>
                <a:pPr lvl="1"/>
                <a:r>
                  <a:rPr lang="en-US" dirty="0"/>
                  <a:t>not affecting much on the prediction</a:t>
                </a:r>
              </a:p>
              <a:p>
                <a:r>
                  <a:rPr lang="en-US" dirty="0">
                    <a:solidFill>
                      <a:srgbClr val="0000FF"/>
                    </a:solidFill>
                  </a:rPr>
                  <a:t>Backward elimination</a:t>
                </a:r>
                <a:r>
                  <a:rPr lang="en-US" dirty="0"/>
                  <a:t>: eliminate coefficient with the largest </a:t>
                </a:r>
                <a:r>
                  <a:rPr lang="en-US" dirty="0" err="1"/>
                  <a:t>c.o.v.</a:t>
                </a:r>
                <a:endParaRPr lang="en-US" dirty="0"/>
              </a:p>
            </p:txBody>
          </p:sp>
        </mc:Choice>
        <mc:Fallback xmlns="">
          <p:sp>
            <p:nvSpPr>
              <p:cNvPr id="2" name="Text Placeholder 1">
                <a:extLst>
                  <a:ext uri="{FF2B5EF4-FFF2-40B4-BE49-F238E27FC236}">
                    <a16:creationId xmlns:a16="http://schemas.microsoft.com/office/drawing/2014/main" id="{35B77D20-0374-4B35-B6EC-5524FD62B04D}"/>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2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0455EF68-480C-4F23-8E78-7DE93615F75F}"/>
              </a:ext>
            </a:extLst>
          </p:cNvPr>
          <p:cNvSpPr>
            <a:spLocks noGrp="1"/>
          </p:cNvSpPr>
          <p:nvPr>
            <p:ph type="title"/>
          </p:nvPr>
        </p:nvSpPr>
        <p:spPr/>
        <p:txBody>
          <a:bodyPr/>
          <a:lstStyle/>
          <a:p>
            <a:r>
              <a:rPr lang="en-US" dirty="0"/>
              <a:t>Confidence in Regression Coefficients</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07B01F8-A474-49B0-9B5D-A6B9F63DDE7A}"/>
                  </a:ext>
                </a:extLst>
              </p:cNvPr>
              <p:cNvSpPr txBox="1"/>
              <p:nvPr/>
            </p:nvSpPr>
            <p:spPr>
              <a:xfrm>
                <a:off x="2395182" y="1594472"/>
                <a:ext cx="2726324" cy="563680"/>
              </a:xfrm>
              <a:prstGeom prst="rect">
                <a:avLst/>
              </a:prstGeom>
              <a:solidFill>
                <a:srgbClr val="FFFF00"/>
              </a:solidFill>
              <a:ln w="19050">
                <a:solidFill>
                  <a:srgbClr val="0000CC"/>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𝑠𝑒</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𝑖</m:t>
                              </m:r>
                            </m:sub>
                          </m:sSub>
                        </m:sub>
                      </m:sSub>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𝜎</m:t>
                          </m:r>
                        </m:e>
                      </m:acc>
                      <m:rad>
                        <m:radPr>
                          <m:degHide m:val="on"/>
                          <m:ctrlPr>
                            <a:rPr lang="en-US" b="0" i="1" smtClean="0">
                              <a:latin typeface="Cambria Math" panose="02040503050406030204" pitchFamily="18" charset="0"/>
                            </a:rPr>
                          </m:ctrlPr>
                        </m:radPr>
                        <m:deg/>
                        <m:e>
                          <m:sSubSup>
                            <m:sSubSupPr>
                              <m:ctrlPr>
                                <a:rPr lang="en-US" b="0" i="1" smtClean="0">
                                  <a:latin typeface="Cambria Math" panose="02040503050406030204" pitchFamily="18" charset="0"/>
                                </a:rPr>
                              </m:ctrlPr>
                            </m:sSub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1" i="0" smtClean="0">
                                          <a:latin typeface="Cambria Math" panose="02040503050406030204" pitchFamily="18" charset="0"/>
                                        </a:rPr>
                                        <m:t>𝐗</m:t>
                                      </m:r>
                                    </m:e>
                                    <m:sup>
                                      <m:r>
                                        <a:rPr lang="en-US" b="0" i="1" smtClean="0">
                                          <a:latin typeface="Cambria Math" panose="02040503050406030204" pitchFamily="18" charset="0"/>
                                        </a:rPr>
                                        <m:t>𝑇</m:t>
                                      </m:r>
                                    </m:sup>
                                  </m:sSup>
                                  <m:r>
                                    <a:rPr lang="en-US" b="1" i="0" smtClean="0">
                                      <a:latin typeface="Cambria Math" panose="02040503050406030204" pitchFamily="18" charset="0"/>
                                    </a:rPr>
                                    <m:t>𝐗</m:t>
                                  </m:r>
                                </m:e>
                              </m:d>
                            </m:e>
                            <m:sub>
                              <m:r>
                                <a:rPr lang="en-US" b="0" i="1" smtClean="0">
                                  <a:latin typeface="Cambria Math" panose="02040503050406030204" pitchFamily="18" charset="0"/>
                                </a:rPr>
                                <m:t>𝑖𝑖</m:t>
                              </m:r>
                            </m:sub>
                            <m:sup>
                              <m:r>
                                <a:rPr lang="en-US" b="0" i="1" smtClean="0">
                                  <a:latin typeface="Cambria Math" panose="02040503050406030204" pitchFamily="18" charset="0"/>
                                </a:rPr>
                                <m:t>−1</m:t>
                              </m:r>
                            </m:sup>
                          </m:sSubSup>
                        </m:e>
                      </m:rad>
                    </m:oMath>
                  </m:oMathPara>
                </a14:m>
                <a:endParaRPr lang="en-US" dirty="0"/>
              </a:p>
            </p:txBody>
          </p:sp>
        </mc:Choice>
        <mc:Fallback xmlns="">
          <p:sp>
            <p:nvSpPr>
              <p:cNvPr id="9" name="TextBox 8">
                <a:extLst>
                  <a:ext uri="{FF2B5EF4-FFF2-40B4-BE49-F238E27FC236}">
                    <a16:creationId xmlns:a16="http://schemas.microsoft.com/office/drawing/2014/main" id="{607B01F8-A474-49B0-9B5D-A6B9F63DDE7A}"/>
                  </a:ext>
                </a:extLst>
              </p:cNvPr>
              <p:cNvSpPr txBox="1">
                <a:spLocks noRot="1" noChangeAspect="1" noMove="1" noResize="1" noEditPoints="1" noAdjustHandles="1" noChangeArrowheads="1" noChangeShapeType="1" noTextEdit="1"/>
              </p:cNvSpPr>
              <p:nvPr/>
            </p:nvSpPr>
            <p:spPr>
              <a:xfrm>
                <a:off x="2395182" y="1594472"/>
                <a:ext cx="2726324" cy="563680"/>
              </a:xfrm>
              <a:prstGeom prst="rect">
                <a:avLst/>
              </a:prstGeom>
              <a:blipFill>
                <a:blip r:embed="rId3"/>
                <a:stretch>
                  <a:fillRect/>
                </a:stretch>
              </a:blipFill>
              <a:ln w="19050">
                <a:solidFill>
                  <a:srgbClr val="0000CC"/>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8AEAA8D-A51A-4582-9C74-1383E6A4181F}"/>
                  </a:ext>
                </a:extLst>
              </p:cNvPr>
              <p:cNvSpPr txBox="1"/>
              <p:nvPr/>
            </p:nvSpPr>
            <p:spPr>
              <a:xfrm>
                <a:off x="3858076" y="2355279"/>
                <a:ext cx="882678" cy="5806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𝑖</m:t>
                                  </m:r>
                                </m:sub>
                              </m:sSub>
                            </m:sub>
                          </m:sSub>
                        </m:num>
                        <m:den>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𝜃</m:t>
                                      </m:r>
                                    </m:e>
                                  </m:acc>
                                </m:e>
                                <m:sub>
                                  <m:r>
                                    <a:rPr lang="en-US" i="1">
                                      <a:latin typeface="Cambria Math" panose="02040503050406030204" pitchFamily="18" charset="0"/>
                                    </a:rPr>
                                    <m:t>𝑖</m:t>
                                  </m:r>
                                </m:sub>
                              </m:sSub>
                            </m:e>
                          </m:d>
                        </m:den>
                      </m:f>
                    </m:oMath>
                  </m:oMathPara>
                </a14:m>
                <a:endParaRPr lang="en-US" dirty="0"/>
              </a:p>
            </p:txBody>
          </p:sp>
        </mc:Choice>
        <mc:Fallback xmlns="">
          <p:sp>
            <p:nvSpPr>
              <p:cNvPr id="10" name="TextBox 9">
                <a:extLst>
                  <a:ext uri="{FF2B5EF4-FFF2-40B4-BE49-F238E27FC236}">
                    <a16:creationId xmlns:a16="http://schemas.microsoft.com/office/drawing/2014/main" id="{C8AEAA8D-A51A-4582-9C74-1383E6A4181F}"/>
                  </a:ext>
                </a:extLst>
              </p:cNvPr>
              <p:cNvSpPr txBox="1">
                <a:spLocks noRot="1" noChangeAspect="1" noMove="1" noResize="1" noEditPoints="1" noAdjustHandles="1" noChangeArrowheads="1" noChangeShapeType="1" noTextEdit="1"/>
              </p:cNvSpPr>
              <p:nvPr/>
            </p:nvSpPr>
            <p:spPr>
              <a:xfrm>
                <a:off x="3858076" y="2355279"/>
                <a:ext cx="882678" cy="580672"/>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655715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34B79E-94C2-4555-B820-803E8CEB058C}"/>
              </a:ext>
            </a:extLst>
          </p:cNvPr>
          <p:cNvSpPr>
            <a:spLocks noGrp="1"/>
          </p:cNvSpPr>
          <p:nvPr>
            <p:ph type="body" sz="quarter" idx="10"/>
          </p:nvPr>
        </p:nvSpPr>
        <p:spPr/>
        <p:txBody>
          <a:bodyPr/>
          <a:lstStyle/>
          <a:p>
            <a:r>
              <a:rPr lang="en-US" dirty="0"/>
              <a:t>Important terms	     large magnitude of coefficients</a:t>
            </a:r>
          </a:p>
          <a:p>
            <a:endParaRPr lang="en-US" dirty="0"/>
          </a:p>
          <a:p>
            <a:endParaRPr lang="en-US" dirty="0"/>
          </a:p>
          <a:p>
            <a:endParaRPr lang="en-US" dirty="0"/>
          </a:p>
          <a:p>
            <a:endParaRPr lang="en-US" dirty="0"/>
          </a:p>
          <a:p>
            <a:endParaRPr lang="en-US" dirty="0"/>
          </a:p>
          <a:p>
            <a:endParaRPr lang="en-US" dirty="0"/>
          </a:p>
          <a:p>
            <a:r>
              <a:rPr lang="en-US" dirty="0"/>
              <a:t>Remove those coefficients whose values cannot be estimated accurately for given data</a:t>
            </a:r>
          </a:p>
          <a:p>
            <a:pPr lvl="1"/>
            <a:r>
              <a:rPr lang="en-US" dirty="0"/>
              <a:t>These coefficients do not have much effect on the accuracy of the fit</a:t>
            </a:r>
          </a:p>
          <a:p>
            <a:pPr lvl="1"/>
            <a:r>
              <a:rPr lang="en-US" dirty="0"/>
              <a:t>May reduce prediction quality in the region where these coefficients have a large effect</a:t>
            </a:r>
          </a:p>
          <a:p>
            <a:pPr lvl="1"/>
            <a:r>
              <a:rPr lang="en-US" dirty="0"/>
              <a:t>We will have a systematic approach to identify unimportant terms</a:t>
            </a:r>
          </a:p>
        </p:txBody>
      </p:sp>
      <p:sp>
        <p:nvSpPr>
          <p:cNvPr id="3" name="Title 2">
            <a:extLst>
              <a:ext uri="{FF2B5EF4-FFF2-40B4-BE49-F238E27FC236}">
                <a16:creationId xmlns:a16="http://schemas.microsoft.com/office/drawing/2014/main" id="{03AEA80F-6C7B-496D-8736-218EC33B513A}"/>
              </a:ext>
            </a:extLst>
          </p:cNvPr>
          <p:cNvSpPr>
            <a:spLocks noGrp="1"/>
          </p:cNvSpPr>
          <p:nvPr>
            <p:ph type="title"/>
          </p:nvPr>
        </p:nvSpPr>
        <p:spPr/>
        <p:txBody>
          <a:bodyPr/>
          <a:lstStyle/>
          <a:p>
            <a:r>
              <a:rPr lang="en-US" dirty="0"/>
              <a:t>Ex) Eliminating Unimportant Terms</a:t>
            </a:r>
          </a:p>
        </p:txBody>
      </p:sp>
      <p:sp>
        <p:nvSpPr>
          <p:cNvPr id="4" name="Arrow: Right 3">
            <a:extLst>
              <a:ext uri="{FF2B5EF4-FFF2-40B4-BE49-F238E27FC236}">
                <a16:creationId xmlns:a16="http://schemas.microsoft.com/office/drawing/2014/main" id="{60623FC4-0226-431F-BCFC-652B3BD1BA2D}"/>
              </a:ext>
            </a:extLst>
          </p:cNvPr>
          <p:cNvSpPr/>
          <p:nvPr/>
        </p:nvSpPr>
        <p:spPr>
          <a:xfrm>
            <a:off x="2702257" y="788859"/>
            <a:ext cx="709683" cy="243348"/>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8E233C42-11C4-4717-BEAF-974E2760B8B2}"/>
              </a:ext>
            </a:extLst>
          </p:cNvPr>
          <p:cNvCxnSpPr/>
          <p:nvPr/>
        </p:nvCxnSpPr>
        <p:spPr>
          <a:xfrm>
            <a:off x="3406119" y="1784612"/>
            <a:ext cx="0" cy="353962"/>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A2CFE0E-B532-4AFD-83E0-57262A05D2C0}"/>
              </a:ext>
            </a:extLst>
          </p:cNvPr>
          <p:cNvSpPr txBox="1"/>
          <p:nvPr/>
        </p:nvSpPr>
        <p:spPr>
          <a:xfrm>
            <a:off x="2444367" y="2137690"/>
            <a:ext cx="1935145" cy="707886"/>
          </a:xfrm>
          <a:prstGeom prst="rect">
            <a:avLst/>
          </a:prstGeom>
          <a:noFill/>
        </p:spPr>
        <p:txBody>
          <a:bodyPr wrap="none" rtlCol="0">
            <a:spAutoFit/>
          </a:bodyPr>
          <a:lstStyle/>
          <a:p>
            <a:pPr algn="l"/>
            <a:r>
              <a:rPr lang="en-US" sz="2000" dirty="0">
                <a:solidFill>
                  <a:srgbClr val="0000CC"/>
                </a:solidFill>
              </a:rPr>
              <a:t>Linear </a:t>
            </a:r>
            <a:r>
              <a:rPr lang="en-US" sz="2000" i="1" dirty="0">
                <a:solidFill>
                  <a:srgbClr val="0000CC"/>
                </a:solidFill>
              </a:rPr>
              <a:t>x</a:t>
            </a:r>
            <a:r>
              <a:rPr lang="en-US" sz="2000" baseline="-25000" dirty="0">
                <a:solidFill>
                  <a:srgbClr val="0000CC"/>
                </a:solidFill>
              </a:rPr>
              <a:t>1</a:t>
            </a:r>
            <a:r>
              <a:rPr lang="en-US" sz="2000" dirty="0">
                <a:solidFill>
                  <a:srgbClr val="0000CC"/>
                </a:solidFill>
              </a:rPr>
              <a:t> term</a:t>
            </a:r>
            <a:br>
              <a:rPr lang="en-US" sz="2000" dirty="0">
                <a:solidFill>
                  <a:srgbClr val="0000CC"/>
                </a:solidFill>
              </a:rPr>
            </a:br>
            <a:r>
              <a:rPr lang="en-US" sz="2000" dirty="0">
                <a:solidFill>
                  <a:srgbClr val="0000CC"/>
                </a:solidFill>
              </a:rPr>
              <a:t>is not important</a:t>
            </a:r>
          </a:p>
        </p:txBody>
      </p:sp>
      <p:sp>
        <p:nvSpPr>
          <p:cNvPr id="9" name="TextBox 8">
            <a:extLst>
              <a:ext uri="{FF2B5EF4-FFF2-40B4-BE49-F238E27FC236}">
                <a16:creationId xmlns:a16="http://schemas.microsoft.com/office/drawing/2014/main" id="{902B3E4B-B2FE-4A13-8742-8264671802D1}"/>
              </a:ext>
            </a:extLst>
          </p:cNvPr>
          <p:cNvSpPr txBox="1"/>
          <p:nvPr/>
        </p:nvSpPr>
        <p:spPr>
          <a:xfrm>
            <a:off x="5877611" y="2137690"/>
            <a:ext cx="2170787" cy="707886"/>
          </a:xfrm>
          <a:prstGeom prst="rect">
            <a:avLst/>
          </a:prstGeom>
          <a:noFill/>
        </p:spPr>
        <p:txBody>
          <a:bodyPr wrap="none" rtlCol="0">
            <a:spAutoFit/>
          </a:bodyPr>
          <a:lstStyle/>
          <a:p>
            <a:pPr algn="l"/>
            <a:r>
              <a:rPr lang="en-US" sz="2000" dirty="0">
                <a:solidFill>
                  <a:srgbClr val="0000CC"/>
                </a:solidFill>
              </a:rPr>
              <a:t>Quadratic </a:t>
            </a:r>
            <a:r>
              <a:rPr lang="en-US" sz="2000" i="1" dirty="0">
                <a:solidFill>
                  <a:srgbClr val="0000CC"/>
                </a:solidFill>
              </a:rPr>
              <a:t>x</a:t>
            </a:r>
            <a:r>
              <a:rPr lang="en-US" sz="2000" baseline="-25000" dirty="0">
                <a:solidFill>
                  <a:srgbClr val="0000CC"/>
                </a:solidFill>
              </a:rPr>
              <a:t>2</a:t>
            </a:r>
            <a:r>
              <a:rPr lang="en-US" sz="2000" dirty="0">
                <a:solidFill>
                  <a:srgbClr val="0000CC"/>
                </a:solidFill>
              </a:rPr>
              <a:t> term</a:t>
            </a:r>
            <a:br>
              <a:rPr lang="en-US" sz="2000" dirty="0">
                <a:solidFill>
                  <a:srgbClr val="0000CC"/>
                </a:solidFill>
              </a:rPr>
            </a:br>
            <a:r>
              <a:rPr lang="en-US" sz="2000" dirty="0">
                <a:solidFill>
                  <a:srgbClr val="0000CC"/>
                </a:solidFill>
              </a:rPr>
              <a:t>is not important</a:t>
            </a:r>
          </a:p>
        </p:txBody>
      </p:sp>
      <p:cxnSp>
        <p:nvCxnSpPr>
          <p:cNvPr id="10" name="Straight Arrow Connector 9">
            <a:extLst>
              <a:ext uri="{FF2B5EF4-FFF2-40B4-BE49-F238E27FC236}">
                <a16:creationId xmlns:a16="http://schemas.microsoft.com/office/drawing/2014/main" id="{D28A10B6-FA62-4D90-BFAB-342B51958866}"/>
              </a:ext>
            </a:extLst>
          </p:cNvPr>
          <p:cNvCxnSpPr/>
          <p:nvPr/>
        </p:nvCxnSpPr>
        <p:spPr>
          <a:xfrm>
            <a:off x="6957349" y="1799360"/>
            <a:ext cx="0" cy="353962"/>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1" name="Arrow: Right 10">
            <a:extLst>
              <a:ext uri="{FF2B5EF4-FFF2-40B4-BE49-F238E27FC236}">
                <a16:creationId xmlns:a16="http://schemas.microsoft.com/office/drawing/2014/main" id="{0339E4C3-A82D-4A21-9DF3-006BCD6113D9}"/>
              </a:ext>
            </a:extLst>
          </p:cNvPr>
          <p:cNvSpPr/>
          <p:nvPr/>
        </p:nvSpPr>
        <p:spPr>
          <a:xfrm>
            <a:off x="496599" y="3132997"/>
            <a:ext cx="508820" cy="213852"/>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C149721-BA26-49B3-A32E-ED2779640F9E}"/>
                  </a:ext>
                </a:extLst>
              </p:cNvPr>
              <p:cNvSpPr txBox="1"/>
              <p:nvPr/>
            </p:nvSpPr>
            <p:spPr>
              <a:xfrm>
                <a:off x="1062657" y="1444846"/>
                <a:ext cx="6150183" cy="28020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𝑧</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d>
                      <m:r>
                        <a:rPr lang="en-US" b="0" i="1" smtClean="0">
                          <a:latin typeface="Cambria Math" panose="02040503050406030204" pitchFamily="18" charset="0"/>
                        </a:rPr>
                        <m:t>=10.5+0.01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+9.87</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−5</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+7.6</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+0.02</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oMath>
                  </m:oMathPara>
                </a14:m>
                <a:endParaRPr lang="en-US" dirty="0"/>
              </a:p>
            </p:txBody>
          </p:sp>
        </mc:Choice>
        <mc:Fallback xmlns="">
          <p:sp>
            <p:nvSpPr>
              <p:cNvPr id="6" name="TextBox 5">
                <a:extLst>
                  <a:ext uri="{FF2B5EF4-FFF2-40B4-BE49-F238E27FC236}">
                    <a16:creationId xmlns:a16="http://schemas.microsoft.com/office/drawing/2014/main" id="{1C149721-BA26-49B3-A32E-ED2779640F9E}"/>
                  </a:ext>
                </a:extLst>
              </p:cNvPr>
              <p:cNvSpPr txBox="1">
                <a:spLocks noRot="1" noChangeAspect="1" noMove="1" noResize="1" noEditPoints="1" noAdjustHandles="1" noChangeArrowheads="1" noChangeShapeType="1" noTextEdit="1"/>
              </p:cNvSpPr>
              <p:nvPr/>
            </p:nvSpPr>
            <p:spPr>
              <a:xfrm>
                <a:off x="1062657" y="1444846"/>
                <a:ext cx="6150183" cy="280205"/>
              </a:xfrm>
              <a:prstGeom prst="rect">
                <a:avLst/>
              </a:prstGeom>
              <a:blipFill>
                <a:blip r:embed="rId2"/>
                <a:stretch>
                  <a:fillRect b="-217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05D9BFF-AFEE-41A7-97D7-392A3AD2BDFF}"/>
                  </a:ext>
                </a:extLst>
              </p:cNvPr>
              <p:cNvSpPr txBox="1"/>
              <p:nvPr/>
            </p:nvSpPr>
            <p:spPr>
              <a:xfrm>
                <a:off x="1062657" y="3078350"/>
                <a:ext cx="4225850" cy="28020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𝑧</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d>
                      <m:r>
                        <a:rPr lang="en-US" b="0" i="1" smtClean="0">
                          <a:latin typeface="Cambria Math" panose="02040503050406030204" pitchFamily="18" charset="0"/>
                        </a:rPr>
                        <m:t>=10.5+9.87</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−5</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+7.6</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p:txBody>
          </p:sp>
        </mc:Choice>
        <mc:Fallback xmlns="">
          <p:sp>
            <p:nvSpPr>
              <p:cNvPr id="13" name="TextBox 12">
                <a:extLst>
                  <a:ext uri="{FF2B5EF4-FFF2-40B4-BE49-F238E27FC236}">
                    <a16:creationId xmlns:a16="http://schemas.microsoft.com/office/drawing/2014/main" id="{805D9BFF-AFEE-41A7-97D7-392A3AD2BDFF}"/>
                  </a:ext>
                </a:extLst>
              </p:cNvPr>
              <p:cNvSpPr txBox="1">
                <a:spLocks noRot="1" noChangeAspect="1" noMove="1" noResize="1" noEditPoints="1" noAdjustHandles="1" noChangeArrowheads="1" noChangeShapeType="1" noTextEdit="1"/>
              </p:cNvSpPr>
              <p:nvPr/>
            </p:nvSpPr>
            <p:spPr>
              <a:xfrm>
                <a:off x="1062657" y="3078350"/>
                <a:ext cx="4225850" cy="280205"/>
              </a:xfrm>
              <a:prstGeom prst="rect">
                <a:avLst/>
              </a:prstGeom>
              <a:blipFill>
                <a:blip r:embed="rId3"/>
                <a:stretch>
                  <a:fillRect l="-576" r="-432" b="-19565"/>
                </a:stretch>
              </a:blipFill>
            </p:spPr>
            <p:txBody>
              <a:bodyPr/>
              <a:lstStyle/>
              <a:p>
                <a:r>
                  <a:rPr lang="en-US">
                    <a:noFill/>
                  </a:rPr>
                  <a:t> </a:t>
                </a:r>
              </a:p>
            </p:txBody>
          </p:sp>
        </mc:Fallback>
      </mc:AlternateContent>
    </p:spTree>
    <p:extLst>
      <p:ext uri="{BB962C8B-B14F-4D97-AF65-F5344CB8AC3E}">
        <p14:creationId xmlns:p14="http://schemas.microsoft.com/office/powerpoint/2010/main" val="19123685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B1A684C1-5608-4397-BEB9-F5930A1CA36E}"/>
              </a:ext>
            </a:extLst>
          </p:cNvPr>
          <p:cNvSpPr/>
          <p:nvPr/>
        </p:nvSpPr>
        <p:spPr>
          <a:xfrm>
            <a:off x="6530996" y="1268734"/>
            <a:ext cx="1345244" cy="374109"/>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FEE3C96F-3886-451B-8BD7-A6B54092E334}"/>
                  </a:ext>
                </a:extLst>
              </p:cNvPr>
              <p:cNvSpPr>
                <a:spLocks noGrp="1"/>
              </p:cNvSpPr>
              <p:nvPr>
                <p:ph type="body" sz="quarter" idx="10"/>
              </p:nvPr>
            </p:nvSpPr>
            <p:spPr/>
            <p:txBody>
              <a:bodyPr/>
              <a:lstStyle/>
              <a:p>
                <a:r>
                  <a:rPr lang="en-US" dirty="0"/>
                  <a:t>Quadratic mathematical function</a:t>
                </a:r>
              </a:p>
              <a:p>
                <a:endParaRPr lang="en-US" dirty="0"/>
              </a:p>
              <a:p>
                <a:pPr lvl="1"/>
                <a:endParaRPr lang="en-US" dirty="0"/>
              </a:p>
              <a:p>
                <a:pPr lvl="1"/>
                <a:endParaRPr lang="en-US" dirty="0"/>
              </a:p>
              <a:p>
                <a:pPr lvl="1"/>
                <a:endParaRPr lang="en-US" dirty="0"/>
              </a:p>
              <a:p>
                <a:pPr lvl="1"/>
                <a:endParaRPr lang="en-US" dirty="0"/>
              </a:p>
              <a:p>
                <a:pPr>
                  <a:spcBef>
                    <a:spcPts val="2400"/>
                  </a:spcBef>
                </a:pPr>
                <a:r>
                  <a:rPr lang="en-US" dirty="0"/>
                  <a:t>Coefficient of variation</a:t>
                </a:r>
              </a:p>
              <a:p>
                <a:pPr lvl="1"/>
                <a:endParaRPr lang="en-US" dirty="0"/>
              </a:p>
              <a:p>
                <a:pPr lvl="1"/>
                <a:endParaRPr lang="en-US" dirty="0"/>
              </a:p>
              <a:p>
                <a:pPr marL="0" indent="0">
                  <a:buNone/>
                </a:pPr>
                <a:r>
                  <a:rPr lang="en-US" dirty="0"/>
                  <a:t>		Eliminate </a:t>
                </a:r>
                <a:r>
                  <a:rPr lang="en-US" b="1" dirty="0">
                    <a:latin typeface="Symbol" panose="05050102010706020507" pitchFamily="18" charset="2"/>
                  </a:rPr>
                  <a:t>q</a:t>
                </a:r>
                <a:r>
                  <a:rPr lang="en-US" baseline="-25000" dirty="0"/>
                  <a:t>1</a:t>
                </a:r>
              </a:p>
              <a:p>
                <a:endParaRPr lang="en-US" dirty="0"/>
              </a:p>
              <a:p>
                <a:r>
                  <a:rPr lang="en-US" dirty="0"/>
                  <a:t>Reduced quadratic model: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2</m:t>
                        </m:r>
                      </m:sub>
                    </m:sSub>
                    <m:r>
                      <a:rPr lang="en-US" b="0" i="1" smtClean="0">
                        <a:latin typeface="Cambria Math" panose="02040503050406030204" pitchFamily="18" charset="0"/>
                      </a:rPr>
                      <m:t>𝑡</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3</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oMath>
                </a14:m>
                <a:endParaRPr lang="en-US" dirty="0"/>
              </a:p>
            </p:txBody>
          </p:sp>
        </mc:Choice>
        <mc:Fallback xmlns="">
          <p:sp>
            <p:nvSpPr>
              <p:cNvPr id="2" name="Text Placeholder 1">
                <a:extLst>
                  <a:ext uri="{FF2B5EF4-FFF2-40B4-BE49-F238E27FC236}">
                    <a16:creationId xmlns:a16="http://schemas.microsoft.com/office/drawing/2014/main" id="{FEE3C96F-3886-451B-8BD7-A6B54092E334}"/>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2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CAA4DCD-5A40-4450-9E62-FBD50CF5866C}"/>
              </a:ext>
            </a:extLst>
          </p:cNvPr>
          <p:cNvSpPr>
            <a:spLocks noGrp="1"/>
          </p:cNvSpPr>
          <p:nvPr>
            <p:ph type="title"/>
          </p:nvPr>
        </p:nvSpPr>
        <p:spPr/>
        <p:txBody>
          <a:bodyPr/>
          <a:lstStyle/>
          <a:p>
            <a:r>
              <a:rPr lang="en-US" dirty="0"/>
              <a:t>Ex) Backward elimination</a:t>
            </a:r>
          </a:p>
        </p:txBody>
      </p:sp>
      <p:sp>
        <p:nvSpPr>
          <p:cNvPr id="8" name="Arrow: Right 7">
            <a:extLst>
              <a:ext uri="{FF2B5EF4-FFF2-40B4-BE49-F238E27FC236}">
                <a16:creationId xmlns:a16="http://schemas.microsoft.com/office/drawing/2014/main" id="{B2EFDFAE-4C9C-4535-A236-1A2D3DC3422C}"/>
              </a:ext>
            </a:extLst>
          </p:cNvPr>
          <p:cNvSpPr/>
          <p:nvPr/>
        </p:nvSpPr>
        <p:spPr>
          <a:xfrm>
            <a:off x="1417713" y="4901076"/>
            <a:ext cx="612059" cy="176981"/>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BB5E141-C5BF-4AD7-8E1D-109F0836FC0B}"/>
                  </a:ext>
                </a:extLst>
              </p:cNvPr>
              <p:cNvSpPr txBox="1"/>
              <p:nvPr/>
            </p:nvSpPr>
            <p:spPr>
              <a:xfrm>
                <a:off x="1091821" y="1227344"/>
                <a:ext cx="397929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𝑧</m:t>
                      </m:r>
                      <m:r>
                        <a:rPr lang="en-US" sz="2000" b="0" i="1" smtClean="0">
                          <a:latin typeface="Cambria Math" panose="02040503050406030204" pitchFamily="18" charset="0"/>
                        </a:rPr>
                        <m:t>=−0.1071+0.925</m:t>
                      </m:r>
                      <m:r>
                        <a:rPr lang="en-US" sz="2000" b="0" i="1" smtClean="0">
                          <a:latin typeface="Cambria Math" panose="02040503050406030204" pitchFamily="18" charset="0"/>
                        </a:rPr>
                        <m:t>𝑡</m:t>
                      </m:r>
                      <m:r>
                        <a:rPr lang="en-US" sz="2000" b="0" i="1" smtClean="0">
                          <a:latin typeface="Cambria Math" panose="02040503050406030204" pitchFamily="18" charset="0"/>
                        </a:rPr>
                        <m:t>+0.05357</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𝑡</m:t>
                          </m:r>
                        </m:e>
                        <m:sup>
                          <m:r>
                            <a:rPr lang="en-US" sz="2000" b="0" i="1" smtClean="0">
                              <a:latin typeface="Cambria Math" panose="02040503050406030204" pitchFamily="18" charset="0"/>
                            </a:rPr>
                            <m:t>2</m:t>
                          </m:r>
                        </m:sup>
                      </m:sSup>
                    </m:oMath>
                  </m:oMathPara>
                </a14:m>
                <a:endParaRPr lang="en-US" sz="2000" dirty="0"/>
              </a:p>
            </p:txBody>
          </p:sp>
        </mc:Choice>
        <mc:Fallback xmlns="">
          <p:sp>
            <p:nvSpPr>
              <p:cNvPr id="5" name="TextBox 4">
                <a:extLst>
                  <a:ext uri="{FF2B5EF4-FFF2-40B4-BE49-F238E27FC236}">
                    <a16:creationId xmlns:a16="http://schemas.microsoft.com/office/drawing/2014/main" id="{5BB5E141-C5BF-4AD7-8E1D-109F0836FC0B}"/>
                  </a:ext>
                </a:extLst>
              </p:cNvPr>
              <p:cNvSpPr txBox="1">
                <a:spLocks noRot="1" noChangeAspect="1" noMove="1" noResize="1" noEditPoints="1" noAdjustHandles="1" noChangeArrowheads="1" noChangeShapeType="1" noTextEdit="1"/>
              </p:cNvSpPr>
              <p:nvPr/>
            </p:nvSpPr>
            <p:spPr>
              <a:xfrm>
                <a:off x="1091821" y="1227344"/>
                <a:ext cx="3979294" cy="307777"/>
              </a:xfrm>
              <a:prstGeom prst="rect">
                <a:avLst/>
              </a:prstGeom>
              <a:blipFill>
                <a:blip r:embed="rId3"/>
                <a:stretch>
                  <a:fillRect l="-153" r="-153" b="-98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72DBDEE-2979-4D69-B2E3-11426FE00E0A}"/>
                  </a:ext>
                </a:extLst>
              </p:cNvPr>
              <p:cNvSpPr txBox="1"/>
              <p:nvPr/>
            </p:nvSpPr>
            <p:spPr>
              <a:xfrm>
                <a:off x="771099" y="1688881"/>
                <a:ext cx="7296677" cy="16399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1" i="0" smtClean="0">
                                      <a:latin typeface="Cambria Math" panose="02040503050406030204" pitchFamily="18" charset="0"/>
                                    </a:rPr>
                                    <m:t>𝐗</m:t>
                                  </m:r>
                                </m:e>
                                <m:sup>
                                  <m:r>
                                    <a:rPr lang="en-US" b="0" i="1" smtClean="0">
                                      <a:latin typeface="Cambria Math" panose="02040503050406030204" pitchFamily="18" charset="0"/>
                                    </a:rPr>
                                    <m:t>𝑇</m:t>
                                  </m:r>
                                </m:sup>
                              </m:sSup>
                              <m:r>
                                <a:rPr lang="en-US" b="1" i="0" smtClean="0">
                                  <a:latin typeface="Cambria Math" panose="02040503050406030204" pitchFamily="18" charset="0"/>
                                </a:rPr>
                                <m:t>𝐗</m:t>
                              </m:r>
                            </m:e>
                          </m:d>
                        </m:e>
                        <m:sup>
                          <m:r>
                            <a:rPr lang="en-US" b="0" i="1" smtClean="0">
                              <a:latin typeface="Cambria Math" panose="02040503050406030204" pitchFamily="18" charset="0"/>
                            </a:rPr>
                            <m:t>−1</m:t>
                          </m:r>
                        </m:sup>
                      </m:sSup>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f>
                                  <m:fPr>
                                    <m:ctrlPr>
                                      <a:rPr lang="en-US" b="0" i="1" smtClean="0">
                                        <a:latin typeface="Cambria Math" panose="02040503050406030204" pitchFamily="18" charset="0"/>
                                      </a:rPr>
                                    </m:ctrlPr>
                                  </m:fPr>
                                  <m:num>
                                    <m:r>
                                      <a:rPr lang="en-US" b="0" i="1" smtClean="0">
                                        <a:latin typeface="Cambria Math" panose="02040503050406030204" pitchFamily="18" charset="0"/>
                                      </a:rPr>
                                      <m:t>17</m:t>
                                    </m:r>
                                  </m:num>
                                  <m:den>
                                    <m:r>
                                      <a:rPr lang="en-US" b="0" i="1" smtClean="0">
                                        <a:latin typeface="Cambria Math" panose="02040503050406030204" pitchFamily="18" charset="0"/>
                                      </a:rPr>
                                      <m:t>35</m:t>
                                    </m:r>
                                  </m:den>
                                </m:f>
                              </m:e>
                              <m:e>
                                <m:r>
                                  <a:rPr lang="en-US" b="0" i="1" smtClean="0">
                                    <a:latin typeface="Cambria Math" panose="02040503050406030204" pitchFamily="18" charset="0"/>
                                  </a:rPr>
                                  <m:t>0</m:t>
                                </m:r>
                              </m:e>
                              <m:e>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7</m:t>
                                    </m:r>
                                  </m:den>
                                </m:f>
                              </m:e>
                            </m:mr>
                            <m:mr>
                              <m:e>
                                <m:r>
                                  <a:rPr lang="en-US" b="0" i="1" smtClean="0">
                                    <a:latin typeface="Cambria Math" panose="02040503050406030204" pitchFamily="18" charset="0"/>
                                  </a:rPr>
                                  <m:t>0</m:t>
                                </m:r>
                              </m:e>
                              <m:e>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10</m:t>
                                    </m:r>
                                  </m:den>
                                </m:f>
                              </m:e>
                              <m:e>
                                <m:r>
                                  <a:rPr lang="en-US" b="0" i="1" smtClean="0">
                                    <a:latin typeface="Cambria Math" panose="02040503050406030204" pitchFamily="18" charset="0"/>
                                  </a:rPr>
                                  <m:t>0</m:t>
                                </m:r>
                              </m:e>
                            </m:mr>
                            <m:m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7</m:t>
                                    </m:r>
                                  </m:den>
                                </m:f>
                              </m:e>
                              <m:e>
                                <m:r>
                                  <a:rPr lang="en-US" b="0" i="1" smtClean="0">
                                    <a:latin typeface="Cambria Math" panose="02040503050406030204" pitchFamily="18" charset="0"/>
                                  </a:rPr>
                                  <m:t>0</m:t>
                                </m:r>
                              </m:e>
                              <m:e>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14</m:t>
                                    </m:r>
                                  </m:den>
                                </m:f>
                              </m:e>
                            </m:mr>
                          </m:m>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1" i="0" smtClean="0">
                              <a:latin typeface="Cambria Math" panose="02040503050406030204" pitchFamily="18" charset="0"/>
                            </a:rPr>
                            <m:t>𝚺</m:t>
                          </m:r>
                        </m:e>
                        <m:sub>
                          <m:acc>
                            <m:accPr>
                              <m:chr m:val="̂"/>
                              <m:ctrlPr>
                                <a:rPr lang="en-US" b="0" i="1" smtClean="0">
                                  <a:latin typeface="Cambria Math" panose="02040503050406030204" pitchFamily="18" charset="0"/>
                                </a:rPr>
                              </m:ctrlPr>
                            </m:accPr>
                            <m:e>
                              <m:r>
                                <a:rPr lang="en-US" b="1" i="0" smtClean="0">
                                  <a:latin typeface="Cambria Math" panose="02040503050406030204" pitchFamily="18" charset="0"/>
                                </a:rPr>
                                <m:t>𝛉</m:t>
                              </m:r>
                            </m:e>
                          </m:acc>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0.1284</m:t>
                                </m:r>
                              </m:e>
                              <m:e>
                                <m:r>
                                  <a:rPr lang="en-US" i="1">
                                    <a:latin typeface="Cambria Math" panose="02040503050406030204" pitchFamily="18" charset="0"/>
                                  </a:rPr>
                                  <m:t>0</m:t>
                                </m:r>
                              </m:e>
                              <m:e>
                                <m:r>
                                  <a:rPr lang="en-US" i="1">
                                    <a:latin typeface="Cambria Math" panose="02040503050406030204" pitchFamily="18" charset="0"/>
                                  </a:rPr>
                                  <m:t>−</m:t>
                                </m:r>
                                <m:r>
                                  <a:rPr lang="en-US" b="0" i="1" smtClean="0">
                                    <a:latin typeface="Cambria Math" panose="02040503050406030204" pitchFamily="18" charset="0"/>
                                  </a:rPr>
                                  <m:t>0.03776</m:t>
                                </m:r>
                              </m:e>
                            </m:mr>
                            <m:mr>
                              <m:e>
                                <m:r>
                                  <a:rPr lang="en-US" i="1">
                                    <a:latin typeface="Cambria Math" panose="02040503050406030204" pitchFamily="18" charset="0"/>
                                  </a:rPr>
                                  <m:t>0</m:t>
                                </m:r>
                              </m:e>
                              <m:e>
                                <m:r>
                                  <a:rPr lang="en-US" b="0" i="1" smtClean="0">
                                    <a:latin typeface="Cambria Math" panose="02040503050406030204" pitchFamily="18" charset="0"/>
                                  </a:rPr>
                                  <m:t>0.02643</m:t>
                                </m:r>
                              </m:e>
                              <m:e>
                                <m:r>
                                  <a:rPr lang="en-US" i="1">
                                    <a:latin typeface="Cambria Math" panose="02040503050406030204" pitchFamily="18" charset="0"/>
                                  </a:rPr>
                                  <m:t>0</m:t>
                                </m:r>
                              </m:e>
                            </m:mr>
                            <m:mr>
                              <m:e>
                                <m:r>
                                  <a:rPr lang="en-US" i="1">
                                    <a:latin typeface="Cambria Math" panose="02040503050406030204" pitchFamily="18" charset="0"/>
                                  </a:rPr>
                                  <m:t>−0.03776</m:t>
                                </m:r>
                              </m:e>
                              <m:e>
                                <m:r>
                                  <a:rPr lang="en-US" i="1">
                                    <a:latin typeface="Cambria Math" panose="02040503050406030204" pitchFamily="18" charset="0"/>
                                  </a:rPr>
                                  <m:t>0</m:t>
                                </m:r>
                              </m:e>
                              <m:e>
                                <m:r>
                                  <a:rPr lang="en-US" b="0" i="1" smtClean="0">
                                    <a:latin typeface="Cambria Math" panose="02040503050406030204" pitchFamily="18" charset="0"/>
                                  </a:rPr>
                                  <m:t>0.01888</m:t>
                                </m:r>
                              </m:e>
                            </m:mr>
                          </m:m>
                        </m:e>
                      </m:d>
                    </m:oMath>
                  </m:oMathPara>
                </a14:m>
                <a:endParaRPr lang="en-US" dirty="0"/>
              </a:p>
            </p:txBody>
          </p:sp>
        </mc:Choice>
        <mc:Fallback xmlns="">
          <p:sp>
            <p:nvSpPr>
              <p:cNvPr id="13" name="TextBox 12">
                <a:extLst>
                  <a:ext uri="{FF2B5EF4-FFF2-40B4-BE49-F238E27FC236}">
                    <a16:creationId xmlns:a16="http://schemas.microsoft.com/office/drawing/2014/main" id="{672DBDEE-2979-4D69-B2E3-11426FE00E0A}"/>
                  </a:ext>
                </a:extLst>
              </p:cNvPr>
              <p:cNvSpPr txBox="1">
                <a:spLocks noRot="1" noChangeAspect="1" noMove="1" noResize="1" noEditPoints="1" noAdjustHandles="1" noChangeArrowheads="1" noChangeShapeType="1" noTextEdit="1"/>
              </p:cNvSpPr>
              <p:nvPr/>
            </p:nvSpPr>
            <p:spPr>
              <a:xfrm>
                <a:off x="771099" y="1688881"/>
                <a:ext cx="7296677" cy="163993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65A9EDE-2C29-4455-BD7E-1445DB107A6E}"/>
                  </a:ext>
                </a:extLst>
              </p:cNvPr>
              <p:cNvSpPr txBox="1"/>
              <p:nvPr/>
            </p:nvSpPr>
            <p:spPr>
              <a:xfrm>
                <a:off x="714629" y="4007532"/>
                <a:ext cx="7714741" cy="5827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0.1284</m:t>
                              </m:r>
                            </m:e>
                          </m:rad>
                        </m:num>
                        <m:den>
                          <m:r>
                            <a:rPr lang="en-US" b="0" i="1" smtClean="0">
                              <a:latin typeface="Cambria Math" panose="02040503050406030204" pitchFamily="18" charset="0"/>
                            </a:rPr>
                            <m:t>0.1071</m:t>
                          </m:r>
                        </m:den>
                      </m:f>
                      <m:r>
                        <a:rPr lang="en-US" b="0" i="1" smtClean="0">
                          <a:latin typeface="Cambria Math" panose="02040503050406030204" pitchFamily="18" charset="0"/>
                        </a:rPr>
                        <m:t>=3.35,  </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2</m:t>
                          </m:r>
                        </m:sub>
                      </m:sSub>
                      <m:r>
                        <a:rPr lang="en-US" i="1">
                          <a:latin typeface="Cambria Math" panose="02040503050406030204" pitchFamily="18" charset="0"/>
                        </a:rPr>
                        <m:t>=</m:t>
                      </m:r>
                      <m:f>
                        <m:fPr>
                          <m:ctrlPr>
                            <a:rPr lang="en-US" i="1">
                              <a:latin typeface="Cambria Math" panose="02040503050406030204" pitchFamily="18" charset="0"/>
                            </a:rPr>
                          </m:ctrlPr>
                        </m:fPr>
                        <m:num>
                          <m:rad>
                            <m:radPr>
                              <m:degHide m:val="on"/>
                              <m:ctrlPr>
                                <a:rPr lang="en-US" i="1">
                                  <a:latin typeface="Cambria Math" panose="02040503050406030204" pitchFamily="18" charset="0"/>
                                </a:rPr>
                              </m:ctrlPr>
                            </m:radPr>
                            <m:deg/>
                            <m:e>
                              <m:r>
                                <a:rPr lang="en-US" i="1">
                                  <a:latin typeface="Cambria Math" panose="02040503050406030204" pitchFamily="18" charset="0"/>
                                </a:rPr>
                                <m:t>0.02643</m:t>
                              </m:r>
                            </m:e>
                          </m:rad>
                        </m:num>
                        <m:den>
                          <m:r>
                            <a:rPr lang="en-US" i="1">
                              <a:latin typeface="Cambria Math" panose="02040503050406030204" pitchFamily="18" charset="0"/>
                            </a:rPr>
                            <m:t>0.925</m:t>
                          </m:r>
                        </m:den>
                      </m:f>
                      <m:r>
                        <a:rPr lang="en-US" b="0" i="1" smtClean="0">
                          <a:latin typeface="Cambria Math" panose="02040503050406030204" pitchFamily="18" charset="0"/>
                        </a:rPr>
                        <m:t>=0.176,  </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3</m:t>
                          </m:r>
                        </m:sub>
                      </m:sSub>
                      <m:r>
                        <a:rPr lang="en-US" i="1">
                          <a:latin typeface="Cambria Math" panose="02040503050406030204" pitchFamily="18" charset="0"/>
                        </a:rPr>
                        <m:t>=</m:t>
                      </m:r>
                      <m:f>
                        <m:fPr>
                          <m:ctrlPr>
                            <a:rPr lang="en-US" i="1">
                              <a:latin typeface="Cambria Math" panose="02040503050406030204" pitchFamily="18" charset="0"/>
                            </a:rPr>
                          </m:ctrlPr>
                        </m:fPr>
                        <m:num>
                          <m:rad>
                            <m:radPr>
                              <m:degHide m:val="on"/>
                              <m:ctrlPr>
                                <a:rPr lang="en-US" i="1">
                                  <a:latin typeface="Cambria Math" panose="02040503050406030204" pitchFamily="18" charset="0"/>
                                </a:rPr>
                              </m:ctrlPr>
                            </m:radPr>
                            <m:deg/>
                            <m:e>
                              <m:r>
                                <a:rPr lang="en-US" i="1">
                                  <a:latin typeface="Cambria Math" panose="02040503050406030204" pitchFamily="18" charset="0"/>
                                </a:rPr>
                                <m:t>0.01888</m:t>
                              </m:r>
                            </m:e>
                          </m:rad>
                        </m:num>
                        <m:den>
                          <m:r>
                            <a:rPr lang="en-US" i="1">
                              <a:latin typeface="Cambria Math" panose="02040503050406030204" pitchFamily="18" charset="0"/>
                            </a:rPr>
                            <m:t>0.05357</m:t>
                          </m:r>
                        </m:den>
                      </m:f>
                      <m:r>
                        <a:rPr lang="en-US" b="0" i="1" smtClean="0">
                          <a:latin typeface="Cambria Math" panose="02040503050406030204" pitchFamily="18" charset="0"/>
                        </a:rPr>
                        <m:t>=2.56</m:t>
                      </m:r>
                    </m:oMath>
                  </m:oMathPara>
                </a14:m>
                <a:endParaRPr lang="en-US" dirty="0"/>
              </a:p>
            </p:txBody>
          </p:sp>
        </mc:Choice>
        <mc:Fallback xmlns="">
          <p:sp>
            <p:nvSpPr>
              <p:cNvPr id="14" name="TextBox 13">
                <a:extLst>
                  <a:ext uri="{FF2B5EF4-FFF2-40B4-BE49-F238E27FC236}">
                    <a16:creationId xmlns:a16="http://schemas.microsoft.com/office/drawing/2014/main" id="{365A9EDE-2C29-4455-BD7E-1445DB107A6E}"/>
                  </a:ext>
                </a:extLst>
              </p:cNvPr>
              <p:cNvSpPr txBox="1">
                <a:spLocks noRot="1" noChangeAspect="1" noMove="1" noResize="1" noEditPoints="1" noAdjustHandles="1" noChangeArrowheads="1" noChangeShapeType="1" noTextEdit="1"/>
              </p:cNvSpPr>
              <p:nvPr/>
            </p:nvSpPr>
            <p:spPr>
              <a:xfrm>
                <a:off x="714629" y="4007532"/>
                <a:ext cx="7714741" cy="58278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AB0E71E-10FD-443E-9B3F-0E513A02FEF5}"/>
                  </a:ext>
                </a:extLst>
              </p:cNvPr>
              <p:cNvSpPr txBox="1"/>
              <p:nvPr/>
            </p:nvSpPr>
            <p:spPr>
              <a:xfrm>
                <a:off x="6559918" y="811846"/>
                <a:ext cx="1316322" cy="830997"/>
              </a:xfrm>
              <a:prstGeom prst="rect">
                <a:avLst/>
              </a:prstGeom>
              <a:noFill/>
            </p:spPr>
            <p:txBody>
              <a:bodyPr wrap="none" lIns="0" tIns="0" rIns="0" bIns="0" rtlCol="0">
                <a:spAutoFit/>
              </a:bodyPr>
              <a:lstStyle/>
              <a:p>
                <a:pPr>
                  <a:lnSpc>
                    <a:spcPct val="150000"/>
                  </a:lnSpc>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𝜎</m:t>
                          </m:r>
                        </m:e>
                      </m:acc>
                      <m:r>
                        <a:rPr lang="en-US" b="0" i="1" smtClean="0">
                          <a:latin typeface="Cambria Math" panose="02040503050406030204" pitchFamily="18" charset="0"/>
                        </a:rPr>
                        <m:t>=0.5141</m:t>
                      </m:r>
                    </m:oMath>
                    <m:oMath xmlns:m="http://schemas.openxmlformats.org/officeDocument/2006/math">
                      <m:sSup>
                        <m:sSupPr>
                          <m:ctrlPr>
                            <a:rPr lang="en-US" b="0" i="1" smtClean="0">
                              <a:latin typeface="Cambria Math" panose="02040503050406030204" pitchFamily="18" charset="0"/>
                            </a:rPr>
                          </m:ctrlPr>
                        </m:s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𝑅</m:t>
                              </m:r>
                            </m:e>
                          </m:acc>
                        </m:e>
                        <m:sup>
                          <m:r>
                            <a:rPr lang="en-US" b="0" i="1" smtClean="0">
                              <a:latin typeface="Cambria Math" panose="02040503050406030204" pitchFamily="18" charset="0"/>
                            </a:rPr>
                            <m:t>2</m:t>
                          </m:r>
                        </m:sup>
                      </m:sSup>
                      <m:r>
                        <a:rPr lang="en-US" b="0" i="1" smtClean="0">
                          <a:latin typeface="Cambria Math" panose="02040503050406030204" pitchFamily="18" charset="0"/>
                        </a:rPr>
                        <m:t>=0.8841</m:t>
                      </m:r>
                    </m:oMath>
                  </m:oMathPara>
                </a14:m>
                <a:endParaRPr lang="en-US" b="0" dirty="0"/>
              </a:p>
            </p:txBody>
          </p:sp>
        </mc:Choice>
        <mc:Fallback xmlns="">
          <p:sp>
            <p:nvSpPr>
              <p:cNvPr id="15" name="TextBox 14">
                <a:extLst>
                  <a:ext uri="{FF2B5EF4-FFF2-40B4-BE49-F238E27FC236}">
                    <a16:creationId xmlns:a16="http://schemas.microsoft.com/office/drawing/2014/main" id="{2AB0E71E-10FD-443E-9B3F-0E513A02FEF5}"/>
                  </a:ext>
                </a:extLst>
              </p:cNvPr>
              <p:cNvSpPr txBox="1">
                <a:spLocks noRot="1" noChangeAspect="1" noMove="1" noResize="1" noEditPoints="1" noAdjustHandles="1" noChangeArrowheads="1" noChangeShapeType="1" noTextEdit="1"/>
              </p:cNvSpPr>
              <p:nvPr/>
            </p:nvSpPr>
            <p:spPr>
              <a:xfrm>
                <a:off x="6559918" y="811846"/>
                <a:ext cx="1316322" cy="830997"/>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822929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49EA8951-EA67-4520-9895-03061BF5B467}"/>
              </a:ext>
            </a:extLst>
          </p:cNvPr>
          <p:cNvSpPr/>
          <p:nvPr/>
        </p:nvSpPr>
        <p:spPr>
          <a:xfrm>
            <a:off x="5007287" y="4295261"/>
            <a:ext cx="1400337" cy="406393"/>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D31353AC-6DE9-47DE-9D78-0F6130C580A9}"/>
                  </a:ext>
                </a:extLst>
              </p:cNvPr>
              <p:cNvSpPr>
                <a:spLocks noGrp="1"/>
              </p:cNvSpPr>
              <p:nvPr>
                <p:ph type="body" sz="quarter" idx="10"/>
              </p:nvPr>
            </p:nvSpPr>
            <p:spPr/>
            <p:txBody>
              <a:bodyPr/>
              <a:lstStyle/>
              <a:p>
                <a:r>
                  <a:rPr lang="en-US" dirty="0"/>
                  <a:t>Reduced quadratic model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2</m:t>
                        </m:r>
                      </m:sub>
                    </m:sSub>
                    <m:r>
                      <a:rPr lang="en-US" b="0" i="1" smtClean="0">
                        <a:latin typeface="Cambria Math" panose="02040503050406030204" pitchFamily="18" charset="0"/>
                      </a:rPr>
                      <m:t>𝑡</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3</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oMath>
                </a14:m>
                <a:r>
                  <a:rPr lang="en-US" dirty="0"/>
                  <a:t>, and fit again</a:t>
                </a:r>
              </a:p>
              <a:p>
                <a:endParaRPr lang="en-US" dirty="0"/>
              </a:p>
              <a:p>
                <a:endParaRPr lang="en-US" dirty="0"/>
              </a:p>
              <a:p>
                <a:endParaRPr lang="en-US" dirty="0"/>
              </a:p>
              <a:p>
                <a:endParaRPr lang="en-US" dirty="0"/>
              </a:p>
              <a:p>
                <a:endParaRPr lang="en-US" dirty="0"/>
              </a:p>
              <a:p>
                <a:r>
                  <a:rPr lang="en-US" dirty="0"/>
                  <a:t>Errors</a:t>
                </a:r>
              </a:p>
              <a:p>
                <a:pPr lvl="1"/>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={−0.262, 0.597, 0, −0.3038, 0.188}</m:t>
                    </m:r>
                  </m:oMath>
                </a14:m>
                <a:endParaRPr lang="en-US" dirty="0"/>
              </a:p>
              <a:p>
                <a:pPr lvl="1"/>
                <a14:m>
                  <m:oMath xmlns:m="http://schemas.openxmlformats.org/officeDocument/2006/math">
                    <m:r>
                      <a:rPr lang="en-US" b="0" i="1" smtClean="0">
                        <a:latin typeface="Cambria Math" panose="02040503050406030204" pitchFamily="18" charset="0"/>
                      </a:rPr>
                      <m:t>𝑆</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𝑇</m:t>
                        </m:r>
                      </m:sub>
                    </m:sSub>
                    <m:r>
                      <a:rPr lang="en-US" b="0" i="1" smtClean="0">
                        <a:latin typeface="Cambria Math" panose="02040503050406030204" pitchFamily="18" charset="0"/>
                      </a:rPr>
                      <m:t>=9.125,  </m:t>
                    </m:r>
                    <m:r>
                      <a:rPr lang="en-US" b="0" i="1" smtClean="0">
                        <a:latin typeface="Cambria Math" panose="02040503050406030204" pitchFamily="18" charset="0"/>
                      </a:rPr>
                      <m:t>𝑆</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𝐸</m:t>
                        </m:r>
                      </m:sub>
                    </m:sSub>
                    <m:r>
                      <a:rPr lang="en-US" b="0" i="1" smtClean="0">
                        <a:latin typeface="Cambria Math" panose="02040503050406030204" pitchFamily="18" charset="0"/>
                      </a:rPr>
                      <m:t>=0.5522,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r>
                      <a:rPr lang="en-US" b="0" i="1" smtClean="0">
                        <a:latin typeface="Cambria Math" panose="02040503050406030204" pitchFamily="18" charset="0"/>
                      </a:rPr>
                      <m:t>=0.9394, </m:t>
                    </m:r>
                    <m:sSup>
                      <m:sSupPr>
                        <m:ctrlPr>
                          <a:rPr lang="en-US" b="0" i="1" smtClean="0">
                            <a:latin typeface="Cambria Math" panose="02040503050406030204" pitchFamily="18" charset="0"/>
                          </a:rPr>
                        </m:ctrlPr>
                      </m:s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𝑅</m:t>
                            </m:r>
                          </m:e>
                        </m:acc>
                      </m:e>
                      <m:sup>
                        <m:r>
                          <a:rPr lang="en-US" b="0" i="1" smtClean="0">
                            <a:latin typeface="Cambria Math" panose="02040503050406030204" pitchFamily="18" charset="0"/>
                          </a:rPr>
                          <m:t>2</m:t>
                        </m:r>
                      </m:sup>
                    </m:sSup>
                    <m:r>
                      <a:rPr lang="en-US" b="0" i="1" smtClean="0">
                        <a:latin typeface="Cambria Math" panose="02040503050406030204" pitchFamily="18" charset="0"/>
                      </a:rPr>
                      <m:t>=0.9193</m:t>
                    </m:r>
                  </m:oMath>
                </a14:m>
                <a:endParaRPr lang="en-US" dirty="0"/>
              </a:p>
              <a:p>
                <a:r>
                  <a:rPr lang="en-US" dirty="0"/>
                  <a:t>Estimated variance of noise</a:t>
                </a:r>
              </a:p>
            </p:txBody>
          </p:sp>
        </mc:Choice>
        <mc:Fallback xmlns="">
          <p:sp>
            <p:nvSpPr>
              <p:cNvPr id="2" name="Text Placeholder 1">
                <a:extLst>
                  <a:ext uri="{FF2B5EF4-FFF2-40B4-BE49-F238E27FC236}">
                    <a16:creationId xmlns:a16="http://schemas.microsoft.com/office/drawing/2014/main" id="{D31353AC-6DE9-47DE-9D78-0F6130C580A9}"/>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2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45F89CC7-BB61-4F60-9DCA-FB75DB55AD2D}"/>
              </a:ext>
            </a:extLst>
          </p:cNvPr>
          <p:cNvSpPr>
            <a:spLocks noGrp="1"/>
          </p:cNvSpPr>
          <p:nvPr>
            <p:ph type="title"/>
          </p:nvPr>
        </p:nvSpPr>
        <p:spPr/>
        <p:txBody>
          <a:bodyPr/>
          <a:lstStyle/>
          <a:p>
            <a:r>
              <a:rPr lang="en-US" dirty="0"/>
              <a:t>Ex) Backward elimination </a:t>
            </a:r>
            <a:r>
              <a:rPr lang="en-US" i="1" dirty="0"/>
              <a:t>cont</a:t>
            </a:r>
            <a:r>
              <a:rPr lang="en-US" dirty="0"/>
              <a:t>.</a:t>
            </a:r>
          </a:p>
        </p:txBody>
      </p:sp>
      <p:sp>
        <p:nvSpPr>
          <p:cNvPr id="7" name="Arrow: Right 6">
            <a:extLst>
              <a:ext uri="{FF2B5EF4-FFF2-40B4-BE49-F238E27FC236}">
                <a16:creationId xmlns:a16="http://schemas.microsoft.com/office/drawing/2014/main" id="{ECE76EF1-7664-4031-AB3A-E1029A665A2E}"/>
              </a:ext>
            </a:extLst>
          </p:cNvPr>
          <p:cNvSpPr/>
          <p:nvPr/>
        </p:nvSpPr>
        <p:spPr>
          <a:xfrm>
            <a:off x="715516" y="2952276"/>
            <a:ext cx="545690" cy="257809"/>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158974D9-2D96-4268-B26E-410D491E2BB2}"/>
              </a:ext>
            </a:extLst>
          </p:cNvPr>
          <p:cNvCxnSpPr>
            <a:cxnSpLocks/>
            <a:stCxn id="10" idx="0"/>
          </p:cNvCxnSpPr>
          <p:nvPr/>
        </p:nvCxnSpPr>
        <p:spPr>
          <a:xfrm flipV="1">
            <a:off x="5707456" y="3888868"/>
            <a:ext cx="0" cy="406393"/>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E53B9ED-BE88-474F-86CE-3021457F78B1}"/>
              </a:ext>
            </a:extLst>
          </p:cNvPr>
          <p:cNvSpPr txBox="1"/>
          <p:nvPr/>
        </p:nvSpPr>
        <p:spPr>
          <a:xfrm>
            <a:off x="5084826" y="3588107"/>
            <a:ext cx="1322798" cy="400110"/>
          </a:xfrm>
          <a:prstGeom prst="rect">
            <a:avLst/>
          </a:prstGeom>
          <a:noFill/>
        </p:spPr>
        <p:txBody>
          <a:bodyPr wrap="none" rtlCol="0">
            <a:spAutoFit/>
          </a:bodyPr>
          <a:lstStyle/>
          <a:p>
            <a:pPr algn="l"/>
            <a:r>
              <a:rPr lang="en-US" sz="2000" dirty="0">
                <a:solidFill>
                  <a:srgbClr val="0000CC"/>
                </a:solidFill>
              </a:rPr>
              <a:t>Improved!</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4626617-5476-4478-A650-AC4DB48B0595}"/>
                  </a:ext>
                </a:extLst>
              </p:cNvPr>
              <p:cNvSpPr txBox="1"/>
              <p:nvPr/>
            </p:nvSpPr>
            <p:spPr>
              <a:xfrm>
                <a:off x="1711197" y="1327422"/>
                <a:ext cx="5472908" cy="12488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𝐗</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2</m:t>
                                      </m:r>
                                    </m:e>
                                    <m:e>
                                      <m:r>
                                        <a:rPr lang="en-US" b="0" i="1" smtClean="0">
                                          <a:latin typeface="Cambria Math" panose="02040503050406030204" pitchFamily="18" charset="0"/>
                                        </a:rPr>
                                        <m:t>4</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mr>
                                </m:m>
                              </m:e>
                            </m:mr>
                            <m:m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2</m:t>
                                      </m:r>
                                    </m:e>
                                    <m:e>
                                      <m:r>
                                        <a:rPr lang="en-US" b="0" i="1" smtClean="0">
                                          <a:latin typeface="Cambria Math" panose="02040503050406030204" pitchFamily="18" charset="0"/>
                                        </a:rPr>
                                        <m:t>4</m:t>
                                      </m:r>
                                    </m:e>
                                  </m:mr>
                                </m:m>
                              </m:e>
                            </m:mr>
                          </m:m>
                        </m:e>
                      </m:d>
                      <m:r>
                        <a:rPr lang="en-US" b="0" i="1" smtClean="0">
                          <a:latin typeface="Cambria Math" panose="02040503050406030204" pitchFamily="18" charset="0"/>
                        </a:rPr>
                        <m:t>,  </m:t>
                      </m:r>
                      <m:r>
                        <a:rPr lang="en-US" b="1" i="0" smtClean="0">
                          <a:latin typeface="Cambria Math" panose="02040503050406030204" pitchFamily="18" charset="0"/>
                        </a:rPr>
                        <m:t>𝐲</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m:t>
                                      </m:r>
                                      <m:r>
                                        <a:rPr lang="en-US" i="1">
                                          <a:latin typeface="Cambria Math" panose="02040503050406030204" pitchFamily="18" charset="0"/>
                                        </a:rPr>
                                        <m:t>1.5</m:t>
                                      </m:r>
                                    </m:e>
                                  </m:mr>
                                  <m:mr>
                                    <m:e>
                                      <m:r>
                                        <a:rPr lang="en-US" i="1">
                                          <a:latin typeface="Cambria Math" panose="02040503050406030204" pitchFamily="18" charset="0"/>
                                        </a:rPr>
                                        <m:t>−1.5</m:t>
                                      </m:r>
                                    </m:e>
                                  </m:mr>
                                </m:m>
                              </m:e>
                            </m:mr>
                            <m:m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mr>
                                  <m:mr>
                                    <m:e>
                                      <m:r>
                                        <a:rPr lang="en-US" i="1">
                                          <a:latin typeface="Cambria Math" panose="02040503050406030204" pitchFamily="18" charset="0"/>
                                        </a:rPr>
                                        <m:t>1.25</m:t>
                                      </m:r>
                                    </m:e>
                                  </m:mr>
                                  <m:mr>
                                    <m:e>
                                      <m:r>
                                        <a:rPr lang="en-US" i="1">
                                          <a:latin typeface="Cambria Math" panose="02040503050406030204" pitchFamily="18" charset="0"/>
                                        </a:rPr>
                                        <m:t>1.75</m:t>
                                      </m:r>
                                    </m:e>
                                  </m:mr>
                                </m:m>
                              </m:e>
                            </m:mr>
                          </m:m>
                        </m:e>
                      </m:d>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  </m:t>
                      </m:r>
                      <m:r>
                        <a:rPr lang="en-US" b="1" i="0" smtClean="0">
                          <a:latin typeface="Cambria Math" panose="02040503050406030204" pitchFamily="18" charset="0"/>
                          <a:ea typeface="Cambria Math" panose="02040503050406030204" pitchFamily="18" charset="0"/>
                        </a:rPr>
                        <m:t>𝐛</m:t>
                      </m:r>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m>
                            <m:mPr>
                              <m:mcs>
                                <m:mc>
                                  <m:mcPr>
                                    <m:count m:val="1"/>
                                    <m:mcJc m:val="center"/>
                                  </m:mcPr>
                                </m:mc>
                              </m:mcs>
                              <m:ctrlPr>
                                <a:rPr lang="en-US" i="1">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.925</m:t>
                                </m:r>
                              </m:e>
                            </m:mr>
                            <m:mr>
                              <m:e>
                                <m:r>
                                  <a:rPr lang="en-US" b="0" i="1" smtClean="0">
                                    <a:latin typeface="Cambria Math" panose="02040503050406030204" pitchFamily="18" charset="0"/>
                                    <a:ea typeface="Cambria Math" panose="02040503050406030204" pitchFamily="18" charset="0"/>
                                  </a:rPr>
                                  <m:t>0.02205</m:t>
                                </m:r>
                              </m:e>
                            </m:mr>
                          </m:m>
                        </m:e>
                      </m:d>
                    </m:oMath>
                  </m:oMathPara>
                </a14:m>
                <a:endParaRPr lang="en-US" dirty="0"/>
              </a:p>
            </p:txBody>
          </p:sp>
        </mc:Choice>
        <mc:Fallback xmlns="">
          <p:sp>
            <p:nvSpPr>
              <p:cNvPr id="4" name="TextBox 3">
                <a:extLst>
                  <a:ext uri="{FF2B5EF4-FFF2-40B4-BE49-F238E27FC236}">
                    <a16:creationId xmlns:a16="http://schemas.microsoft.com/office/drawing/2014/main" id="{54626617-5476-4478-A650-AC4DB48B0595}"/>
                  </a:ext>
                </a:extLst>
              </p:cNvPr>
              <p:cNvSpPr txBox="1">
                <a:spLocks noRot="1" noChangeAspect="1" noMove="1" noResize="1" noEditPoints="1" noAdjustHandles="1" noChangeArrowheads="1" noChangeShapeType="1" noTextEdit="1"/>
              </p:cNvSpPr>
              <p:nvPr/>
            </p:nvSpPr>
            <p:spPr>
              <a:xfrm>
                <a:off x="1711197" y="1327422"/>
                <a:ext cx="5472908" cy="124886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928C357-FFCA-4FD0-A66A-7D89207536AC}"/>
                  </a:ext>
                </a:extLst>
              </p:cNvPr>
              <p:cNvSpPr txBox="1"/>
              <p:nvPr/>
            </p:nvSpPr>
            <p:spPr>
              <a:xfrm>
                <a:off x="1714402" y="2915739"/>
                <a:ext cx="303448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𝑧</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=0.925</m:t>
                      </m:r>
                      <m:r>
                        <a:rPr lang="en-US" sz="2000" b="0" i="1" smtClean="0">
                          <a:latin typeface="Cambria Math" panose="02040503050406030204" pitchFamily="18" charset="0"/>
                        </a:rPr>
                        <m:t>𝑡</m:t>
                      </m:r>
                      <m:r>
                        <a:rPr lang="en-US" sz="2000" b="0" i="1" smtClean="0">
                          <a:latin typeface="Cambria Math" panose="02040503050406030204" pitchFamily="18" charset="0"/>
                        </a:rPr>
                        <m:t>+0.02205</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𝑡</m:t>
                          </m:r>
                        </m:e>
                        <m:sup>
                          <m:r>
                            <a:rPr lang="en-US" sz="2000" b="0" i="1" smtClean="0">
                              <a:latin typeface="Cambria Math" panose="02040503050406030204" pitchFamily="18" charset="0"/>
                            </a:rPr>
                            <m:t>2</m:t>
                          </m:r>
                        </m:sup>
                      </m:sSup>
                    </m:oMath>
                  </m:oMathPara>
                </a14:m>
                <a:endParaRPr lang="en-US" sz="2000" dirty="0"/>
              </a:p>
            </p:txBody>
          </p:sp>
        </mc:Choice>
        <mc:Fallback xmlns="">
          <p:sp>
            <p:nvSpPr>
              <p:cNvPr id="12" name="TextBox 11">
                <a:extLst>
                  <a:ext uri="{FF2B5EF4-FFF2-40B4-BE49-F238E27FC236}">
                    <a16:creationId xmlns:a16="http://schemas.microsoft.com/office/drawing/2014/main" id="{A928C357-FFCA-4FD0-A66A-7D89207536AC}"/>
                  </a:ext>
                </a:extLst>
              </p:cNvPr>
              <p:cNvSpPr txBox="1">
                <a:spLocks noRot="1" noChangeAspect="1" noMove="1" noResize="1" noEditPoints="1" noAdjustHandles="1" noChangeArrowheads="1" noChangeShapeType="1" noTextEdit="1"/>
              </p:cNvSpPr>
              <p:nvPr/>
            </p:nvSpPr>
            <p:spPr>
              <a:xfrm>
                <a:off x="1714402" y="2915739"/>
                <a:ext cx="3034485" cy="307777"/>
              </a:xfrm>
              <a:prstGeom prst="rect">
                <a:avLst/>
              </a:prstGeom>
              <a:blipFill>
                <a:blip r:embed="rId4"/>
                <a:stretch>
                  <a:fillRect l="-402" r="-201" b="-98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F4A7AC2-2352-43A3-BD11-4159F4C72665}"/>
                  </a:ext>
                </a:extLst>
              </p:cNvPr>
              <p:cNvSpPr txBox="1"/>
              <p:nvPr/>
            </p:nvSpPr>
            <p:spPr>
              <a:xfrm>
                <a:off x="988361" y="5342668"/>
                <a:ext cx="3904402" cy="598177"/>
              </a:xfrm>
              <a:prstGeom prst="rect">
                <a:avLst/>
              </a:prstGeom>
              <a:noFill/>
              <a:ln w="19050">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𝜎</m:t>
                              </m:r>
                            </m:e>
                          </m:acc>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𝑆</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𝐸</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𝑝</m:t>
                              </m:r>
                            </m:sub>
                          </m:sSub>
                        </m:den>
                      </m:f>
                      <m:r>
                        <a:rPr lang="en-US" b="0" i="1" smtClean="0">
                          <a:latin typeface="Cambria Math" panose="02040503050406030204" pitchFamily="18" charset="0"/>
                        </a:rPr>
                        <m:t>=0.1841,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𝜎</m:t>
                          </m:r>
                        </m:e>
                      </m:acc>
                      <m:r>
                        <a:rPr lang="en-US" b="0" i="1" smtClean="0">
                          <a:latin typeface="Cambria Math" panose="02040503050406030204" pitchFamily="18" charset="0"/>
                        </a:rPr>
                        <m:t>=0.429</m:t>
                      </m:r>
                    </m:oMath>
                  </m:oMathPara>
                </a14:m>
                <a:endParaRPr lang="en-US" dirty="0"/>
              </a:p>
            </p:txBody>
          </p:sp>
        </mc:Choice>
        <mc:Fallback xmlns="">
          <p:sp>
            <p:nvSpPr>
              <p:cNvPr id="17" name="TextBox 16">
                <a:extLst>
                  <a:ext uri="{FF2B5EF4-FFF2-40B4-BE49-F238E27FC236}">
                    <a16:creationId xmlns:a16="http://schemas.microsoft.com/office/drawing/2014/main" id="{6F4A7AC2-2352-43A3-BD11-4159F4C72665}"/>
                  </a:ext>
                </a:extLst>
              </p:cNvPr>
              <p:cNvSpPr txBox="1">
                <a:spLocks noRot="1" noChangeAspect="1" noMove="1" noResize="1" noEditPoints="1" noAdjustHandles="1" noChangeArrowheads="1" noChangeShapeType="1" noTextEdit="1"/>
              </p:cNvSpPr>
              <p:nvPr/>
            </p:nvSpPr>
            <p:spPr>
              <a:xfrm>
                <a:off x="988361" y="5342668"/>
                <a:ext cx="3904402" cy="598177"/>
              </a:xfrm>
              <a:prstGeom prst="rect">
                <a:avLst/>
              </a:prstGeom>
              <a:blipFill>
                <a:blip r:embed="rId5"/>
                <a:stretch>
                  <a:fillRect/>
                </a:stretch>
              </a:blipFill>
              <a:ln w="19050">
                <a:noFill/>
              </a:ln>
            </p:spPr>
            <p:txBody>
              <a:bodyPr/>
              <a:lstStyle/>
              <a:p>
                <a:r>
                  <a:rPr lang="en-US">
                    <a:noFill/>
                  </a:rPr>
                  <a:t> </a:t>
                </a:r>
              </a:p>
            </p:txBody>
          </p:sp>
        </mc:Fallback>
      </mc:AlternateContent>
    </p:spTree>
    <p:extLst>
      <p:ext uri="{BB962C8B-B14F-4D97-AF65-F5344CB8AC3E}">
        <p14:creationId xmlns:p14="http://schemas.microsoft.com/office/powerpoint/2010/main" val="19315805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577A28DC-70BC-4913-9AE7-97BF60947E95}"/>
              </a:ext>
            </a:extLst>
          </p:cNvPr>
          <p:cNvSpPr/>
          <p:nvPr/>
        </p:nvSpPr>
        <p:spPr>
          <a:xfrm>
            <a:off x="2177740" y="4274996"/>
            <a:ext cx="1382110" cy="361224"/>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03556965-4A56-4875-ADA3-6EAF9152AF31}"/>
                  </a:ext>
                </a:extLst>
              </p:cNvPr>
              <p:cNvSpPr>
                <a:spLocks noGrp="1"/>
              </p:cNvSpPr>
              <p:nvPr>
                <p:ph type="body" sz="quarter" idx="10"/>
              </p:nvPr>
            </p:nvSpPr>
            <p:spPr/>
            <p:txBody>
              <a:bodyPr/>
              <a:lstStyle/>
              <a:p>
                <a:r>
                  <a:rPr lang="en-US" dirty="0"/>
                  <a:t>Additional elimination</a:t>
                </a:r>
                <a:endParaRPr lang="en-US" baseline="-25000" dirty="0"/>
              </a:p>
              <a:p>
                <a:pPr lvl="1"/>
                <a:endParaRPr lang="en-US" baseline="-25000" dirty="0"/>
              </a:p>
              <a:p>
                <a:pPr lvl="1"/>
                <a:endParaRPr lang="en-US" baseline="-25000" dirty="0"/>
              </a:p>
              <a:p>
                <a:pPr lvl="1"/>
                <a:endParaRPr lang="en-US" baseline="-25000" dirty="0"/>
              </a:p>
              <a:p>
                <a:pPr lvl="1"/>
                <a:endParaRPr lang="en-US" baseline="-25000" dirty="0"/>
              </a:p>
              <a:p>
                <a:pPr lvl="1"/>
                <a:endParaRPr lang="en-US" baseline="-25000" dirty="0"/>
              </a:p>
              <a:p>
                <a:pPr lvl="1"/>
                <a:endParaRPr lang="en-US" baseline="-25000" dirty="0"/>
              </a:p>
              <a:p>
                <a:pPr>
                  <a:spcBef>
                    <a:spcPts val="1800"/>
                  </a:spcBef>
                </a:pPr>
                <a:r>
                  <a:rPr lang="en-US" dirty="0"/>
                  <a:t>Fitting the linear model: </a:t>
                </a:r>
                <a14:m>
                  <m:oMath xmlns:m="http://schemas.openxmlformats.org/officeDocument/2006/math">
                    <m:r>
                      <a:rPr lang="en-US" b="0" i="1" smtClean="0">
                        <a:latin typeface="Cambria Math" panose="02040503050406030204" pitchFamily="18" charset="0"/>
                      </a:rPr>
                      <m:t>𝑧</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1</m:t>
                        </m:r>
                      </m:sub>
                    </m:sSub>
                    <m:r>
                      <a:rPr lang="en-US" b="0" i="1" smtClean="0">
                        <a:latin typeface="Cambria Math" panose="02040503050406030204" pitchFamily="18" charset="0"/>
                      </a:rPr>
                      <m:t>𝑡</m:t>
                    </m:r>
                  </m:oMath>
                </a14:m>
                <a:endParaRPr lang="en-US" dirty="0"/>
              </a:p>
              <a:p>
                <a:pPr lvl="1">
                  <a:spcBef>
                    <a:spcPts val="1800"/>
                  </a:spcBef>
                </a:pPr>
                <a14:m>
                  <m:oMath xmlns:m="http://schemas.openxmlformats.org/officeDocument/2006/math">
                    <m:r>
                      <a:rPr lang="en-US" b="0" i="1" smtClean="0">
                        <a:latin typeface="Cambria Math" panose="02040503050406030204" pitchFamily="18" charset="0"/>
                      </a:rPr>
                      <m:t>𝑧</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=0.925</m:t>
                    </m:r>
                    <m:r>
                      <a:rPr lang="en-US" b="0" i="1" smtClean="0">
                        <a:latin typeface="Cambria Math" panose="02040503050406030204" pitchFamily="18" charset="0"/>
                      </a:rPr>
                      <m:t>𝑡</m:t>
                    </m:r>
                  </m:oMath>
                </a14:m>
                <a:endParaRPr lang="en-US" dirty="0"/>
              </a:p>
              <a:p>
                <a:pPr lvl="1">
                  <a:spcBef>
                    <a:spcPts val="1800"/>
                  </a:spcBef>
                </a:pP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𝜎</m:t>
                        </m:r>
                      </m:e>
                    </m:acc>
                    <m:r>
                      <a:rPr lang="en-US" b="0" i="1" smtClean="0">
                        <a:latin typeface="Cambria Math" panose="02040503050406030204" pitchFamily="18" charset="0"/>
                      </a:rPr>
                      <m:t>=0.4354,   </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𝑅</m:t>
                            </m:r>
                          </m:e>
                        </m:acc>
                      </m:e>
                      <m:sup>
                        <m:r>
                          <a:rPr lang="en-US" i="1">
                            <a:latin typeface="Cambria Math" panose="02040503050406030204" pitchFamily="18" charset="0"/>
                          </a:rPr>
                          <m:t>2</m:t>
                        </m:r>
                      </m:sup>
                    </m:sSup>
                    <m:r>
                      <a:rPr lang="en-US" i="1">
                        <a:latin typeface="Cambria Math" panose="02040503050406030204" pitchFamily="18" charset="0"/>
                      </a:rPr>
                      <m:t>=</m:t>
                    </m:r>
                    <m:r>
                      <a:rPr lang="en-US" b="0" i="1" smtClean="0">
                        <a:latin typeface="Cambria Math" panose="02040503050406030204" pitchFamily="18" charset="0"/>
                      </a:rPr>
                      <m:t>0.9169</m:t>
                    </m:r>
                  </m:oMath>
                </a14:m>
                <a:endParaRPr lang="en-US" dirty="0"/>
              </a:p>
              <a:p>
                <a:pPr lvl="1">
                  <a:spcBef>
                    <a:spcPts val="2400"/>
                  </a:spcBef>
                </a:pPr>
                <a:r>
                  <a:rPr lang="en-US" dirty="0"/>
                  <a:t>Therefore, it is better not to eliminate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2</m:t>
                        </m:r>
                      </m:sub>
                    </m:sSub>
                  </m:oMath>
                </a14:m>
                <a:endParaRPr lang="en-US" dirty="0"/>
              </a:p>
            </p:txBody>
          </p:sp>
        </mc:Choice>
        <mc:Fallback xmlns="">
          <p:sp>
            <p:nvSpPr>
              <p:cNvPr id="2" name="Text Placeholder 1">
                <a:extLst>
                  <a:ext uri="{FF2B5EF4-FFF2-40B4-BE49-F238E27FC236}">
                    <a16:creationId xmlns:a16="http://schemas.microsoft.com/office/drawing/2014/main" id="{03556965-4A56-4875-ADA3-6EAF9152AF31}"/>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2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F4C385D-1750-457B-897B-D5CD51989CD7}"/>
              </a:ext>
            </a:extLst>
          </p:cNvPr>
          <p:cNvSpPr>
            <a:spLocks noGrp="1"/>
          </p:cNvSpPr>
          <p:nvPr>
            <p:ph type="title"/>
          </p:nvPr>
        </p:nvSpPr>
        <p:spPr/>
        <p:txBody>
          <a:bodyPr/>
          <a:lstStyle/>
          <a:p>
            <a:r>
              <a:rPr lang="en-US" dirty="0"/>
              <a:t>Ex) Backward elimination </a:t>
            </a:r>
            <a:r>
              <a:rPr lang="en-US" i="1" dirty="0"/>
              <a:t>cont</a:t>
            </a:r>
            <a:r>
              <a:rPr lang="en-US" dirty="0"/>
              <a:t>.</a:t>
            </a:r>
          </a:p>
        </p:txBody>
      </p:sp>
      <p:sp>
        <p:nvSpPr>
          <p:cNvPr id="5" name="Arrow: Right 4">
            <a:extLst>
              <a:ext uri="{FF2B5EF4-FFF2-40B4-BE49-F238E27FC236}">
                <a16:creationId xmlns:a16="http://schemas.microsoft.com/office/drawing/2014/main" id="{701A9EA2-54E8-45B5-B126-62924F22EEE5}"/>
              </a:ext>
            </a:extLst>
          </p:cNvPr>
          <p:cNvSpPr/>
          <p:nvPr/>
        </p:nvSpPr>
        <p:spPr>
          <a:xfrm>
            <a:off x="1006166" y="2706223"/>
            <a:ext cx="508819" cy="250723"/>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287AF040-CDD5-4980-AD81-7D783862DC6E}"/>
              </a:ext>
            </a:extLst>
          </p:cNvPr>
          <p:cNvSpPr/>
          <p:nvPr/>
        </p:nvSpPr>
        <p:spPr>
          <a:xfrm>
            <a:off x="5628966" y="2694450"/>
            <a:ext cx="508819" cy="250723"/>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4EF161CC-68E6-4216-BE3A-4A02AA97B317}"/>
                  </a:ext>
                </a:extLst>
              </p:cNvPr>
              <p:cNvSpPr txBox="1"/>
              <p:nvPr/>
            </p:nvSpPr>
            <p:spPr>
              <a:xfrm>
                <a:off x="6369210" y="2596182"/>
                <a:ext cx="1537600" cy="400110"/>
              </a:xfrm>
              <a:prstGeom prst="rect">
                <a:avLst/>
              </a:prstGeom>
              <a:noFill/>
            </p:spPr>
            <p:txBody>
              <a:bodyPr wrap="none" rtlCol="0">
                <a:spAutoFit/>
              </a:bodyPr>
              <a:lstStyle/>
              <a:p>
                <a:pPr algn="l"/>
                <a:r>
                  <a:rPr lang="en-US" sz="2000" dirty="0"/>
                  <a:t>eliminate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𝜃</m:t>
                        </m:r>
                      </m:e>
                      <m:sub>
                        <m:r>
                          <a:rPr lang="en-US" sz="2000" b="0" i="1" smtClean="0">
                            <a:latin typeface="Cambria Math" panose="02040503050406030204" pitchFamily="18" charset="0"/>
                          </a:rPr>
                          <m:t>3</m:t>
                        </m:r>
                      </m:sub>
                    </m:sSub>
                  </m:oMath>
                </a14:m>
                <a:endParaRPr lang="en-US" sz="2000" baseline="-25000" dirty="0"/>
              </a:p>
            </p:txBody>
          </p:sp>
        </mc:Choice>
        <mc:Fallback>
          <p:sp>
            <p:nvSpPr>
              <p:cNvPr id="8" name="TextBox 7">
                <a:extLst>
                  <a:ext uri="{FF2B5EF4-FFF2-40B4-BE49-F238E27FC236}">
                    <a16:creationId xmlns:a16="http://schemas.microsoft.com/office/drawing/2014/main" id="{4EF161CC-68E6-4216-BE3A-4A02AA97B317}"/>
                  </a:ext>
                </a:extLst>
              </p:cNvPr>
              <p:cNvSpPr txBox="1">
                <a:spLocks noRot="1" noChangeAspect="1" noMove="1" noResize="1" noEditPoints="1" noAdjustHandles="1" noChangeArrowheads="1" noChangeShapeType="1" noTextEdit="1"/>
              </p:cNvSpPr>
              <p:nvPr/>
            </p:nvSpPr>
            <p:spPr>
              <a:xfrm>
                <a:off x="6369210" y="2596182"/>
                <a:ext cx="1537600" cy="400110"/>
              </a:xfrm>
              <a:prstGeom prst="rect">
                <a:avLst/>
              </a:prstGeom>
              <a:blipFill>
                <a:blip r:embed="rId3"/>
                <a:stretch>
                  <a:fillRect l="-4365" t="-7576" b="-27273"/>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71710121-EE2D-432E-B820-8B5420002743}"/>
              </a:ext>
            </a:extLst>
          </p:cNvPr>
          <p:cNvSpPr txBox="1"/>
          <p:nvPr/>
        </p:nvSpPr>
        <p:spPr>
          <a:xfrm>
            <a:off x="4126360" y="4102866"/>
            <a:ext cx="1382110" cy="707886"/>
          </a:xfrm>
          <a:prstGeom prst="rect">
            <a:avLst/>
          </a:prstGeom>
          <a:noFill/>
        </p:spPr>
        <p:txBody>
          <a:bodyPr wrap="none" rtlCol="0">
            <a:spAutoFit/>
          </a:bodyPr>
          <a:lstStyle/>
          <a:p>
            <a:pPr algn="l"/>
            <a:r>
              <a:rPr lang="en-US" sz="2000" dirty="0"/>
              <a:t>Slightly </a:t>
            </a:r>
            <a:br>
              <a:rPr lang="en-US" sz="2000" dirty="0"/>
            </a:br>
            <a:r>
              <a:rPr lang="en-US" sz="2000" dirty="0"/>
              <a:t>decreased</a:t>
            </a:r>
          </a:p>
        </p:txBody>
      </p:sp>
      <p:cxnSp>
        <p:nvCxnSpPr>
          <p:cNvPr id="15" name="Straight Arrow Connector 14">
            <a:extLst>
              <a:ext uri="{FF2B5EF4-FFF2-40B4-BE49-F238E27FC236}">
                <a16:creationId xmlns:a16="http://schemas.microsoft.com/office/drawing/2014/main" id="{530BE172-FB3D-4C8D-9545-5FAD56020C49}"/>
              </a:ext>
            </a:extLst>
          </p:cNvPr>
          <p:cNvCxnSpPr>
            <a:cxnSpLocks/>
            <a:stCxn id="12" idx="3"/>
            <a:endCxn id="13" idx="1"/>
          </p:cNvCxnSpPr>
          <p:nvPr/>
        </p:nvCxnSpPr>
        <p:spPr>
          <a:xfrm>
            <a:off x="3559850" y="4455608"/>
            <a:ext cx="566510" cy="1201"/>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D3443AC-E369-4B4C-9A4E-03C24C7EDB84}"/>
                  </a:ext>
                </a:extLst>
              </p:cNvPr>
              <p:cNvSpPr txBox="1"/>
              <p:nvPr/>
            </p:nvSpPr>
            <p:spPr>
              <a:xfrm>
                <a:off x="1793158" y="1221089"/>
                <a:ext cx="5162632" cy="10806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1" i="0" smtClean="0">
                                      <a:latin typeface="Cambria Math" panose="02040503050406030204" pitchFamily="18" charset="0"/>
                                    </a:rPr>
                                    <m:t>𝐗</m:t>
                                  </m:r>
                                </m:e>
                                <m:sup>
                                  <m:r>
                                    <a:rPr lang="en-US" b="0" i="1" smtClean="0">
                                      <a:latin typeface="Cambria Math" panose="02040503050406030204" pitchFamily="18" charset="0"/>
                                    </a:rPr>
                                    <m:t>𝑇</m:t>
                                  </m:r>
                                </m:sup>
                              </m:sSup>
                              <m:r>
                                <a:rPr lang="en-US" b="1" i="0" smtClean="0">
                                  <a:latin typeface="Cambria Math" panose="02040503050406030204" pitchFamily="18" charset="0"/>
                                </a:rPr>
                                <m:t>𝐗</m:t>
                              </m:r>
                            </m:e>
                          </m:d>
                        </m:e>
                        <m:sup>
                          <m:r>
                            <a:rPr lang="en-US" b="0" i="1" smtClean="0">
                              <a:latin typeface="Cambria Math" panose="02040503050406030204" pitchFamily="18" charset="0"/>
                            </a:rPr>
                            <m:t>−1</m:t>
                          </m:r>
                        </m:sup>
                      </m:sSup>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10</m:t>
                                    </m:r>
                                  </m:den>
                                </m:f>
                              </m:e>
                              <m:e>
                                <m:r>
                                  <a:rPr lang="en-US" b="0" i="1" smtClean="0">
                                    <a:latin typeface="Cambria Math" panose="02040503050406030204" pitchFamily="18" charset="0"/>
                                  </a:rPr>
                                  <m:t>0</m:t>
                                </m:r>
                              </m:e>
                            </m:mr>
                            <m:mr>
                              <m:e>
                                <m:r>
                                  <a:rPr lang="en-US" b="0" i="1" smtClean="0">
                                    <a:latin typeface="Cambria Math" panose="02040503050406030204" pitchFamily="18" charset="0"/>
                                  </a:rPr>
                                  <m:t>0</m:t>
                                </m:r>
                              </m:e>
                              <m:e>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34</m:t>
                                    </m:r>
                                  </m:den>
                                </m:f>
                              </m:e>
                            </m:mr>
                          </m:m>
                        </m:e>
                      </m:d>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1" i="0" smtClean="0">
                              <a:latin typeface="Cambria Math" panose="02040503050406030204" pitchFamily="18" charset="0"/>
                            </a:rPr>
                            <m:t>𝚺</m:t>
                          </m:r>
                        </m:e>
                        <m:sub>
                          <m:acc>
                            <m:accPr>
                              <m:chr m:val="̂"/>
                              <m:ctrlPr>
                                <a:rPr lang="en-US" b="1" i="1" smtClean="0">
                                  <a:latin typeface="Cambria Math" panose="02040503050406030204" pitchFamily="18" charset="0"/>
                                </a:rPr>
                              </m:ctrlPr>
                            </m:accPr>
                            <m:e>
                              <m:r>
                                <a:rPr lang="en-US" b="1" i="0" smtClean="0">
                                  <a:latin typeface="Cambria Math" panose="02040503050406030204" pitchFamily="18" charset="0"/>
                                </a:rPr>
                                <m:t>𝛉</m:t>
                              </m:r>
                            </m:e>
                          </m:acc>
                        </m:sub>
                      </m:sSub>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0.0184</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0.00541</m:t>
                                </m:r>
                              </m:e>
                            </m:mr>
                          </m:m>
                        </m:e>
                      </m:d>
                    </m:oMath>
                  </m:oMathPara>
                </a14:m>
                <a:endParaRPr lang="en-US" dirty="0"/>
              </a:p>
            </p:txBody>
          </p:sp>
        </mc:Choice>
        <mc:Fallback xmlns="">
          <p:sp>
            <p:nvSpPr>
              <p:cNvPr id="14" name="TextBox 13">
                <a:extLst>
                  <a:ext uri="{FF2B5EF4-FFF2-40B4-BE49-F238E27FC236}">
                    <a16:creationId xmlns:a16="http://schemas.microsoft.com/office/drawing/2014/main" id="{ED3443AC-E369-4B4C-9A4E-03C24C7EDB84}"/>
                  </a:ext>
                </a:extLst>
              </p:cNvPr>
              <p:cNvSpPr txBox="1">
                <a:spLocks noRot="1" noChangeAspect="1" noMove="1" noResize="1" noEditPoints="1" noAdjustHandles="1" noChangeArrowheads="1" noChangeShapeType="1" noTextEdit="1"/>
              </p:cNvSpPr>
              <p:nvPr/>
            </p:nvSpPr>
            <p:spPr>
              <a:xfrm>
                <a:off x="1793158" y="1221089"/>
                <a:ext cx="5162632" cy="108061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70105C5-565F-4051-BFD7-E4E4D1460C1E}"/>
                  </a:ext>
                </a:extLst>
              </p:cNvPr>
              <p:cNvSpPr txBox="1"/>
              <p:nvPr/>
            </p:nvSpPr>
            <p:spPr>
              <a:xfrm>
                <a:off x="1690029" y="2473884"/>
                <a:ext cx="3722366" cy="5827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0.0184</m:t>
                              </m:r>
                            </m:e>
                          </m:rad>
                        </m:num>
                        <m:den>
                          <m:r>
                            <a:rPr lang="en-US" b="0" i="1" smtClean="0">
                              <a:latin typeface="Cambria Math" panose="02040503050406030204" pitchFamily="18" charset="0"/>
                            </a:rPr>
                            <m:t>0.925</m:t>
                          </m:r>
                        </m:den>
                      </m:f>
                      <m:r>
                        <a:rPr lang="en-US" b="0" i="1" smtClean="0">
                          <a:latin typeface="Cambria Math" panose="02040503050406030204" pitchFamily="18" charset="0"/>
                        </a:rPr>
                        <m:t>=0.147,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2</m:t>
                          </m:r>
                        </m:sub>
                      </m:sSub>
                      <m:r>
                        <a:rPr lang="en-US" b="0" i="1" smtClean="0">
                          <a:latin typeface="Cambria Math" panose="02040503050406030204" pitchFamily="18" charset="0"/>
                        </a:rPr>
                        <m:t>=3.33</m:t>
                      </m:r>
                    </m:oMath>
                  </m:oMathPara>
                </a14:m>
                <a:endParaRPr lang="en-US" dirty="0"/>
              </a:p>
            </p:txBody>
          </p:sp>
        </mc:Choice>
        <mc:Fallback xmlns="">
          <p:sp>
            <p:nvSpPr>
              <p:cNvPr id="17" name="TextBox 16">
                <a:extLst>
                  <a:ext uri="{FF2B5EF4-FFF2-40B4-BE49-F238E27FC236}">
                    <a16:creationId xmlns:a16="http://schemas.microsoft.com/office/drawing/2014/main" id="{970105C5-565F-4051-BFD7-E4E4D1460C1E}"/>
                  </a:ext>
                </a:extLst>
              </p:cNvPr>
              <p:cNvSpPr txBox="1">
                <a:spLocks noRot="1" noChangeAspect="1" noMove="1" noResize="1" noEditPoints="1" noAdjustHandles="1" noChangeArrowheads="1" noChangeShapeType="1" noTextEdit="1"/>
              </p:cNvSpPr>
              <p:nvPr/>
            </p:nvSpPr>
            <p:spPr>
              <a:xfrm>
                <a:off x="1690029" y="2473884"/>
                <a:ext cx="3722366" cy="58278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817735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A65397AE-2C66-4344-A999-D0761BFAFA39}"/>
                  </a:ext>
                </a:extLst>
              </p:cNvPr>
              <p:cNvSpPr>
                <a:spLocks noGrp="1"/>
              </p:cNvSpPr>
              <p:nvPr>
                <p:ph type="body" sz="quarter" idx="10"/>
              </p:nvPr>
            </p:nvSpPr>
            <p:spPr/>
            <p:txBody>
              <a:bodyPr/>
              <a:lstStyle/>
              <a:p>
                <a:r>
                  <a:rPr lang="en-US" dirty="0"/>
                  <a:t>Change (perturb) data </a:t>
                </a:r>
                <a:r>
                  <a:rPr lang="en-US" i="1" dirty="0"/>
                  <a:t>y</a:t>
                </a:r>
                <a:r>
                  <a:rPr lang="en-US" dirty="0"/>
                  <a:t>(1) = 1.35 (8% perturbation)</a:t>
                </a:r>
              </a:p>
              <a:p>
                <a:r>
                  <a:rPr lang="en-US" dirty="0"/>
                  <a:t>Quadratic fit</a:t>
                </a:r>
              </a:p>
              <a:p>
                <a:endParaRPr lang="en-US" dirty="0"/>
              </a:p>
              <a:p>
                <a:endParaRPr lang="en-US" dirty="0"/>
              </a:p>
              <a:p>
                <a:endParaRPr lang="en-US" dirty="0"/>
              </a:p>
              <a:p>
                <a:endParaRPr lang="en-US" dirty="0"/>
              </a:p>
              <a:p>
                <a:r>
                  <a:rPr lang="en-US" dirty="0"/>
                  <a:t>After eliminating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1</m:t>
                        </m:r>
                      </m:sub>
                    </m:sSub>
                  </m:oMath>
                </a14:m>
                <a:endParaRPr lang="en-US" baseline="-25000" dirty="0"/>
              </a:p>
              <a:p>
                <a:endParaRPr lang="en-US" dirty="0"/>
              </a:p>
            </p:txBody>
          </p:sp>
        </mc:Choice>
        <mc:Fallback xmlns="">
          <p:sp>
            <p:nvSpPr>
              <p:cNvPr id="2" name="Text Placeholder 1">
                <a:extLst>
                  <a:ext uri="{FF2B5EF4-FFF2-40B4-BE49-F238E27FC236}">
                    <a16:creationId xmlns:a16="http://schemas.microsoft.com/office/drawing/2014/main" id="{A65397AE-2C66-4344-A999-D0761BFAFA39}"/>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2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6CD9A21-F120-4890-AF49-D20B58EA2480}"/>
              </a:ext>
            </a:extLst>
          </p:cNvPr>
          <p:cNvSpPr>
            <a:spLocks noGrp="1"/>
          </p:cNvSpPr>
          <p:nvPr>
            <p:ph type="title"/>
          </p:nvPr>
        </p:nvSpPr>
        <p:spPr/>
        <p:txBody>
          <a:bodyPr/>
          <a:lstStyle/>
          <a:p>
            <a:r>
              <a:rPr lang="en-US" dirty="0"/>
              <a:t>Ex) Backward elimination </a:t>
            </a:r>
            <a:r>
              <a:rPr lang="en-US" i="1" dirty="0"/>
              <a:t>cont</a:t>
            </a:r>
            <a:r>
              <a:rPr lang="en-US" dirty="0"/>
              <a:t>.</a:t>
            </a:r>
          </a:p>
        </p:txBody>
      </p:sp>
      <p:sp>
        <p:nvSpPr>
          <p:cNvPr id="6" name="Arrow: Down 5">
            <a:extLst>
              <a:ext uri="{FF2B5EF4-FFF2-40B4-BE49-F238E27FC236}">
                <a16:creationId xmlns:a16="http://schemas.microsoft.com/office/drawing/2014/main" id="{85DEDCD0-1BFE-4BB2-AB3A-72C6BB15BE97}"/>
              </a:ext>
            </a:extLst>
          </p:cNvPr>
          <p:cNvSpPr/>
          <p:nvPr/>
        </p:nvSpPr>
        <p:spPr>
          <a:xfrm>
            <a:off x="3605981" y="1906578"/>
            <a:ext cx="235974" cy="250921"/>
          </a:xfrm>
          <a:prstGeom prst="down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8C56586-21E2-48C9-BEB6-F92DC2462647}"/>
              </a:ext>
            </a:extLst>
          </p:cNvPr>
          <p:cNvSpPr txBox="1"/>
          <p:nvPr/>
        </p:nvSpPr>
        <p:spPr>
          <a:xfrm>
            <a:off x="2529347" y="2621129"/>
            <a:ext cx="4256293" cy="400110"/>
          </a:xfrm>
          <a:prstGeom prst="rect">
            <a:avLst/>
          </a:prstGeom>
          <a:noFill/>
        </p:spPr>
        <p:txBody>
          <a:bodyPr wrap="none" rtlCol="0">
            <a:spAutoFit/>
          </a:bodyPr>
          <a:lstStyle/>
          <a:p>
            <a:pPr algn="l"/>
            <a:r>
              <a:rPr lang="en-US" sz="2000" dirty="0">
                <a:solidFill>
                  <a:srgbClr val="0000CC"/>
                </a:solidFill>
              </a:rPr>
              <a:t>30%         1%           13%    change</a:t>
            </a:r>
          </a:p>
        </p:txBody>
      </p:sp>
      <p:sp>
        <p:nvSpPr>
          <p:cNvPr id="10" name="Arrow: Down 9">
            <a:extLst>
              <a:ext uri="{FF2B5EF4-FFF2-40B4-BE49-F238E27FC236}">
                <a16:creationId xmlns:a16="http://schemas.microsoft.com/office/drawing/2014/main" id="{760A5495-1F3A-4930-A52B-03A6B8C8595D}"/>
              </a:ext>
            </a:extLst>
          </p:cNvPr>
          <p:cNvSpPr/>
          <p:nvPr/>
        </p:nvSpPr>
        <p:spPr>
          <a:xfrm>
            <a:off x="3210437" y="4436314"/>
            <a:ext cx="235974" cy="250921"/>
          </a:xfrm>
          <a:prstGeom prst="down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70036FC-9023-467E-B568-7F4CA9EBA5BC}"/>
              </a:ext>
            </a:extLst>
          </p:cNvPr>
          <p:cNvSpPr txBox="1"/>
          <p:nvPr/>
        </p:nvSpPr>
        <p:spPr>
          <a:xfrm>
            <a:off x="2655233" y="5149592"/>
            <a:ext cx="2826415" cy="400110"/>
          </a:xfrm>
          <a:prstGeom prst="rect">
            <a:avLst/>
          </a:prstGeom>
          <a:noFill/>
        </p:spPr>
        <p:txBody>
          <a:bodyPr wrap="none" rtlCol="0">
            <a:spAutoFit/>
          </a:bodyPr>
          <a:lstStyle/>
          <a:p>
            <a:pPr algn="l"/>
            <a:r>
              <a:rPr lang="en-US" sz="2000" dirty="0">
                <a:solidFill>
                  <a:srgbClr val="0000CC"/>
                </a:solidFill>
              </a:rPr>
              <a:t>1%        13%    change</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EADF4E7-222D-4802-91EA-BDA8534AE58A}"/>
                  </a:ext>
                </a:extLst>
              </p:cNvPr>
              <p:cNvSpPr txBox="1"/>
              <p:nvPr/>
            </p:nvSpPr>
            <p:spPr>
              <a:xfrm>
                <a:off x="1743676" y="1484636"/>
                <a:ext cx="397929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𝑧</m:t>
                      </m:r>
                      <m:r>
                        <a:rPr lang="en-US" sz="2000" b="0" i="1" smtClean="0">
                          <a:latin typeface="Cambria Math" panose="02040503050406030204" pitchFamily="18" charset="0"/>
                        </a:rPr>
                        <m:t>=−0.1071+0.925</m:t>
                      </m:r>
                      <m:r>
                        <a:rPr lang="en-US" sz="2000" b="0" i="1" smtClean="0">
                          <a:latin typeface="Cambria Math" panose="02040503050406030204" pitchFamily="18" charset="0"/>
                        </a:rPr>
                        <m:t>𝑡</m:t>
                      </m:r>
                      <m:r>
                        <a:rPr lang="en-US" sz="2000" b="0" i="1" smtClean="0">
                          <a:latin typeface="Cambria Math" panose="02040503050406030204" pitchFamily="18" charset="0"/>
                        </a:rPr>
                        <m:t>+0.05357</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𝑡</m:t>
                          </m:r>
                        </m:e>
                        <m:sup>
                          <m:r>
                            <a:rPr lang="en-US" sz="2000" b="0" i="1" smtClean="0">
                              <a:latin typeface="Cambria Math" panose="02040503050406030204" pitchFamily="18" charset="0"/>
                            </a:rPr>
                            <m:t>2</m:t>
                          </m:r>
                        </m:sup>
                      </m:sSup>
                    </m:oMath>
                  </m:oMathPara>
                </a14:m>
                <a:endParaRPr lang="en-US" sz="2000" dirty="0"/>
              </a:p>
            </p:txBody>
          </p:sp>
        </mc:Choice>
        <mc:Fallback xmlns="">
          <p:sp>
            <p:nvSpPr>
              <p:cNvPr id="12" name="TextBox 11">
                <a:extLst>
                  <a:ext uri="{FF2B5EF4-FFF2-40B4-BE49-F238E27FC236}">
                    <a16:creationId xmlns:a16="http://schemas.microsoft.com/office/drawing/2014/main" id="{8EADF4E7-222D-4802-91EA-BDA8534AE58A}"/>
                  </a:ext>
                </a:extLst>
              </p:cNvPr>
              <p:cNvSpPr txBox="1">
                <a:spLocks noRot="1" noChangeAspect="1" noMove="1" noResize="1" noEditPoints="1" noAdjustHandles="1" noChangeArrowheads="1" noChangeShapeType="1" noTextEdit="1"/>
              </p:cNvSpPr>
              <p:nvPr/>
            </p:nvSpPr>
            <p:spPr>
              <a:xfrm>
                <a:off x="1743676" y="1484636"/>
                <a:ext cx="3979294" cy="307777"/>
              </a:xfrm>
              <a:prstGeom prst="rect">
                <a:avLst/>
              </a:prstGeom>
              <a:blipFill>
                <a:blip r:embed="rId3"/>
                <a:stretch>
                  <a:fillRect l="-153" r="-153"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459B980-C0EA-44B4-96D9-0393EE010B97}"/>
                  </a:ext>
                </a:extLst>
              </p:cNvPr>
              <p:cNvSpPr txBox="1"/>
              <p:nvPr/>
            </p:nvSpPr>
            <p:spPr>
              <a:xfrm>
                <a:off x="1815009" y="2224057"/>
                <a:ext cx="383662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𝑧</m:t>
                      </m:r>
                      <m:r>
                        <a:rPr lang="en-US" sz="2000" b="0" i="1" smtClean="0">
                          <a:latin typeface="Cambria Math" panose="02040503050406030204" pitchFamily="18" charset="0"/>
                        </a:rPr>
                        <m:t>=−0.0729+0.935</m:t>
                      </m:r>
                      <m:r>
                        <a:rPr lang="en-US" sz="2000" b="0" i="1" smtClean="0">
                          <a:latin typeface="Cambria Math" panose="02040503050406030204" pitchFamily="18" charset="0"/>
                        </a:rPr>
                        <m:t>𝑡</m:t>
                      </m:r>
                      <m:r>
                        <a:rPr lang="en-US" sz="2000" b="0" i="1" smtClean="0">
                          <a:latin typeface="Cambria Math" panose="02040503050406030204" pitchFamily="18" charset="0"/>
                        </a:rPr>
                        <m:t>+0.0465</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𝑡</m:t>
                          </m:r>
                        </m:e>
                        <m:sup>
                          <m:r>
                            <a:rPr lang="en-US" sz="2000" b="0" i="1" smtClean="0">
                              <a:latin typeface="Cambria Math" panose="02040503050406030204" pitchFamily="18" charset="0"/>
                            </a:rPr>
                            <m:t>2</m:t>
                          </m:r>
                        </m:sup>
                      </m:sSup>
                    </m:oMath>
                  </m:oMathPara>
                </a14:m>
                <a:endParaRPr lang="en-US" sz="2000" dirty="0"/>
              </a:p>
            </p:txBody>
          </p:sp>
        </mc:Choice>
        <mc:Fallback xmlns="">
          <p:sp>
            <p:nvSpPr>
              <p:cNvPr id="13" name="TextBox 12">
                <a:extLst>
                  <a:ext uri="{FF2B5EF4-FFF2-40B4-BE49-F238E27FC236}">
                    <a16:creationId xmlns:a16="http://schemas.microsoft.com/office/drawing/2014/main" id="{D459B980-C0EA-44B4-96D9-0393EE010B97}"/>
                  </a:ext>
                </a:extLst>
              </p:cNvPr>
              <p:cNvSpPr txBox="1">
                <a:spLocks noRot="1" noChangeAspect="1" noMove="1" noResize="1" noEditPoints="1" noAdjustHandles="1" noChangeArrowheads="1" noChangeShapeType="1" noTextEdit="1"/>
              </p:cNvSpPr>
              <p:nvPr/>
            </p:nvSpPr>
            <p:spPr>
              <a:xfrm>
                <a:off x="1815009" y="2224057"/>
                <a:ext cx="3836628" cy="307777"/>
              </a:xfrm>
              <a:prstGeom prst="rect">
                <a:avLst/>
              </a:prstGeom>
              <a:blipFill>
                <a:blip r:embed="rId4"/>
                <a:stretch>
                  <a:fillRect l="-318"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C79F2D2-9BB4-4EDA-9152-5416641F401E}"/>
                  </a:ext>
                </a:extLst>
              </p:cNvPr>
              <p:cNvSpPr txBox="1"/>
              <p:nvPr/>
            </p:nvSpPr>
            <p:spPr>
              <a:xfrm>
                <a:off x="1623008" y="3948348"/>
                <a:ext cx="303448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𝑧</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=0.925</m:t>
                      </m:r>
                      <m:r>
                        <a:rPr lang="en-US" sz="2000" b="0" i="1" smtClean="0">
                          <a:latin typeface="Cambria Math" panose="02040503050406030204" pitchFamily="18" charset="0"/>
                        </a:rPr>
                        <m:t>𝑡</m:t>
                      </m:r>
                      <m:r>
                        <a:rPr lang="en-US" sz="2000" b="0" i="1" smtClean="0">
                          <a:latin typeface="Cambria Math" panose="02040503050406030204" pitchFamily="18" charset="0"/>
                        </a:rPr>
                        <m:t>+0.02205</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𝑡</m:t>
                          </m:r>
                        </m:e>
                        <m:sup>
                          <m:r>
                            <a:rPr lang="en-US" sz="2000" b="0" i="1" smtClean="0">
                              <a:latin typeface="Cambria Math" panose="02040503050406030204" pitchFamily="18" charset="0"/>
                            </a:rPr>
                            <m:t>2</m:t>
                          </m:r>
                        </m:sup>
                      </m:sSup>
                    </m:oMath>
                  </m:oMathPara>
                </a14:m>
                <a:endParaRPr lang="en-US" sz="2000" dirty="0"/>
              </a:p>
            </p:txBody>
          </p:sp>
        </mc:Choice>
        <mc:Fallback xmlns="">
          <p:sp>
            <p:nvSpPr>
              <p:cNvPr id="14" name="TextBox 13">
                <a:extLst>
                  <a:ext uri="{FF2B5EF4-FFF2-40B4-BE49-F238E27FC236}">
                    <a16:creationId xmlns:a16="http://schemas.microsoft.com/office/drawing/2014/main" id="{4C79F2D2-9BB4-4EDA-9152-5416641F401E}"/>
                  </a:ext>
                </a:extLst>
              </p:cNvPr>
              <p:cNvSpPr txBox="1">
                <a:spLocks noRot="1" noChangeAspect="1" noMove="1" noResize="1" noEditPoints="1" noAdjustHandles="1" noChangeArrowheads="1" noChangeShapeType="1" noTextEdit="1"/>
              </p:cNvSpPr>
              <p:nvPr/>
            </p:nvSpPr>
            <p:spPr>
              <a:xfrm>
                <a:off x="1623008" y="3948348"/>
                <a:ext cx="3034485" cy="307777"/>
              </a:xfrm>
              <a:prstGeom prst="rect">
                <a:avLst/>
              </a:prstGeom>
              <a:blipFill>
                <a:blip r:embed="rId5"/>
                <a:stretch>
                  <a:fillRect l="-402" r="-201"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7E1B069-9104-4BE5-A51F-60C98B803E65}"/>
                  </a:ext>
                </a:extLst>
              </p:cNvPr>
              <p:cNvSpPr txBox="1"/>
              <p:nvPr/>
            </p:nvSpPr>
            <p:spPr>
              <a:xfrm>
                <a:off x="1623008" y="4777926"/>
                <a:ext cx="274915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𝑧</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=0.935</m:t>
                      </m:r>
                      <m:r>
                        <a:rPr lang="en-US" sz="2000" b="0" i="1" smtClean="0">
                          <a:latin typeface="Cambria Math" panose="02040503050406030204" pitchFamily="18" charset="0"/>
                        </a:rPr>
                        <m:t>𝑡</m:t>
                      </m:r>
                      <m:r>
                        <a:rPr lang="en-US" sz="2000" b="0" i="1" smtClean="0">
                          <a:latin typeface="Cambria Math" panose="02040503050406030204" pitchFamily="18" charset="0"/>
                        </a:rPr>
                        <m:t>+0.025</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𝑡</m:t>
                          </m:r>
                        </m:e>
                        <m:sup>
                          <m:r>
                            <a:rPr lang="en-US" sz="2000" b="0" i="1" smtClean="0">
                              <a:latin typeface="Cambria Math" panose="02040503050406030204" pitchFamily="18" charset="0"/>
                            </a:rPr>
                            <m:t>2</m:t>
                          </m:r>
                        </m:sup>
                      </m:sSup>
                    </m:oMath>
                  </m:oMathPara>
                </a14:m>
                <a:endParaRPr lang="en-US" sz="2000" dirty="0"/>
              </a:p>
            </p:txBody>
          </p:sp>
        </mc:Choice>
        <mc:Fallback xmlns="">
          <p:sp>
            <p:nvSpPr>
              <p:cNvPr id="15" name="TextBox 14">
                <a:extLst>
                  <a:ext uri="{FF2B5EF4-FFF2-40B4-BE49-F238E27FC236}">
                    <a16:creationId xmlns:a16="http://schemas.microsoft.com/office/drawing/2014/main" id="{57E1B069-9104-4BE5-A51F-60C98B803E65}"/>
                  </a:ext>
                </a:extLst>
              </p:cNvPr>
              <p:cNvSpPr txBox="1">
                <a:spLocks noRot="1" noChangeAspect="1" noMove="1" noResize="1" noEditPoints="1" noAdjustHandles="1" noChangeArrowheads="1" noChangeShapeType="1" noTextEdit="1"/>
              </p:cNvSpPr>
              <p:nvPr/>
            </p:nvSpPr>
            <p:spPr>
              <a:xfrm>
                <a:off x="1623008" y="4777926"/>
                <a:ext cx="2749151" cy="307777"/>
              </a:xfrm>
              <a:prstGeom prst="rect">
                <a:avLst/>
              </a:prstGeom>
              <a:blipFill>
                <a:blip r:embed="rId6"/>
                <a:stretch>
                  <a:fillRect l="-443" r="-443" b="-12000"/>
                </a:stretch>
              </a:blipFill>
            </p:spPr>
            <p:txBody>
              <a:bodyPr/>
              <a:lstStyle/>
              <a:p>
                <a:r>
                  <a:rPr lang="en-US">
                    <a:noFill/>
                  </a:rPr>
                  <a:t> </a:t>
                </a:r>
              </a:p>
            </p:txBody>
          </p:sp>
        </mc:Fallback>
      </mc:AlternateContent>
    </p:spTree>
    <p:extLst>
      <p:ext uri="{BB962C8B-B14F-4D97-AF65-F5344CB8AC3E}">
        <p14:creationId xmlns:p14="http://schemas.microsoft.com/office/powerpoint/2010/main" val="8625915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pPr>
              <a:spcBef>
                <a:spcPts val="2400"/>
              </a:spcBef>
            </a:pPr>
            <a:r>
              <a:rPr lang="en-US" dirty="0"/>
              <a:t>Assumptions on noise in linear regression allow us to estimate the </a:t>
            </a:r>
            <a:r>
              <a:rPr lang="en-US" dirty="0">
                <a:solidFill>
                  <a:srgbClr val="FF0000"/>
                </a:solidFill>
              </a:rPr>
              <a:t>prediction variance </a:t>
            </a:r>
            <a:r>
              <a:rPr lang="en-US" dirty="0"/>
              <a:t>due to the noise at any point.</a:t>
            </a:r>
          </a:p>
          <a:p>
            <a:pPr>
              <a:spcBef>
                <a:spcPts val="2400"/>
              </a:spcBef>
            </a:pPr>
            <a:r>
              <a:rPr lang="en-US" dirty="0"/>
              <a:t>Prediction variance is usually large when the prediction point is far from a data point.</a:t>
            </a:r>
          </a:p>
          <a:p>
            <a:pPr>
              <a:spcBef>
                <a:spcPts val="2400"/>
              </a:spcBef>
            </a:pPr>
            <a:r>
              <a:rPr lang="en-US" dirty="0"/>
              <a:t>We distinguish between </a:t>
            </a:r>
            <a:r>
              <a:rPr lang="en-US" dirty="0">
                <a:solidFill>
                  <a:srgbClr val="FF0000"/>
                </a:solidFill>
              </a:rPr>
              <a:t>interpolation</a:t>
            </a:r>
            <a:r>
              <a:rPr lang="en-US" dirty="0"/>
              <a:t>, when the prediction point is within the convex hull of the data points, and </a:t>
            </a:r>
            <a:r>
              <a:rPr lang="en-US" dirty="0">
                <a:solidFill>
                  <a:srgbClr val="FF0000"/>
                </a:solidFill>
              </a:rPr>
              <a:t>extrapolation</a:t>
            </a:r>
            <a:r>
              <a:rPr lang="en-US" dirty="0"/>
              <a:t> when outside.</a:t>
            </a:r>
          </a:p>
          <a:p>
            <a:pPr>
              <a:spcBef>
                <a:spcPts val="2400"/>
              </a:spcBef>
            </a:pPr>
            <a:r>
              <a:rPr lang="en-US" dirty="0"/>
              <a:t>Extrapolation is associated with larger errors, and in high dimensions it usually cannot be avoided.</a:t>
            </a:r>
          </a:p>
        </p:txBody>
      </p:sp>
      <p:sp>
        <p:nvSpPr>
          <p:cNvPr id="2" name="Title 1"/>
          <p:cNvSpPr>
            <a:spLocks noGrp="1"/>
          </p:cNvSpPr>
          <p:nvPr>
            <p:ph type="title"/>
          </p:nvPr>
        </p:nvSpPr>
        <p:spPr/>
        <p:txBody>
          <a:bodyPr/>
          <a:lstStyle/>
          <a:p>
            <a:r>
              <a:rPr lang="en-US" dirty="0"/>
              <a:t>Prediction variance in linear regression</a:t>
            </a:r>
          </a:p>
        </p:txBody>
      </p:sp>
    </p:spTree>
    <p:extLst>
      <p:ext uri="{BB962C8B-B14F-4D97-AF65-F5344CB8AC3E}">
        <p14:creationId xmlns:p14="http://schemas.microsoft.com/office/powerpoint/2010/main" val="25619775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56" name="Rectangle 3"/>
              <p:cNvSpPr>
                <a:spLocks noGrp="1" noChangeArrowheads="1"/>
              </p:cNvSpPr>
              <p:nvPr>
                <p:ph type="body" sz="quarter" idx="10"/>
              </p:nvPr>
            </p:nvSpPr>
            <p:spPr/>
            <p:txBody>
              <a:bodyPr/>
              <a:lstStyle/>
              <a:p>
                <a:r>
                  <a:rPr lang="en-US" dirty="0"/>
                  <a:t>Linear regression model: </a:t>
                </a:r>
                <a14:m>
                  <m:oMath xmlns:m="http://schemas.openxmlformats.org/officeDocument/2006/math">
                    <m:r>
                      <a:rPr lang="en-US" b="0" i="1" smtClean="0">
                        <a:latin typeface="Cambria Math" panose="02040503050406030204" pitchFamily="18" charset="0"/>
                      </a:rPr>
                      <m:t>𝑧</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𝑝</m:t>
                            </m:r>
                          </m:sub>
                        </m:s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𝜉</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e>
                    </m:nary>
                  </m:oMath>
                </a14:m>
                <a:endParaRPr lang="en-US" dirty="0"/>
              </a:p>
              <a:p>
                <a:pPr>
                  <a:spcBef>
                    <a:spcPts val="3600"/>
                  </a:spcBef>
                </a:pPr>
                <a:r>
                  <a:rPr lang="en-US" dirty="0"/>
                  <a:t>Then </a:t>
                </a:r>
                <a14:m>
                  <m:oMath xmlns:m="http://schemas.openxmlformats.org/officeDocument/2006/math">
                    <m:r>
                      <a:rPr lang="en-US" b="0" i="1" smtClean="0">
                        <a:latin typeface="Cambria Math" panose="02040503050406030204" pitchFamily="18" charset="0"/>
                      </a:rPr>
                      <m:t>𝑧</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1" i="0" smtClean="0">
                        <a:latin typeface="Cambria Math" panose="02040503050406030204" pitchFamily="18" charset="0"/>
                      </a:rPr>
                      <m:t>𝛏</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e>
                      <m:sup>
                        <m:r>
                          <a:rPr lang="en-US" b="0" i="1" smtClean="0">
                            <a:latin typeface="Cambria Math" panose="02040503050406030204" pitchFamily="18" charset="0"/>
                          </a:rPr>
                          <m:t>𝑇</m:t>
                        </m:r>
                      </m:sup>
                    </m:sSup>
                    <m:r>
                      <a:rPr lang="en-US" b="1" i="0" smtClean="0">
                        <a:latin typeface="Cambria Math" panose="02040503050406030204" pitchFamily="18" charset="0"/>
                      </a:rPr>
                      <m:t>𝛉</m:t>
                    </m:r>
                  </m:oMath>
                </a14:m>
                <a:endParaRPr lang="en-US" b="1" dirty="0"/>
              </a:p>
              <a:p>
                <a:pPr>
                  <a:spcBef>
                    <a:spcPts val="3600"/>
                  </a:spcBef>
                </a:pPr>
                <a:r>
                  <a:rPr lang="en-US" dirty="0"/>
                  <a:t>Variance property:</a:t>
                </a:r>
              </a:p>
              <a:p>
                <a:pPr>
                  <a:spcBef>
                    <a:spcPts val="3600"/>
                  </a:spcBef>
                </a:pPr>
                <a:r>
                  <a:rPr lang="en-US" dirty="0"/>
                  <a:t>Prediction variance:</a:t>
                </a:r>
              </a:p>
              <a:p>
                <a:endParaRPr lang="en-US" dirty="0"/>
              </a:p>
              <a:p>
                <a:r>
                  <a:rPr lang="en-US" dirty="0"/>
                  <a:t>Standard error (standard deviation) of prediction at time </a:t>
                </a:r>
                <a14:m>
                  <m:oMath xmlns:m="http://schemas.openxmlformats.org/officeDocument/2006/math">
                    <m:r>
                      <a:rPr lang="en-US" b="0" i="1" smtClean="0">
                        <a:latin typeface="Cambria Math" panose="02040503050406030204" pitchFamily="18" charset="0"/>
                      </a:rPr>
                      <m:t>𝑡</m:t>
                    </m:r>
                  </m:oMath>
                </a14:m>
                <a:endParaRPr lang="en-US" dirty="0"/>
              </a:p>
            </p:txBody>
          </p:sp>
        </mc:Choice>
        <mc:Fallback xmlns="">
          <p:sp>
            <p:nvSpPr>
              <p:cNvPr id="2056" name="Rectangle 3"/>
              <p:cNvSpPr>
                <a:spLocks noGrp="1" noRot="1" noChangeAspect="1" noMove="1" noResize="1" noEditPoints="1" noAdjustHandles="1" noChangeArrowheads="1" noChangeShapeType="1" noTextEdit="1"/>
              </p:cNvSpPr>
              <p:nvPr>
                <p:ph type="body" sz="quarter" idx="10"/>
              </p:nvPr>
            </p:nvSpPr>
            <p:spPr>
              <a:blipFill>
                <a:blip r:embed="rId3"/>
                <a:stretch>
                  <a:fillRect l="-643" t="-7701"/>
                </a:stretch>
              </a:blipFill>
            </p:spPr>
            <p:txBody>
              <a:bodyPr/>
              <a:lstStyle/>
              <a:p>
                <a:r>
                  <a:rPr lang="en-US">
                    <a:noFill/>
                  </a:rPr>
                  <a:t> </a:t>
                </a:r>
              </a:p>
            </p:txBody>
          </p:sp>
        </mc:Fallback>
      </mc:AlternateContent>
      <p:sp>
        <p:nvSpPr>
          <p:cNvPr id="2055" name="Rectangle 2"/>
          <p:cNvSpPr>
            <a:spLocks noGrp="1" noChangeArrowheads="1"/>
          </p:cNvSpPr>
          <p:nvPr>
            <p:ph type="title"/>
          </p:nvPr>
        </p:nvSpPr>
        <p:spPr/>
        <p:txBody>
          <a:bodyPr/>
          <a:lstStyle/>
          <a:p>
            <a:r>
              <a:rPr lang="en-US"/>
              <a:t>Prediction variance</a:t>
            </a:r>
          </a:p>
        </p:txBody>
      </p:sp>
      <p:sp>
        <p:nvSpPr>
          <p:cNvPr id="2057"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058"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059"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060"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5D49F1C-DFB3-4C20-AC02-36C18D92A91E}"/>
                  </a:ext>
                </a:extLst>
              </p:cNvPr>
              <p:cNvSpPr txBox="1"/>
              <p:nvPr/>
            </p:nvSpPr>
            <p:spPr>
              <a:xfrm>
                <a:off x="2939604" y="2364618"/>
                <a:ext cx="506946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𝑧</m:t>
                      </m:r>
                      <m:r>
                        <a:rPr lang="en-US" sz="2000" b="0" i="1" smtClean="0">
                          <a:latin typeface="Cambria Math" panose="02040503050406030204" pitchFamily="18" charset="0"/>
                        </a:rPr>
                        <m:t>=</m:t>
                      </m:r>
                      <m:r>
                        <a:rPr lang="en-US" sz="2000" b="0" i="1" smtClean="0">
                          <a:latin typeface="Cambria Math" panose="02040503050406030204" pitchFamily="18" charset="0"/>
                        </a:rPr>
                        <m:t>𝑎𝑥</m:t>
                      </m:r>
                      <m:r>
                        <a:rPr lang="en-US" sz="2000" b="0" i="1" smtClean="0">
                          <a:latin typeface="Cambria Math" panose="02040503050406030204" pitchFamily="18" charset="0"/>
                        </a:rPr>
                        <m:t>, </m:t>
                      </m:r>
                      <m:r>
                        <a:rPr lang="en-US" sz="2000" b="0" i="1" smtClean="0">
                          <a:latin typeface="Cambria Math" panose="02040503050406030204" pitchFamily="18" charset="0"/>
                        </a:rPr>
                        <m:t>𝑉</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𝜎</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𝑉</m:t>
                      </m:r>
                      <m:d>
                        <m:dPr>
                          <m:begChr m:val="["/>
                          <m:endChr m:val="]"/>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𝑧</m:t>
                          </m:r>
                        </m:e>
                      </m:d>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𝑎</m:t>
                          </m:r>
                        </m:e>
                        <m:sup>
                          <m:r>
                            <a:rPr lang="en-US" sz="2000" b="0" i="1" smtClean="0">
                              <a:latin typeface="Cambria Math" panose="02040503050406030204" pitchFamily="18" charset="0"/>
                              <a:ea typeface="Cambria Math" panose="02040503050406030204" pitchFamily="18" charset="0"/>
                            </a:rPr>
                            <m:t>2</m:t>
                          </m:r>
                        </m:sup>
                      </m:sSup>
                      <m:r>
                        <a:rPr lang="en-US" sz="2000" b="0" i="1" smtClean="0">
                          <a:latin typeface="Cambria Math" panose="02040503050406030204" pitchFamily="18" charset="0"/>
                          <a:ea typeface="Cambria Math" panose="02040503050406030204" pitchFamily="18" charset="0"/>
                        </a:rPr>
                        <m:t>𝑉</m:t>
                      </m:r>
                      <m:d>
                        <m:dPr>
                          <m:begChr m:val="["/>
                          <m:endChr m:val="]"/>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𝑥</m:t>
                          </m:r>
                        </m:e>
                      </m:d>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𝑎</m:t>
                          </m:r>
                        </m:e>
                        <m:sup>
                          <m:r>
                            <a:rPr lang="en-US" sz="2000" b="0" i="1" smtClean="0">
                              <a:latin typeface="Cambria Math" panose="02040503050406030204" pitchFamily="18" charset="0"/>
                              <a:ea typeface="Cambria Math" panose="02040503050406030204" pitchFamily="18" charset="0"/>
                            </a:rPr>
                            <m:t>2</m:t>
                          </m:r>
                        </m:sup>
                      </m:sSup>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𝜎</m:t>
                          </m:r>
                        </m:e>
                        <m:sup>
                          <m:r>
                            <a:rPr lang="en-US" sz="2000" b="0" i="1" smtClean="0">
                              <a:latin typeface="Cambria Math" panose="02040503050406030204" pitchFamily="18" charset="0"/>
                              <a:ea typeface="Cambria Math" panose="02040503050406030204" pitchFamily="18" charset="0"/>
                            </a:rPr>
                            <m:t>2</m:t>
                          </m:r>
                        </m:sup>
                      </m:sSup>
                    </m:oMath>
                  </m:oMathPara>
                </a14:m>
                <a:endParaRPr lang="en-US" sz="2000" i="1" dirty="0"/>
              </a:p>
            </p:txBody>
          </p:sp>
        </mc:Choice>
        <mc:Fallback xmlns="">
          <p:sp>
            <p:nvSpPr>
              <p:cNvPr id="4" name="TextBox 3">
                <a:extLst>
                  <a:ext uri="{FF2B5EF4-FFF2-40B4-BE49-F238E27FC236}">
                    <a16:creationId xmlns:a16="http://schemas.microsoft.com/office/drawing/2014/main" id="{85D49F1C-DFB3-4C20-AC02-36C18D92A91E}"/>
                  </a:ext>
                </a:extLst>
              </p:cNvPr>
              <p:cNvSpPr txBox="1">
                <a:spLocks noRot="1" noChangeAspect="1" noMove="1" noResize="1" noEditPoints="1" noAdjustHandles="1" noChangeArrowheads="1" noChangeShapeType="1" noTextEdit="1"/>
              </p:cNvSpPr>
              <p:nvPr/>
            </p:nvSpPr>
            <p:spPr>
              <a:xfrm>
                <a:off x="2939604" y="2364618"/>
                <a:ext cx="5069465" cy="307777"/>
              </a:xfrm>
              <a:prstGeom prst="rect">
                <a:avLst/>
              </a:prstGeom>
              <a:blipFill>
                <a:blip r:embed="rId4"/>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6756927-A9B1-45E3-BE78-147317F58F31}"/>
                  </a:ext>
                </a:extLst>
              </p:cNvPr>
              <p:cNvSpPr txBox="1"/>
              <p:nvPr/>
            </p:nvSpPr>
            <p:spPr>
              <a:xfrm>
                <a:off x="2939380" y="3138152"/>
                <a:ext cx="3746410" cy="3217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𝑉</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𝑧</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e>
                      </m:d>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1" i="0" smtClean="0">
                              <a:latin typeface="Cambria Math" panose="02040503050406030204" pitchFamily="18" charset="0"/>
                            </a:rPr>
                            <m:t>𝛏</m:t>
                          </m:r>
                        </m:e>
                        <m:sup>
                          <m:r>
                            <a:rPr lang="en-US" sz="2000" b="0" i="1" smtClean="0">
                              <a:latin typeface="Cambria Math" panose="02040503050406030204" pitchFamily="18" charset="0"/>
                            </a:rPr>
                            <m:t>𝑇</m:t>
                          </m:r>
                        </m:sup>
                      </m:sSup>
                      <m:sSub>
                        <m:sSubPr>
                          <m:ctrlPr>
                            <a:rPr lang="en-US" sz="2000" b="0" i="1" smtClean="0">
                              <a:latin typeface="Cambria Math" panose="02040503050406030204" pitchFamily="18" charset="0"/>
                            </a:rPr>
                          </m:ctrlPr>
                        </m:sSubPr>
                        <m:e>
                          <m:r>
                            <a:rPr lang="en-US" sz="2000" b="1" i="0" smtClean="0">
                              <a:latin typeface="Cambria Math" panose="02040503050406030204" pitchFamily="18" charset="0"/>
                            </a:rPr>
                            <m:t>𝚺</m:t>
                          </m:r>
                        </m:e>
                        <m:sub>
                          <m:acc>
                            <m:accPr>
                              <m:chr m:val="̂"/>
                              <m:ctrlPr>
                                <a:rPr lang="en-US" sz="2000" b="1" i="1" smtClean="0">
                                  <a:latin typeface="Cambria Math" panose="02040503050406030204" pitchFamily="18" charset="0"/>
                                </a:rPr>
                              </m:ctrlPr>
                            </m:accPr>
                            <m:e>
                              <m:r>
                                <a:rPr lang="en-US" sz="2000" b="1" i="0" smtClean="0">
                                  <a:latin typeface="Cambria Math" panose="02040503050406030204" pitchFamily="18" charset="0"/>
                                </a:rPr>
                                <m:t>𝛉</m:t>
                              </m:r>
                            </m:e>
                          </m:acc>
                        </m:sub>
                      </m:sSub>
                      <m:r>
                        <a:rPr lang="en-US" sz="2000" b="1" i="0" smtClean="0">
                          <a:latin typeface="Cambria Math" panose="02040503050406030204" pitchFamily="18" charset="0"/>
                        </a:rPr>
                        <m:t>𝛏</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𝜎</m:t>
                              </m:r>
                            </m:e>
                          </m:acc>
                        </m:e>
                        <m:sup>
                          <m:r>
                            <a:rPr lang="en-US" sz="2000" b="0" i="1" smtClean="0">
                              <a:latin typeface="Cambria Math" panose="02040503050406030204" pitchFamily="18" charset="0"/>
                            </a:rPr>
                            <m:t>2</m:t>
                          </m:r>
                        </m:sup>
                      </m:sSup>
                      <m:sSup>
                        <m:sSupPr>
                          <m:ctrlPr>
                            <a:rPr lang="en-US" sz="2000" b="0" i="1" smtClean="0">
                              <a:latin typeface="Cambria Math" panose="02040503050406030204" pitchFamily="18" charset="0"/>
                            </a:rPr>
                          </m:ctrlPr>
                        </m:sSupPr>
                        <m:e>
                          <m:r>
                            <a:rPr lang="en-US" sz="2000" b="1">
                              <a:latin typeface="Cambria Math" panose="02040503050406030204" pitchFamily="18" charset="0"/>
                            </a:rPr>
                            <m:t>𝛏</m:t>
                          </m:r>
                        </m:e>
                        <m:sup>
                          <m:r>
                            <a:rPr lang="en-US" sz="2000" b="0" i="1" smtClean="0">
                              <a:latin typeface="Cambria Math" panose="02040503050406030204" pitchFamily="18" charset="0"/>
                            </a:rPr>
                            <m:t>𝑇</m:t>
                          </m:r>
                        </m:sup>
                      </m:sSup>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1" i="0" smtClean="0">
                                      <a:latin typeface="Cambria Math" panose="02040503050406030204" pitchFamily="18" charset="0"/>
                                    </a:rPr>
                                    <m:t>𝐗</m:t>
                                  </m:r>
                                </m:e>
                                <m:sup>
                                  <m:r>
                                    <a:rPr lang="en-US" sz="2000" b="0" i="1" smtClean="0">
                                      <a:latin typeface="Cambria Math" panose="02040503050406030204" pitchFamily="18" charset="0"/>
                                    </a:rPr>
                                    <m:t>𝑇</m:t>
                                  </m:r>
                                </m:sup>
                              </m:sSup>
                              <m:r>
                                <a:rPr lang="en-US" sz="2000" b="1" i="0" smtClean="0">
                                  <a:latin typeface="Cambria Math" panose="02040503050406030204" pitchFamily="18" charset="0"/>
                                </a:rPr>
                                <m:t>𝐗</m:t>
                              </m:r>
                            </m:e>
                          </m:d>
                        </m:e>
                        <m:sup>
                          <m:r>
                            <a:rPr lang="en-US" sz="2000" b="0" i="1" smtClean="0">
                              <a:latin typeface="Cambria Math" panose="02040503050406030204" pitchFamily="18" charset="0"/>
                            </a:rPr>
                            <m:t>−1</m:t>
                          </m:r>
                        </m:sup>
                      </m:sSup>
                      <m:r>
                        <a:rPr lang="en-US" sz="2000" b="1">
                          <a:latin typeface="Cambria Math" panose="02040503050406030204" pitchFamily="18" charset="0"/>
                        </a:rPr>
                        <m:t>𝛏</m:t>
                      </m:r>
                    </m:oMath>
                  </m:oMathPara>
                </a14:m>
                <a:endParaRPr lang="en-US" sz="2000" dirty="0"/>
              </a:p>
            </p:txBody>
          </p:sp>
        </mc:Choice>
        <mc:Fallback xmlns="">
          <p:sp>
            <p:nvSpPr>
              <p:cNvPr id="5" name="TextBox 4">
                <a:extLst>
                  <a:ext uri="{FF2B5EF4-FFF2-40B4-BE49-F238E27FC236}">
                    <a16:creationId xmlns:a16="http://schemas.microsoft.com/office/drawing/2014/main" id="{86756927-A9B1-45E3-BE78-147317F58F31}"/>
                  </a:ext>
                </a:extLst>
              </p:cNvPr>
              <p:cNvSpPr txBox="1">
                <a:spLocks noRot="1" noChangeAspect="1" noMove="1" noResize="1" noEditPoints="1" noAdjustHandles="1" noChangeArrowheads="1" noChangeShapeType="1" noTextEdit="1"/>
              </p:cNvSpPr>
              <p:nvPr/>
            </p:nvSpPr>
            <p:spPr>
              <a:xfrm>
                <a:off x="2939380" y="3138152"/>
                <a:ext cx="3746410" cy="321755"/>
              </a:xfrm>
              <a:prstGeom prst="rect">
                <a:avLst/>
              </a:prstGeom>
              <a:blipFill>
                <a:blip r:embed="rId5"/>
                <a:stretch>
                  <a:fillRect l="-813" t="-18868" r="-1951" b="-301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99D86DD-151D-4FF2-96E7-482A87163703}"/>
                  </a:ext>
                </a:extLst>
              </p:cNvPr>
              <p:cNvSpPr txBox="1"/>
              <p:nvPr/>
            </p:nvSpPr>
            <p:spPr>
              <a:xfrm>
                <a:off x="3000635" y="4619322"/>
                <a:ext cx="3225178" cy="372731"/>
              </a:xfrm>
              <a:prstGeom prst="rect">
                <a:avLst/>
              </a:prstGeom>
              <a:solidFill>
                <a:srgbClr val="FFFF00"/>
              </a:solidFill>
              <a:ln w="19050">
                <a:solidFill>
                  <a:srgbClr val="0000FF"/>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𝑧</m:t>
                          </m:r>
                        </m:sub>
                      </m:sSub>
                      <m:d>
                        <m:dPr>
                          <m:ctrlPr>
                            <a:rPr lang="en-US" sz="2000" i="1">
                              <a:latin typeface="Cambria Math" panose="02040503050406030204" pitchFamily="18" charset="0"/>
                            </a:rPr>
                          </m:ctrlPr>
                        </m:dPr>
                        <m:e>
                          <m:r>
                            <a:rPr lang="en-US" sz="2000" i="1">
                              <a:latin typeface="Cambria Math" panose="02040503050406030204" pitchFamily="18" charset="0"/>
                            </a:rPr>
                            <m:t>𝑡</m:t>
                          </m:r>
                        </m:e>
                      </m:d>
                      <m:r>
                        <a:rPr lang="en-US" sz="2000" b="0" i="1" smtClean="0">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𝜎</m:t>
                          </m:r>
                        </m:e>
                      </m:acc>
                      <m:rad>
                        <m:radPr>
                          <m:degHide m:val="on"/>
                          <m:ctrlPr>
                            <a:rPr lang="en-US" sz="2000" i="1" smtClean="0">
                              <a:latin typeface="Cambria Math" panose="02040503050406030204" pitchFamily="18" charset="0"/>
                            </a:rPr>
                          </m:ctrlPr>
                        </m:radPr>
                        <m:deg/>
                        <m:e>
                          <m:sSup>
                            <m:sSupPr>
                              <m:ctrlPr>
                                <a:rPr lang="en-US" sz="2000" i="1">
                                  <a:latin typeface="Cambria Math" panose="02040503050406030204" pitchFamily="18" charset="0"/>
                                </a:rPr>
                              </m:ctrlPr>
                            </m:sSupPr>
                            <m:e>
                              <m:r>
                                <a:rPr lang="en-US" sz="2000" b="1">
                                  <a:latin typeface="Cambria Math" panose="02040503050406030204" pitchFamily="18" charset="0"/>
                                </a:rPr>
                                <m:t>𝛏</m:t>
                              </m:r>
                              <m:d>
                                <m:dPr>
                                  <m:ctrlPr>
                                    <a:rPr lang="en-US" sz="2000" i="1">
                                      <a:latin typeface="Cambria Math" panose="02040503050406030204" pitchFamily="18" charset="0"/>
                                    </a:rPr>
                                  </m:ctrlPr>
                                </m:dPr>
                                <m:e>
                                  <m:r>
                                    <a:rPr lang="en-US" sz="2000" i="1">
                                      <a:latin typeface="Cambria Math" panose="02040503050406030204" pitchFamily="18" charset="0"/>
                                    </a:rPr>
                                    <m:t>𝑡</m:t>
                                  </m:r>
                                </m:e>
                              </m:d>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b="1">
                                          <a:latin typeface="Cambria Math" panose="02040503050406030204" pitchFamily="18" charset="0"/>
                                        </a:rPr>
                                        <m:t>𝐗</m:t>
                                      </m:r>
                                    </m:e>
                                    <m:sup>
                                      <m:r>
                                        <a:rPr lang="en-US" sz="2000" i="1">
                                          <a:latin typeface="Cambria Math" panose="02040503050406030204" pitchFamily="18" charset="0"/>
                                        </a:rPr>
                                        <m:t>𝑇</m:t>
                                      </m:r>
                                    </m:sup>
                                  </m:sSup>
                                  <m:r>
                                    <a:rPr lang="en-US" sz="2000" b="1">
                                      <a:latin typeface="Cambria Math" panose="02040503050406030204" pitchFamily="18" charset="0"/>
                                    </a:rPr>
                                    <m:t>𝐗</m:t>
                                  </m:r>
                                </m:e>
                              </m:d>
                            </m:e>
                            <m:sup>
                              <m:r>
                                <a:rPr lang="en-US" sz="2000" i="1">
                                  <a:latin typeface="Cambria Math" panose="02040503050406030204" pitchFamily="18" charset="0"/>
                                </a:rPr>
                                <m:t>−1</m:t>
                              </m:r>
                            </m:sup>
                          </m:sSup>
                          <m:r>
                            <a:rPr lang="en-US" sz="2000" b="1">
                              <a:latin typeface="Cambria Math" panose="02040503050406030204" pitchFamily="18" charset="0"/>
                            </a:rPr>
                            <m:t>𝛏</m:t>
                          </m:r>
                          <m:d>
                            <m:dPr>
                              <m:ctrlPr>
                                <a:rPr lang="en-US" sz="2000" i="1">
                                  <a:latin typeface="Cambria Math" panose="02040503050406030204" pitchFamily="18" charset="0"/>
                                </a:rPr>
                              </m:ctrlPr>
                            </m:dPr>
                            <m:e>
                              <m:r>
                                <a:rPr lang="en-US" sz="2000" i="1">
                                  <a:latin typeface="Cambria Math" panose="02040503050406030204" pitchFamily="18" charset="0"/>
                                </a:rPr>
                                <m:t>𝑡</m:t>
                              </m:r>
                            </m:e>
                          </m:d>
                        </m:e>
                      </m:rad>
                    </m:oMath>
                  </m:oMathPara>
                </a14:m>
                <a:endParaRPr lang="en-US" sz="2000" dirty="0"/>
              </a:p>
            </p:txBody>
          </p:sp>
        </mc:Choice>
        <mc:Fallback xmlns="">
          <p:sp>
            <p:nvSpPr>
              <p:cNvPr id="18" name="TextBox 17">
                <a:extLst>
                  <a:ext uri="{FF2B5EF4-FFF2-40B4-BE49-F238E27FC236}">
                    <a16:creationId xmlns:a16="http://schemas.microsoft.com/office/drawing/2014/main" id="{D99D86DD-151D-4FF2-96E7-482A87163703}"/>
                  </a:ext>
                </a:extLst>
              </p:cNvPr>
              <p:cNvSpPr txBox="1">
                <a:spLocks noRot="1" noChangeAspect="1" noMove="1" noResize="1" noEditPoints="1" noAdjustHandles="1" noChangeArrowheads="1" noChangeShapeType="1" noTextEdit="1"/>
              </p:cNvSpPr>
              <p:nvPr/>
            </p:nvSpPr>
            <p:spPr>
              <a:xfrm>
                <a:off x="3000635" y="4619322"/>
                <a:ext cx="3225178" cy="372731"/>
              </a:xfrm>
              <a:prstGeom prst="rect">
                <a:avLst/>
              </a:prstGeom>
              <a:blipFill>
                <a:blip r:embed="rId6"/>
                <a:stretch>
                  <a:fillRect/>
                </a:stretch>
              </a:blipFill>
              <a:ln w="19050">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4187874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707E0D-D346-4EBB-84D7-FC40301E6084}"/>
              </a:ext>
            </a:extLst>
          </p:cNvPr>
          <p:cNvSpPr>
            <a:spLocks noGrp="1"/>
          </p:cNvSpPr>
          <p:nvPr>
            <p:ph type="body" sz="quarter" idx="10"/>
          </p:nvPr>
        </p:nvSpPr>
        <p:spPr/>
        <p:txBody>
          <a:bodyPr/>
          <a:lstStyle/>
          <a:p>
            <a:r>
              <a:rPr lang="en-US" dirty="0"/>
              <a:t>System failure: when the degradation level goes beyond the threshold </a:t>
            </a:r>
          </a:p>
          <a:p>
            <a:r>
              <a:rPr lang="en-US" dirty="0"/>
              <a:t>The time to reach the threshold (</a:t>
            </a:r>
            <a:r>
              <a:rPr lang="en-US" dirty="0">
                <a:solidFill>
                  <a:srgbClr val="0000CC"/>
                </a:solidFill>
              </a:rPr>
              <a:t>end of life</a:t>
            </a:r>
            <a:r>
              <a:rPr lang="en-US" dirty="0"/>
              <a:t>, EOL) is uncertain </a:t>
            </a:r>
          </a:p>
          <a:p>
            <a:pPr lvl="1"/>
            <a:r>
              <a:rPr lang="en-US" dirty="0"/>
              <a:t>represented as a probability distribution</a:t>
            </a:r>
          </a:p>
          <a:p>
            <a:r>
              <a:rPr lang="en-US" dirty="0"/>
              <a:t>Probability of failure: the area under the distribution up to the given time</a:t>
            </a:r>
          </a:p>
          <a:p>
            <a:pPr lvl="1"/>
            <a:r>
              <a:rPr lang="en-US" dirty="0"/>
              <a:t>The failure probability increases as cycle increases</a:t>
            </a:r>
          </a:p>
          <a:p>
            <a:r>
              <a:rPr lang="en-US" dirty="0"/>
              <a:t>EOL: when the degradation reaches to the threshold and the maintenance should be ordered for the system</a:t>
            </a:r>
          </a:p>
          <a:p>
            <a:r>
              <a:rPr lang="en-US" dirty="0"/>
              <a:t>RUL: the remaining time to the maintenance from the current time</a:t>
            </a:r>
          </a:p>
          <a:p>
            <a:endParaRPr lang="en-US" dirty="0"/>
          </a:p>
          <a:p>
            <a:pPr lvl="1"/>
            <a:r>
              <a:rPr lang="en-US" dirty="0"/>
              <a:t>The lower bound of RUL: the maintenance time for a conservative purpose</a:t>
            </a:r>
          </a:p>
          <a:p>
            <a:r>
              <a:rPr lang="en-US" dirty="0">
                <a:solidFill>
                  <a:srgbClr val="FF0000"/>
                </a:solidFill>
              </a:rPr>
              <a:t>Prognostics</a:t>
            </a:r>
            <a:r>
              <a:rPr lang="en-US" dirty="0"/>
              <a:t>: </a:t>
            </a:r>
            <a:r>
              <a:rPr lang="en-US" dirty="0">
                <a:solidFill>
                  <a:srgbClr val="0000CC"/>
                </a:solidFill>
              </a:rPr>
              <a:t>to predict future behavior of degradation and the RUL of the system based on the measured data up to the current time</a:t>
            </a:r>
          </a:p>
        </p:txBody>
      </p:sp>
      <p:sp>
        <p:nvSpPr>
          <p:cNvPr id="3" name="Title 2">
            <a:extLst>
              <a:ext uri="{FF2B5EF4-FFF2-40B4-BE49-F238E27FC236}">
                <a16:creationId xmlns:a16="http://schemas.microsoft.com/office/drawing/2014/main" id="{32662149-F35C-44CA-B2C9-36DDAB01F399}"/>
              </a:ext>
            </a:extLst>
          </p:cNvPr>
          <p:cNvSpPr>
            <a:spLocks noGrp="1"/>
          </p:cNvSpPr>
          <p:nvPr>
            <p:ph type="title"/>
          </p:nvPr>
        </p:nvSpPr>
        <p:spPr/>
        <p:txBody>
          <a:bodyPr/>
          <a:lstStyle/>
          <a:p>
            <a:r>
              <a:rPr lang="en-US" dirty="0"/>
              <a:t>EOL vs RUL</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1234BE8-5E7B-484A-A9E4-C53469B14D61}"/>
                  </a:ext>
                </a:extLst>
              </p:cNvPr>
              <p:cNvSpPr txBox="1"/>
              <p:nvPr/>
            </p:nvSpPr>
            <p:spPr>
              <a:xfrm>
                <a:off x="3124200" y="4191000"/>
                <a:ext cx="1896801" cy="307777"/>
              </a:xfrm>
              <a:prstGeom prst="rect">
                <a:avLst/>
              </a:prstGeom>
              <a:solidFill>
                <a:srgbClr val="FFFF00"/>
              </a:solidFill>
              <a:ln w="19050">
                <a:solidFill>
                  <a:srgbClr val="0000CC"/>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𝑡</m:t>
                          </m:r>
                        </m:e>
                        <m:sub>
                          <m:r>
                            <m:rPr>
                              <m:sty m:val="p"/>
                            </m:rPr>
                            <a:rPr lang="en-US" sz="2000" b="0" i="0" smtClean="0">
                              <a:latin typeface="Cambria Math" panose="02040503050406030204" pitchFamily="18" charset="0"/>
                            </a:rPr>
                            <m:t>RUL</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𝑡</m:t>
                          </m:r>
                        </m:e>
                        <m:sub>
                          <m:r>
                            <m:rPr>
                              <m:sty m:val="p"/>
                            </m:rPr>
                            <a:rPr lang="en-US" sz="2000" b="0" i="0" smtClean="0">
                              <a:latin typeface="Cambria Math" panose="02040503050406030204" pitchFamily="18" charset="0"/>
                            </a:rPr>
                            <m:t>EOL</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𝑡</m:t>
                          </m:r>
                        </m:e>
                        <m:sub>
                          <m:r>
                            <a:rPr lang="en-US" sz="2000" b="0" i="1" smtClean="0">
                              <a:latin typeface="Cambria Math" panose="02040503050406030204" pitchFamily="18" charset="0"/>
                            </a:rPr>
                            <m:t>𝑘</m:t>
                          </m:r>
                        </m:sub>
                      </m:sSub>
                    </m:oMath>
                  </m:oMathPara>
                </a14:m>
                <a:endParaRPr lang="en-US" sz="2000" dirty="0"/>
              </a:p>
            </p:txBody>
          </p:sp>
        </mc:Choice>
        <mc:Fallback xmlns="">
          <p:sp>
            <p:nvSpPr>
              <p:cNvPr id="4" name="TextBox 3">
                <a:extLst>
                  <a:ext uri="{FF2B5EF4-FFF2-40B4-BE49-F238E27FC236}">
                    <a16:creationId xmlns:a16="http://schemas.microsoft.com/office/drawing/2014/main" id="{11234BE8-5E7B-484A-A9E4-C53469B14D61}"/>
                  </a:ext>
                </a:extLst>
              </p:cNvPr>
              <p:cNvSpPr txBox="1">
                <a:spLocks noRot="1" noChangeAspect="1" noMove="1" noResize="1" noEditPoints="1" noAdjustHandles="1" noChangeArrowheads="1" noChangeShapeType="1" noTextEdit="1"/>
              </p:cNvSpPr>
              <p:nvPr/>
            </p:nvSpPr>
            <p:spPr>
              <a:xfrm>
                <a:off x="3124200" y="4191000"/>
                <a:ext cx="1896801" cy="307777"/>
              </a:xfrm>
              <a:prstGeom prst="rect">
                <a:avLst/>
              </a:prstGeom>
              <a:blipFill>
                <a:blip r:embed="rId2"/>
                <a:stretch>
                  <a:fillRect l="-1592" b="-15094"/>
                </a:stretch>
              </a:blipFill>
              <a:ln w="19050">
                <a:solidFill>
                  <a:srgbClr val="0000CC"/>
                </a:solidFill>
              </a:ln>
            </p:spPr>
            <p:txBody>
              <a:bodyPr/>
              <a:lstStyle/>
              <a:p>
                <a:r>
                  <a:rPr lang="en-US">
                    <a:noFill/>
                  </a:rPr>
                  <a:t> </a:t>
                </a:r>
              </a:p>
            </p:txBody>
          </p:sp>
        </mc:Fallback>
      </mc:AlternateContent>
    </p:spTree>
    <p:extLst>
      <p:ext uri="{BB962C8B-B14F-4D97-AF65-F5344CB8AC3E}">
        <p14:creationId xmlns:p14="http://schemas.microsoft.com/office/powerpoint/2010/main" val="38128112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099" name="Rectangle 3"/>
              <p:cNvSpPr>
                <a:spLocks noGrp="1" noChangeArrowheads="1"/>
              </p:cNvSpPr>
              <p:nvPr>
                <p:ph type="body" sz="quarter" idx="10"/>
              </p:nvPr>
            </p:nvSpPr>
            <p:spPr/>
            <p:txBody>
              <a:bodyPr/>
              <a:lstStyle/>
              <a:p>
                <a:r>
                  <a:rPr lang="en-US" dirty="0">
                    <a:solidFill>
                      <a:srgbClr val="0000FF"/>
                    </a:solidFill>
                  </a:rPr>
                  <a:t>Data sensitivity</a:t>
                </a:r>
                <a:r>
                  <a:rPr lang="en-US" dirty="0"/>
                  <a:t>: how much the prediction at </a:t>
                </a:r>
                <a14:m>
                  <m:oMath xmlns:m="http://schemas.openxmlformats.org/officeDocument/2006/math">
                    <m:r>
                      <a:rPr lang="en-US" b="0" i="1" smtClean="0">
                        <a:latin typeface="Cambria Math" panose="02040503050406030204" pitchFamily="18" charset="0"/>
                      </a:rPr>
                      <m:t>𝑡</m:t>
                    </m:r>
                  </m:oMath>
                </a14:m>
                <a:r>
                  <a:rPr lang="en-US" dirty="0"/>
                  <a:t> will vary due to a change in data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oMath>
                </a14:m>
                <a:r>
                  <a:rPr lang="en-US" dirty="0"/>
                  <a:t>?</a:t>
                </a:r>
              </a:p>
              <a:p>
                <a:r>
                  <a:rPr lang="en-US" dirty="0"/>
                  <a:t>Linear regression: </a:t>
                </a:r>
                <a14:m>
                  <m:oMath xmlns:m="http://schemas.openxmlformats.org/officeDocument/2006/math">
                    <m:r>
                      <a:rPr lang="en-US" b="0" i="1" smtClean="0">
                        <a:latin typeface="Cambria Math" panose="02040503050406030204" pitchFamily="18" charset="0"/>
                      </a:rPr>
                      <m:t>𝑧</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1" i="0" smtClean="0">
                        <a:latin typeface="Cambria Math" panose="02040503050406030204" pitchFamily="18" charset="0"/>
                      </a:rPr>
                      <m:t>𝛏</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e>
                      <m:sup>
                        <m:r>
                          <a:rPr lang="en-US" b="0" i="1" smtClean="0">
                            <a:latin typeface="Cambria Math" panose="02040503050406030204" pitchFamily="18" charset="0"/>
                          </a:rPr>
                          <m:t>𝑇</m:t>
                        </m:r>
                      </m:sup>
                    </m:sSup>
                    <m:r>
                      <a:rPr lang="en-US" b="1" i="0" smtClean="0">
                        <a:latin typeface="Cambria Math" panose="02040503050406030204" pitchFamily="18" charset="0"/>
                      </a:rPr>
                      <m:t>𝛉</m:t>
                    </m:r>
                    <m:r>
                      <a:rPr lang="en-US" b="0" i="0" smtClean="0">
                        <a:latin typeface="Cambria Math" panose="02040503050406030204" pitchFamily="18" charset="0"/>
                      </a:rPr>
                      <m:t>=</m:t>
                    </m:r>
                    <m:r>
                      <a:rPr lang="en-US" b="1">
                        <a:latin typeface="Cambria Math" panose="02040503050406030204" pitchFamily="18" charset="0"/>
                      </a:rPr>
                      <m:t>𝛏</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𝑡</m:t>
                            </m:r>
                          </m:e>
                        </m:d>
                      </m:e>
                      <m:sup>
                        <m:r>
                          <a:rPr lang="en-US" i="1">
                            <a:latin typeface="Cambria Math" panose="02040503050406030204" pitchFamily="18" charset="0"/>
                          </a:rPr>
                          <m:t>𝑇</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a:latin typeface="Cambria Math" panose="02040503050406030204" pitchFamily="18" charset="0"/>
                                  </a:rPr>
                                  <m:t>𝐗</m:t>
                                </m:r>
                              </m:e>
                              <m:sup>
                                <m:r>
                                  <a:rPr lang="en-US" i="1">
                                    <a:latin typeface="Cambria Math" panose="02040503050406030204" pitchFamily="18" charset="0"/>
                                  </a:rPr>
                                  <m:t>𝑇</m:t>
                                </m:r>
                              </m:sup>
                            </m:sSup>
                            <m:r>
                              <a:rPr lang="en-US" b="1">
                                <a:latin typeface="Cambria Math" panose="02040503050406030204" pitchFamily="18" charset="0"/>
                              </a:rPr>
                              <m:t>𝐗</m:t>
                            </m:r>
                          </m:e>
                        </m:d>
                      </m:e>
                      <m:sup>
                        <m:r>
                          <a:rPr lang="en-US" i="1">
                            <a:latin typeface="Cambria Math" panose="02040503050406030204" pitchFamily="18" charset="0"/>
                          </a:rPr>
                          <m:t>−1</m:t>
                        </m:r>
                      </m:sup>
                    </m:sSup>
                    <m:sSup>
                      <m:sSupPr>
                        <m:ctrlPr>
                          <a:rPr lang="en-US" b="0" i="1" smtClean="0">
                            <a:latin typeface="Cambria Math" panose="02040503050406030204" pitchFamily="18" charset="0"/>
                          </a:rPr>
                        </m:ctrlPr>
                      </m:sSupPr>
                      <m:e>
                        <m:r>
                          <a:rPr lang="en-US" b="1" i="0" smtClean="0">
                            <a:latin typeface="Cambria Math" panose="02040503050406030204" pitchFamily="18" charset="0"/>
                          </a:rPr>
                          <m:t>𝐗</m:t>
                        </m:r>
                      </m:e>
                      <m:sup>
                        <m:r>
                          <a:rPr lang="en-US" b="0" i="1" smtClean="0">
                            <a:latin typeface="Cambria Math" panose="02040503050406030204" pitchFamily="18" charset="0"/>
                          </a:rPr>
                          <m:t>𝑇</m:t>
                        </m:r>
                      </m:sup>
                    </m:sSup>
                    <m:r>
                      <a:rPr lang="en-US" b="1" i="0" smtClean="0">
                        <a:latin typeface="Cambria Math" panose="02040503050406030204" pitchFamily="18" charset="0"/>
                      </a:rPr>
                      <m:t>𝐲</m:t>
                    </m:r>
                  </m:oMath>
                </a14:m>
                <a:endParaRPr lang="en-US" b="1" dirty="0"/>
              </a:p>
              <a:p>
                <a:endParaRPr lang="en-US" dirty="0"/>
              </a:p>
              <a:p>
                <a:r>
                  <a:rPr lang="en-US" dirty="0"/>
                  <a:t>Differentiate </a:t>
                </a:r>
                <a14:m>
                  <m:oMath xmlns:m="http://schemas.openxmlformats.org/officeDocument/2006/math">
                    <m:r>
                      <a:rPr lang="en-US" b="0" i="1" smtClean="0">
                        <a:latin typeface="Cambria Math" panose="02040503050406030204" pitchFamily="18" charset="0"/>
                      </a:rPr>
                      <m:t>𝑧</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oMath>
                </a14:m>
                <a:r>
                  <a:rPr lang="en-US" dirty="0"/>
                  <a:t> with respect to </a:t>
                </a:r>
                <a:r>
                  <a:rPr lang="en-US" dirty="0" err="1"/>
                  <a:t>ith</a:t>
                </a:r>
                <a:r>
                  <a:rPr lang="en-US" dirty="0"/>
                  <a:t> component of </a:t>
                </a:r>
                <a14:m>
                  <m:oMath xmlns:m="http://schemas.openxmlformats.org/officeDocument/2006/math">
                    <m:r>
                      <a:rPr lang="en-US" b="1" i="0" smtClean="0">
                        <a:latin typeface="Cambria Math" panose="02040503050406030204" pitchFamily="18" charset="0"/>
                      </a:rPr>
                      <m:t>𝐲</m:t>
                    </m:r>
                  </m:oMath>
                </a14:m>
                <a:endParaRPr lang="en-US" b="1" dirty="0"/>
              </a:p>
              <a:p>
                <a:pPr lvl="1"/>
                <a:endParaRPr lang="en-US" dirty="0"/>
              </a:p>
              <a:p>
                <a:pPr lvl="1"/>
                <a:endParaRPr lang="en-US" dirty="0"/>
              </a:p>
              <a:p>
                <a:pPr lvl="1"/>
                <a:endParaRPr lang="en-US" dirty="0"/>
              </a:p>
              <a:p>
                <a:pPr lvl="1"/>
                <a:r>
                  <a:rPr lang="en-US" dirty="0"/>
                  <a:t>Sensitivity of prediction with respect to change in data</a:t>
                </a:r>
              </a:p>
            </p:txBody>
          </p:sp>
        </mc:Choice>
        <mc:Fallback xmlns="">
          <p:sp>
            <p:nvSpPr>
              <p:cNvPr id="4099" name="Rectangle 3"/>
              <p:cNvSpPr>
                <a:spLocks noGrp="1" noRot="1" noChangeAspect="1" noMove="1" noResize="1" noEditPoints="1" noAdjustHandles="1" noChangeArrowheads="1" noChangeShapeType="1" noTextEdit="1"/>
              </p:cNvSpPr>
              <p:nvPr>
                <p:ph type="body" sz="quarter" idx="10"/>
              </p:nvPr>
            </p:nvSpPr>
            <p:spPr>
              <a:blipFill>
                <a:blip r:embed="rId3"/>
                <a:stretch>
                  <a:fillRect l="-643" t="-428"/>
                </a:stretch>
              </a:blipFill>
            </p:spPr>
            <p:txBody>
              <a:bodyPr/>
              <a:lstStyle/>
              <a:p>
                <a:r>
                  <a:rPr lang="en-US">
                    <a:noFill/>
                  </a:rPr>
                  <a:t> </a:t>
                </a:r>
              </a:p>
            </p:txBody>
          </p:sp>
        </mc:Fallback>
      </mc:AlternateContent>
      <p:sp>
        <p:nvSpPr>
          <p:cNvPr id="4098" name="Rectangle 2"/>
          <p:cNvSpPr>
            <a:spLocks noGrp="1" noChangeArrowheads="1"/>
          </p:cNvSpPr>
          <p:nvPr>
            <p:ph type="title"/>
          </p:nvPr>
        </p:nvSpPr>
        <p:spPr/>
        <p:txBody>
          <a:bodyPr/>
          <a:lstStyle/>
          <a:p>
            <a:r>
              <a:rPr lang="en-US" dirty="0"/>
              <a:t>Data sensitivity</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03E9527-04EB-4980-BDDC-FE7ED6C1E0AA}"/>
                  </a:ext>
                </a:extLst>
              </p:cNvPr>
              <p:cNvSpPr txBox="1"/>
              <p:nvPr/>
            </p:nvSpPr>
            <p:spPr>
              <a:xfrm>
                <a:off x="2490716" y="3109585"/>
                <a:ext cx="3071675" cy="638829"/>
              </a:xfrm>
              <a:prstGeom prst="rect">
                <a:avLst/>
              </a:prstGeom>
              <a:solidFill>
                <a:srgbClr val="FFFF00"/>
              </a:solidFill>
              <a:ln w="19050">
                <a:solidFill>
                  <a:srgbClr val="0000FF"/>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𝑧</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𝑡</m:t>
                          </m:r>
                          <m:r>
                            <a:rPr lang="en-US" sz="2000" b="0" i="1" smtClean="0">
                              <a:latin typeface="Cambria Math" panose="02040503050406030204" pitchFamily="18" charset="0"/>
                              <a:ea typeface="Cambria Math" panose="02040503050406030204" pitchFamily="18" charset="0"/>
                            </a:rPr>
                            <m:t>)</m:t>
                          </m:r>
                        </m:num>
                        <m:den>
                          <m:r>
                            <a:rPr lang="en-US" sz="200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𝑦</m:t>
                              </m:r>
                            </m:e>
                            <m:sub>
                              <m:r>
                                <a:rPr lang="en-US" sz="2000" b="0" i="1" smtClean="0">
                                  <a:latin typeface="Cambria Math" panose="02040503050406030204" pitchFamily="18" charset="0"/>
                                  <a:ea typeface="Cambria Math" panose="02040503050406030204" pitchFamily="18" charset="0"/>
                                </a:rPr>
                                <m:t>𝑖</m:t>
                              </m:r>
                            </m:sub>
                          </m:sSub>
                        </m:den>
                      </m:f>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d>
                            <m:dPr>
                              <m:begChr m:val="{"/>
                              <m:endChr m:val="}"/>
                              <m:ctrlPr>
                                <a:rPr lang="en-US" sz="2000" b="0" i="1" smtClean="0">
                                  <a:latin typeface="Cambria Math" panose="02040503050406030204" pitchFamily="18" charset="0"/>
                                </a:rPr>
                              </m:ctrlPr>
                            </m:dPr>
                            <m:e>
                              <m:r>
                                <a:rPr lang="en-US" sz="2000" b="1">
                                  <a:latin typeface="Cambria Math" panose="02040503050406030204" pitchFamily="18" charset="0"/>
                                </a:rPr>
                                <m:t>𝛏</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panose="02040503050406030204" pitchFamily="18" charset="0"/>
                                        </a:rPr>
                                        <m:t>𝑡</m:t>
                                      </m:r>
                                    </m:e>
                                  </m:d>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b="1">
                                              <a:latin typeface="Cambria Math" panose="02040503050406030204" pitchFamily="18" charset="0"/>
                                            </a:rPr>
                                            <m:t>𝐗</m:t>
                                          </m:r>
                                        </m:e>
                                        <m:sup>
                                          <m:r>
                                            <a:rPr lang="en-US" sz="2000" i="1">
                                              <a:latin typeface="Cambria Math" panose="02040503050406030204" pitchFamily="18" charset="0"/>
                                            </a:rPr>
                                            <m:t>𝑇</m:t>
                                          </m:r>
                                        </m:sup>
                                      </m:sSup>
                                      <m:r>
                                        <a:rPr lang="en-US" sz="2000" b="1">
                                          <a:latin typeface="Cambria Math" panose="02040503050406030204" pitchFamily="18" charset="0"/>
                                        </a:rPr>
                                        <m:t>𝐗</m:t>
                                      </m:r>
                                    </m:e>
                                  </m:d>
                                </m:e>
                                <m:sup>
                                  <m:r>
                                    <a:rPr lang="en-US" sz="2000" i="1">
                                      <a:latin typeface="Cambria Math" panose="02040503050406030204" pitchFamily="18" charset="0"/>
                                    </a:rPr>
                                    <m:t>−1</m:t>
                                  </m:r>
                                </m:sup>
                              </m:sSup>
                              <m:sSup>
                                <m:sSupPr>
                                  <m:ctrlPr>
                                    <a:rPr lang="en-US" sz="2000" i="1">
                                      <a:latin typeface="Cambria Math" panose="02040503050406030204" pitchFamily="18" charset="0"/>
                                    </a:rPr>
                                  </m:ctrlPr>
                                </m:sSupPr>
                                <m:e>
                                  <m:r>
                                    <a:rPr lang="en-US" sz="2000" b="1">
                                      <a:latin typeface="Cambria Math" panose="02040503050406030204" pitchFamily="18" charset="0"/>
                                    </a:rPr>
                                    <m:t>𝐗</m:t>
                                  </m:r>
                                </m:e>
                                <m:sup>
                                  <m:r>
                                    <a:rPr lang="en-US" sz="2000" i="1">
                                      <a:latin typeface="Cambria Math" panose="02040503050406030204" pitchFamily="18" charset="0"/>
                                    </a:rPr>
                                    <m:t>𝑇</m:t>
                                  </m:r>
                                </m:sup>
                              </m:sSup>
                            </m:e>
                          </m:d>
                        </m:e>
                        <m:sub>
                          <m:r>
                            <a:rPr lang="en-US" sz="2000" b="0" i="1" smtClean="0">
                              <a:latin typeface="Cambria Math" panose="02040503050406030204" pitchFamily="18" charset="0"/>
                            </a:rPr>
                            <m:t>𝑖</m:t>
                          </m:r>
                        </m:sub>
                      </m:sSub>
                    </m:oMath>
                  </m:oMathPara>
                </a14:m>
                <a:endParaRPr lang="en-US" sz="2000" dirty="0"/>
              </a:p>
            </p:txBody>
          </p:sp>
        </mc:Choice>
        <mc:Fallback xmlns="">
          <p:sp>
            <p:nvSpPr>
              <p:cNvPr id="4" name="TextBox 3">
                <a:extLst>
                  <a:ext uri="{FF2B5EF4-FFF2-40B4-BE49-F238E27FC236}">
                    <a16:creationId xmlns:a16="http://schemas.microsoft.com/office/drawing/2014/main" id="{F03E9527-04EB-4980-BDDC-FE7ED6C1E0AA}"/>
                  </a:ext>
                </a:extLst>
              </p:cNvPr>
              <p:cNvSpPr txBox="1">
                <a:spLocks noRot="1" noChangeAspect="1" noMove="1" noResize="1" noEditPoints="1" noAdjustHandles="1" noChangeArrowheads="1" noChangeShapeType="1" noTextEdit="1"/>
              </p:cNvSpPr>
              <p:nvPr/>
            </p:nvSpPr>
            <p:spPr>
              <a:xfrm>
                <a:off x="2490716" y="3109585"/>
                <a:ext cx="3071675" cy="638829"/>
              </a:xfrm>
              <a:prstGeom prst="rect">
                <a:avLst/>
              </a:prstGeom>
              <a:blipFill>
                <a:blip r:embed="rId4"/>
                <a:stretch>
                  <a:fillRect/>
                </a:stretch>
              </a:blipFill>
              <a:ln w="19050">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10619605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AE9BE4B2-EFE3-40A1-908E-0E349E526E3D}"/>
                  </a:ext>
                </a:extLst>
              </p:cNvPr>
              <p:cNvSpPr>
                <a:spLocks noGrp="1"/>
              </p:cNvSpPr>
              <p:nvPr>
                <p:ph type="body" sz="quarter" idx="10"/>
              </p:nvPr>
            </p:nvSpPr>
            <p:spPr/>
            <p:txBody>
              <a:bodyPr/>
              <a:lstStyle/>
              <a:p>
                <a:r>
                  <a:rPr lang="en-US" dirty="0"/>
                  <a:t>Linear model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2</m:t>
                        </m:r>
                      </m:sub>
                    </m:sSub>
                    <m:r>
                      <a:rPr lang="en-US" b="0" i="1" smtClean="0">
                        <a:latin typeface="Cambria Math" panose="02040503050406030204" pitchFamily="18" charset="0"/>
                      </a:rPr>
                      <m:t>𝑡</m:t>
                    </m:r>
                  </m:oMath>
                </a14:m>
                <a:r>
                  <a:rPr lang="en-US" dirty="0"/>
                  <a:t> with noisy data in Table 2.2</a:t>
                </a:r>
              </a:p>
              <a:p>
                <a:endParaRPr lang="en-US" dirty="0"/>
              </a:p>
              <a:p>
                <a:endParaRPr lang="en-US" dirty="0"/>
              </a:p>
              <a:p>
                <a:endParaRPr lang="en-US" dirty="0"/>
              </a:p>
              <a:p>
                <a:r>
                  <a:rPr lang="en-US" dirty="0"/>
                  <a:t>Square sum of error</a:t>
                </a:r>
              </a:p>
              <a:p>
                <a:pPr lvl="1"/>
                <a:endParaRPr lang="en-US" dirty="0"/>
              </a:p>
              <a:p>
                <a:pPr lvl="1"/>
                <a:endParaRPr lang="en-US" dirty="0"/>
              </a:p>
              <a:p>
                <a:pPr lvl="1"/>
                <a:endParaRPr lang="en-US" dirty="0"/>
              </a:p>
              <a:p>
                <a:r>
                  <a:rPr lang="en-US" dirty="0"/>
                  <a:t>Mean and variance of data</a:t>
                </a:r>
              </a:p>
              <a:p>
                <a:pPr lvl="1"/>
                <a:endParaRPr lang="en-US" dirty="0"/>
              </a:p>
              <a:p>
                <a:pPr>
                  <a:spcBef>
                    <a:spcPts val="3000"/>
                  </a:spcBef>
                </a:pPr>
                <a:r>
                  <a:rPr lang="en-US" dirty="0"/>
                  <a:t>Covariance matrix of the coefficients</a:t>
                </a:r>
              </a:p>
            </p:txBody>
          </p:sp>
        </mc:Choice>
        <mc:Fallback xmlns="">
          <p:sp>
            <p:nvSpPr>
              <p:cNvPr id="2" name="Text Placeholder 1">
                <a:extLst>
                  <a:ext uri="{FF2B5EF4-FFF2-40B4-BE49-F238E27FC236}">
                    <a16:creationId xmlns:a16="http://schemas.microsoft.com/office/drawing/2014/main" id="{AE9BE4B2-EFE3-40A1-908E-0E349E526E3D}"/>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2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0AC5006A-96C7-4DF9-A5E3-B888408B9338}"/>
              </a:ext>
            </a:extLst>
          </p:cNvPr>
          <p:cNvSpPr>
            <a:spLocks noGrp="1"/>
          </p:cNvSpPr>
          <p:nvPr>
            <p:ph type="title"/>
          </p:nvPr>
        </p:nvSpPr>
        <p:spPr/>
        <p:txBody>
          <a:bodyPr/>
          <a:lstStyle/>
          <a:p>
            <a:r>
              <a:rPr lang="en-US" dirty="0"/>
              <a:t>Ex) Variance in the Linear Model</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66FCB13-9392-457F-89A3-696CFE33945E}"/>
                  </a:ext>
                </a:extLst>
              </p:cNvPr>
              <p:cNvSpPr txBox="1"/>
              <p:nvPr/>
            </p:nvSpPr>
            <p:spPr>
              <a:xfrm>
                <a:off x="1042678" y="1243323"/>
                <a:ext cx="6321089" cy="12488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𝐗</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mr>
                                </m:m>
                              </m:e>
                            </m:mr>
                            <m:m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2</m:t>
                                      </m:r>
                                    </m:e>
                                  </m:mr>
                                  <m:mr>
                                    <m:e>
                                      <m:r>
                                        <a:rPr lang="en-US" b="0" i="1" smtClean="0">
                                          <a:latin typeface="Cambria Math" panose="02040503050406030204" pitchFamily="18" charset="0"/>
                                        </a:rPr>
                                        <m:t>1</m:t>
                                      </m:r>
                                    </m:e>
                                    <m:e>
                                      <m:r>
                                        <a:rPr lang="en-US" b="0" i="1" smtClean="0">
                                          <a:latin typeface="Cambria Math" panose="02040503050406030204" pitchFamily="18" charset="0"/>
                                        </a:rPr>
                                        <m:t>3</m:t>
                                      </m:r>
                                    </m:e>
                                  </m:mr>
                                  <m:mr>
                                    <m:e>
                                      <m:r>
                                        <a:rPr lang="en-US" b="0" i="1" smtClean="0">
                                          <a:latin typeface="Cambria Math" panose="02040503050406030204" pitchFamily="18" charset="0"/>
                                        </a:rPr>
                                        <m:t>1</m:t>
                                      </m:r>
                                    </m:e>
                                    <m:e>
                                      <m:r>
                                        <a:rPr lang="en-US" b="0" i="1" smtClean="0">
                                          <a:latin typeface="Cambria Math" panose="02040503050406030204" pitchFamily="18" charset="0"/>
                                        </a:rPr>
                                        <m:t>4</m:t>
                                      </m:r>
                                    </m:e>
                                  </m:mr>
                                </m:m>
                              </m:e>
                            </m:mr>
                          </m:m>
                        </m:e>
                      </m:d>
                      <m:r>
                        <a:rPr lang="en-US" b="0" i="1" smtClean="0">
                          <a:latin typeface="Cambria Math" panose="02040503050406030204" pitchFamily="18" charset="0"/>
                        </a:rPr>
                        <m:t>,  </m:t>
                      </m:r>
                      <m:r>
                        <a:rPr lang="en-US" b="1" i="0" smtClean="0">
                          <a:latin typeface="Cambria Math" panose="02040503050406030204" pitchFamily="18" charset="0"/>
                        </a:rPr>
                        <m:t>𝐲</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6</m:t>
                                      </m:r>
                                      <m:r>
                                        <a:rPr lang="en-US" b="0" i="1" smtClean="0">
                                          <a:latin typeface="Cambria Math" panose="02040503050406030204" pitchFamily="18" charset="0"/>
                                        </a:rPr>
                                        <m:t>.99</m:t>
                                      </m:r>
                                    </m:e>
                                  </m:mr>
                                  <m:mr>
                                    <m:e>
                                      <m:r>
                                        <a:rPr lang="en-US" b="0" i="1" smtClean="0">
                                          <a:latin typeface="Cambria Math" panose="02040503050406030204" pitchFamily="18" charset="0"/>
                                        </a:rPr>
                                        <m:t>2.28</m:t>
                                      </m:r>
                                    </m:e>
                                  </m:mr>
                                </m:m>
                              </m:e>
                            </m:mr>
                            <m:m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r>
                                        <a:rPr lang="en-US" b="0" i="1" smtClean="0">
                                          <a:latin typeface="Cambria Math" panose="02040503050406030204" pitchFamily="18" charset="0"/>
                                        </a:rPr>
                                        <m:t>.91</m:t>
                                      </m:r>
                                    </m:e>
                                  </m:mr>
                                  <m:mr>
                                    <m:e>
                                      <m:r>
                                        <a:rPr lang="en-US" b="0" i="1" smtClean="0">
                                          <a:latin typeface="Cambria Math" panose="02040503050406030204" pitchFamily="18" charset="0"/>
                                        </a:rPr>
                                        <m:t>11.94</m:t>
                                      </m:r>
                                    </m:e>
                                  </m:mr>
                                  <m:mr>
                                    <m:e>
                                      <m:r>
                                        <a:rPr lang="en-US" b="0" i="1" smtClean="0">
                                          <a:latin typeface="Cambria Math" panose="02040503050406030204" pitchFamily="18" charset="0"/>
                                        </a:rPr>
                                        <m:t>14.60</m:t>
                                      </m:r>
                                    </m:e>
                                  </m:mr>
                                </m:m>
                              </m:e>
                            </m:mr>
                          </m:m>
                        </m:e>
                      </m:d>
                      <m:r>
                        <a:rPr lang="en-US" b="0" i="0"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  </m:t>
                      </m:r>
                      <m:acc>
                        <m:accPr>
                          <m:chr m:val="̂"/>
                          <m:ctrlPr>
                            <a:rPr lang="en-US" b="1" i="1" smtClean="0">
                              <a:latin typeface="Cambria Math" panose="02040503050406030204" pitchFamily="18" charset="0"/>
                              <a:ea typeface="Cambria Math" panose="02040503050406030204" pitchFamily="18" charset="0"/>
                            </a:rPr>
                          </m:ctrlPr>
                        </m:accPr>
                        <m:e>
                          <m:r>
                            <a:rPr lang="en-US" b="1" i="0" smtClean="0">
                              <a:latin typeface="Cambria Math" panose="02040503050406030204" pitchFamily="18" charset="0"/>
                              <a:ea typeface="Cambria Math" panose="02040503050406030204" pitchFamily="18" charset="0"/>
                            </a:rPr>
                            <m:t>𝛉</m:t>
                          </m:r>
                        </m:e>
                      </m:acc>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1" i="0" smtClean="0">
                                      <a:latin typeface="Cambria Math" panose="02040503050406030204" pitchFamily="18" charset="0"/>
                                    </a:rPr>
                                    <m:t>𝐗</m:t>
                                  </m:r>
                                </m:e>
                                <m:sup>
                                  <m:r>
                                    <a:rPr lang="en-US" b="0" i="1" smtClean="0">
                                      <a:latin typeface="Cambria Math" panose="02040503050406030204" pitchFamily="18" charset="0"/>
                                    </a:rPr>
                                    <m:t>𝑇</m:t>
                                  </m:r>
                                </m:sup>
                              </m:sSup>
                              <m:r>
                                <a:rPr lang="en-US" b="1" i="0" smtClean="0">
                                  <a:latin typeface="Cambria Math" panose="02040503050406030204" pitchFamily="18" charset="0"/>
                                </a:rPr>
                                <m:t>𝐗</m:t>
                              </m:r>
                            </m:e>
                          </m:d>
                        </m:e>
                        <m:sup>
                          <m:r>
                            <a:rPr lang="en-US" b="0" i="1" smtClean="0">
                              <a:latin typeface="Cambria Math" panose="02040503050406030204" pitchFamily="18" charset="0"/>
                            </a:rPr>
                            <m:t>−1</m:t>
                          </m:r>
                        </m:sup>
                      </m:sSup>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1" i="0" smtClean="0">
                                  <a:latin typeface="Cambria Math" panose="02040503050406030204" pitchFamily="18" charset="0"/>
                                </a:rPr>
                                <m:t>𝐗</m:t>
                              </m:r>
                            </m:e>
                            <m:sup>
                              <m:r>
                                <a:rPr lang="en-US" b="0" i="1" smtClean="0">
                                  <a:latin typeface="Cambria Math" panose="02040503050406030204" pitchFamily="18" charset="0"/>
                                </a:rPr>
                                <m:t>𝑇</m:t>
                              </m:r>
                            </m:sup>
                          </m:sSup>
                          <m:r>
                            <a:rPr lang="en-US" b="1" i="0" smtClean="0">
                              <a:latin typeface="Cambria Math" panose="02040503050406030204" pitchFamily="18" charset="0"/>
                            </a:rPr>
                            <m:t>𝐲</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2</m:t>
                                </m:r>
                                <m:r>
                                  <a:rPr lang="en-US" b="0" i="1" smtClean="0">
                                    <a:latin typeface="Cambria Math" panose="02040503050406030204" pitchFamily="18" charset="0"/>
                                  </a:rPr>
                                  <m:t>.57</m:t>
                                </m:r>
                              </m:e>
                            </m:mr>
                            <m:mr>
                              <m:e>
                                <m:r>
                                  <a:rPr lang="en-US" b="0" i="1" smtClean="0">
                                    <a:latin typeface="Cambria Math" panose="02040503050406030204" pitchFamily="18" charset="0"/>
                                  </a:rPr>
                                  <m:t>2.49</m:t>
                                </m:r>
                              </m:e>
                            </m:mr>
                          </m:m>
                        </m:e>
                      </m:d>
                    </m:oMath>
                  </m:oMathPara>
                </a14:m>
                <a:endParaRPr lang="en-US" dirty="0"/>
              </a:p>
            </p:txBody>
          </p:sp>
        </mc:Choice>
        <mc:Fallback xmlns="">
          <p:sp>
            <p:nvSpPr>
              <p:cNvPr id="4" name="TextBox 3">
                <a:extLst>
                  <a:ext uri="{FF2B5EF4-FFF2-40B4-BE49-F238E27FC236}">
                    <a16:creationId xmlns:a16="http://schemas.microsoft.com/office/drawing/2014/main" id="{366FCB13-9392-457F-89A3-696CFE33945E}"/>
                  </a:ext>
                </a:extLst>
              </p:cNvPr>
              <p:cNvSpPr txBox="1">
                <a:spLocks noRot="1" noChangeAspect="1" noMove="1" noResize="1" noEditPoints="1" noAdjustHandles="1" noChangeArrowheads="1" noChangeShapeType="1" noTextEdit="1"/>
              </p:cNvSpPr>
              <p:nvPr/>
            </p:nvSpPr>
            <p:spPr>
              <a:xfrm>
                <a:off x="1042678" y="1243323"/>
                <a:ext cx="6321089" cy="124886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603FF3-2043-471D-A2DA-36FE8C7A3022}"/>
                  </a:ext>
                </a:extLst>
              </p:cNvPr>
              <p:cNvSpPr txBox="1"/>
              <p:nvPr/>
            </p:nvSpPr>
            <p:spPr>
              <a:xfrm>
                <a:off x="2167588" y="3032252"/>
                <a:ext cx="3428311" cy="3661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𝐸</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1">
                                  <a:latin typeface="Cambria Math" panose="02040503050406030204" pitchFamily="18" charset="0"/>
                                </a:rPr>
                                <m:t>𝐲</m:t>
                              </m:r>
                              <m:r>
                                <a:rPr lang="en-US" b="0" i="1" smtClean="0">
                                  <a:latin typeface="Cambria Math" panose="02040503050406030204" pitchFamily="18" charset="0"/>
                                </a:rPr>
                                <m:t>−</m:t>
                              </m:r>
                              <m:r>
                                <a:rPr lang="en-US" b="1">
                                  <a:latin typeface="Cambria Math" panose="02040503050406030204" pitchFamily="18" charset="0"/>
                                </a:rPr>
                                <m:t>𝐗</m:t>
                              </m:r>
                              <m:acc>
                                <m:accPr>
                                  <m:chr m:val="̂"/>
                                  <m:ctrlPr>
                                    <a:rPr lang="en-US" b="1" i="1">
                                      <a:latin typeface="Cambria Math" panose="02040503050406030204" pitchFamily="18" charset="0"/>
                                      <a:ea typeface="Cambria Math" panose="02040503050406030204" pitchFamily="18" charset="0"/>
                                    </a:rPr>
                                  </m:ctrlPr>
                                </m:accPr>
                                <m:e>
                                  <m:r>
                                    <a:rPr lang="en-US" b="1">
                                      <a:latin typeface="Cambria Math" panose="02040503050406030204" pitchFamily="18" charset="0"/>
                                      <a:ea typeface="Cambria Math" panose="02040503050406030204" pitchFamily="18" charset="0"/>
                                    </a:rPr>
                                    <m:t>𝛉</m:t>
                                  </m:r>
                                </m:e>
                              </m:acc>
                            </m:e>
                          </m:d>
                        </m:e>
                        <m:sup>
                          <m:r>
                            <a:rPr lang="en-US" b="0" i="1" smtClean="0">
                              <a:latin typeface="Cambria Math" panose="02040503050406030204" pitchFamily="18" charset="0"/>
                            </a:rPr>
                            <m:t>𝑇</m:t>
                          </m:r>
                        </m:sup>
                      </m:sSup>
                      <m:d>
                        <m:dPr>
                          <m:begChr m:val="{"/>
                          <m:endChr m:val="}"/>
                          <m:ctrlPr>
                            <a:rPr lang="en-US" i="1">
                              <a:latin typeface="Cambria Math" panose="02040503050406030204" pitchFamily="18" charset="0"/>
                            </a:rPr>
                          </m:ctrlPr>
                        </m:dPr>
                        <m:e>
                          <m:r>
                            <a:rPr lang="en-US" b="1">
                              <a:latin typeface="Cambria Math" panose="02040503050406030204" pitchFamily="18" charset="0"/>
                            </a:rPr>
                            <m:t>𝐲</m:t>
                          </m:r>
                          <m:r>
                            <a:rPr lang="en-US" i="1">
                              <a:latin typeface="Cambria Math" panose="02040503050406030204" pitchFamily="18" charset="0"/>
                            </a:rPr>
                            <m:t>−</m:t>
                          </m:r>
                          <m:r>
                            <a:rPr lang="en-US" b="1">
                              <a:latin typeface="Cambria Math" panose="02040503050406030204" pitchFamily="18" charset="0"/>
                            </a:rPr>
                            <m:t>𝐗</m:t>
                          </m:r>
                          <m:acc>
                            <m:accPr>
                              <m:chr m:val="̂"/>
                              <m:ctrlPr>
                                <a:rPr lang="en-US" b="1" i="1">
                                  <a:latin typeface="Cambria Math" panose="02040503050406030204" pitchFamily="18" charset="0"/>
                                  <a:ea typeface="Cambria Math" panose="02040503050406030204" pitchFamily="18" charset="0"/>
                                </a:rPr>
                              </m:ctrlPr>
                            </m:accPr>
                            <m:e>
                              <m:r>
                                <a:rPr lang="en-US" b="1">
                                  <a:latin typeface="Cambria Math" panose="02040503050406030204" pitchFamily="18" charset="0"/>
                                  <a:ea typeface="Cambria Math" panose="02040503050406030204" pitchFamily="18" charset="0"/>
                                </a:rPr>
                                <m:t>𝛉</m:t>
                              </m:r>
                            </m:e>
                          </m:acc>
                        </m:e>
                      </m:d>
                      <m:r>
                        <a:rPr lang="en-US" b="0" i="0" smtClean="0">
                          <a:latin typeface="Cambria Math" panose="02040503050406030204" pitchFamily="18" charset="0"/>
                          <a:ea typeface="Cambria Math" panose="02040503050406030204" pitchFamily="18" charset="0"/>
                        </a:rPr>
                        <m:t>=66.97</m:t>
                      </m:r>
                    </m:oMath>
                  </m:oMathPara>
                </a14:m>
                <a:endParaRPr lang="en-US" dirty="0"/>
              </a:p>
            </p:txBody>
          </p:sp>
        </mc:Choice>
        <mc:Fallback xmlns="">
          <p:sp>
            <p:nvSpPr>
              <p:cNvPr id="5" name="TextBox 4">
                <a:extLst>
                  <a:ext uri="{FF2B5EF4-FFF2-40B4-BE49-F238E27FC236}">
                    <a16:creationId xmlns:a16="http://schemas.microsoft.com/office/drawing/2014/main" id="{8B603FF3-2043-471D-A2DA-36FE8C7A3022}"/>
                  </a:ext>
                </a:extLst>
              </p:cNvPr>
              <p:cNvSpPr txBox="1">
                <a:spLocks noRot="1" noChangeAspect="1" noMove="1" noResize="1" noEditPoints="1" noAdjustHandles="1" noChangeArrowheads="1" noChangeShapeType="1" noTextEdit="1"/>
              </p:cNvSpPr>
              <p:nvPr/>
            </p:nvSpPr>
            <p:spPr>
              <a:xfrm>
                <a:off x="2167588" y="3032252"/>
                <a:ext cx="3428311" cy="366126"/>
              </a:xfrm>
              <a:prstGeom prst="rect">
                <a:avLst/>
              </a:prstGeom>
              <a:blipFill>
                <a:blip r:embed="rId4"/>
                <a:stretch>
                  <a:fillRect l="-1068" r="-1068"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D9A29A9-7D89-4E58-AA57-A9BE03002C42}"/>
                  </a:ext>
                </a:extLst>
              </p:cNvPr>
              <p:cNvSpPr txBox="1"/>
              <p:nvPr/>
            </p:nvSpPr>
            <p:spPr>
              <a:xfrm>
                <a:off x="2255932" y="3552031"/>
                <a:ext cx="3126112" cy="598177"/>
              </a:xfrm>
              <a:prstGeom prst="rect">
                <a:avLst/>
              </a:prstGeom>
              <a:noFill/>
              <a:ln w="19050">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𝜎</m:t>
                              </m:r>
                            </m:e>
                          </m:acc>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𝑆</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𝐸</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𝑝</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66.97</m:t>
                          </m:r>
                        </m:num>
                        <m:den>
                          <m:r>
                            <a:rPr lang="en-US" b="0" i="1" smtClean="0">
                              <a:latin typeface="Cambria Math" panose="02040503050406030204" pitchFamily="18" charset="0"/>
                            </a:rPr>
                            <m:t>5−2</m:t>
                          </m:r>
                        </m:den>
                      </m:f>
                      <m:r>
                        <a:rPr lang="en-US" b="0" i="1" smtClean="0">
                          <a:latin typeface="Cambria Math" panose="02040503050406030204" pitchFamily="18" charset="0"/>
                        </a:rPr>
                        <m:t>=22.32</m:t>
                      </m:r>
                    </m:oMath>
                  </m:oMathPara>
                </a14:m>
                <a:endParaRPr lang="en-US" dirty="0"/>
              </a:p>
            </p:txBody>
          </p:sp>
        </mc:Choice>
        <mc:Fallback xmlns="">
          <p:sp>
            <p:nvSpPr>
              <p:cNvPr id="6" name="TextBox 5">
                <a:extLst>
                  <a:ext uri="{FF2B5EF4-FFF2-40B4-BE49-F238E27FC236}">
                    <a16:creationId xmlns:a16="http://schemas.microsoft.com/office/drawing/2014/main" id="{AD9A29A9-7D89-4E58-AA57-A9BE03002C42}"/>
                  </a:ext>
                </a:extLst>
              </p:cNvPr>
              <p:cNvSpPr txBox="1">
                <a:spLocks noRot="1" noChangeAspect="1" noMove="1" noResize="1" noEditPoints="1" noAdjustHandles="1" noChangeArrowheads="1" noChangeShapeType="1" noTextEdit="1"/>
              </p:cNvSpPr>
              <p:nvPr/>
            </p:nvSpPr>
            <p:spPr>
              <a:xfrm>
                <a:off x="2255932" y="3552031"/>
                <a:ext cx="3126112" cy="598177"/>
              </a:xfrm>
              <a:prstGeom prst="rect">
                <a:avLst/>
              </a:prstGeom>
              <a:blipFill>
                <a:blip r:embed="rId5"/>
                <a:stretch>
                  <a:fillRect/>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3F21D79-F8D9-4814-AFEF-1EE5869A1E7F}"/>
                  </a:ext>
                </a:extLst>
              </p:cNvPr>
              <p:cNvSpPr txBox="1"/>
              <p:nvPr/>
            </p:nvSpPr>
            <p:spPr>
              <a:xfrm>
                <a:off x="2056742" y="4596873"/>
                <a:ext cx="3693575" cy="7783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=2,  </m:t>
                      </m:r>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 =</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𝑥</m:t>
                                      </m:r>
                                    </m:e>
                                  </m:acc>
                                </m:e>
                              </m:d>
                            </m:e>
                            <m:sup>
                              <m:r>
                                <a:rPr lang="en-US" b="0" i="1" smtClean="0">
                                  <a:latin typeface="Cambria Math" panose="02040503050406030204" pitchFamily="18" charset="0"/>
                                </a:rPr>
                                <m:t>2</m:t>
                              </m:r>
                            </m:sup>
                          </m:sSup>
                        </m:e>
                      </m:nary>
                      <m:r>
                        <a:rPr lang="en-US" b="0" i="1" smtClean="0">
                          <a:latin typeface="Cambria Math" panose="02040503050406030204" pitchFamily="18" charset="0"/>
                        </a:rPr>
                        <m:t>=10</m:t>
                      </m:r>
                    </m:oMath>
                  </m:oMathPara>
                </a14:m>
                <a:endParaRPr lang="en-US" dirty="0"/>
              </a:p>
            </p:txBody>
          </p:sp>
        </mc:Choice>
        <mc:Fallback xmlns="">
          <p:sp>
            <p:nvSpPr>
              <p:cNvPr id="7" name="TextBox 6">
                <a:extLst>
                  <a:ext uri="{FF2B5EF4-FFF2-40B4-BE49-F238E27FC236}">
                    <a16:creationId xmlns:a16="http://schemas.microsoft.com/office/drawing/2014/main" id="{B3F21D79-F8D9-4814-AFEF-1EE5869A1E7F}"/>
                  </a:ext>
                </a:extLst>
              </p:cNvPr>
              <p:cNvSpPr txBox="1">
                <a:spLocks noRot="1" noChangeAspect="1" noMove="1" noResize="1" noEditPoints="1" noAdjustHandles="1" noChangeArrowheads="1" noChangeShapeType="1" noTextEdit="1"/>
              </p:cNvSpPr>
              <p:nvPr/>
            </p:nvSpPr>
            <p:spPr>
              <a:xfrm>
                <a:off x="2056742" y="4596873"/>
                <a:ext cx="3693575" cy="77835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274B74C-1428-4298-9778-E4D38B9EFF9B}"/>
                  </a:ext>
                </a:extLst>
              </p:cNvPr>
              <p:cNvSpPr txBox="1"/>
              <p:nvPr/>
            </p:nvSpPr>
            <p:spPr>
              <a:xfrm>
                <a:off x="1169040" y="5916310"/>
                <a:ext cx="5785686" cy="461921"/>
              </a:xfrm>
              <a:prstGeom prst="rect">
                <a:avLst/>
              </a:prstGeom>
              <a:noFill/>
              <a:ln w="19050">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Σ</m:t>
                          </m:r>
                        </m:e>
                        <m:sub>
                          <m:acc>
                            <m:accPr>
                              <m:chr m:val="̂"/>
                              <m:ctrlPr>
                                <a:rPr lang="en-US" b="0" i="1" smtClean="0">
                                  <a:latin typeface="Cambria Math" panose="02040503050406030204" pitchFamily="18" charset="0"/>
                                </a:rPr>
                              </m:ctrlPr>
                            </m:accPr>
                            <m:e>
                              <m:r>
                                <a:rPr lang="en-US" b="1" i="0" smtClean="0">
                                  <a:latin typeface="Cambria Math" panose="02040503050406030204" pitchFamily="18" charset="0"/>
                                </a:rPr>
                                <m:t>𝛉</m:t>
                              </m:r>
                            </m:e>
                          </m:acc>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1" i="0" smtClean="0">
                                      <a:latin typeface="Cambria Math" panose="02040503050406030204" pitchFamily="18" charset="0"/>
                                    </a:rPr>
                                    <m:t>𝐗</m:t>
                                  </m:r>
                                </m:e>
                                <m:sup>
                                  <m:r>
                                    <a:rPr lang="en-US" b="0" i="1" smtClean="0">
                                      <a:latin typeface="Cambria Math" panose="02040503050406030204" pitchFamily="18" charset="0"/>
                                    </a:rPr>
                                    <m:t>𝑇</m:t>
                                  </m:r>
                                </m:sup>
                              </m:sSup>
                              <m:r>
                                <a:rPr lang="en-US" b="1" i="0" smtClean="0">
                                  <a:latin typeface="Cambria Math" panose="02040503050406030204" pitchFamily="18" charset="0"/>
                                </a:rPr>
                                <m:t>𝐗</m:t>
                              </m:r>
                            </m:e>
                          </m:d>
                        </m:e>
                        <m:sup>
                          <m:r>
                            <a:rPr lang="en-US" b="0" i="1" smtClean="0">
                              <a:latin typeface="Cambria Math" panose="02040503050406030204" pitchFamily="18" charset="0"/>
                            </a:rPr>
                            <m:t>−1</m:t>
                          </m:r>
                        </m:sup>
                      </m:sSup>
                      <m:r>
                        <a:rPr lang="en-US" b="0" i="0" smtClean="0">
                          <a:latin typeface="Cambria Math" panose="02040503050406030204" pitchFamily="18" charset="0"/>
                        </a:rPr>
                        <m:t>=22.32</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r>
                                  <a:rPr lang="en-US" b="0" i="1" smtClean="0">
                                    <a:latin typeface="Cambria Math" panose="02040503050406030204" pitchFamily="18" charset="0"/>
                                  </a:rPr>
                                  <m:t>.6</m:t>
                                </m:r>
                              </m:e>
                              <m:e>
                                <m:r>
                                  <a:rPr lang="en-US" b="0" i="1" smtClean="0">
                                    <a:latin typeface="Cambria Math" panose="02040503050406030204" pitchFamily="18" charset="0"/>
                                  </a:rPr>
                                  <m:t>−0.2</m:t>
                                </m:r>
                              </m:e>
                            </m:mr>
                            <m:mr>
                              <m:e>
                                <m:r>
                                  <a:rPr lang="en-US" b="0" i="1" smtClean="0">
                                    <a:latin typeface="Cambria Math" panose="02040503050406030204" pitchFamily="18" charset="0"/>
                                  </a:rPr>
                                  <m:t>−0.2</m:t>
                                </m:r>
                              </m:e>
                              <m:e>
                                <m:r>
                                  <a:rPr lang="en-US" b="0" i="1" smtClean="0">
                                    <a:latin typeface="Cambria Math" panose="02040503050406030204" pitchFamily="18" charset="0"/>
                                  </a:rPr>
                                  <m:t>0.1</m:t>
                                </m:r>
                              </m:e>
                            </m:mr>
                          </m:m>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a:rPr lang="en-US" b="0" i="1" smtClean="0">
                                    <a:latin typeface="Cambria Math" panose="02040503050406030204" pitchFamily="18" charset="0"/>
                                  </a:rPr>
                                  <m:t>13.39</m:t>
                                </m:r>
                              </m:e>
                              <m:e>
                                <m:r>
                                  <a:rPr lang="en-US" i="1">
                                    <a:latin typeface="Cambria Math" panose="02040503050406030204" pitchFamily="18" charset="0"/>
                                  </a:rPr>
                                  <m:t>−</m:t>
                                </m:r>
                                <m:r>
                                  <a:rPr lang="en-US" b="0" i="1" smtClean="0">
                                    <a:latin typeface="Cambria Math" panose="02040503050406030204" pitchFamily="18" charset="0"/>
                                  </a:rPr>
                                  <m:t>4.46</m:t>
                                </m:r>
                              </m:e>
                            </m:mr>
                            <m:mr>
                              <m:e>
                                <m:r>
                                  <a:rPr lang="en-US" i="1">
                                    <a:latin typeface="Cambria Math" panose="02040503050406030204" pitchFamily="18" charset="0"/>
                                  </a:rPr>
                                  <m:t>−</m:t>
                                </m:r>
                                <m:r>
                                  <a:rPr lang="en-US" b="0" i="1" smtClean="0">
                                    <a:latin typeface="Cambria Math" panose="02040503050406030204" pitchFamily="18" charset="0"/>
                                  </a:rPr>
                                  <m:t>4.46</m:t>
                                </m:r>
                              </m:e>
                              <m:e>
                                <m:r>
                                  <a:rPr lang="en-US" b="0" i="1" smtClean="0">
                                    <a:latin typeface="Cambria Math" panose="02040503050406030204" pitchFamily="18" charset="0"/>
                                  </a:rPr>
                                  <m:t>2.23</m:t>
                                </m:r>
                              </m:e>
                            </m:mr>
                          </m:m>
                        </m:e>
                      </m:d>
                    </m:oMath>
                  </m:oMathPara>
                </a14:m>
                <a:endParaRPr lang="en-US" dirty="0"/>
              </a:p>
            </p:txBody>
          </p:sp>
        </mc:Choice>
        <mc:Fallback xmlns="">
          <p:sp>
            <p:nvSpPr>
              <p:cNvPr id="8" name="TextBox 7">
                <a:extLst>
                  <a:ext uri="{FF2B5EF4-FFF2-40B4-BE49-F238E27FC236}">
                    <a16:creationId xmlns:a16="http://schemas.microsoft.com/office/drawing/2014/main" id="{7274B74C-1428-4298-9778-E4D38B9EFF9B}"/>
                  </a:ext>
                </a:extLst>
              </p:cNvPr>
              <p:cNvSpPr txBox="1">
                <a:spLocks noRot="1" noChangeAspect="1" noMove="1" noResize="1" noEditPoints="1" noAdjustHandles="1" noChangeArrowheads="1" noChangeShapeType="1" noTextEdit="1"/>
              </p:cNvSpPr>
              <p:nvPr/>
            </p:nvSpPr>
            <p:spPr>
              <a:xfrm>
                <a:off x="1169040" y="5916310"/>
                <a:ext cx="5785686" cy="461921"/>
              </a:xfrm>
              <a:prstGeom prst="rect">
                <a:avLst/>
              </a:prstGeom>
              <a:blipFill>
                <a:blip r:embed="rId7"/>
                <a:stretch>
                  <a:fillRect/>
                </a:stretch>
              </a:blipFill>
              <a:ln w="19050">
                <a:noFill/>
              </a:ln>
            </p:spPr>
            <p:txBody>
              <a:bodyPr/>
              <a:lstStyle/>
              <a:p>
                <a:r>
                  <a:rPr lang="en-US">
                    <a:noFill/>
                  </a:rPr>
                  <a:t> </a:t>
                </a:r>
              </a:p>
            </p:txBody>
          </p:sp>
        </mc:Fallback>
      </mc:AlternateContent>
      <p:sp>
        <p:nvSpPr>
          <p:cNvPr id="9" name="Arrow: Right 8">
            <a:extLst>
              <a:ext uri="{FF2B5EF4-FFF2-40B4-BE49-F238E27FC236}">
                <a16:creationId xmlns:a16="http://schemas.microsoft.com/office/drawing/2014/main" id="{113E9336-9E3D-46D1-8BF4-6596DE6EF63A}"/>
              </a:ext>
            </a:extLst>
          </p:cNvPr>
          <p:cNvSpPr/>
          <p:nvPr/>
        </p:nvSpPr>
        <p:spPr>
          <a:xfrm>
            <a:off x="5656997" y="3753134"/>
            <a:ext cx="354842" cy="184245"/>
          </a:xfrm>
          <a:prstGeom prst="rightArrow">
            <a:avLst/>
          </a:prstGeom>
          <a:solidFill>
            <a:srgbClr val="FFFF00"/>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8150971-8AE7-4EB4-B160-18D4B443AD99}"/>
                  </a:ext>
                </a:extLst>
              </p:cNvPr>
              <p:cNvSpPr txBox="1"/>
              <p:nvPr/>
            </p:nvSpPr>
            <p:spPr>
              <a:xfrm>
                <a:off x="6172032" y="3657600"/>
                <a:ext cx="93859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𝜎</m:t>
                          </m:r>
                        </m:e>
                      </m:acc>
                      <m:r>
                        <a:rPr lang="en-US" b="0" i="1" smtClean="0">
                          <a:latin typeface="Cambria Math" panose="02040503050406030204" pitchFamily="18" charset="0"/>
                        </a:rPr>
                        <m:t>=4.72</m:t>
                      </m:r>
                    </m:oMath>
                  </m:oMathPara>
                </a14:m>
                <a:endParaRPr lang="en-US" dirty="0"/>
              </a:p>
            </p:txBody>
          </p:sp>
        </mc:Choice>
        <mc:Fallback xmlns="">
          <p:sp>
            <p:nvSpPr>
              <p:cNvPr id="10" name="TextBox 9">
                <a:extLst>
                  <a:ext uri="{FF2B5EF4-FFF2-40B4-BE49-F238E27FC236}">
                    <a16:creationId xmlns:a16="http://schemas.microsoft.com/office/drawing/2014/main" id="{98150971-8AE7-4EB4-B160-18D4B443AD99}"/>
                  </a:ext>
                </a:extLst>
              </p:cNvPr>
              <p:cNvSpPr txBox="1">
                <a:spLocks noRot="1" noChangeAspect="1" noMove="1" noResize="1" noEditPoints="1" noAdjustHandles="1" noChangeArrowheads="1" noChangeShapeType="1" noTextEdit="1"/>
              </p:cNvSpPr>
              <p:nvPr/>
            </p:nvSpPr>
            <p:spPr>
              <a:xfrm>
                <a:off x="6172032" y="3657600"/>
                <a:ext cx="938590" cy="276999"/>
              </a:xfrm>
              <a:prstGeom prst="rect">
                <a:avLst/>
              </a:prstGeom>
              <a:blipFill>
                <a:blip r:embed="rId8"/>
                <a:stretch>
                  <a:fillRect l="-2597" t="-22222" r="-5844"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B637A98-974A-4AA1-89A9-FE3101EF2440}"/>
                  </a:ext>
                </a:extLst>
              </p:cNvPr>
              <p:cNvSpPr txBox="1"/>
              <p:nvPr/>
            </p:nvSpPr>
            <p:spPr>
              <a:xfrm>
                <a:off x="6209381" y="4077163"/>
                <a:ext cx="2767296" cy="369332"/>
              </a:xfrm>
              <a:prstGeom prst="rect">
                <a:avLst/>
              </a:prstGeom>
              <a:noFill/>
            </p:spPr>
            <p:txBody>
              <a:bodyPr wrap="none" rtlCol="0">
                <a:spAutoFit/>
              </a:bodyPr>
              <a:lstStyle/>
              <a:p>
                <a:r>
                  <a:rPr lang="en-US" dirty="0"/>
                  <a:t>Noise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𝑈</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−5,5</m:t>
                        </m:r>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=2.88</m:t>
                    </m:r>
                  </m:oMath>
                </a14:m>
                <a:endParaRPr lang="en-US" dirty="0"/>
              </a:p>
            </p:txBody>
          </p:sp>
        </mc:Choice>
        <mc:Fallback xmlns="">
          <p:sp>
            <p:nvSpPr>
              <p:cNvPr id="11" name="TextBox 10">
                <a:extLst>
                  <a:ext uri="{FF2B5EF4-FFF2-40B4-BE49-F238E27FC236}">
                    <a16:creationId xmlns:a16="http://schemas.microsoft.com/office/drawing/2014/main" id="{8B637A98-974A-4AA1-89A9-FE3101EF2440}"/>
                  </a:ext>
                </a:extLst>
              </p:cNvPr>
              <p:cNvSpPr txBox="1">
                <a:spLocks noRot="1" noChangeAspect="1" noMove="1" noResize="1" noEditPoints="1" noAdjustHandles="1" noChangeArrowheads="1" noChangeShapeType="1" noTextEdit="1"/>
              </p:cNvSpPr>
              <p:nvPr/>
            </p:nvSpPr>
            <p:spPr>
              <a:xfrm>
                <a:off x="6209381" y="4077163"/>
                <a:ext cx="2767296" cy="369332"/>
              </a:xfrm>
              <a:prstGeom prst="rect">
                <a:avLst/>
              </a:prstGeom>
              <a:blipFill>
                <a:blip r:embed="rId9"/>
                <a:stretch>
                  <a:fillRect l="-1982" t="-10000" b="-26667"/>
                </a:stretch>
              </a:blipFill>
            </p:spPr>
            <p:txBody>
              <a:bodyPr/>
              <a:lstStyle/>
              <a:p>
                <a:r>
                  <a:rPr lang="en-US">
                    <a:noFill/>
                  </a:rPr>
                  <a:t> </a:t>
                </a:r>
              </a:p>
            </p:txBody>
          </p:sp>
        </mc:Fallback>
      </mc:AlternateContent>
    </p:spTree>
    <p:extLst>
      <p:ext uri="{BB962C8B-B14F-4D97-AF65-F5344CB8AC3E}">
        <p14:creationId xmlns:p14="http://schemas.microsoft.com/office/powerpoint/2010/main" val="26629470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07A73154-BF30-491B-A90D-D4D59B1E527A}"/>
                  </a:ext>
                </a:extLst>
              </p:cNvPr>
              <p:cNvSpPr>
                <a:spLocks noGrp="1"/>
              </p:cNvSpPr>
              <p:nvPr>
                <p:ph type="body" sz="quarter" idx="10"/>
              </p:nvPr>
            </p:nvSpPr>
            <p:spPr/>
            <p:txBody>
              <a:bodyPr/>
              <a:lstStyle/>
              <a:p>
                <a:r>
                  <a:rPr lang="en-US" dirty="0"/>
                  <a:t>Uncertainty in coefficients</a:t>
                </a:r>
              </a:p>
              <a:p>
                <a:pPr lvl="1"/>
                <a14:m>
                  <m:oMath xmlns:m="http://schemas.openxmlformats.org/officeDocument/2006/math">
                    <m:sSub>
                      <m:sSubPr>
                        <m:ctrlPr>
                          <a:rPr lang="en-US" b="0"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𝜎</m:t>
                            </m:r>
                          </m:e>
                        </m:acc>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1</m:t>
                            </m:r>
                          </m:sub>
                        </m:sSub>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13.39</m:t>
                        </m:r>
                      </m:e>
                    </m:rad>
                    <m:r>
                      <a:rPr lang="en-US" b="0" i="1" smtClean="0">
                        <a:latin typeface="Cambria Math" panose="02040503050406030204" pitchFamily="18" charset="0"/>
                      </a:rPr>
                      <m:t>=3.66,</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𝜎</m:t>
                            </m:r>
                          </m:e>
                        </m:acc>
                      </m:e>
                      <m:sub>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b="0" i="1" smtClean="0">
                                <a:latin typeface="Cambria Math" panose="02040503050406030204" pitchFamily="18" charset="0"/>
                              </a:rPr>
                              <m:t>2</m:t>
                            </m:r>
                          </m:sub>
                        </m:sSub>
                      </m:sub>
                    </m:sSub>
                    <m:r>
                      <a:rPr lang="en-US" i="1">
                        <a:latin typeface="Cambria Math" panose="02040503050406030204" pitchFamily="18" charset="0"/>
                      </a:rPr>
                      <m:t>=</m:t>
                    </m:r>
                    <m:rad>
                      <m:radPr>
                        <m:degHide m:val="on"/>
                        <m:ctrlPr>
                          <a:rPr lang="en-US" i="1">
                            <a:latin typeface="Cambria Math" panose="02040503050406030204" pitchFamily="18" charset="0"/>
                          </a:rPr>
                        </m:ctrlPr>
                      </m:radPr>
                      <m:deg/>
                      <m:e>
                        <m:r>
                          <a:rPr lang="en-US" b="0" i="1" smtClean="0">
                            <a:latin typeface="Cambria Math" panose="02040503050406030204" pitchFamily="18" charset="0"/>
                          </a:rPr>
                          <m:t>2.23</m:t>
                        </m:r>
                      </m:e>
                    </m:rad>
                    <m:r>
                      <a:rPr lang="en-US" i="1">
                        <a:latin typeface="Cambria Math" panose="02040503050406030204" pitchFamily="18" charset="0"/>
                      </a:rPr>
                      <m:t>=</m:t>
                    </m:r>
                    <m:r>
                      <a:rPr lang="en-US" b="0" i="1" smtClean="0">
                        <a:latin typeface="Cambria Math" panose="02040503050406030204" pitchFamily="18" charset="0"/>
                      </a:rPr>
                      <m:t>1.49</m:t>
                    </m:r>
                  </m:oMath>
                </a14:m>
                <a:endParaRPr lang="en-US" dirty="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3.66</m:t>
                        </m:r>
                      </m:num>
                      <m:den>
                        <m:r>
                          <a:rPr lang="en-US" b="0" i="1" smtClean="0">
                            <a:latin typeface="Cambria Math" panose="02040503050406030204" pitchFamily="18" charset="0"/>
                          </a:rPr>
                          <m:t>2.57</m:t>
                        </m:r>
                      </m:den>
                    </m:f>
                    <m:r>
                      <a:rPr lang="en-US" b="0" i="1" smtClean="0">
                        <a:latin typeface="Cambria Math" panose="02040503050406030204" pitchFamily="18" charset="0"/>
                      </a:rPr>
                      <m:t>=1.42,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1.49</m:t>
                        </m:r>
                      </m:num>
                      <m:den>
                        <m:r>
                          <a:rPr lang="en-US" b="0" i="1" smtClean="0">
                            <a:latin typeface="Cambria Math" panose="02040503050406030204" pitchFamily="18" charset="0"/>
                          </a:rPr>
                          <m:t>2.49</m:t>
                        </m:r>
                      </m:den>
                    </m:f>
                    <m:r>
                      <a:rPr lang="en-US" b="0" i="1" smtClean="0">
                        <a:latin typeface="Cambria Math" panose="02040503050406030204" pitchFamily="18" charset="0"/>
                      </a:rPr>
                      <m:t>=0.60</m:t>
                    </m:r>
                  </m:oMath>
                </a14:m>
                <a:r>
                  <a:rPr lang="en-US" dirty="0"/>
                  <a:t>: better confidence in the slope</a:t>
                </a:r>
              </a:p>
              <a:p>
                <a:r>
                  <a:rPr lang="en-US" dirty="0"/>
                  <a:t>Prediction variance at a data point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=2</m:t>
                    </m:r>
                  </m:oMath>
                </a14:m>
                <a:r>
                  <a:rPr lang="en-US" dirty="0"/>
                  <a:t> with </a:t>
                </a:r>
                <a14:m>
                  <m:oMath xmlns:m="http://schemas.openxmlformats.org/officeDocument/2006/math">
                    <m:r>
                      <a:rPr lang="en-US" b="0" i="1" smtClean="0">
                        <a:latin typeface="Cambria Math" panose="02040503050406030204" pitchFamily="18" charset="0"/>
                      </a:rPr>
                      <m:t>𝑧</m:t>
                    </m:r>
                    <m:d>
                      <m:dPr>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=7.55</m:t>
                    </m:r>
                  </m:oMath>
                </a14:m>
                <a:endParaRPr lang="en-US" dirty="0"/>
              </a:p>
              <a:p>
                <a:pPr lvl="1"/>
                <a14:m>
                  <m:oMath xmlns:m="http://schemas.openxmlformats.org/officeDocument/2006/math">
                    <m:r>
                      <a:rPr lang="en-US" b="1" i="0" smtClean="0">
                        <a:latin typeface="Cambria Math" panose="02040503050406030204" pitchFamily="18" charset="0"/>
                      </a:rPr>
                      <m:t>𝛏</m:t>
                    </m:r>
                    <m:d>
                      <m:dPr>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1, 2</m:t>
                            </m:r>
                          </m:e>
                        </m:d>
                      </m:e>
                      <m:sup>
                        <m:r>
                          <a:rPr lang="en-US" b="0" i="1" smtClean="0">
                            <a:latin typeface="Cambria Math" panose="02040503050406030204" pitchFamily="18" charset="0"/>
                          </a:rPr>
                          <m:t>𝑇</m:t>
                        </m:r>
                      </m:sup>
                    </m:sSup>
                    <m:r>
                      <a:rPr lang="en-US" b="0" i="1" smtClean="0">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𝑧</m:t>
                        </m:r>
                      </m:sub>
                    </m:sSub>
                    <m:d>
                      <m:dPr>
                        <m:ctrlPr>
                          <a:rPr lang="en-US" i="1">
                            <a:latin typeface="Cambria Math" panose="02040503050406030204" pitchFamily="18" charset="0"/>
                          </a:rPr>
                        </m:ctrlPr>
                      </m:dPr>
                      <m:e>
                        <m:r>
                          <a:rPr lang="en-US" b="0" i="1" smtClean="0">
                            <a:latin typeface="Cambria Math" panose="02040503050406030204" pitchFamily="18" charset="0"/>
                          </a:rPr>
                          <m:t>2</m:t>
                        </m:r>
                      </m:e>
                    </m:d>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𝜎</m:t>
                        </m:r>
                      </m:e>
                    </m:acc>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r>
                              <a:rPr lang="en-US" b="1">
                                <a:latin typeface="Cambria Math" panose="02040503050406030204" pitchFamily="18" charset="0"/>
                              </a:rPr>
                              <m:t>𝛏</m:t>
                            </m:r>
                            <m:d>
                              <m:dPr>
                                <m:ctrlPr>
                                  <a:rPr lang="en-US" i="1">
                                    <a:latin typeface="Cambria Math" panose="02040503050406030204" pitchFamily="18" charset="0"/>
                                  </a:rPr>
                                </m:ctrlPr>
                              </m:dPr>
                              <m:e>
                                <m:r>
                                  <a:rPr lang="en-US" b="0" i="1" smtClean="0">
                                    <a:latin typeface="Cambria Math" panose="02040503050406030204" pitchFamily="18" charset="0"/>
                                  </a:rPr>
                                  <m:t>2</m:t>
                                </m:r>
                              </m:e>
                            </m:d>
                          </m:e>
                          <m:sup>
                            <m:r>
                              <a:rPr lang="en-US" i="1">
                                <a:latin typeface="Cambria Math" panose="02040503050406030204" pitchFamily="18" charset="0"/>
                              </a:rPr>
                              <m:t>𝑇</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a:latin typeface="Cambria Math" panose="02040503050406030204" pitchFamily="18" charset="0"/>
                                      </a:rPr>
                                      <m:t>𝐗</m:t>
                                    </m:r>
                                  </m:e>
                                  <m:sup>
                                    <m:r>
                                      <a:rPr lang="en-US" i="1">
                                        <a:latin typeface="Cambria Math" panose="02040503050406030204" pitchFamily="18" charset="0"/>
                                      </a:rPr>
                                      <m:t>𝑇</m:t>
                                    </m:r>
                                  </m:sup>
                                </m:sSup>
                                <m:r>
                                  <a:rPr lang="en-US" b="1">
                                    <a:latin typeface="Cambria Math" panose="02040503050406030204" pitchFamily="18" charset="0"/>
                                  </a:rPr>
                                  <m:t>𝐗</m:t>
                                </m:r>
                              </m:e>
                            </m:d>
                          </m:e>
                          <m:sup>
                            <m:r>
                              <a:rPr lang="en-US" i="1">
                                <a:latin typeface="Cambria Math" panose="02040503050406030204" pitchFamily="18" charset="0"/>
                              </a:rPr>
                              <m:t>−1</m:t>
                            </m:r>
                          </m:sup>
                        </m:sSup>
                        <m:r>
                          <a:rPr lang="en-US" b="1">
                            <a:latin typeface="Cambria Math" panose="02040503050406030204" pitchFamily="18" charset="0"/>
                          </a:rPr>
                          <m:t>𝛏</m:t>
                        </m:r>
                        <m:d>
                          <m:dPr>
                            <m:ctrlPr>
                              <a:rPr lang="en-US" i="1">
                                <a:latin typeface="Cambria Math" panose="02040503050406030204" pitchFamily="18" charset="0"/>
                              </a:rPr>
                            </m:ctrlPr>
                          </m:dPr>
                          <m:e>
                            <m:r>
                              <a:rPr lang="en-US" b="0" i="1" smtClean="0">
                                <a:latin typeface="Cambria Math" panose="02040503050406030204" pitchFamily="18" charset="0"/>
                              </a:rPr>
                              <m:t>2</m:t>
                            </m:r>
                          </m:e>
                        </m:d>
                      </m:e>
                    </m:rad>
                    <m:r>
                      <a:rPr lang="en-US" b="0" i="1" smtClean="0">
                        <a:latin typeface="Cambria Math" panose="02040503050406030204" pitchFamily="18" charset="0"/>
                      </a:rPr>
                      <m:t>=2.11</m:t>
                    </m:r>
                  </m:oMath>
                </a14:m>
                <a:endParaRPr lang="en-US" dirty="0"/>
              </a:p>
              <a:p>
                <a:r>
                  <a:rPr lang="en-US" dirty="0"/>
                  <a:t>Prediction variance at an extrapolation point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=6</m:t>
                    </m:r>
                  </m:oMath>
                </a14:m>
                <a:endParaRPr lang="en-US" dirty="0"/>
              </a:p>
              <a:p>
                <a:pPr lvl="1"/>
                <a14:m>
                  <m:oMath xmlns:m="http://schemas.openxmlformats.org/officeDocument/2006/math">
                    <m:r>
                      <a:rPr lang="en-US" b="1" i="0" smtClean="0">
                        <a:latin typeface="Cambria Math" panose="02040503050406030204" pitchFamily="18" charset="0"/>
                      </a:rPr>
                      <m:t>𝛏</m:t>
                    </m:r>
                    <m:d>
                      <m:dPr>
                        <m:ctrlPr>
                          <a:rPr lang="en-US" b="0" i="1" smtClean="0">
                            <a:latin typeface="Cambria Math" panose="02040503050406030204" pitchFamily="18" charset="0"/>
                          </a:rPr>
                        </m:ctrlPr>
                      </m:dPr>
                      <m:e>
                        <m:r>
                          <a:rPr lang="en-US" b="0" i="1" smtClean="0">
                            <a:latin typeface="Cambria Math" panose="02040503050406030204" pitchFamily="18" charset="0"/>
                          </a:rPr>
                          <m:t>6</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1, 6</m:t>
                            </m:r>
                          </m:e>
                        </m:d>
                      </m:e>
                      <m:sup>
                        <m:r>
                          <a:rPr lang="en-US" b="0" i="1" smtClean="0">
                            <a:latin typeface="Cambria Math" panose="02040503050406030204" pitchFamily="18" charset="0"/>
                          </a:rPr>
                          <m:t>𝑇</m:t>
                        </m:r>
                      </m:sup>
                    </m:sSup>
                    <m:r>
                      <a:rPr lang="en-US" b="0" i="1" smtClean="0">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𝑧</m:t>
                        </m:r>
                      </m:sub>
                    </m:sSub>
                    <m:d>
                      <m:dPr>
                        <m:ctrlPr>
                          <a:rPr lang="en-US" i="1">
                            <a:latin typeface="Cambria Math" panose="02040503050406030204" pitchFamily="18" charset="0"/>
                          </a:rPr>
                        </m:ctrlPr>
                      </m:dPr>
                      <m:e>
                        <m:r>
                          <a:rPr lang="en-US" b="0" i="1" smtClean="0">
                            <a:latin typeface="Cambria Math" panose="02040503050406030204" pitchFamily="18" charset="0"/>
                          </a:rPr>
                          <m:t>6</m:t>
                        </m:r>
                      </m:e>
                    </m:d>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𝜎</m:t>
                        </m:r>
                      </m:e>
                    </m:acc>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r>
                              <a:rPr lang="en-US" b="1">
                                <a:latin typeface="Cambria Math" panose="02040503050406030204" pitchFamily="18" charset="0"/>
                              </a:rPr>
                              <m:t>𝛏</m:t>
                            </m:r>
                            <m:d>
                              <m:dPr>
                                <m:ctrlPr>
                                  <a:rPr lang="en-US" i="1">
                                    <a:latin typeface="Cambria Math" panose="02040503050406030204" pitchFamily="18" charset="0"/>
                                  </a:rPr>
                                </m:ctrlPr>
                              </m:dPr>
                              <m:e>
                                <m:r>
                                  <a:rPr lang="en-US" b="0" i="1" smtClean="0">
                                    <a:latin typeface="Cambria Math" panose="02040503050406030204" pitchFamily="18" charset="0"/>
                                  </a:rPr>
                                  <m:t>6</m:t>
                                </m:r>
                              </m:e>
                            </m:d>
                          </m:e>
                          <m:sup>
                            <m:r>
                              <a:rPr lang="en-US" i="1">
                                <a:latin typeface="Cambria Math" panose="02040503050406030204" pitchFamily="18" charset="0"/>
                              </a:rPr>
                              <m:t>𝑇</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a:latin typeface="Cambria Math" panose="02040503050406030204" pitchFamily="18" charset="0"/>
                                      </a:rPr>
                                      <m:t>𝐗</m:t>
                                    </m:r>
                                  </m:e>
                                  <m:sup>
                                    <m:r>
                                      <a:rPr lang="en-US" i="1">
                                        <a:latin typeface="Cambria Math" panose="02040503050406030204" pitchFamily="18" charset="0"/>
                                      </a:rPr>
                                      <m:t>𝑇</m:t>
                                    </m:r>
                                  </m:sup>
                                </m:sSup>
                                <m:r>
                                  <a:rPr lang="en-US" b="1">
                                    <a:latin typeface="Cambria Math" panose="02040503050406030204" pitchFamily="18" charset="0"/>
                                  </a:rPr>
                                  <m:t>𝐗</m:t>
                                </m:r>
                              </m:e>
                            </m:d>
                          </m:e>
                          <m:sup>
                            <m:r>
                              <a:rPr lang="en-US" i="1">
                                <a:latin typeface="Cambria Math" panose="02040503050406030204" pitchFamily="18" charset="0"/>
                              </a:rPr>
                              <m:t>−1</m:t>
                            </m:r>
                          </m:sup>
                        </m:sSup>
                        <m:r>
                          <a:rPr lang="en-US" b="1">
                            <a:latin typeface="Cambria Math" panose="02040503050406030204" pitchFamily="18" charset="0"/>
                          </a:rPr>
                          <m:t>𝛏</m:t>
                        </m:r>
                        <m:d>
                          <m:dPr>
                            <m:ctrlPr>
                              <a:rPr lang="en-US" i="1">
                                <a:latin typeface="Cambria Math" panose="02040503050406030204" pitchFamily="18" charset="0"/>
                              </a:rPr>
                            </m:ctrlPr>
                          </m:dPr>
                          <m:e>
                            <m:r>
                              <a:rPr lang="en-US" b="0" i="1" smtClean="0">
                                <a:latin typeface="Cambria Math" panose="02040503050406030204" pitchFamily="18" charset="0"/>
                              </a:rPr>
                              <m:t>6</m:t>
                            </m:r>
                          </m:e>
                        </m:d>
                      </m:e>
                    </m:rad>
                    <m:r>
                      <a:rPr lang="en-US" b="0" i="1" smtClean="0">
                        <a:latin typeface="Cambria Math" panose="02040503050406030204" pitchFamily="18" charset="0"/>
                      </a:rPr>
                      <m:t>=6.33</m:t>
                    </m:r>
                  </m:oMath>
                </a14:m>
                <a:endParaRPr lang="en-US" dirty="0"/>
              </a:p>
              <a:p>
                <a:r>
                  <a:rPr lang="en-US" dirty="0"/>
                  <a:t>Data sensitivity at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=2</m:t>
                    </m:r>
                  </m:oMath>
                </a14:m>
                <a:r>
                  <a:rPr lang="en-US" dirty="0"/>
                  <a:t> due to change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4</m:t>
                        </m:r>
                      </m:sub>
                    </m:sSub>
                    <m:r>
                      <a:rPr lang="en-US" b="0" i="1" smtClean="0">
                        <a:latin typeface="Cambria Math" panose="02040503050406030204" pitchFamily="18" charset="0"/>
                      </a:rPr>
                      <m:t>=10.94</m:t>
                    </m:r>
                  </m:oMath>
                </a14:m>
                <a:endParaRPr lang="en-US" dirty="0"/>
              </a:p>
              <a:p>
                <a:endParaRPr lang="en-US" dirty="0"/>
              </a:p>
              <a:p>
                <a:pPr>
                  <a:spcBef>
                    <a:spcPts val="2400"/>
                  </a:spcBef>
                </a:pPr>
                <a:r>
                  <a:rPr lang="en-US" dirty="0"/>
                  <a:t>Fit the surrogate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4</m:t>
                        </m:r>
                      </m:sub>
                    </m:sSub>
                    <m:r>
                      <a:rPr lang="en-US" b="0" i="1" smtClean="0">
                        <a:latin typeface="Cambria Math" panose="02040503050406030204" pitchFamily="18" charset="0"/>
                      </a:rPr>
                      <m:t>=10.94</m:t>
                    </m:r>
                  </m:oMath>
                </a14:m>
                <a:r>
                  <a:rPr lang="en-US" dirty="0"/>
                  <a:t>, and evaluate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(2)</m:t>
                    </m:r>
                  </m:oMath>
                </a14:m>
                <a:endParaRPr lang="en-US" dirty="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m:rPr>
                            <m:sty m:val="p"/>
                          </m:rPr>
                          <a:rPr lang="en-US" b="0" i="0" smtClean="0">
                            <a:latin typeface="Cambria Math" panose="02040503050406030204" pitchFamily="18" charset="0"/>
                          </a:rPr>
                          <m:t>original</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=7.544,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m:rPr>
                            <m:sty m:val="p"/>
                          </m:rPr>
                          <a:rPr lang="en-US" b="0" i="0" smtClean="0">
                            <a:latin typeface="Cambria Math" panose="02040503050406030204" pitchFamily="18" charset="0"/>
                          </a:rPr>
                          <m:t>perturbed</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=7.344,  </m:t>
                    </m:r>
                    <m:r>
                      <a:rPr lang="en-US" b="0" i="0" smtClean="0">
                        <a:latin typeface="Cambria Math" panose="02040503050406030204" pitchFamily="18" charset="0"/>
                      </a:rPr>
                      <m:t> </m:t>
                    </m:r>
                    <m:r>
                      <m:rPr>
                        <m:sty m:val="p"/>
                      </m:rPr>
                      <a:rPr lang="en-US" b="0" i="0" smtClean="0">
                        <a:latin typeface="Cambria Math" panose="02040503050406030204" pitchFamily="18" charset="0"/>
                      </a:rPr>
                      <m:t>Δ</m:t>
                    </m:r>
                    <m:r>
                      <a:rPr lang="en-US" b="0" i="1" smtClean="0">
                        <a:latin typeface="Cambria Math" panose="02040503050406030204" pitchFamily="18" charset="0"/>
                      </a:rPr>
                      <m:t>𝑧</m:t>
                    </m:r>
                    <m:d>
                      <m:dPr>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=−0.2</m:t>
                    </m:r>
                  </m:oMath>
                </a14:m>
                <a:endParaRPr lang="en-US" dirty="0"/>
              </a:p>
              <a:p>
                <a:endParaRPr lang="en-US" dirty="0"/>
              </a:p>
            </p:txBody>
          </p:sp>
        </mc:Choice>
        <mc:Fallback xmlns="">
          <p:sp>
            <p:nvSpPr>
              <p:cNvPr id="2" name="Text Placeholder 1">
                <a:extLst>
                  <a:ext uri="{FF2B5EF4-FFF2-40B4-BE49-F238E27FC236}">
                    <a16:creationId xmlns:a16="http://schemas.microsoft.com/office/drawing/2014/main" id="{07A73154-BF30-491B-A90D-D4D59B1E527A}"/>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2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B22F306-94A1-4552-8A43-7A4689C66B3B}"/>
              </a:ext>
            </a:extLst>
          </p:cNvPr>
          <p:cNvSpPr>
            <a:spLocks noGrp="1"/>
          </p:cNvSpPr>
          <p:nvPr>
            <p:ph type="title"/>
          </p:nvPr>
        </p:nvSpPr>
        <p:spPr/>
        <p:txBody>
          <a:bodyPr/>
          <a:lstStyle/>
          <a:p>
            <a:r>
              <a:rPr lang="en-US" dirty="0"/>
              <a:t>Ex) Variance in the Linear Model cont.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B65EF16-1DE0-4802-989A-49634A96EC66}"/>
                  </a:ext>
                </a:extLst>
              </p:cNvPr>
              <p:cNvSpPr txBox="1"/>
              <p:nvPr/>
            </p:nvSpPr>
            <p:spPr>
              <a:xfrm>
                <a:off x="1371598" y="4467537"/>
                <a:ext cx="6300123" cy="638829"/>
              </a:xfrm>
              <a:prstGeom prst="rect">
                <a:avLst/>
              </a:prstGeom>
              <a:noFill/>
              <a:ln w="19050">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Δ</m:t>
                      </m:r>
                      <m:r>
                        <a:rPr lang="en-US" sz="2000" b="0" i="1" smtClean="0">
                          <a:latin typeface="Cambria Math" panose="02040503050406030204" pitchFamily="18" charset="0"/>
                        </a:rPr>
                        <m:t>𝑧</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2</m:t>
                          </m:r>
                        </m:e>
                      </m:d>
                      <m:r>
                        <a:rPr lang="en-US" sz="2000" b="0" i="1" smtClean="0">
                          <a:latin typeface="Cambria Math" panose="02040503050406030204" pitchFamily="18" charset="0"/>
                        </a:rPr>
                        <m:t>=</m:t>
                      </m:r>
                      <m:f>
                        <m:fPr>
                          <m:ctrlPr>
                            <a:rPr lang="en-US" sz="2000" i="1" smtClean="0">
                              <a:latin typeface="Cambria Math" panose="02040503050406030204" pitchFamily="18" charset="0"/>
                            </a:rPr>
                          </m:ctrlPr>
                        </m:fPr>
                        <m:num>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𝑧</m:t>
                          </m:r>
                          <m:r>
                            <a:rPr lang="en-US" sz="2000" b="0" i="1" smtClean="0">
                              <a:latin typeface="Cambria Math" panose="02040503050406030204" pitchFamily="18" charset="0"/>
                              <a:ea typeface="Cambria Math" panose="02040503050406030204" pitchFamily="18" charset="0"/>
                            </a:rPr>
                            <m:t>(2)</m:t>
                          </m:r>
                        </m:num>
                        <m:den>
                          <m:r>
                            <a:rPr lang="en-US" sz="200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𝑦</m:t>
                              </m:r>
                            </m:e>
                            <m:sub>
                              <m:r>
                                <a:rPr lang="en-US" sz="2000" b="0" i="1" smtClean="0">
                                  <a:latin typeface="Cambria Math" panose="02040503050406030204" pitchFamily="18" charset="0"/>
                                  <a:ea typeface="Cambria Math" panose="02040503050406030204" pitchFamily="18" charset="0"/>
                                </a:rPr>
                                <m:t>4</m:t>
                              </m:r>
                            </m:sub>
                          </m:sSub>
                        </m:den>
                      </m:f>
                      <m:r>
                        <m:rPr>
                          <m:sty m:val="p"/>
                        </m:rPr>
                        <a:rPr lang="en-US" sz="2000">
                          <a:latin typeface="Cambria Math" panose="02040503050406030204" pitchFamily="18" charset="0"/>
                        </a:rPr>
                        <m:t>Δ</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4</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d>
                            <m:dPr>
                              <m:begChr m:val="{"/>
                              <m:endChr m:val="}"/>
                              <m:ctrlPr>
                                <a:rPr lang="en-US" sz="2000" b="0" i="1" smtClean="0">
                                  <a:latin typeface="Cambria Math" panose="02040503050406030204" pitchFamily="18" charset="0"/>
                                </a:rPr>
                              </m:ctrlPr>
                            </m:dPr>
                            <m:e>
                              <m:r>
                                <a:rPr lang="en-US" sz="2000" b="1">
                                  <a:latin typeface="Cambria Math" panose="02040503050406030204" pitchFamily="18" charset="0"/>
                                </a:rPr>
                                <m:t>𝛏</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b="0" i="1" smtClean="0">
                                          <a:latin typeface="Cambria Math" panose="02040503050406030204" pitchFamily="18" charset="0"/>
                                        </a:rPr>
                                        <m:t>2</m:t>
                                      </m:r>
                                    </m:e>
                                  </m:d>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b="1">
                                              <a:latin typeface="Cambria Math" panose="02040503050406030204" pitchFamily="18" charset="0"/>
                                            </a:rPr>
                                            <m:t>𝐗</m:t>
                                          </m:r>
                                        </m:e>
                                        <m:sup>
                                          <m:r>
                                            <a:rPr lang="en-US" sz="2000" i="1">
                                              <a:latin typeface="Cambria Math" panose="02040503050406030204" pitchFamily="18" charset="0"/>
                                            </a:rPr>
                                            <m:t>𝑇</m:t>
                                          </m:r>
                                        </m:sup>
                                      </m:sSup>
                                      <m:r>
                                        <a:rPr lang="en-US" sz="2000" b="1">
                                          <a:latin typeface="Cambria Math" panose="02040503050406030204" pitchFamily="18" charset="0"/>
                                        </a:rPr>
                                        <m:t>𝐗</m:t>
                                      </m:r>
                                    </m:e>
                                  </m:d>
                                </m:e>
                                <m:sup>
                                  <m:r>
                                    <a:rPr lang="en-US" sz="2000" i="1">
                                      <a:latin typeface="Cambria Math" panose="02040503050406030204" pitchFamily="18" charset="0"/>
                                    </a:rPr>
                                    <m:t>−1</m:t>
                                  </m:r>
                                </m:sup>
                              </m:sSup>
                              <m:sSup>
                                <m:sSupPr>
                                  <m:ctrlPr>
                                    <a:rPr lang="en-US" sz="2000" i="1">
                                      <a:latin typeface="Cambria Math" panose="02040503050406030204" pitchFamily="18" charset="0"/>
                                    </a:rPr>
                                  </m:ctrlPr>
                                </m:sSupPr>
                                <m:e>
                                  <m:r>
                                    <a:rPr lang="en-US" sz="2000" b="1">
                                      <a:latin typeface="Cambria Math" panose="02040503050406030204" pitchFamily="18" charset="0"/>
                                    </a:rPr>
                                    <m:t>𝐗</m:t>
                                  </m:r>
                                </m:e>
                                <m:sup>
                                  <m:r>
                                    <a:rPr lang="en-US" sz="2000" i="1">
                                      <a:latin typeface="Cambria Math" panose="02040503050406030204" pitchFamily="18" charset="0"/>
                                    </a:rPr>
                                    <m:t>𝑇</m:t>
                                  </m:r>
                                </m:sup>
                              </m:sSup>
                            </m:e>
                          </m:d>
                        </m:e>
                        <m:sub>
                          <m:r>
                            <a:rPr lang="en-US" sz="2000" b="0" i="1" smtClean="0">
                              <a:latin typeface="Cambria Math" panose="02040503050406030204" pitchFamily="18" charset="0"/>
                            </a:rPr>
                            <m:t>4</m:t>
                          </m:r>
                        </m:sub>
                      </m:sSub>
                      <m:r>
                        <a:rPr lang="en-US" sz="2000" b="0" i="1" smtClean="0">
                          <a:latin typeface="Cambria Math" panose="02040503050406030204" pitchFamily="18" charset="0"/>
                          <a:ea typeface="Cambria Math" panose="02040503050406030204" pitchFamily="18" charset="0"/>
                        </a:rPr>
                        <m:t>×</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−1</m:t>
                          </m:r>
                        </m:e>
                      </m:d>
                      <m:r>
                        <a:rPr lang="en-US" sz="2000" b="0" i="1" smtClean="0">
                          <a:latin typeface="Cambria Math" panose="02040503050406030204" pitchFamily="18" charset="0"/>
                          <a:ea typeface="Cambria Math" panose="02040503050406030204" pitchFamily="18" charset="0"/>
                        </a:rPr>
                        <m:t>=−0.2</m:t>
                      </m:r>
                    </m:oMath>
                  </m:oMathPara>
                </a14:m>
                <a:endParaRPr lang="en-US" sz="2000" dirty="0"/>
              </a:p>
            </p:txBody>
          </p:sp>
        </mc:Choice>
        <mc:Fallback xmlns="">
          <p:sp>
            <p:nvSpPr>
              <p:cNvPr id="5" name="TextBox 4">
                <a:extLst>
                  <a:ext uri="{FF2B5EF4-FFF2-40B4-BE49-F238E27FC236}">
                    <a16:creationId xmlns:a16="http://schemas.microsoft.com/office/drawing/2014/main" id="{4B65EF16-1DE0-4802-989A-49634A96EC66}"/>
                  </a:ext>
                </a:extLst>
              </p:cNvPr>
              <p:cNvSpPr txBox="1">
                <a:spLocks noRot="1" noChangeAspect="1" noMove="1" noResize="1" noEditPoints="1" noAdjustHandles="1" noChangeArrowheads="1" noChangeShapeType="1" noTextEdit="1"/>
              </p:cNvSpPr>
              <p:nvPr/>
            </p:nvSpPr>
            <p:spPr>
              <a:xfrm>
                <a:off x="1371598" y="4467537"/>
                <a:ext cx="6300123" cy="638829"/>
              </a:xfrm>
              <a:prstGeom prst="rect">
                <a:avLst/>
              </a:prstGeom>
              <a:blipFill>
                <a:blip r:embed="rId3"/>
                <a:stretch>
                  <a:fillRect/>
                </a:stretch>
              </a:blipFill>
              <a:ln w="19050">
                <a:noFill/>
              </a:ln>
            </p:spPr>
            <p:txBody>
              <a:bodyPr/>
              <a:lstStyle/>
              <a:p>
                <a:r>
                  <a:rPr lang="en-US">
                    <a:noFill/>
                  </a:rPr>
                  <a:t> </a:t>
                </a:r>
              </a:p>
            </p:txBody>
          </p:sp>
        </mc:Fallback>
      </mc:AlternateContent>
    </p:spTree>
    <p:extLst>
      <p:ext uri="{BB962C8B-B14F-4D97-AF65-F5344CB8AC3E}">
        <p14:creationId xmlns:p14="http://schemas.microsoft.com/office/powerpoint/2010/main" val="25729152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3531843C-3D52-41A6-8F2C-4DE4CDFE5B55}"/>
                  </a:ext>
                </a:extLst>
              </p:cNvPr>
              <p:cNvSpPr>
                <a:spLocks noGrp="1"/>
              </p:cNvSpPr>
              <p:nvPr>
                <p:ph type="body" sz="quarter" idx="10"/>
              </p:nvPr>
            </p:nvSpPr>
            <p:spPr/>
            <p:txBody>
              <a:bodyPr/>
              <a:lstStyle/>
              <a:p>
                <a:r>
                  <a:rPr lang="en-US" dirty="0"/>
                  <a:t>Let’s assume that samples are generated from a population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A</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oMath>
                </a14:m>
                <a:r>
                  <a:rPr lang="en-US" dirty="0"/>
                  <a:t>, but we do not know </a:t>
                </a:r>
                <a14:m>
                  <m:oMath xmlns:m="http://schemas.openxmlformats.org/officeDocument/2006/math">
                    <m:r>
                      <a:rPr lang="en-US" b="0" i="1" smtClean="0">
                        <a:latin typeface="Cambria Math" panose="02040503050406030204" pitchFamily="18" charset="0"/>
                      </a:rPr>
                      <m:t>𝜇</m:t>
                    </m:r>
                  </m:oMath>
                </a14:m>
                <a:r>
                  <a:rPr lang="en-US" dirty="0"/>
                  <a:t> and </a:t>
                </a:r>
                <a14:m>
                  <m:oMath xmlns:m="http://schemas.openxmlformats.org/officeDocument/2006/math">
                    <m:r>
                      <a:rPr lang="en-US" b="0" i="1" smtClean="0">
                        <a:latin typeface="Cambria Math" panose="02040503050406030204" pitchFamily="18" charset="0"/>
                      </a:rPr>
                      <m:t>𝜎</m:t>
                    </m:r>
                  </m:oMath>
                </a14:m>
                <a:endParaRPr lang="en-US" dirty="0"/>
              </a:p>
              <a:p>
                <a:r>
                  <a:rPr lang="en-US" dirty="0"/>
                  <a:t>Mean of samples,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𝐴</m:t>
                        </m:r>
                      </m:e>
                    </m:acc>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𝑦</m:t>
                            </m:r>
                          </m:sub>
                        </m:sSub>
                      </m:den>
                    </m:f>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=1</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e>
                    </m:nary>
                  </m:oMath>
                </a14:m>
                <a:r>
                  <a:rPr lang="en-US" dirty="0"/>
                  <a:t>, is random</a:t>
                </a:r>
              </a:p>
              <a:p>
                <a:pPr lvl="1"/>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𝐴</m:t>
                        </m:r>
                      </m:e>
                    </m:acc>
                  </m:oMath>
                </a14:m>
                <a:r>
                  <a:rPr lang="en-US" dirty="0"/>
                  <a:t> will be different from </a:t>
                </a:r>
                <a14:m>
                  <m:oMath xmlns:m="http://schemas.openxmlformats.org/officeDocument/2006/math">
                    <m:r>
                      <a:rPr lang="en-US" i="1">
                        <a:latin typeface="Cambria Math" panose="02040503050406030204" pitchFamily="18" charset="0"/>
                        <a:ea typeface="Cambria Math" panose="02040503050406030204" pitchFamily="18" charset="0"/>
                      </a:rPr>
                      <m:t>𝜇</m:t>
                    </m:r>
                  </m:oMath>
                </a14:m>
                <a:r>
                  <a:rPr lang="en-US" dirty="0"/>
                  <a:t>; but as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𝑦</m:t>
                        </m:r>
                      </m:sub>
                    </m:sSub>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𝐴</m:t>
                        </m:r>
                      </m:e>
                    </m:acc>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𝜇</m:t>
                    </m:r>
                  </m:oMath>
                </a14:m>
                <a:endParaRPr lang="en-US" dirty="0"/>
              </a:p>
              <a:p>
                <a:pPr lvl="1"/>
                <a:r>
                  <a:rPr lang="en-US" dirty="0"/>
                  <a:t>Different sets of samples will have different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𝐴</m:t>
                        </m:r>
                      </m:e>
                    </m:acc>
                  </m:oMath>
                </a14:m>
                <a:r>
                  <a:rPr lang="en-US" dirty="0"/>
                  <a:t> ;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𝐴</m:t>
                        </m:r>
                      </m:e>
                    </m:acc>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ea typeface="Cambria Math" panose="02040503050406030204" pitchFamily="18" charset="0"/>
                                  </a:rPr>
                                  <m:t>2</m:t>
                                </m:r>
                              </m:sup>
                            </m:sSup>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𝑦</m:t>
                                </m:r>
                              </m:sub>
                            </m:sSub>
                          </m:den>
                        </m:f>
                      </m:e>
                    </m:d>
                  </m:oMath>
                </a14:m>
                <a:endParaRPr lang="en-US" dirty="0"/>
              </a:p>
              <a:p>
                <a:r>
                  <a:rPr lang="en-US" dirty="0"/>
                  <a:t>In practice, </a:t>
                </a:r>
                <a14:m>
                  <m:oMath xmlns:m="http://schemas.openxmlformats.org/officeDocument/2006/math">
                    <m:r>
                      <a:rPr lang="en-US" b="0" i="1" smtClean="0">
                        <a:latin typeface="Cambria Math" panose="02040503050406030204" pitchFamily="18" charset="0"/>
                        <a:ea typeface="Cambria Math" panose="02040503050406030204" pitchFamily="18" charset="0"/>
                      </a:rPr>
                      <m:t>𝜇</m:t>
                    </m:r>
                    <m:r>
                      <m:rPr>
                        <m:nor/>
                      </m:rPr>
                      <a:rPr lang="en-US" b="0" i="0" smtClean="0">
                        <a:latin typeface="Cambria Math" panose="02040503050406030204" pitchFamily="18" charset="0"/>
                        <a:ea typeface="Cambria Math" panose="02040503050406030204" pitchFamily="18" charset="0"/>
                      </a:rPr>
                      <m:t> </m:t>
                    </m:r>
                    <m:r>
                      <m:rPr>
                        <m:nor/>
                      </m:rPr>
                      <a:rPr lang="en-US" dirty="0"/>
                      <m:t>and</m:t>
                    </m:r>
                    <m:r>
                      <m:rPr>
                        <m:nor/>
                      </m:rPr>
                      <a:rPr lang="en-US" b="0" i="0" dirty="0" smtClean="0"/>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ea typeface="Cambria Math" panose="02040503050406030204" pitchFamily="18" charset="0"/>
                          </a:rPr>
                          <m:t>2</m:t>
                        </m:r>
                      </m:sup>
                    </m:sSup>
                  </m:oMath>
                </a14:m>
                <a:r>
                  <a:rPr lang="en-US" dirty="0"/>
                  <a:t> are unknown, and need to be estimated using mean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𝐴</m:t>
                        </m:r>
                      </m:e>
                    </m:acc>
                  </m:oMath>
                </a14:m>
                <a:r>
                  <a:rPr lang="en-US" dirty="0"/>
                  <a:t> and standard deviation </a:t>
                </a:r>
                <a14:m>
                  <m:oMath xmlns:m="http://schemas.openxmlformats.org/officeDocument/2006/math">
                    <m:r>
                      <a:rPr lang="en-US" b="0" i="1" smtClean="0">
                        <a:latin typeface="Cambria Math" panose="02040503050406030204" pitchFamily="18" charset="0"/>
                      </a:rPr>
                      <m:t>𝑠</m:t>
                    </m:r>
                  </m:oMath>
                </a14:m>
                <a:r>
                  <a:rPr lang="en-US" dirty="0"/>
                  <a:t> of samples</a:t>
                </a:r>
              </a:p>
              <a:p>
                <a:pPr lvl="1"/>
                <a:r>
                  <a:rPr lang="en-US" dirty="0">
                    <a:solidFill>
                      <a:srgbClr val="0000FF"/>
                    </a:solidFill>
                  </a:rPr>
                  <a:t>Objective: estimate </a:t>
                </a:r>
                <a14:m>
                  <m:oMath xmlns:m="http://schemas.openxmlformats.org/officeDocument/2006/math">
                    <m:r>
                      <a:rPr lang="en-US" b="0" i="1" smtClean="0">
                        <a:solidFill>
                          <a:srgbClr val="0000FF"/>
                        </a:solidFill>
                        <a:latin typeface="Cambria Math" panose="02040503050406030204" pitchFamily="18" charset="0"/>
                        <a:ea typeface="Cambria Math" panose="02040503050406030204" pitchFamily="18" charset="0"/>
                      </a:rPr>
                      <m:t>𝜇</m:t>
                    </m:r>
                    <m:r>
                      <m:rPr>
                        <m:nor/>
                      </m:rPr>
                      <a:rPr lang="en-US" b="0" i="0" smtClean="0">
                        <a:solidFill>
                          <a:srgbClr val="0000FF"/>
                        </a:solidFill>
                        <a:latin typeface="Cambria Math" panose="02040503050406030204" pitchFamily="18" charset="0"/>
                        <a:ea typeface="Cambria Math" panose="02040503050406030204" pitchFamily="18" charset="0"/>
                      </a:rPr>
                      <m:t> </m:t>
                    </m:r>
                    <m:r>
                      <m:rPr>
                        <m:nor/>
                      </m:rPr>
                      <a:rPr lang="en-US" dirty="0">
                        <a:solidFill>
                          <a:srgbClr val="0000FF"/>
                        </a:solidFill>
                      </a:rPr>
                      <m:t>and</m:t>
                    </m:r>
                    <m:r>
                      <m:rPr>
                        <m:nor/>
                      </m:rPr>
                      <a:rPr lang="en-US" b="0" i="0" dirty="0" smtClean="0">
                        <a:solidFill>
                          <a:srgbClr val="0000FF"/>
                        </a:solidFill>
                      </a:rPr>
                      <m:t> </m:t>
                    </m:r>
                    <m:sSup>
                      <m:sSupPr>
                        <m:ctrlPr>
                          <a:rPr lang="en-US" b="0" i="1" smtClean="0">
                            <a:solidFill>
                              <a:srgbClr val="0000FF"/>
                            </a:solidFill>
                            <a:latin typeface="Cambria Math" panose="02040503050406030204" pitchFamily="18" charset="0"/>
                            <a:ea typeface="Cambria Math" panose="02040503050406030204" pitchFamily="18" charset="0"/>
                          </a:rPr>
                        </m:ctrlPr>
                      </m:sSupPr>
                      <m:e>
                        <m:r>
                          <a:rPr lang="en-US" b="0" i="1" smtClean="0">
                            <a:solidFill>
                              <a:srgbClr val="0000FF"/>
                            </a:solidFill>
                            <a:latin typeface="Cambria Math" panose="02040503050406030204" pitchFamily="18" charset="0"/>
                            <a:ea typeface="Cambria Math" panose="02040503050406030204" pitchFamily="18" charset="0"/>
                          </a:rPr>
                          <m:t>𝜎</m:t>
                        </m:r>
                      </m:e>
                      <m:sup>
                        <m:r>
                          <a:rPr lang="en-US" b="0" i="1" smtClean="0">
                            <a:solidFill>
                              <a:srgbClr val="0000FF"/>
                            </a:solidFill>
                            <a:latin typeface="Cambria Math" panose="02040503050406030204" pitchFamily="18" charset="0"/>
                            <a:ea typeface="Cambria Math" panose="02040503050406030204" pitchFamily="18" charset="0"/>
                          </a:rPr>
                          <m:t>2</m:t>
                        </m:r>
                      </m:sup>
                    </m:sSup>
                  </m:oMath>
                </a14:m>
                <a:r>
                  <a:rPr lang="en-US" dirty="0">
                    <a:solidFill>
                      <a:srgbClr val="0000FF"/>
                    </a:solidFill>
                  </a:rPr>
                  <a:t> using </a:t>
                </a:r>
                <a14:m>
                  <m:oMath xmlns:m="http://schemas.openxmlformats.org/officeDocument/2006/math">
                    <m:acc>
                      <m:accPr>
                        <m:chr m:val="̅"/>
                        <m:ctrlPr>
                          <a:rPr lang="en-US" i="1">
                            <a:solidFill>
                              <a:srgbClr val="0000FF"/>
                            </a:solidFill>
                            <a:latin typeface="Cambria Math" panose="02040503050406030204" pitchFamily="18" charset="0"/>
                          </a:rPr>
                        </m:ctrlPr>
                      </m:accPr>
                      <m:e>
                        <m:r>
                          <a:rPr lang="en-US" i="1">
                            <a:solidFill>
                              <a:srgbClr val="0000FF"/>
                            </a:solidFill>
                            <a:latin typeface="Cambria Math" panose="02040503050406030204" pitchFamily="18" charset="0"/>
                          </a:rPr>
                          <m:t>𝐴</m:t>
                        </m:r>
                      </m:e>
                    </m:acc>
                  </m:oMath>
                </a14:m>
                <a:r>
                  <a:rPr lang="en-US" dirty="0">
                    <a:solidFill>
                      <a:srgbClr val="0000FF"/>
                    </a:solidFill>
                  </a:rPr>
                  <a:t> and </a:t>
                </a:r>
                <a14:m>
                  <m:oMath xmlns:m="http://schemas.openxmlformats.org/officeDocument/2006/math">
                    <m:r>
                      <a:rPr lang="en-US" i="1">
                        <a:solidFill>
                          <a:srgbClr val="0000FF"/>
                        </a:solidFill>
                        <a:latin typeface="Cambria Math" panose="02040503050406030204" pitchFamily="18" charset="0"/>
                      </a:rPr>
                      <m:t>𝑠</m:t>
                    </m:r>
                  </m:oMath>
                </a14:m>
                <a:r>
                  <a:rPr lang="en-US" dirty="0">
                    <a:solidFill>
                      <a:srgbClr val="0000FF"/>
                    </a:solidFill>
                  </a:rPr>
                  <a:t> of samples</a:t>
                </a:r>
              </a:p>
              <a:p>
                <a:pPr lvl="1"/>
                <a:r>
                  <a:rPr lang="en-US" dirty="0"/>
                  <a:t>Opposite argument: </a:t>
                </a:r>
                <a:r>
                  <a:rPr lang="en-US" dirty="0">
                    <a:solidFill>
                      <a:schemeClr val="tx1"/>
                    </a:solidFill>
                  </a:rPr>
                  <a:t>when </a:t>
                </a:r>
                <a14:m>
                  <m:oMath xmlns:m="http://schemas.openxmlformats.org/officeDocument/2006/math">
                    <m:acc>
                      <m:accPr>
                        <m:chr m:val="̅"/>
                        <m:ctrlPr>
                          <a:rPr lang="en-US" i="1" smtClean="0">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𝐴</m:t>
                        </m:r>
                      </m:e>
                    </m:acc>
                  </m:oMath>
                </a14:m>
                <a:r>
                  <a:rPr lang="en-US" dirty="0">
                    <a:solidFill>
                      <a:schemeClr val="tx1"/>
                    </a:solidFill>
                  </a:rPr>
                  <a:t> and </a:t>
                </a:r>
                <a14:m>
                  <m:oMath xmlns:m="http://schemas.openxmlformats.org/officeDocument/2006/math">
                    <m:r>
                      <a:rPr lang="en-US" i="1">
                        <a:solidFill>
                          <a:schemeClr val="tx1"/>
                        </a:solidFill>
                        <a:latin typeface="Cambria Math" panose="02040503050406030204" pitchFamily="18" charset="0"/>
                      </a:rPr>
                      <m:t>𝑠</m:t>
                    </m:r>
                  </m:oMath>
                </a14:m>
                <a:r>
                  <a:rPr lang="en-US" dirty="0">
                    <a:solidFill>
                      <a:schemeClr val="tx1"/>
                    </a:solidFill>
                  </a:rPr>
                  <a:t> are given, </a:t>
                </a:r>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𝜇</m:t>
                    </m:r>
                  </m:oMath>
                </a14:m>
                <a:r>
                  <a:rPr lang="en-US" dirty="0">
                    <a:solidFill>
                      <a:schemeClr val="tx1"/>
                    </a:solidFill>
                  </a:rPr>
                  <a:t> is random; </a:t>
                </a:r>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𝜇</m:t>
                    </m:r>
                    <m:r>
                      <a:rPr lang="en-US"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𝑁</m:t>
                    </m:r>
                    <m:d>
                      <m:dPr>
                        <m:ctrlPr>
                          <a:rPr lang="en-US" i="1">
                            <a:solidFill>
                              <a:schemeClr val="tx1"/>
                            </a:solidFill>
                            <a:latin typeface="Cambria Math" panose="02040503050406030204" pitchFamily="18" charset="0"/>
                            <a:ea typeface="Cambria Math" panose="02040503050406030204" pitchFamily="18" charset="0"/>
                          </a:rPr>
                        </m:ctrlPr>
                      </m:dPr>
                      <m:e>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𝐴</m:t>
                            </m:r>
                          </m:e>
                        </m:acc>
                        <m:r>
                          <a:rPr lang="en-US" i="1">
                            <a:solidFill>
                              <a:schemeClr val="tx1"/>
                            </a:solidFill>
                            <a:latin typeface="Cambria Math" panose="02040503050406030204" pitchFamily="18" charset="0"/>
                            <a:ea typeface="Cambria Math" panose="02040503050406030204" pitchFamily="18" charset="0"/>
                          </a:rPr>
                          <m:t>,</m:t>
                        </m:r>
                        <m:f>
                          <m:fPr>
                            <m:ctrlPr>
                              <a:rPr lang="en-US" i="1">
                                <a:solidFill>
                                  <a:schemeClr val="tx1"/>
                                </a:solidFill>
                                <a:latin typeface="Cambria Math" panose="02040503050406030204" pitchFamily="18" charset="0"/>
                                <a:ea typeface="Cambria Math" panose="02040503050406030204" pitchFamily="18" charset="0"/>
                              </a:rPr>
                            </m:ctrlPr>
                          </m:fPr>
                          <m:num>
                            <m:sSup>
                              <m:sSupPr>
                                <m:ctrlPr>
                                  <a:rPr lang="en-US" i="1">
                                    <a:solidFill>
                                      <a:schemeClr val="tx1"/>
                                    </a:solidFill>
                                    <a:latin typeface="Cambria Math" panose="02040503050406030204" pitchFamily="18" charset="0"/>
                                    <a:ea typeface="Cambria Math" panose="02040503050406030204" pitchFamily="18" charset="0"/>
                                  </a:rPr>
                                </m:ctrlPr>
                              </m:sSupPr>
                              <m:e>
                                <m:r>
                                  <a:rPr lang="en-US" b="0" i="1" smtClean="0">
                                    <a:solidFill>
                                      <a:schemeClr val="tx1"/>
                                    </a:solidFill>
                                    <a:latin typeface="Cambria Math" panose="02040503050406030204" pitchFamily="18" charset="0"/>
                                    <a:ea typeface="Cambria Math" panose="02040503050406030204" pitchFamily="18" charset="0"/>
                                  </a:rPr>
                                  <m:t>𝜎</m:t>
                                </m:r>
                              </m:e>
                              <m:sup>
                                <m:r>
                                  <a:rPr lang="en-US" i="1">
                                    <a:solidFill>
                                      <a:schemeClr val="tx1"/>
                                    </a:solidFill>
                                    <a:latin typeface="Cambria Math" panose="02040503050406030204" pitchFamily="18" charset="0"/>
                                    <a:ea typeface="Cambria Math" panose="02040503050406030204" pitchFamily="18" charset="0"/>
                                  </a:rPr>
                                  <m:t>2</m:t>
                                </m:r>
                              </m:sup>
                            </m:sSup>
                          </m:num>
                          <m:den>
                            <m:sSub>
                              <m:sSubPr>
                                <m:ctrlPr>
                                  <a:rPr lang="en-US" i="1">
                                    <a:solidFill>
                                      <a:schemeClr val="tx1"/>
                                    </a:solidFill>
                                    <a:latin typeface="Cambria Math" panose="02040503050406030204" pitchFamily="18" charset="0"/>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𝑛</m:t>
                                </m:r>
                              </m:e>
                              <m:sub>
                                <m:r>
                                  <a:rPr lang="en-US" i="1">
                                    <a:solidFill>
                                      <a:schemeClr val="tx1"/>
                                    </a:solidFill>
                                    <a:latin typeface="Cambria Math" panose="02040503050406030204" pitchFamily="18" charset="0"/>
                                    <a:ea typeface="Cambria Math" panose="02040503050406030204" pitchFamily="18" charset="0"/>
                                  </a:rPr>
                                  <m:t>𝑦</m:t>
                                </m:r>
                              </m:sub>
                            </m:sSub>
                          </m:den>
                        </m:f>
                      </m:e>
                    </m:d>
                  </m:oMath>
                </a14:m>
                <a:endParaRPr lang="en-US" dirty="0">
                  <a:solidFill>
                    <a:schemeClr val="tx1"/>
                  </a:solidFill>
                </a:endParaRPr>
              </a:p>
              <a:p>
                <a:pPr lvl="1"/>
                <a:r>
                  <a:rPr lang="en-US" dirty="0"/>
                  <a:t>Since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ea typeface="Cambria Math" panose="02040503050406030204" pitchFamily="18" charset="0"/>
                          </a:rPr>
                          <m:t>2</m:t>
                        </m:r>
                      </m:sup>
                    </m:sSup>
                  </m:oMath>
                </a14:m>
                <a:r>
                  <a:rPr lang="en-US" dirty="0"/>
                  <a:t> is unknown, </a:t>
                </a:r>
                <a14:m>
                  <m:oMath xmlns:m="http://schemas.openxmlformats.org/officeDocument/2006/math">
                    <m:r>
                      <a:rPr lang="en-US" i="1">
                        <a:latin typeface="Cambria Math" panose="02040503050406030204" pitchFamily="18" charset="0"/>
                      </a:rPr>
                      <m:t>𝑠</m:t>
                    </m:r>
                  </m:oMath>
                </a14:m>
                <a:r>
                  <a:rPr lang="en-US" dirty="0"/>
                  <a:t> is used instead </a:t>
                </a:r>
                <a:r>
                  <a:rPr lang="en-US" dirty="0">
                    <a:sym typeface="Wingdings" panose="05000000000000000000" pitchFamily="2" charset="2"/>
                  </a:rPr>
                  <a:t> normalized </a:t>
                </a:r>
                <a14:m>
                  <m:oMath xmlns:m="http://schemas.openxmlformats.org/officeDocument/2006/math">
                    <m:r>
                      <a:rPr lang="en-US" i="1">
                        <a:latin typeface="Cambria Math" panose="02040503050406030204" pitchFamily="18" charset="0"/>
                        <a:ea typeface="Cambria Math" panose="02040503050406030204" pitchFamily="18" charset="0"/>
                      </a:rPr>
                      <m:t>𝜇</m:t>
                    </m:r>
                  </m:oMath>
                </a14:m>
                <a:r>
                  <a:rPr lang="en-US" dirty="0"/>
                  <a:t> follows t-distribution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r>
                      <a:rPr lang="en-US" b="0" i="1" smtClean="0">
                        <a:latin typeface="Cambria Math" panose="02040503050406030204" pitchFamily="18" charset="0"/>
                      </a:rPr>
                      <m:t>−1</m:t>
                    </m:r>
                  </m:oMath>
                </a14:m>
                <a:r>
                  <a:rPr lang="en-US" dirty="0"/>
                  <a:t> degree-of-freedom</a:t>
                </a:r>
              </a:p>
            </p:txBody>
          </p:sp>
        </mc:Choice>
        <mc:Fallback xmlns="">
          <p:sp>
            <p:nvSpPr>
              <p:cNvPr id="2" name="Text Placeholder 1">
                <a:extLst>
                  <a:ext uri="{FF2B5EF4-FFF2-40B4-BE49-F238E27FC236}">
                    <a16:creationId xmlns:a16="http://schemas.microsoft.com/office/drawing/2014/main" id="{3531843C-3D52-41A6-8F2C-4DE4CDFE5B55}"/>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2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93DC278-6F6C-4D29-8B6D-316336612BE8}"/>
              </a:ext>
            </a:extLst>
          </p:cNvPr>
          <p:cNvSpPr>
            <a:spLocks noGrp="1"/>
          </p:cNvSpPr>
          <p:nvPr>
            <p:ph type="title"/>
          </p:nvPr>
        </p:nvSpPr>
        <p:spPr/>
        <p:txBody>
          <a:bodyPr/>
          <a:lstStyle/>
          <a:p>
            <a:r>
              <a:rPr lang="en-US" dirty="0"/>
              <a:t>Review: Population vs. Samples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04083DD-FD18-46E1-9577-8C702CA620C9}"/>
                  </a:ext>
                </a:extLst>
              </p:cNvPr>
              <p:cNvSpPr txBox="1"/>
              <p:nvPr/>
            </p:nvSpPr>
            <p:spPr>
              <a:xfrm>
                <a:off x="3312233" y="5727282"/>
                <a:ext cx="1460913" cy="673518"/>
              </a:xfrm>
              <a:prstGeom prst="rect">
                <a:avLst/>
              </a:prstGeom>
              <a:solidFill>
                <a:srgbClr val="FFFF00"/>
              </a:solidFill>
              <a:ln w="19050">
                <a:solidFill>
                  <a:srgbClr val="0000CC"/>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𝜇</m:t>
                          </m:r>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𝐴</m:t>
                              </m:r>
                            </m:e>
                          </m:acc>
                        </m:num>
                        <m:den>
                          <m:f>
                            <m:fPr>
                              <m:type m:val="lin"/>
                              <m:ctrlPr>
                                <a:rPr lang="en-US" i="1" smtClean="0">
                                  <a:latin typeface="Cambria Math" panose="02040503050406030204" pitchFamily="18" charset="0"/>
                                </a:rPr>
                              </m:ctrlPr>
                            </m:fPr>
                            <m:num>
                              <m:r>
                                <a:rPr lang="en-US" b="0" i="1" smtClean="0">
                                  <a:latin typeface="Cambria Math" panose="02040503050406030204" pitchFamily="18" charset="0"/>
                                </a:rPr>
                                <m:t>𝑠</m:t>
                              </m:r>
                            </m:num>
                            <m:den>
                              <m:rad>
                                <m:radPr>
                                  <m:degHide m:val="on"/>
                                  <m:ctrlPr>
                                    <a:rPr lang="en-US" i="1" smtClean="0">
                                      <a:latin typeface="Cambria Math" panose="02040503050406030204" pitchFamily="18" charset="0"/>
                                    </a:rPr>
                                  </m:ctrlPr>
                                </m:radPr>
                                <m:deg/>
                                <m:e>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e>
                              </m:rad>
                            </m:den>
                          </m:f>
                        </m:den>
                      </m:f>
                      <m:r>
                        <a:rPr lang="en-US"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𝑡</m:t>
                          </m:r>
                        </m:e>
                        <m: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𝑦</m:t>
                              </m:r>
                            </m:sub>
                          </m:sSub>
                          <m:r>
                            <a:rPr lang="en-US" b="0" i="1" smtClean="0">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5" name="TextBox 4">
                <a:extLst>
                  <a:ext uri="{FF2B5EF4-FFF2-40B4-BE49-F238E27FC236}">
                    <a16:creationId xmlns:a16="http://schemas.microsoft.com/office/drawing/2014/main" id="{F04083DD-FD18-46E1-9577-8C702CA620C9}"/>
                  </a:ext>
                </a:extLst>
              </p:cNvPr>
              <p:cNvSpPr txBox="1">
                <a:spLocks noRot="1" noChangeAspect="1" noMove="1" noResize="1" noEditPoints="1" noAdjustHandles="1" noChangeArrowheads="1" noChangeShapeType="1" noTextEdit="1"/>
              </p:cNvSpPr>
              <p:nvPr/>
            </p:nvSpPr>
            <p:spPr>
              <a:xfrm>
                <a:off x="3312233" y="5727282"/>
                <a:ext cx="1460913" cy="673518"/>
              </a:xfrm>
              <a:prstGeom prst="rect">
                <a:avLst/>
              </a:prstGeom>
              <a:blipFill>
                <a:blip r:embed="rId3"/>
                <a:stretch>
                  <a:fillRect/>
                </a:stretch>
              </a:blipFill>
              <a:ln w="19050">
                <a:solidFill>
                  <a:srgbClr val="0000CC"/>
                </a:solidFill>
              </a:ln>
            </p:spPr>
            <p:txBody>
              <a:bodyPr/>
              <a:lstStyle/>
              <a:p>
                <a:r>
                  <a:rPr lang="en-US">
                    <a:noFill/>
                  </a:rPr>
                  <a:t> </a:t>
                </a:r>
              </a:p>
            </p:txBody>
          </p:sp>
        </mc:Fallback>
      </mc:AlternateContent>
    </p:spTree>
    <p:extLst>
      <p:ext uri="{BB962C8B-B14F-4D97-AF65-F5344CB8AC3E}">
        <p14:creationId xmlns:p14="http://schemas.microsoft.com/office/powerpoint/2010/main" val="19016871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F4E210C0-6635-43D7-BA70-48E1797FA827}"/>
                  </a:ext>
                </a:extLst>
              </p:cNvPr>
              <p:cNvSpPr>
                <a:spLocks noGrp="1"/>
              </p:cNvSpPr>
              <p:nvPr>
                <p:ph type="body" sz="quarter" idx="10"/>
              </p:nvPr>
            </p:nvSpPr>
            <p:spPr/>
            <p:txBody>
              <a:bodyPr/>
              <a:lstStyle/>
              <a:p>
                <a:r>
                  <a:rPr lang="en-US" dirty="0"/>
                  <a:t>We can consider </a:t>
                </a:r>
                <a14:m>
                  <m:oMath xmlns:m="http://schemas.openxmlformats.org/officeDocument/2006/math">
                    <m:acc>
                      <m:accPr>
                        <m:chr m:val="̂"/>
                        <m:ctrlPr>
                          <a:rPr lang="en-US" b="1" i="1" smtClean="0">
                            <a:latin typeface="Cambria Math" panose="02040503050406030204" pitchFamily="18" charset="0"/>
                            <a:ea typeface="Cambria Math" panose="02040503050406030204" pitchFamily="18" charset="0"/>
                          </a:rPr>
                        </m:ctrlPr>
                      </m:accPr>
                      <m:e>
                        <m:r>
                          <a:rPr lang="en-US" b="1" i="0" smtClean="0">
                            <a:latin typeface="Cambria Math" panose="02040503050406030204" pitchFamily="18" charset="0"/>
                            <a:ea typeface="Cambria Math" panose="02040503050406030204" pitchFamily="18" charset="0"/>
                          </a:rPr>
                          <m:t>𝛉</m:t>
                        </m:r>
                      </m:e>
                    </m:acc>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1" i="0" smtClean="0">
                                    <a:latin typeface="Cambria Math" panose="02040503050406030204" pitchFamily="18" charset="0"/>
                                  </a:rPr>
                                  <m:t>𝐗</m:t>
                                </m:r>
                              </m:e>
                              <m:sup>
                                <m:r>
                                  <a:rPr lang="en-US" b="0" i="1" smtClean="0">
                                    <a:latin typeface="Cambria Math" panose="02040503050406030204" pitchFamily="18" charset="0"/>
                                  </a:rPr>
                                  <m:t>𝑇</m:t>
                                </m:r>
                              </m:sup>
                            </m:sSup>
                            <m:r>
                              <a:rPr lang="en-US" b="1" i="0" smtClean="0">
                                <a:latin typeface="Cambria Math" panose="02040503050406030204" pitchFamily="18" charset="0"/>
                              </a:rPr>
                              <m:t>𝐗</m:t>
                            </m:r>
                          </m:e>
                        </m:d>
                      </m:e>
                      <m:sup>
                        <m:r>
                          <a:rPr lang="en-US" b="0" i="1" smtClean="0">
                            <a:latin typeface="Cambria Math" panose="02040503050406030204" pitchFamily="18" charset="0"/>
                          </a:rPr>
                          <m:t>−1</m:t>
                        </m:r>
                      </m:sup>
                    </m:sSup>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1" i="0" smtClean="0">
                                <a:latin typeface="Cambria Math" panose="02040503050406030204" pitchFamily="18" charset="0"/>
                              </a:rPr>
                              <m:t>𝐗</m:t>
                            </m:r>
                          </m:e>
                          <m:sup>
                            <m:r>
                              <a:rPr lang="en-US" b="0" i="1" smtClean="0">
                                <a:latin typeface="Cambria Math" panose="02040503050406030204" pitchFamily="18" charset="0"/>
                              </a:rPr>
                              <m:t>𝑇</m:t>
                            </m:r>
                          </m:sup>
                        </m:sSup>
                        <m:r>
                          <a:rPr lang="en-US" b="1" i="0" smtClean="0">
                            <a:latin typeface="Cambria Math" panose="02040503050406030204" pitchFamily="18" charset="0"/>
                          </a:rPr>
                          <m:t>𝐲</m:t>
                        </m:r>
                      </m:e>
                    </m:d>
                  </m:oMath>
                </a14:m>
                <a:r>
                  <a:rPr lang="en-US" dirty="0"/>
                  <a:t> and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Σ</m:t>
                        </m:r>
                      </m:e>
                      <m:sub>
                        <m:acc>
                          <m:accPr>
                            <m:chr m:val="̂"/>
                            <m:ctrlPr>
                              <a:rPr lang="en-US" i="1">
                                <a:latin typeface="Cambria Math" panose="02040503050406030204" pitchFamily="18" charset="0"/>
                              </a:rPr>
                            </m:ctrlPr>
                          </m:accPr>
                          <m:e>
                            <m:r>
                              <a:rPr lang="en-US" b="1">
                                <a:latin typeface="Cambria Math" panose="02040503050406030204" pitchFamily="18" charset="0"/>
                              </a:rPr>
                              <m:t>𝛉</m:t>
                            </m:r>
                          </m:e>
                        </m:acc>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a:latin typeface="Cambria Math" panose="02040503050406030204" pitchFamily="18" charset="0"/>
                                  </a:rPr>
                                  <m:t>𝐗</m:t>
                                </m:r>
                              </m:e>
                              <m:sup>
                                <m:r>
                                  <a:rPr lang="en-US" i="1">
                                    <a:latin typeface="Cambria Math" panose="02040503050406030204" pitchFamily="18" charset="0"/>
                                  </a:rPr>
                                  <m:t>𝑇</m:t>
                                </m:r>
                              </m:sup>
                            </m:sSup>
                            <m:r>
                              <a:rPr lang="en-US" b="1">
                                <a:latin typeface="Cambria Math" panose="02040503050406030204" pitchFamily="18" charset="0"/>
                              </a:rPr>
                              <m:t>𝐗</m:t>
                            </m:r>
                          </m:e>
                        </m:d>
                      </m:e>
                      <m:sup>
                        <m:r>
                          <a:rPr lang="en-US" i="1">
                            <a:latin typeface="Cambria Math" panose="02040503050406030204" pitchFamily="18" charset="0"/>
                          </a:rPr>
                          <m:t>−1</m:t>
                        </m:r>
                      </m:sup>
                    </m:sSup>
                  </m:oMath>
                </a14:m>
                <a:r>
                  <a:rPr lang="en-US" dirty="0"/>
                  <a:t> as sample mean and covariance</a:t>
                </a:r>
              </a:p>
              <a:p>
                <a:r>
                  <a:rPr lang="en-US" dirty="0"/>
                  <a:t>Unknown population mean and variance</a:t>
                </a:r>
              </a:p>
              <a:p>
                <a:endParaRPr lang="en-US" dirty="0"/>
              </a:p>
              <a:p>
                <a:pPr lvl="1"/>
                <a:endParaRPr lang="en-US" dirty="0"/>
              </a:p>
              <a:p>
                <a:pPr lvl="1"/>
                <a:r>
                  <a:rPr lang="en-US" dirty="0"/>
                  <a:t>Use </a:t>
                </a:r>
                <a14:m>
                  <m:oMath xmlns:m="http://schemas.openxmlformats.org/officeDocument/2006/math">
                    <m:sSub>
                      <m:sSubPr>
                        <m:ctrlPr>
                          <a:rPr lang="en-US" i="1" smtClean="0">
                            <a:latin typeface="Cambria Math" panose="02040503050406030204" pitchFamily="18" charset="0"/>
                          </a:rPr>
                        </m:ctrlPr>
                      </m:sSubPr>
                      <m:e>
                        <m:r>
                          <m:rPr>
                            <m:sty m:val="p"/>
                          </m:rPr>
                          <a:rPr lang="en-US">
                            <a:latin typeface="Cambria Math" panose="02040503050406030204" pitchFamily="18" charset="0"/>
                          </a:rPr>
                          <m:t>Σ</m:t>
                        </m:r>
                      </m:e>
                      <m:sub>
                        <m:acc>
                          <m:accPr>
                            <m:chr m:val="̂"/>
                            <m:ctrlPr>
                              <a:rPr lang="en-US" i="1">
                                <a:latin typeface="Cambria Math" panose="02040503050406030204" pitchFamily="18" charset="0"/>
                              </a:rPr>
                            </m:ctrlPr>
                          </m:accPr>
                          <m:e>
                            <m:r>
                              <a:rPr lang="en-US" b="1">
                                <a:latin typeface="Cambria Math" panose="02040503050406030204" pitchFamily="18" charset="0"/>
                              </a:rPr>
                              <m:t>𝛉</m:t>
                            </m:r>
                          </m:e>
                        </m:acc>
                      </m:sub>
                    </m:sSub>
                  </m:oMath>
                </a14:m>
                <a:r>
                  <a:rPr lang="en-US" dirty="0"/>
                  <a:t> to generate samples</a:t>
                </a:r>
              </a:p>
              <a:p>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100−2</m:t>
                        </m:r>
                        <m:r>
                          <a:rPr lang="en-US" b="0" i="1" smtClean="0">
                            <a:latin typeface="Cambria Math" panose="02040503050406030204" pitchFamily="18" charset="0"/>
                          </a:rPr>
                          <m:t>𝛼</m:t>
                        </m:r>
                      </m:e>
                    </m:d>
                    <m:r>
                      <a:rPr lang="en-US" b="0" i="1" smtClean="0">
                        <a:latin typeface="Cambria Math" panose="02040503050406030204" pitchFamily="18" charset="0"/>
                      </a:rPr>
                      <m:t>%</m:t>
                    </m:r>
                  </m:oMath>
                </a14:m>
                <a:r>
                  <a:rPr lang="en-US" dirty="0"/>
                  <a:t> confidence interval (CI)</a:t>
                </a:r>
              </a:p>
              <a:p>
                <a:pPr lvl="1"/>
                <a:r>
                  <a:rPr lang="en-US" dirty="0"/>
                  <a:t>The bound between </a:t>
                </a:r>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oMath>
                </a14:m>
                <a:r>
                  <a:rPr lang="en-US" dirty="0"/>
                  <a:t> and </a:t>
                </a:r>
                <a14:m>
                  <m:oMath xmlns:m="http://schemas.openxmlformats.org/officeDocument/2006/math">
                    <m:r>
                      <a:rPr lang="en-US" b="0" i="0" smtClean="0">
                        <a:latin typeface="Cambria Math" panose="02040503050406030204" pitchFamily="18" charset="0"/>
                      </a:rPr>
                      <m:t>(100−</m:t>
                    </m:r>
                    <m:r>
                      <a:rPr lang="en-US" i="1">
                        <a:latin typeface="Cambria Math" panose="02040503050406030204" pitchFamily="18" charset="0"/>
                      </a:rPr>
                      <m:t>𝛼</m:t>
                    </m:r>
                    <m:r>
                      <a:rPr lang="en-US" b="0" i="1" smtClean="0">
                        <a:latin typeface="Cambria Math" panose="02040503050406030204" pitchFamily="18" charset="0"/>
                      </a:rPr>
                      <m:t>)</m:t>
                    </m:r>
                    <m:r>
                      <a:rPr lang="en-US" i="1">
                        <a:latin typeface="Cambria Math" panose="02040503050406030204" pitchFamily="18" charset="0"/>
                      </a:rPr>
                      <m:t>%</m:t>
                    </m:r>
                  </m:oMath>
                </a14:m>
                <a:r>
                  <a:rPr lang="en-US" dirty="0"/>
                  <a:t> of the distribution</a:t>
                </a:r>
              </a:p>
              <a:p>
                <a:pPr lvl="1"/>
                <a:r>
                  <a:rPr lang="en-US" dirty="0"/>
                  <a:t>CI reflects the error caused by limited number of data</a:t>
                </a:r>
              </a:p>
              <a:p>
                <a:pPr lvl="1"/>
                <a:r>
                  <a:rPr lang="en-US" dirty="0"/>
                  <a:t>As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𝑦</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𝐶𝐼</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oMath>
                </a14:m>
                <a:endParaRPr lang="en-US" dirty="0"/>
              </a:p>
              <a:p>
                <a:r>
                  <a:rPr lang="en-US" dirty="0"/>
                  <a:t>Prediction interval (PI)</a:t>
                </a:r>
              </a:p>
              <a:p>
                <a:pPr lvl="1"/>
                <a:r>
                  <a:rPr lang="en-US" dirty="0"/>
                  <a:t>PI considers the measurement error (noise) of data,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𝜎</m:t>
                        </m:r>
                      </m:e>
                    </m:acc>
                  </m:oMath>
                </a14:m>
                <a:r>
                  <a:rPr lang="en-US" dirty="0"/>
                  <a:t> </a:t>
                </a:r>
              </a:p>
              <a:p>
                <a:pPr lvl="1"/>
                <a:r>
                  <a:rPr lang="en-US" dirty="0"/>
                  <a:t>PI is used to quantify the uncertainty in degradation level and RUL</a:t>
                </a:r>
              </a:p>
            </p:txBody>
          </p:sp>
        </mc:Choice>
        <mc:Fallback xmlns="">
          <p:sp>
            <p:nvSpPr>
              <p:cNvPr id="2" name="Text Placeholder 1">
                <a:extLst>
                  <a:ext uri="{FF2B5EF4-FFF2-40B4-BE49-F238E27FC236}">
                    <a16:creationId xmlns:a16="http://schemas.microsoft.com/office/drawing/2014/main" id="{F4E210C0-6635-43D7-BA70-48E1797FA827}"/>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749"/>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2F706D6-812A-40FB-A992-0FB471800B24}"/>
              </a:ext>
            </a:extLst>
          </p:cNvPr>
          <p:cNvSpPr>
            <a:spLocks noGrp="1"/>
          </p:cNvSpPr>
          <p:nvPr>
            <p:ph type="title"/>
          </p:nvPr>
        </p:nvSpPr>
        <p:spPr/>
        <p:txBody>
          <a:bodyPr/>
          <a:lstStyle/>
          <a:p>
            <a:r>
              <a:rPr lang="en-US" dirty="0"/>
              <a:t>Distribution of Parameters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F5621B0-C8F3-417C-872C-FC06AEA1182A}"/>
                  </a:ext>
                </a:extLst>
              </p:cNvPr>
              <p:cNvSpPr txBox="1"/>
              <p:nvPr/>
            </p:nvSpPr>
            <p:spPr>
              <a:xfrm>
                <a:off x="1457119" y="2054784"/>
                <a:ext cx="1576585" cy="671274"/>
              </a:xfrm>
              <a:prstGeom prst="rect">
                <a:avLst/>
              </a:prstGeom>
              <a:solidFill>
                <a:srgbClr val="FFFF00"/>
              </a:solidFill>
              <a:ln w="19050">
                <a:solidFill>
                  <a:srgbClr val="0000FF"/>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𝑖</m:t>
                              </m:r>
                            </m:sub>
                          </m:sSub>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𝑖</m:t>
                                  </m:r>
                                </m:sub>
                              </m:sSub>
                            </m:e>
                          </m:acc>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𝑖</m:t>
                                      </m:r>
                                    </m:sub>
                                  </m:sSub>
                                </m:e>
                              </m:acc>
                            </m:sub>
                          </m:sSub>
                        </m:den>
                      </m:f>
                      <m:r>
                        <a:rPr lang="en-US"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𝑡</m:t>
                          </m:r>
                        </m:e>
                        <m: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𝑦</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𝑝</m:t>
                              </m:r>
                            </m:sub>
                          </m:sSub>
                        </m:sub>
                      </m:sSub>
                    </m:oMath>
                  </m:oMathPara>
                </a14:m>
                <a:endParaRPr lang="en-US" dirty="0"/>
              </a:p>
            </p:txBody>
          </p:sp>
        </mc:Choice>
        <mc:Fallback xmlns="">
          <p:sp>
            <p:nvSpPr>
              <p:cNvPr id="6" name="TextBox 5">
                <a:extLst>
                  <a:ext uri="{FF2B5EF4-FFF2-40B4-BE49-F238E27FC236}">
                    <a16:creationId xmlns:a16="http://schemas.microsoft.com/office/drawing/2014/main" id="{9F5621B0-C8F3-417C-872C-FC06AEA1182A}"/>
                  </a:ext>
                </a:extLst>
              </p:cNvPr>
              <p:cNvSpPr txBox="1">
                <a:spLocks noRot="1" noChangeAspect="1" noMove="1" noResize="1" noEditPoints="1" noAdjustHandles="1" noChangeArrowheads="1" noChangeShapeType="1" noTextEdit="1"/>
              </p:cNvSpPr>
              <p:nvPr/>
            </p:nvSpPr>
            <p:spPr>
              <a:xfrm>
                <a:off x="1457119" y="2054784"/>
                <a:ext cx="1576585" cy="671274"/>
              </a:xfrm>
              <a:prstGeom prst="rect">
                <a:avLst/>
              </a:prstGeom>
              <a:blipFill>
                <a:blip r:embed="rId3"/>
                <a:stretch>
                  <a:fillRect/>
                </a:stretch>
              </a:blipFill>
              <a:ln w="19050">
                <a:solidFill>
                  <a:srgbClr val="0000FF"/>
                </a:solidFill>
              </a:ln>
            </p:spPr>
            <p:txBody>
              <a:bodyPr/>
              <a:lstStyle/>
              <a:p>
                <a:r>
                  <a:rPr lang="en-US">
                    <a:noFill/>
                  </a:rPr>
                  <a:t> </a:t>
                </a:r>
              </a:p>
            </p:txBody>
          </p:sp>
        </mc:Fallback>
      </mc:AlternateContent>
      <p:sp>
        <p:nvSpPr>
          <p:cNvPr id="7" name="Arrow: Right 6">
            <a:extLst>
              <a:ext uri="{FF2B5EF4-FFF2-40B4-BE49-F238E27FC236}">
                <a16:creationId xmlns:a16="http://schemas.microsoft.com/office/drawing/2014/main" id="{04AB6686-D4DB-4EC0-A2FC-14E6D5F62022}"/>
              </a:ext>
            </a:extLst>
          </p:cNvPr>
          <p:cNvSpPr/>
          <p:nvPr/>
        </p:nvSpPr>
        <p:spPr>
          <a:xfrm>
            <a:off x="3282630" y="2221764"/>
            <a:ext cx="532851" cy="282872"/>
          </a:xfrm>
          <a:prstGeom prst="rightArrow">
            <a:avLst/>
          </a:prstGeom>
          <a:solidFill>
            <a:srgbClr val="FFC000"/>
          </a:solidFill>
          <a:ln w="349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A51F9FA-CC61-40A3-A338-3BC5CBFEDCCD}"/>
                  </a:ext>
                </a:extLst>
              </p:cNvPr>
              <p:cNvSpPr txBox="1"/>
              <p:nvPr/>
            </p:nvSpPr>
            <p:spPr>
              <a:xfrm>
                <a:off x="4064407" y="2216431"/>
                <a:ext cx="1851469" cy="347980"/>
              </a:xfrm>
              <a:prstGeom prst="rect">
                <a:avLst/>
              </a:prstGeom>
              <a:solidFill>
                <a:srgbClr val="FFFF00"/>
              </a:solidFill>
              <a:ln w="19050">
                <a:solidFill>
                  <a:srgbClr val="0000FF"/>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𝑖</m:t>
                          </m:r>
                        </m:sub>
                      </m:sSub>
                      <m:r>
                        <a:rPr lang="en-US" i="1" smtClean="0">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𝑖</m:t>
                              </m:r>
                            </m:sub>
                          </m:sSub>
                        </m:e>
                      </m:acc>
                      <m:r>
                        <a:rPr lang="en-US" b="0" i="1" smtClean="0">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𝑡</m:t>
                          </m:r>
                        </m:e>
                        <m: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en-US" i="1">
                                  <a:latin typeface="Cambria Math" panose="02040503050406030204" pitchFamily="18" charset="0"/>
                                  <a:ea typeface="Cambria Math" panose="02040503050406030204" pitchFamily="18" charset="0"/>
                                </a:rPr>
                                <m:t>𝑦</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en-US" i="1">
                                  <a:latin typeface="Cambria Math" panose="02040503050406030204" pitchFamily="18" charset="0"/>
                                  <a:ea typeface="Cambria Math" panose="02040503050406030204" pitchFamily="18" charset="0"/>
                                </a:rPr>
                                <m:t>𝑝</m:t>
                              </m:r>
                            </m:sub>
                          </m:sSub>
                        </m:sub>
                      </m:sSub>
                      <m:sSub>
                        <m:sSubPr>
                          <m:ctrlPr>
                            <a:rPr lang="en-US" i="1">
                              <a:latin typeface="Cambria Math" panose="02040503050406030204" pitchFamily="18" charset="0"/>
                            </a:rPr>
                          </m:ctrlPr>
                        </m:sSubPr>
                        <m:e>
                          <m:r>
                            <a:rPr lang="en-US" i="1">
                              <a:latin typeface="Cambria Math" panose="02040503050406030204" pitchFamily="18" charset="0"/>
                            </a:rPr>
                            <m:t>𝜎</m:t>
                          </m:r>
                        </m:e>
                        <m:sub>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𝑖</m:t>
                                  </m:r>
                                </m:sub>
                              </m:sSub>
                            </m:e>
                          </m:acc>
                        </m:sub>
                      </m:sSub>
                    </m:oMath>
                  </m:oMathPara>
                </a14:m>
                <a:endParaRPr lang="en-US" dirty="0"/>
              </a:p>
            </p:txBody>
          </p:sp>
        </mc:Choice>
        <mc:Fallback xmlns="">
          <p:sp>
            <p:nvSpPr>
              <p:cNvPr id="8" name="TextBox 7">
                <a:extLst>
                  <a:ext uri="{FF2B5EF4-FFF2-40B4-BE49-F238E27FC236}">
                    <a16:creationId xmlns:a16="http://schemas.microsoft.com/office/drawing/2014/main" id="{CA51F9FA-CC61-40A3-A338-3BC5CBFEDCCD}"/>
                  </a:ext>
                </a:extLst>
              </p:cNvPr>
              <p:cNvSpPr txBox="1">
                <a:spLocks noRot="1" noChangeAspect="1" noMove="1" noResize="1" noEditPoints="1" noAdjustHandles="1" noChangeArrowheads="1" noChangeShapeType="1" noTextEdit="1"/>
              </p:cNvSpPr>
              <p:nvPr/>
            </p:nvSpPr>
            <p:spPr>
              <a:xfrm>
                <a:off x="4064407" y="2216431"/>
                <a:ext cx="1851469" cy="347980"/>
              </a:xfrm>
              <a:prstGeom prst="rect">
                <a:avLst/>
              </a:prstGeom>
              <a:blipFill>
                <a:blip r:embed="rId4"/>
                <a:stretch>
                  <a:fillRect l="-1961" t="-10000" r="-26144" b="-13333"/>
                </a:stretch>
              </a:blipFill>
              <a:ln w="19050">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27640030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B98D17EA-77A5-41CF-8816-DD4B27397296}"/>
                  </a:ext>
                </a:extLst>
              </p:cNvPr>
              <p:cNvSpPr>
                <a:spLocks noGrp="1"/>
              </p:cNvSpPr>
              <p:nvPr>
                <p:ph type="body" sz="quarter" idx="10"/>
              </p:nvPr>
            </p:nvSpPr>
            <p:spPr/>
            <p:txBody>
              <a:bodyPr/>
              <a:lstStyle/>
              <a:p>
                <a:r>
                  <a:rPr lang="en-US" dirty="0"/>
                  <a:t>Use 5 noisy data to identify parameters and uncertainty in physics model </a:t>
                </a:r>
                <a14:m>
                  <m:oMath xmlns:m="http://schemas.openxmlformats.org/officeDocument/2006/math">
                    <m:r>
                      <a:rPr lang="en-US" b="0" i="1" smtClean="0">
                        <a:latin typeface="Cambria Math" panose="02040503050406030204" pitchFamily="18" charset="0"/>
                      </a:rPr>
                      <m:t>𝑧</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=5+</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2</m:t>
                        </m:r>
                      </m:sub>
                    </m:sSub>
                    <m:r>
                      <a:rPr lang="en-US" b="0" i="1" smtClean="0">
                        <a:latin typeface="Cambria Math" panose="02040503050406030204" pitchFamily="18" charset="0"/>
                      </a:rPr>
                      <m:t>𝐿</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3</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3</m:t>
                        </m:r>
                      </m:sup>
                    </m:sSup>
                  </m:oMath>
                </a14:m>
                <a:r>
                  <a:rPr lang="en-US" dirty="0"/>
                  <a:t> with </a:t>
                </a:r>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=1</m:t>
                    </m:r>
                  </m:oMath>
                </a14:m>
                <a:endParaRPr lang="en-US" dirty="0"/>
              </a:p>
              <a:p>
                <a:r>
                  <a:rPr lang="en-US" dirty="0"/>
                  <a:t>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1</m:t>
                        </m:r>
                      </m:sub>
                    </m:sSub>
                    <m:r>
                      <a:rPr lang="en-US" b="0" i="1" smtClean="0">
                        <a:latin typeface="Cambria Math" panose="02040503050406030204" pitchFamily="18" charset="0"/>
                      </a:rPr>
                      <m:t>=5</m:t>
                    </m:r>
                  </m:oMath>
                </a14:m>
                <a:r>
                  <a:rPr lang="en-US" dirty="0"/>
                  <a:t>, modify the model form to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−5=</m:t>
                    </m:r>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2</m:t>
                        </m:r>
                      </m:sub>
                    </m:sSub>
                    <m:sSup>
                      <m:sSupPr>
                        <m:ctrlPr>
                          <a:rPr lang="en-US" b="0" i="1" smtClean="0">
                            <a:latin typeface="Cambria Math" panose="02040503050406030204" pitchFamily="18" charset="0"/>
                          </a:rPr>
                        </m:ctrlPr>
                      </m:sSupPr>
                      <m:e>
                        <m:r>
                          <a:rPr lang="en-US" i="1">
                            <a:latin typeface="Cambria Math" panose="02040503050406030204" pitchFamily="18" charset="0"/>
                          </a:rPr>
                          <m:t>𝑡</m:t>
                        </m:r>
                      </m:e>
                      <m:sup>
                        <m:r>
                          <a:rPr lang="en-US" b="0" i="1" smtClean="0">
                            <a:latin typeface="Cambria Math" panose="02040503050406030204" pitchFamily="18" charset="0"/>
                          </a:rPr>
                          <m:t>2</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3</m:t>
                        </m:r>
                      </m:sub>
                    </m:sSub>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3</m:t>
                        </m:r>
                      </m:sup>
                    </m:sSup>
                  </m:oMath>
                </a14:m>
                <a:endParaRPr lang="en-US" dirty="0"/>
              </a:p>
              <a:p>
                <a:r>
                  <a:rPr lang="en-US" dirty="0"/>
                  <a:t>Regression</a:t>
                </a:r>
              </a:p>
              <a:p>
                <a:endParaRPr lang="en-US" dirty="0"/>
              </a:p>
              <a:p>
                <a:endParaRPr lang="en-US" dirty="0"/>
              </a:p>
              <a:p>
                <a:endParaRPr lang="en-US" dirty="0"/>
              </a:p>
              <a:p>
                <a:r>
                  <a:rPr lang="en-US" dirty="0"/>
                  <a:t>Noise estimate</a:t>
                </a:r>
              </a:p>
              <a:p>
                <a:endParaRPr lang="en-US" dirty="0"/>
              </a:p>
              <a:p>
                <a:endParaRPr lang="en-US" dirty="0"/>
              </a:p>
              <a:p>
                <a:r>
                  <a:rPr lang="en-US" dirty="0"/>
                  <a:t>Covariance</a:t>
                </a:r>
              </a:p>
            </p:txBody>
          </p:sp>
        </mc:Choice>
        <mc:Fallback xmlns="">
          <p:sp>
            <p:nvSpPr>
              <p:cNvPr id="2" name="Text Placeholder 1">
                <a:extLst>
                  <a:ext uri="{FF2B5EF4-FFF2-40B4-BE49-F238E27FC236}">
                    <a16:creationId xmlns:a16="http://schemas.microsoft.com/office/drawing/2014/main" id="{B98D17EA-77A5-41CF-8816-DD4B27397296}"/>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2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7D77ABD-62D5-4C53-B95D-14B1992F78D9}"/>
              </a:ext>
            </a:extLst>
          </p:cNvPr>
          <p:cNvSpPr>
            <a:spLocks noGrp="1"/>
          </p:cNvSpPr>
          <p:nvPr>
            <p:ph type="title"/>
          </p:nvPr>
        </p:nvSpPr>
        <p:spPr/>
        <p:txBody>
          <a:bodyPr/>
          <a:lstStyle/>
          <a:p>
            <a:r>
              <a:rPr lang="en-US" dirty="0"/>
              <a:t>EX) Uncertainty in Physics Model</a:t>
            </a:r>
          </a:p>
        </p:txBody>
      </p:sp>
      <p:sp>
        <p:nvSpPr>
          <p:cNvPr id="12" name="Arrow: Right 11">
            <a:extLst>
              <a:ext uri="{FF2B5EF4-FFF2-40B4-BE49-F238E27FC236}">
                <a16:creationId xmlns:a16="http://schemas.microsoft.com/office/drawing/2014/main" id="{5ABE0A6D-3DDB-4817-AB62-8C6ECF80E276}"/>
              </a:ext>
            </a:extLst>
          </p:cNvPr>
          <p:cNvSpPr/>
          <p:nvPr/>
        </p:nvSpPr>
        <p:spPr>
          <a:xfrm>
            <a:off x="5239362" y="2934335"/>
            <a:ext cx="449580" cy="289560"/>
          </a:xfrm>
          <a:prstGeom prst="rightArrow">
            <a:avLst/>
          </a:prstGeom>
          <a:solidFill>
            <a:srgbClr val="FFC000"/>
          </a:solidFill>
          <a:ln w="349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EDBE3D8-1FF9-4337-8A15-0A3D85DA1D06}"/>
                  </a:ext>
                </a:extLst>
              </p:cNvPr>
              <p:cNvSpPr txBox="1"/>
              <p:nvPr/>
            </p:nvSpPr>
            <p:spPr>
              <a:xfrm>
                <a:off x="983302" y="5654144"/>
                <a:ext cx="5383332" cy="461921"/>
              </a:xfrm>
              <a:prstGeom prst="rect">
                <a:avLst/>
              </a:prstGeom>
              <a:noFill/>
              <a:ln w="19050">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Σ</m:t>
                          </m:r>
                        </m:e>
                        <m:sub>
                          <m:acc>
                            <m:accPr>
                              <m:chr m:val="̂"/>
                              <m:ctrlPr>
                                <a:rPr lang="en-US" b="0" i="1" smtClean="0">
                                  <a:latin typeface="Cambria Math" panose="02040503050406030204" pitchFamily="18" charset="0"/>
                                </a:rPr>
                              </m:ctrlPr>
                            </m:accPr>
                            <m:e>
                              <m:r>
                                <a:rPr lang="en-US" b="1" i="0" smtClean="0">
                                  <a:latin typeface="Cambria Math" panose="02040503050406030204" pitchFamily="18" charset="0"/>
                                </a:rPr>
                                <m:t>𝛉</m:t>
                              </m:r>
                            </m:e>
                          </m:acc>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acc>
                            <m:accPr>
                              <m:chr m:val="̂"/>
                              <m:ctrlPr>
                                <a:rPr lang="en-US" b="0" i="1" smtClean="0">
                                  <a:latin typeface="Cambria Math" panose="02040503050406030204" pitchFamily="18" charset="0"/>
                                </a:rPr>
                              </m:ctrlPr>
                            </m:accPr>
                            <m:e>
                              <m:r>
                                <a:rPr lang="en-US" i="1">
                                  <a:latin typeface="Cambria Math" panose="02040503050406030204" pitchFamily="18" charset="0"/>
                                </a:rPr>
                                <m:t>𝜎</m:t>
                              </m:r>
                            </m:e>
                          </m:acc>
                        </m:e>
                        <m:sup>
                          <m:r>
                            <a:rPr lang="en-US" b="0" i="1" smtClean="0">
                              <a:latin typeface="Cambria Math" panose="02040503050406030204" pitchFamily="18" charset="0"/>
                            </a:rPr>
                            <m:t>2</m:t>
                          </m:r>
                        </m:sup>
                      </m:sSup>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1" i="0" smtClean="0">
                                      <a:latin typeface="Cambria Math" panose="02040503050406030204" pitchFamily="18" charset="0"/>
                                    </a:rPr>
                                    <m:t>𝐗</m:t>
                                  </m:r>
                                </m:e>
                                <m:sup>
                                  <m:r>
                                    <a:rPr lang="en-US" b="0" i="1" smtClean="0">
                                      <a:latin typeface="Cambria Math" panose="02040503050406030204" pitchFamily="18" charset="0"/>
                                    </a:rPr>
                                    <m:t>𝑇</m:t>
                                  </m:r>
                                </m:sup>
                              </m:sSup>
                              <m:r>
                                <a:rPr lang="en-US" b="1" i="0" smtClean="0">
                                  <a:latin typeface="Cambria Math" panose="02040503050406030204" pitchFamily="18" charset="0"/>
                                </a:rPr>
                                <m:t>𝐗</m:t>
                              </m:r>
                            </m:e>
                          </m:d>
                        </m:e>
                        <m:sup>
                          <m:r>
                            <a:rPr lang="en-US" b="0" i="1" smtClean="0">
                              <a:latin typeface="Cambria Math" panose="02040503050406030204" pitchFamily="18" charset="0"/>
                            </a:rPr>
                            <m:t>−1</m:t>
                          </m:r>
                        </m:sup>
                      </m:sSup>
                      <m:r>
                        <a:rPr lang="en-US" b="0" i="0"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1.42</m:t>
                                </m:r>
                              </m:e>
                              <m:e>
                                <m:r>
                                  <a:rPr lang="en-US" b="0" i="1" smtClean="0">
                                    <a:latin typeface="Cambria Math" panose="02040503050406030204" pitchFamily="18" charset="0"/>
                                  </a:rPr>
                                  <m:t>−0.38</m:t>
                                </m:r>
                              </m:e>
                            </m:mr>
                            <m:mr>
                              <m:e>
                                <m:r>
                                  <a:rPr lang="en-US" b="0" i="1" smtClean="0">
                                    <a:latin typeface="Cambria Math" panose="02040503050406030204" pitchFamily="18" charset="0"/>
                                  </a:rPr>
                                  <m:t>−0.38</m:t>
                                </m:r>
                              </m:e>
                              <m:e>
                                <m:r>
                                  <a:rPr lang="en-US" b="0" i="1" smtClean="0">
                                    <a:latin typeface="Cambria Math" panose="02040503050406030204" pitchFamily="18" charset="0"/>
                                  </a:rPr>
                                  <m:t>0.10</m:t>
                                </m:r>
                              </m:e>
                            </m:mr>
                          </m:m>
                        </m:e>
                      </m:d>
                      <m:r>
                        <a:rPr lang="en-US" b="0" i="1" smtClean="0">
                          <a:latin typeface="Cambria Math" panose="02040503050406030204" pitchFamily="18" charset="0"/>
                        </a:rPr>
                        <m:t>,  </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acc>
                            <m:accPr>
                              <m:chr m:val="̂"/>
                              <m:ctrlPr>
                                <a:rPr lang="en-US" i="1">
                                  <a:latin typeface="Cambria Math" panose="02040503050406030204" pitchFamily="18" charset="0"/>
                                </a:rPr>
                              </m:ctrlPr>
                            </m:accPr>
                            <m:e>
                              <m:r>
                                <a:rPr lang="en-US" b="1">
                                  <a:latin typeface="Cambria Math" panose="02040503050406030204" pitchFamily="18" charset="0"/>
                                </a:rPr>
                                <m:t>𝛉</m:t>
                              </m:r>
                            </m:e>
                          </m:acc>
                        </m:sub>
                        <m:sup>
                          <m:r>
                            <a:rPr lang="en-US" b="0" i="1" smtClean="0">
                              <a:latin typeface="Cambria Math" panose="02040503050406030204" pitchFamily="18" charset="0"/>
                            </a:rPr>
                            <m:t>2</m:t>
                          </m:r>
                        </m:sup>
                      </m:sSubSup>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r>
                                  <a:rPr lang="en-US" b="0" i="1" smtClean="0">
                                    <a:latin typeface="Cambria Math" panose="02040503050406030204" pitchFamily="18" charset="0"/>
                                  </a:rPr>
                                  <m:t>.42</m:t>
                                </m:r>
                              </m:e>
                            </m:mr>
                            <m:mr>
                              <m:e>
                                <m:r>
                                  <a:rPr lang="en-US" b="0" i="1" smtClean="0">
                                    <a:latin typeface="Cambria Math" panose="02040503050406030204" pitchFamily="18" charset="0"/>
                                  </a:rPr>
                                  <m:t>0.10</m:t>
                                </m:r>
                              </m:e>
                            </m:mr>
                          </m:m>
                        </m:e>
                      </m:d>
                    </m:oMath>
                  </m:oMathPara>
                </a14:m>
                <a:endParaRPr lang="en-US" dirty="0"/>
              </a:p>
            </p:txBody>
          </p:sp>
        </mc:Choice>
        <mc:Fallback xmlns="">
          <p:sp>
            <p:nvSpPr>
              <p:cNvPr id="13" name="TextBox 12">
                <a:extLst>
                  <a:ext uri="{FF2B5EF4-FFF2-40B4-BE49-F238E27FC236}">
                    <a16:creationId xmlns:a16="http://schemas.microsoft.com/office/drawing/2014/main" id="{6EDBE3D8-1FF9-4337-8A15-0A3D85DA1D06}"/>
                  </a:ext>
                </a:extLst>
              </p:cNvPr>
              <p:cNvSpPr txBox="1">
                <a:spLocks noRot="1" noChangeAspect="1" noMove="1" noResize="1" noEditPoints="1" noAdjustHandles="1" noChangeArrowheads="1" noChangeShapeType="1" noTextEdit="1"/>
              </p:cNvSpPr>
              <p:nvPr/>
            </p:nvSpPr>
            <p:spPr>
              <a:xfrm>
                <a:off x="983302" y="5654144"/>
                <a:ext cx="5383332" cy="461921"/>
              </a:xfrm>
              <a:prstGeom prst="rect">
                <a:avLst/>
              </a:prstGeom>
              <a:blipFill>
                <a:blip r:embed="rId3"/>
                <a:stretch>
                  <a:fillRect/>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1313A78-8ED5-4AF3-8D00-B8A0B71E1AA6}"/>
                  </a:ext>
                </a:extLst>
              </p:cNvPr>
              <p:cNvSpPr txBox="1"/>
              <p:nvPr/>
            </p:nvSpPr>
            <p:spPr>
              <a:xfrm>
                <a:off x="5107243" y="4091475"/>
                <a:ext cx="3126112" cy="603755"/>
              </a:xfrm>
              <a:prstGeom prst="rect">
                <a:avLst/>
              </a:prstGeom>
              <a:noFill/>
              <a:ln w="19050">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𝜎</m:t>
                              </m:r>
                            </m:e>
                          </m:acc>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𝑆</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𝐸</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𝑝</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35.78</m:t>
                          </m:r>
                        </m:num>
                        <m:den>
                          <m:r>
                            <a:rPr lang="en-US" b="0" i="1" smtClean="0">
                              <a:latin typeface="Cambria Math" panose="02040503050406030204" pitchFamily="18" charset="0"/>
                            </a:rPr>
                            <m:t>5−2</m:t>
                          </m:r>
                        </m:den>
                      </m:f>
                      <m:r>
                        <a:rPr lang="en-US" b="0" i="1" smtClean="0">
                          <a:latin typeface="Cambria Math" panose="02040503050406030204" pitchFamily="18" charset="0"/>
                        </a:rPr>
                        <m:t>=11.93</m:t>
                      </m:r>
                    </m:oMath>
                  </m:oMathPara>
                </a14:m>
                <a:endParaRPr lang="en-US" dirty="0"/>
              </a:p>
            </p:txBody>
          </p:sp>
        </mc:Choice>
        <mc:Fallback xmlns="">
          <p:sp>
            <p:nvSpPr>
              <p:cNvPr id="15" name="TextBox 14">
                <a:extLst>
                  <a:ext uri="{FF2B5EF4-FFF2-40B4-BE49-F238E27FC236}">
                    <a16:creationId xmlns:a16="http://schemas.microsoft.com/office/drawing/2014/main" id="{41313A78-8ED5-4AF3-8D00-B8A0B71E1AA6}"/>
                  </a:ext>
                </a:extLst>
              </p:cNvPr>
              <p:cNvSpPr txBox="1">
                <a:spLocks noRot="1" noChangeAspect="1" noMove="1" noResize="1" noEditPoints="1" noAdjustHandles="1" noChangeArrowheads="1" noChangeShapeType="1" noTextEdit="1"/>
              </p:cNvSpPr>
              <p:nvPr/>
            </p:nvSpPr>
            <p:spPr>
              <a:xfrm>
                <a:off x="5107243" y="4091475"/>
                <a:ext cx="3126112" cy="603755"/>
              </a:xfrm>
              <a:prstGeom prst="rect">
                <a:avLst/>
              </a:prstGeom>
              <a:blipFill>
                <a:blip r:embed="rId5"/>
                <a:stretch>
                  <a:fillRect/>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D169139-D4B1-473E-B4EA-189D6717FF8C}"/>
                  </a:ext>
                </a:extLst>
              </p:cNvPr>
              <p:cNvSpPr txBox="1"/>
              <p:nvPr/>
            </p:nvSpPr>
            <p:spPr>
              <a:xfrm>
                <a:off x="1059509" y="4254853"/>
                <a:ext cx="362900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𝐸</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1" i="0" smtClean="0">
                                      <a:latin typeface="Cambria Math" panose="02040503050406030204" pitchFamily="18" charset="0"/>
                                    </a:rPr>
                                    <m:t>𝐲</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1" i="0" smtClean="0">
                                  <a:latin typeface="Cambria Math" panose="02040503050406030204" pitchFamily="18" charset="0"/>
                                </a:rPr>
                                <m:t>𝐗</m:t>
                              </m:r>
                              <m:r>
                                <a:rPr lang="en-US" b="1" i="0" smtClean="0">
                                  <a:latin typeface="Cambria Math" panose="02040503050406030204" pitchFamily="18" charset="0"/>
                                </a:rPr>
                                <m:t>𝛉</m:t>
                              </m:r>
                            </m:e>
                          </m:d>
                        </m:e>
                        <m:sup>
                          <m:r>
                            <a:rPr lang="en-US" b="0" i="1" smtClean="0">
                              <a:latin typeface="Cambria Math" panose="02040503050406030204" pitchFamily="18" charset="0"/>
                            </a:rPr>
                            <m:t>𝑇</m:t>
                          </m:r>
                        </m:sup>
                      </m:sSup>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i="0" smtClean="0">
                                  <a:latin typeface="Cambria Math" panose="02040503050406030204" pitchFamily="18" charset="0"/>
                                </a:rPr>
                                <m:t>𝐲</m:t>
                              </m:r>
                            </m:e>
                            <m:sup>
                              <m:r>
                                <a:rPr lang="en-US" i="1">
                                  <a:latin typeface="Cambria Math" panose="02040503050406030204" pitchFamily="18" charset="0"/>
                                </a:rPr>
                                <m:t>∗</m:t>
                              </m:r>
                            </m:sup>
                          </m:sSup>
                          <m:r>
                            <a:rPr lang="en-US" i="1">
                              <a:latin typeface="Cambria Math" panose="02040503050406030204" pitchFamily="18" charset="0"/>
                            </a:rPr>
                            <m:t>−</m:t>
                          </m:r>
                          <m:r>
                            <a:rPr lang="en-US" b="1" i="0">
                              <a:latin typeface="Cambria Math" panose="02040503050406030204" pitchFamily="18" charset="0"/>
                            </a:rPr>
                            <m:t>𝐗</m:t>
                          </m:r>
                          <m:r>
                            <a:rPr lang="en-US" b="1" i="0">
                              <a:latin typeface="Cambria Math" panose="02040503050406030204" pitchFamily="18" charset="0"/>
                            </a:rPr>
                            <m:t>𝛉</m:t>
                          </m:r>
                        </m:e>
                      </m:d>
                      <m:r>
                        <a:rPr lang="en-US" b="0" i="1" smtClean="0">
                          <a:latin typeface="Cambria Math" panose="02040503050406030204" pitchFamily="18" charset="0"/>
                        </a:rPr>
                        <m:t>=35.78</m:t>
                      </m:r>
                    </m:oMath>
                  </m:oMathPara>
                </a14:m>
                <a:endParaRPr lang="en-US" dirty="0"/>
              </a:p>
            </p:txBody>
          </p:sp>
        </mc:Choice>
        <mc:Fallback xmlns="">
          <p:sp>
            <p:nvSpPr>
              <p:cNvPr id="4" name="TextBox 3">
                <a:extLst>
                  <a:ext uri="{FF2B5EF4-FFF2-40B4-BE49-F238E27FC236}">
                    <a16:creationId xmlns:a16="http://schemas.microsoft.com/office/drawing/2014/main" id="{BD169139-D4B1-473E-B4EA-189D6717FF8C}"/>
                  </a:ext>
                </a:extLst>
              </p:cNvPr>
              <p:cNvSpPr txBox="1">
                <a:spLocks noRot="1" noChangeAspect="1" noMove="1" noResize="1" noEditPoints="1" noAdjustHandles="1" noChangeArrowheads="1" noChangeShapeType="1" noTextEdit="1"/>
              </p:cNvSpPr>
              <p:nvPr/>
            </p:nvSpPr>
            <p:spPr>
              <a:xfrm>
                <a:off x="1059509" y="4254853"/>
                <a:ext cx="3629006" cy="276999"/>
              </a:xfrm>
              <a:prstGeom prst="rect">
                <a:avLst/>
              </a:prstGeom>
              <a:blipFill>
                <a:blip r:embed="rId6"/>
                <a:stretch>
                  <a:fillRect l="-1008" t="-2222" r="-1008" b="-2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1D68A6C-904C-4928-8F68-5948244C8ACF}"/>
                  </a:ext>
                </a:extLst>
              </p:cNvPr>
              <p:cNvSpPr txBox="1"/>
              <p:nvPr/>
            </p:nvSpPr>
            <p:spPr>
              <a:xfrm>
                <a:off x="942137" y="2431438"/>
                <a:ext cx="4362605" cy="12488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𝐗</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mr>
                                </m:m>
                              </m:e>
                            </m:mr>
                            <m:m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4</m:t>
                                      </m:r>
                                    </m:e>
                                    <m:e>
                                      <m:r>
                                        <a:rPr lang="en-US" b="0" i="1" smtClean="0">
                                          <a:latin typeface="Cambria Math" panose="02040503050406030204" pitchFamily="18" charset="0"/>
                                        </a:rPr>
                                        <m:t>8</m:t>
                                      </m:r>
                                    </m:e>
                                  </m:mr>
                                  <m:mr>
                                    <m:e>
                                      <m:r>
                                        <a:rPr lang="en-US" b="0" i="1" smtClean="0">
                                          <a:latin typeface="Cambria Math" panose="02040503050406030204" pitchFamily="18" charset="0"/>
                                        </a:rPr>
                                        <m:t>9</m:t>
                                      </m:r>
                                    </m:e>
                                    <m:e>
                                      <m:r>
                                        <a:rPr lang="en-US" b="0" i="1" smtClean="0">
                                          <a:latin typeface="Cambria Math" panose="02040503050406030204" pitchFamily="18" charset="0"/>
                                        </a:rPr>
                                        <m:t>27</m:t>
                                      </m:r>
                                    </m:e>
                                  </m:mr>
                                  <m:mr>
                                    <m:e>
                                      <m:r>
                                        <a:rPr lang="en-US" b="0" i="1" smtClean="0">
                                          <a:latin typeface="Cambria Math" panose="02040503050406030204" pitchFamily="18" charset="0"/>
                                        </a:rPr>
                                        <m:t>16</m:t>
                                      </m:r>
                                    </m:e>
                                    <m:e>
                                      <m:r>
                                        <a:rPr lang="en-US" b="0" i="1" smtClean="0">
                                          <a:latin typeface="Cambria Math" panose="02040503050406030204" pitchFamily="18" charset="0"/>
                                        </a:rPr>
                                        <m:t>64</m:t>
                                      </m:r>
                                    </m:e>
                                  </m:mr>
                                </m:m>
                              </m:e>
                            </m:mr>
                          </m:m>
                        </m:e>
                      </m:d>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1" i="0" smtClean="0">
                              <a:latin typeface="Cambria Math" panose="02040503050406030204" pitchFamily="18" charset="0"/>
                            </a:rPr>
                            <m:t>𝐲</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1" i="0" smtClean="0">
                          <a:latin typeface="Cambria Math" panose="02040503050406030204" pitchFamily="18" charset="0"/>
                        </a:rPr>
                        <m:t>𝐲</m:t>
                      </m:r>
                      <m:r>
                        <a:rPr lang="en-US" b="0" i="1" smtClean="0">
                          <a:latin typeface="Cambria Math" panose="02040503050406030204" pitchFamily="18" charset="0"/>
                        </a:rPr>
                        <m:t>−5=</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m>
                                  <m:mPr>
                                    <m:mcs>
                                      <m:mc>
                                        <m:mcPr>
                                          <m:count m:val="1"/>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1.99</m:t>
                                      </m:r>
                                    </m:e>
                                  </m:mr>
                                  <m:mr>
                                    <m:e>
                                      <m:r>
                                        <a:rPr lang="en-US" b="0" i="1" smtClean="0">
                                          <a:latin typeface="Cambria Math" panose="02040503050406030204" pitchFamily="18" charset="0"/>
                                        </a:rPr>
                                        <m:t>−4.28</m:t>
                                      </m:r>
                                    </m:e>
                                  </m:mr>
                                </m:m>
                              </m:e>
                            </m:mr>
                            <m:m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4.91</m:t>
                                      </m:r>
                                    </m:e>
                                  </m:mr>
                                  <m:mr>
                                    <m:e>
                                      <m:r>
                                        <a:rPr lang="en-US" b="0" i="1" smtClean="0">
                                          <a:latin typeface="Cambria Math" panose="02040503050406030204" pitchFamily="18" charset="0"/>
                                        </a:rPr>
                                        <m:t>6.94</m:t>
                                      </m:r>
                                    </m:e>
                                  </m:mr>
                                  <m:mr>
                                    <m:e>
                                      <m:r>
                                        <a:rPr lang="en-US" b="0" i="1" smtClean="0">
                                          <a:latin typeface="Cambria Math" panose="02040503050406030204" pitchFamily="18" charset="0"/>
                                        </a:rPr>
                                        <m:t>9.60</m:t>
                                      </m:r>
                                    </m:e>
                                  </m:mr>
                                </m:m>
                              </m:e>
                            </m:mr>
                          </m:m>
                        </m:e>
                      </m:d>
                    </m:oMath>
                  </m:oMathPara>
                </a14:m>
                <a:endParaRPr lang="en-US" dirty="0"/>
              </a:p>
            </p:txBody>
          </p:sp>
        </mc:Choice>
        <mc:Fallback xmlns="">
          <p:sp>
            <p:nvSpPr>
              <p:cNvPr id="5" name="TextBox 4">
                <a:extLst>
                  <a:ext uri="{FF2B5EF4-FFF2-40B4-BE49-F238E27FC236}">
                    <a16:creationId xmlns:a16="http://schemas.microsoft.com/office/drawing/2014/main" id="{71D68A6C-904C-4928-8F68-5948244C8ACF}"/>
                  </a:ext>
                </a:extLst>
              </p:cNvPr>
              <p:cNvSpPr txBox="1">
                <a:spLocks noRot="1" noChangeAspect="1" noMove="1" noResize="1" noEditPoints="1" noAdjustHandles="1" noChangeArrowheads="1" noChangeShapeType="1" noTextEdit="1"/>
              </p:cNvSpPr>
              <p:nvPr/>
            </p:nvSpPr>
            <p:spPr>
              <a:xfrm>
                <a:off x="942137" y="2431438"/>
                <a:ext cx="4362605" cy="124886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0030AA2-545E-4436-A6C1-5396BB2DD3B1}"/>
                  </a:ext>
                </a:extLst>
              </p:cNvPr>
              <p:cNvSpPr txBox="1"/>
              <p:nvPr/>
            </p:nvSpPr>
            <p:spPr>
              <a:xfrm>
                <a:off x="5771290" y="2846262"/>
                <a:ext cx="2985561" cy="4657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1" i="0" smtClean="0">
                              <a:latin typeface="Cambria Math" panose="02040503050406030204" pitchFamily="18" charset="0"/>
                            </a:rPr>
                            <m:t>𝛉</m:t>
                          </m:r>
                        </m:e>
                      </m:acc>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p>
                                <m:sSupPr>
                                  <m:ctrlPr>
                                    <a:rPr lang="en-US" i="1">
                                      <a:latin typeface="Cambria Math" panose="02040503050406030204" pitchFamily="18" charset="0"/>
                                    </a:rPr>
                                  </m:ctrlPr>
                                </m:sSupPr>
                                <m:e>
                                  <m:r>
                                    <a:rPr lang="en-US" b="1" i="0">
                                      <a:latin typeface="Cambria Math" panose="02040503050406030204" pitchFamily="18" charset="0"/>
                                    </a:rPr>
                                    <m:t>𝐗</m:t>
                                  </m:r>
                                </m:e>
                                <m:sup>
                                  <m:r>
                                    <a:rPr lang="en-US" i="1">
                                      <a:latin typeface="Cambria Math" panose="02040503050406030204" pitchFamily="18" charset="0"/>
                                    </a:rPr>
                                    <m:t>𝑇</m:t>
                                  </m:r>
                                </m:sup>
                              </m:sSup>
                              <m:r>
                                <a:rPr lang="en-US" b="1" i="0">
                                  <a:latin typeface="Cambria Math" panose="02040503050406030204" pitchFamily="18" charset="0"/>
                                </a:rPr>
                                <m:t>𝐗</m:t>
                              </m:r>
                            </m:e>
                          </m:d>
                        </m:e>
                        <m:sup>
                          <m:r>
                            <a:rPr lang="en-US" b="0" i="1" smtClean="0">
                              <a:latin typeface="Cambria Math" panose="02040503050406030204" pitchFamily="18" charset="0"/>
                            </a:rPr>
                            <m:t>−1</m:t>
                          </m:r>
                        </m:sup>
                      </m:sSup>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1" i="0" smtClean="0">
                                  <a:latin typeface="Cambria Math" panose="02040503050406030204" pitchFamily="18" charset="0"/>
                                </a:rPr>
                                <m:t>𝐗</m:t>
                              </m:r>
                            </m:e>
                            <m:sup>
                              <m:r>
                                <a:rPr lang="en-US" b="0" i="1" smtClean="0">
                                  <a:latin typeface="Cambria Math" panose="02040503050406030204" pitchFamily="18" charset="0"/>
                                </a:rPr>
                                <m:t>𝑇</m:t>
                              </m:r>
                            </m:sup>
                          </m:sSup>
                          <m:r>
                            <a:rPr lang="en-US" b="1" i="0" smtClean="0">
                              <a:latin typeface="Cambria Math" panose="02040503050406030204" pitchFamily="18" charset="0"/>
                            </a:rPr>
                            <m:t>𝐲</m:t>
                          </m:r>
                        </m:e>
                      </m:d>
                      <m:r>
                        <a:rPr lang="en-US" b="0" i="0"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0.58</m:t>
                                </m:r>
                              </m:e>
                            </m:mr>
                            <m:mr>
                              <m:e>
                                <m:r>
                                  <a:rPr lang="en-US" b="0" i="1" smtClean="0">
                                    <a:latin typeface="Cambria Math" panose="02040503050406030204" pitchFamily="18" charset="0"/>
                                  </a:rPr>
                                  <m:t>0.31</m:t>
                                </m:r>
                              </m:e>
                            </m:mr>
                          </m:m>
                        </m:e>
                      </m:d>
                    </m:oMath>
                  </m:oMathPara>
                </a14:m>
                <a:endParaRPr lang="en-US" dirty="0"/>
              </a:p>
            </p:txBody>
          </p:sp>
        </mc:Choice>
        <mc:Fallback xmlns="">
          <p:sp>
            <p:nvSpPr>
              <p:cNvPr id="6" name="TextBox 5">
                <a:extLst>
                  <a:ext uri="{FF2B5EF4-FFF2-40B4-BE49-F238E27FC236}">
                    <a16:creationId xmlns:a16="http://schemas.microsoft.com/office/drawing/2014/main" id="{B0030AA2-545E-4436-A6C1-5396BB2DD3B1}"/>
                  </a:ext>
                </a:extLst>
              </p:cNvPr>
              <p:cNvSpPr txBox="1">
                <a:spLocks noRot="1" noChangeAspect="1" noMove="1" noResize="1" noEditPoints="1" noAdjustHandles="1" noChangeArrowheads="1" noChangeShapeType="1" noTextEdit="1"/>
              </p:cNvSpPr>
              <p:nvPr/>
            </p:nvSpPr>
            <p:spPr>
              <a:xfrm>
                <a:off x="5771290" y="2846262"/>
                <a:ext cx="2985561" cy="46570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BFB0A9F-9866-4A79-ADFC-0F034D8C19CE}"/>
                  </a:ext>
                </a:extLst>
              </p:cNvPr>
              <p:cNvSpPr txBox="1"/>
              <p:nvPr/>
            </p:nvSpPr>
            <p:spPr>
              <a:xfrm>
                <a:off x="5107243" y="4813723"/>
                <a:ext cx="3728328" cy="369332"/>
              </a:xfrm>
              <a:prstGeom prst="rect">
                <a:avLst/>
              </a:prstGeom>
              <a:noFill/>
            </p:spPr>
            <p:txBody>
              <a:bodyPr wrap="none" rtlCol="0">
                <a:spAutoFit/>
              </a:bodyPr>
              <a:lstStyle/>
              <a:p>
                <a:r>
                  <a:rPr lang="en-US" dirty="0"/>
                  <a:t>Noise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𝑈</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−5,5</m:t>
                        </m:r>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=2.88, </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𝜎</m:t>
                        </m:r>
                      </m:e>
                    </m:acc>
                    <m:r>
                      <a:rPr lang="en-US" b="0" i="1" smtClean="0">
                        <a:latin typeface="Cambria Math" panose="02040503050406030204" pitchFamily="18" charset="0"/>
                        <a:ea typeface="Cambria Math" panose="02040503050406030204" pitchFamily="18" charset="0"/>
                      </a:rPr>
                      <m:t>=3.45</m:t>
                    </m:r>
                  </m:oMath>
                </a14:m>
                <a:endParaRPr lang="en-US" dirty="0"/>
              </a:p>
            </p:txBody>
          </p:sp>
        </mc:Choice>
        <mc:Fallback xmlns="">
          <p:sp>
            <p:nvSpPr>
              <p:cNvPr id="10" name="TextBox 9">
                <a:extLst>
                  <a:ext uri="{FF2B5EF4-FFF2-40B4-BE49-F238E27FC236}">
                    <a16:creationId xmlns:a16="http://schemas.microsoft.com/office/drawing/2014/main" id="{1BFB0A9F-9866-4A79-ADFC-0F034D8C19CE}"/>
                  </a:ext>
                </a:extLst>
              </p:cNvPr>
              <p:cNvSpPr txBox="1">
                <a:spLocks noRot="1" noChangeAspect="1" noMove="1" noResize="1" noEditPoints="1" noAdjustHandles="1" noChangeArrowheads="1" noChangeShapeType="1" noTextEdit="1"/>
              </p:cNvSpPr>
              <p:nvPr/>
            </p:nvSpPr>
            <p:spPr>
              <a:xfrm>
                <a:off x="5107243" y="4813723"/>
                <a:ext cx="3728328" cy="369332"/>
              </a:xfrm>
              <a:prstGeom prst="rect">
                <a:avLst/>
              </a:prstGeom>
              <a:blipFill>
                <a:blip r:embed="rId9"/>
                <a:stretch>
                  <a:fillRect l="-1473" t="-10000" b="-26667"/>
                </a:stretch>
              </a:blipFill>
            </p:spPr>
            <p:txBody>
              <a:bodyPr/>
              <a:lstStyle/>
              <a:p>
                <a:r>
                  <a:rPr lang="en-US">
                    <a:noFill/>
                  </a:rPr>
                  <a:t> </a:t>
                </a:r>
              </a:p>
            </p:txBody>
          </p:sp>
        </mc:Fallback>
      </mc:AlternateContent>
    </p:spTree>
    <p:extLst>
      <p:ext uri="{BB962C8B-B14F-4D97-AF65-F5344CB8AC3E}">
        <p14:creationId xmlns:p14="http://schemas.microsoft.com/office/powerpoint/2010/main" val="20097646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4C5FF705-92CC-4E5D-AB72-14E11779F592}"/>
                  </a:ext>
                </a:extLst>
              </p:cNvPr>
              <p:cNvSpPr>
                <a:spLocks noGrp="1"/>
              </p:cNvSpPr>
              <p:nvPr>
                <p:ph type="body" sz="quarter" idx="10"/>
              </p:nvPr>
            </p:nvSpPr>
            <p:spPr>
              <a:xfrm>
                <a:off x="304800" y="3567468"/>
                <a:ext cx="8534400" cy="2833331"/>
              </a:xfrm>
            </p:spPr>
            <p:txBody>
              <a:bodyPr/>
              <a:lstStyle/>
              <a:p>
                <a:r>
                  <a:rPr lang="en-US" dirty="0"/>
                  <a:t>Estimate median, 90% CI of parameters using 5000 samples</a:t>
                </a:r>
              </a:p>
              <a:p>
                <a:pPr lvl="1"/>
                <a:r>
                  <a:rPr lang="en-US" dirty="0"/>
                  <a:t>Use </a:t>
                </a:r>
                <a:r>
                  <a:rPr lang="en-US" dirty="0" err="1"/>
                  <a:t>mvtrnd</a:t>
                </a:r>
                <a:r>
                  <a:rPr lang="en-US" dirty="0"/>
                  <a:t> function with </a:t>
                </a:r>
                <a14:m>
                  <m:oMath xmlns:m="http://schemas.openxmlformats.org/officeDocument/2006/math">
                    <m:sSub>
                      <m:sSubPr>
                        <m:ctrlPr>
                          <a:rPr lang="en-US" i="1" smtClean="0">
                            <a:latin typeface="Cambria Math" panose="02040503050406030204" pitchFamily="18" charset="0"/>
                          </a:rPr>
                        </m:ctrlPr>
                      </m:sSubPr>
                      <m:e>
                        <m:r>
                          <m:rPr>
                            <m:sty m:val="p"/>
                          </m:rPr>
                          <a:rPr lang="en-US">
                            <a:latin typeface="Cambria Math" panose="02040503050406030204" pitchFamily="18" charset="0"/>
                          </a:rPr>
                          <m:t>Σ</m:t>
                        </m:r>
                      </m:e>
                      <m:sub>
                        <m:acc>
                          <m:accPr>
                            <m:chr m:val="̂"/>
                            <m:ctrlPr>
                              <a:rPr lang="en-US" i="1">
                                <a:latin typeface="Cambria Math" panose="02040503050406030204" pitchFamily="18" charset="0"/>
                              </a:rPr>
                            </m:ctrlPr>
                          </m:accPr>
                          <m:e>
                            <m:r>
                              <a:rPr lang="en-US" b="1">
                                <a:latin typeface="Cambria Math" panose="02040503050406030204" pitchFamily="18" charset="0"/>
                              </a:rPr>
                              <m:t>𝛉</m:t>
                            </m:r>
                          </m:e>
                        </m:acc>
                      </m:sub>
                    </m:sSub>
                  </m:oMath>
                </a14:m>
                <a:endParaRPr lang="en-US" dirty="0"/>
              </a:p>
            </p:txBody>
          </p:sp>
        </mc:Choice>
        <mc:Fallback xmlns="">
          <p:sp>
            <p:nvSpPr>
              <p:cNvPr id="2" name="Text Placeholder 1">
                <a:extLst>
                  <a:ext uri="{FF2B5EF4-FFF2-40B4-BE49-F238E27FC236}">
                    <a16:creationId xmlns:a16="http://schemas.microsoft.com/office/drawing/2014/main" id="{4C5FF705-92CC-4E5D-AB72-14E11779F592}"/>
                  </a:ext>
                </a:extLst>
              </p:cNvPr>
              <p:cNvSpPr>
                <a:spLocks noGrp="1" noRot="1" noChangeAspect="1" noMove="1" noResize="1" noEditPoints="1" noAdjustHandles="1" noChangeArrowheads="1" noChangeShapeType="1" noTextEdit="1"/>
              </p:cNvSpPr>
              <p:nvPr>
                <p:ph type="body" sz="quarter" idx="10"/>
              </p:nvPr>
            </p:nvSpPr>
            <p:spPr>
              <a:xfrm>
                <a:off x="304800" y="3567468"/>
                <a:ext cx="8534400" cy="2833331"/>
              </a:xfrm>
              <a:blipFill>
                <a:blip r:embed="rId2"/>
                <a:stretch>
                  <a:fillRect l="-643" t="-860"/>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EF68D0C-AA70-4061-8C65-6A4E01AD1B58}"/>
              </a:ext>
            </a:extLst>
          </p:cNvPr>
          <p:cNvSpPr>
            <a:spLocks noGrp="1"/>
          </p:cNvSpPr>
          <p:nvPr>
            <p:ph type="title"/>
          </p:nvPr>
        </p:nvSpPr>
        <p:spPr/>
        <p:txBody>
          <a:bodyPr/>
          <a:lstStyle/>
          <a:p>
            <a:r>
              <a:rPr lang="en-US" dirty="0"/>
              <a:t>EX) Uncertainty in Physics Model cont.</a:t>
            </a:r>
          </a:p>
        </p:txBody>
      </p:sp>
      <p:sp>
        <p:nvSpPr>
          <p:cNvPr id="6" name="TextBox 5">
            <a:extLst>
              <a:ext uri="{FF2B5EF4-FFF2-40B4-BE49-F238E27FC236}">
                <a16:creationId xmlns:a16="http://schemas.microsoft.com/office/drawing/2014/main" id="{EFF96E95-E196-4E50-9479-3DA3699C256C}"/>
              </a:ext>
            </a:extLst>
          </p:cNvPr>
          <p:cNvSpPr txBox="1"/>
          <p:nvPr/>
        </p:nvSpPr>
        <p:spPr>
          <a:xfrm>
            <a:off x="1104900" y="674369"/>
            <a:ext cx="6591300" cy="2893100"/>
          </a:xfrm>
          <a:prstGeom prst="rect">
            <a:avLst/>
          </a:prstGeom>
          <a:noFill/>
        </p:spPr>
        <p:txBody>
          <a:bodyPr wrap="square">
            <a:spAutoFit/>
          </a:bodyPr>
          <a:lstStyle/>
          <a:p>
            <a:pPr marL="0" marR="0" hangingPunct="0">
              <a:spcBef>
                <a:spcPts val="0"/>
              </a:spcBef>
              <a:spcAft>
                <a:spcPts val="0"/>
              </a:spcAft>
            </a:pPr>
            <a:r>
              <a:rPr lang="es-E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y=[6.99  2.28  1.91  11.94  14.60]';</a:t>
            </a:r>
            <a:endParaRPr lang="en-US" sz="14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s-E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ys</a:t>
            </a:r>
            <a:r>
              <a:rPr lang="es-E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=y-5;</a:t>
            </a:r>
            <a:endParaRPr lang="en-US" sz="14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s-E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x=[0  1  2  3  4]';</a:t>
            </a:r>
            <a:endParaRPr lang="en-US" sz="14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s-E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X=[x.^2  x.^3];</a:t>
            </a:r>
            <a:endParaRPr lang="en-US" sz="14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thetaH</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=(X'*X)\(X'*</a:t>
            </a: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ys</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4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400" dirty="0">
                <a:effectLst/>
                <a:latin typeface="Courier New" panose="02070309020205020404" pitchFamily="49" charset="0"/>
                <a:ea typeface="Malgun Gothic" panose="020B0503020000020004" pitchFamily="34" charset="-127"/>
                <a:cs typeface="Times New Roman" panose="02020603050405020304" pitchFamily="18" charset="0"/>
              </a:rPr>
              <a:t> </a:t>
            </a:r>
          </a:p>
          <a:p>
            <a:pPr marL="0" marR="0" hangingPunct="0">
              <a:spcBef>
                <a:spcPts val="0"/>
              </a:spcBef>
              <a:spcAft>
                <a:spcPts val="0"/>
              </a:spcAft>
            </a:pP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ny</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=length(y); % num. of data</a:t>
            </a:r>
            <a:endParaRPr lang="en-US" sz="14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np=size(X,2); % num. of unknown parameters</a:t>
            </a:r>
            <a:endParaRPr lang="en-US" sz="14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400" dirty="0">
                <a:effectLst/>
                <a:latin typeface="Courier New" panose="02070309020205020404" pitchFamily="49" charset="0"/>
                <a:ea typeface="Malgun Gothic" panose="020B0503020000020004" pitchFamily="34" charset="-127"/>
                <a:cs typeface="Times New Roman" panose="02020603050405020304" pitchFamily="18" charset="0"/>
              </a:rPr>
              <a:t> </a:t>
            </a:r>
          </a:p>
          <a:p>
            <a:pPr marL="0" marR="0" hangingPunct="0">
              <a:spcBef>
                <a:spcPts val="0"/>
              </a:spcBef>
              <a:spcAft>
                <a:spcPts val="0"/>
              </a:spcAft>
            </a:pP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sse</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ys</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a:t>
            </a: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thetaH</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ys</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a:t>
            </a: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thetaH</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4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sigmaH2=</a:t>
            </a: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sse</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ny</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-np)</a:t>
            </a:r>
            <a:endParaRPr lang="en-US" sz="14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thetaCov</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=sigmaH2*inv(X'*X) %covariance matrix using Eq. 2.21</a:t>
            </a:r>
            <a:endParaRPr lang="en-US" sz="14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sigTheta</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=sqrt(</a:t>
            </a: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diag</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thetaCov</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%Standard error of theta</a:t>
            </a:r>
            <a:endParaRPr lang="en-US" sz="14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p:sp>
        <p:nvSpPr>
          <p:cNvPr id="9" name="TextBox 8">
            <a:extLst>
              <a:ext uri="{FF2B5EF4-FFF2-40B4-BE49-F238E27FC236}">
                <a16:creationId xmlns:a16="http://schemas.microsoft.com/office/drawing/2014/main" id="{BD443720-F95D-44A4-BB2C-19A98630371A}"/>
              </a:ext>
            </a:extLst>
          </p:cNvPr>
          <p:cNvSpPr txBox="1"/>
          <p:nvPr/>
        </p:nvSpPr>
        <p:spPr>
          <a:xfrm>
            <a:off x="1104900" y="4379766"/>
            <a:ext cx="7277100" cy="2031325"/>
          </a:xfrm>
          <a:prstGeom prst="rect">
            <a:avLst/>
          </a:prstGeom>
          <a:noFill/>
        </p:spPr>
        <p:txBody>
          <a:bodyPr wrap="square">
            <a:spAutoFit/>
          </a:bodyPr>
          <a:lstStyle/>
          <a:p>
            <a:pPr marL="0" marR="0" hangingPunct="0">
              <a:spcBef>
                <a:spcPts val="0"/>
              </a:spcBef>
              <a:spcAft>
                <a:spcPts val="0"/>
              </a:spcAft>
            </a:pP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ns=5000; % num. of samples</a:t>
            </a:r>
            <a:endParaRPr lang="en-US" sz="14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mvt</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mvtrnd</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thetaCov,ny-np,ns</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4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thetaHat</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repmat</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(thetaH,1,ns)+</a:t>
            </a: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mvt</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4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repmat</a:t>
            </a:r>
            <a:r>
              <a:rPr lang="en-US" sz="14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(sigTheta,1,ns);</a:t>
            </a:r>
          </a:p>
          <a:p>
            <a:pPr marL="0" marR="0" hangingPunct="0">
              <a:spcBef>
                <a:spcPts val="0"/>
              </a:spcBef>
              <a:spcAft>
                <a:spcPts val="0"/>
              </a:spcAft>
            </a:pPr>
            <a:r>
              <a:rPr lang="en-US" sz="1400" dirty="0">
                <a:effectLst/>
                <a:latin typeface="Courier New" panose="02070309020205020404" pitchFamily="49" charset="0"/>
                <a:ea typeface="Malgun Gothic" panose="020B0503020000020004" pitchFamily="34" charset="-127"/>
                <a:cs typeface="Times New Roman" panose="02020603050405020304" pitchFamily="18" charset="0"/>
              </a:rPr>
              <a:t>alpha=0.05;</a:t>
            </a:r>
          </a:p>
          <a:p>
            <a:pPr marL="0" marR="0" hangingPunct="0">
              <a:spcBef>
                <a:spcPts val="0"/>
              </a:spcBef>
              <a:spcAft>
                <a:spcPts val="0"/>
              </a:spcAft>
            </a:pPr>
            <a:r>
              <a:rPr lang="en-US" sz="1400" dirty="0" err="1">
                <a:effectLst/>
                <a:latin typeface="Courier New" panose="02070309020205020404" pitchFamily="49" charset="0"/>
                <a:ea typeface="Malgun Gothic" panose="020B0503020000020004" pitchFamily="34" charset="-127"/>
                <a:cs typeface="Times New Roman" panose="02020603050405020304" pitchFamily="18" charset="0"/>
              </a:rPr>
              <a:t>thetaCI</a:t>
            </a:r>
            <a:r>
              <a:rPr lang="en-US" sz="1400" dirty="0">
                <a:effectLst/>
                <a:latin typeface="Courier New" panose="02070309020205020404" pitchFamily="49" charset="0"/>
                <a:ea typeface="Malgun Gothic" panose="020B0503020000020004" pitchFamily="34" charset="-127"/>
                <a:cs typeface="Times New Roman" panose="02020603050405020304" pitchFamily="18" charset="0"/>
              </a:rPr>
              <a:t>=</a:t>
            </a:r>
            <a:r>
              <a:rPr lang="en-US" sz="1400" dirty="0" err="1">
                <a:effectLst/>
                <a:latin typeface="Courier New" panose="02070309020205020404" pitchFamily="49" charset="0"/>
                <a:ea typeface="Malgun Gothic" panose="020B0503020000020004" pitchFamily="34" charset="-127"/>
                <a:cs typeface="Times New Roman" panose="02020603050405020304" pitchFamily="18" charset="0"/>
              </a:rPr>
              <a:t>prctile</a:t>
            </a:r>
            <a:r>
              <a:rPr lang="en-US" sz="1400" dirty="0">
                <a:effectLst/>
                <a:latin typeface="Courier New" panose="02070309020205020404" pitchFamily="49" charset="0"/>
                <a:ea typeface="Malgun Gothic" panose="020B0503020000020004" pitchFamily="34" charset="-127"/>
                <a:cs typeface="Times New Roman" panose="02020603050405020304" pitchFamily="18" charset="0"/>
              </a:rPr>
              <a:t>(</a:t>
            </a:r>
            <a:r>
              <a:rPr lang="en-US" sz="1400" dirty="0" err="1">
                <a:effectLst/>
                <a:latin typeface="Courier New" panose="02070309020205020404" pitchFamily="49" charset="0"/>
                <a:ea typeface="Malgun Gothic" panose="020B0503020000020004" pitchFamily="34" charset="-127"/>
                <a:cs typeface="Times New Roman" panose="02020603050405020304" pitchFamily="18" charset="0"/>
              </a:rPr>
              <a:t>thetaHat</a:t>
            </a:r>
            <a:r>
              <a:rPr lang="en-US" sz="1400" dirty="0">
                <a:effectLst/>
                <a:latin typeface="Courier New" panose="02070309020205020404" pitchFamily="49" charset="0"/>
                <a:ea typeface="Malgun Gothic" panose="020B0503020000020004" pitchFamily="34" charset="-127"/>
                <a:cs typeface="Times New Roman" panose="02020603050405020304" pitchFamily="18" charset="0"/>
              </a:rPr>
              <a:t>',[alpha 0.5 1-alpha]*100)’</a:t>
            </a:r>
          </a:p>
          <a:p>
            <a:pPr marL="0" marR="0" hangingPunct="0">
              <a:spcBef>
                <a:spcPts val="0"/>
              </a:spcBef>
              <a:spcAft>
                <a:spcPts val="0"/>
              </a:spcAft>
            </a:pPr>
            <a:r>
              <a:rPr lang="en-US" sz="1400" dirty="0" err="1">
                <a:effectLst/>
                <a:latin typeface="Courier New" panose="02070309020205020404" pitchFamily="49" charset="0"/>
                <a:ea typeface="Malgun Gothic" panose="020B0503020000020004" pitchFamily="34" charset="-127"/>
                <a:cs typeface="Times New Roman" panose="02020603050405020304" pitchFamily="18" charset="0"/>
              </a:rPr>
              <a:t>i</a:t>
            </a:r>
            <a:r>
              <a:rPr lang="en-US" sz="1400" dirty="0">
                <a:effectLst/>
                <a:latin typeface="Courier New" panose="02070309020205020404" pitchFamily="49" charset="0"/>
                <a:ea typeface="Malgun Gothic" panose="020B0503020000020004" pitchFamily="34" charset="-127"/>
                <a:cs typeface="Times New Roman" panose="02020603050405020304" pitchFamily="18" charset="0"/>
              </a:rPr>
              <a:t>=1; subplot(1,2,i); hist(</a:t>
            </a:r>
            <a:r>
              <a:rPr lang="en-US" sz="1400" dirty="0" err="1">
                <a:effectLst/>
                <a:latin typeface="Courier New" panose="02070309020205020404" pitchFamily="49" charset="0"/>
                <a:ea typeface="Malgun Gothic" panose="020B0503020000020004" pitchFamily="34" charset="-127"/>
                <a:cs typeface="Times New Roman" panose="02020603050405020304" pitchFamily="18" charset="0"/>
              </a:rPr>
              <a:t>thetaHat</a:t>
            </a:r>
            <a:r>
              <a:rPr lang="en-US" sz="1400" dirty="0">
                <a:effectLst/>
                <a:latin typeface="Courier New" panose="02070309020205020404" pitchFamily="49" charset="0"/>
                <a:ea typeface="Malgun Gothic" panose="020B0503020000020004" pitchFamily="34" charset="-127"/>
                <a:cs typeface="Times New Roman" panose="02020603050405020304" pitchFamily="18" charset="0"/>
              </a:rPr>
              <a:t>(</a:t>
            </a:r>
            <a:r>
              <a:rPr lang="en-US" sz="1400" dirty="0" err="1">
                <a:effectLst/>
                <a:latin typeface="Courier New" panose="02070309020205020404" pitchFamily="49" charset="0"/>
                <a:ea typeface="Malgun Gothic" panose="020B0503020000020004" pitchFamily="34" charset="-127"/>
                <a:cs typeface="Times New Roman" panose="02020603050405020304" pitchFamily="18" charset="0"/>
              </a:rPr>
              <a:t>i</a:t>
            </a:r>
            <a:r>
              <a:rPr lang="en-US" sz="1400" dirty="0">
                <a:effectLst/>
                <a:latin typeface="Courier New" panose="02070309020205020404" pitchFamily="49" charset="0"/>
                <a:ea typeface="Malgun Gothic" panose="020B0503020000020004" pitchFamily="34" charset="-127"/>
                <a:cs typeface="Times New Roman" panose="02020603050405020304" pitchFamily="18" charset="0"/>
              </a:rPr>
              <a:t>,:),30);</a:t>
            </a:r>
          </a:p>
          <a:p>
            <a:pPr marL="0" marR="0" hangingPunct="0">
              <a:spcBef>
                <a:spcPts val="0"/>
              </a:spcBef>
              <a:spcAft>
                <a:spcPts val="0"/>
              </a:spcAft>
            </a:pPr>
            <a:r>
              <a:rPr lang="en-US" sz="1400" dirty="0" err="1">
                <a:effectLst/>
                <a:latin typeface="Courier New" panose="02070309020205020404" pitchFamily="49" charset="0"/>
                <a:ea typeface="Malgun Gothic" panose="020B0503020000020004" pitchFamily="34" charset="-127"/>
                <a:cs typeface="Times New Roman" panose="02020603050405020304" pitchFamily="18" charset="0"/>
              </a:rPr>
              <a:t>i</a:t>
            </a:r>
            <a:r>
              <a:rPr lang="en-US" sz="1400" dirty="0">
                <a:effectLst/>
                <a:latin typeface="Courier New" panose="02070309020205020404" pitchFamily="49" charset="0"/>
                <a:ea typeface="Malgun Gothic" panose="020B0503020000020004" pitchFamily="34" charset="-127"/>
                <a:cs typeface="Times New Roman" panose="02020603050405020304" pitchFamily="18" charset="0"/>
              </a:rPr>
              <a:t>=2; subplot(1,2,i); hist(</a:t>
            </a:r>
            <a:r>
              <a:rPr lang="en-US" sz="1400" dirty="0" err="1">
                <a:effectLst/>
                <a:latin typeface="Courier New" panose="02070309020205020404" pitchFamily="49" charset="0"/>
                <a:ea typeface="Malgun Gothic" panose="020B0503020000020004" pitchFamily="34" charset="-127"/>
                <a:cs typeface="Times New Roman" panose="02020603050405020304" pitchFamily="18" charset="0"/>
              </a:rPr>
              <a:t>thetaHat</a:t>
            </a:r>
            <a:r>
              <a:rPr lang="en-US" sz="1400" dirty="0">
                <a:effectLst/>
                <a:latin typeface="Courier New" panose="02070309020205020404" pitchFamily="49" charset="0"/>
                <a:ea typeface="Malgun Gothic" panose="020B0503020000020004" pitchFamily="34" charset="-127"/>
                <a:cs typeface="Times New Roman" panose="02020603050405020304" pitchFamily="18" charset="0"/>
              </a:rPr>
              <a:t>(</a:t>
            </a:r>
            <a:r>
              <a:rPr lang="en-US" sz="1400" dirty="0" err="1">
                <a:effectLst/>
                <a:latin typeface="Courier New" panose="02070309020205020404" pitchFamily="49" charset="0"/>
                <a:ea typeface="Malgun Gothic" panose="020B0503020000020004" pitchFamily="34" charset="-127"/>
                <a:cs typeface="Times New Roman" panose="02020603050405020304" pitchFamily="18" charset="0"/>
              </a:rPr>
              <a:t>i</a:t>
            </a:r>
            <a:r>
              <a:rPr lang="en-US" sz="1400" dirty="0">
                <a:effectLst/>
                <a:latin typeface="Courier New" panose="02070309020205020404" pitchFamily="49" charset="0"/>
                <a:ea typeface="Malgun Gothic" panose="020B0503020000020004" pitchFamily="34" charset="-127"/>
                <a:cs typeface="Times New Roman" panose="02020603050405020304" pitchFamily="18" charset="0"/>
              </a:rPr>
              <a:t>,:),30);</a:t>
            </a:r>
          </a:p>
          <a:p>
            <a:pPr marL="0" marR="0" hangingPunct="0">
              <a:spcBef>
                <a:spcPts val="0"/>
              </a:spcBef>
              <a:spcAft>
                <a:spcPts val="0"/>
              </a:spcAft>
            </a:pPr>
            <a:r>
              <a:rPr lang="en-US" sz="1400" dirty="0">
                <a:effectLst/>
                <a:latin typeface="Courier New" panose="02070309020205020404" pitchFamily="49" charset="0"/>
                <a:ea typeface="Malgun Gothic" panose="020B0503020000020004" pitchFamily="34" charset="-127"/>
                <a:cs typeface="Times New Roman" panose="02020603050405020304" pitchFamily="18" charset="0"/>
              </a:rPr>
              <a:t>figure;</a:t>
            </a:r>
          </a:p>
          <a:p>
            <a:pPr marL="0" marR="0" hangingPunct="0">
              <a:spcBef>
                <a:spcPts val="0"/>
              </a:spcBef>
              <a:spcAft>
                <a:spcPts val="0"/>
              </a:spcAft>
            </a:pPr>
            <a:r>
              <a:rPr lang="en-US" sz="1400" dirty="0">
                <a:effectLst/>
                <a:latin typeface="Courier New" panose="02070309020205020404" pitchFamily="49" charset="0"/>
                <a:ea typeface="Malgun Gothic" panose="020B0503020000020004" pitchFamily="34" charset="-127"/>
                <a:cs typeface="Times New Roman" panose="02020603050405020304" pitchFamily="18" charset="0"/>
              </a:rPr>
              <a:t>plot(</a:t>
            </a:r>
            <a:r>
              <a:rPr lang="en-US" sz="1400" dirty="0" err="1">
                <a:effectLst/>
                <a:latin typeface="Courier New" panose="02070309020205020404" pitchFamily="49" charset="0"/>
                <a:ea typeface="Malgun Gothic" panose="020B0503020000020004" pitchFamily="34" charset="-127"/>
                <a:cs typeface="Times New Roman" panose="02020603050405020304" pitchFamily="18" charset="0"/>
              </a:rPr>
              <a:t>thetaHat</a:t>
            </a:r>
            <a:r>
              <a:rPr lang="en-US" sz="1400" dirty="0">
                <a:effectLst/>
                <a:latin typeface="Courier New" panose="02070309020205020404" pitchFamily="49" charset="0"/>
                <a:ea typeface="Malgun Gothic" panose="020B0503020000020004" pitchFamily="34" charset="-127"/>
                <a:cs typeface="Times New Roman" panose="02020603050405020304" pitchFamily="18" charset="0"/>
              </a:rPr>
              <a:t>(1,:),</a:t>
            </a:r>
            <a:r>
              <a:rPr lang="en-US" sz="1400" dirty="0" err="1">
                <a:effectLst/>
                <a:latin typeface="Courier New" panose="02070309020205020404" pitchFamily="49" charset="0"/>
                <a:ea typeface="Malgun Gothic" panose="020B0503020000020004" pitchFamily="34" charset="-127"/>
                <a:cs typeface="Times New Roman" panose="02020603050405020304" pitchFamily="18" charset="0"/>
              </a:rPr>
              <a:t>thetaHat</a:t>
            </a:r>
            <a:r>
              <a:rPr lang="en-US" sz="1400" dirty="0">
                <a:effectLst/>
                <a:latin typeface="Courier New" panose="02070309020205020404" pitchFamily="49" charset="0"/>
                <a:ea typeface="Malgun Gothic" panose="020B0503020000020004" pitchFamily="34" charset="-127"/>
                <a:cs typeface="Times New Roman" panose="02020603050405020304" pitchFamily="18" charset="0"/>
              </a:rPr>
              <a:t>(2,:),'.','color',[0.5 0.5 0.5]);</a:t>
            </a:r>
          </a:p>
        </p:txBody>
      </p:sp>
    </p:spTree>
    <p:extLst>
      <p:ext uri="{BB962C8B-B14F-4D97-AF65-F5344CB8AC3E}">
        <p14:creationId xmlns:p14="http://schemas.microsoft.com/office/powerpoint/2010/main" val="24406909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46AC5D-E32F-418F-93C6-F36197231140}"/>
              </a:ext>
            </a:extLst>
          </p:cNvPr>
          <p:cNvSpPr>
            <a:spLocks noGrp="1"/>
          </p:cNvSpPr>
          <p:nvPr>
            <p:ph type="body" sz="quarter" idx="10"/>
          </p:nvPr>
        </p:nvSpPr>
        <p:spPr>
          <a:xfrm>
            <a:off x="304800" y="4406740"/>
            <a:ext cx="8534400" cy="1994060"/>
          </a:xfrm>
        </p:spPr>
        <p:txBody>
          <a:bodyPr/>
          <a:lstStyle/>
          <a:p>
            <a:r>
              <a:rPr lang="en-US" dirty="0"/>
              <a:t>Predict the future damage growth and plot the median, 90% CI and PI</a:t>
            </a:r>
          </a:p>
          <a:p>
            <a:pPr lvl="1"/>
            <a:r>
              <a:rPr lang="en-US" dirty="0"/>
              <a:t>Apply samples of parameters to the physics model to prediction future damage in the form of samples</a:t>
            </a:r>
          </a:p>
        </p:txBody>
      </p:sp>
      <p:sp>
        <p:nvSpPr>
          <p:cNvPr id="3" name="Title 2">
            <a:extLst>
              <a:ext uri="{FF2B5EF4-FFF2-40B4-BE49-F238E27FC236}">
                <a16:creationId xmlns:a16="http://schemas.microsoft.com/office/drawing/2014/main" id="{E9AED014-B46C-4D11-A193-15882979BAC2}"/>
              </a:ext>
            </a:extLst>
          </p:cNvPr>
          <p:cNvSpPr>
            <a:spLocks noGrp="1"/>
          </p:cNvSpPr>
          <p:nvPr>
            <p:ph type="title"/>
          </p:nvPr>
        </p:nvSpPr>
        <p:spPr/>
        <p:txBody>
          <a:bodyPr/>
          <a:lstStyle/>
          <a:p>
            <a:r>
              <a:rPr lang="en-US" dirty="0"/>
              <a:t>EX) Uncertainty in Physics Model cont.</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6F0724BF-81F6-4974-BD2F-C905761F7469}"/>
                  </a:ext>
                </a:extLst>
              </p:cNvPr>
              <p:cNvGraphicFramePr>
                <a:graphicFrameLocks noGrp="1"/>
              </p:cNvGraphicFramePr>
              <p:nvPr>
                <p:extLst>
                  <p:ext uri="{D42A27DB-BD31-4B8C-83A1-F6EECF244321}">
                    <p14:modId xmlns:p14="http://schemas.microsoft.com/office/powerpoint/2010/main" val="3259802610"/>
                  </p:ext>
                </p:extLst>
              </p:nvPr>
            </p:nvGraphicFramePr>
            <p:xfrm>
              <a:off x="1595437" y="847088"/>
              <a:ext cx="5209224" cy="867411"/>
            </p:xfrm>
            <a:graphic>
              <a:graphicData uri="http://schemas.openxmlformats.org/drawingml/2006/table">
                <a:tbl>
                  <a:tblPr firstRow="1" firstCol="1" bandRow="1" bandCol="1">
                    <a:tableStyleId>{5C22544A-7EE6-4342-B048-85BDC9FD1C3A}</a:tableStyleId>
                  </a:tblPr>
                  <a:tblGrid>
                    <a:gridCol w="623113">
                      <a:extLst>
                        <a:ext uri="{9D8B030D-6E8A-4147-A177-3AD203B41FA5}">
                          <a16:colId xmlns:a16="http://schemas.microsoft.com/office/drawing/2014/main" val="3552919791"/>
                        </a:ext>
                      </a:extLst>
                    </a:gridCol>
                    <a:gridCol w="1645018">
                      <a:extLst>
                        <a:ext uri="{9D8B030D-6E8A-4147-A177-3AD203B41FA5}">
                          <a16:colId xmlns:a16="http://schemas.microsoft.com/office/drawing/2014/main" val="639813089"/>
                        </a:ext>
                      </a:extLst>
                    </a:gridCol>
                    <a:gridCol w="1146528">
                      <a:extLst>
                        <a:ext uri="{9D8B030D-6E8A-4147-A177-3AD203B41FA5}">
                          <a16:colId xmlns:a16="http://schemas.microsoft.com/office/drawing/2014/main" val="399967301"/>
                        </a:ext>
                      </a:extLst>
                    </a:gridCol>
                    <a:gridCol w="1794565">
                      <a:extLst>
                        <a:ext uri="{9D8B030D-6E8A-4147-A177-3AD203B41FA5}">
                          <a16:colId xmlns:a16="http://schemas.microsoft.com/office/drawing/2014/main" val="2787058823"/>
                        </a:ext>
                      </a:extLst>
                    </a:gridCol>
                  </a:tblGrid>
                  <a:tr h="289137">
                    <a:tc>
                      <a:txBody>
                        <a:bodyPr/>
                        <a:lstStyle/>
                        <a:p>
                          <a:pPr marL="0" marR="0" algn="ctr" hangingPunct="0">
                            <a:lnSpc>
                              <a:spcPct val="100000"/>
                            </a:lnSpc>
                            <a:spcBef>
                              <a:spcPts val="0"/>
                            </a:spcBef>
                            <a:spcAft>
                              <a:spcPts val="0"/>
                            </a:spcAft>
                          </a:pPr>
                          <a:r>
                            <a:rPr lang="en-US" sz="1600">
                              <a:effectLst/>
                            </a:rPr>
                            <a:t> </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dirty="0">
                              <a:effectLst/>
                            </a:rPr>
                            <a:t>5 percentile</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median</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95 percentile</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357183940"/>
                      </a:ext>
                    </a:extLst>
                  </a:tr>
                  <a:tr h="289137">
                    <a:tc>
                      <a:txBody>
                        <a:bodyPr/>
                        <a:lstStyle/>
                        <a:p>
                          <a:pPr marL="0" marR="0" algn="ctr" hangingPunct="0">
                            <a:lnSpc>
                              <a:spcPct val="100000"/>
                            </a:lnSpc>
                            <a:spcBef>
                              <a:spcPts val="0"/>
                            </a:spcBef>
                            <a:spcAft>
                              <a:spcPts val="0"/>
                            </a:spcAft>
                          </a:pPr>
                          <a14:m>
                            <m:oMathPara xmlns:m="http://schemas.openxmlformats.org/officeDocument/2006/math">
                              <m:oMathParaPr>
                                <m:jc m:val="centerGroup"/>
                              </m:oMathParaPr>
                              <m:oMath xmlns:m="http://schemas.openxmlformats.org/officeDocument/2006/math">
                                <m:acc>
                                  <m:accPr>
                                    <m:chr m:val="̂"/>
                                    <m:ctrlPr>
                                      <a:rPr lang="en-US" sz="1600" i="1" smtClean="0">
                                        <a:latin typeface="Cambria Math" panose="02040503050406030204" pitchFamily="18" charset="0"/>
                                      </a:rPr>
                                    </m:ctrlPr>
                                  </m:accPr>
                                  <m:e>
                                    <m:sSub>
                                      <m:sSubPr>
                                        <m:ctrlPr>
                                          <a:rPr lang="en-US" sz="1600" i="1" smtClean="0">
                                            <a:latin typeface="Cambria Math" panose="02040503050406030204" pitchFamily="18" charset="0"/>
                                          </a:rPr>
                                        </m:ctrlPr>
                                      </m:sSubPr>
                                      <m:e>
                                        <m:r>
                                          <a:rPr lang="en-US" sz="1600" i="1">
                                            <a:latin typeface="Cambria Math" panose="02040503050406030204" pitchFamily="18" charset="0"/>
                                          </a:rPr>
                                          <m:t>𝜃</m:t>
                                        </m:r>
                                      </m:e>
                                      <m:sub>
                                        <m:r>
                                          <a:rPr lang="en-US" sz="1600" b="1" i="1" smtClean="0">
                                            <a:latin typeface="Cambria Math" panose="02040503050406030204" pitchFamily="18" charset="0"/>
                                          </a:rPr>
                                          <m:t>𝟐</m:t>
                                        </m:r>
                                      </m:sub>
                                    </m:sSub>
                                  </m:e>
                                </m:acc>
                              </m:oMath>
                            </m:oMathPara>
                          </a14:m>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-3.40 </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-0.59 </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2.27 </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4057786399"/>
                      </a:ext>
                    </a:extLst>
                  </a:tr>
                  <a:tr h="289137">
                    <a:tc>
                      <a:txBody>
                        <a:bodyPr/>
                        <a:lstStyle/>
                        <a:p>
                          <a:pPr marL="0" marR="0" algn="ctr" hangingPunct="0">
                            <a:lnSpc>
                              <a:spcPct val="100000"/>
                            </a:lnSpc>
                            <a:spcBef>
                              <a:spcPts val="0"/>
                            </a:spcBef>
                            <a:spcAft>
                              <a:spcPts val="0"/>
                            </a:spcAft>
                          </a:pPr>
                          <a14:m>
                            <m:oMathPara xmlns:m="http://schemas.openxmlformats.org/officeDocument/2006/math">
                              <m:oMathParaPr>
                                <m:jc m:val="centerGroup"/>
                              </m:oMathParaPr>
                              <m:oMath xmlns:m="http://schemas.openxmlformats.org/officeDocument/2006/math">
                                <m:acc>
                                  <m:accPr>
                                    <m:chr m:val="̂"/>
                                    <m:ctrlPr>
                                      <a:rPr lang="en-US" sz="1600" i="1" smtClean="0">
                                        <a:latin typeface="Cambria Math" panose="02040503050406030204" pitchFamily="18" charset="0"/>
                                      </a:rPr>
                                    </m:ctrlPr>
                                  </m:accPr>
                                  <m:e>
                                    <m:sSub>
                                      <m:sSubPr>
                                        <m:ctrlPr>
                                          <a:rPr lang="en-US" sz="1600" i="1">
                                            <a:latin typeface="Cambria Math" panose="02040503050406030204" pitchFamily="18" charset="0"/>
                                          </a:rPr>
                                        </m:ctrlPr>
                                      </m:sSubPr>
                                      <m:e>
                                        <m:r>
                                          <a:rPr lang="en-US" sz="1600" i="1">
                                            <a:latin typeface="Cambria Math" panose="02040503050406030204" pitchFamily="18" charset="0"/>
                                          </a:rPr>
                                          <m:t>𝜃</m:t>
                                        </m:r>
                                      </m:e>
                                      <m:sub>
                                        <m:r>
                                          <a:rPr lang="en-US" sz="1600" b="1" i="1" smtClean="0">
                                            <a:latin typeface="Cambria Math" panose="02040503050406030204" pitchFamily="18" charset="0"/>
                                          </a:rPr>
                                          <m:t>𝟑</m:t>
                                        </m:r>
                                      </m:sub>
                                    </m:sSub>
                                  </m:e>
                                </m:acc>
                              </m:oMath>
                            </m:oMathPara>
                          </a14:m>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-0.46 </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0.31 </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dirty="0">
                              <a:effectLst/>
                            </a:rPr>
                            <a:t>1.08 </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1378777670"/>
                      </a:ext>
                    </a:extLst>
                  </a:tr>
                </a:tbl>
              </a:graphicData>
            </a:graphic>
          </p:graphicFrame>
        </mc:Choice>
        <mc:Fallback xmlns="">
          <p:graphicFrame>
            <p:nvGraphicFramePr>
              <p:cNvPr id="5" name="Table 4">
                <a:extLst>
                  <a:ext uri="{FF2B5EF4-FFF2-40B4-BE49-F238E27FC236}">
                    <a16:creationId xmlns:a16="http://schemas.microsoft.com/office/drawing/2014/main" id="{6F0724BF-81F6-4974-BD2F-C905761F7469}"/>
                  </a:ext>
                </a:extLst>
              </p:cNvPr>
              <p:cNvGraphicFramePr>
                <a:graphicFrameLocks noGrp="1"/>
              </p:cNvGraphicFramePr>
              <p:nvPr>
                <p:extLst>
                  <p:ext uri="{D42A27DB-BD31-4B8C-83A1-F6EECF244321}">
                    <p14:modId xmlns:p14="http://schemas.microsoft.com/office/powerpoint/2010/main" val="3259802610"/>
                  </p:ext>
                </p:extLst>
              </p:nvPr>
            </p:nvGraphicFramePr>
            <p:xfrm>
              <a:off x="1595437" y="847088"/>
              <a:ext cx="5209224" cy="867411"/>
            </p:xfrm>
            <a:graphic>
              <a:graphicData uri="http://schemas.openxmlformats.org/drawingml/2006/table">
                <a:tbl>
                  <a:tblPr firstRow="1" firstCol="1" bandRow="1" bandCol="1">
                    <a:tableStyleId>{5C22544A-7EE6-4342-B048-85BDC9FD1C3A}</a:tableStyleId>
                  </a:tblPr>
                  <a:tblGrid>
                    <a:gridCol w="623113">
                      <a:extLst>
                        <a:ext uri="{9D8B030D-6E8A-4147-A177-3AD203B41FA5}">
                          <a16:colId xmlns:a16="http://schemas.microsoft.com/office/drawing/2014/main" val="3552919791"/>
                        </a:ext>
                      </a:extLst>
                    </a:gridCol>
                    <a:gridCol w="1645018">
                      <a:extLst>
                        <a:ext uri="{9D8B030D-6E8A-4147-A177-3AD203B41FA5}">
                          <a16:colId xmlns:a16="http://schemas.microsoft.com/office/drawing/2014/main" val="639813089"/>
                        </a:ext>
                      </a:extLst>
                    </a:gridCol>
                    <a:gridCol w="1146528">
                      <a:extLst>
                        <a:ext uri="{9D8B030D-6E8A-4147-A177-3AD203B41FA5}">
                          <a16:colId xmlns:a16="http://schemas.microsoft.com/office/drawing/2014/main" val="399967301"/>
                        </a:ext>
                      </a:extLst>
                    </a:gridCol>
                    <a:gridCol w="1794565">
                      <a:extLst>
                        <a:ext uri="{9D8B030D-6E8A-4147-A177-3AD203B41FA5}">
                          <a16:colId xmlns:a16="http://schemas.microsoft.com/office/drawing/2014/main" val="2787058823"/>
                        </a:ext>
                      </a:extLst>
                    </a:gridCol>
                  </a:tblGrid>
                  <a:tr h="289137">
                    <a:tc>
                      <a:txBody>
                        <a:bodyPr/>
                        <a:lstStyle/>
                        <a:p>
                          <a:pPr marL="0" marR="0" algn="ctr" hangingPunct="0">
                            <a:lnSpc>
                              <a:spcPct val="100000"/>
                            </a:lnSpc>
                            <a:spcBef>
                              <a:spcPts val="0"/>
                            </a:spcBef>
                            <a:spcAft>
                              <a:spcPts val="0"/>
                            </a:spcAft>
                          </a:pPr>
                          <a:r>
                            <a:rPr lang="en-US" sz="1600">
                              <a:effectLst/>
                            </a:rPr>
                            <a:t> </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dirty="0">
                              <a:effectLst/>
                            </a:rPr>
                            <a:t>5 percentile</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median</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95 percentile</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357183940"/>
                      </a:ext>
                    </a:extLst>
                  </a:tr>
                  <a:tr h="289137">
                    <a:tc>
                      <a:txBody>
                        <a:bodyPr/>
                        <a:lstStyle/>
                        <a:p>
                          <a:endParaRPr lang="en-US"/>
                        </a:p>
                      </a:txBody>
                      <a:tcPr marL="0" marR="0" marT="0" marB="0" anchor="ctr">
                        <a:blipFill>
                          <a:blip r:embed="rId2"/>
                          <a:stretch>
                            <a:fillRect l="-980" t="-112500" r="-743137" b="-133333"/>
                          </a:stretch>
                        </a:blipFill>
                      </a:tcPr>
                    </a:tc>
                    <a:tc>
                      <a:txBody>
                        <a:bodyPr/>
                        <a:lstStyle/>
                        <a:p>
                          <a:pPr marL="0" marR="0" algn="ctr" hangingPunct="0">
                            <a:lnSpc>
                              <a:spcPct val="100000"/>
                            </a:lnSpc>
                            <a:spcBef>
                              <a:spcPts val="0"/>
                            </a:spcBef>
                            <a:spcAft>
                              <a:spcPts val="0"/>
                            </a:spcAft>
                          </a:pPr>
                          <a:r>
                            <a:rPr lang="en-US" sz="1600">
                              <a:effectLst/>
                            </a:rPr>
                            <a:t>-3.40 </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-0.59 </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2.27 </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4057786399"/>
                      </a:ext>
                    </a:extLst>
                  </a:tr>
                  <a:tr h="289137">
                    <a:tc>
                      <a:txBody>
                        <a:bodyPr/>
                        <a:lstStyle/>
                        <a:p>
                          <a:endParaRPr lang="en-US"/>
                        </a:p>
                      </a:txBody>
                      <a:tcPr marL="0" marR="0" marT="0" marB="0" anchor="ctr">
                        <a:blipFill>
                          <a:blip r:embed="rId2"/>
                          <a:stretch>
                            <a:fillRect l="-980" t="-212500" r="-743137" b="-33333"/>
                          </a:stretch>
                        </a:blipFill>
                      </a:tcPr>
                    </a:tc>
                    <a:tc>
                      <a:txBody>
                        <a:bodyPr/>
                        <a:lstStyle/>
                        <a:p>
                          <a:pPr marL="0" marR="0" algn="ctr" hangingPunct="0">
                            <a:lnSpc>
                              <a:spcPct val="100000"/>
                            </a:lnSpc>
                            <a:spcBef>
                              <a:spcPts val="0"/>
                            </a:spcBef>
                            <a:spcAft>
                              <a:spcPts val="0"/>
                            </a:spcAft>
                          </a:pPr>
                          <a:r>
                            <a:rPr lang="en-US" sz="1600">
                              <a:effectLst/>
                            </a:rPr>
                            <a:t>-0.46 </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a:effectLst/>
                            </a:rPr>
                            <a:t>0.31 </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ct val="100000"/>
                            </a:lnSpc>
                            <a:spcBef>
                              <a:spcPts val="0"/>
                            </a:spcBef>
                            <a:spcAft>
                              <a:spcPts val="0"/>
                            </a:spcAft>
                          </a:pPr>
                          <a:r>
                            <a:rPr lang="en-US" sz="1600" dirty="0">
                              <a:effectLst/>
                            </a:rPr>
                            <a:t>1.08 </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1378777670"/>
                      </a:ext>
                    </a:extLst>
                  </a:tr>
                </a:tbl>
              </a:graphicData>
            </a:graphic>
          </p:graphicFrame>
        </mc:Fallback>
      </mc:AlternateContent>
      <p:pic>
        <p:nvPicPr>
          <p:cNvPr id="8" name="그림 21">
            <a:extLst>
              <a:ext uri="{FF2B5EF4-FFF2-40B4-BE49-F238E27FC236}">
                <a16:creationId xmlns:a16="http://schemas.microsoft.com/office/drawing/2014/main" id="{0ADC3E2B-E0C3-4814-A865-49016D3271D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6467" y="2000726"/>
            <a:ext cx="3206115" cy="2406015"/>
          </a:xfrm>
          <a:prstGeom prst="rect">
            <a:avLst/>
          </a:prstGeom>
          <a:noFill/>
          <a:ln>
            <a:noFill/>
          </a:ln>
        </p:spPr>
      </p:pic>
      <p:pic>
        <p:nvPicPr>
          <p:cNvPr id="9" name="그림 24">
            <a:extLst>
              <a:ext uri="{FF2B5EF4-FFF2-40B4-BE49-F238E27FC236}">
                <a16:creationId xmlns:a16="http://schemas.microsoft.com/office/drawing/2014/main" id="{E92C7658-A2CB-4646-A53A-8B74EF7A5C2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6260" y="2000725"/>
            <a:ext cx="3206115" cy="2406015"/>
          </a:xfrm>
          <a:prstGeom prst="rect">
            <a:avLst/>
          </a:prstGeom>
          <a:noFill/>
          <a:ln>
            <a:noFill/>
          </a:ln>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76EF8F9-FF22-4CFF-9901-DB883E7553E5}"/>
                  </a:ext>
                </a:extLst>
              </p:cNvPr>
              <p:cNvSpPr txBox="1"/>
              <p:nvPr/>
            </p:nvSpPr>
            <p:spPr>
              <a:xfrm>
                <a:off x="1862772" y="5629846"/>
                <a:ext cx="4579620" cy="38106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𝑧</m:t>
                          </m:r>
                        </m:e>
                      </m:acc>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m:t>
                          </m:r>
                        </m:sup>
                      </m:sSup>
                      <m:r>
                        <a:rPr lang="en-US" b="0" i="1" smtClean="0">
                          <a:latin typeface="Cambria Math" panose="02040503050406030204" pitchFamily="18" charset="0"/>
                        </a:rPr>
                        <m:t>+5=</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𝜃</m:t>
                              </m:r>
                            </m:e>
                          </m:acc>
                        </m:e>
                        <m:sub>
                          <m:r>
                            <a:rPr lang="en-US" i="1">
                              <a:latin typeface="Cambria Math" panose="02040503050406030204" pitchFamily="18" charset="0"/>
                            </a:rPr>
                            <m:t>2</m:t>
                          </m:r>
                        </m:sub>
                      </m:sSub>
                      <m:sSup>
                        <m:sSupPr>
                          <m:ctrlPr>
                            <a:rPr lang="en-US" b="0" i="1" smtClean="0">
                              <a:latin typeface="Cambria Math" panose="02040503050406030204" pitchFamily="18" charset="0"/>
                            </a:rPr>
                          </m:ctrlPr>
                        </m:sSupPr>
                        <m:e>
                          <m:r>
                            <a:rPr lang="en-US" i="1">
                              <a:latin typeface="Cambria Math" panose="02040503050406030204" pitchFamily="18" charset="0"/>
                            </a:rPr>
                            <m:t>𝑡</m:t>
                          </m:r>
                        </m:e>
                        <m:sup>
                          <m:r>
                            <a:rPr lang="en-US" b="0" i="1" smtClean="0">
                              <a:latin typeface="Cambria Math" panose="02040503050406030204" pitchFamily="18" charset="0"/>
                            </a:rPr>
                            <m:t>2</m:t>
                          </m:r>
                        </m:sup>
                      </m:sSup>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𝜃</m:t>
                              </m:r>
                            </m:e>
                          </m:acc>
                        </m:e>
                        <m:sub>
                          <m:r>
                            <a:rPr lang="en-US" b="0" i="1" smtClean="0">
                              <a:latin typeface="Cambria Math" panose="02040503050406030204" pitchFamily="18" charset="0"/>
                            </a:rPr>
                            <m:t>3</m:t>
                          </m:r>
                        </m:sub>
                      </m:sSub>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3</m:t>
                          </m:r>
                        </m:sup>
                      </m:sSup>
                      <m:r>
                        <a:rPr lang="en-US" b="0" i="1" smtClean="0">
                          <a:latin typeface="Cambria Math" panose="02040503050406030204" pitchFamily="18" charset="0"/>
                        </a:rPr>
                        <m:t>+5</m:t>
                      </m:r>
                    </m:oMath>
                  </m:oMathPara>
                </a14:m>
                <a:endParaRPr lang="en-US" dirty="0"/>
              </a:p>
            </p:txBody>
          </p:sp>
        </mc:Choice>
        <mc:Fallback xmlns="">
          <p:sp>
            <p:nvSpPr>
              <p:cNvPr id="11" name="TextBox 10">
                <a:extLst>
                  <a:ext uri="{FF2B5EF4-FFF2-40B4-BE49-F238E27FC236}">
                    <a16:creationId xmlns:a16="http://schemas.microsoft.com/office/drawing/2014/main" id="{F76EF8F9-FF22-4CFF-9901-DB883E7553E5}"/>
                  </a:ext>
                </a:extLst>
              </p:cNvPr>
              <p:cNvSpPr txBox="1">
                <a:spLocks noRot="1" noChangeAspect="1" noMove="1" noResize="1" noEditPoints="1" noAdjustHandles="1" noChangeArrowheads="1" noChangeShapeType="1" noTextEdit="1"/>
              </p:cNvSpPr>
              <p:nvPr/>
            </p:nvSpPr>
            <p:spPr>
              <a:xfrm>
                <a:off x="1862772" y="5629846"/>
                <a:ext cx="4579620" cy="381066"/>
              </a:xfrm>
              <a:prstGeom prst="rect">
                <a:avLst/>
              </a:prstGeom>
              <a:blipFill>
                <a:blip r:embed="rId5"/>
                <a:stretch>
                  <a:fillRect t="-6452" b="-1613"/>
                </a:stretch>
              </a:blipFill>
            </p:spPr>
            <p:txBody>
              <a:bodyPr/>
              <a:lstStyle/>
              <a:p>
                <a:r>
                  <a:rPr lang="en-US">
                    <a:noFill/>
                  </a:rPr>
                  <a:t> </a:t>
                </a:r>
              </a:p>
            </p:txBody>
          </p:sp>
        </mc:Fallback>
      </mc:AlternateContent>
    </p:spTree>
    <p:extLst>
      <p:ext uri="{BB962C8B-B14F-4D97-AF65-F5344CB8AC3E}">
        <p14:creationId xmlns:p14="http://schemas.microsoft.com/office/powerpoint/2010/main" val="15050152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0574E1-7070-439A-967B-11759EA8BB2B}"/>
              </a:ext>
            </a:extLst>
          </p:cNvPr>
          <p:cNvSpPr>
            <a:spLocks noGrp="1"/>
          </p:cNvSpPr>
          <p:nvPr>
            <p:ph type="body" sz="quarter" idx="10"/>
          </p:nvPr>
        </p:nvSpPr>
        <p:spPr>
          <a:xfrm>
            <a:off x="304800" y="2811273"/>
            <a:ext cx="5003006" cy="2025046"/>
          </a:xfrm>
        </p:spPr>
        <p:txBody>
          <a:bodyPr/>
          <a:lstStyle/>
          <a:p>
            <a:r>
              <a:rPr lang="en-US" dirty="0"/>
              <a:t>Due to a small number of data, </a:t>
            </a:r>
            <a:br>
              <a:rPr lang="en-US" dirty="0"/>
            </a:br>
            <a:r>
              <a:rPr lang="en-US" dirty="0"/>
              <a:t>uncertainty is large</a:t>
            </a:r>
          </a:p>
          <a:p>
            <a:r>
              <a:rPr lang="en-US" dirty="0"/>
              <a:t>CI and PI are close because the error </a:t>
            </a:r>
            <a:br>
              <a:rPr lang="en-US" dirty="0"/>
            </a:br>
            <a:r>
              <a:rPr lang="en-US" dirty="0"/>
              <a:t>in data is small compared to the error </a:t>
            </a:r>
            <a:br>
              <a:rPr lang="en-US" dirty="0"/>
            </a:br>
            <a:r>
              <a:rPr lang="en-US" dirty="0"/>
              <a:t>in parameters</a:t>
            </a:r>
          </a:p>
        </p:txBody>
      </p:sp>
      <p:sp>
        <p:nvSpPr>
          <p:cNvPr id="3" name="Title 2">
            <a:extLst>
              <a:ext uri="{FF2B5EF4-FFF2-40B4-BE49-F238E27FC236}">
                <a16:creationId xmlns:a16="http://schemas.microsoft.com/office/drawing/2014/main" id="{F253C8ED-A898-4193-932B-F1525A1FB52B}"/>
              </a:ext>
            </a:extLst>
          </p:cNvPr>
          <p:cNvSpPr>
            <a:spLocks noGrp="1"/>
          </p:cNvSpPr>
          <p:nvPr>
            <p:ph type="title"/>
          </p:nvPr>
        </p:nvSpPr>
        <p:spPr/>
        <p:txBody>
          <a:bodyPr/>
          <a:lstStyle/>
          <a:p>
            <a:r>
              <a:rPr lang="en-US" dirty="0"/>
              <a:t>EX) Uncertainty in Physics Model cont.</a:t>
            </a:r>
          </a:p>
        </p:txBody>
      </p:sp>
      <p:sp>
        <p:nvSpPr>
          <p:cNvPr id="6" name="TextBox 5">
            <a:extLst>
              <a:ext uri="{FF2B5EF4-FFF2-40B4-BE49-F238E27FC236}">
                <a16:creationId xmlns:a16="http://schemas.microsoft.com/office/drawing/2014/main" id="{AB1BAA6B-45E7-4ACB-A094-594C740E5A91}"/>
              </a:ext>
            </a:extLst>
          </p:cNvPr>
          <p:cNvSpPr txBox="1"/>
          <p:nvPr/>
        </p:nvSpPr>
        <p:spPr>
          <a:xfrm>
            <a:off x="775812" y="841412"/>
            <a:ext cx="7117080" cy="1569660"/>
          </a:xfrm>
          <a:prstGeom prst="rect">
            <a:avLst/>
          </a:prstGeom>
          <a:noFill/>
        </p:spPr>
        <p:txBody>
          <a:bodyPr wrap="square">
            <a:spAutoFit/>
          </a:bodyPr>
          <a:lstStyle/>
          <a:p>
            <a:pPr marL="0" marR="0" hangingPunct="0">
              <a:spcBef>
                <a:spcPts val="0"/>
              </a:spcBef>
              <a:spcAft>
                <a:spcPts val="0"/>
              </a:spcAft>
            </a:pP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xNew</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=[4:15]'; </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XNew</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=[xNew.^2  xNew.^3];</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nn</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=length(</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xNew</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zHat</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XNew</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thetaHat</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+5*ones(</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nn,ns</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1200"/>
              </a:spcAft>
            </a:pP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zHatCI</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prctile</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zHat</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',[alpha 0.5 1-alpha]*100)'; % </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nn</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x </a:t>
            </a: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3</a:t>
            </a:r>
            <a:b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br>
            <a:r>
              <a:rPr lang="en-US" sz="1600" dirty="0" err="1">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zPredi</a:t>
            </a: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 </a:t>
            </a:r>
            <a:r>
              <a:rPr lang="en-US" sz="1600" dirty="0" err="1">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zHat+trnd</a:t>
            </a: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a:t>
            </a:r>
            <a:r>
              <a:rPr lang="en-US" sz="1600" dirty="0" err="1">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ny-np,nn,ns</a:t>
            </a: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)*sqrt(sigmaH2);</a:t>
            </a:r>
            <a:b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br>
            <a:r>
              <a:rPr lang="en-US" sz="1600" dirty="0" err="1">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zPrediPI</a:t>
            </a: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a:t>
            </a:r>
            <a:r>
              <a:rPr lang="en-US" sz="1600" dirty="0" err="1">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prctile</a:t>
            </a: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a:t>
            </a:r>
            <a:r>
              <a:rPr lang="en-US" sz="1600" dirty="0" err="1">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zPredi</a:t>
            </a: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',[alpha 0.5 1-alpha]*100)';</a:t>
            </a:r>
          </a:p>
        </p:txBody>
      </p:sp>
      <p:pic>
        <p:nvPicPr>
          <p:cNvPr id="7" name="그림 19">
            <a:extLst>
              <a:ext uri="{FF2B5EF4-FFF2-40B4-BE49-F238E27FC236}">
                <a16:creationId xmlns:a16="http://schemas.microsoft.com/office/drawing/2014/main" id="{49D59AA6-F9B7-4902-BDF4-F03FC5CE3F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91579" y="2505698"/>
            <a:ext cx="4133737" cy="3102146"/>
          </a:xfrm>
          <a:prstGeom prst="rect">
            <a:avLst/>
          </a:prstGeom>
          <a:noFill/>
          <a:ln>
            <a:noFill/>
          </a:ln>
        </p:spPr>
      </p:pic>
    </p:spTree>
    <p:extLst>
      <p:ext uri="{BB962C8B-B14F-4D97-AF65-F5344CB8AC3E}">
        <p14:creationId xmlns:p14="http://schemas.microsoft.com/office/powerpoint/2010/main" val="23973761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3612CFC1-9451-4480-8CCA-2EB8800354A6}"/>
                  </a:ext>
                </a:extLst>
              </p:cNvPr>
              <p:cNvSpPr>
                <a:spLocks noGrp="1"/>
              </p:cNvSpPr>
              <p:nvPr>
                <p:ph type="body" sz="quarter" idx="10"/>
              </p:nvPr>
            </p:nvSpPr>
            <p:spPr/>
            <p:txBody>
              <a:bodyPr/>
              <a:lstStyle/>
              <a:p>
                <a:r>
                  <a:rPr lang="en-US" dirty="0"/>
                  <a:t>RUL prediction</a:t>
                </a:r>
              </a:p>
              <a:p>
                <a:pPr lvl="1"/>
                <a:r>
                  <a:rPr lang="en-US" dirty="0"/>
                  <a:t>Line 6: find the first location where cycle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threshold. </a:t>
                </a:r>
              </a:p>
              <a:p>
                <a:pPr lvl="1"/>
                <a:r>
                  <a:rPr lang="en-US" dirty="0"/>
                  <a:t>Line 7: when RUL is infinite (this case is not included in the RUL results) </a:t>
                </a:r>
              </a:p>
              <a:p>
                <a:pPr lvl="1"/>
                <a:r>
                  <a:rPr lang="en-US" dirty="0"/>
                  <a:t>Line 8: when RUL is the same as the current cycle, i.e., RUL=0</a:t>
                </a:r>
              </a:p>
            </p:txBody>
          </p:sp>
        </mc:Choice>
        <mc:Fallback xmlns="">
          <p:sp>
            <p:nvSpPr>
              <p:cNvPr id="2" name="Text Placeholder 1">
                <a:extLst>
                  <a:ext uri="{FF2B5EF4-FFF2-40B4-BE49-F238E27FC236}">
                    <a16:creationId xmlns:a16="http://schemas.microsoft.com/office/drawing/2014/main" id="{3612CFC1-9451-4480-8CCA-2EB8800354A6}"/>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2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99E15AC-9F26-4277-9B85-5D03EEFADE13}"/>
              </a:ext>
            </a:extLst>
          </p:cNvPr>
          <p:cNvSpPr>
            <a:spLocks noGrp="1"/>
          </p:cNvSpPr>
          <p:nvPr>
            <p:ph type="title"/>
          </p:nvPr>
        </p:nvSpPr>
        <p:spPr/>
        <p:txBody>
          <a:bodyPr/>
          <a:lstStyle/>
          <a:p>
            <a:r>
              <a:rPr lang="en-US" dirty="0"/>
              <a:t>EX) Uncertainty in Physics Model cont.</a:t>
            </a:r>
          </a:p>
        </p:txBody>
      </p:sp>
      <p:pic>
        <p:nvPicPr>
          <p:cNvPr id="4" name="그림 16">
            <a:extLst>
              <a:ext uri="{FF2B5EF4-FFF2-40B4-BE49-F238E27FC236}">
                <a16:creationId xmlns:a16="http://schemas.microsoft.com/office/drawing/2014/main" id="{31EF1186-48F3-4652-AE63-BB8C33A1E23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17540" y="2347416"/>
            <a:ext cx="3708268" cy="2779319"/>
          </a:xfrm>
          <a:prstGeom prst="rect">
            <a:avLst/>
          </a:prstGeom>
          <a:noFill/>
          <a:ln>
            <a:noFill/>
          </a:ln>
        </p:spPr>
      </p:pic>
      <p:sp>
        <p:nvSpPr>
          <p:cNvPr id="7" name="TextBox 6">
            <a:extLst>
              <a:ext uri="{FF2B5EF4-FFF2-40B4-BE49-F238E27FC236}">
                <a16:creationId xmlns:a16="http://schemas.microsoft.com/office/drawing/2014/main" id="{1CED0740-E8AA-4409-8F25-6D8B73B49024}"/>
              </a:ext>
            </a:extLst>
          </p:cNvPr>
          <p:cNvSpPr txBox="1"/>
          <p:nvPr/>
        </p:nvSpPr>
        <p:spPr>
          <a:xfrm>
            <a:off x="647700" y="3107591"/>
            <a:ext cx="7772400" cy="3293209"/>
          </a:xfrm>
          <a:prstGeom prst="rect">
            <a:avLst/>
          </a:prstGeom>
          <a:noFill/>
        </p:spPr>
        <p:txBody>
          <a:bodyPr wrap="square">
            <a:spAutoFit/>
          </a:bodyPr>
          <a:lstStyle/>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k=5; % current time index</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currt</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=x(k); % current cycle</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thres</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=150; % threshold</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i0=0;</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for </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i</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=1:ns</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loca</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=find(</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zPredi</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i</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)&gt;=thres,1);</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if </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isempty</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loca</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i0=i0+1;</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elseif </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loca</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==1; </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rul</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(k,i-i0)=0;</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else</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rul</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(k,i-i0)=interp1([</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zPredi</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loca,i</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zPredi</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(loca-1,i)], ...</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xNew</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loca</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xNew</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(loca-1)],</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thres</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currt</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end</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120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end</a:t>
            </a:r>
            <a:endParaRPr lang="en-US" sz="1600" dirty="0"/>
          </a:p>
        </p:txBody>
      </p:sp>
    </p:spTree>
    <p:extLst>
      <p:ext uri="{BB962C8B-B14F-4D97-AF65-F5344CB8AC3E}">
        <p14:creationId xmlns:p14="http://schemas.microsoft.com/office/powerpoint/2010/main" val="213804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714ECC-279C-45D1-904C-1A10D34C84E6}"/>
              </a:ext>
            </a:extLst>
          </p:cNvPr>
          <p:cNvSpPr>
            <a:spLocks noGrp="1"/>
          </p:cNvSpPr>
          <p:nvPr>
            <p:ph type="body" sz="quarter" idx="10"/>
          </p:nvPr>
        </p:nvSpPr>
        <p:spPr/>
        <p:txBody>
          <a:bodyPr/>
          <a:lstStyle/>
          <a:p>
            <a:r>
              <a:rPr lang="en-US" dirty="0"/>
              <a:t>physics-based approaches and data-driven approaches</a:t>
            </a:r>
          </a:p>
          <a:p>
            <a:pPr lvl="1"/>
            <a:r>
              <a:rPr lang="en-US" dirty="0"/>
              <a:t>Physics-based approaches: prediction based on degradation model</a:t>
            </a:r>
          </a:p>
          <a:p>
            <a:pPr lvl="1"/>
            <a:r>
              <a:rPr lang="en-US" dirty="0"/>
              <a:t>Data-driven approaches: prediction based on the trend of data</a:t>
            </a:r>
          </a:p>
          <a:p>
            <a:r>
              <a:rPr lang="en-US" dirty="0"/>
              <a:t>Differences</a:t>
            </a:r>
          </a:p>
          <a:p>
            <a:pPr marL="628650" lvl="1" indent="-342900">
              <a:buFont typeface="+mj-lt"/>
              <a:buAutoNum type="arabicPeriod"/>
            </a:pPr>
            <a:r>
              <a:rPr lang="en-US" dirty="0"/>
              <a:t>availability of a physical model that describes the behavior of damage, </a:t>
            </a:r>
          </a:p>
          <a:p>
            <a:pPr marL="628650" lvl="1" indent="-342900">
              <a:buFont typeface="+mj-lt"/>
              <a:buAutoNum type="arabicPeriod"/>
            </a:pPr>
            <a:r>
              <a:rPr lang="en-US" dirty="0"/>
              <a:t>availability of field operating conditions</a:t>
            </a:r>
          </a:p>
          <a:p>
            <a:pPr marL="628650" lvl="1" indent="-342900">
              <a:buFont typeface="+mj-lt"/>
              <a:buAutoNum type="arabicPeriod"/>
            </a:pPr>
            <a:r>
              <a:rPr lang="en-US" dirty="0"/>
              <a:t>damage degradation data from similar systems</a:t>
            </a:r>
          </a:p>
        </p:txBody>
      </p:sp>
      <p:sp>
        <p:nvSpPr>
          <p:cNvPr id="3" name="Title 2">
            <a:extLst>
              <a:ext uri="{FF2B5EF4-FFF2-40B4-BE49-F238E27FC236}">
                <a16:creationId xmlns:a16="http://schemas.microsoft.com/office/drawing/2014/main" id="{8C52BEDB-0B08-4294-A624-9A618C2D67C0}"/>
              </a:ext>
            </a:extLst>
          </p:cNvPr>
          <p:cNvSpPr>
            <a:spLocks noGrp="1"/>
          </p:cNvSpPr>
          <p:nvPr>
            <p:ph type="title"/>
          </p:nvPr>
        </p:nvSpPr>
        <p:spPr/>
        <p:txBody>
          <a:bodyPr/>
          <a:lstStyle/>
          <a:p>
            <a:r>
              <a:rPr lang="en-US" dirty="0"/>
              <a:t>Types of Prognostics Methods</a:t>
            </a:r>
          </a:p>
        </p:txBody>
      </p:sp>
    </p:spTree>
    <p:extLst>
      <p:ext uri="{BB962C8B-B14F-4D97-AF65-F5344CB8AC3E}">
        <p14:creationId xmlns:p14="http://schemas.microsoft.com/office/powerpoint/2010/main" val="19513249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a:extLst>
              <a:ext uri="{FF2B5EF4-FFF2-40B4-BE49-F238E27FC236}">
                <a16:creationId xmlns:a16="http://schemas.microsoft.com/office/drawing/2014/main" id="{736C7DAE-2108-4CBF-A730-F6D5E46842F5}"/>
              </a:ext>
            </a:extLst>
          </p:cNvPr>
          <p:cNvSpPr>
            <a:spLocks noChangeArrowheads="1"/>
          </p:cNvSpPr>
          <p:nvPr/>
        </p:nvSpPr>
        <p:spPr bwMode="auto">
          <a:xfrm>
            <a:off x="309043" y="5251958"/>
            <a:ext cx="6078930" cy="1077218"/>
          </a:xfrm>
          <a:prstGeom prst="rect">
            <a:avLst/>
          </a:prstGeom>
          <a:solidFill>
            <a:srgbClr val="D9D9D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strike="noStrike" cap="none" normalizeH="0" baseline="0" dirty="0">
                <a:ln>
                  <a:noFill/>
                </a:ln>
                <a:effectLst/>
                <a:latin typeface="Courier New" panose="02070309020205020404" pitchFamily="49" charset="0"/>
                <a:ea typeface="Malgun Gothic" panose="020B0503020000020004" pitchFamily="34" charset="-127"/>
                <a:cs typeface="Courier New" panose="02070309020205020404" pitchFamily="49" charset="0"/>
              </a:rPr>
              <a:t>k1=3; k2=11;alpha=0.05;</a:t>
            </a:r>
            <a:endParaRPr kumimoji="0" lang="en-US" altLang="en-US" sz="1600" b="0" i="0" strike="noStrike" cap="none" normalizeH="0" baseline="0" dirty="0">
              <a:ln>
                <a:noFill/>
              </a:ln>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strike="noStrike" cap="none" normalizeH="0" baseline="0" dirty="0">
                <a:ln>
                  <a:noFill/>
                </a:ln>
                <a:effectLst/>
                <a:latin typeface="Courier New" panose="02070309020205020404" pitchFamily="49" charset="0"/>
                <a:ea typeface="Malgun Gothic" panose="020B0503020000020004" pitchFamily="34" charset="-127"/>
                <a:cs typeface="Courier New" panose="02070309020205020404" pitchFamily="49" charset="0"/>
              </a:rPr>
              <a:t>x=0:10;</a:t>
            </a:r>
            <a:endParaRPr kumimoji="0" lang="en-US" altLang="ko-KR" sz="1600" b="0" i="0" strike="noStrike" cap="none" normalizeH="0" baseline="0" dirty="0">
              <a:ln>
                <a:noFill/>
              </a:ln>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strike="noStrike" cap="none" normalizeH="0" baseline="0" dirty="0" err="1">
                <a:ln>
                  <a:noFill/>
                </a:ln>
                <a:effectLst/>
                <a:latin typeface="Courier New" panose="02070309020205020404" pitchFamily="49" charset="0"/>
                <a:ea typeface="Malgun Gothic" panose="020B0503020000020004" pitchFamily="34" charset="-127"/>
                <a:cs typeface="Courier New" panose="02070309020205020404" pitchFamily="49" charset="0"/>
              </a:rPr>
              <a:t>eolTrue</a:t>
            </a:r>
            <a:r>
              <a:rPr kumimoji="0" lang="en-US" altLang="ko-KR" sz="1600" b="0" i="0" strike="noStrike" cap="none" normalizeH="0" baseline="0" dirty="0">
                <a:ln>
                  <a:noFill/>
                </a:ln>
                <a:effectLst/>
                <a:latin typeface="Courier New" panose="02070309020205020404" pitchFamily="49" charset="0"/>
                <a:ea typeface="Malgun Gothic" panose="020B0503020000020004" pitchFamily="34" charset="-127"/>
                <a:cs typeface="Courier New" panose="02070309020205020404" pitchFamily="49" charset="0"/>
              </a:rPr>
              <a:t>=10.69;</a:t>
            </a:r>
            <a:endParaRPr kumimoji="0" lang="en-US" altLang="ko-KR" sz="1600" b="0" i="0" strike="noStrike" cap="none" normalizeH="0" baseline="0" dirty="0">
              <a:ln>
                <a:noFill/>
              </a:ln>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strike="noStrike" cap="none" normalizeH="0" baseline="0" dirty="0" err="1">
                <a:ln>
                  <a:noFill/>
                </a:ln>
                <a:effectLst/>
                <a:latin typeface="Courier New" panose="02070309020205020404" pitchFamily="49" charset="0"/>
                <a:ea typeface="Malgun Gothic" panose="020B0503020000020004" pitchFamily="34" charset="-127"/>
                <a:cs typeface="Courier New" panose="02070309020205020404" pitchFamily="49" charset="0"/>
              </a:rPr>
              <a:t>rulPct</a:t>
            </a:r>
            <a:r>
              <a:rPr kumimoji="0" lang="en-US" altLang="ko-KR" sz="1600" b="0" i="0" strike="noStrike" cap="none" normalizeH="0" baseline="0" dirty="0">
                <a:ln>
                  <a:noFill/>
                </a:ln>
                <a:effectLst/>
                <a:latin typeface="Courier New" panose="02070309020205020404" pitchFamily="49" charset="0"/>
                <a:ea typeface="Malgun Gothic" panose="020B0503020000020004" pitchFamily="34" charset="-127"/>
                <a:cs typeface="Courier New" panose="02070309020205020404" pitchFamily="49" charset="0"/>
              </a:rPr>
              <a:t>=</a:t>
            </a:r>
            <a:r>
              <a:rPr kumimoji="0" lang="en-US" altLang="ko-KR" sz="1600" b="0" i="0" strike="noStrike" cap="none" normalizeH="0" baseline="0" dirty="0" err="1">
                <a:ln>
                  <a:noFill/>
                </a:ln>
                <a:effectLst/>
                <a:latin typeface="Courier New" panose="02070309020205020404" pitchFamily="49" charset="0"/>
                <a:ea typeface="Malgun Gothic" panose="020B0503020000020004" pitchFamily="34" charset="-127"/>
                <a:cs typeface="Courier New" panose="02070309020205020404" pitchFamily="49" charset="0"/>
              </a:rPr>
              <a:t>prctile</a:t>
            </a:r>
            <a:r>
              <a:rPr kumimoji="0" lang="en-US" altLang="ko-KR" sz="1600" b="0" i="0" strike="noStrike" cap="none" normalizeH="0" baseline="0" dirty="0">
                <a:ln>
                  <a:noFill/>
                </a:ln>
                <a:effectLst/>
                <a:latin typeface="Courier New" panose="02070309020205020404" pitchFamily="49" charset="0"/>
                <a:ea typeface="Malgun Gothic" panose="020B0503020000020004" pitchFamily="34" charset="-127"/>
                <a:cs typeface="Courier New" panose="02070309020205020404" pitchFamily="49" charset="0"/>
              </a:rPr>
              <a:t>(</a:t>
            </a:r>
            <a:r>
              <a:rPr kumimoji="0" lang="en-US" altLang="ko-KR" sz="1600" b="0" i="0" strike="noStrike" cap="none" normalizeH="0" baseline="0" dirty="0" err="1">
                <a:ln>
                  <a:noFill/>
                </a:ln>
                <a:effectLst/>
                <a:latin typeface="Courier New" panose="02070309020205020404" pitchFamily="49" charset="0"/>
                <a:ea typeface="Malgun Gothic" panose="020B0503020000020004" pitchFamily="34" charset="-127"/>
                <a:cs typeface="Courier New" panose="02070309020205020404" pitchFamily="49" charset="0"/>
              </a:rPr>
              <a:t>rul</a:t>
            </a:r>
            <a:r>
              <a:rPr kumimoji="0" lang="en-US" altLang="ko-KR" sz="1600" b="0" i="0" strike="noStrike" cap="none" normalizeH="0" baseline="0" dirty="0">
                <a:ln>
                  <a:noFill/>
                </a:ln>
                <a:effectLst/>
                <a:latin typeface="Courier New" panose="02070309020205020404" pitchFamily="49" charset="0"/>
                <a:ea typeface="Malgun Gothic" panose="020B0503020000020004" pitchFamily="34" charset="-127"/>
                <a:cs typeface="Courier New" panose="02070309020205020404" pitchFamily="49" charset="0"/>
              </a:rPr>
              <a:t>',[alpha 0.5 1-alpha].*100)';</a:t>
            </a:r>
            <a:endParaRPr kumimoji="0" lang="en-US" altLang="ko-KR" sz="1600" b="0" i="0" strike="noStrike" cap="none" normalizeH="0" baseline="0" dirty="0">
              <a:ln>
                <a:noFill/>
              </a:ln>
              <a:effectLst/>
              <a:latin typeface="Courier New" panose="02070309020205020404" pitchFamily="49" charset="0"/>
              <a:cs typeface="Courier New" panose="02070309020205020404" pitchFamily="49" charset="0"/>
            </a:endParaRPr>
          </a:p>
        </p:txBody>
      </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EDFEE1FD-9F23-479A-8ABB-9037998C1D64}"/>
                  </a:ext>
                </a:extLst>
              </p:cNvPr>
              <p:cNvSpPr>
                <a:spLocks noGrp="1"/>
              </p:cNvSpPr>
              <p:nvPr>
                <p:ph type="body" sz="quarter" idx="10"/>
              </p:nvPr>
            </p:nvSpPr>
            <p:spPr/>
            <p:txBody>
              <a:bodyPr/>
              <a:lstStyle/>
              <a:p>
                <a:r>
                  <a:rPr lang="en-US" dirty="0"/>
                  <a:t>Degradation prediction with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=7</m:t>
                    </m:r>
                  </m:oMath>
                </a14:m>
                <a:r>
                  <a:rPr lang="en-US" dirty="0"/>
                  <a:t> and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=11</m:t>
                    </m:r>
                  </m:oMath>
                </a14:m>
                <a:endParaRPr lang="en-US" dirty="0"/>
              </a:p>
              <a:p>
                <a:endParaRPr lang="en-US" dirty="0"/>
              </a:p>
              <a:p>
                <a:endParaRPr lang="en-US" dirty="0"/>
              </a:p>
              <a:p>
                <a:endParaRPr lang="en-US" dirty="0"/>
              </a:p>
              <a:p>
                <a:endParaRPr lang="en-US" dirty="0"/>
              </a:p>
              <a:p>
                <a:endParaRPr lang="en-US" dirty="0"/>
              </a:p>
              <a:p>
                <a:endParaRPr lang="en-US" dirty="0"/>
              </a:p>
              <a:p>
                <a:r>
                  <a:rPr lang="en-US" dirty="0"/>
                  <a:t>RUL prediction at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=3~11</m:t>
                    </m:r>
                  </m:oMath>
                </a14:m>
                <a:r>
                  <a:rPr lang="en-US" dirty="0"/>
                  <a:t> </a:t>
                </a:r>
                <a:br>
                  <a:rPr lang="en-US" dirty="0"/>
                </a:br>
                <a:r>
                  <a:rPr lang="en-US" dirty="0"/>
                  <a:t>(assume that samples of RUL are </a:t>
                </a:r>
                <a:br>
                  <a:rPr lang="en-US" dirty="0"/>
                </a:br>
                <a:r>
                  <a:rPr lang="en-US" dirty="0"/>
                  <a:t>stored in </a:t>
                </a:r>
                <a:r>
                  <a:rPr lang="en-US" dirty="0" err="1"/>
                  <a:t>rul</a:t>
                </a:r>
                <a:r>
                  <a:rPr lang="en-US" dirty="0"/>
                  <a:t>(11, ns)</a:t>
                </a:r>
              </a:p>
            </p:txBody>
          </p:sp>
        </mc:Choice>
        <mc:Fallback xmlns="">
          <p:sp>
            <p:nvSpPr>
              <p:cNvPr id="2" name="Text Placeholder 1">
                <a:extLst>
                  <a:ext uri="{FF2B5EF4-FFF2-40B4-BE49-F238E27FC236}">
                    <a16:creationId xmlns:a16="http://schemas.microsoft.com/office/drawing/2014/main" id="{EDFEE1FD-9F23-479A-8ABB-9037998C1D64}"/>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2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08E808A4-8686-421B-B62E-9DF61129E4C3}"/>
              </a:ext>
            </a:extLst>
          </p:cNvPr>
          <p:cNvSpPr>
            <a:spLocks noGrp="1"/>
          </p:cNvSpPr>
          <p:nvPr>
            <p:ph type="title"/>
          </p:nvPr>
        </p:nvSpPr>
        <p:spPr/>
        <p:txBody>
          <a:bodyPr/>
          <a:lstStyle/>
          <a:p>
            <a:r>
              <a:rPr lang="en-US" dirty="0"/>
              <a:t>Ex) RUL Prediction at Different Cycles</a:t>
            </a:r>
          </a:p>
        </p:txBody>
      </p:sp>
      <p:pic>
        <p:nvPicPr>
          <p:cNvPr id="4" name="그림 25">
            <a:extLst>
              <a:ext uri="{FF2B5EF4-FFF2-40B4-BE49-F238E27FC236}">
                <a16:creationId xmlns:a16="http://schemas.microsoft.com/office/drawing/2014/main" id="{537F3581-7443-47B1-A9E1-DE282F79F78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073" y="1067433"/>
            <a:ext cx="3200400" cy="2399072"/>
          </a:xfrm>
          <a:prstGeom prst="rect">
            <a:avLst/>
          </a:prstGeom>
          <a:noFill/>
          <a:ln>
            <a:noFill/>
          </a:ln>
        </p:spPr>
      </p:pic>
      <p:pic>
        <p:nvPicPr>
          <p:cNvPr id="5" name="그림 26">
            <a:extLst>
              <a:ext uri="{FF2B5EF4-FFF2-40B4-BE49-F238E27FC236}">
                <a16:creationId xmlns:a16="http://schemas.microsoft.com/office/drawing/2014/main" id="{C359B148-2275-47AF-929D-020245D812F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0151" y="1067433"/>
            <a:ext cx="3200400" cy="2399072"/>
          </a:xfrm>
          <a:prstGeom prst="rect">
            <a:avLst/>
          </a:prstGeom>
          <a:noFill/>
          <a:ln>
            <a:noFill/>
          </a:ln>
        </p:spPr>
      </p:pic>
      <p:pic>
        <p:nvPicPr>
          <p:cNvPr id="6" name="그림 18">
            <a:extLst>
              <a:ext uri="{FF2B5EF4-FFF2-40B4-BE49-F238E27FC236}">
                <a16:creationId xmlns:a16="http://schemas.microsoft.com/office/drawing/2014/main" id="{30B478A1-318E-46F6-AA8D-5E27A906FB2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95493" y="3654211"/>
            <a:ext cx="3200400" cy="2398266"/>
          </a:xfrm>
          <a:prstGeom prst="rect">
            <a:avLst/>
          </a:prstGeom>
          <a:noFill/>
          <a:ln>
            <a:noFill/>
          </a:ln>
        </p:spPr>
      </p:pic>
    </p:spTree>
    <p:extLst>
      <p:ext uri="{BB962C8B-B14F-4D97-AF65-F5344CB8AC3E}">
        <p14:creationId xmlns:p14="http://schemas.microsoft.com/office/powerpoint/2010/main" val="14691635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EF82BBA8-AA80-4954-9F9F-46B3A68A2535}"/>
                  </a:ext>
                </a:extLst>
              </p:cNvPr>
              <p:cNvSpPr>
                <a:spLocks noGrp="1"/>
              </p:cNvSpPr>
              <p:nvPr>
                <p:ph type="body" sz="quarter" idx="10"/>
              </p:nvPr>
            </p:nvSpPr>
            <p:spPr/>
            <p:txBody>
              <a:bodyPr/>
              <a:lstStyle/>
              <a:p>
                <a:r>
                  <a:rPr lang="en-US" dirty="0"/>
                  <a:t>Prognostic horizon (PH)</a:t>
                </a:r>
              </a:p>
              <a:p>
                <a:pPr lvl="1"/>
                <a:endParaRPr lang="en-US" dirty="0"/>
              </a:p>
              <a:p>
                <a:pPr lvl="1"/>
                <a:endParaRPr lang="en-US" dirty="0"/>
              </a:p>
              <a:p>
                <a:pPr lvl="1"/>
                <a:endParaRPr lang="en-US" dirty="0"/>
              </a:p>
              <a:p>
                <a:pPr lvl="1"/>
                <a:endParaRPr lang="en-US" dirty="0"/>
              </a:p>
              <a:p>
                <a:pPr lvl="1"/>
                <a:r>
                  <a:rPr lang="en-US" dirty="0"/>
                  <a:t>find the first cycle when more than 50% of samples continuously fall within the accuracy zone</a:t>
                </a:r>
              </a:p>
              <a:p>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𝜆</m:t>
                    </m:r>
                  </m:oMath>
                </a14:m>
                <a:r>
                  <a:rPr lang="en-US" dirty="0"/>
                  <a:t> accuracy</a:t>
                </a:r>
              </a:p>
              <a:p>
                <a:pPr lvl="1"/>
                <a:endParaRPr lang="en-US" dirty="0"/>
              </a:p>
              <a:p>
                <a:pPr lvl="1"/>
                <a:endParaRPr lang="en-US" dirty="0"/>
              </a:p>
              <a:p>
                <a:pPr lvl="1"/>
                <a:endParaRPr lang="en-US" dirty="0"/>
              </a:p>
              <a:p>
                <a:r>
                  <a:rPr lang="en-US" dirty="0"/>
                  <a:t>RA &amp; CRA</a:t>
                </a:r>
              </a:p>
            </p:txBody>
          </p:sp>
        </mc:Choice>
        <mc:Fallback xmlns="">
          <p:sp>
            <p:nvSpPr>
              <p:cNvPr id="2" name="Text Placeholder 1">
                <a:extLst>
                  <a:ext uri="{FF2B5EF4-FFF2-40B4-BE49-F238E27FC236}">
                    <a16:creationId xmlns:a16="http://schemas.microsoft.com/office/drawing/2014/main" id="{EF82BBA8-AA80-4954-9F9F-46B3A68A2535}"/>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2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5CE19F0B-8A90-4CF4-801D-315C43B84A30}"/>
              </a:ext>
            </a:extLst>
          </p:cNvPr>
          <p:cNvSpPr>
            <a:spLocks noGrp="1"/>
          </p:cNvSpPr>
          <p:nvPr>
            <p:ph type="title"/>
          </p:nvPr>
        </p:nvSpPr>
        <p:spPr/>
        <p:txBody>
          <a:bodyPr/>
          <a:lstStyle/>
          <a:p>
            <a:r>
              <a:rPr lang="en-US" dirty="0"/>
              <a:t>Ex) Prognostic Metrics</a:t>
            </a:r>
          </a:p>
        </p:txBody>
      </p:sp>
      <p:sp>
        <p:nvSpPr>
          <p:cNvPr id="10" name="Rectangle 9">
            <a:extLst>
              <a:ext uri="{FF2B5EF4-FFF2-40B4-BE49-F238E27FC236}">
                <a16:creationId xmlns:a16="http://schemas.microsoft.com/office/drawing/2014/main" id="{5D928E0F-0B14-40AF-A60B-6C2EE3422815}"/>
              </a:ext>
            </a:extLst>
          </p:cNvPr>
          <p:cNvSpPr/>
          <p:nvPr/>
        </p:nvSpPr>
        <p:spPr>
          <a:xfrm>
            <a:off x="568142" y="1173234"/>
            <a:ext cx="8371027" cy="1569660"/>
          </a:xfrm>
          <a:prstGeom prst="rect">
            <a:avLst/>
          </a:prstGeom>
          <a:solidFill>
            <a:schemeClr val="bg1">
              <a:lumMod val="85000"/>
            </a:schemeClr>
          </a:solidFill>
        </p:spPr>
        <p:txBody>
          <a:bodyPr wrap="square">
            <a:spAutoFit/>
          </a:bodyPr>
          <a:lstStyle/>
          <a:p>
            <a:pPr marL="0" marR="0" hangingPunct="0">
              <a:spcBef>
                <a:spcPts val="1200"/>
              </a:spcBef>
              <a:spcAft>
                <a:spcPts val="0"/>
              </a:spcAft>
            </a:pP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for </a:t>
            </a:r>
            <a:r>
              <a:rPr lang="en-US" sz="1600" dirty="0" err="1">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i</a:t>
            </a: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=1:size(rul,1)</a:t>
            </a:r>
            <a:endParaRPr lang="en-US" sz="1600" dirty="0">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 </a:t>
            </a:r>
            <a:r>
              <a:rPr lang="en-US" sz="1600" dirty="0" err="1">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loca</a:t>
            </a: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=find(</a:t>
            </a:r>
            <a:r>
              <a:rPr lang="en-US" sz="1600" dirty="0" err="1">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rulTrue</a:t>
            </a: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a:t>
            </a:r>
            <a:r>
              <a:rPr lang="en-US" sz="1600" dirty="0" err="1">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i</a:t>
            </a: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)-alpha&lt;</a:t>
            </a:r>
            <a:r>
              <a:rPr lang="en-US" sz="1600" dirty="0" err="1">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rul</a:t>
            </a: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a:t>
            </a:r>
            <a:r>
              <a:rPr lang="en-US" sz="1600" dirty="0" err="1">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i</a:t>
            </a: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 &amp; </a:t>
            </a:r>
            <a:r>
              <a:rPr lang="en-US" sz="1600" dirty="0" err="1">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rul</a:t>
            </a: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a:t>
            </a:r>
            <a:r>
              <a:rPr lang="en-US" sz="1600" dirty="0" err="1">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i</a:t>
            </a: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,:)&lt;</a:t>
            </a:r>
            <a:r>
              <a:rPr lang="en-US" sz="1600" dirty="0" err="1">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rulTrue</a:t>
            </a: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a:t>
            </a:r>
            <a:r>
              <a:rPr lang="en-US" sz="1600" dirty="0" err="1">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i</a:t>
            </a: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)+alpha);</a:t>
            </a:r>
            <a:endParaRPr lang="en-US" sz="1600" dirty="0">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 </a:t>
            </a:r>
            <a:r>
              <a:rPr lang="en-US" sz="1600" dirty="0" err="1">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probPH</a:t>
            </a: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a:t>
            </a:r>
            <a:r>
              <a:rPr lang="en-US" sz="1600" dirty="0" err="1">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i</a:t>
            </a: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,:)=length(</a:t>
            </a:r>
            <a:r>
              <a:rPr lang="en-US" sz="1600" dirty="0" err="1">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loca</a:t>
            </a: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)/size(rul,2);</a:t>
            </a:r>
            <a:endParaRPr lang="en-US" sz="1600" dirty="0">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end</a:t>
            </a:r>
            <a:endParaRPr lang="en-US" sz="1600" dirty="0">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err="1">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loca</a:t>
            </a: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=find(</a:t>
            </a:r>
            <a:r>
              <a:rPr lang="en-US" sz="1600" dirty="0" err="1">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probPH</a:t>
            </a: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&lt;beta,1,'last')+1;</a:t>
            </a:r>
            <a:endParaRPr lang="en-US" sz="1600" dirty="0">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1200"/>
              </a:spcAft>
            </a:pPr>
            <a:r>
              <a:rPr lang="en-US" sz="1600" dirty="0" err="1">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ph</a:t>
            </a: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a:t>
            </a:r>
            <a:r>
              <a:rPr lang="en-US" sz="1600" dirty="0" err="1">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eolTrue</a:t>
            </a: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-cycle(</a:t>
            </a:r>
            <a:r>
              <a:rPr lang="en-US" sz="1600" dirty="0" err="1">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loca</a:t>
            </a: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p:sp>
        <p:nvSpPr>
          <p:cNvPr id="12" name="Rectangle 11">
            <a:extLst>
              <a:ext uri="{FF2B5EF4-FFF2-40B4-BE49-F238E27FC236}">
                <a16:creationId xmlns:a16="http://schemas.microsoft.com/office/drawing/2014/main" id="{58F3B779-0C29-4281-AB6D-625D384E8B2D}"/>
              </a:ext>
            </a:extLst>
          </p:cNvPr>
          <p:cNvSpPr/>
          <p:nvPr/>
        </p:nvSpPr>
        <p:spPr>
          <a:xfrm>
            <a:off x="745872" y="3992241"/>
            <a:ext cx="6818045" cy="1077218"/>
          </a:xfrm>
          <a:prstGeom prst="rect">
            <a:avLst/>
          </a:prstGeom>
          <a:solidFill>
            <a:schemeClr val="bg1">
              <a:lumMod val="85000"/>
            </a:schemeClr>
          </a:solidFill>
        </p:spPr>
        <p:txBody>
          <a:bodyPr wrap="square">
            <a:spAutoFit/>
          </a:bodyPr>
          <a:lstStyle/>
          <a:p>
            <a:pPr marL="0" marR="0" hangingPunct="0">
              <a:spcBef>
                <a:spcPts val="1200"/>
              </a:spcBef>
              <a:spcAft>
                <a:spcPts val="0"/>
              </a:spcAft>
            </a:pP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a=find( </a:t>
            </a:r>
            <a:r>
              <a:rPr lang="en-US" sz="1600" dirty="0" err="1">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rul</a:t>
            </a: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a:t>
            </a:r>
            <a:r>
              <a:rPr lang="en-US" sz="1600" dirty="0" err="1">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idx_lam</a:t>
            </a: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,:)&gt;</a:t>
            </a:r>
            <a:r>
              <a:rPr lang="en-US" sz="1600" dirty="0" err="1">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rulTrue</a:t>
            </a: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a:t>
            </a:r>
            <a:r>
              <a:rPr lang="en-US" sz="1600" dirty="0" err="1">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idx_lam</a:t>
            </a: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)*(1-alpha) ...</a:t>
            </a:r>
            <a:endParaRPr lang="en-US" sz="1600" dirty="0">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      &amp; </a:t>
            </a:r>
            <a:r>
              <a:rPr lang="en-US" sz="1600" dirty="0" err="1">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rul</a:t>
            </a: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a:t>
            </a:r>
            <a:r>
              <a:rPr lang="en-US" sz="1600" dirty="0" err="1">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idx_lam</a:t>
            </a: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,:)&lt;</a:t>
            </a:r>
            <a:r>
              <a:rPr lang="en-US" sz="1600" dirty="0" err="1">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rulTrue</a:t>
            </a: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a:t>
            </a:r>
            <a:r>
              <a:rPr lang="en-US" sz="1600" dirty="0" err="1">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idx_lam</a:t>
            </a: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)*(1+alpha) );</a:t>
            </a:r>
            <a:endParaRPr lang="en-US" sz="1600" dirty="0">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err="1">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probAL</a:t>
            </a: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=length(a)/size(rul,2);</a:t>
            </a:r>
            <a:endParaRPr lang="en-US" sz="1600" dirty="0">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1200"/>
              </a:spcAft>
            </a:pP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if </a:t>
            </a:r>
            <a:r>
              <a:rPr lang="en-US" sz="1600" dirty="0" err="1">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probAL</a:t>
            </a: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&lt;beta; </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p:sp>
        <p:nvSpPr>
          <p:cNvPr id="14" name="Rectangle 13">
            <a:extLst>
              <a:ext uri="{FF2B5EF4-FFF2-40B4-BE49-F238E27FC236}">
                <a16:creationId xmlns:a16="http://schemas.microsoft.com/office/drawing/2014/main" id="{AF5BED3E-0D51-487D-BD50-BD23BD3E8514}"/>
              </a:ext>
            </a:extLst>
          </p:cNvPr>
          <p:cNvSpPr/>
          <p:nvPr/>
        </p:nvSpPr>
        <p:spPr>
          <a:xfrm>
            <a:off x="745871" y="5734031"/>
            <a:ext cx="6818045" cy="584775"/>
          </a:xfrm>
          <a:prstGeom prst="rect">
            <a:avLst/>
          </a:prstGeom>
          <a:solidFill>
            <a:schemeClr val="bg1">
              <a:lumMod val="85000"/>
            </a:schemeClr>
          </a:solidFill>
        </p:spPr>
        <p:txBody>
          <a:bodyPr wrap="square">
            <a:spAutoFit/>
          </a:bodyPr>
          <a:lstStyle/>
          <a:p>
            <a:pPr marL="0" marR="0" hangingPunct="0">
              <a:spcBef>
                <a:spcPts val="0"/>
              </a:spcBef>
              <a:spcAft>
                <a:spcPts val="0"/>
              </a:spcAft>
            </a:pP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ra=1-abs(</a:t>
            </a:r>
            <a:r>
              <a:rPr lang="en-US" sz="1600" dirty="0" err="1">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rulTrue</a:t>
            </a: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a:t>
            </a:r>
            <a:r>
              <a:rPr lang="en-US" sz="1600" dirty="0" err="1">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idx_lam</a:t>
            </a: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)-median(</a:t>
            </a:r>
            <a:r>
              <a:rPr lang="en-US" sz="1600" dirty="0" err="1">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rul</a:t>
            </a: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a:t>
            </a:r>
            <a:r>
              <a:rPr lang="en-US" sz="1600" dirty="0" err="1">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idx_lam</a:t>
            </a: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a:t>
            </a:r>
            <a:r>
              <a:rPr lang="en-US" sz="1600" dirty="0" err="1">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rulTrue</a:t>
            </a: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a:t>
            </a:r>
            <a:r>
              <a:rPr lang="en-US" sz="1600" dirty="0" err="1">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idx_lam</a:t>
            </a:r>
            <a:r>
              <a:rPr lang="en-US" sz="1600" dirty="0">
                <a:solidFill>
                  <a:srgbClr val="000000"/>
                </a:solidFill>
                <a:latin typeface="Courier New" panose="02070309020205020404" pitchFamily="49" charset="0"/>
                <a:ea typeface="Malgun Gothic" panose="020B0503020000020004" pitchFamily="34" charset="-127"/>
                <a:cs typeface="Times New Roman" panose="02020603050405020304" pitchFamily="18" charset="0"/>
              </a:rPr>
              <a:t>);</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42470091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9C8A07-BB5E-47CF-9752-BF7CC32F149A}"/>
              </a:ext>
            </a:extLst>
          </p:cNvPr>
          <p:cNvSpPr>
            <a:spLocks noGrp="1"/>
          </p:cNvSpPr>
          <p:nvPr>
            <p:ph type="title"/>
          </p:nvPr>
        </p:nvSpPr>
        <p:spPr/>
        <p:txBody>
          <a:bodyPr/>
          <a:lstStyle/>
          <a:p>
            <a:r>
              <a:rPr lang="en-US" dirty="0"/>
              <a:t>Ex) Prognostic Metrics</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C78A6FC5-2A01-4BEA-B575-C0EA852A5668}"/>
                  </a:ext>
                </a:extLst>
              </p:cNvPr>
              <p:cNvGraphicFramePr>
                <a:graphicFrameLocks noGrp="1"/>
              </p:cNvGraphicFramePr>
              <p:nvPr>
                <p:extLst>
                  <p:ext uri="{D42A27DB-BD31-4B8C-83A1-F6EECF244321}">
                    <p14:modId xmlns:p14="http://schemas.microsoft.com/office/powerpoint/2010/main" val="4265376058"/>
                  </p:ext>
                </p:extLst>
              </p:nvPr>
            </p:nvGraphicFramePr>
            <p:xfrm>
              <a:off x="756564" y="870508"/>
              <a:ext cx="7853426" cy="1221639"/>
            </p:xfrm>
            <a:graphic>
              <a:graphicData uri="http://schemas.openxmlformats.org/drawingml/2006/table">
                <a:tbl>
                  <a:tblPr firstRow="1" firstCol="1" bandRow="1" bandCol="1"/>
                  <a:tblGrid>
                    <a:gridCol w="1432720">
                      <a:extLst>
                        <a:ext uri="{9D8B030D-6E8A-4147-A177-3AD203B41FA5}">
                          <a16:colId xmlns:a16="http://schemas.microsoft.com/office/drawing/2014/main" val="1902321992"/>
                        </a:ext>
                      </a:extLst>
                    </a:gridCol>
                    <a:gridCol w="2383983">
                      <a:extLst>
                        <a:ext uri="{9D8B030D-6E8A-4147-A177-3AD203B41FA5}">
                          <a16:colId xmlns:a16="http://schemas.microsoft.com/office/drawing/2014/main" val="1036767601"/>
                        </a:ext>
                      </a:extLst>
                    </a:gridCol>
                    <a:gridCol w="1285177">
                      <a:extLst>
                        <a:ext uri="{9D8B030D-6E8A-4147-A177-3AD203B41FA5}">
                          <a16:colId xmlns:a16="http://schemas.microsoft.com/office/drawing/2014/main" val="1220953508"/>
                        </a:ext>
                      </a:extLst>
                    </a:gridCol>
                    <a:gridCol w="1283883">
                      <a:extLst>
                        <a:ext uri="{9D8B030D-6E8A-4147-A177-3AD203B41FA5}">
                          <a16:colId xmlns:a16="http://schemas.microsoft.com/office/drawing/2014/main" val="2093682235"/>
                        </a:ext>
                      </a:extLst>
                    </a:gridCol>
                    <a:gridCol w="1467663">
                      <a:extLst>
                        <a:ext uri="{9D8B030D-6E8A-4147-A177-3AD203B41FA5}">
                          <a16:colId xmlns:a16="http://schemas.microsoft.com/office/drawing/2014/main" val="486336406"/>
                        </a:ext>
                      </a:extLst>
                    </a:gridCol>
                  </a:tblGrid>
                  <a:tr h="851445">
                    <a:tc>
                      <a:txBody>
                        <a:bodyPr/>
                        <a:lstStyle/>
                        <a:p>
                          <a:pPr marL="0" marR="0" algn="ctr" hangingPunct="0">
                            <a:lnSpc>
                              <a:spcPct val="100000"/>
                            </a:lnSpc>
                            <a:spcBef>
                              <a:spcPts val="0"/>
                            </a:spcBef>
                            <a:spcAft>
                              <a:spcPts val="0"/>
                            </a:spcAft>
                          </a:pPr>
                          <a:r>
                            <a:rPr lang="en-US" sz="1600" dirty="0">
                              <a:effectLst/>
                              <a:latin typeface="Times" panose="02020603050405020304" pitchFamily="18" charset="0"/>
                              <a:ea typeface="Malgun Gothic" panose="020B0503020000020004" pitchFamily="34" charset="-127"/>
                              <a:cs typeface="Times New Roman" panose="02020603050405020304" pitchFamily="18" charset="0"/>
                            </a:rPr>
                            <a:t>PH</a:t>
                          </a:r>
                        </a:p>
                        <a:p>
                          <a:pPr marL="0" marR="0" algn="ctr" hangingPunct="0">
                            <a:lnSpc>
                              <a:spcPct val="100000"/>
                            </a:lnSpc>
                            <a:spcBef>
                              <a:spcPts val="0"/>
                            </a:spcBef>
                            <a:spcAft>
                              <a:spcPts val="0"/>
                            </a:spcAft>
                          </a:pPr>
                          <a14:m>
                            <m:oMath xmlns:m="http://schemas.openxmlformats.org/officeDocument/2006/math">
                              <m:r>
                                <a:rPr lang="en-US" sz="1600" b="0" i="1" smtClean="0">
                                  <a:effectLst/>
                                  <a:latin typeface="Cambria Math" panose="02040503050406030204" pitchFamily="18" charset="0"/>
                                  <a:ea typeface="Malgun Gothic" panose="020B0503020000020004" pitchFamily="34" charset="-127"/>
                                  <a:cs typeface="Times New Roman" panose="02020603050405020304" pitchFamily="18" charset="0"/>
                                </a:rPr>
                                <m:t>(</m:t>
                              </m:r>
                              <m:r>
                                <a:rPr lang="en-US" sz="1600" b="0" i="1" smtClean="0">
                                  <a:effectLst/>
                                  <a:latin typeface="Cambria Math" panose="02040503050406030204" pitchFamily="18" charset="0"/>
                                  <a:ea typeface="Malgun Gothic" panose="020B0503020000020004" pitchFamily="34" charset="-127"/>
                                  <a:cs typeface="Times New Roman" panose="02020603050405020304" pitchFamily="18" charset="0"/>
                                </a:rPr>
                                <m:t>𝛼</m:t>
                              </m:r>
                              <m:r>
                                <a:rPr lang="en-US" sz="1600" b="0" i="1" smtClean="0">
                                  <a:effectLst/>
                                  <a:latin typeface="Cambria Math" panose="02040503050406030204" pitchFamily="18" charset="0"/>
                                  <a:ea typeface="Malgun Gothic" panose="020B0503020000020004" pitchFamily="34" charset="-127"/>
                                  <a:cs typeface="Times New Roman" panose="02020603050405020304" pitchFamily="18" charset="0"/>
                                </a:rPr>
                                <m:t>=0.05)</m:t>
                              </m:r>
                            </m:oMath>
                          </a14:m>
                          <a:r>
                            <a:rPr lang="en-US" sz="1600" dirty="0">
                              <a:effectLst/>
                              <a:latin typeface="Times" panose="02020603050405020304" pitchFamily="18" charset="0"/>
                              <a:ea typeface="Malgun Gothic" panose="020B0503020000020004" pitchFamily="34" charset="-127"/>
                              <a:cs typeface="Times New Roman" panose="02020603050405020304" pitchFamily="18" charset="0"/>
                            </a:rPr>
                            <a:t>)</a:t>
                          </a:r>
                        </a:p>
                      </a:txBody>
                      <a:tcPr marL="0" marR="0" marT="0" marB="0" anchor="ctr">
                        <a:lnL>
                          <a:noFill/>
                        </a:lnL>
                        <a:lnR>
                          <a:noFill/>
                        </a:lnR>
                        <a:lnT w="190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hangingPunct="0">
                            <a:lnSpc>
                              <a:spcPct val="100000"/>
                            </a:lnSpc>
                            <a:spcBef>
                              <a:spcPts val="0"/>
                            </a:spcBef>
                            <a:spcAft>
                              <a:spcPts val="0"/>
                            </a:spcAft>
                          </a:pPr>
                          <a14:m>
                            <m:oMath xmlns:m="http://schemas.openxmlformats.org/officeDocument/2006/math">
                              <m:r>
                                <a:rPr lang="en-US" sz="1600" b="0" i="1" smtClean="0">
                                  <a:effectLst/>
                                  <a:latin typeface="Cambria Math" panose="02040503050406030204" pitchFamily="18" charset="0"/>
                                  <a:ea typeface="Malgun Gothic" panose="020B0503020000020004" pitchFamily="34" charset="-127"/>
                                  <a:cs typeface="Times New Roman" panose="02020603050405020304" pitchFamily="18" charset="0"/>
                                </a:rPr>
                                <m:t>𝛼</m:t>
                              </m:r>
                              <m:r>
                                <a:rPr lang="en-US" sz="1600" b="0" i="1" smtClean="0">
                                  <a:effectLst/>
                                  <a:latin typeface="Cambria Math" panose="02040503050406030204" pitchFamily="18" charset="0"/>
                                  <a:ea typeface="Malgun Gothic" panose="020B0503020000020004" pitchFamily="34" charset="-127"/>
                                  <a:cs typeface="Times New Roman" panose="02020603050405020304" pitchFamily="18" charset="0"/>
                                </a:rPr>
                                <m:t>−</m:t>
                              </m:r>
                              <m:r>
                                <a:rPr lang="en-US" sz="1600" b="0" i="1" smtClean="0">
                                  <a:effectLst/>
                                  <a:latin typeface="Cambria Math" panose="02040503050406030204" pitchFamily="18" charset="0"/>
                                  <a:ea typeface="Malgun Gothic" panose="020B0503020000020004" pitchFamily="34" charset="-127"/>
                                  <a:cs typeface="Times New Roman" panose="02020603050405020304" pitchFamily="18" charset="0"/>
                                </a:rPr>
                                <m:t>𝜆</m:t>
                              </m:r>
                            </m:oMath>
                          </a14:m>
                          <a:r>
                            <a:rPr lang="en-US" sz="1600" dirty="0">
                              <a:effectLst/>
                              <a:latin typeface="Times" panose="02020603050405020304" pitchFamily="18" charset="0"/>
                              <a:ea typeface="Malgun Gothic" panose="020B0503020000020004" pitchFamily="34" charset="-127"/>
                              <a:cs typeface="Times New Roman" panose="02020603050405020304" pitchFamily="18" charset="0"/>
                            </a:rPr>
                            <a:t> accuracy</a:t>
                          </a:r>
                        </a:p>
                        <a:p>
                          <a:pPr marL="0" marR="0" algn="ctr" hangingPunct="0">
                            <a:lnSpc>
                              <a:spcPct val="100000"/>
                            </a:lnSpc>
                            <a:spcBef>
                              <a:spcPts val="0"/>
                            </a:spcBef>
                            <a:spcAft>
                              <a:spcPts val="0"/>
                            </a:spcAft>
                          </a:pPr>
                          <a14:m>
                            <m:oMathPara xmlns:m="http://schemas.openxmlformats.org/officeDocument/2006/math">
                              <m:oMathParaPr>
                                <m:jc m:val="centerGroup"/>
                              </m:oMathParaPr>
                              <m:oMath xmlns:m="http://schemas.openxmlformats.org/officeDocument/2006/math">
                                <m:r>
                                  <a:rPr lang="en-US" sz="1600" b="0" i="1" smtClean="0">
                                    <a:effectLst/>
                                    <a:latin typeface="Cambria Math" panose="02040503050406030204" pitchFamily="18" charset="0"/>
                                    <a:ea typeface="Malgun Gothic" panose="020B0503020000020004" pitchFamily="34" charset="-127"/>
                                    <a:cs typeface="Times New Roman" panose="02020603050405020304" pitchFamily="18" charset="0"/>
                                  </a:rPr>
                                  <m:t>(</m:t>
                                </m:r>
                                <m:r>
                                  <a:rPr lang="en-US" sz="1600" b="0" i="1" smtClean="0">
                                    <a:effectLst/>
                                    <a:latin typeface="Cambria Math" panose="02040503050406030204" pitchFamily="18" charset="0"/>
                                    <a:ea typeface="Malgun Gothic" panose="020B0503020000020004" pitchFamily="34" charset="-127"/>
                                    <a:cs typeface="Times New Roman" panose="02020603050405020304" pitchFamily="18" charset="0"/>
                                  </a:rPr>
                                  <m:t>𝛼</m:t>
                                </m:r>
                                <m:r>
                                  <a:rPr lang="en-US" sz="1600" b="0" i="1" smtClean="0">
                                    <a:effectLst/>
                                    <a:latin typeface="Cambria Math" panose="02040503050406030204" pitchFamily="18" charset="0"/>
                                    <a:ea typeface="Malgun Gothic" panose="020B0503020000020004" pitchFamily="34" charset="-127"/>
                                    <a:cs typeface="Times New Roman" panose="02020603050405020304" pitchFamily="18" charset="0"/>
                                  </a:rPr>
                                  <m:t>=0.05,</m:t>
                                </m:r>
                                <m:r>
                                  <a:rPr lang="en-US" sz="1600" b="0" i="1" smtClean="0">
                                    <a:effectLst/>
                                    <a:latin typeface="Cambria Math" panose="02040503050406030204" pitchFamily="18" charset="0"/>
                                    <a:ea typeface="Malgun Gothic" panose="020B0503020000020004" pitchFamily="34" charset="-127"/>
                                    <a:cs typeface="Times New Roman" panose="02020603050405020304" pitchFamily="18" charset="0"/>
                                  </a:rPr>
                                  <m:t>𝜆</m:t>
                                </m:r>
                                <m:r>
                                  <a:rPr lang="en-US" sz="1600" b="0" i="1" smtClean="0">
                                    <a:effectLst/>
                                    <a:latin typeface="Cambria Math" panose="02040503050406030204" pitchFamily="18" charset="0"/>
                                    <a:ea typeface="Malgun Gothic" panose="020B0503020000020004" pitchFamily="34" charset="-127"/>
                                    <a:cs typeface="Times New Roman" panose="02020603050405020304" pitchFamily="18" charset="0"/>
                                  </a:rPr>
                                  <m:t>=0.5)</m:t>
                                </m:r>
                              </m:oMath>
                            </m:oMathPara>
                          </a14:m>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lnL>
                          <a:noFill/>
                        </a:lnL>
                        <a:lnR>
                          <a:noFill/>
                        </a:lnR>
                        <a:lnT w="190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hangingPunct="0">
                            <a:lnSpc>
                              <a:spcPct val="100000"/>
                            </a:lnSpc>
                            <a:spcBef>
                              <a:spcPts val="0"/>
                            </a:spcBef>
                            <a:spcAft>
                              <a:spcPts val="0"/>
                            </a:spcAft>
                          </a:pPr>
                          <a:r>
                            <a:rPr lang="en-US" sz="1600" dirty="0">
                              <a:effectLst/>
                              <a:latin typeface="Times" panose="02020603050405020304" pitchFamily="18" charset="0"/>
                              <a:ea typeface="Malgun Gothic" panose="020B0503020000020004" pitchFamily="34" charset="-127"/>
                              <a:cs typeface="Times New Roman" panose="02020603050405020304" pitchFamily="18" charset="0"/>
                            </a:rPr>
                            <a:t>RA</a:t>
                          </a:r>
                        </a:p>
                        <a:p>
                          <a:pPr marL="0" marR="0" algn="ctr" hangingPunct="0">
                            <a:lnSpc>
                              <a:spcPct val="100000"/>
                            </a:lnSpc>
                            <a:spcBef>
                              <a:spcPts val="0"/>
                            </a:spcBef>
                            <a:spcAft>
                              <a:spcPts val="0"/>
                            </a:spcAft>
                          </a:pPr>
                          <a14:m>
                            <m:oMathPara xmlns:m="http://schemas.openxmlformats.org/officeDocument/2006/math">
                              <m:oMathParaPr>
                                <m:jc m:val="centerGroup"/>
                              </m:oMathParaPr>
                              <m:oMath xmlns:m="http://schemas.openxmlformats.org/officeDocument/2006/math">
                                <m:r>
                                  <a:rPr lang="en-US" sz="1600" b="0" i="1" smtClean="0">
                                    <a:effectLst/>
                                    <a:latin typeface="Cambria Math" panose="02040503050406030204" pitchFamily="18" charset="0"/>
                                    <a:ea typeface="Malgun Gothic" panose="020B0503020000020004" pitchFamily="34" charset="-127"/>
                                    <a:cs typeface="Times New Roman" panose="02020603050405020304" pitchFamily="18" charset="0"/>
                                  </a:rPr>
                                  <m:t>(</m:t>
                                </m:r>
                                <m:r>
                                  <a:rPr lang="en-US" sz="1600" b="0" i="1" smtClean="0">
                                    <a:effectLst/>
                                    <a:latin typeface="Cambria Math" panose="02040503050406030204" pitchFamily="18" charset="0"/>
                                    <a:ea typeface="Malgun Gothic" panose="020B0503020000020004" pitchFamily="34" charset="-127"/>
                                    <a:cs typeface="Times New Roman" panose="02020603050405020304" pitchFamily="18" charset="0"/>
                                  </a:rPr>
                                  <m:t>𝜆</m:t>
                                </m:r>
                                <m:r>
                                  <a:rPr lang="en-US" sz="1600" b="0" i="1" smtClean="0">
                                    <a:effectLst/>
                                    <a:latin typeface="Cambria Math" panose="02040503050406030204" pitchFamily="18" charset="0"/>
                                    <a:ea typeface="Malgun Gothic" panose="020B0503020000020004" pitchFamily="34" charset="-127"/>
                                    <a:cs typeface="Times New Roman" panose="02020603050405020304" pitchFamily="18" charset="0"/>
                                  </a:rPr>
                                  <m:t>=0.5)</m:t>
                                </m:r>
                              </m:oMath>
                            </m:oMathPara>
                          </a14:m>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lnL>
                          <a:noFill/>
                        </a:lnL>
                        <a:lnR>
                          <a:noFill/>
                        </a:lnR>
                        <a:lnT w="190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hangingPunct="0">
                            <a:lnSpc>
                              <a:spcPct val="100000"/>
                            </a:lnSpc>
                            <a:spcBef>
                              <a:spcPts val="0"/>
                            </a:spcBef>
                            <a:spcAft>
                              <a:spcPts val="0"/>
                            </a:spcAft>
                          </a:pPr>
                          <a:r>
                            <a:rPr lang="en-US" sz="1600">
                              <a:effectLst/>
                              <a:latin typeface="Times" panose="02020603050405020304" pitchFamily="18" charset="0"/>
                              <a:ea typeface="Malgun Gothic" panose="020B0503020000020004" pitchFamily="34" charset="-127"/>
                              <a:cs typeface="Times New Roman" panose="02020603050405020304" pitchFamily="18" charset="0"/>
                            </a:rPr>
                            <a:t>CRA</a:t>
                          </a:r>
                        </a:p>
                      </a:txBody>
                      <a:tcPr marL="0" marR="0" marT="0" marB="0" anchor="ctr">
                        <a:lnL>
                          <a:noFill/>
                        </a:lnL>
                        <a:lnR>
                          <a:noFill/>
                        </a:lnR>
                        <a:lnT w="190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hangingPunct="0">
                            <a:lnSpc>
                              <a:spcPct val="100000"/>
                            </a:lnSpc>
                            <a:spcBef>
                              <a:spcPts val="0"/>
                            </a:spcBef>
                            <a:spcAft>
                              <a:spcPts val="0"/>
                            </a:spcAft>
                          </a:pPr>
                          <a:r>
                            <a:rPr lang="en-US" sz="1600">
                              <a:effectLst/>
                              <a:latin typeface="Times" panose="02020603050405020304" pitchFamily="18" charset="0"/>
                              <a:ea typeface="Malgun Gothic" panose="020B0503020000020004" pitchFamily="34" charset="-127"/>
                              <a:cs typeface="Times New Roman" panose="02020603050405020304" pitchFamily="18" charset="0"/>
                            </a:rPr>
                            <a:t>Convergence</a:t>
                          </a:r>
                        </a:p>
                      </a:txBody>
                      <a:tcPr marL="0" marR="0" marT="0" marB="0" anchor="ctr">
                        <a:lnL>
                          <a:noFill/>
                        </a:lnL>
                        <a:lnR>
                          <a:noFill/>
                        </a:lnR>
                        <a:lnT w="190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280437612"/>
                      </a:ext>
                    </a:extLst>
                  </a:tr>
                  <a:tr h="370194">
                    <a:tc>
                      <a:txBody>
                        <a:bodyPr/>
                        <a:lstStyle/>
                        <a:p>
                          <a:pPr marL="0" marR="0" algn="ctr" hangingPunct="0">
                            <a:lnSpc>
                              <a:spcPct val="100000"/>
                            </a:lnSpc>
                            <a:spcBef>
                              <a:spcPts val="0"/>
                            </a:spcBef>
                            <a:spcAft>
                              <a:spcPts val="0"/>
                            </a:spcAft>
                          </a:pPr>
                          <a:r>
                            <a:rPr lang="en-US" sz="1600">
                              <a:effectLst/>
                              <a:latin typeface="Times" panose="02020603050405020304" pitchFamily="18" charset="0"/>
                              <a:ea typeface="Malgun Gothic" panose="020B0503020000020004" pitchFamily="34" charset="-127"/>
                              <a:cs typeface="Times New Roman" panose="02020603050405020304" pitchFamily="18" charset="0"/>
                            </a:rPr>
                            <a:t>3.6896</a:t>
                          </a:r>
                        </a:p>
                      </a:txBody>
                      <a:tcPr marL="0" marR="0" marT="0" marB="0" anchor="ctr">
                        <a:lnL>
                          <a:noFill/>
                        </a:lnL>
                        <a:lnR>
                          <a:noFill/>
                        </a:lnR>
                        <a:lnT w="1270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tcPr>
                    </a:tc>
                    <a:tc>
                      <a:txBody>
                        <a:bodyPr/>
                        <a:lstStyle/>
                        <a:p>
                          <a:pPr marL="0" marR="0" algn="ctr" hangingPunct="0">
                            <a:lnSpc>
                              <a:spcPct val="100000"/>
                            </a:lnSpc>
                            <a:spcBef>
                              <a:spcPts val="0"/>
                            </a:spcBef>
                            <a:spcAft>
                              <a:spcPts val="0"/>
                            </a:spcAft>
                          </a:pPr>
                          <a:r>
                            <a:rPr lang="en-US" sz="1600" dirty="0">
                              <a:effectLst/>
                              <a:latin typeface="Times" panose="02020603050405020304" pitchFamily="18" charset="0"/>
                              <a:ea typeface="Malgun Gothic" panose="020B0503020000020004" pitchFamily="34" charset="-127"/>
                              <a:cs typeface="Times New Roman" panose="02020603050405020304" pitchFamily="18" charset="0"/>
                            </a:rPr>
                            <a:t>False</a:t>
                          </a:r>
                        </a:p>
                      </a:txBody>
                      <a:tcPr marL="0" marR="0" marT="0" marB="0" anchor="ctr">
                        <a:lnL>
                          <a:noFill/>
                        </a:lnL>
                        <a:lnR>
                          <a:noFill/>
                        </a:lnR>
                        <a:lnT w="1270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tcPr>
                    </a:tc>
                    <a:tc>
                      <a:txBody>
                        <a:bodyPr/>
                        <a:lstStyle/>
                        <a:p>
                          <a:pPr marL="0" marR="0" algn="ctr" hangingPunct="0">
                            <a:lnSpc>
                              <a:spcPct val="100000"/>
                            </a:lnSpc>
                            <a:spcBef>
                              <a:spcPts val="0"/>
                            </a:spcBef>
                            <a:spcAft>
                              <a:spcPts val="0"/>
                            </a:spcAft>
                          </a:pPr>
                          <a:r>
                            <a:rPr lang="en-US" sz="1600">
                              <a:effectLst/>
                              <a:latin typeface="Times" panose="02020603050405020304" pitchFamily="18" charset="0"/>
                              <a:ea typeface="Malgun Gothic" panose="020B0503020000020004" pitchFamily="34" charset="-127"/>
                              <a:cs typeface="Times New Roman" panose="02020603050405020304" pitchFamily="18" charset="0"/>
                            </a:rPr>
                            <a:t>0.7794</a:t>
                          </a:r>
                        </a:p>
                      </a:txBody>
                      <a:tcPr marL="0" marR="0" marT="0" marB="0" anchor="ctr">
                        <a:lnL>
                          <a:noFill/>
                        </a:lnL>
                        <a:lnR>
                          <a:noFill/>
                        </a:lnR>
                        <a:lnT w="1270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tcPr>
                    </a:tc>
                    <a:tc>
                      <a:txBody>
                        <a:bodyPr/>
                        <a:lstStyle/>
                        <a:p>
                          <a:pPr marL="0" marR="0" algn="ctr" hangingPunct="0">
                            <a:lnSpc>
                              <a:spcPct val="100000"/>
                            </a:lnSpc>
                            <a:spcBef>
                              <a:spcPts val="0"/>
                            </a:spcBef>
                            <a:spcAft>
                              <a:spcPts val="0"/>
                            </a:spcAft>
                          </a:pPr>
                          <a:r>
                            <a:rPr lang="en-US" sz="1600">
                              <a:effectLst/>
                              <a:latin typeface="Times" panose="02020603050405020304" pitchFamily="18" charset="0"/>
                              <a:ea typeface="Malgun Gothic" panose="020B0503020000020004" pitchFamily="34" charset="-127"/>
                              <a:cs typeface="Times New Roman" panose="02020603050405020304" pitchFamily="18" charset="0"/>
                            </a:rPr>
                            <a:t>0.6969</a:t>
                          </a:r>
                        </a:p>
                      </a:txBody>
                      <a:tcPr marL="0" marR="0" marT="0" marB="0" anchor="ctr">
                        <a:lnL>
                          <a:noFill/>
                        </a:lnL>
                        <a:lnR>
                          <a:noFill/>
                        </a:lnR>
                        <a:lnT w="1270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tcPr>
                    </a:tc>
                    <a:tc>
                      <a:txBody>
                        <a:bodyPr/>
                        <a:lstStyle/>
                        <a:p>
                          <a:pPr marL="0" marR="0" algn="ctr" hangingPunct="0">
                            <a:lnSpc>
                              <a:spcPct val="100000"/>
                            </a:lnSpc>
                            <a:spcBef>
                              <a:spcPts val="0"/>
                            </a:spcBef>
                            <a:spcAft>
                              <a:spcPts val="0"/>
                            </a:spcAft>
                          </a:pPr>
                          <a:r>
                            <a:rPr lang="en-US" sz="1600" dirty="0">
                              <a:effectLst/>
                              <a:latin typeface="Times" panose="02020603050405020304" pitchFamily="18" charset="0"/>
                              <a:ea typeface="Malgun Gothic" panose="020B0503020000020004" pitchFamily="34" charset="-127"/>
                              <a:cs typeface="Times New Roman" panose="02020603050405020304" pitchFamily="18" charset="0"/>
                            </a:rPr>
                            <a:t>2.4684</a:t>
                          </a:r>
                        </a:p>
                      </a:txBody>
                      <a:tcPr marL="0" marR="0" marT="0" marB="0" anchor="ctr">
                        <a:lnL>
                          <a:noFill/>
                        </a:lnL>
                        <a:lnR>
                          <a:noFill/>
                        </a:lnR>
                        <a:lnT w="1270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253364608"/>
                      </a:ext>
                    </a:extLst>
                  </a:tr>
                </a:tbl>
              </a:graphicData>
            </a:graphic>
          </p:graphicFrame>
        </mc:Choice>
        <mc:Fallback xmlns="">
          <p:graphicFrame>
            <p:nvGraphicFramePr>
              <p:cNvPr id="4" name="Table 3">
                <a:extLst>
                  <a:ext uri="{FF2B5EF4-FFF2-40B4-BE49-F238E27FC236}">
                    <a16:creationId xmlns:a16="http://schemas.microsoft.com/office/drawing/2014/main" id="{C78A6FC5-2A01-4BEA-B575-C0EA852A5668}"/>
                  </a:ext>
                </a:extLst>
              </p:cNvPr>
              <p:cNvGraphicFramePr>
                <a:graphicFrameLocks noGrp="1"/>
              </p:cNvGraphicFramePr>
              <p:nvPr>
                <p:extLst>
                  <p:ext uri="{D42A27DB-BD31-4B8C-83A1-F6EECF244321}">
                    <p14:modId xmlns:p14="http://schemas.microsoft.com/office/powerpoint/2010/main" val="4265376058"/>
                  </p:ext>
                </p:extLst>
              </p:nvPr>
            </p:nvGraphicFramePr>
            <p:xfrm>
              <a:off x="756564" y="870508"/>
              <a:ext cx="7853426" cy="1221639"/>
            </p:xfrm>
            <a:graphic>
              <a:graphicData uri="http://schemas.openxmlformats.org/drawingml/2006/table">
                <a:tbl>
                  <a:tblPr firstRow="1" firstCol="1" bandRow="1" bandCol="1"/>
                  <a:tblGrid>
                    <a:gridCol w="1432720">
                      <a:extLst>
                        <a:ext uri="{9D8B030D-6E8A-4147-A177-3AD203B41FA5}">
                          <a16:colId xmlns:a16="http://schemas.microsoft.com/office/drawing/2014/main" val="1902321992"/>
                        </a:ext>
                      </a:extLst>
                    </a:gridCol>
                    <a:gridCol w="2383983">
                      <a:extLst>
                        <a:ext uri="{9D8B030D-6E8A-4147-A177-3AD203B41FA5}">
                          <a16:colId xmlns:a16="http://schemas.microsoft.com/office/drawing/2014/main" val="1036767601"/>
                        </a:ext>
                      </a:extLst>
                    </a:gridCol>
                    <a:gridCol w="1285177">
                      <a:extLst>
                        <a:ext uri="{9D8B030D-6E8A-4147-A177-3AD203B41FA5}">
                          <a16:colId xmlns:a16="http://schemas.microsoft.com/office/drawing/2014/main" val="1220953508"/>
                        </a:ext>
                      </a:extLst>
                    </a:gridCol>
                    <a:gridCol w="1283883">
                      <a:extLst>
                        <a:ext uri="{9D8B030D-6E8A-4147-A177-3AD203B41FA5}">
                          <a16:colId xmlns:a16="http://schemas.microsoft.com/office/drawing/2014/main" val="2093682235"/>
                        </a:ext>
                      </a:extLst>
                    </a:gridCol>
                    <a:gridCol w="1467663">
                      <a:extLst>
                        <a:ext uri="{9D8B030D-6E8A-4147-A177-3AD203B41FA5}">
                          <a16:colId xmlns:a16="http://schemas.microsoft.com/office/drawing/2014/main" val="486336406"/>
                        </a:ext>
                      </a:extLst>
                    </a:gridCol>
                  </a:tblGrid>
                  <a:tr h="851445">
                    <a:tc>
                      <a:txBody>
                        <a:bodyPr/>
                        <a:lstStyle/>
                        <a:p>
                          <a:endParaRPr lang="en-US"/>
                        </a:p>
                      </a:txBody>
                      <a:tcPr marL="0" marR="0" marT="0" marB="0" anchor="ctr">
                        <a:lnL>
                          <a:noFill/>
                        </a:lnL>
                        <a:lnR>
                          <a:noFill/>
                        </a:lnR>
                        <a:lnT w="190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2"/>
                          <a:stretch>
                            <a:fillRect t="-709" r="-448936" b="-49645"/>
                          </a:stretch>
                        </a:blipFill>
                      </a:tcPr>
                    </a:tc>
                    <a:tc>
                      <a:txBody>
                        <a:bodyPr/>
                        <a:lstStyle/>
                        <a:p>
                          <a:endParaRPr lang="en-US"/>
                        </a:p>
                      </a:txBody>
                      <a:tcPr marL="0" marR="0" marT="0" marB="0" anchor="ctr">
                        <a:lnL>
                          <a:noFill/>
                        </a:lnL>
                        <a:lnR>
                          <a:noFill/>
                        </a:lnR>
                        <a:lnT w="190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2"/>
                          <a:stretch>
                            <a:fillRect l="-60102" t="-709" r="-169821" b="-49645"/>
                          </a:stretch>
                        </a:blipFill>
                      </a:tcPr>
                    </a:tc>
                    <a:tc>
                      <a:txBody>
                        <a:bodyPr/>
                        <a:lstStyle/>
                        <a:p>
                          <a:endParaRPr lang="en-US"/>
                        </a:p>
                      </a:txBody>
                      <a:tcPr marL="0" marR="0" marT="0" marB="0" anchor="ctr">
                        <a:lnL>
                          <a:noFill/>
                        </a:lnL>
                        <a:lnR>
                          <a:noFill/>
                        </a:lnR>
                        <a:lnT w="190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2"/>
                          <a:stretch>
                            <a:fillRect l="-296682" t="-709" r="-214692" b="-49645"/>
                          </a:stretch>
                        </a:blipFill>
                      </a:tcPr>
                    </a:tc>
                    <a:tc>
                      <a:txBody>
                        <a:bodyPr/>
                        <a:lstStyle/>
                        <a:p>
                          <a:pPr marL="0" marR="0" algn="ctr" hangingPunct="0">
                            <a:lnSpc>
                              <a:spcPct val="100000"/>
                            </a:lnSpc>
                            <a:spcBef>
                              <a:spcPts val="0"/>
                            </a:spcBef>
                            <a:spcAft>
                              <a:spcPts val="0"/>
                            </a:spcAft>
                          </a:pPr>
                          <a:r>
                            <a:rPr lang="en-US" sz="1600">
                              <a:effectLst/>
                              <a:latin typeface="Times" panose="02020603050405020304" pitchFamily="18" charset="0"/>
                              <a:ea typeface="Malgun Gothic" panose="020B0503020000020004" pitchFamily="34" charset="-127"/>
                              <a:cs typeface="Times New Roman" panose="02020603050405020304" pitchFamily="18" charset="0"/>
                            </a:rPr>
                            <a:t>CRA</a:t>
                          </a:r>
                        </a:p>
                      </a:txBody>
                      <a:tcPr marL="0" marR="0" marT="0" marB="0" anchor="ctr">
                        <a:lnL>
                          <a:noFill/>
                        </a:lnL>
                        <a:lnR>
                          <a:noFill/>
                        </a:lnR>
                        <a:lnT w="190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hangingPunct="0">
                            <a:lnSpc>
                              <a:spcPct val="100000"/>
                            </a:lnSpc>
                            <a:spcBef>
                              <a:spcPts val="0"/>
                            </a:spcBef>
                            <a:spcAft>
                              <a:spcPts val="0"/>
                            </a:spcAft>
                          </a:pPr>
                          <a:r>
                            <a:rPr lang="en-US" sz="1600">
                              <a:effectLst/>
                              <a:latin typeface="Times" panose="02020603050405020304" pitchFamily="18" charset="0"/>
                              <a:ea typeface="Malgun Gothic" panose="020B0503020000020004" pitchFamily="34" charset="-127"/>
                              <a:cs typeface="Times New Roman" panose="02020603050405020304" pitchFamily="18" charset="0"/>
                            </a:rPr>
                            <a:t>Convergence</a:t>
                          </a:r>
                        </a:p>
                      </a:txBody>
                      <a:tcPr marL="0" marR="0" marT="0" marB="0" anchor="ctr">
                        <a:lnL>
                          <a:noFill/>
                        </a:lnL>
                        <a:lnR>
                          <a:noFill/>
                        </a:lnR>
                        <a:lnT w="190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280437612"/>
                      </a:ext>
                    </a:extLst>
                  </a:tr>
                  <a:tr h="370194">
                    <a:tc>
                      <a:txBody>
                        <a:bodyPr/>
                        <a:lstStyle/>
                        <a:p>
                          <a:pPr marL="0" marR="0" algn="ctr" hangingPunct="0">
                            <a:lnSpc>
                              <a:spcPct val="100000"/>
                            </a:lnSpc>
                            <a:spcBef>
                              <a:spcPts val="0"/>
                            </a:spcBef>
                            <a:spcAft>
                              <a:spcPts val="0"/>
                            </a:spcAft>
                          </a:pPr>
                          <a:r>
                            <a:rPr lang="en-US" sz="1600">
                              <a:effectLst/>
                              <a:latin typeface="Times" panose="02020603050405020304" pitchFamily="18" charset="0"/>
                              <a:ea typeface="Malgun Gothic" panose="020B0503020000020004" pitchFamily="34" charset="-127"/>
                              <a:cs typeface="Times New Roman" panose="02020603050405020304" pitchFamily="18" charset="0"/>
                            </a:rPr>
                            <a:t>3.6896</a:t>
                          </a:r>
                        </a:p>
                      </a:txBody>
                      <a:tcPr marL="0" marR="0" marT="0" marB="0" anchor="ctr">
                        <a:lnL>
                          <a:noFill/>
                        </a:lnL>
                        <a:lnR>
                          <a:noFill/>
                        </a:lnR>
                        <a:lnT w="1270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tcPr>
                    </a:tc>
                    <a:tc>
                      <a:txBody>
                        <a:bodyPr/>
                        <a:lstStyle/>
                        <a:p>
                          <a:pPr marL="0" marR="0" algn="ctr" hangingPunct="0">
                            <a:lnSpc>
                              <a:spcPct val="100000"/>
                            </a:lnSpc>
                            <a:spcBef>
                              <a:spcPts val="0"/>
                            </a:spcBef>
                            <a:spcAft>
                              <a:spcPts val="0"/>
                            </a:spcAft>
                          </a:pPr>
                          <a:r>
                            <a:rPr lang="en-US" sz="1600" dirty="0">
                              <a:effectLst/>
                              <a:latin typeface="Times" panose="02020603050405020304" pitchFamily="18" charset="0"/>
                              <a:ea typeface="Malgun Gothic" panose="020B0503020000020004" pitchFamily="34" charset="-127"/>
                              <a:cs typeface="Times New Roman" panose="02020603050405020304" pitchFamily="18" charset="0"/>
                            </a:rPr>
                            <a:t>False</a:t>
                          </a:r>
                        </a:p>
                      </a:txBody>
                      <a:tcPr marL="0" marR="0" marT="0" marB="0" anchor="ctr">
                        <a:lnL>
                          <a:noFill/>
                        </a:lnL>
                        <a:lnR>
                          <a:noFill/>
                        </a:lnR>
                        <a:lnT w="1270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tcPr>
                    </a:tc>
                    <a:tc>
                      <a:txBody>
                        <a:bodyPr/>
                        <a:lstStyle/>
                        <a:p>
                          <a:pPr marL="0" marR="0" algn="ctr" hangingPunct="0">
                            <a:lnSpc>
                              <a:spcPct val="100000"/>
                            </a:lnSpc>
                            <a:spcBef>
                              <a:spcPts val="0"/>
                            </a:spcBef>
                            <a:spcAft>
                              <a:spcPts val="0"/>
                            </a:spcAft>
                          </a:pPr>
                          <a:r>
                            <a:rPr lang="en-US" sz="1600">
                              <a:effectLst/>
                              <a:latin typeface="Times" panose="02020603050405020304" pitchFamily="18" charset="0"/>
                              <a:ea typeface="Malgun Gothic" panose="020B0503020000020004" pitchFamily="34" charset="-127"/>
                              <a:cs typeface="Times New Roman" panose="02020603050405020304" pitchFamily="18" charset="0"/>
                            </a:rPr>
                            <a:t>0.7794</a:t>
                          </a:r>
                        </a:p>
                      </a:txBody>
                      <a:tcPr marL="0" marR="0" marT="0" marB="0" anchor="ctr">
                        <a:lnL>
                          <a:noFill/>
                        </a:lnL>
                        <a:lnR>
                          <a:noFill/>
                        </a:lnR>
                        <a:lnT w="1270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tcPr>
                    </a:tc>
                    <a:tc>
                      <a:txBody>
                        <a:bodyPr/>
                        <a:lstStyle/>
                        <a:p>
                          <a:pPr marL="0" marR="0" algn="ctr" hangingPunct="0">
                            <a:lnSpc>
                              <a:spcPct val="100000"/>
                            </a:lnSpc>
                            <a:spcBef>
                              <a:spcPts val="0"/>
                            </a:spcBef>
                            <a:spcAft>
                              <a:spcPts val="0"/>
                            </a:spcAft>
                          </a:pPr>
                          <a:r>
                            <a:rPr lang="en-US" sz="1600">
                              <a:effectLst/>
                              <a:latin typeface="Times" panose="02020603050405020304" pitchFamily="18" charset="0"/>
                              <a:ea typeface="Malgun Gothic" panose="020B0503020000020004" pitchFamily="34" charset="-127"/>
                              <a:cs typeface="Times New Roman" panose="02020603050405020304" pitchFamily="18" charset="0"/>
                            </a:rPr>
                            <a:t>0.6969</a:t>
                          </a:r>
                        </a:p>
                      </a:txBody>
                      <a:tcPr marL="0" marR="0" marT="0" marB="0" anchor="ctr">
                        <a:lnL>
                          <a:noFill/>
                        </a:lnL>
                        <a:lnR>
                          <a:noFill/>
                        </a:lnR>
                        <a:lnT w="1270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tcPr>
                    </a:tc>
                    <a:tc>
                      <a:txBody>
                        <a:bodyPr/>
                        <a:lstStyle/>
                        <a:p>
                          <a:pPr marL="0" marR="0" algn="ctr" hangingPunct="0">
                            <a:lnSpc>
                              <a:spcPct val="100000"/>
                            </a:lnSpc>
                            <a:spcBef>
                              <a:spcPts val="0"/>
                            </a:spcBef>
                            <a:spcAft>
                              <a:spcPts val="0"/>
                            </a:spcAft>
                          </a:pPr>
                          <a:r>
                            <a:rPr lang="en-US" sz="1600" dirty="0">
                              <a:effectLst/>
                              <a:latin typeface="Times" panose="02020603050405020304" pitchFamily="18" charset="0"/>
                              <a:ea typeface="Malgun Gothic" panose="020B0503020000020004" pitchFamily="34" charset="-127"/>
                              <a:cs typeface="Times New Roman" panose="02020603050405020304" pitchFamily="18" charset="0"/>
                            </a:rPr>
                            <a:t>2.4684</a:t>
                          </a:r>
                        </a:p>
                      </a:txBody>
                      <a:tcPr marL="0" marR="0" marT="0" marB="0" anchor="ctr">
                        <a:lnL>
                          <a:noFill/>
                        </a:lnL>
                        <a:lnR>
                          <a:noFill/>
                        </a:lnR>
                        <a:lnT w="1270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253364608"/>
                      </a:ext>
                    </a:extLst>
                  </a:tr>
                </a:tbl>
              </a:graphicData>
            </a:graphic>
          </p:graphicFrame>
        </mc:Fallback>
      </mc:AlternateContent>
    </p:spTree>
    <p:extLst>
      <p:ext uri="{BB962C8B-B14F-4D97-AF65-F5344CB8AC3E}">
        <p14:creationId xmlns:p14="http://schemas.microsoft.com/office/powerpoint/2010/main" val="290180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990607-54BF-4B55-A2C9-BB2027C9DF2B}"/>
              </a:ext>
            </a:extLst>
          </p:cNvPr>
          <p:cNvSpPr>
            <a:spLocks noGrp="1"/>
          </p:cNvSpPr>
          <p:nvPr>
            <p:ph type="ctrTitle"/>
          </p:nvPr>
        </p:nvSpPr>
        <p:spPr/>
        <p:txBody>
          <a:bodyPr/>
          <a:lstStyle/>
          <a:p>
            <a:r>
              <a:rPr lang="en-US" dirty="0"/>
              <a:t>5. Issues in Practical Prognostics</a:t>
            </a:r>
          </a:p>
        </p:txBody>
      </p:sp>
      <p:sp>
        <p:nvSpPr>
          <p:cNvPr id="5" name="Subtitle 4">
            <a:extLst>
              <a:ext uri="{FF2B5EF4-FFF2-40B4-BE49-F238E27FC236}">
                <a16:creationId xmlns:a16="http://schemas.microsoft.com/office/drawing/2014/main" id="{9B824699-0DDF-43CF-B839-90CB31AE16C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989513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0356A9-4C6D-478F-9CE0-49402C5514F3}"/>
              </a:ext>
            </a:extLst>
          </p:cNvPr>
          <p:cNvSpPr>
            <a:spLocks noGrp="1"/>
          </p:cNvSpPr>
          <p:nvPr>
            <p:ph type="body" sz="quarter" idx="10"/>
          </p:nvPr>
        </p:nvSpPr>
        <p:spPr/>
        <p:txBody>
          <a:bodyPr/>
          <a:lstStyle/>
          <a:p>
            <a:r>
              <a:rPr lang="en-US" dirty="0"/>
              <a:t>We only discussed regression-based prognostics with Gaussian noise</a:t>
            </a:r>
          </a:p>
          <a:p>
            <a:pPr lvl="1"/>
            <a:r>
              <a:rPr lang="en-US" dirty="0"/>
              <a:t>More advanced algorithms, such as Bayesian methods, will be studied</a:t>
            </a:r>
          </a:p>
          <a:p>
            <a:r>
              <a:rPr lang="en-US" dirty="0"/>
              <a:t> Issue 1: noise and bias have an effect on the prognostics results</a:t>
            </a:r>
          </a:p>
          <a:p>
            <a:pPr lvl="1"/>
            <a:r>
              <a:rPr lang="en-US" dirty="0"/>
              <a:t>Noise comes from various sources such as variable measurement environment and measurement variability</a:t>
            </a:r>
          </a:p>
          <a:p>
            <a:pPr lvl="1"/>
            <a:r>
              <a:rPr lang="en-US" dirty="0"/>
              <a:t>Bias comes from calibration error in measurement equipment</a:t>
            </a:r>
          </a:p>
          <a:p>
            <a:r>
              <a:rPr lang="en-US" dirty="0"/>
              <a:t>Issue 2: Correlation</a:t>
            </a:r>
          </a:p>
          <a:p>
            <a:pPr lvl="1"/>
            <a:r>
              <a:rPr lang="en-US" dirty="0"/>
              <a:t>Model parameters are correlated each other</a:t>
            </a:r>
          </a:p>
          <a:p>
            <a:pPr lvl="1"/>
            <a:r>
              <a:rPr lang="en-US" dirty="0"/>
              <a:t>loading conditions can be correlated with the parameters</a:t>
            </a:r>
          </a:p>
          <a:p>
            <a:r>
              <a:rPr lang="en-US" dirty="0"/>
              <a:t>Issue 3: Lack of data in data-driven prognostics</a:t>
            </a:r>
          </a:p>
          <a:p>
            <a:pPr lvl="1"/>
            <a:r>
              <a:rPr lang="en-US" dirty="0"/>
              <a:t>Data-driven approaches require many sets of degradation data, but degradation data are expensive time and costs</a:t>
            </a:r>
          </a:p>
          <a:p>
            <a:r>
              <a:rPr lang="en-US" dirty="0"/>
              <a:t>Issue 4: Indirect degradation data</a:t>
            </a:r>
          </a:p>
          <a:p>
            <a:pPr lvl="1"/>
            <a:r>
              <a:rPr lang="en-US" dirty="0"/>
              <a:t>in most cases, degradation data need to be extracted from sensor signals</a:t>
            </a:r>
          </a:p>
        </p:txBody>
      </p:sp>
      <p:sp>
        <p:nvSpPr>
          <p:cNvPr id="3" name="Title 2">
            <a:extLst>
              <a:ext uri="{FF2B5EF4-FFF2-40B4-BE49-F238E27FC236}">
                <a16:creationId xmlns:a16="http://schemas.microsoft.com/office/drawing/2014/main" id="{9206C59D-0666-4019-B737-D6F5168D5400}"/>
              </a:ext>
            </a:extLst>
          </p:cNvPr>
          <p:cNvSpPr>
            <a:spLocks noGrp="1"/>
          </p:cNvSpPr>
          <p:nvPr>
            <p:ph type="title"/>
          </p:nvPr>
        </p:nvSpPr>
        <p:spPr/>
        <p:txBody>
          <a:bodyPr/>
          <a:lstStyle/>
          <a:p>
            <a:r>
              <a:rPr lang="en-US" dirty="0"/>
              <a:t>Issues in Practical Prognostics</a:t>
            </a:r>
          </a:p>
        </p:txBody>
      </p:sp>
    </p:spTree>
    <p:extLst>
      <p:ext uri="{BB962C8B-B14F-4D97-AF65-F5344CB8AC3E}">
        <p14:creationId xmlns:p14="http://schemas.microsoft.com/office/powerpoint/2010/main" val="21954866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4A7787-F40D-49DC-B38A-34AFE2AF0637}"/>
              </a:ext>
            </a:extLst>
          </p:cNvPr>
          <p:cNvSpPr>
            <a:spLocks noGrp="1"/>
          </p:cNvSpPr>
          <p:nvPr>
            <p:ph type="body" sz="quarter" idx="10"/>
          </p:nvPr>
        </p:nvSpPr>
        <p:spPr/>
        <p:txBody>
          <a:bodyPr/>
          <a:lstStyle/>
          <a:p>
            <a:r>
              <a:rPr lang="en-US" dirty="0"/>
              <a:t>Prognostics identifies system’s performance degradation over time and predicts the remaining useful life to prepare for a maintenance</a:t>
            </a:r>
          </a:p>
          <a:p>
            <a:r>
              <a:rPr lang="en-US" dirty="0"/>
              <a:t>Physics-base prognostics algorithms fits degradation model parameters using measured data</a:t>
            </a:r>
          </a:p>
          <a:p>
            <a:r>
              <a:rPr lang="en-US" dirty="0"/>
              <a:t>Data-driven prognostics algorithms fits mathematical functions using many run-to-fail data</a:t>
            </a:r>
          </a:p>
          <a:p>
            <a:r>
              <a:rPr lang="en-US" dirty="0"/>
              <a:t>Prognostics metrics can be used to compare performance of different prognostics algorithms</a:t>
            </a:r>
          </a:p>
          <a:p>
            <a:r>
              <a:rPr lang="en-US" dirty="0"/>
              <a:t>Uncertainty makes it difficulty to fit model parameters and predict the future degradation</a:t>
            </a:r>
          </a:p>
          <a:p>
            <a:r>
              <a:rPr lang="en-US" dirty="0"/>
              <a:t>Other challenges include correlation between parameters, lack of run-to-fail data, and indirect measurements</a:t>
            </a:r>
          </a:p>
        </p:txBody>
      </p:sp>
      <p:sp>
        <p:nvSpPr>
          <p:cNvPr id="3" name="Title 2">
            <a:extLst>
              <a:ext uri="{FF2B5EF4-FFF2-40B4-BE49-F238E27FC236}">
                <a16:creationId xmlns:a16="http://schemas.microsoft.com/office/drawing/2014/main" id="{38F04DC6-F0F2-49DB-BECD-F4DC5556BF92}"/>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135153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475D6B-4F07-414E-95B7-1DC27FEAE689}"/>
              </a:ext>
            </a:extLst>
          </p:cNvPr>
          <p:cNvSpPr>
            <a:spLocks noGrp="1"/>
          </p:cNvSpPr>
          <p:nvPr>
            <p:ph type="body" sz="quarter" idx="10"/>
          </p:nvPr>
        </p:nvSpPr>
        <p:spPr/>
        <p:txBody>
          <a:bodyPr/>
          <a:lstStyle/>
          <a:p>
            <a:r>
              <a:rPr lang="en-US" dirty="0"/>
              <a:t>a physical model describing the behavior of degradation is available with usage conditions such as loading information</a:t>
            </a:r>
          </a:p>
          <a:p>
            <a:r>
              <a:rPr lang="en-US" dirty="0"/>
              <a:t>Ex) Fatigue crack growth model (Paris and Erdogan, 1963) </a:t>
            </a:r>
          </a:p>
          <a:p>
            <a:endParaRPr lang="en-US" dirty="0"/>
          </a:p>
          <a:p>
            <a:endParaRPr lang="en-US" dirty="0"/>
          </a:p>
          <a:p>
            <a:endParaRPr lang="en-US" dirty="0"/>
          </a:p>
          <a:p>
            <a:endParaRPr lang="en-US" dirty="0"/>
          </a:p>
          <a:p>
            <a:r>
              <a:rPr lang="en-US" dirty="0"/>
              <a:t>The model parameters can be identified based on measured crack sizes at certain interval of cycles with given loading information</a:t>
            </a:r>
          </a:p>
          <a:p>
            <a:r>
              <a:rPr lang="en-US" dirty="0"/>
              <a:t>The crack size at future cycles can be predicted by substituting the identified parameters to the Paris model with future loading conditions</a:t>
            </a:r>
          </a:p>
          <a:p>
            <a:r>
              <a:rPr lang="en-US" dirty="0">
                <a:solidFill>
                  <a:srgbClr val="0000FF"/>
                </a:solidFill>
              </a:rPr>
              <a:t>Since identifying model parameters is the most important step, algorithms of physics-based approaches can be considered as a parameter estimation method.</a:t>
            </a:r>
          </a:p>
        </p:txBody>
      </p:sp>
      <p:sp>
        <p:nvSpPr>
          <p:cNvPr id="3" name="Title 2">
            <a:extLst>
              <a:ext uri="{FF2B5EF4-FFF2-40B4-BE49-F238E27FC236}">
                <a16:creationId xmlns:a16="http://schemas.microsoft.com/office/drawing/2014/main" id="{D9066512-4F43-4A81-80EB-6A048E104947}"/>
              </a:ext>
            </a:extLst>
          </p:cNvPr>
          <p:cNvSpPr>
            <a:spLocks noGrp="1"/>
          </p:cNvSpPr>
          <p:nvPr>
            <p:ph type="title"/>
          </p:nvPr>
        </p:nvSpPr>
        <p:spPr/>
        <p:txBody>
          <a:bodyPr/>
          <a:lstStyle/>
          <a:p>
            <a:r>
              <a:rPr lang="en-US" dirty="0"/>
              <a:t>Physics-based Prognostics Methods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A4F0C81-5011-4233-A6B9-9D5F2CAB1448}"/>
                  </a:ext>
                </a:extLst>
              </p:cNvPr>
              <p:cNvSpPr txBox="1"/>
              <p:nvPr/>
            </p:nvSpPr>
            <p:spPr>
              <a:xfrm>
                <a:off x="1981200" y="1981200"/>
                <a:ext cx="2092239" cy="5843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m:rPr>
                              <m:sty m:val="p"/>
                            </m:rPr>
                            <a:rPr lang="en-US" sz="2000" b="0" i="0" smtClean="0">
                              <a:latin typeface="Cambria Math" panose="02040503050406030204" pitchFamily="18" charset="0"/>
                            </a:rPr>
                            <m:t>d</m:t>
                          </m:r>
                          <m:r>
                            <a:rPr lang="en-US" sz="2000" b="0" i="1" smtClean="0">
                              <a:latin typeface="Cambria Math" panose="02040503050406030204" pitchFamily="18" charset="0"/>
                            </a:rPr>
                            <m:t>𝑎</m:t>
                          </m:r>
                        </m:num>
                        <m:den>
                          <m:r>
                            <m:rPr>
                              <m:sty m:val="p"/>
                            </m:rPr>
                            <a:rPr lang="en-US" sz="2000" b="0" i="0" smtClean="0">
                              <a:latin typeface="Cambria Math" panose="02040503050406030204" pitchFamily="18" charset="0"/>
                            </a:rPr>
                            <m:t>d</m:t>
                          </m:r>
                          <m:r>
                            <a:rPr lang="en-US" sz="2000" b="0" i="1" smtClean="0">
                              <a:latin typeface="Cambria Math" panose="02040503050406030204" pitchFamily="18" charset="0"/>
                            </a:rPr>
                            <m:t>𝑁</m:t>
                          </m:r>
                        </m:den>
                      </m:f>
                      <m:r>
                        <a:rPr lang="en-US" sz="2000" b="0" i="1" smtClean="0">
                          <a:latin typeface="Cambria Math" panose="02040503050406030204" pitchFamily="18" charset="0"/>
                        </a:rPr>
                        <m:t>=</m:t>
                      </m:r>
                      <m:r>
                        <a:rPr lang="en-US" sz="2000" b="0" i="1" smtClean="0">
                          <a:latin typeface="Cambria Math" panose="02040503050406030204" pitchFamily="18" charset="0"/>
                        </a:rPr>
                        <m:t>𝐶</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m:rPr>
                                  <m:sty m:val="p"/>
                                </m:rPr>
                                <a:rPr lang="en-US" sz="2000" b="0" i="0" smtClean="0">
                                  <a:latin typeface="Cambria Math" panose="02040503050406030204" pitchFamily="18" charset="0"/>
                                </a:rPr>
                                <m:t>Δ</m:t>
                              </m:r>
                              <m:r>
                                <a:rPr lang="en-US" sz="2000" b="0" i="1" smtClean="0">
                                  <a:latin typeface="Cambria Math" panose="02040503050406030204" pitchFamily="18" charset="0"/>
                                </a:rPr>
                                <m:t>𝜎</m:t>
                              </m:r>
                              <m:rad>
                                <m:radPr>
                                  <m:degHide m:val="on"/>
                                  <m:ctrlPr>
                                    <a:rPr lang="en-US" sz="2000" b="0" i="1" smtClean="0">
                                      <a:latin typeface="Cambria Math" panose="02040503050406030204" pitchFamily="18" charset="0"/>
                                    </a:rPr>
                                  </m:ctrlPr>
                                </m:radPr>
                                <m:deg/>
                                <m:e>
                                  <m:r>
                                    <a:rPr lang="en-US" sz="2000" b="0" i="1" smtClean="0">
                                      <a:latin typeface="Cambria Math" panose="02040503050406030204" pitchFamily="18" charset="0"/>
                                    </a:rPr>
                                    <m:t>𝜋</m:t>
                                  </m:r>
                                  <m:r>
                                    <a:rPr lang="en-US" sz="2000" b="0" i="1" smtClean="0">
                                      <a:latin typeface="Cambria Math" panose="02040503050406030204" pitchFamily="18" charset="0"/>
                                    </a:rPr>
                                    <m:t>𝑎</m:t>
                                  </m:r>
                                </m:e>
                              </m:rad>
                            </m:e>
                          </m:d>
                        </m:e>
                        <m:sup>
                          <m:r>
                            <a:rPr lang="en-US" sz="2000" b="0" i="1" smtClean="0">
                              <a:latin typeface="Cambria Math" panose="02040503050406030204" pitchFamily="18" charset="0"/>
                            </a:rPr>
                            <m:t>𝑚</m:t>
                          </m:r>
                        </m:sup>
                      </m:sSup>
                    </m:oMath>
                  </m:oMathPara>
                </a14:m>
                <a:endParaRPr lang="en-US" sz="2000" dirty="0"/>
              </a:p>
            </p:txBody>
          </p:sp>
        </mc:Choice>
        <mc:Fallback xmlns="">
          <p:sp>
            <p:nvSpPr>
              <p:cNvPr id="4" name="TextBox 3">
                <a:extLst>
                  <a:ext uri="{FF2B5EF4-FFF2-40B4-BE49-F238E27FC236}">
                    <a16:creationId xmlns:a16="http://schemas.microsoft.com/office/drawing/2014/main" id="{1A4F0C81-5011-4233-A6B9-9D5F2CAB1448}"/>
                  </a:ext>
                </a:extLst>
              </p:cNvPr>
              <p:cNvSpPr txBox="1">
                <a:spLocks noRot="1" noChangeAspect="1" noMove="1" noResize="1" noEditPoints="1" noAdjustHandles="1" noChangeArrowheads="1" noChangeShapeType="1" noTextEdit="1"/>
              </p:cNvSpPr>
              <p:nvPr/>
            </p:nvSpPr>
            <p:spPr>
              <a:xfrm>
                <a:off x="1981200" y="1981200"/>
                <a:ext cx="2092239" cy="58432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496BEB0-81D1-4EA7-B6C8-5076029AACB5}"/>
                  </a:ext>
                </a:extLst>
              </p:cNvPr>
              <p:cNvSpPr txBox="1"/>
              <p:nvPr/>
            </p:nvSpPr>
            <p:spPr>
              <a:xfrm>
                <a:off x="1295400" y="2782525"/>
                <a:ext cx="4013086" cy="7695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𝑁𝐶</m:t>
                              </m:r>
                              <m:d>
                                <m:dPr>
                                  <m:ctrlPr>
                                    <a:rPr lang="en-US" b="0" i="1" smtClean="0">
                                      <a:latin typeface="Cambria Math" panose="02040503050406030204" pitchFamily="18" charset="0"/>
                                    </a:rPr>
                                  </m:ctrlPr>
                                </m:dPr>
                                <m:e>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2</m:t>
                                      </m:r>
                                    </m:den>
                                  </m:f>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m:rPr>
                                          <m:sty m:val="p"/>
                                        </m:rPr>
                                        <a:rPr lang="en-US">
                                          <a:latin typeface="Cambria Math" panose="02040503050406030204" pitchFamily="18" charset="0"/>
                                        </a:rPr>
                                        <m:t>Δ</m:t>
                                      </m:r>
                                      <m:r>
                                        <a:rPr lang="en-US" i="1">
                                          <a:latin typeface="Cambria Math" panose="02040503050406030204" pitchFamily="18" charset="0"/>
                                        </a:rPr>
                                        <m:t>𝜎</m:t>
                                      </m:r>
                                      <m:rad>
                                        <m:radPr>
                                          <m:degHide m:val="on"/>
                                          <m:ctrlPr>
                                            <a:rPr lang="en-US" i="1">
                                              <a:latin typeface="Cambria Math" panose="02040503050406030204" pitchFamily="18" charset="0"/>
                                            </a:rPr>
                                          </m:ctrlPr>
                                        </m:radPr>
                                        <m:deg/>
                                        <m:e>
                                          <m:r>
                                            <a:rPr lang="en-US" i="1">
                                              <a:latin typeface="Cambria Math" panose="02040503050406030204" pitchFamily="18" charset="0"/>
                                            </a:rPr>
                                            <m:t>𝜋</m:t>
                                          </m:r>
                                        </m:e>
                                      </m:rad>
                                    </m:e>
                                  </m:d>
                                </m:e>
                                <m:sup>
                                  <m:r>
                                    <a:rPr lang="en-US" b="0" i="1" smtClean="0">
                                      <a:latin typeface="Cambria Math" panose="02040503050406030204" pitchFamily="18" charset="0"/>
                                    </a:rPr>
                                    <m:t>𝑚</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0</m:t>
                                  </m:r>
                                </m:sub>
                                <m:sup>
                                  <m:r>
                                    <a:rPr lang="en-US" b="0" i="1" smtClean="0">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𝑚</m:t>
                                      </m:r>
                                    </m:num>
                                    <m:den>
                                      <m:r>
                                        <a:rPr lang="en-US" i="1">
                                          <a:latin typeface="Cambria Math" panose="02040503050406030204" pitchFamily="18" charset="0"/>
                                        </a:rPr>
                                        <m:t>2</m:t>
                                      </m:r>
                                    </m:den>
                                  </m:f>
                                </m:sup>
                              </m:sSubSup>
                            </m:e>
                          </m:d>
                        </m:e>
                        <m:sup>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2−</m:t>
                              </m:r>
                              <m:r>
                                <a:rPr lang="en-US" b="0" i="1" smtClean="0">
                                  <a:latin typeface="Cambria Math" panose="02040503050406030204" pitchFamily="18" charset="0"/>
                                </a:rPr>
                                <m:t>𝑚</m:t>
                              </m:r>
                            </m:den>
                          </m:f>
                        </m:sup>
                      </m:sSup>
                    </m:oMath>
                  </m:oMathPara>
                </a14:m>
                <a:endParaRPr lang="en-US" dirty="0"/>
              </a:p>
            </p:txBody>
          </p:sp>
        </mc:Choice>
        <mc:Fallback xmlns="">
          <p:sp>
            <p:nvSpPr>
              <p:cNvPr id="5" name="TextBox 4">
                <a:extLst>
                  <a:ext uri="{FF2B5EF4-FFF2-40B4-BE49-F238E27FC236}">
                    <a16:creationId xmlns:a16="http://schemas.microsoft.com/office/drawing/2014/main" id="{D496BEB0-81D1-4EA7-B6C8-5076029AACB5}"/>
                  </a:ext>
                </a:extLst>
              </p:cNvPr>
              <p:cNvSpPr txBox="1">
                <a:spLocks noRot="1" noChangeAspect="1" noMove="1" noResize="1" noEditPoints="1" noAdjustHandles="1" noChangeArrowheads="1" noChangeShapeType="1" noTextEdit="1"/>
              </p:cNvSpPr>
              <p:nvPr/>
            </p:nvSpPr>
            <p:spPr>
              <a:xfrm>
                <a:off x="1295400" y="2782525"/>
                <a:ext cx="4013086" cy="769506"/>
              </a:xfrm>
              <a:prstGeom prst="rect">
                <a:avLst/>
              </a:prstGeom>
              <a:blipFill>
                <a:blip r:embed="rId3"/>
                <a:stretch>
                  <a:fillRect/>
                </a:stretch>
              </a:blipFill>
            </p:spPr>
            <p:txBody>
              <a:bodyPr/>
              <a:lstStyle/>
              <a:p>
                <a:r>
                  <a:rPr lang="en-US">
                    <a:noFill/>
                  </a:rPr>
                  <a:t> </a:t>
                </a:r>
              </a:p>
            </p:txBody>
          </p:sp>
        </mc:Fallback>
      </mc:AlternateContent>
      <p:sp>
        <p:nvSpPr>
          <p:cNvPr id="6" name="Arrow: Right 5">
            <a:extLst>
              <a:ext uri="{FF2B5EF4-FFF2-40B4-BE49-F238E27FC236}">
                <a16:creationId xmlns:a16="http://schemas.microsoft.com/office/drawing/2014/main" id="{7C2D4BC3-8BDB-44AC-AD0D-9E7257C9192D}"/>
              </a:ext>
            </a:extLst>
          </p:cNvPr>
          <p:cNvSpPr/>
          <p:nvPr/>
        </p:nvSpPr>
        <p:spPr>
          <a:xfrm>
            <a:off x="533400" y="3140075"/>
            <a:ext cx="533400" cy="228600"/>
          </a:xfrm>
          <a:prstGeom prst="rightArrow">
            <a:avLst/>
          </a:prstGeom>
          <a:solidFill>
            <a:srgbClr val="FFC000"/>
          </a:solidFill>
          <a:ln w="349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23553AE-4562-4603-B34C-CE1FE6FDFA6C}"/>
                  </a:ext>
                </a:extLst>
              </p:cNvPr>
              <p:cNvSpPr txBox="1"/>
              <p:nvPr/>
            </p:nvSpPr>
            <p:spPr>
              <a:xfrm>
                <a:off x="6176608" y="2362200"/>
                <a:ext cx="2993192" cy="1287532"/>
              </a:xfrm>
              <a:prstGeom prst="rect">
                <a:avLst/>
              </a:prstGeom>
              <a:noFill/>
            </p:spPr>
            <p:txBody>
              <a:bodyPr wrap="none" rtlCol="0">
                <a:spAutoFit/>
              </a:bodyPr>
              <a:lstStyle/>
              <a:p>
                <a:pPr>
                  <a:lnSpc>
                    <a:spcPct val="150000"/>
                  </a:lnSpc>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0</m:t>
                        </m:r>
                      </m:sub>
                    </m:sSub>
                  </m:oMath>
                </a14:m>
                <a:r>
                  <a:rPr lang="en-US" dirty="0"/>
                  <a:t>: initial half crack size</a:t>
                </a:r>
              </a:p>
              <a:p>
                <a:pPr>
                  <a:lnSpc>
                    <a:spcPct val="150000"/>
                  </a:lnSpc>
                </a:pPr>
                <a14:m>
                  <m:oMath xmlns:m="http://schemas.openxmlformats.org/officeDocument/2006/math">
                    <m:r>
                      <a:rPr lang="en-US" b="0" i="1" smtClean="0">
                        <a:latin typeface="Cambria Math" panose="02040503050406030204" pitchFamily="18" charset="0"/>
                      </a:rPr>
                      <m:t>𝑎</m:t>
                    </m:r>
                  </m:oMath>
                </a14:m>
                <a:r>
                  <a:rPr lang="en-US" dirty="0"/>
                  <a:t>: half crack size at cycle </a:t>
                </a:r>
                <a14:m>
                  <m:oMath xmlns:m="http://schemas.openxmlformats.org/officeDocument/2006/math">
                    <m:r>
                      <a:rPr lang="en-US" b="0" i="1" smtClean="0">
                        <a:latin typeface="Cambria Math" panose="02040503050406030204" pitchFamily="18" charset="0"/>
                      </a:rPr>
                      <m:t>𝑁</m:t>
                    </m:r>
                  </m:oMath>
                </a14:m>
                <a:endParaRPr lang="en-US" dirty="0"/>
              </a:p>
              <a:p>
                <a:pPr>
                  <a:lnSpc>
                    <a:spcPct val="150000"/>
                  </a:lnSpc>
                </a:pP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 model parameters</a:t>
                </a:r>
              </a:p>
            </p:txBody>
          </p:sp>
        </mc:Choice>
        <mc:Fallback xmlns="">
          <p:sp>
            <p:nvSpPr>
              <p:cNvPr id="7" name="TextBox 6">
                <a:extLst>
                  <a:ext uri="{FF2B5EF4-FFF2-40B4-BE49-F238E27FC236}">
                    <a16:creationId xmlns:a16="http://schemas.microsoft.com/office/drawing/2014/main" id="{923553AE-4562-4603-B34C-CE1FE6FDFA6C}"/>
                  </a:ext>
                </a:extLst>
              </p:cNvPr>
              <p:cNvSpPr txBox="1">
                <a:spLocks noRot="1" noChangeAspect="1" noMove="1" noResize="1" noEditPoints="1" noAdjustHandles="1" noChangeArrowheads="1" noChangeShapeType="1" noTextEdit="1"/>
              </p:cNvSpPr>
              <p:nvPr/>
            </p:nvSpPr>
            <p:spPr>
              <a:xfrm>
                <a:off x="6176608" y="2362200"/>
                <a:ext cx="2993192" cy="1287532"/>
              </a:xfrm>
              <a:prstGeom prst="rect">
                <a:avLst/>
              </a:prstGeom>
              <a:blipFill>
                <a:blip r:embed="rId4"/>
                <a:stretch>
                  <a:fillRect b="-6635"/>
                </a:stretch>
              </a:blipFill>
            </p:spPr>
            <p:txBody>
              <a:bodyPr/>
              <a:lstStyle/>
              <a:p>
                <a:r>
                  <a:rPr lang="en-US">
                    <a:noFill/>
                  </a:rPr>
                  <a:t> </a:t>
                </a:r>
              </a:p>
            </p:txBody>
          </p:sp>
        </mc:Fallback>
      </mc:AlternateContent>
    </p:spTree>
    <p:extLst>
      <p:ext uri="{BB962C8B-B14F-4D97-AF65-F5344CB8AC3E}">
        <p14:creationId xmlns:p14="http://schemas.microsoft.com/office/powerpoint/2010/main" val="2270487335"/>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w="28575">
          <a:solidFill>
            <a:srgbClr val="0000CC"/>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y_template.potx" id="{F7319638-2F13-4B19-9083-9A4A0FB36EFC}" vid="{2E8B6316-7725-4A6D-9B7A-3E82445E664E}"/>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My_template</Template>
  <TotalTime>5266</TotalTime>
  <Words>9263</Words>
  <Application>Microsoft Office PowerPoint</Application>
  <PresentationFormat>On-screen Show (4:3)</PresentationFormat>
  <Paragraphs>1276</Paragraphs>
  <Slides>85</Slides>
  <Notes>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85</vt:i4>
      </vt:variant>
    </vt:vector>
  </HeadingPairs>
  <TitlesOfParts>
    <vt:vector size="95" baseType="lpstr">
      <vt:lpstr>Arial Unicode MS</vt:lpstr>
      <vt:lpstr>Arial</vt:lpstr>
      <vt:lpstr>Calibri</vt:lpstr>
      <vt:lpstr>Cambria Math</vt:lpstr>
      <vt:lpstr>Courier New</vt:lpstr>
      <vt:lpstr>Helvetica</vt:lpstr>
      <vt:lpstr>Symbol</vt:lpstr>
      <vt:lpstr>Times</vt:lpstr>
      <vt:lpstr>Office 테마</vt:lpstr>
      <vt:lpstr>Equation</vt:lpstr>
      <vt:lpstr>Chapter 2 Tutorials for Prognostics</vt:lpstr>
      <vt:lpstr>1. Introduction</vt:lpstr>
      <vt:lpstr>System Performance Degradation</vt:lpstr>
      <vt:lpstr>Damage Tolerance Design Concept</vt:lpstr>
      <vt:lpstr>How to Measure Degradation?</vt:lpstr>
      <vt:lpstr>Uncertainty in Prognostics</vt:lpstr>
      <vt:lpstr>EOL vs RUL</vt:lpstr>
      <vt:lpstr>Types of Prognostics Methods</vt:lpstr>
      <vt:lpstr>Physics-based Prognostics Methods</vt:lpstr>
      <vt:lpstr>Data-driven Prognostics Methods</vt:lpstr>
      <vt:lpstr>2. Prediction of Degradation Behavior</vt:lpstr>
      <vt:lpstr>Least-squares Method</vt:lpstr>
      <vt:lpstr>Linear Model</vt:lpstr>
      <vt:lpstr>Regression in Linear Model</vt:lpstr>
      <vt:lpstr>Generalization of Linear Regression</vt:lpstr>
      <vt:lpstr>Physics-based Least-squares Method</vt:lpstr>
      <vt:lpstr>Physics-based Least-squares Method cont.</vt:lpstr>
      <vt:lpstr>Physics-based Least-squares Method cont.</vt:lpstr>
      <vt:lpstr>Physics-based Least-squares Method cont.</vt:lpstr>
      <vt:lpstr>Effect of Noise in Data</vt:lpstr>
      <vt:lpstr>Effect of Noise in Data cont.</vt:lpstr>
      <vt:lpstr>Parameter Estimation with Incorrect Loading</vt:lpstr>
      <vt:lpstr>Data-driven Prognostics Methods</vt:lpstr>
      <vt:lpstr>Mathematical Functions</vt:lpstr>
      <vt:lpstr>Fitting Mathematical Functions</vt:lpstr>
      <vt:lpstr>Evaluation of Mathematical Functions</vt:lpstr>
      <vt:lpstr>Measures of Quality of Fitting</vt:lpstr>
      <vt:lpstr>Ex) Estimated Noise versus Model Error</vt:lpstr>
      <vt:lpstr>Ex) Estimated Noise versus Model Error cont.</vt:lpstr>
      <vt:lpstr>Coefficient of Multiple Determination, R^2</vt:lpstr>
      <vt:lpstr>Adjusted Coef. of Multiple Determination, R ̅^2</vt:lpstr>
      <vt:lpstr>Ex) R2 Does Not Reflect Prediction Accuracy</vt:lpstr>
      <vt:lpstr>Test for R^2 and R ̅^2</vt:lpstr>
      <vt:lpstr>Overfitting</vt:lpstr>
      <vt:lpstr>Ex) Fitting Noise</vt:lpstr>
      <vt:lpstr>Cross Validation</vt:lpstr>
      <vt:lpstr>PRESS (prediction error sum of squares)</vt:lpstr>
      <vt:lpstr>PRESS (prediction error sum of squares) cont.</vt:lpstr>
      <vt:lpstr>Ex) Linear Regression</vt:lpstr>
      <vt:lpstr>Ex) Linear Regression cont.</vt:lpstr>
      <vt:lpstr>Ex) Linear Regression cont.</vt:lpstr>
      <vt:lpstr>Prognosis with More Training Data</vt:lpstr>
      <vt:lpstr>Challenges and Remedies of Data-driven Method</vt:lpstr>
      <vt:lpstr>Challenges and Remedies of Data-driven Method</vt:lpstr>
      <vt:lpstr>3. Remaining Useful Life (RUL) Prediction</vt:lpstr>
      <vt:lpstr>RUL Prediction</vt:lpstr>
      <vt:lpstr>RUL Prediction cont.</vt:lpstr>
      <vt:lpstr>Ex) RUL Prediction When L=2</vt:lpstr>
      <vt:lpstr>Ex) RUL Prediction When L=2 cont.</vt:lpstr>
      <vt:lpstr>Ex) RUL Prediction When L=2 cont.</vt:lpstr>
      <vt:lpstr>Prognostics Metrics</vt:lpstr>
      <vt:lpstr>Prognostics Metrics cont.</vt:lpstr>
      <vt:lpstr>Prognostics Metrics cont.</vt:lpstr>
      <vt:lpstr>Prognostics Metrics cont.</vt:lpstr>
      <vt:lpstr>Metrics without Having the True RUL</vt:lpstr>
      <vt:lpstr>Metrics for Performance Evaluation</vt:lpstr>
      <vt:lpstr>Correlation between MSE and MSD</vt:lpstr>
      <vt:lpstr>4. Uncertainty</vt:lpstr>
      <vt:lpstr>Sources of Uncertainty in Prognostics</vt:lpstr>
      <vt:lpstr>Noise in Measured Data </vt:lpstr>
      <vt:lpstr>Uncertainty in Regression</vt:lpstr>
      <vt:lpstr>Confidence in Regression Coefficients</vt:lpstr>
      <vt:lpstr>Ex) Eliminating Unimportant Terms</vt:lpstr>
      <vt:lpstr>Ex) Backward elimination</vt:lpstr>
      <vt:lpstr>Ex) Backward elimination cont.</vt:lpstr>
      <vt:lpstr>Ex) Backward elimination cont.</vt:lpstr>
      <vt:lpstr>Ex) Backward elimination cont.</vt:lpstr>
      <vt:lpstr>Prediction variance in linear regression</vt:lpstr>
      <vt:lpstr>Prediction variance</vt:lpstr>
      <vt:lpstr>Data sensitivity</vt:lpstr>
      <vt:lpstr>Ex) Variance in the Linear Model</vt:lpstr>
      <vt:lpstr>Ex) Variance in the Linear Model cont.</vt:lpstr>
      <vt:lpstr>Review: Population vs. Samples</vt:lpstr>
      <vt:lpstr>Distribution of Parameters</vt:lpstr>
      <vt:lpstr>EX) Uncertainty in Physics Model</vt:lpstr>
      <vt:lpstr>EX) Uncertainty in Physics Model cont.</vt:lpstr>
      <vt:lpstr>EX) Uncertainty in Physics Model cont.</vt:lpstr>
      <vt:lpstr>EX) Uncertainty in Physics Model cont.</vt:lpstr>
      <vt:lpstr>EX) Uncertainty in Physics Model cont.</vt:lpstr>
      <vt:lpstr>Ex) RUL Prediction at Different Cycles</vt:lpstr>
      <vt:lpstr>Ex) Prognostic Metrics</vt:lpstr>
      <vt:lpstr>Ex) Prognostic Metrics</vt:lpstr>
      <vt:lpstr>5. Issues in Practical Prognostics</vt:lpstr>
      <vt:lpstr>Issues in Practical Prognostics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Uniaxial Bar and Truss Element</dc:title>
  <dc:creator>Nam-Ho Kim</dc:creator>
  <cp:lastModifiedBy>Nam-Ho Kim</cp:lastModifiedBy>
  <cp:revision>162</cp:revision>
  <cp:lastPrinted>2020-11-18T13:54:21Z</cp:lastPrinted>
  <dcterms:created xsi:type="dcterms:W3CDTF">2020-11-09T01:41:03Z</dcterms:created>
  <dcterms:modified xsi:type="dcterms:W3CDTF">2020-12-01T03:00:09Z</dcterms:modified>
</cp:coreProperties>
</file>