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handoutMasterIdLst>
    <p:handoutMasterId r:id="rId158"/>
  </p:handoutMasterIdLst>
  <p:sldIdLst>
    <p:sldId id="428" r:id="rId2"/>
    <p:sldId id="258" r:id="rId3"/>
    <p:sldId id="723" r:id="rId4"/>
    <p:sldId id="725" r:id="rId5"/>
    <p:sldId id="726" r:id="rId6"/>
    <p:sldId id="727" r:id="rId7"/>
    <p:sldId id="728" r:id="rId8"/>
    <p:sldId id="724" r:id="rId9"/>
    <p:sldId id="729" r:id="rId10"/>
    <p:sldId id="730" r:id="rId11"/>
    <p:sldId id="263" r:id="rId12"/>
    <p:sldId id="318" r:id="rId13"/>
    <p:sldId id="264" r:id="rId14"/>
    <p:sldId id="735" r:id="rId15"/>
    <p:sldId id="736" r:id="rId16"/>
    <p:sldId id="731" r:id="rId17"/>
    <p:sldId id="493" r:id="rId18"/>
    <p:sldId id="494" r:id="rId19"/>
    <p:sldId id="495" r:id="rId20"/>
    <p:sldId id="496" r:id="rId21"/>
    <p:sldId id="497" r:id="rId22"/>
    <p:sldId id="498" r:id="rId23"/>
    <p:sldId id="732" r:id="rId24"/>
    <p:sldId id="739" r:id="rId25"/>
    <p:sldId id="470" r:id="rId26"/>
    <p:sldId id="308" r:id="rId27"/>
    <p:sldId id="734" r:id="rId28"/>
    <p:sldId id="737" r:id="rId29"/>
    <p:sldId id="738" r:id="rId30"/>
    <p:sldId id="740" r:id="rId31"/>
    <p:sldId id="741" r:id="rId32"/>
    <p:sldId id="742" r:id="rId33"/>
    <p:sldId id="743" r:id="rId34"/>
    <p:sldId id="768" r:id="rId35"/>
    <p:sldId id="733" r:id="rId36"/>
    <p:sldId id="523" r:id="rId37"/>
    <p:sldId id="524" r:id="rId38"/>
    <p:sldId id="525" r:id="rId39"/>
    <p:sldId id="526" r:id="rId40"/>
    <p:sldId id="527" r:id="rId41"/>
    <p:sldId id="529" r:id="rId42"/>
    <p:sldId id="530" r:id="rId43"/>
    <p:sldId id="531" r:id="rId44"/>
    <p:sldId id="532" r:id="rId45"/>
    <p:sldId id="533" r:id="rId46"/>
    <p:sldId id="745" r:id="rId47"/>
    <p:sldId id="746" r:id="rId48"/>
    <p:sldId id="747" r:id="rId49"/>
    <p:sldId id="748" r:id="rId50"/>
    <p:sldId id="749" r:id="rId51"/>
    <p:sldId id="750" r:id="rId52"/>
    <p:sldId id="744" r:id="rId53"/>
    <p:sldId id="534" r:id="rId54"/>
    <p:sldId id="535" r:id="rId55"/>
    <p:sldId id="536" r:id="rId56"/>
    <p:sldId id="537" r:id="rId57"/>
    <p:sldId id="539" r:id="rId58"/>
    <p:sldId id="540" r:id="rId59"/>
    <p:sldId id="751" r:id="rId60"/>
    <p:sldId id="753" r:id="rId61"/>
    <p:sldId id="754" r:id="rId62"/>
    <p:sldId id="755" r:id="rId63"/>
    <p:sldId id="756" r:id="rId64"/>
    <p:sldId id="752" r:id="rId65"/>
    <p:sldId id="541" r:id="rId66"/>
    <p:sldId id="542" r:id="rId67"/>
    <p:sldId id="543" r:id="rId68"/>
    <p:sldId id="757" r:id="rId69"/>
    <p:sldId id="758" r:id="rId70"/>
    <p:sldId id="759" r:id="rId71"/>
    <p:sldId id="760" r:id="rId72"/>
    <p:sldId id="765" r:id="rId73"/>
    <p:sldId id="761" r:id="rId74"/>
    <p:sldId id="762" r:id="rId75"/>
    <p:sldId id="764" r:id="rId76"/>
    <p:sldId id="552" r:id="rId77"/>
    <p:sldId id="553" r:id="rId78"/>
    <p:sldId id="554" r:id="rId79"/>
    <p:sldId id="555" r:id="rId80"/>
    <p:sldId id="556" r:id="rId81"/>
    <p:sldId id="763" r:id="rId82"/>
    <p:sldId id="769" r:id="rId83"/>
    <p:sldId id="766" r:id="rId84"/>
    <p:sldId id="770" r:id="rId85"/>
    <p:sldId id="771" r:id="rId86"/>
    <p:sldId id="772" r:id="rId87"/>
    <p:sldId id="773" r:id="rId88"/>
    <p:sldId id="774" r:id="rId89"/>
    <p:sldId id="775" r:id="rId90"/>
    <p:sldId id="767" r:id="rId91"/>
    <p:sldId id="776" r:id="rId92"/>
    <p:sldId id="777" r:id="rId93"/>
    <p:sldId id="778" r:id="rId94"/>
    <p:sldId id="779" r:id="rId95"/>
    <p:sldId id="627" r:id="rId96"/>
    <p:sldId id="628" r:id="rId97"/>
    <p:sldId id="629" r:id="rId98"/>
    <p:sldId id="780" r:id="rId99"/>
    <p:sldId id="781" r:id="rId100"/>
    <p:sldId id="782" r:id="rId101"/>
    <p:sldId id="783" r:id="rId102"/>
    <p:sldId id="630" r:id="rId103"/>
    <p:sldId id="631" r:id="rId104"/>
    <p:sldId id="632" r:id="rId105"/>
    <p:sldId id="633" r:id="rId106"/>
    <p:sldId id="710" r:id="rId107"/>
    <p:sldId id="635" r:id="rId108"/>
    <p:sldId id="636" r:id="rId109"/>
    <p:sldId id="637" r:id="rId110"/>
    <p:sldId id="638" r:id="rId111"/>
    <p:sldId id="639" r:id="rId112"/>
    <p:sldId id="640" r:id="rId113"/>
    <p:sldId id="641" r:id="rId114"/>
    <p:sldId id="642" r:id="rId115"/>
    <p:sldId id="643" r:id="rId116"/>
    <p:sldId id="644" r:id="rId117"/>
    <p:sldId id="645" r:id="rId118"/>
    <p:sldId id="646" r:id="rId119"/>
    <p:sldId id="647" r:id="rId120"/>
    <p:sldId id="648" r:id="rId121"/>
    <p:sldId id="649" r:id="rId122"/>
    <p:sldId id="651" r:id="rId123"/>
    <p:sldId id="652" r:id="rId124"/>
    <p:sldId id="653" r:id="rId125"/>
    <p:sldId id="654" r:id="rId126"/>
    <p:sldId id="655" r:id="rId127"/>
    <p:sldId id="656" r:id="rId128"/>
    <p:sldId id="657" r:id="rId129"/>
    <p:sldId id="666" r:id="rId130"/>
    <p:sldId id="659" r:id="rId131"/>
    <p:sldId id="660" r:id="rId132"/>
    <p:sldId id="661" r:id="rId133"/>
    <p:sldId id="668" r:id="rId134"/>
    <p:sldId id="669" r:id="rId135"/>
    <p:sldId id="670" r:id="rId136"/>
    <p:sldId id="662" r:id="rId137"/>
    <p:sldId id="784" r:id="rId138"/>
    <p:sldId id="664" r:id="rId139"/>
    <p:sldId id="712" r:id="rId140"/>
    <p:sldId id="665" r:id="rId141"/>
    <p:sldId id="667" r:id="rId142"/>
    <p:sldId id="671" r:id="rId143"/>
    <p:sldId id="672" r:id="rId144"/>
    <p:sldId id="673" r:id="rId145"/>
    <p:sldId id="674" r:id="rId146"/>
    <p:sldId id="711" r:id="rId147"/>
    <p:sldId id="713" r:id="rId148"/>
    <p:sldId id="714" r:id="rId149"/>
    <p:sldId id="715" r:id="rId150"/>
    <p:sldId id="716" r:id="rId151"/>
    <p:sldId id="717" r:id="rId152"/>
    <p:sldId id="718" r:id="rId153"/>
    <p:sldId id="720" r:id="rId154"/>
    <p:sldId id="721" r:id="rId155"/>
    <p:sldId id="719" r:id="rId15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kim" initials="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008" autoAdjust="0"/>
    <p:restoredTop sz="77167" autoAdjust="0"/>
  </p:normalViewPr>
  <p:slideViewPr>
    <p:cSldViewPr snapToGrid="0">
      <p:cViewPr varScale="1">
        <p:scale>
          <a:sx n="120" d="100"/>
          <a:sy n="120" d="100"/>
        </p:scale>
        <p:origin x="38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3506"/>
    </p:cViewPr>
  </p:sorterViewPr>
  <p:notesViewPr>
    <p:cSldViewPr snapToGrid="0">
      <p:cViewPr varScale="1">
        <p:scale>
          <a:sx n="66" d="100"/>
          <a:sy n="66" d="100"/>
        </p:scale>
        <p:origin x="3345"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16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2775" y="0"/>
            <a:ext cx="3170717" cy="481604"/>
          </a:xfrm>
          <a:prstGeom prst="rect">
            <a:avLst/>
          </a:prstGeom>
        </p:spPr>
        <p:txBody>
          <a:bodyPr vert="horz" lIns="91440" tIns="45720" rIns="91440" bIns="45720" rtlCol="0"/>
          <a:lstStyle>
            <a:lvl1pPr algn="r">
              <a:defRPr sz="1200"/>
            </a:lvl1pPr>
          </a:lstStyle>
          <a:p>
            <a:fld id="{C7396331-0F36-497A-B34A-68804BA6A4FF}" type="datetimeFigureOut">
              <a:rPr lang="en-US" smtClean="0"/>
              <a:t>2/1/2021</a:t>
            </a:fld>
            <a:endParaRPr lang="en-US"/>
          </a:p>
        </p:txBody>
      </p:sp>
      <p:sp>
        <p:nvSpPr>
          <p:cNvPr id="4" name="Footer Placeholder 3"/>
          <p:cNvSpPr>
            <a:spLocks noGrp="1"/>
          </p:cNvSpPr>
          <p:nvPr>
            <p:ph type="ftr" sz="quarter" idx="2"/>
          </p:nvPr>
        </p:nvSpPr>
        <p:spPr>
          <a:xfrm>
            <a:off x="0" y="9119596"/>
            <a:ext cx="3170717" cy="4816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2775" y="9119596"/>
            <a:ext cx="3170717" cy="481604"/>
          </a:xfrm>
          <a:prstGeom prst="rect">
            <a:avLst/>
          </a:prstGeom>
        </p:spPr>
        <p:txBody>
          <a:bodyPr vert="horz" lIns="91440" tIns="45720" rIns="91440" bIns="45720" rtlCol="0" anchor="b"/>
          <a:lstStyle>
            <a:lvl1pPr algn="r">
              <a:defRPr sz="1200"/>
            </a:lvl1pPr>
          </a:lstStyle>
          <a:p>
            <a:fld id="{E3564C55-37AA-43FA-917F-D15C573D879F}" type="slidenum">
              <a:rPr lang="en-US" smtClean="0"/>
              <a:t>‹#›</a:t>
            </a:fld>
            <a:endParaRPr lang="en-US"/>
          </a:p>
        </p:txBody>
      </p:sp>
    </p:spTree>
    <p:extLst>
      <p:ext uri="{BB962C8B-B14F-4D97-AF65-F5344CB8AC3E}">
        <p14:creationId xmlns:p14="http://schemas.microsoft.com/office/powerpoint/2010/main" val="191876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170717" cy="480060"/>
          </a:xfrm>
          <a:prstGeom prst="rect">
            <a:avLst/>
          </a:prstGeom>
        </p:spPr>
        <p:txBody>
          <a:bodyPr vert="horz" wrap="square" lIns="91440" tIns="45720" rIns="91440" bIns="45720" numCol="1" anchor="t" anchorCtr="0" compatLnSpc="1">
            <a:prstTxWarp prst="textNoShape">
              <a:avLst/>
            </a:prstTxWarp>
          </a:bodyPr>
          <a:lstStyle>
            <a:lvl1pPr>
              <a:defRPr sz="1200">
                <a:ea typeface="굴림" charset="-127"/>
              </a:defRPr>
            </a:lvl1pPr>
          </a:lstStyle>
          <a:p>
            <a:pPr>
              <a:defRPr/>
            </a:pPr>
            <a:endParaRPr lang="en-US" altLang="ko-KR"/>
          </a:p>
        </p:txBody>
      </p:sp>
      <p:sp>
        <p:nvSpPr>
          <p:cNvPr id="3" name="날짜 개체 틀 2"/>
          <p:cNvSpPr>
            <a:spLocks noGrp="1"/>
          </p:cNvSpPr>
          <p:nvPr>
            <p:ph type="dt" idx="1"/>
          </p:nvPr>
        </p:nvSpPr>
        <p:spPr>
          <a:xfrm>
            <a:off x="4142775" y="1"/>
            <a:ext cx="3170717" cy="480060"/>
          </a:xfrm>
          <a:prstGeom prst="rect">
            <a:avLst/>
          </a:prstGeom>
        </p:spPr>
        <p:txBody>
          <a:bodyPr vert="horz" wrap="square" lIns="91440" tIns="45720" rIns="91440" bIns="45720" numCol="1" anchor="t" anchorCtr="0" compatLnSpc="1">
            <a:prstTxWarp prst="textNoShape">
              <a:avLst/>
            </a:prstTxWarp>
          </a:bodyPr>
          <a:lstStyle>
            <a:lvl1pPr algn="r">
              <a:defRPr sz="1200">
                <a:ea typeface="굴림" charset="-127"/>
              </a:defRPr>
            </a:lvl1pPr>
          </a:lstStyle>
          <a:p>
            <a:pPr>
              <a:defRPr/>
            </a:pPr>
            <a:fld id="{12206DA3-447E-472B-895C-613D89885BA9}" type="datetimeFigureOut">
              <a:rPr lang="en-US" altLang="ko-KR"/>
              <a:pPr>
                <a:defRPr/>
              </a:pPr>
              <a:t>2/1/2021</a:t>
            </a:fld>
            <a:endParaRPr lang="en-US" altLang="ko-KR"/>
          </a:p>
        </p:txBody>
      </p:sp>
      <p:sp>
        <p:nvSpPr>
          <p:cNvPr id="4" name="슬라이드 이미지 개체 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슬라이드 노트 개체 틀 4"/>
          <p:cNvSpPr>
            <a:spLocks noGrp="1"/>
          </p:cNvSpPr>
          <p:nvPr>
            <p:ph type="body" sz="quarter" idx="3"/>
          </p:nvPr>
        </p:nvSpPr>
        <p:spPr>
          <a:xfrm>
            <a:off x="731179" y="4561342"/>
            <a:ext cx="5852843" cy="4320540"/>
          </a:xfrm>
          <a:prstGeom prst="rect">
            <a:avLst/>
          </a:prstGeom>
        </p:spPr>
        <p:txBody>
          <a:bodyPr vert="horz" wrap="square" lIns="91440" tIns="45720" rIns="91440" bIns="45720" numCol="1" anchor="t" anchorCtr="0" compatLnSpc="1">
            <a:prstTxWarp prst="textNoShape">
              <a:avLst/>
            </a:prstTxWarp>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endParaRPr lang="en-US" noProof="0"/>
          </a:p>
        </p:txBody>
      </p:sp>
      <p:sp>
        <p:nvSpPr>
          <p:cNvPr id="6" name="바닥글 개체 틀 5"/>
          <p:cNvSpPr>
            <a:spLocks noGrp="1"/>
          </p:cNvSpPr>
          <p:nvPr>
            <p:ph type="ftr" sz="quarter" idx="4"/>
          </p:nvPr>
        </p:nvSpPr>
        <p:spPr>
          <a:xfrm>
            <a:off x="0" y="9119597"/>
            <a:ext cx="3170717" cy="480060"/>
          </a:xfrm>
          <a:prstGeom prst="rect">
            <a:avLst/>
          </a:prstGeom>
        </p:spPr>
        <p:txBody>
          <a:bodyPr vert="horz" wrap="square" lIns="91440" tIns="45720" rIns="91440" bIns="45720" numCol="1" anchor="b" anchorCtr="0" compatLnSpc="1">
            <a:prstTxWarp prst="textNoShape">
              <a:avLst/>
            </a:prstTxWarp>
          </a:bodyPr>
          <a:lstStyle>
            <a:lvl1pPr>
              <a:defRPr sz="1200">
                <a:ea typeface="굴림" charset="-127"/>
              </a:defRPr>
            </a:lvl1pPr>
          </a:lstStyle>
          <a:p>
            <a:pPr>
              <a:defRPr/>
            </a:pPr>
            <a:endParaRPr lang="en-US" altLang="ko-KR"/>
          </a:p>
        </p:txBody>
      </p:sp>
      <p:sp>
        <p:nvSpPr>
          <p:cNvPr id="7" name="슬라이드 번호 개체 틀 6"/>
          <p:cNvSpPr>
            <a:spLocks noGrp="1"/>
          </p:cNvSpPr>
          <p:nvPr>
            <p:ph type="sldNum" sz="quarter" idx="5"/>
          </p:nvPr>
        </p:nvSpPr>
        <p:spPr>
          <a:xfrm>
            <a:off x="4142775" y="9119597"/>
            <a:ext cx="3170717" cy="480060"/>
          </a:xfrm>
          <a:prstGeom prst="rect">
            <a:avLst/>
          </a:prstGeom>
        </p:spPr>
        <p:txBody>
          <a:bodyPr vert="horz" wrap="square" lIns="91440" tIns="45720" rIns="91440" bIns="45720" numCol="1" anchor="b" anchorCtr="0" compatLnSpc="1">
            <a:prstTxWarp prst="textNoShape">
              <a:avLst/>
            </a:prstTxWarp>
          </a:bodyPr>
          <a:lstStyle>
            <a:lvl1pPr algn="r">
              <a:defRPr sz="1200">
                <a:ea typeface="굴림" charset="-127"/>
              </a:defRPr>
            </a:lvl1pPr>
          </a:lstStyle>
          <a:p>
            <a:pPr>
              <a:defRPr/>
            </a:pPr>
            <a:fld id="{9E53008D-CCD7-4166-A8D1-723D2A057DB6}" type="slidenum">
              <a:rPr lang="en-US" altLang="ko-KR"/>
              <a:pPr>
                <a:defRPr/>
              </a:pPr>
              <a:t>‹#›</a:t>
            </a:fld>
            <a:endParaRPr lang="en-US" altLang="ko-KR"/>
          </a:p>
        </p:txBody>
      </p:sp>
    </p:spTree>
    <p:extLst>
      <p:ext uri="{BB962C8B-B14F-4D97-AF65-F5344CB8AC3E}">
        <p14:creationId xmlns:p14="http://schemas.microsoft.com/office/powerpoint/2010/main" val="3774934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fld id="{1289A755-9C0E-4122-BECD-4464FCAAB414}" type="slidenum">
              <a:rPr lang="en-US" sz="1200">
                <a:solidFill>
                  <a:schemeClr val="tx1"/>
                </a:solidFill>
              </a:rPr>
              <a:pPr/>
              <a:t>11</a:t>
            </a:fld>
            <a:endParaRPr lang="en-US" sz="120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87385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calculation of moment by importance sampling</a:t>
            </a:r>
          </a:p>
          <a:p>
            <a:r>
              <a:rPr lang="en-US" dirty="0"/>
              <a:t> </a:t>
            </a:r>
          </a:p>
          <a:p>
            <a:r>
              <a:rPr lang="en-US" dirty="0"/>
              <a:t>p = @(x) 0.3*</a:t>
            </a:r>
            <a:r>
              <a:rPr lang="en-US" dirty="0" err="1"/>
              <a:t>exp</a:t>
            </a:r>
            <a:r>
              <a:rPr lang="en-US" dirty="0"/>
              <a:t>(-0.2*x.^2)+0.7*</a:t>
            </a:r>
            <a:r>
              <a:rPr lang="en-US" dirty="0" err="1"/>
              <a:t>exp</a:t>
            </a:r>
            <a:r>
              <a:rPr lang="en-US" dirty="0"/>
              <a:t>(-0.2*(x-10).^2); % this is target density.</a:t>
            </a:r>
          </a:p>
          <a:p>
            <a:r>
              <a:rPr lang="en-US" dirty="0"/>
              <a:t>mew=5; sig=10; q = @(x) </a:t>
            </a:r>
            <a:r>
              <a:rPr lang="en-US" dirty="0" err="1"/>
              <a:t>normpdf</a:t>
            </a:r>
            <a:r>
              <a:rPr lang="en-US" dirty="0"/>
              <a:t>(</a:t>
            </a:r>
            <a:r>
              <a:rPr lang="en-US" dirty="0" err="1"/>
              <a:t>x,mew,sig</a:t>
            </a:r>
            <a:r>
              <a:rPr lang="en-US" dirty="0"/>
              <a:t>); % this is proposal pdf.</a:t>
            </a:r>
          </a:p>
          <a:p>
            <a:r>
              <a:rPr lang="en-US" dirty="0"/>
              <a:t> </a:t>
            </a:r>
          </a:p>
          <a:p>
            <a:r>
              <a:rPr lang="en-US" dirty="0"/>
              <a:t>% calculate mean and variance.</a:t>
            </a:r>
          </a:p>
          <a:p>
            <a:r>
              <a:rPr lang="pl-PL" dirty="0"/>
              <a:t>N=1e4; X=normrnd(mew,sig,1,N); W=p(X)./q(X); W=W/sum(W); </a:t>
            </a:r>
          </a:p>
          <a:p>
            <a:r>
              <a:rPr lang="en-US" dirty="0" err="1"/>
              <a:t>meanp</a:t>
            </a:r>
            <a:r>
              <a:rPr lang="en-US" dirty="0"/>
              <a:t>=sum(X.*W); </a:t>
            </a:r>
            <a:r>
              <a:rPr lang="en-US" dirty="0" err="1"/>
              <a:t>varp</a:t>
            </a:r>
            <a:r>
              <a:rPr lang="en-US" dirty="0"/>
              <a:t>=sum((X-</a:t>
            </a:r>
            <a:r>
              <a:rPr lang="en-US" dirty="0" err="1"/>
              <a:t>meanp</a:t>
            </a:r>
            <a:r>
              <a:rPr lang="en-US" dirty="0"/>
              <a:t>).^2.*W); [</a:t>
            </a:r>
            <a:r>
              <a:rPr lang="en-US" dirty="0" err="1"/>
              <a:t>meanp</a:t>
            </a:r>
            <a:r>
              <a:rPr lang="en-US" dirty="0"/>
              <a:t> </a:t>
            </a:r>
            <a:r>
              <a:rPr lang="en-US" dirty="0" err="1"/>
              <a:t>varp</a:t>
            </a:r>
            <a:r>
              <a:rPr lang="en-US" dirty="0"/>
              <a:t>]</a:t>
            </a:r>
          </a:p>
          <a:p>
            <a:endParaRPr lang="en-US" dirty="0"/>
          </a:p>
        </p:txBody>
      </p:sp>
      <p:sp>
        <p:nvSpPr>
          <p:cNvPr id="4" name="Slide Number Placeholder 3"/>
          <p:cNvSpPr>
            <a:spLocks noGrp="1"/>
          </p:cNvSpPr>
          <p:nvPr>
            <p:ph type="sldNum" sz="quarter" idx="10"/>
          </p:nvPr>
        </p:nvSpPr>
        <p:spPr/>
        <p:txBody>
          <a:bodyPr/>
          <a:lstStyle/>
          <a:p>
            <a:fld id="{8CCB173E-9F70-4FB6-8A53-7C03BEA121AA}" type="slidenum">
              <a:rPr lang="en-US" smtClean="0"/>
              <a:t>109</a:t>
            </a:fld>
            <a:endParaRPr lang="en-US"/>
          </a:p>
        </p:txBody>
      </p:sp>
    </p:spTree>
    <p:extLst>
      <p:ext uri="{BB962C8B-B14F-4D97-AF65-F5344CB8AC3E}">
        <p14:creationId xmlns:p14="http://schemas.microsoft.com/office/powerpoint/2010/main" val="233272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solidFill>
                  <a:prstClr val="black"/>
                </a:solidFill>
                <a:latin typeface="Calibri"/>
              </a:rPr>
              <a:pPr/>
              <a:t>110</a:t>
            </a:fld>
            <a:endParaRPr lang="en-US">
              <a:solidFill>
                <a:prstClr val="black"/>
              </a:solidFill>
              <a:latin typeface="Calibri"/>
            </a:endParaRPr>
          </a:p>
        </p:txBody>
      </p:sp>
    </p:spTree>
    <p:extLst>
      <p:ext uri="{BB962C8B-B14F-4D97-AF65-F5344CB8AC3E}">
        <p14:creationId xmlns:p14="http://schemas.microsoft.com/office/powerpoint/2010/main" val="77192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t>122</a:t>
            </a:fld>
            <a:endParaRPr lang="en-US"/>
          </a:p>
        </p:txBody>
      </p:sp>
    </p:spTree>
    <p:extLst>
      <p:ext uri="{BB962C8B-B14F-4D97-AF65-F5344CB8AC3E}">
        <p14:creationId xmlns:p14="http://schemas.microsoft.com/office/powerpoint/2010/main" val="307020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t>123</a:t>
            </a:fld>
            <a:endParaRPr lang="en-US"/>
          </a:p>
        </p:txBody>
      </p:sp>
    </p:spTree>
    <p:extLst>
      <p:ext uri="{BB962C8B-B14F-4D97-AF65-F5344CB8AC3E}">
        <p14:creationId xmlns:p14="http://schemas.microsoft.com/office/powerpoint/2010/main" val="252526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Long range predictions and highest eigenvalue of matrix.</a:t>
            </a:r>
          </a:p>
          <a:p>
            <a:endParaRPr lang="en-US" dirty="0"/>
          </a:p>
          <a:p>
            <a:r>
              <a:rPr lang="en-US" dirty="0"/>
              <a:t>P=[0.5 0.25 0.25; 0.5 0 0.5; 0.25 0.25 0.5];</a:t>
            </a:r>
          </a:p>
          <a:p>
            <a:endParaRPr lang="en-US" dirty="0"/>
          </a:p>
          <a:p>
            <a:r>
              <a:rPr lang="fr-FR" dirty="0"/>
              <a:t> P^30 =</a:t>
            </a:r>
          </a:p>
          <a:p>
            <a:r>
              <a:rPr lang="fr-FR" dirty="0"/>
              <a:t>    0.4000    0.2000    0.4000</a:t>
            </a:r>
          </a:p>
          <a:p>
            <a:r>
              <a:rPr lang="fr-FR" dirty="0"/>
              <a:t>    0.4000    0.2000    0.4000</a:t>
            </a:r>
          </a:p>
          <a:p>
            <a:r>
              <a:rPr lang="fr-FR" dirty="0"/>
              <a:t>    0.4000    0.2000    0.4000</a:t>
            </a:r>
          </a:p>
          <a:p>
            <a:endParaRPr lang="fr-FR" dirty="0"/>
          </a:p>
          <a:p>
            <a:r>
              <a:rPr lang="en-US" dirty="0"/>
              <a:t>[</a:t>
            </a:r>
            <a:r>
              <a:rPr lang="en-US" dirty="0" err="1"/>
              <a:t>v,D</a:t>
            </a:r>
            <a:r>
              <a:rPr lang="en-US" dirty="0"/>
              <a:t>]=</a:t>
            </a:r>
            <a:r>
              <a:rPr lang="en-US" dirty="0" err="1"/>
              <a:t>eig</a:t>
            </a:r>
            <a:r>
              <a:rPr lang="en-US" dirty="0"/>
              <a:t>(P')</a:t>
            </a:r>
          </a:p>
          <a:p>
            <a:r>
              <a:rPr lang="en-US" dirty="0"/>
              <a:t>v =</a:t>
            </a:r>
          </a:p>
          <a:p>
            <a:r>
              <a:rPr lang="en-US" dirty="0"/>
              <a:t>   -0.6667   -0.7071    0.4082</a:t>
            </a:r>
          </a:p>
          <a:p>
            <a:r>
              <a:rPr lang="en-US" dirty="0"/>
              <a:t>   -0.3333   -0.0000   -0.8165</a:t>
            </a:r>
          </a:p>
          <a:p>
            <a:r>
              <a:rPr lang="en-US" dirty="0"/>
              <a:t>   -0.6667    0.7071    0.4082</a:t>
            </a:r>
          </a:p>
          <a:p>
            <a:endParaRPr lang="en-US" dirty="0"/>
          </a:p>
          <a:p>
            <a:r>
              <a:rPr lang="en-US" dirty="0"/>
              <a:t>D =</a:t>
            </a:r>
          </a:p>
          <a:p>
            <a:r>
              <a:rPr lang="en-US" dirty="0"/>
              <a:t>    1.0000         0         0</a:t>
            </a:r>
          </a:p>
          <a:p>
            <a:r>
              <a:rPr lang="en-US" dirty="0"/>
              <a:t>         0    0.2500         0</a:t>
            </a:r>
          </a:p>
          <a:p>
            <a:r>
              <a:rPr lang="en-US" dirty="0"/>
              <a:t>         0         0   -0.2500</a:t>
            </a:r>
          </a:p>
          <a:p>
            <a:endParaRPr lang="en-US" dirty="0"/>
          </a:p>
          <a:p>
            <a:r>
              <a:rPr lang="en-US" dirty="0"/>
              <a:t>Note that the eigenvector corresponding to the largest eigenvalue (1) is [-2/3,-1/3,-2/3],. </a:t>
            </a:r>
            <a:r>
              <a:rPr lang="en-US" dirty="0" err="1"/>
              <a:t>Matlab</a:t>
            </a:r>
            <a:r>
              <a:rPr lang="en-US" dirty="0"/>
              <a:t> normalizes it to length 1. We need to renormalize to sum of the components equal to one, getting 0.4 0.2 0.4.</a:t>
            </a:r>
          </a:p>
        </p:txBody>
      </p:sp>
      <p:sp>
        <p:nvSpPr>
          <p:cNvPr id="4" name="Slide Number Placeholder 3"/>
          <p:cNvSpPr>
            <a:spLocks noGrp="1"/>
          </p:cNvSpPr>
          <p:nvPr>
            <p:ph type="sldNum" sz="quarter" idx="10"/>
          </p:nvPr>
        </p:nvSpPr>
        <p:spPr/>
        <p:txBody>
          <a:bodyPr/>
          <a:lstStyle/>
          <a:p>
            <a:fld id="{8CCB173E-9F70-4FB6-8A53-7C03BEA121AA}" type="slidenum">
              <a:rPr lang="en-US" smtClean="0"/>
              <a:t>124</a:t>
            </a:fld>
            <a:endParaRPr lang="en-US"/>
          </a:p>
        </p:txBody>
      </p:sp>
    </p:spTree>
    <p:extLst>
      <p:ext uri="{BB962C8B-B14F-4D97-AF65-F5344CB8AC3E}">
        <p14:creationId xmlns:p14="http://schemas.microsoft.com/office/powerpoint/2010/main" val="234984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first step we implement the triangular distribution in </a:t>
            </a:r>
            <a:r>
              <a:rPr lang="en-US" dirty="0" err="1"/>
              <a:t>Matlab</a:t>
            </a:r>
            <a:r>
              <a:rPr lang="en-US" dirty="0"/>
              <a:t> using the Heaviside step function and plot it as a check.</a:t>
            </a:r>
          </a:p>
        </p:txBody>
      </p:sp>
      <p:sp>
        <p:nvSpPr>
          <p:cNvPr id="4" name="Slide Number Placeholder 3"/>
          <p:cNvSpPr>
            <a:spLocks noGrp="1"/>
          </p:cNvSpPr>
          <p:nvPr>
            <p:ph type="sldNum" sz="quarter" idx="10"/>
          </p:nvPr>
        </p:nvSpPr>
        <p:spPr/>
        <p:txBody>
          <a:bodyPr/>
          <a:lstStyle/>
          <a:p>
            <a:fld id="{8CCB173E-9F70-4FB6-8A53-7C03BEA121AA}" type="slidenum">
              <a:rPr lang="en-US" smtClean="0"/>
              <a:t>133</a:t>
            </a:fld>
            <a:endParaRPr lang="en-US"/>
          </a:p>
        </p:txBody>
      </p:sp>
    </p:spTree>
    <p:extLst>
      <p:ext uri="{BB962C8B-B14F-4D97-AF65-F5344CB8AC3E}">
        <p14:creationId xmlns:p14="http://schemas.microsoft.com/office/powerpoint/2010/main" val="173912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 the transition (proposal) distribution as the uniform distribution centered around x with a bound of 0.25 to the left and to the right. </a:t>
            </a:r>
          </a:p>
          <a:p>
            <a:endParaRPr lang="en-US" dirty="0"/>
          </a:p>
          <a:p>
            <a:r>
              <a:rPr lang="en-US" dirty="0"/>
              <a:t>In the </a:t>
            </a:r>
            <a:r>
              <a:rPr lang="en-US" dirty="0" err="1"/>
              <a:t>Matlab</a:t>
            </a:r>
            <a:r>
              <a:rPr lang="en-US" dirty="0"/>
              <a:t> implementation we set the number of samples to 10,000 select the in initial sample to be at zero, and set the range of the uniform transition distribution as 0.25. Then we execute N-1 step. At each step we sample from the transition distribution and  accept the new point with a probability given by the Metropolis formula. Note that we add 1e-10 to p(x) since it can be zero.</a:t>
            </a:r>
          </a:p>
          <a:p>
            <a:endParaRPr lang="en-US" dirty="0"/>
          </a:p>
          <a:p>
            <a:r>
              <a:rPr lang="en-US" dirty="0"/>
              <a:t>Once we sampled the 10,000 points we generate a histogram using </a:t>
            </a:r>
            <a:r>
              <a:rPr lang="en-US" dirty="0" err="1"/>
              <a:t>histc</a:t>
            </a:r>
            <a:r>
              <a:rPr lang="en-US" dirty="0"/>
              <a:t>, with 25 boxes. We see that we get something similar to the desired distribution.</a:t>
            </a:r>
          </a:p>
        </p:txBody>
      </p:sp>
      <p:sp>
        <p:nvSpPr>
          <p:cNvPr id="4" name="Slide Number Placeholder 3"/>
          <p:cNvSpPr>
            <a:spLocks noGrp="1"/>
          </p:cNvSpPr>
          <p:nvPr>
            <p:ph type="sldNum" sz="quarter" idx="10"/>
          </p:nvPr>
        </p:nvSpPr>
        <p:spPr/>
        <p:txBody>
          <a:bodyPr/>
          <a:lstStyle/>
          <a:p>
            <a:fld id="{8CCB173E-9F70-4FB6-8A53-7C03BEA121AA}" type="slidenum">
              <a:rPr lang="en-US" smtClean="0"/>
              <a:t>134</a:t>
            </a:fld>
            <a:endParaRPr lang="en-US"/>
          </a:p>
        </p:txBody>
      </p:sp>
    </p:spTree>
    <p:extLst>
      <p:ext uri="{BB962C8B-B14F-4D97-AF65-F5344CB8AC3E}">
        <p14:creationId xmlns:p14="http://schemas.microsoft.com/office/powerpoint/2010/main" val="395503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t>135</a:t>
            </a:fld>
            <a:endParaRPr lang="en-US"/>
          </a:p>
        </p:txBody>
      </p:sp>
    </p:spTree>
    <p:extLst>
      <p:ext uri="{BB962C8B-B14F-4D97-AF65-F5344CB8AC3E}">
        <p14:creationId xmlns:p14="http://schemas.microsoft.com/office/powerpoint/2010/main" val="416781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Prof. Choi’s slide that summarizes the equations and results for the probability distribution given in the equation.</a:t>
            </a:r>
          </a:p>
          <a:p>
            <a:endParaRPr lang="en-US" dirty="0"/>
          </a:p>
          <a:p>
            <a:r>
              <a:rPr lang="en-US" dirty="0"/>
              <a:t>The first equation gives the Metropolis Hastings algorithm, which allows you to use a non-symmetric proposal (transition) distribution. If the transition distribution is symmetric the algorithm reduces to the Metropolis algorithm, which we will use for the triangular example. </a:t>
            </a:r>
          </a:p>
          <a:p>
            <a:endParaRPr lang="en-US" dirty="0"/>
          </a:p>
          <a:p>
            <a:r>
              <a:rPr lang="en-US" dirty="0"/>
              <a:t>In the </a:t>
            </a:r>
            <a:r>
              <a:rPr lang="en-US" dirty="0" err="1"/>
              <a:t>Matlab</a:t>
            </a:r>
            <a:r>
              <a:rPr lang="en-US" dirty="0"/>
              <a:t> practice for p(x), the code given in the notes to the previous slide uses the Metropolis Hastings formula, with the two q-terms. However, for the normal distribution, a distribution with a mean x evaluated at x* gives the same value as the distribution with a mean x* evaluated at , so the two terms cancel.</a:t>
            </a:r>
          </a:p>
          <a:p>
            <a:endParaRPr lang="en-US" dirty="0"/>
          </a:p>
          <a:p>
            <a:r>
              <a:rPr lang="en-US" dirty="0"/>
              <a:t>The figure show the results of the MCMC simulation with increasing number of samples.</a:t>
            </a:r>
          </a:p>
        </p:txBody>
      </p:sp>
      <p:sp>
        <p:nvSpPr>
          <p:cNvPr id="4" name="Slide Number Placeholder 3"/>
          <p:cNvSpPr>
            <a:spLocks noGrp="1"/>
          </p:cNvSpPr>
          <p:nvPr>
            <p:ph type="sldNum" sz="quarter" idx="10"/>
          </p:nvPr>
        </p:nvSpPr>
        <p:spPr/>
        <p:txBody>
          <a:bodyPr/>
          <a:lstStyle/>
          <a:p>
            <a:fld id="{8CCB173E-9F70-4FB6-8A53-7C03BEA121AA}" type="slidenum">
              <a:rPr lang="en-US" smtClean="0"/>
              <a:t>141</a:t>
            </a:fld>
            <a:endParaRPr lang="en-US"/>
          </a:p>
        </p:txBody>
      </p:sp>
    </p:spTree>
    <p:extLst>
      <p:ext uri="{BB962C8B-B14F-4D97-AF65-F5344CB8AC3E}">
        <p14:creationId xmlns:p14="http://schemas.microsoft.com/office/powerpoint/2010/main" val="86238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cumulative distribution function</a:t>
                </a:r>
                <a:r>
                  <a:rPr lang="en-US" baseline="0" dirty="0"/>
                  <a:t> (CDF) is the probability of the random variable being less than </a:t>
                </a:r>
                <a:r>
                  <a:rPr lang="en-US" i="1" baseline="0" dirty="0"/>
                  <a:t>x, </a:t>
                </a:r>
                <a:r>
                  <a:rPr lang="en-US" i="0" baseline="0" dirty="0"/>
                  <a:t>and so may be obtained from an integral of the PDF</a:t>
                </a: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latin typeface="Cambria Math" panose="02040503050406030204" pitchFamily="18" charset="0"/>
                          <a:ea typeface="+mn-ea"/>
                          <a:cs typeface="Arial" charset="0"/>
                        </a:rPr>
                        <m:t>𝐹</m:t>
                      </m:r>
                      <m:r>
                        <a:rPr lang="en-US" sz="1200" i="0" kern="1200">
                          <a:solidFill>
                            <a:schemeClr val="tx1"/>
                          </a:solidFill>
                          <a:latin typeface="Cambria Math" panose="02040503050406030204" pitchFamily="18" charset="0"/>
                          <a:ea typeface="+mn-ea"/>
                          <a:cs typeface="Arial" charset="0"/>
                        </a:rPr>
                        <m:t>(</m:t>
                      </m:r>
                      <m:r>
                        <a:rPr lang="en-US" sz="1200" i="1" kern="1200">
                          <a:solidFill>
                            <a:schemeClr val="tx1"/>
                          </a:solidFill>
                          <a:latin typeface="Cambria Math" panose="02040503050406030204" pitchFamily="18" charset="0"/>
                          <a:ea typeface="+mn-ea"/>
                          <a:cs typeface="Arial" charset="0"/>
                        </a:rPr>
                        <m:t>𝑥</m:t>
                      </m:r>
                      <m:r>
                        <a:rPr lang="en-US" sz="1200" i="0" kern="1200">
                          <a:solidFill>
                            <a:schemeClr val="tx1"/>
                          </a:solidFill>
                          <a:latin typeface="Cambria Math" panose="02040503050406030204" pitchFamily="18" charset="0"/>
                          <a:ea typeface="+mn-ea"/>
                          <a:cs typeface="Arial" charset="0"/>
                        </a:rPr>
                        <m:t>)=</m:t>
                      </m:r>
                      <m:r>
                        <a:rPr lang="en-US" sz="1200" i="1" kern="1200">
                          <a:solidFill>
                            <a:schemeClr val="tx1"/>
                          </a:solidFill>
                          <a:latin typeface="Cambria Math" panose="02040503050406030204" pitchFamily="18" charset="0"/>
                          <a:ea typeface="+mn-ea"/>
                          <a:cs typeface="Arial" charset="0"/>
                        </a:rPr>
                        <m:t>𝑃</m:t>
                      </m:r>
                      <m:r>
                        <a:rPr lang="en-US" sz="1200" i="0" kern="1200">
                          <a:solidFill>
                            <a:schemeClr val="tx1"/>
                          </a:solidFill>
                          <a:latin typeface="Cambria Math" panose="02040503050406030204" pitchFamily="18" charset="0"/>
                          <a:ea typeface="+mn-ea"/>
                          <a:cs typeface="Arial" charset="0"/>
                        </a:rPr>
                        <m:t>(</m:t>
                      </m:r>
                      <m:r>
                        <a:rPr lang="en-US" sz="1200" i="1" kern="1200">
                          <a:solidFill>
                            <a:schemeClr val="tx1"/>
                          </a:solidFill>
                          <a:latin typeface="Cambria Math" panose="02040503050406030204" pitchFamily="18" charset="0"/>
                          <a:ea typeface="+mn-ea"/>
                          <a:cs typeface="Arial" charset="0"/>
                        </a:rPr>
                        <m:t>𝑋</m:t>
                      </m:r>
                      <m:r>
                        <a:rPr lang="en-US" sz="1200" i="0" kern="1200">
                          <a:solidFill>
                            <a:schemeClr val="tx1"/>
                          </a:solidFill>
                          <a:latin typeface="Cambria Math" panose="02040503050406030204" pitchFamily="18" charset="0"/>
                          <a:ea typeface="+mn-ea"/>
                          <a:cs typeface="Arial" charset="0"/>
                        </a:rPr>
                        <m:t>&lt;</m:t>
                      </m:r>
                      <m:r>
                        <a:rPr lang="en-US" sz="1200" i="1" kern="1200">
                          <a:solidFill>
                            <a:schemeClr val="tx1"/>
                          </a:solidFill>
                          <a:latin typeface="Cambria Math" panose="02040503050406030204" pitchFamily="18" charset="0"/>
                          <a:ea typeface="+mn-ea"/>
                          <a:cs typeface="Arial" charset="0"/>
                        </a:rPr>
                        <m:t>𝑥</m:t>
                      </m:r>
                      <m:r>
                        <a:rPr lang="en-US" sz="1200" i="0" kern="1200">
                          <a:solidFill>
                            <a:schemeClr val="tx1"/>
                          </a:solidFill>
                          <a:latin typeface="Cambria Math" panose="02040503050406030204" pitchFamily="18" charset="0"/>
                          <a:ea typeface="+mn-ea"/>
                          <a:cs typeface="Arial" charset="0"/>
                        </a:rPr>
                        <m:t>)=</m:t>
                      </m:r>
                      <m:nary>
                        <m:naryPr>
                          <m:limLoc m:val="undOvr"/>
                          <m:grow m:val="on"/>
                          <m:ctrlPr>
                            <a:rPr lang="en-US" sz="1200" i="1" kern="1200">
                              <a:solidFill>
                                <a:schemeClr val="tx1"/>
                              </a:solidFill>
                              <a:latin typeface="Cambria Math" panose="02040503050406030204" pitchFamily="18" charset="0"/>
                              <a:ea typeface="+mn-ea"/>
                              <a:cs typeface="Arial" charset="0"/>
                            </a:rPr>
                          </m:ctrlPr>
                        </m:naryPr>
                        <m:sub>
                          <m:r>
                            <a:rPr lang="en-US" sz="1200" i="0" kern="1200">
                              <a:solidFill>
                                <a:schemeClr val="tx1"/>
                              </a:solidFill>
                              <a:latin typeface="Cambria Math" panose="02040503050406030204" pitchFamily="18" charset="0"/>
                              <a:ea typeface="+mn-ea"/>
                              <a:cs typeface="Arial" charset="0"/>
                            </a:rPr>
                            <m:t>−∞</m:t>
                          </m:r>
                        </m:sub>
                        <m:sup>
                          <m:r>
                            <a:rPr lang="en-US" sz="1200" i="1" kern="1200">
                              <a:solidFill>
                                <a:schemeClr val="tx1"/>
                              </a:solidFill>
                              <a:latin typeface="Cambria Math" panose="02040503050406030204" pitchFamily="18" charset="0"/>
                              <a:ea typeface="+mn-ea"/>
                              <a:cs typeface="Arial" charset="0"/>
                            </a:rPr>
                            <m:t>𝑥</m:t>
                          </m:r>
                        </m:sup>
                        <m:e>
                          <m:r>
                            <a:rPr lang="en-US" sz="1200" i="1" kern="1200">
                              <a:solidFill>
                                <a:schemeClr val="tx1"/>
                              </a:solidFill>
                              <a:latin typeface="Cambria Math" panose="02040503050406030204" pitchFamily="18" charset="0"/>
                              <a:ea typeface="+mn-ea"/>
                              <a:cs typeface="Arial" charset="0"/>
                            </a:rPr>
                            <m:t>𝑓</m:t>
                          </m:r>
                          <m:r>
                            <a:rPr lang="en-US" sz="1200" i="0" kern="1200">
                              <a:solidFill>
                                <a:schemeClr val="tx1"/>
                              </a:solidFill>
                              <a:latin typeface="Cambria Math" panose="02040503050406030204" pitchFamily="18" charset="0"/>
                              <a:ea typeface="+mn-ea"/>
                              <a:cs typeface="Arial" charset="0"/>
                            </a:rPr>
                            <m:t>(</m:t>
                          </m:r>
                          <m:r>
                            <a:rPr lang="en-US" sz="1200" i="1" kern="1200">
                              <a:solidFill>
                                <a:schemeClr val="tx1"/>
                              </a:solidFill>
                              <a:latin typeface="Cambria Math" panose="02040503050406030204" pitchFamily="18" charset="0"/>
                              <a:ea typeface="+mn-ea"/>
                              <a:cs typeface="Arial" charset="0"/>
                            </a:rPr>
                            <m:t>𝑡</m:t>
                          </m:r>
                          <m:r>
                            <a:rPr lang="en-US" sz="1200" i="0" kern="1200">
                              <a:solidFill>
                                <a:schemeClr val="tx1"/>
                              </a:solidFill>
                              <a:latin typeface="Cambria Math" panose="02040503050406030204" pitchFamily="18" charset="0"/>
                              <a:ea typeface="+mn-ea"/>
                              <a:cs typeface="Arial" charset="0"/>
                            </a:rPr>
                            <m:t>)</m:t>
                          </m:r>
                          <m:r>
                            <a:rPr lang="en-US" sz="1200" i="1" kern="1200">
                              <a:solidFill>
                                <a:schemeClr val="tx1"/>
                              </a:solidFill>
                              <a:latin typeface="Cambria Math" panose="02040503050406030204" pitchFamily="18" charset="0"/>
                              <a:ea typeface="+mn-ea"/>
                              <a:cs typeface="Arial" charset="0"/>
                            </a:rPr>
                            <m:t>𝑑𝑡</m:t>
                          </m:r>
                        </m:e>
                      </m:nary>
                    </m:oMath>
                  </m:oMathPara>
                </a14:m>
                <a:endParaRPr lang="en-US" dirty="0"/>
              </a:p>
              <a:p>
                <a:r>
                  <a:rPr lang="en-US" dirty="0"/>
                  <a:t>Given a sample, the CDF at x can be estimated simply as the number of samples below x divided by the total number of samples. This so called ‘experimental CDF’ gives a much more accurate picture of the CDF than a histogram would give of the PDF with the same sample. This is illustrated in the figure with the normal distribution obtained with the following </a:t>
                </a:r>
                <a:r>
                  <a:rPr lang="en-US" dirty="0" err="1"/>
                  <a:t>Matlab</a:t>
                </a:r>
                <a:r>
                  <a:rPr lang="en-US" dirty="0"/>
                  <a:t> sequence </a:t>
                </a:r>
              </a:p>
              <a:p>
                <a:r>
                  <a:rPr lang="en-US" dirty="0"/>
                  <a:t>z=</a:t>
                </a:r>
                <a:r>
                  <a:rPr lang="en-US" dirty="0" err="1"/>
                  <a:t>randn</a:t>
                </a:r>
                <a:r>
                  <a:rPr lang="en-US" dirty="0"/>
                  <a:t>(1,500);</a:t>
                </a:r>
              </a:p>
              <a:p>
                <a:r>
                  <a:rPr lang="en-US" dirty="0"/>
                  <a:t>[</a:t>
                </a:r>
                <a:r>
                  <a:rPr lang="en-US" dirty="0" err="1"/>
                  <a:t>f,x</a:t>
                </a:r>
                <a:r>
                  <a:rPr lang="en-US" dirty="0"/>
                  <a:t>]=</a:t>
                </a:r>
                <a:r>
                  <a:rPr lang="en-US" dirty="0" err="1"/>
                  <a:t>ecdf</a:t>
                </a:r>
                <a:r>
                  <a:rPr lang="en-US" dirty="0"/>
                  <a:t>(z); </a:t>
                </a:r>
              </a:p>
              <a:p>
                <a:r>
                  <a:rPr lang="en-US" dirty="0"/>
                  <a:t>X=[-4:0.1:4];</a:t>
                </a:r>
              </a:p>
              <a:p>
                <a:r>
                  <a:rPr lang="en-US" dirty="0"/>
                  <a:t>p=</a:t>
                </a:r>
                <a:r>
                  <a:rPr lang="en-US" dirty="0" err="1"/>
                  <a:t>normcdf</a:t>
                </a:r>
                <a:r>
                  <a:rPr lang="en-US" dirty="0"/>
                  <a:t>(X,0,1);</a:t>
                </a:r>
              </a:p>
              <a:p>
                <a:r>
                  <a:rPr lang="en-US" dirty="0"/>
                  <a:t>plot(</a:t>
                </a:r>
                <a:r>
                  <a:rPr lang="en-US" dirty="0" err="1"/>
                  <a:t>X,p,'r</a:t>
                </a:r>
                <a:r>
                  <a:rPr lang="en-US" dirty="0"/>
                  <a:t>'); hold on; plot(</a:t>
                </a:r>
                <a:r>
                  <a:rPr lang="en-US" dirty="0" err="1"/>
                  <a:t>x,f</a:t>
                </a:r>
                <a:r>
                  <a:rPr lang="en-US" dirty="0"/>
                  <a:t>)</a:t>
                </a:r>
              </a:p>
              <a:p>
                <a:r>
                  <a:rPr lang="en-US" dirty="0" err="1"/>
                  <a:t>xlabel</a:t>
                </a:r>
                <a:r>
                  <a:rPr lang="en-US" dirty="0"/>
                  <a:t>('x'); </a:t>
                </a:r>
                <a:r>
                  <a:rPr lang="en-US" dirty="0" err="1"/>
                  <a:t>ylabel</a:t>
                </a:r>
                <a:r>
                  <a:rPr lang="en-US" dirty="0"/>
                  <a:t>('normal CDF')</a:t>
                </a:r>
              </a:p>
            </p:txBody>
          </p:sp>
        </mc:Choice>
        <mc:Fallback xmlns="">
          <p:sp>
            <p:nvSpPr>
              <p:cNvPr id="3" name="Notes Placeholder 2"/>
              <p:cNvSpPr>
                <a:spLocks noGrp="1"/>
              </p:cNvSpPr>
              <p:nvPr>
                <p:ph type="body" idx="1"/>
              </p:nvPr>
            </p:nvSpPr>
            <p:spPr/>
            <p:txBody>
              <a:bodyPr/>
              <a:lstStyle/>
              <a:p>
                <a:r>
                  <a:rPr lang="en-US" dirty="0" smtClean="0"/>
                  <a:t>The cumulative distribution function</a:t>
                </a:r>
                <a:r>
                  <a:rPr lang="en-US" baseline="0" dirty="0" smtClean="0"/>
                  <a:t> (CDF) is the probability of the random variable being less than </a:t>
                </a:r>
                <a:r>
                  <a:rPr lang="en-US" i="1" baseline="0" dirty="0" smtClean="0"/>
                  <a:t>x, </a:t>
                </a:r>
                <a:r>
                  <a:rPr lang="en-US" i="0" baseline="0" dirty="0" smtClean="0"/>
                  <a:t>and so may be obtained from an integral of the PDF</a:t>
                </a:r>
              </a:p>
              <a:p>
                <a:pPr/>
                <a:r>
                  <a:rPr lang="en-US" sz="1200" i="0" kern="1200" smtClean="0">
                    <a:solidFill>
                      <a:schemeClr val="tx1"/>
                    </a:solidFill>
                    <a:latin typeface="Cambria Math" panose="02040503050406030204" pitchFamily="18" charset="0"/>
                    <a:ea typeface="+mn-ea"/>
                    <a:cs typeface="Arial" charset="0"/>
                  </a:rPr>
                  <a:t>𝐹</a:t>
                </a:r>
                <a:r>
                  <a:rPr lang="en-US" sz="1200" i="0" kern="1200">
                    <a:solidFill>
                      <a:schemeClr val="tx1"/>
                    </a:solidFill>
                    <a:latin typeface="Cambria Math" panose="02040503050406030204" pitchFamily="18" charset="0"/>
                    <a:ea typeface="+mn-ea"/>
                    <a:cs typeface="Arial" charset="0"/>
                  </a:rPr>
                  <a:t>(𝑥)=𝑃(𝑋&lt;𝑥)=∫129_(−∞)^𝑥▒〖𝑓(𝑡)𝑑𝑡〗</a:t>
                </a:r>
                <a:endParaRPr lang="en-US" dirty="0" smtClean="0"/>
              </a:p>
              <a:p>
                <a:r>
                  <a:rPr lang="en-US" dirty="0" smtClean="0"/>
                  <a:t>Given a sample, the CDF at x can be estimated simply as the number of samples below x divided by the total number of samples. This so called ‘experimental CDF’ gives a much more accurate picture of the CDF than a histogram would give of the PDF with the same sample. This is illustrated in the figure with the normal distribution obtained with the following </a:t>
                </a:r>
                <a:r>
                  <a:rPr lang="en-US" dirty="0" err="1" smtClean="0"/>
                  <a:t>Matlab</a:t>
                </a:r>
                <a:r>
                  <a:rPr lang="en-US" dirty="0" smtClean="0"/>
                  <a:t> sequence </a:t>
                </a:r>
              </a:p>
              <a:p>
                <a:r>
                  <a:rPr lang="en-US" dirty="0"/>
                  <a:t>z=</a:t>
                </a:r>
                <a:r>
                  <a:rPr lang="en-US" dirty="0" err="1"/>
                  <a:t>randn</a:t>
                </a:r>
                <a:r>
                  <a:rPr lang="en-US" dirty="0"/>
                  <a:t>(1,500);</a:t>
                </a:r>
              </a:p>
              <a:p>
                <a:r>
                  <a:rPr lang="en-US" dirty="0"/>
                  <a:t>[</a:t>
                </a:r>
                <a:r>
                  <a:rPr lang="en-US" dirty="0" err="1"/>
                  <a:t>f,x</a:t>
                </a:r>
                <a:r>
                  <a:rPr lang="en-US" dirty="0"/>
                  <a:t>]=</a:t>
                </a:r>
                <a:r>
                  <a:rPr lang="en-US" dirty="0" err="1"/>
                  <a:t>ecdf</a:t>
                </a:r>
                <a:r>
                  <a:rPr lang="en-US" dirty="0"/>
                  <a:t>(z</a:t>
                </a:r>
                <a:r>
                  <a:rPr lang="en-US" dirty="0" smtClean="0"/>
                  <a:t>); </a:t>
                </a:r>
                <a:endParaRPr lang="en-US" dirty="0"/>
              </a:p>
              <a:p>
                <a:r>
                  <a:rPr lang="en-US" dirty="0"/>
                  <a:t>X=[-4:0.1:4];</a:t>
                </a:r>
              </a:p>
              <a:p>
                <a:r>
                  <a:rPr lang="en-US" dirty="0"/>
                  <a:t>p=</a:t>
                </a:r>
                <a:r>
                  <a:rPr lang="en-US" dirty="0" err="1"/>
                  <a:t>normcdf</a:t>
                </a:r>
                <a:r>
                  <a:rPr lang="en-US" dirty="0"/>
                  <a:t>(X,0,1);</a:t>
                </a:r>
              </a:p>
              <a:p>
                <a:r>
                  <a:rPr lang="en-US" dirty="0"/>
                  <a:t>plot(</a:t>
                </a:r>
                <a:r>
                  <a:rPr lang="en-US" dirty="0" err="1"/>
                  <a:t>X,p,'r</a:t>
                </a:r>
                <a:r>
                  <a:rPr lang="en-US" dirty="0" smtClean="0"/>
                  <a:t>'); hold on; plot(</a:t>
                </a:r>
                <a:r>
                  <a:rPr lang="en-US" dirty="0" err="1" smtClean="0"/>
                  <a:t>x,f</a:t>
                </a:r>
                <a:r>
                  <a:rPr lang="en-US" dirty="0"/>
                  <a:t>)</a:t>
                </a:r>
              </a:p>
              <a:p>
                <a:r>
                  <a:rPr lang="en-US" dirty="0" err="1"/>
                  <a:t>xlabel</a:t>
                </a:r>
                <a:r>
                  <a:rPr lang="en-US" dirty="0"/>
                  <a:t>('x</a:t>
                </a:r>
                <a:r>
                  <a:rPr lang="en-US" dirty="0" smtClean="0"/>
                  <a:t>'); </a:t>
                </a:r>
                <a:r>
                  <a:rPr lang="en-US" dirty="0" err="1" smtClean="0"/>
                  <a:t>ylabel</a:t>
                </a:r>
                <a:r>
                  <a:rPr lang="en-US" dirty="0"/>
                  <a:t>('normal CDF')</a:t>
                </a:r>
              </a:p>
            </p:txBody>
          </p:sp>
        </mc:Fallback>
      </mc:AlternateContent>
      <p:sp>
        <p:nvSpPr>
          <p:cNvPr id="4" name="Slide Number Placeholder 3"/>
          <p:cNvSpPr>
            <a:spLocks noGrp="1"/>
          </p:cNvSpPr>
          <p:nvPr>
            <p:ph type="sldNum" sz="quarter" idx="10"/>
          </p:nvPr>
        </p:nvSpPr>
        <p:spPr/>
        <p:txBody>
          <a:bodyPr/>
          <a:lstStyle/>
          <a:p>
            <a:pPr>
              <a:defRPr/>
            </a:pPr>
            <a:fld id="{94A81F12-0651-4BA7-BA14-CDF3D3FB9884}" type="slidenum">
              <a:rPr lang="en-US" smtClean="0"/>
              <a:pPr>
                <a:defRPr/>
              </a:pPr>
              <a:t>12</a:t>
            </a:fld>
            <a:endParaRPr lang="en-US"/>
          </a:p>
        </p:txBody>
      </p:sp>
    </p:spTree>
    <p:extLst>
      <p:ext uri="{BB962C8B-B14F-4D97-AF65-F5344CB8AC3E}">
        <p14:creationId xmlns:p14="http://schemas.microsoft.com/office/powerpoint/2010/main" val="163470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fld id="{B8F5C8A8-5DD5-4313-8980-489F8C5D1A84}" type="slidenum">
              <a:rPr lang="en-US" sz="1200">
                <a:solidFill>
                  <a:schemeClr val="tx1"/>
                </a:solidFill>
              </a:rPr>
              <a:pPr/>
              <a:t>13</a:t>
            </a:fld>
            <a:endParaRPr lang="en-US"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74949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Venn diagrams are used to illustrate the relationships between sets. For example, the top diagram shows two sets that have a non-empty intersection, while the bottom two diagrams shows sets that have empty intersections, so that the sets are mutually exclusive. </a:t>
            </a:r>
          </a:p>
          <a:p>
            <a:endParaRPr lang="en-US" dirty="0"/>
          </a:p>
          <a:p>
            <a:r>
              <a:rPr lang="en-US" dirty="0"/>
              <a:t>The top diagram and the bottom left diagram show sets that do not cover the entire space, while the bottom right shows a case where the two sets cover the entire space or are collectively exhaustive.</a:t>
            </a:r>
          </a:p>
        </p:txBody>
      </p:sp>
      <p:sp>
        <p:nvSpPr>
          <p:cNvPr id="4" name="Slide Number Placeholder 3"/>
          <p:cNvSpPr>
            <a:spLocks noGrp="1"/>
          </p:cNvSpPr>
          <p:nvPr>
            <p:ph type="sldNum" sz="quarter" idx="10"/>
          </p:nvPr>
        </p:nvSpPr>
        <p:spPr/>
        <p:txBody>
          <a:bodyPr/>
          <a:lstStyle/>
          <a:p>
            <a:fld id="{8CCB173E-9F70-4FB6-8A53-7C03BEA121AA}" type="slidenum">
              <a:rPr lang="en-US" smtClean="0"/>
              <a:t>38</a:t>
            </a:fld>
            <a:endParaRPr lang="en-US"/>
          </a:p>
        </p:txBody>
      </p:sp>
    </p:spTree>
    <p:extLst>
      <p:ext uri="{BB962C8B-B14F-4D97-AF65-F5344CB8AC3E}">
        <p14:creationId xmlns:p14="http://schemas.microsoft.com/office/powerpoint/2010/main" val="19690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Matlab</a:t>
            </a:r>
            <a:r>
              <a:rPr lang="en-US" dirty="0"/>
              <a:t> code for practice</a:t>
            </a:r>
          </a:p>
          <a:p>
            <a:endParaRPr lang="en-US" dirty="0"/>
          </a:p>
          <a:p>
            <a:r>
              <a:rPr lang="en-US" sz="1200" b="0" i="0" u="none" strike="noStrike" kern="1200" baseline="0" dirty="0">
                <a:solidFill>
                  <a:schemeClr val="tx1"/>
                </a:solidFill>
                <a:latin typeface="Arial" charset="0"/>
                <a:ea typeface="+mn-ea"/>
                <a:cs typeface="+mn-cs"/>
              </a:rPr>
              <a:t>%  grid method (try dx=0.1~2.)</a:t>
            </a:r>
          </a:p>
          <a:p>
            <a:r>
              <a:rPr lang="en-US" sz="1200" b="0" i="0" u="none" strike="noStrike" kern="1200" baseline="0" dirty="0">
                <a:solidFill>
                  <a:schemeClr val="tx1"/>
                </a:solidFill>
                <a:latin typeface="Arial" charset="0"/>
                <a:ea typeface="+mn-ea"/>
                <a:cs typeface="+mn-cs"/>
              </a:rPr>
              <a:t>p = @(x) 0.3*</a:t>
            </a:r>
            <a:r>
              <a:rPr lang="en-US" sz="1200" b="0" i="0" u="none" strike="noStrike" kern="1200" baseline="0" dirty="0" err="1">
                <a:solidFill>
                  <a:schemeClr val="tx1"/>
                </a:solidFill>
                <a:latin typeface="Arial" charset="0"/>
                <a:ea typeface="+mn-ea"/>
                <a:cs typeface="+mn-cs"/>
              </a:rPr>
              <a:t>exp</a:t>
            </a:r>
            <a:r>
              <a:rPr lang="en-US" sz="1200" b="0" i="0" u="none" strike="noStrike" kern="1200" baseline="0" dirty="0">
                <a:solidFill>
                  <a:schemeClr val="tx1"/>
                </a:solidFill>
                <a:latin typeface="Arial" charset="0"/>
                <a:ea typeface="+mn-ea"/>
                <a:cs typeface="+mn-cs"/>
              </a:rPr>
              <a:t>(-0.2*x.^2)+0.7*</a:t>
            </a:r>
            <a:r>
              <a:rPr lang="en-US" sz="1200" b="0" i="0" u="none" strike="noStrike" kern="1200" baseline="0" dirty="0" err="1">
                <a:solidFill>
                  <a:schemeClr val="tx1"/>
                </a:solidFill>
                <a:latin typeface="Arial" charset="0"/>
                <a:ea typeface="+mn-ea"/>
                <a:cs typeface="+mn-cs"/>
              </a:rPr>
              <a:t>exp</a:t>
            </a:r>
            <a:r>
              <a:rPr lang="en-US" sz="1200" b="0" i="0" u="none" strike="noStrike" kern="1200" baseline="0" dirty="0">
                <a:solidFill>
                  <a:schemeClr val="tx1"/>
                </a:solidFill>
                <a:latin typeface="Arial" charset="0"/>
                <a:ea typeface="+mn-ea"/>
                <a:cs typeface="+mn-cs"/>
              </a:rPr>
              <a:t>(-0.2*(x-10).^2); % this is target density.</a:t>
            </a:r>
          </a:p>
          <a:p>
            <a:r>
              <a:rPr lang="en-US" sz="1200" b="0" i="0" u="none" strike="noStrike" kern="1200" baseline="0" dirty="0">
                <a:solidFill>
                  <a:schemeClr val="tx1"/>
                </a:solidFill>
                <a:latin typeface="Arial" charset="0"/>
                <a:ea typeface="+mn-ea"/>
                <a:cs typeface="+mn-cs"/>
              </a:rPr>
              <a:t>dx=0.5; xx=-10:dx:20; </a:t>
            </a:r>
            <a:r>
              <a:rPr lang="en-US" sz="1200" b="0" i="0" u="none" strike="noStrike" kern="1200" baseline="0" dirty="0" err="1">
                <a:solidFill>
                  <a:schemeClr val="tx1"/>
                </a:solidFill>
                <a:latin typeface="Arial" charset="0"/>
                <a:ea typeface="+mn-ea"/>
                <a:cs typeface="+mn-cs"/>
              </a:rPr>
              <a:t>nx</a:t>
            </a:r>
            <a:r>
              <a:rPr lang="en-US" sz="1200" b="0" i="0" u="none" strike="noStrike" kern="1200" baseline="0" dirty="0">
                <a:solidFill>
                  <a:schemeClr val="tx1"/>
                </a:solidFill>
                <a:latin typeface="Arial" charset="0"/>
                <a:ea typeface="+mn-ea"/>
                <a:cs typeface="+mn-cs"/>
              </a:rPr>
              <a:t>=length(xx); </a:t>
            </a:r>
            <a:r>
              <a:rPr lang="en-US" sz="1200" b="0" i="0" u="none" strike="noStrike" kern="1200" baseline="0" dirty="0" err="1">
                <a:solidFill>
                  <a:schemeClr val="tx1"/>
                </a:solidFill>
                <a:latin typeface="Arial" charset="0"/>
                <a:ea typeface="+mn-ea"/>
                <a:cs typeface="+mn-cs"/>
              </a:rPr>
              <a:t>fp</a:t>
            </a:r>
            <a:r>
              <a:rPr lang="en-US" sz="1200" b="0" i="0" u="none" strike="noStrike" kern="1200" baseline="0" dirty="0">
                <a:solidFill>
                  <a:schemeClr val="tx1"/>
                </a:solidFill>
                <a:latin typeface="Arial" charset="0"/>
                <a:ea typeface="+mn-ea"/>
                <a:cs typeface="+mn-cs"/>
              </a:rPr>
              <a:t>=p(xx); plot(</a:t>
            </a:r>
            <a:r>
              <a:rPr lang="en-US" sz="1200" b="0" i="0" u="none" strike="noStrike" kern="1200" baseline="0" dirty="0" err="1">
                <a:solidFill>
                  <a:schemeClr val="tx1"/>
                </a:solidFill>
                <a:latin typeface="Arial" charset="0"/>
                <a:ea typeface="+mn-ea"/>
                <a:cs typeface="+mn-cs"/>
              </a:rPr>
              <a:t>xx,fp</a:t>
            </a:r>
            <a:r>
              <a:rPr lang="en-US" sz="1200" b="0" i="0" u="none" strike="noStrike" kern="1200" baseline="0" dirty="0">
                <a:solidFill>
                  <a:schemeClr val="tx1"/>
                </a:solidFill>
                <a:latin typeface="Arial" charset="0"/>
                <a:ea typeface="+mn-ea"/>
                <a:cs typeface="+mn-cs"/>
              </a:rPr>
              <a:t>)</a:t>
            </a:r>
          </a:p>
          <a:p>
            <a:r>
              <a:rPr lang="en-US" sz="1200" b="0" i="0" u="none" strike="noStrike" kern="1200" baseline="0" dirty="0">
                <a:solidFill>
                  <a:schemeClr val="tx1"/>
                </a:solidFill>
                <a:latin typeface="Arial" charset="0"/>
                <a:ea typeface="+mn-ea"/>
                <a:cs typeface="+mn-cs"/>
              </a:rPr>
              <a:t> </a:t>
            </a:r>
          </a:p>
          <a:p>
            <a:r>
              <a:rPr lang="da-DK" sz="1200" b="0" i="0" u="none" strike="noStrike" kern="1200" baseline="0" dirty="0">
                <a:solidFill>
                  <a:schemeClr val="tx1"/>
                </a:solidFill>
                <a:latin typeface="Arial" charset="0"/>
                <a:ea typeface="+mn-ea"/>
                <a:cs typeface="+mn-cs"/>
              </a:rPr>
              <a:t>F(1)=0; for i=2:nx; F(i)=sum(fp(1:i-1))*dx; end; % approximate cdf</a:t>
            </a:r>
          </a:p>
          <a:p>
            <a:r>
              <a:rPr lang="en-US" sz="1200" b="0" i="0" u="none" strike="noStrike" kern="1200" baseline="0" dirty="0">
                <a:solidFill>
                  <a:schemeClr val="tx1"/>
                </a:solidFill>
                <a:latin typeface="Arial" charset="0"/>
                <a:ea typeface="+mn-ea"/>
                <a:cs typeface="+mn-cs"/>
              </a:rPr>
              <a:t>N=1e4; U=rand(1,N)*(max(F)-min(F)); </a:t>
            </a:r>
          </a:p>
          <a:p>
            <a:r>
              <a:rPr lang="en-US" sz="1200" b="0" i="0" u="none" strike="noStrike" kern="1200" baseline="0" dirty="0">
                <a:solidFill>
                  <a:schemeClr val="tx1"/>
                </a:solidFill>
                <a:latin typeface="Arial" charset="0"/>
                <a:ea typeface="+mn-ea"/>
                <a:cs typeface="+mn-cs"/>
              </a:rPr>
              <a:t>for i=1:N; i2=min(find(F&gt;U(i))); i1=i2-1; X(i)=interp1(F(i1:i2),xx(i1:i2),U(i)); end; </a:t>
            </a:r>
          </a:p>
          <a:p>
            <a:r>
              <a:rPr lang="en-US" sz="1200" b="0" i="0" u="none" strike="noStrike" kern="1200" baseline="0" dirty="0" err="1">
                <a:solidFill>
                  <a:schemeClr val="tx1"/>
                </a:solidFill>
                <a:latin typeface="Arial" charset="0"/>
                <a:ea typeface="+mn-ea"/>
                <a:cs typeface="+mn-cs"/>
              </a:rPr>
              <a:t>nb</a:t>
            </a:r>
            <a:r>
              <a:rPr lang="en-US" sz="1200" b="0" i="0" u="none" strike="noStrike" kern="1200" baseline="0" dirty="0">
                <a:solidFill>
                  <a:schemeClr val="tx1"/>
                </a:solidFill>
                <a:latin typeface="Arial" charset="0"/>
                <a:ea typeface="+mn-ea"/>
                <a:cs typeface="+mn-cs"/>
              </a:rPr>
              <a:t>=</a:t>
            </a:r>
            <a:r>
              <a:rPr lang="en-US" sz="1200" b="0" i="0" u="none" strike="noStrike" kern="1200" baseline="0" dirty="0" err="1">
                <a:solidFill>
                  <a:schemeClr val="tx1"/>
                </a:solidFill>
                <a:latin typeface="Arial" charset="0"/>
                <a:ea typeface="+mn-ea"/>
                <a:cs typeface="+mn-cs"/>
              </a:rPr>
              <a:t>histc</a:t>
            </a:r>
            <a:r>
              <a:rPr lang="en-US" sz="1200" b="0" i="0" u="none" strike="noStrike" kern="1200" baseline="0" dirty="0">
                <a:solidFill>
                  <a:schemeClr val="tx1"/>
                </a:solidFill>
                <a:latin typeface="Arial" charset="0"/>
                <a:ea typeface="+mn-ea"/>
                <a:cs typeface="+mn-cs"/>
              </a:rPr>
              <a:t>(</a:t>
            </a:r>
            <a:r>
              <a:rPr lang="en-US" sz="1200" b="0" i="0" u="none" strike="noStrike" kern="1200" baseline="0" dirty="0" err="1">
                <a:solidFill>
                  <a:schemeClr val="tx1"/>
                </a:solidFill>
                <a:latin typeface="Arial" charset="0"/>
                <a:ea typeface="+mn-ea"/>
                <a:cs typeface="+mn-cs"/>
              </a:rPr>
              <a:t>X,xx</a:t>
            </a:r>
            <a:r>
              <a:rPr lang="en-US" sz="1200" b="0" i="0" u="none" strike="noStrike" kern="1200" baseline="0" dirty="0">
                <a:solidFill>
                  <a:schemeClr val="tx1"/>
                </a:solidFill>
                <a:latin typeface="Arial" charset="0"/>
                <a:ea typeface="+mn-ea"/>
                <a:cs typeface="+mn-cs"/>
              </a:rPr>
              <a:t>); figure(2); bar(</a:t>
            </a:r>
            <a:r>
              <a:rPr lang="en-US" sz="1200" b="0" i="0" u="none" strike="noStrike" kern="1200" baseline="0" dirty="0" err="1">
                <a:solidFill>
                  <a:schemeClr val="tx1"/>
                </a:solidFill>
                <a:latin typeface="Arial" charset="0"/>
                <a:ea typeface="+mn-ea"/>
                <a:cs typeface="+mn-cs"/>
              </a:rPr>
              <a:t>xx,nb</a:t>
            </a:r>
            <a:r>
              <a:rPr lang="en-US" sz="1200" b="0" i="0" u="none" strike="noStrike" kern="1200" baseline="0" dirty="0">
                <a:solidFill>
                  <a:schemeClr val="tx1"/>
                </a:solidFill>
                <a:latin typeface="Arial" charset="0"/>
                <a:ea typeface="+mn-ea"/>
                <a:cs typeface="+mn-cs"/>
              </a:rPr>
              <a:t>/N/dx); </a:t>
            </a:r>
          </a:p>
          <a:p>
            <a:r>
              <a:rPr lang="en-US" sz="1200" b="0" i="0" u="none" strike="noStrike" kern="1200" baseline="0" dirty="0">
                <a:solidFill>
                  <a:schemeClr val="tx1"/>
                </a:solidFill>
                <a:latin typeface="Arial" charset="0"/>
                <a:ea typeface="+mn-ea"/>
                <a:cs typeface="+mn-cs"/>
              </a:rPr>
              <a:t>A=sum(</a:t>
            </a:r>
            <a:r>
              <a:rPr lang="en-US" sz="1200" b="0" i="0" u="none" strike="noStrike" kern="1200" baseline="0" dirty="0" err="1">
                <a:solidFill>
                  <a:schemeClr val="tx1"/>
                </a:solidFill>
                <a:latin typeface="Arial" charset="0"/>
                <a:ea typeface="+mn-ea"/>
                <a:cs typeface="+mn-cs"/>
              </a:rPr>
              <a:t>fp</a:t>
            </a:r>
            <a:r>
              <a:rPr lang="en-US" sz="1200" b="0" i="0" u="none" strike="noStrike" kern="1200" baseline="0" dirty="0">
                <a:solidFill>
                  <a:schemeClr val="tx1"/>
                </a:solidFill>
                <a:latin typeface="Arial" charset="0"/>
                <a:ea typeface="+mn-ea"/>
                <a:cs typeface="+mn-cs"/>
              </a:rPr>
              <a:t>)*dx; hold on; plot(</a:t>
            </a:r>
            <a:r>
              <a:rPr lang="en-US" sz="1200" b="0" i="0" u="none" strike="noStrike" kern="1200" baseline="0" dirty="0" err="1">
                <a:solidFill>
                  <a:schemeClr val="tx1"/>
                </a:solidFill>
                <a:latin typeface="Arial" charset="0"/>
                <a:ea typeface="+mn-ea"/>
                <a:cs typeface="+mn-cs"/>
              </a:rPr>
              <a:t>xx,fp</a:t>
            </a:r>
            <a:r>
              <a:rPr lang="en-US" sz="1200" b="0" i="0" u="none" strike="noStrike" kern="1200" baseline="0" dirty="0">
                <a:solidFill>
                  <a:schemeClr val="tx1"/>
                </a:solidFill>
                <a:latin typeface="Arial" charset="0"/>
                <a:ea typeface="+mn-ea"/>
                <a:cs typeface="+mn-cs"/>
              </a:rPr>
              <a:t>/</a:t>
            </a:r>
            <a:r>
              <a:rPr lang="en-US" sz="1200" b="0" i="0" u="none" strike="noStrike" kern="1200" baseline="0" dirty="0" err="1">
                <a:solidFill>
                  <a:schemeClr val="tx1"/>
                </a:solidFill>
                <a:latin typeface="Arial" charset="0"/>
                <a:ea typeface="+mn-ea"/>
                <a:cs typeface="+mn-cs"/>
              </a:rPr>
              <a:t>A,'r</a:t>
            </a:r>
            <a:r>
              <a:rPr lang="en-US" sz="1200" b="0" i="0" u="none" strike="noStrike" kern="1200" baseline="0" dirty="0">
                <a:solidFill>
                  <a:schemeClr val="tx1"/>
                </a:solidFill>
                <a:latin typeface="Arial" charset="0"/>
                <a:ea typeface="+mn-ea"/>
                <a:cs typeface="+mn-cs"/>
              </a:rPr>
              <a:t>') % for comparison</a:t>
            </a:r>
          </a:p>
          <a:p>
            <a:endParaRPr lang="en-US" b="0" i="0" u="none" strike="noStrike" baseline="0" dirty="0"/>
          </a:p>
          <a:p>
            <a:endParaRPr lang="en-US" dirty="0"/>
          </a:p>
        </p:txBody>
      </p:sp>
      <p:sp>
        <p:nvSpPr>
          <p:cNvPr id="4" name="Slide Number Placeholder 3"/>
          <p:cNvSpPr>
            <a:spLocks noGrp="1"/>
          </p:cNvSpPr>
          <p:nvPr>
            <p:ph type="sldNum" sz="quarter" idx="10"/>
          </p:nvPr>
        </p:nvSpPr>
        <p:spPr/>
        <p:txBody>
          <a:bodyPr/>
          <a:lstStyle/>
          <a:p>
            <a:fld id="{B0662D55-44E5-4012-8B63-A4065150A3FD}" type="slidenum">
              <a:rPr lang="en-US" altLang="ko-KR" smtClean="0"/>
              <a:pPr/>
              <a:t>95</a:t>
            </a:fld>
            <a:endParaRPr lang="en-US" altLang="ko-KR"/>
          </a:p>
        </p:txBody>
      </p:sp>
    </p:spTree>
    <p:extLst>
      <p:ext uri="{BB962C8B-B14F-4D97-AF65-F5344CB8AC3E}">
        <p14:creationId xmlns:p14="http://schemas.microsoft.com/office/powerpoint/2010/main" val="15828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0662D55-44E5-4012-8B63-A4065150A3FD}" type="slidenum">
              <a:rPr lang="en-US" altLang="ko-KR" smtClean="0"/>
              <a:pPr/>
              <a:t>102</a:t>
            </a:fld>
            <a:endParaRPr lang="en-US" altLang="ko-KR"/>
          </a:p>
        </p:txBody>
      </p:sp>
    </p:spTree>
    <p:extLst>
      <p:ext uri="{BB962C8B-B14F-4D97-AF65-F5344CB8AC3E}">
        <p14:creationId xmlns:p14="http://schemas.microsoft.com/office/powerpoint/2010/main" val="236436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solidFill>
                  <a:prstClr val="black"/>
                </a:solidFill>
                <a:latin typeface="Calibri"/>
              </a:rPr>
              <a:pPr/>
              <a:t>103</a:t>
            </a:fld>
            <a:endParaRPr lang="en-US">
              <a:solidFill>
                <a:prstClr val="black"/>
              </a:solidFill>
              <a:latin typeface="Calibri"/>
            </a:endParaRPr>
          </a:p>
        </p:txBody>
      </p:sp>
    </p:spTree>
    <p:extLst>
      <p:ext uri="{BB962C8B-B14F-4D97-AF65-F5344CB8AC3E}">
        <p14:creationId xmlns:p14="http://schemas.microsoft.com/office/powerpoint/2010/main" val="98613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rejection sampling (try M=0.5, 1, 2, 1e3,¡¦)</a:t>
            </a:r>
          </a:p>
          <a:p>
            <a:r>
              <a:rPr lang="en-US" dirty="0"/>
              <a:t> </a:t>
            </a:r>
          </a:p>
          <a:p>
            <a:r>
              <a:rPr lang="en-US" dirty="0"/>
              <a:t>p = @(x) 0.3*</a:t>
            </a:r>
            <a:r>
              <a:rPr lang="en-US" dirty="0" err="1"/>
              <a:t>exp</a:t>
            </a:r>
            <a:r>
              <a:rPr lang="en-US" dirty="0"/>
              <a:t>(-0.2*x.^2)+0.7*</a:t>
            </a:r>
            <a:r>
              <a:rPr lang="en-US" dirty="0" err="1"/>
              <a:t>exp</a:t>
            </a:r>
            <a:r>
              <a:rPr lang="en-US" dirty="0"/>
              <a:t>(-0.2*(x-10).^2); % this is target density.</a:t>
            </a:r>
          </a:p>
          <a:p>
            <a:r>
              <a:rPr lang="en-US" dirty="0"/>
              <a:t>mew=5; sig=10; q = @(x) </a:t>
            </a:r>
            <a:r>
              <a:rPr lang="en-US" dirty="0" err="1"/>
              <a:t>normpdf</a:t>
            </a:r>
            <a:r>
              <a:rPr lang="en-US" dirty="0"/>
              <a:t>(</a:t>
            </a:r>
            <a:r>
              <a:rPr lang="en-US" dirty="0" err="1"/>
              <a:t>x,mew,sig</a:t>
            </a:r>
            <a:r>
              <a:rPr lang="en-US" dirty="0"/>
              <a:t>); % this is proposal pdf.</a:t>
            </a:r>
          </a:p>
          <a:p>
            <a:r>
              <a:rPr lang="en-US" dirty="0"/>
              <a:t>dx=0.5; xx=-10:dx:20; </a:t>
            </a:r>
            <a:r>
              <a:rPr lang="en-US" dirty="0" err="1"/>
              <a:t>fp</a:t>
            </a:r>
            <a:r>
              <a:rPr lang="en-US" dirty="0"/>
              <a:t>=p(xx); plot(</a:t>
            </a:r>
            <a:r>
              <a:rPr lang="en-US" dirty="0" err="1"/>
              <a:t>xx,fp</a:t>
            </a:r>
            <a:r>
              <a:rPr lang="en-US" dirty="0"/>
              <a:t>)</a:t>
            </a:r>
          </a:p>
          <a:p>
            <a:r>
              <a:rPr lang="en-US" dirty="0" err="1"/>
              <a:t>fq</a:t>
            </a:r>
            <a:r>
              <a:rPr lang="en-US" dirty="0"/>
              <a:t>=q(xx); hold on; plot(xx,</a:t>
            </a:r>
            <a:r>
              <a:rPr lang="en-US" dirty="0" err="1"/>
              <a:t>fq</a:t>
            </a:r>
            <a:r>
              <a:rPr lang="en-US" dirty="0"/>
              <a:t>,'r')</a:t>
            </a:r>
          </a:p>
          <a:p>
            <a:r>
              <a:rPr lang="en-US" dirty="0"/>
              <a:t>ratio=fp./</a:t>
            </a:r>
            <a:r>
              <a:rPr lang="en-US" dirty="0" err="1"/>
              <a:t>fq</a:t>
            </a:r>
            <a:r>
              <a:rPr lang="en-US" dirty="0"/>
              <a:t>; M=max(ratio)*2; plot(</a:t>
            </a:r>
            <a:r>
              <a:rPr lang="en-US" dirty="0" err="1"/>
              <a:t>xx,M</a:t>
            </a:r>
            <a:r>
              <a:rPr lang="en-US" dirty="0"/>
              <a:t>*</a:t>
            </a:r>
            <a:r>
              <a:rPr lang="en-US" dirty="0" err="1"/>
              <a:t>fq</a:t>
            </a:r>
            <a:r>
              <a:rPr lang="en-US" dirty="0"/>
              <a:t>,'m')</a:t>
            </a:r>
          </a:p>
          <a:p>
            <a:r>
              <a:rPr lang="en-US" dirty="0"/>
              <a:t> </a:t>
            </a:r>
          </a:p>
          <a:p>
            <a:r>
              <a:rPr lang="en-US" dirty="0"/>
              <a:t>N=1e5; X=</a:t>
            </a:r>
            <a:r>
              <a:rPr lang="en-US" dirty="0" err="1"/>
              <a:t>normrnd</a:t>
            </a:r>
            <a:r>
              <a:rPr lang="en-US" dirty="0"/>
              <a:t>(mew,sig,1,N); % step 1</a:t>
            </a:r>
          </a:p>
          <a:p>
            <a:r>
              <a:rPr lang="en-US" dirty="0"/>
              <a:t>R=p(X)./q(X)/M; U=rand(1,N); </a:t>
            </a:r>
            <a:r>
              <a:rPr lang="en-US" dirty="0" err="1"/>
              <a:t>ind</a:t>
            </a:r>
            <a:r>
              <a:rPr lang="en-US" dirty="0"/>
              <a:t>=find(U&lt;R); X=X(</a:t>
            </a:r>
            <a:r>
              <a:rPr lang="en-US" dirty="0" err="1"/>
              <a:t>ind</a:t>
            </a:r>
            <a:r>
              <a:rPr lang="en-US" dirty="0"/>
              <a:t>); N1=length(X); % step 2</a:t>
            </a:r>
          </a:p>
          <a:p>
            <a:r>
              <a:rPr lang="en-US" dirty="0" err="1"/>
              <a:t>nb</a:t>
            </a:r>
            <a:r>
              <a:rPr lang="en-US" dirty="0"/>
              <a:t>=</a:t>
            </a:r>
            <a:r>
              <a:rPr lang="en-US" dirty="0" err="1"/>
              <a:t>histc</a:t>
            </a:r>
            <a:r>
              <a:rPr lang="en-US" dirty="0"/>
              <a:t>(</a:t>
            </a:r>
            <a:r>
              <a:rPr lang="en-US" dirty="0" err="1"/>
              <a:t>X,xx</a:t>
            </a:r>
            <a:r>
              <a:rPr lang="en-US" dirty="0"/>
              <a:t>); figure(2); bar(</a:t>
            </a:r>
            <a:r>
              <a:rPr lang="en-US" dirty="0" err="1"/>
              <a:t>xx+dx</a:t>
            </a:r>
            <a:r>
              <a:rPr lang="en-US" dirty="0"/>
              <a:t>/2,nb/N1/dx); % plot samples.</a:t>
            </a:r>
          </a:p>
          <a:p>
            <a:r>
              <a:rPr lang="en-US" dirty="0"/>
              <a:t>A=sum(</a:t>
            </a:r>
            <a:r>
              <a:rPr lang="en-US" dirty="0" err="1"/>
              <a:t>fp</a:t>
            </a:r>
            <a:r>
              <a:rPr lang="en-US" dirty="0"/>
              <a:t>)*dx; hold on; plot(</a:t>
            </a:r>
            <a:r>
              <a:rPr lang="en-US" dirty="0" err="1"/>
              <a:t>xx,fp</a:t>
            </a:r>
            <a:r>
              <a:rPr lang="en-US" dirty="0"/>
              <a:t>/</a:t>
            </a:r>
            <a:r>
              <a:rPr lang="en-US" dirty="0" err="1"/>
              <a:t>A,'r</a:t>
            </a:r>
            <a:r>
              <a:rPr lang="en-US" dirty="0"/>
              <a:t>') % compare.</a:t>
            </a:r>
          </a:p>
          <a:p>
            <a:r>
              <a:rPr lang="en-US" dirty="0"/>
              <a:t> </a:t>
            </a:r>
          </a:p>
          <a:p>
            <a:r>
              <a:rPr lang="en-US" dirty="0"/>
              <a:t>[mean(X) </a:t>
            </a:r>
            <a:r>
              <a:rPr lang="en-US" dirty="0" err="1"/>
              <a:t>var</a:t>
            </a:r>
            <a:r>
              <a:rPr lang="en-US" dirty="0"/>
              <a:t>(X) </a:t>
            </a:r>
            <a:r>
              <a:rPr lang="en-US" dirty="0" err="1"/>
              <a:t>prctile</a:t>
            </a:r>
            <a:r>
              <a:rPr lang="en-US" dirty="0"/>
              <a:t>(X,50) </a:t>
            </a:r>
            <a:r>
              <a:rPr lang="en-US" dirty="0" err="1"/>
              <a:t>prctile</a:t>
            </a:r>
            <a:r>
              <a:rPr lang="en-US" dirty="0"/>
              <a:t>(X,2.5) </a:t>
            </a:r>
            <a:r>
              <a:rPr lang="en-US" dirty="0" err="1"/>
              <a:t>prctile</a:t>
            </a:r>
            <a:r>
              <a:rPr lang="en-US" dirty="0"/>
              <a:t>(X,97.5)]</a:t>
            </a:r>
          </a:p>
          <a:p>
            <a:r>
              <a:rPr lang="en-US" dirty="0"/>
              <a:t>[length(find(X&lt;5))/N1 length(find(X&lt;15))/N1]</a:t>
            </a:r>
          </a:p>
        </p:txBody>
      </p:sp>
      <p:sp>
        <p:nvSpPr>
          <p:cNvPr id="4" name="Slide Number Placeholder 3"/>
          <p:cNvSpPr>
            <a:spLocks noGrp="1"/>
          </p:cNvSpPr>
          <p:nvPr>
            <p:ph type="sldNum" sz="quarter" idx="10"/>
          </p:nvPr>
        </p:nvSpPr>
        <p:spPr/>
        <p:txBody>
          <a:bodyPr/>
          <a:lstStyle/>
          <a:p>
            <a:fld id="{B0662D55-44E5-4012-8B63-A4065150A3FD}" type="slidenum">
              <a:rPr lang="en-US" altLang="ko-KR" smtClean="0"/>
              <a:pPr/>
              <a:t>104</a:t>
            </a:fld>
            <a:endParaRPr lang="en-US" altLang="ko-KR"/>
          </a:p>
        </p:txBody>
      </p:sp>
    </p:spTree>
    <p:extLst>
      <p:ext uri="{BB962C8B-B14F-4D97-AF65-F5344CB8AC3E}">
        <p14:creationId xmlns:p14="http://schemas.microsoft.com/office/powerpoint/2010/main" val="416381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B173E-9F70-4FB6-8A53-7C03BEA121AA}" type="slidenum">
              <a:rPr lang="en-US" smtClean="0"/>
              <a:t>108</a:t>
            </a:fld>
            <a:endParaRPr lang="en-US"/>
          </a:p>
        </p:txBody>
      </p:sp>
    </p:spTree>
    <p:extLst>
      <p:ext uri="{BB962C8B-B14F-4D97-AF65-F5344CB8AC3E}">
        <p14:creationId xmlns:p14="http://schemas.microsoft.com/office/powerpoint/2010/main" val="1019442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6" name="Picture 344" descr="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502275"/>
            <a:ext cx="190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0"/>
          <p:cNvGrpSpPr/>
          <p:nvPr userDrawn="1"/>
        </p:nvGrpSpPr>
        <p:grpSpPr>
          <a:xfrm>
            <a:off x="533400" y="0"/>
            <a:ext cx="2433696" cy="762000"/>
            <a:chOff x="1447800" y="685800"/>
            <a:chExt cx="5009356" cy="1568449"/>
          </a:xfrm>
          <a:effectLst>
            <a:outerShdw blurRad="50800" dist="38100" dir="2700000" algn="tl" rotWithShape="0">
              <a:prstClr val="black">
                <a:alpha val="40000"/>
              </a:prstClr>
            </a:outerShdw>
          </a:effectLst>
        </p:grpSpPr>
        <p:sp>
          <p:nvSpPr>
            <p:cNvPr id="8" name="Rectangle 11"/>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9" name="Picture 345" descr="Logo_UF.jpg"/>
            <p:cNvPicPr>
              <a:picLocks noChangeAspect="1"/>
            </p:cNvPicPr>
            <p:nvPr/>
          </p:nvPicPr>
          <p:blipFill>
            <a:blip r:embed="rId3" cstate="print"/>
            <a:srcRect/>
            <a:stretch>
              <a:fillRect/>
            </a:stretch>
          </p:blipFill>
          <p:spPr bwMode="auto">
            <a:xfrm>
              <a:off x="1838325" y="881062"/>
              <a:ext cx="4257675" cy="1176338"/>
            </a:xfrm>
            <a:prstGeom prst="rect">
              <a:avLst/>
            </a:prstGeom>
            <a:noFill/>
            <a:ln w="9525">
              <a:noFill/>
              <a:miter lim="800000"/>
              <a:headEnd/>
              <a:tailEnd/>
            </a:ln>
          </p:spPr>
        </p:pic>
      </p:grpSp>
      <p:sp>
        <p:nvSpPr>
          <p:cNvPr id="26" name="제목 1"/>
          <p:cNvSpPr>
            <a:spLocks noGrp="1"/>
          </p:cNvSpPr>
          <p:nvPr>
            <p:ph type="ctrTitle"/>
          </p:nvPr>
        </p:nvSpPr>
        <p:spPr>
          <a:xfrm>
            <a:off x="685800" y="2130425"/>
            <a:ext cx="7772400" cy="1470025"/>
          </a:xfrm>
        </p:spPr>
        <p:txBody>
          <a:bodyPr/>
          <a:lstStyle>
            <a:lvl1pPr>
              <a:defRPr>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123946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Rectangle 2"/>
          <p:cNvSpPr/>
          <p:nvPr userDrawn="1"/>
        </p:nvSpPr>
        <p:spPr bwMode="auto">
          <a:xfrm>
            <a:off x="0" y="73025"/>
            <a:ext cx="9144000" cy="841375"/>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100" smtClean="0">
                <a:latin typeface="Arial" pitchFamily="34" charset="0"/>
                <a:cs typeface="Arial" pitchFamily="34" charset="0"/>
              </a:rPr>
              <a:pPr>
                <a:defRPr/>
              </a:pPr>
              <a:t>‹#›</a:t>
            </a:fld>
            <a:r>
              <a:rPr lang="en-US" sz="1100" dirty="0">
                <a:latin typeface="Arial" pitchFamily="34" charset="0"/>
                <a:cs typeface="Arial" pitchFamily="34" charset="0"/>
              </a:rPr>
              <a:t>/18</a:t>
            </a:r>
          </a:p>
        </p:txBody>
      </p:sp>
      <p:sp>
        <p:nvSpPr>
          <p:cNvPr id="8" name="Title 1"/>
          <p:cNvSpPr>
            <a:spLocks noGrp="1"/>
          </p:cNvSpPr>
          <p:nvPr>
            <p:ph type="title"/>
          </p:nvPr>
        </p:nvSpPr>
        <p:spPr>
          <a:xfrm>
            <a:off x="457200" y="152400"/>
            <a:ext cx="8229600" cy="639762"/>
          </a:xfrm>
        </p:spPr>
        <p:txBody>
          <a:bodyPr/>
          <a:lstStyle>
            <a:lvl1pPr algn="l">
              <a:defRPr sz="2800" b="1" u="none">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defRPr>
            </a:lvl1pPr>
          </a:lstStyle>
          <a:p>
            <a:r>
              <a:rPr lang="en-US"/>
              <a:t>Click to edit Master title style</a:t>
            </a:r>
          </a:p>
        </p:txBody>
      </p:sp>
    </p:spTree>
    <p:extLst>
      <p:ext uri="{BB962C8B-B14F-4D97-AF65-F5344CB8AC3E}">
        <p14:creationId xmlns:p14="http://schemas.microsoft.com/office/powerpoint/2010/main" val="211226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720725"/>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
        <p:nvSpPr>
          <p:cNvPr id="13" name="Text Placeholder 12"/>
          <p:cNvSpPr>
            <a:spLocks noGrp="1"/>
          </p:cNvSpPr>
          <p:nvPr>
            <p:ph type="body" sz="quarter" idx="10"/>
          </p:nvPr>
        </p:nvSpPr>
        <p:spPr>
          <a:xfrm>
            <a:off x="304800" y="1066800"/>
            <a:ext cx="8534400" cy="5334000"/>
          </a:xfrm>
        </p:spPr>
        <p:txBody>
          <a:bodyPr/>
          <a:lstStyle>
            <a:lvl1pPr marL="285750" indent="-285750">
              <a:spcBef>
                <a:spcPts val="1200"/>
              </a:spcBef>
              <a:defRPr>
                <a:latin typeface="Arial" panose="020B0604020202020204" pitchFamily="34" charset="0"/>
                <a:cs typeface="Arial" panose="020B0604020202020204" pitchFamily="34" charset="0"/>
              </a:defRPr>
            </a:lvl1pPr>
            <a:lvl2pPr marL="512763" indent="-227013">
              <a:spcBef>
                <a:spcPts val="1200"/>
              </a:spcBef>
              <a:defRPr>
                <a:latin typeface="Arial" panose="020B0604020202020204" pitchFamily="34" charset="0"/>
                <a:cs typeface="Arial" panose="020B0604020202020204" pitchFamily="34" charset="0"/>
              </a:defRPr>
            </a:lvl2pPr>
            <a:lvl3pPr marL="746125" indent="-228600">
              <a:spcBef>
                <a:spcPts val="1200"/>
              </a:spcBef>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itle 13"/>
          <p:cNvSpPr>
            <a:spLocks noGrp="1"/>
          </p:cNvSpPr>
          <p:nvPr>
            <p:ph type="title"/>
          </p:nvPr>
        </p:nvSpPr>
        <p:spPr>
          <a:xfrm>
            <a:off x="228600" y="152400"/>
            <a:ext cx="8610600" cy="534987"/>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5403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auto">
          <a:xfrm>
            <a:off x="0" y="73025"/>
            <a:ext cx="9144000" cy="765175"/>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prstClr val="white"/>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prstClr val="white"/>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prstClr val="black"/>
                </a:solidFill>
                <a:latin typeface="Arial" pitchFamily="34" charset="0"/>
                <a:cs typeface="Arial" pitchFamily="34" charset="0"/>
              </a:rPr>
              <a:pPr>
                <a:defRPr/>
              </a:pPr>
              <a:t>‹#›</a:t>
            </a:fld>
            <a:endParaRPr lang="en-US" sz="1400" dirty="0">
              <a:solidFill>
                <a:prstClr val="black"/>
              </a:solidFill>
              <a:latin typeface="Arial" pitchFamily="34" charset="0"/>
              <a:cs typeface="Arial" pitchFamily="34" charset="0"/>
            </a:endParaRPr>
          </a:p>
        </p:txBody>
      </p:sp>
      <p:sp>
        <p:nvSpPr>
          <p:cNvPr id="14" name="Title 13"/>
          <p:cNvSpPr>
            <a:spLocks noGrp="1"/>
          </p:cNvSpPr>
          <p:nvPr>
            <p:ph type="title"/>
          </p:nvPr>
        </p:nvSpPr>
        <p:spPr>
          <a:xfrm>
            <a:off x="228600" y="152400"/>
            <a:ext cx="8610600" cy="534987"/>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428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2"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38540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57564E-33A4-46EC-851D-6071E6695C28}"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44434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57564E-33A4-46EC-851D-6071E6695C28}"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17821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57564E-33A4-46EC-851D-6071E6695C28}"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54776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57564E-33A4-46EC-851D-6071E6695C28}"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109148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1860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228600" y="227013"/>
            <a:ext cx="8610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2051" name="텍스트 개체 틀 2"/>
          <p:cNvSpPr>
            <a:spLocks noGrp="1"/>
          </p:cNvSpPr>
          <p:nvPr>
            <p:ph type="body" idx="1"/>
          </p:nvPr>
        </p:nvSpPr>
        <p:spPr bwMode="auto">
          <a:xfrm>
            <a:off x="228600" y="1066800"/>
            <a:ext cx="8610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굴림" charset="-127"/>
              </a:defRPr>
            </a:lvl1pPr>
          </a:lstStyle>
          <a:p>
            <a:pPr>
              <a:defRPr/>
            </a:pPr>
            <a:fld id="{B10D1E11-BDD6-4089-89B8-197214ED539B}" type="datetimeFigureOut">
              <a:rPr lang="en-US" altLang="ko-KR"/>
              <a:pPr>
                <a:defRPr/>
              </a:pPr>
              <a:t>2/1/2021</a:t>
            </a:fld>
            <a:endParaRPr lang="en-US" altLang="ko-K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굴림" charset="-127"/>
              </a:defRPr>
            </a:lvl1pPr>
          </a:lstStyle>
          <a:p>
            <a:pPr>
              <a:defRPr/>
            </a:pPr>
            <a:endParaRPr lang="en-US" altLang="ko-K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굴림" charset="-127"/>
              </a:defRPr>
            </a:lvl1pPr>
          </a:lstStyle>
          <a:p>
            <a:pPr>
              <a:defRPr/>
            </a:pPr>
            <a:fld id="{B1B15FB2-5338-491A-A0F3-09EF2C5D24F4}"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8" r:id="rId3"/>
    <p:sldLayoutId id="2147483976" r:id="rId4"/>
    <p:sldLayoutId id="2147483979" r:id="rId5"/>
    <p:sldLayoutId id="2147483980" r:id="rId6"/>
    <p:sldLayoutId id="2147483982" r:id="rId7"/>
    <p:sldLayoutId id="2147483983" r:id="rId8"/>
    <p:sldLayoutId id="2147483984" r:id="rId9"/>
    <p:sldLayoutId id="2147483985" r:id="rId10"/>
  </p:sldLayoutIdLst>
  <p:txStyles>
    <p:titleStyle>
      <a:lvl1pPr algn="ctr" rtl="0" eaLnBrk="1" fontAlgn="base" hangingPunct="1">
        <a:spcBef>
          <a:spcPct val="0"/>
        </a:spcBef>
        <a:spcAft>
          <a:spcPct val="0"/>
        </a:spcAft>
        <a:defRPr sz="28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png"/><Relationship Id="rId3" Type="http://schemas.openxmlformats.org/officeDocument/2006/relationships/image" Target="../media/image140.emf"/><Relationship Id="rId7" Type="http://schemas.openxmlformats.org/officeDocument/2006/relationships/image" Target="../media/image161.png"/><Relationship Id="rId12" Type="http://schemas.openxmlformats.org/officeDocument/2006/relationships/image" Target="../media/image166.png"/><Relationship Id="rId2" Type="http://schemas.openxmlformats.org/officeDocument/2006/relationships/image" Target="../media/image139.emf"/><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44.emf"/><Relationship Id="rId5" Type="http://schemas.openxmlformats.org/officeDocument/2006/relationships/image" Target="../media/image142.emf"/><Relationship Id="rId10" Type="http://schemas.openxmlformats.org/officeDocument/2006/relationships/image" Target="../media/image143.emf"/><Relationship Id="rId4" Type="http://schemas.openxmlformats.org/officeDocument/2006/relationships/image" Target="../media/image141.emf"/><Relationship Id="rId9" Type="http://schemas.openxmlformats.org/officeDocument/2006/relationships/image" Target="../media/image163.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6.png"/><Relationship Id="rId5" Type="http://schemas.openxmlformats.org/officeDocument/2006/relationships/image" Target="../media/image146.emf"/><Relationship Id="rId4" Type="http://schemas.openxmlformats.org/officeDocument/2006/relationships/image" Target="../media/image145.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7.png"/></Relationships>
</file>

<file path=ppt/slides/_rels/slide10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7.wmf"/><Relationship Id="rId4" Type="http://schemas.openxmlformats.org/officeDocument/2006/relationships/oleObject" Target="../embeddings/oleObject46.bin"/></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49.emf"/><Relationship Id="rId7" Type="http://schemas.openxmlformats.org/officeDocument/2006/relationships/image" Target="NULL"/><Relationship Id="rId2" Type="http://schemas.openxmlformats.org/officeDocument/2006/relationships/image" Target="../media/image148.emf"/><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51.emf"/><Relationship Id="rId4" Type="http://schemas.openxmlformats.org/officeDocument/2006/relationships/image" Target="../media/image150.emf"/><Relationship Id="rId9" Type="http://schemas.openxmlformats.org/officeDocument/2006/relationships/image" Target="NUL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8.png"/><Relationship Id="rId5" Type="http://schemas.openxmlformats.org/officeDocument/2006/relationships/image" Target="../media/image159.png"/><Relationship Id="rId4" Type="http://schemas.openxmlformats.org/officeDocument/2006/relationships/image" Target="../media/image16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1.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1.png"/><Relationship Id="rId5" Type="http://schemas.openxmlformats.org/officeDocument/2006/relationships/image" Target="../media/image152.wmf"/><Relationship Id="rId4" Type="http://schemas.openxmlformats.org/officeDocument/2006/relationships/oleObject" Target="../embeddings/oleObject47.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3.png"/><Relationship Id="rId7" Type="http://schemas.openxmlformats.org/officeDocument/2006/relationships/image" Target="../media/image171.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oleObject" Target="../embeddings/oleObject48.bin"/><Relationship Id="rId5" Type="http://schemas.openxmlformats.org/officeDocument/2006/relationships/image" Target="../media/image170.png"/><Relationship Id="rId4" Type="http://schemas.openxmlformats.org/officeDocument/2006/relationships/image" Target="../media/image1730.png"/><Relationship Id="rId9" Type="http://schemas.openxmlformats.org/officeDocument/2006/relationships/image" Target="../media/image177.png"/></Relationships>
</file>

<file path=ppt/slides/_rels/slide11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79.png"/><Relationship Id="rId5" Type="http://schemas.openxmlformats.org/officeDocument/2006/relationships/image" Target="../media/image172.wmf"/><Relationship Id="rId4" Type="http://schemas.openxmlformats.org/officeDocument/2006/relationships/oleObject" Target="../embeddings/oleObject49.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2.xml"/><Relationship Id="rId7" Type="http://schemas.openxmlformats.org/officeDocument/2006/relationships/image" Target="../media/image173.w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oleObject" Target="../embeddings/oleObject50.bin"/><Relationship Id="rId5" Type="http://schemas.openxmlformats.org/officeDocument/2006/relationships/image" Target="NULL"/><Relationship Id="rId9" Type="http://schemas.openxmlformats.org/officeDocument/2006/relationships/image" Target="../media/image174.wmf"/></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NUL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NULL"/></Relationships>
</file>

<file path=ppt/slides/_rels/slide125.x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176.wmf"/><Relationship Id="rId4" Type="http://schemas.openxmlformats.org/officeDocument/2006/relationships/oleObject" Target="../embeddings/oleObject53.bin"/></Relationships>
</file>

<file path=ppt/slides/_rels/slide126.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78.wmf"/><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177.wmf"/><Relationship Id="rId4" Type="http://schemas.openxmlformats.org/officeDocument/2006/relationships/oleObject" Target="../embeddings/oleObject54.bin"/></Relationships>
</file>

<file path=ppt/slides/_rels/slide1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image" Target="../media/image180.wmf"/><Relationship Id="rId13" Type="http://schemas.openxmlformats.org/officeDocument/2006/relationships/oleObject" Target="../embeddings/oleObject60.bin"/><Relationship Id="rId7" Type="http://schemas.openxmlformats.org/officeDocument/2006/relationships/oleObject" Target="../embeddings/oleObject57.bin"/><Relationship Id="rId12" Type="http://schemas.openxmlformats.org/officeDocument/2006/relationships/image" Target="../media/image182.w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79.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181.wmf"/><Relationship Id="rId4" Type="http://schemas.openxmlformats.org/officeDocument/2006/relationships/image" Target="NULL"/><Relationship Id="rId9" Type="http://schemas.openxmlformats.org/officeDocument/2006/relationships/oleObject" Target="../embeddings/oleObject58.bin"/><Relationship Id="rId14" Type="http://schemas.openxmlformats.org/officeDocument/2006/relationships/image" Target="../media/image183.wmf"/></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184.wmf"/><Relationship Id="rId7" Type="http://schemas.openxmlformats.org/officeDocument/2006/relationships/image" Target="../media/image186.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185.wmf"/><Relationship Id="rId4" Type="http://schemas.openxmlformats.org/officeDocument/2006/relationships/oleObject" Target="../embeddings/oleObject62.bin"/><Relationship Id="rId9" Type="http://schemas.openxmlformats.org/officeDocument/2006/relationships/image" Target="../media/image187.wmf"/></Relationships>
</file>

<file path=ppt/slides/_rels/slide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3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88.wmf"/><Relationship Id="rId4" Type="http://schemas.openxmlformats.org/officeDocument/2006/relationships/oleObject" Target="../embeddings/oleObject65.bin"/></Relationships>
</file>

<file path=ppt/slides/_rels/slide13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3.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0.emf"/></Relationships>
</file>

<file path=ppt/slides/_rels/slide135.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88.wmf"/><Relationship Id="rId4" Type="http://schemas.openxmlformats.org/officeDocument/2006/relationships/oleObject" Target="../embeddings/oleObject65.bin"/></Relationships>
</file>

<file path=ppt/slides/_rels/slide1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7.bin"/><Relationship Id="rId1" Type="http://schemas.openxmlformats.org/officeDocument/2006/relationships/slideLayout" Target="../slideLayouts/slideLayout9.x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 Id="rId9" Type="http://schemas.openxmlformats.org/officeDocument/2006/relationships/image" Target="../media/image12.wmf"/></Relationships>
</file>

<file path=ppt/slides/_rels/slide140.x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97.e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6.emf"/><Relationship Id="rId5" Type="http://schemas.openxmlformats.org/officeDocument/2006/relationships/image" Target="../media/image195.emf"/><Relationship Id="rId4" Type="http://schemas.openxmlformats.org/officeDocument/2006/relationships/image" Target="../media/image194.emf"/></Relationships>
</file>

<file path=ppt/slides/_rels/slide142.x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98.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01.emf"/><Relationship Id="rId2" Type="http://schemas.openxmlformats.org/officeDocument/2006/relationships/image" Target="../media/image200.emf"/><Relationship Id="rId1" Type="http://schemas.openxmlformats.org/officeDocument/2006/relationships/slideLayout" Target="../slideLayouts/slideLayout2.xml"/><Relationship Id="rId4" Type="http://schemas.openxmlformats.org/officeDocument/2006/relationships/image" Target="../media/image202.emf"/></Relationships>
</file>

<file path=ppt/slides/_rels/slide146.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03.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207.emf"/><Relationship Id="rId5" Type="http://schemas.openxmlformats.org/officeDocument/2006/relationships/image" Target="../media/image206.emf"/><Relationship Id="rId4" Type="http://schemas.openxmlformats.org/officeDocument/2006/relationships/image" Target="../media/image205.jpeg"/></Relationships>
</file>

<file path=ppt/slides/_rels/slide148.xml.rels><?xml version="1.0" encoding="UTF-8" standalone="yes"?>
<Relationships xmlns="http://schemas.openxmlformats.org/package/2006/relationships"><Relationship Id="rId3" Type="http://schemas.openxmlformats.org/officeDocument/2006/relationships/image" Target="../media/image208.emf"/><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09.emf"/></Relationships>
</file>

<file path=ppt/slides/_rels/slide149.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215.wmf"/><Relationship Id="rId3" Type="http://schemas.openxmlformats.org/officeDocument/2006/relationships/image" Target="../media/image210.wmf"/><Relationship Id="rId7" Type="http://schemas.openxmlformats.org/officeDocument/2006/relationships/image" Target="../media/image212.wmf"/><Relationship Id="rId12" Type="http://schemas.openxmlformats.org/officeDocument/2006/relationships/oleObject" Target="../embeddings/oleObject71.bin"/><Relationship Id="rId2" Type="http://schemas.openxmlformats.org/officeDocument/2006/relationships/oleObject" Target="../embeddings/oleObject66.bin"/><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214.wmf"/><Relationship Id="rId5" Type="http://schemas.openxmlformats.org/officeDocument/2006/relationships/image" Target="../media/image211.wmf"/><Relationship Id="rId15" Type="http://schemas.openxmlformats.org/officeDocument/2006/relationships/image" Target="NULL"/><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213.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3.wmf"/><Relationship Id="rId7" Type="http://schemas.microsoft.com/office/2007/relationships/hdphoto" Target="../media/hdphoto1.wdp"/><Relationship Id="rId2" Type="http://schemas.openxmlformats.org/officeDocument/2006/relationships/oleObject" Target="../embeddings/oleObject11.bin"/><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12.bin"/><Relationship Id="rId9" Type="http://schemas.openxmlformats.org/officeDocument/2006/relationships/image" Target="../media/image16.wmf"/></Relationships>
</file>

<file path=ppt/slides/_rels/slide150.xml.rels><?xml version="1.0" encoding="UTF-8" standalone="yes"?>
<Relationships xmlns="http://schemas.openxmlformats.org/package/2006/relationships"><Relationship Id="rId3" Type="http://schemas.openxmlformats.org/officeDocument/2006/relationships/image" Target="../media/image217.emf"/><Relationship Id="rId2" Type="http://schemas.openxmlformats.org/officeDocument/2006/relationships/image" Target="../media/image216.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19.emf"/><Relationship Id="rId2" Type="http://schemas.openxmlformats.org/officeDocument/2006/relationships/image" Target="../media/image218.emf"/><Relationship Id="rId1" Type="http://schemas.openxmlformats.org/officeDocument/2006/relationships/slideLayout" Target="../slideLayouts/slideLayout2.xml"/><Relationship Id="rId5" Type="http://schemas.openxmlformats.org/officeDocument/2006/relationships/image" Target="../media/image221.emf"/><Relationship Id="rId4" Type="http://schemas.openxmlformats.org/officeDocument/2006/relationships/image" Target="../media/image220.emf"/></Relationships>
</file>

<file path=ppt/slides/_rels/slide153.xml.rels><?xml version="1.0" encoding="UTF-8" standalone="yes"?>
<Relationships xmlns="http://schemas.openxmlformats.org/package/2006/relationships"><Relationship Id="rId3" Type="http://schemas.openxmlformats.org/officeDocument/2006/relationships/image" Target="../media/image223.emf"/><Relationship Id="rId2" Type="http://schemas.openxmlformats.org/officeDocument/2006/relationships/image" Target="../media/image222.emf"/><Relationship Id="rId1" Type="http://schemas.openxmlformats.org/officeDocument/2006/relationships/slideLayout" Target="../slideLayouts/slideLayout2.xml"/><Relationship Id="rId5" Type="http://schemas.openxmlformats.org/officeDocument/2006/relationships/image" Target="../media/image225.emf"/><Relationship Id="rId4" Type="http://schemas.openxmlformats.org/officeDocument/2006/relationships/image" Target="../media/image224.emf"/></Relationships>
</file>

<file path=ppt/slides/_rels/slide154.xml.rels><?xml version="1.0" encoding="UTF-8" standalone="yes"?>
<Relationships xmlns="http://schemas.openxmlformats.org/package/2006/relationships"><Relationship Id="rId8" Type="http://schemas.openxmlformats.org/officeDocument/2006/relationships/image" Target="../media/image231.emf"/><Relationship Id="rId3" Type="http://schemas.openxmlformats.org/officeDocument/2006/relationships/image" Target="../media/image226.wmf"/><Relationship Id="rId7" Type="http://schemas.openxmlformats.org/officeDocument/2006/relationships/image" Target="../media/image230.e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image" Target="../media/image229.emf"/><Relationship Id="rId5" Type="http://schemas.openxmlformats.org/officeDocument/2006/relationships/image" Target="../media/image228.emf"/><Relationship Id="rId4" Type="http://schemas.openxmlformats.org/officeDocument/2006/relationships/image" Target="../media/image227.emf"/><Relationship Id="rId9" Type="http://schemas.openxmlformats.org/officeDocument/2006/relationships/image" Target="../media/image232.emf"/></Relationships>
</file>

<file path=ppt/slides/_rels/slide155.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29.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24.bin"/><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5.bin"/><Relationship Id="rId7" Type="http://schemas.openxmlformats.org/officeDocument/2006/relationships/image" Target="../media/image47.wm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46.png"/><Relationship Id="rId4" Type="http://schemas.openxmlformats.org/officeDocument/2006/relationships/image" Target="../media/image45.wmf"/><Relationship Id="rId9" Type="http://schemas.openxmlformats.org/officeDocument/2006/relationships/image" Target="../media/image4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50.wmf"/><Relationship Id="rId4" Type="http://schemas.openxmlformats.org/officeDocument/2006/relationships/oleObject" Target="../embeddings/oleObject29.bin"/><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37.bin"/><Relationship Id="rId17" Type="http://schemas.openxmlformats.org/officeDocument/2006/relationships/image" Target="../media/image60.wmf"/><Relationship Id="rId2" Type="http://schemas.openxmlformats.org/officeDocument/2006/relationships/oleObject" Target="../embeddings/oleObject32.bin"/><Relationship Id="rId16"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6.wmf"/><Relationship Id="rId14" Type="http://schemas.openxmlformats.org/officeDocument/2006/relationships/oleObject" Target="../embeddings/oleObject38.bin"/></Relationships>
</file>

<file path=ppt/slides/_rels/slide4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65.wmf"/><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730.png"/><Relationship Id="rId1" Type="http://schemas.openxmlformats.org/officeDocument/2006/relationships/slideLayout" Target="../slideLayouts/slideLayout2.xml"/><Relationship Id="rId4" Type="http://schemas.openxmlformats.org/officeDocument/2006/relationships/image" Target="../media/image750.png"/></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6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6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8.t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3.tif"/><Relationship Id="rId2" Type="http://schemas.openxmlformats.org/officeDocument/2006/relationships/image" Target="../media/image1260.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8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8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86.xml.rels><?xml version="1.0" encoding="UTF-8" standalone="yes"?>
<Relationships xmlns="http://schemas.openxmlformats.org/package/2006/relationships"><Relationship Id="rId3" Type="http://schemas.openxmlformats.org/officeDocument/2006/relationships/image" Target="../media/image1270.png"/><Relationship Id="rId2" Type="http://schemas.openxmlformats.org/officeDocument/2006/relationships/image" Target="../media/image12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9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1.tif"/><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9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32.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3.tif"/><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9.png"/></Relationships>
</file>

<file path=ppt/slides/_rels/slide96.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slideLayout" Target="../slideLayouts/slideLayout2.xml"/><Relationship Id="rId4" Type="http://schemas.openxmlformats.org/officeDocument/2006/relationships/image" Target="../media/image138.emf"/></Relationships>
</file>

<file path=ppt/slides/_rels/slide9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99.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92696"/>
            <a:ext cx="7772400" cy="2464076"/>
          </a:xfrm>
        </p:spPr>
        <p:txBody>
          <a:bodyPr/>
          <a:lstStyle/>
          <a:p>
            <a:r>
              <a:rPr lang="en-US" sz="4000" b="1" dirty="0"/>
              <a:t>Chapter 3</a:t>
            </a:r>
            <a:br>
              <a:rPr lang="en-US" sz="4000" b="1" dirty="0"/>
            </a:br>
            <a:r>
              <a:rPr lang="en-US" sz="4000" b="1" dirty="0"/>
              <a:t>Bayesian Statistics for Prognostics</a:t>
            </a:r>
          </a:p>
        </p:txBody>
      </p:sp>
    </p:spTree>
    <p:extLst>
      <p:ext uri="{BB962C8B-B14F-4D97-AF65-F5344CB8AC3E}">
        <p14:creationId xmlns:p14="http://schemas.microsoft.com/office/powerpoint/2010/main" val="265939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330D022-8263-4F64-B026-D87F8120B04F}"/>
                  </a:ext>
                </a:extLst>
              </p:cNvPr>
              <p:cNvSpPr>
                <a:spLocks noGrp="1"/>
              </p:cNvSpPr>
              <p:nvPr>
                <p:ph type="body" sz="quarter" idx="10"/>
              </p:nvPr>
            </p:nvSpPr>
            <p:spPr/>
            <p:txBody>
              <a:bodyPr/>
              <a:lstStyle/>
              <a:p>
                <a:r>
                  <a:rPr lang="en-US" dirty="0"/>
                  <a:t>Failure strength with mean = 250 MPa and </a:t>
                </a:r>
                <a:r>
                  <a:rPr lang="en-US" dirty="0" err="1"/>
                  <a:t>CoV</a:t>
                </a:r>
                <a:r>
                  <a:rPr lang="en-US" dirty="0"/>
                  <a:t> = 10%</a:t>
                </a:r>
              </a:p>
              <a:p>
                <a14:m>
                  <m:oMath xmlns:m="http://schemas.openxmlformats.org/officeDocument/2006/math">
                    <m:r>
                      <a:rPr lang="en-US" b="0" i="1" smtClean="0">
                        <a:latin typeface="Cambria Math" panose="02040503050406030204" pitchFamily="18" charset="0"/>
                      </a:rPr>
                      <m:t>𝐶𝑜𝑉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𝜎</m:t>
                        </m:r>
                      </m:num>
                      <m:den>
                        <m:r>
                          <a:rPr lang="en-US" b="0" i="1" smtClean="0">
                            <a:latin typeface="Cambria Math" panose="02040503050406030204" pitchFamily="18" charset="0"/>
                          </a:rPr>
                          <m:t>𝜇</m:t>
                        </m:r>
                      </m:den>
                    </m:f>
                  </m:oMath>
                </a14:m>
                <a:r>
                  <a:rPr lang="en-US" dirty="0"/>
                  <a:t>,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=250×0.1=25</m:t>
                    </m:r>
                    <m:r>
                      <a:rPr lang="en-US" b="0" i="1" smtClean="0">
                        <a:latin typeface="Cambria Math" panose="02040503050406030204" pitchFamily="18" charset="0"/>
                        <a:ea typeface="Cambria Math" panose="02040503050406030204" pitchFamily="18" charset="0"/>
                      </a:rPr>
                      <m:t>𝑀𝑃𝑎</m:t>
                    </m:r>
                  </m:oMath>
                </a14:m>
                <a:endParaRPr lang="en-US" dirty="0"/>
              </a:p>
              <a:p>
                <a:r>
                  <a:rPr lang="en-US" dirty="0"/>
                  <a:t>Failure strength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r>
                  <a:rPr lang="en-US" dirty="0"/>
                  <a:t>PDF: </a:t>
                </a:r>
              </a:p>
            </p:txBody>
          </p:sp>
        </mc:Choice>
        <mc:Fallback xmlns="">
          <p:sp>
            <p:nvSpPr>
              <p:cNvPr id="2" name="Text Placeholder 1">
                <a:extLst>
                  <a:ext uri="{FF2B5EF4-FFF2-40B4-BE49-F238E27FC236}">
                    <a16:creationId xmlns:a16="http://schemas.microsoft.com/office/drawing/2014/main" id="{3330D022-8263-4F64-B026-D87F8120B04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431311A-0496-4F3A-B1F8-78792778FA1F}"/>
              </a:ext>
            </a:extLst>
          </p:cNvPr>
          <p:cNvSpPr>
            <a:spLocks noGrp="1"/>
          </p:cNvSpPr>
          <p:nvPr>
            <p:ph type="title"/>
          </p:nvPr>
        </p:nvSpPr>
        <p:spPr/>
        <p:txBody>
          <a:bodyPr/>
          <a:lstStyle/>
          <a:p>
            <a:r>
              <a:rPr lang="en-US" dirty="0"/>
              <a:t>Ex) Normal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6AA49B-A962-478D-9730-4AA9DAEFE31F}"/>
                  </a:ext>
                </a:extLst>
              </p:cNvPr>
              <p:cNvSpPr txBox="1"/>
              <p:nvPr/>
            </p:nvSpPr>
            <p:spPr>
              <a:xfrm>
                <a:off x="1419367" y="2415654"/>
                <a:ext cx="3603359" cy="6849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𝜎</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𝜋</m:t>
                              </m:r>
                            </m:e>
                          </m:rad>
                        </m:den>
                      </m:f>
                      <m:r>
                        <a:rPr lang="en-US" sz="2000" b="0" i="1" smtClean="0">
                          <a:latin typeface="Cambria Math" panose="02040503050406030204" pitchFamily="18" charset="0"/>
                        </a:rPr>
                        <m:t>𝑒𝑥𝑝</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𝜇</m:t>
                                      </m:r>
                                    </m:num>
                                    <m:den>
                                      <m:r>
                                        <a:rPr lang="en-US" sz="2000" b="0" i="1" smtClean="0">
                                          <a:latin typeface="Cambria Math" panose="02040503050406030204" pitchFamily="18" charset="0"/>
                                        </a:rPr>
                                        <m:t>𝜎</m:t>
                                      </m:r>
                                    </m:den>
                                  </m:f>
                                </m:e>
                              </m:d>
                            </m:e>
                            <m:sup>
                              <m:r>
                                <a:rPr lang="en-US" sz="2000" b="0" i="1" smtClean="0">
                                  <a:latin typeface="Cambria Math" panose="02040503050406030204" pitchFamily="18" charset="0"/>
                                </a:rPr>
                                <m:t>2</m:t>
                              </m:r>
                            </m:sup>
                          </m:sSup>
                        </m:e>
                      </m:d>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2F6AA49B-A962-478D-9730-4AA9DAEFE31F}"/>
                  </a:ext>
                </a:extLst>
              </p:cNvPr>
              <p:cNvSpPr txBox="1">
                <a:spLocks noRot="1" noChangeAspect="1" noMove="1" noResize="1" noEditPoints="1" noAdjustHandles="1" noChangeArrowheads="1" noChangeShapeType="1" noTextEdit="1"/>
              </p:cNvSpPr>
              <p:nvPr/>
            </p:nvSpPr>
            <p:spPr>
              <a:xfrm>
                <a:off x="1419367" y="2415654"/>
                <a:ext cx="3603359" cy="684931"/>
              </a:xfrm>
              <a:prstGeom prst="rect">
                <a:avLst/>
              </a:prstGeom>
              <a:blipFill>
                <a:blip r:embed="rId3"/>
                <a:stretch>
                  <a:fillRect/>
                </a:stretch>
              </a:blipFill>
            </p:spPr>
            <p:txBody>
              <a:bodyPr/>
              <a:lstStyle/>
              <a:p>
                <a:r>
                  <a:rPr lang="en-US">
                    <a:noFill/>
                  </a:rPr>
                  <a:t> </a:t>
                </a:r>
              </a:p>
            </p:txBody>
          </p:sp>
        </mc:Fallback>
      </mc:AlternateContent>
      <p:grpSp>
        <p:nvGrpSpPr>
          <p:cNvPr id="54" name="Canvas 1118">
            <a:extLst>
              <a:ext uri="{FF2B5EF4-FFF2-40B4-BE49-F238E27FC236}">
                <a16:creationId xmlns:a16="http://schemas.microsoft.com/office/drawing/2014/main" id="{3DF626D8-E414-4CFE-A016-AB5E57DC5DFD}"/>
              </a:ext>
            </a:extLst>
          </p:cNvPr>
          <p:cNvGrpSpPr/>
          <p:nvPr/>
        </p:nvGrpSpPr>
        <p:grpSpPr>
          <a:xfrm>
            <a:off x="1241946" y="3290563"/>
            <a:ext cx="4917449" cy="3162765"/>
            <a:chOff x="0" y="0"/>
            <a:chExt cx="3603625" cy="2317750"/>
          </a:xfrm>
        </p:grpSpPr>
        <p:sp>
          <p:nvSpPr>
            <p:cNvPr id="55" name="Rectangle 54">
              <a:extLst>
                <a:ext uri="{FF2B5EF4-FFF2-40B4-BE49-F238E27FC236}">
                  <a16:creationId xmlns:a16="http://schemas.microsoft.com/office/drawing/2014/main" id="{6F397A0B-12F9-4685-A4C1-511EFE480684}"/>
                </a:ext>
              </a:extLst>
            </p:cNvPr>
            <p:cNvSpPr/>
            <p:nvPr/>
          </p:nvSpPr>
          <p:spPr>
            <a:xfrm>
              <a:off x="0" y="0"/>
              <a:ext cx="3603625" cy="2317750"/>
            </a:xfrm>
            <a:prstGeom prst="rect">
              <a:avLst/>
            </a:prstGeom>
            <a:noFill/>
            <a:ln>
              <a:noFill/>
            </a:ln>
          </p:spPr>
        </p:sp>
        <p:grpSp>
          <p:nvGrpSpPr>
            <p:cNvPr id="56" name="Group 55">
              <a:extLst>
                <a:ext uri="{FF2B5EF4-FFF2-40B4-BE49-F238E27FC236}">
                  <a16:creationId xmlns:a16="http://schemas.microsoft.com/office/drawing/2014/main" id="{EC36149F-D3AF-469F-BEF6-5530441AEB7E}"/>
                </a:ext>
              </a:extLst>
            </p:cNvPr>
            <p:cNvGrpSpPr/>
            <p:nvPr/>
          </p:nvGrpSpPr>
          <p:grpSpPr>
            <a:xfrm>
              <a:off x="263469" y="62424"/>
              <a:ext cx="3266714" cy="2024719"/>
              <a:chOff x="703592" y="47625"/>
              <a:chExt cx="2469077" cy="1544703"/>
            </a:xfrm>
          </p:grpSpPr>
          <p:sp>
            <p:nvSpPr>
              <p:cNvPr id="73" name="Rectangle 72">
                <a:extLst>
                  <a:ext uri="{FF2B5EF4-FFF2-40B4-BE49-F238E27FC236}">
                    <a16:creationId xmlns:a16="http://schemas.microsoft.com/office/drawing/2014/main" id="{63079F90-9D03-4733-B894-F9395E93BE6F}"/>
                  </a:ext>
                </a:extLst>
              </p:cNvPr>
              <p:cNvSpPr>
                <a:spLocks noChangeArrowheads="1"/>
              </p:cNvSpPr>
              <p:nvPr/>
            </p:nvSpPr>
            <p:spPr bwMode="auto">
              <a:xfrm>
                <a:off x="790848" y="47625"/>
                <a:ext cx="2303780" cy="1404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sz="2400"/>
              </a:p>
            </p:txBody>
          </p:sp>
          <p:sp>
            <p:nvSpPr>
              <p:cNvPr id="74" name="Rectangle 73">
                <a:extLst>
                  <a:ext uri="{FF2B5EF4-FFF2-40B4-BE49-F238E27FC236}">
                    <a16:creationId xmlns:a16="http://schemas.microsoft.com/office/drawing/2014/main" id="{58B46046-FACD-4EE2-B3A9-8E7ED21AE7DB}"/>
                  </a:ext>
                </a:extLst>
              </p:cNvPr>
              <p:cNvSpPr>
                <a:spLocks noChangeArrowheads="1"/>
              </p:cNvSpPr>
              <p:nvPr/>
            </p:nvSpPr>
            <p:spPr bwMode="auto">
              <a:xfrm>
                <a:off x="790848" y="47625"/>
                <a:ext cx="2303780" cy="140462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400"/>
              </a:p>
            </p:txBody>
          </p:sp>
          <p:cxnSp>
            <p:nvCxnSpPr>
              <p:cNvPr id="75" name="Line 7">
                <a:extLst>
                  <a:ext uri="{FF2B5EF4-FFF2-40B4-BE49-F238E27FC236}">
                    <a16:creationId xmlns:a16="http://schemas.microsoft.com/office/drawing/2014/main" id="{AC342EAE-E759-454B-8D0E-98C48A974D4C}"/>
                  </a:ext>
                </a:extLst>
              </p:cNvPr>
              <p:cNvCxnSpPr>
                <a:cxnSpLocks noChangeShapeType="1"/>
              </p:cNvCxnSpPr>
              <p:nvPr/>
            </p:nvCxnSpPr>
            <p:spPr bwMode="auto">
              <a:xfrm>
                <a:off x="790848" y="47625"/>
                <a:ext cx="23037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6" name="Line 8">
                <a:extLst>
                  <a:ext uri="{FF2B5EF4-FFF2-40B4-BE49-F238E27FC236}">
                    <a16:creationId xmlns:a16="http://schemas.microsoft.com/office/drawing/2014/main" id="{36E5E809-586C-47D1-98A9-7AC0AAAFC01B}"/>
                  </a:ext>
                </a:extLst>
              </p:cNvPr>
              <p:cNvCxnSpPr>
                <a:cxnSpLocks noChangeShapeType="1"/>
              </p:cNvCxnSpPr>
              <p:nvPr/>
            </p:nvCxnSpPr>
            <p:spPr bwMode="auto">
              <a:xfrm>
                <a:off x="790848" y="1452245"/>
                <a:ext cx="23037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7" name="Line 9">
                <a:extLst>
                  <a:ext uri="{FF2B5EF4-FFF2-40B4-BE49-F238E27FC236}">
                    <a16:creationId xmlns:a16="http://schemas.microsoft.com/office/drawing/2014/main" id="{F4856C0C-0216-4923-BB9F-89673BC8B2AC}"/>
                  </a:ext>
                </a:extLst>
              </p:cNvPr>
              <p:cNvCxnSpPr>
                <a:cxnSpLocks noChangeShapeType="1"/>
              </p:cNvCxnSpPr>
              <p:nvPr/>
            </p:nvCxnSpPr>
            <p:spPr bwMode="auto">
              <a:xfrm flipV="1">
                <a:off x="3094628" y="47625"/>
                <a:ext cx="0" cy="14046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8" name="Line 10">
                <a:extLst>
                  <a:ext uri="{FF2B5EF4-FFF2-40B4-BE49-F238E27FC236}">
                    <a16:creationId xmlns:a16="http://schemas.microsoft.com/office/drawing/2014/main" id="{5674992D-E510-439C-88C1-ABAF6AB85C89}"/>
                  </a:ext>
                </a:extLst>
              </p:cNvPr>
              <p:cNvCxnSpPr>
                <a:cxnSpLocks noChangeShapeType="1"/>
              </p:cNvCxnSpPr>
              <p:nvPr/>
            </p:nvCxnSpPr>
            <p:spPr bwMode="auto">
              <a:xfrm flipV="1">
                <a:off x="790848" y="47625"/>
                <a:ext cx="0" cy="14046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9" name="Line 11">
                <a:extLst>
                  <a:ext uri="{FF2B5EF4-FFF2-40B4-BE49-F238E27FC236}">
                    <a16:creationId xmlns:a16="http://schemas.microsoft.com/office/drawing/2014/main" id="{D274B961-6F5C-4F6A-9A88-706C9E2B68C6}"/>
                  </a:ext>
                </a:extLst>
              </p:cNvPr>
              <p:cNvCxnSpPr>
                <a:cxnSpLocks noChangeShapeType="1"/>
              </p:cNvCxnSpPr>
              <p:nvPr/>
            </p:nvCxnSpPr>
            <p:spPr bwMode="auto">
              <a:xfrm>
                <a:off x="790848" y="1452245"/>
                <a:ext cx="23037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0" name="Line 12">
                <a:extLst>
                  <a:ext uri="{FF2B5EF4-FFF2-40B4-BE49-F238E27FC236}">
                    <a16:creationId xmlns:a16="http://schemas.microsoft.com/office/drawing/2014/main" id="{0BDB754D-12A1-40DA-BC7E-AF07190C4CA1}"/>
                  </a:ext>
                </a:extLst>
              </p:cNvPr>
              <p:cNvCxnSpPr>
                <a:cxnSpLocks noChangeShapeType="1"/>
              </p:cNvCxnSpPr>
              <p:nvPr/>
            </p:nvCxnSpPr>
            <p:spPr bwMode="auto">
              <a:xfrm flipV="1">
                <a:off x="790848" y="47625"/>
                <a:ext cx="0" cy="14046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1" name="Line 13">
                <a:extLst>
                  <a:ext uri="{FF2B5EF4-FFF2-40B4-BE49-F238E27FC236}">
                    <a16:creationId xmlns:a16="http://schemas.microsoft.com/office/drawing/2014/main" id="{BFE28AE9-0A67-450A-9065-7CD99305211D}"/>
                  </a:ext>
                </a:extLst>
              </p:cNvPr>
              <p:cNvCxnSpPr>
                <a:cxnSpLocks noChangeShapeType="1"/>
              </p:cNvCxnSpPr>
              <p:nvPr/>
            </p:nvCxnSpPr>
            <p:spPr bwMode="auto">
              <a:xfrm flipV="1">
                <a:off x="790848" y="1426210"/>
                <a:ext cx="0" cy="260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2" name="Line 14">
                <a:extLst>
                  <a:ext uri="{FF2B5EF4-FFF2-40B4-BE49-F238E27FC236}">
                    <a16:creationId xmlns:a16="http://schemas.microsoft.com/office/drawing/2014/main" id="{56526C83-0C8C-4EC8-AB73-E89EFEB7FE30}"/>
                  </a:ext>
                </a:extLst>
              </p:cNvPr>
              <p:cNvCxnSpPr>
                <a:cxnSpLocks noChangeShapeType="1"/>
              </p:cNvCxnSpPr>
              <p:nvPr/>
            </p:nvCxnSpPr>
            <p:spPr bwMode="auto">
              <a:xfrm>
                <a:off x="790848" y="47625"/>
                <a:ext cx="0" cy="215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83" name="Rectangle 82">
                <a:extLst>
                  <a:ext uri="{FF2B5EF4-FFF2-40B4-BE49-F238E27FC236}">
                    <a16:creationId xmlns:a16="http://schemas.microsoft.com/office/drawing/2014/main" id="{F42FA6E6-F64D-4C96-BFF2-330FE231FA10}"/>
                  </a:ext>
                </a:extLst>
              </p:cNvPr>
              <p:cNvSpPr>
                <a:spLocks noChangeArrowheads="1"/>
              </p:cNvSpPr>
              <p:nvPr/>
            </p:nvSpPr>
            <p:spPr bwMode="auto">
              <a:xfrm>
                <a:off x="703592" y="1465581"/>
                <a:ext cx="178516" cy="1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indent="0" algn="just" hangingPunct="0">
                  <a:lnSpc>
                    <a:spcPts val="1200"/>
                  </a:lnSpc>
                  <a:spcBef>
                    <a:spcPts val="0"/>
                  </a:spcBef>
                  <a:spcAft>
                    <a:spcPts val="0"/>
                  </a:spcAft>
                </a:pPr>
                <a:r>
                  <a:rPr lang="en-US" sz="1100">
                    <a:solidFill>
                      <a:srgbClr val="000000"/>
                    </a:solidFill>
                    <a:effectLst/>
                    <a:latin typeface="Helvetica" panose="020B0604020202020204" pitchFamily="34" charset="0"/>
                    <a:ea typeface="Malgun Gothic" panose="020B0503020000020004" pitchFamily="34" charset="-127"/>
                    <a:cs typeface="Times New Roman" panose="02020603050405020304" pitchFamily="18" charset="0"/>
                  </a:rPr>
                  <a:t>150</a:t>
                </a:r>
                <a:endParaRPr lang="en-US" sz="1100">
                  <a:effectLst/>
                  <a:latin typeface="Times" panose="02020603050405020304" pitchFamily="18" charset="0"/>
                  <a:ea typeface="Malgun Gothic" panose="020B0503020000020004" pitchFamily="34" charset="-127"/>
                  <a:cs typeface="Times New Roman" panose="02020603050405020304" pitchFamily="18" charset="0"/>
                </a:endParaRPr>
              </a:p>
            </p:txBody>
          </p:sp>
          <p:cxnSp>
            <p:nvCxnSpPr>
              <p:cNvPr id="84" name="Line 16">
                <a:extLst>
                  <a:ext uri="{FF2B5EF4-FFF2-40B4-BE49-F238E27FC236}">
                    <a16:creationId xmlns:a16="http://schemas.microsoft.com/office/drawing/2014/main" id="{F51E84AB-18E3-4BEC-B592-8BAFE5950034}"/>
                  </a:ext>
                </a:extLst>
              </p:cNvPr>
              <p:cNvCxnSpPr>
                <a:cxnSpLocks noChangeShapeType="1"/>
              </p:cNvCxnSpPr>
              <p:nvPr/>
            </p:nvCxnSpPr>
            <p:spPr bwMode="auto">
              <a:xfrm flipV="1">
                <a:off x="1363618" y="1426210"/>
                <a:ext cx="0" cy="260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5" name="Line 17">
                <a:extLst>
                  <a:ext uri="{FF2B5EF4-FFF2-40B4-BE49-F238E27FC236}">
                    <a16:creationId xmlns:a16="http://schemas.microsoft.com/office/drawing/2014/main" id="{DDEFA2AA-1E8D-47FF-9829-758DE4601102}"/>
                  </a:ext>
                </a:extLst>
              </p:cNvPr>
              <p:cNvCxnSpPr>
                <a:cxnSpLocks noChangeShapeType="1"/>
              </p:cNvCxnSpPr>
              <p:nvPr/>
            </p:nvCxnSpPr>
            <p:spPr bwMode="auto">
              <a:xfrm>
                <a:off x="1363618" y="47625"/>
                <a:ext cx="0" cy="215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86" name="Rectangle 85">
                <a:extLst>
                  <a:ext uri="{FF2B5EF4-FFF2-40B4-BE49-F238E27FC236}">
                    <a16:creationId xmlns:a16="http://schemas.microsoft.com/office/drawing/2014/main" id="{6D6A1155-14C3-4E3E-BAC7-35F99C3E213B}"/>
                  </a:ext>
                </a:extLst>
              </p:cNvPr>
              <p:cNvSpPr>
                <a:spLocks noChangeArrowheads="1"/>
              </p:cNvSpPr>
              <p:nvPr/>
            </p:nvSpPr>
            <p:spPr bwMode="auto">
              <a:xfrm>
                <a:off x="1275572" y="1465580"/>
                <a:ext cx="187110" cy="1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indent="0" algn="just" hangingPunct="0">
                  <a:lnSpc>
                    <a:spcPts val="1200"/>
                  </a:lnSpc>
                  <a:spcBef>
                    <a:spcPts val="0"/>
                  </a:spcBef>
                  <a:spcAft>
                    <a:spcPts val="0"/>
                  </a:spcAft>
                </a:pPr>
                <a:r>
                  <a:rPr lang="en-US" sz="1100">
                    <a:solidFill>
                      <a:srgbClr val="000000"/>
                    </a:solidFill>
                    <a:effectLst/>
                    <a:latin typeface="Helvetica" panose="020B0604020202020204" pitchFamily="34" charset="0"/>
                    <a:ea typeface="Malgun Gothic" panose="020B0503020000020004" pitchFamily="34" charset="-127"/>
                    <a:cs typeface="Times New Roman" panose="02020603050405020304" pitchFamily="18" charset="0"/>
                  </a:rPr>
                  <a:t>200</a:t>
                </a:r>
                <a:endParaRPr lang="en-US" sz="1100">
                  <a:effectLst/>
                  <a:latin typeface="Times" panose="02020603050405020304" pitchFamily="18" charset="0"/>
                  <a:ea typeface="Malgun Gothic" panose="020B0503020000020004" pitchFamily="34" charset="-127"/>
                  <a:cs typeface="Times New Roman" panose="02020603050405020304" pitchFamily="18" charset="0"/>
                </a:endParaRPr>
              </a:p>
            </p:txBody>
          </p:sp>
          <p:cxnSp>
            <p:nvCxnSpPr>
              <p:cNvPr id="87" name="Line 19">
                <a:extLst>
                  <a:ext uri="{FF2B5EF4-FFF2-40B4-BE49-F238E27FC236}">
                    <a16:creationId xmlns:a16="http://schemas.microsoft.com/office/drawing/2014/main" id="{53B27C34-4CAB-4297-B9AC-7B70CD46D5CF}"/>
                  </a:ext>
                </a:extLst>
              </p:cNvPr>
              <p:cNvCxnSpPr>
                <a:cxnSpLocks noChangeShapeType="1"/>
              </p:cNvCxnSpPr>
              <p:nvPr/>
            </p:nvCxnSpPr>
            <p:spPr bwMode="auto">
              <a:xfrm flipV="1">
                <a:off x="1940198" y="1426210"/>
                <a:ext cx="0" cy="260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8" name="Line 20">
                <a:extLst>
                  <a:ext uri="{FF2B5EF4-FFF2-40B4-BE49-F238E27FC236}">
                    <a16:creationId xmlns:a16="http://schemas.microsoft.com/office/drawing/2014/main" id="{D00EE3E0-4651-4D86-BE57-9B736FCCB47E}"/>
                  </a:ext>
                </a:extLst>
              </p:cNvPr>
              <p:cNvCxnSpPr>
                <a:cxnSpLocks noChangeShapeType="1"/>
              </p:cNvCxnSpPr>
              <p:nvPr/>
            </p:nvCxnSpPr>
            <p:spPr bwMode="auto">
              <a:xfrm>
                <a:off x="1940198" y="47625"/>
                <a:ext cx="0" cy="215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89" name="Rectangle 88">
                <a:extLst>
                  <a:ext uri="{FF2B5EF4-FFF2-40B4-BE49-F238E27FC236}">
                    <a16:creationId xmlns:a16="http://schemas.microsoft.com/office/drawing/2014/main" id="{94294A82-2A27-4469-9E37-5BC89E48DDA8}"/>
                  </a:ext>
                </a:extLst>
              </p:cNvPr>
              <p:cNvSpPr>
                <a:spLocks noChangeArrowheads="1"/>
              </p:cNvSpPr>
              <p:nvPr/>
            </p:nvSpPr>
            <p:spPr bwMode="auto">
              <a:xfrm>
                <a:off x="1858268" y="1465580"/>
                <a:ext cx="173350" cy="10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indent="0" algn="just" hangingPunct="0">
                  <a:lnSpc>
                    <a:spcPts val="1200"/>
                  </a:lnSpc>
                  <a:spcBef>
                    <a:spcPts val="0"/>
                  </a:spcBef>
                  <a:spcAft>
                    <a:spcPts val="0"/>
                  </a:spcAft>
                </a:pPr>
                <a:r>
                  <a:rPr lang="en-US" sz="1100">
                    <a:solidFill>
                      <a:srgbClr val="000000"/>
                    </a:solidFill>
                    <a:effectLst/>
                    <a:latin typeface="Helvetica" panose="020B0604020202020204" pitchFamily="34" charset="0"/>
                    <a:ea typeface="Malgun Gothic" panose="020B0503020000020004" pitchFamily="34" charset="-127"/>
                    <a:cs typeface="Times New Roman" panose="02020603050405020304" pitchFamily="18" charset="0"/>
                  </a:rPr>
                  <a:t>250</a:t>
                </a:r>
                <a:endParaRPr lang="en-US" sz="1100">
                  <a:effectLst/>
                  <a:latin typeface="Times" panose="02020603050405020304" pitchFamily="18" charset="0"/>
                  <a:ea typeface="Malgun Gothic" panose="020B0503020000020004" pitchFamily="34" charset="-127"/>
                  <a:cs typeface="Times New Roman" panose="02020603050405020304" pitchFamily="18" charset="0"/>
                </a:endParaRPr>
              </a:p>
            </p:txBody>
          </p:sp>
          <p:cxnSp>
            <p:nvCxnSpPr>
              <p:cNvPr id="90" name="Line 22">
                <a:extLst>
                  <a:ext uri="{FF2B5EF4-FFF2-40B4-BE49-F238E27FC236}">
                    <a16:creationId xmlns:a16="http://schemas.microsoft.com/office/drawing/2014/main" id="{F921059C-20C6-4CED-B313-CB8A5808107A}"/>
                  </a:ext>
                </a:extLst>
              </p:cNvPr>
              <p:cNvCxnSpPr>
                <a:cxnSpLocks noChangeShapeType="1"/>
              </p:cNvCxnSpPr>
              <p:nvPr/>
            </p:nvCxnSpPr>
            <p:spPr bwMode="auto">
              <a:xfrm flipV="1">
                <a:off x="2517413" y="1426210"/>
                <a:ext cx="0" cy="260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1" name="Line 23">
                <a:extLst>
                  <a:ext uri="{FF2B5EF4-FFF2-40B4-BE49-F238E27FC236}">
                    <a16:creationId xmlns:a16="http://schemas.microsoft.com/office/drawing/2014/main" id="{7BE3E8DB-2A07-47C5-94A7-4B05BF921143}"/>
                  </a:ext>
                </a:extLst>
              </p:cNvPr>
              <p:cNvCxnSpPr>
                <a:cxnSpLocks noChangeShapeType="1"/>
              </p:cNvCxnSpPr>
              <p:nvPr/>
            </p:nvCxnSpPr>
            <p:spPr bwMode="auto">
              <a:xfrm>
                <a:off x="2517413" y="47625"/>
                <a:ext cx="0" cy="215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92" name="Rectangle 91">
                <a:extLst>
                  <a:ext uri="{FF2B5EF4-FFF2-40B4-BE49-F238E27FC236}">
                    <a16:creationId xmlns:a16="http://schemas.microsoft.com/office/drawing/2014/main" id="{2775CCEA-9ECD-4283-B5A9-CEBE0DE787F7}"/>
                  </a:ext>
                </a:extLst>
              </p:cNvPr>
              <p:cNvSpPr>
                <a:spLocks noChangeArrowheads="1"/>
              </p:cNvSpPr>
              <p:nvPr/>
            </p:nvSpPr>
            <p:spPr bwMode="auto">
              <a:xfrm>
                <a:off x="2432258" y="1462987"/>
                <a:ext cx="168449" cy="12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indent="0" algn="just" hangingPunct="0">
                  <a:lnSpc>
                    <a:spcPts val="1200"/>
                  </a:lnSpc>
                  <a:spcBef>
                    <a:spcPts val="0"/>
                  </a:spcBef>
                  <a:spcAft>
                    <a:spcPts val="0"/>
                  </a:spcAft>
                </a:pPr>
                <a:r>
                  <a:rPr lang="en-US" sz="1100">
                    <a:solidFill>
                      <a:srgbClr val="000000"/>
                    </a:solidFill>
                    <a:effectLst/>
                    <a:latin typeface="Helvetica" panose="020B0604020202020204" pitchFamily="34" charset="0"/>
                    <a:ea typeface="Malgun Gothic" panose="020B0503020000020004" pitchFamily="34" charset="-127"/>
                    <a:cs typeface="Times New Roman" panose="02020603050405020304" pitchFamily="18" charset="0"/>
                  </a:rPr>
                  <a:t>300</a:t>
                </a:r>
                <a:endParaRPr lang="en-US" sz="1100">
                  <a:effectLst/>
                  <a:latin typeface="Times" panose="02020603050405020304" pitchFamily="18" charset="0"/>
                  <a:ea typeface="Malgun Gothic" panose="020B0503020000020004" pitchFamily="34" charset="-127"/>
                  <a:cs typeface="Times New Roman" panose="02020603050405020304" pitchFamily="18" charset="0"/>
                </a:endParaRPr>
              </a:p>
            </p:txBody>
          </p:sp>
          <p:cxnSp>
            <p:nvCxnSpPr>
              <p:cNvPr id="93" name="Line 25">
                <a:extLst>
                  <a:ext uri="{FF2B5EF4-FFF2-40B4-BE49-F238E27FC236}">
                    <a16:creationId xmlns:a16="http://schemas.microsoft.com/office/drawing/2014/main" id="{3782D76A-32DF-4886-88DA-7AEC1BD9D5CD}"/>
                  </a:ext>
                </a:extLst>
              </p:cNvPr>
              <p:cNvCxnSpPr>
                <a:cxnSpLocks noChangeShapeType="1"/>
              </p:cNvCxnSpPr>
              <p:nvPr/>
            </p:nvCxnSpPr>
            <p:spPr bwMode="auto">
              <a:xfrm flipV="1">
                <a:off x="3094628" y="1426210"/>
                <a:ext cx="0" cy="260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4" name="Line 26">
                <a:extLst>
                  <a:ext uri="{FF2B5EF4-FFF2-40B4-BE49-F238E27FC236}">
                    <a16:creationId xmlns:a16="http://schemas.microsoft.com/office/drawing/2014/main" id="{54D64359-09FA-419E-BF7F-EF4DB836940E}"/>
                  </a:ext>
                </a:extLst>
              </p:cNvPr>
              <p:cNvCxnSpPr>
                <a:cxnSpLocks noChangeShapeType="1"/>
              </p:cNvCxnSpPr>
              <p:nvPr/>
            </p:nvCxnSpPr>
            <p:spPr bwMode="auto">
              <a:xfrm>
                <a:off x="3094628" y="47625"/>
                <a:ext cx="0" cy="215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95" name="Rectangle 94">
                <a:extLst>
                  <a:ext uri="{FF2B5EF4-FFF2-40B4-BE49-F238E27FC236}">
                    <a16:creationId xmlns:a16="http://schemas.microsoft.com/office/drawing/2014/main" id="{95C4E8B3-959B-4B0C-9F55-F290829F1215}"/>
                  </a:ext>
                </a:extLst>
              </p:cNvPr>
              <p:cNvSpPr>
                <a:spLocks noChangeArrowheads="1"/>
              </p:cNvSpPr>
              <p:nvPr/>
            </p:nvSpPr>
            <p:spPr bwMode="auto">
              <a:xfrm>
                <a:off x="3001434" y="1465580"/>
                <a:ext cx="171235"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indent="0" algn="just" hangingPunct="0">
                  <a:lnSpc>
                    <a:spcPts val="1200"/>
                  </a:lnSpc>
                  <a:spcBef>
                    <a:spcPts val="0"/>
                  </a:spcBef>
                  <a:spcAft>
                    <a:spcPts val="0"/>
                  </a:spcAft>
                </a:pPr>
                <a:r>
                  <a:rPr lang="en-US" sz="1100">
                    <a:solidFill>
                      <a:srgbClr val="000000"/>
                    </a:solidFill>
                    <a:effectLst/>
                    <a:latin typeface="Helvetica" panose="020B0604020202020204" pitchFamily="34" charset="0"/>
                    <a:ea typeface="Malgun Gothic" panose="020B0503020000020004" pitchFamily="34" charset="-127"/>
                    <a:cs typeface="Times New Roman" panose="02020603050405020304" pitchFamily="18" charset="0"/>
                  </a:rPr>
                  <a:t>350</a:t>
                </a:r>
                <a:endParaRPr lang="en-US" sz="1100">
                  <a:effectLst/>
                  <a:latin typeface="Times" panose="02020603050405020304" pitchFamily="18" charset="0"/>
                  <a:ea typeface="Malgun Gothic" panose="020B0503020000020004" pitchFamily="34" charset="-127"/>
                  <a:cs typeface="Times New Roman" panose="02020603050405020304" pitchFamily="18" charset="0"/>
                </a:endParaRPr>
              </a:p>
            </p:txBody>
          </p:sp>
          <p:cxnSp>
            <p:nvCxnSpPr>
              <p:cNvPr id="96" name="Line 28">
                <a:extLst>
                  <a:ext uri="{FF2B5EF4-FFF2-40B4-BE49-F238E27FC236}">
                    <a16:creationId xmlns:a16="http://schemas.microsoft.com/office/drawing/2014/main" id="{531EC8C2-3B31-45D8-8359-CB5E93D2D5B4}"/>
                  </a:ext>
                </a:extLst>
              </p:cNvPr>
              <p:cNvCxnSpPr>
                <a:cxnSpLocks noChangeShapeType="1"/>
              </p:cNvCxnSpPr>
              <p:nvPr/>
            </p:nvCxnSpPr>
            <p:spPr bwMode="auto">
              <a:xfrm>
                <a:off x="790848" y="1452245"/>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7" name="Line 29">
                <a:extLst>
                  <a:ext uri="{FF2B5EF4-FFF2-40B4-BE49-F238E27FC236}">
                    <a16:creationId xmlns:a16="http://schemas.microsoft.com/office/drawing/2014/main" id="{AA9B4AB7-78C3-44F7-8847-1F6D99C775BB}"/>
                  </a:ext>
                </a:extLst>
              </p:cNvPr>
              <p:cNvCxnSpPr>
                <a:cxnSpLocks noChangeShapeType="1"/>
              </p:cNvCxnSpPr>
              <p:nvPr/>
            </p:nvCxnSpPr>
            <p:spPr bwMode="auto">
              <a:xfrm flipH="1">
                <a:off x="3068593" y="1452245"/>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8" name="Line 31">
                <a:extLst>
                  <a:ext uri="{FF2B5EF4-FFF2-40B4-BE49-F238E27FC236}">
                    <a16:creationId xmlns:a16="http://schemas.microsoft.com/office/drawing/2014/main" id="{5BB063AD-1734-4433-9DF1-24322D3ACFBD}"/>
                  </a:ext>
                </a:extLst>
              </p:cNvPr>
              <p:cNvCxnSpPr>
                <a:cxnSpLocks noChangeShapeType="1"/>
              </p:cNvCxnSpPr>
              <p:nvPr/>
            </p:nvCxnSpPr>
            <p:spPr bwMode="auto">
              <a:xfrm>
                <a:off x="790848" y="1274445"/>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9" name="Line 32">
                <a:extLst>
                  <a:ext uri="{FF2B5EF4-FFF2-40B4-BE49-F238E27FC236}">
                    <a16:creationId xmlns:a16="http://schemas.microsoft.com/office/drawing/2014/main" id="{A35D5FFF-17C1-4F50-88A6-F39FA1AE8662}"/>
                  </a:ext>
                </a:extLst>
              </p:cNvPr>
              <p:cNvCxnSpPr>
                <a:cxnSpLocks noChangeShapeType="1"/>
              </p:cNvCxnSpPr>
              <p:nvPr/>
            </p:nvCxnSpPr>
            <p:spPr bwMode="auto">
              <a:xfrm flipH="1">
                <a:off x="3068593" y="1274445"/>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0" name="Line 34">
                <a:extLst>
                  <a:ext uri="{FF2B5EF4-FFF2-40B4-BE49-F238E27FC236}">
                    <a16:creationId xmlns:a16="http://schemas.microsoft.com/office/drawing/2014/main" id="{4CC5DF75-3A66-465C-A31F-4A804A855FBD}"/>
                  </a:ext>
                </a:extLst>
              </p:cNvPr>
              <p:cNvCxnSpPr>
                <a:cxnSpLocks noChangeShapeType="1"/>
              </p:cNvCxnSpPr>
              <p:nvPr/>
            </p:nvCxnSpPr>
            <p:spPr bwMode="auto">
              <a:xfrm>
                <a:off x="790848" y="1101090"/>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1" name="Line 35">
                <a:extLst>
                  <a:ext uri="{FF2B5EF4-FFF2-40B4-BE49-F238E27FC236}">
                    <a16:creationId xmlns:a16="http://schemas.microsoft.com/office/drawing/2014/main" id="{AB4B98B6-064E-4A30-9301-2CB8504FF874}"/>
                  </a:ext>
                </a:extLst>
              </p:cNvPr>
              <p:cNvCxnSpPr>
                <a:cxnSpLocks noChangeShapeType="1"/>
              </p:cNvCxnSpPr>
              <p:nvPr/>
            </p:nvCxnSpPr>
            <p:spPr bwMode="auto">
              <a:xfrm flipH="1">
                <a:off x="3068593" y="1101090"/>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2" name="Line 37">
                <a:extLst>
                  <a:ext uri="{FF2B5EF4-FFF2-40B4-BE49-F238E27FC236}">
                    <a16:creationId xmlns:a16="http://schemas.microsoft.com/office/drawing/2014/main" id="{1C774390-9222-44E1-875D-E800DEE5431F}"/>
                  </a:ext>
                </a:extLst>
              </p:cNvPr>
              <p:cNvCxnSpPr>
                <a:cxnSpLocks noChangeShapeType="1"/>
              </p:cNvCxnSpPr>
              <p:nvPr/>
            </p:nvCxnSpPr>
            <p:spPr bwMode="auto">
              <a:xfrm>
                <a:off x="790848" y="923290"/>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3" name="Line 38">
                <a:extLst>
                  <a:ext uri="{FF2B5EF4-FFF2-40B4-BE49-F238E27FC236}">
                    <a16:creationId xmlns:a16="http://schemas.microsoft.com/office/drawing/2014/main" id="{EA85E8E1-7417-4224-AA80-0FE410B098A9}"/>
                  </a:ext>
                </a:extLst>
              </p:cNvPr>
              <p:cNvCxnSpPr>
                <a:cxnSpLocks noChangeShapeType="1"/>
              </p:cNvCxnSpPr>
              <p:nvPr/>
            </p:nvCxnSpPr>
            <p:spPr bwMode="auto">
              <a:xfrm flipH="1">
                <a:off x="3068593" y="923290"/>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4" name="Line 40">
                <a:extLst>
                  <a:ext uri="{FF2B5EF4-FFF2-40B4-BE49-F238E27FC236}">
                    <a16:creationId xmlns:a16="http://schemas.microsoft.com/office/drawing/2014/main" id="{67F2A3AE-5AC8-4E30-B8C9-D848DAA01141}"/>
                  </a:ext>
                </a:extLst>
              </p:cNvPr>
              <p:cNvCxnSpPr>
                <a:cxnSpLocks noChangeShapeType="1"/>
              </p:cNvCxnSpPr>
              <p:nvPr/>
            </p:nvCxnSpPr>
            <p:spPr bwMode="auto">
              <a:xfrm>
                <a:off x="790848" y="749935"/>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5" name="Line 41">
                <a:extLst>
                  <a:ext uri="{FF2B5EF4-FFF2-40B4-BE49-F238E27FC236}">
                    <a16:creationId xmlns:a16="http://schemas.microsoft.com/office/drawing/2014/main" id="{B85280F7-E560-4BE0-BCB9-0D3AC995CF43}"/>
                  </a:ext>
                </a:extLst>
              </p:cNvPr>
              <p:cNvCxnSpPr>
                <a:cxnSpLocks noChangeShapeType="1"/>
              </p:cNvCxnSpPr>
              <p:nvPr/>
            </p:nvCxnSpPr>
            <p:spPr bwMode="auto">
              <a:xfrm flipH="1">
                <a:off x="3068593" y="749935"/>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6" name="Line 43">
                <a:extLst>
                  <a:ext uri="{FF2B5EF4-FFF2-40B4-BE49-F238E27FC236}">
                    <a16:creationId xmlns:a16="http://schemas.microsoft.com/office/drawing/2014/main" id="{22F0F88A-142E-47E5-87C7-C2C379801C65}"/>
                  </a:ext>
                </a:extLst>
              </p:cNvPr>
              <p:cNvCxnSpPr>
                <a:cxnSpLocks noChangeShapeType="1"/>
              </p:cNvCxnSpPr>
              <p:nvPr/>
            </p:nvCxnSpPr>
            <p:spPr bwMode="auto">
              <a:xfrm>
                <a:off x="790848" y="572135"/>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7" name="Line 44">
                <a:extLst>
                  <a:ext uri="{FF2B5EF4-FFF2-40B4-BE49-F238E27FC236}">
                    <a16:creationId xmlns:a16="http://schemas.microsoft.com/office/drawing/2014/main" id="{DA3207A3-2B8F-470D-AC09-9EE333011944}"/>
                  </a:ext>
                </a:extLst>
              </p:cNvPr>
              <p:cNvCxnSpPr>
                <a:cxnSpLocks noChangeShapeType="1"/>
              </p:cNvCxnSpPr>
              <p:nvPr/>
            </p:nvCxnSpPr>
            <p:spPr bwMode="auto">
              <a:xfrm flipH="1">
                <a:off x="3068593" y="572135"/>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8" name="Line 46">
                <a:extLst>
                  <a:ext uri="{FF2B5EF4-FFF2-40B4-BE49-F238E27FC236}">
                    <a16:creationId xmlns:a16="http://schemas.microsoft.com/office/drawing/2014/main" id="{5A616F0F-AD7A-4E61-AC0C-D769FB3FE25E}"/>
                  </a:ext>
                </a:extLst>
              </p:cNvPr>
              <p:cNvCxnSpPr>
                <a:cxnSpLocks noChangeShapeType="1"/>
              </p:cNvCxnSpPr>
              <p:nvPr/>
            </p:nvCxnSpPr>
            <p:spPr bwMode="auto">
              <a:xfrm>
                <a:off x="790848" y="398780"/>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9" name="Line 47">
                <a:extLst>
                  <a:ext uri="{FF2B5EF4-FFF2-40B4-BE49-F238E27FC236}">
                    <a16:creationId xmlns:a16="http://schemas.microsoft.com/office/drawing/2014/main" id="{052D9EC3-D51D-4AC3-9C7A-FB34520CD2B3}"/>
                  </a:ext>
                </a:extLst>
              </p:cNvPr>
              <p:cNvCxnSpPr>
                <a:cxnSpLocks noChangeShapeType="1"/>
              </p:cNvCxnSpPr>
              <p:nvPr/>
            </p:nvCxnSpPr>
            <p:spPr bwMode="auto">
              <a:xfrm flipH="1">
                <a:off x="3068593" y="398780"/>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0" name="Line 49">
                <a:extLst>
                  <a:ext uri="{FF2B5EF4-FFF2-40B4-BE49-F238E27FC236}">
                    <a16:creationId xmlns:a16="http://schemas.microsoft.com/office/drawing/2014/main" id="{95EA76FD-F55A-43F9-8E29-E13EF138A461}"/>
                  </a:ext>
                </a:extLst>
              </p:cNvPr>
              <p:cNvCxnSpPr>
                <a:cxnSpLocks noChangeShapeType="1"/>
              </p:cNvCxnSpPr>
              <p:nvPr/>
            </p:nvCxnSpPr>
            <p:spPr bwMode="auto">
              <a:xfrm>
                <a:off x="790848" y="220980"/>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1" name="Line 50">
                <a:extLst>
                  <a:ext uri="{FF2B5EF4-FFF2-40B4-BE49-F238E27FC236}">
                    <a16:creationId xmlns:a16="http://schemas.microsoft.com/office/drawing/2014/main" id="{B8685447-5129-43E8-BE46-4607BBDE1237}"/>
                  </a:ext>
                </a:extLst>
              </p:cNvPr>
              <p:cNvCxnSpPr>
                <a:cxnSpLocks noChangeShapeType="1"/>
              </p:cNvCxnSpPr>
              <p:nvPr/>
            </p:nvCxnSpPr>
            <p:spPr bwMode="auto">
              <a:xfrm flipH="1">
                <a:off x="3068593" y="220980"/>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2" name="Line 52">
                <a:extLst>
                  <a:ext uri="{FF2B5EF4-FFF2-40B4-BE49-F238E27FC236}">
                    <a16:creationId xmlns:a16="http://schemas.microsoft.com/office/drawing/2014/main" id="{64BF3E95-D8E1-46F1-91CB-5871C927FC88}"/>
                  </a:ext>
                </a:extLst>
              </p:cNvPr>
              <p:cNvCxnSpPr>
                <a:cxnSpLocks noChangeShapeType="1"/>
              </p:cNvCxnSpPr>
              <p:nvPr/>
            </p:nvCxnSpPr>
            <p:spPr bwMode="auto">
              <a:xfrm>
                <a:off x="790848" y="47625"/>
                <a:ext cx="215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3" name="Line 53">
                <a:extLst>
                  <a:ext uri="{FF2B5EF4-FFF2-40B4-BE49-F238E27FC236}">
                    <a16:creationId xmlns:a16="http://schemas.microsoft.com/office/drawing/2014/main" id="{C98BDE8E-B0F1-4BB7-891F-CF39BB8B0008}"/>
                  </a:ext>
                </a:extLst>
              </p:cNvPr>
              <p:cNvCxnSpPr>
                <a:cxnSpLocks noChangeShapeType="1"/>
              </p:cNvCxnSpPr>
              <p:nvPr/>
            </p:nvCxnSpPr>
            <p:spPr bwMode="auto">
              <a:xfrm flipH="1">
                <a:off x="3068593" y="47625"/>
                <a:ext cx="260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4" name="Line 55">
                <a:extLst>
                  <a:ext uri="{FF2B5EF4-FFF2-40B4-BE49-F238E27FC236}">
                    <a16:creationId xmlns:a16="http://schemas.microsoft.com/office/drawing/2014/main" id="{9AD7D4D3-EF16-4541-8187-6F11569E1703}"/>
                  </a:ext>
                </a:extLst>
              </p:cNvPr>
              <p:cNvCxnSpPr>
                <a:cxnSpLocks noChangeShapeType="1"/>
              </p:cNvCxnSpPr>
              <p:nvPr/>
            </p:nvCxnSpPr>
            <p:spPr bwMode="auto">
              <a:xfrm>
                <a:off x="790848" y="47625"/>
                <a:ext cx="230378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5" name="Line 56">
                <a:extLst>
                  <a:ext uri="{FF2B5EF4-FFF2-40B4-BE49-F238E27FC236}">
                    <a16:creationId xmlns:a16="http://schemas.microsoft.com/office/drawing/2014/main" id="{AF02D708-F941-453C-BBE2-7CA58520E019}"/>
                  </a:ext>
                </a:extLst>
              </p:cNvPr>
              <p:cNvCxnSpPr>
                <a:cxnSpLocks noChangeShapeType="1"/>
              </p:cNvCxnSpPr>
              <p:nvPr/>
            </p:nvCxnSpPr>
            <p:spPr bwMode="auto">
              <a:xfrm>
                <a:off x="790848" y="1452245"/>
                <a:ext cx="230378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6" name="Line 57">
                <a:extLst>
                  <a:ext uri="{FF2B5EF4-FFF2-40B4-BE49-F238E27FC236}">
                    <a16:creationId xmlns:a16="http://schemas.microsoft.com/office/drawing/2014/main" id="{5378C972-0F86-45E5-81E7-41FD5EEA1579}"/>
                  </a:ext>
                </a:extLst>
              </p:cNvPr>
              <p:cNvCxnSpPr>
                <a:cxnSpLocks noChangeShapeType="1"/>
              </p:cNvCxnSpPr>
              <p:nvPr/>
            </p:nvCxnSpPr>
            <p:spPr bwMode="auto">
              <a:xfrm flipV="1">
                <a:off x="3094628" y="47625"/>
                <a:ext cx="0" cy="140462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7" name="Line 58">
                <a:extLst>
                  <a:ext uri="{FF2B5EF4-FFF2-40B4-BE49-F238E27FC236}">
                    <a16:creationId xmlns:a16="http://schemas.microsoft.com/office/drawing/2014/main" id="{6520B1DC-F29D-4C64-975D-236DE67631EE}"/>
                  </a:ext>
                </a:extLst>
              </p:cNvPr>
              <p:cNvCxnSpPr>
                <a:cxnSpLocks noChangeShapeType="1"/>
              </p:cNvCxnSpPr>
              <p:nvPr/>
            </p:nvCxnSpPr>
            <p:spPr bwMode="auto">
              <a:xfrm flipV="1">
                <a:off x="790848" y="47625"/>
                <a:ext cx="0" cy="140462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cxnSp>
          <p:sp>
            <p:nvSpPr>
              <p:cNvPr id="118" name="Freeform 59">
                <a:extLst>
                  <a:ext uri="{FF2B5EF4-FFF2-40B4-BE49-F238E27FC236}">
                    <a16:creationId xmlns:a16="http://schemas.microsoft.com/office/drawing/2014/main" id="{BECAC51C-6043-4D71-B157-8CAB843399FD}"/>
                  </a:ext>
                </a:extLst>
              </p:cNvPr>
              <p:cNvSpPr>
                <a:spLocks/>
              </p:cNvSpPr>
              <p:nvPr/>
            </p:nvSpPr>
            <p:spPr bwMode="auto">
              <a:xfrm>
                <a:off x="790848" y="47625"/>
                <a:ext cx="2303780" cy="1400810"/>
              </a:xfrm>
              <a:custGeom>
                <a:avLst/>
                <a:gdLst>
                  <a:gd name="T0" fmla="*/ 0 w 3628"/>
                  <a:gd name="T1" fmla="*/ 2206 h 2206"/>
                  <a:gd name="T2" fmla="*/ 89 w 3628"/>
                  <a:gd name="T3" fmla="*/ 2206 h 2206"/>
                  <a:gd name="T4" fmla="*/ 178 w 3628"/>
                  <a:gd name="T5" fmla="*/ 2206 h 2206"/>
                  <a:gd name="T6" fmla="*/ 266 w 3628"/>
                  <a:gd name="T7" fmla="*/ 2206 h 2206"/>
                  <a:gd name="T8" fmla="*/ 362 w 3628"/>
                  <a:gd name="T9" fmla="*/ 2199 h 2206"/>
                  <a:gd name="T10" fmla="*/ 451 w 3628"/>
                  <a:gd name="T11" fmla="*/ 2185 h 2206"/>
                  <a:gd name="T12" fmla="*/ 540 w 3628"/>
                  <a:gd name="T13" fmla="*/ 2165 h 2206"/>
                  <a:gd name="T14" fmla="*/ 629 w 3628"/>
                  <a:gd name="T15" fmla="*/ 2130 h 2206"/>
                  <a:gd name="T16" fmla="*/ 724 w 3628"/>
                  <a:gd name="T17" fmla="*/ 2083 h 2206"/>
                  <a:gd name="T18" fmla="*/ 813 w 3628"/>
                  <a:gd name="T19" fmla="*/ 2014 h 2206"/>
                  <a:gd name="T20" fmla="*/ 902 w 3628"/>
                  <a:gd name="T21" fmla="*/ 1912 h 2206"/>
                  <a:gd name="T22" fmla="*/ 997 w 3628"/>
                  <a:gd name="T23" fmla="*/ 1775 h 2206"/>
                  <a:gd name="T24" fmla="*/ 1086 w 3628"/>
                  <a:gd name="T25" fmla="*/ 1598 h 2206"/>
                  <a:gd name="T26" fmla="*/ 1175 w 3628"/>
                  <a:gd name="T27" fmla="*/ 1379 h 2206"/>
                  <a:gd name="T28" fmla="*/ 1264 w 3628"/>
                  <a:gd name="T29" fmla="*/ 1133 h 2206"/>
                  <a:gd name="T30" fmla="*/ 1360 w 3628"/>
                  <a:gd name="T31" fmla="*/ 874 h 2206"/>
                  <a:gd name="T32" fmla="*/ 1448 w 3628"/>
                  <a:gd name="T33" fmla="*/ 608 h 2206"/>
                  <a:gd name="T34" fmla="*/ 1537 w 3628"/>
                  <a:gd name="T35" fmla="*/ 369 h 2206"/>
                  <a:gd name="T36" fmla="*/ 1626 w 3628"/>
                  <a:gd name="T37" fmla="*/ 171 h 2206"/>
                  <a:gd name="T38" fmla="*/ 1722 w 3628"/>
                  <a:gd name="T39" fmla="*/ 48 h 2206"/>
                  <a:gd name="T40" fmla="*/ 1810 w 3628"/>
                  <a:gd name="T41" fmla="*/ 0 h 2206"/>
                  <a:gd name="T42" fmla="*/ 1899 w 3628"/>
                  <a:gd name="T43" fmla="*/ 48 h 2206"/>
                  <a:gd name="T44" fmla="*/ 1995 w 3628"/>
                  <a:gd name="T45" fmla="*/ 171 h 2206"/>
                  <a:gd name="T46" fmla="*/ 2084 w 3628"/>
                  <a:gd name="T47" fmla="*/ 369 h 2206"/>
                  <a:gd name="T48" fmla="*/ 2172 w 3628"/>
                  <a:gd name="T49" fmla="*/ 608 h 2206"/>
                  <a:gd name="T50" fmla="*/ 2261 w 3628"/>
                  <a:gd name="T51" fmla="*/ 874 h 2206"/>
                  <a:gd name="T52" fmla="*/ 2357 w 3628"/>
                  <a:gd name="T53" fmla="*/ 1133 h 2206"/>
                  <a:gd name="T54" fmla="*/ 2446 w 3628"/>
                  <a:gd name="T55" fmla="*/ 1379 h 2206"/>
                  <a:gd name="T56" fmla="*/ 2535 w 3628"/>
                  <a:gd name="T57" fmla="*/ 1598 h 2206"/>
                  <a:gd name="T58" fmla="*/ 2623 w 3628"/>
                  <a:gd name="T59" fmla="*/ 1775 h 2206"/>
                  <a:gd name="T60" fmla="*/ 2719 w 3628"/>
                  <a:gd name="T61" fmla="*/ 1912 h 2206"/>
                  <a:gd name="T62" fmla="*/ 2808 w 3628"/>
                  <a:gd name="T63" fmla="*/ 2014 h 2206"/>
                  <a:gd name="T64" fmla="*/ 2897 w 3628"/>
                  <a:gd name="T65" fmla="*/ 2083 h 2206"/>
                  <a:gd name="T66" fmla="*/ 2992 w 3628"/>
                  <a:gd name="T67" fmla="*/ 2130 h 2206"/>
                  <a:gd name="T68" fmla="*/ 3081 w 3628"/>
                  <a:gd name="T69" fmla="*/ 2165 h 2206"/>
                  <a:gd name="T70" fmla="*/ 3170 w 3628"/>
                  <a:gd name="T71" fmla="*/ 2185 h 2206"/>
                  <a:gd name="T72" fmla="*/ 3259 w 3628"/>
                  <a:gd name="T73" fmla="*/ 2199 h 2206"/>
                  <a:gd name="T74" fmla="*/ 3354 w 3628"/>
                  <a:gd name="T75" fmla="*/ 2206 h 2206"/>
                  <a:gd name="T76" fmla="*/ 3443 w 3628"/>
                  <a:gd name="T77" fmla="*/ 2206 h 2206"/>
                  <a:gd name="T78" fmla="*/ 3532 w 3628"/>
                  <a:gd name="T79" fmla="*/ 2206 h 2206"/>
                  <a:gd name="T80" fmla="*/ 3628 w 3628"/>
                  <a:gd name="T81" fmla="*/ 2206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8" h="2206">
                    <a:moveTo>
                      <a:pt x="0" y="2206"/>
                    </a:moveTo>
                    <a:lnTo>
                      <a:pt x="89" y="2206"/>
                    </a:lnTo>
                    <a:lnTo>
                      <a:pt x="178" y="2206"/>
                    </a:lnTo>
                    <a:lnTo>
                      <a:pt x="266" y="2206"/>
                    </a:lnTo>
                    <a:lnTo>
                      <a:pt x="362" y="2199"/>
                    </a:lnTo>
                    <a:lnTo>
                      <a:pt x="451" y="2185"/>
                    </a:lnTo>
                    <a:lnTo>
                      <a:pt x="540" y="2165"/>
                    </a:lnTo>
                    <a:lnTo>
                      <a:pt x="629" y="2130"/>
                    </a:lnTo>
                    <a:lnTo>
                      <a:pt x="724" y="2083"/>
                    </a:lnTo>
                    <a:lnTo>
                      <a:pt x="813" y="2014"/>
                    </a:lnTo>
                    <a:lnTo>
                      <a:pt x="902" y="1912"/>
                    </a:lnTo>
                    <a:lnTo>
                      <a:pt x="997" y="1775"/>
                    </a:lnTo>
                    <a:lnTo>
                      <a:pt x="1086" y="1598"/>
                    </a:lnTo>
                    <a:lnTo>
                      <a:pt x="1175" y="1379"/>
                    </a:lnTo>
                    <a:lnTo>
                      <a:pt x="1264" y="1133"/>
                    </a:lnTo>
                    <a:lnTo>
                      <a:pt x="1360" y="874"/>
                    </a:lnTo>
                    <a:lnTo>
                      <a:pt x="1448" y="608"/>
                    </a:lnTo>
                    <a:lnTo>
                      <a:pt x="1537" y="369"/>
                    </a:lnTo>
                    <a:lnTo>
                      <a:pt x="1626" y="171"/>
                    </a:lnTo>
                    <a:lnTo>
                      <a:pt x="1722" y="48"/>
                    </a:lnTo>
                    <a:lnTo>
                      <a:pt x="1810" y="0"/>
                    </a:lnTo>
                    <a:lnTo>
                      <a:pt x="1899" y="48"/>
                    </a:lnTo>
                    <a:lnTo>
                      <a:pt x="1995" y="171"/>
                    </a:lnTo>
                    <a:lnTo>
                      <a:pt x="2084" y="369"/>
                    </a:lnTo>
                    <a:lnTo>
                      <a:pt x="2172" y="608"/>
                    </a:lnTo>
                    <a:lnTo>
                      <a:pt x="2261" y="874"/>
                    </a:lnTo>
                    <a:lnTo>
                      <a:pt x="2357" y="1133"/>
                    </a:lnTo>
                    <a:lnTo>
                      <a:pt x="2446" y="1379"/>
                    </a:lnTo>
                    <a:lnTo>
                      <a:pt x="2535" y="1598"/>
                    </a:lnTo>
                    <a:lnTo>
                      <a:pt x="2623" y="1775"/>
                    </a:lnTo>
                    <a:lnTo>
                      <a:pt x="2719" y="1912"/>
                    </a:lnTo>
                    <a:lnTo>
                      <a:pt x="2808" y="2014"/>
                    </a:lnTo>
                    <a:lnTo>
                      <a:pt x="2897" y="2083"/>
                    </a:lnTo>
                    <a:lnTo>
                      <a:pt x="2992" y="2130"/>
                    </a:lnTo>
                    <a:lnTo>
                      <a:pt x="3081" y="2165"/>
                    </a:lnTo>
                    <a:lnTo>
                      <a:pt x="3170" y="2185"/>
                    </a:lnTo>
                    <a:lnTo>
                      <a:pt x="3259" y="2199"/>
                    </a:lnTo>
                    <a:lnTo>
                      <a:pt x="3354" y="2206"/>
                    </a:lnTo>
                    <a:lnTo>
                      <a:pt x="3443" y="2206"/>
                    </a:lnTo>
                    <a:lnTo>
                      <a:pt x="3532" y="2206"/>
                    </a:lnTo>
                    <a:lnTo>
                      <a:pt x="3628" y="220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400"/>
              </a:p>
            </p:txBody>
          </p:sp>
        </p:grpSp>
        <p:cxnSp>
          <p:nvCxnSpPr>
            <p:cNvPr id="57" name="Straight Connector 56">
              <a:extLst>
                <a:ext uri="{FF2B5EF4-FFF2-40B4-BE49-F238E27FC236}">
                  <a16:creationId xmlns:a16="http://schemas.microsoft.com/office/drawing/2014/main" id="{7F99165B-6D74-4077-9F1F-738BC0C40950}"/>
                </a:ext>
              </a:extLst>
            </p:cNvPr>
            <p:cNvCxnSpPr>
              <a:endCxn id="73" idx="0"/>
            </p:cNvCxnSpPr>
            <p:nvPr/>
          </p:nvCxnSpPr>
          <p:spPr>
            <a:xfrm flipH="1" flipV="1">
              <a:off x="1902596" y="62415"/>
              <a:ext cx="4386" cy="184456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01CA1F4-A625-46D2-86F9-2CD474912FB7}"/>
                </a:ext>
              </a:extLst>
            </p:cNvPr>
            <p:cNvCxnSpPr/>
            <p:nvPr/>
          </p:nvCxnSpPr>
          <p:spPr>
            <a:xfrm flipV="1">
              <a:off x="2294100" y="938194"/>
              <a:ext cx="0" cy="9647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570265-55A3-48AD-BD49-7B4629E97B18}"/>
                </a:ext>
              </a:extLst>
            </p:cNvPr>
            <p:cNvCxnSpPr/>
            <p:nvPr/>
          </p:nvCxnSpPr>
          <p:spPr>
            <a:xfrm flipV="1">
              <a:off x="1519913" y="951791"/>
              <a:ext cx="0" cy="961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51F5D9B-1D50-4829-91CB-C518BA0EB98A}"/>
                </a:ext>
              </a:extLst>
            </p:cNvPr>
            <p:cNvCxnSpPr/>
            <p:nvPr/>
          </p:nvCxnSpPr>
          <p:spPr>
            <a:xfrm flipV="1">
              <a:off x="2663610" y="607525"/>
              <a:ext cx="0" cy="12839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884E65-0A81-4C03-9A61-B93861F6C30E}"/>
                </a:ext>
              </a:extLst>
            </p:cNvPr>
            <p:cNvCxnSpPr/>
            <p:nvPr/>
          </p:nvCxnSpPr>
          <p:spPr>
            <a:xfrm flipV="1">
              <a:off x="3034203" y="319530"/>
              <a:ext cx="0" cy="15789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53E25F-5A36-4EA1-8A98-6ED590B1F145}"/>
                </a:ext>
              </a:extLst>
            </p:cNvPr>
            <p:cNvCxnSpPr/>
            <p:nvPr/>
          </p:nvCxnSpPr>
          <p:spPr>
            <a:xfrm flipV="1">
              <a:off x="1137944" y="615572"/>
              <a:ext cx="0" cy="12833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D0E385-7727-4183-8CC3-E7DC7CA7D8EA}"/>
                </a:ext>
              </a:extLst>
            </p:cNvPr>
            <p:cNvCxnSpPr/>
            <p:nvPr/>
          </p:nvCxnSpPr>
          <p:spPr>
            <a:xfrm flipV="1">
              <a:off x="740114" y="289608"/>
              <a:ext cx="0" cy="16232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0E6CBF9-DA8D-4FA1-B5A1-30EE99829F7E}"/>
                </a:ext>
              </a:extLst>
            </p:cNvPr>
            <p:cNvCxnSpPr/>
            <p:nvPr/>
          </p:nvCxnSpPr>
          <p:spPr>
            <a:xfrm>
              <a:off x="739995" y="394313"/>
              <a:ext cx="2298940"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294F6DF-E2C0-43C7-9FD1-B95416129A1A}"/>
                </a:ext>
              </a:extLst>
            </p:cNvPr>
            <p:cNvCxnSpPr/>
            <p:nvPr/>
          </p:nvCxnSpPr>
          <p:spPr>
            <a:xfrm>
              <a:off x="1142150" y="734239"/>
              <a:ext cx="1520999"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C4B205F-B497-476B-A5BB-AFFEFAFB396E}"/>
                </a:ext>
              </a:extLst>
            </p:cNvPr>
            <p:cNvCxnSpPr/>
            <p:nvPr/>
          </p:nvCxnSpPr>
          <p:spPr>
            <a:xfrm>
              <a:off x="1519655" y="1108157"/>
              <a:ext cx="778242"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Text Box 1112">
              <a:extLst>
                <a:ext uri="{FF2B5EF4-FFF2-40B4-BE49-F238E27FC236}">
                  <a16:creationId xmlns:a16="http://schemas.microsoft.com/office/drawing/2014/main" id="{74C6BA79-CD03-4CD7-B1E7-8531A6A414DE}"/>
                </a:ext>
              </a:extLst>
            </p:cNvPr>
            <p:cNvSpPr txBox="1"/>
            <p:nvPr/>
          </p:nvSpPr>
          <p:spPr>
            <a:xfrm>
              <a:off x="1158973" y="2001103"/>
              <a:ext cx="1497330" cy="2654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151130" algn="just" hangingPunct="0">
                <a:lnSpc>
                  <a:spcPts val="1200"/>
                </a:lnSpc>
                <a:spcBef>
                  <a:spcPts val="0"/>
                </a:spcBef>
                <a:spcAft>
                  <a:spcPts val="0"/>
                </a:spcAft>
              </a:pPr>
              <a:r>
                <a:rPr lang="en-US" sz="1100">
                  <a:effectLst/>
                  <a:latin typeface="Times" panose="02020603050405020304" pitchFamily="18" charset="0"/>
                  <a:ea typeface="Malgun Gothic" panose="020B0503020000020004" pitchFamily="34" charset="-127"/>
                  <a:cs typeface="Times New Roman" panose="02020603050405020304" pitchFamily="18" charset="0"/>
                </a:rPr>
                <a:t>Failure strength (MPa)</a:t>
              </a:r>
            </a:p>
          </p:txBody>
        </p:sp>
        <p:sp>
          <p:nvSpPr>
            <p:cNvPr id="68" name="Text Box 1113">
              <a:extLst>
                <a:ext uri="{FF2B5EF4-FFF2-40B4-BE49-F238E27FC236}">
                  <a16:creationId xmlns:a16="http://schemas.microsoft.com/office/drawing/2014/main" id="{885CD3CC-4A10-45A6-95E0-B5B5FC5415D1}"/>
                </a:ext>
              </a:extLst>
            </p:cNvPr>
            <p:cNvSpPr txBox="1"/>
            <p:nvPr/>
          </p:nvSpPr>
          <p:spPr>
            <a:xfrm>
              <a:off x="1488875" y="821533"/>
              <a:ext cx="836216" cy="3000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sz="1100">
                  <a:effectLst/>
                  <a:latin typeface="Times" panose="02020603050405020304" pitchFamily="18" charset="0"/>
                  <a:ea typeface="Malgun Gothic" panose="020B0503020000020004" pitchFamily="34" charset="-127"/>
                  <a:cs typeface="Times New Roman" panose="02020603050405020304" pitchFamily="18" charset="0"/>
                </a:rPr>
                <a:t>±1</a:t>
              </a:r>
              <a:r>
                <a:rPr lang="en-US" sz="1100">
                  <a:effectLst/>
                  <a:latin typeface="Euclid Symbol" panose="05050102010706020507" pitchFamily="18" charset="2"/>
                  <a:ea typeface="Malgun Gothic" panose="020B0503020000020004" pitchFamily="34" charset="-127"/>
                  <a:cs typeface="Times New Roman" panose="02020603050405020304" pitchFamily="18" charset="0"/>
                </a:rPr>
                <a:t>s</a:t>
              </a:r>
              <a:r>
                <a:rPr lang="en-US" sz="1100">
                  <a:effectLst/>
                  <a:latin typeface="Times" panose="02020603050405020304" pitchFamily="18" charset="0"/>
                  <a:ea typeface="Malgun Gothic" panose="020B0503020000020004" pitchFamily="34" charset="-127"/>
                  <a:cs typeface="Times New Roman" panose="02020603050405020304" pitchFamily="18" charset="0"/>
                </a:rPr>
                <a:t> (68%)</a:t>
              </a:r>
            </a:p>
          </p:txBody>
        </p:sp>
        <p:sp>
          <p:nvSpPr>
            <p:cNvPr id="69" name="Text Box 70">
              <a:extLst>
                <a:ext uri="{FF2B5EF4-FFF2-40B4-BE49-F238E27FC236}">
                  <a16:creationId xmlns:a16="http://schemas.microsoft.com/office/drawing/2014/main" id="{324B1414-7F25-43A0-A431-2B9A08E898D5}"/>
                </a:ext>
              </a:extLst>
            </p:cNvPr>
            <p:cNvSpPr txBox="1"/>
            <p:nvPr/>
          </p:nvSpPr>
          <p:spPr>
            <a:xfrm>
              <a:off x="1485314" y="465537"/>
              <a:ext cx="835660" cy="2997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ko-KR" sz="1400">
                  <a:effectLst/>
                  <a:latin typeface="Times New Roman" panose="02020603050405020304" pitchFamily="18" charset="0"/>
                  <a:ea typeface="Malgun Gothic" panose="020B0503020000020004" pitchFamily="34" charset="-127"/>
                </a:rPr>
                <a:t>±</a:t>
              </a:r>
              <a:r>
                <a:rPr lang="en-US" sz="1400">
                  <a:effectLst/>
                  <a:latin typeface="Malgun Gothic" panose="020B0503020000020004" pitchFamily="34" charset="-127"/>
                  <a:ea typeface="Malgun Gothic" panose="020B0503020000020004" pitchFamily="34" charset="-127"/>
                </a:rPr>
                <a:t>2</a:t>
              </a:r>
              <a:r>
                <a:rPr lang="en-US" sz="1400">
                  <a:effectLst/>
                  <a:latin typeface="Euclid Symbol" panose="05050102010706020507" pitchFamily="18" charset="2"/>
                  <a:ea typeface="Malgun Gothic" panose="020B0503020000020004" pitchFamily="34" charset="-127"/>
                </a:rPr>
                <a:t>s</a:t>
              </a:r>
              <a:r>
                <a:rPr lang="en-US" sz="1400">
                  <a:effectLst/>
                  <a:latin typeface="Times New Roman" panose="02020603050405020304" pitchFamily="18" charset="0"/>
                  <a:ea typeface="Malgun Gothic" panose="020B0503020000020004" pitchFamily="34" charset="-127"/>
                </a:rPr>
                <a:t> (95%)</a:t>
              </a:r>
              <a:endParaRPr lang="en-US" sz="1600">
                <a:effectLst/>
                <a:latin typeface="Times New Roman" panose="02020603050405020304" pitchFamily="18" charset="0"/>
                <a:ea typeface="Malgun Gothic" panose="020B0503020000020004" pitchFamily="34" charset="-127"/>
              </a:endParaRPr>
            </a:p>
          </p:txBody>
        </p:sp>
        <p:sp>
          <p:nvSpPr>
            <p:cNvPr id="70" name="Text Box 70">
              <a:extLst>
                <a:ext uri="{FF2B5EF4-FFF2-40B4-BE49-F238E27FC236}">
                  <a16:creationId xmlns:a16="http://schemas.microsoft.com/office/drawing/2014/main" id="{66F0C5E9-A946-4377-A20A-139E08970EBB}"/>
                </a:ext>
              </a:extLst>
            </p:cNvPr>
            <p:cNvSpPr txBox="1"/>
            <p:nvPr/>
          </p:nvSpPr>
          <p:spPr>
            <a:xfrm>
              <a:off x="2110777" y="112015"/>
              <a:ext cx="835660" cy="2997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ko-KR" sz="1400">
                  <a:effectLst/>
                  <a:latin typeface="Times New Roman" panose="02020603050405020304" pitchFamily="18" charset="0"/>
                  <a:ea typeface="Malgun Gothic" panose="020B0503020000020004" pitchFamily="34" charset="-127"/>
                </a:rPr>
                <a:t>±</a:t>
              </a:r>
              <a:r>
                <a:rPr lang="en-US" sz="1400">
                  <a:effectLst/>
                  <a:latin typeface="Malgun Gothic" panose="020B0503020000020004" pitchFamily="34" charset="-127"/>
                  <a:ea typeface="Malgun Gothic" panose="020B0503020000020004" pitchFamily="34" charset="-127"/>
                </a:rPr>
                <a:t>3</a:t>
              </a:r>
              <a:r>
                <a:rPr lang="en-US" sz="1400">
                  <a:effectLst/>
                  <a:latin typeface="Euclid Symbol" panose="05050102010706020507" pitchFamily="18" charset="2"/>
                  <a:ea typeface="Malgun Gothic" panose="020B0503020000020004" pitchFamily="34" charset="-127"/>
                </a:rPr>
                <a:t>s</a:t>
              </a:r>
              <a:r>
                <a:rPr lang="en-US" sz="1400">
                  <a:effectLst/>
                  <a:latin typeface="Times New Roman" panose="02020603050405020304" pitchFamily="18" charset="0"/>
                  <a:ea typeface="Malgun Gothic" panose="020B0503020000020004" pitchFamily="34" charset="-127"/>
                </a:rPr>
                <a:t> (99%)</a:t>
              </a:r>
              <a:endParaRPr lang="en-US" sz="1600">
                <a:effectLst/>
                <a:latin typeface="Times New Roman" panose="02020603050405020304" pitchFamily="18" charset="0"/>
                <a:ea typeface="Malgun Gothic" panose="020B0503020000020004" pitchFamily="34" charset="-127"/>
              </a:endParaRPr>
            </a:p>
          </p:txBody>
        </p:sp>
        <p:sp>
          <p:nvSpPr>
            <p:cNvPr id="71" name="Text Box 1116">
              <a:extLst>
                <a:ext uri="{FF2B5EF4-FFF2-40B4-BE49-F238E27FC236}">
                  <a16:creationId xmlns:a16="http://schemas.microsoft.com/office/drawing/2014/main" id="{0466102E-DA21-4CA3-99A9-E8A93C9A3EC6}"/>
                </a:ext>
              </a:extLst>
            </p:cNvPr>
            <p:cNvSpPr txBox="1"/>
            <p:nvPr/>
          </p:nvSpPr>
          <p:spPr>
            <a:xfrm>
              <a:off x="1634876" y="1189281"/>
              <a:ext cx="380716" cy="543451"/>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marL="0" marR="0" indent="151130" algn="just" hangingPunct="0">
                <a:lnSpc>
                  <a:spcPts val="1200"/>
                </a:lnSpc>
                <a:spcBef>
                  <a:spcPts val="0"/>
                </a:spcBef>
                <a:spcAft>
                  <a:spcPts val="0"/>
                </a:spcAft>
              </a:pPr>
              <a:r>
                <a:rPr lang="en-US" sz="1100">
                  <a:effectLst/>
                  <a:latin typeface="Times" panose="02020603050405020304" pitchFamily="18" charset="0"/>
                  <a:ea typeface="Malgun Gothic" panose="020B0503020000020004" pitchFamily="34" charset="-127"/>
                  <a:cs typeface="Times New Roman" panose="02020603050405020304" pitchFamily="18" charset="0"/>
                </a:rPr>
                <a:t>mean</a:t>
              </a:r>
            </a:p>
          </p:txBody>
        </p:sp>
        <p:sp>
          <p:nvSpPr>
            <p:cNvPr id="72" name="Text Box 1117">
              <a:extLst>
                <a:ext uri="{FF2B5EF4-FFF2-40B4-BE49-F238E27FC236}">
                  <a16:creationId xmlns:a16="http://schemas.microsoft.com/office/drawing/2014/main" id="{894B5A0B-3A91-475D-922E-B4438DBD0F65}"/>
                </a:ext>
              </a:extLst>
            </p:cNvPr>
            <p:cNvSpPr txBox="1"/>
            <p:nvPr/>
          </p:nvSpPr>
          <p:spPr>
            <a:xfrm>
              <a:off x="357" y="129112"/>
              <a:ext cx="370840" cy="1667510"/>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vert270" wrap="none" lIns="91440" tIns="45720" rIns="91440" bIns="45720" numCol="1" spcCol="0" rtlCol="0" fromWordArt="0" anchor="t" anchorCtr="0" forceAA="0" compatLnSpc="1">
              <a:prstTxWarp prst="textNoShape">
                <a:avLst/>
              </a:prstTxWarp>
              <a:noAutofit/>
            </a:bodyPr>
            <a:lstStyle/>
            <a:p>
              <a:pPr marL="0" marR="0" indent="151130" algn="just" hangingPunct="0">
                <a:lnSpc>
                  <a:spcPts val="1200"/>
                </a:lnSpc>
                <a:spcBef>
                  <a:spcPts val="0"/>
                </a:spcBef>
                <a:spcAft>
                  <a:spcPts val="0"/>
                </a:spcAft>
              </a:pPr>
              <a:r>
                <a:rPr lang="en-US" sz="1100">
                  <a:effectLst/>
                  <a:latin typeface="Times" panose="02020603050405020304" pitchFamily="18" charset="0"/>
                  <a:ea typeface="Malgun Gothic" panose="020B0503020000020004" pitchFamily="34" charset="-127"/>
                  <a:cs typeface="Times New Roman" panose="02020603050405020304" pitchFamily="18" charset="0"/>
                </a:rPr>
                <a:t>Probability density function</a:t>
              </a:r>
            </a:p>
          </p:txBody>
        </p:sp>
      </p:grpSp>
    </p:spTree>
    <p:extLst>
      <p:ext uri="{BB962C8B-B14F-4D97-AF65-F5344CB8AC3E}">
        <p14:creationId xmlns:p14="http://schemas.microsoft.com/office/powerpoint/2010/main" val="34103597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2894A-0E9C-4E1A-8FAF-BC9954B335E4}"/>
              </a:ext>
            </a:extLst>
          </p:cNvPr>
          <p:cNvSpPr>
            <a:spLocks noGrp="1"/>
          </p:cNvSpPr>
          <p:nvPr>
            <p:ph type="title"/>
          </p:nvPr>
        </p:nvSpPr>
        <p:spPr/>
        <p:txBody>
          <a:bodyPr/>
          <a:lstStyle/>
          <a:p>
            <a:r>
              <a:rPr lang="en-US" dirty="0"/>
              <a:t>Ex) Grid Approximation Method cont.</a:t>
            </a:r>
          </a:p>
        </p:txBody>
      </p:sp>
      <p:sp>
        <p:nvSpPr>
          <p:cNvPr id="6" name="TextBox 5">
            <a:extLst>
              <a:ext uri="{FF2B5EF4-FFF2-40B4-BE49-F238E27FC236}">
                <a16:creationId xmlns:a16="http://schemas.microsoft.com/office/drawing/2014/main" id="{DF46AB77-1BD8-4899-9947-1504C9633E75}"/>
              </a:ext>
            </a:extLst>
          </p:cNvPr>
          <p:cNvSpPr txBox="1"/>
          <p:nvPr/>
        </p:nvSpPr>
        <p:spPr>
          <a:xfrm>
            <a:off x="477078" y="805848"/>
            <a:ext cx="8362122" cy="5632311"/>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mPdf2=sum(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jPdf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          </a:t>
            </a:r>
            <a:r>
              <a:rPr lang="en-US" sz="1800" dirty="0">
                <a:solidFill>
                  <a:srgbClr val="00B050"/>
                </a:solidFill>
                <a:effectLst/>
                <a:latin typeface="Courier New" panose="02070309020205020404" pitchFamily="49" charset="0"/>
                <a:ea typeface="Malgun Gothic" panose="020B0503020000020004" pitchFamily="34" charset="-127"/>
                <a:cs typeface="Times New Roman" panose="02020603050405020304" pitchFamily="18" charset="0"/>
              </a:rPr>
              <a:t>%%% marginal PDF of theta 2</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mCdf2(2:ng+1)=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cumsum</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(mPdf2*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=1:ns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u=rand;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find</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(mCdf2&gt;=u,1);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thetaS</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(1,i)=interp1([mCdf2(loca) mCdf2(loca-1)],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[theta(1,loca) theta(1,loca-1)],u); % </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Eq</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post=1;           </a:t>
            </a:r>
            <a:r>
              <a:rPr lang="en-US" sz="1800" dirty="0">
                <a:solidFill>
                  <a:srgbClr val="00B050"/>
                </a:solidFill>
                <a:effectLst/>
                <a:latin typeface="Courier New" panose="02070309020205020404" pitchFamily="49" charset="0"/>
                <a:ea typeface="Malgun Gothic" panose="020B0503020000020004" pitchFamily="34" charset="-127"/>
                <a:cs typeface="Times New Roman" panose="02020603050405020304" pitchFamily="18" charset="0"/>
              </a:rPr>
              <a:t>%%% PDF of theta 3 conditional on theta2</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for k=1:ny;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z=5+thetaS(1,i)*t(k)^2+thetaP(2,:)*t(k)^3;</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13335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normpdf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(y(k),</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C=sum(post)*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mPdf3=post/C;</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mCdf3(2:ng+1)=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cumsum</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(mPdf3*</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u=rand;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loca=</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find</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(mCdf3&gt;=u,1);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thetaS</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(2,i)=interp1([mCdf3(loca) mCdf3(loca-1)],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[theta(2,loca) theta(2,loca-1)],u); % </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Eq</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325529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ABABB-D440-41F4-963E-C1903D9EC3DB}"/>
              </a:ext>
            </a:extLst>
          </p:cNvPr>
          <p:cNvSpPr>
            <a:spLocks noGrp="1"/>
          </p:cNvSpPr>
          <p:nvPr>
            <p:ph type="title"/>
          </p:nvPr>
        </p:nvSpPr>
        <p:spPr/>
        <p:txBody>
          <a:bodyPr/>
          <a:lstStyle/>
          <a:p>
            <a:r>
              <a:rPr lang="en-US" dirty="0"/>
              <a:t>Ex) Grid Approximation Method cont. </a:t>
            </a:r>
          </a:p>
        </p:txBody>
      </p:sp>
      <p:sp>
        <p:nvSpPr>
          <p:cNvPr id="6" name="TextBox 5">
            <a:extLst>
              <a:ext uri="{FF2B5EF4-FFF2-40B4-BE49-F238E27FC236}">
                <a16:creationId xmlns:a16="http://schemas.microsoft.com/office/drawing/2014/main" id="{0A900422-0072-4F95-BD18-86FF984D4667}"/>
              </a:ext>
            </a:extLst>
          </p:cNvPr>
          <p:cNvSpPr txBox="1"/>
          <p:nvPr/>
        </p:nvSpPr>
        <p:spPr>
          <a:xfrm>
            <a:off x="1129086" y="847366"/>
            <a:ext cx="6549224" cy="1508105"/>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figure; [</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fre</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 </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]=hist(</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thetaS</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(1,:),30);</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bar(</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val,fre</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/ns/(</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(2)-</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(1)))</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figure; [</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fre</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 </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]=hist(</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thetaS</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(2,:),30);</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bar(</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val,fre</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/ns/(</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(2)-</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val</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(1)))</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figure; </a:t>
            </a:r>
            <a:r>
              <a:rPr lang="en-US" sz="2000" dirty="0">
                <a:effectLst/>
                <a:latin typeface="Courier New" panose="02070309020205020404" pitchFamily="49" charset="0"/>
                <a:ea typeface="Malgun Gothic" panose="020B0503020000020004" pitchFamily="34" charset="-127"/>
                <a:cs typeface="Courier New" panose="02070309020205020404" pitchFamily="49" charset="0"/>
              </a:rPr>
              <a:t>plot(</a:t>
            </a:r>
            <a:r>
              <a:rPr lang="en-US" sz="2000" dirty="0" err="1">
                <a:effectLst/>
                <a:latin typeface="Courier New" panose="02070309020205020404" pitchFamily="49" charset="0"/>
                <a:ea typeface="Malgun Gothic" panose="020B0503020000020004" pitchFamily="34" charset="-127"/>
                <a:cs typeface="Courier New" panose="02070309020205020404" pitchFamily="49" charset="0"/>
              </a:rPr>
              <a:t>thetaS</a:t>
            </a:r>
            <a:r>
              <a:rPr lang="en-US" sz="2000" dirty="0">
                <a:effectLst/>
                <a:latin typeface="Courier New" panose="02070309020205020404" pitchFamily="49" charset="0"/>
                <a:ea typeface="Malgun Gothic" panose="020B0503020000020004" pitchFamily="34" charset="-127"/>
                <a:cs typeface="Courier New" panose="02070309020205020404" pitchFamily="49" charset="0"/>
              </a:rPr>
              <a:t>(1,:),</a:t>
            </a:r>
            <a:r>
              <a:rPr lang="en-US" sz="2000" dirty="0" err="1">
                <a:effectLst/>
                <a:latin typeface="Courier New" panose="02070309020205020404" pitchFamily="49" charset="0"/>
                <a:ea typeface="Malgun Gothic" panose="020B0503020000020004" pitchFamily="34" charset="-127"/>
                <a:cs typeface="Courier New" panose="02070309020205020404" pitchFamily="49" charset="0"/>
              </a:rPr>
              <a:t>thetaS</a:t>
            </a:r>
            <a:r>
              <a:rPr lang="en-US" sz="2000" dirty="0">
                <a:effectLst/>
                <a:latin typeface="Courier New" panose="02070309020205020404" pitchFamily="49" charset="0"/>
                <a:ea typeface="Malgun Gothic" panose="020B0503020000020004" pitchFamily="34" charset="-127"/>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p:txBody>
      </p:sp>
      <p:pic>
        <p:nvPicPr>
          <p:cNvPr id="7" name="그림 50">
            <a:extLst>
              <a:ext uri="{FF2B5EF4-FFF2-40B4-BE49-F238E27FC236}">
                <a16:creationId xmlns:a16="http://schemas.microsoft.com/office/drawing/2014/main" id="{2D9D8DC9-E58E-4822-A8B0-9E0B00C86E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28" y="2565146"/>
            <a:ext cx="2069465" cy="1551305"/>
          </a:xfrm>
          <a:prstGeom prst="rect">
            <a:avLst/>
          </a:prstGeom>
          <a:noFill/>
          <a:ln>
            <a:noFill/>
          </a:ln>
        </p:spPr>
      </p:pic>
      <p:pic>
        <p:nvPicPr>
          <p:cNvPr id="8" name="그림 51">
            <a:extLst>
              <a:ext uri="{FF2B5EF4-FFF2-40B4-BE49-F238E27FC236}">
                <a16:creationId xmlns:a16="http://schemas.microsoft.com/office/drawing/2014/main" id="{EF0E84D3-EA95-4381-B61E-57E9F87918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845" y="2515450"/>
            <a:ext cx="2069465" cy="1551305"/>
          </a:xfrm>
          <a:prstGeom prst="rect">
            <a:avLst/>
          </a:prstGeom>
          <a:noFill/>
          <a:ln>
            <a:noFill/>
          </a:ln>
        </p:spPr>
      </p:pic>
      <p:pic>
        <p:nvPicPr>
          <p:cNvPr id="9" name="그림 52">
            <a:extLst>
              <a:ext uri="{FF2B5EF4-FFF2-40B4-BE49-F238E27FC236}">
                <a16:creationId xmlns:a16="http://schemas.microsoft.com/office/drawing/2014/main" id="{A0B7D65F-F1E0-4584-98C6-11AB585D2C5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41" y="4459329"/>
            <a:ext cx="2069465" cy="1551305"/>
          </a:xfrm>
          <a:prstGeom prst="rect">
            <a:avLst/>
          </a:prstGeom>
          <a:noFill/>
          <a:ln>
            <a:noFill/>
          </a:ln>
        </p:spPr>
      </p:pic>
      <p:pic>
        <p:nvPicPr>
          <p:cNvPr id="10" name="그림 53">
            <a:extLst>
              <a:ext uri="{FF2B5EF4-FFF2-40B4-BE49-F238E27FC236}">
                <a16:creationId xmlns:a16="http://schemas.microsoft.com/office/drawing/2014/main" id="{C9AAD220-2CDA-4BEE-BFBA-3634A7BC902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5504" y="4459328"/>
            <a:ext cx="2069465" cy="1551305"/>
          </a:xfrm>
          <a:prstGeom prst="rect">
            <a:avLst/>
          </a:prstGeom>
          <a:noFill/>
          <a:ln>
            <a:noFill/>
          </a:ln>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BFD6BE-EE0A-401E-BA62-B969B6436ADA}"/>
                  </a:ext>
                </a:extLst>
              </p:cNvPr>
              <p:cNvSpPr txBox="1"/>
              <p:nvPr/>
            </p:nvSpPr>
            <p:spPr>
              <a:xfrm>
                <a:off x="1129086" y="3993406"/>
                <a:ext cx="1300612" cy="33272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=10</m:t>
                      </m:r>
                    </m:oMath>
                  </m:oMathPara>
                </a14:m>
                <a:endParaRPr lang="en-US" sz="2000" b="0"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80BFD6BE-EE0A-401E-BA62-B969B6436ADA}"/>
                  </a:ext>
                </a:extLst>
              </p:cNvPr>
              <p:cNvSpPr txBox="1">
                <a:spLocks noRot="1" noChangeAspect="1" noMove="1" noResize="1" noEditPoints="1" noAdjustHandles="1" noChangeArrowheads="1" noChangeShapeType="1" noTextEdit="1"/>
              </p:cNvSpPr>
              <p:nvPr/>
            </p:nvSpPr>
            <p:spPr>
              <a:xfrm>
                <a:off x="1129086" y="3993406"/>
                <a:ext cx="1300612" cy="332720"/>
              </a:xfrm>
              <a:prstGeom prst="rect">
                <a:avLst/>
              </a:prstGeom>
              <a:blipFill>
                <a:blip r:embed="rId6"/>
                <a:stretch>
                  <a:fillRect l="-4206" r="-373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11235D-58D6-44D5-B584-8913C8DB638E}"/>
                  </a:ext>
                </a:extLst>
              </p:cNvPr>
              <p:cNvSpPr txBox="1"/>
              <p:nvPr/>
            </p:nvSpPr>
            <p:spPr>
              <a:xfrm>
                <a:off x="3233288" y="3968198"/>
                <a:ext cx="1300612" cy="33272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=50</m:t>
                      </m:r>
                    </m:oMath>
                  </m:oMathPara>
                </a14:m>
                <a:endParaRPr lang="en-US" sz="2000" b="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B011235D-58D6-44D5-B584-8913C8DB638E}"/>
                  </a:ext>
                </a:extLst>
              </p:cNvPr>
              <p:cNvSpPr txBox="1">
                <a:spLocks noRot="1" noChangeAspect="1" noMove="1" noResize="1" noEditPoints="1" noAdjustHandles="1" noChangeArrowheads="1" noChangeShapeType="1" noTextEdit="1"/>
              </p:cNvSpPr>
              <p:nvPr/>
            </p:nvSpPr>
            <p:spPr>
              <a:xfrm>
                <a:off x="3233288" y="3968198"/>
                <a:ext cx="1300612" cy="332720"/>
              </a:xfrm>
              <a:prstGeom prst="rect">
                <a:avLst/>
              </a:prstGeom>
              <a:blipFill>
                <a:blip r:embed="rId7"/>
                <a:stretch>
                  <a:fillRect l="-4206" r="-373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29E1E4-E010-406A-8841-CA52350ECFB3}"/>
                  </a:ext>
                </a:extLst>
              </p:cNvPr>
              <p:cNvSpPr txBox="1"/>
              <p:nvPr/>
            </p:nvSpPr>
            <p:spPr>
              <a:xfrm>
                <a:off x="1072598" y="5968368"/>
                <a:ext cx="1300612" cy="33272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=10</m:t>
                      </m:r>
                    </m:oMath>
                  </m:oMathPara>
                </a14:m>
                <a:endParaRPr lang="en-US" sz="2000" b="0" i="1" dirty="0">
                  <a:latin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F029E1E4-E010-406A-8841-CA52350ECFB3}"/>
                  </a:ext>
                </a:extLst>
              </p:cNvPr>
              <p:cNvSpPr txBox="1">
                <a:spLocks noRot="1" noChangeAspect="1" noMove="1" noResize="1" noEditPoints="1" noAdjustHandles="1" noChangeArrowheads="1" noChangeShapeType="1" noTextEdit="1"/>
              </p:cNvSpPr>
              <p:nvPr/>
            </p:nvSpPr>
            <p:spPr>
              <a:xfrm>
                <a:off x="1072598" y="5968368"/>
                <a:ext cx="1300612" cy="332720"/>
              </a:xfrm>
              <a:prstGeom prst="rect">
                <a:avLst/>
              </a:prstGeom>
              <a:blipFill>
                <a:blip r:embed="rId8"/>
                <a:stretch>
                  <a:fillRect l="-4225" r="-375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515A8D-C91F-44AF-A66E-504FA54B4DF4}"/>
                  </a:ext>
                </a:extLst>
              </p:cNvPr>
              <p:cNvSpPr txBox="1"/>
              <p:nvPr/>
            </p:nvSpPr>
            <p:spPr>
              <a:xfrm>
                <a:off x="3176800" y="5943160"/>
                <a:ext cx="1300612" cy="33272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=50</m:t>
                      </m:r>
                    </m:oMath>
                  </m:oMathPara>
                </a14:m>
                <a:endParaRPr lang="en-US" sz="2000" b="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C0515A8D-C91F-44AF-A66E-504FA54B4DF4}"/>
                  </a:ext>
                </a:extLst>
              </p:cNvPr>
              <p:cNvSpPr txBox="1">
                <a:spLocks noRot="1" noChangeAspect="1" noMove="1" noResize="1" noEditPoints="1" noAdjustHandles="1" noChangeArrowheads="1" noChangeShapeType="1" noTextEdit="1"/>
              </p:cNvSpPr>
              <p:nvPr/>
            </p:nvSpPr>
            <p:spPr>
              <a:xfrm>
                <a:off x="3176800" y="5943160"/>
                <a:ext cx="1300612" cy="332720"/>
              </a:xfrm>
              <a:prstGeom prst="rect">
                <a:avLst/>
              </a:prstGeom>
              <a:blipFill>
                <a:blip r:embed="rId9"/>
                <a:stretch>
                  <a:fillRect l="-4225" r="-4225" b="-20000"/>
                </a:stretch>
              </a:blipFill>
            </p:spPr>
            <p:txBody>
              <a:bodyPr/>
              <a:lstStyle/>
              <a:p>
                <a:r>
                  <a:rPr lang="en-US">
                    <a:noFill/>
                  </a:rPr>
                  <a:t> </a:t>
                </a:r>
              </a:p>
            </p:txBody>
          </p:sp>
        </mc:Fallback>
      </mc:AlternateContent>
      <p:pic>
        <p:nvPicPr>
          <p:cNvPr id="15" name="그림 54">
            <a:extLst>
              <a:ext uri="{FF2B5EF4-FFF2-40B4-BE49-F238E27FC236}">
                <a16:creationId xmlns:a16="http://schemas.microsoft.com/office/drawing/2014/main" id="{D78BE326-238E-4453-B6F9-4CC3D8463EC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7486" y="2208186"/>
            <a:ext cx="2545656" cy="1908265"/>
          </a:xfrm>
          <a:prstGeom prst="rect">
            <a:avLst/>
          </a:prstGeom>
          <a:noFill/>
          <a:ln>
            <a:noFill/>
          </a:ln>
        </p:spPr>
      </p:pic>
      <p:pic>
        <p:nvPicPr>
          <p:cNvPr id="16" name="그림 55">
            <a:extLst>
              <a:ext uri="{FF2B5EF4-FFF2-40B4-BE49-F238E27FC236}">
                <a16:creationId xmlns:a16="http://schemas.microsoft.com/office/drawing/2014/main" id="{1A46AC56-3B7D-483A-A9B3-2C93608D1FA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03215" y="4254556"/>
            <a:ext cx="2545655" cy="1908265"/>
          </a:xfrm>
          <a:prstGeom prst="rect">
            <a:avLst/>
          </a:prstGeom>
          <a:noFill/>
          <a:ln>
            <a:noFill/>
          </a:ln>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12166B9-EF3D-4359-95D1-9187B63AA584}"/>
                  </a:ext>
                </a:extLst>
              </p:cNvPr>
              <p:cNvSpPr txBox="1"/>
              <p:nvPr/>
            </p:nvSpPr>
            <p:spPr>
              <a:xfrm>
                <a:off x="6728242" y="4066755"/>
                <a:ext cx="950068" cy="33272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=10</m:t>
                      </m:r>
                    </m:oMath>
                  </m:oMathPara>
                </a14:m>
                <a:endParaRPr lang="en-US" sz="2000" b="0" i="1" dirty="0">
                  <a:latin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712166B9-EF3D-4359-95D1-9187B63AA584}"/>
                  </a:ext>
                </a:extLst>
              </p:cNvPr>
              <p:cNvSpPr txBox="1">
                <a:spLocks noRot="1" noChangeAspect="1" noMove="1" noResize="1" noEditPoints="1" noAdjustHandles="1" noChangeArrowheads="1" noChangeShapeType="1" noTextEdit="1"/>
              </p:cNvSpPr>
              <p:nvPr/>
            </p:nvSpPr>
            <p:spPr>
              <a:xfrm>
                <a:off x="6728242" y="4066755"/>
                <a:ext cx="950068" cy="332720"/>
              </a:xfrm>
              <a:prstGeom prst="rect">
                <a:avLst/>
              </a:prstGeom>
              <a:blipFill>
                <a:blip r:embed="rId12"/>
                <a:stretch>
                  <a:fillRect l="-3846" r="-512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357C31E-7E2C-4670-8E41-C23EB374644D}"/>
                  </a:ext>
                </a:extLst>
              </p:cNvPr>
              <p:cNvSpPr txBox="1"/>
              <p:nvPr/>
            </p:nvSpPr>
            <p:spPr>
              <a:xfrm>
                <a:off x="6728242" y="6010633"/>
                <a:ext cx="950068" cy="33272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=50</m:t>
                      </m:r>
                    </m:oMath>
                  </m:oMathPara>
                </a14:m>
                <a:endParaRPr lang="en-US" sz="2000" b="0" i="1" dirty="0">
                  <a:latin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7357C31E-7E2C-4670-8E41-C23EB374644D}"/>
                  </a:ext>
                </a:extLst>
              </p:cNvPr>
              <p:cNvSpPr txBox="1">
                <a:spLocks noRot="1" noChangeAspect="1" noMove="1" noResize="1" noEditPoints="1" noAdjustHandles="1" noChangeArrowheads="1" noChangeShapeType="1" noTextEdit="1"/>
              </p:cNvSpPr>
              <p:nvPr/>
            </p:nvSpPr>
            <p:spPr>
              <a:xfrm>
                <a:off x="6728242" y="6010633"/>
                <a:ext cx="950068" cy="332720"/>
              </a:xfrm>
              <a:prstGeom prst="rect">
                <a:avLst/>
              </a:prstGeom>
              <a:blipFill>
                <a:blip r:embed="rId13"/>
                <a:stretch>
                  <a:fillRect l="-3846" r="-5769" b="-20000"/>
                </a:stretch>
              </a:blipFill>
            </p:spPr>
            <p:txBody>
              <a:bodyPr/>
              <a:lstStyle/>
              <a:p>
                <a:r>
                  <a:rPr lang="en-US">
                    <a:noFill/>
                  </a:rPr>
                  <a:t> </a:t>
                </a:r>
              </a:p>
            </p:txBody>
          </p:sp>
        </mc:Fallback>
      </mc:AlternateContent>
    </p:spTree>
    <p:extLst>
      <p:ext uri="{BB962C8B-B14F-4D97-AF65-F5344CB8AC3E}">
        <p14:creationId xmlns:p14="http://schemas.microsoft.com/office/powerpoint/2010/main" val="12305081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4"/>
          <a:srcRect/>
          <a:stretch>
            <a:fillRect/>
          </a:stretch>
        </p:blipFill>
        <p:spPr bwMode="auto">
          <a:xfrm>
            <a:off x="831269" y="4422508"/>
            <a:ext cx="5910705" cy="1974273"/>
          </a:xfrm>
          <a:prstGeom prst="rect">
            <a:avLst/>
          </a:prstGeom>
          <a:noFill/>
          <a:ln w="9525">
            <a:noFill/>
            <a:miter lim="800000"/>
            <a:headEnd/>
            <a:tailEnd/>
          </a:ln>
        </p:spPr>
      </p:pic>
      <p:pic>
        <p:nvPicPr>
          <p:cNvPr id="97283" name="Picture 3"/>
          <p:cNvPicPr>
            <a:picLocks noChangeAspect="1" noChangeArrowheads="1"/>
          </p:cNvPicPr>
          <p:nvPr/>
        </p:nvPicPr>
        <p:blipFill>
          <a:blip r:embed="rId5"/>
          <a:srcRect l="6289" t="13615" b="4698"/>
          <a:stretch>
            <a:fillRect/>
          </a:stretch>
        </p:blipFill>
        <p:spPr bwMode="auto">
          <a:xfrm>
            <a:off x="4773114" y="3896248"/>
            <a:ext cx="4025611" cy="162098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Content Placeholder 4"/>
              <p:cNvSpPr>
                <a:spLocks noGrp="1"/>
              </p:cNvSpPr>
              <p:nvPr>
                <p:ph type="body" sz="quarter" idx="10"/>
              </p:nvPr>
            </p:nvSpPr>
            <p:spPr>
              <a:xfrm>
                <a:off x="304800" y="876855"/>
                <a:ext cx="8534400" cy="5334000"/>
              </a:xfrm>
            </p:spPr>
            <p:txBody>
              <a:bodyPr>
                <a:noAutofit/>
              </a:bodyPr>
              <a:lstStyle/>
              <a:p>
                <a:r>
                  <a:rPr lang="en-US" altLang="ko-KR" dirty="0"/>
                  <a:t>Procedure</a:t>
                </a:r>
              </a:p>
              <a:p>
                <a:pPr lvl="1"/>
                <a:r>
                  <a:rPr lang="en-US" altLang="ko-KR" dirty="0"/>
                  <a:t>In order to generate samples for pdf </a:t>
                </a:r>
                <a14:m>
                  <m:oMath xmlns:m="http://schemas.openxmlformats.org/officeDocument/2006/math">
                    <m:r>
                      <a:rPr lang="en-US" altLang="ko-KR" i="1" dirty="0" smtClean="0">
                        <a:latin typeface="Cambria Math" panose="02040503050406030204" pitchFamily="18" charset="0"/>
                      </a:rPr>
                      <m:t>𝑝</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m:t>
                    </m:r>
                  </m:oMath>
                </a14:m>
                <a:r>
                  <a:rPr lang="en-US" altLang="ko-KR" dirty="0"/>
                  <a:t>, introduce an arbitrary pdf </a:t>
                </a:r>
                <a14:m>
                  <m:oMath xmlns:m="http://schemas.openxmlformats.org/officeDocument/2006/math">
                    <m:r>
                      <a:rPr lang="en-US" altLang="ko-KR" i="1" dirty="0" smtClean="0">
                        <a:latin typeface="Cambria Math" panose="02040503050406030204" pitchFamily="18" charset="0"/>
                      </a:rPr>
                      <m:t>𝑞</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m:t>
                    </m:r>
                  </m:oMath>
                </a14:m>
                <a:r>
                  <a:rPr lang="en-US" altLang="ko-KR" dirty="0"/>
                  <a:t> that has sampling capability, such that </a:t>
                </a:r>
                <a14:m>
                  <m:oMath xmlns:m="http://schemas.openxmlformats.org/officeDocument/2006/math">
                    <m:r>
                      <a:rPr lang="en-US" altLang="ko-KR" i="1" dirty="0" smtClean="0">
                        <a:latin typeface="Cambria Math" panose="02040503050406030204" pitchFamily="18" charset="0"/>
                      </a:rPr>
                      <m:t>𝑀𝑞</m:t>
                    </m:r>
                    <m:r>
                      <a:rPr lang="en-US" altLang="ko-KR" i="1" dirty="0">
                        <a:latin typeface="Cambria Math" panose="02040503050406030204" pitchFamily="18" charset="0"/>
                      </a:rPr>
                      <m:t>(</m:t>
                    </m:r>
                    <m:r>
                      <a:rPr lang="en-US" altLang="ko-KR" i="1" dirty="0">
                        <a:latin typeface="Cambria Math" panose="02040503050406030204" pitchFamily="18" charset="0"/>
                      </a:rPr>
                      <m:t>𝑥</m:t>
                    </m:r>
                    <m:r>
                      <a:rPr lang="en-US" altLang="ko-KR" i="1" dirty="0">
                        <a:latin typeface="Cambria Math" panose="02040503050406030204" pitchFamily="18" charset="0"/>
                      </a:rPr>
                      <m:t>)</m:t>
                    </m:r>
                  </m:oMath>
                </a14:m>
                <a:r>
                  <a:rPr lang="en-US" altLang="ko-KR" dirty="0"/>
                  <a:t> bounds </a:t>
                </a:r>
                <a14:m>
                  <m:oMath xmlns:m="http://schemas.openxmlformats.org/officeDocument/2006/math">
                    <m:r>
                      <a:rPr lang="en-US" altLang="ko-KR" i="1" dirty="0" smtClean="0">
                        <a:latin typeface="Cambria Math" panose="02040503050406030204" pitchFamily="18" charset="0"/>
                      </a:rPr>
                      <m:t>𝑝</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m:t>
                    </m:r>
                  </m:oMath>
                </a14:m>
                <a:r>
                  <a:rPr lang="en-US" altLang="ko-KR" dirty="0"/>
                  <a:t>.</a:t>
                </a:r>
              </a:p>
              <a:p>
                <a:pPr marL="800100" lvl="1" indent="-342900">
                  <a:buFont typeface="+mj-lt"/>
                  <a:buAutoNum type="arabicPeriod"/>
                </a:pPr>
                <a:r>
                  <a:rPr lang="en-US" altLang="ko-KR" dirty="0"/>
                  <a:t>Sample </a:t>
                </a:r>
                <a14:m>
                  <m:oMath xmlns:m="http://schemas.openxmlformats.org/officeDocument/2006/math">
                    <m:r>
                      <a:rPr lang="en-US" altLang="ko-KR" b="0" i="1" smtClean="0">
                        <a:latin typeface="Cambria Math" panose="02040503050406030204" pitchFamily="18" charset="0"/>
                      </a:rPr>
                      <m:t>𝜃</m:t>
                    </m:r>
                  </m:oMath>
                </a14:m>
                <a:r>
                  <a:rPr lang="en-US" altLang="ko-KR" dirty="0"/>
                  <a:t> at random from the proposal pdf  </a:t>
                </a:r>
                <a14:m>
                  <m:oMath xmlns:m="http://schemas.openxmlformats.org/officeDocument/2006/math">
                    <m:r>
                      <a:rPr lang="en-US" altLang="ko-KR" b="0" i="1" smtClean="0">
                        <a:latin typeface="Cambria Math" panose="02040503050406030204" pitchFamily="18" charset="0"/>
                      </a:rPr>
                      <m:t>𝑞</m:t>
                    </m:r>
                    <m:r>
                      <a:rPr lang="en-US" altLang="ko-KR" b="0" i="1" smtClean="0">
                        <a:latin typeface="Cambria Math" panose="02040503050406030204" pitchFamily="18" charset="0"/>
                      </a:rPr>
                      <m:t>(</m:t>
                    </m:r>
                    <m:r>
                      <a:rPr lang="en-US" altLang="ko-KR" b="0" i="1" smtClean="0">
                        <a:latin typeface="Cambria Math" panose="02040503050406030204" pitchFamily="18" charset="0"/>
                      </a:rPr>
                      <m:t>𝜃</m:t>
                    </m:r>
                    <m:r>
                      <a:rPr lang="en-US" altLang="ko-KR" b="0" i="1" smtClean="0">
                        <a:latin typeface="Cambria Math" panose="02040503050406030204" pitchFamily="18" charset="0"/>
                      </a:rPr>
                      <m:t>)</m:t>
                    </m:r>
                  </m:oMath>
                </a14:m>
                <a:r>
                  <a:rPr lang="en-US" altLang="ko-KR" dirty="0"/>
                  <a:t>.</a:t>
                </a:r>
              </a:p>
              <a:p>
                <a:pPr marL="800100" lvl="1" indent="-342900">
                  <a:buFont typeface="+mj-lt"/>
                  <a:buAutoNum type="arabicPeriod"/>
                </a:pPr>
                <a:r>
                  <a:rPr lang="en-US" altLang="ko-KR" dirty="0"/>
                  <a:t>With probability </a:t>
                </a:r>
                <a14:m>
                  <m:oMath xmlns:m="http://schemas.openxmlformats.org/officeDocument/2006/math">
                    <m:r>
                      <a:rPr lang="en-US" altLang="ko-KR" b="0" i="1" smtClean="0">
                        <a:latin typeface="Cambria Math" panose="02040503050406030204" pitchFamily="18" charset="0"/>
                      </a:rPr>
                      <m:t>𝑝</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𝜃</m:t>
                        </m:r>
                      </m:e>
                      <m:e>
                        <m:r>
                          <a:rPr lang="en-US" altLang="ko-KR" b="0" i="1" smtClean="0">
                            <a:latin typeface="Cambria Math" panose="02040503050406030204" pitchFamily="18" charset="0"/>
                          </a:rPr>
                          <m:t>𝑦</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𝑀𝑞</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𝜃</m:t>
                        </m:r>
                      </m:e>
                    </m:d>
                    <m:r>
                      <a:rPr lang="en-US" altLang="ko-KR" b="0" i="1" smtClean="0">
                        <a:latin typeface="Cambria Math" panose="02040503050406030204" pitchFamily="18" charset="0"/>
                      </a:rPr>
                      <m:t>)</m:t>
                    </m:r>
                  </m:oMath>
                </a14:m>
                <a:r>
                  <a:rPr lang="en-US" altLang="ko-KR" dirty="0"/>
                  <a:t>, accept </a:t>
                </a:r>
                <a14:m>
                  <m:oMath xmlns:m="http://schemas.openxmlformats.org/officeDocument/2006/math">
                    <m:r>
                      <a:rPr lang="en-US" altLang="ko-KR" b="0" i="1" smtClean="0">
                        <a:latin typeface="Cambria Math" panose="02040503050406030204" pitchFamily="18" charset="0"/>
                      </a:rPr>
                      <m:t>𝜃</m:t>
                    </m:r>
                  </m:oMath>
                </a14:m>
                <a:r>
                  <a:rPr lang="en-US" altLang="ko-KR" dirty="0"/>
                  <a:t> as a draw from </a:t>
                </a:r>
                <a14:m>
                  <m:oMath xmlns:m="http://schemas.openxmlformats.org/officeDocument/2006/math">
                    <m:r>
                      <a:rPr lang="en-US" altLang="ko-KR" b="0" i="1" smtClean="0">
                        <a:latin typeface="Cambria Math" panose="02040503050406030204" pitchFamily="18" charset="0"/>
                      </a:rPr>
                      <m:t>𝑝</m:t>
                    </m:r>
                  </m:oMath>
                </a14:m>
                <a:r>
                  <a:rPr lang="en-US" altLang="ko-KR" dirty="0"/>
                  <a:t>. </a:t>
                </a:r>
              </a:p>
              <a:p>
                <a:pPr marL="800100" lvl="1" indent="-342900"/>
                <a:r>
                  <a:rPr lang="en-US" altLang="ko-KR" dirty="0"/>
                  <a:t>It means, generate a random number </a:t>
                </a:r>
                <a14:m>
                  <m:oMath xmlns:m="http://schemas.openxmlformats.org/officeDocument/2006/math">
                    <m:r>
                      <a:rPr lang="en-US" altLang="ko-KR" b="0" i="1" smtClean="0">
                        <a:latin typeface="Cambria Math" panose="02040503050406030204" pitchFamily="18" charset="0"/>
                      </a:rPr>
                      <m:t>𝑢</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𝑈</m:t>
                    </m:r>
                    <m:r>
                      <a:rPr lang="en-US" altLang="ko-KR" b="0" i="1" smtClean="0">
                        <a:latin typeface="Cambria Math" panose="02040503050406030204" pitchFamily="18" charset="0"/>
                        <a:ea typeface="Cambria Math" panose="02040503050406030204" pitchFamily="18" charset="0"/>
                      </a:rPr>
                      <m:t>(0,1)</m:t>
                    </m:r>
                  </m:oMath>
                </a14:m>
                <a:r>
                  <a:rPr lang="en-US" altLang="ko-KR" dirty="0"/>
                  <a:t>, and compare </a:t>
                </a:r>
                <a14:m>
                  <m:oMath xmlns:m="http://schemas.openxmlformats.org/officeDocument/2006/math">
                    <m:r>
                      <a:rPr lang="en-US" altLang="ko-KR" b="0" i="1" smtClean="0">
                        <a:latin typeface="Cambria Math" panose="02040503050406030204" pitchFamily="18" charset="0"/>
                      </a:rPr>
                      <m:t>𝑢</m:t>
                    </m:r>
                  </m:oMath>
                </a14:m>
                <a:r>
                  <a:rPr lang="en-US" altLang="ko-KR" dirty="0"/>
                  <a:t> to the value </a:t>
                </a:r>
                <a14:m>
                  <m:oMath xmlns:m="http://schemas.openxmlformats.org/officeDocument/2006/math">
                    <m:r>
                      <a:rPr lang="en-US" altLang="ko-KR" i="1">
                        <a:latin typeface="Cambria Math" panose="02040503050406030204" pitchFamily="18" charset="0"/>
                      </a:rPr>
                      <m:t>𝑝</m:t>
                    </m:r>
                    <m:d>
                      <m:dPr>
                        <m:ctrlPr>
                          <a:rPr lang="en-US" altLang="ko-KR" i="1">
                            <a:latin typeface="Cambria Math" panose="02040503050406030204" pitchFamily="18" charset="0"/>
                          </a:rPr>
                        </m:ctrlPr>
                      </m:dPr>
                      <m:e>
                        <m:r>
                          <a:rPr lang="en-US" altLang="ko-KR" i="1">
                            <a:latin typeface="Cambria Math" panose="02040503050406030204" pitchFamily="18" charset="0"/>
                          </a:rPr>
                          <m:t>𝜃</m:t>
                        </m:r>
                      </m:e>
                      <m:e>
                        <m:r>
                          <a:rPr lang="en-US" altLang="ko-KR" i="1">
                            <a:latin typeface="Cambria Math" panose="02040503050406030204" pitchFamily="18" charset="0"/>
                          </a:rPr>
                          <m:t>𝑦</m:t>
                        </m:r>
                      </m:e>
                    </m:d>
                    <m:r>
                      <a:rPr lang="en-US" altLang="ko-KR" i="1">
                        <a:latin typeface="Cambria Math" panose="02040503050406030204" pitchFamily="18" charset="0"/>
                      </a:rPr>
                      <m:t>/(</m:t>
                    </m:r>
                    <m:r>
                      <a:rPr lang="en-US" altLang="ko-KR" i="1">
                        <a:latin typeface="Cambria Math" panose="02040503050406030204" pitchFamily="18" charset="0"/>
                      </a:rPr>
                      <m:t>𝑀𝑞</m:t>
                    </m:r>
                    <m:d>
                      <m:dPr>
                        <m:ctrlPr>
                          <a:rPr lang="en-US" altLang="ko-KR" i="1">
                            <a:latin typeface="Cambria Math" panose="02040503050406030204" pitchFamily="18" charset="0"/>
                          </a:rPr>
                        </m:ctrlPr>
                      </m:dPr>
                      <m:e>
                        <m:r>
                          <a:rPr lang="en-US" altLang="ko-KR" i="1">
                            <a:latin typeface="Cambria Math" panose="02040503050406030204" pitchFamily="18" charset="0"/>
                          </a:rPr>
                          <m:t>𝜃</m:t>
                        </m:r>
                      </m:e>
                    </m:d>
                    <m:r>
                      <a:rPr lang="en-US" altLang="ko-KR" i="1">
                        <a:latin typeface="Cambria Math" panose="02040503050406030204" pitchFamily="18" charset="0"/>
                      </a:rPr>
                      <m:t>)</m:t>
                    </m:r>
                  </m:oMath>
                </a14:m>
                <a:r>
                  <a:rPr lang="en-US" altLang="ko-KR" dirty="0"/>
                  <a:t>. If </a:t>
                </a:r>
                <a14:m>
                  <m:oMath xmlns:m="http://schemas.openxmlformats.org/officeDocument/2006/math">
                    <m:r>
                      <a:rPr lang="en-US" altLang="ko-KR" b="0" i="1" smtClean="0">
                        <a:latin typeface="Cambria Math" panose="02040503050406030204" pitchFamily="18" charset="0"/>
                      </a:rPr>
                      <m:t>𝑢</m:t>
                    </m:r>
                  </m:oMath>
                </a14:m>
                <a:r>
                  <a:rPr lang="en-US" altLang="ko-KR" dirty="0"/>
                  <a:t> is less than the value, it is accepted. </a:t>
                </a:r>
              </a:p>
              <a:p>
                <a:pPr marL="800100" lvl="1" indent="-342900"/>
                <a14:m>
                  <m:oMath xmlns:m="http://schemas.openxmlformats.org/officeDocument/2006/math">
                    <m:r>
                      <a:rPr lang="en-US" altLang="ko-KR" i="1" dirty="0" smtClean="0">
                        <a:latin typeface="Cambria Math" panose="02040503050406030204" pitchFamily="18" charset="0"/>
                      </a:rPr>
                      <m:t>𝑀</m:t>
                    </m:r>
                  </m:oMath>
                </a14:m>
                <a:r>
                  <a:rPr lang="en-US" altLang="ko-KR" dirty="0"/>
                  <a:t> is just chosen such that </a:t>
                </a:r>
                <a14:m>
                  <m:oMath xmlns:m="http://schemas.openxmlformats.org/officeDocument/2006/math">
                    <m:r>
                      <a:rPr lang="en-US" altLang="ko-KR" i="1" dirty="0" smtClean="0">
                        <a:latin typeface="Cambria Math" panose="02040503050406030204" pitchFamily="18" charset="0"/>
                      </a:rPr>
                      <m:t>𝑀𝑞</m:t>
                    </m:r>
                  </m:oMath>
                </a14:m>
                <a:r>
                  <a:rPr lang="en-US" altLang="ko-KR" dirty="0"/>
                  <a:t> exceeds </a:t>
                </a:r>
                <a14:m>
                  <m:oMath xmlns:m="http://schemas.openxmlformats.org/officeDocument/2006/math">
                    <m:r>
                      <a:rPr lang="en-US" altLang="ko-KR" i="1" dirty="0" smtClean="0">
                        <a:latin typeface="Cambria Math" panose="02040503050406030204" pitchFamily="18" charset="0"/>
                      </a:rPr>
                      <m:t>𝑝</m:t>
                    </m:r>
                  </m:oMath>
                </a14:m>
                <a:r>
                  <a:rPr lang="en-US" altLang="ko-KR" dirty="0"/>
                  <a:t> at everywhere.</a:t>
                </a:r>
              </a:p>
              <a:p>
                <a:pPr marL="400050"/>
                <a:r>
                  <a:rPr lang="en-US" altLang="ko-KR" dirty="0"/>
                  <a:t>Pseudo-code &amp; illustration</a:t>
                </a:r>
              </a:p>
            </p:txBody>
          </p:sp>
        </mc:Choice>
        <mc:Fallback xmlns="">
          <p:sp>
            <p:nvSpPr>
              <p:cNvPr id="5" name="Content Placeholder 4"/>
              <p:cNvSpPr>
                <a:spLocks noGrp="1" noRot="1" noChangeAspect="1" noMove="1" noResize="1" noEditPoints="1" noAdjustHandles="1" noChangeArrowheads="1" noChangeShapeType="1" noTextEdit="1"/>
              </p:cNvSpPr>
              <p:nvPr>
                <p:ph type="body" sz="quarter" idx="10"/>
              </p:nvPr>
            </p:nvSpPr>
            <p:spPr>
              <a:xfrm>
                <a:off x="304800" y="876855"/>
                <a:ext cx="8534400" cy="5334000"/>
              </a:xfrm>
              <a:blipFill>
                <a:blip r:embed="rId6"/>
                <a:stretch>
                  <a:fillRect l="-643" t="-571" r="-571"/>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altLang="ko-KR" dirty="0"/>
              <a:t>Rejection Sampling</a:t>
            </a:r>
            <a:endParaRPr lang="en-US" dirty="0"/>
          </a:p>
        </p:txBody>
      </p:sp>
    </p:spTree>
    <p:custDataLst>
      <p:tags r:id="rId1"/>
    </p:custDataLst>
    <p:extLst>
      <p:ext uri="{BB962C8B-B14F-4D97-AF65-F5344CB8AC3E}">
        <p14:creationId xmlns:p14="http://schemas.microsoft.com/office/powerpoint/2010/main" val="35009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)=2</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for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𝑖𝑛</m:t>
                    </m:r>
                    <m:r>
                      <a:rPr lang="en-US" i="1" dirty="0" smtClean="0">
                        <a:latin typeface="Cambria Math" panose="02040503050406030204" pitchFamily="18" charset="0"/>
                      </a:rPr>
                      <m:t> [0,1]</m:t>
                    </m:r>
                  </m:oMath>
                </a14:m>
                <a:endParaRPr lang="en-US" dirty="0"/>
              </a:p>
              <a:p>
                <a:pPr lvl="1"/>
                <a:r>
                  <a:rPr lang="en-US" sz="2000" dirty="0"/>
                  <a:t>Select </a:t>
                </a:r>
                <a14:m>
                  <m:oMath xmlns:m="http://schemas.openxmlformats.org/officeDocument/2006/math">
                    <m:r>
                      <a:rPr lang="en-US" sz="2000" i="1" dirty="0" smtClean="0">
                        <a:latin typeface="Cambria Math" panose="02040503050406030204" pitchFamily="18" charset="0"/>
                      </a:rPr>
                      <m:t>𝑞</m:t>
                    </m:r>
                    <m:r>
                      <a:rPr lang="en-US" sz="2000" i="1" dirty="0" smtClean="0">
                        <a:latin typeface="Cambria Math" panose="02040503050406030204" pitchFamily="18" charset="0"/>
                      </a:rPr>
                      <m:t>(</m:t>
                    </m:r>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𝑈</m:t>
                    </m:r>
                    <m:r>
                      <a:rPr lang="en-US" sz="2000" i="1" dirty="0" smtClean="0">
                        <a:latin typeface="Cambria Math" panose="02040503050406030204" pitchFamily="18" charset="0"/>
                      </a:rPr>
                      <m:t>[0,1]</m:t>
                    </m:r>
                  </m:oMath>
                </a14:m>
                <a:endParaRPr lang="en-US" sz="2000" dirty="0"/>
              </a:p>
              <a:p>
                <a:pPr lvl="1"/>
                <a:r>
                  <a:rPr lang="en-US" sz="2000" dirty="0"/>
                  <a:t>Then </a:t>
                </a:r>
                <a14:m>
                  <m:oMath xmlns:m="http://schemas.openxmlformats.org/officeDocument/2006/math">
                    <m:r>
                      <a:rPr lang="en-US" sz="2000" i="1" dirty="0" smtClean="0">
                        <a:latin typeface="Cambria Math" panose="02040503050406030204" pitchFamily="18" charset="0"/>
                      </a:rPr>
                      <m:t>𝑀</m:t>
                    </m:r>
                    <m:r>
                      <a:rPr lang="en-US" sz="2000" i="1" dirty="0" smtClean="0">
                        <a:latin typeface="Cambria Math" panose="02040503050406030204" pitchFamily="18" charset="0"/>
                      </a:rPr>
                      <m:t>=3</m:t>
                    </m:r>
                  </m:oMath>
                </a14:m>
                <a:r>
                  <a:rPr lang="en-US" sz="2000" dirty="0"/>
                  <a:t> is large enough.</a:t>
                </a:r>
              </a:p>
              <a:p>
                <a:pPr marL="0" indent="0">
                  <a:buNone/>
                </a:pPr>
                <a:endParaRPr lang="en-US" dirty="0"/>
              </a:p>
              <a:p>
                <a:pPr marL="0" indent="0">
                  <a:buNone/>
                </a:pPr>
                <a:endParaRPr lang="en-US" dirty="0"/>
              </a:p>
              <a:p>
                <a:pPr marL="0" indent="0">
                  <a:buNone/>
                </a:pPr>
                <a:r>
                  <a:rPr lang="en-US" dirty="0" err="1"/>
                  <a:t>qsamp</a:t>
                </a:r>
                <a:r>
                  <a:rPr lang="en-US" dirty="0"/>
                  <a:t>=rand(1,5) =   0.8147    0.9058    0.1270    0.9134    0.6324.</a:t>
                </a:r>
              </a:p>
              <a:p>
                <a:pPr marL="0" indent="0">
                  <a:buNone/>
                </a:pPr>
                <a:r>
                  <a:rPr lang="en-US" dirty="0" err="1"/>
                  <a:t>px</a:t>
                </a:r>
                <a:r>
                  <a:rPr lang="en-US" dirty="0"/>
                  <a:t>=2*</a:t>
                </a:r>
                <a:r>
                  <a:rPr lang="en-US" dirty="0" err="1"/>
                  <a:t>qsamp</a:t>
                </a:r>
                <a:r>
                  <a:rPr lang="en-US" dirty="0"/>
                  <a:t> =          1.6294    1.8116    0.2540    1.8268    1.2647</a:t>
                </a:r>
              </a:p>
              <a:p>
                <a:pPr marL="0" indent="0">
                  <a:buNone/>
                </a:pPr>
                <a:r>
                  <a:rPr lang="fr-FR" dirty="0" err="1"/>
                  <a:t>paccept</a:t>
                </a:r>
                <a:r>
                  <a:rPr lang="fr-FR" dirty="0"/>
                  <a:t>=px./(3*</a:t>
                </a:r>
                <a:r>
                  <a:rPr lang="fr-FR" dirty="0" err="1"/>
                  <a:t>qsamp</a:t>
                </a:r>
                <a:r>
                  <a:rPr lang="fr-FR" dirty="0"/>
                  <a:t>) = 0.6667    0.6667    0.6667    0.6667    0.6667</a:t>
                </a:r>
              </a:p>
              <a:p>
                <a:pPr marL="0" indent="0">
                  <a:buNone/>
                </a:pPr>
                <a:r>
                  <a:rPr lang="en-US" dirty="0" err="1"/>
                  <a:t>accepttest</a:t>
                </a:r>
                <a:r>
                  <a:rPr lang="en-US" dirty="0"/>
                  <a:t>=rand(1,5)=0.0975    0.2785    0.5469    0.9575    0.9649</a:t>
                </a:r>
              </a:p>
              <a:p>
                <a:pPr marL="0" indent="0">
                  <a:buNone/>
                </a:pPr>
                <a:r>
                  <a:rPr lang="fr-FR" dirty="0" err="1"/>
                  <a:t>accept</a:t>
                </a:r>
                <a:r>
                  <a:rPr lang="fr-FR" dirty="0"/>
                  <a:t>=</a:t>
                </a:r>
                <a:r>
                  <a:rPr lang="fr-FR" dirty="0" err="1"/>
                  <a:t>sign</a:t>
                </a:r>
                <a:r>
                  <a:rPr lang="fr-FR" dirty="0"/>
                  <a:t>(</a:t>
                </a:r>
                <a:r>
                  <a:rPr lang="fr-FR" dirty="0" err="1"/>
                  <a:t>paccept-accepttest</a:t>
                </a:r>
                <a:r>
                  <a:rPr lang="fr-FR" dirty="0"/>
                  <a:t>)=   1     1    1    -1    -1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714" t="-45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Triangular Distribution Example</a:t>
            </a:r>
          </a:p>
        </p:txBody>
      </p:sp>
      <p:grpSp>
        <p:nvGrpSpPr>
          <p:cNvPr id="14" name="Group 13"/>
          <p:cNvGrpSpPr/>
          <p:nvPr/>
        </p:nvGrpSpPr>
        <p:grpSpPr>
          <a:xfrm>
            <a:off x="4533900" y="904311"/>
            <a:ext cx="1912367" cy="2448271"/>
            <a:chOff x="4993591" y="572473"/>
            <a:chExt cx="1912367" cy="2448271"/>
          </a:xfrm>
        </p:grpSpPr>
        <p:sp>
          <p:nvSpPr>
            <p:cNvPr id="4" name="Freeform 3"/>
            <p:cNvSpPr/>
            <p:nvPr/>
          </p:nvSpPr>
          <p:spPr>
            <a:xfrm>
              <a:off x="5729387" y="1258047"/>
              <a:ext cx="696991" cy="1389888"/>
            </a:xfrm>
            <a:custGeom>
              <a:avLst/>
              <a:gdLst>
                <a:gd name="connsiteX0" fmla="*/ 0 w 696991"/>
                <a:gd name="connsiteY0" fmla="*/ 1170176 h 1170176"/>
                <a:gd name="connsiteX1" fmla="*/ 696991 w 696991"/>
                <a:gd name="connsiteY1" fmla="*/ 0 h 1170176"/>
                <a:gd name="connsiteX2" fmla="*/ 696991 w 696991"/>
                <a:gd name="connsiteY2" fmla="*/ 1170176 h 1170176"/>
              </a:gdLst>
              <a:ahLst/>
              <a:cxnLst>
                <a:cxn ang="0">
                  <a:pos x="connsiteX0" y="connsiteY0"/>
                </a:cxn>
                <a:cxn ang="0">
                  <a:pos x="connsiteX1" y="connsiteY1"/>
                </a:cxn>
                <a:cxn ang="0">
                  <a:pos x="connsiteX2" y="connsiteY2"/>
                </a:cxn>
              </a:cxnLst>
              <a:rect l="l" t="t" r="r" b="b"/>
              <a:pathLst>
                <a:path w="696991" h="1170176">
                  <a:moveTo>
                    <a:pt x="0" y="1170176"/>
                  </a:moveTo>
                  <a:lnTo>
                    <a:pt x="696991" y="0"/>
                  </a:lnTo>
                  <a:lnTo>
                    <a:pt x="696991" y="1170176"/>
                  </a:lnTo>
                </a:path>
              </a:pathLst>
            </a:cu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64906" y="2657804"/>
              <a:ext cx="15410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72934" y="2612748"/>
              <a:ext cx="312906" cy="369332"/>
            </a:xfrm>
            <a:prstGeom prst="rect">
              <a:avLst/>
            </a:prstGeom>
            <a:noFill/>
          </p:spPr>
          <p:txBody>
            <a:bodyPr wrap="none" rtlCol="0">
              <a:spAutoFit/>
            </a:bodyPr>
            <a:lstStyle/>
            <a:p>
              <a:r>
                <a:rPr lang="en-US" dirty="0"/>
                <a:t>0</a:t>
              </a:r>
            </a:p>
          </p:txBody>
        </p:sp>
        <p:sp>
          <p:nvSpPr>
            <p:cNvPr id="8" name="TextBox 7"/>
            <p:cNvSpPr txBox="1"/>
            <p:nvPr/>
          </p:nvSpPr>
          <p:spPr>
            <a:xfrm>
              <a:off x="6269925" y="2651412"/>
              <a:ext cx="312906" cy="369332"/>
            </a:xfrm>
            <a:prstGeom prst="rect">
              <a:avLst/>
            </a:prstGeom>
            <a:noFill/>
          </p:spPr>
          <p:txBody>
            <a:bodyPr wrap="none" rtlCol="0">
              <a:spAutoFit/>
            </a:bodyPr>
            <a:lstStyle/>
            <a:p>
              <a:r>
                <a:rPr lang="en-US" dirty="0"/>
                <a:t>1</a:t>
              </a:r>
            </a:p>
          </p:txBody>
        </p:sp>
        <p:sp>
          <p:nvSpPr>
            <p:cNvPr id="9" name="Freeform 8"/>
            <p:cNvSpPr/>
            <p:nvPr/>
          </p:nvSpPr>
          <p:spPr>
            <a:xfrm>
              <a:off x="5742176" y="1962361"/>
              <a:ext cx="690596" cy="694944"/>
            </a:xfrm>
            <a:custGeom>
              <a:avLst/>
              <a:gdLst>
                <a:gd name="connsiteX0" fmla="*/ 0 w 690596"/>
                <a:gd name="connsiteY0" fmla="*/ 620258 h 620258"/>
                <a:gd name="connsiteX1" fmla="*/ 0 w 690596"/>
                <a:gd name="connsiteY1" fmla="*/ 0 h 620258"/>
                <a:gd name="connsiteX2" fmla="*/ 690596 w 690596"/>
                <a:gd name="connsiteY2" fmla="*/ 0 h 620258"/>
                <a:gd name="connsiteX3" fmla="*/ 690596 w 690596"/>
                <a:gd name="connsiteY3" fmla="*/ 620258 h 620258"/>
              </a:gdLst>
              <a:ahLst/>
              <a:cxnLst>
                <a:cxn ang="0">
                  <a:pos x="connsiteX0" y="connsiteY0"/>
                </a:cxn>
                <a:cxn ang="0">
                  <a:pos x="connsiteX1" y="connsiteY1"/>
                </a:cxn>
                <a:cxn ang="0">
                  <a:pos x="connsiteX2" y="connsiteY2"/>
                </a:cxn>
                <a:cxn ang="0">
                  <a:pos x="connsiteX3" y="connsiteY3"/>
                </a:cxn>
              </a:cxnLst>
              <a:rect l="l" t="t" r="r" b="b"/>
              <a:pathLst>
                <a:path w="690596" h="620258">
                  <a:moveTo>
                    <a:pt x="0" y="620258"/>
                  </a:moveTo>
                  <a:lnTo>
                    <a:pt x="0" y="0"/>
                  </a:lnTo>
                  <a:lnTo>
                    <a:pt x="690596" y="0"/>
                  </a:lnTo>
                  <a:lnTo>
                    <a:pt x="690596" y="620258"/>
                  </a:lnTo>
                </a:path>
              </a:pathLst>
            </a:custGeom>
            <a:no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746247" y="572473"/>
              <a:ext cx="690596" cy="2084832"/>
            </a:xfrm>
            <a:custGeom>
              <a:avLst/>
              <a:gdLst>
                <a:gd name="connsiteX0" fmla="*/ 0 w 690596"/>
                <a:gd name="connsiteY0" fmla="*/ 620258 h 620258"/>
                <a:gd name="connsiteX1" fmla="*/ 0 w 690596"/>
                <a:gd name="connsiteY1" fmla="*/ 0 h 620258"/>
                <a:gd name="connsiteX2" fmla="*/ 690596 w 690596"/>
                <a:gd name="connsiteY2" fmla="*/ 0 h 620258"/>
                <a:gd name="connsiteX3" fmla="*/ 690596 w 690596"/>
                <a:gd name="connsiteY3" fmla="*/ 620258 h 620258"/>
              </a:gdLst>
              <a:ahLst/>
              <a:cxnLst>
                <a:cxn ang="0">
                  <a:pos x="connsiteX0" y="connsiteY0"/>
                </a:cxn>
                <a:cxn ang="0">
                  <a:pos x="connsiteX1" y="connsiteY1"/>
                </a:cxn>
                <a:cxn ang="0">
                  <a:pos x="connsiteX2" y="connsiteY2"/>
                </a:cxn>
                <a:cxn ang="0">
                  <a:pos x="connsiteX3" y="connsiteY3"/>
                </a:cxn>
              </a:cxnLst>
              <a:rect l="l" t="t" r="r" b="b"/>
              <a:pathLst>
                <a:path w="690596" h="620258">
                  <a:moveTo>
                    <a:pt x="0" y="620258"/>
                  </a:moveTo>
                  <a:lnTo>
                    <a:pt x="0" y="0"/>
                  </a:lnTo>
                  <a:lnTo>
                    <a:pt x="690596" y="0"/>
                  </a:lnTo>
                  <a:lnTo>
                    <a:pt x="690596" y="620258"/>
                  </a:ln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93591" y="716650"/>
              <a:ext cx="774571" cy="369332"/>
            </a:xfrm>
            <a:prstGeom prst="rect">
              <a:avLst/>
            </a:prstGeom>
            <a:noFill/>
          </p:spPr>
          <p:txBody>
            <a:bodyPr wrap="none" rtlCol="0">
              <a:spAutoFit/>
            </a:bodyPr>
            <a:lstStyle/>
            <a:p>
              <a:r>
                <a:rPr lang="en-US" dirty="0" err="1"/>
                <a:t>Mq</a:t>
              </a:r>
              <a:r>
                <a:rPr lang="en-US" dirty="0"/>
                <a:t>(x)</a:t>
              </a:r>
            </a:p>
          </p:txBody>
        </p:sp>
        <p:sp>
          <p:nvSpPr>
            <p:cNvPr id="12" name="TextBox 11"/>
            <p:cNvSpPr txBox="1"/>
            <p:nvPr/>
          </p:nvSpPr>
          <p:spPr>
            <a:xfrm>
              <a:off x="5796368" y="1207035"/>
              <a:ext cx="582211" cy="369332"/>
            </a:xfrm>
            <a:prstGeom prst="rect">
              <a:avLst/>
            </a:prstGeom>
            <a:noFill/>
          </p:spPr>
          <p:txBody>
            <a:bodyPr wrap="none" rtlCol="0">
              <a:spAutoFit/>
            </a:bodyPr>
            <a:lstStyle/>
            <a:p>
              <a:r>
                <a:rPr lang="en-US" dirty="0">
                  <a:solidFill>
                    <a:srgbClr val="C00000"/>
                  </a:solidFill>
                </a:rPr>
                <a:t>p(x)</a:t>
              </a:r>
            </a:p>
          </p:txBody>
        </p:sp>
        <p:sp>
          <p:nvSpPr>
            <p:cNvPr id="13" name="TextBox 12"/>
            <p:cNvSpPr txBox="1"/>
            <p:nvPr/>
          </p:nvSpPr>
          <p:spPr>
            <a:xfrm>
              <a:off x="5923555" y="1958884"/>
              <a:ext cx="582211" cy="369332"/>
            </a:xfrm>
            <a:prstGeom prst="rect">
              <a:avLst/>
            </a:prstGeom>
            <a:noFill/>
          </p:spPr>
          <p:txBody>
            <a:bodyPr wrap="none" rtlCol="0">
              <a:spAutoFit/>
            </a:bodyPr>
            <a:lstStyle/>
            <a:p>
              <a:r>
                <a:rPr lang="en-US" dirty="0">
                  <a:solidFill>
                    <a:srgbClr val="0000CC"/>
                  </a:solidFill>
                </a:rPr>
                <a:t>q(x)</a:t>
              </a:r>
            </a:p>
          </p:txBody>
        </p:sp>
      </p:grpSp>
    </p:spTree>
    <p:custDataLst>
      <p:tags r:id="rId1"/>
    </p:custDataLst>
    <p:extLst>
      <p:ext uri="{BB962C8B-B14F-4D97-AF65-F5344CB8AC3E}">
        <p14:creationId xmlns:p14="http://schemas.microsoft.com/office/powerpoint/2010/main" val="253262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lstStyle/>
              <a:p>
                <a:r>
                  <a:rPr lang="en-US" altLang="ko-KR" dirty="0"/>
                  <a:t>Practice with </a:t>
                </a:r>
                <a:r>
                  <a:rPr lang="en-US" altLang="ko-KR" dirty="0" err="1"/>
                  <a:t>matlab</a:t>
                </a:r>
                <a:endParaRPr lang="en-US" altLang="ko-KR" dirty="0"/>
              </a:p>
              <a:p>
                <a:pPr lvl="1"/>
                <a:endParaRPr lang="en-US" altLang="ko-KR" dirty="0"/>
              </a:p>
              <a:p>
                <a:pPr lvl="1"/>
                <a:endParaRPr lang="en-US" altLang="ko-KR" dirty="0"/>
              </a:p>
              <a:p>
                <a:pPr lvl="1"/>
                <a:r>
                  <a:rPr lang="en-US" altLang="ko-KR" dirty="0"/>
                  <a:t>generate samples of this distribution.</a:t>
                </a:r>
              </a:p>
              <a:p>
                <a:r>
                  <a:rPr lang="en-US" altLang="ko-KR" dirty="0"/>
                  <a:t>Remarks</a:t>
                </a:r>
              </a:p>
              <a:p>
                <a:pPr lvl="1"/>
                <a:r>
                  <a:rPr lang="en-US" altLang="ko-KR" dirty="0"/>
                  <a:t>it is not always possible to bound  </a:t>
                </a:r>
                <a14:m>
                  <m:oMath xmlns:m="http://schemas.openxmlformats.org/officeDocument/2006/math">
                    <m:r>
                      <a:rPr lang="en-US" altLang="ko-KR" i="1" dirty="0" smtClean="0">
                        <a:latin typeface="Cambria Math" panose="02040503050406030204" pitchFamily="18" charset="0"/>
                      </a:rPr>
                      <m:t>𝑝</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𝑞</m:t>
                    </m:r>
                  </m:oMath>
                </a14:m>
                <a:r>
                  <a:rPr lang="en-US" altLang="ko-KR" dirty="0"/>
                  <a:t> with reasonable amount  </a:t>
                </a:r>
                <a14:m>
                  <m:oMath xmlns:m="http://schemas.openxmlformats.org/officeDocument/2006/math">
                    <m:r>
                      <a:rPr lang="en-US" altLang="ko-KR" i="1" dirty="0" smtClean="0">
                        <a:latin typeface="Cambria Math" panose="02040503050406030204" pitchFamily="18" charset="0"/>
                      </a:rPr>
                      <m:t>𝑀</m:t>
                    </m:r>
                  </m:oMath>
                </a14:m>
                <a:r>
                  <a:rPr lang="en-US" altLang="ko-KR" dirty="0"/>
                  <a:t> over the whole space. If </a:t>
                </a:r>
                <a14:m>
                  <m:oMath xmlns:m="http://schemas.openxmlformats.org/officeDocument/2006/math">
                    <m:r>
                      <a:rPr lang="en-US" altLang="ko-KR" i="1" dirty="0" smtClean="0">
                        <a:latin typeface="Cambria Math" panose="02040503050406030204" pitchFamily="18" charset="0"/>
                      </a:rPr>
                      <m:t>𝑀</m:t>
                    </m:r>
                  </m:oMath>
                </a14:m>
                <a:r>
                  <a:rPr lang="en-US" altLang="ko-KR" dirty="0"/>
                  <a:t> is too large, the acceptance probability  </a:t>
                </a:r>
                <a:br>
                  <a:rPr lang="en-US" altLang="ko-KR" dirty="0"/>
                </a:br>
                <a14:m>
                  <m:oMath xmlns:m="http://schemas.openxmlformats.org/officeDocument/2006/math">
                    <m:r>
                      <a:rPr lang="en-US" altLang="ko-KR" i="1" dirty="0" smtClean="0">
                        <a:latin typeface="Cambria Math" panose="02040503050406030204" pitchFamily="18" charset="0"/>
                      </a:rPr>
                      <m:t>𝑃</m:t>
                    </m:r>
                    <m:r>
                      <a:rPr lang="en-US" altLang="ko-KR" i="1" dirty="0" smtClean="0">
                        <a:latin typeface="Cambria Math" panose="02040503050406030204" pitchFamily="18" charset="0"/>
                      </a:rPr>
                      <m:t>(</m:t>
                    </m:r>
                    <m:r>
                      <a:rPr lang="en-US" altLang="ko-KR" i="1" dirty="0">
                        <a:latin typeface="Cambria Math" panose="02040503050406030204" pitchFamily="18" charset="0"/>
                      </a:rPr>
                      <m:t>𝑥</m:t>
                    </m:r>
                    <m:r>
                      <a:rPr lang="en-US" altLang="ko-KR" i="1" dirty="0">
                        <a:latin typeface="Cambria Math" panose="02040503050406030204" pitchFamily="18" charset="0"/>
                      </a:rPr>
                      <m:t> </m:t>
                    </m:r>
                    <m:r>
                      <m:rPr>
                        <m:sty m:val="p"/>
                      </m:rPr>
                      <a:rPr lang="en-US" altLang="ko-KR" i="0" dirty="0">
                        <a:latin typeface="Cambria Math" panose="02040503050406030204" pitchFamily="18" charset="0"/>
                      </a:rPr>
                      <m:t>accepted</m:t>
                    </m:r>
                    <m:r>
                      <a:rPr lang="en-US" altLang="ko-KR" i="1" dirty="0">
                        <a:latin typeface="Cambria Math" panose="02040503050406030204" pitchFamily="18" charset="0"/>
                      </a:rPr>
                      <m:t>) ~ 1/</m:t>
                    </m:r>
                    <m:r>
                      <a:rPr lang="en-US" altLang="ko-KR" i="1" dirty="0">
                        <a:latin typeface="Cambria Math" panose="02040503050406030204" pitchFamily="18" charset="0"/>
                      </a:rPr>
                      <m:t>𝑀</m:t>
                    </m:r>
                  </m:oMath>
                </a14:m>
                <a:r>
                  <a:rPr lang="en-US" altLang="ko-KR" dirty="0"/>
                  <a:t>  is too small.</a:t>
                </a:r>
              </a:p>
              <a:p>
                <a:pPr lvl="1"/>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3"/>
                <a:stretch>
                  <a:fillRect l="-643" t="-457"/>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Rejection Sampling</a:t>
            </a:r>
            <a:endParaRPr lang="ko-KR" altLang="en-US" dirty="0"/>
          </a:p>
        </p:txBody>
      </p:sp>
      <p:graphicFrame>
        <p:nvGraphicFramePr>
          <p:cNvPr id="98305" name="Object 1"/>
          <p:cNvGraphicFramePr>
            <a:graphicFrameLocks noChangeAspect="1"/>
          </p:cNvGraphicFramePr>
          <p:nvPr/>
        </p:nvGraphicFramePr>
        <p:xfrm>
          <a:off x="1573213" y="1686719"/>
          <a:ext cx="5334000" cy="533400"/>
        </p:xfrm>
        <a:graphic>
          <a:graphicData uri="http://schemas.openxmlformats.org/presentationml/2006/ole">
            <mc:AlternateContent xmlns:mc="http://schemas.openxmlformats.org/markup-compatibility/2006">
              <mc:Choice xmlns:v="urn:schemas-microsoft-com:vml" Requires="v">
                <p:oleObj name="Equation" r:id="rId4" imgW="5333760" imgH="533160" progId="Equation.DSMT4">
                  <p:embed/>
                </p:oleObj>
              </mc:Choice>
              <mc:Fallback>
                <p:oleObj name="Equation" r:id="rId4" imgW="5333760" imgH="533160" progId="Equation.DSMT4">
                  <p:embed/>
                  <p:pic>
                    <p:nvPicPr>
                      <p:cNvPr id="98305" name="Object 1"/>
                      <p:cNvPicPr>
                        <a:picLocks noChangeAspect="1" noChangeArrowheads="1"/>
                      </p:cNvPicPr>
                      <p:nvPr/>
                    </p:nvPicPr>
                    <p:blipFill>
                      <a:blip r:embed="rId5"/>
                      <a:srcRect/>
                      <a:stretch>
                        <a:fillRect/>
                      </a:stretch>
                    </p:blipFill>
                    <p:spPr bwMode="auto">
                      <a:xfrm>
                        <a:off x="1573213" y="1686719"/>
                        <a:ext cx="5334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906149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600"/>
              </a:spcBef>
            </a:pPr>
            <a:r>
              <a:rPr lang="en-US" dirty="0"/>
              <a:t>p = @(x) 0.3*</a:t>
            </a:r>
            <a:r>
              <a:rPr lang="en-US" dirty="0" err="1"/>
              <a:t>exp</a:t>
            </a:r>
            <a:r>
              <a:rPr lang="en-US" dirty="0"/>
              <a:t>(-0.2*x.^2)+0.7*</a:t>
            </a:r>
            <a:r>
              <a:rPr lang="en-US" dirty="0" err="1"/>
              <a:t>exp</a:t>
            </a:r>
            <a:r>
              <a:rPr lang="en-US" dirty="0"/>
              <a:t>(-0.2*(x-10).^2);</a:t>
            </a:r>
          </a:p>
          <a:p>
            <a:pPr>
              <a:spcBef>
                <a:spcPts val="600"/>
              </a:spcBef>
            </a:pPr>
            <a:r>
              <a:rPr lang="en-US" dirty="0"/>
              <a:t>mew=5; sig=10; q = @(x) </a:t>
            </a:r>
            <a:r>
              <a:rPr lang="en-US" dirty="0" err="1"/>
              <a:t>normpdf</a:t>
            </a:r>
            <a:r>
              <a:rPr lang="en-US" dirty="0"/>
              <a:t>(</a:t>
            </a:r>
            <a:r>
              <a:rPr lang="en-US" dirty="0" err="1"/>
              <a:t>x,mew,sig</a:t>
            </a:r>
            <a:r>
              <a:rPr lang="en-US" dirty="0"/>
              <a:t>);</a:t>
            </a:r>
          </a:p>
          <a:p>
            <a:pPr>
              <a:spcBef>
                <a:spcPts val="600"/>
              </a:spcBef>
            </a:pPr>
            <a:r>
              <a:rPr lang="en-US" dirty="0"/>
              <a:t>dx=0.1; xx=-10:dx:20; </a:t>
            </a:r>
            <a:r>
              <a:rPr lang="en-US" dirty="0" err="1"/>
              <a:t>yp</a:t>
            </a:r>
            <a:r>
              <a:rPr lang="en-US" dirty="0"/>
              <a:t>=p(xx); A=sum(</a:t>
            </a:r>
            <a:r>
              <a:rPr lang="en-US" dirty="0" err="1"/>
              <a:t>yp</a:t>
            </a:r>
            <a:r>
              <a:rPr lang="en-US" dirty="0"/>
              <a:t>)*dx; </a:t>
            </a:r>
            <a:r>
              <a:rPr lang="en-US" dirty="0" err="1"/>
              <a:t>yp</a:t>
            </a:r>
            <a:r>
              <a:rPr lang="en-US" dirty="0"/>
              <a:t>=</a:t>
            </a:r>
            <a:r>
              <a:rPr lang="en-US" dirty="0" err="1"/>
              <a:t>yp</a:t>
            </a:r>
            <a:r>
              <a:rPr lang="en-US" dirty="0"/>
              <a:t>/A; plot(</a:t>
            </a:r>
            <a:r>
              <a:rPr lang="en-US" dirty="0" err="1"/>
              <a:t>xx,yp</a:t>
            </a:r>
            <a:r>
              <a:rPr lang="en-US" dirty="0"/>
              <a:t>)</a:t>
            </a:r>
          </a:p>
          <a:p>
            <a:pPr>
              <a:spcBef>
                <a:spcPts val="600"/>
              </a:spcBef>
            </a:pPr>
            <a:r>
              <a:rPr lang="en-US" dirty="0" err="1"/>
              <a:t>yq</a:t>
            </a:r>
            <a:r>
              <a:rPr lang="en-US" dirty="0"/>
              <a:t>=q(xx); plot(xx,[</a:t>
            </a:r>
            <a:r>
              <a:rPr lang="en-US" dirty="0" err="1"/>
              <a:t>yp</a:t>
            </a:r>
            <a:r>
              <a:rPr lang="en-US" dirty="0"/>
              <a:t>' </a:t>
            </a:r>
            <a:r>
              <a:rPr lang="en-US" dirty="0" err="1"/>
              <a:t>yq</a:t>
            </a:r>
            <a:r>
              <a:rPr lang="en-US" dirty="0"/>
              <a:t>'])</a:t>
            </a:r>
          </a:p>
          <a:p>
            <a:pPr>
              <a:spcBef>
                <a:spcPts val="600"/>
              </a:spcBef>
            </a:pPr>
            <a:r>
              <a:rPr lang="en-US" dirty="0"/>
              <a:t>%</a:t>
            </a:r>
          </a:p>
          <a:p>
            <a:pPr>
              <a:spcBef>
                <a:spcPts val="600"/>
              </a:spcBef>
            </a:pPr>
            <a:r>
              <a:rPr lang="en-US" dirty="0"/>
              <a:t>ratio=</a:t>
            </a:r>
            <a:r>
              <a:rPr lang="en-US" dirty="0" err="1"/>
              <a:t>yp</a:t>
            </a:r>
            <a:r>
              <a:rPr lang="en-US" dirty="0"/>
              <a:t>./</a:t>
            </a:r>
            <a:r>
              <a:rPr lang="en-US" dirty="0" err="1"/>
              <a:t>yq</a:t>
            </a:r>
            <a:r>
              <a:rPr lang="en-US" dirty="0"/>
              <a:t>; M=max(ratio)*5.0; plot(xx,[</a:t>
            </a:r>
            <a:r>
              <a:rPr lang="en-US" dirty="0" err="1"/>
              <a:t>yp</a:t>
            </a:r>
            <a:r>
              <a:rPr lang="en-US" dirty="0"/>
              <a:t>' M*</a:t>
            </a:r>
            <a:r>
              <a:rPr lang="en-US" dirty="0" err="1"/>
              <a:t>yq</a:t>
            </a:r>
            <a:r>
              <a:rPr lang="en-US" dirty="0"/>
              <a:t>'])</a:t>
            </a:r>
          </a:p>
          <a:p>
            <a:pPr>
              <a:spcBef>
                <a:spcPts val="600"/>
              </a:spcBef>
            </a:pPr>
            <a:r>
              <a:rPr lang="en-US" dirty="0"/>
              <a:t>N=1e6; </a:t>
            </a:r>
            <a:r>
              <a:rPr lang="en-US" dirty="0" err="1"/>
              <a:t>Xmc</a:t>
            </a:r>
            <a:r>
              <a:rPr lang="en-US" dirty="0"/>
              <a:t>=</a:t>
            </a:r>
            <a:r>
              <a:rPr lang="en-US" dirty="0" err="1"/>
              <a:t>normrnd</a:t>
            </a:r>
            <a:r>
              <a:rPr lang="en-US" dirty="0"/>
              <a:t>(mew,sig,1,N); U=rand(1,N); % step 1</a:t>
            </a:r>
          </a:p>
          <a:p>
            <a:pPr>
              <a:spcBef>
                <a:spcPts val="600"/>
              </a:spcBef>
            </a:pPr>
            <a:r>
              <a:rPr lang="en-US" dirty="0"/>
              <a:t>R=p(</a:t>
            </a:r>
            <a:r>
              <a:rPr lang="en-US" dirty="0" err="1"/>
              <a:t>Xmc</a:t>
            </a:r>
            <a:r>
              <a:rPr lang="en-US" dirty="0"/>
              <a:t>)./q(</a:t>
            </a:r>
            <a:r>
              <a:rPr lang="en-US" dirty="0" err="1"/>
              <a:t>Xmc</a:t>
            </a:r>
            <a:r>
              <a:rPr lang="en-US" dirty="0"/>
              <a:t>)/M; </a:t>
            </a:r>
            <a:r>
              <a:rPr lang="en-US" dirty="0" err="1"/>
              <a:t>ind</a:t>
            </a:r>
            <a:r>
              <a:rPr lang="en-US" dirty="0"/>
              <a:t>=find(R&gt;U); X=</a:t>
            </a:r>
            <a:r>
              <a:rPr lang="en-US" dirty="0" err="1"/>
              <a:t>Xmc</a:t>
            </a:r>
            <a:r>
              <a:rPr lang="en-US" dirty="0"/>
              <a:t>(</a:t>
            </a:r>
            <a:r>
              <a:rPr lang="en-US" dirty="0" err="1"/>
              <a:t>ind</a:t>
            </a:r>
            <a:r>
              <a:rPr lang="en-US" dirty="0"/>
              <a:t>); N1=length(X); % step 2</a:t>
            </a:r>
          </a:p>
          <a:p>
            <a:pPr>
              <a:spcBef>
                <a:spcPts val="600"/>
              </a:spcBef>
            </a:pPr>
            <a:r>
              <a:rPr lang="en-US" dirty="0" err="1"/>
              <a:t>nb</a:t>
            </a:r>
            <a:r>
              <a:rPr lang="en-US" dirty="0"/>
              <a:t>=</a:t>
            </a:r>
            <a:r>
              <a:rPr lang="en-US" dirty="0" err="1"/>
              <a:t>histc</a:t>
            </a:r>
            <a:r>
              <a:rPr lang="en-US" dirty="0"/>
              <a:t>(</a:t>
            </a:r>
            <a:r>
              <a:rPr lang="en-US" dirty="0" err="1"/>
              <a:t>X,xx</a:t>
            </a:r>
            <a:r>
              <a:rPr lang="en-US" dirty="0"/>
              <a:t>); bar(</a:t>
            </a:r>
            <a:r>
              <a:rPr lang="en-US" dirty="0" err="1"/>
              <a:t>xx,nb</a:t>
            </a:r>
            <a:r>
              <a:rPr lang="en-US" dirty="0"/>
              <a:t>/N1/dx); hold on; plot(</a:t>
            </a:r>
            <a:r>
              <a:rPr lang="en-US" dirty="0" err="1"/>
              <a:t>xx,yp</a:t>
            </a:r>
            <a:r>
              <a:rPr lang="en-US" dirty="0"/>
              <a:t>)</a:t>
            </a:r>
          </a:p>
          <a:p>
            <a:pPr>
              <a:spcBef>
                <a:spcPts val="600"/>
              </a:spcBef>
            </a:pPr>
            <a:r>
              <a:rPr lang="en-US" dirty="0"/>
              <a:t>%</a:t>
            </a:r>
            <a:r>
              <a:rPr lang="en-US" dirty="0" err="1"/>
              <a:t>nb</a:t>
            </a:r>
            <a:r>
              <a:rPr lang="en-US" dirty="0"/>
              <a:t>=</a:t>
            </a:r>
            <a:r>
              <a:rPr lang="en-US" dirty="0" err="1"/>
              <a:t>histc</a:t>
            </a:r>
            <a:r>
              <a:rPr lang="en-US" dirty="0"/>
              <a:t>(</a:t>
            </a:r>
            <a:r>
              <a:rPr lang="en-US" dirty="0" err="1"/>
              <a:t>Xmc,xx</a:t>
            </a:r>
            <a:r>
              <a:rPr lang="en-US" dirty="0"/>
              <a:t>); bar(</a:t>
            </a:r>
            <a:r>
              <a:rPr lang="en-US" dirty="0" err="1"/>
              <a:t>xx,nb</a:t>
            </a:r>
            <a:r>
              <a:rPr lang="en-US" dirty="0"/>
              <a:t>/N/dx); hold on; plot(</a:t>
            </a:r>
            <a:r>
              <a:rPr lang="en-US" dirty="0" err="1"/>
              <a:t>xx,yq</a:t>
            </a:r>
            <a:r>
              <a:rPr lang="en-US" dirty="0"/>
              <a:t>)</a:t>
            </a:r>
          </a:p>
        </p:txBody>
      </p:sp>
      <p:sp>
        <p:nvSpPr>
          <p:cNvPr id="3" name="Title 2"/>
          <p:cNvSpPr>
            <a:spLocks noGrp="1"/>
          </p:cNvSpPr>
          <p:nvPr>
            <p:ph type="title"/>
          </p:nvPr>
        </p:nvSpPr>
        <p:spPr/>
        <p:txBody>
          <a:bodyPr/>
          <a:lstStyle/>
          <a:p>
            <a:r>
              <a:rPr lang="en-US" dirty="0"/>
              <a:t>Matlab Practice</a:t>
            </a:r>
          </a:p>
        </p:txBody>
      </p:sp>
    </p:spTree>
    <p:extLst>
      <p:ext uri="{BB962C8B-B14F-4D97-AF65-F5344CB8AC3E}">
        <p14:creationId xmlns:p14="http://schemas.microsoft.com/office/powerpoint/2010/main" val="22524086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3AAF5-3CFD-4E18-9C29-C9F7EEB765B4}"/>
              </a:ext>
            </a:extLst>
          </p:cNvPr>
          <p:cNvSpPr>
            <a:spLocks noGrp="1"/>
          </p:cNvSpPr>
          <p:nvPr>
            <p:ph type="title"/>
          </p:nvPr>
        </p:nvSpPr>
        <p:spPr/>
        <p:txBody>
          <a:bodyPr/>
          <a:lstStyle/>
          <a:p>
            <a:r>
              <a:rPr lang="en-US" dirty="0"/>
              <a:t>Matlab Practice </a:t>
            </a:r>
            <a:r>
              <a:rPr lang="en-US" i="1" dirty="0"/>
              <a:t>cont</a:t>
            </a:r>
            <a:r>
              <a:rPr lang="en-US" dirty="0"/>
              <a:t>.</a:t>
            </a:r>
          </a:p>
        </p:txBody>
      </p:sp>
      <p:pic>
        <p:nvPicPr>
          <p:cNvPr id="5" name="Picture 4">
            <a:extLst>
              <a:ext uri="{FF2B5EF4-FFF2-40B4-BE49-F238E27FC236}">
                <a16:creationId xmlns:a16="http://schemas.microsoft.com/office/drawing/2014/main" id="{FAA41160-BEE1-49EE-B10D-86BB31057B0F}"/>
              </a:ext>
            </a:extLst>
          </p:cNvPr>
          <p:cNvPicPr>
            <a:picLocks noChangeAspect="1"/>
          </p:cNvPicPr>
          <p:nvPr/>
        </p:nvPicPr>
        <p:blipFill>
          <a:blip r:embed="rId2"/>
          <a:stretch>
            <a:fillRect/>
          </a:stretch>
        </p:blipFill>
        <p:spPr>
          <a:xfrm>
            <a:off x="745178" y="942036"/>
            <a:ext cx="3657600" cy="2744152"/>
          </a:xfrm>
          <a:prstGeom prst="rect">
            <a:avLst/>
          </a:prstGeom>
        </p:spPr>
      </p:pic>
      <p:pic>
        <p:nvPicPr>
          <p:cNvPr id="6" name="Picture 5">
            <a:extLst>
              <a:ext uri="{FF2B5EF4-FFF2-40B4-BE49-F238E27FC236}">
                <a16:creationId xmlns:a16="http://schemas.microsoft.com/office/drawing/2014/main" id="{95C40332-ECA2-4F07-843D-A2AEF3590B85}"/>
              </a:ext>
            </a:extLst>
          </p:cNvPr>
          <p:cNvPicPr>
            <a:picLocks noChangeAspect="1"/>
          </p:cNvPicPr>
          <p:nvPr/>
        </p:nvPicPr>
        <p:blipFill>
          <a:blip r:embed="rId3"/>
          <a:stretch>
            <a:fillRect/>
          </a:stretch>
        </p:blipFill>
        <p:spPr>
          <a:xfrm>
            <a:off x="4843157" y="942036"/>
            <a:ext cx="3657600" cy="2744152"/>
          </a:xfrm>
          <a:prstGeom prst="rect">
            <a:avLst/>
          </a:prstGeom>
        </p:spPr>
      </p:pic>
      <p:pic>
        <p:nvPicPr>
          <p:cNvPr id="7" name="Picture 6">
            <a:extLst>
              <a:ext uri="{FF2B5EF4-FFF2-40B4-BE49-F238E27FC236}">
                <a16:creationId xmlns:a16="http://schemas.microsoft.com/office/drawing/2014/main" id="{7AEAD3AC-CE29-4173-B619-E27174A0234E}"/>
              </a:ext>
            </a:extLst>
          </p:cNvPr>
          <p:cNvPicPr>
            <a:picLocks noChangeAspect="1"/>
          </p:cNvPicPr>
          <p:nvPr/>
        </p:nvPicPr>
        <p:blipFill>
          <a:blip r:embed="rId4"/>
          <a:stretch>
            <a:fillRect/>
          </a:stretch>
        </p:blipFill>
        <p:spPr>
          <a:xfrm>
            <a:off x="745178" y="3656648"/>
            <a:ext cx="3657600" cy="2744152"/>
          </a:xfrm>
          <a:prstGeom prst="rect">
            <a:avLst/>
          </a:prstGeom>
        </p:spPr>
      </p:pic>
      <p:pic>
        <p:nvPicPr>
          <p:cNvPr id="8" name="Picture 7">
            <a:extLst>
              <a:ext uri="{FF2B5EF4-FFF2-40B4-BE49-F238E27FC236}">
                <a16:creationId xmlns:a16="http://schemas.microsoft.com/office/drawing/2014/main" id="{3474021A-4437-4494-B0EF-AF95EC21763D}"/>
              </a:ext>
            </a:extLst>
          </p:cNvPr>
          <p:cNvPicPr>
            <a:picLocks noChangeAspect="1"/>
          </p:cNvPicPr>
          <p:nvPr/>
        </p:nvPicPr>
        <p:blipFill>
          <a:blip r:embed="rId5"/>
          <a:stretch>
            <a:fillRect/>
          </a:stretch>
        </p:blipFill>
        <p:spPr>
          <a:xfrm>
            <a:off x="4843158" y="3656648"/>
            <a:ext cx="3657600" cy="274415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7B4D79-5669-4C3D-8AE0-D9310D5EACAB}"/>
                  </a:ext>
                </a:extLst>
              </p:cNvPr>
              <p:cNvSpPr txBox="1"/>
              <p:nvPr/>
            </p:nvSpPr>
            <p:spPr>
              <a:xfrm>
                <a:off x="2514984" y="1408471"/>
                <a:ext cx="55752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3F7B4D79-5669-4C3D-8AE0-D9310D5EACAB}"/>
                  </a:ext>
                </a:extLst>
              </p:cNvPr>
              <p:cNvSpPr txBox="1">
                <a:spLocks noRot="1" noChangeAspect="1" noMove="1" noResize="1" noEditPoints="1" noAdjustHandles="1" noChangeArrowheads="1" noChangeShapeType="1" noTextEdit="1"/>
              </p:cNvSpPr>
              <p:nvPr/>
            </p:nvSpPr>
            <p:spPr>
              <a:xfrm>
                <a:off x="2514984" y="1408471"/>
                <a:ext cx="557525" cy="307777"/>
              </a:xfrm>
              <a:prstGeom prst="rect">
                <a:avLst/>
              </a:prstGeom>
              <a:blipFill>
                <a:blip r:embed="rId6"/>
                <a:stretch>
                  <a:fillRect l="-10989" r="-16484"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D5D347-3D59-4A13-993B-96C68F8FD583}"/>
                  </a:ext>
                </a:extLst>
              </p:cNvPr>
              <p:cNvSpPr txBox="1"/>
              <p:nvPr/>
            </p:nvSpPr>
            <p:spPr>
              <a:xfrm>
                <a:off x="7003410" y="2718619"/>
                <a:ext cx="55752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7CD5D347-3D59-4A13-993B-96C68F8FD583}"/>
                  </a:ext>
                </a:extLst>
              </p:cNvPr>
              <p:cNvSpPr txBox="1">
                <a:spLocks noRot="1" noChangeAspect="1" noMove="1" noResize="1" noEditPoints="1" noAdjustHandles="1" noChangeArrowheads="1" noChangeShapeType="1" noTextEdit="1"/>
              </p:cNvSpPr>
              <p:nvPr/>
            </p:nvSpPr>
            <p:spPr>
              <a:xfrm>
                <a:off x="7003410" y="2718619"/>
                <a:ext cx="557525" cy="307777"/>
              </a:xfrm>
              <a:prstGeom prst="rect">
                <a:avLst/>
              </a:prstGeom>
              <a:blipFill>
                <a:blip r:embed="rId7"/>
                <a:stretch>
                  <a:fillRect l="-10989" r="-16484"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FC54133-198D-448A-9F09-C1FC5EFAA4FB}"/>
                  </a:ext>
                </a:extLst>
              </p:cNvPr>
              <p:cNvSpPr txBox="1"/>
              <p:nvPr/>
            </p:nvSpPr>
            <p:spPr>
              <a:xfrm>
                <a:off x="1304302" y="2718619"/>
                <a:ext cx="55752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DFC54133-198D-448A-9F09-C1FC5EFAA4FB}"/>
                  </a:ext>
                </a:extLst>
              </p:cNvPr>
              <p:cNvSpPr txBox="1">
                <a:spLocks noRot="1" noChangeAspect="1" noMove="1" noResize="1" noEditPoints="1" noAdjustHandles="1" noChangeArrowheads="1" noChangeShapeType="1" noTextEdit="1"/>
              </p:cNvSpPr>
              <p:nvPr/>
            </p:nvSpPr>
            <p:spPr>
              <a:xfrm>
                <a:off x="1304302" y="2718619"/>
                <a:ext cx="557525" cy="307777"/>
              </a:xfrm>
              <a:prstGeom prst="rect">
                <a:avLst/>
              </a:prstGeom>
              <a:blipFill>
                <a:blip r:embed="rId8"/>
                <a:stretch>
                  <a:fillRect l="-10989" r="-16484"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3190053-C7D1-4E36-88D9-B5EC331C3E92}"/>
                  </a:ext>
                </a:extLst>
              </p:cNvPr>
              <p:cNvSpPr txBox="1"/>
              <p:nvPr/>
            </p:nvSpPr>
            <p:spPr>
              <a:xfrm>
                <a:off x="5682114" y="1408470"/>
                <a:ext cx="775340"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𝑀𝑞</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93190053-C7D1-4E36-88D9-B5EC331C3E92}"/>
                  </a:ext>
                </a:extLst>
              </p:cNvPr>
              <p:cNvSpPr txBox="1">
                <a:spLocks noRot="1" noChangeAspect="1" noMove="1" noResize="1" noEditPoints="1" noAdjustHandles="1" noChangeArrowheads="1" noChangeShapeType="1" noTextEdit="1"/>
              </p:cNvSpPr>
              <p:nvPr/>
            </p:nvSpPr>
            <p:spPr>
              <a:xfrm>
                <a:off x="5682114" y="1408470"/>
                <a:ext cx="775340" cy="307777"/>
              </a:xfrm>
              <a:prstGeom prst="rect">
                <a:avLst/>
              </a:prstGeom>
              <a:blipFill>
                <a:blip r:embed="rId9"/>
                <a:stretch>
                  <a:fillRect l="-11024" r="-11811" b="-37255"/>
                </a:stretch>
              </a:blipFill>
            </p:spPr>
            <p:txBody>
              <a:bodyPr/>
              <a:lstStyle/>
              <a:p>
                <a:r>
                  <a:rPr lang="en-US">
                    <a:noFill/>
                  </a:rPr>
                  <a:t> </a:t>
                </a:r>
              </a:p>
            </p:txBody>
          </p:sp>
        </mc:Fallback>
      </mc:AlternateContent>
    </p:spTree>
    <p:extLst>
      <p:ext uri="{BB962C8B-B14F-4D97-AF65-F5344CB8AC3E}">
        <p14:creationId xmlns:p14="http://schemas.microsoft.com/office/powerpoint/2010/main" val="11234064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1"/>
            <a:ext cx="7772400" cy="1771650"/>
          </a:xfrm>
        </p:spPr>
        <p:txBody>
          <a:bodyPr/>
          <a:lstStyle/>
          <a:p>
            <a:r>
              <a:rPr lang="en-US" sz="3600" dirty="0"/>
              <a:t>8. Importance Sampling</a:t>
            </a:r>
          </a:p>
        </p:txBody>
      </p:sp>
      <p:sp>
        <p:nvSpPr>
          <p:cNvPr id="5" name="Subtitle 4"/>
          <p:cNvSpPr>
            <a:spLocks noGrp="1"/>
          </p:cNvSpPr>
          <p:nvPr>
            <p:ph type="subTitle" idx="1"/>
          </p:nvPr>
        </p:nvSpPr>
        <p:spPr/>
        <p:txBody>
          <a:bodyPr/>
          <a:lstStyle/>
          <a:p>
            <a:r>
              <a:rPr lang="en-US" dirty="0"/>
              <a:t>Uncertainty is different from randomness</a:t>
            </a:r>
          </a:p>
        </p:txBody>
      </p:sp>
      <p:sp>
        <p:nvSpPr>
          <p:cNvPr id="6" name="Rectangular Callout 5"/>
          <p:cNvSpPr/>
          <p:nvPr/>
        </p:nvSpPr>
        <p:spPr>
          <a:xfrm>
            <a:off x="2641600" y="4545329"/>
            <a:ext cx="2113280" cy="919480"/>
          </a:xfrm>
          <a:prstGeom prst="wedgeRectCallout">
            <a:avLst>
              <a:gd name="adj1" fmla="val -80178"/>
              <a:gd name="adj2" fmla="val 64159"/>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CC"/>
                </a:solidFill>
              </a:rPr>
              <a:t>The future is completely uncertain…</a:t>
            </a:r>
          </a:p>
        </p:txBody>
      </p:sp>
      <p:sp>
        <p:nvSpPr>
          <p:cNvPr id="7" name="Rectangular Callout 6"/>
          <p:cNvSpPr/>
          <p:nvPr/>
        </p:nvSpPr>
        <p:spPr>
          <a:xfrm>
            <a:off x="2641600" y="5638800"/>
            <a:ext cx="2113280" cy="919480"/>
          </a:xfrm>
          <a:prstGeom prst="wedgeRectCallout">
            <a:avLst>
              <a:gd name="adj1" fmla="val -80418"/>
              <a:gd name="adj2" fmla="val 1175"/>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CC"/>
                </a:solidFill>
              </a:rPr>
              <a:t>…I am completely certain of this</a:t>
            </a:r>
          </a:p>
        </p:txBody>
      </p:sp>
    </p:spTree>
    <p:extLst>
      <p:ext uri="{BB962C8B-B14F-4D97-AF65-F5344CB8AC3E}">
        <p14:creationId xmlns:p14="http://schemas.microsoft.com/office/powerpoint/2010/main" val="22527621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sz="2000" dirty="0"/>
                  <a:t>Like rejection sampling, we will use a convenient distribution (proposal distribution) instead of actual one.</a:t>
                </a:r>
              </a:p>
              <a:p>
                <a:pPr lvl="1"/>
                <a:r>
                  <a:rPr lang="en-US" sz="2000" dirty="0"/>
                  <a:t>Why did we have the condition </a:t>
                </a:r>
                <a14:m>
                  <m:oMath xmlns:m="http://schemas.openxmlformats.org/officeDocument/2006/math">
                    <m:r>
                      <a:rPr lang="en-US" sz="2000" i="1" dirty="0" smtClean="0">
                        <a:latin typeface="Cambria Math" panose="02040503050406030204" pitchFamily="18" charset="0"/>
                      </a:rPr>
                      <m:t>𝑀𝑞</m:t>
                    </m:r>
                    <m:r>
                      <a:rPr lang="en-US" sz="2000" i="1" dirty="0">
                        <a:latin typeface="Cambria Math" panose="02040503050406030204" pitchFamily="18" charset="0"/>
                      </a:rPr>
                      <m:t>&gt;</m:t>
                    </m:r>
                    <m:r>
                      <a:rPr lang="en-US" sz="2000" i="1" dirty="0">
                        <a:latin typeface="Cambria Math" panose="02040503050406030204" pitchFamily="18" charset="0"/>
                      </a:rPr>
                      <m:t>𝑝</m:t>
                    </m:r>
                  </m:oMath>
                </a14:m>
                <a:r>
                  <a:rPr lang="en-US" sz="2000" dirty="0"/>
                  <a:t> in rejection sampling?</a:t>
                </a:r>
              </a:p>
              <a:p>
                <a:pPr lvl="1"/>
                <a:r>
                  <a:rPr lang="en-US" sz="2000" dirty="0"/>
                  <a:t>Because we could not accept with probability greater than one.</a:t>
                </a:r>
              </a:p>
              <a:p>
                <a:pPr lvl="1"/>
                <a:r>
                  <a:rPr lang="en-US" sz="2000" dirty="0"/>
                  <a:t>If </a:t>
                </a:r>
                <a14:m>
                  <m:oMath xmlns:m="http://schemas.openxmlformats.org/officeDocument/2006/math">
                    <m:r>
                      <a:rPr lang="en-US" sz="2000" i="1" dirty="0" smtClean="0">
                        <a:latin typeface="Cambria Math" panose="02040503050406030204" pitchFamily="18" charset="0"/>
                      </a:rPr>
                      <m:t>𝑀</m:t>
                    </m:r>
                  </m:oMath>
                </a14:m>
                <a:r>
                  <a:rPr lang="en-US" sz="2000" dirty="0"/>
                  <a:t> is too large, the acceptance probability </a:t>
                </a:r>
                <a14:m>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1/</m:t>
                    </m:r>
                    <m:r>
                      <a:rPr lang="en-US" sz="2000" b="0" i="1" dirty="0" smtClean="0">
                        <a:latin typeface="Cambria Math" panose="02040503050406030204" pitchFamily="18" charset="0"/>
                        <a:ea typeface="Cambria Math" panose="02040503050406030204" pitchFamily="18" charset="0"/>
                      </a:rPr>
                      <m:t>𝑀</m:t>
                    </m:r>
                    <m:r>
                      <a:rPr lang="en-US" sz="2000" i="1" dirty="0">
                        <a:latin typeface="Cambria Math" panose="02040503050406030204" pitchFamily="18" charset="0"/>
                      </a:rPr>
                      <m:t>) </m:t>
                    </m:r>
                  </m:oMath>
                </a14:m>
                <a:r>
                  <a:rPr lang="en-US" sz="2000" dirty="0"/>
                  <a:t>is too small</a:t>
                </a:r>
              </a:p>
              <a:p>
                <a:r>
                  <a:rPr lang="en-US" sz="2000" dirty="0"/>
                  <a:t>Importance sampling resolves this difficulty by allowing </a:t>
                </a:r>
                <a:r>
                  <a:rPr lang="en-US" sz="2000" dirty="0">
                    <a:solidFill>
                      <a:srgbClr val="FF0000"/>
                    </a:solidFill>
                  </a:rPr>
                  <a:t>samples to have different weights</a:t>
                </a:r>
                <a:r>
                  <a:rPr lang="en-US" sz="2000" dirty="0"/>
                  <a:t>.</a:t>
                </a:r>
              </a:p>
              <a:p>
                <a:pPr lvl="1"/>
                <a:r>
                  <a:rPr lang="en-US" sz="2000" dirty="0"/>
                  <a:t>This is particularly simple when we use the samples to calculate integrals.</a:t>
                </a:r>
              </a:p>
              <a:p>
                <a:r>
                  <a:rPr lang="en-US" sz="2000" dirty="0"/>
                  <a:t>We can now choose the proposal distribution not only for convenience, but also to </a:t>
                </a:r>
                <a:r>
                  <a:rPr lang="en-US" sz="2000" dirty="0">
                    <a:solidFill>
                      <a:srgbClr val="FF0000"/>
                    </a:solidFill>
                  </a:rPr>
                  <a:t>emphasize regions that contribute a lot to the integral</a:t>
                </a:r>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643" t="-457" r="-7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Importance Sampling</a:t>
            </a:r>
          </a:p>
        </p:txBody>
      </p:sp>
    </p:spTree>
    <p:extLst>
      <p:ext uri="{BB962C8B-B14F-4D97-AF65-F5344CB8AC3E}">
        <p14:creationId xmlns:p14="http://schemas.microsoft.com/office/powerpoint/2010/main" val="819679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a:xfrm>
                <a:off x="304800" y="819428"/>
                <a:ext cx="8534400" cy="5334000"/>
              </a:xfrm>
            </p:spPr>
            <p:txBody>
              <a:bodyPr/>
              <a:lstStyle/>
              <a:p>
                <a:r>
                  <a:rPr lang="en-US" altLang="ko-KR" sz="2400" dirty="0"/>
                  <a:t>Calculation of mean</a:t>
                </a:r>
              </a:p>
              <a:p>
                <a:pPr lvl="1"/>
                <a:r>
                  <a:rPr lang="en-US" altLang="ko-KR" sz="1800" dirty="0"/>
                  <a:t>Introduce an arbitrary </a:t>
                </a:r>
                <a:r>
                  <a:rPr lang="en-US" altLang="ko-KR" sz="1800" dirty="0" err="1"/>
                  <a:t>pdf</a:t>
                </a:r>
                <a:r>
                  <a:rPr lang="en-US" altLang="ko-KR" sz="1800" dirty="0"/>
                  <a:t> </a:t>
                </a:r>
                <a14:m>
                  <m:oMath xmlns:m="http://schemas.openxmlformats.org/officeDocument/2006/math">
                    <m:r>
                      <a:rPr lang="en-US" altLang="ko-KR" sz="1800" i="1" dirty="0" smtClean="0">
                        <a:latin typeface="Cambria Math" panose="02040503050406030204" pitchFamily="18" charset="0"/>
                      </a:rPr>
                      <m:t>𝑞</m:t>
                    </m:r>
                    <m:r>
                      <a:rPr lang="en-US" altLang="ko-KR" sz="1800" i="1" dirty="0" smtClean="0">
                        <a:latin typeface="Cambria Math" panose="02040503050406030204" pitchFamily="18" charset="0"/>
                      </a:rPr>
                      <m:t>(</m:t>
                    </m:r>
                    <m:r>
                      <a:rPr lang="en-US" altLang="ko-KR" sz="1800" i="1" dirty="0" smtClean="0">
                        <a:latin typeface="Cambria Math" panose="02040503050406030204" pitchFamily="18" charset="0"/>
                      </a:rPr>
                      <m:t>𝑥</m:t>
                    </m:r>
                    <m:r>
                      <a:rPr lang="en-US" altLang="ko-KR" sz="1800" i="1" dirty="0" smtClean="0">
                        <a:latin typeface="Cambria Math" panose="02040503050406030204" pitchFamily="18" charset="0"/>
                      </a:rPr>
                      <m:t>)</m:t>
                    </m:r>
                  </m:oMath>
                </a14:m>
                <a:r>
                  <a:rPr lang="en-US" altLang="ko-KR" sz="1800" dirty="0"/>
                  <a:t> that has sampling capability. </a:t>
                </a:r>
                <a:br>
                  <a:rPr lang="en-US" altLang="ko-KR" sz="1800" dirty="0"/>
                </a:br>
                <a:r>
                  <a:rPr lang="en-US" altLang="ko-KR" sz="1800" dirty="0"/>
                  <a:t>In this case, </a:t>
                </a:r>
                <a14:m>
                  <m:oMath xmlns:m="http://schemas.openxmlformats.org/officeDocument/2006/math">
                    <m:r>
                      <a:rPr lang="en-US" altLang="ko-KR" sz="1800" i="1" dirty="0" smtClean="0">
                        <a:latin typeface="Cambria Math" panose="02040503050406030204" pitchFamily="18" charset="0"/>
                      </a:rPr>
                      <m:t>𝑞</m:t>
                    </m:r>
                    <m:r>
                      <a:rPr lang="en-US" altLang="ko-KR" sz="1800" i="1" dirty="0" smtClean="0">
                        <a:latin typeface="Cambria Math" panose="02040503050406030204" pitchFamily="18" charset="0"/>
                      </a:rPr>
                      <m:t>(</m:t>
                    </m:r>
                    <m:r>
                      <a:rPr lang="en-US" altLang="ko-KR" sz="1800" i="1" dirty="0" smtClean="0">
                        <a:latin typeface="Cambria Math" panose="02040503050406030204" pitchFamily="18" charset="0"/>
                      </a:rPr>
                      <m:t>𝑥</m:t>
                    </m:r>
                    <m:r>
                      <a:rPr lang="en-US" altLang="ko-KR" sz="1800" i="1" dirty="0" smtClean="0">
                        <a:latin typeface="Cambria Math" panose="02040503050406030204" pitchFamily="18" charset="0"/>
                      </a:rPr>
                      <m:t>)</m:t>
                    </m:r>
                  </m:oMath>
                </a14:m>
                <a:r>
                  <a:rPr lang="en-US" altLang="ko-KR" sz="1800" dirty="0"/>
                  <a:t> need not bound </a:t>
                </a:r>
                <a14:m>
                  <m:oMath xmlns:m="http://schemas.openxmlformats.org/officeDocument/2006/math">
                    <m:r>
                      <a:rPr lang="en-US" altLang="ko-KR" sz="1800" i="1" dirty="0" smtClean="0">
                        <a:latin typeface="Cambria Math" panose="02040503050406030204" pitchFamily="18" charset="0"/>
                      </a:rPr>
                      <m:t>𝑝</m:t>
                    </m:r>
                    <m:r>
                      <a:rPr lang="en-US" altLang="ko-KR" sz="1800" i="1" dirty="0" smtClean="0">
                        <a:latin typeface="Cambria Math" panose="02040503050406030204" pitchFamily="18" charset="0"/>
                      </a:rPr>
                      <m:t>(</m:t>
                    </m:r>
                    <m:r>
                      <a:rPr lang="en-US" altLang="ko-KR" sz="1800" i="1" dirty="0" smtClean="0">
                        <a:latin typeface="Cambria Math" panose="02040503050406030204" pitchFamily="18" charset="0"/>
                      </a:rPr>
                      <m:t>𝑥</m:t>
                    </m:r>
                    <m:r>
                      <a:rPr lang="en-US" altLang="ko-KR" sz="1800" i="1" dirty="0" smtClean="0">
                        <a:latin typeface="Cambria Math" panose="02040503050406030204" pitchFamily="18" charset="0"/>
                      </a:rPr>
                      <m:t>)</m:t>
                    </m:r>
                  </m:oMath>
                </a14:m>
                <a:r>
                  <a:rPr lang="en-US" altLang="ko-KR" sz="1800" dirty="0"/>
                  <a:t>.</a:t>
                </a:r>
              </a:p>
              <a:p>
                <a:pPr lvl="1"/>
                <a:r>
                  <a:rPr lang="en-US" altLang="ko-KR" sz="1800" dirty="0"/>
                  <a:t>Then moment (or expectation) of an arbitrary function </a:t>
                </a:r>
                <a14:m>
                  <m:oMath xmlns:m="http://schemas.openxmlformats.org/officeDocument/2006/math">
                    <m:r>
                      <a:rPr lang="en-US" altLang="ko-KR" sz="1800" i="1" dirty="0" smtClean="0">
                        <a:latin typeface="Cambria Math" panose="02040503050406030204" pitchFamily="18" charset="0"/>
                      </a:rPr>
                      <m:t>𝑓</m:t>
                    </m:r>
                    <m:r>
                      <a:rPr lang="en-US" altLang="ko-KR" sz="1800" i="1" dirty="0" smtClean="0">
                        <a:latin typeface="Cambria Math" panose="02040503050406030204" pitchFamily="18" charset="0"/>
                      </a:rPr>
                      <m:t>(</m:t>
                    </m:r>
                    <m:r>
                      <a:rPr lang="en-US" altLang="ko-KR" sz="1800" i="1" dirty="0" smtClean="0">
                        <a:latin typeface="Cambria Math" panose="02040503050406030204" pitchFamily="18" charset="0"/>
                      </a:rPr>
                      <m:t>𝑥</m:t>
                    </m:r>
                    <m:r>
                      <a:rPr lang="en-US" altLang="ko-KR" sz="1800" i="1" dirty="0" smtClean="0">
                        <a:latin typeface="Cambria Math" panose="02040503050406030204" pitchFamily="18" charset="0"/>
                      </a:rPr>
                      <m:t>)</m:t>
                    </m:r>
                  </m:oMath>
                </a14:m>
                <a:r>
                  <a:rPr lang="en-US" altLang="ko-KR" sz="1800" dirty="0"/>
                  <a:t> becomes</a:t>
                </a:r>
              </a:p>
              <a:p>
                <a:pPr lvl="1"/>
                <a:endParaRPr lang="en-US" altLang="ko-KR" sz="2000" dirty="0"/>
              </a:p>
              <a:p>
                <a:pPr lvl="1"/>
                <a:endParaRPr lang="en-US" altLang="ko-KR" sz="2000" dirty="0"/>
              </a:p>
              <a:p>
                <a:pPr lvl="1"/>
                <a:endParaRPr lang="en-US" altLang="ko-KR" sz="2000" dirty="0"/>
              </a:p>
              <a:p>
                <a:pPr lvl="1"/>
                <a:r>
                  <a:rPr lang="en-US" altLang="ko-KR" sz="2000" dirty="0"/>
                  <a:t>It is a good idea to normalize the weight samples.</a:t>
                </a:r>
              </a:p>
              <a:p>
                <a:pPr lvl="1"/>
                <a:endParaRPr lang="en-US" altLang="ko-KR" sz="2000" dirty="0"/>
              </a:p>
              <a:p>
                <a:pPr lvl="1"/>
                <a:endParaRPr lang="en-US" altLang="ko-KR" sz="2000" dirty="0"/>
              </a:p>
              <a:p>
                <a:r>
                  <a:rPr lang="en-US" altLang="ko-KR" sz="2400" dirty="0">
                    <a:solidFill>
                      <a:srgbClr val="0000CC"/>
                    </a:solidFill>
                  </a:rPr>
                  <a:t>Practice with </a:t>
                </a:r>
                <a:r>
                  <a:rPr lang="en-US" altLang="ko-KR" sz="2400" dirty="0" err="1">
                    <a:solidFill>
                      <a:srgbClr val="0000CC"/>
                    </a:solidFill>
                  </a:rPr>
                  <a:t>matlab</a:t>
                </a:r>
                <a:endParaRPr lang="en-US" altLang="ko-KR" sz="2400" dirty="0">
                  <a:solidFill>
                    <a:srgbClr val="0000CC"/>
                  </a:solidFill>
                </a:endParaRPr>
              </a:p>
              <a:p>
                <a:pPr lvl="1"/>
                <a:r>
                  <a:rPr lang="en-US" altLang="ko-KR" sz="2000" dirty="0">
                    <a:solidFill>
                      <a:srgbClr val="0000CC"/>
                    </a:solidFill>
                  </a:rPr>
                  <a:t>Calculate mean &amp; variance of </a:t>
                </a:r>
                <a14:m>
                  <m:oMath xmlns:m="http://schemas.openxmlformats.org/officeDocument/2006/math">
                    <m:r>
                      <a:rPr lang="en-US" altLang="ko-KR" sz="2000" i="1" dirty="0" smtClean="0">
                        <a:solidFill>
                          <a:srgbClr val="0000CC"/>
                        </a:solidFill>
                        <a:latin typeface="Cambria Math" panose="02040503050406030204" pitchFamily="18" charset="0"/>
                      </a:rPr>
                      <m:t>𝑝</m:t>
                    </m:r>
                    <m:r>
                      <a:rPr lang="en-US" altLang="ko-KR" sz="2000" i="1" dirty="0" smtClean="0">
                        <a:solidFill>
                          <a:srgbClr val="0000CC"/>
                        </a:solidFill>
                        <a:latin typeface="Cambria Math" panose="02040503050406030204" pitchFamily="18" charset="0"/>
                      </a:rPr>
                      <m:t>(</m:t>
                    </m:r>
                    <m:r>
                      <a:rPr lang="en-US" altLang="ko-KR" sz="2000" i="1" dirty="0" smtClean="0">
                        <a:solidFill>
                          <a:srgbClr val="0000CC"/>
                        </a:solidFill>
                        <a:latin typeface="Cambria Math" panose="02040503050406030204" pitchFamily="18" charset="0"/>
                      </a:rPr>
                      <m:t>𝑥</m:t>
                    </m:r>
                    <m:r>
                      <a:rPr lang="en-US" altLang="ko-KR" sz="2000" i="1" dirty="0" smtClean="0">
                        <a:solidFill>
                          <a:srgbClr val="0000CC"/>
                        </a:solidFill>
                        <a:latin typeface="Cambria Math" panose="02040503050406030204" pitchFamily="18" charset="0"/>
                      </a:rPr>
                      <m:t>)</m:t>
                    </m:r>
                  </m:oMath>
                </a14:m>
                <a:r>
                  <a:rPr lang="en-US" altLang="ko-KR" sz="2000" dirty="0">
                    <a:solidFill>
                      <a:srgbClr val="0000CC"/>
                    </a:solidFill>
                  </a:rPr>
                  <a:t> using importance sampling.</a:t>
                </a:r>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xfrm>
                <a:off x="304800" y="819428"/>
                <a:ext cx="8534400" cy="5334000"/>
              </a:xfrm>
              <a:blipFill>
                <a:blip r:embed="rId4"/>
                <a:stretch>
                  <a:fillRect l="-929" t="-800" b="-1600"/>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Calculation of Moment</a:t>
            </a:r>
            <a:endParaRPr lang="ko-KR" altLang="en-US" dirty="0"/>
          </a:p>
        </p:txBody>
      </p:sp>
      <p:sp>
        <p:nvSpPr>
          <p:cNvPr id="8" name="TextBox 7"/>
          <p:cNvSpPr txBox="1"/>
          <p:nvPr/>
        </p:nvSpPr>
        <p:spPr>
          <a:xfrm>
            <a:off x="6078484" y="3128172"/>
            <a:ext cx="2616422" cy="646331"/>
          </a:xfrm>
          <a:prstGeom prst="rect">
            <a:avLst/>
          </a:prstGeom>
          <a:noFill/>
        </p:spPr>
        <p:txBody>
          <a:bodyPr wrap="none" rtlCol="0">
            <a:spAutoFit/>
          </a:bodyPr>
          <a:lstStyle/>
          <a:p>
            <a:r>
              <a:rPr lang="en-US" altLang="ko-KR" sz="1800" dirty="0">
                <a:solidFill>
                  <a:srgbClr val="FF0000"/>
                </a:solidFill>
              </a:rPr>
              <a:t>where x</a:t>
            </a:r>
            <a:r>
              <a:rPr lang="en-US" altLang="ko-KR" sz="1800" baseline="30000" dirty="0">
                <a:solidFill>
                  <a:srgbClr val="FF0000"/>
                </a:solidFill>
              </a:rPr>
              <a:t>(</a:t>
            </a:r>
            <a:r>
              <a:rPr lang="en-US" altLang="ko-KR" sz="1800" baseline="30000" dirty="0" err="1">
                <a:solidFill>
                  <a:srgbClr val="FF0000"/>
                </a:solidFill>
              </a:rPr>
              <a:t>i</a:t>
            </a:r>
            <a:r>
              <a:rPr lang="en-US" altLang="ko-KR" sz="1800" baseline="30000" dirty="0">
                <a:solidFill>
                  <a:srgbClr val="FF0000"/>
                </a:solidFill>
              </a:rPr>
              <a:t>)</a:t>
            </a:r>
            <a:r>
              <a:rPr lang="en-US" altLang="ko-KR" sz="1800" dirty="0">
                <a:solidFill>
                  <a:srgbClr val="FF0000"/>
                </a:solidFill>
              </a:rPr>
              <a:t> is the sample </a:t>
            </a:r>
            <a:br>
              <a:rPr lang="en-US" altLang="ko-KR" sz="1800" dirty="0">
                <a:solidFill>
                  <a:srgbClr val="FF0000"/>
                </a:solidFill>
              </a:rPr>
            </a:br>
            <a:r>
              <a:rPr lang="en-US" altLang="ko-KR" sz="1800" dirty="0">
                <a:solidFill>
                  <a:srgbClr val="FF0000"/>
                </a:solidFill>
              </a:rPr>
              <a:t>drawn from q(x).</a:t>
            </a:r>
            <a:endParaRPr lang="ko-KR" altLang="en-US" sz="1800"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6B9C23-AA52-4176-AFBB-8C6282F96EF0}"/>
                  </a:ext>
                </a:extLst>
              </p:cNvPr>
              <p:cNvSpPr txBox="1"/>
              <p:nvPr/>
            </p:nvSpPr>
            <p:spPr>
              <a:xfrm>
                <a:off x="976883" y="4304746"/>
                <a:ext cx="6395276"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e>
                        <m:sub>
                          <m:r>
                            <a:rPr lang="en-US" sz="2000" b="0" i="1" smtClean="0">
                              <a:latin typeface="Cambria Math" panose="02040503050406030204" pitchFamily="18" charset="0"/>
                            </a:rPr>
                            <m:t>𝑁</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𝑁</m:t>
                          </m:r>
                        </m:sup>
                        <m:e>
                          <m:r>
                            <a:rPr lang="en-US" sz="2000" b="0" i="1" smtClean="0">
                              <a:latin typeface="Cambria Math" panose="02040503050406030204" pitchFamily="18" charset="0"/>
                            </a:rPr>
                            <m:t>𝑓</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p>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𝑤</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r>
                            <a:rPr lang="en-US" sz="2000" i="1">
                              <a:latin typeface="Cambria Math" panose="02040503050406030204" pitchFamily="18" charset="0"/>
                            </a:rPr>
                            <m:t>)</m:t>
                          </m:r>
                        </m:e>
                      </m:nary>
                      <m:r>
                        <a:rPr lang="en-US" sz="2000" b="0" i="1" smtClean="0">
                          <a:latin typeface="Cambria Math" panose="02040503050406030204" pitchFamily="18" charset="0"/>
                        </a:rPr>
                        <m:t>, </m:t>
                      </m:r>
                      <m:r>
                        <m:rPr>
                          <m:sty m:val="p"/>
                        </m:rPr>
                        <a:rPr lang="en-US" sz="2000" b="0" i="0" smtClean="0">
                          <a:latin typeface="Cambria Math" panose="02040503050406030204" pitchFamily="18" charset="0"/>
                        </a:rPr>
                        <m:t>where</m:t>
                      </m:r>
                      <m:acc>
                        <m:accPr>
                          <m:chr m:val="̃"/>
                          <m:ctrlPr>
                            <a:rPr lang="en-US" sz="2000" i="1">
                              <a:latin typeface="Cambria Math" panose="02040503050406030204" pitchFamily="18" charset="0"/>
                            </a:rPr>
                          </m:ctrlPr>
                        </m:accPr>
                        <m:e>
                          <m:r>
                            <a:rPr lang="en-US" sz="2000" b="0" i="0" smtClean="0">
                              <a:latin typeface="Cambria Math" panose="02040503050406030204" pitchFamily="18" charset="0"/>
                            </a:rPr>
                            <m:t> </m:t>
                          </m:r>
                          <m:r>
                            <m:rPr>
                              <m:sty m:val="p"/>
                            </m:rPr>
                            <a:rPr lang="en-US" sz="2000" i="0">
                              <a:latin typeface="Cambria Math" panose="02040503050406030204" pitchFamily="18" charset="0"/>
                            </a:rPr>
                            <m:t>w</m:t>
                          </m:r>
                        </m:e>
                      </m:acc>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𝑤</m:t>
                          </m:r>
                          <m:sSup>
                            <m:sSupPr>
                              <m:ctrlPr>
                                <a:rPr lang="en-US" sz="2000" i="1">
                                  <a:latin typeface="Cambria Math" panose="02040503050406030204" pitchFamily="18" charset="0"/>
                                </a:rPr>
                              </m:ctrlPr>
                            </m:sSupPr>
                            <m:e>
                              <m:r>
                                <a:rPr lang="en-US" sz="2000" b="0" i="1" smtClean="0">
                                  <a:latin typeface="Cambria Math" panose="02040503050406030204" pitchFamily="18" charset="0"/>
                                </a:rPr>
                                <m:t>(</m:t>
                              </m:r>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r>
                            <a:rPr lang="en-US" sz="2000" b="0" i="1" smtClean="0">
                              <a:latin typeface="Cambria Math" panose="02040503050406030204" pitchFamily="18" charset="0"/>
                            </a:rPr>
                            <m:t>)</m:t>
                          </m:r>
                        </m:num>
                        <m:den>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=1</m:t>
                              </m:r>
                            </m:sub>
                            <m:sup>
                              <m:r>
                                <a:rPr lang="en-US" sz="2000" b="0" i="1" smtClean="0">
                                  <a:latin typeface="Cambria Math" panose="02040503050406030204" pitchFamily="18" charset="0"/>
                                </a:rPr>
                                <m:t>𝑁</m:t>
                              </m:r>
                            </m:sup>
                            <m:e>
                              <m:r>
                                <a:rPr lang="en-US" sz="2000" i="1">
                                  <a:latin typeface="Cambria Math" panose="02040503050406030204" pitchFamily="18" charset="0"/>
                                </a:rPr>
                                <m:t>𝑤</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b="0" i="1" smtClean="0">
                                          <a:latin typeface="Cambria Math" panose="02040503050406030204" pitchFamily="18" charset="0"/>
                                        </a:rPr>
                                        <m:t>𝑘</m:t>
                                      </m:r>
                                    </m:e>
                                  </m:d>
                                </m:sup>
                              </m:sSup>
                              <m:r>
                                <a:rPr lang="en-US" sz="2000" i="1">
                                  <a:latin typeface="Cambria Math" panose="02040503050406030204" pitchFamily="18" charset="0"/>
                                </a:rPr>
                                <m:t>)</m:t>
                              </m:r>
                            </m:e>
                          </m:nary>
                        </m:den>
                      </m:f>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BD6B9C23-AA52-4176-AFBB-8C6282F96EF0}"/>
                  </a:ext>
                </a:extLst>
              </p:cNvPr>
              <p:cNvSpPr txBox="1">
                <a:spLocks noRot="1" noChangeAspect="1" noMove="1" noResize="1" noEditPoints="1" noAdjustHandles="1" noChangeArrowheads="1" noChangeShapeType="1" noTextEdit="1"/>
              </p:cNvSpPr>
              <p:nvPr/>
            </p:nvSpPr>
            <p:spPr>
              <a:xfrm>
                <a:off x="976883" y="4304746"/>
                <a:ext cx="6395276" cy="8654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1CEE8F-FD75-4E9C-AE66-F49E8A3E66BA}"/>
                  </a:ext>
                </a:extLst>
              </p:cNvPr>
              <p:cNvSpPr txBox="1"/>
              <p:nvPr/>
            </p:nvSpPr>
            <p:spPr>
              <a:xfrm>
                <a:off x="850128" y="2275567"/>
                <a:ext cx="7128426" cy="1705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𝐼</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e>
                      </m:d>
                      <m:r>
                        <a:rPr lang="en-US" sz="2000" b="0" i="1"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e>
                      </m:nary>
                      <m:r>
                        <a:rPr lang="en-US" sz="2000" b="0" i="1" smtClean="0">
                          <a:latin typeface="Cambria Math" panose="02040503050406030204" pitchFamily="18" charset="0"/>
                        </a:rPr>
                        <m:t>=</m:t>
                      </m:r>
                      <m:nary>
                        <m:naryPr>
                          <m:limLoc m:val="undOvr"/>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𝑞</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𝑑𝑥</m:t>
                          </m:r>
                        </m:e>
                      </m:nary>
                      <m:r>
                        <a:rPr lang="en-US" sz="2000" b="0" i="1" smtClean="0">
                          <a:latin typeface="Cambria Math" panose="02040503050406030204" pitchFamily="18" charset="0"/>
                        </a:rPr>
                        <m:t>, </m:t>
                      </m:r>
                      <m:r>
                        <m:rPr>
                          <m:sty m:val="p"/>
                        </m:rPr>
                        <a:rPr lang="en-US" sz="2000" b="0" i="0" smtClean="0">
                          <a:latin typeface="Cambria Math" panose="02040503050406030204" pitchFamily="18" charset="0"/>
                        </a:rPr>
                        <m:t>where</m:t>
                      </m:r>
                      <m:r>
                        <a:rPr lang="en-US" sz="2000" b="0" i="0" smtClean="0">
                          <a:latin typeface="Cambria Math" panose="02040503050406030204" pitchFamily="18" charset="0"/>
                        </a:rPr>
                        <m:t> </m:t>
                      </m:r>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num>
                        <m:den>
                          <m:r>
                            <a:rPr lang="en-US" sz="2000" b="0" i="1" smtClean="0">
                              <a:latin typeface="Cambria Math" panose="02040503050406030204" pitchFamily="18" charset="0"/>
                            </a:rPr>
                            <m:t>𝑞</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den>
                      </m:f>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e>
                        <m:sub>
                          <m:r>
                            <a:rPr lang="en-US" sz="2000" b="0" i="1" smtClean="0">
                              <a:latin typeface="Cambria Math" panose="02040503050406030204" pitchFamily="18" charset="0"/>
                            </a:rPr>
                            <m:t>𝑁</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𝑁</m:t>
                          </m:r>
                        </m:sup>
                        <m:e>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p>
                            </m:e>
                          </m:d>
                          <m:r>
                            <a:rPr lang="en-US" sz="2000" b="0" i="1" smtClean="0">
                              <a:latin typeface="Cambria Math" panose="02040503050406030204" pitchFamily="18" charset="0"/>
                            </a:rPr>
                            <m:t>𝑤</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r>
                            <a:rPr lang="en-US" sz="2000" i="1">
                              <a:latin typeface="Cambria Math" panose="02040503050406030204" pitchFamily="18" charset="0"/>
                            </a:rPr>
                            <m:t>)</m:t>
                          </m:r>
                        </m:e>
                      </m:nary>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891CEE8F-FD75-4E9C-AE66-F49E8A3E66BA}"/>
                  </a:ext>
                </a:extLst>
              </p:cNvPr>
              <p:cNvSpPr txBox="1">
                <a:spLocks noRot="1" noChangeAspect="1" noMove="1" noResize="1" noEditPoints="1" noAdjustHandles="1" noChangeArrowheads="1" noChangeShapeType="1" noTextEdit="1"/>
              </p:cNvSpPr>
              <p:nvPr/>
            </p:nvSpPr>
            <p:spPr>
              <a:xfrm>
                <a:off x="850128" y="2275567"/>
                <a:ext cx="7128426" cy="1705210"/>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46319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
          <p:cNvSpPr>
            <a:spLocks noGrp="1" noChangeArrowheads="1"/>
          </p:cNvSpPr>
          <p:nvPr>
            <p:ph type="body" sz="quarter" idx="10"/>
          </p:nvPr>
        </p:nvSpPr>
        <p:spPr>
          <a:xfrm>
            <a:off x="304800" y="1066800"/>
            <a:ext cx="8534400" cy="1752600"/>
          </a:xfrm>
        </p:spPr>
        <p:txBody>
          <a:bodyPr/>
          <a:lstStyle/>
          <a:p>
            <a:pPr eaLnBrk="1" hangingPunct="1"/>
            <a:r>
              <a:rPr lang="en-US" dirty="0"/>
              <a:t>Probability Density Function (</a:t>
            </a:r>
            <a:r>
              <a:rPr lang="en-US" dirty="0">
                <a:solidFill>
                  <a:srgbClr val="FF0000"/>
                </a:solidFill>
              </a:rPr>
              <a:t>PDF</a:t>
            </a:r>
            <a:r>
              <a:rPr lang="en-US" dirty="0"/>
              <a:t>) of R.V.</a:t>
            </a:r>
          </a:p>
          <a:p>
            <a:pPr eaLnBrk="1" hangingPunct="1"/>
            <a:endParaRPr lang="en-US" dirty="0"/>
          </a:p>
          <a:p>
            <a:pPr eaLnBrk="1" hangingPunct="1"/>
            <a:endParaRPr lang="en-US" dirty="0"/>
          </a:p>
          <a:p>
            <a:pPr eaLnBrk="1" hangingPunct="1"/>
            <a:r>
              <a:rPr lang="en-US" dirty="0">
                <a:solidFill>
                  <a:srgbClr val="0000FF"/>
                </a:solidFill>
              </a:rPr>
              <a:t>Properties of PDF</a:t>
            </a:r>
          </a:p>
        </p:txBody>
      </p:sp>
      <p:sp>
        <p:nvSpPr>
          <p:cNvPr id="2053" name="Rectangle 2"/>
          <p:cNvSpPr>
            <a:spLocks noGrp="1" noChangeArrowheads="1"/>
          </p:cNvSpPr>
          <p:nvPr>
            <p:ph type="title"/>
          </p:nvPr>
        </p:nvSpPr>
        <p:spPr/>
        <p:txBody>
          <a:bodyPr/>
          <a:lstStyle/>
          <a:p>
            <a:pPr eaLnBrk="1" hangingPunct="1"/>
            <a:r>
              <a:rPr lang="en-US" dirty="0"/>
              <a:t>Probability density function (PDF)</a:t>
            </a:r>
          </a:p>
        </p:txBody>
      </p:sp>
      <p:graphicFrame>
        <p:nvGraphicFramePr>
          <p:cNvPr id="2050" name="Object 4"/>
          <p:cNvGraphicFramePr>
            <a:graphicFrameLocks noChangeAspect="1"/>
          </p:cNvGraphicFramePr>
          <p:nvPr>
            <p:extLst>
              <p:ext uri="{D42A27DB-BD31-4B8C-83A1-F6EECF244321}">
                <p14:modId xmlns:p14="http://schemas.microsoft.com/office/powerpoint/2010/main" val="761891751"/>
              </p:ext>
            </p:extLst>
          </p:nvPr>
        </p:nvGraphicFramePr>
        <p:xfrm>
          <a:off x="795338" y="1651000"/>
          <a:ext cx="4800600" cy="330200"/>
        </p:xfrm>
        <a:graphic>
          <a:graphicData uri="http://schemas.openxmlformats.org/presentationml/2006/ole">
            <mc:AlternateContent xmlns:mc="http://schemas.openxmlformats.org/markup-compatibility/2006">
              <mc:Choice xmlns:v="urn:schemas-microsoft-com:vml" Requires="v">
                <p:oleObj name="Equation" r:id="rId3" imgW="4800600" imgH="330120" progId="Equation.DSMT4">
                  <p:embed/>
                </p:oleObj>
              </mc:Choice>
              <mc:Fallback>
                <p:oleObj name="Equation" r:id="rId3" imgW="4800600" imgH="330120" progId="Equation.DSMT4">
                  <p:embed/>
                  <p:pic>
                    <p:nvPicPr>
                      <p:cNvPr id="0" name=""/>
                      <p:cNvPicPr>
                        <a:picLocks noChangeAspect="1" noChangeArrowheads="1"/>
                      </p:cNvPicPr>
                      <p:nvPr/>
                    </p:nvPicPr>
                    <p:blipFill>
                      <a:blip r:embed="rId4"/>
                      <a:srcRect/>
                      <a:stretch>
                        <a:fillRect/>
                      </a:stretch>
                    </p:blipFill>
                    <p:spPr bwMode="auto">
                      <a:xfrm>
                        <a:off x="795338" y="1651000"/>
                        <a:ext cx="480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5"/>
          <p:cNvGraphicFramePr>
            <a:graphicFrameLocks noChangeAspect="1"/>
          </p:cNvGraphicFramePr>
          <p:nvPr>
            <p:extLst>
              <p:ext uri="{D42A27DB-BD31-4B8C-83A1-F6EECF244321}">
                <p14:modId xmlns:p14="http://schemas.microsoft.com/office/powerpoint/2010/main" val="502776681"/>
              </p:ext>
            </p:extLst>
          </p:nvPr>
        </p:nvGraphicFramePr>
        <p:xfrm>
          <a:off x="784225" y="2999608"/>
          <a:ext cx="3543300" cy="1524000"/>
        </p:xfrm>
        <a:graphic>
          <a:graphicData uri="http://schemas.openxmlformats.org/presentationml/2006/ole">
            <mc:AlternateContent xmlns:mc="http://schemas.openxmlformats.org/markup-compatibility/2006">
              <mc:Choice xmlns:v="urn:schemas-microsoft-com:vml" Requires="v">
                <p:oleObj name="Equation" r:id="rId5" imgW="3543120" imgH="1523880" progId="Equation.DSMT4">
                  <p:embed/>
                </p:oleObj>
              </mc:Choice>
              <mc:Fallback>
                <p:oleObj name="Equation" r:id="rId5" imgW="3543120" imgH="1523880" progId="Equation.DSMT4">
                  <p:embed/>
                  <p:pic>
                    <p:nvPicPr>
                      <p:cNvPr id="0" name=""/>
                      <p:cNvPicPr>
                        <a:picLocks noChangeAspect="1" noChangeArrowheads="1"/>
                      </p:cNvPicPr>
                      <p:nvPr/>
                    </p:nvPicPr>
                    <p:blipFill>
                      <a:blip r:embed="rId6"/>
                      <a:srcRect/>
                      <a:stretch>
                        <a:fillRect/>
                      </a:stretch>
                    </p:blipFill>
                    <p:spPr bwMode="auto">
                      <a:xfrm>
                        <a:off x="784225" y="2999608"/>
                        <a:ext cx="35433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55" name="Group 36"/>
          <p:cNvGrpSpPr>
            <a:grpSpLocks/>
          </p:cNvGrpSpPr>
          <p:nvPr/>
        </p:nvGrpSpPr>
        <p:grpSpPr bwMode="auto">
          <a:xfrm>
            <a:off x="4495800" y="3797300"/>
            <a:ext cx="3305175" cy="2151063"/>
            <a:chOff x="3127" y="1844"/>
            <a:chExt cx="2082" cy="1355"/>
          </a:xfrm>
        </p:grpSpPr>
        <p:sp>
          <p:nvSpPr>
            <p:cNvPr id="2056" name="Freeform 20"/>
            <p:cNvSpPr>
              <a:spLocks/>
            </p:cNvSpPr>
            <p:nvPr/>
          </p:nvSpPr>
          <p:spPr bwMode="auto">
            <a:xfrm>
              <a:off x="3457" y="1967"/>
              <a:ext cx="1616" cy="1014"/>
            </a:xfrm>
            <a:custGeom>
              <a:avLst/>
              <a:gdLst>
                <a:gd name="T0" fmla="*/ 1616 w 1616"/>
                <a:gd name="T1" fmla="*/ 1014 h 1014"/>
                <a:gd name="T2" fmla="*/ 0 w 1616"/>
                <a:gd name="T3" fmla="*/ 1014 h 1014"/>
                <a:gd name="T4" fmla="*/ 0 w 1616"/>
                <a:gd name="T5" fmla="*/ 0 h 1014"/>
                <a:gd name="T6" fmla="*/ 0 60000 65536"/>
                <a:gd name="T7" fmla="*/ 0 60000 65536"/>
                <a:gd name="T8" fmla="*/ 0 60000 65536"/>
                <a:gd name="T9" fmla="*/ 0 w 1616"/>
                <a:gd name="T10" fmla="*/ 0 h 1014"/>
                <a:gd name="T11" fmla="*/ 1616 w 1616"/>
                <a:gd name="T12" fmla="*/ 1014 h 1014"/>
              </a:gdLst>
              <a:ahLst/>
              <a:cxnLst>
                <a:cxn ang="T6">
                  <a:pos x="T0" y="T1"/>
                </a:cxn>
                <a:cxn ang="T7">
                  <a:pos x="T2" y="T3"/>
                </a:cxn>
                <a:cxn ang="T8">
                  <a:pos x="T4" y="T5"/>
                </a:cxn>
              </a:cxnLst>
              <a:rect l="T9" t="T10" r="T11" b="T12"/>
              <a:pathLst>
                <a:path w="1616" h="1014">
                  <a:moveTo>
                    <a:pt x="1616" y="1014"/>
                  </a:moveTo>
                  <a:lnTo>
                    <a:pt x="0" y="1014"/>
                  </a:lnTo>
                  <a:lnTo>
                    <a:pt x="0" y="0"/>
                  </a:lnTo>
                </a:path>
              </a:pathLst>
            </a:custGeom>
            <a:noFill/>
            <a:ln w="19050" cap="flat" cmpd="sng">
              <a:solidFill>
                <a:schemeClr val="tx1"/>
              </a:solidFill>
              <a:prstDash val="solid"/>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 name="Text Box 21"/>
            <p:cNvSpPr txBox="1">
              <a:spLocks noChangeArrowheads="1"/>
            </p:cNvSpPr>
            <p:nvPr/>
          </p:nvSpPr>
          <p:spPr bwMode="auto">
            <a:xfrm>
              <a:off x="4514" y="1844"/>
              <a:ext cx="635"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a:solidFill>
                    <a:schemeClr val="tx1"/>
                  </a:solidFill>
                </a:rPr>
                <a:t>PDF of </a:t>
              </a:r>
              <a:r>
                <a:rPr lang="en-US" i="1">
                  <a:solidFill>
                    <a:schemeClr val="tx1"/>
                  </a:solidFill>
                </a:rPr>
                <a:t>X</a:t>
              </a:r>
            </a:p>
          </p:txBody>
        </p:sp>
        <p:sp>
          <p:nvSpPr>
            <p:cNvPr id="2058" name="Freeform 24"/>
            <p:cNvSpPr>
              <a:spLocks/>
            </p:cNvSpPr>
            <p:nvPr/>
          </p:nvSpPr>
          <p:spPr bwMode="auto">
            <a:xfrm>
              <a:off x="3573" y="2068"/>
              <a:ext cx="1426" cy="851"/>
            </a:xfrm>
            <a:custGeom>
              <a:avLst/>
              <a:gdLst>
                <a:gd name="T0" fmla="*/ 0 w 1426"/>
                <a:gd name="T1" fmla="*/ 801 h 851"/>
                <a:gd name="T2" fmla="*/ 168 w 1426"/>
                <a:gd name="T3" fmla="*/ 683 h 851"/>
                <a:gd name="T4" fmla="*/ 269 w 1426"/>
                <a:gd name="T5" fmla="*/ 583 h 851"/>
                <a:gd name="T6" fmla="*/ 364 w 1426"/>
                <a:gd name="T7" fmla="*/ 454 h 851"/>
                <a:gd name="T8" fmla="*/ 453 w 1426"/>
                <a:gd name="T9" fmla="*/ 320 h 851"/>
                <a:gd name="T10" fmla="*/ 532 w 1426"/>
                <a:gd name="T11" fmla="*/ 163 h 851"/>
                <a:gd name="T12" fmla="*/ 638 w 1426"/>
                <a:gd name="T13" fmla="*/ 23 h 851"/>
                <a:gd name="T14" fmla="*/ 722 w 1426"/>
                <a:gd name="T15" fmla="*/ 23 h 851"/>
                <a:gd name="T16" fmla="*/ 789 w 1426"/>
                <a:gd name="T17" fmla="*/ 135 h 851"/>
                <a:gd name="T18" fmla="*/ 878 w 1426"/>
                <a:gd name="T19" fmla="*/ 309 h 851"/>
                <a:gd name="T20" fmla="*/ 973 w 1426"/>
                <a:gd name="T21" fmla="*/ 482 h 851"/>
                <a:gd name="T22" fmla="*/ 1102 w 1426"/>
                <a:gd name="T23" fmla="*/ 667 h 851"/>
                <a:gd name="T24" fmla="*/ 1192 w 1426"/>
                <a:gd name="T25" fmla="*/ 745 h 851"/>
                <a:gd name="T26" fmla="*/ 1320 w 1426"/>
                <a:gd name="T27" fmla="*/ 823 h 851"/>
                <a:gd name="T28" fmla="*/ 1426 w 1426"/>
                <a:gd name="T29" fmla="*/ 851 h 8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6"/>
                <a:gd name="T46" fmla="*/ 0 h 851"/>
                <a:gd name="T47" fmla="*/ 1426 w 1426"/>
                <a:gd name="T48" fmla="*/ 851 h 8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6" h="851">
                  <a:moveTo>
                    <a:pt x="0" y="801"/>
                  </a:moveTo>
                  <a:cubicBezTo>
                    <a:pt x="61" y="760"/>
                    <a:pt x="123" y="719"/>
                    <a:pt x="168" y="683"/>
                  </a:cubicBezTo>
                  <a:cubicBezTo>
                    <a:pt x="213" y="647"/>
                    <a:pt x="236" y="621"/>
                    <a:pt x="269" y="583"/>
                  </a:cubicBezTo>
                  <a:cubicBezTo>
                    <a:pt x="302" y="545"/>
                    <a:pt x="333" y="498"/>
                    <a:pt x="364" y="454"/>
                  </a:cubicBezTo>
                  <a:cubicBezTo>
                    <a:pt x="395" y="410"/>
                    <a:pt x="425" y="369"/>
                    <a:pt x="453" y="320"/>
                  </a:cubicBezTo>
                  <a:cubicBezTo>
                    <a:pt x="481" y="271"/>
                    <a:pt x="501" y="212"/>
                    <a:pt x="532" y="163"/>
                  </a:cubicBezTo>
                  <a:cubicBezTo>
                    <a:pt x="563" y="114"/>
                    <a:pt x="606" y="46"/>
                    <a:pt x="638" y="23"/>
                  </a:cubicBezTo>
                  <a:cubicBezTo>
                    <a:pt x="670" y="0"/>
                    <a:pt x="697" y="4"/>
                    <a:pt x="722" y="23"/>
                  </a:cubicBezTo>
                  <a:cubicBezTo>
                    <a:pt x="747" y="42"/>
                    <a:pt x="763" y="87"/>
                    <a:pt x="789" y="135"/>
                  </a:cubicBezTo>
                  <a:cubicBezTo>
                    <a:pt x="815" y="183"/>
                    <a:pt x="847" y="251"/>
                    <a:pt x="878" y="309"/>
                  </a:cubicBezTo>
                  <a:cubicBezTo>
                    <a:pt x="909" y="367"/>
                    <a:pt x="936" y="422"/>
                    <a:pt x="973" y="482"/>
                  </a:cubicBezTo>
                  <a:cubicBezTo>
                    <a:pt x="1010" y="542"/>
                    <a:pt x="1065" y="623"/>
                    <a:pt x="1102" y="667"/>
                  </a:cubicBezTo>
                  <a:cubicBezTo>
                    <a:pt x="1139" y="711"/>
                    <a:pt x="1156" y="719"/>
                    <a:pt x="1192" y="745"/>
                  </a:cubicBezTo>
                  <a:cubicBezTo>
                    <a:pt x="1228" y="771"/>
                    <a:pt x="1281" y="805"/>
                    <a:pt x="1320" y="823"/>
                  </a:cubicBezTo>
                  <a:cubicBezTo>
                    <a:pt x="1359" y="841"/>
                    <a:pt x="1392" y="846"/>
                    <a:pt x="1426" y="851"/>
                  </a:cubicBez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9" name="Text Box 25"/>
            <p:cNvSpPr txBox="1">
              <a:spLocks noChangeArrowheads="1"/>
            </p:cNvSpPr>
            <p:nvPr/>
          </p:nvSpPr>
          <p:spPr bwMode="auto">
            <a:xfrm>
              <a:off x="3127" y="1921"/>
              <a:ext cx="361"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f</a:t>
              </a:r>
              <a:r>
                <a:rPr lang="en-US" i="1" baseline="-25000">
                  <a:solidFill>
                    <a:schemeClr val="tx1"/>
                  </a:solidFill>
                </a:rPr>
                <a:t>X</a:t>
              </a:r>
              <a:r>
                <a:rPr lang="en-US">
                  <a:solidFill>
                    <a:schemeClr val="tx1"/>
                  </a:solidFill>
                </a:rPr>
                <a:t>(</a:t>
              </a:r>
              <a:r>
                <a:rPr lang="en-US" i="1">
                  <a:solidFill>
                    <a:schemeClr val="tx1"/>
                  </a:solidFill>
                </a:rPr>
                <a:t>x</a:t>
              </a:r>
              <a:r>
                <a:rPr lang="en-US">
                  <a:solidFill>
                    <a:schemeClr val="tx1"/>
                  </a:solidFill>
                </a:rPr>
                <a:t>)</a:t>
              </a:r>
            </a:p>
          </p:txBody>
        </p:sp>
        <p:sp>
          <p:nvSpPr>
            <p:cNvPr id="2060" name="Text Box 26"/>
            <p:cNvSpPr txBox="1">
              <a:spLocks noChangeArrowheads="1"/>
            </p:cNvSpPr>
            <p:nvPr/>
          </p:nvSpPr>
          <p:spPr bwMode="auto">
            <a:xfrm>
              <a:off x="5029" y="2862"/>
              <a:ext cx="180"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x</a:t>
              </a:r>
            </a:p>
          </p:txBody>
        </p:sp>
        <p:sp>
          <p:nvSpPr>
            <p:cNvPr id="2061" name="Freeform 28" descr="Wide upward diagonal"/>
            <p:cNvSpPr>
              <a:spLocks/>
            </p:cNvSpPr>
            <p:nvPr/>
          </p:nvSpPr>
          <p:spPr bwMode="auto">
            <a:xfrm>
              <a:off x="3892" y="2411"/>
              <a:ext cx="129" cy="571"/>
            </a:xfrm>
            <a:custGeom>
              <a:avLst/>
              <a:gdLst>
                <a:gd name="T0" fmla="*/ 0 w 129"/>
                <a:gd name="T1" fmla="*/ 582 h 582"/>
                <a:gd name="T2" fmla="*/ 0 w 129"/>
                <a:gd name="T3" fmla="*/ 173 h 582"/>
                <a:gd name="T4" fmla="*/ 129 w 129"/>
                <a:gd name="T5" fmla="*/ 0 h 582"/>
                <a:gd name="T6" fmla="*/ 129 w 129"/>
                <a:gd name="T7" fmla="*/ 582 h 582"/>
                <a:gd name="T8" fmla="*/ 0 w 129"/>
                <a:gd name="T9" fmla="*/ 582 h 582"/>
                <a:gd name="T10" fmla="*/ 0 60000 65536"/>
                <a:gd name="T11" fmla="*/ 0 60000 65536"/>
                <a:gd name="T12" fmla="*/ 0 60000 65536"/>
                <a:gd name="T13" fmla="*/ 0 60000 65536"/>
                <a:gd name="T14" fmla="*/ 0 60000 65536"/>
                <a:gd name="T15" fmla="*/ 0 w 129"/>
                <a:gd name="T16" fmla="*/ 0 h 582"/>
                <a:gd name="T17" fmla="*/ 129 w 129"/>
                <a:gd name="T18" fmla="*/ 582 h 582"/>
              </a:gdLst>
              <a:ahLst/>
              <a:cxnLst>
                <a:cxn ang="T10">
                  <a:pos x="T0" y="T1"/>
                </a:cxn>
                <a:cxn ang="T11">
                  <a:pos x="T2" y="T3"/>
                </a:cxn>
                <a:cxn ang="T12">
                  <a:pos x="T4" y="T5"/>
                </a:cxn>
                <a:cxn ang="T13">
                  <a:pos x="T6" y="T7"/>
                </a:cxn>
                <a:cxn ang="T14">
                  <a:pos x="T8" y="T9"/>
                </a:cxn>
              </a:cxnLst>
              <a:rect l="T15" t="T16" r="T17" b="T18"/>
              <a:pathLst>
                <a:path w="129" h="582">
                  <a:moveTo>
                    <a:pt x="0" y="582"/>
                  </a:moveTo>
                  <a:lnTo>
                    <a:pt x="0" y="173"/>
                  </a:lnTo>
                  <a:lnTo>
                    <a:pt x="129" y="0"/>
                  </a:lnTo>
                  <a:lnTo>
                    <a:pt x="129" y="582"/>
                  </a:lnTo>
                  <a:lnTo>
                    <a:pt x="0" y="582"/>
                  </a:lnTo>
                  <a:close/>
                </a:path>
              </a:pathLst>
            </a:custGeom>
            <a:pattFill prst="wdUpDiag">
              <a:fgClr>
                <a:schemeClr val="bg1"/>
              </a:fgClr>
              <a:bgClr>
                <a:srgbClr val="1E08C4"/>
              </a:bgClr>
            </a:pattFill>
            <a:ln w="19050" cap="flat" cmpd="sng">
              <a:solidFill>
                <a:schemeClr val="tx1"/>
              </a:solidFill>
              <a:prstDash val="solid"/>
              <a:round/>
              <a:headEnd/>
              <a:tailEnd/>
            </a:ln>
          </p:spPr>
          <p:txBody>
            <a:bodyPr wrap="none" anchor="ctr"/>
            <a:lstStyle/>
            <a:p>
              <a:endParaRPr lang="en-US"/>
            </a:p>
          </p:txBody>
        </p:sp>
        <p:sp>
          <p:nvSpPr>
            <p:cNvPr id="2062" name="Freeform 29"/>
            <p:cNvSpPr>
              <a:spLocks/>
            </p:cNvSpPr>
            <p:nvPr/>
          </p:nvSpPr>
          <p:spPr bwMode="auto">
            <a:xfrm>
              <a:off x="4351" y="1946"/>
              <a:ext cx="201" cy="218"/>
            </a:xfrm>
            <a:custGeom>
              <a:avLst/>
              <a:gdLst>
                <a:gd name="T0" fmla="*/ 0 w 201"/>
                <a:gd name="T1" fmla="*/ 218 h 218"/>
                <a:gd name="T2" fmla="*/ 56 w 201"/>
                <a:gd name="T3" fmla="*/ 50 h 218"/>
                <a:gd name="T4" fmla="*/ 201 w 201"/>
                <a:gd name="T5" fmla="*/ 0 h 218"/>
                <a:gd name="T6" fmla="*/ 0 60000 65536"/>
                <a:gd name="T7" fmla="*/ 0 60000 65536"/>
                <a:gd name="T8" fmla="*/ 0 60000 65536"/>
                <a:gd name="T9" fmla="*/ 0 w 201"/>
                <a:gd name="T10" fmla="*/ 0 h 218"/>
                <a:gd name="T11" fmla="*/ 201 w 201"/>
                <a:gd name="T12" fmla="*/ 218 h 218"/>
              </a:gdLst>
              <a:ahLst/>
              <a:cxnLst>
                <a:cxn ang="T6">
                  <a:pos x="T0" y="T1"/>
                </a:cxn>
                <a:cxn ang="T7">
                  <a:pos x="T2" y="T3"/>
                </a:cxn>
                <a:cxn ang="T8">
                  <a:pos x="T4" y="T5"/>
                </a:cxn>
              </a:cxnLst>
              <a:rect l="T9" t="T10" r="T11" b="T12"/>
              <a:pathLst>
                <a:path w="201" h="218">
                  <a:moveTo>
                    <a:pt x="0" y="218"/>
                  </a:moveTo>
                  <a:cubicBezTo>
                    <a:pt x="11" y="152"/>
                    <a:pt x="23" y="86"/>
                    <a:pt x="56" y="50"/>
                  </a:cubicBezTo>
                  <a:cubicBezTo>
                    <a:pt x="89" y="14"/>
                    <a:pt x="145" y="7"/>
                    <a:pt x="201" y="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3" name="Text Box 30"/>
            <p:cNvSpPr txBox="1">
              <a:spLocks noChangeArrowheads="1"/>
            </p:cNvSpPr>
            <p:nvPr/>
          </p:nvSpPr>
          <p:spPr bwMode="auto">
            <a:xfrm>
              <a:off x="4078" y="2457"/>
              <a:ext cx="496"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f</a:t>
              </a:r>
              <a:r>
                <a:rPr lang="en-US" i="1" baseline="-25000">
                  <a:solidFill>
                    <a:schemeClr val="tx1"/>
                  </a:solidFill>
                </a:rPr>
                <a:t>X</a:t>
              </a:r>
              <a:r>
                <a:rPr lang="en-US">
                  <a:solidFill>
                    <a:schemeClr val="tx1"/>
                  </a:solidFill>
                </a:rPr>
                <a:t>(</a:t>
              </a:r>
              <a:r>
                <a:rPr lang="en-US" i="1">
                  <a:solidFill>
                    <a:schemeClr val="tx1"/>
                  </a:solidFill>
                </a:rPr>
                <a:t>x</a:t>
              </a:r>
              <a:r>
                <a:rPr lang="en-US">
                  <a:solidFill>
                    <a:schemeClr val="tx1"/>
                  </a:solidFill>
                </a:rPr>
                <a:t>)d</a:t>
              </a:r>
              <a:r>
                <a:rPr lang="en-US" i="1">
                  <a:solidFill>
                    <a:schemeClr val="tx1"/>
                  </a:solidFill>
                </a:rPr>
                <a:t>x</a:t>
              </a:r>
            </a:p>
          </p:txBody>
        </p:sp>
        <p:sp>
          <p:nvSpPr>
            <p:cNvPr id="2064" name="Freeform 31"/>
            <p:cNvSpPr>
              <a:spLocks/>
            </p:cNvSpPr>
            <p:nvPr/>
          </p:nvSpPr>
          <p:spPr bwMode="auto">
            <a:xfrm>
              <a:off x="3924" y="2562"/>
              <a:ext cx="201" cy="218"/>
            </a:xfrm>
            <a:custGeom>
              <a:avLst/>
              <a:gdLst>
                <a:gd name="T0" fmla="*/ 0 w 201"/>
                <a:gd name="T1" fmla="*/ 218 h 218"/>
                <a:gd name="T2" fmla="*/ 56 w 201"/>
                <a:gd name="T3" fmla="*/ 50 h 218"/>
                <a:gd name="T4" fmla="*/ 201 w 201"/>
                <a:gd name="T5" fmla="*/ 0 h 218"/>
                <a:gd name="T6" fmla="*/ 0 60000 65536"/>
                <a:gd name="T7" fmla="*/ 0 60000 65536"/>
                <a:gd name="T8" fmla="*/ 0 60000 65536"/>
                <a:gd name="T9" fmla="*/ 0 w 201"/>
                <a:gd name="T10" fmla="*/ 0 h 218"/>
                <a:gd name="T11" fmla="*/ 201 w 201"/>
                <a:gd name="T12" fmla="*/ 218 h 218"/>
              </a:gdLst>
              <a:ahLst/>
              <a:cxnLst>
                <a:cxn ang="T6">
                  <a:pos x="T0" y="T1"/>
                </a:cxn>
                <a:cxn ang="T7">
                  <a:pos x="T2" y="T3"/>
                </a:cxn>
                <a:cxn ang="T8">
                  <a:pos x="T4" y="T5"/>
                </a:cxn>
              </a:cxnLst>
              <a:rect l="T9" t="T10" r="T11" b="T12"/>
              <a:pathLst>
                <a:path w="201" h="218">
                  <a:moveTo>
                    <a:pt x="0" y="218"/>
                  </a:moveTo>
                  <a:cubicBezTo>
                    <a:pt x="11" y="152"/>
                    <a:pt x="23" y="86"/>
                    <a:pt x="56" y="50"/>
                  </a:cubicBezTo>
                  <a:cubicBezTo>
                    <a:pt x="89" y="14"/>
                    <a:pt x="145" y="7"/>
                    <a:pt x="201" y="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5" name="Line 32"/>
            <p:cNvSpPr>
              <a:spLocks noChangeShapeType="1"/>
            </p:cNvSpPr>
            <p:nvPr/>
          </p:nvSpPr>
          <p:spPr bwMode="auto">
            <a:xfrm>
              <a:off x="3892" y="3031"/>
              <a:ext cx="0" cy="1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6" name="Line 33"/>
            <p:cNvSpPr>
              <a:spLocks noChangeShapeType="1"/>
            </p:cNvSpPr>
            <p:nvPr/>
          </p:nvSpPr>
          <p:spPr bwMode="auto">
            <a:xfrm>
              <a:off x="4024" y="3031"/>
              <a:ext cx="0" cy="1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7" name="Line 34"/>
            <p:cNvSpPr>
              <a:spLocks noChangeShapeType="1"/>
            </p:cNvSpPr>
            <p:nvPr/>
          </p:nvSpPr>
          <p:spPr bwMode="auto">
            <a:xfrm>
              <a:off x="3758" y="3120"/>
              <a:ext cx="1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8" name="Line 35"/>
            <p:cNvSpPr>
              <a:spLocks noChangeShapeType="1"/>
            </p:cNvSpPr>
            <p:nvPr/>
          </p:nvSpPr>
          <p:spPr bwMode="auto">
            <a:xfrm flipH="1">
              <a:off x="4028" y="3120"/>
              <a:ext cx="1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5458868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371" y="5732591"/>
            <a:ext cx="6705600" cy="228600"/>
          </a:xfrm>
          <a:prstGeom prst="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7371" y="2969394"/>
            <a:ext cx="6248400" cy="3048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quarter" idx="10"/>
          </p:nvPr>
        </p:nvSpPr>
        <p:spPr/>
        <p:txBody>
          <a:bodyPr/>
          <a:lstStyle/>
          <a:p>
            <a:r>
              <a:rPr lang="en-US" dirty="0"/>
              <a:t>p(x)=2x for x in [0,1]; Select q(x)=U[0,1]</a:t>
            </a:r>
          </a:p>
          <a:p>
            <a:pPr marL="0" indent="0">
              <a:buNone/>
            </a:pPr>
            <a:r>
              <a:rPr lang="en-US" dirty="0" err="1"/>
              <a:t>qsamp</a:t>
            </a:r>
            <a:r>
              <a:rPr lang="en-US" dirty="0"/>
              <a:t>=rand(1,5) =   0.8147    0.9058    0.1270    0.9134    0.6324.</a:t>
            </a:r>
          </a:p>
          <a:p>
            <a:pPr marL="0" indent="0">
              <a:buNone/>
            </a:pPr>
            <a:r>
              <a:rPr lang="en-US" dirty="0" err="1"/>
              <a:t>px</a:t>
            </a:r>
            <a:r>
              <a:rPr lang="en-US" dirty="0"/>
              <a:t>=2*</a:t>
            </a:r>
            <a:r>
              <a:rPr lang="en-US" dirty="0" err="1"/>
              <a:t>qsamp</a:t>
            </a:r>
            <a:r>
              <a:rPr lang="en-US" dirty="0"/>
              <a:t> =          1.6294    1.8116    0.2540    1.8268    1.2647</a:t>
            </a:r>
          </a:p>
          <a:p>
            <a:pPr marL="0" indent="0">
              <a:buNone/>
            </a:pPr>
            <a:r>
              <a:rPr lang="en-US" dirty="0" err="1"/>
              <a:t>qx</a:t>
            </a:r>
            <a:r>
              <a:rPr lang="en-US" dirty="0"/>
              <a:t>= rand(1,5) =         0.6792    0.0901    0.7432    0.1886    0.0559</a:t>
            </a:r>
          </a:p>
          <a:p>
            <a:pPr marL="0" indent="0">
              <a:buNone/>
            </a:pPr>
            <a:r>
              <a:rPr lang="en-US" dirty="0" err="1"/>
              <a:t>meanimp</a:t>
            </a:r>
            <a:r>
              <a:rPr lang="en-US" dirty="0"/>
              <a:t>=sum(</a:t>
            </a:r>
            <a:r>
              <a:rPr lang="en-US" dirty="0" err="1"/>
              <a:t>qsamp</a:t>
            </a:r>
            <a:r>
              <a:rPr lang="en-US" dirty="0"/>
              <a:t>.*px./</a:t>
            </a:r>
            <a:r>
              <a:rPr lang="en-US" dirty="0" err="1"/>
              <a:t>qx</a:t>
            </a:r>
            <a:r>
              <a:rPr lang="en-US" dirty="0"/>
              <a:t>)/sum(px./</a:t>
            </a:r>
            <a:r>
              <a:rPr lang="en-US" dirty="0" err="1"/>
              <a:t>qx</a:t>
            </a:r>
            <a:r>
              <a:rPr lang="en-US" dirty="0"/>
              <a:t>)=0.7862</a:t>
            </a:r>
          </a:p>
          <a:p>
            <a:pPr marL="0" indent="0">
              <a:buNone/>
            </a:pPr>
            <a:endParaRPr lang="en-US" dirty="0"/>
          </a:p>
          <a:p>
            <a:pPr marL="342900" lvl="1" indent="-342900">
              <a:buFontTx/>
              <a:buChar char="•"/>
            </a:pPr>
            <a:r>
              <a:rPr lang="en-US" sz="2000" dirty="0"/>
              <a:t>For rejection sampling we chose M=3.</a:t>
            </a:r>
          </a:p>
          <a:p>
            <a:pPr marL="0" indent="0">
              <a:buNone/>
            </a:pPr>
            <a:r>
              <a:rPr lang="fr-FR" dirty="0" err="1"/>
              <a:t>paccept</a:t>
            </a:r>
            <a:r>
              <a:rPr lang="fr-FR" dirty="0"/>
              <a:t>=px./(3*</a:t>
            </a:r>
            <a:r>
              <a:rPr lang="fr-FR" dirty="0" err="1"/>
              <a:t>qsamp</a:t>
            </a:r>
            <a:r>
              <a:rPr lang="fr-FR" dirty="0"/>
              <a:t>) = 0.6667    0.6667    0.6667    0.6667    0.6667</a:t>
            </a:r>
          </a:p>
          <a:p>
            <a:pPr marL="0" indent="0">
              <a:buNone/>
            </a:pPr>
            <a:r>
              <a:rPr lang="en-US" dirty="0" err="1"/>
              <a:t>accepttest</a:t>
            </a:r>
            <a:r>
              <a:rPr lang="en-US" dirty="0"/>
              <a:t>=rand(1,5)=0.0975    0.2785    0.5469    0.9575    0.9649</a:t>
            </a:r>
          </a:p>
          <a:p>
            <a:pPr marL="0" indent="0">
              <a:buNone/>
            </a:pPr>
            <a:r>
              <a:rPr lang="fr-FR" dirty="0" err="1"/>
              <a:t>accept</a:t>
            </a:r>
            <a:r>
              <a:rPr lang="fr-FR" dirty="0"/>
              <a:t>=</a:t>
            </a:r>
            <a:r>
              <a:rPr lang="fr-FR" dirty="0" err="1"/>
              <a:t>sign</a:t>
            </a:r>
            <a:r>
              <a:rPr lang="fr-FR" dirty="0"/>
              <a:t>(</a:t>
            </a:r>
            <a:r>
              <a:rPr lang="fr-FR" dirty="0" err="1"/>
              <a:t>paccept-accepttest</a:t>
            </a:r>
            <a:r>
              <a:rPr lang="fr-FR" dirty="0"/>
              <a:t>)=   1     1    1    -1    -1</a:t>
            </a:r>
          </a:p>
          <a:p>
            <a:pPr marL="0" indent="0">
              <a:buNone/>
            </a:pPr>
            <a:r>
              <a:rPr lang="fr-FR" dirty="0" err="1"/>
              <a:t>meanrej</a:t>
            </a:r>
            <a:r>
              <a:rPr lang="fr-FR" dirty="0"/>
              <a:t>=</a:t>
            </a:r>
            <a:r>
              <a:rPr lang="fr-FR" dirty="0" err="1"/>
              <a:t>sum</a:t>
            </a:r>
            <a:r>
              <a:rPr lang="fr-FR" dirty="0"/>
              <a:t>(</a:t>
            </a:r>
            <a:r>
              <a:rPr lang="fr-FR" dirty="0" err="1"/>
              <a:t>qsamp</a:t>
            </a:r>
            <a:r>
              <a:rPr lang="fr-FR" dirty="0"/>
              <a:t>.*(accept+1))/</a:t>
            </a:r>
            <a:r>
              <a:rPr lang="fr-FR" dirty="0" err="1"/>
              <a:t>sum</a:t>
            </a:r>
            <a:r>
              <a:rPr lang="fr-FR" dirty="0"/>
              <a:t>(accept+1)=0.6158</a:t>
            </a:r>
          </a:p>
          <a:p>
            <a:r>
              <a:rPr lang="fr-FR" dirty="0"/>
              <a:t>Exact value </a:t>
            </a:r>
            <a:r>
              <a:rPr lang="fr-FR" dirty="0">
                <a:solidFill>
                  <a:srgbClr val="FF0000"/>
                </a:solidFill>
              </a:rPr>
              <a:t>0.6667</a:t>
            </a:r>
          </a:p>
          <a:p>
            <a:pPr marL="342900" lvl="1" indent="-342900">
              <a:buFontTx/>
              <a:buChar char="•"/>
            </a:pPr>
            <a:endParaRPr lang="en-US" sz="2000" dirty="0"/>
          </a:p>
          <a:p>
            <a:endParaRPr lang="en-US" dirty="0"/>
          </a:p>
        </p:txBody>
      </p:sp>
      <p:sp>
        <p:nvSpPr>
          <p:cNvPr id="2" name="Title 1"/>
          <p:cNvSpPr>
            <a:spLocks noGrp="1"/>
          </p:cNvSpPr>
          <p:nvPr>
            <p:ph type="title"/>
          </p:nvPr>
        </p:nvSpPr>
        <p:spPr/>
        <p:txBody>
          <a:bodyPr/>
          <a:lstStyle/>
          <a:p>
            <a:r>
              <a:rPr lang="en-US" dirty="0"/>
              <a:t>Triangular Distribution Example</a:t>
            </a:r>
          </a:p>
        </p:txBody>
      </p:sp>
    </p:spTree>
    <p:custDataLst>
      <p:tags r:id="rId1"/>
    </p:custDataLst>
    <p:extLst>
      <p:ext uri="{BB962C8B-B14F-4D97-AF65-F5344CB8AC3E}">
        <p14:creationId xmlns:p14="http://schemas.microsoft.com/office/powerpoint/2010/main" val="212505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noAutofit/>
              </a:bodyPr>
              <a:lstStyle/>
              <a:p>
                <a:r>
                  <a:rPr lang="en-US" altLang="ko-KR" dirty="0"/>
                  <a:t>Generation of samples</a:t>
                </a:r>
              </a:p>
              <a:p>
                <a:pPr lvl="1"/>
                <a:r>
                  <a:rPr lang="en-US" altLang="ko-KR" sz="2000" dirty="0"/>
                  <a:t>Recall that</a:t>
                </a:r>
              </a:p>
              <a:p>
                <a:pPr marL="457200" lvl="1" indent="0">
                  <a:buNone/>
                </a:pPr>
                <a:endParaRPr lang="en-US" altLang="ko-KR" sz="2000" dirty="0"/>
              </a:p>
              <a:p>
                <a:pPr marL="457200" lvl="1" indent="0">
                  <a:buNone/>
                </a:pPr>
                <a:endParaRPr lang="en-US" altLang="ko-KR" sz="2000" dirty="0"/>
              </a:p>
              <a:p>
                <a:pPr lvl="1"/>
                <a:r>
                  <a:rPr lang="en-US" altLang="ko-KR" sz="2000" dirty="0"/>
                  <a:t>Another meaning of this is that </a:t>
                </a:r>
                <a:r>
                  <a:rPr lang="en-US" altLang="ko-KR" sz="2000" dirty="0">
                    <a:solidFill>
                      <a:srgbClr val="FF0000"/>
                    </a:solidFill>
                  </a:rPr>
                  <a:t>the distribution </a:t>
                </a:r>
                <a14:m>
                  <m:oMath xmlns:m="http://schemas.openxmlformats.org/officeDocument/2006/math">
                    <m:r>
                      <a:rPr lang="en-US" altLang="ko-KR" sz="2000" i="1" dirty="0" smtClean="0">
                        <a:solidFill>
                          <a:srgbClr val="FF0000"/>
                        </a:solidFill>
                        <a:latin typeface="Cambria Math" panose="02040503050406030204" pitchFamily="18" charset="0"/>
                      </a:rPr>
                      <m:t>𝑝</m:t>
                    </m:r>
                    <m:r>
                      <a:rPr lang="en-US" altLang="ko-KR" sz="2000" i="1" dirty="0" smtClean="0">
                        <a:solidFill>
                          <a:srgbClr val="FF0000"/>
                        </a:solidFill>
                        <a:latin typeface="Cambria Math" panose="02040503050406030204" pitchFamily="18" charset="0"/>
                      </a:rPr>
                      <m:t>(</m:t>
                    </m:r>
                    <m:r>
                      <a:rPr lang="en-US" altLang="ko-KR" sz="2000" i="1" dirty="0" smtClean="0">
                        <a:solidFill>
                          <a:srgbClr val="FF0000"/>
                        </a:solidFill>
                        <a:latin typeface="Cambria Math" panose="02040503050406030204" pitchFamily="18" charset="0"/>
                      </a:rPr>
                      <m:t>𝑥</m:t>
                    </m:r>
                    <m:r>
                      <a:rPr lang="en-US" altLang="ko-KR" sz="2000" i="1" dirty="0" smtClean="0">
                        <a:solidFill>
                          <a:srgbClr val="FF0000"/>
                        </a:solidFill>
                        <a:latin typeface="Cambria Math" panose="02040503050406030204" pitchFamily="18" charset="0"/>
                      </a:rPr>
                      <m:t>)</m:t>
                    </m:r>
                  </m:oMath>
                </a14:m>
                <a:r>
                  <a:rPr lang="en-US" altLang="ko-KR" sz="2000" dirty="0">
                    <a:solidFill>
                      <a:srgbClr val="FF0000"/>
                    </a:solidFill>
                  </a:rPr>
                  <a:t> has weight </a:t>
                </a:r>
                <a14:m>
                  <m:oMath xmlns:m="http://schemas.openxmlformats.org/officeDocument/2006/math">
                    <m:r>
                      <a:rPr lang="en-US" altLang="ko-KR" sz="2000" i="1" dirty="0" smtClean="0">
                        <a:solidFill>
                          <a:srgbClr val="FF0000"/>
                        </a:solidFill>
                        <a:latin typeface="Cambria Math" panose="02040503050406030204" pitchFamily="18" charset="0"/>
                      </a:rPr>
                      <m:t>𝑤</m:t>
                    </m:r>
                    <m:r>
                      <a:rPr lang="en-US" altLang="ko-KR" sz="2000" i="1" dirty="0" smtClean="0">
                        <a:solidFill>
                          <a:srgbClr val="FF0000"/>
                        </a:solidFill>
                        <a:latin typeface="Cambria Math" panose="02040503050406030204" pitchFamily="18" charset="0"/>
                      </a:rPr>
                      <m:t>(</m:t>
                    </m:r>
                    <m:r>
                      <a:rPr lang="en-US" altLang="ko-KR" sz="2000" i="1" dirty="0" smtClean="0">
                        <a:solidFill>
                          <a:srgbClr val="FF0000"/>
                        </a:solidFill>
                        <a:latin typeface="Cambria Math" panose="02040503050406030204" pitchFamily="18" charset="0"/>
                      </a:rPr>
                      <m:t>𝑥𝑖</m:t>
                    </m:r>
                    <m:r>
                      <a:rPr lang="en-US" altLang="ko-KR" sz="2000" i="1" dirty="0">
                        <a:solidFill>
                          <a:srgbClr val="FF0000"/>
                        </a:solidFill>
                        <a:latin typeface="Cambria Math" panose="02040503050406030204" pitchFamily="18" charset="0"/>
                      </a:rPr>
                      <m:t>) </m:t>
                    </m:r>
                  </m:oMath>
                </a14:m>
                <a:r>
                  <a:rPr lang="en-US" altLang="ko-KR" sz="2000" dirty="0">
                    <a:solidFill>
                      <a:srgbClr val="FF0000"/>
                    </a:solidFill>
                  </a:rPr>
                  <a:t>at the sample points </a:t>
                </a:r>
                <a14:m>
                  <m:oMath xmlns:m="http://schemas.openxmlformats.org/officeDocument/2006/math">
                    <m:r>
                      <a:rPr lang="en-US" altLang="ko-KR" sz="2000" i="1" dirty="0" smtClean="0">
                        <a:solidFill>
                          <a:srgbClr val="FF0000"/>
                        </a:solidFill>
                        <a:latin typeface="Cambria Math" panose="02040503050406030204" pitchFamily="18" charset="0"/>
                      </a:rPr>
                      <m:t>𝑥</m:t>
                    </m:r>
                    <m:r>
                      <a:rPr lang="en-US" altLang="ko-KR" sz="2000" i="1" baseline="-25000" dirty="0">
                        <a:solidFill>
                          <a:srgbClr val="FF0000"/>
                        </a:solidFill>
                        <a:latin typeface="Cambria Math" panose="02040503050406030204" pitchFamily="18" charset="0"/>
                      </a:rPr>
                      <m:t>𝑖</m:t>
                    </m:r>
                    <m:r>
                      <a:rPr lang="en-US" altLang="ko-KR" sz="2000" i="1" baseline="-25000" dirty="0">
                        <a:solidFill>
                          <a:srgbClr val="FF0000"/>
                        </a:solidFill>
                        <a:latin typeface="Cambria Math" panose="02040503050406030204" pitchFamily="18" charset="0"/>
                      </a:rPr>
                      <m:t> </m:t>
                    </m:r>
                  </m:oMath>
                </a14:m>
                <a:r>
                  <a:rPr lang="en-US" altLang="ko-KR" sz="2000" dirty="0">
                    <a:solidFill>
                      <a:srgbClr val="FF0000"/>
                    </a:solidFill>
                  </a:rPr>
                  <a:t>drawn by </a:t>
                </a:r>
                <a14:m>
                  <m:oMath xmlns:m="http://schemas.openxmlformats.org/officeDocument/2006/math">
                    <m:r>
                      <a:rPr lang="en-US" altLang="ko-KR" sz="2000" i="1" dirty="0" smtClean="0">
                        <a:solidFill>
                          <a:srgbClr val="FF0000"/>
                        </a:solidFill>
                        <a:latin typeface="Cambria Math" panose="02040503050406030204" pitchFamily="18" charset="0"/>
                      </a:rPr>
                      <m:t>𝑞</m:t>
                    </m:r>
                    <m:r>
                      <a:rPr lang="en-US" altLang="ko-KR" sz="2000" i="1" dirty="0" smtClean="0">
                        <a:solidFill>
                          <a:srgbClr val="FF0000"/>
                        </a:solidFill>
                        <a:latin typeface="Cambria Math" panose="02040503050406030204" pitchFamily="18" charset="0"/>
                      </a:rPr>
                      <m:t>(</m:t>
                    </m:r>
                    <m:r>
                      <a:rPr lang="en-US" altLang="ko-KR" sz="2000" i="1" dirty="0" smtClean="0">
                        <a:solidFill>
                          <a:srgbClr val="FF0000"/>
                        </a:solidFill>
                        <a:latin typeface="Cambria Math" panose="02040503050406030204" pitchFamily="18" charset="0"/>
                      </a:rPr>
                      <m:t>𝑥</m:t>
                    </m:r>
                    <m:r>
                      <a:rPr lang="en-US" altLang="ko-KR" sz="2000" i="1" dirty="0" smtClean="0">
                        <a:solidFill>
                          <a:srgbClr val="FF0000"/>
                        </a:solidFill>
                        <a:latin typeface="Cambria Math" panose="02040503050406030204" pitchFamily="18" charset="0"/>
                      </a:rPr>
                      <m:t>)</m:t>
                    </m:r>
                  </m:oMath>
                </a14:m>
                <a:r>
                  <a:rPr lang="en-US" altLang="ko-KR" sz="2000" dirty="0"/>
                  <a:t>. This can be written as</a:t>
                </a:r>
              </a:p>
              <a:p>
                <a:pPr marL="457200" lvl="1" indent="0">
                  <a:buNone/>
                </a:pPr>
                <a:endParaRPr lang="en-US" altLang="ko-KR" sz="2000" dirty="0"/>
              </a:p>
              <a:p>
                <a:r>
                  <a:rPr lang="en-US" altLang="ko-KR" dirty="0">
                    <a:solidFill>
                      <a:srgbClr val="0000CC"/>
                    </a:solidFill>
                  </a:rPr>
                  <a:t>Practice with </a:t>
                </a:r>
                <a:r>
                  <a:rPr lang="en-US" altLang="ko-KR" dirty="0" err="1">
                    <a:solidFill>
                      <a:srgbClr val="0000CC"/>
                    </a:solidFill>
                  </a:rPr>
                  <a:t>matlab</a:t>
                </a:r>
                <a:endParaRPr lang="en-US" altLang="ko-KR" dirty="0">
                  <a:solidFill>
                    <a:srgbClr val="0000CC"/>
                  </a:solidFill>
                </a:endParaRPr>
              </a:p>
              <a:p>
                <a:pPr lvl="1"/>
                <a:endParaRPr lang="en-US" altLang="ko-KR" sz="2000" dirty="0">
                  <a:solidFill>
                    <a:srgbClr val="0000CC"/>
                  </a:solidFill>
                </a:endParaRPr>
              </a:p>
              <a:p>
                <a:pPr lvl="1"/>
                <a:endParaRPr lang="en-US" altLang="ko-KR" sz="2000" dirty="0">
                  <a:solidFill>
                    <a:srgbClr val="0000CC"/>
                  </a:solidFill>
                </a:endParaRPr>
              </a:p>
              <a:p>
                <a:pPr lvl="1"/>
                <a:r>
                  <a:rPr lang="en-US" altLang="ko-KR" sz="2000" dirty="0">
                    <a:solidFill>
                      <a:srgbClr val="0000CC"/>
                    </a:solidFill>
                  </a:rPr>
                  <a:t>Generate samples of this distribution.</a:t>
                </a:r>
              </a:p>
              <a:p>
                <a:pPr lvl="1"/>
                <a:endParaRPr lang="en-US" altLang="ko-KR" sz="2000" dirty="0">
                  <a:solidFill>
                    <a:srgbClr val="0000CC"/>
                  </a:solidFill>
                </a:endParaRPr>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3"/>
                <a:stretch>
                  <a:fillRect l="-643" t="-457"/>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Importance Sampling</a:t>
            </a:r>
            <a:endParaRPr lang="ko-KR" altLang="en-US" dirty="0"/>
          </a:p>
        </p:txBody>
      </p:sp>
      <p:graphicFrame>
        <p:nvGraphicFramePr>
          <p:cNvPr id="107527" name="Object 7"/>
          <p:cNvGraphicFramePr>
            <a:graphicFrameLocks noChangeAspect="1"/>
          </p:cNvGraphicFramePr>
          <p:nvPr/>
        </p:nvGraphicFramePr>
        <p:xfrm>
          <a:off x="2156929" y="4693111"/>
          <a:ext cx="5334000" cy="533400"/>
        </p:xfrm>
        <a:graphic>
          <a:graphicData uri="http://schemas.openxmlformats.org/presentationml/2006/ole">
            <mc:AlternateContent xmlns:mc="http://schemas.openxmlformats.org/markup-compatibility/2006">
              <mc:Choice xmlns:v="urn:schemas-microsoft-com:vml" Requires="v">
                <p:oleObj name="Equation" r:id="rId4" imgW="5333760" imgH="533160" progId="Equation.DSMT4">
                  <p:embed/>
                </p:oleObj>
              </mc:Choice>
              <mc:Fallback>
                <p:oleObj name="Equation" r:id="rId4" imgW="5333760" imgH="533160" progId="Equation.DSMT4">
                  <p:embed/>
                  <p:pic>
                    <p:nvPicPr>
                      <p:cNvPr id="107527" name="Object 7"/>
                      <p:cNvPicPr>
                        <a:picLocks noChangeAspect="1" noChangeArrowheads="1"/>
                      </p:cNvPicPr>
                      <p:nvPr/>
                    </p:nvPicPr>
                    <p:blipFill>
                      <a:blip r:embed="rId5"/>
                      <a:srcRect/>
                      <a:stretch>
                        <a:fillRect/>
                      </a:stretch>
                    </p:blipFill>
                    <p:spPr bwMode="auto">
                      <a:xfrm>
                        <a:off x="2156929" y="4693111"/>
                        <a:ext cx="5334000" cy="53340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1E9304-5E76-4538-87A9-0650FA1D4E4B}"/>
                  </a:ext>
                </a:extLst>
              </p:cNvPr>
              <p:cNvSpPr txBox="1"/>
              <p:nvPr/>
            </p:nvSpPr>
            <p:spPr>
              <a:xfrm>
                <a:off x="794469" y="1961455"/>
                <a:ext cx="7928774" cy="8948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𝐼</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e>
                      </m:d>
                      <m:r>
                        <a:rPr lang="en-US" sz="2000" b="0" i="1"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e>
                      </m:nary>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𝐼</m:t>
                              </m:r>
                            </m:e>
                          </m:acc>
                        </m:e>
                        <m:sub>
                          <m:r>
                            <a:rPr lang="en-US" sz="2000" i="1">
                              <a:latin typeface="Cambria Math" panose="02040503050406030204" pitchFamily="18" charset="0"/>
                            </a:rPr>
                            <m:t>𝑁</m:t>
                          </m:r>
                        </m:sub>
                      </m:sSub>
                      <m:d>
                        <m:dPr>
                          <m:ctrlPr>
                            <a:rPr lang="en-US" sz="2000" i="1">
                              <a:latin typeface="Cambria Math" panose="02040503050406030204" pitchFamily="18" charset="0"/>
                            </a:rPr>
                          </m:ctrlPr>
                        </m:dPr>
                        <m:e>
                          <m:r>
                            <a:rPr lang="en-US" sz="2000" i="1">
                              <a:latin typeface="Cambria Math" panose="02040503050406030204" pitchFamily="18" charset="0"/>
                            </a:rPr>
                            <m:t>𝑓</m:t>
                          </m:r>
                        </m:e>
                      </m:d>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𝑁</m:t>
                          </m:r>
                        </m:sup>
                        <m:e>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e>
                          </m:d>
                          <m:r>
                            <a:rPr lang="en-US" sz="2000" i="1">
                              <a:latin typeface="Cambria Math" panose="02040503050406030204" pitchFamily="18" charset="0"/>
                            </a:rPr>
                            <m:t>𝑤</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r>
                            <a:rPr lang="en-US" sz="2000" i="1">
                              <a:latin typeface="Cambria Math" panose="02040503050406030204" pitchFamily="18" charset="0"/>
                            </a:rPr>
                            <m:t>)</m:t>
                          </m:r>
                        </m:e>
                      </m:nary>
                      <m:r>
                        <a:rPr lang="en-US" sz="2000" b="0" i="1" smtClean="0">
                          <a:latin typeface="Cambria Math" panose="02040503050406030204" pitchFamily="18" charset="0"/>
                        </a:rPr>
                        <m:t>, </m:t>
                      </m:r>
                      <m:r>
                        <m:rPr>
                          <m:sty m:val="p"/>
                        </m:rPr>
                        <a:rPr lang="en-US" sz="2000" b="0" i="0" smtClean="0">
                          <a:latin typeface="Cambria Math" panose="02040503050406030204" pitchFamily="18" charset="0"/>
                        </a:rPr>
                        <m:t>where</m:t>
                      </m:r>
                      <m:r>
                        <a:rPr lang="en-US" sz="2000" b="0" i="0" smtClean="0">
                          <a:latin typeface="Cambria Math" panose="02040503050406030204" pitchFamily="18" charset="0"/>
                        </a:rPr>
                        <m:t> </m:t>
                      </m:r>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num>
                        <m:den>
                          <m:r>
                            <a:rPr lang="en-US" sz="2000" b="0" i="1" smtClean="0">
                              <a:latin typeface="Cambria Math" panose="02040503050406030204" pitchFamily="18" charset="0"/>
                            </a:rPr>
                            <m:t>𝑞</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den>
                      </m:f>
                    </m:oMath>
                  </m:oMathPara>
                </a14:m>
                <a:endParaRPr lang="en-US" sz="2000" b="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EF1E9304-5E76-4538-87A9-0650FA1D4E4B}"/>
                  </a:ext>
                </a:extLst>
              </p:cNvPr>
              <p:cNvSpPr txBox="1">
                <a:spLocks noRot="1" noChangeAspect="1" noMove="1" noResize="1" noEditPoints="1" noAdjustHandles="1" noChangeArrowheads="1" noChangeShapeType="1" noTextEdit="1"/>
              </p:cNvSpPr>
              <p:nvPr/>
            </p:nvSpPr>
            <p:spPr>
              <a:xfrm>
                <a:off x="794469" y="1961455"/>
                <a:ext cx="7928774" cy="8948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F99FCB2-4D07-4B2B-84F6-9672B7240C49}"/>
                  </a:ext>
                </a:extLst>
              </p:cNvPr>
              <p:cNvSpPr txBox="1"/>
              <p:nvPr/>
            </p:nvSpPr>
            <p:spPr>
              <a:xfrm>
                <a:off x="3144741" y="3568939"/>
                <a:ext cx="3053400"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𝑝</m:t>
                              </m:r>
                            </m:e>
                          </m:acc>
                        </m:e>
                        <m:sub>
                          <m:r>
                            <a:rPr lang="en-US" sz="2000" i="1">
                              <a:latin typeface="Cambria Math" panose="02040503050406030204" pitchFamily="18" charset="0"/>
                            </a:rPr>
                            <m:t>𝑁</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𝑥</m:t>
                          </m:r>
                        </m:e>
                      </m:d>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𝑁</m:t>
                          </m:r>
                        </m:sup>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𝑤</m:t>
                              </m:r>
                            </m:e>
                          </m:acc>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p>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𝛿</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p>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e>
                      </m:nary>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8F99FCB2-4D07-4B2B-84F6-9672B7240C49}"/>
                  </a:ext>
                </a:extLst>
              </p:cNvPr>
              <p:cNvSpPr txBox="1">
                <a:spLocks noRot="1" noChangeAspect="1" noMove="1" noResize="1" noEditPoints="1" noAdjustHandles="1" noChangeArrowheads="1" noChangeShapeType="1" noTextEdit="1"/>
              </p:cNvSpPr>
              <p:nvPr/>
            </p:nvSpPr>
            <p:spPr>
              <a:xfrm>
                <a:off x="3144741" y="3568939"/>
                <a:ext cx="3053400" cy="865493"/>
              </a:xfrm>
              <a:prstGeom prst="rect">
                <a:avLst/>
              </a:prstGeom>
              <a:blipFill>
                <a:blip r:embed="rId7"/>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485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a:grpSpLocks noChangeAspect="1"/>
          </p:cNvGrpSpPr>
          <p:nvPr/>
        </p:nvGrpSpPr>
        <p:grpSpPr bwMode="auto">
          <a:xfrm>
            <a:off x="6729269" y="1512936"/>
            <a:ext cx="2175989" cy="1723821"/>
            <a:chOff x="1928" y="1386"/>
            <a:chExt cx="1949" cy="1544"/>
          </a:xfrm>
        </p:grpSpPr>
        <p:sp>
          <p:nvSpPr>
            <p:cNvPr id="80" name="Rectangle 78"/>
            <p:cNvSpPr>
              <a:spLocks noChangeArrowheads="1"/>
            </p:cNvSpPr>
            <p:nvPr/>
          </p:nvSpPr>
          <p:spPr bwMode="auto">
            <a:xfrm>
              <a:off x="2019" y="1419"/>
              <a:ext cx="1804" cy="142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9"/>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0"/>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1"/>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2"/>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83"/>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4"/>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5"/>
            <p:cNvSpPr>
              <a:spLocks noChangeShapeType="1"/>
            </p:cNvSpPr>
            <p:nvPr/>
          </p:nvSpPr>
          <p:spPr bwMode="auto">
            <a:xfrm flipV="1">
              <a:off x="20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6"/>
            <p:cNvSpPr>
              <a:spLocks noChangeShapeType="1"/>
            </p:cNvSpPr>
            <p:nvPr/>
          </p:nvSpPr>
          <p:spPr bwMode="auto">
            <a:xfrm>
              <a:off x="20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87"/>
            <p:cNvSpPr>
              <a:spLocks noChangeArrowheads="1"/>
            </p:cNvSpPr>
            <p:nvPr/>
          </p:nvSpPr>
          <p:spPr bwMode="auto">
            <a:xfrm>
              <a:off x="1974" y="2855"/>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8"/>
            <p:cNvSpPr>
              <a:spLocks noChangeShapeType="1"/>
            </p:cNvSpPr>
            <p:nvPr/>
          </p:nvSpPr>
          <p:spPr bwMode="auto">
            <a:xfrm flipV="1">
              <a:off x="22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89"/>
            <p:cNvSpPr>
              <a:spLocks noChangeShapeType="1"/>
            </p:cNvSpPr>
            <p:nvPr/>
          </p:nvSpPr>
          <p:spPr bwMode="auto">
            <a:xfrm>
              <a:off x="22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0"/>
            <p:cNvSpPr>
              <a:spLocks noChangeArrowheads="1"/>
            </p:cNvSpPr>
            <p:nvPr/>
          </p:nvSpPr>
          <p:spPr bwMode="auto">
            <a:xfrm>
              <a:off x="2173" y="2855"/>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1"/>
            <p:cNvSpPr>
              <a:spLocks noChangeShapeType="1"/>
            </p:cNvSpPr>
            <p:nvPr/>
          </p:nvSpPr>
          <p:spPr bwMode="auto">
            <a:xfrm flipV="1">
              <a:off x="2418"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2"/>
            <p:cNvSpPr>
              <a:spLocks noChangeShapeType="1"/>
            </p:cNvSpPr>
            <p:nvPr/>
          </p:nvSpPr>
          <p:spPr bwMode="auto">
            <a:xfrm>
              <a:off x="2418"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3"/>
            <p:cNvSpPr>
              <a:spLocks noChangeArrowheads="1"/>
            </p:cNvSpPr>
            <p:nvPr/>
          </p:nvSpPr>
          <p:spPr bwMode="auto">
            <a:xfrm>
              <a:off x="2373" y="2855"/>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Line 94"/>
            <p:cNvSpPr>
              <a:spLocks noChangeShapeType="1"/>
            </p:cNvSpPr>
            <p:nvPr/>
          </p:nvSpPr>
          <p:spPr bwMode="auto">
            <a:xfrm flipV="1">
              <a:off x="2618"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5"/>
            <p:cNvSpPr>
              <a:spLocks noChangeShapeType="1"/>
            </p:cNvSpPr>
            <p:nvPr/>
          </p:nvSpPr>
          <p:spPr bwMode="auto">
            <a:xfrm>
              <a:off x="2618"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6"/>
            <p:cNvSpPr>
              <a:spLocks noChangeArrowheads="1"/>
            </p:cNvSpPr>
            <p:nvPr/>
          </p:nvSpPr>
          <p:spPr bwMode="auto">
            <a:xfrm>
              <a:off x="2572" y="2855"/>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Line 97"/>
            <p:cNvSpPr>
              <a:spLocks noChangeShapeType="1"/>
            </p:cNvSpPr>
            <p:nvPr/>
          </p:nvSpPr>
          <p:spPr bwMode="auto">
            <a:xfrm flipV="1">
              <a:off x="2817"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8"/>
            <p:cNvSpPr>
              <a:spLocks noChangeShapeType="1"/>
            </p:cNvSpPr>
            <p:nvPr/>
          </p:nvSpPr>
          <p:spPr bwMode="auto">
            <a:xfrm>
              <a:off x="2817"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9"/>
            <p:cNvSpPr>
              <a:spLocks noChangeArrowheads="1"/>
            </p:cNvSpPr>
            <p:nvPr/>
          </p:nvSpPr>
          <p:spPr bwMode="auto">
            <a:xfrm>
              <a:off x="2805" y="2855"/>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100"/>
            <p:cNvSpPr>
              <a:spLocks noChangeShapeType="1"/>
            </p:cNvSpPr>
            <p:nvPr/>
          </p:nvSpPr>
          <p:spPr bwMode="auto">
            <a:xfrm flipV="1">
              <a:off x="30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01"/>
            <p:cNvSpPr>
              <a:spLocks noChangeShapeType="1"/>
            </p:cNvSpPr>
            <p:nvPr/>
          </p:nvSpPr>
          <p:spPr bwMode="auto">
            <a:xfrm>
              <a:off x="30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2"/>
            <p:cNvSpPr>
              <a:spLocks noChangeArrowheads="1"/>
            </p:cNvSpPr>
            <p:nvPr/>
          </p:nvSpPr>
          <p:spPr bwMode="auto">
            <a:xfrm>
              <a:off x="2992"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103"/>
            <p:cNvSpPr>
              <a:spLocks noChangeShapeType="1"/>
            </p:cNvSpPr>
            <p:nvPr/>
          </p:nvSpPr>
          <p:spPr bwMode="auto">
            <a:xfrm flipV="1">
              <a:off x="32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04"/>
            <p:cNvSpPr>
              <a:spLocks noChangeShapeType="1"/>
            </p:cNvSpPr>
            <p:nvPr/>
          </p:nvSpPr>
          <p:spPr bwMode="auto">
            <a:xfrm>
              <a:off x="32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5"/>
            <p:cNvSpPr>
              <a:spLocks noChangeArrowheads="1"/>
            </p:cNvSpPr>
            <p:nvPr/>
          </p:nvSpPr>
          <p:spPr bwMode="auto">
            <a:xfrm>
              <a:off x="3191"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6"/>
            <p:cNvSpPr>
              <a:spLocks noChangeShapeType="1"/>
            </p:cNvSpPr>
            <p:nvPr/>
          </p:nvSpPr>
          <p:spPr bwMode="auto">
            <a:xfrm flipV="1">
              <a:off x="3420"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7"/>
            <p:cNvSpPr>
              <a:spLocks noChangeShapeType="1"/>
            </p:cNvSpPr>
            <p:nvPr/>
          </p:nvSpPr>
          <p:spPr bwMode="auto">
            <a:xfrm>
              <a:off x="3420"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8"/>
            <p:cNvSpPr>
              <a:spLocks noChangeArrowheads="1"/>
            </p:cNvSpPr>
            <p:nvPr/>
          </p:nvSpPr>
          <p:spPr bwMode="auto">
            <a:xfrm>
              <a:off x="3391"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Line 109"/>
            <p:cNvSpPr>
              <a:spLocks noChangeShapeType="1"/>
            </p:cNvSpPr>
            <p:nvPr/>
          </p:nvSpPr>
          <p:spPr bwMode="auto">
            <a:xfrm flipV="1">
              <a:off x="3620"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10"/>
            <p:cNvSpPr>
              <a:spLocks noChangeShapeType="1"/>
            </p:cNvSpPr>
            <p:nvPr/>
          </p:nvSpPr>
          <p:spPr bwMode="auto">
            <a:xfrm>
              <a:off x="3620"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1"/>
            <p:cNvSpPr>
              <a:spLocks noChangeArrowheads="1"/>
            </p:cNvSpPr>
            <p:nvPr/>
          </p:nvSpPr>
          <p:spPr bwMode="auto">
            <a:xfrm>
              <a:off x="3590"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2"/>
            <p:cNvSpPr>
              <a:spLocks noChangeShapeType="1"/>
            </p:cNvSpPr>
            <p:nvPr/>
          </p:nvSpPr>
          <p:spPr bwMode="auto">
            <a:xfrm flipV="1">
              <a:off x="3823"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13"/>
            <p:cNvSpPr>
              <a:spLocks noChangeShapeType="1"/>
            </p:cNvSpPr>
            <p:nvPr/>
          </p:nvSpPr>
          <p:spPr bwMode="auto">
            <a:xfrm>
              <a:off x="3823"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4"/>
            <p:cNvSpPr>
              <a:spLocks noChangeArrowheads="1"/>
            </p:cNvSpPr>
            <p:nvPr/>
          </p:nvSpPr>
          <p:spPr bwMode="auto">
            <a:xfrm>
              <a:off x="3794"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115"/>
            <p:cNvSpPr>
              <a:spLocks noChangeShapeType="1"/>
            </p:cNvSpPr>
            <p:nvPr/>
          </p:nvSpPr>
          <p:spPr bwMode="auto">
            <a:xfrm>
              <a:off x="2019" y="284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16"/>
            <p:cNvSpPr>
              <a:spLocks noChangeShapeType="1"/>
            </p:cNvSpPr>
            <p:nvPr/>
          </p:nvSpPr>
          <p:spPr bwMode="auto">
            <a:xfrm flipH="1">
              <a:off x="3802" y="284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7"/>
            <p:cNvSpPr>
              <a:spLocks noChangeArrowheads="1"/>
            </p:cNvSpPr>
            <p:nvPr/>
          </p:nvSpPr>
          <p:spPr bwMode="auto">
            <a:xfrm>
              <a:off x="1974" y="2809"/>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118"/>
            <p:cNvSpPr>
              <a:spLocks noChangeShapeType="1"/>
            </p:cNvSpPr>
            <p:nvPr/>
          </p:nvSpPr>
          <p:spPr bwMode="auto">
            <a:xfrm>
              <a:off x="2019" y="2697"/>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19"/>
            <p:cNvSpPr>
              <a:spLocks noChangeShapeType="1"/>
            </p:cNvSpPr>
            <p:nvPr/>
          </p:nvSpPr>
          <p:spPr bwMode="auto">
            <a:xfrm flipH="1">
              <a:off x="3802" y="2697"/>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0"/>
            <p:cNvSpPr>
              <a:spLocks noChangeArrowheads="1"/>
            </p:cNvSpPr>
            <p:nvPr/>
          </p:nvSpPr>
          <p:spPr bwMode="auto">
            <a:xfrm>
              <a:off x="1928" y="2663"/>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Line 121"/>
            <p:cNvSpPr>
              <a:spLocks noChangeShapeType="1"/>
            </p:cNvSpPr>
            <p:nvPr/>
          </p:nvSpPr>
          <p:spPr bwMode="auto">
            <a:xfrm>
              <a:off x="2019" y="255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22"/>
            <p:cNvSpPr>
              <a:spLocks noChangeShapeType="1"/>
            </p:cNvSpPr>
            <p:nvPr/>
          </p:nvSpPr>
          <p:spPr bwMode="auto">
            <a:xfrm flipH="1">
              <a:off x="3802" y="2555"/>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3"/>
            <p:cNvSpPr>
              <a:spLocks noChangeArrowheads="1"/>
            </p:cNvSpPr>
            <p:nvPr/>
          </p:nvSpPr>
          <p:spPr bwMode="auto">
            <a:xfrm>
              <a:off x="1928" y="2522"/>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124"/>
            <p:cNvSpPr>
              <a:spLocks noChangeShapeType="1"/>
            </p:cNvSpPr>
            <p:nvPr/>
          </p:nvSpPr>
          <p:spPr bwMode="auto">
            <a:xfrm>
              <a:off x="2019" y="241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25"/>
            <p:cNvSpPr>
              <a:spLocks noChangeShapeType="1"/>
            </p:cNvSpPr>
            <p:nvPr/>
          </p:nvSpPr>
          <p:spPr bwMode="auto">
            <a:xfrm flipH="1">
              <a:off x="3802" y="241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6"/>
            <p:cNvSpPr>
              <a:spLocks noChangeArrowheads="1"/>
            </p:cNvSpPr>
            <p:nvPr/>
          </p:nvSpPr>
          <p:spPr bwMode="auto">
            <a:xfrm>
              <a:off x="1928" y="2380"/>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Line 127"/>
            <p:cNvSpPr>
              <a:spLocks noChangeShapeType="1"/>
            </p:cNvSpPr>
            <p:nvPr/>
          </p:nvSpPr>
          <p:spPr bwMode="auto">
            <a:xfrm>
              <a:off x="2019" y="227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28"/>
            <p:cNvSpPr>
              <a:spLocks noChangeShapeType="1"/>
            </p:cNvSpPr>
            <p:nvPr/>
          </p:nvSpPr>
          <p:spPr bwMode="auto">
            <a:xfrm flipH="1">
              <a:off x="3802" y="227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9"/>
            <p:cNvSpPr>
              <a:spLocks noChangeArrowheads="1"/>
            </p:cNvSpPr>
            <p:nvPr/>
          </p:nvSpPr>
          <p:spPr bwMode="auto">
            <a:xfrm>
              <a:off x="1928" y="2239"/>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Line 130"/>
            <p:cNvSpPr>
              <a:spLocks noChangeShapeType="1"/>
            </p:cNvSpPr>
            <p:nvPr/>
          </p:nvSpPr>
          <p:spPr bwMode="auto">
            <a:xfrm>
              <a:off x="2019" y="2131"/>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31"/>
            <p:cNvSpPr>
              <a:spLocks noChangeShapeType="1"/>
            </p:cNvSpPr>
            <p:nvPr/>
          </p:nvSpPr>
          <p:spPr bwMode="auto">
            <a:xfrm flipH="1">
              <a:off x="3802" y="2131"/>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2"/>
            <p:cNvSpPr>
              <a:spLocks noChangeArrowheads="1"/>
            </p:cNvSpPr>
            <p:nvPr/>
          </p:nvSpPr>
          <p:spPr bwMode="auto">
            <a:xfrm>
              <a:off x="1928" y="2097"/>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133"/>
            <p:cNvSpPr>
              <a:spLocks noChangeShapeType="1"/>
            </p:cNvSpPr>
            <p:nvPr/>
          </p:nvSpPr>
          <p:spPr bwMode="auto">
            <a:xfrm>
              <a:off x="2019" y="198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34"/>
            <p:cNvSpPr>
              <a:spLocks noChangeShapeType="1"/>
            </p:cNvSpPr>
            <p:nvPr/>
          </p:nvSpPr>
          <p:spPr bwMode="auto">
            <a:xfrm flipH="1">
              <a:off x="3802" y="1985"/>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5"/>
            <p:cNvSpPr>
              <a:spLocks noChangeArrowheads="1"/>
            </p:cNvSpPr>
            <p:nvPr/>
          </p:nvSpPr>
          <p:spPr bwMode="auto">
            <a:xfrm>
              <a:off x="1928" y="1952"/>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136"/>
            <p:cNvSpPr>
              <a:spLocks noChangeShapeType="1"/>
            </p:cNvSpPr>
            <p:nvPr/>
          </p:nvSpPr>
          <p:spPr bwMode="auto">
            <a:xfrm>
              <a:off x="2019" y="184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37"/>
            <p:cNvSpPr>
              <a:spLocks noChangeShapeType="1"/>
            </p:cNvSpPr>
            <p:nvPr/>
          </p:nvSpPr>
          <p:spPr bwMode="auto">
            <a:xfrm flipH="1">
              <a:off x="3802" y="184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8"/>
            <p:cNvSpPr>
              <a:spLocks noChangeArrowheads="1"/>
            </p:cNvSpPr>
            <p:nvPr/>
          </p:nvSpPr>
          <p:spPr bwMode="auto">
            <a:xfrm>
              <a:off x="1928" y="1810"/>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139"/>
            <p:cNvSpPr>
              <a:spLocks noChangeShapeType="1"/>
            </p:cNvSpPr>
            <p:nvPr/>
          </p:nvSpPr>
          <p:spPr bwMode="auto">
            <a:xfrm>
              <a:off x="2019" y="170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40"/>
            <p:cNvSpPr>
              <a:spLocks noChangeShapeType="1"/>
            </p:cNvSpPr>
            <p:nvPr/>
          </p:nvSpPr>
          <p:spPr bwMode="auto">
            <a:xfrm flipH="1">
              <a:off x="3802" y="170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41"/>
            <p:cNvSpPr>
              <a:spLocks noChangeArrowheads="1"/>
            </p:cNvSpPr>
            <p:nvPr/>
          </p:nvSpPr>
          <p:spPr bwMode="auto">
            <a:xfrm>
              <a:off x="1928" y="1669"/>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Line 142"/>
            <p:cNvSpPr>
              <a:spLocks noChangeShapeType="1"/>
            </p:cNvSpPr>
            <p:nvPr/>
          </p:nvSpPr>
          <p:spPr bwMode="auto">
            <a:xfrm>
              <a:off x="2019" y="1561"/>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43"/>
            <p:cNvSpPr>
              <a:spLocks noChangeShapeType="1"/>
            </p:cNvSpPr>
            <p:nvPr/>
          </p:nvSpPr>
          <p:spPr bwMode="auto">
            <a:xfrm flipH="1">
              <a:off x="3802" y="1561"/>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4"/>
            <p:cNvSpPr>
              <a:spLocks noChangeArrowheads="1"/>
            </p:cNvSpPr>
            <p:nvPr/>
          </p:nvSpPr>
          <p:spPr bwMode="auto">
            <a:xfrm>
              <a:off x="1928" y="1527"/>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145"/>
            <p:cNvSpPr>
              <a:spLocks noChangeShapeType="1"/>
            </p:cNvSpPr>
            <p:nvPr/>
          </p:nvSpPr>
          <p:spPr bwMode="auto">
            <a:xfrm>
              <a:off x="2019" y="1419"/>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6"/>
            <p:cNvSpPr>
              <a:spLocks noChangeShapeType="1"/>
            </p:cNvSpPr>
            <p:nvPr/>
          </p:nvSpPr>
          <p:spPr bwMode="auto">
            <a:xfrm flipH="1">
              <a:off x="3802" y="1419"/>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7"/>
            <p:cNvSpPr>
              <a:spLocks noChangeArrowheads="1"/>
            </p:cNvSpPr>
            <p:nvPr/>
          </p:nvSpPr>
          <p:spPr bwMode="auto">
            <a:xfrm>
              <a:off x="1974" y="1386"/>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148"/>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49"/>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0"/>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51"/>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2"/>
            <p:cNvSpPr>
              <a:spLocks/>
            </p:cNvSpPr>
            <p:nvPr/>
          </p:nvSpPr>
          <p:spPr bwMode="auto">
            <a:xfrm>
              <a:off x="2107" y="2572"/>
              <a:ext cx="636" cy="266"/>
            </a:xfrm>
            <a:custGeom>
              <a:avLst/>
              <a:gdLst>
                <a:gd name="T0" fmla="*/ 37 w 636"/>
                <a:gd name="T1" fmla="*/ 266 h 266"/>
                <a:gd name="T2" fmla="*/ 91 w 636"/>
                <a:gd name="T3" fmla="*/ 266 h 266"/>
                <a:gd name="T4" fmla="*/ 108 w 636"/>
                <a:gd name="T5" fmla="*/ 266 h 266"/>
                <a:gd name="T6" fmla="*/ 129 w 636"/>
                <a:gd name="T7" fmla="*/ 266 h 266"/>
                <a:gd name="T8" fmla="*/ 166 w 636"/>
                <a:gd name="T9" fmla="*/ 266 h 266"/>
                <a:gd name="T10" fmla="*/ 178 w 636"/>
                <a:gd name="T11" fmla="*/ 266 h 266"/>
                <a:gd name="T12" fmla="*/ 191 w 636"/>
                <a:gd name="T13" fmla="*/ 266 h 266"/>
                <a:gd name="T14" fmla="*/ 203 w 636"/>
                <a:gd name="T15" fmla="*/ 266 h 266"/>
                <a:gd name="T16" fmla="*/ 216 w 636"/>
                <a:gd name="T17" fmla="*/ 266 h 266"/>
                <a:gd name="T18" fmla="*/ 228 w 636"/>
                <a:gd name="T19" fmla="*/ 266 h 266"/>
                <a:gd name="T20" fmla="*/ 241 w 636"/>
                <a:gd name="T21" fmla="*/ 266 h 266"/>
                <a:gd name="T22" fmla="*/ 253 w 636"/>
                <a:gd name="T23" fmla="*/ 262 h 266"/>
                <a:gd name="T24" fmla="*/ 266 w 636"/>
                <a:gd name="T25" fmla="*/ 262 h 266"/>
                <a:gd name="T26" fmla="*/ 278 w 636"/>
                <a:gd name="T27" fmla="*/ 262 h 266"/>
                <a:gd name="T28" fmla="*/ 291 w 636"/>
                <a:gd name="T29" fmla="*/ 262 h 266"/>
                <a:gd name="T30" fmla="*/ 303 w 636"/>
                <a:gd name="T31" fmla="*/ 262 h 266"/>
                <a:gd name="T32" fmla="*/ 316 w 636"/>
                <a:gd name="T33" fmla="*/ 258 h 266"/>
                <a:gd name="T34" fmla="*/ 328 w 636"/>
                <a:gd name="T35" fmla="*/ 258 h 266"/>
                <a:gd name="T36" fmla="*/ 341 w 636"/>
                <a:gd name="T37" fmla="*/ 254 h 266"/>
                <a:gd name="T38" fmla="*/ 353 w 636"/>
                <a:gd name="T39" fmla="*/ 254 h 266"/>
                <a:gd name="T40" fmla="*/ 365 w 636"/>
                <a:gd name="T41" fmla="*/ 250 h 266"/>
                <a:gd name="T42" fmla="*/ 378 w 636"/>
                <a:gd name="T43" fmla="*/ 245 h 266"/>
                <a:gd name="T44" fmla="*/ 390 w 636"/>
                <a:gd name="T45" fmla="*/ 245 h 266"/>
                <a:gd name="T46" fmla="*/ 403 w 636"/>
                <a:gd name="T47" fmla="*/ 237 h 266"/>
                <a:gd name="T48" fmla="*/ 415 w 636"/>
                <a:gd name="T49" fmla="*/ 233 h 266"/>
                <a:gd name="T50" fmla="*/ 428 w 636"/>
                <a:gd name="T51" fmla="*/ 229 h 266"/>
                <a:gd name="T52" fmla="*/ 440 w 636"/>
                <a:gd name="T53" fmla="*/ 220 h 266"/>
                <a:gd name="T54" fmla="*/ 453 w 636"/>
                <a:gd name="T55" fmla="*/ 212 h 266"/>
                <a:gd name="T56" fmla="*/ 465 w 636"/>
                <a:gd name="T57" fmla="*/ 204 h 266"/>
                <a:gd name="T58" fmla="*/ 478 w 636"/>
                <a:gd name="T59" fmla="*/ 195 h 266"/>
                <a:gd name="T60" fmla="*/ 490 w 636"/>
                <a:gd name="T61" fmla="*/ 187 h 266"/>
                <a:gd name="T62" fmla="*/ 503 w 636"/>
                <a:gd name="T63" fmla="*/ 175 h 266"/>
                <a:gd name="T64" fmla="*/ 515 w 636"/>
                <a:gd name="T65" fmla="*/ 162 h 266"/>
                <a:gd name="T66" fmla="*/ 528 w 636"/>
                <a:gd name="T67" fmla="*/ 150 h 266"/>
                <a:gd name="T68" fmla="*/ 540 w 636"/>
                <a:gd name="T69" fmla="*/ 137 h 266"/>
                <a:gd name="T70" fmla="*/ 552 w 636"/>
                <a:gd name="T71" fmla="*/ 121 h 266"/>
                <a:gd name="T72" fmla="*/ 565 w 636"/>
                <a:gd name="T73" fmla="*/ 108 h 266"/>
                <a:gd name="T74" fmla="*/ 577 w 636"/>
                <a:gd name="T75" fmla="*/ 91 h 266"/>
                <a:gd name="T76" fmla="*/ 590 w 636"/>
                <a:gd name="T77" fmla="*/ 71 h 266"/>
                <a:gd name="T78" fmla="*/ 607 w 636"/>
                <a:gd name="T79" fmla="*/ 50 h 266"/>
                <a:gd name="T80" fmla="*/ 615 w 636"/>
                <a:gd name="T81" fmla="*/ 29 h 266"/>
                <a:gd name="T82" fmla="*/ 623 w 636"/>
                <a:gd name="T83" fmla="*/ 1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6" h="266">
                  <a:moveTo>
                    <a:pt x="0" y="266"/>
                  </a:moveTo>
                  <a:lnTo>
                    <a:pt x="8" y="266"/>
                  </a:lnTo>
                  <a:lnTo>
                    <a:pt x="37" y="266"/>
                  </a:lnTo>
                  <a:lnTo>
                    <a:pt x="45" y="266"/>
                  </a:lnTo>
                  <a:lnTo>
                    <a:pt x="62" y="266"/>
                  </a:lnTo>
                  <a:lnTo>
                    <a:pt x="91" y="266"/>
                  </a:lnTo>
                  <a:lnTo>
                    <a:pt x="99" y="266"/>
                  </a:lnTo>
                  <a:lnTo>
                    <a:pt x="104" y="266"/>
                  </a:lnTo>
                  <a:lnTo>
                    <a:pt x="108" y="266"/>
                  </a:lnTo>
                  <a:lnTo>
                    <a:pt x="120" y="266"/>
                  </a:lnTo>
                  <a:lnTo>
                    <a:pt x="124" y="266"/>
                  </a:lnTo>
                  <a:lnTo>
                    <a:pt x="129" y="266"/>
                  </a:lnTo>
                  <a:lnTo>
                    <a:pt x="145" y="266"/>
                  </a:lnTo>
                  <a:lnTo>
                    <a:pt x="153" y="266"/>
                  </a:lnTo>
                  <a:lnTo>
                    <a:pt x="166" y="266"/>
                  </a:lnTo>
                  <a:lnTo>
                    <a:pt x="170" y="266"/>
                  </a:lnTo>
                  <a:lnTo>
                    <a:pt x="174" y="266"/>
                  </a:lnTo>
                  <a:lnTo>
                    <a:pt x="178" y="266"/>
                  </a:lnTo>
                  <a:lnTo>
                    <a:pt x="183" y="266"/>
                  </a:lnTo>
                  <a:lnTo>
                    <a:pt x="187" y="266"/>
                  </a:lnTo>
                  <a:lnTo>
                    <a:pt x="191" y="266"/>
                  </a:lnTo>
                  <a:lnTo>
                    <a:pt x="195" y="266"/>
                  </a:lnTo>
                  <a:lnTo>
                    <a:pt x="199" y="266"/>
                  </a:lnTo>
                  <a:lnTo>
                    <a:pt x="203" y="266"/>
                  </a:lnTo>
                  <a:lnTo>
                    <a:pt x="208" y="266"/>
                  </a:lnTo>
                  <a:lnTo>
                    <a:pt x="212" y="266"/>
                  </a:lnTo>
                  <a:lnTo>
                    <a:pt x="216" y="266"/>
                  </a:lnTo>
                  <a:lnTo>
                    <a:pt x="220" y="266"/>
                  </a:lnTo>
                  <a:lnTo>
                    <a:pt x="224" y="266"/>
                  </a:lnTo>
                  <a:lnTo>
                    <a:pt x="228" y="266"/>
                  </a:lnTo>
                  <a:lnTo>
                    <a:pt x="232" y="266"/>
                  </a:lnTo>
                  <a:lnTo>
                    <a:pt x="237" y="266"/>
                  </a:lnTo>
                  <a:lnTo>
                    <a:pt x="241" y="266"/>
                  </a:lnTo>
                  <a:lnTo>
                    <a:pt x="245" y="266"/>
                  </a:lnTo>
                  <a:lnTo>
                    <a:pt x="249" y="266"/>
                  </a:lnTo>
                  <a:lnTo>
                    <a:pt x="253" y="262"/>
                  </a:lnTo>
                  <a:lnTo>
                    <a:pt x="257" y="262"/>
                  </a:lnTo>
                  <a:lnTo>
                    <a:pt x="262" y="262"/>
                  </a:lnTo>
                  <a:lnTo>
                    <a:pt x="266" y="262"/>
                  </a:lnTo>
                  <a:lnTo>
                    <a:pt x="270" y="262"/>
                  </a:lnTo>
                  <a:lnTo>
                    <a:pt x="274" y="262"/>
                  </a:lnTo>
                  <a:lnTo>
                    <a:pt x="278" y="262"/>
                  </a:lnTo>
                  <a:lnTo>
                    <a:pt x="282" y="262"/>
                  </a:lnTo>
                  <a:lnTo>
                    <a:pt x="286" y="262"/>
                  </a:lnTo>
                  <a:lnTo>
                    <a:pt x="291" y="262"/>
                  </a:lnTo>
                  <a:lnTo>
                    <a:pt x="295" y="262"/>
                  </a:lnTo>
                  <a:lnTo>
                    <a:pt x="299" y="262"/>
                  </a:lnTo>
                  <a:lnTo>
                    <a:pt x="303" y="262"/>
                  </a:lnTo>
                  <a:lnTo>
                    <a:pt x="307" y="262"/>
                  </a:lnTo>
                  <a:lnTo>
                    <a:pt x="311" y="262"/>
                  </a:lnTo>
                  <a:lnTo>
                    <a:pt x="316" y="258"/>
                  </a:lnTo>
                  <a:lnTo>
                    <a:pt x="320" y="258"/>
                  </a:lnTo>
                  <a:lnTo>
                    <a:pt x="324" y="258"/>
                  </a:lnTo>
                  <a:lnTo>
                    <a:pt x="328" y="258"/>
                  </a:lnTo>
                  <a:lnTo>
                    <a:pt x="332" y="258"/>
                  </a:lnTo>
                  <a:lnTo>
                    <a:pt x="336" y="258"/>
                  </a:lnTo>
                  <a:lnTo>
                    <a:pt x="341" y="254"/>
                  </a:lnTo>
                  <a:lnTo>
                    <a:pt x="345" y="254"/>
                  </a:lnTo>
                  <a:lnTo>
                    <a:pt x="349" y="254"/>
                  </a:lnTo>
                  <a:lnTo>
                    <a:pt x="353" y="254"/>
                  </a:lnTo>
                  <a:lnTo>
                    <a:pt x="357" y="254"/>
                  </a:lnTo>
                  <a:lnTo>
                    <a:pt x="361" y="250"/>
                  </a:lnTo>
                  <a:lnTo>
                    <a:pt x="365" y="250"/>
                  </a:lnTo>
                  <a:lnTo>
                    <a:pt x="370" y="250"/>
                  </a:lnTo>
                  <a:lnTo>
                    <a:pt x="374" y="250"/>
                  </a:lnTo>
                  <a:lnTo>
                    <a:pt x="378" y="245"/>
                  </a:lnTo>
                  <a:lnTo>
                    <a:pt x="382" y="245"/>
                  </a:lnTo>
                  <a:lnTo>
                    <a:pt x="386" y="245"/>
                  </a:lnTo>
                  <a:lnTo>
                    <a:pt x="390" y="245"/>
                  </a:lnTo>
                  <a:lnTo>
                    <a:pt x="395" y="241"/>
                  </a:lnTo>
                  <a:lnTo>
                    <a:pt x="399" y="241"/>
                  </a:lnTo>
                  <a:lnTo>
                    <a:pt x="403" y="237"/>
                  </a:lnTo>
                  <a:lnTo>
                    <a:pt x="407" y="237"/>
                  </a:lnTo>
                  <a:lnTo>
                    <a:pt x="411" y="233"/>
                  </a:lnTo>
                  <a:lnTo>
                    <a:pt x="415" y="233"/>
                  </a:lnTo>
                  <a:lnTo>
                    <a:pt x="419" y="233"/>
                  </a:lnTo>
                  <a:lnTo>
                    <a:pt x="424" y="229"/>
                  </a:lnTo>
                  <a:lnTo>
                    <a:pt x="428" y="229"/>
                  </a:lnTo>
                  <a:lnTo>
                    <a:pt x="432" y="225"/>
                  </a:lnTo>
                  <a:lnTo>
                    <a:pt x="436" y="225"/>
                  </a:lnTo>
                  <a:lnTo>
                    <a:pt x="440" y="220"/>
                  </a:lnTo>
                  <a:lnTo>
                    <a:pt x="444" y="220"/>
                  </a:lnTo>
                  <a:lnTo>
                    <a:pt x="449" y="216"/>
                  </a:lnTo>
                  <a:lnTo>
                    <a:pt x="453" y="212"/>
                  </a:lnTo>
                  <a:lnTo>
                    <a:pt x="457" y="212"/>
                  </a:lnTo>
                  <a:lnTo>
                    <a:pt x="461" y="208"/>
                  </a:lnTo>
                  <a:lnTo>
                    <a:pt x="465" y="204"/>
                  </a:lnTo>
                  <a:lnTo>
                    <a:pt x="469" y="204"/>
                  </a:lnTo>
                  <a:lnTo>
                    <a:pt x="474" y="200"/>
                  </a:lnTo>
                  <a:lnTo>
                    <a:pt x="478" y="195"/>
                  </a:lnTo>
                  <a:lnTo>
                    <a:pt x="482" y="191"/>
                  </a:lnTo>
                  <a:lnTo>
                    <a:pt x="486" y="187"/>
                  </a:lnTo>
                  <a:lnTo>
                    <a:pt x="490" y="187"/>
                  </a:lnTo>
                  <a:lnTo>
                    <a:pt x="494" y="183"/>
                  </a:lnTo>
                  <a:lnTo>
                    <a:pt x="498" y="179"/>
                  </a:lnTo>
                  <a:lnTo>
                    <a:pt x="503" y="175"/>
                  </a:lnTo>
                  <a:lnTo>
                    <a:pt x="507" y="170"/>
                  </a:lnTo>
                  <a:lnTo>
                    <a:pt x="511" y="166"/>
                  </a:lnTo>
                  <a:lnTo>
                    <a:pt x="515" y="162"/>
                  </a:lnTo>
                  <a:lnTo>
                    <a:pt x="519" y="158"/>
                  </a:lnTo>
                  <a:lnTo>
                    <a:pt x="523" y="154"/>
                  </a:lnTo>
                  <a:lnTo>
                    <a:pt x="528" y="150"/>
                  </a:lnTo>
                  <a:lnTo>
                    <a:pt x="532" y="146"/>
                  </a:lnTo>
                  <a:lnTo>
                    <a:pt x="536" y="141"/>
                  </a:lnTo>
                  <a:lnTo>
                    <a:pt x="540" y="137"/>
                  </a:lnTo>
                  <a:lnTo>
                    <a:pt x="548" y="129"/>
                  </a:lnTo>
                  <a:lnTo>
                    <a:pt x="548" y="125"/>
                  </a:lnTo>
                  <a:lnTo>
                    <a:pt x="552" y="121"/>
                  </a:lnTo>
                  <a:lnTo>
                    <a:pt x="557" y="116"/>
                  </a:lnTo>
                  <a:lnTo>
                    <a:pt x="561" y="112"/>
                  </a:lnTo>
                  <a:lnTo>
                    <a:pt x="565" y="108"/>
                  </a:lnTo>
                  <a:lnTo>
                    <a:pt x="573" y="100"/>
                  </a:lnTo>
                  <a:lnTo>
                    <a:pt x="573" y="96"/>
                  </a:lnTo>
                  <a:lnTo>
                    <a:pt x="577" y="91"/>
                  </a:lnTo>
                  <a:lnTo>
                    <a:pt x="586" y="83"/>
                  </a:lnTo>
                  <a:lnTo>
                    <a:pt x="586" y="75"/>
                  </a:lnTo>
                  <a:lnTo>
                    <a:pt x="590" y="71"/>
                  </a:lnTo>
                  <a:lnTo>
                    <a:pt x="598" y="62"/>
                  </a:lnTo>
                  <a:lnTo>
                    <a:pt x="598" y="58"/>
                  </a:lnTo>
                  <a:lnTo>
                    <a:pt x="607" y="50"/>
                  </a:lnTo>
                  <a:lnTo>
                    <a:pt x="607" y="46"/>
                  </a:lnTo>
                  <a:lnTo>
                    <a:pt x="615" y="37"/>
                  </a:lnTo>
                  <a:lnTo>
                    <a:pt x="615" y="29"/>
                  </a:lnTo>
                  <a:lnTo>
                    <a:pt x="619" y="25"/>
                  </a:lnTo>
                  <a:lnTo>
                    <a:pt x="623" y="21"/>
                  </a:lnTo>
                  <a:lnTo>
                    <a:pt x="623" y="12"/>
                  </a:lnTo>
                  <a:lnTo>
                    <a:pt x="627" y="8"/>
                  </a:lnTo>
                  <a:lnTo>
                    <a:pt x="636"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3"/>
            <p:cNvSpPr>
              <a:spLocks/>
            </p:cNvSpPr>
            <p:nvPr/>
          </p:nvSpPr>
          <p:spPr bwMode="auto">
            <a:xfrm>
              <a:off x="2743" y="1577"/>
              <a:ext cx="424" cy="995"/>
            </a:xfrm>
            <a:custGeom>
              <a:avLst/>
              <a:gdLst>
                <a:gd name="T0" fmla="*/ 8 w 424"/>
                <a:gd name="T1" fmla="*/ 978 h 995"/>
                <a:gd name="T2" fmla="*/ 16 w 424"/>
                <a:gd name="T3" fmla="*/ 949 h 995"/>
                <a:gd name="T4" fmla="*/ 33 w 424"/>
                <a:gd name="T5" fmla="*/ 924 h 995"/>
                <a:gd name="T6" fmla="*/ 41 w 424"/>
                <a:gd name="T7" fmla="*/ 899 h 995"/>
                <a:gd name="T8" fmla="*/ 58 w 424"/>
                <a:gd name="T9" fmla="*/ 870 h 995"/>
                <a:gd name="T10" fmla="*/ 66 w 424"/>
                <a:gd name="T11" fmla="*/ 845 h 995"/>
                <a:gd name="T12" fmla="*/ 83 w 424"/>
                <a:gd name="T13" fmla="*/ 816 h 995"/>
                <a:gd name="T14" fmla="*/ 87 w 424"/>
                <a:gd name="T15" fmla="*/ 795 h 995"/>
                <a:gd name="T16" fmla="*/ 99 w 424"/>
                <a:gd name="T17" fmla="*/ 770 h 995"/>
                <a:gd name="T18" fmla="*/ 108 w 424"/>
                <a:gd name="T19" fmla="*/ 741 h 995"/>
                <a:gd name="T20" fmla="*/ 120 w 424"/>
                <a:gd name="T21" fmla="*/ 720 h 995"/>
                <a:gd name="T22" fmla="*/ 124 w 424"/>
                <a:gd name="T23" fmla="*/ 691 h 995"/>
                <a:gd name="T24" fmla="*/ 137 w 424"/>
                <a:gd name="T25" fmla="*/ 666 h 995"/>
                <a:gd name="T26" fmla="*/ 141 w 424"/>
                <a:gd name="T27" fmla="*/ 645 h 995"/>
                <a:gd name="T28" fmla="*/ 149 w 424"/>
                <a:gd name="T29" fmla="*/ 629 h 995"/>
                <a:gd name="T30" fmla="*/ 158 w 424"/>
                <a:gd name="T31" fmla="*/ 600 h 995"/>
                <a:gd name="T32" fmla="*/ 170 w 424"/>
                <a:gd name="T33" fmla="*/ 579 h 995"/>
                <a:gd name="T34" fmla="*/ 174 w 424"/>
                <a:gd name="T35" fmla="*/ 554 h 995"/>
                <a:gd name="T36" fmla="*/ 182 w 424"/>
                <a:gd name="T37" fmla="*/ 537 h 995"/>
                <a:gd name="T38" fmla="*/ 187 w 424"/>
                <a:gd name="T39" fmla="*/ 516 h 995"/>
                <a:gd name="T40" fmla="*/ 195 w 424"/>
                <a:gd name="T41" fmla="*/ 500 h 995"/>
                <a:gd name="T42" fmla="*/ 199 w 424"/>
                <a:gd name="T43" fmla="*/ 479 h 995"/>
                <a:gd name="T44" fmla="*/ 207 w 424"/>
                <a:gd name="T45" fmla="*/ 462 h 995"/>
                <a:gd name="T46" fmla="*/ 216 w 424"/>
                <a:gd name="T47" fmla="*/ 433 h 995"/>
                <a:gd name="T48" fmla="*/ 224 w 424"/>
                <a:gd name="T49" fmla="*/ 416 h 995"/>
                <a:gd name="T50" fmla="*/ 228 w 424"/>
                <a:gd name="T51" fmla="*/ 396 h 995"/>
                <a:gd name="T52" fmla="*/ 241 w 424"/>
                <a:gd name="T53" fmla="*/ 375 h 995"/>
                <a:gd name="T54" fmla="*/ 249 w 424"/>
                <a:gd name="T55" fmla="*/ 346 h 995"/>
                <a:gd name="T56" fmla="*/ 261 w 424"/>
                <a:gd name="T57" fmla="*/ 321 h 995"/>
                <a:gd name="T58" fmla="*/ 266 w 424"/>
                <a:gd name="T59" fmla="*/ 300 h 995"/>
                <a:gd name="T60" fmla="*/ 282 w 424"/>
                <a:gd name="T61" fmla="*/ 267 h 995"/>
                <a:gd name="T62" fmla="*/ 291 w 424"/>
                <a:gd name="T63" fmla="*/ 233 h 995"/>
                <a:gd name="T64" fmla="*/ 303 w 424"/>
                <a:gd name="T65" fmla="*/ 213 h 995"/>
                <a:gd name="T66" fmla="*/ 311 w 424"/>
                <a:gd name="T67" fmla="*/ 188 h 995"/>
                <a:gd name="T68" fmla="*/ 328 w 424"/>
                <a:gd name="T69" fmla="*/ 158 h 995"/>
                <a:gd name="T70" fmla="*/ 336 w 424"/>
                <a:gd name="T71" fmla="*/ 133 h 995"/>
                <a:gd name="T72" fmla="*/ 353 w 424"/>
                <a:gd name="T73" fmla="*/ 108 h 995"/>
                <a:gd name="T74" fmla="*/ 361 w 424"/>
                <a:gd name="T75" fmla="*/ 88 h 995"/>
                <a:gd name="T76" fmla="*/ 374 w 424"/>
                <a:gd name="T77" fmla="*/ 67 h 995"/>
                <a:gd name="T78" fmla="*/ 386 w 424"/>
                <a:gd name="T79" fmla="*/ 50 h 995"/>
                <a:gd name="T80" fmla="*/ 403 w 424"/>
                <a:gd name="T81" fmla="*/ 29 h 995"/>
                <a:gd name="T82" fmla="*/ 411 w 424"/>
                <a:gd name="T83" fmla="*/ 13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4" h="995">
                  <a:moveTo>
                    <a:pt x="0" y="995"/>
                  </a:moveTo>
                  <a:lnTo>
                    <a:pt x="0" y="987"/>
                  </a:lnTo>
                  <a:lnTo>
                    <a:pt x="8" y="978"/>
                  </a:lnTo>
                  <a:lnTo>
                    <a:pt x="8" y="970"/>
                  </a:lnTo>
                  <a:lnTo>
                    <a:pt x="16" y="962"/>
                  </a:lnTo>
                  <a:lnTo>
                    <a:pt x="16" y="949"/>
                  </a:lnTo>
                  <a:lnTo>
                    <a:pt x="25" y="941"/>
                  </a:lnTo>
                  <a:lnTo>
                    <a:pt x="25" y="932"/>
                  </a:lnTo>
                  <a:lnTo>
                    <a:pt x="33" y="924"/>
                  </a:lnTo>
                  <a:lnTo>
                    <a:pt x="33" y="916"/>
                  </a:lnTo>
                  <a:lnTo>
                    <a:pt x="41" y="907"/>
                  </a:lnTo>
                  <a:lnTo>
                    <a:pt x="41" y="899"/>
                  </a:lnTo>
                  <a:lnTo>
                    <a:pt x="49" y="891"/>
                  </a:lnTo>
                  <a:lnTo>
                    <a:pt x="49" y="878"/>
                  </a:lnTo>
                  <a:lnTo>
                    <a:pt x="58" y="870"/>
                  </a:lnTo>
                  <a:lnTo>
                    <a:pt x="58" y="862"/>
                  </a:lnTo>
                  <a:lnTo>
                    <a:pt x="66" y="853"/>
                  </a:lnTo>
                  <a:lnTo>
                    <a:pt x="66" y="845"/>
                  </a:lnTo>
                  <a:lnTo>
                    <a:pt x="74" y="837"/>
                  </a:lnTo>
                  <a:lnTo>
                    <a:pt x="74" y="824"/>
                  </a:lnTo>
                  <a:lnTo>
                    <a:pt x="83" y="816"/>
                  </a:lnTo>
                  <a:lnTo>
                    <a:pt x="83" y="808"/>
                  </a:lnTo>
                  <a:lnTo>
                    <a:pt x="87" y="803"/>
                  </a:lnTo>
                  <a:lnTo>
                    <a:pt x="87" y="795"/>
                  </a:lnTo>
                  <a:lnTo>
                    <a:pt x="95" y="787"/>
                  </a:lnTo>
                  <a:lnTo>
                    <a:pt x="95" y="774"/>
                  </a:lnTo>
                  <a:lnTo>
                    <a:pt x="99" y="770"/>
                  </a:lnTo>
                  <a:lnTo>
                    <a:pt x="99" y="762"/>
                  </a:lnTo>
                  <a:lnTo>
                    <a:pt x="108" y="754"/>
                  </a:lnTo>
                  <a:lnTo>
                    <a:pt x="108" y="741"/>
                  </a:lnTo>
                  <a:lnTo>
                    <a:pt x="112" y="737"/>
                  </a:lnTo>
                  <a:lnTo>
                    <a:pt x="112" y="729"/>
                  </a:lnTo>
                  <a:lnTo>
                    <a:pt x="120" y="720"/>
                  </a:lnTo>
                  <a:lnTo>
                    <a:pt x="120" y="704"/>
                  </a:lnTo>
                  <a:lnTo>
                    <a:pt x="124" y="699"/>
                  </a:lnTo>
                  <a:lnTo>
                    <a:pt x="124" y="691"/>
                  </a:lnTo>
                  <a:lnTo>
                    <a:pt x="133" y="683"/>
                  </a:lnTo>
                  <a:lnTo>
                    <a:pt x="133" y="670"/>
                  </a:lnTo>
                  <a:lnTo>
                    <a:pt x="137" y="666"/>
                  </a:lnTo>
                  <a:lnTo>
                    <a:pt x="137" y="658"/>
                  </a:lnTo>
                  <a:lnTo>
                    <a:pt x="141" y="654"/>
                  </a:lnTo>
                  <a:lnTo>
                    <a:pt x="141" y="645"/>
                  </a:lnTo>
                  <a:lnTo>
                    <a:pt x="145" y="641"/>
                  </a:lnTo>
                  <a:lnTo>
                    <a:pt x="145" y="633"/>
                  </a:lnTo>
                  <a:lnTo>
                    <a:pt x="149" y="629"/>
                  </a:lnTo>
                  <a:lnTo>
                    <a:pt x="149" y="620"/>
                  </a:lnTo>
                  <a:lnTo>
                    <a:pt x="158" y="612"/>
                  </a:lnTo>
                  <a:lnTo>
                    <a:pt x="158" y="600"/>
                  </a:lnTo>
                  <a:lnTo>
                    <a:pt x="162" y="595"/>
                  </a:lnTo>
                  <a:lnTo>
                    <a:pt x="162" y="587"/>
                  </a:lnTo>
                  <a:lnTo>
                    <a:pt x="170" y="579"/>
                  </a:lnTo>
                  <a:lnTo>
                    <a:pt x="170" y="566"/>
                  </a:lnTo>
                  <a:lnTo>
                    <a:pt x="174" y="562"/>
                  </a:lnTo>
                  <a:lnTo>
                    <a:pt x="174" y="554"/>
                  </a:lnTo>
                  <a:lnTo>
                    <a:pt x="178" y="550"/>
                  </a:lnTo>
                  <a:lnTo>
                    <a:pt x="178" y="541"/>
                  </a:lnTo>
                  <a:lnTo>
                    <a:pt x="182" y="537"/>
                  </a:lnTo>
                  <a:lnTo>
                    <a:pt x="182" y="529"/>
                  </a:lnTo>
                  <a:lnTo>
                    <a:pt x="187" y="525"/>
                  </a:lnTo>
                  <a:lnTo>
                    <a:pt x="187" y="516"/>
                  </a:lnTo>
                  <a:lnTo>
                    <a:pt x="191" y="512"/>
                  </a:lnTo>
                  <a:lnTo>
                    <a:pt x="191" y="504"/>
                  </a:lnTo>
                  <a:lnTo>
                    <a:pt x="195" y="500"/>
                  </a:lnTo>
                  <a:lnTo>
                    <a:pt x="195" y="491"/>
                  </a:lnTo>
                  <a:lnTo>
                    <a:pt x="199" y="487"/>
                  </a:lnTo>
                  <a:lnTo>
                    <a:pt x="199" y="479"/>
                  </a:lnTo>
                  <a:lnTo>
                    <a:pt x="203" y="475"/>
                  </a:lnTo>
                  <a:lnTo>
                    <a:pt x="203" y="466"/>
                  </a:lnTo>
                  <a:lnTo>
                    <a:pt x="207" y="462"/>
                  </a:lnTo>
                  <a:lnTo>
                    <a:pt x="207" y="454"/>
                  </a:lnTo>
                  <a:lnTo>
                    <a:pt x="216" y="446"/>
                  </a:lnTo>
                  <a:lnTo>
                    <a:pt x="216" y="433"/>
                  </a:lnTo>
                  <a:lnTo>
                    <a:pt x="220" y="429"/>
                  </a:lnTo>
                  <a:lnTo>
                    <a:pt x="220" y="421"/>
                  </a:lnTo>
                  <a:lnTo>
                    <a:pt x="224" y="416"/>
                  </a:lnTo>
                  <a:lnTo>
                    <a:pt x="224" y="408"/>
                  </a:lnTo>
                  <a:lnTo>
                    <a:pt x="228" y="404"/>
                  </a:lnTo>
                  <a:lnTo>
                    <a:pt x="228" y="396"/>
                  </a:lnTo>
                  <a:lnTo>
                    <a:pt x="237" y="387"/>
                  </a:lnTo>
                  <a:lnTo>
                    <a:pt x="237" y="379"/>
                  </a:lnTo>
                  <a:lnTo>
                    <a:pt x="241" y="375"/>
                  </a:lnTo>
                  <a:lnTo>
                    <a:pt x="241" y="362"/>
                  </a:lnTo>
                  <a:lnTo>
                    <a:pt x="249" y="354"/>
                  </a:lnTo>
                  <a:lnTo>
                    <a:pt x="249" y="346"/>
                  </a:lnTo>
                  <a:lnTo>
                    <a:pt x="257" y="337"/>
                  </a:lnTo>
                  <a:lnTo>
                    <a:pt x="257" y="325"/>
                  </a:lnTo>
                  <a:lnTo>
                    <a:pt x="261" y="321"/>
                  </a:lnTo>
                  <a:lnTo>
                    <a:pt x="261" y="312"/>
                  </a:lnTo>
                  <a:lnTo>
                    <a:pt x="266" y="308"/>
                  </a:lnTo>
                  <a:lnTo>
                    <a:pt x="266" y="300"/>
                  </a:lnTo>
                  <a:lnTo>
                    <a:pt x="274" y="292"/>
                  </a:lnTo>
                  <a:lnTo>
                    <a:pt x="274" y="275"/>
                  </a:lnTo>
                  <a:lnTo>
                    <a:pt x="282" y="267"/>
                  </a:lnTo>
                  <a:lnTo>
                    <a:pt x="282" y="254"/>
                  </a:lnTo>
                  <a:lnTo>
                    <a:pt x="291" y="246"/>
                  </a:lnTo>
                  <a:lnTo>
                    <a:pt x="291" y="233"/>
                  </a:lnTo>
                  <a:lnTo>
                    <a:pt x="295" y="229"/>
                  </a:lnTo>
                  <a:lnTo>
                    <a:pt x="295" y="221"/>
                  </a:lnTo>
                  <a:lnTo>
                    <a:pt x="303" y="213"/>
                  </a:lnTo>
                  <a:lnTo>
                    <a:pt x="303" y="204"/>
                  </a:lnTo>
                  <a:lnTo>
                    <a:pt x="311" y="196"/>
                  </a:lnTo>
                  <a:lnTo>
                    <a:pt x="311" y="188"/>
                  </a:lnTo>
                  <a:lnTo>
                    <a:pt x="320" y="179"/>
                  </a:lnTo>
                  <a:lnTo>
                    <a:pt x="320" y="167"/>
                  </a:lnTo>
                  <a:lnTo>
                    <a:pt x="328" y="158"/>
                  </a:lnTo>
                  <a:lnTo>
                    <a:pt x="328" y="150"/>
                  </a:lnTo>
                  <a:lnTo>
                    <a:pt x="336" y="142"/>
                  </a:lnTo>
                  <a:lnTo>
                    <a:pt x="336" y="133"/>
                  </a:lnTo>
                  <a:lnTo>
                    <a:pt x="345" y="125"/>
                  </a:lnTo>
                  <a:lnTo>
                    <a:pt x="345" y="117"/>
                  </a:lnTo>
                  <a:lnTo>
                    <a:pt x="353" y="108"/>
                  </a:lnTo>
                  <a:lnTo>
                    <a:pt x="353" y="104"/>
                  </a:lnTo>
                  <a:lnTo>
                    <a:pt x="361" y="96"/>
                  </a:lnTo>
                  <a:lnTo>
                    <a:pt x="361" y="88"/>
                  </a:lnTo>
                  <a:lnTo>
                    <a:pt x="365" y="84"/>
                  </a:lnTo>
                  <a:lnTo>
                    <a:pt x="374" y="75"/>
                  </a:lnTo>
                  <a:lnTo>
                    <a:pt x="374" y="67"/>
                  </a:lnTo>
                  <a:lnTo>
                    <a:pt x="378" y="63"/>
                  </a:lnTo>
                  <a:lnTo>
                    <a:pt x="386" y="54"/>
                  </a:lnTo>
                  <a:lnTo>
                    <a:pt x="386" y="50"/>
                  </a:lnTo>
                  <a:lnTo>
                    <a:pt x="394" y="42"/>
                  </a:lnTo>
                  <a:lnTo>
                    <a:pt x="394" y="38"/>
                  </a:lnTo>
                  <a:lnTo>
                    <a:pt x="403" y="29"/>
                  </a:lnTo>
                  <a:lnTo>
                    <a:pt x="403" y="25"/>
                  </a:lnTo>
                  <a:lnTo>
                    <a:pt x="411" y="17"/>
                  </a:lnTo>
                  <a:lnTo>
                    <a:pt x="411" y="13"/>
                  </a:lnTo>
                  <a:lnTo>
                    <a:pt x="415" y="9"/>
                  </a:lnTo>
                  <a:lnTo>
                    <a:pt x="424"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4"/>
            <p:cNvSpPr>
              <a:spLocks/>
            </p:cNvSpPr>
            <p:nvPr/>
          </p:nvSpPr>
          <p:spPr bwMode="auto">
            <a:xfrm>
              <a:off x="3167" y="1419"/>
              <a:ext cx="532" cy="158"/>
            </a:xfrm>
            <a:custGeom>
              <a:avLst/>
              <a:gdLst>
                <a:gd name="T0" fmla="*/ 0 w 532"/>
                <a:gd name="T1" fmla="*/ 154 h 158"/>
                <a:gd name="T2" fmla="*/ 12 w 532"/>
                <a:gd name="T3" fmla="*/ 142 h 158"/>
                <a:gd name="T4" fmla="*/ 16 w 532"/>
                <a:gd name="T5" fmla="*/ 133 h 158"/>
                <a:gd name="T6" fmla="*/ 24 w 532"/>
                <a:gd name="T7" fmla="*/ 125 h 158"/>
                <a:gd name="T8" fmla="*/ 37 w 532"/>
                <a:gd name="T9" fmla="*/ 113 h 158"/>
                <a:gd name="T10" fmla="*/ 41 w 532"/>
                <a:gd name="T11" fmla="*/ 104 h 158"/>
                <a:gd name="T12" fmla="*/ 49 w 532"/>
                <a:gd name="T13" fmla="*/ 96 h 158"/>
                <a:gd name="T14" fmla="*/ 58 w 532"/>
                <a:gd name="T15" fmla="*/ 88 h 158"/>
                <a:gd name="T16" fmla="*/ 66 w 532"/>
                <a:gd name="T17" fmla="*/ 79 h 158"/>
                <a:gd name="T18" fmla="*/ 74 w 532"/>
                <a:gd name="T19" fmla="*/ 75 h 158"/>
                <a:gd name="T20" fmla="*/ 83 w 532"/>
                <a:gd name="T21" fmla="*/ 67 h 158"/>
                <a:gd name="T22" fmla="*/ 91 w 532"/>
                <a:gd name="T23" fmla="*/ 63 h 158"/>
                <a:gd name="T24" fmla="*/ 99 w 532"/>
                <a:gd name="T25" fmla="*/ 58 h 158"/>
                <a:gd name="T26" fmla="*/ 108 w 532"/>
                <a:gd name="T27" fmla="*/ 54 h 158"/>
                <a:gd name="T28" fmla="*/ 116 w 532"/>
                <a:gd name="T29" fmla="*/ 50 h 158"/>
                <a:gd name="T30" fmla="*/ 124 w 532"/>
                <a:gd name="T31" fmla="*/ 42 h 158"/>
                <a:gd name="T32" fmla="*/ 133 w 532"/>
                <a:gd name="T33" fmla="*/ 42 h 158"/>
                <a:gd name="T34" fmla="*/ 141 w 532"/>
                <a:gd name="T35" fmla="*/ 38 h 158"/>
                <a:gd name="T36" fmla="*/ 149 w 532"/>
                <a:gd name="T37" fmla="*/ 33 h 158"/>
                <a:gd name="T38" fmla="*/ 157 w 532"/>
                <a:gd name="T39" fmla="*/ 29 h 158"/>
                <a:gd name="T40" fmla="*/ 166 w 532"/>
                <a:gd name="T41" fmla="*/ 29 h 158"/>
                <a:gd name="T42" fmla="*/ 174 w 532"/>
                <a:gd name="T43" fmla="*/ 25 h 158"/>
                <a:gd name="T44" fmla="*/ 182 w 532"/>
                <a:gd name="T45" fmla="*/ 21 h 158"/>
                <a:gd name="T46" fmla="*/ 191 w 532"/>
                <a:gd name="T47" fmla="*/ 21 h 158"/>
                <a:gd name="T48" fmla="*/ 199 w 532"/>
                <a:gd name="T49" fmla="*/ 21 h 158"/>
                <a:gd name="T50" fmla="*/ 207 w 532"/>
                <a:gd name="T51" fmla="*/ 17 h 158"/>
                <a:gd name="T52" fmla="*/ 216 w 532"/>
                <a:gd name="T53" fmla="*/ 13 h 158"/>
                <a:gd name="T54" fmla="*/ 224 w 532"/>
                <a:gd name="T55" fmla="*/ 13 h 158"/>
                <a:gd name="T56" fmla="*/ 232 w 532"/>
                <a:gd name="T57" fmla="*/ 13 h 158"/>
                <a:gd name="T58" fmla="*/ 241 w 532"/>
                <a:gd name="T59" fmla="*/ 8 h 158"/>
                <a:gd name="T60" fmla="*/ 249 w 532"/>
                <a:gd name="T61" fmla="*/ 8 h 158"/>
                <a:gd name="T62" fmla="*/ 257 w 532"/>
                <a:gd name="T63" fmla="*/ 8 h 158"/>
                <a:gd name="T64" fmla="*/ 266 w 532"/>
                <a:gd name="T65" fmla="*/ 4 h 158"/>
                <a:gd name="T66" fmla="*/ 274 w 532"/>
                <a:gd name="T67" fmla="*/ 4 h 158"/>
                <a:gd name="T68" fmla="*/ 282 w 532"/>
                <a:gd name="T69" fmla="*/ 4 h 158"/>
                <a:gd name="T70" fmla="*/ 290 w 532"/>
                <a:gd name="T71" fmla="*/ 4 h 158"/>
                <a:gd name="T72" fmla="*/ 299 w 532"/>
                <a:gd name="T73" fmla="*/ 4 h 158"/>
                <a:gd name="T74" fmla="*/ 307 w 532"/>
                <a:gd name="T75" fmla="*/ 4 h 158"/>
                <a:gd name="T76" fmla="*/ 315 w 532"/>
                <a:gd name="T77" fmla="*/ 0 h 158"/>
                <a:gd name="T78" fmla="*/ 324 w 532"/>
                <a:gd name="T79" fmla="*/ 0 h 158"/>
                <a:gd name="T80" fmla="*/ 340 w 532"/>
                <a:gd name="T81" fmla="*/ 0 h 158"/>
                <a:gd name="T82" fmla="*/ 349 w 532"/>
                <a:gd name="T83" fmla="*/ 0 h 158"/>
                <a:gd name="T84" fmla="*/ 357 w 532"/>
                <a:gd name="T85" fmla="*/ 0 h 158"/>
                <a:gd name="T86" fmla="*/ 365 w 532"/>
                <a:gd name="T87" fmla="*/ 0 h 158"/>
                <a:gd name="T88" fmla="*/ 374 w 532"/>
                <a:gd name="T89" fmla="*/ 0 h 158"/>
                <a:gd name="T90" fmla="*/ 382 w 532"/>
                <a:gd name="T91" fmla="*/ 0 h 158"/>
                <a:gd name="T92" fmla="*/ 390 w 532"/>
                <a:gd name="T93" fmla="*/ 0 h 158"/>
                <a:gd name="T94" fmla="*/ 403 w 532"/>
                <a:gd name="T95" fmla="*/ 0 h 158"/>
                <a:gd name="T96" fmla="*/ 415 w 532"/>
                <a:gd name="T97" fmla="*/ 0 h 158"/>
                <a:gd name="T98" fmla="*/ 423 w 532"/>
                <a:gd name="T99" fmla="*/ 0 h 158"/>
                <a:gd name="T100" fmla="*/ 440 w 532"/>
                <a:gd name="T101" fmla="*/ 0 h 158"/>
                <a:gd name="T102" fmla="*/ 457 w 532"/>
                <a:gd name="T103" fmla="*/ 0 h 158"/>
                <a:gd name="T104" fmla="*/ 465 w 532"/>
                <a:gd name="T105" fmla="*/ 0 h 158"/>
                <a:gd name="T106" fmla="*/ 486 w 532"/>
                <a:gd name="T107" fmla="*/ 0 h 158"/>
                <a:gd name="T108" fmla="*/ 532 w 532"/>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2" h="158">
                  <a:moveTo>
                    <a:pt x="0" y="158"/>
                  </a:moveTo>
                  <a:lnTo>
                    <a:pt x="0" y="154"/>
                  </a:lnTo>
                  <a:lnTo>
                    <a:pt x="4" y="150"/>
                  </a:lnTo>
                  <a:lnTo>
                    <a:pt x="12" y="142"/>
                  </a:lnTo>
                  <a:lnTo>
                    <a:pt x="12" y="137"/>
                  </a:lnTo>
                  <a:lnTo>
                    <a:pt x="16" y="133"/>
                  </a:lnTo>
                  <a:lnTo>
                    <a:pt x="20" y="129"/>
                  </a:lnTo>
                  <a:lnTo>
                    <a:pt x="24" y="125"/>
                  </a:lnTo>
                  <a:lnTo>
                    <a:pt x="29" y="121"/>
                  </a:lnTo>
                  <a:lnTo>
                    <a:pt x="37" y="113"/>
                  </a:lnTo>
                  <a:lnTo>
                    <a:pt x="37" y="108"/>
                  </a:lnTo>
                  <a:lnTo>
                    <a:pt x="41" y="104"/>
                  </a:lnTo>
                  <a:lnTo>
                    <a:pt x="45" y="100"/>
                  </a:lnTo>
                  <a:lnTo>
                    <a:pt x="49" y="96"/>
                  </a:lnTo>
                  <a:lnTo>
                    <a:pt x="54" y="92"/>
                  </a:lnTo>
                  <a:lnTo>
                    <a:pt x="58" y="88"/>
                  </a:lnTo>
                  <a:lnTo>
                    <a:pt x="62" y="83"/>
                  </a:lnTo>
                  <a:lnTo>
                    <a:pt x="66" y="79"/>
                  </a:lnTo>
                  <a:lnTo>
                    <a:pt x="70" y="79"/>
                  </a:lnTo>
                  <a:lnTo>
                    <a:pt x="74" y="75"/>
                  </a:lnTo>
                  <a:lnTo>
                    <a:pt x="79" y="71"/>
                  </a:lnTo>
                  <a:lnTo>
                    <a:pt x="83" y="67"/>
                  </a:lnTo>
                  <a:lnTo>
                    <a:pt x="87" y="63"/>
                  </a:lnTo>
                  <a:lnTo>
                    <a:pt x="91" y="63"/>
                  </a:lnTo>
                  <a:lnTo>
                    <a:pt x="95" y="58"/>
                  </a:lnTo>
                  <a:lnTo>
                    <a:pt x="99" y="58"/>
                  </a:lnTo>
                  <a:lnTo>
                    <a:pt x="103" y="54"/>
                  </a:lnTo>
                  <a:lnTo>
                    <a:pt x="108" y="54"/>
                  </a:lnTo>
                  <a:lnTo>
                    <a:pt x="112" y="50"/>
                  </a:lnTo>
                  <a:lnTo>
                    <a:pt x="116" y="50"/>
                  </a:lnTo>
                  <a:lnTo>
                    <a:pt x="120" y="46"/>
                  </a:lnTo>
                  <a:lnTo>
                    <a:pt x="124" y="42"/>
                  </a:lnTo>
                  <a:lnTo>
                    <a:pt x="128" y="42"/>
                  </a:lnTo>
                  <a:lnTo>
                    <a:pt x="133" y="42"/>
                  </a:lnTo>
                  <a:lnTo>
                    <a:pt x="137" y="38"/>
                  </a:lnTo>
                  <a:lnTo>
                    <a:pt x="141" y="38"/>
                  </a:lnTo>
                  <a:lnTo>
                    <a:pt x="145" y="33"/>
                  </a:lnTo>
                  <a:lnTo>
                    <a:pt x="149" y="33"/>
                  </a:lnTo>
                  <a:lnTo>
                    <a:pt x="153" y="33"/>
                  </a:lnTo>
                  <a:lnTo>
                    <a:pt x="157" y="29"/>
                  </a:lnTo>
                  <a:lnTo>
                    <a:pt x="162" y="29"/>
                  </a:lnTo>
                  <a:lnTo>
                    <a:pt x="166" y="29"/>
                  </a:lnTo>
                  <a:lnTo>
                    <a:pt x="170" y="29"/>
                  </a:lnTo>
                  <a:lnTo>
                    <a:pt x="174" y="25"/>
                  </a:lnTo>
                  <a:lnTo>
                    <a:pt x="178" y="25"/>
                  </a:lnTo>
                  <a:lnTo>
                    <a:pt x="182" y="21"/>
                  </a:lnTo>
                  <a:lnTo>
                    <a:pt x="187" y="21"/>
                  </a:lnTo>
                  <a:lnTo>
                    <a:pt x="191" y="21"/>
                  </a:lnTo>
                  <a:lnTo>
                    <a:pt x="195" y="21"/>
                  </a:lnTo>
                  <a:lnTo>
                    <a:pt x="199" y="21"/>
                  </a:lnTo>
                  <a:lnTo>
                    <a:pt x="203" y="17"/>
                  </a:lnTo>
                  <a:lnTo>
                    <a:pt x="207" y="17"/>
                  </a:lnTo>
                  <a:lnTo>
                    <a:pt x="212" y="17"/>
                  </a:lnTo>
                  <a:lnTo>
                    <a:pt x="216" y="13"/>
                  </a:lnTo>
                  <a:lnTo>
                    <a:pt x="220" y="13"/>
                  </a:lnTo>
                  <a:lnTo>
                    <a:pt x="224" y="13"/>
                  </a:lnTo>
                  <a:lnTo>
                    <a:pt x="228" y="13"/>
                  </a:lnTo>
                  <a:lnTo>
                    <a:pt x="232" y="13"/>
                  </a:lnTo>
                  <a:lnTo>
                    <a:pt x="236" y="8"/>
                  </a:lnTo>
                  <a:lnTo>
                    <a:pt x="241" y="8"/>
                  </a:lnTo>
                  <a:lnTo>
                    <a:pt x="245" y="8"/>
                  </a:lnTo>
                  <a:lnTo>
                    <a:pt x="249" y="8"/>
                  </a:lnTo>
                  <a:lnTo>
                    <a:pt x="253" y="8"/>
                  </a:lnTo>
                  <a:lnTo>
                    <a:pt x="257" y="8"/>
                  </a:lnTo>
                  <a:lnTo>
                    <a:pt x="261" y="8"/>
                  </a:lnTo>
                  <a:lnTo>
                    <a:pt x="266" y="4"/>
                  </a:lnTo>
                  <a:lnTo>
                    <a:pt x="270" y="4"/>
                  </a:lnTo>
                  <a:lnTo>
                    <a:pt x="274" y="4"/>
                  </a:lnTo>
                  <a:lnTo>
                    <a:pt x="278" y="4"/>
                  </a:lnTo>
                  <a:lnTo>
                    <a:pt x="282" y="4"/>
                  </a:lnTo>
                  <a:lnTo>
                    <a:pt x="286" y="4"/>
                  </a:lnTo>
                  <a:lnTo>
                    <a:pt x="290" y="4"/>
                  </a:lnTo>
                  <a:lnTo>
                    <a:pt x="295" y="4"/>
                  </a:lnTo>
                  <a:lnTo>
                    <a:pt x="299" y="4"/>
                  </a:lnTo>
                  <a:lnTo>
                    <a:pt x="303" y="4"/>
                  </a:lnTo>
                  <a:lnTo>
                    <a:pt x="307" y="4"/>
                  </a:lnTo>
                  <a:lnTo>
                    <a:pt x="311" y="0"/>
                  </a:lnTo>
                  <a:lnTo>
                    <a:pt x="315" y="0"/>
                  </a:lnTo>
                  <a:lnTo>
                    <a:pt x="320" y="0"/>
                  </a:lnTo>
                  <a:lnTo>
                    <a:pt x="324" y="0"/>
                  </a:lnTo>
                  <a:lnTo>
                    <a:pt x="332" y="0"/>
                  </a:lnTo>
                  <a:lnTo>
                    <a:pt x="340" y="0"/>
                  </a:lnTo>
                  <a:lnTo>
                    <a:pt x="345" y="0"/>
                  </a:lnTo>
                  <a:lnTo>
                    <a:pt x="349" y="0"/>
                  </a:lnTo>
                  <a:lnTo>
                    <a:pt x="353" y="0"/>
                  </a:lnTo>
                  <a:lnTo>
                    <a:pt x="357" y="0"/>
                  </a:lnTo>
                  <a:lnTo>
                    <a:pt x="361" y="0"/>
                  </a:lnTo>
                  <a:lnTo>
                    <a:pt x="365" y="0"/>
                  </a:lnTo>
                  <a:lnTo>
                    <a:pt x="369" y="0"/>
                  </a:lnTo>
                  <a:lnTo>
                    <a:pt x="374" y="0"/>
                  </a:lnTo>
                  <a:lnTo>
                    <a:pt x="378" y="0"/>
                  </a:lnTo>
                  <a:lnTo>
                    <a:pt x="382" y="0"/>
                  </a:lnTo>
                  <a:lnTo>
                    <a:pt x="386" y="0"/>
                  </a:lnTo>
                  <a:lnTo>
                    <a:pt x="390" y="0"/>
                  </a:lnTo>
                  <a:lnTo>
                    <a:pt x="399" y="0"/>
                  </a:lnTo>
                  <a:lnTo>
                    <a:pt x="403" y="0"/>
                  </a:lnTo>
                  <a:lnTo>
                    <a:pt x="407" y="0"/>
                  </a:lnTo>
                  <a:lnTo>
                    <a:pt x="415" y="0"/>
                  </a:lnTo>
                  <a:lnTo>
                    <a:pt x="419" y="0"/>
                  </a:lnTo>
                  <a:lnTo>
                    <a:pt x="423" y="0"/>
                  </a:lnTo>
                  <a:lnTo>
                    <a:pt x="436" y="0"/>
                  </a:lnTo>
                  <a:lnTo>
                    <a:pt x="440" y="0"/>
                  </a:lnTo>
                  <a:lnTo>
                    <a:pt x="448" y="0"/>
                  </a:lnTo>
                  <a:lnTo>
                    <a:pt x="457" y="0"/>
                  </a:lnTo>
                  <a:lnTo>
                    <a:pt x="461" y="0"/>
                  </a:lnTo>
                  <a:lnTo>
                    <a:pt x="465" y="0"/>
                  </a:lnTo>
                  <a:lnTo>
                    <a:pt x="478" y="0"/>
                  </a:lnTo>
                  <a:lnTo>
                    <a:pt x="486" y="0"/>
                  </a:lnTo>
                  <a:lnTo>
                    <a:pt x="507" y="0"/>
                  </a:lnTo>
                  <a:lnTo>
                    <a:pt x="53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 Placeholder 1"/>
          <p:cNvSpPr>
            <a:spLocks noGrp="1"/>
          </p:cNvSpPr>
          <p:nvPr>
            <p:ph type="body" sz="quarter" idx="10"/>
          </p:nvPr>
        </p:nvSpPr>
        <p:spPr>
          <a:xfrm>
            <a:off x="304800" y="764464"/>
            <a:ext cx="6311757" cy="3237677"/>
          </a:xfrm>
        </p:spPr>
        <p:txBody>
          <a:bodyPr/>
          <a:lstStyle/>
          <a:p>
            <a:pPr marL="0" indent="0">
              <a:spcBef>
                <a:spcPts val="300"/>
              </a:spcBef>
              <a:buNone/>
            </a:pPr>
            <a:r>
              <a:rPr lang="en-US" sz="1800" dirty="0"/>
              <a:t>p = @(x) 0.3*</a:t>
            </a:r>
            <a:r>
              <a:rPr lang="en-US" sz="1800" dirty="0" err="1"/>
              <a:t>exp</a:t>
            </a:r>
            <a:r>
              <a:rPr lang="en-US" sz="1800" dirty="0"/>
              <a:t>(-0.2*x.^2)+0.7*</a:t>
            </a:r>
            <a:r>
              <a:rPr lang="en-US" sz="1800" dirty="0" err="1"/>
              <a:t>exp</a:t>
            </a:r>
            <a:r>
              <a:rPr lang="en-US" sz="1800" dirty="0"/>
              <a:t>(-0.2*(x-10).^2);</a:t>
            </a:r>
          </a:p>
          <a:p>
            <a:pPr marL="0" indent="0">
              <a:spcBef>
                <a:spcPts val="300"/>
              </a:spcBef>
              <a:buNone/>
            </a:pPr>
            <a:r>
              <a:rPr lang="en-US" sz="1800" dirty="0"/>
              <a:t>mew=5; sig=10; q = @(x) </a:t>
            </a:r>
            <a:r>
              <a:rPr lang="en-US" sz="1800" dirty="0" err="1"/>
              <a:t>normpdf</a:t>
            </a:r>
            <a:r>
              <a:rPr lang="en-US" sz="1800" dirty="0"/>
              <a:t>(</a:t>
            </a:r>
            <a:r>
              <a:rPr lang="en-US" sz="1800" dirty="0" err="1"/>
              <a:t>x,mew,sig</a:t>
            </a:r>
            <a:r>
              <a:rPr lang="en-US" sz="1800" dirty="0"/>
              <a:t>);</a:t>
            </a:r>
          </a:p>
          <a:p>
            <a:pPr marL="0" indent="0">
              <a:spcBef>
                <a:spcPts val="300"/>
              </a:spcBef>
              <a:buNone/>
            </a:pPr>
            <a:r>
              <a:rPr lang="en-US" sz="1800" dirty="0"/>
              <a:t>dx=0.1; xx=-10:dx:20; </a:t>
            </a:r>
            <a:r>
              <a:rPr lang="en-US" sz="1800" dirty="0" err="1"/>
              <a:t>yp</a:t>
            </a:r>
            <a:r>
              <a:rPr lang="en-US" sz="1800" dirty="0"/>
              <a:t>=p(xx); A=sum(</a:t>
            </a:r>
            <a:r>
              <a:rPr lang="en-US" sz="1800" dirty="0" err="1"/>
              <a:t>yp</a:t>
            </a:r>
            <a:r>
              <a:rPr lang="en-US" sz="1800" dirty="0"/>
              <a:t>)*dx; </a:t>
            </a:r>
            <a:r>
              <a:rPr lang="en-US" sz="1800" dirty="0" err="1"/>
              <a:t>yp</a:t>
            </a:r>
            <a:r>
              <a:rPr lang="en-US" sz="1800" dirty="0"/>
              <a:t>=</a:t>
            </a:r>
            <a:r>
              <a:rPr lang="en-US" sz="1800" dirty="0" err="1"/>
              <a:t>yp</a:t>
            </a:r>
            <a:r>
              <a:rPr lang="en-US" sz="1800" dirty="0"/>
              <a:t>/A;</a:t>
            </a:r>
          </a:p>
          <a:p>
            <a:pPr marL="0" indent="0">
              <a:spcBef>
                <a:spcPts val="300"/>
              </a:spcBef>
              <a:buNone/>
            </a:pPr>
            <a:r>
              <a:rPr lang="en-US" sz="1800" dirty="0" err="1"/>
              <a:t>yq</a:t>
            </a:r>
            <a:r>
              <a:rPr lang="en-US" sz="1800" dirty="0"/>
              <a:t>=q(xx); plot(xx,[</a:t>
            </a:r>
            <a:r>
              <a:rPr lang="en-US" sz="1800" dirty="0" err="1"/>
              <a:t>yp</a:t>
            </a:r>
            <a:r>
              <a:rPr lang="en-US" sz="1800" dirty="0"/>
              <a:t>' </a:t>
            </a:r>
            <a:r>
              <a:rPr lang="en-US" sz="1800" dirty="0" err="1"/>
              <a:t>yq</a:t>
            </a:r>
            <a:r>
              <a:rPr lang="en-US" sz="1800" dirty="0"/>
              <a:t>'])</a:t>
            </a:r>
          </a:p>
          <a:p>
            <a:pPr marL="0" indent="0">
              <a:spcBef>
                <a:spcPts val="300"/>
              </a:spcBef>
              <a:buNone/>
            </a:pPr>
            <a:r>
              <a:rPr lang="en-US" sz="1800" dirty="0"/>
              <a:t>%</a:t>
            </a:r>
          </a:p>
          <a:p>
            <a:pPr marL="0" indent="0">
              <a:spcBef>
                <a:spcPts val="300"/>
              </a:spcBef>
              <a:buNone/>
            </a:pPr>
            <a:r>
              <a:rPr lang="en-US" sz="1800" dirty="0"/>
              <a:t>N=3e4; </a:t>
            </a:r>
            <a:r>
              <a:rPr lang="en-US" sz="1800" dirty="0" err="1"/>
              <a:t>Xmc</a:t>
            </a:r>
            <a:r>
              <a:rPr lang="en-US" sz="1800" dirty="0"/>
              <a:t>=</a:t>
            </a:r>
            <a:r>
              <a:rPr lang="en-US" sz="1800" dirty="0" err="1"/>
              <a:t>normrnd</a:t>
            </a:r>
            <a:r>
              <a:rPr lang="en-US" sz="1800" dirty="0"/>
              <a:t>(mew,sig,1,N); W0=p(</a:t>
            </a:r>
            <a:r>
              <a:rPr lang="en-US" sz="1800" dirty="0" err="1"/>
              <a:t>Xmc</a:t>
            </a:r>
            <a:r>
              <a:rPr lang="en-US" sz="1800" dirty="0"/>
              <a:t>)./q(</a:t>
            </a:r>
            <a:r>
              <a:rPr lang="en-US" sz="1800" dirty="0" err="1"/>
              <a:t>Xmc</a:t>
            </a:r>
            <a:r>
              <a:rPr lang="en-US" sz="1800" dirty="0"/>
              <a:t>); </a:t>
            </a:r>
          </a:p>
          <a:p>
            <a:pPr marL="0" indent="0">
              <a:spcBef>
                <a:spcPts val="300"/>
              </a:spcBef>
              <a:buNone/>
            </a:pPr>
            <a:r>
              <a:rPr lang="en-US" sz="1800" dirty="0" err="1"/>
              <a:t>Wpmf</a:t>
            </a:r>
            <a:r>
              <a:rPr lang="en-US" sz="1800" dirty="0"/>
              <a:t>=W0/sum(W0);</a:t>
            </a:r>
          </a:p>
          <a:p>
            <a:pPr marL="0" indent="0">
              <a:spcBef>
                <a:spcPts val="300"/>
              </a:spcBef>
              <a:buNone/>
            </a:pPr>
            <a:r>
              <a:rPr lang="en-US" sz="1800" dirty="0"/>
              <a:t>for i=1:N; </a:t>
            </a:r>
            <a:r>
              <a:rPr lang="en-US" sz="1800" dirty="0" err="1"/>
              <a:t>Wcmf</a:t>
            </a:r>
            <a:r>
              <a:rPr lang="en-US" sz="1800" dirty="0"/>
              <a:t>(i)=sum(</a:t>
            </a:r>
            <a:r>
              <a:rPr lang="en-US" sz="1800" dirty="0" err="1"/>
              <a:t>Wpmf</a:t>
            </a:r>
            <a:r>
              <a:rPr lang="en-US" sz="1800" dirty="0"/>
              <a:t>(1:i)); end;</a:t>
            </a:r>
          </a:p>
          <a:p>
            <a:pPr marL="0" indent="0">
              <a:spcBef>
                <a:spcPts val="300"/>
              </a:spcBef>
              <a:buNone/>
            </a:pPr>
            <a:r>
              <a:rPr lang="en-US" sz="1800" dirty="0"/>
              <a:t>for i=1:N; </a:t>
            </a:r>
            <a:r>
              <a:rPr lang="en-US" sz="1800" dirty="0" err="1"/>
              <a:t>ind</a:t>
            </a:r>
            <a:r>
              <a:rPr lang="en-US" sz="1800" dirty="0"/>
              <a:t>=find(</a:t>
            </a:r>
            <a:r>
              <a:rPr lang="en-US" sz="1800" dirty="0" err="1"/>
              <a:t>Wcmf</a:t>
            </a:r>
            <a:r>
              <a:rPr lang="en-US" sz="1800" dirty="0"/>
              <a:t>&gt;=rand); X(i)=</a:t>
            </a:r>
            <a:r>
              <a:rPr lang="en-US" sz="1800" dirty="0" err="1"/>
              <a:t>Xmc</a:t>
            </a:r>
            <a:r>
              <a:rPr lang="en-US" sz="1800" dirty="0"/>
              <a:t>(</a:t>
            </a:r>
            <a:r>
              <a:rPr lang="en-US" sz="1800" dirty="0" err="1"/>
              <a:t>ind</a:t>
            </a:r>
            <a:r>
              <a:rPr lang="en-US" sz="1800" dirty="0"/>
              <a:t>(1)); end;</a:t>
            </a:r>
          </a:p>
          <a:p>
            <a:pPr marL="0" indent="0">
              <a:spcBef>
                <a:spcPts val="300"/>
              </a:spcBef>
              <a:buNone/>
            </a:pPr>
            <a:r>
              <a:rPr lang="en-US" sz="1800" dirty="0" err="1"/>
              <a:t>nb</a:t>
            </a:r>
            <a:r>
              <a:rPr lang="en-US" sz="1800" dirty="0"/>
              <a:t>=</a:t>
            </a:r>
            <a:r>
              <a:rPr lang="en-US" sz="1800" dirty="0" err="1"/>
              <a:t>histc</a:t>
            </a:r>
            <a:r>
              <a:rPr lang="en-US" sz="1800" dirty="0"/>
              <a:t>(</a:t>
            </a:r>
            <a:r>
              <a:rPr lang="en-US" sz="1800" dirty="0" err="1"/>
              <a:t>X,xx</a:t>
            </a:r>
            <a:r>
              <a:rPr lang="en-US" sz="1800" dirty="0"/>
              <a:t>); bar(</a:t>
            </a:r>
            <a:r>
              <a:rPr lang="en-US" sz="1800" dirty="0" err="1"/>
              <a:t>xx,nb</a:t>
            </a:r>
            <a:r>
              <a:rPr lang="en-US" sz="1800" dirty="0"/>
              <a:t>/N/dx); hold on; plot(</a:t>
            </a:r>
            <a:r>
              <a:rPr lang="en-US" sz="1800" dirty="0" err="1"/>
              <a:t>xx,yp</a:t>
            </a:r>
            <a:r>
              <a:rPr lang="en-US" sz="1800" dirty="0"/>
              <a:t>)</a:t>
            </a:r>
          </a:p>
        </p:txBody>
      </p:sp>
      <p:sp>
        <p:nvSpPr>
          <p:cNvPr id="3" name="Title 2"/>
          <p:cNvSpPr>
            <a:spLocks noGrp="1"/>
          </p:cNvSpPr>
          <p:nvPr>
            <p:ph type="title"/>
          </p:nvPr>
        </p:nvSpPr>
        <p:spPr/>
        <p:txBody>
          <a:bodyPr/>
          <a:lstStyle/>
          <a:p>
            <a:r>
              <a:rPr lang="en-US" dirty="0"/>
              <a:t>Matlab Practice</a:t>
            </a:r>
          </a:p>
        </p:txBody>
      </p:sp>
      <p:grpSp>
        <p:nvGrpSpPr>
          <p:cNvPr id="5" name="Group 4"/>
          <p:cNvGrpSpPr>
            <a:grpSpLocks noChangeAspect="1"/>
          </p:cNvGrpSpPr>
          <p:nvPr/>
        </p:nvGrpSpPr>
        <p:grpSpPr bwMode="auto">
          <a:xfrm>
            <a:off x="614219" y="3964040"/>
            <a:ext cx="3140075" cy="2451100"/>
            <a:chOff x="1899" y="1386"/>
            <a:chExt cx="1978" cy="1544"/>
          </a:xfrm>
        </p:grpSpPr>
        <p:sp>
          <p:nvSpPr>
            <p:cNvPr id="8" name="Rectangle 6"/>
            <p:cNvSpPr>
              <a:spLocks noChangeArrowheads="1"/>
            </p:cNvSpPr>
            <p:nvPr/>
          </p:nvSpPr>
          <p:spPr bwMode="auto">
            <a:xfrm>
              <a:off x="2019" y="1419"/>
              <a:ext cx="1804" cy="142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V="1">
              <a:off x="20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20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1974" y="2855"/>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6"/>
            <p:cNvSpPr>
              <a:spLocks noChangeShapeType="1"/>
            </p:cNvSpPr>
            <p:nvPr/>
          </p:nvSpPr>
          <p:spPr bwMode="auto">
            <a:xfrm flipV="1">
              <a:off x="23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23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2290" y="2855"/>
              <a:ext cx="7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9"/>
            <p:cNvSpPr>
              <a:spLocks noChangeShapeType="1"/>
            </p:cNvSpPr>
            <p:nvPr/>
          </p:nvSpPr>
          <p:spPr bwMode="auto">
            <a:xfrm flipV="1">
              <a:off x="2618"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a:off x="2618"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2605" y="2855"/>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
            <p:cNvSpPr>
              <a:spLocks noChangeShapeType="1"/>
            </p:cNvSpPr>
            <p:nvPr/>
          </p:nvSpPr>
          <p:spPr bwMode="auto">
            <a:xfrm flipV="1">
              <a:off x="29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a:off x="29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2909" y="2855"/>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5"/>
            <p:cNvSpPr>
              <a:spLocks noChangeShapeType="1"/>
            </p:cNvSpPr>
            <p:nvPr/>
          </p:nvSpPr>
          <p:spPr bwMode="auto">
            <a:xfrm flipV="1">
              <a:off x="32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p:cNvSpPr>
              <a:spLocks noChangeShapeType="1"/>
            </p:cNvSpPr>
            <p:nvPr/>
          </p:nvSpPr>
          <p:spPr bwMode="auto">
            <a:xfrm>
              <a:off x="32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3191"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8"/>
            <p:cNvSpPr>
              <a:spLocks noChangeShapeType="1"/>
            </p:cNvSpPr>
            <p:nvPr/>
          </p:nvSpPr>
          <p:spPr bwMode="auto">
            <a:xfrm flipV="1">
              <a:off x="3520"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a:off x="3520"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p:cNvSpPr>
              <a:spLocks noChangeArrowheads="1"/>
            </p:cNvSpPr>
            <p:nvPr/>
          </p:nvSpPr>
          <p:spPr bwMode="auto">
            <a:xfrm>
              <a:off x="3491"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1"/>
            <p:cNvSpPr>
              <a:spLocks noChangeShapeType="1"/>
            </p:cNvSpPr>
            <p:nvPr/>
          </p:nvSpPr>
          <p:spPr bwMode="auto">
            <a:xfrm flipV="1">
              <a:off x="3823"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p:cNvSpPr>
              <a:spLocks noChangeShapeType="1"/>
            </p:cNvSpPr>
            <p:nvPr/>
          </p:nvSpPr>
          <p:spPr bwMode="auto">
            <a:xfrm>
              <a:off x="3823"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p:cNvSpPr>
              <a:spLocks noChangeArrowheads="1"/>
            </p:cNvSpPr>
            <p:nvPr/>
          </p:nvSpPr>
          <p:spPr bwMode="auto">
            <a:xfrm>
              <a:off x="3794"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p:cNvSpPr>
              <a:spLocks noChangeShapeType="1"/>
            </p:cNvSpPr>
            <p:nvPr/>
          </p:nvSpPr>
          <p:spPr bwMode="auto">
            <a:xfrm>
              <a:off x="2019" y="284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5"/>
            <p:cNvSpPr>
              <a:spLocks noChangeShapeType="1"/>
            </p:cNvSpPr>
            <p:nvPr/>
          </p:nvSpPr>
          <p:spPr bwMode="auto">
            <a:xfrm flipH="1">
              <a:off x="3802" y="284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6"/>
            <p:cNvSpPr>
              <a:spLocks noChangeArrowheads="1"/>
            </p:cNvSpPr>
            <p:nvPr/>
          </p:nvSpPr>
          <p:spPr bwMode="auto">
            <a:xfrm>
              <a:off x="1974" y="2809"/>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7"/>
            <p:cNvSpPr>
              <a:spLocks noChangeShapeType="1"/>
            </p:cNvSpPr>
            <p:nvPr/>
          </p:nvSpPr>
          <p:spPr bwMode="auto">
            <a:xfrm>
              <a:off x="2019" y="268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8"/>
            <p:cNvSpPr>
              <a:spLocks noChangeShapeType="1"/>
            </p:cNvSpPr>
            <p:nvPr/>
          </p:nvSpPr>
          <p:spPr bwMode="auto">
            <a:xfrm flipH="1">
              <a:off x="3802" y="268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39"/>
            <p:cNvSpPr>
              <a:spLocks noChangeArrowheads="1"/>
            </p:cNvSpPr>
            <p:nvPr/>
          </p:nvSpPr>
          <p:spPr bwMode="auto">
            <a:xfrm>
              <a:off x="1899" y="2651"/>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0"/>
            <p:cNvSpPr>
              <a:spLocks noChangeShapeType="1"/>
            </p:cNvSpPr>
            <p:nvPr/>
          </p:nvSpPr>
          <p:spPr bwMode="auto">
            <a:xfrm>
              <a:off x="2019" y="2526"/>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p:cNvSpPr>
              <a:spLocks noChangeShapeType="1"/>
            </p:cNvSpPr>
            <p:nvPr/>
          </p:nvSpPr>
          <p:spPr bwMode="auto">
            <a:xfrm flipH="1">
              <a:off x="3802" y="2526"/>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2"/>
            <p:cNvSpPr>
              <a:spLocks noChangeArrowheads="1"/>
            </p:cNvSpPr>
            <p:nvPr/>
          </p:nvSpPr>
          <p:spPr bwMode="auto">
            <a:xfrm>
              <a:off x="1899" y="2493"/>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p:cNvSpPr>
              <a:spLocks noChangeShapeType="1"/>
            </p:cNvSpPr>
            <p:nvPr/>
          </p:nvSpPr>
          <p:spPr bwMode="auto">
            <a:xfrm>
              <a:off x="2019" y="2368"/>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4"/>
            <p:cNvSpPr>
              <a:spLocks noChangeShapeType="1"/>
            </p:cNvSpPr>
            <p:nvPr/>
          </p:nvSpPr>
          <p:spPr bwMode="auto">
            <a:xfrm flipH="1">
              <a:off x="3802" y="2368"/>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1899" y="2335"/>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6"/>
            <p:cNvSpPr>
              <a:spLocks noChangeShapeType="1"/>
            </p:cNvSpPr>
            <p:nvPr/>
          </p:nvSpPr>
          <p:spPr bwMode="auto">
            <a:xfrm>
              <a:off x="2019" y="2210"/>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7"/>
            <p:cNvSpPr>
              <a:spLocks noChangeShapeType="1"/>
            </p:cNvSpPr>
            <p:nvPr/>
          </p:nvSpPr>
          <p:spPr bwMode="auto">
            <a:xfrm flipH="1">
              <a:off x="3802" y="2210"/>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p:cNvSpPr>
              <a:spLocks noChangeArrowheads="1"/>
            </p:cNvSpPr>
            <p:nvPr/>
          </p:nvSpPr>
          <p:spPr bwMode="auto">
            <a:xfrm>
              <a:off x="1899" y="2177"/>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49"/>
            <p:cNvSpPr>
              <a:spLocks noChangeShapeType="1"/>
            </p:cNvSpPr>
            <p:nvPr/>
          </p:nvSpPr>
          <p:spPr bwMode="auto">
            <a:xfrm>
              <a:off x="2019" y="205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p:cNvSpPr>
              <a:spLocks noChangeShapeType="1"/>
            </p:cNvSpPr>
            <p:nvPr/>
          </p:nvSpPr>
          <p:spPr bwMode="auto">
            <a:xfrm flipH="1">
              <a:off x="3802" y="205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51"/>
            <p:cNvSpPr>
              <a:spLocks noChangeArrowheads="1"/>
            </p:cNvSpPr>
            <p:nvPr/>
          </p:nvSpPr>
          <p:spPr bwMode="auto">
            <a:xfrm>
              <a:off x="1928" y="2018"/>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2"/>
            <p:cNvSpPr>
              <a:spLocks noChangeShapeType="1"/>
            </p:cNvSpPr>
            <p:nvPr/>
          </p:nvSpPr>
          <p:spPr bwMode="auto">
            <a:xfrm>
              <a:off x="2019" y="189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p:cNvSpPr>
              <a:spLocks noChangeShapeType="1"/>
            </p:cNvSpPr>
            <p:nvPr/>
          </p:nvSpPr>
          <p:spPr bwMode="auto">
            <a:xfrm flipH="1">
              <a:off x="3802" y="189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4"/>
            <p:cNvSpPr>
              <a:spLocks noChangeArrowheads="1"/>
            </p:cNvSpPr>
            <p:nvPr/>
          </p:nvSpPr>
          <p:spPr bwMode="auto">
            <a:xfrm>
              <a:off x="1899" y="1860"/>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5"/>
            <p:cNvSpPr>
              <a:spLocks noChangeShapeType="1"/>
            </p:cNvSpPr>
            <p:nvPr/>
          </p:nvSpPr>
          <p:spPr bwMode="auto">
            <a:xfrm>
              <a:off x="2019" y="1731"/>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6"/>
            <p:cNvSpPr>
              <a:spLocks noChangeShapeType="1"/>
            </p:cNvSpPr>
            <p:nvPr/>
          </p:nvSpPr>
          <p:spPr bwMode="auto">
            <a:xfrm flipH="1">
              <a:off x="3802" y="1731"/>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7"/>
            <p:cNvSpPr>
              <a:spLocks noChangeArrowheads="1"/>
            </p:cNvSpPr>
            <p:nvPr/>
          </p:nvSpPr>
          <p:spPr bwMode="auto">
            <a:xfrm>
              <a:off x="1899" y="1698"/>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8"/>
            <p:cNvSpPr>
              <a:spLocks noChangeShapeType="1"/>
            </p:cNvSpPr>
            <p:nvPr/>
          </p:nvSpPr>
          <p:spPr bwMode="auto">
            <a:xfrm>
              <a:off x="2019" y="1577"/>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9"/>
            <p:cNvSpPr>
              <a:spLocks noChangeShapeType="1"/>
            </p:cNvSpPr>
            <p:nvPr/>
          </p:nvSpPr>
          <p:spPr bwMode="auto">
            <a:xfrm flipH="1">
              <a:off x="3802" y="1577"/>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0"/>
            <p:cNvSpPr>
              <a:spLocks noChangeArrowheads="1"/>
            </p:cNvSpPr>
            <p:nvPr/>
          </p:nvSpPr>
          <p:spPr bwMode="auto">
            <a:xfrm>
              <a:off x="1899" y="1544"/>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1"/>
            <p:cNvSpPr>
              <a:spLocks noChangeShapeType="1"/>
            </p:cNvSpPr>
            <p:nvPr/>
          </p:nvSpPr>
          <p:spPr bwMode="auto">
            <a:xfrm>
              <a:off x="2019" y="1419"/>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2"/>
            <p:cNvSpPr>
              <a:spLocks noChangeShapeType="1"/>
            </p:cNvSpPr>
            <p:nvPr/>
          </p:nvSpPr>
          <p:spPr bwMode="auto">
            <a:xfrm flipH="1">
              <a:off x="3802" y="1419"/>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3"/>
            <p:cNvSpPr>
              <a:spLocks noChangeArrowheads="1"/>
            </p:cNvSpPr>
            <p:nvPr/>
          </p:nvSpPr>
          <p:spPr bwMode="auto">
            <a:xfrm>
              <a:off x="1899" y="1386"/>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4"/>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5"/>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6"/>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7"/>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2019" y="2243"/>
              <a:ext cx="761" cy="595"/>
            </a:xfrm>
            <a:custGeom>
              <a:avLst/>
              <a:gdLst>
                <a:gd name="T0" fmla="*/ 9 w 761"/>
                <a:gd name="T1" fmla="*/ 595 h 595"/>
                <a:gd name="T2" fmla="*/ 30 w 761"/>
                <a:gd name="T3" fmla="*/ 595 h 595"/>
                <a:gd name="T4" fmla="*/ 46 w 761"/>
                <a:gd name="T5" fmla="*/ 595 h 595"/>
                <a:gd name="T6" fmla="*/ 63 w 761"/>
                <a:gd name="T7" fmla="*/ 595 h 595"/>
                <a:gd name="T8" fmla="*/ 84 w 761"/>
                <a:gd name="T9" fmla="*/ 595 h 595"/>
                <a:gd name="T10" fmla="*/ 100 w 761"/>
                <a:gd name="T11" fmla="*/ 595 h 595"/>
                <a:gd name="T12" fmla="*/ 117 w 761"/>
                <a:gd name="T13" fmla="*/ 595 h 595"/>
                <a:gd name="T14" fmla="*/ 138 w 761"/>
                <a:gd name="T15" fmla="*/ 595 h 595"/>
                <a:gd name="T16" fmla="*/ 154 w 761"/>
                <a:gd name="T17" fmla="*/ 595 h 595"/>
                <a:gd name="T18" fmla="*/ 171 w 761"/>
                <a:gd name="T19" fmla="*/ 595 h 595"/>
                <a:gd name="T20" fmla="*/ 192 w 761"/>
                <a:gd name="T21" fmla="*/ 595 h 595"/>
                <a:gd name="T22" fmla="*/ 208 w 761"/>
                <a:gd name="T23" fmla="*/ 595 h 595"/>
                <a:gd name="T24" fmla="*/ 225 w 761"/>
                <a:gd name="T25" fmla="*/ 595 h 595"/>
                <a:gd name="T26" fmla="*/ 246 w 761"/>
                <a:gd name="T27" fmla="*/ 595 h 595"/>
                <a:gd name="T28" fmla="*/ 262 w 761"/>
                <a:gd name="T29" fmla="*/ 595 h 595"/>
                <a:gd name="T30" fmla="*/ 279 w 761"/>
                <a:gd name="T31" fmla="*/ 595 h 595"/>
                <a:gd name="T32" fmla="*/ 300 w 761"/>
                <a:gd name="T33" fmla="*/ 595 h 595"/>
                <a:gd name="T34" fmla="*/ 316 w 761"/>
                <a:gd name="T35" fmla="*/ 591 h 595"/>
                <a:gd name="T36" fmla="*/ 337 w 761"/>
                <a:gd name="T37" fmla="*/ 587 h 595"/>
                <a:gd name="T38" fmla="*/ 354 w 761"/>
                <a:gd name="T39" fmla="*/ 579 h 595"/>
                <a:gd name="T40" fmla="*/ 370 w 761"/>
                <a:gd name="T41" fmla="*/ 562 h 595"/>
                <a:gd name="T42" fmla="*/ 391 w 761"/>
                <a:gd name="T43" fmla="*/ 545 h 595"/>
                <a:gd name="T44" fmla="*/ 408 w 761"/>
                <a:gd name="T45" fmla="*/ 520 h 595"/>
                <a:gd name="T46" fmla="*/ 424 w 761"/>
                <a:gd name="T47" fmla="*/ 487 h 595"/>
                <a:gd name="T48" fmla="*/ 445 w 761"/>
                <a:gd name="T49" fmla="*/ 441 h 595"/>
                <a:gd name="T50" fmla="*/ 462 w 761"/>
                <a:gd name="T51" fmla="*/ 391 h 595"/>
                <a:gd name="T52" fmla="*/ 478 w 761"/>
                <a:gd name="T53" fmla="*/ 329 h 595"/>
                <a:gd name="T54" fmla="*/ 499 w 761"/>
                <a:gd name="T55" fmla="*/ 262 h 595"/>
                <a:gd name="T56" fmla="*/ 516 w 761"/>
                <a:gd name="T57" fmla="*/ 192 h 595"/>
                <a:gd name="T58" fmla="*/ 532 w 761"/>
                <a:gd name="T59" fmla="*/ 129 h 595"/>
                <a:gd name="T60" fmla="*/ 553 w 761"/>
                <a:gd name="T61" fmla="*/ 71 h 595"/>
                <a:gd name="T62" fmla="*/ 570 w 761"/>
                <a:gd name="T63" fmla="*/ 29 h 595"/>
                <a:gd name="T64" fmla="*/ 586 w 761"/>
                <a:gd name="T65" fmla="*/ 4 h 595"/>
                <a:gd name="T66" fmla="*/ 607 w 761"/>
                <a:gd name="T67" fmla="*/ 0 h 595"/>
                <a:gd name="T68" fmla="*/ 624 w 761"/>
                <a:gd name="T69" fmla="*/ 17 h 595"/>
                <a:gd name="T70" fmla="*/ 640 w 761"/>
                <a:gd name="T71" fmla="*/ 54 h 595"/>
                <a:gd name="T72" fmla="*/ 661 w 761"/>
                <a:gd name="T73" fmla="*/ 108 h 595"/>
                <a:gd name="T74" fmla="*/ 678 w 761"/>
                <a:gd name="T75" fmla="*/ 171 h 595"/>
                <a:gd name="T76" fmla="*/ 695 w 761"/>
                <a:gd name="T77" fmla="*/ 237 h 595"/>
                <a:gd name="T78" fmla="*/ 715 w 761"/>
                <a:gd name="T79" fmla="*/ 308 h 595"/>
                <a:gd name="T80" fmla="*/ 732 w 761"/>
                <a:gd name="T81" fmla="*/ 370 h 595"/>
                <a:gd name="T82" fmla="*/ 749 w 761"/>
                <a:gd name="T83" fmla="*/ 42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595">
                  <a:moveTo>
                    <a:pt x="0" y="595"/>
                  </a:moveTo>
                  <a:lnTo>
                    <a:pt x="5" y="595"/>
                  </a:lnTo>
                  <a:lnTo>
                    <a:pt x="9" y="595"/>
                  </a:lnTo>
                  <a:lnTo>
                    <a:pt x="17" y="595"/>
                  </a:lnTo>
                  <a:lnTo>
                    <a:pt x="21" y="595"/>
                  </a:lnTo>
                  <a:lnTo>
                    <a:pt x="30" y="595"/>
                  </a:lnTo>
                  <a:lnTo>
                    <a:pt x="34" y="595"/>
                  </a:lnTo>
                  <a:lnTo>
                    <a:pt x="42" y="595"/>
                  </a:lnTo>
                  <a:lnTo>
                    <a:pt x="46" y="595"/>
                  </a:lnTo>
                  <a:lnTo>
                    <a:pt x="54" y="595"/>
                  </a:lnTo>
                  <a:lnTo>
                    <a:pt x="59" y="595"/>
                  </a:lnTo>
                  <a:lnTo>
                    <a:pt x="63" y="595"/>
                  </a:lnTo>
                  <a:lnTo>
                    <a:pt x="71" y="595"/>
                  </a:lnTo>
                  <a:lnTo>
                    <a:pt x="75" y="595"/>
                  </a:lnTo>
                  <a:lnTo>
                    <a:pt x="84" y="595"/>
                  </a:lnTo>
                  <a:lnTo>
                    <a:pt x="88" y="595"/>
                  </a:lnTo>
                  <a:lnTo>
                    <a:pt x="96" y="595"/>
                  </a:lnTo>
                  <a:lnTo>
                    <a:pt x="100" y="595"/>
                  </a:lnTo>
                  <a:lnTo>
                    <a:pt x="108" y="595"/>
                  </a:lnTo>
                  <a:lnTo>
                    <a:pt x="113" y="595"/>
                  </a:lnTo>
                  <a:lnTo>
                    <a:pt x="117" y="595"/>
                  </a:lnTo>
                  <a:lnTo>
                    <a:pt x="125" y="595"/>
                  </a:lnTo>
                  <a:lnTo>
                    <a:pt x="129" y="595"/>
                  </a:lnTo>
                  <a:lnTo>
                    <a:pt x="138" y="595"/>
                  </a:lnTo>
                  <a:lnTo>
                    <a:pt x="142" y="595"/>
                  </a:lnTo>
                  <a:lnTo>
                    <a:pt x="150" y="595"/>
                  </a:lnTo>
                  <a:lnTo>
                    <a:pt x="154" y="595"/>
                  </a:lnTo>
                  <a:lnTo>
                    <a:pt x="163" y="595"/>
                  </a:lnTo>
                  <a:lnTo>
                    <a:pt x="167" y="595"/>
                  </a:lnTo>
                  <a:lnTo>
                    <a:pt x="171" y="595"/>
                  </a:lnTo>
                  <a:lnTo>
                    <a:pt x="179" y="595"/>
                  </a:lnTo>
                  <a:lnTo>
                    <a:pt x="183" y="595"/>
                  </a:lnTo>
                  <a:lnTo>
                    <a:pt x="192" y="595"/>
                  </a:lnTo>
                  <a:lnTo>
                    <a:pt x="196" y="595"/>
                  </a:lnTo>
                  <a:lnTo>
                    <a:pt x="204" y="595"/>
                  </a:lnTo>
                  <a:lnTo>
                    <a:pt x="208" y="595"/>
                  </a:lnTo>
                  <a:lnTo>
                    <a:pt x="217" y="595"/>
                  </a:lnTo>
                  <a:lnTo>
                    <a:pt x="221" y="595"/>
                  </a:lnTo>
                  <a:lnTo>
                    <a:pt x="225" y="595"/>
                  </a:lnTo>
                  <a:lnTo>
                    <a:pt x="233" y="595"/>
                  </a:lnTo>
                  <a:lnTo>
                    <a:pt x="237" y="595"/>
                  </a:lnTo>
                  <a:lnTo>
                    <a:pt x="246" y="595"/>
                  </a:lnTo>
                  <a:lnTo>
                    <a:pt x="250" y="595"/>
                  </a:lnTo>
                  <a:lnTo>
                    <a:pt x="258" y="595"/>
                  </a:lnTo>
                  <a:lnTo>
                    <a:pt x="262" y="595"/>
                  </a:lnTo>
                  <a:lnTo>
                    <a:pt x="271" y="595"/>
                  </a:lnTo>
                  <a:lnTo>
                    <a:pt x="275" y="595"/>
                  </a:lnTo>
                  <a:lnTo>
                    <a:pt x="279" y="595"/>
                  </a:lnTo>
                  <a:lnTo>
                    <a:pt x="287" y="595"/>
                  </a:lnTo>
                  <a:lnTo>
                    <a:pt x="291" y="595"/>
                  </a:lnTo>
                  <a:lnTo>
                    <a:pt x="300" y="595"/>
                  </a:lnTo>
                  <a:lnTo>
                    <a:pt x="304" y="591"/>
                  </a:lnTo>
                  <a:lnTo>
                    <a:pt x="312" y="591"/>
                  </a:lnTo>
                  <a:lnTo>
                    <a:pt x="316" y="591"/>
                  </a:lnTo>
                  <a:lnTo>
                    <a:pt x="325" y="587"/>
                  </a:lnTo>
                  <a:lnTo>
                    <a:pt x="329" y="587"/>
                  </a:lnTo>
                  <a:lnTo>
                    <a:pt x="337" y="587"/>
                  </a:lnTo>
                  <a:lnTo>
                    <a:pt x="341" y="583"/>
                  </a:lnTo>
                  <a:lnTo>
                    <a:pt x="345" y="579"/>
                  </a:lnTo>
                  <a:lnTo>
                    <a:pt x="354" y="579"/>
                  </a:lnTo>
                  <a:lnTo>
                    <a:pt x="358" y="574"/>
                  </a:lnTo>
                  <a:lnTo>
                    <a:pt x="366" y="570"/>
                  </a:lnTo>
                  <a:lnTo>
                    <a:pt x="370" y="562"/>
                  </a:lnTo>
                  <a:lnTo>
                    <a:pt x="379" y="558"/>
                  </a:lnTo>
                  <a:lnTo>
                    <a:pt x="383" y="554"/>
                  </a:lnTo>
                  <a:lnTo>
                    <a:pt x="391" y="545"/>
                  </a:lnTo>
                  <a:lnTo>
                    <a:pt x="395" y="537"/>
                  </a:lnTo>
                  <a:lnTo>
                    <a:pt x="399" y="529"/>
                  </a:lnTo>
                  <a:lnTo>
                    <a:pt x="408" y="520"/>
                  </a:lnTo>
                  <a:lnTo>
                    <a:pt x="412" y="508"/>
                  </a:lnTo>
                  <a:lnTo>
                    <a:pt x="420" y="499"/>
                  </a:lnTo>
                  <a:lnTo>
                    <a:pt x="424" y="487"/>
                  </a:lnTo>
                  <a:lnTo>
                    <a:pt x="433" y="475"/>
                  </a:lnTo>
                  <a:lnTo>
                    <a:pt x="437" y="458"/>
                  </a:lnTo>
                  <a:lnTo>
                    <a:pt x="445" y="441"/>
                  </a:lnTo>
                  <a:lnTo>
                    <a:pt x="449" y="425"/>
                  </a:lnTo>
                  <a:lnTo>
                    <a:pt x="453" y="408"/>
                  </a:lnTo>
                  <a:lnTo>
                    <a:pt x="462" y="391"/>
                  </a:lnTo>
                  <a:lnTo>
                    <a:pt x="466" y="370"/>
                  </a:lnTo>
                  <a:lnTo>
                    <a:pt x="474" y="350"/>
                  </a:lnTo>
                  <a:lnTo>
                    <a:pt x="478" y="329"/>
                  </a:lnTo>
                  <a:lnTo>
                    <a:pt x="487" y="308"/>
                  </a:lnTo>
                  <a:lnTo>
                    <a:pt x="491" y="283"/>
                  </a:lnTo>
                  <a:lnTo>
                    <a:pt x="499" y="262"/>
                  </a:lnTo>
                  <a:lnTo>
                    <a:pt x="503" y="237"/>
                  </a:lnTo>
                  <a:lnTo>
                    <a:pt x="507" y="217"/>
                  </a:lnTo>
                  <a:lnTo>
                    <a:pt x="516" y="192"/>
                  </a:lnTo>
                  <a:lnTo>
                    <a:pt x="520" y="171"/>
                  </a:lnTo>
                  <a:lnTo>
                    <a:pt x="528" y="150"/>
                  </a:lnTo>
                  <a:lnTo>
                    <a:pt x="532" y="129"/>
                  </a:lnTo>
                  <a:lnTo>
                    <a:pt x="541" y="108"/>
                  </a:lnTo>
                  <a:lnTo>
                    <a:pt x="545" y="88"/>
                  </a:lnTo>
                  <a:lnTo>
                    <a:pt x="553" y="71"/>
                  </a:lnTo>
                  <a:lnTo>
                    <a:pt x="557" y="54"/>
                  </a:lnTo>
                  <a:lnTo>
                    <a:pt x="562" y="42"/>
                  </a:lnTo>
                  <a:lnTo>
                    <a:pt x="570" y="29"/>
                  </a:lnTo>
                  <a:lnTo>
                    <a:pt x="574" y="17"/>
                  </a:lnTo>
                  <a:lnTo>
                    <a:pt x="582" y="8"/>
                  </a:lnTo>
                  <a:lnTo>
                    <a:pt x="586" y="4"/>
                  </a:lnTo>
                  <a:lnTo>
                    <a:pt x="595" y="0"/>
                  </a:lnTo>
                  <a:lnTo>
                    <a:pt x="599" y="0"/>
                  </a:lnTo>
                  <a:lnTo>
                    <a:pt x="607" y="0"/>
                  </a:lnTo>
                  <a:lnTo>
                    <a:pt x="611" y="4"/>
                  </a:lnTo>
                  <a:lnTo>
                    <a:pt x="620" y="8"/>
                  </a:lnTo>
                  <a:lnTo>
                    <a:pt x="624" y="17"/>
                  </a:lnTo>
                  <a:lnTo>
                    <a:pt x="628" y="29"/>
                  </a:lnTo>
                  <a:lnTo>
                    <a:pt x="636" y="42"/>
                  </a:lnTo>
                  <a:lnTo>
                    <a:pt x="640" y="54"/>
                  </a:lnTo>
                  <a:lnTo>
                    <a:pt x="649" y="71"/>
                  </a:lnTo>
                  <a:lnTo>
                    <a:pt x="653" y="88"/>
                  </a:lnTo>
                  <a:lnTo>
                    <a:pt x="661" y="108"/>
                  </a:lnTo>
                  <a:lnTo>
                    <a:pt x="665" y="129"/>
                  </a:lnTo>
                  <a:lnTo>
                    <a:pt x="674" y="150"/>
                  </a:lnTo>
                  <a:lnTo>
                    <a:pt x="678" y="171"/>
                  </a:lnTo>
                  <a:lnTo>
                    <a:pt x="682" y="192"/>
                  </a:lnTo>
                  <a:lnTo>
                    <a:pt x="690" y="217"/>
                  </a:lnTo>
                  <a:lnTo>
                    <a:pt x="695" y="237"/>
                  </a:lnTo>
                  <a:lnTo>
                    <a:pt x="703" y="262"/>
                  </a:lnTo>
                  <a:lnTo>
                    <a:pt x="707" y="283"/>
                  </a:lnTo>
                  <a:lnTo>
                    <a:pt x="715" y="308"/>
                  </a:lnTo>
                  <a:lnTo>
                    <a:pt x="719" y="329"/>
                  </a:lnTo>
                  <a:lnTo>
                    <a:pt x="728" y="350"/>
                  </a:lnTo>
                  <a:lnTo>
                    <a:pt x="732" y="370"/>
                  </a:lnTo>
                  <a:lnTo>
                    <a:pt x="736" y="391"/>
                  </a:lnTo>
                  <a:lnTo>
                    <a:pt x="744" y="408"/>
                  </a:lnTo>
                  <a:lnTo>
                    <a:pt x="749" y="425"/>
                  </a:lnTo>
                  <a:lnTo>
                    <a:pt x="757" y="441"/>
                  </a:lnTo>
                  <a:lnTo>
                    <a:pt x="761" y="458"/>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2780" y="1444"/>
              <a:ext cx="765" cy="1394"/>
            </a:xfrm>
            <a:custGeom>
              <a:avLst/>
              <a:gdLst>
                <a:gd name="T0" fmla="*/ 12 w 765"/>
                <a:gd name="T1" fmla="*/ 1286 h 1394"/>
                <a:gd name="T2" fmla="*/ 29 w 765"/>
                <a:gd name="T3" fmla="*/ 1319 h 1394"/>
                <a:gd name="T4" fmla="*/ 50 w 765"/>
                <a:gd name="T5" fmla="*/ 1344 h 1394"/>
                <a:gd name="T6" fmla="*/ 67 w 765"/>
                <a:gd name="T7" fmla="*/ 1361 h 1394"/>
                <a:gd name="T8" fmla="*/ 83 w 765"/>
                <a:gd name="T9" fmla="*/ 1373 h 1394"/>
                <a:gd name="T10" fmla="*/ 104 w 765"/>
                <a:gd name="T11" fmla="*/ 1382 h 1394"/>
                <a:gd name="T12" fmla="*/ 121 w 765"/>
                <a:gd name="T13" fmla="*/ 1386 h 1394"/>
                <a:gd name="T14" fmla="*/ 141 w 765"/>
                <a:gd name="T15" fmla="*/ 1382 h 1394"/>
                <a:gd name="T16" fmla="*/ 158 w 765"/>
                <a:gd name="T17" fmla="*/ 1378 h 1394"/>
                <a:gd name="T18" fmla="*/ 175 w 765"/>
                <a:gd name="T19" fmla="*/ 1365 h 1394"/>
                <a:gd name="T20" fmla="*/ 195 w 765"/>
                <a:gd name="T21" fmla="*/ 1348 h 1394"/>
                <a:gd name="T22" fmla="*/ 212 w 765"/>
                <a:gd name="T23" fmla="*/ 1319 h 1394"/>
                <a:gd name="T24" fmla="*/ 229 w 765"/>
                <a:gd name="T25" fmla="*/ 1278 h 1394"/>
                <a:gd name="T26" fmla="*/ 249 w 765"/>
                <a:gd name="T27" fmla="*/ 1215 h 1394"/>
                <a:gd name="T28" fmla="*/ 266 w 765"/>
                <a:gd name="T29" fmla="*/ 1136 h 1394"/>
                <a:gd name="T30" fmla="*/ 283 w 765"/>
                <a:gd name="T31" fmla="*/ 1036 h 1394"/>
                <a:gd name="T32" fmla="*/ 303 w 765"/>
                <a:gd name="T33" fmla="*/ 911 h 1394"/>
                <a:gd name="T34" fmla="*/ 320 w 765"/>
                <a:gd name="T35" fmla="*/ 770 h 1394"/>
                <a:gd name="T36" fmla="*/ 337 w 765"/>
                <a:gd name="T37" fmla="*/ 612 h 1394"/>
                <a:gd name="T38" fmla="*/ 357 w 765"/>
                <a:gd name="T39" fmla="*/ 454 h 1394"/>
                <a:gd name="T40" fmla="*/ 374 w 765"/>
                <a:gd name="T41" fmla="*/ 300 h 1394"/>
                <a:gd name="T42" fmla="*/ 391 w 765"/>
                <a:gd name="T43" fmla="*/ 167 h 1394"/>
                <a:gd name="T44" fmla="*/ 411 w 765"/>
                <a:gd name="T45" fmla="*/ 67 h 1394"/>
                <a:gd name="T46" fmla="*/ 428 w 765"/>
                <a:gd name="T47" fmla="*/ 13 h 1394"/>
                <a:gd name="T48" fmla="*/ 445 w 765"/>
                <a:gd name="T49" fmla="*/ 4 h 1394"/>
                <a:gd name="T50" fmla="*/ 466 w 765"/>
                <a:gd name="T51" fmla="*/ 42 h 1394"/>
                <a:gd name="T52" fmla="*/ 482 w 765"/>
                <a:gd name="T53" fmla="*/ 129 h 1394"/>
                <a:gd name="T54" fmla="*/ 499 w 765"/>
                <a:gd name="T55" fmla="*/ 254 h 1394"/>
                <a:gd name="T56" fmla="*/ 520 w 765"/>
                <a:gd name="T57" fmla="*/ 400 h 1394"/>
                <a:gd name="T58" fmla="*/ 536 w 765"/>
                <a:gd name="T59" fmla="*/ 558 h 1394"/>
                <a:gd name="T60" fmla="*/ 553 w 765"/>
                <a:gd name="T61" fmla="*/ 716 h 1394"/>
                <a:gd name="T62" fmla="*/ 574 w 765"/>
                <a:gd name="T63" fmla="*/ 866 h 1394"/>
                <a:gd name="T64" fmla="*/ 590 w 765"/>
                <a:gd name="T65" fmla="*/ 995 h 1394"/>
                <a:gd name="T66" fmla="*/ 607 w 765"/>
                <a:gd name="T67" fmla="*/ 1107 h 1394"/>
                <a:gd name="T68" fmla="*/ 628 w 765"/>
                <a:gd name="T69" fmla="*/ 1190 h 1394"/>
                <a:gd name="T70" fmla="*/ 644 w 765"/>
                <a:gd name="T71" fmla="*/ 1257 h 1394"/>
                <a:gd name="T72" fmla="*/ 661 w 765"/>
                <a:gd name="T73" fmla="*/ 1307 h 1394"/>
                <a:gd name="T74" fmla="*/ 682 w 765"/>
                <a:gd name="T75" fmla="*/ 1340 h 1394"/>
                <a:gd name="T76" fmla="*/ 698 w 765"/>
                <a:gd name="T77" fmla="*/ 1361 h 1394"/>
                <a:gd name="T78" fmla="*/ 715 w 765"/>
                <a:gd name="T79" fmla="*/ 1378 h 1394"/>
                <a:gd name="T80" fmla="*/ 736 w 765"/>
                <a:gd name="T81" fmla="*/ 1386 h 1394"/>
                <a:gd name="T82" fmla="*/ 752 w 765"/>
                <a:gd name="T83" fmla="*/ 139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5" h="1394">
                  <a:moveTo>
                    <a:pt x="0" y="1257"/>
                  </a:moveTo>
                  <a:lnTo>
                    <a:pt x="8" y="1274"/>
                  </a:lnTo>
                  <a:lnTo>
                    <a:pt x="12" y="1286"/>
                  </a:lnTo>
                  <a:lnTo>
                    <a:pt x="21" y="1298"/>
                  </a:lnTo>
                  <a:lnTo>
                    <a:pt x="25" y="1307"/>
                  </a:lnTo>
                  <a:lnTo>
                    <a:pt x="29" y="1319"/>
                  </a:lnTo>
                  <a:lnTo>
                    <a:pt x="37" y="1328"/>
                  </a:lnTo>
                  <a:lnTo>
                    <a:pt x="42" y="1336"/>
                  </a:lnTo>
                  <a:lnTo>
                    <a:pt x="50" y="1344"/>
                  </a:lnTo>
                  <a:lnTo>
                    <a:pt x="54" y="1353"/>
                  </a:lnTo>
                  <a:lnTo>
                    <a:pt x="62" y="1357"/>
                  </a:lnTo>
                  <a:lnTo>
                    <a:pt x="67" y="1361"/>
                  </a:lnTo>
                  <a:lnTo>
                    <a:pt x="75" y="1365"/>
                  </a:lnTo>
                  <a:lnTo>
                    <a:pt x="79" y="1369"/>
                  </a:lnTo>
                  <a:lnTo>
                    <a:pt x="83" y="1373"/>
                  </a:lnTo>
                  <a:lnTo>
                    <a:pt x="91" y="1378"/>
                  </a:lnTo>
                  <a:lnTo>
                    <a:pt x="96" y="1378"/>
                  </a:lnTo>
                  <a:lnTo>
                    <a:pt x="104" y="1382"/>
                  </a:lnTo>
                  <a:lnTo>
                    <a:pt x="108" y="1382"/>
                  </a:lnTo>
                  <a:lnTo>
                    <a:pt x="116" y="1382"/>
                  </a:lnTo>
                  <a:lnTo>
                    <a:pt x="121" y="1386"/>
                  </a:lnTo>
                  <a:lnTo>
                    <a:pt x="129" y="1386"/>
                  </a:lnTo>
                  <a:lnTo>
                    <a:pt x="133" y="1382"/>
                  </a:lnTo>
                  <a:lnTo>
                    <a:pt x="141" y="1382"/>
                  </a:lnTo>
                  <a:lnTo>
                    <a:pt x="145" y="1382"/>
                  </a:lnTo>
                  <a:lnTo>
                    <a:pt x="150" y="1382"/>
                  </a:lnTo>
                  <a:lnTo>
                    <a:pt x="158" y="1378"/>
                  </a:lnTo>
                  <a:lnTo>
                    <a:pt x="162" y="1373"/>
                  </a:lnTo>
                  <a:lnTo>
                    <a:pt x="170" y="1369"/>
                  </a:lnTo>
                  <a:lnTo>
                    <a:pt x="175" y="1365"/>
                  </a:lnTo>
                  <a:lnTo>
                    <a:pt x="183" y="1361"/>
                  </a:lnTo>
                  <a:lnTo>
                    <a:pt x="187" y="1353"/>
                  </a:lnTo>
                  <a:lnTo>
                    <a:pt x="195" y="1348"/>
                  </a:lnTo>
                  <a:lnTo>
                    <a:pt x="200" y="1340"/>
                  </a:lnTo>
                  <a:lnTo>
                    <a:pt x="204" y="1328"/>
                  </a:lnTo>
                  <a:lnTo>
                    <a:pt x="212" y="1319"/>
                  </a:lnTo>
                  <a:lnTo>
                    <a:pt x="216" y="1307"/>
                  </a:lnTo>
                  <a:lnTo>
                    <a:pt x="224" y="1290"/>
                  </a:lnTo>
                  <a:lnTo>
                    <a:pt x="229" y="1278"/>
                  </a:lnTo>
                  <a:lnTo>
                    <a:pt x="237" y="1257"/>
                  </a:lnTo>
                  <a:lnTo>
                    <a:pt x="241" y="1236"/>
                  </a:lnTo>
                  <a:lnTo>
                    <a:pt x="249" y="1215"/>
                  </a:lnTo>
                  <a:lnTo>
                    <a:pt x="254" y="1190"/>
                  </a:lnTo>
                  <a:lnTo>
                    <a:pt x="258" y="1165"/>
                  </a:lnTo>
                  <a:lnTo>
                    <a:pt x="266" y="1136"/>
                  </a:lnTo>
                  <a:lnTo>
                    <a:pt x="270" y="1107"/>
                  </a:lnTo>
                  <a:lnTo>
                    <a:pt x="278" y="1070"/>
                  </a:lnTo>
                  <a:lnTo>
                    <a:pt x="283" y="1036"/>
                  </a:lnTo>
                  <a:lnTo>
                    <a:pt x="291" y="995"/>
                  </a:lnTo>
                  <a:lnTo>
                    <a:pt x="295" y="953"/>
                  </a:lnTo>
                  <a:lnTo>
                    <a:pt x="303" y="911"/>
                  </a:lnTo>
                  <a:lnTo>
                    <a:pt x="308" y="866"/>
                  </a:lnTo>
                  <a:lnTo>
                    <a:pt x="312" y="820"/>
                  </a:lnTo>
                  <a:lnTo>
                    <a:pt x="320" y="770"/>
                  </a:lnTo>
                  <a:lnTo>
                    <a:pt x="324" y="716"/>
                  </a:lnTo>
                  <a:lnTo>
                    <a:pt x="333" y="666"/>
                  </a:lnTo>
                  <a:lnTo>
                    <a:pt x="337" y="612"/>
                  </a:lnTo>
                  <a:lnTo>
                    <a:pt x="345" y="558"/>
                  </a:lnTo>
                  <a:lnTo>
                    <a:pt x="349" y="508"/>
                  </a:lnTo>
                  <a:lnTo>
                    <a:pt x="357" y="454"/>
                  </a:lnTo>
                  <a:lnTo>
                    <a:pt x="362" y="400"/>
                  </a:lnTo>
                  <a:lnTo>
                    <a:pt x="366" y="350"/>
                  </a:lnTo>
                  <a:lnTo>
                    <a:pt x="374" y="300"/>
                  </a:lnTo>
                  <a:lnTo>
                    <a:pt x="378" y="254"/>
                  </a:lnTo>
                  <a:lnTo>
                    <a:pt x="387" y="208"/>
                  </a:lnTo>
                  <a:lnTo>
                    <a:pt x="391" y="167"/>
                  </a:lnTo>
                  <a:lnTo>
                    <a:pt x="399" y="129"/>
                  </a:lnTo>
                  <a:lnTo>
                    <a:pt x="403" y="96"/>
                  </a:lnTo>
                  <a:lnTo>
                    <a:pt x="411" y="67"/>
                  </a:lnTo>
                  <a:lnTo>
                    <a:pt x="416" y="42"/>
                  </a:lnTo>
                  <a:lnTo>
                    <a:pt x="420" y="25"/>
                  </a:lnTo>
                  <a:lnTo>
                    <a:pt x="428" y="13"/>
                  </a:lnTo>
                  <a:lnTo>
                    <a:pt x="432" y="4"/>
                  </a:lnTo>
                  <a:lnTo>
                    <a:pt x="441" y="0"/>
                  </a:lnTo>
                  <a:lnTo>
                    <a:pt x="445" y="4"/>
                  </a:lnTo>
                  <a:lnTo>
                    <a:pt x="453" y="13"/>
                  </a:lnTo>
                  <a:lnTo>
                    <a:pt x="457" y="25"/>
                  </a:lnTo>
                  <a:lnTo>
                    <a:pt x="466" y="42"/>
                  </a:lnTo>
                  <a:lnTo>
                    <a:pt x="470" y="67"/>
                  </a:lnTo>
                  <a:lnTo>
                    <a:pt x="478" y="96"/>
                  </a:lnTo>
                  <a:lnTo>
                    <a:pt x="482" y="129"/>
                  </a:lnTo>
                  <a:lnTo>
                    <a:pt x="486" y="167"/>
                  </a:lnTo>
                  <a:lnTo>
                    <a:pt x="495" y="208"/>
                  </a:lnTo>
                  <a:lnTo>
                    <a:pt x="499" y="254"/>
                  </a:lnTo>
                  <a:lnTo>
                    <a:pt x="507" y="300"/>
                  </a:lnTo>
                  <a:lnTo>
                    <a:pt x="511" y="350"/>
                  </a:lnTo>
                  <a:lnTo>
                    <a:pt x="520" y="400"/>
                  </a:lnTo>
                  <a:lnTo>
                    <a:pt x="524" y="454"/>
                  </a:lnTo>
                  <a:lnTo>
                    <a:pt x="532" y="508"/>
                  </a:lnTo>
                  <a:lnTo>
                    <a:pt x="536" y="558"/>
                  </a:lnTo>
                  <a:lnTo>
                    <a:pt x="540" y="612"/>
                  </a:lnTo>
                  <a:lnTo>
                    <a:pt x="549" y="666"/>
                  </a:lnTo>
                  <a:lnTo>
                    <a:pt x="553" y="716"/>
                  </a:lnTo>
                  <a:lnTo>
                    <a:pt x="561" y="770"/>
                  </a:lnTo>
                  <a:lnTo>
                    <a:pt x="565" y="820"/>
                  </a:lnTo>
                  <a:lnTo>
                    <a:pt x="574" y="866"/>
                  </a:lnTo>
                  <a:lnTo>
                    <a:pt x="578" y="911"/>
                  </a:lnTo>
                  <a:lnTo>
                    <a:pt x="586" y="953"/>
                  </a:lnTo>
                  <a:lnTo>
                    <a:pt x="590" y="995"/>
                  </a:lnTo>
                  <a:lnTo>
                    <a:pt x="594" y="1036"/>
                  </a:lnTo>
                  <a:lnTo>
                    <a:pt x="603" y="1070"/>
                  </a:lnTo>
                  <a:lnTo>
                    <a:pt x="607" y="1107"/>
                  </a:lnTo>
                  <a:lnTo>
                    <a:pt x="615" y="1136"/>
                  </a:lnTo>
                  <a:lnTo>
                    <a:pt x="619" y="1165"/>
                  </a:lnTo>
                  <a:lnTo>
                    <a:pt x="628" y="1190"/>
                  </a:lnTo>
                  <a:lnTo>
                    <a:pt x="632" y="1215"/>
                  </a:lnTo>
                  <a:lnTo>
                    <a:pt x="640" y="1236"/>
                  </a:lnTo>
                  <a:lnTo>
                    <a:pt x="644" y="1257"/>
                  </a:lnTo>
                  <a:lnTo>
                    <a:pt x="648" y="1278"/>
                  </a:lnTo>
                  <a:lnTo>
                    <a:pt x="657" y="1290"/>
                  </a:lnTo>
                  <a:lnTo>
                    <a:pt x="661" y="1307"/>
                  </a:lnTo>
                  <a:lnTo>
                    <a:pt x="669" y="1319"/>
                  </a:lnTo>
                  <a:lnTo>
                    <a:pt x="673" y="1328"/>
                  </a:lnTo>
                  <a:lnTo>
                    <a:pt x="682" y="1340"/>
                  </a:lnTo>
                  <a:lnTo>
                    <a:pt x="686" y="1348"/>
                  </a:lnTo>
                  <a:lnTo>
                    <a:pt x="694" y="1357"/>
                  </a:lnTo>
                  <a:lnTo>
                    <a:pt x="698" y="1361"/>
                  </a:lnTo>
                  <a:lnTo>
                    <a:pt x="702" y="1369"/>
                  </a:lnTo>
                  <a:lnTo>
                    <a:pt x="711" y="1373"/>
                  </a:lnTo>
                  <a:lnTo>
                    <a:pt x="715" y="1378"/>
                  </a:lnTo>
                  <a:lnTo>
                    <a:pt x="723" y="1378"/>
                  </a:lnTo>
                  <a:lnTo>
                    <a:pt x="727" y="1382"/>
                  </a:lnTo>
                  <a:lnTo>
                    <a:pt x="736" y="1386"/>
                  </a:lnTo>
                  <a:lnTo>
                    <a:pt x="740" y="1386"/>
                  </a:lnTo>
                  <a:lnTo>
                    <a:pt x="748" y="1390"/>
                  </a:lnTo>
                  <a:lnTo>
                    <a:pt x="752" y="1390"/>
                  </a:lnTo>
                  <a:lnTo>
                    <a:pt x="761" y="1390"/>
                  </a:lnTo>
                  <a:lnTo>
                    <a:pt x="765" y="139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3545" y="2838"/>
              <a:ext cx="278" cy="0"/>
            </a:xfrm>
            <a:custGeom>
              <a:avLst/>
              <a:gdLst>
                <a:gd name="T0" fmla="*/ 0 w 278"/>
                <a:gd name="T1" fmla="*/ 4 w 278"/>
                <a:gd name="T2" fmla="*/ 12 w 278"/>
                <a:gd name="T3" fmla="*/ 16 w 278"/>
                <a:gd name="T4" fmla="*/ 25 w 278"/>
                <a:gd name="T5" fmla="*/ 29 w 278"/>
                <a:gd name="T6" fmla="*/ 37 w 278"/>
                <a:gd name="T7" fmla="*/ 41 w 278"/>
                <a:gd name="T8" fmla="*/ 50 w 278"/>
                <a:gd name="T9" fmla="*/ 54 w 278"/>
                <a:gd name="T10" fmla="*/ 58 w 278"/>
                <a:gd name="T11" fmla="*/ 66 w 278"/>
                <a:gd name="T12" fmla="*/ 70 w 278"/>
                <a:gd name="T13" fmla="*/ 79 w 278"/>
                <a:gd name="T14" fmla="*/ 83 w 278"/>
                <a:gd name="T15" fmla="*/ 91 w 278"/>
                <a:gd name="T16" fmla="*/ 95 w 278"/>
                <a:gd name="T17" fmla="*/ 104 w 278"/>
                <a:gd name="T18" fmla="*/ 108 w 278"/>
                <a:gd name="T19" fmla="*/ 112 w 278"/>
                <a:gd name="T20" fmla="*/ 120 w 278"/>
                <a:gd name="T21" fmla="*/ 124 w 278"/>
                <a:gd name="T22" fmla="*/ 133 w 278"/>
                <a:gd name="T23" fmla="*/ 137 w 278"/>
                <a:gd name="T24" fmla="*/ 145 w 278"/>
                <a:gd name="T25" fmla="*/ 149 w 278"/>
                <a:gd name="T26" fmla="*/ 158 w 278"/>
                <a:gd name="T27" fmla="*/ 162 w 278"/>
                <a:gd name="T28" fmla="*/ 166 w 278"/>
                <a:gd name="T29" fmla="*/ 174 w 278"/>
                <a:gd name="T30" fmla="*/ 178 w 278"/>
                <a:gd name="T31" fmla="*/ 187 w 278"/>
                <a:gd name="T32" fmla="*/ 191 w 278"/>
                <a:gd name="T33" fmla="*/ 199 w 278"/>
                <a:gd name="T34" fmla="*/ 203 w 278"/>
                <a:gd name="T35" fmla="*/ 212 w 278"/>
                <a:gd name="T36" fmla="*/ 216 w 278"/>
                <a:gd name="T37" fmla="*/ 220 w 278"/>
                <a:gd name="T38" fmla="*/ 228 w 278"/>
                <a:gd name="T39" fmla="*/ 233 w 278"/>
                <a:gd name="T40" fmla="*/ 241 w 278"/>
                <a:gd name="T41" fmla="*/ 245 w 278"/>
                <a:gd name="T42" fmla="*/ 253 w 278"/>
                <a:gd name="T43" fmla="*/ 257 w 278"/>
                <a:gd name="T44" fmla="*/ 266 w 278"/>
                <a:gd name="T45" fmla="*/ 270 w 278"/>
                <a:gd name="T46" fmla="*/ 278 w 27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Lst>
              <a:rect l="0" t="0" r="r" b="b"/>
              <a:pathLst>
                <a:path w="278">
                  <a:moveTo>
                    <a:pt x="0" y="0"/>
                  </a:moveTo>
                  <a:lnTo>
                    <a:pt x="4" y="0"/>
                  </a:lnTo>
                  <a:lnTo>
                    <a:pt x="12" y="0"/>
                  </a:lnTo>
                  <a:lnTo>
                    <a:pt x="16" y="0"/>
                  </a:lnTo>
                  <a:lnTo>
                    <a:pt x="25" y="0"/>
                  </a:lnTo>
                  <a:lnTo>
                    <a:pt x="29" y="0"/>
                  </a:lnTo>
                  <a:lnTo>
                    <a:pt x="37" y="0"/>
                  </a:lnTo>
                  <a:lnTo>
                    <a:pt x="41" y="0"/>
                  </a:lnTo>
                  <a:lnTo>
                    <a:pt x="50" y="0"/>
                  </a:lnTo>
                  <a:lnTo>
                    <a:pt x="54" y="0"/>
                  </a:lnTo>
                  <a:lnTo>
                    <a:pt x="58" y="0"/>
                  </a:lnTo>
                  <a:lnTo>
                    <a:pt x="66" y="0"/>
                  </a:lnTo>
                  <a:lnTo>
                    <a:pt x="70" y="0"/>
                  </a:lnTo>
                  <a:lnTo>
                    <a:pt x="79" y="0"/>
                  </a:lnTo>
                  <a:lnTo>
                    <a:pt x="83" y="0"/>
                  </a:lnTo>
                  <a:lnTo>
                    <a:pt x="91" y="0"/>
                  </a:lnTo>
                  <a:lnTo>
                    <a:pt x="95" y="0"/>
                  </a:lnTo>
                  <a:lnTo>
                    <a:pt x="104" y="0"/>
                  </a:lnTo>
                  <a:lnTo>
                    <a:pt x="108" y="0"/>
                  </a:lnTo>
                  <a:lnTo>
                    <a:pt x="112" y="0"/>
                  </a:lnTo>
                  <a:lnTo>
                    <a:pt x="120" y="0"/>
                  </a:lnTo>
                  <a:lnTo>
                    <a:pt x="124" y="0"/>
                  </a:lnTo>
                  <a:lnTo>
                    <a:pt x="133" y="0"/>
                  </a:lnTo>
                  <a:lnTo>
                    <a:pt x="137" y="0"/>
                  </a:lnTo>
                  <a:lnTo>
                    <a:pt x="145" y="0"/>
                  </a:lnTo>
                  <a:lnTo>
                    <a:pt x="149" y="0"/>
                  </a:lnTo>
                  <a:lnTo>
                    <a:pt x="158" y="0"/>
                  </a:lnTo>
                  <a:lnTo>
                    <a:pt x="162" y="0"/>
                  </a:lnTo>
                  <a:lnTo>
                    <a:pt x="166" y="0"/>
                  </a:lnTo>
                  <a:lnTo>
                    <a:pt x="174" y="0"/>
                  </a:lnTo>
                  <a:lnTo>
                    <a:pt x="178" y="0"/>
                  </a:lnTo>
                  <a:lnTo>
                    <a:pt x="187" y="0"/>
                  </a:lnTo>
                  <a:lnTo>
                    <a:pt x="191" y="0"/>
                  </a:lnTo>
                  <a:lnTo>
                    <a:pt x="199" y="0"/>
                  </a:lnTo>
                  <a:lnTo>
                    <a:pt x="203" y="0"/>
                  </a:lnTo>
                  <a:lnTo>
                    <a:pt x="212" y="0"/>
                  </a:lnTo>
                  <a:lnTo>
                    <a:pt x="216" y="0"/>
                  </a:lnTo>
                  <a:lnTo>
                    <a:pt x="220" y="0"/>
                  </a:lnTo>
                  <a:lnTo>
                    <a:pt x="228" y="0"/>
                  </a:lnTo>
                  <a:lnTo>
                    <a:pt x="233" y="0"/>
                  </a:lnTo>
                  <a:lnTo>
                    <a:pt x="241" y="0"/>
                  </a:lnTo>
                  <a:lnTo>
                    <a:pt x="245" y="0"/>
                  </a:lnTo>
                  <a:lnTo>
                    <a:pt x="253" y="0"/>
                  </a:lnTo>
                  <a:lnTo>
                    <a:pt x="257" y="0"/>
                  </a:lnTo>
                  <a:lnTo>
                    <a:pt x="266" y="0"/>
                  </a:lnTo>
                  <a:lnTo>
                    <a:pt x="270" y="0"/>
                  </a:lnTo>
                  <a:lnTo>
                    <a:pt x="278"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2019" y="2534"/>
              <a:ext cx="761" cy="204"/>
            </a:xfrm>
            <a:custGeom>
              <a:avLst/>
              <a:gdLst>
                <a:gd name="T0" fmla="*/ 9 w 761"/>
                <a:gd name="T1" fmla="*/ 200 h 204"/>
                <a:gd name="T2" fmla="*/ 30 w 761"/>
                <a:gd name="T3" fmla="*/ 196 h 204"/>
                <a:gd name="T4" fmla="*/ 46 w 761"/>
                <a:gd name="T5" fmla="*/ 192 h 204"/>
                <a:gd name="T6" fmla="*/ 63 w 761"/>
                <a:gd name="T7" fmla="*/ 188 h 204"/>
                <a:gd name="T8" fmla="*/ 84 w 761"/>
                <a:gd name="T9" fmla="*/ 179 h 204"/>
                <a:gd name="T10" fmla="*/ 100 w 761"/>
                <a:gd name="T11" fmla="*/ 175 h 204"/>
                <a:gd name="T12" fmla="*/ 117 w 761"/>
                <a:gd name="T13" fmla="*/ 171 h 204"/>
                <a:gd name="T14" fmla="*/ 138 w 761"/>
                <a:gd name="T15" fmla="*/ 167 h 204"/>
                <a:gd name="T16" fmla="*/ 154 w 761"/>
                <a:gd name="T17" fmla="*/ 159 h 204"/>
                <a:gd name="T18" fmla="*/ 171 w 761"/>
                <a:gd name="T19" fmla="*/ 154 h 204"/>
                <a:gd name="T20" fmla="*/ 192 w 761"/>
                <a:gd name="T21" fmla="*/ 150 h 204"/>
                <a:gd name="T22" fmla="*/ 208 w 761"/>
                <a:gd name="T23" fmla="*/ 142 h 204"/>
                <a:gd name="T24" fmla="*/ 225 w 761"/>
                <a:gd name="T25" fmla="*/ 138 h 204"/>
                <a:gd name="T26" fmla="*/ 246 w 761"/>
                <a:gd name="T27" fmla="*/ 134 h 204"/>
                <a:gd name="T28" fmla="*/ 262 w 761"/>
                <a:gd name="T29" fmla="*/ 125 h 204"/>
                <a:gd name="T30" fmla="*/ 279 w 761"/>
                <a:gd name="T31" fmla="*/ 121 h 204"/>
                <a:gd name="T32" fmla="*/ 300 w 761"/>
                <a:gd name="T33" fmla="*/ 117 h 204"/>
                <a:gd name="T34" fmla="*/ 316 w 761"/>
                <a:gd name="T35" fmla="*/ 109 h 204"/>
                <a:gd name="T36" fmla="*/ 337 w 761"/>
                <a:gd name="T37" fmla="*/ 104 h 204"/>
                <a:gd name="T38" fmla="*/ 354 w 761"/>
                <a:gd name="T39" fmla="*/ 96 h 204"/>
                <a:gd name="T40" fmla="*/ 370 w 761"/>
                <a:gd name="T41" fmla="*/ 92 h 204"/>
                <a:gd name="T42" fmla="*/ 391 w 761"/>
                <a:gd name="T43" fmla="*/ 88 h 204"/>
                <a:gd name="T44" fmla="*/ 408 w 761"/>
                <a:gd name="T45" fmla="*/ 79 h 204"/>
                <a:gd name="T46" fmla="*/ 424 w 761"/>
                <a:gd name="T47" fmla="*/ 75 h 204"/>
                <a:gd name="T48" fmla="*/ 445 w 761"/>
                <a:gd name="T49" fmla="*/ 71 h 204"/>
                <a:gd name="T50" fmla="*/ 462 w 761"/>
                <a:gd name="T51" fmla="*/ 63 h 204"/>
                <a:gd name="T52" fmla="*/ 478 w 761"/>
                <a:gd name="T53" fmla="*/ 59 h 204"/>
                <a:gd name="T54" fmla="*/ 499 w 761"/>
                <a:gd name="T55" fmla="*/ 55 h 204"/>
                <a:gd name="T56" fmla="*/ 516 w 761"/>
                <a:gd name="T57" fmla="*/ 50 h 204"/>
                <a:gd name="T58" fmla="*/ 532 w 761"/>
                <a:gd name="T59" fmla="*/ 46 h 204"/>
                <a:gd name="T60" fmla="*/ 553 w 761"/>
                <a:gd name="T61" fmla="*/ 38 h 204"/>
                <a:gd name="T62" fmla="*/ 570 w 761"/>
                <a:gd name="T63" fmla="*/ 34 h 204"/>
                <a:gd name="T64" fmla="*/ 586 w 761"/>
                <a:gd name="T65" fmla="*/ 30 h 204"/>
                <a:gd name="T66" fmla="*/ 607 w 761"/>
                <a:gd name="T67" fmla="*/ 25 h 204"/>
                <a:gd name="T68" fmla="*/ 624 w 761"/>
                <a:gd name="T69" fmla="*/ 21 h 204"/>
                <a:gd name="T70" fmla="*/ 640 w 761"/>
                <a:gd name="T71" fmla="*/ 17 h 204"/>
                <a:gd name="T72" fmla="*/ 661 w 761"/>
                <a:gd name="T73" fmla="*/ 17 h 204"/>
                <a:gd name="T74" fmla="*/ 678 w 761"/>
                <a:gd name="T75" fmla="*/ 13 h 204"/>
                <a:gd name="T76" fmla="*/ 695 w 761"/>
                <a:gd name="T77" fmla="*/ 9 h 204"/>
                <a:gd name="T78" fmla="*/ 715 w 761"/>
                <a:gd name="T79" fmla="*/ 5 h 204"/>
                <a:gd name="T80" fmla="*/ 732 w 761"/>
                <a:gd name="T81" fmla="*/ 5 h 204"/>
                <a:gd name="T82" fmla="*/ 749 w 761"/>
                <a:gd name="T8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04">
                  <a:moveTo>
                    <a:pt x="0" y="204"/>
                  </a:moveTo>
                  <a:lnTo>
                    <a:pt x="5" y="204"/>
                  </a:lnTo>
                  <a:lnTo>
                    <a:pt x="9" y="200"/>
                  </a:lnTo>
                  <a:lnTo>
                    <a:pt x="17" y="200"/>
                  </a:lnTo>
                  <a:lnTo>
                    <a:pt x="21" y="196"/>
                  </a:lnTo>
                  <a:lnTo>
                    <a:pt x="30" y="196"/>
                  </a:lnTo>
                  <a:lnTo>
                    <a:pt x="34" y="196"/>
                  </a:lnTo>
                  <a:lnTo>
                    <a:pt x="42" y="192"/>
                  </a:lnTo>
                  <a:lnTo>
                    <a:pt x="46" y="192"/>
                  </a:lnTo>
                  <a:lnTo>
                    <a:pt x="54" y="188"/>
                  </a:lnTo>
                  <a:lnTo>
                    <a:pt x="59" y="188"/>
                  </a:lnTo>
                  <a:lnTo>
                    <a:pt x="63" y="188"/>
                  </a:lnTo>
                  <a:lnTo>
                    <a:pt x="71" y="184"/>
                  </a:lnTo>
                  <a:lnTo>
                    <a:pt x="75" y="184"/>
                  </a:lnTo>
                  <a:lnTo>
                    <a:pt x="84" y="179"/>
                  </a:lnTo>
                  <a:lnTo>
                    <a:pt x="88" y="179"/>
                  </a:lnTo>
                  <a:lnTo>
                    <a:pt x="96" y="179"/>
                  </a:lnTo>
                  <a:lnTo>
                    <a:pt x="100" y="175"/>
                  </a:lnTo>
                  <a:lnTo>
                    <a:pt x="108" y="175"/>
                  </a:lnTo>
                  <a:lnTo>
                    <a:pt x="113" y="171"/>
                  </a:lnTo>
                  <a:lnTo>
                    <a:pt x="117" y="171"/>
                  </a:lnTo>
                  <a:lnTo>
                    <a:pt x="125" y="171"/>
                  </a:lnTo>
                  <a:lnTo>
                    <a:pt x="129" y="167"/>
                  </a:lnTo>
                  <a:lnTo>
                    <a:pt x="138" y="167"/>
                  </a:lnTo>
                  <a:lnTo>
                    <a:pt x="142" y="163"/>
                  </a:lnTo>
                  <a:lnTo>
                    <a:pt x="150" y="163"/>
                  </a:lnTo>
                  <a:lnTo>
                    <a:pt x="154" y="159"/>
                  </a:lnTo>
                  <a:lnTo>
                    <a:pt x="163" y="159"/>
                  </a:lnTo>
                  <a:lnTo>
                    <a:pt x="167" y="154"/>
                  </a:lnTo>
                  <a:lnTo>
                    <a:pt x="171" y="154"/>
                  </a:lnTo>
                  <a:lnTo>
                    <a:pt x="179" y="154"/>
                  </a:lnTo>
                  <a:lnTo>
                    <a:pt x="183" y="150"/>
                  </a:lnTo>
                  <a:lnTo>
                    <a:pt x="192" y="150"/>
                  </a:lnTo>
                  <a:lnTo>
                    <a:pt x="196" y="146"/>
                  </a:lnTo>
                  <a:lnTo>
                    <a:pt x="204" y="146"/>
                  </a:lnTo>
                  <a:lnTo>
                    <a:pt x="208" y="142"/>
                  </a:lnTo>
                  <a:lnTo>
                    <a:pt x="217" y="142"/>
                  </a:lnTo>
                  <a:lnTo>
                    <a:pt x="221" y="138"/>
                  </a:lnTo>
                  <a:lnTo>
                    <a:pt x="225" y="138"/>
                  </a:lnTo>
                  <a:lnTo>
                    <a:pt x="233" y="138"/>
                  </a:lnTo>
                  <a:lnTo>
                    <a:pt x="237" y="134"/>
                  </a:lnTo>
                  <a:lnTo>
                    <a:pt x="246" y="134"/>
                  </a:lnTo>
                  <a:lnTo>
                    <a:pt x="250" y="129"/>
                  </a:lnTo>
                  <a:lnTo>
                    <a:pt x="258" y="129"/>
                  </a:lnTo>
                  <a:lnTo>
                    <a:pt x="262" y="125"/>
                  </a:lnTo>
                  <a:lnTo>
                    <a:pt x="271" y="125"/>
                  </a:lnTo>
                  <a:lnTo>
                    <a:pt x="275" y="121"/>
                  </a:lnTo>
                  <a:lnTo>
                    <a:pt x="279" y="121"/>
                  </a:lnTo>
                  <a:lnTo>
                    <a:pt x="287" y="117"/>
                  </a:lnTo>
                  <a:lnTo>
                    <a:pt x="291" y="117"/>
                  </a:lnTo>
                  <a:lnTo>
                    <a:pt x="300" y="117"/>
                  </a:lnTo>
                  <a:lnTo>
                    <a:pt x="304" y="113"/>
                  </a:lnTo>
                  <a:lnTo>
                    <a:pt x="312" y="113"/>
                  </a:lnTo>
                  <a:lnTo>
                    <a:pt x="316" y="109"/>
                  </a:lnTo>
                  <a:lnTo>
                    <a:pt x="325" y="109"/>
                  </a:lnTo>
                  <a:lnTo>
                    <a:pt x="329" y="104"/>
                  </a:lnTo>
                  <a:lnTo>
                    <a:pt x="337" y="104"/>
                  </a:lnTo>
                  <a:lnTo>
                    <a:pt x="341" y="100"/>
                  </a:lnTo>
                  <a:lnTo>
                    <a:pt x="345" y="100"/>
                  </a:lnTo>
                  <a:lnTo>
                    <a:pt x="354" y="96"/>
                  </a:lnTo>
                  <a:lnTo>
                    <a:pt x="358" y="96"/>
                  </a:lnTo>
                  <a:lnTo>
                    <a:pt x="366" y="92"/>
                  </a:lnTo>
                  <a:lnTo>
                    <a:pt x="370" y="92"/>
                  </a:lnTo>
                  <a:lnTo>
                    <a:pt x="379" y="92"/>
                  </a:lnTo>
                  <a:lnTo>
                    <a:pt x="383" y="88"/>
                  </a:lnTo>
                  <a:lnTo>
                    <a:pt x="391" y="88"/>
                  </a:lnTo>
                  <a:lnTo>
                    <a:pt x="395" y="84"/>
                  </a:lnTo>
                  <a:lnTo>
                    <a:pt x="399" y="84"/>
                  </a:lnTo>
                  <a:lnTo>
                    <a:pt x="408" y="79"/>
                  </a:lnTo>
                  <a:lnTo>
                    <a:pt x="412" y="79"/>
                  </a:lnTo>
                  <a:lnTo>
                    <a:pt x="420" y="75"/>
                  </a:lnTo>
                  <a:lnTo>
                    <a:pt x="424" y="75"/>
                  </a:lnTo>
                  <a:lnTo>
                    <a:pt x="433" y="75"/>
                  </a:lnTo>
                  <a:lnTo>
                    <a:pt x="437" y="71"/>
                  </a:lnTo>
                  <a:lnTo>
                    <a:pt x="445" y="71"/>
                  </a:lnTo>
                  <a:lnTo>
                    <a:pt x="449" y="67"/>
                  </a:lnTo>
                  <a:lnTo>
                    <a:pt x="453" y="67"/>
                  </a:lnTo>
                  <a:lnTo>
                    <a:pt x="462" y="63"/>
                  </a:lnTo>
                  <a:lnTo>
                    <a:pt x="466" y="63"/>
                  </a:lnTo>
                  <a:lnTo>
                    <a:pt x="474" y="63"/>
                  </a:lnTo>
                  <a:lnTo>
                    <a:pt x="478" y="59"/>
                  </a:lnTo>
                  <a:lnTo>
                    <a:pt x="487" y="59"/>
                  </a:lnTo>
                  <a:lnTo>
                    <a:pt x="491" y="55"/>
                  </a:lnTo>
                  <a:lnTo>
                    <a:pt x="499" y="55"/>
                  </a:lnTo>
                  <a:lnTo>
                    <a:pt x="503" y="55"/>
                  </a:lnTo>
                  <a:lnTo>
                    <a:pt x="507" y="50"/>
                  </a:lnTo>
                  <a:lnTo>
                    <a:pt x="516" y="50"/>
                  </a:lnTo>
                  <a:lnTo>
                    <a:pt x="520" y="46"/>
                  </a:lnTo>
                  <a:lnTo>
                    <a:pt x="528" y="46"/>
                  </a:lnTo>
                  <a:lnTo>
                    <a:pt x="532" y="46"/>
                  </a:lnTo>
                  <a:lnTo>
                    <a:pt x="541" y="42"/>
                  </a:lnTo>
                  <a:lnTo>
                    <a:pt x="545" y="42"/>
                  </a:lnTo>
                  <a:lnTo>
                    <a:pt x="553" y="38"/>
                  </a:lnTo>
                  <a:lnTo>
                    <a:pt x="557" y="38"/>
                  </a:lnTo>
                  <a:lnTo>
                    <a:pt x="562" y="38"/>
                  </a:lnTo>
                  <a:lnTo>
                    <a:pt x="570" y="34"/>
                  </a:lnTo>
                  <a:lnTo>
                    <a:pt x="574" y="34"/>
                  </a:lnTo>
                  <a:lnTo>
                    <a:pt x="582" y="34"/>
                  </a:lnTo>
                  <a:lnTo>
                    <a:pt x="586" y="30"/>
                  </a:lnTo>
                  <a:lnTo>
                    <a:pt x="595" y="30"/>
                  </a:lnTo>
                  <a:lnTo>
                    <a:pt x="599" y="30"/>
                  </a:lnTo>
                  <a:lnTo>
                    <a:pt x="607" y="25"/>
                  </a:lnTo>
                  <a:lnTo>
                    <a:pt x="611" y="25"/>
                  </a:lnTo>
                  <a:lnTo>
                    <a:pt x="620" y="25"/>
                  </a:lnTo>
                  <a:lnTo>
                    <a:pt x="624" y="21"/>
                  </a:lnTo>
                  <a:lnTo>
                    <a:pt x="628" y="21"/>
                  </a:lnTo>
                  <a:lnTo>
                    <a:pt x="636" y="21"/>
                  </a:lnTo>
                  <a:lnTo>
                    <a:pt x="640" y="17"/>
                  </a:lnTo>
                  <a:lnTo>
                    <a:pt x="649" y="17"/>
                  </a:lnTo>
                  <a:lnTo>
                    <a:pt x="653" y="17"/>
                  </a:lnTo>
                  <a:lnTo>
                    <a:pt x="661" y="17"/>
                  </a:lnTo>
                  <a:lnTo>
                    <a:pt x="665" y="13"/>
                  </a:lnTo>
                  <a:lnTo>
                    <a:pt x="674" y="13"/>
                  </a:lnTo>
                  <a:lnTo>
                    <a:pt x="678" y="13"/>
                  </a:lnTo>
                  <a:lnTo>
                    <a:pt x="682" y="9"/>
                  </a:lnTo>
                  <a:lnTo>
                    <a:pt x="690" y="9"/>
                  </a:lnTo>
                  <a:lnTo>
                    <a:pt x="695" y="9"/>
                  </a:lnTo>
                  <a:lnTo>
                    <a:pt x="703" y="9"/>
                  </a:lnTo>
                  <a:lnTo>
                    <a:pt x="707" y="5"/>
                  </a:lnTo>
                  <a:lnTo>
                    <a:pt x="715" y="5"/>
                  </a:lnTo>
                  <a:lnTo>
                    <a:pt x="719" y="5"/>
                  </a:lnTo>
                  <a:lnTo>
                    <a:pt x="728" y="5"/>
                  </a:lnTo>
                  <a:lnTo>
                    <a:pt x="732" y="5"/>
                  </a:lnTo>
                  <a:lnTo>
                    <a:pt x="736" y="0"/>
                  </a:lnTo>
                  <a:lnTo>
                    <a:pt x="744" y="0"/>
                  </a:lnTo>
                  <a:lnTo>
                    <a:pt x="749" y="0"/>
                  </a:lnTo>
                  <a:lnTo>
                    <a:pt x="757" y="0"/>
                  </a:lnTo>
                  <a:lnTo>
                    <a:pt x="761" y="0"/>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2780" y="2526"/>
              <a:ext cx="765" cy="129"/>
            </a:xfrm>
            <a:custGeom>
              <a:avLst/>
              <a:gdLst>
                <a:gd name="T0" fmla="*/ 12 w 765"/>
                <a:gd name="T1" fmla="*/ 4 h 129"/>
                <a:gd name="T2" fmla="*/ 29 w 765"/>
                <a:gd name="T3" fmla="*/ 4 h 129"/>
                <a:gd name="T4" fmla="*/ 50 w 765"/>
                <a:gd name="T5" fmla="*/ 4 h 129"/>
                <a:gd name="T6" fmla="*/ 67 w 765"/>
                <a:gd name="T7" fmla="*/ 0 h 129"/>
                <a:gd name="T8" fmla="*/ 83 w 765"/>
                <a:gd name="T9" fmla="*/ 0 h 129"/>
                <a:gd name="T10" fmla="*/ 104 w 765"/>
                <a:gd name="T11" fmla="*/ 0 h 129"/>
                <a:gd name="T12" fmla="*/ 121 w 765"/>
                <a:gd name="T13" fmla="*/ 0 h 129"/>
                <a:gd name="T14" fmla="*/ 141 w 765"/>
                <a:gd name="T15" fmla="*/ 0 h 129"/>
                <a:gd name="T16" fmla="*/ 158 w 765"/>
                <a:gd name="T17" fmla="*/ 0 h 129"/>
                <a:gd name="T18" fmla="*/ 175 w 765"/>
                <a:gd name="T19" fmla="*/ 0 h 129"/>
                <a:gd name="T20" fmla="*/ 195 w 765"/>
                <a:gd name="T21" fmla="*/ 0 h 129"/>
                <a:gd name="T22" fmla="*/ 212 w 765"/>
                <a:gd name="T23" fmla="*/ 0 h 129"/>
                <a:gd name="T24" fmla="*/ 229 w 765"/>
                <a:gd name="T25" fmla="*/ 4 h 129"/>
                <a:gd name="T26" fmla="*/ 249 w 765"/>
                <a:gd name="T27" fmla="*/ 4 h 129"/>
                <a:gd name="T28" fmla="*/ 266 w 765"/>
                <a:gd name="T29" fmla="*/ 4 h 129"/>
                <a:gd name="T30" fmla="*/ 283 w 765"/>
                <a:gd name="T31" fmla="*/ 8 h 129"/>
                <a:gd name="T32" fmla="*/ 303 w 765"/>
                <a:gd name="T33" fmla="*/ 8 h 129"/>
                <a:gd name="T34" fmla="*/ 320 w 765"/>
                <a:gd name="T35" fmla="*/ 13 h 129"/>
                <a:gd name="T36" fmla="*/ 337 w 765"/>
                <a:gd name="T37" fmla="*/ 17 h 129"/>
                <a:gd name="T38" fmla="*/ 357 w 765"/>
                <a:gd name="T39" fmla="*/ 17 h 129"/>
                <a:gd name="T40" fmla="*/ 374 w 765"/>
                <a:gd name="T41" fmla="*/ 21 h 129"/>
                <a:gd name="T42" fmla="*/ 391 w 765"/>
                <a:gd name="T43" fmla="*/ 25 h 129"/>
                <a:gd name="T44" fmla="*/ 411 w 765"/>
                <a:gd name="T45" fmla="*/ 29 h 129"/>
                <a:gd name="T46" fmla="*/ 428 w 765"/>
                <a:gd name="T47" fmla="*/ 33 h 129"/>
                <a:gd name="T48" fmla="*/ 445 w 765"/>
                <a:gd name="T49" fmla="*/ 38 h 129"/>
                <a:gd name="T50" fmla="*/ 466 w 765"/>
                <a:gd name="T51" fmla="*/ 42 h 129"/>
                <a:gd name="T52" fmla="*/ 482 w 765"/>
                <a:gd name="T53" fmla="*/ 46 h 129"/>
                <a:gd name="T54" fmla="*/ 499 w 765"/>
                <a:gd name="T55" fmla="*/ 50 h 129"/>
                <a:gd name="T56" fmla="*/ 520 w 765"/>
                <a:gd name="T57" fmla="*/ 54 h 129"/>
                <a:gd name="T58" fmla="*/ 536 w 765"/>
                <a:gd name="T59" fmla="*/ 63 h 129"/>
                <a:gd name="T60" fmla="*/ 553 w 765"/>
                <a:gd name="T61" fmla="*/ 67 h 129"/>
                <a:gd name="T62" fmla="*/ 574 w 765"/>
                <a:gd name="T63" fmla="*/ 71 h 129"/>
                <a:gd name="T64" fmla="*/ 590 w 765"/>
                <a:gd name="T65" fmla="*/ 75 h 129"/>
                <a:gd name="T66" fmla="*/ 607 w 765"/>
                <a:gd name="T67" fmla="*/ 83 h 129"/>
                <a:gd name="T68" fmla="*/ 628 w 765"/>
                <a:gd name="T69" fmla="*/ 87 h 129"/>
                <a:gd name="T70" fmla="*/ 644 w 765"/>
                <a:gd name="T71" fmla="*/ 92 h 129"/>
                <a:gd name="T72" fmla="*/ 661 w 765"/>
                <a:gd name="T73" fmla="*/ 100 h 129"/>
                <a:gd name="T74" fmla="*/ 682 w 765"/>
                <a:gd name="T75" fmla="*/ 104 h 129"/>
                <a:gd name="T76" fmla="*/ 698 w 765"/>
                <a:gd name="T77" fmla="*/ 108 h 129"/>
                <a:gd name="T78" fmla="*/ 715 w 765"/>
                <a:gd name="T79" fmla="*/ 117 h 129"/>
                <a:gd name="T80" fmla="*/ 736 w 765"/>
                <a:gd name="T81" fmla="*/ 121 h 129"/>
                <a:gd name="T82" fmla="*/ 752 w 765"/>
                <a:gd name="T83"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5" h="129">
                  <a:moveTo>
                    <a:pt x="0" y="8"/>
                  </a:moveTo>
                  <a:lnTo>
                    <a:pt x="8" y="8"/>
                  </a:lnTo>
                  <a:lnTo>
                    <a:pt x="12" y="4"/>
                  </a:lnTo>
                  <a:lnTo>
                    <a:pt x="21" y="4"/>
                  </a:lnTo>
                  <a:lnTo>
                    <a:pt x="25" y="4"/>
                  </a:lnTo>
                  <a:lnTo>
                    <a:pt x="29" y="4"/>
                  </a:lnTo>
                  <a:lnTo>
                    <a:pt x="37" y="4"/>
                  </a:lnTo>
                  <a:lnTo>
                    <a:pt x="42" y="4"/>
                  </a:lnTo>
                  <a:lnTo>
                    <a:pt x="50" y="4"/>
                  </a:lnTo>
                  <a:lnTo>
                    <a:pt x="54" y="0"/>
                  </a:lnTo>
                  <a:lnTo>
                    <a:pt x="62" y="0"/>
                  </a:lnTo>
                  <a:lnTo>
                    <a:pt x="67" y="0"/>
                  </a:lnTo>
                  <a:lnTo>
                    <a:pt x="75" y="0"/>
                  </a:lnTo>
                  <a:lnTo>
                    <a:pt x="79" y="0"/>
                  </a:lnTo>
                  <a:lnTo>
                    <a:pt x="83" y="0"/>
                  </a:lnTo>
                  <a:lnTo>
                    <a:pt x="91" y="0"/>
                  </a:lnTo>
                  <a:lnTo>
                    <a:pt x="96" y="0"/>
                  </a:lnTo>
                  <a:lnTo>
                    <a:pt x="104" y="0"/>
                  </a:lnTo>
                  <a:lnTo>
                    <a:pt x="108" y="0"/>
                  </a:lnTo>
                  <a:lnTo>
                    <a:pt x="116" y="0"/>
                  </a:lnTo>
                  <a:lnTo>
                    <a:pt x="121" y="0"/>
                  </a:lnTo>
                  <a:lnTo>
                    <a:pt x="129" y="0"/>
                  </a:lnTo>
                  <a:lnTo>
                    <a:pt x="133" y="0"/>
                  </a:lnTo>
                  <a:lnTo>
                    <a:pt x="141" y="0"/>
                  </a:lnTo>
                  <a:lnTo>
                    <a:pt x="145" y="0"/>
                  </a:lnTo>
                  <a:lnTo>
                    <a:pt x="150" y="0"/>
                  </a:lnTo>
                  <a:lnTo>
                    <a:pt x="158" y="0"/>
                  </a:lnTo>
                  <a:lnTo>
                    <a:pt x="162" y="0"/>
                  </a:lnTo>
                  <a:lnTo>
                    <a:pt x="170" y="0"/>
                  </a:lnTo>
                  <a:lnTo>
                    <a:pt x="175" y="0"/>
                  </a:lnTo>
                  <a:lnTo>
                    <a:pt x="183" y="0"/>
                  </a:lnTo>
                  <a:lnTo>
                    <a:pt x="187" y="0"/>
                  </a:lnTo>
                  <a:lnTo>
                    <a:pt x="195" y="0"/>
                  </a:lnTo>
                  <a:lnTo>
                    <a:pt x="200" y="0"/>
                  </a:lnTo>
                  <a:lnTo>
                    <a:pt x="204" y="0"/>
                  </a:lnTo>
                  <a:lnTo>
                    <a:pt x="212" y="0"/>
                  </a:lnTo>
                  <a:lnTo>
                    <a:pt x="216" y="0"/>
                  </a:lnTo>
                  <a:lnTo>
                    <a:pt x="224" y="0"/>
                  </a:lnTo>
                  <a:lnTo>
                    <a:pt x="229" y="4"/>
                  </a:lnTo>
                  <a:lnTo>
                    <a:pt x="237" y="4"/>
                  </a:lnTo>
                  <a:lnTo>
                    <a:pt x="241" y="4"/>
                  </a:lnTo>
                  <a:lnTo>
                    <a:pt x="249" y="4"/>
                  </a:lnTo>
                  <a:lnTo>
                    <a:pt x="254" y="4"/>
                  </a:lnTo>
                  <a:lnTo>
                    <a:pt x="258" y="4"/>
                  </a:lnTo>
                  <a:lnTo>
                    <a:pt x="266" y="4"/>
                  </a:lnTo>
                  <a:lnTo>
                    <a:pt x="270" y="8"/>
                  </a:lnTo>
                  <a:lnTo>
                    <a:pt x="278" y="8"/>
                  </a:lnTo>
                  <a:lnTo>
                    <a:pt x="283" y="8"/>
                  </a:lnTo>
                  <a:lnTo>
                    <a:pt x="291" y="8"/>
                  </a:lnTo>
                  <a:lnTo>
                    <a:pt x="295" y="8"/>
                  </a:lnTo>
                  <a:lnTo>
                    <a:pt x="303" y="8"/>
                  </a:lnTo>
                  <a:lnTo>
                    <a:pt x="308" y="13"/>
                  </a:lnTo>
                  <a:lnTo>
                    <a:pt x="312" y="13"/>
                  </a:lnTo>
                  <a:lnTo>
                    <a:pt x="320" y="13"/>
                  </a:lnTo>
                  <a:lnTo>
                    <a:pt x="324" y="13"/>
                  </a:lnTo>
                  <a:lnTo>
                    <a:pt x="333" y="13"/>
                  </a:lnTo>
                  <a:lnTo>
                    <a:pt x="337" y="17"/>
                  </a:lnTo>
                  <a:lnTo>
                    <a:pt x="345" y="17"/>
                  </a:lnTo>
                  <a:lnTo>
                    <a:pt x="349" y="17"/>
                  </a:lnTo>
                  <a:lnTo>
                    <a:pt x="357" y="17"/>
                  </a:lnTo>
                  <a:lnTo>
                    <a:pt x="362" y="21"/>
                  </a:lnTo>
                  <a:lnTo>
                    <a:pt x="366" y="21"/>
                  </a:lnTo>
                  <a:lnTo>
                    <a:pt x="374" y="21"/>
                  </a:lnTo>
                  <a:lnTo>
                    <a:pt x="378" y="25"/>
                  </a:lnTo>
                  <a:lnTo>
                    <a:pt x="387" y="25"/>
                  </a:lnTo>
                  <a:lnTo>
                    <a:pt x="391" y="25"/>
                  </a:lnTo>
                  <a:lnTo>
                    <a:pt x="399" y="25"/>
                  </a:lnTo>
                  <a:lnTo>
                    <a:pt x="403" y="29"/>
                  </a:lnTo>
                  <a:lnTo>
                    <a:pt x="411" y="29"/>
                  </a:lnTo>
                  <a:lnTo>
                    <a:pt x="416" y="29"/>
                  </a:lnTo>
                  <a:lnTo>
                    <a:pt x="420" y="33"/>
                  </a:lnTo>
                  <a:lnTo>
                    <a:pt x="428" y="33"/>
                  </a:lnTo>
                  <a:lnTo>
                    <a:pt x="432" y="33"/>
                  </a:lnTo>
                  <a:lnTo>
                    <a:pt x="441" y="38"/>
                  </a:lnTo>
                  <a:lnTo>
                    <a:pt x="445" y="38"/>
                  </a:lnTo>
                  <a:lnTo>
                    <a:pt x="453" y="38"/>
                  </a:lnTo>
                  <a:lnTo>
                    <a:pt x="457" y="42"/>
                  </a:lnTo>
                  <a:lnTo>
                    <a:pt x="466" y="42"/>
                  </a:lnTo>
                  <a:lnTo>
                    <a:pt x="470" y="42"/>
                  </a:lnTo>
                  <a:lnTo>
                    <a:pt x="478" y="46"/>
                  </a:lnTo>
                  <a:lnTo>
                    <a:pt x="482" y="46"/>
                  </a:lnTo>
                  <a:lnTo>
                    <a:pt x="486" y="46"/>
                  </a:lnTo>
                  <a:lnTo>
                    <a:pt x="495" y="50"/>
                  </a:lnTo>
                  <a:lnTo>
                    <a:pt x="499" y="50"/>
                  </a:lnTo>
                  <a:lnTo>
                    <a:pt x="507" y="54"/>
                  </a:lnTo>
                  <a:lnTo>
                    <a:pt x="511" y="54"/>
                  </a:lnTo>
                  <a:lnTo>
                    <a:pt x="520" y="54"/>
                  </a:lnTo>
                  <a:lnTo>
                    <a:pt x="524" y="58"/>
                  </a:lnTo>
                  <a:lnTo>
                    <a:pt x="532" y="58"/>
                  </a:lnTo>
                  <a:lnTo>
                    <a:pt x="536" y="63"/>
                  </a:lnTo>
                  <a:lnTo>
                    <a:pt x="540" y="63"/>
                  </a:lnTo>
                  <a:lnTo>
                    <a:pt x="549" y="63"/>
                  </a:lnTo>
                  <a:lnTo>
                    <a:pt x="553" y="67"/>
                  </a:lnTo>
                  <a:lnTo>
                    <a:pt x="561" y="67"/>
                  </a:lnTo>
                  <a:lnTo>
                    <a:pt x="565" y="71"/>
                  </a:lnTo>
                  <a:lnTo>
                    <a:pt x="574" y="71"/>
                  </a:lnTo>
                  <a:lnTo>
                    <a:pt x="578" y="71"/>
                  </a:lnTo>
                  <a:lnTo>
                    <a:pt x="586" y="75"/>
                  </a:lnTo>
                  <a:lnTo>
                    <a:pt x="590" y="75"/>
                  </a:lnTo>
                  <a:lnTo>
                    <a:pt x="594" y="79"/>
                  </a:lnTo>
                  <a:lnTo>
                    <a:pt x="603" y="79"/>
                  </a:lnTo>
                  <a:lnTo>
                    <a:pt x="607" y="83"/>
                  </a:lnTo>
                  <a:lnTo>
                    <a:pt x="615" y="83"/>
                  </a:lnTo>
                  <a:lnTo>
                    <a:pt x="619" y="83"/>
                  </a:lnTo>
                  <a:lnTo>
                    <a:pt x="628" y="87"/>
                  </a:lnTo>
                  <a:lnTo>
                    <a:pt x="632" y="87"/>
                  </a:lnTo>
                  <a:lnTo>
                    <a:pt x="640" y="92"/>
                  </a:lnTo>
                  <a:lnTo>
                    <a:pt x="644" y="92"/>
                  </a:lnTo>
                  <a:lnTo>
                    <a:pt x="648" y="96"/>
                  </a:lnTo>
                  <a:lnTo>
                    <a:pt x="657" y="96"/>
                  </a:lnTo>
                  <a:lnTo>
                    <a:pt x="661" y="100"/>
                  </a:lnTo>
                  <a:lnTo>
                    <a:pt x="669" y="100"/>
                  </a:lnTo>
                  <a:lnTo>
                    <a:pt x="673" y="100"/>
                  </a:lnTo>
                  <a:lnTo>
                    <a:pt x="682" y="104"/>
                  </a:lnTo>
                  <a:lnTo>
                    <a:pt x="686" y="104"/>
                  </a:lnTo>
                  <a:lnTo>
                    <a:pt x="694" y="108"/>
                  </a:lnTo>
                  <a:lnTo>
                    <a:pt x="698" y="108"/>
                  </a:lnTo>
                  <a:lnTo>
                    <a:pt x="702" y="112"/>
                  </a:lnTo>
                  <a:lnTo>
                    <a:pt x="711" y="112"/>
                  </a:lnTo>
                  <a:lnTo>
                    <a:pt x="715" y="117"/>
                  </a:lnTo>
                  <a:lnTo>
                    <a:pt x="723" y="117"/>
                  </a:lnTo>
                  <a:lnTo>
                    <a:pt x="727" y="121"/>
                  </a:lnTo>
                  <a:lnTo>
                    <a:pt x="736" y="121"/>
                  </a:lnTo>
                  <a:lnTo>
                    <a:pt x="740" y="125"/>
                  </a:lnTo>
                  <a:lnTo>
                    <a:pt x="748" y="125"/>
                  </a:lnTo>
                  <a:lnTo>
                    <a:pt x="752" y="125"/>
                  </a:lnTo>
                  <a:lnTo>
                    <a:pt x="761" y="129"/>
                  </a:lnTo>
                  <a:lnTo>
                    <a:pt x="765" y="129"/>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3545" y="2655"/>
              <a:ext cx="278" cy="83"/>
            </a:xfrm>
            <a:custGeom>
              <a:avLst/>
              <a:gdLst>
                <a:gd name="T0" fmla="*/ 0 w 278"/>
                <a:gd name="T1" fmla="*/ 0 h 83"/>
                <a:gd name="T2" fmla="*/ 4 w 278"/>
                <a:gd name="T3" fmla="*/ 4 h 83"/>
                <a:gd name="T4" fmla="*/ 12 w 278"/>
                <a:gd name="T5" fmla="*/ 4 h 83"/>
                <a:gd name="T6" fmla="*/ 16 w 278"/>
                <a:gd name="T7" fmla="*/ 8 h 83"/>
                <a:gd name="T8" fmla="*/ 25 w 278"/>
                <a:gd name="T9" fmla="*/ 8 h 83"/>
                <a:gd name="T10" fmla="*/ 29 w 278"/>
                <a:gd name="T11" fmla="*/ 13 h 83"/>
                <a:gd name="T12" fmla="*/ 37 w 278"/>
                <a:gd name="T13" fmla="*/ 13 h 83"/>
                <a:gd name="T14" fmla="*/ 41 w 278"/>
                <a:gd name="T15" fmla="*/ 17 h 83"/>
                <a:gd name="T16" fmla="*/ 50 w 278"/>
                <a:gd name="T17" fmla="*/ 17 h 83"/>
                <a:gd name="T18" fmla="*/ 54 w 278"/>
                <a:gd name="T19" fmla="*/ 17 h 83"/>
                <a:gd name="T20" fmla="*/ 58 w 278"/>
                <a:gd name="T21" fmla="*/ 21 h 83"/>
                <a:gd name="T22" fmla="*/ 66 w 278"/>
                <a:gd name="T23" fmla="*/ 21 h 83"/>
                <a:gd name="T24" fmla="*/ 70 w 278"/>
                <a:gd name="T25" fmla="*/ 25 h 83"/>
                <a:gd name="T26" fmla="*/ 79 w 278"/>
                <a:gd name="T27" fmla="*/ 25 h 83"/>
                <a:gd name="T28" fmla="*/ 83 w 278"/>
                <a:gd name="T29" fmla="*/ 29 h 83"/>
                <a:gd name="T30" fmla="*/ 91 w 278"/>
                <a:gd name="T31" fmla="*/ 29 h 83"/>
                <a:gd name="T32" fmla="*/ 95 w 278"/>
                <a:gd name="T33" fmla="*/ 33 h 83"/>
                <a:gd name="T34" fmla="*/ 104 w 278"/>
                <a:gd name="T35" fmla="*/ 33 h 83"/>
                <a:gd name="T36" fmla="*/ 108 w 278"/>
                <a:gd name="T37" fmla="*/ 33 h 83"/>
                <a:gd name="T38" fmla="*/ 112 w 278"/>
                <a:gd name="T39" fmla="*/ 38 h 83"/>
                <a:gd name="T40" fmla="*/ 120 w 278"/>
                <a:gd name="T41" fmla="*/ 38 h 83"/>
                <a:gd name="T42" fmla="*/ 124 w 278"/>
                <a:gd name="T43" fmla="*/ 42 h 83"/>
                <a:gd name="T44" fmla="*/ 133 w 278"/>
                <a:gd name="T45" fmla="*/ 42 h 83"/>
                <a:gd name="T46" fmla="*/ 137 w 278"/>
                <a:gd name="T47" fmla="*/ 46 h 83"/>
                <a:gd name="T48" fmla="*/ 145 w 278"/>
                <a:gd name="T49" fmla="*/ 46 h 83"/>
                <a:gd name="T50" fmla="*/ 149 w 278"/>
                <a:gd name="T51" fmla="*/ 50 h 83"/>
                <a:gd name="T52" fmla="*/ 158 w 278"/>
                <a:gd name="T53" fmla="*/ 50 h 83"/>
                <a:gd name="T54" fmla="*/ 162 w 278"/>
                <a:gd name="T55" fmla="*/ 50 h 83"/>
                <a:gd name="T56" fmla="*/ 166 w 278"/>
                <a:gd name="T57" fmla="*/ 54 h 83"/>
                <a:gd name="T58" fmla="*/ 174 w 278"/>
                <a:gd name="T59" fmla="*/ 54 h 83"/>
                <a:gd name="T60" fmla="*/ 178 w 278"/>
                <a:gd name="T61" fmla="*/ 58 h 83"/>
                <a:gd name="T62" fmla="*/ 187 w 278"/>
                <a:gd name="T63" fmla="*/ 58 h 83"/>
                <a:gd name="T64" fmla="*/ 191 w 278"/>
                <a:gd name="T65" fmla="*/ 58 h 83"/>
                <a:gd name="T66" fmla="*/ 199 w 278"/>
                <a:gd name="T67" fmla="*/ 63 h 83"/>
                <a:gd name="T68" fmla="*/ 203 w 278"/>
                <a:gd name="T69" fmla="*/ 63 h 83"/>
                <a:gd name="T70" fmla="*/ 212 w 278"/>
                <a:gd name="T71" fmla="*/ 67 h 83"/>
                <a:gd name="T72" fmla="*/ 216 w 278"/>
                <a:gd name="T73" fmla="*/ 67 h 83"/>
                <a:gd name="T74" fmla="*/ 220 w 278"/>
                <a:gd name="T75" fmla="*/ 67 h 83"/>
                <a:gd name="T76" fmla="*/ 228 w 278"/>
                <a:gd name="T77" fmla="*/ 71 h 83"/>
                <a:gd name="T78" fmla="*/ 233 w 278"/>
                <a:gd name="T79" fmla="*/ 71 h 83"/>
                <a:gd name="T80" fmla="*/ 241 w 278"/>
                <a:gd name="T81" fmla="*/ 75 h 83"/>
                <a:gd name="T82" fmla="*/ 245 w 278"/>
                <a:gd name="T83" fmla="*/ 75 h 83"/>
                <a:gd name="T84" fmla="*/ 253 w 278"/>
                <a:gd name="T85" fmla="*/ 75 h 83"/>
                <a:gd name="T86" fmla="*/ 257 w 278"/>
                <a:gd name="T87" fmla="*/ 79 h 83"/>
                <a:gd name="T88" fmla="*/ 266 w 278"/>
                <a:gd name="T89" fmla="*/ 79 h 83"/>
                <a:gd name="T90" fmla="*/ 270 w 278"/>
                <a:gd name="T91" fmla="*/ 83 h 83"/>
                <a:gd name="T92" fmla="*/ 278 w 278"/>
                <a:gd name="T9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83">
                  <a:moveTo>
                    <a:pt x="0" y="0"/>
                  </a:moveTo>
                  <a:lnTo>
                    <a:pt x="4" y="4"/>
                  </a:lnTo>
                  <a:lnTo>
                    <a:pt x="12" y="4"/>
                  </a:lnTo>
                  <a:lnTo>
                    <a:pt x="16" y="8"/>
                  </a:lnTo>
                  <a:lnTo>
                    <a:pt x="25" y="8"/>
                  </a:lnTo>
                  <a:lnTo>
                    <a:pt x="29" y="13"/>
                  </a:lnTo>
                  <a:lnTo>
                    <a:pt x="37" y="13"/>
                  </a:lnTo>
                  <a:lnTo>
                    <a:pt x="41" y="17"/>
                  </a:lnTo>
                  <a:lnTo>
                    <a:pt x="50" y="17"/>
                  </a:lnTo>
                  <a:lnTo>
                    <a:pt x="54" y="17"/>
                  </a:lnTo>
                  <a:lnTo>
                    <a:pt x="58" y="21"/>
                  </a:lnTo>
                  <a:lnTo>
                    <a:pt x="66" y="21"/>
                  </a:lnTo>
                  <a:lnTo>
                    <a:pt x="70" y="25"/>
                  </a:lnTo>
                  <a:lnTo>
                    <a:pt x="79" y="25"/>
                  </a:lnTo>
                  <a:lnTo>
                    <a:pt x="83" y="29"/>
                  </a:lnTo>
                  <a:lnTo>
                    <a:pt x="91" y="29"/>
                  </a:lnTo>
                  <a:lnTo>
                    <a:pt x="95" y="33"/>
                  </a:lnTo>
                  <a:lnTo>
                    <a:pt x="104" y="33"/>
                  </a:lnTo>
                  <a:lnTo>
                    <a:pt x="108" y="33"/>
                  </a:lnTo>
                  <a:lnTo>
                    <a:pt x="112" y="38"/>
                  </a:lnTo>
                  <a:lnTo>
                    <a:pt x="120" y="38"/>
                  </a:lnTo>
                  <a:lnTo>
                    <a:pt x="124" y="42"/>
                  </a:lnTo>
                  <a:lnTo>
                    <a:pt x="133" y="42"/>
                  </a:lnTo>
                  <a:lnTo>
                    <a:pt x="137" y="46"/>
                  </a:lnTo>
                  <a:lnTo>
                    <a:pt x="145" y="46"/>
                  </a:lnTo>
                  <a:lnTo>
                    <a:pt x="149" y="50"/>
                  </a:lnTo>
                  <a:lnTo>
                    <a:pt x="158" y="50"/>
                  </a:lnTo>
                  <a:lnTo>
                    <a:pt x="162" y="50"/>
                  </a:lnTo>
                  <a:lnTo>
                    <a:pt x="166" y="54"/>
                  </a:lnTo>
                  <a:lnTo>
                    <a:pt x="174" y="54"/>
                  </a:lnTo>
                  <a:lnTo>
                    <a:pt x="178" y="58"/>
                  </a:lnTo>
                  <a:lnTo>
                    <a:pt x="187" y="58"/>
                  </a:lnTo>
                  <a:lnTo>
                    <a:pt x="191" y="58"/>
                  </a:lnTo>
                  <a:lnTo>
                    <a:pt x="199" y="63"/>
                  </a:lnTo>
                  <a:lnTo>
                    <a:pt x="203" y="63"/>
                  </a:lnTo>
                  <a:lnTo>
                    <a:pt x="212" y="67"/>
                  </a:lnTo>
                  <a:lnTo>
                    <a:pt x="216" y="67"/>
                  </a:lnTo>
                  <a:lnTo>
                    <a:pt x="220" y="67"/>
                  </a:lnTo>
                  <a:lnTo>
                    <a:pt x="228" y="71"/>
                  </a:lnTo>
                  <a:lnTo>
                    <a:pt x="233" y="71"/>
                  </a:lnTo>
                  <a:lnTo>
                    <a:pt x="241" y="75"/>
                  </a:lnTo>
                  <a:lnTo>
                    <a:pt x="245" y="75"/>
                  </a:lnTo>
                  <a:lnTo>
                    <a:pt x="253" y="75"/>
                  </a:lnTo>
                  <a:lnTo>
                    <a:pt x="257" y="79"/>
                  </a:lnTo>
                  <a:lnTo>
                    <a:pt x="266" y="79"/>
                  </a:lnTo>
                  <a:lnTo>
                    <a:pt x="270" y="83"/>
                  </a:lnTo>
                  <a:lnTo>
                    <a:pt x="278" y="83"/>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8" name="Group 157"/>
          <p:cNvGrpSpPr>
            <a:grpSpLocks noChangeAspect="1"/>
          </p:cNvGrpSpPr>
          <p:nvPr/>
        </p:nvGrpSpPr>
        <p:grpSpPr bwMode="auto">
          <a:xfrm>
            <a:off x="4030519" y="3978173"/>
            <a:ext cx="3140075" cy="2451100"/>
            <a:chOff x="1899" y="1386"/>
            <a:chExt cx="1978" cy="1544"/>
          </a:xfrm>
        </p:grpSpPr>
        <p:grpSp>
          <p:nvGrpSpPr>
            <p:cNvPr id="160" name="Group 358"/>
            <p:cNvGrpSpPr>
              <a:grpSpLocks/>
            </p:cNvGrpSpPr>
            <p:nvPr/>
          </p:nvGrpSpPr>
          <p:grpSpPr bwMode="auto">
            <a:xfrm>
              <a:off x="1899" y="1386"/>
              <a:ext cx="1978" cy="1544"/>
              <a:chOff x="1899" y="1386"/>
              <a:chExt cx="1978" cy="1544"/>
            </a:xfrm>
          </p:grpSpPr>
          <p:sp>
            <p:nvSpPr>
              <p:cNvPr id="1271" name="Rectangle 159"/>
              <p:cNvSpPr>
                <a:spLocks noChangeArrowheads="1"/>
              </p:cNvSpPr>
              <p:nvPr/>
            </p:nvSpPr>
            <p:spPr bwMode="auto">
              <a:xfrm>
                <a:off x="2019" y="1419"/>
                <a:ext cx="1804" cy="142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Line 160"/>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3" name="Line 161"/>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Line 162"/>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5" name="Line 163"/>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Line 164"/>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7" name="Line 165"/>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Line 166"/>
              <p:cNvSpPr>
                <a:spLocks noChangeShapeType="1"/>
              </p:cNvSpPr>
              <p:nvPr/>
            </p:nvSpPr>
            <p:spPr bwMode="auto">
              <a:xfrm flipV="1">
                <a:off x="20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9" name="Line 167"/>
              <p:cNvSpPr>
                <a:spLocks noChangeShapeType="1"/>
              </p:cNvSpPr>
              <p:nvPr/>
            </p:nvSpPr>
            <p:spPr bwMode="auto">
              <a:xfrm>
                <a:off x="20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Rectangle 168"/>
              <p:cNvSpPr>
                <a:spLocks noChangeArrowheads="1"/>
              </p:cNvSpPr>
              <p:nvPr/>
            </p:nvSpPr>
            <p:spPr bwMode="auto">
              <a:xfrm>
                <a:off x="1974" y="2855"/>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1" name="Line 169"/>
              <p:cNvSpPr>
                <a:spLocks noChangeShapeType="1"/>
              </p:cNvSpPr>
              <p:nvPr/>
            </p:nvSpPr>
            <p:spPr bwMode="auto">
              <a:xfrm flipV="1">
                <a:off x="2244"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Line 170"/>
              <p:cNvSpPr>
                <a:spLocks noChangeShapeType="1"/>
              </p:cNvSpPr>
              <p:nvPr/>
            </p:nvSpPr>
            <p:spPr bwMode="auto">
              <a:xfrm>
                <a:off x="2244"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3" name="Rectangle 171"/>
              <p:cNvSpPr>
                <a:spLocks noChangeArrowheads="1"/>
              </p:cNvSpPr>
              <p:nvPr/>
            </p:nvSpPr>
            <p:spPr bwMode="auto">
              <a:xfrm>
                <a:off x="2198" y="2855"/>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4" name="Line 172"/>
              <p:cNvSpPr>
                <a:spLocks noChangeShapeType="1"/>
              </p:cNvSpPr>
              <p:nvPr/>
            </p:nvSpPr>
            <p:spPr bwMode="auto">
              <a:xfrm flipV="1">
                <a:off x="2468"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Line 173"/>
              <p:cNvSpPr>
                <a:spLocks noChangeShapeType="1"/>
              </p:cNvSpPr>
              <p:nvPr/>
            </p:nvSpPr>
            <p:spPr bwMode="auto">
              <a:xfrm>
                <a:off x="2468"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Rectangle 174"/>
              <p:cNvSpPr>
                <a:spLocks noChangeArrowheads="1"/>
              </p:cNvSpPr>
              <p:nvPr/>
            </p:nvSpPr>
            <p:spPr bwMode="auto">
              <a:xfrm>
                <a:off x="2439" y="2855"/>
                <a:ext cx="7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7" name="Line 175"/>
              <p:cNvSpPr>
                <a:spLocks noChangeShapeType="1"/>
              </p:cNvSpPr>
              <p:nvPr/>
            </p:nvSpPr>
            <p:spPr bwMode="auto">
              <a:xfrm flipV="1">
                <a:off x="2693"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Line 176"/>
              <p:cNvSpPr>
                <a:spLocks noChangeShapeType="1"/>
              </p:cNvSpPr>
              <p:nvPr/>
            </p:nvSpPr>
            <p:spPr bwMode="auto">
              <a:xfrm>
                <a:off x="2693"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9" name="Rectangle 177"/>
              <p:cNvSpPr>
                <a:spLocks noChangeArrowheads="1"/>
              </p:cNvSpPr>
              <p:nvPr/>
            </p:nvSpPr>
            <p:spPr bwMode="auto">
              <a:xfrm>
                <a:off x="2680" y="2855"/>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0" name="Line 178"/>
              <p:cNvSpPr>
                <a:spLocks noChangeShapeType="1"/>
              </p:cNvSpPr>
              <p:nvPr/>
            </p:nvSpPr>
            <p:spPr bwMode="auto">
              <a:xfrm flipV="1">
                <a:off x="29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1" name="Line 179"/>
              <p:cNvSpPr>
                <a:spLocks noChangeShapeType="1"/>
              </p:cNvSpPr>
              <p:nvPr/>
            </p:nvSpPr>
            <p:spPr bwMode="auto">
              <a:xfrm>
                <a:off x="29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2" name="Rectangle 180"/>
              <p:cNvSpPr>
                <a:spLocks noChangeArrowheads="1"/>
              </p:cNvSpPr>
              <p:nvPr/>
            </p:nvSpPr>
            <p:spPr bwMode="auto">
              <a:xfrm>
                <a:off x="2909" y="2855"/>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3" name="Line 181"/>
              <p:cNvSpPr>
                <a:spLocks noChangeShapeType="1"/>
              </p:cNvSpPr>
              <p:nvPr/>
            </p:nvSpPr>
            <p:spPr bwMode="auto">
              <a:xfrm flipV="1">
                <a:off x="3146"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Line 182"/>
              <p:cNvSpPr>
                <a:spLocks noChangeShapeType="1"/>
              </p:cNvSpPr>
              <p:nvPr/>
            </p:nvSpPr>
            <p:spPr bwMode="auto">
              <a:xfrm>
                <a:off x="3146"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5" name="Rectangle 183"/>
              <p:cNvSpPr>
                <a:spLocks noChangeArrowheads="1"/>
              </p:cNvSpPr>
              <p:nvPr/>
            </p:nvSpPr>
            <p:spPr bwMode="auto">
              <a:xfrm>
                <a:off x="3117"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6" name="Line 184"/>
              <p:cNvSpPr>
                <a:spLocks noChangeShapeType="1"/>
              </p:cNvSpPr>
              <p:nvPr/>
            </p:nvSpPr>
            <p:spPr bwMode="auto">
              <a:xfrm flipV="1">
                <a:off x="3370"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7" name="Line 185"/>
              <p:cNvSpPr>
                <a:spLocks noChangeShapeType="1"/>
              </p:cNvSpPr>
              <p:nvPr/>
            </p:nvSpPr>
            <p:spPr bwMode="auto">
              <a:xfrm>
                <a:off x="3370"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8" name="Rectangle 186"/>
              <p:cNvSpPr>
                <a:spLocks noChangeArrowheads="1"/>
              </p:cNvSpPr>
              <p:nvPr/>
            </p:nvSpPr>
            <p:spPr bwMode="auto">
              <a:xfrm>
                <a:off x="3341"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9" name="Line 187"/>
              <p:cNvSpPr>
                <a:spLocks noChangeShapeType="1"/>
              </p:cNvSpPr>
              <p:nvPr/>
            </p:nvSpPr>
            <p:spPr bwMode="auto">
              <a:xfrm flipV="1">
                <a:off x="3595"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0" name="Line 188"/>
              <p:cNvSpPr>
                <a:spLocks noChangeShapeType="1"/>
              </p:cNvSpPr>
              <p:nvPr/>
            </p:nvSpPr>
            <p:spPr bwMode="auto">
              <a:xfrm>
                <a:off x="3595"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1" name="Rectangle 189"/>
              <p:cNvSpPr>
                <a:spLocks noChangeArrowheads="1"/>
              </p:cNvSpPr>
              <p:nvPr/>
            </p:nvSpPr>
            <p:spPr bwMode="auto">
              <a:xfrm>
                <a:off x="3566"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2" name="Line 190"/>
              <p:cNvSpPr>
                <a:spLocks noChangeShapeType="1"/>
              </p:cNvSpPr>
              <p:nvPr/>
            </p:nvSpPr>
            <p:spPr bwMode="auto">
              <a:xfrm flipV="1">
                <a:off x="3823"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3" name="Line 191"/>
              <p:cNvSpPr>
                <a:spLocks noChangeShapeType="1"/>
              </p:cNvSpPr>
              <p:nvPr/>
            </p:nvSpPr>
            <p:spPr bwMode="auto">
              <a:xfrm>
                <a:off x="3823"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Rectangle 192"/>
              <p:cNvSpPr>
                <a:spLocks noChangeArrowheads="1"/>
              </p:cNvSpPr>
              <p:nvPr/>
            </p:nvSpPr>
            <p:spPr bwMode="auto">
              <a:xfrm>
                <a:off x="3794" y="2855"/>
                <a:ext cx="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5" name="Line 193"/>
              <p:cNvSpPr>
                <a:spLocks noChangeShapeType="1"/>
              </p:cNvSpPr>
              <p:nvPr/>
            </p:nvSpPr>
            <p:spPr bwMode="auto">
              <a:xfrm>
                <a:off x="2019" y="284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Line 194"/>
              <p:cNvSpPr>
                <a:spLocks noChangeShapeType="1"/>
              </p:cNvSpPr>
              <p:nvPr/>
            </p:nvSpPr>
            <p:spPr bwMode="auto">
              <a:xfrm flipH="1">
                <a:off x="3802" y="284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7" name="Rectangle 195"/>
              <p:cNvSpPr>
                <a:spLocks noChangeArrowheads="1"/>
              </p:cNvSpPr>
              <p:nvPr/>
            </p:nvSpPr>
            <p:spPr bwMode="auto">
              <a:xfrm>
                <a:off x="1974" y="2809"/>
                <a:ext cx="5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8" name="Line 196"/>
              <p:cNvSpPr>
                <a:spLocks noChangeShapeType="1"/>
              </p:cNvSpPr>
              <p:nvPr/>
            </p:nvSpPr>
            <p:spPr bwMode="auto">
              <a:xfrm>
                <a:off x="2019" y="255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9" name="Line 197"/>
              <p:cNvSpPr>
                <a:spLocks noChangeShapeType="1"/>
              </p:cNvSpPr>
              <p:nvPr/>
            </p:nvSpPr>
            <p:spPr bwMode="auto">
              <a:xfrm flipH="1">
                <a:off x="3802" y="2555"/>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198"/>
              <p:cNvSpPr>
                <a:spLocks noChangeArrowheads="1"/>
              </p:cNvSpPr>
              <p:nvPr/>
            </p:nvSpPr>
            <p:spPr bwMode="auto">
              <a:xfrm>
                <a:off x="1899" y="2522"/>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 name="Line 199"/>
              <p:cNvSpPr>
                <a:spLocks noChangeShapeType="1"/>
              </p:cNvSpPr>
              <p:nvPr/>
            </p:nvSpPr>
            <p:spPr bwMode="auto">
              <a:xfrm>
                <a:off x="2019" y="227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 name="Line 200"/>
              <p:cNvSpPr>
                <a:spLocks noChangeShapeType="1"/>
              </p:cNvSpPr>
              <p:nvPr/>
            </p:nvSpPr>
            <p:spPr bwMode="auto">
              <a:xfrm flipH="1">
                <a:off x="3802" y="227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 name="Rectangle 201"/>
              <p:cNvSpPr>
                <a:spLocks noChangeArrowheads="1"/>
              </p:cNvSpPr>
              <p:nvPr/>
            </p:nvSpPr>
            <p:spPr bwMode="auto">
              <a:xfrm>
                <a:off x="1928" y="2239"/>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4" name="Line 202"/>
              <p:cNvSpPr>
                <a:spLocks noChangeShapeType="1"/>
              </p:cNvSpPr>
              <p:nvPr/>
            </p:nvSpPr>
            <p:spPr bwMode="auto">
              <a:xfrm>
                <a:off x="2019" y="198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5" name="Line 203"/>
              <p:cNvSpPr>
                <a:spLocks noChangeShapeType="1"/>
              </p:cNvSpPr>
              <p:nvPr/>
            </p:nvSpPr>
            <p:spPr bwMode="auto">
              <a:xfrm flipH="1">
                <a:off x="3802" y="1985"/>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6" name="Rectangle 204"/>
              <p:cNvSpPr>
                <a:spLocks noChangeArrowheads="1"/>
              </p:cNvSpPr>
              <p:nvPr/>
            </p:nvSpPr>
            <p:spPr bwMode="auto">
              <a:xfrm>
                <a:off x="1899" y="1952"/>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7" name="Line 205"/>
              <p:cNvSpPr>
                <a:spLocks noChangeShapeType="1"/>
              </p:cNvSpPr>
              <p:nvPr/>
            </p:nvSpPr>
            <p:spPr bwMode="auto">
              <a:xfrm>
                <a:off x="2019" y="170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Line 206"/>
              <p:cNvSpPr>
                <a:spLocks noChangeShapeType="1"/>
              </p:cNvSpPr>
              <p:nvPr/>
            </p:nvSpPr>
            <p:spPr bwMode="auto">
              <a:xfrm flipH="1">
                <a:off x="3802" y="170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Rectangle 207"/>
              <p:cNvSpPr>
                <a:spLocks noChangeArrowheads="1"/>
              </p:cNvSpPr>
              <p:nvPr/>
            </p:nvSpPr>
            <p:spPr bwMode="auto">
              <a:xfrm>
                <a:off x="1928" y="1669"/>
                <a:ext cx="10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0" name="Line 208"/>
              <p:cNvSpPr>
                <a:spLocks noChangeShapeType="1"/>
              </p:cNvSpPr>
              <p:nvPr/>
            </p:nvSpPr>
            <p:spPr bwMode="auto">
              <a:xfrm>
                <a:off x="2019" y="1419"/>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Line 209"/>
              <p:cNvSpPr>
                <a:spLocks noChangeShapeType="1"/>
              </p:cNvSpPr>
              <p:nvPr/>
            </p:nvSpPr>
            <p:spPr bwMode="auto">
              <a:xfrm flipH="1">
                <a:off x="3802" y="1419"/>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Rectangle 210"/>
              <p:cNvSpPr>
                <a:spLocks noChangeArrowheads="1"/>
              </p:cNvSpPr>
              <p:nvPr/>
            </p:nvSpPr>
            <p:spPr bwMode="auto">
              <a:xfrm>
                <a:off x="1899" y="1386"/>
                <a:ext cx="12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Helvetica" panose="020B0604020202020204" pitchFamily="34" charset="0"/>
                  </a:rPr>
                  <a:t>0.25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3" name="Line 211"/>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Line 212"/>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Line 213"/>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Line 214"/>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Rectangle 215"/>
              <p:cNvSpPr>
                <a:spLocks noChangeArrowheads="1"/>
              </p:cNvSpPr>
              <p:nvPr/>
            </p:nvSpPr>
            <p:spPr bwMode="auto">
              <a:xfrm>
                <a:off x="2240"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Line 216"/>
              <p:cNvSpPr>
                <a:spLocks noChangeShapeType="1"/>
              </p:cNvSpPr>
              <p:nvPr/>
            </p:nvSpPr>
            <p:spPr bwMode="auto">
              <a:xfrm>
                <a:off x="224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Line 217"/>
              <p:cNvSpPr>
                <a:spLocks noChangeShapeType="1"/>
              </p:cNvSpPr>
              <p:nvPr/>
            </p:nvSpPr>
            <p:spPr bwMode="auto">
              <a:xfrm flipH="1">
                <a:off x="224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Rectangle 218"/>
              <p:cNvSpPr>
                <a:spLocks noChangeArrowheads="1"/>
              </p:cNvSpPr>
              <p:nvPr/>
            </p:nvSpPr>
            <p:spPr bwMode="auto">
              <a:xfrm>
                <a:off x="2244"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Line 219"/>
              <p:cNvSpPr>
                <a:spLocks noChangeShapeType="1"/>
              </p:cNvSpPr>
              <p:nvPr/>
            </p:nvSpPr>
            <p:spPr bwMode="auto">
              <a:xfrm>
                <a:off x="224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Line 220"/>
              <p:cNvSpPr>
                <a:spLocks noChangeShapeType="1"/>
              </p:cNvSpPr>
              <p:nvPr/>
            </p:nvSpPr>
            <p:spPr bwMode="auto">
              <a:xfrm flipH="1">
                <a:off x="224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Rectangle 221"/>
              <p:cNvSpPr>
                <a:spLocks noChangeArrowheads="1"/>
              </p:cNvSpPr>
              <p:nvPr/>
            </p:nvSpPr>
            <p:spPr bwMode="auto">
              <a:xfrm>
                <a:off x="2248"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Line 222"/>
              <p:cNvSpPr>
                <a:spLocks noChangeShapeType="1"/>
              </p:cNvSpPr>
              <p:nvPr/>
            </p:nvSpPr>
            <p:spPr bwMode="auto">
              <a:xfrm>
                <a:off x="224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Line 223"/>
              <p:cNvSpPr>
                <a:spLocks noChangeShapeType="1"/>
              </p:cNvSpPr>
              <p:nvPr/>
            </p:nvSpPr>
            <p:spPr bwMode="auto">
              <a:xfrm flipH="1">
                <a:off x="224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Rectangle 224"/>
              <p:cNvSpPr>
                <a:spLocks noChangeArrowheads="1"/>
              </p:cNvSpPr>
              <p:nvPr/>
            </p:nvSpPr>
            <p:spPr bwMode="auto">
              <a:xfrm>
                <a:off x="2256"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Rectangle 225"/>
              <p:cNvSpPr>
                <a:spLocks noChangeArrowheads="1"/>
              </p:cNvSpPr>
              <p:nvPr/>
            </p:nvSpPr>
            <p:spPr bwMode="auto">
              <a:xfrm>
                <a:off x="2260"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Line 226"/>
              <p:cNvSpPr>
                <a:spLocks noChangeShapeType="1"/>
              </p:cNvSpPr>
              <p:nvPr/>
            </p:nvSpPr>
            <p:spPr bwMode="auto">
              <a:xfrm>
                <a:off x="2260"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Line 227"/>
              <p:cNvSpPr>
                <a:spLocks noChangeShapeType="1"/>
              </p:cNvSpPr>
              <p:nvPr/>
            </p:nvSpPr>
            <p:spPr bwMode="auto">
              <a:xfrm flipH="1">
                <a:off x="2260"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Rectangle 228"/>
              <p:cNvSpPr>
                <a:spLocks noChangeArrowheads="1"/>
              </p:cNvSpPr>
              <p:nvPr/>
            </p:nvSpPr>
            <p:spPr bwMode="auto">
              <a:xfrm>
                <a:off x="226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Line 229"/>
              <p:cNvSpPr>
                <a:spLocks noChangeShapeType="1"/>
              </p:cNvSpPr>
              <p:nvPr/>
            </p:nvSpPr>
            <p:spPr bwMode="auto">
              <a:xfrm>
                <a:off x="226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Line 230"/>
              <p:cNvSpPr>
                <a:spLocks noChangeShapeType="1"/>
              </p:cNvSpPr>
              <p:nvPr/>
            </p:nvSpPr>
            <p:spPr bwMode="auto">
              <a:xfrm flipH="1">
                <a:off x="226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Rectangle 231"/>
              <p:cNvSpPr>
                <a:spLocks noChangeArrowheads="1"/>
              </p:cNvSpPr>
              <p:nvPr/>
            </p:nvSpPr>
            <p:spPr bwMode="auto">
              <a:xfrm>
                <a:off x="226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Line 232"/>
              <p:cNvSpPr>
                <a:spLocks noChangeShapeType="1"/>
              </p:cNvSpPr>
              <p:nvPr/>
            </p:nvSpPr>
            <p:spPr bwMode="auto">
              <a:xfrm>
                <a:off x="226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Line 233"/>
              <p:cNvSpPr>
                <a:spLocks noChangeShapeType="1"/>
              </p:cNvSpPr>
              <p:nvPr/>
            </p:nvSpPr>
            <p:spPr bwMode="auto">
              <a:xfrm flipH="1">
                <a:off x="226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Rectangle 234"/>
              <p:cNvSpPr>
                <a:spLocks noChangeArrowheads="1"/>
              </p:cNvSpPr>
              <p:nvPr/>
            </p:nvSpPr>
            <p:spPr bwMode="auto">
              <a:xfrm>
                <a:off x="227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Line 235"/>
              <p:cNvSpPr>
                <a:spLocks noChangeShapeType="1"/>
              </p:cNvSpPr>
              <p:nvPr/>
            </p:nvSpPr>
            <p:spPr bwMode="auto">
              <a:xfrm>
                <a:off x="227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Line 236"/>
              <p:cNvSpPr>
                <a:spLocks noChangeShapeType="1"/>
              </p:cNvSpPr>
              <p:nvPr/>
            </p:nvSpPr>
            <p:spPr bwMode="auto">
              <a:xfrm flipH="1">
                <a:off x="227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Rectangle 237"/>
              <p:cNvSpPr>
                <a:spLocks noChangeArrowheads="1"/>
              </p:cNvSpPr>
              <p:nvPr/>
            </p:nvSpPr>
            <p:spPr bwMode="auto">
              <a:xfrm>
                <a:off x="2277"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Line 238"/>
              <p:cNvSpPr>
                <a:spLocks noChangeShapeType="1"/>
              </p:cNvSpPr>
              <p:nvPr/>
            </p:nvSpPr>
            <p:spPr bwMode="auto">
              <a:xfrm>
                <a:off x="227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Line 239"/>
              <p:cNvSpPr>
                <a:spLocks noChangeShapeType="1"/>
              </p:cNvSpPr>
              <p:nvPr/>
            </p:nvSpPr>
            <p:spPr bwMode="auto">
              <a:xfrm flipH="1">
                <a:off x="227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Rectangle 240"/>
              <p:cNvSpPr>
                <a:spLocks noChangeArrowheads="1"/>
              </p:cNvSpPr>
              <p:nvPr/>
            </p:nvSpPr>
            <p:spPr bwMode="auto">
              <a:xfrm>
                <a:off x="2281"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Line 241"/>
              <p:cNvSpPr>
                <a:spLocks noChangeShapeType="1"/>
              </p:cNvSpPr>
              <p:nvPr/>
            </p:nvSpPr>
            <p:spPr bwMode="auto">
              <a:xfrm>
                <a:off x="228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Line 242"/>
              <p:cNvSpPr>
                <a:spLocks noChangeShapeType="1"/>
              </p:cNvSpPr>
              <p:nvPr/>
            </p:nvSpPr>
            <p:spPr bwMode="auto">
              <a:xfrm flipH="1">
                <a:off x="228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Rectangle 243"/>
              <p:cNvSpPr>
                <a:spLocks noChangeArrowheads="1"/>
              </p:cNvSpPr>
              <p:nvPr/>
            </p:nvSpPr>
            <p:spPr bwMode="auto">
              <a:xfrm>
                <a:off x="2285"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Line 244"/>
              <p:cNvSpPr>
                <a:spLocks noChangeShapeType="1"/>
              </p:cNvSpPr>
              <p:nvPr/>
            </p:nvSpPr>
            <p:spPr bwMode="auto">
              <a:xfrm>
                <a:off x="2285"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Line 245"/>
              <p:cNvSpPr>
                <a:spLocks noChangeShapeType="1"/>
              </p:cNvSpPr>
              <p:nvPr/>
            </p:nvSpPr>
            <p:spPr bwMode="auto">
              <a:xfrm flipH="1">
                <a:off x="2285"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Rectangle 246"/>
              <p:cNvSpPr>
                <a:spLocks noChangeArrowheads="1"/>
              </p:cNvSpPr>
              <p:nvPr/>
            </p:nvSpPr>
            <p:spPr bwMode="auto">
              <a:xfrm>
                <a:off x="2290"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Line 247"/>
              <p:cNvSpPr>
                <a:spLocks noChangeShapeType="1"/>
              </p:cNvSpPr>
              <p:nvPr/>
            </p:nvSpPr>
            <p:spPr bwMode="auto">
              <a:xfrm>
                <a:off x="229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Line 248"/>
              <p:cNvSpPr>
                <a:spLocks noChangeShapeType="1"/>
              </p:cNvSpPr>
              <p:nvPr/>
            </p:nvSpPr>
            <p:spPr bwMode="auto">
              <a:xfrm flipH="1">
                <a:off x="229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Rectangle 249"/>
              <p:cNvSpPr>
                <a:spLocks noChangeArrowheads="1"/>
              </p:cNvSpPr>
              <p:nvPr/>
            </p:nvSpPr>
            <p:spPr bwMode="auto">
              <a:xfrm>
                <a:off x="2294"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Line 250"/>
              <p:cNvSpPr>
                <a:spLocks noChangeShapeType="1"/>
              </p:cNvSpPr>
              <p:nvPr/>
            </p:nvSpPr>
            <p:spPr bwMode="auto">
              <a:xfrm>
                <a:off x="229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Line 251"/>
              <p:cNvSpPr>
                <a:spLocks noChangeShapeType="1"/>
              </p:cNvSpPr>
              <p:nvPr/>
            </p:nvSpPr>
            <p:spPr bwMode="auto">
              <a:xfrm flipH="1">
                <a:off x="229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Rectangle 252"/>
              <p:cNvSpPr>
                <a:spLocks noChangeArrowheads="1"/>
              </p:cNvSpPr>
              <p:nvPr/>
            </p:nvSpPr>
            <p:spPr bwMode="auto">
              <a:xfrm>
                <a:off x="2298"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Line 253"/>
              <p:cNvSpPr>
                <a:spLocks noChangeShapeType="1"/>
              </p:cNvSpPr>
              <p:nvPr/>
            </p:nvSpPr>
            <p:spPr bwMode="auto">
              <a:xfrm>
                <a:off x="229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Line 254"/>
              <p:cNvSpPr>
                <a:spLocks noChangeShapeType="1"/>
              </p:cNvSpPr>
              <p:nvPr/>
            </p:nvSpPr>
            <p:spPr bwMode="auto">
              <a:xfrm flipH="1">
                <a:off x="229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Rectangle 255"/>
              <p:cNvSpPr>
                <a:spLocks noChangeArrowheads="1"/>
              </p:cNvSpPr>
              <p:nvPr/>
            </p:nvSpPr>
            <p:spPr bwMode="auto">
              <a:xfrm>
                <a:off x="2306"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Rectangle 256"/>
              <p:cNvSpPr>
                <a:spLocks noChangeArrowheads="1"/>
              </p:cNvSpPr>
              <p:nvPr/>
            </p:nvSpPr>
            <p:spPr bwMode="auto">
              <a:xfrm>
                <a:off x="2310"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Rectangle 257"/>
              <p:cNvSpPr>
                <a:spLocks noChangeArrowheads="1"/>
              </p:cNvSpPr>
              <p:nvPr/>
            </p:nvSpPr>
            <p:spPr bwMode="auto">
              <a:xfrm>
                <a:off x="231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Line 258"/>
              <p:cNvSpPr>
                <a:spLocks noChangeShapeType="1"/>
              </p:cNvSpPr>
              <p:nvPr/>
            </p:nvSpPr>
            <p:spPr bwMode="auto">
              <a:xfrm>
                <a:off x="231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1" name="Line 259"/>
              <p:cNvSpPr>
                <a:spLocks noChangeShapeType="1"/>
              </p:cNvSpPr>
              <p:nvPr/>
            </p:nvSpPr>
            <p:spPr bwMode="auto">
              <a:xfrm flipH="1">
                <a:off x="231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Rectangle 260"/>
              <p:cNvSpPr>
                <a:spLocks noChangeArrowheads="1"/>
              </p:cNvSpPr>
              <p:nvPr/>
            </p:nvSpPr>
            <p:spPr bwMode="auto">
              <a:xfrm>
                <a:off x="231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Line 261"/>
              <p:cNvSpPr>
                <a:spLocks noChangeShapeType="1"/>
              </p:cNvSpPr>
              <p:nvPr/>
            </p:nvSpPr>
            <p:spPr bwMode="auto">
              <a:xfrm>
                <a:off x="231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4" name="Line 262"/>
              <p:cNvSpPr>
                <a:spLocks noChangeShapeType="1"/>
              </p:cNvSpPr>
              <p:nvPr/>
            </p:nvSpPr>
            <p:spPr bwMode="auto">
              <a:xfrm flipH="1">
                <a:off x="231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5" name="Rectangle 263"/>
              <p:cNvSpPr>
                <a:spLocks noChangeArrowheads="1"/>
              </p:cNvSpPr>
              <p:nvPr/>
            </p:nvSpPr>
            <p:spPr bwMode="auto">
              <a:xfrm>
                <a:off x="232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Line 264"/>
              <p:cNvSpPr>
                <a:spLocks noChangeShapeType="1"/>
              </p:cNvSpPr>
              <p:nvPr/>
            </p:nvSpPr>
            <p:spPr bwMode="auto">
              <a:xfrm>
                <a:off x="232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7" name="Line 265"/>
              <p:cNvSpPr>
                <a:spLocks noChangeShapeType="1"/>
              </p:cNvSpPr>
              <p:nvPr/>
            </p:nvSpPr>
            <p:spPr bwMode="auto">
              <a:xfrm flipH="1">
                <a:off x="232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Rectangle 266"/>
              <p:cNvSpPr>
                <a:spLocks noChangeArrowheads="1"/>
              </p:cNvSpPr>
              <p:nvPr/>
            </p:nvSpPr>
            <p:spPr bwMode="auto">
              <a:xfrm>
                <a:off x="2327"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Line 267"/>
              <p:cNvSpPr>
                <a:spLocks noChangeShapeType="1"/>
              </p:cNvSpPr>
              <p:nvPr/>
            </p:nvSpPr>
            <p:spPr bwMode="auto">
              <a:xfrm>
                <a:off x="232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Line 268"/>
              <p:cNvSpPr>
                <a:spLocks noChangeShapeType="1"/>
              </p:cNvSpPr>
              <p:nvPr/>
            </p:nvSpPr>
            <p:spPr bwMode="auto">
              <a:xfrm flipH="1">
                <a:off x="232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1" name="Rectangle 269"/>
              <p:cNvSpPr>
                <a:spLocks noChangeArrowheads="1"/>
              </p:cNvSpPr>
              <p:nvPr/>
            </p:nvSpPr>
            <p:spPr bwMode="auto">
              <a:xfrm>
                <a:off x="2331"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2" name="Line 270"/>
              <p:cNvSpPr>
                <a:spLocks noChangeShapeType="1"/>
              </p:cNvSpPr>
              <p:nvPr/>
            </p:nvSpPr>
            <p:spPr bwMode="auto">
              <a:xfrm>
                <a:off x="233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3" name="Line 271"/>
              <p:cNvSpPr>
                <a:spLocks noChangeShapeType="1"/>
              </p:cNvSpPr>
              <p:nvPr/>
            </p:nvSpPr>
            <p:spPr bwMode="auto">
              <a:xfrm flipH="1">
                <a:off x="233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Rectangle 272"/>
              <p:cNvSpPr>
                <a:spLocks noChangeArrowheads="1"/>
              </p:cNvSpPr>
              <p:nvPr/>
            </p:nvSpPr>
            <p:spPr bwMode="auto">
              <a:xfrm>
                <a:off x="233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Line 273"/>
              <p:cNvSpPr>
                <a:spLocks noChangeShapeType="1"/>
              </p:cNvSpPr>
              <p:nvPr/>
            </p:nvSpPr>
            <p:spPr bwMode="auto">
              <a:xfrm>
                <a:off x="233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Line 274"/>
              <p:cNvSpPr>
                <a:spLocks noChangeShapeType="1"/>
              </p:cNvSpPr>
              <p:nvPr/>
            </p:nvSpPr>
            <p:spPr bwMode="auto">
              <a:xfrm flipH="1">
                <a:off x="233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7" name="Rectangle 275"/>
              <p:cNvSpPr>
                <a:spLocks noChangeArrowheads="1"/>
              </p:cNvSpPr>
              <p:nvPr/>
            </p:nvSpPr>
            <p:spPr bwMode="auto">
              <a:xfrm>
                <a:off x="2339"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Line 276"/>
              <p:cNvSpPr>
                <a:spLocks noChangeShapeType="1"/>
              </p:cNvSpPr>
              <p:nvPr/>
            </p:nvSpPr>
            <p:spPr bwMode="auto">
              <a:xfrm>
                <a:off x="2339"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9" name="Line 277"/>
              <p:cNvSpPr>
                <a:spLocks noChangeShapeType="1"/>
              </p:cNvSpPr>
              <p:nvPr/>
            </p:nvSpPr>
            <p:spPr bwMode="auto">
              <a:xfrm flipH="1">
                <a:off x="2339"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Rectangle 278"/>
              <p:cNvSpPr>
                <a:spLocks noChangeArrowheads="1"/>
              </p:cNvSpPr>
              <p:nvPr/>
            </p:nvSpPr>
            <p:spPr bwMode="auto">
              <a:xfrm>
                <a:off x="2344"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1" name="Line 279"/>
              <p:cNvSpPr>
                <a:spLocks noChangeShapeType="1"/>
              </p:cNvSpPr>
              <p:nvPr/>
            </p:nvSpPr>
            <p:spPr bwMode="auto">
              <a:xfrm>
                <a:off x="234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Line 280"/>
              <p:cNvSpPr>
                <a:spLocks noChangeShapeType="1"/>
              </p:cNvSpPr>
              <p:nvPr/>
            </p:nvSpPr>
            <p:spPr bwMode="auto">
              <a:xfrm flipH="1">
                <a:off x="234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3" name="Rectangle 281"/>
              <p:cNvSpPr>
                <a:spLocks noChangeArrowheads="1"/>
              </p:cNvSpPr>
              <p:nvPr/>
            </p:nvSpPr>
            <p:spPr bwMode="auto">
              <a:xfrm>
                <a:off x="2348"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Line 282"/>
              <p:cNvSpPr>
                <a:spLocks noChangeShapeType="1"/>
              </p:cNvSpPr>
              <p:nvPr/>
            </p:nvSpPr>
            <p:spPr bwMode="auto">
              <a:xfrm>
                <a:off x="234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5" name="Line 283"/>
              <p:cNvSpPr>
                <a:spLocks noChangeShapeType="1"/>
              </p:cNvSpPr>
              <p:nvPr/>
            </p:nvSpPr>
            <p:spPr bwMode="auto">
              <a:xfrm flipH="1">
                <a:off x="234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Rectangle 284"/>
              <p:cNvSpPr>
                <a:spLocks noChangeArrowheads="1"/>
              </p:cNvSpPr>
              <p:nvPr/>
            </p:nvSpPr>
            <p:spPr bwMode="auto">
              <a:xfrm>
                <a:off x="2352"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Line 285"/>
              <p:cNvSpPr>
                <a:spLocks noChangeShapeType="1"/>
              </p:cNvSpPr>
              <p:nvPr/>
            </p:nvSpPr>
            <p:spPr bwMode="auto">
              <a:xfrm>
                <a:off x="235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Line 286"/>
              <p:cNvSpPr>
                <a:spLocks noChangeShapeType="1"/>
              </p:cNvSpPr>
              <p:nvPr/>
            </p:nvSpPr>
            <p:spPr bwMode="auto">
              <a:xfrm flipH="1">
                <a:off x="235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9" name="Rectangle 287"/>
              <p:cNvSpPr>
                <a:spLocks noChangeArrowheads="1"/>
              </p:cNvSpPr>
              <p:nvPr/>
            </p:nvSpPr>
            <p:spPr bwMode="auto">
              <a:xfrm>
                <a:off x="2360"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Rectangle 288"/>
              <p:cNvSpPr>
                <a:spLocks noChangeArrowheads="1"/>
              </p:cNvSpPr>
              <p:nvPr/>
            </p:nvSpPr>
            <p:spPr bwMode="auto">
              <a:xfrm>
                <a:off x="2364"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Rectangle 289"/>
              <p:cNvSpPr>
                <a:spLocks noChangeArrowheads="1"/>
              </p:cNvSpPr>
              <p:nvPr/>
            </p:nvSpPr>
            <p:spPr bwMode="auto">
              <a:xfrm>
                <a:off x="236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Line 290"/>
              <p:cNvSpPr>
                <a:spLocks noChangeShapeType="1"/>
              </p:cNvSpPr>
              <p:nvPr/>
            </p:nvSpPr>
            <p:spPr bwMode="auto">
              <a:xfrm>
                <a:off x="236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3" name="Line 291"/>
              <p:cNvSpPr>
                <a:spLocks noChangeShapeType="1"/>
              </p:cNvSpPr>
              <p:nvPr/>
            </p:nvSpPr>
            <p:spPr bwMode="auto">
              <a:xfrm flipH="1">
                <a:off x="236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Rectangle 292"/>
              <p:cNvSpPr>
                <a:spLocks noChangeArrowheads="1"/>
              </p:cNvSpPr>
              <p:nvPr/>
            </p:nvSpPr>
            <p:spPr bwMode="auto">
              <a:xfrm>
                <a:off x="237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Line 293"/>
              <p:cNvSpPr>
                <a:spLocks noChangeShapeType="1"/>
              </p:cNvSpPr>
              <p:nvPr/>
            </p:nvSpPr>
            <p:spPr bwMode="auto">
              <a:xfrm>
                <a:off x="237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Line 294"/>
              <p:cNvSpPr>
                <a:spLocks noChangeShapeType="1"/>
              </p:cNvSpPr>
              <p:nvPr/>
            </p:nvSpPr>
            <p:spPr bwMode="auto">
              <a:xfrm flipH="1">
                <a:off x="237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7" name="Rectangle 295"/>
              <p:cNvSpPr>
                <a:spLocks noChangeArrowheads="1"/>
              </p:cNvSpPr>
              <p:nvPr/>
            </p:nvSpPr>
            <p:spPr bwMode="auto">
              <a:xfrm>
                <a:off x="2377"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Line 296"/>
              <p:cNvSpPr>
                <a:spLocks noChangeShapeType="1"/>
              </p:cNvSpPr>
              <p:nvPr/>
            </p:nvSpPr>
            <p:spPr bwMode="auto">
              <a:xfrm>
                <a:off x="237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9" name="Line 297"/>
              <p:cNvSpPr>
                <a:spLocks noChangeShapeType="1"/>
              </p:cNvSpPr>
              <p:nvPr/>
            </p:nvSpPr>
            <p:spPr bwMode="auto">
              <a:xfrm flipH="1">
                <a:off x="237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0" name="Rectangle 298"/>
              <p:cNvSpPr>
                <a:spLocks noChangeArrowheads="1"/>
              </p:cNvSpPr>
              <p:nvPr/>
            </p:nvSpPr>
            <p:spPr bwMode="auto">
              <a:xfrm>
                <a:off x="2381"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Line 299"/>
              <p:cNvSpPr>
                <a:spLocks noChangeShapeType="1"/>
              </p:cNvSpPr>
              <p:nvPr/>
            </p:nvSpPr>
            <p:spPr bwMode="auto">
              <a:xfrm>
                <a:off x="238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2" name="Line 300"/>
              <p:cNvSpPr>
                <a:spLocks noChangeShapeType="1"/>
              </p:cNvSpPr>
              <p:nvPr/>
            </p:nvSpPr>
            <p:spPr bwMode="auto">
              <a:xfrm flipH="1">
                <a:off x="238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3" name="Rectangle 301"/>
              <p:cNvSpPr>
                <a:spLocks noChangeArrowheads="1"/>
              </p:cNvSpPr>
              <p:nvPr/>
            </p:nvSpPr>
            <p:spPr bwMode="auto">
              <a:xfrm>
                <a:off x="238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Line 302"/>
              <p:cNvSpPr>
                <a:spLocks noChangeShapeType="1"/>
              </p:cNvSpPr>
              <p:nvPr/>
            </p:nvSpPr>
            <p:spPr bwMode="auto">
              <a:xfrm>
                <a:off x="238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5" name="Line 303"/>
              <p:cNvSpPr>
                <a:spLocks noChangeShapeType="1"/>
              </p:cNvSpPr>
              <p:nvPr/>
            </p:nvSpPr>
            <p:spPr bwMode="auto">
              <a:xfrm flipH="1">
                <a:off x="238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6" name="Rectangle 304"/>
              <p:cNvSpPr>
                <a:spLocks noChangeArrowheads="1"/>
              </p:cNvSpPr>
              <p:nvPr/>
            </p:nvSpPr>
            <p:spPr bwMode="auto">
              <a:xfrm>
                <a:off x="238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Line 305"/>
              <p:cNvSpPr>
                <a:spLocks noChangeShapeType="1"/>
              </p:cNvSpPr>
              <p:nvPr/>
            </p:nvSpPr>
            <p:spPr bwMode="auto">
              <a:xfrm>
                <a:off x="238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8" name="Line 306"/>
              <p:cNvSpPr>
                <a:spLocks noChangeShapeType="1"/>
              </p:cNvSpPr>
              <p:nvPr/>
            </p:nvSpPr>
            <p:spPr bwMode="auto">
              <a:xfrm flipH="1">
                <a:off x="238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9" name="Rectangle 307"/>
              <p:cNvSpPr>
                <a:spLocks noChangeArrowheads="1"/>
              </p:cNvSpPr>
              <p:nvPr/>
            </p:nvSpPr>
            <p:spPr bwMode="auto">
              <a:xfrm>
                <a:off x="2393"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Line 308"/>
              <p:cNvSpPr>
                <a:spLocks noChangeShapeType="1"/>
              </p:cNvSpPr>
              <p:nvPr/>
            </p:nvSpPr>
            <p:spPr bwMode="auto">
              <a:xfrm>
                <a:off x="2393"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1" name="Line 309"/>
              <p:cNvSpPr>
                <a:spLocks noChangeShapeType="1"/>
              </p:cNvSpPr>
              <p:nvPr/>
            </p:nvSpPr>
            <p:spPr bwMode="auto">
              <a:xfrm flipH="1">
                <a:off x="2393"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Rectangle 310"/>
              <p:cNvSpPr>
                <a:spLocks noChangeArrowheads="1"/>
              </p:cNvSpPr>
              <p:nvPr/>
            </p:nvSpPr>
            <p:spPr bwMode="auto">
              <a:xfrm>
                <a:off x="2398"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Line 311"/>
              <p:cNvSpPr>
                <a:spLocks noChangeShapeType="1"/>
              </p:cNvSpPr>
              <p:nvPr/>
            </p:nvSpPr>
            <p:spPr bwMode="auto">
              <a:xfrm>
                <a:off x="239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Line 312"/>
              <p:cNvSpPr>
                <a:spLocks noChangeShapeType="1"/>
              </p:cNvSpPr>
              <p:nvPr/>
            </p:nvSpPr>
            <p:spPr bwMode="auto">
              <a:xfrm flipH="1">
                <a:off x="239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5" name="Rectangle 313"/>
              <p:cNvSpPr>
                <a:spLocks noChangeArrowheads="1"/>
              </p:cNvSpPr>
              <p:nvPr/>
            </p:nvSpPr>
            <p:spPr bwMode="auto">
              <a:xfrm>
                <a:off x="2402"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Line 314"/>
              <p:cNvSpPr>
                <a:spLocks noChangeShapeType="1"/>
              </p:cNvSpPr>
              <p:nvPr/>
            </p:nvSpPr>
            <p:spPr bwMode="auto">
              <a:xfrm>
                <a:off x="240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7" name="Line 315"/>
              <p:cNvSpPr>
                <a:spLocks noChangeShapeType="1"/>
              </p:cNvSpPr>
              <p:nvPr/>
            </p:nvSpPr>
            <p:spPr bwMode="auto">
              <a:xfrm flipH="1">
                <a:off x="240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Rectangle 316"/>
              <p:cNvSpPr>
                <a:spLocks noChangeArrowheads="1"/>
              </p:cNvSpPr>
              <p:nvPr/>
            </p:nvSpPr>
            <p:spPr bwMode="auto">
              <a:xfrm>
                <a:off x="2406"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Line 317"/>
              <p:cNvSpPr>
                <a:spLocks noChangeShapeType="1"/>
              </p:cNvSpPr>
              <p:nvPr/>
            </p:nvSpPr>
            <p:spPr bwMode="auto">
              <a:xfrm>
                <a:off x="240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0" name="Line 318"/>
              <p:cNvSpPr>
                <a:spLocks noChangeShapeType="1"/>
              </p:cNvSpPr>
              <p:nvPr/>
            </p:nvSpPr>
            <p:spPr bwMode="auto">
              <a:xfrm flipH="1">
                <a:off x="240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1" name="Rectangle 319"/>
              <p:cNvSpPr>
                <a:spLocks noChangeArrowheads="1"/>
              </p:cNvSpPr>
              <p:nvPr/>
            </p:nvSpPr>
            <p:spPr bwMode="auto">
              <a:xfrm>
                <a:off x="2414" y="2838"/>
                <a:ext cx="1"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Line 320"/>
              <p:cNvSpPr>
                <a:spLocks noChangeShapeType="1"/>
              </p:cNvSpPr>
              <p:nvPr/>
            </p:nvSpPr>
            <p:spPr bwMode="auto">
              <a:xfrm flipV="1">
                <a:off x="2414"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3" name="Line 321"/>
              <p:cNvSpPr>
                <a:spLocks noChangeShapeType="1"/>
              </p:cNvSpPr>
              <p:nvPr/>
            </p:nvSpPr>
            <p:spPr bwMode="auto">
              <a:xfrm>
                <a:off x="2414"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 name="Rectangle 322"/>
              <p:cNvSpPr>
                <a:spLocks noChangeArrowheads="1"/>
              </p:cNvSpPr>
              <p:nvPr/>
            </p:nvSpPr>
            <p:spPr bwMode="auto">
              <a:xfrm>
                <a:off x="2418"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Rectangle 323"/>
              <p:cNvSpPr>
                <a:spLocks noChangeArrowheads="1"/>
              </p:cNvSpPr>
              <p:nvPr/>
            </p:nvSpPr>
            <p:spPr bwMode="auto">
              <a:xfrm>
                <a:off x="242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Line 324"/>
              <p:cNvSpPr>
                <a:spLocks noChangeShapeType="1"/>
              </p:cNvSpPr>
              <p:nvPr/>
            </p:nvSpPr>
            <p:spPr bwMode="auto">
              <a:xfrm>
                <a:off x="242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 name="Line 325"/>
              <p:cNvSpPr>
                <a:spLocks noChangeShapeType="1"/>
              </p:cNvSpPr>
              <p:nvPr/>
            </p:nvSpPr>
            <p:spPr bwMode="auto">
              <a:xfrm flipH="1">
                <a:off x="242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 name="Rectangle 326"/>
              <p:cNvSpPr>
                <a:spLocks noChangeArrowheads="1"/>
              </p:cNvSpPr>
              <p:nvPr/>
            </p:nvSpPr>
            <p:spPr bwMode="auto">
              <a:xfrm>
                <a:off x="2427"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Line 327"/>
              <p:cNvSpPr>
                <a:spLocks noChangeShapeType="1"/>
              </p:cNvSpPr>
              <p:nvPr/>
            </p:nvSpPr>
            <p:spPr bwMode="auto">
              <a:xfrm flipV="1">
                <a:off x="2427"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0" name="Line 328"/>
              <p:cNvSpPr>
                <a:spLocks noChangeShapeType="1"/>
              </p:cNvSpPr>
              <p:nvPr/>
            </p:nvSpPr>
            <p:spPr bwMode="auto">
              <a:xfrm>
                <a:off x="2427"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1" name="Line 329"/>
              <p:cNvSpPr>
                <a:spLocks noChangeShapeType="1"/>
              </p:cNvSpPr>
              <p:nvPr/>
            </p:nvSpPr>
            <p:spPr bwMode="auto">
              <a:xfrm>
                <a:off x="2431"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Line 330"/>
              <p:cNvSpPr>
                <a:spLocks noChangeShapeType="1"/>
              </p:cNvSpPr>
              <p:nvPr/>
            </p:nvSpPr>
            <p:spPr bwMode="auto">
              <a:xfrm flipH="1">
                <a:off x="242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 name="Rectangle 331"/>
              <p:cNvSpPr>
                <a:spLocks noChangeArrowheads="1"/>
              </p:cNvSpPr>
              <p:nvPr/>
            </p:nvSpPr>
            <p:spPr bwMode="auto">
              <a:xfrm>
                <a:off x="2431"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Line 332"/>
              <p:cNvSpPr>
                <a:spLocks noChangeShapeType="1"/>
              </p:cNvSpPr>
              <p:nvPr/>
            </p:nvSpPr>
            <p:spPr bwMode="auto">
              <a:xfrm flipV="1">
                <a:off x="2431"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 name="Line 333"/>
              <p:cNvSpPr>
                <a:spLocks noChangeShapeType="1"/>
              </p:cNvSpPr>
              <p:nvPr/>
            </p:nvSpPr>
            <p:spPr bwMode="auto">
              <a:xfrm>
                <a:off x="2431"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 name="Line 334"/>
              <p:cNvSpPr>
                <a:spLocks noChangeShapeType="1"/>
              </p:cNvSpPr>
              <p:nvPr/>
            </p:nvSpPr>
            <p:spPr bwMode="auto">
              <a:xfrm>
                <a:off x="2435"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 name="Line 335"/>
              <p:cNvSpPr>
                <a:spLocks noChangeShapeType="1"/>
              </p:cNvSpPr>
              <p:nvPr/>
            </p:nvSpPr>
            <p:spPr bwMode="auto">
              <a:xfrm flipH="1">
                <a:off x="243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 name="Rectangle 336"/>
              <p:cNvSpPr>
                <a:spLocks noChangeArrowheads="1"/>
              </p:cNvSpPr>
              <p:nvPr/>
            </p:nvSpPr>
            <p:spPr bwMode="auto">
              <a:xfrm>
                <a:off x="243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Line 337"/>
              <p:cNvSpPr>
                <a:spLocks noChangeShapeType="1"/>
              </p:cNvSpPr>
              <p:nvPr/>
            </p:nvSpPr>
            <p:spPr bwMode="auto">
              <a:xfrm>
                <a:off x="243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 name="Line 338"/>
              <p:cNvSpPr>
                <a:spLocks noChangeShapeType="1"/>
              </p:cNvSpPr>
              <p:nvPr/>
            </p:nvSpPr>
            <p:spPr bwMode="auto">
              <a:xfrm flipH="1">
                <a:off x="243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 name="Rectangle 339"/>
              <p:cNvSpPr>
                <a:spLocks noChangeArrowheads="1"/>
              </p:cNvSpPr>
              <p:nvPr/>
            </p:nvSpPr>
            <p:spPr bwMode="auto">
              <a:xfrm>
                <a:off x="243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Line 340"/>
              <p:cNvSpPr>
                <a:spLocks noChangeShapeType="1"/>
              </p:cNvSpPr>
              <p:nvPr/>
            </p:nvSpPr>
            <p:spPr bwMode="auto">
              <a:xfrm>
                <a:off x="243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 name="Line 341"/>
              <p:cNvSpPr>
                <a:spLocks noChangeShapeType="1"/>
              </p:cNvSpPr>
              <p:nvPr/>
            </p:nvSpPr>
            <p:spPr bwMode="auto">
              <a:xfrm flipH="1">
                <a:off x="243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 name="Rectangle 342"/>
              <p:cNvSpPr>
                <a:spLocks noChangeArrowheads="1"/>
              </p:cNvSpPr>
              <p:nvPr/>
            </p:nvSpPr>
            <p:spPr bwMode="auto">
              <a:xfrm>
                <a:off x="2443" y="2838"/>
                <a:ext cx="5"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Line 343"/>
              <p:cNvSpPr>
                <a:spLocks noChangeShapeType="1"/>
              </p:cNvSpPr>
              <p:nvPr/>
            </p:nvSpPr>
            <p:spPr bwMode="auto">
              <a:xfrm flipV="1">
                <a:off x="2443"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Line 344"/>
              <p:cNvSpPr>
                <a:spLocks noChangeShapeType="1"/>
              </p:cNvSpPr>
              <p:nvPr/>
            </p:nvSpPr>
            <p:spPr bwMode="auto">
              <a:xfrm>
                <a:off x="2443" y="2838"/>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 name="Line 345"/>
              <p:cNvSpPr>
                <a:spLocks noChangeShapeType="1"/>
              </p:cNvSpPr>
              <p:nvPr/>
            </p:nvSpPr>
            <p:spPr bwMode="auto">
              <a:xfrm>
                <a:off x="2448"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 name="Line 346"/>
              <p:cNvSpPr>
                <a:spLocks noChangeShapeType="1"/>
              </p:cNvSpPr>
              <p:nvPr/>
            </p:nvSpPr>
            <p:spPr bwMode="auto">
              <a:xfrm flipH="1">
                <a:off x="2443"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 name="Rectangle 347"/>
              <p:cNvSpPr>
                <a:spLocks noChangeArrowheads="1"/>
              </p:cNvSpPr>
              <p:nvPr/>
            </p:nvSpPr>
            <p:spPr bwMode="auto">
              <a:xfrm>
                <a:off x="2448"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Line 348"/>
              <p:cNvSpPr>
                <a:spLocks noChangeShapeType="1"/>
              </p:cNvSpPr>
              <p:nvPr/>
            </p:nvSpPr>
            <p:spPr bwMode="auto">
              <a:xfrm>
                <a:off x="244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 name="Line 349"/>
              <p:cNvSpPr>
                <a:spLocks noChangeShapeType="1"/>
              </p:cNvSpPr>
              <p:nvPr/>
            </p:nvSpPr>
            <p:spPr bwMode="auto">
              <a:xfrm flipH="1">
                <a:off x="244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 name="Rectangle 350"/>
              <p:cNvSpPr>
                <a:spLocks noChangeArrowheads="1"/>
              </p:cNvSpPr>
              <p:nvPr/>
            </p:nvSpPr>
            <p:spPr bwMode="auto">
              <a:xfrm>
                <a:off x="2452"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Line 351"/>
              <p:cNvSpPr>
                <a:spLocks noChangeShapeType="1"/>
              </p:cNvSpPr>
              <p:nvPr/>
            </p:nvSpPr>
            <p:spPr bwMode="auto">
              <a:xfrm flipV="1">
                <a:off x="2452"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 name="Line 352"/>
              <p:cNvSpPr>
                <a:spLocks noChangeShapeType="1"/>
              </p:cNvSpPr>
              <p:nvPr/>
            </p:nvSpPr>
            <p:spPr bwMode="auto">
              <a:xfrm>
                <a:off x="2452"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 name="Line 353"/>
              <p:cNvSpPr>
                <a:spLocks noChangeShapeType="1"/>
              </p:cNvSpPr>
              <p:nvPr/>
            </p:nvSpPr>
            <p:spPr bwMode="auto">
              <a:xfrm>
                <a:off x="2456"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 name="Line 354"/>
              <p:cNvSpPr>
                <a:spLocks noChangeShapeType="1"/>
              </p:cNvSpPr>
              <p:nvPr/>
            </p:nvSpPr>
            <p:spPr bwMode="auto">
              <a:xfrm flipH="1">
                <a:off x="245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 name="Rectangle 355"/>
              <p:cNvSpPr>
                <a:spLocks noChangeArrowheads="1"/>
              </p:cNvSpPr>
              <p:nvPr/>
            </p:nvSpPr>
            <p:spPr bwMode="auto">
              <a:xfrm>
                <a:off x="2456"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Line 356"/>
              <p:cNvSpPr>
                <a:spLocks noChangeShapeType="1"/>
              </p:cNvSpPr>
              <p:nvPr/>
            </p:nvSpPr>
            <p:spPr bwMode="auto">
              <a:xfrm>
                <a:off x="245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 name="Line 357"/>
              <p:cNvSpPr>
                <a:spLocks noChangeShapeType="1"/>
              </p:cNvSpPr>
              <p:nvPr/>
            </p:nvSpPr>
            <p:spPr bwMode="auto">
              <a:xfrm flipH="1">
                <a:off x="245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559"/>
            <p:cNvGrpSpPr>
              <a:grpSpLocks/>
            </p:cNvGrpSpPr>
            <p:nvPr/>
          </p:nvGrpSpPr>
          <p:grpSpPr bwMode="auto">
            <a:xfrm>
              <a:off x="2460" y="2393"/>
              <a:ext cx="199" cy="450"/>
              <a:chOff x="2460" y="2393"/>
              <a:chExt cx="199" cy="450"/>
            </a:xfrm>
          </p:grpSpPr>
          <p:sp>
            <p:nvSpPr>
              <p:cNvPr id="1070" name="Rectangle 359"/>
              <p:cNvSpPr>
                <a:spLocks noChangeArrowheads="1"/>
              </p:cNvSpPr>
              <p:nvPr/>
            </p:nvSpPr>
            <p:spPr bwMode="auto">
              <a:xfrm>
                <a:off x="2460"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Line 360"/>
              <p:cNvSpPr>
                <a:spLocks noChangeShapeType="1"/>
              </p:cNvSpPr>
              <p:nvPr/>
            </p:nvSpPr>
            <p:spPr bwMode="auto">
              <a:xfrm flipV="1">
                <a:off x="2460"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361"/>
              <p:cNvSpPr>
                <a:spLocks noChangeShapeType="1"/>
              </p:cNvSpPr>
              <p:nvPr/>
            </p:nvSpPr>
            <p:spPr bwMode="auto">
              <a:xfrm>
                <a:off x="2460"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Line 362"/>
              <p:cNvSpPr>
                <a:spLocks noChangeShapeType="1"/>
              </p:cNvSpPr>
              <p:nvPr/>
            </p:nvSpPr>
            <p:spPr bwMode="auto">
              <a:xfrm>
                <a:off x="2464"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Line 363"/>
              <p:cNvSpPr>
                <a:spLocks noChangeShapeType="1"/>
              </p:cNvSpPr>
              <p:nvPr/>
            </p:nvSpPr>
            <p:spPr bwMode="auto">
              <a:xfrm flipH="1">
                <a:off x="246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364"/>
              <p:cNvSpPr>
                <a:spLocks noChangeArrowheads="1"/>
              </p:cNvSpPr>
              <p:nvPr/>
            </p:nvSpPr>
            <p:spPr bwMode="auto">
              <a:xfrm>
                <a:off x="2468"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365"/>
              <p:cNvSpPr>
                <a:spLocks noChangeArrowheads="1"/>
              </p:cNvSpPr>
              <p:nvPr/>
            </p:nvSpPr>
            <p:spPr bwMode="auto">
              <a:xfrm>
                <a:off x="2472" y="2834"/>
                <a:ext cx="5"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Line 366"/>
              <p:cNvSpPr>
                <a:spLocks noChangeShapeType="1"/>
              </p:cNvSpPr>
              <p:nvPr/>
            </p:nvSpPr>
            <p:spPr bwMode="auto">
              <a:xfrm flipV="1">
                <a:off x="2472"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Line 367"/>
              <p:cNvSpPr>
                <a:spLocks noChangeShapeType="1"/>
              </p:cNvSpPr>
              <p:nvPr/>
            </p:nvSpPr>
            <p:spPr bwMode="auto">
              <a:xfrm>
                <a:off x="2472" y="2834"/>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Line 368"/>
              <p:cNvSpPr>
                <a:spLocks noChangeShapeType="1"/>
              </p:cNvSpPr>
              <p:nvPr/>
            </p:nvSpPr>
            <p:spPr bwMode="auto">
              <a:xfrm>
                <a:off x="2477"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Line 369"/>
              <p:cNvSpPr>
                <a:spLocks noChangeShapeType="1"/>
              </p:cNvSpPr>
              <p:nvPr/>
            </p:nvSpPr>
            <p:spPr bwMode="auto">
              <a:xfrm flipH="1">
                <a:off x="2472"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370"/>
              <p:cNvSpPr>
                <a:spLocks noChangeArrowheads="1"/>
              </p:cNvSpPr>
              <p:nvPr/>
            </p:nvSpPr>
            <p:spPr bwMode="auto">
              <a:xfrm>
                <a:off x="2477"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Line 371"/>
              <p:cNvSpPr>
                <a:spLocks noChangeShapeType="1"/>
              </p:cNvSpPr>
              <p:nvPr/>
            </p:nvSpPr>
            <p:spPr bwMode="auto">
              <a:xfrm flipV="1">
                <a:off x="2477"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Line 372"/>
              <p:cNvSpPr>
                <a:spLocks noChangeShapeType="1"/>
              </p:cNvSpPr>
              <p:nvPr/>
            </p:nvSpPr>
            <p:spPr bwMode="auto">
              <a:xfrm>
                <a:off x="2477"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Line 373"/>
              <p:cNvSpPr>
                <a:spLocks noChangeShapeType="1"/>
              </p:cNvSpPr>
              <p:nvPr/>
            </p:nvSpPr>
            <p:spPr bwMode="auto">
              <a:xfrm>
                <a:off x="2481"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Line 374"/>
              <p:cNvSpPr>
                <a:spLocks noChangeShapeType="1"/>
              </p:cNvSpPr>
              <p:nvPr/>
            </p:nvSpPr>
            <p:spPr bwMode="auto">
              <a:xfrm flipH="1">
                <a:off x="247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375"/>
              <p:cNvSpPr>
                <a:spLocks noChangeArrowheads="1"/>
              </p:cNvSpPr>
              <p:nvPr/>
            </p:nvSpPr>
            <p:spPr bwMode="auto">
              <a:xfrm>
                <a:off x="2481" y="2834"/>
                <a:ext cx="4"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Line 376"/>
              <p:cNvSpPr>
                <a:spLocks noChangeShapeType="1"/>
              </p:cNvSpPr>
              <p:nvPr/>
            </p:nvSpPr>
            <p:spPr bwMode="auto">
              <a:xfrm flipV="1">
                <a:off x="2481"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Line 377"/>
              <p:cNvSpPr>
                <a:spLocks noChangeShapeType="1"/>
              </p:cNvSpPr>
              <p:nvPr/>
            </p:nvSpPr>
            <p:spPr bwMode="auto">
              <a:xfrm>
                <a:off x="2481" y="283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Line 378"/>
              <p:cNvSpPr>
                <a:spLocks noChangeShapeType="1"/>
              </p:cNvSpPr>
              <p:nvPr/>
            </p:nvSpPr>
            <p:spPr bwMode="auto">
              <a:xfrm>
                <a:off x="2485"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Line 379"/>
              <p:cNvSpPr>
                <a:spLocks noChangeShapeType="1"/>
              </p:cNvSpPr>
              <p:nvPr/>
            </p:nvSpPr>
            <p:spPr bwMode="auto">
              <a:xfrm flipH="1">
                <a:off x="248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380"/>
              <p:cNvSpPr>
                <a:spLocks noChangeArrowheads="1"/>
              </p:cNvSpPr>
              <p:nvPr/>
            </p:nvSpPr>
            <p:spPr bwMode="auto">
              <a:xfrm>
                <a:off x="2485"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Line 381"/>
              <p:cNvSpPr>
                <a:spLocks noChangeShapeType="1"/>
              </p:cNvSpPr>
              <p:nvPr/>
            </p:nvSpPr>
            <p:spPr bwMode="auto">
              <a:xfrm flipV="1">
                <a:off x="2485"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Line 382"/>
              <p:cNvSpPr>
                <a:spLocks noChangeShapeType="1"/>
              </p:cNvSpPr>
              <p:nvPr/>
            </p:nvSpPr>
            <p:spPr bwMode="auto">
              <a:xfrm>
                <a:off x="2485"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Line 383"/>
              <p:cNvSpPr>
                <a:spLocks noChangeShapeType="1"/>
              </p:cNvSpPr>
              <p:nvPr/>
            </p:nvSpPr>
            <p:spPr bwMode="auto">
              <a:xfrm>
                <a:off x="2489"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Line 384"/>
              <p:cNvSpPr>
                <a:spLocks noChangeShapeType="1"/>
              </p:cNvSpPr>
              <p:nvPr/>
            </p:nvSpPr>
            <p:spPr bwMode="auto">
              <a:xfrm flipH="1">
                <a:off x="248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385"/>
              <p:cNvSpPr>
                <a:spLocks noChangeArrowheads="1"/>
              </p:cNvSpPr>
              <p:nvPr/>
            </p:nvSpPr>
            <p:spPr bwMode="auto">
              <a:xfrm>
                <a:off x="2489" y="2826"/>
                <a:ext cx="4"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Line 386"/>
              <p:cNvSpPr>
                <a:spLocks noChangeShapeType="1"/>
              </p:cNvSpPr>
              <p:nvPr/>
            </p:nvSpPr>
            <p:spPr bwMode="auto">
              <a:xfrm flipV="1">
                <a:off x="2489"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Line 387"/>
              <p:cNvSpPr>
                <a:spLocks noChangeShapeType="1"/>
              </p:cNvSpPr>
              <p:nvPr/>
            </p:nvSpPr>
            <p:spPr bwMode="auto">
              <a:xfrm>
                <a:off x="2489" y="282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9" name="Line 388"/>
              <p:cNvSpPr>
                <a:spLocks noChangeShapeType="1"/>
              </p:cNvSpPr>
              <p:nvPr/>
            </p:nvSpPr>
            <p:spPr bwMode="auto">
              <a:xfrm>
                <a:off x="2493"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Line 389"/>
              <p:cNvSpPr>
                <a:spLocks noChangeShapeType="1"/>
              </p:cNvSpPr>
              <p:nvPr/>
            </p:nvSpPr>
            <p:spPr bwMode="auto">
              <a:xfrm flipH="1">
                <a:off x="248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390"/>
              <p:cNvSpPr>
                <a:spLocks noChangeArrowheads="1"/>
              </p:cNvSpPr>
              <p:nvPr/>
            </p:nvSpPr>
            <p:spPr bwMode="auto">
              <a:xfrm>
                <a:off x="2493" y="2817"/>
                <a:ext cx="4" cy="2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Line 391"/>
              <p:cNvSpPr>
                <a:spLocks noChangeShapeType="1"/>
              </p:cNvSpPr>
              <p:nvPr/>
            </p:nvSpPr>
            <p:spPr bwMode="auto">
              <a:xfrm flipV="1">
                <a:off x="2493"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 name="Line 392"/>
              <p:cNvSpPr>
                <a:spLocks noChangeShapeType="1"/>
              </p:cNvSpPr>
              <p:nvPr/>
            </p:nvSpPr>
            <p:spPr bwMode="auto">
              <a:xfrm>
                <a:off x="2493" y="281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Line 393"/>
              <p:cNvSpPr>
                <a:spLocks noChangeShapeType="1"/>
              </p:cNvSpPr>
              <p:nvPr/>
            </p:nvSpPr>
            <p:spPr bwMode="auto">
              <a:xfrm>
                <a:off x="2497"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Line 394"/>
              <p:cNvSpPr>
                <a:spLocks noChangeShapeType="1"/>
              </p:cNvSpPr>
              <p:nvPr/>
            </p:nvSpPr>
            <p:spPr bwMode="auto">
              <a:xfrm flipH="1">
                <a:off x="249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395"/>
              <p:cNvSpPr>
                <a:spLocks noChangeArrowheads="1"/>
              </p:cNvSpPr>
              <p:nvPr/>
            </p:nvSpPr>
            <p:spPr bwMode="auto">
              <a:xfrm>
                <a:off x="2497" y="2834"/>
                <a:ext cx="5"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Line 396"/>
              <p:cNvSpPr>
                <a:spLocks noChangeShapeType="1"/>
              </p:cNvSpPr>
              <p:nvPr/>
            </p:nvSpPr>
            <p:spPr bwMode="auto">
              <a:xfrm flipV="1">
                <a:off x="2497"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Line 397"/>
              <p:cNvSpPr>
                <a:spLocks noChangeShapeType="1"/>
              </p:cNvSpPr>
              <p:nvPr/>
            </p:nvSpPr>
            <p:spPr bwMode="auto">
              <a:xfrm>
                <a:off x="2497" y="2834"/>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Line 398"/>
              <p:cNvSpPr>
                <a:spLocks noChangeShapeType="1"/>
              </p:cNvSpPr>
              <p:nvPr/>
            </p:nvSpPr>
            <p:spPr bwMode="auto">
              <a:xfrm>
                <a:off x="2502"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Line 399"/>
              <p:cNvSpPr>
                <a:spLocks noChangeShapeType="1"/>
              </p:cNvSpPr>
              <p:nvPr/>
            </p:nvSpPr>
            <p:spPr bwMode="auto">
              <a:xfrm flipH="1">
                <a:off x="2497"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400"/>
              <p:cNvSpPr>
                <a:spLocks noChangeArrowheads="1"/>
              </p:cNvSpPr>
              <p:nvPr/>
            </p:nvSpPr>
            <p:spPr bwMode="auto">
              <a:xfrm>
                <a:off x="2502" y="2822"/>
                <a:ext cx="4" cy="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Line 401"/>
              <p:cNvSpPr>
                <a:spLocks noChangeShapeType="1"/>
              </p:cNvSpPr>
              <p:nvPr/>
            </p:nvSpPr>
            <p:spPr bwMode="auto">
              <a:xfrm flipV="1">
                <a:off x="2502" y="2822"/>
                <a:ext cx="0" cy="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3" name="Line 402"/>
              <p:cNvSpPr>
                <a:spLocks noChangeShapeType="1"/>
              </p:cNvSpPr>
              <p:nvPr/>
            </p:nvSpPr>
            <p:spPr bwMode="auto">
              <a:xfrm>
                <a:off x="2502" y="282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Line 403"/>
              <p:cNvSpPr>
                <a:spLocks noChangeShapeType="1"/>
              </p:cNvSpPr>
              <p:nvPr/>
            </p:nvSpPr>
            <p:spPr bwMode="auto">
              <a:xfrm>
                <a:off x="2506" y="2822"/>
                <a:ext cx="0" cy="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Line 404"/>
              <p:cNvSpPr>
                <a:spLocks noChangeShapeType="1"/>
              </p:cNvSpPr>
              <p:nvPr/>
            </p:nvSpPr>
            <p:spPr bwMode="auto">
              <a:xfrm flipH="1">
                <a:off x="250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405"/>
              <p:cNvSpPr>
                <a:spLocks noChangeArrowheads="1"/>
              </p:cNvSpPr>
              <p:nvPr/>
            </p:nvSpPr>
            <p:spPr bwMode="auto">
              <a:xfrm>
                <a:off x="2506"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Line 406"/>
              <p:cNvSpPr>
                <a:spLocks noChangeShapeType="1"/>
              </p:cNvSpPr>
              <p:nvPr/>
            </p:nvSpPr>
            <p:spPr bwMode="auto">
              <a:xfrm flipV="1">
                <a:off x="2506"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Line 407"/>
              <p:cNvSpPr>
                <a:spLocks noChangeShapeType="1"/>
              </p:cNvSpPr>
              <p:nvPr/>
            </p:nvSpPr>
            <p:spPr bwMode="auto">
              <a:xfrm>
                <a:off x="2506"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9" name="Line 408"/>
              <p:cNvSpPr>
                <a:spLocks noChangeShapeType="1"/>
              </p:cNvSpPr>
              <p:nvPr/>
            </p:nvSpPr>
            <p:spPr bwMode="auto">
              <a:xfrm>
                <a:off x="2510"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Line 409"/>
              <p:cNvSpPr>
                <a:spLocks noChangeShapeType="1"/>
              </p:cNvSpPr>
              <p:nvPr/>
            </p:nvSpPr>
            <p:spPr bwMode="auto">
              <a:xfrm flipH="1">
                <a:off x="250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1" name="Rectangle 410"/>
              <p:cNvSpPr>
                <a:spLocks noChangeArrowheads="1"/>
              </p:cNvSpPr>
              <p:nvPr/>
            </p:nvSpPr>
            <p:spPr bwMode="auto">
              <a:xfrm>
                <a:off x="2510" y="2817"/>
                <a:ext cx="4" cy="2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Line 411"/>
              <p:cNvSpPr>
                <a:spLocks noChangeShapeType="1"/>
              </p:cNvSpPr>
              <p:nvPr/>
            </p:nvSpPr>
            <p:spPr bwMode="auto">
              <a:xfrm flipV="1">
                <a:off x="2510"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3" name="Line 412"/>
              <p:cNvSpPr>
                <a:spLocks noChangeShapeType="1"/>
              </p:cNvSpPr>
              <p:nvPr/>
            </p:nvSpPr>
            <p:spPr bwMode="auto">
              <a:xfrm>
                <a:off x="2510" y="281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Line 413"/>
              <p:cNvSpPr>
                <a:spLocks noChangeShapeType="1"/>
              </p:cNvSpPr>
              <p:nvPr/>
            </p:nvSpPr>
            <p:spPr bwMode="auto">
              <a:xfrm>
                <a:off x="2514"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5" name="Line 414"/>
              <p:cNvSpPr>
                <a:spLocks noChangeShapeType="1"/>
              </p:cNvSpPr>
              <p:nvPr/>
            </p:nvSpPr>
            <p:spPr bwMode="auto">
              <a:xfrm flipH="1">
                <a:off x="251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415"/>
              <p:cNvSpPr>
                <a:spLocks noChangeArrowheads="1"/>
              </p:cNvSpPr>
              <p:nvPr/>
            </p:nvSpPr>
            <p:spPr bwMode="auto">
              <a:xfrm>
                <a:off x="2518" y="2822"/>
                <a:ext cx="1" cy="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Line 416"/>
              <p:cNvSpPr>
                <a:spLocks noChangeShapeType="1"/>
              </p:cNvSpPr>
              <p:nvPr/>
            </p:nvSpPr>
            <p:spPr bwMode="auto">
              <a:xfrm flipV="1">
                <a:off x="2518" y="2822"/>
                <a:ext cx="0" cy="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Line 417"/>
              <p:cNvSpPr>
                <a:spLocks noChangeShapeType="1"/>
              </p:cNvSpPr>
              <p:nvPr/>
            </p:nvSpPr>
            <p:spPr bwMode="auto">
              <a:xfrm>
                <a:off x="2518" y="2822"/>
                <a:ext cx="0" cy="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418"/>
              <p:cNvSpPr>
                <a:spLocks noChangeArrowheads="1"/>
              </p:cNvSpPr>
              <p:nvPr/>
            </p:nvSpPr>
            <p:spPr bwMode="auto">
              <a:xfrm>
                <a:off x="2522" y="2813"/>
                <a:ext cx="1" cy="2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Line 419"/>
              <p:cNvSpPr>
                <a:spLocks noChangeShapeType="1"/>
              </p:cNvSpPr>
              <p:nvPr/>
            </p:nvSpPr>
            <p:spPr bwMode="auto">
              <a:xfrm flipV="1">
                <a:off x="2522"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 name="Line 420"/>
              <p:cNvSpPr>
                <a:spLocks noChangeShapeType="1"/>
              </p:cNvSpPr>
              <p:nvPr/>
            </p:nvSpPr>
            <p:spPr bwMode="auto">
              <a:xfrm>
                <a:off x="2522"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421"/>
              <p:cNvSpPr>
                <a:spLocks noChangeArrowheads="1"/>
              </p:cNvSpPr>
              <p:nvPr/>
            </p:nvSpPr>
            <p:spPr bwMode="auto">
              <a:xfrm>
                <a:off x="2526" y="2817"/>
                <a:ext cx="5" cy="2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Line 422"/>
              <p:cNvSpPr>
                <a:spLocks noChangeShapeType="1"/>
              </p:cNvSpPr>
              <p:nvPr/>
            </p:nvSpPr>
            <p:spPr bwMode="auto">
              <a:xfrm flipV="1">
                <a:off x="2526"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Line 423"/>
              <p:cNvSpPr>
                <a:spLocks noChangeShapeType="1"/>
              </p:cNvSpPr>
              <p:nvPr/>
            </p:nvSpPr>
            <p:spPr bwMode="auto">
              <a:xfrm>
                <a:off x="2526" y="2817"/>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 name="Line 424"/>
              <p:cNvSpPr>
                <a:spLocks noChangeShapeType="1"/>
              </p:cNvSpPr>
              <p:nvPr/>
            </p:nvSpPr>
            <p:spPr bwMode="auto">
              <a:xfrm>
                <a:off x="2531"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Line 425"/>
              <p:cNvSpPr>
                <a:spLocks noChangeShapeType="1"/>
              </p:cNvSpPr>
              <p:nvPr/>
            </p:nvSpPr>
            <p:spPr bwMode="auto">
              <a:xfrm flipH="1">
                <a:off x="2526"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426"/>
              <p:cNvSpPr>
                <a:spLocks noChangeArrowheads="1"/>
              </p:cNvSpPr>
              <p:nvPr/>
            </p:nvSpPr>
            <p:spPr bwMode="auto">
              <a:xfrm>
                <a:off x="2531" y="2801"/>
                <a:ext cx="4" cy="4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Line 427"/>
              <p:cNvSpPr>
                <a:spLocks noChangeShapeType="1"/>
              </p:cNvSpPr>
              <p:nvPr/>
            </p:nvSpPr>
            <p:spPr bwMode="auto">
              <a:xfrm flipV="1">
                <a:off x="2531" y="2801"/>
                <a:ext cx="0" cy="4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Line 428"/>
              <p:cNvSpPr>
                <a:spLocks noChangeShapeType="1"/>
              </p:cNvSpPr>
              <p:nvPr/>
            </p:nvSpPr>
            <p:spPr bwMode="auto">
              <a:xfrm>
                <a:off x="2531" y="280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Line 429"/>
              <p:cNvSpPr>
                <a:spLocks noChangeShapeType="1"/>
              </p:cNvSpPr>
              <p:nvPr/>
            </p:nvSpPr>
            <p:spPr bwMode="auto">
              <a:xfrm>
                <a:off x="2535" y="2801"/>
                <a:ext cx="0" cy="4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Line 430"/>
              <p:cNvSpPr>
                <a:spLocks noChangeShapeType="1"/>
              </p:cNvSpPr>
              <p:nvPr/>
            </p:nvSpPr>
            <p:spPr bwMode="auto">
              <a:xfrm flipH="1">
                <a:off x="253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431"/>
              <p:cNvSpPr>
                <a:spLocks noChangeArrowheads="1"/>
              </p:cNvSpPr>
              <p:nvPr/>
            </p:nvSpPr>
            <p:spPr bwMode="auto">
              <a:xfrm>
                <a:off x="2535" y="2805"/>
                <a:ext cx="4" cy="3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Line 432"/>
              <p:cNvSpPr>
                <a:spLocks noChangeShapeType="1"/>
              </p:cNvSpPr>
              <p:nvPr/>
            </p:nvSpPr>
            <p:spPr bwMode="auto">
              <a:xfrm flipV="1">
                <a:off x="2535" y="2805"/>
                <a:ext cx="0" cy="3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Line 433"/>
              <p:cNvSpPr>
                <a:spLocks noChangeShapeType="1"/>
              </p:cNvSpPr>
              <p:nvPr/>
            </p:nvSpPr>
            <p:spPr bwMode="auto">
              <a:xfrm>
                <a:off x="2535" y="2805"/>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Line 434"/>
              <p:cNvSpPr>
                <a:spLocks noChangeShapeType="1"/>
              </p:cNvSpPr>
              <p:nvPr/>
            </p:nvSpPr>
            <p:spPr bwMode="auto">
              <a:xfrm>
                <a:off x="2539" y="2805"/>
                <a:ext cx="0" cy="3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Line 435"/>
              <p:cNvSpPr>
                <a:spLocks noChangeShapeType="1"/>
              </p:cNvSpPr>
              <p:nvPr/>
            </p:nvSpPr>
            <p:spPr bwMode="auto">
              <a:xfrm flipH="1">
                <a:off x="253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 name="Rectangle 436"/>
              <p:cNvSpPr>
                <a:spLocks noChangeArrowheads="1"/>
              </p:cNvSpPr>
              <p:nvPr/>
            </p:nvSpPr>
            <p:spPr bwMode="auto">
              <a:xfrm>
                <a:off x="2539" y="2792"/>
                <a:ext cx="4" cy="5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Line 437"/>
              <p:cNvSpPr>
                <a:spLocks noChangeShapeType="1"/>
              </p:cNvSpPr>
              <p:nvPr/>
            </p:nvSpPr>
            <p:spPr bwMode="auto">
              <a:xfrm flipV="1">
                <a:off x="2539"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 name="Line 438"/>
              <p:cNvSpPr>
                <a:spLocks noChangeShapeType="1"/>
              </p:cNvSpPr>
              <p:nvPr/>
            </p:nvSpPr>
            <p:spPr bwMode="auto">
              <a:xfrm>
                <a:off x="2539" y="279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Line 439"/>
              <p:cNvSpPr>
                <a:spLocks noChangeShapeType="1"/>
              </p:cNvSpPr>
              <p:nvPr/>
            </p:nvSpPr>
            <p:spPr bwMode="auto">
              <a:xfrm>
                <a:off x="2543"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1" name="Line 440"/>
              <p:cNvSpPr>
                <a:spLocks noChangeShapeType="1"/>
              </p:cNvSpPr>
              <p:nvPr/>
            </p:nvSpPr>
            <p:spPr bwMode="auto">
              <a:xfrm flipH="1">
                <a:off x="253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441"/>
              <p:cNvSpPr>
                <a:spLocks noChangeArrowheads="1"/>
              </p:cNvSpPr>
              <p:nvPr/>
            </p:nvSpPr>
            <p:spPr bwMode="auto">
              <a:xfrm>
                <a:off x="2543" y="2776"/>
                <a:ext cx="4" cy="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Line 442"/>
              <p:cNvSpPr>
                <a:spLocks noChangeShapeType="1"/>
              </p:cNvSpPr>
              <p:nvPr/>
            </p:nvSpPr>
            <p:spPr bwMode="auto">
              <a:xfrm flipV="1">
                <a:off x="2543" y="2776"/>
                <a:ext cx="0" cy="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Line 443"/>
              <p:cNvSpPr>
                <a:spLocks noChangeShapeType="1"/>
              </p:cNvSpPr>
              <p:nvPr/>
            </p:nvSpPr>
            <p:spPr bwMode="auto">
              <a:xfrm>
                <a:off x="2543" y="277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5" name="Line 444"/>
              <p:cNvSpPr>
                <a:spLocks noChangeShapeType="1"/>
              </p:cNvSpPr>
              <p:nvPr/>
            </p:nvSpPr>
            <p:spPr bwMode="auto">
              <a:xfrm>
                <a:off x="2547" y="2776"/>
                <a:ext cx="0" cy="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Line 445"/>
              <p:cNvSpPr>
                <a:spLocks noChangeShapeType="1"/>
              </p:cNvSpPr>
              <p:nvPr/>
            </p:nvSpPr>
            <p:spPr bwMode="auto">
              <a:xfrm flipH="1">
                <a:off x="254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446"/>
              <p:cNvSpPr>
                <a:spLocks noChangeArrowheads="1"/>
              </p:cNvSpPr>
              <p:nvPr/>
            </p:nvSpPr>
            <p:spPr bwMode="auto">
              <a:xfrm>
                <a:off x="2547" y="2776"/>
                <a:ext cx="4" cy="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Line 447"/>
              <p:cNvSpPr>
                <a:spLocks noChangeShapeType="1"/>
              </p:cNvSpPr>
              <p:nvPr/>
            </p:nvSpPr>
            <p:spPr bwMode="auto">
              <a:xfrm flipV="1">
                <a:off x="2547" y="2776"/>
                <a:ext cx="0" cy="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9" name="Line 448"/>
              <p:cNvSpPr>
                <a:spLocks noChangeShapeType="1"/>
              </p:cNvSpPr>
              <p:nvPr/>
            </p:nvSpPr>
            <p:spPr bwMode="auto">
              <a:xfrm>
                <a:off x="2547" y="277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Line 449"/>
              <p:cNvSpPr>
                <a:spLocks noChangeShapeType="1"/>
              </p:cNvSpPr>
              <p:nvPr/>
            </p:nvSpPr>
            <p:spPr bwMode="auto">
              <a:xfrm>
                <a:off x="2551" y="2776"/>
                <a:ext cx="0" cy="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 name="Line 450"/>
              <p:cNvSpPr>
                <a:spLocks noChangeShapeType="1"/>
              </p:cNvSpPr>
              <p:nvPr/>
            </p:nvSpPr>
            <p:spPr bwMode="auto">
              <a:xfrm flipH="1">
                <a:off x="254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451"/>
              <p:cNvSpPr>
                <a:spLocks noChangeArrowheads="1"/>
              </p:cNvSpPr>
              <p:nvPr/>
            </p:nvSpPr>
            <p:spPr bwMode="auto">
              <a:xfrm>
                <a:off x="2551" y="2763"/>
                <a:ext cx="5" cy="7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Line 452"/>
              <p:cNvSpPr>
                <a:spLocks noChangeShapeType="1"/>
              </p:cNvSpPr>
              <p:nvPr/>
            </p:nvSpPr>
            <p:spPr bwMode="auto">
              <a:xfrm flipV="1">
                <a:off x="2551" y="2763"/>
                <a:ext cx="0" cy="7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Line 453"/>
              <p:cNvSpPr>
                <a:spLocks noChangeShapeType="1"/>
              </p:cNvSpPr>
              <p:nvPr/>
            </p:nvSpPr>
            <p:spPr bwMode="auto">
              <a:xfrm>
                <a:off x="2551" y="2763"/>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 name="Line 454"/>
              <p:cNvSpPr>
                <a:spLocks noChangeShapeType="1"/>
              </p:cNvSpPr>
              <p:nvPr/>
            </p:nvSpPr>
            <p:spPr bwMode="auto">
              <a:xfrm>
                <a:off x="2556" y="2763"/>
                <a:ext cx="0" cy="7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Line 455"/>
              <p:cNvSpPr>
                <a:spLocks noChangeShapeType="1"/>
              </p:cNvSpPr>
              <p:nvPr/>
            </p:nvSpPr>
            <p:spPr bwMode="auto">
              <a:xfrm flipH="1">
                <a:off x="2551"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456"/>
              <p:cNvSpPr>
                <a:spLocks noChangeArrowheads="1"/>
              </p:cNvSpPr>
              <p:nvPr/>
            </p:nvSpPr>
            <p:spPr bwMode="auto">
              <a:xfrm>
                <a:off x="2556" y="2747"/>
                <a:ext cx="4" cy="9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Line 457"/>
              <p:cNvSpPr>
                <a:spLocks noChangeShapeType="1"/>
              </p:cNvSpPr>
              <p:nvPr/>
            </p:nvSpPr>
            <p:spPr bwMode="auto">
              <a:xfrm flipV="1">
                <a:off x="2556" y="2747"/>
                <a:ext cx="0" cy="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 name="Line 458"/>
              <p:cNvSpPr>
                <a:spLocks noChangeShapeType="1"/>
              </p:cNvSpPr>
              <p:nvPr/>
            </p:nvSpPr>
            <p:spPr bwMode="auto">
              <a:xfrm>
                <a:off x="2556" y="274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Line 459"/>
              <p:cNvSpPr>
                <a:spLocks noChangeShapeType="1"/>
              </p:cNvSpPr>
              <p:nvPr/>
            </p:nvSpPr>
            <p:spPr bwMode="auto">
              <a:xfrm>
                <a:off x="2560" y="2747"/>
                <a:ext cx="0" cy="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1" name="Line 460"/>
              <p:cNvSpPr>
                <a:spLocks noChangeShapeType="1"/>
              </p:cNvSpPr>
              <p:nvPr/>
            </p:nvSpPr>
            <p:spPr bwMode="auto">
              <a:xfrm flipH="1">
                <a:off x="255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461"/>
              <p:cNvSpPr>
                <a:spLocks noChangeArrowheads="1"/>
              </p:cNvSpPr>
              <p:nvPr/>
            </p:nvSpPr>
            <p:spPr bwMode="auto">
              <a:xfrm>
                <a:off x="2560" y="2730"/>
                <a:ext cx="4" cy="1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Line 462"/>
              <p:cNvSpPr>
                <a:spLocks noChangeShapeType="1"/>
              </p:cNvSpPr>
              <p:nvPr/>
            </p:nvSpPr>
            <p:spPr bwMode="auto">
              <a:xfrm flipV="1">
                <a:off x="2560" y="2730"/>
                <a:ext cx="0" cy="1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Line 463"/>
              <p:cNvSpPr>
                <a:spLocks noChangeShapeType="1"/>
              </p:cNvSpPr>
              <p:nvPr/>
            </p:nvSpPr>
            <p:spPr bwMode="auto">
              <a:xfrm>
                <a:off x="2560" y="27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5" name="Line 464"/>
              <p:cNvSpPr>
                <a:spLocks noChangeShapeType="1"/>
              </p:cNvSpPr>
              <p:nvPr/>
            </p:nvSpPr>
            <p:spPr bwMode="auto">
              <a:xfrm>
                <a:off x="2564" y="2730"/>
                <a:ext cx="0" cy="1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Line 465"/>
              <p:cNvSpPr>
                <a:spLocks noChangeShapeType="1"/>
              </p:cNvSpPr>
              <p:nvPr/>
            </p:nvSpPr>
            <p:spPr bwMode="auto">
              <a:xfrm flipH="1">
                <a:off x="256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466"/>
              <p:cNvSpPr>
                <a:spLocks noChangeArrowheads="1"/>
              </p:cNvSpPr>
              <p:nvPr/>
            </p:nvSpPr>
            <p:spPr bwMode="auto">
              <a:xfrm>
                <a:off x="2564" y="2738"/>
                <a:ext cx="4" cy="10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Line 467"/>
              <p:cNvSpPr>
                <a:spLocks noChangeShapeType="1"/>
              </p:cNvSpPr>
              <p:nvPr/>
            </p:nvSpPr>
            <p:spPr bwMode="auto">
              <a:xfrm flipV="1">
                <a:off x="2564" y="2738"/>
                <a:ext cx="0" cy="10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Line 468"/>
              <p:cNvSpPr>
                <a:spLocks noChangeShapeType="1"/>
              </p:cNvSpPr>
              <p:nvPr/>
            </p:nvSpPr>
            <p:spPr bwMode="auto">
              <a:xfrm>
                <a:off x="2564" y="27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0" name="Line 469"/>
              <p:cNvSpPr>
                <a:spLocks noChangeShapeType="1"/>
              </p:cNvSpPr>
              <p:nvPr/>
            </p:nvSpPr>
            <p:spPr bwMode="auto">
              <a:xfrm>
                <a:off x="2568" y="2738"/>
                <a:ext cx="0" cy="10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470"/>
              <p:cNvSpPr>
                <a:spLocks noChangeShapeType="1"/>
              </p:cNvSpPr>
              <p:nvPr/>
            </p:nvSpPr>
            <p:spPr bwMode="auto">
              <a:xfrm flipH="1">
                <a:off x="256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Rectangle 471"/>
              <p:cNvSpPr>
                <a:spLocks noChangeArrowheads="1"/>
              </p:cNvSpPr>
              <p:nvPr/>
            </p:nvSpPr>
            <p:spPr bwMode="auto">
              <a:xfrm>
                <a:off x="2572" y="2730"/>
                <a:ext cx="1" cy="1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Line 472"/>
              <p:cNvSpPr>
                <a:spLocks noChangeShapeType="1"/>
              </p:cNvSpPr>
              <p:nvPr/>
            </p:nvSpPr>
            <p:spPr bwMode="auto">
              <a:xfrm flipV="1">
                <a:off x="2572" y="2730"/>
                <a:ext cx="0" cy="1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473"/>
              <p:cNvSpPr>
                <a:spLocks noChangeShapeType="1"/>
              </p:cNvSpPr>
              <p:nvPr/>
            </p:nvSpPr>
            <p:spPr bwMode="auto">
              <a:xfrm>
                <a:off x="2572" y="2730"/>
                <a:ext cx="0" cy="1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Rectangle 474"/>
              <p:cNvSpPr>
                <a:spLocks noChangeArrowheads="1"/>
              </p:cNvSpPr>
              <p:nvPr/>
            </p:nvSpPr>
            <p:spPr bwMode="auto">
              <a:xfrm>
                <a:off x="2576" y="2697"/>
                <a:ext cx="1" cy="14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Line 475"/>
              <p:cNvSpPr>
                <a:spLocks noChangeShapeType="1"/>
              </p:cNvSpPr>
              <p:nvPr/>
            </p:nvSpPr>
            <p:spPr bwMode="auto">
              <a:xfrm flipV="1">
                <a:off x="2576" y="2697"/>
                <a:ext cx="0" cy="1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476"/>
              <p:cNvSpPr>
                <a:spLocks noChangeShapeType="1"/>
              </p:cNvSpPr>
              <p:nvPr/>
            </p:nvSpPr>
            <p:spPr bwMode="auto">
              <a:xfrm>
                <a:off x="2576" y="2697"/>
                <a:ext cx="0" cy="1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477"/>
              <p:cNvSpPr>
                <a:spLocks noChangeArrowheads="1"/>
              </p:cNvSpPr>
              <p:nvPr/>
            </p:nvSpPr>
            <p:spPr bwMode="auto">
              <a:xfrm>
                <a:off x="2581" y="2718"/>
                <a:ext cx="4" cy="12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Line 478"/>
              <p:cNvSpPr>
                <a:spLocks noChangeShapeType="1"/>
              </p:cNvSpPr>
              <p:nvPr/>
            </p:nvSpPr>
            <p:spPr bwMode="auto">
              <a:xfrm flipV="1">
                <a:off x="2581" y="2718"/>
                <a:ext cx="0" cy="1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479"/>
              <p:cNvSpPr>
                <a:spLocks noChangeShapeType="1"/>
              </p:cNvSpPr>
              <p:nvPr/>
            </p:nvSpPr>
            <p:spPr bwMode="auto">
              <a:xfrm>
                <a:off x="2581" y="271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Line 480"/>
              <p:cNvSpPr>
                <a:spLocks noChangeShapeType="1"/>
              </p:cNvSpPr>
              <p:nvPr/>
            </p:nvSpPr>
            <p:spPr bwMode="auto">
              <a:xfrm>
                <a:off x="2585" y="2718"/>
                <a:ext cx="0" cy="1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Line 481"/>
              <p:cNvSpPr>
                <a:spLocks noChangeShapeType="1"/>
              </p:cNvSpPr>
              <p:nvPr/>
            </p:nvSpPr>
            <p:spPr bwMode="auto">
              <a:xfrm flipH="1">
                <a:off x="258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Rectangle 482"/>
              <p:cNvSpPr>
                <a:spLocks noChangeArrowheads="1"/>
              </p:cNvSpPr>
              <p:nvPr/>
            </p:nvSpPr>
            <p:spPr bwMode="auto">
              <a:xfrm>
                <a:off x="2585" y="2722"/>
                <a:ext cx="4" cy="1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Line 483"/>
              <p:cNvSpPr>
                <a:spLocks noChangeShapeType="1"/>
              </p:cNvSpPr>
              <p:nvPr/>
            </p:nvSpPr>
            <p:spPr bwMode="auto">
              <a:xfrm flipV="1">
                <a:off x="2585" y="2722"/>
                <a:ext cx="0" cy="1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484"/>
              <p:cNvSpPr>
                <a:spLocks noChangeShapeType="1"/>
              </p:cNvSpPr>
              <p:nvPr/>
            </p:nvSpPr>
            <p:spPr bwMode="auto">
              <a:xfrm>
                <a:off x="2585" y="272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485"/>
              <p:cNvSpPr>
                <a:spLocks noChangeShapeType="1"/>
              </p:cNvSpPr>
              <p:nvPr/>
            </p:nvSpPr>
            <p:spPr bwMode="auto">
              <a:xfrm>
                <a:off x="2589" y="2722"/>
                <a:ext cx="0" cy="1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486"/>
              <p:cNvSpPr>
                <a:spLocks noChangeShapeType="1"/>
              </p:cNvSpPr>
              <p:nvPr/>
            </p:nvSpPr>
            <p:spPr bwMode="auto">
              <a:xfrm flipH="1">
                <a:off x="258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487"/>
              <p:cNvSpPr>
                <a:spLocks noChangeArrowheads="1"/>
              </p:cNvSpPr>
              <p:nvPr/>
            </p:nvSpPr>
            <p:spPr bwMode="auto">
              <a:xfrm>
                <a:off x="2589" y="2659"/>
                <a:ext cx="4" cy="18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Line 488"/>
              <p:cNvSpPr>
                <a:spLocks noChangeShapeType="1"/>
              </p:cNvSpPr>
              <p:nvPr/>
            </p:nvSpPr>
            <p:spPr bwMode="auto">
              <a:xfrm flipV="1">
                <a:off x="2589"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489"/>
              <p:cNvSpPr>
                <a:spLocks noChangeShapeType="1"/>
              </p:cNvSpPr>
              <p:nvPr/>
            </p:nvSpPr>
            <p:spPr bwMode="auto">
              <a:xfrm>
                <a:off x="2589" y="265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490"/>
              <p:cNvSpPr>
                <a:spLocks noChangeShapeType="1"/>
              </p:cNvSpPr>
              <p:nvPr/>
            </p:nvSpPr>
            <p:spPr bwMode="auto">
              <a:xfrm>
                <a:off x="2593"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491"/>
              <p:cNvSpPr>
                <a:spLocks noChangeShapeType="1"/>
              </p:cNvSpPr>
              <p:nvPr/>
            </p:nvSpPr>
            <p:spPr bwMode="auto">
              <a:xfrm flipH="1">
                <a:off x="258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Rectangle 492"/>
              <p:cNvSpPr>
                <a:spLocks noChangeArrowheads="1"/>
              </p:cNvSpPr>
              <p:nvPr/>
            </p:nvSpPr>
            <p:spPr bwMode="auto">
              <a:xfrm>
                <a:off x="2593" y="2659"/>
                <a:ext cx="4" cy="18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Line 493"/>
              <p:cNvSpPr>
                <a:spLocks noChangeShapeType="1"/>
              </p:cNvSpPr>
              <p:nvPr/>
            </p:nvSpPr>
            <p:spPr bwMode="auto">
              <a:xfrm flipV="1">
                <a:off x="2593"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494"/>
              <p:cNvSpPr>
                <a:spLocks noChangeShapeType="1"/>
              </p:cNvSpPr>
              <p:nvPr/>
            </p:nvSpPr>
            <p:spPr bwMode="auto">
              <a:xfrm>
                <a:off x="2593" y="265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495"/>
              <p:cNvSpPr>
                <a:spLocks noChangeShapeType="1"/>
              </p:cNvSpPr>
              <p:nvPr/>
            </p:nvSpPr>
            <p:spPr bwMode="auto">
              <a:xfrm>
                <a:off x="2597"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496"/>
              <p:cNvSpPr>
                <a:spLocks noChangeShapeType="1"/>
              </p:cNvSpPr>
              <p:nvPr/>
            </p:nvSpPr>
            <p:spPr bwMode="auto">
              <a:xfrm flipH="1">
                <a:off x="259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Rectangle 497"/>
              <p:cNvSpPr>
                <a:spLocks noChangeArrowheads="1"/>
              </p:cNvSpPr>
              <p:nvPr/>
            </p:nvSpPr>
            <p:spPr bwMode="auto">
              <a:xfrm>
                <a:off x="2597" y="2663"/>
                <a:ext cx="4" cy="17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Line 498"/>
              <p:cNvSpPr>
                <a:spLocks noChangeShapeType="1"/>
              </p:cNvSpPr>
              <p:nvPr/>
            </p:nvSpPr>
            <p:spPr bwMode="auto">
              <a:xfrm flipV="1">
                <a:off x="2597" y="2663"/>
                <a:ext cx="0" cy="17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499"/>
              <p:cNvSpPr>
                <a:spLocks noChangeShapeType="1"/>
              </p:cNvSpPr>
              <p:nvPr/>
            </p:nvSpPr>
            <p:spPr bwMode="auto">
              <a:xfrm>
                <a:off x="2597" y="266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500"/>
              <p:cNvSpPr>
                <a:spLocks noChangeShapeType="1"/>
              </p:cNvSpPr>
              <p:nvPr/>
            </p:nvSpPr>
            <p:spPr bwMode="auto">
              <a:xfrm>
                <a:off x="2601" y="2663"/>
                <a:ext cx="0" cy="17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501"/>
              <p:cNvSpPr>
                <a:spLocks noChangeShapeType="1"/>
              </p:cNvSpPr>
              <p:nvPr/>
            </p:nvSpPr>
            <p:spPr bwMode="auto">
              <a:xfrm flipH="1">
                <a:off x="259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502"/>
              <p:cNvSpPr>
                <a:spLocks noChangeArrowheads="1"/>
              </p:cNvSpPr>
              <p:nvPr/>
            </p:nvSpPr>
            <p:spPr bwMode="auto">
              <a:xfrm>
                <a:off x="2601" y="2647"/>
                <a:ext cx="4" cy="19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Line 503"/>
              <p:cNvSpPr>
                <a:spLocks noChangeShapeType="1"/>
              </p:cNvSpPr>
              <p:nvPr/>
            </p:nvSpPr>
            <p:spPr bwMode="auto">
              <a:xfrm flipV="1">
                <a:off x="2601" y="2647"/>
                <a:ext cx="0" cy="1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504"/>
              <p:cNvSpPr>
                <a:spLocks noChangeShapeType="1"/>
              </p:cNvSpPr>
              <p:nvPr/>
            </p:nvSpPr>
            <p:spPr bwMode="auto">
              <a:xfrm>
                <a:off x="2601" y="264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505"/>
              <p:cNvSpPr>
                <a:spLocks noChangeShapeType="1"/>
              </p:cNvSpPr>
              <p:nvPr/>
            </p:nvSpPr>
            <p:spPr bwMode="auto">
              <a:xfrm>
                <a:off x="2605" y="2647"/>
                <a:ext cx="0" cy="1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Line 506"/>
              <p:cNvSpPr>
                <a:spLocks noChangeShapeType="1"/>
              </p:cNvSpPr>
              <p:nvPr/>
            </p:nvSpPr>
            <p:spPr bwMode="auto">
              <a:xfrm flipH="1">
                <a:off x="260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Rectangle 507"/>
              <p:cNvSpPr>
                <a:spLocks noChangeArrowheads="1"/>
              </p:cNvSpPr>
              <p:nvPr/>
            </p:nvSpPr>
            <p:spPr bwMode="auto">
              <a:xfrm>
                <a:off x="2605" y="2580"/>
                <a:ext cx="5" cy="26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Line 508"/>
              <p:cNvSpPr>
                <a:spLocks noChangeShapeType="1"/>
              </p:cNvSpPr>
              <p:nvPr/>
            </p:nvSpPr>
            <p:spPr bwMode="auto">
              <a:xfrm flipV="1">
                <a:off x="2605" y="2580"/>
                <a:ext cx="0" cy="2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Line 509"/>
              <p:cNvSpPr>
                <a:spLocks noChangeShapeType="1"/>
              </p:cNvSpPr>
              <p:nvPr/>
            </p:nvSpPr>
            <p:spPr bwMode="auto">
              <a:xfrm>
                <a:off x="2605" y="2580"/>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Line 510"/>
              <p:cNvSpPr>
                <a:spLocks noChangeShapeType="1"/>
              </p:cNvSpPr>
              <p:nvPr/>
            </p:nvSpPr>
            <p:spPr bwMode="auto">
              <a:xfrm>
                <a:off x="2610" y="2580"/>
                <a:ext cx="0" cy="2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Line 511"/>
              <p:cNvSpPr>
                <a:spLocks noChangeShapeType="1"/>
              </p:cNvSpPr>
              <p:nvPr/>
            </p:nvSpPr>
            <p:spPr bwMode="auto">
              <a:xfrm flipH="1">
                <a:off x="2605"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Rectangle 512"/>
              <p:cNvSpPr>
                <a:spLocks noChangeArrowheads="1"/>
              </p:cNvSpPr>
              <p:nvPr/>
            </p:nvSpPr>
            <p:spPr bwMode="auto">
              <a:xfrm>
                <a:off x="2610" y="2622"/>
                <a:ext cx="4" cy="2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Line 513"/>
              <p:cNvSpPr>
                <a:spLocks noChangeShapeType="1"/>
              </p:cNvSpPr>
              <p:nvPr/>
            </p:nvSpPr>
            <p:spPr bwMode="auto">
              <a:xfrm flipV="1">
                <a:off x="2610" y="2622"/>
                <a:ext cx="0" cy="2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Line 514"/>
              <p:cNvSpPr>
                <a:spLocks noChangeShapeType="1"/>
              </p:cNvSpPr>
              <p:nvPr/>
            </p:nvSpPr>
            <p:spPr bwMode="auto">
              <a:xfrm>
                <a:off x="2610" y="262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Line 515"/>
              <p:cNvSpPr>
                <a:spLocks noChangeShapeType="1"/>
              </p:cNvSpPr>
              <p:nvPr/>
            </p:nvSpPr>
            <p:spPr bwMode="auto">
              <a:xfrm>
                <a:off x="2614" y="2622"/>
                <a:ext cx="0" cy="2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Line 516"/>
              <p:cNvSpPr>
                <a:spLocks noChangeShapeType="1"/>
              </p:cNvSpPr>
              <p:nvPr/>
            </p:nvSpPr>
            <p:spPr bwMode="auto">
              <a:xfrm flipH="1">
                <a:off x="261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517"/>
              <p:cNvSpPr>
                <a:spLocks noChangeArrowheads="1"/>
              </p:cNvSpPr>
              <p:nvPr/>
            </p:nvSpPr>
            <p:spPr bwMode="auto">
              <a:xfrm>
                <a:off x="2614" y="2572"/>
                <a:ext cx="4" cy="2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Line 518"/>
              <p:cNvSpPr>
                <a:spLocks noChangeShapeType="1"/>
              </p:cNvSpPr>
              <p:nvPr/>
            </p:nvSpPr>
            <p:spPr bwMode="auto">
              <a:xfrm flipV="1">
                <a:off x="2614" y="2572"/>
                <a:ext cx="0" cy="2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0" name="Line 519"/>
              <p:cNvSpPr>
                <a:spLocks noChangeShapeType="1"/>
              </p:cNvSpPr>
              <p:nvPr/>
            </p:nvSpPr>
            <p:spPr bwMode="auto">
              <a:xfrm>
                <a:off x="2614" y="257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1" name="Line 520"/>
              <p:cNvSpPr>
                <a:spLocks noChangeShapeType="1"/>
              </p:cNvSpPr>
              <p:nvPr/>
            </p:nvSpPr>
            <p:spPr bwMode="auto">
              <a:xfrm>
                <a:off x="2618" y="2572"/>
                <a:ext cx="0" cy="2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 name="Line 521"/>
              <p:cNvSpPr>
                <a:spLocks noChangeShapeType="1"/>
              </p:cNvSpPr>
              <p:nvPr/>
            </p:nvSpPr>
            <p:spPr bwMode="auto">
              <a:xfrm flipH="1">
                <a:off x="261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522"/>
              <p:cNvSpPr>
                <a:spLocks noChangeArrowheads="1"/>
              </p:cNvSpPr>
              <p:nvPr/>
            </p:nvSpPr>
            <p:spPr bwMode="auto">
              <a:xfrm>
                <a:off x="2618" y="2572"/>
                <a:ext cx="4" cy="2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Line 523"/>
              <p:cNvSpPr>
                <a:spLocks noChangeShapeType="1"/>
              </p:cNvSpPr>
              <p:nvPr/>
            </p:nvSpPr>
            <p:spPr bwMode="auto">
              <a:xfrm flipV="1">
                <a:off x="2618" y="2572"/>
                <a:ext cx="0" cy="2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5" name="Line 524"/>
              <p:cNvSpPr>
                <a:spLocks noChangeShapeType="1"/>
              </p:cNvSpPr>
              <p:nvPr/>
            </p:nvSpPr>
            <p:spPr bwMode="auto">
              <a:xfrm>
                <a:off x="2618" y="257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6" name="Line 525"/>
              <p:cNvSpPr>
                <a:spLocks noChangeShapeType="1"/>
              </p:cNvSpPr>
              <p:nvPr/>
            </p:nvSpPr>
            <p:spPr bwMode="auto">
              <a:xfrm>
                <a:off x="2622" y="2572"/>
                <a:ext cx="0" cy="2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7" name="Line 526"/>
              <p:cNvSpPr>
                <a:spLocks noChangeShapeType="1"/>
              </p:cNvSpPr>
              <p:nvPr/>
            </p:nvSpPr>
            <p:spPr bwMode="auto">
              <a:xfrm flipH="1">
                <a:off x="261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8" name="Rectangle 527"/>
              <p:cNvSpPr>
                <a:spLocks noChangeArrowheads="1"/>
              </p:cNvSpPr>
              <p:nvPr/>
            </p:nvSpPr>
            <p:spPr bwMode="auto">
              <a:xfrm>
                <a:off x="2626" y="2522"/>
                <a:ext cx="1" cy="3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Line 528"/>
              <p:cNvSpPr>
                <a:spLocks noChangeShapeType="1"/>
              </p:cNvSpPr>
              <p:nvPr/>
            </p:nvSpPr>
            <p:spPr bwMode="auto">
              <a:xfrm flipV="1">
                <a:off x="2626" y="2522"/>
                <a:ext cx="0" cy="3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 name="Line 529"/>
              <p:cNvSpPr>
                <a:spLocks noChangeShapeType="1"/>
              </p:cNvSpPr>
              <p:nvPr/>
            </p:nvSpPr>
            <p:spPr bwMode="auto">
              <a:xfrm>
                <a:off x="2626" y="2522"/>
                <a:ext cx="0" cy="3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530"/>
              <p:cNvSpPr>
                <a:spLocks noChangeArrowheads="1"/>
              </p:cNvSpPr>
              <p:nvPr/>
            </p:nvSpPr>
            <p:spPr bwMode="auto">
              <a:xfrm>
                <a:off x="2630" y="2476"/>
                <a:ext cx="1" cy="3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Line 531"/>
              <p:cNvSpPr>
                <a:spLocks noChangeShapeType="1"/>
              </p:cNvSpPr>
              <p:nvPr/>
            </p:nvSpPr>
            <p:spPr bwMode="auto">
              <a:xfrm flipV="1">
                <a:off x="2630" y="2476"/>
                <a:ext cx="0" cy="3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 name="Line 532"/>
              <p:cNvSpPr>
                <a:spLocks noChangeShapeType="1"/>
              </p:cNvSpPr>
              <p:nvPr/>
            </p:nvSpPr>
            <p:spPr bwMode="auto">
              <a:xfrm>
                <a:off x="2630" y="2476"/>
                <a:ext cx="0" cy="3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533"/>
              <p:cNvSpPr>
                <a:spLocks noChangeArrowheads="1"/>
              </p:cNvSpPr>
              <p:nvPr/>
            </p:nvSpPr>
            <p:spPr bwMode="auto">
              <a:xfrm>
                <a:off x="2635" y="2468"/>
                <a:ext cx="4" cy="37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Line 534"/>
              <p:cNvSpPr>
                <a:spLocks noChangeShapeType="1"/>
              </p:cNvSpPr>
              <p:nvPr/>
            </p:nvSpPr>
            <p:spPr bwMode="auto">
              <a:xfrm flipV="1">
                <a:off x="2635" y="2468"/>
                <a:ext cx="0" cy="37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 name="Line 535"/>
              <p:cNvSpPr>
                <a:spLocks noChangeShapeType="1"/>
              </p:cNvSpPr>
              <p:nvPr/>
            </p:nvSpPr>
            <p:spPr bwMode="auto">
              <a:xfrm>
                <a:off x="2635" y="246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 name="Line 536"/>
              <p:cNvSpPr>
                <a:spLocks noChangeShapeType="1"/>
              </p:cNvSpPr>
              <p:nvPr/>
            </p:nvSpPr>
            <p:spPr bwMode="auto">
              <a:xfrm>
                <a:off x="2639" y="2468"/>
                <a:ext cx="0" cy="37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 name="Line 537"/>
              <p:cNvSpPr>
                <a:spLocks noChangeShapeType="1"/>
              </p:cNvSpPr>
              <p:nvPr/>
            </p:nvSpPr>
            <p:spPr bwMode="auto">
              <a:xfrm flipH="1">
                <a:off x="263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Rectangle 538"/>
              <p:cNvSpPr>
                <a:spLocks noChangeArrowheads="1"/>
              </p:cNvSpPr>
              <p:nvPr/>
            </p:nvSpPr>
            <p:spPr bwMode="auto">
              <a:xfrm>
                <a:off x="2639" y="2584"/>
                <a:ext cx="4" cy="25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Line 539"/>
              <p:cNvSpPr>
                <a:spLocks noChangeShapeType="1"/>
              </p:cNvSpPr>
              <p:nvPr/>
            </p:nvSpPr>
            <p:spPr bwMode="auto">
              <a:xfrm flipV="1">
                <a:off x="2639" y="2584"/>
                <a:ext cx="0" cy="2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Line 540"/>
              <p:cNvSpPr>
                <a:spLocks noChangeShapeType="1"/>
              </p:cNvSpPr>
              <p:nvPr/>
            </p:nvSpPr>
            <p:spPr bwMode="auto">
              <a:xfrm>
                <a:off x="2639" y="258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Line 541"/>
              <p:cNvSpPr>
                <a:spLocks noChangeShapeType="1"/>
              </p:cNvSpPr>
              <p:nvPr/>
            </p:nvSpPr>
            <p:spPr bwMode="auto">
              <a:xfrm>
                <a:off x="2643" y="2584"/>
                <a:ext cx="0" cy="2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Line 542"/>
              <p:cNvSpPr>
                <a:spLocks noChangeShapeType="1"/>
              </p:cNvSpPr>
              <p:nvPr/>
            </p:nvSpPr>
            <p:spPr bwMode="auto">
              <a:xfrm flipH="1">
                <a:off x="263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Rectangle 543"/>
              <p:cNvSpPr>
                <a:spLocks noChangeArrowheads="1"/>
              </p:cNvSpPr>
              <p:nvPr/>
            </p:nvSpPr>
            <p:spPr bwMode="auto">
              <a:xfrm>
                <a:off x="2643" y="2539"/>
                <a:ext cx="4" cy="30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Line 544"/>
              <p:cNvSpPr>
                <a:spLocks noChangeShapeType="1"/>
              </p:cNvSpPr>
              <p:nvPr/>
            </p:nvSpPr>
            <p:spPr bwMode="auto">
              <a:xfrm flipV="1">
                <a:off x="2643" y="2539"/>
                <a:ext cx="0" cy="3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Line 545"/>
              <p:cNvSpPr>
                <a:spLocks noChangeShapeType="1"/>
              </p:cNvSpPr>
              <p:nvPr/>
            </p:nvSpPr>
            <p:spPr bwMode="auto">
              <a:xfrm>
                <a:off x="2643" y="253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Line 546"/>
              <p:cNvSpPr>
                <a:spLocks noChangeShapeType="1"/>
              </p:cNvSpPr>
              <p:nvPr/>
            </p:nvSpPr>
            <p:spPr bwMode="auto">
              <a:xfrm>
                <a:off x="2647" y="2539"/>
                <a:ext cx="0" cy="3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Line 547"/>
              <p:cNvSpPr>
                <a:spLocks noChangeShapeType="1"/>
              </p:cNvSpPr>
              <p:nvPr/>
            </p:nvSpPr>
            <p:spPr bwMode="auto">
              <a:xfrm flipH="1">
                <a:off x="264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Rectangle 548"/>
              <p:cNvSpPr>
                <a:spLocks noChangeArrowheads="1"/>
              </p:cNvSpPr>
              <p:nvPr/>
            </p:nvSpPr>
            <p:spPr bwMode="auto">
              <a:xfrm>
                <a:off x="2647" y="2393"/>
                <a:ext cx="4" cy="44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Line 549"/>
              <p:cNvSpPr>
                <a:spLocks noChangeShapeType="1"/>
              </p:cNvSpPr>
              <p:nvPr/>
            </p:nvSpPr>
            <p:spPr bwMode="auto">
              <a:xfrm flipV="1">
                <a:off x="2647" y="2393"/>
                <a:ext cx="0" cy="4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Line 550"/>
              <p:cNvSpPr>
                <a:spLocks noChangeShapeType="1"/>
              </p:cNvSpPr>
              <p:nvPr/>
            </p:nvSpPr>
            <p:spPr bwMode="auto">
              <a:xfrm>
                <a:off x="2647" y="239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Line 551"/>
              <p:cNvSpPr>
                <a:spLocks noChangeShapeType="1"/>
              </p:cNvSpPr>
              <p:nvPr/>
            </p:nvSpPr>
            <p:spPr bwMode="auto">
              <a:xfrm>
                <a:off x="2651" y="2393"/>
                <a:ext cx="0" cy="4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Line 552"/>
              <p:cNvSpPr>
                <a:spLocks noChangeShapeType="1"/>
              </p:cNvSpPr>
              <p:nvPr/>
            </p:nvSpPr>
            <p:spPr bwMode="auto">
              <a:xfrm flipH="1">
                <a:off x="264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553"/>
              <p:cNvSpPr>
                <a:spLocks noChangeArrowheads="1"/>
              </p:cNvSpPr>
              <p:nvPr/>
            </p:nvSpPr>
            <p:spPr bwMode="auto">
              <a:xfrm>
                <a:off x="2651" y="2526"/>
                <a:ext cx="4" cy="3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Line 554"/>
              <p:cNvSpPr>
                <a:spLocks noChangeShapeType="1"/>
              </p:cNvSpPr>
              <p:nvPr/>
            </p:nvSpPr>
            <p:spPr bwMode="auto">
              <a:xfrm flipV="1">
                <a:off x="2651" y="2526"/>
                <a:ext cx="0" cy="3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Line 555"/>
              <p:cNvSpPr>
                <a:spLocks noChangeShapeType="1"/>
              </p:cNvSpPr>
              <p:nvPr/>
            </p:nvSpPr>
            <p:spPr bwMode="auto">
              <a:xfrm>
                <a:off x="2651" y="252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Line 556"/>
              <p:cNvSpPr>
                <a:spLocks noChangeShapeType="1"/>
              </p:cNvSpPr>
              <p:nvPr/>
            </p:nvSpPr>
            <p:spPr bwMode="auto">
              <a:xfrm>
                <a:off x="2655" y="2526"/>
                <a:ext cx="0" cy="3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Line 557"/>
              <p:cNvSpPr>
                <a:spLocks noChangeShapeType="1"/>
              </p:cNvSpPr>
              <p:nvPr/>
            </p:nvSpPr>
            <p:spPr bwMode="auto">
              <a:xfrm flipH="1">
                <a:off x="265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9" name="Rectangle 558"/>
              <p:cNvSpPr>
                <a:spLocks noChangeArrowheads="1"/>
              </p:cNvSpPr>
              <p:nvPr/>
            </p:nvSpPr>
            <p:spPr bwMode="auto">
              <a:xfrm>
                <a:off x="2655" y="2501"/>
                <a:ext cx="4" cy="34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2" name="Group 760"/>
            <p:cNvGrpSpPr>
              <a:grpSpLocks/>
            </p:cNvGrpSpPr>
            <p:nvPr/>
          </p:nvGrpSpPr>
          <p:grpSpPr bwMode="auto">
            <a:xfrm>
              <a:off x="2655" y="2355"/>
              <a:ext cx="196" cy="487"/>
              <a:chOff x="2655" y="2355"/>
              <a:chExt cx="196" cy="487"/>
            </a:xfrm>
          </p:grpSpPr>
          <p:sp>
            <p:nvSpPr>
              <p:cNvPr id="870" name="Line 560"/>
              <p:cNvSpPr>
                <a:spLocks noChangeShapeType="1"/>
              </p:cNvSpPr>
              <p:nvPr/>
            </p:nvSpPr>
            <p:spPr bwMode="auto">
              <a:xfrm flipV="1">
                <a:off x="2655" y="2501"/>
                <a:ext cx="0" cy="34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 name="Line 561"/>
              <p:cNvSpPr>
                <a:spLocks noChangeShapeType="1"/>
              </p:cNvSpPr>
              <p:nvPr/>
            </p:nvSpPr>
            <p:spPr bwMode="auto">
              <a:xfrm>
                <a:off x="2655" y="250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 name="Line 562"/>
              <p:cNvSpPr>
                <a:spLocks noChangeShapeType="1"/>
              </p:cNvSpPr>
              <p:nvPr/>
            </p:nvSpPr>
            <p:spPr bwMode="auto">
              <a:xfrm>
                <a:off x="2659" y="2501"/>
                <a:ext cx="0" cy="34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 name="Line 563"/>
              <p:cNvSpPr>
                <a:spLocks noChangeShapeType="1"/>
              </p:cNvSpPr>
              <p:nvPr/>
            </p:nvSpPr>
            <p:spPr bwMode="auto">
              <a:xfrm flipH="1">
                <a:off x="265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 name="Rectangle 564"/>
              <p:cNvSpPr>
                <a:spLocks noChangeArrowheads="1"/>
              </p:cNvSpPr>
              <p:nvPr/>
            </p:nvSpPr>
            <p:spPr bwMode="auto">
              <a:xfrm>
                <a:off x="2659" y="2493"/>
                <a:ext cx="5" cy="34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Line 565"/>
              <p:cNvSpPr>
                <a:spLocks noChangeShapeType="1"/>
              </p:cNvSpPr>
              <p:nvPr/>
            </p:nvSpPr>
            <p:spPr bwMode="auto">
              <a:xfrm flipV="1">
                <a:off x="2659" y="2493"/>
                <a:ext cx="0" cy="3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 name="Line 566"/>
              <p:cNvSpPr>
                <a:spLocks noChangeShapeType="1"/>
              </p:cNvSpPr>
              <p:nvPr/>
            </p:nvSpPr>
            <p:spPr bwMode="auto">
              <a:xfrm>
                <a:off x="2659" y="2493"/>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 name="Line 567"/>
              <p:cNvSpPr>
                <a:spLocks noChangeShapeType="1"/>
              </p:cNvSpPr>
              <p:nvPr/>
            </p:nvSpPr>
            <p:spPr bwMode="auto">
              <a:xfrm>
                <a:off x="2664" y="2493"/>
                <a:ext cx="0" cy="3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 name="Line 568"/>
              <p:cNvSpPr>
                <a:spLocks noChangeShapeType="1"/>
              </p:cNvSpPr>
              <p:nvPr/>
            </p:nvSpPr>
            <p:spPr bwMode="auto">
              <a:xfrm flipH="1">
                <a:off x="2659"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 name="Rectangle 569"/>
              <p:cNvSpPr>
                <a:spLocks noChangeArrowheads="1"/>
              </p:cNvSpPr>
              <p:nvPr/>
            </p:nvSpPr>
            <p:spPr bwMode="auto">
              <a:xfrm>
                <a:off x="2664" y="2476"/>
                <a:ext cx="4" cy="3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Line 570"/>
              <p:cNvSpPr>
                <a:spLocks noChangeShapeType="1"/>
              </p:cNvSpPr>
              <p:nvPr/>
            </p:nvSpPr>
            <p:spPr bwMode="auto">
              <a:xfrm flipV="1">
                <a:off x="2664" y="2476"/>
                <a:ext cx="0" cy="3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 name="Line 571"/>
              <p:cNvSpPr>
                <a:spLocks noChangeShapeType="1"/>
              </p:cNvSpPr>
              <p:nvPr/>
            </p:nvSpPr>
            <p:spPr bwMode="auto">
              <a:xfrm>
                <a:off x="2664" y="247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 name="Line 572"/>
              <p:cNvSpPr>
                <a:spLocks noChangeShapeType="1"/>
              </p:cNvSpPr>
              <p:nvPr/>
            </p:nvSpPr>
            <p:spPr bwMode="auto">
              <a:xfrm>
                <a:off x="2668" y="2476"/>
                <a:ext cx="0" cy="3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 name="Line 573"/>
              <p:cNvSpPr>
                <a:spLocks noChangeShapeType="1"/>
              </p:cNvSpPr>
              <p:nvPr/>
            </p:nvSpPr>
            <p:spPr bwMode="auto">
              <a:xfrm flipH="1">
                <a:off x="266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 name="Rectangle 574"/>
              <p:cNvSpPr>
                <a:spLocks noChangeArrowheads="1"/>
              </p:cNvSpPr>
              <p:nvPr/>
            </p:nvSpPr>
            <p:spPr bwMode="auto">
              <a:xfrm>
                <a:off x="2668" y="2355"/>
                <a:ext cx="4" cy="48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Line 575"/>
              <p:cNvSpPr>
                <a:spLocks noChangeShapeType="1"/>
              </p:cNvSpPr>
              <p:nvPr/>
            </p:nvSpPr>
            <p:spPr bwMode="auto">
              <a:xfrm flipV="1">
                <a:off x="2668" y="2355"/>
                <a:ext cx="0" cy="48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 name="Line 576"/>
              <p:cNvSpPr>
                <a:spLocks noChangeShapeType="1"/>
              </p:cNvSpPr>
              <p:nvPr/>
            </p:nvSpPr>
            <p:spPr bwMode="auto">
              <a:xfrm>
                <a:off x="2668" y="2355"/>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 name="Line 577"/>
              <p:cNvSpPr>
                <a:spLocks noChangeShapeType="1"/>
              </p:cNvSpPr>
              <p:nvPr/>
            </p:nvSpPr>
            <p:spPr bwMode="auto">
              <a:xfrm>
                <a:off x="2672" y="2355"/>
                <a:ext cx="0" cy="48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 name="Line 578"/>
              <p:cNvSpPr>
                <a:spLocks noChangeShapeType="1"/>
              </p:cNvSpPr>
              <p:nvPr/>
            </p:nvSpPr>
            <p:spPr bwMode="auto">
              <a:xfrm flipH="1">
                <a:off x="266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 name="Rectangle 579"/>
              <p:cNvSpPr>
                <a:spLocks noChangeArrowheads="1"/>
              </p:cNvSpPr>
              <p:nvPr/>
            </p:nvSpPr>
            <p:spPr bwMode="auto">
              <a:xfrm>
                <a:off x="2672" y="2464"/>
                <a:ext cx="4" cy="37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Line 580"/>
              <p:cNvSpPr>
                <a:spLocks noChangeShapeType="1"/>
              </p:cNvSpPr>
              <p:nvPr/>
            </p:nvSpPr>
            <p:spPr bwMode="auto">
              <a:xfrm flipV="1">
                <a:off x="2672" y="2464"/>
                <a:ext cx="0" cy="37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 name="Line 581"/>
              <p:cNvSpPr>
                <a:spLocks noChangeShapeType="1"/>
              </p:cNvSpPr>
              <p:nvPr/>
            </p:nvSpPr>
            <p:spPr bwMode="auto">
              <a:xfrm>
                <a:off x="2672" y="246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Line 582"/>
              <p:cNvSpPr>
                <a:spLocks noChangeShapeType="1"/>
              </p:cNvSpPr>
              <p:nvPr/>
            </p:nvSpPr>
            <p:spPr bwMode="auto">
              <a:xfrm>
                <a:off x="2676" y="2464"/>
                <a:ext cx="0" cy="37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 name="Line 583"/>
              <p:cNvSpPr>
                <a:spLocks noChangeShapeType="1"/>
              </p:cNvSpPr>
              <p:nvPr/>
            </p:nvSpPr>
            <p:spPr bwMode="auto">
              <a:xfrm flipH="1">
                <a:off x="267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 name="Rectangle 584"/>
              <p:cNvSpPr>
                <a:spLocks noChangeArrowheads="1"/>
              </p:cNvSpPr>
              <p:nvPr/>
            </p:nvSpPr>
            <p:spPr bwMode="auto">
              <a:xfrm>
                <a:off x="2680" y="2447"/>
                <a:ext cx="1" cy="39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Line 585"/>
              <p:cNvSpPr>
                <a:spLocks noChangeShapeType="1"/>
              </p:cNvSpPr>
              <p:nvPr/>
            </p:nvSpPr>
            <p:spPr bwMode="auto">
              <a:xfrm flipV="1">
                <a:off x="2680" y="2447"/>
                <a:ext cx="0" cy="3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 name="Line 586"/>
              <p:cNvSpPr>
                <a:spLocks noChangeShapeType="1"/>
              </p:cNvSpPr>
              <p:nvPr/>
            </p:nvSpPr>
            <p:spPr bwMode="auto">
              <a:xfrm>
                <a:off x="2680" y="2447"/>
                <a:ext cx="0" cy="3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 name="Rectangle 587"/>
              <p:cNvSpPr>
                <a:spLocks noChangeArrowheads="1"/>
              </p:cNvSpPr>
              <p:nvPr/>
            </p:nvSpPr>
            <p:spPr bwMode="auto">
              <a:xfrm>
                <a:off x="2684" y="2472"/>
                <a:ext cx="5" cy="3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Line 588"/>
              <p:cNvSpPr>
                <a:spLocks noChangeShapeType="1"/>
              </p:cNvSpPr>
              <p:nvPr/>
            </p:nvSpPr>
            <p:spPr bwMode="auto">
              <a:xfrm flipV="1">
                <a:off x="2684" y="2472"/>
                <a:ext cx="0" cy="3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 name="Line 589"/>
              <p:cNvSpPr>
                <a:spLocks noChangeShapeType="1"/>
              </p:cNvSpPr>
              <p:nvPr/>
            </p:nvSpPr>
            <p:spPr bwMode="auto">
              <a:xfrm>
                <a:off x="2684" y="247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 name="Line 590"/>
              <p:cNvSpPr>
                <a:spLocks noChangeShapeType="1"/>
              </p:cNvSpPr>
              <p:nvPr/>
            </p:nvSpPr>
            <p:spPr bwMode="auto">
              <a:xfrm>
                <a:off x="2689" y="2472"/>
                <a:ext cx="0" cy="3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 name="Line 591"/>
              <p:cNvSpPr>
                <a:spLocks noChangeShapeType="1"/>
              </p:cNvSpPr>
              <p:nvPr/>
            </p:nvSpPr>
            <p:spPr bwMode="auto">
              <a:xfrm flipH="1">
                <a:off x="2684"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 name="Rectangle 592"/>
              <p:cNvSpPr>
                <a:spLocks noChangeArrowheads="1"/>
              </p:cNvSpPr>
              <p:nvPr/>
            </p:nvSpPr>
            <p:spPr bwMode="auto">
              <a:xfrm>
                <a:off x="2689" y="2414"/>
                <a:ext cx="4" cy="42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Line 593"/>
              <p:cNvSpPr>
                <a:spLocks noChangeShapeType="1"/>
              </p:cNvSpPr>
              <p:nvPr/>
            </p:nvSpPr>
            <p:spPr bwMode="auto">
              <a:xfrm flipV="1">
                <a:off x="2689"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 name="Line 594"/>
              <p:cNvSpPr>
                <a:spLocks noChangeShapeType="1"/>
              </p:cNvSpPr>
              <p:nvPr/>
            </p:nvSpPr>
            <p:spPr bwMode="auto">
              <a:xfrm>
                <a:off x="2689" y="241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 name="Line 595"/>
              <p:cNvSpPr>
                <a:spLocks noChangeShapeType="1"/>
              </p:cNvSpPr>
              <p:nvPr/>
            </p:nvSpPr>
            <p:spPr bwMode="auto">
              <a:xfrm>
                <a:off x="2693"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Line 596"/>
              <p:cNvSpPr>
                <a:spLocks noChangeShapeType="1"/>
              </p:cNvSpPr>
              <p:nvPr/>
            </p:nvSpPr>
            <p:spPr bwMode="auto">
              <a:xfrm flipH="1">
                <a:off x="268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 name="Rectangle 597"/>
              <p:cNvSpPr>
                <a:spLocks noChangeArrowheads="1"/>
              </p:cNvSpPr>
              <p:nvPr/>
            </p:nvSpPr>
            <p:spPr bwMode="auto">
              <a:xfrm>
                <a:off x="2693" y="2418"/>
                <a:ext cx="4" cy="42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Line 598"/>
              <p:cNvSpPr>
                <a:spLocks noChangeShapeType="1"/>
              </p:cNvSpPr>
              <p:nvPr/>
            </p:nvSpPr>
            <p:spPr bwMode="auto">
              <a:xfrm flipV="1">
                <a:off x="2693" y="2418"/>
                <a:ext cx="0" cy="4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 name="Line 599"/>
              <p:cNvSpPr>
                <a:spLocks noChangeShapeType="1"/>
              </p:cNvSpPr>
              <p:nvPr/>
            </p:nvSpPr>
            <p:spPr bwMode="auto">
              <a:xfrm>
                <a:off x="2693" y="241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 name="Line 600"/>
              <p:cNvSpPr>
                <a:spLocks noChangeShapeType="1"/>
              </p:cNvSpPr>
              <p:nvPr/>
            </p:nvSpPr>
            <p:spPr bwMode="auto">
              <a:xfrm>
                <a:off x="2697" y="2418"/>
                <a:ext cx="0" cy="4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 name="Line 601"/>
              <p:cNvSpPr>
                <a:spLocks noChangeShapeType="1"/>
              </p:cNvSpPr>
              <p:nvPr/>
            </p:nvSpPr>
            <p:spPr bwMode="auto">
              <a:xfrm flipH="1">
                <a:off x="269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 name="Rectangle 602"/>
              <p:cNvSpPr>
                <a:spLocks noChangeArrowheads="1"/>
              </p:cNvSpPr>
              <p:nvPr/>
            </p:nvSpPr>
            <p:spPr bwMode="auto">
              <a:xfrm>
                <a:off x="2697" y="2364"/>
                <a:ext cx="4" cy="47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Line 603"/>
              <p:cNvSpPr>
                <a:spLocks noChangeShapeType="1"/>
              </p:cNvSpPr>
              <p:nvPr/>
            </p:nvSpPr>
            <p:spPr bwMode="auto">
              <a:xfrm flipV="1">
                <a:off x="2697" y="2364"/>
                <a:ext cx="0" cy="47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 name="Line 604"/>
              <p:cNvSpPr>
                <a:spLocks noChangeShapeType="1"/>
              </p:cNvSpPr>
              <p:nvPr/>
            </p:nvSpPr>
            <p:spPr bwMode="auto">
              <a:xfrm>
                <a:off x="2697" y="236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 name="Line 605"/>
              <p:cNvSpPr>
                <a:spLocks noChangeShapeType="1"/>
              </p:cNvSpPr>
              <p:nvPr/>
            </p:nvSpPr>
            <p:spPr bwMode="auto">
              <a:xfrm>
                <a:off x="2701" y="2364"/>
                <a:ext cx="0" cy="47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 name="Line 606"/>
              <p:cNvSpPr>
                <a:spLocks noChangeShapeType="1"/>
              </p:cNvSpPr>
              <p:nvPr/>
            </p:nvSpPr>
            <p:spPr bwMode="auto">
              <a:xfrm flipH="1">
                <a:off x="269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 name="Rectangle 607"/>
              <p:cNvSpPr>
                <a:spLocks noChangeArrowheads="1"/>
              </p:cNvSpPr>
              <p:nvPr/>
            </p:nvSpPr>
            <p:spPr bwMode="auto">
              <a:xfrm>
                <a:off x="2701" y="2439"/>
                <a:ext cx="4" cy="40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Line 608"/>
              <p:cNvSpPr>
                <a:spLocks noChangeShapeType="1"/>
              </p:cNvSpPr>
              <p:nvPr/>
            </p:nvSpPr>
            <p:spPr bwMode="auto">
              <a:xfrm flipV="1">
                <a:off x="2701" y="2439"/>
                <a:ext cx="0" cy="4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 name="Line 609"/>
              <p:cNvSpPr>
                <a:spLocks noChangeShapeType="1"/>
              </p:cNvSpPr>
              <p:nvPr/>
            </p:nvSpPr>
            <p:spPr bwMode="auto">
              <a:xfrm>
                <a:off x="2701" y="243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 name="Line 610"/>
              <p:cNvSpPr>
                <a:spLocks noChangeShapeType="1"/>
              </p:cNvSpPr>
              <p:nvPr/>
            </p:nvSpPr>
            <p:spPr bwMode="auto">
              <a:xfrm>
                <a:off x="2705" y="2439"/>
                <a:ext cx="0" cy="4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 name="Line 611"/>
              <p:cNvSpPr>
                <a:spLocks noChangeShapeType="1"/>
              </p:cNvSpPr>
              <p:nvPr/>
            </p:nvSpPr>
            <p:spPr bwMode="auto">
              <a:xfrm flipH="1">
                <a:off x="270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 name="Rectangle 612"/>
              <p:cNvSpPr>
                <a:spLocks noChangeArrowheads="1"/>
              </p:cNvSpPr>
              <p:nvPr/>
            </p:nvSpPr>
            <p:spPr bwMode="auto">
              <a:xfrm>
                <a:off x="2705" y="2468"/>
                <a:ext cx="4" cy="37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Line 613"/>
              <p:cNvSpPr>
                <a:spLocks noChangeShapeType="1"/>
              </p:cNvSpPr>
              <p:nvPr/>
            </p:nvSpPr>
            <p:spPr bwMode="auto">
              <a:xfrm flipV="1">
                <a:off x="2705" y="2468"/>
                <a:ext cx="0" cy="37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 name="Line 614"/>
              <p:cNvSpPr>
                <a:spLocks noChangeShapeType="1"/>
              </p:cNvSpPr>
              <p:nvPr/>
            </p:nvSpPr>
            <p:spPr bwMode="auto">
              <a:xfrm>
                <a:off x="2705" y="246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 name="Line 615"/>
              <p:cNvSpPr>
                <a:spLocks noChangeShapeType="1"/>
              </p:cNvSpPr>
              <p:nvPr/>
            </p:nvSpPr>
            <p:spPr bwMode="auto">
              <a:xfrm>
                <a:off x="2709" y="2468"/>
                <a:ext cx="0" cy="37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 name="Line 616"/>
              <p:cNvSpPr>
                <a:spLocks noChangeShapeType="1"/>
              </p:cNvSpPr>
              <p:nvPr/>
            </p:nvSpPr>
            <p:spPr bwMode="auto">
              <a:xfrm flipH="1">
                <a:off x="270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 name="Rectangle 617"/>
              <p:cNvSpPr>
                <a:spLocks noChangeArrowheads="1"/>
              </p:cNvSpPr>
              <p:nvPr/>
            </p:nvSpPr>
            <p:spPr bwMode="auto">
              <a:xfrm>
                <a:off x="2709" y="2468"/>
                <a:ext cx="5" cy="37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Line 618"/>
              <p:cNvSpPr>
                <a:spLocks noChangeShapeType="1"/>
              </p:cNvSpPr>
              <p:nvPr/>
            </p:nvSpPr>
            <p:spPr bwMode="auto">
              <a:xfrm flipV="1">
                <a:off x="2709" y="2468"/>
                <a:ext cx="0" cy="37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 name="Line 619"/>
              <p:cNvSpPr>
                <a:spLocks noChangeShapeType="1"/>
              </p:cNvSpPr>
              <p:nvPr/>
            </p:nvSpPr>
            <p:spPr bwMode="auto">
              <a:xfrm>
                <a:off x="2709" y="2468"/>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 name="Line 620"/>
              <p:cNvSpPr>
                <a:spLocks noChangeShapeType="1"/>
              </p:cNvSpPr>
              <p:nvPr/>
            </p:nvSpPr>
            <p:spPr bwMode="auto">
              <a:xfrm>
                <a:off x="2714" y="2468"/>
                <a:ext cx="0" cy="37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 name="Line 621"/>
              <p:cNvSpPr>
                <a:spLocks noChangeShapeType="1"/>
              </p:cNvSpPr>
              <p:nvPr/>
            </p:nvSpPr>
            <p:spPr bwMode="auto">
              <a:xfrm flipH="1">
                <a:off x="2709"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 name="Rectangle 622"/>
              <p:cNvSpPr>
                <a:spLocks noChangeArrowheads="1"/>
              </p:cNvSpPr>
              <p:nvPr/>
            </p:nvSpPr>
            <p:spPr bwMode="auto">
              <a:xfrm>
                <a:off x="2714" y="2505"/>
                <a:ext cx="4" cy="33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Line 623"/>
              <p:cNvSpPr>
                <a:spLocks noChangeShapeType="1"/>
              </p:cNvSpPr>
              <p:nvPr/>
            </p:nvSpPr>
            <p:spPr bwMode="auto">
              <a:xfrm flipV="1">
                <a:off x="2714" y="2505"/>
                <a:ext cx="0" cy="33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 name="Line 624"/>
              <p:cNvSpPr>
                <a:spLocks noChangeShapeType="1"/>
              </p:cNvSpPr>
              <p:nvPr/>
            </p:nvSpPr>
            <p:spPr bwMode="auto">
              <a:xfrm>
                <a:off x="2714" y="2505"/>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 name="Line 625"/>
              <p:cNvSpPr>
                <a:spLocks noChangeShapeType="1"/>
              </p:cNvSpPr>
              <p:nvPr/>
            </p:nvSpPr>
            <p:spPr bwMode="auto">
              <a:xfrm>
                <a:off x="2718" y="2505"/>
                <a:ext cx="0" cy="33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 name="Line 626"/>
              <p:cNvSpPr>
                <a:spLocks noChangeShapeType="1"/>
              </p:cNvSpPr>
              <p:nvPr/>
            </p:nvSpPr>
            <p:spPr bwMode="auto">
              <a:xfrm flipH="1">
                <a:off x="271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 name="Rectangle 627"/>
              <p:cNvSpPr>
                <a:spLocks noChangeArrowheads="1"/>
              </p:cNvSpPr>
              <p:nvPr/>
            </p:nvSpPr>
            <p:spPr bwMode="auto">
              <a:xfrm>
                <a:off x="2718" y="2480"/>
                <a:ext cx="4" cy="36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Line 628"/>
              <p:cNvSpPr>
                <a:spLocks noChangeShapeType="1"/>
              </p:cNvSpPr>
              <p:nvPr/>
            </p:nvSpPr>
            <p:spPr bwMode="auto">
              <a:xfrm flipV="1">
                <a:off x="2718" y="2480"/>
                <a:ext cx="0" cy="3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 name="Line 629"/>
              <p:cNvSpPr>
                <a:spLocks noChangeShapeType="1"/>
              </p:cNvSpPr>
              <p:nvPr/>
            </p:nvSpPr>
            <p:spPr bwMode="auto">
              <a:xfrm>
                <a:off x="2718" y="248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 name="Line 630"/>
              <p:cNvSpPr>
                <a:spLocks noChangeShapeType="1"/>
              </p:cNvSpPr>
              <p:nvPr/>
            </p:nvSpPr>
            <p:spPr bwMode="auto">
              <a:xfrm>
                <a:off x="2722" y="2480"/>
                <a:ext cx="0" cy="3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 name="Line 631"/>
              <p:cNvSpPr>
                <a:spLocks noChangeShapeType="1"/>
              </p:cNvSpPr>
              <p:nvPr/>
            </p:nvSpPr>
            <p:spPr bwMode="auto">
              <a:xfrm flipH="1">
                <a:off x="271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 name="Rectangle 632"/>
              <p:cNvSpPr>
                <a:spLocks noChangeArrowheads="1"/>
              </p:cNvSpPr>
              <p:nvPr/>
            </p:nvSpPr>
            <p:spPr bwMode="auto">
              <a:xfrm>
                <a:off x="2722" y="2518"/>
                <a:ext cx="4" cy="32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Line 633"/>
              <p:cNvSpPr>
                <a:spLocks noChangeShapeType="1"/>
              </p:cNvSpPr>
              <p:nvPr/>
            </p:nvSpPr>
            <p:spPr bwMode="auto">
              <a:xfrm flipV="1">
                <a:off x="2722" y="2518"/>
                <a:ext cx="0" cy="3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 name="Line 634"/>
              <p:cNvSpPr>
                <a:spLocks noChangeShapeType="1"/>
              </p:cNvSpPr>
              <p:nvPr/>
            </p:nvSpPr>
            <p:spPr bwMode="auto">
              <a:xfrm>
                <a:off x="2722" y="251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 name="Line 635"/>
              <p:cNvSpPr>
                <a:spLocks noChangeShapeType="1"/>
              </p:cNvSpPr>
              <p:nvPr/>
            </p:nvSpPr>
            <p:spPr bwMode="auto">
              <a:xfrm>
                <a:off x="2726" y="2518"/>
                <a:ext cx="0" cy="3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 name="Line 636"/>
              <p:cNvSpPr>
                <a:spLocks noChangeShapeType="1"/>
              </p:cNvSpPr>
              <p:nvPr/>
            </p:nvSpPr>
            <p:spPr bwMode="auto">
              <a:xfrm flipH="1">
                <a:off x="272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 name="Rectangle 637"/>
              <p:cNvSpPr>
                <a:spLocks noChangeArrowheads="1"/>
              </p:cNvSpPr>
              <p:nvPr/>
            </p:nvSpPr>
            <p:spPr bwMode="auto">
              <a:xfrm>
                <a:off x="2726" y="2551"/>
                <a:ext cx="4" cy="29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Line 638"/>
              <p:cNvSpPr>
                <a:spLocks noChangeShapeType="1"/>
              </p:cNvSpPr>
              <p:nvPr/>
            </p:nvSpPr>
            <p:spPr bwMode="auto">
              <a:xfrm flipV="1">
                <a:off x="2726" y="2551"/>
                <a:ext cx="0" cy="2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 name="Line 639"/>
              <p:cNvSpPr>
                <a:spLocks noChangeShapeType="1"/>
              </p:cNvSpPr>
              <p:nvPr/>
            </p:nvSpPr>
            <p:spPr bwMode="auto">
              <a:xfrm>
                <a:off x="2726" y="255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 name="Line 640"/>
              <p:cNvSpPr>
                <a:spLocks noChangeShapeType="1"/>
              </p:cNvSpPr>
              <p:nvPr/>
            </p:nvSpPr>
            <p:spPr bwMode="auto">
              <a:xfrm>
                <a:off x="2730" y="2551"/>
                <a:ext cx="0" cy="2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 name="Line 641"/>
              <p:cNvSpPr>
                <a:spLocks noChangeShapeType="1"/>
              </p:cNvSpPr>
              <p:nvPr/>
            </p:nvSpPr>
            <p:spPr bwMode="auto">
              <a:xfrm flipH="1">
                <a:off x="272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 name="Rectangle 642"/>
              <p:cNvSpPr>
                <a:spLocks noChangeArrowheads="1"/>
              </p:cNvSpPr>
              <p:nvPr/>
            </p:nvSpPr>
            <p:spPr bwMode="auto">
              <a:xfrm>
                <a:off x="2734" y="2480"/>
                <a:ext cx="1" cy="36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Line 643"/>
              <p:cNvSpPr>
                <a:spLocks noChangeShapeType="1"/>
              </p:cNvSpPr>
              <p:nvPr/>
            </p:nvSpPr>
            <p:spPr bwMode="auto">
              <a:xfrm flipV="1">
                <a:off x="2734" y="2480"/>
                <a:ext cx="0" cy="3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 name="Line 644"/>
              <p:cNvSpPr>
                <a:spLocks noChangeShapeType="1"/>
              </p:cNvSpPr>
              <p:nvPr/>
            </p:nvSpPr>
            <p:spPr bwMode="auto">
              <a:xfrm>
                <a:off x="2734" y="2480"/>
                <a:ext cx="0" cy="3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 name="Rectangle 645"/>
              <p:cNvSpPr>
                <a:spLocks noChangeArrowheads="1"/>
              </p:cNvSpPr>
              <p:nvPr/>
            </p:nvSpPr>
            <p:spPr bwMode="auto">
              <a:xfrm>
                <a:off x="2738" y="2389"/>
                <a:ext cx="5" cy="45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Line 646"/>
              <p:cNvSpPr>
                <a:spLocks noChangeShapeType="1"/>
              </p:cNvSpPr>
              <p:nvPr/>
            </p:nvSpPr>
            <p:spPr bwMode="auto">
              <a:xfrm flipV="1">
                <a:off x="2738" y="2389"/>
                <a:ext cx="0" cy="45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 name="Line 647"/>
              <p:cNvSpPr>
                <a:spLocks noChangeShapeType="1"/>
              </p:cNvSpPr>
              <p:nvPr/>
            </p:nvSpPr>
            <p:spPr bwMode="auto">
              <a:xfrm>
                <a:off x="2738" y="2389"/>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 name="Line 648"/>
              <p:cNvSpPr>
                <a:spLocks noChangeShapeType="1"/>
              </p:cNvSpPr>
              <p:nvPr/>
            </p:nvSpPr>
            <p:spPr bwMode="auto">
              <a:xfrm>
                <a:off x="2743" y="2389"/>
                <a:ext cx="0" cy="45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 name="Line 649"/>
              <p:cNvSpPr>
                <a:spLocks noChangeShapeType="1"/>
              </p:cNvSpPr>
              <p:nvPr/>
            </p:nvSpPr>
            <p:spPr bwMode="auto">
              <a:xfrm flipH="1">
                <a:off x="2738"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 name="Rectangle 650"/>
              <p:cNvSpPr>
                <a:spLocks noChangeArrowheads="1"/>
              </p:cNvSpPr>
              <p:nvPr/>
            </p:nvSpPr>
            <p:spPr bwMode="auto">
              <a:xfrm>
                <a:off x="2743" y="2530"/>
                <a:ext cx="4" cy="3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Line 651"/>
              <p:cNvSpPr>
                <a:spLocks noChangeShapeType="1"/>
              </p:cNvSpPr>
              <p:nvPr/>
            </p:nvSpPr>
            <p:spPr bwMode="auto">
              <a:xfrm flipV="1">
                <a:off x="2743" y="2530"/>
                <a:ext cx="0" cy="3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 name="Line 652"/>
              <p:cNvSpPr>
                <a:spLocks noChangeShapeType="1"/>
              </p:cNvSpPr>
              <p:nvPr/>
            </p:nvSpPr>
            <p:spPr bwMode="auto">
              <a:xfrm>
                <a:off x="2743" y="25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 name="Line 653"/>
              <p:cNvSpPr>
                <a:spLocks noChangeShapeType="1"/>
              </p:cNvSpPr>
              <p:nvPr/>
            </p:nvSpPr>
            <p:spPr bwMode="auto">
              <a:xfrm>
                <a:off x="2747" y="2530"/>
                <a:ext cx="0" cy="3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 name="Line 654"/>
              <p:cNvSpPr>
                <a:spLocks noChangeShapeType="1"/>
              </p:cNvSpPr>
              <p:nvPr/>
            </p:nvSpPr>
            <p:spPr bwMode="auto">
              <a:xfrm flipH="1">
                <a:off x="274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 name="Rectangle 655"/>
              <p:cNvSpPr>
                <a:spLocks noChangeArrowheads="1"/>
              </p:cNvSpPr>
              <p:nvPr/>
            </p:nvSpPr>
            <p:spPr bwMode="auto">
              <a:xfrm>
                <a:off x="2747" y="2539"/>
                <a:ext cx="4" cy="30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Line 656"/>
              <p:cNvSpPr>
                <a:spLocks noChangeShapeType="1"/>
              </p:cNvSpPr>
              <p:nvPr/>
            </p:nvSpPr>
            <p:spPr bwMode="auto">
              <a:xfrm flipV="1">
                <a:off x="2747" y="2539"/>
                <a:ext cx="0" cy="3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 name="Line 657"/>
              <p:cNvSpPr>
                <a:spLocks noChangeShapeType="1"/>
              </p:cNvSpPr>
              <p:nvPr/>
            </p:nvSpPr>
            <p:spPr bwMode="auto">
              <a:xfrm>
                <a:off x="2747" y="253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 name="Line 658"/>
              <p:cNvSpPr>
                <a:spLocks noChangeShapeType="1"/>
              </p:cNvSpPr>
              <p:nvPr/>
            </p:nvSpPr>
            <p:spPr bwMode="auto">
              <a:xfrm>
                <a:off x="2751" y="2539"/>
                <a:ext cx="0" cy="3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 name="Line 659"/>
              <p:cNvSpPr>
                <a:spLocks noChangeShapeType="1"/>
              </p:cNvSpPr>
              <p:nvPr/>
            </p:nvSpPr>
            <p:spPr bwMode="auto">
              <a:xfrm flipH="1">
                <a:off x="274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 name="Rectangle 660"/>
              <p:cNvSpPr>
                <a:spLocks noChangeArrowheads="1"/>
              </p:cNvSpPr>
              <p:nvPr/>
            </p:nvSpPr>
            <p:spPr bwMode="auto">
              <a:xfrm>
                <a:off x="2751" y="2543"/>
                <a:ext cx="4" cy="29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Line 661"/>
              <p:cNvSpPr>
                <a:spLocks noChangeShapeType="1"/>
              </p:cNvSpPr>
              <p:nvPr/>
            </p:nvSpPr>
            <p:spPr bwMode="auto">
              <a:xfrm flipV="1">
                <a:off x="2751" y="2543"/>
                <a:ext cx="0" cy="2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 name="Line 662"/>
              <p:cNvSpPr>
                <a:spLocks noChangeShapeType="1"/>
              </p:cNvSpPr>
              <p:nvPr/>
            </p:nvSpPr>
            <p:spPr bwMode="auto">
              <a:xfrm>
                <a:off x="2751" y="254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 name="Line 663"/>
              <p:cNvSpPr>
                <a:spLocks noChangeShapeType="1"/>
              </p:cNvSpPr>
              <p:nvPr/>
            </p:nvSpPr>
            <p:spPr bwMode="auto">
              <a:xfrm>
                <a:off x="2755" y="2543"/>
                <a:ext cx="0" cy="2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 name="Line 664"/>
              <p:cNvSpPr>
                <a:spLocks noChangeShapeType="1"/>
              </p:cNvSpPr>
              <p:nvPr/>
            </p:nvSpPr>
            <p:spPr bwMode="auto">
              <a:xfrm flipH="1">
                <a:off x="275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 name="Rectangle 665"/>
              <p:cNvSpPr>
                <a:spLocks noChangeArrowheads="1"/>
              </p:cNvSpPr>
              <p:nvPr/>
            </p:nvSpPr>
            <p:spPr bwMode="auto">
              <a:xfrm>
                <a:off x="2755" y="2522"/>
                <a:ext cx="4" cy="3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Line 666"/>
              <p:cNvSpPr>
                <a:spLocks noChangeShapeType="1"/>
              </p:cNvSpPr>
              <p:nvPr/>
            </p:nvSpPr>
            <p:spPr bwMode="auto">
              <a:xfrm flipV="1">
                <a:off x="2755" y="2522"/>
                <a:ext cx="0" cy="3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 name="Line 667"/>
              <p:cNvSpPr>
                <a:spLocks noChangeShapeType="1"/>
              </p:cNvSpPr>
              <p:nvPr/>
            </p:nvSpPr>
            <p:spPr bwMode="auto">
              <a:xfrm>
                <a:off x="2755" y="252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 name="Line 668"/>
              <p:cNvSpPr>
                <a:spLocks noChangeShapeType="1"/>
              </p:cNvSpPr>
              <p:nvPr/>
            </p:nvSpPr>
            <p:spPr bwMode="auto">
              <a:xfrm>
                <a:off x="2759" y="2522"/>
                <a:ext cx="0" cy="3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 name="Line 669"/>
              <p:cNvSpPr>
                <a:spLocks noChangeShapeType="1"/>
              </p:cNvSpPr>
              <p:nvPr/>
            </p:nvSpPr>
            <p:spPr bwMode="auto">
              <a:xfrm flipH="1">
                <a:off x="275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 name="Rectangle 670"/>
              <p:cNvSpPr>
                <a:spLocks noChangeArrowheads="1"/>
              </p:cNvSpPr>
              <p:nvPr/>
            </p:nvSpPr>
            <p:spPr bwMode="auto">
              <a:xfrm>
                <a:off x="2759" y="2539"/>
                <a:ext cx="4" cy="30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Line 671"/>
              <p:cNvSpPr>
                <a:spLocks noChangeShapeType="1"/>
              </p:cNvSpPr>
              <p:nvPr/>
            </p:nvSpPr>
            <p:spPr bwMode="auto">
              <a:xfrm flipV="1">
                <a:off x="2759" y="2539"/>
                <a:ext cx="0" cy="3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 name="Line 672"/>
              <p:cNvSpPr>
                <a:spLocks noChangeShapeType="1"/>
              </p:cNvSpPr>
              <p:nvPr/>
            </p:nvSpPr>
            <p:spPr bwMode="auto">
              <a:xfrm>
                <a:off x="2759" y="253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 name="Line 673"/>
              <p:cNvSpPr>
                <a:spLocks noChangeShapeType="1"/>
              </p:cNvSpPr>
              <p:nvPr/>
            </p:nvSpPr>
            <p:spPr bwMode="auto">
              <a:xfrm>
                <a:off x="2763" y="2539"/>
                <a:ext cx="0" cy="30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 name="Line 674"/>
              <p:cNvSpPr>
                <a:spLocks noChangeShapeType="1"/>
              </p:cNvSpPr>
              <p:nvPr/>
            </p:nvSpPr>
            <p:spPr bwMode="auto">
              <a:xfrm flipH="1">
                <a:off x="275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 name="Rectangle 675"/>
              <p:cNvSpPr>
                <a:spLocks noChangeArrowheads="1"/>
              </p:cNvSpPr>
              <p:nvPr/>
            </p:nvSpPr>
            <p:spPr bwMode="auto">
              <a:xfrm>
                <a:off x="2763" y="2559"/>
                <a:ext cx="5" cy="28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Line 676"/>
              <p:cNvSpPr>
                <a:spLocks noChangeShapeType="1"/>
              </p:cNvSpPr>
              <p:nvPr/>
            </p:nvSpPr>
            <p:spPr bwMode="auto">
              <a:xfrm flipV="1">
                <a:off x="2763" y="2559"/>
                <a:ext cx="0" cy="2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 name="Line 677"/>
              <p:cNvSpPr>
                <a:spLocks noChangeShapeType="1"/>
              </p:cNvSpPr>
              <p:nvPr/>
            </p:nvSpPr>
            <p:spPr bwMode="auto">
              <a:xfrm>
                <a:off x="2763" y="2559"/>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 name="Line 678"/>
              <p:cNvSpPr>
                <a:spLocks noChangeShapeType="1"/>
              </p:cNvSpPr>
              <p:nvPr/>
            </p:nvSpPr>
            <p:spPr bwMode="auto">
              <a:xfrm>
                <a:off x="2768" y="2559"/>
                <a:ext cx="0" cy="2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 name="Line 679"/>
              <p:cNvSpPr>
                <a:spLocks noChangeShapeType="1"/>
              </p:cNvSpPr>
              <p:nvPr/>
            </p:nvSpPr>
            <p:spPr bwMode="auto">
              <a:xfrm flipH="1">
                <a:off x="2763"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 name="Rectangle 680"/>
              <p:cNvSpPr>
                <a:spLocks noChangeArrowheads="1"/>
              </p:cNvSpPr>
              <p:nvPr/>
            </p:nvSpPr>
            <p:spPr bwMode="auto">
              <a:xfrm>
                <a:off x="2768" y="2622"/>
                <a:ext cx="4" cy="2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Line 681"/>
              <p:cNvSpPr>
                <a:spLocks noChangeShapeType="1"/>
              </p:cNvSpPr>
              <p:nvPr/>
            </p:nvSpPr>
            <p:spPr bwMode="auto">
              <a:xfrm flipV="1">
                <a:off x="2768" y="2622"/>
                <a:ext cx="0" cy="2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 name="Line 682"/>
              <p:cNvSpPr>
                <a:spLocks noChangeShapeType="1"/>
              </p:cNvSpPr>
              <p:nvPr/>
            </p:nvSpPr>
            <p:spPr bwMode="auto">
              <a:xfrm>
                <a:off x="2768" y="262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 name="Line 683"/>
              <p:cNvSpPr>
                <a:spLocks noChangeShapeType="1"/>
              </p:cNvSpPr>
              <p:nvPr/>
            </p:nvSpPr>
            <p:spPr bwMode="auto">
              <a:xfrm>
                <a:off x="2772" y="2622"/>
                <a:ext cx="0" cy="2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 name="Line 684"/>
              <p:cNvSpPr>
                <a:spLocks noChangeShapeType="1"/>
              </p:cNvSpPr>
              <p:nvPr/>
            </p:nvSpPr>
            <p:spPr bwMode="auto">
              <a:xfrm flipH="1">
                <a:off x="276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 name="Rectangle 685"/>
              <p:cNvSpPr>
                <a:spLocks noChangeArrowheads="1"/>
              </p:cNvSpPr>
              <p:nvPr/>
            </p:nvSpPr>
            <p:spPr bwMode="auto">
              <a:xfrm>
                <a:off x="2772" y="2593"/>
                <a:ext cx="4" cy="24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Line 686"/>
              <p:cNvSpPr>
                <a:spLocks noChangeShapeType="1"/>
              </p:cNvSpPr>
              <p:nvPr/>
            </p:nvSpPr>
            <p:spPr bwMode="auto">
              <a:xfrm flipV="1">
                <a:off x="2772" y="2593"/>
                <a:ext cx="0" cy="2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 name="Line 687"/>
              <p:cNvSpPr>
                <a:spLocks noChangeShapeType="1"/>
              </p:cNvSpPr>
              <p:nvPr/>
            </p:nvSpPr>
            <p:spPr bwMode="auto">
              <a:xfrm>
                <a:off x="2772" y="259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 name="Line 688"/>
              <p:cNvSpPr>
                <a:spLocks noChangeShapeType="1"/>
              </p:cNvSpPr>
              <p:nvPr/>
            </p:nvSpPr>
            <p:spPr bwMode="auto">
              <a:xfrm>
                <a:off x="2776" y="2593"/>
                <a:ext cx="0" cy="2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 name="Line 689"/>
              <p:cNvSpPr>
                <a:spLocks noChangeShapeType="1"/>
              </p:cNvSpPr>
              <p:nvPr/>
            </p:nvSpPr>
            <p:spPr bwMode="auto">
              <a:xfrm flipH="1">
                <a:off x="277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Rectangle 690"/>
              <p:cNvSpPr>
                <a:spLocks noChangeArrowheads="1"/>
              </p:cNvSpPr>
              <p:nvPr/>
            </p:nvSpPr>
            <p:spPr bwMode="auto">
              <a:xfrm>
                <a:off x="2776" y="2638"/>
                <a:ext cx="4" cy="20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Line 691"/>
              <p:cNvSpPr>
                <a:spLocks noChangeShapeType="1"/>
              </p:cNvSpPr>
              <p:nvPr/>
            </p:nvSpPr>
            <p:spPr bwMode="auto">
              <a:xfrm flipV="1">
                <a:off x="2776" y="2638"/>
                <a:ext cx="0" cy="20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 name="Line 692"/>
              <p:cNvSpPr>
                <a:spLocks noChangeShapeType="1"/>
              </p:cNvSpPr>
              <p:nvPr/>
            </p:nvSpPr>
            <p:spPr bwMode="auto">
              <a:xfrm>
                <a:off x="2776" y="26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 name="Line 693"/>
              <p:cNvSpPr>
                <a:spLocks noChangeShapeType="1"/>
              </p:cNvSpPr>
              <p:nvPr/>
            </p:nvSpPr>
            <p:spPr bwMode="auto">
              <a:xfrm>
                <a:off x="2780" y="2638"/>
                <a:ext cx="0" cy="20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Line 694"/>
              <p:cNvSpPr>
                <a:spLocks noChangeShapeType="1"/>
              </p:cNvSpPr>
              <p:nvPr/>
            </p:nvSpPr>
            <p:spPr bwMode="auto">
              <a:xfrm flipH="1">
                <a:off x="277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 name="Rectangle 695"/>
              <p:cNvSpPr>
                <a:spLocks noChangeArrowheads="1"/>
              </p:cNvSpPr>
              <p:nvPr/>
            </p:nvSpPr>
            <p:spPr bwMode="auto">
              <a:xfrm>
                <a:off x="2784" y="2643"/>
                <a:ext cx="1" cy="19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Line 696"/>
              <p:cNvSpPr>
                <a:spLocks noChangeShapeType="1"/>
              </p:cNvSpPr>
              <p:nvPr/>
            </p:nvSpPr>
            <p:spPr bwMode="auto">
              <a:xfrm flipV="1">
                <a:off x="2784" y="2643"/>
                <a:ext cx="0" cy="1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 name="Line 697"/>
              <p:cNvSpPr>
                <a:spLocks noChangeShapeType="1"/>
              </p:cNvSpPr>
              <p:nvPr/>
            </p:nvSpPr>
            <p:spPr bwMode="auto">
              <a:xfrm>
                <a:off x="2784" y="2643"/>
                <a:ext cx="0" cy="1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 name="Rectangle 698"/>
              <p:cNvSpPr>
                <a:spLocks noChangeArrowheads="1"/>
              </p:cNvSpPr>
              <p:nvPr/>
            </p:nvSpPr>
            <p:spPr bwMode="auto">
              <a:xfrm>
                <a:off x="2788" y="2672"/>
                <a:ext cx="1" cy="1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Line 699"/>
              <p:cNvSpPr>
                <a:spLocks noChangeShapeType="1"/>
              </p:cNvSpPr>
              <p:nvPr/>
            </p:nvSpPr>
            <p:spPr bwMode="auto">
              <a:xfrm flipV="1">
                <a:off x="2788" y="2672"/>
                <a:ext cx="0" cy="1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 name="Line 700"/>
              <p:cNvSpPr>
                <a:spLocks noChangeShapeType="1"/>
              </p:cNvSpPr>
              <p:nvPr/>
            </p:nvSpPr>
            <p:spPr bwMode="auto">
              <a:xfrm>
                <a:off x="2788" y="2672"/>
                <a:ext cx="0" cy="1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 name="Rectangle 701"/>
              <p:cNvSpPr>
                <a:spLocks noChangeArrowheads="1"/>
              </p:cNvSpPr>
              <p:nvPr/>
            </p:nvSpPr>
            <p:spPr bwMode="auto">
              <a:xfrm>
                <a:off x="2792" y="2659"/>
                <a:ext cx="5" cy="18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Line 702"/>
              <p:cNvSpPr>
                <a:spLocks noChangeShapeType="1"/>
              </p:cNvSpPr>
              <p:nvPr/>
            </p:nvSpPr>
            <p:spPr bwMode="auto">
              <a:xfrm flipV="1">
                <a:off x="2792"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 name="Line 703"/>
              <p:cNvSpPr>
                <a:spLocks noChangeShapeType="1"/>
              </p:cNvSpPr>
              <p:nvPr/>
            </p:nvSpPr>
            <p:spPr bwMode="auto">
              <a:xfrm>
                <a:off x="2792" y="2659"/>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 name="Line 704"/>
              <p:cNvSpPr>
                <a:spLocks noChangeShapeType="1"/>
              </p:cNvSpPr>
              <p:nvPr/>
            </p:nvSpPr>
            <p:spPr bwMode="auto">
              <a:xfrm>
                <a:off x="2797"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 name="Line 705"/>
              <p:cNvSpPr>
                <a:spLocks noChangeShapeType="1"/>
              </p:cNvSpPr>
              <p:nvPr/>
            </p:nvSpPr>
            <p:spPr bwMode="auto">
              <a:xfrm flipH="1">
                <a:off x="2792"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 name="Rectangle 706"/>
              <p:cNvSpPr>
                <a:spLocks noChangeArrowheads="1"/>
              </p:cNvSpPr>
              <p:nvPr/>
            </p:nvSpPr>
            <p:spPr bwMode="auto">
              <a:xfrm>
                <a:off x="2797" y="2701"/>
                <a:ext cx="4" cy="14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Line 707"/>
              <p:cNvSpPr>
                <a:spLocks noChangeShapeType="1"/>
              </p:cNvSpPr>
              <p:nvPr/>
            </p:nvSpPr>
            <p:spPr bwMode="auto">
              <a:xfrm flipV="1">
                <a:off x="2797" y="2701"/>
                <a:ext cx="0" cy="14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 name="Line 708"/>
              <p:cNvSpPr>
                <a:spLocks noChangeShapeType="1"/>
              </p:cNvSpPr>
              <p:nvPr/>
            </p:nvSpPr>
            <p:spPr bwMode="auto">
              <a:xfrm>
                <a:off x="2797" y="270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 name="Line 709"/>
              <p:cNvSpPr>
                <a:spLocks noChangeShapeType="1"/>
              </p:cNvSpPr>
              <p:nvPr/>
            </p:nvSpPr>
            <p:spPr bwMode="auto">
              <a:xfrm>
                <a:off x="2801" y="2701"/>
                <a:ext cx="0" cy="14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 name="Line 710"/>
              <p:cNvSpPr>
                <a:spLocks noChangeShapeType="1"/>
              </p:cNvSpPr>
              <p:nvPr/>
            </p:nvSpPr>
            <p:spPr bwMode="auto">
              <a:xfrm flipH="1">
                <a:off x="279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 name="Rectangle 711"/>
              <p:cNvSpPr>
                <a:spLocks noChangeArrowheads="1"/>
              </p:cNvSpPr>
              <p:nvPr/>
            </p:nvSpPr>
            <p:spPr bwMode="auto">
              <a:xfrm>
                <a:off x="2801" y="2734"/>
                <a:ext cx="4" cy="10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Line 712"/>
              <p:cNvSpPr>
                <a:spLocks noChangeShapeType="1"/>
              </p:cNvSpPr>
              <p:nvPr/>
            </p:nvSpPr>
            <p:spPr bwMode="auto">
              <a:xfrm flipV="1">
                <a:off x="2801" y="2734"/>
                <a:ext cx="0" cy="10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 name="Line 713"/>
              <p:cNvSpPr>
                <a:spLocks noChangeShapeType="1"/>
              </p:cNvSpPr>
              <p:nvPr/>
            </p:nvSpPr>
            <p:spPr bwMode="auto">
              <a:xfrm>
                <a:off x="2801" y="273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Line 714"/>
              <p:cNvSpPr>
                <a:spLocks noChangeShapeType="1"/>
              </p:cNvSpPr>
              <p:nvPr/>
            </p:nvSpPr>
            <p:spPr bwMode="auto">
              <a:xfrm>
                <a:off x="2805" y="2734"/>
                <a:ext cx="0" cy="10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Line 715"/>
              <p:cNvSpPr>
                <a:spLocks noChangeShapeType="1"/>
              </p:cNvSpPr>
              <p:nvPr/>
            </p:nvSpPr>
            <p:spPr bwMode="auto">
              <a:xfrm flipH="1">
                <a:off x="280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Rectangle 716"/>
              <p:cNvSpPr>
                <a:spLocks noChangeArrowheads="1"/>
              </p:cNvSpPr>
              <p:nvPr/>
            </p:nvSpPr>
            <p:spPr bwMode="auto">
              <a:xfrm>
                <a:off x="2805" y="2734"/>
                <a:ext cx="4" cy="10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Line 717"/>
              <p:cNvSpPr>
                <a:spLocks noChangeShapeType="1"/>
              </p:cNvSpPr>
              <p:nvPr/>
            </p:nvSpPr>
            <p:spPr bwMode="auto">
              <a:xfrm flipV="1">
                <a:off x="2805" y="2734"/>
                <a:ext cx="0" cy="10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Line 718"/>
              <p:cNvSpPr>
                <a:spLocks noChangeShapeType="1"/>
              </p:cNvSpPr>
              <p:nvPr/>
            </p:nvSpPr>
            <p:spPr bwMode="auto">
              <a:xfrm>
                <a:off x="2805" y="273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Line 719"/>
              <p:cNvSpPr>
                <a:spLocks noChangeShapeType="1"/>
              </p:cNvSpPr>
              <p:nvPr/>
            </p:nvSpPr>
            <p:spPr bwMode="auto">
              <a:xfrm>
                <a:off x="2809" y="2734"/>
                <a:ext cx="0" cy="10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Line 720"/>
              <p:cNvSpPr>
                <a:spLocks noChangeShapeType="1"/>
              </p:cNvSpPr>
              <p:nvPr/>
            </p:nvSpPr>
            <p:spPr bwMode="auto">
              <a:xfrm flipH="1">
                <a:off x="280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Rectangle 721"/>
              <p:cNvSpPr>
                <a:spLocks noChangeArrowheads="1"/>
              </p:cNvSpPr>
              <p:nvPr/>
            </p:nvSpPr>
            <p:spPr bwMode="auto">
              <a:xfrm>
                <a:off x="2809" y="2734"/>
                <a:ext cx="4" cy="10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Line 722"/>
              <p:cNvSpPr>
                <a:spLocks noChangeShapeType="1"/>
              </p:cNvSpPr>
              <p:nvPr/>
            </p:nvSpPr>
            <p:spPr bwMode="auto">
              <a:xfrm flipV="1">
                <a:off x="2809" y="2734"/>
                <a:ext cx="0" cy="10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Line 723"/>
              <p:cNvSpPr>
                <a:spLocks noChangeShapeType="1"/>
              </p:cNvSpPr>
              <p:nvPr/>
            </p:nvSpPr>
            <p:spPr bwMode="auto">
              <a:xfrm>
                <a:off x="2809" y="273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Line 724"/>
              <p:cNvSpPr>
                <a:spLocks noChangeShapeType="1"/>
              </p:cNvSpPr>
              <p:nvPr/>
            </p:nvSpPr>
            <p:spPr bwMode="auto">
              <a:xfrm>
                <a:off x="2813" y="2734"/>
                <a:ext cx="0" cy="10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Line 725"/>
              <p:cNvSpPr>
                <a:spLocks noChangeShapeType="1"/>
              </p:cNvSpPr>
              <p:nvPr/>
            </p:nvSpPr>
            <p:spPr bwMode="auto">
              <a:xfrm flipH="1">
                <a:off x="280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726"/>
              <p:cNvSpPr>
                <a:spLocks noChangeArrowheads="1"/>
              </p:cNvSpPr>
              <p:nvPr/>
            </p:nvSpPr>
            <p:spPr bwMode="auto">
              <a:xfrm>
                <a:off x="2813" y="2718"/>
                <a:ext cx="4" cy="12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Line 727"/>
              <p:cNvSpPr>
                <a:spLocks noChangeShapeType="1"/>
              </p:cNvSpPr>
              <p:nvPr/>
            </p:nvSpPr>
            <p:spPr bwMode="auto">
              <a:xfrm flipV="1">
                <a:off x="2813" y="2718"/>
                <a:ext cx="0" cy="1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Line 728"/>
              <p:cNvSpPr>
                <a:spLocks noChangeShapeType="1"/>
              </p:cNvSpPr>
              <p:nvPr/>
            </p:nvSpPr>
            <p:spPr bwMode="auto">
              <a:xfrm>
                <a:off x="2813" y="271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Line 729"/>
              <p:cNvSpPr>
                <a:spLocks noChangeShapeType="1"/>
              </p:cNvSpPr>
              <p:nvPr/>
            </p:nvSpPr>
            <p:spPr bwMode="auto">
              <a:xfrm>
                <a:off x="2817" y="2718"/>
                <a:ext cx="0" cy="1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Line 730"/>
              <p:cNvSpPr>
                <a:spLocks noChangeShapeType="1"/>
              </p:cNvSpPr>
              <p:nvPr/>
            </p:nvSpPr>
            <p:spPr bwMode="auto">
              <a:xfrm flipH="1">
                <a:off x="281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731"/>
              <p:cNvSpPr>
                <a:spLocks noChangeArrowheads="1"/>
              </p:cNvSpPr>
              <p:nvPr/>
            </p:nvSpPr>
            <p:spPr bwMode="auto">
              <a:xfrm>
                <a:off x="2817" y="2755"/>
                <a:ext cx="5" cy="8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Line 732"/>
              <p:cNvSpPr>
                <a:spLocks noChangeShapeType="1"/>
              </p:cNvSpPr>
              <p:nvPr/>
            </p:nvSpPr>
            <p:spPr bwMode="auto">
              <a:xfrm flipV="1">
                <a:off x="2817" y="2755"/>
                <a:ext cx="0" cy="8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Line 733"/>
              <p:cNvSpPr>
                <a:spLocks noChangeShapeType="1"/>
              </p:cNvSpPr>
              <p:nvPr/>
            </p:nvSpPr>
            <p:spPr bwMode="auto">
              <a:xfrm>
                <a:off x="2817" y="2755"/>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Line 734"/>
              <p:cNvSpPr>
                <a:spLocks noChangeShapeType="1"/>
              </p:cNvSpPr>
              <p:nvPr/>
            </p:nvSpPr>
            <p:spPr bwMode="auto">
              <a:xfrm>
                <a:off x="2822" y="2755"/>
                <a:ext cx="0" cy="8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Line 735"/>
              <p:cNvSpPr>
                <a:spLocks noChangeShapeType="1"/>
              </p:cNvSpPr>
              <p:nvPr/>
            </p:nvSpPr>
            <p:spPr bwMode="auto">
              <a:xfrm flipH="1">
                <a:off x="2817"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736"/>
              <p:cNvSpPr>
                <a:spLocks noChangeArrowheads="1"/>
              </p:cNvSpPr>
              <p:nvPr/>
            </p:nvSpPr>
            <p:spPr bwMode="auto">
              <a:xfrm>
                <a:off x="2822" y="2772"/>
                <a:ext cx="4" cy="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Line 737"/>
              <p:cNvSpPr>
                <a:spLocks noChangeShapeType="1"/>
              </p:cNvSpPr>
              <p:nvPr/>
            </p:nvSpPr>
            <p:spPr bwMode="auto">
              <a:xfrm flipV="1">
                <a:off x="2822" y="2772"/>
                <a:ext cx="0" cy="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Line 738"/>
              <p:cNvSpPr>
                <a:spLocks noChangeShapeType="1"/>
              </p:cNvSpPr>
              <p:nvPr/>
            </p:nvSpPr>
            <p:spPr bwMode="auto">
              <a:xfrm>
                <a:off x="2822" y="277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Line 739"/>
              <p:cNvSpPr>
                <a:spLocks noChangeShapeType="1"/>
              </p:cNvSpPr>
              <p:nvPr/>
            </p:nvSpPr>
            <p:spPr bwMode="auto">
              <a:xfrm>
                <a:off x="2826" y="2772"/>
                <a:ext cx="0" cy="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Line 740"/>
              <p:cNvSpPr>
                <a:spLocks noChangeShapeType="1"/>
              </p:cNvSpPr>
              <p:nvPr/>
            </p:nvSpPr>
            <p:spPr bwMode="auto">
              <a:xfrm flipH="1">
                <a:off x="282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741"/>
              <p:cNvSpPr>
                <a:spLocks noChangeArrowheads="1"/>
              </p:cNvSpPr>
              <p:nvPr/>
            </p:nvSpPr>
            <p:spPr bwMode="auto">
              <a:xfrm>
                <a:off x="2826" y="2792"/>
                <a:ext cx="4" cy="5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Line 742"/>
              <p:cNvSpPr>
                <a:spLocks noChangeShapeType="1"/>
              </p:cNvSpPr>
              <p:nvPr/>
            </p:nvSpPr>
            <p:spPr bwMode="auto">
              <a:xfrm flipV="1">
                <a:off x="2826"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Line 743"/>
              <p:cNvSpPr>
                <a:spLocks noChangeShapeType="1"/>
              </p:cNvSpPr>
              <p:nvPr/>
            </p:nvSpPr>
            <p:spPr bwMode="auto">
              <a:xfrm>
                <a:off x="2826" y="279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Line 744"/>
              <p:cNvSpPr>
                <a:spLocks noChangeShapeType="1"/>
              </p:cNvSpPr>
              <p:nvPr/>
            </p:nvSpPr>
            <p:spPr bwMode="auto">
              <a:xfrm>
                <a:off x="2830"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Line 745"/>
              <p:cNvSpPr>
                <a:spLocks noChangeShapeType="1"/>
              </p:cNvSpPr>
              <p:nvPr/>
            </p:nvSpPr>
            <p:spPr bwMode="auto">
              <a:xfrm flipH="1">
                <a:off x="282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746"/>
              <p:cNvSpPr>
                <a:spLocks noChangeArrowheads="1"/>
              </p:cNvSpPr>
              <p:nvPr/>
            </p:nvSpPr>
            <p:spPr bwMode="auto">
              <a:xfrm>
                <a:off x="2830" y="2742"/>
                <a:ext cx="4" cy="10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Line 747"/>
              <p:cNvSpPr>
                <a:spLocks noChangeShapeType="1"/>
              </p:cNvSpPr>
              <p:nvPr/>
            </p:nvSpPr>
            <p:spPr bwMode="auto">
              <a:xfrm flipV="1">
                <a:off x="2830" y="2742"/>
                <a:ext cx="0" cy="1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Line 748"/>
              <p:cNvSpPr>
                <a:spLocks noChangeShapeType="1"/>
              </p:cNvSpPr>
              <p:nvPr/>
            </p:nvSpPr>
            <p:spPr bwMode="auto">
              <a:xfrm>
                <a:off x="2830" y="27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Line 749"/>
              <p:cNvSpPr>
                <a:spLocks noChangeShapeType="1"/>
              </p:cNvSpPr>
              <p:nvPr/>
            </p:nvSpPr>
            <p:spPr bwMode="auto">
              <a:xfrm>
                <a:off x="2834" y="2742"/>
                <a:ext cx="0" cy="1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Line 750"/>
              <p:cNvSpPr>
                <a:spLocks noChangeShapeType="1"/>
              </p:cNvSpPr>
              <p:nvPr/>
            </p:nvSpPr>
            <p:spPr bwMode="auto">
              <a:xfrm flipH="1">
                <a:off x="283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751"/>
              <p:cNvSpPr>
                <a:spLocks noChangeArrowheads="1"/>
              </p:cNvSpPr>
              <p:nvPr/>
            </p:nvSpPr>
            <p:spPr bwMode="auto">
              <a:xfrm>
                <a:off x="2838" y="2784"/>
                <a:ext cx="1" cy="5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Line 752"/>
              <p:cNvSpPr>
                <a:spLocks noChangeShapeType="1"/>
              </p:cNvSpPr>
              <p:nvPr/>
            </p:nvSpPr>
            <p:spPr bwMode="auto">
              <a:xfrm flipV="1">
                <a:off x="2838" y="2784"/>
                <a:ext cx="0" cy="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Line 753"/>
              <p:cNvSpPr>
                <a:spLocks noChangeShapeType="1"/>
              </p:cNvSpPr>
              <p:nvPr/>
            </p:nvSpPr>
            <p:spPr bwMode="auto">
              <a:xfrm>
                <a:off x="2838" y="2784"/>
                <a:ext cx="0" cy="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754"/>
              <p:cNvSpPr>
                <a:spLocks noChangeArrowheads="1"/>
              </p:cNvSpPr>
              <p:nvPr/>
            </p:nvSpPr>
            <p:spPr bwMode="auto">
              <a:xfrm>
                <a:off x="2842" y="2813"/>
                <a:ext cx="1" cy="2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Line 755"/>
              <p:cNvSpPr>
                <a:spLocks noChangeShapeType="1"/>
              </p:cNvSpPr>
              <p:nvPr/>
            </p:nvSpPr>
            <p:spPr bwMode="auto">
              <a:xfrm flipV="1">
                <a:off x="2842"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Line 756"/>
              <p:cNvSpPr>
                <a:spLocks noChangeShapeType="1"/>
              </p:cNvSpPr>
              <p:nvPr/>
            </p:nvSpPr>
            <p:spPr bwMode="auto">
              <a:xfrm>
                <a:off x="2842"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757"/>
              <p:cNvSpPr>
                <a:spLocks noChangeArrowheads="1"/>
              </p:cNvSpPr>
              <p:nvPr/>
            </p:nvSpPr>
            <p:spPr bwMode="auto">
              <a:xfrm>
                <a:off x="2847" y="2797"/>
                <a:ext cx="4" cy="4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Line 758"/>
              <p:cNvSpPr>
                <a:spLocks noChangeShapeType="1"/>
              </p:cNvSpPr>
              <p:nvPr/>
            </p:nvSpPr>
            <p:spPr bwMode="auto">
              <a:xfrm flipV="1">
                <a:off x="2847" y="2797"/>
                <a:ext cx="0" cy="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Line 759"/>
              <p:cNvSpPr>
                <a:spLocks noChangeShapeType="1"/>
              </p:cNvSpPr>
              <p:nvPr/>
            </p:nvSpPr>
            <p:spPr bwMode="auto">
              <a:xfrm>
                <a:off x="2847" y="279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3" name="Group 961"/>
            <p:cNvGrpSpPr>
              <a:grpSpLocks/>
            </p:cNvGrpSpPr>
            <p:nvPr/>
          </p:nvGrpSpPr>
          <p:grpSpPr bwMode="auto">
            <a:xfrm>
              <a:off x="2847" y="2435"/>
              <a:ext cx="191" cy="407"/>
              <a:chOff x="2847" y="2435"/>
              <a:chExt cx="191" cy="407"/>
            </a:xfrm>
          </p:grpSpPr>
          <p:sp>
            <p:nvSpPr>
              <p:cNvPr id="670" name="Line 761"/>
              <p:cNvSpPr>
                <a:spLocks noChangeShapeType="1"/>
              </p:cNvSpPr>
              <p:nvPr/>
            </p:nvSpPr>
            <p:spPr bwMode="auto">
              <a:xfrm>
                <a:off x="2851" y="2797"/>
                <a:ext cx="0" cy="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Line 762"/>
              <p:cNvSpPr>
                <a:spLocks noChangeShapeType="1"/>
              </p:cNvSpPr>
              <p:nvPr/>
            </p:nvSpPr>
            <p:spPr bwMode="auto">
              <a:xfrm flipH="1">
                <a:off x="284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Rectangle 763"/>
              <p:cNvSpPr>
                <a:spLocks noChangeArrowheads="1"/>
              </p:cNvSpPr>
              <p:nvPr/>
            </p:nvSpPr>
            <p:spPr bwMode="auto">
              <a:xfrm>
                <a:off x="2851" y="2809"/>
                <a:ext cx="4" cy="3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Line 764"/>
              <p:cNvSpPr>
                <a:spLocks noChangeShapeType="1"/>
              </p:cNvSpPr>
              <p:nvPr/>
            </p:nvSpPr>
            <p:spPr bwMode="auto">
              <a:xfrm flipV="1">
                <a:off x="2851" y="2809"/>
                <a:ext cx="0" cy="3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Line 765"/>
              <p:cNvSpPr>
                <a:spLocks noChangeShapeType="1"/>
              </p:cNvSpPr>
              <p:nvPr/>
            </p:nvSpPr>
            <p:spPr bwMode="auto">
              <a:xfrm>
                <a:off x="2851" y="280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766"/>
              <p:cNvSpPr>
                <a:spLocks noChangeShapeType="1"/>
              </p:cNvSpPr>
              <p:nvPr/>
            </p:nvSpPr>
            <p:spPr bwMode="auto">
              <a:xfrm>
                <a:off x="2855" y="2809"/>
                <a:ext cx="0" cy="3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767"/>
              <p:cNvSpPr>
                <a:spLocks noChangeShapeType="1"/>
              </p:cNvSpPr>
              <p:nvPr/>
            </p:nvSpPr>
            <p:spPr bwMode="auto">
              <a:xfrm flipH="1">
                <a:off x="285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Rectangle 768"/>
              <p:cNvSpPr>
                <a:spLocks noChangeArrowheads="1"/>
              </p:cNvSpPr>
              <p:nvPr/>
            </p:nvSpPr>
            <p:spPr bwMode="auto">
              <a:xfrm>
                <a:off x="2855" y="2792"/>
                <a:ext cx="4" cy="5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Line 769"/>
              <p:cNvSpPr>
                <a:spLocks noChangeShapeType="1"/>
              </p:cNvSpPr>
              <p:nvPr/>
            </p:nvSpPr>
            <p:spPr bwMode="auto">
              <a:xfrm flipV="1">
                <a:off x="2855"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Line 770"/>
              <p:cNvSpPr>
                <a:spLocks noChangeShapeType="1"/>
              </p:cNvSpPr>
              <p:nvPr/>
            </p:nvSpPr>
            <p:spPr bwMode="auto">
              <a:xfrm>
                <a:off x="2855" y="279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 name="Line 771"/>
              <p:cNvSpPr>
                <a:spLocks noChangeShapeType="1"/>
              </p:cNvSpPr>
              <p:nvPr/>
            </p:nvSpPr>
            <p:spPr bwMode="auto">
              <a:xfrm>
                <a:off x="2859"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772"/>
              <p:cNvSpPr>
                <a:spLocks noChangeShapeType="1"/>
              </p:cNvSpPr>
              <p:nvPr/>
            </p:nvSpPr>
            <p:spPr bwMode="auto">
              <a:xfrm flipH="1">
                <a:off x="285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Rectangle 773"/>
              <p:cNvSpPr>
                <a:spLocks noChangeArrowheads="1"/>
              </p:cNvSpPr>
              <p:nvPr/>
            </p:nvSpPr>
            <p:spPr bwMode="auto">
              <a:xfrm>
                <a:off x="2859" y="2813"/>
                <a:ext cx="4" cy="2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Line 774"/>
              <p:cNvSpPr>
                <a:spLocks noChangeShapeType="1"/>
              </p:cNvSpPr>
              <p:nvPr/>
            </p:nvSpPr>
            <p:spPr bwMode="auto">
              <a:xfrm flipV="1">
                <a:off x="2859"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775"/>
              <p:cNvSpPr>
                <a:spLocks noChangeShapeType="1"/>
              </p:cNvSpPr>
              <p:nvPr/>
            </p:nvSpPr>
            <p:spPr bwMode="auto">
              <a:xfrm>
                <a:off x="2859" y="281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776"/>
              <p:cNvSpPr>
                <a:spLocks noChangeShapeType="1"/>
              </p:cNvSpPr>
              <p:nvPr/>
            </p:nvSpPr>
            <p:spPr bwMode="auto">
              <a:xfrm>
                <a:off x="2863"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777"/>
              <p:cNvSpPr>
                <a:spLocks noChangeShapeType="1"/>
              </p:cNvSpPr>
              <p:nvPr/>
            </p:nvSpPr>
            <p:spPr bwMode="auto">
              <a:xfrm flipH="1">
                <a:off x="285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Rectangle 778"/>
              <p:cNvSpPr>
                <a:spLocks noChangeArrowheads="1"/>
              </p:cNvSpPr>
              <p:nvPr/>
            </p:nvSpPr>
            <p:spPr bwMode="auto">
              <a:xfrm>
                <a:off x="2863" y="2826"/>
                <a:ext cx="4"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Line 779"/>
              <p:cNvSpPr>
                <a:spLocks noChangeShapeType="1"/>
              </p:cNvSpPr>
              <p:nvPr/>
            </p:nvSpPr>
            <p:spPr bwMode="auto">
              <a:xfrm flipV="1">
                <a:off x="2863"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Line 780"/>
              <p:cNvSpPr>
                <a:spLocks noChangeShapeType="1"/>
              </p:cNvSpPr>
              <p:nvPr/>
            </p:nvSpPr>
            <p:spPr bwMode="auto">
              <a:xfrm>
                <a:off x="2863" y="282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Line 781"/>
              <p:cNvSpPr>
                <a:spLocks noChangeShapeType="1"/>
              </p:cNvSpPr>
              <p:nvPr/>
            </p:nvSpPr>
            <p:spPr bwMode="auto">
              <a:xfrm>
                <a:off x="2867"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Line 782"/>
              <p:cNvSpPr>
                <a:spLocks noChangeShapeType="1"/>
              </p:cNvSpPr>
              <p:nvPr/>
            </p:nvSpPr>
            <p:spPr bwMode="auto">
              <a:xfrm flipH="1">
                <a:off x="286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Rectangle 783"/>
              <p:cNvSpPr>
                <a:spLocks noChangeArrowheads="1"/>
              </p:cNvSpPr>
              <p:nvPr/>
            </p:nvSpPr>
            <p:spPr bwMode="auto">
              <a:xfrm>
                <a:off x="2867"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Line 784"/>
              <p:cNvSpPr>
                <a:spLocks noChangeShapeType="1"/>
              </p:cNvSpPr>
              <p:nvPr/>
            </p:nvSpPr>
            <p:spPr bwMode="auto">
              <a:xfrm flipV="1">
                <a:off x="2867"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Line 785"/>
              <p:cNvSpPr>
                <a:spLocks noChangeShapeType="1"/>
              </p:cNvSpPr>
              <p:nvPr/>
            </p:nvSpPr>
            <p:spPr bwMode="auto">
              <a:xfrm>
                <a:off x="2867"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Line 786"/>
              <p:cNvSpPr>
                <a:spLocks noChangeShapeType="1"/>
              </p:cNvSpPr>
              <p:nvPr/>
            </p:nvSpPr>
            <p:spPr bwMode="auto">
              <a:xfrm>
                <a:off x="2871"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Line 787"/>
              <p:cNvSpPr>
                <a:spLocks noChangeShapeType="1"/>
              </p:cNvSpPr>
              <p:nvPr/>
            </p:nvSpPr>
            <p:spPr bwMode="auto">
              <a:xfrm flipH="1">
                <a:off x="286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 name="Rectangle 788"/>
              <p:cNvSpPr>
                <a:spLocks noChangeArrowheads="1"/>
              </p:cNvSpPr>
              <p:nvPr/>
            </p:nvSpPr>
            <p:spPr bwMode="auto">
              <a:xfrm>
                <a:off x="2871" y="2826"/>
                <a:ext cx="5"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Line 789"/>
              <p:cNvSpPr>
                <a:spLocks noChangeShapeType="1"/>
              </p:cNvSpPr>
              <p:nvPr/>
            </p:nvSpPr>
            <p:spPr bwMode="auto">
              <a:xfrm flipV="1">
                <a:off x="2871"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Line 790"/>
              <p:cNvSpPr>
                <a:spLocks noChangeShapeType="1"/>
              </p:cNvSpPr>
              <p:nvPr/>
            </p:nvSpPr>
            <p:spPr bwMode="auto">
              <a:xfrm>
                <a:off x="2871" y="2826"/>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Line 791"/>
              <p:cNvSpPr>
                <a:spLocks noChangeShapeType="1"/>
              </p:cNvSpPr>
              <p:nvPr/>
            </p:nvSpPr>
            <p:spPr bwMode="auto">
              <a:xfrm>
                <a:off x="2876"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Line 792"/>
              <p:cNvSpPr>
                <a:spLocks noChangeShapeType="1"/>
              </p:cNvSpPr>
              <p:nvPr/>
            </p:nvSpPr>
            <p:spPr bwMode="auto">
              <a:xfrm flipH="1">
                <a:off x="2871"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Rectangle 793"/>
              <p:cNvSpPr>
                <a:spLocks noChangeArrowheads="1"/>
              </p:cNvSpPr>
              <p:nvPr/>
            </p:nvSpPr>
            <p:spPr bwMode="auto">
              <a:xfrm>
                <a:off x="2876" y="2826"/>
                <a:ext cx="4"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Line 794"/>
              <p:cNvSpPr>
                <a:spLocks noChangeShapeType="1"/>
              </p:cNvSpPr>
              <p:nvPr/>
            </p:nvSpPr>
            <p:spPr bwMode="auto">
              <a:xfrm flipV="1">
                <a:off x="2876"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Line 795"/>
              <p:cNvSpPr>
                <a:spLocks noChangeShapeType="1"/>
              </p:cNvSpPr>
              <p:nvPr/>
            </p:nvSpPr>
            <p:spPr bwMode="auto">
              <a:xfrm>
                <a:off x="2876" y="282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Line 796"/>
              <p:cNvSpPr>
                <a:spLocks noChangeShapeType="1"/>
              </p:cNvSpPr>
              <p:nvPr/>
            </p:nvSpPr>
            <p:spPr bwMode="auto">
              <a:xfrm>
                <a:off x="2880"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Line 797"/>
              <p:cNvSpPr>
                <a:spLocks noChangeShapeType="1"/>
              </p:cNvSpPr>
              <p:nvPr/>
            </p:nvSpPr>
            <p:spPr bwMode="auto">
              <a:xfrm flipH="1">
                <a:off x="287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Rectangle 798"/>
              <p:cNvSpPr>
                <a:spLocks noChangeArrowheads="1"/>
              </p:cNvSpPr>
              <p:nvPr/>
            </p:nvSpPr>
            <p:spPr bwMode="auto">
              <a:xfrm>
                <a:off x="2880"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Line 799"/>
              <p:cNvSpPr>
                <a:spLocks noChangeShapeType="1"/>
              </p:cNvSpPr>
              <p:nvPr/>
            </p:nvSpPr>
            <p:spPr bwMode="auto">
              <a:xfrm flipV="1">
                <a:off x="2880"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Line 800"/>
              <p:cNvSpPr>
                <a:spLocks noChangeShapeType="1"/>
              </p:cNvSpPr>
              <p:nvPr/>
            </p:nvSpPr>
            <p:spPr bwMode="auto">
              <a:xfrm>
                <a:off x="2880"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Line 801"/>
              <p:cNvSpPr>
                <a:spLocks noChangeShapeType="1"/>
              </p:cNvSpPr>
              <p:nvPr/>
            </p:nvSpPr>
            <p:spPr bwMode="auto">
              <a:xfrm>
                <a:off x="2884"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Line 802"/>
              <p:cNvSpPr>
                <a:spLocks noChangeShapeType="1"/>
              </p:cNvSpPr>
              <p:nvPr/>
            </p:nvSpPr>
            <p:spPr bwMode="auto">
              <a:xfrm flipH="1">
                <a:off x="288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 name="Rectangle 803"/>
              <p:cNvSpPr>
                <a:spLocks noChangeArrowheads="1"/>
              </p:cNvSpPr>
              <p:nvPr/>
            </p:nvSpPr>
            <p:spPr bwMode="auto">
              <a:xfrm>
                <a:off x="2884" y="2834"/>
                <a:ext cx="4"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Line 804"/>
              <p:cNvSpPr>
                <a:spLocks noChangeShapeType="1"/>
              </p:cNvSpPr>
              <p:nvPr/>
            </p:nvSpPr>
            <p:spPr bwMode="auto">
              <a:xfrm flipV="1">
                <a:off x="2884"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Line 805"/>
              <p:cNvSpPr>
                <a:spLocks noChangeShapeType="1"/>
              </p:cNvSpPr>
              <p:nvPr/>
            </p:nvSpPr>
            <p:spPr bwMode="auto">
              <a:xfrm>
                <a:off x="2884" y="283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Line 806"/>
              <p:cNvSpPr>
                <a:spLocks noChangeShapeType="1"/>
              </p:cNvSpPr>
              <p:nvPr/>
            </p:nvSpPr>
            <p:spPr bwMode="auto">
              <a:xfrm>
                <a:off x="2888"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Line 807"/>
              <p:cNvSpPr>
                <a:spLocks noChangeShapeType="1"/>
              </p:cNvSpPr>
              <p:nvPr/>
            </p:nvSpPr>
            <p:spPr bwMode="auto">
              <a:xfrm flipH="1">
                <a:off x="288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Rectangle 808"/>
              <p:cNvSpPr>
                <a:spLocks noChangeArrowheads="1"/>
              </p:cNvSpPr>
              <p:nvPr/>
            </p:nvSpPr>
            <p:spPr bwMode="auto">
              <a:xfrm>
                <a:off x="2892" y="2826"/>
                <a:ext cx="1"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Line 809"/>
              <p:cNvSpPr>
                <a:spLocks noChangeShapeType="1"/>
              </p:cNvSpPr>
              <p:nvPr/>
            </p:nvSpPr>
            <p:spPr bwMode="auto">
              <a:xfrm flipV="1">
                <a:off x="2892"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Line 810"/>
              <p:cNvSpPr>
                <a:spLocks noChangeShapeType="1"/>
              </p:cNvSpPr>
              <p:nvPr/>
            </p:nvSpPr>
            <p:spPr bwMode="auto">
              <a:xfrm>
                <a:off x="2892"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 name="Rectangle 811"/>
              <p:cNvSpPr>
                <a:spLocks noChangeArrowheads="1"/>
              </p:cNvSpPr>
              <p:nvPr/>
            </p:nvSpPr>
            <p:spPr bwMode="auto">
              <a:xfrm>
                <a:off x="2896" y="2830"/>
                <a:ext cx="5"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Line 812"/>
              <p:cNvSpPr>
                <a:spLocks noChangeShapeType="1"/>
              </p:cNvSpPr>
              <p:nvPr/>
            </p:nvSpPr>
            <p:spPr bwMode="auto">
              <a:xfrm flipV="1">
                <a:off x="2896"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 name="Line 813"/>
              <p:cNvSpPr>
                <a:spLocks noChangeShapeType="1"/>
              </p:cNvSpPr>
              <p:nvPr/>
            </p:nvSpPr>
            <p:spPr bwMode="auto">
              <a:xfrm>
                <a:off x="2896" y="2830"/>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Line 814"/>
              <p:cNvSpPr>
                <a:spLocks noChangeShapeType="1"/>
              </p:cNvSpPr>
              <p:nvPr/>
            </p:nvSpPr>
            <p:spPr bwMode="auto">
              <a:xfrm>
                <a:off x="2901"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 name="Line 815"/>
              <p:cNvSpPr>
                <a:spLocks noChangeShapeType="1"/>
              </p:cNvSpPr>
              <p:nvPr/>
            </p:nvSpPr>
            <p:spPr bwMode="auto">
              <a:xfrm flipH="1">
                <a:off x="2896"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Rectangle 816"/>
              <p:cNvSpPr>
                <a:spLocks noChangeArrowheads="1"/>
              </p:cNvSpPr>
              <p:nvPr/>
            </p:nvSpPr>
            <p:spPr bwMode="auto">
              <a:xfrm>
                <a:off x="2901" y="2834"/>
                <a:ext cx="4"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Line 817"/>
              <p:cNvSpPr>
                <a:spLocks noChangeShapeType="1"/>
              </p:cNvSpPr>
              <p:nvPr/>
            </p:nvSpPr>
            <p:spPr bwMode="auto">
              <a:xfrm flipV="1">
                <a:off x="2901"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Line 818"/>
              <p:cNvSpPr>
                <a:spLocks noChangeShapeType="1"/>
              </p:cNvSpPr>
              <p:nvPr/>
            </p:nvSpPr>
            <p:spPr bwMode="auto">
              <a:xfrm>
                <a:off x="2901" y="283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Line 819"/>
              <p:cNvSpPr>
                <a:spLocks noChangeShapeType="1"/>
              </p:cNvSpPr>
              <p:nvPr/>
            </p:nvSpPr>
            <p:spPr bwMode="auto">
              <a:xfrm>
                <a:off x="2905"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 name="Line 820"/>
              <p:cNvSpPr>
                <a:spLocks noChangeShapeType="1"/>
              </p:cNvSpPr>
              <p:nvPr/>
            </p:nvSpPr>
            <p:spPr bwMode="auto">
              <a:xfrm flipH="1">
                <a:off x="290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Rectangle 821"/>
              <p:cNvSpPr>
                <a:spLocks noChangeArrowheads="1"/>
              </p:cNvSpPr>
              <p:nvPr/>
            </p:nvSpPr>
            <p:spPr bwMode="auto">
              <a:xfrm>
                <a:off x="2905"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Line 822"/>
              <p:cNvSpPr>
                <a:spLocks noChangeShapeType="1"/>
              </p:cNvSpPr>
              <p:nvPr/>
            </p:nvSpPr>
            <p:spPr bwMode="auto">
              <a:xfrm flipV="1">
                <a:off x="2905"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Line 823"/>
              <p:cNvSpPr>
                <a:spLocks noChangeShapeType="1"/>
              </p:cNvSpPr>
              <p:nvPr/>
            </p:nvSpPr>
            <p:spPr bwMode="auto">
              <a:xfrm>
                <a:off x="2905"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Line 824"/>
              <p:cNvSpPr>
                <a:spLocks noChangeShapeType="1"/>
              </p:cNvSpPr>
              <p:nvPr/>
            </p:nvSpPr>
            <p:spPr bwMode="auto">
              <a:xfrm>
                <a:off x="2909"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 name="Line 825"/>
              <p:cNvSpPr>
                <a:spLocks noChangeShapeType="1"/>
              </p:cNvSpPr>
              <p:nvPr/>
            </p:nvSpPr>
            <p:spPr bwMode="auto">
              <a:xfrm flipH="1">
                <a:off x="290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 name="Rectangle 826"/>
              <p:cNvSpPr>
                <a:spLocks noChangeArrowheads="1"/>
              </p:cNvSpPr>
              <p:nvPr/>
            </p:nvSpPr>
            <p:spPr bwMode="auto">
              <a:xfrm>
                <a:off x="2909"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Line 827"/>
              <p:cNvSpPr>
                <a:spLocks noChangeShapeType="1"/>
              </p:cNvSpPr>
              <p:nvPr/>
            </p:nvSpPr>
            <p:spPr bwMode="auto">
              <a:xfrm flipV="1">
                <a:off x="2909"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Line 828"/>
              <p:cNvSpPr>
                <a:spLocks noChangeShapeType="1"/>
              </p:cNvSpPr>
              <p:nvPr/>
            </p:nvSpPr>
            <p:spPr bwMode="auto">
              <a:xfrm>
                <a:off x="2909"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Line 829"/>
              <p:cNvSpPr>
                <a:spLocks noChangeShapeType="1"/>
              </p:cNvSpPr>
              <p:nvPr/>
            </p:nvSpPr>
            <p:spPr bwMode="auto">
              <a:xfrm>
                <a:off x="2913"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Line 830"/>
              <p:cNvSpPr>
                <a:spLocks noChangeShapeType="1"/>
              </p:cNvSpPr>
              <p:nvPr/>
            </p:nvSpPr>
            <p:spPr bwMode="auto">
              <a:xfrm flipH="1">
                <a:off x="290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Rectangle 831"/>
              <p:cNvSpPr>
                <a:spLocks noChangeArrowheads="1"/>
              </p:cNvSpPr>
              <p:nvPr/>
            </p:nvSpPr>
            <p:spPr bwMode="auto">
              <a:xfrm>
                <a:off x="2913"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Line 832"/>
              <p:cNvSpPr>
                <a:spLocks noChangeShapeType="1"/>
              </p:cNvSpPr>
              <p:nvPr/>
            </p:nvSpPr>
            <p:spPr bwMode="auto">
              <a:xfrm flipV="1">
                <a:off x="2913"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Line 833"/>
              <p:cNvSpPr>
                <a:spLocks noChangeShapeType="1"/>
              </p:cNvSpPr>
              <p:nvPr/>
            </p:nvSpPr>
            <p:spPr bwMode="auto">
              <a:xfrm>
                <a:off x="2913"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Line 834"/>
              <p:cNvSpPr>
                <a:spLocks noChangeShapeType="1"/>
              </p:cNvSpPr>
              <p:nvPr/>
            </p:nvSpPr>
            <p:spPr bwMode="auto">
              <a:xfrm>
                <a:off x="2917"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Line 835"/>
              <p:cNvSpPr>
                <a:spLocks noChangeShapeType="1"/>
              </p:cNvSpPr>
              <p:nvPr/>
            </p:nvSpPr>
            <p:spPr bwMode="auto">
              <a:xfrm flipH="1">
                <a:off x="291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Rectangle 836"/>
              <p:cNvSpPr>
                <a:spLocks noChangeArrowheads="1"/>
              </p:cNvSpPr>
              <p:nvPr/>
            </p:nvSpPr>
            <p:spPr bwMode="auto">
              <a:xfrm>
                <a:off x="2917"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Line 837"/>
              <p:cNvSpPr>
                <a:spLocks noChangeShapeType="1"/>
              </p:cNvSpPr>
              <p:nvPr/>
            </p:nvSpPr>
            <p:spPr bwMode="auto">
              <a:xfrm flipV="1">
                <a:off x="2917"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Line 838"/>
              <p:cNvSpPr>
                <a:spLocks noChangeShapeType="1"/>
              </p:cNvSpPr>
              <p:nvPr/>
            </p:nvSpPr>
            <p:spPr bwMode="auto">
              <a:xfrm>
                <a:off x="2917"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Line 839"/>
              <p:cNvSpPr>
                <a:spLocks noChangeShapeType="1"/>
              </p:cNvSpPr>
              <p:nvPr/>
            </p:nvSpPr>
            <p:spPr bwMode="auto">
              <a:xfrm>
                <a:off x="2921"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Line 840"/>
              <p:cNvSpPr>
                <a:spLocks noChangeShapeType="1"/>
              </p:cNvSpPr>
              <p:nvPr/>
            </p:nvSpPr>
            <p:spPr bwMode="auto">
              <a:xfrm flipH="1">
                <a:off x="291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Rectangle 841"/>
              <p:cNvSpPr>
                <a:spLocks noChangeArrowheads="1"/>
              </p:cNvSpPr>
              <p:nvPr/>
            </p:nvSpPr>
            <p:spPr bwMode="auto">
              <a:xfrm>
                <a:off x="2921"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Line 842"/>
              <p:cNvSpPr>
                <a:spLocks noChangeShapeType="1"/>
              </p:cNvSpPr>
              <p:nvPr/>
            </p:nvSpPr>
            <p:spPr bwMode="auto">
              <a:xfrm flipV="1">
                <a:off x="2921"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Line 843"/>
              <p:cNvSpPr>
                <a:spLocks noChangeShapeType="1"/>
              </p:cNvSpPr>
              <p:nvPr/>
            </p:nvSpPr>
            <p:spPr bwMode="auto">
              <a:xfrm>
                <a:off x="2921"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Line 844"/>
              <p:cNvSpPr>
                <a:spLocks noChangeShapeType="1"/>
              </p:cNvSpPr>
              <p:nvPr/>
            </p:nvSpPr>
            <p:spPr bwMode="auto">
              <a:xfrm>
                <a:off x="2925"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 name="Line 845"/>
              <p:cNvSpPr>
                <a:spLocks noChangeShapeType="1"/>
              </p:cNvSpPr>
              <p:nvPr/>
            </p:nvSpPr>
            <p:spPr bwMode="auto">
              <a:xfrm flipH="1">
                <a:off x="292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Rectangle 846"/>
              <p:cNvSpPr>
                <a:spLocks noChangeArrowheads="1"/>
              </p:cNvSpPr>
              <p:nvPr/>
            </p:nvSpPr>
            <p:spPr bwMode="auto">
              <a:xfrm>
                <a:off x="2925" y="2830"/>
                <a:ext cx="5"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Line 847"/>
              <p:cNvSpPr>
                <a:spLocks noChangeShapeType="1"/>
              </p:cNvSpPr>
              <p:nvPr/>
            </p:nvSpPr>
            <p:spPr bwMode="auto">
              <a:xfrm flipV="1">
                <a:off x="2925"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Line 848"/>
              <p:cNvSpPr>
                <a:spLocks noChangeShapeType="1"/>
              </p:cNvSpPr>
              <p:nvPr/>
            </p:nvSpPr>
            <p:spPr bwMode="auto">
              <a:xfrm>
                <a:off x="2925" y="2830"/>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Line 849"/>
              <p:cNvSpPr>
                <a:spLocks noChangeShapeType="1"/>
              </p:cNvSpPr>
              <p:nvPr/>
            </p:nvSpPr>
            <p:spPr bwMode="auto">
              <a:xfrm>
                <a:off x="2930"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 name="Line 850"/>
              <p:cNvSpPr>
                <a:spLocks noChangeShapeType="1"/>
              </p:cNvSpPr>
              <p:nvPr/>
            </p:nvSpPr>
            <p:spPr bwMode="auto">
              <a:xfrm flipH="1">
                <a:off x="2925"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Rectangle 851"/>
              <p:cNvSpPr>
                <a:spLocks noChangeArrowheads="1"/>
              </p:cNvSpPr>
              <p:nvPr/>
            </p:nvSpPr>
            <p:spPr bwMode="auto">
              <a:xfrm>
                <a:off x="2930" y="2826"/>
                <a:ext cx="4"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Line 852"/>
              <p:cNvSpPr>
                <a:spLocks noChangeShapeType="1"/>
              </p:cNvSpPr>
              <p:nvPr/>
            </p:nvSpPr>
            <p:spPr bwMode="auto">
              <a:xfrm flipV="1">
                <a:off x="2930"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Line 853"/>
              <p:cNvSpPr>
                <a:spLocks noChangeShapeType="1"/>
              </p:cNvSpPr>
              <p:nvPr/>
            </p:nvSpPr>
            <p:spPr bwMode="auto">
              <a:xfrm>
                <a:off x="2930" y="282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Line 854"/>
              <p:cNvSpPr>
                <a:spLocks noChangeShapeType="1"/>
              </p:cNvSpPr>
              <p:nvPr/>
            </p:nvSpPr>
            <p:spPr bwMode="auto">
              <a:xfrm>
                <a:off x="2934"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Line 855"/>
              <p:cNvSpPr>
                <a:spLocks noChangeShapeType="1"/>
              </p:cNvSpPr>
              <p:nvPr/>
            </p:nvSpPr>
            <p:spPr bwMode="auto">
              <a:xfrm flipH="1">
                <a:off x="293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 name="Rectangle 856"/>
              <p:cNvSpPr>
                <a:spLocks noChangeArrowheads="1"/>
              </p:cNvSpPr>
              <p:nvPr/>
            </p:nvSpPr>
            <p:spPr bwMode="auto">
              <a:xfrm>
                <a:off x="2934" y="2826"/>
                <a:ext cx="4"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Line 857"/>
              <p:cNvSpPr>
                <a:spLocks noChangeShapeType="1"/>
              </p:cNvSpPr>
              <p:nvPr/>
            </p:nvSpPr>
            <p:spPr bwMode="auto">
              <a:xfrm flipV="1">
                <a:off x="2934"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 name="Line 858"/>
              <p:cNvSpPr>
                <a:spLocks noChangeShapeType="1"/>
              </p:cNvSpPr>
              <p:nvPr/>
            </p:nvSpPr>
            <p:spPr bwMode="auto">
              <a:xfrm>
                <a:off x="2934" y="282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Line 859"/>
              <p:cNvSpPr>
                <a:spLocks noChangeShapeType="1"/>
              </p:cNvSpPr>
              <p:nvPr/>
            </p:nvSpPr>
            <p:spPr bwMode="auto">
              <a:xfrm>
                <a:off x="2938"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 name="Line 860"/>
              <p:cNvSpPr>
                <a:spLocks noChangeShapeType="1"/>
              </p:cNvSpPr>
              <p:nvPr/>
            </p:nvSpPr>
            <p:spPr bwMode="auto">
              <a:xfrm flipH="1">
                <a:off x="293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Rectangle 861"/>
              <p:cNvSpPr>
                <a:spLocks noChangeArrowheads="1"/>
              </p:cNvSpPr>
              <p:nvPr/>
            </p:nvSpPr>
            <p:spPr bwMode="auto">
              <a:xfrm>
                <a:off x="2938" y="2817"/>
                <a:ext cx="4" cy="2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Line 862"/>
              <p:cNvSpPr>
                <a:spLocks noChangeShapeType="1"/>
              </p:cNvSpPr>
              <p:nvPr/>
            </p:nvSpPr>
            <p:spPr bwMode="auto">
              <a:xfrm flipV="1">
                <a:off x="2938"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 name="Line 863"/>
              <p:cNvSpPr>
                <a:spLocks noChangeShapeType="1"/>
              </p:cNvSpPr>
              <p:nvPr/>
            </p:nvSpPr>
            <p:spPr bwMode="auto">
              <a:xfrm>
                <a:off x="2938" y="281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 name="Line 864"/>
              <p:cNvSpPr>
                <a:spLocks noChangeShapeType="1"/>
              </p:cNvSpPr>
              <p:nvPr/>
            </p:nvSpPr>
            <p:spPr bwMode="auto">
              <a:xfrm>
                <a:off x="2942"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Line 865"/>
              <p:cNvSpPr>
                <a:spLocks noChangeShapeType="1"/>
              </p:cNvSpPr>
              <p:nvPr/>
            </p:nvSpPr>
            <p:spPr bwMode="auto">
              <a:xfrm flipH="1">
                <a:off x="293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 name="Rectangle 866"/>
              <p:cNvSpPr>
                <a:spLocks noChangeArrowheads="1"/>
              </p:cNvSpPr>
              <p:nvPr/>
            </p:nvSpPr>
            <p:spPr bwMode="auto">
              <a:xfrm>
                <a:off x="2946" y="2826"/>
                <a:ext cx="1"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Line 867"/>
              <p:cNvSpPr>
                <a:spLocks noChangeShapeType="1"/>
              </p:cNvSpPr>
              <p:nvPr/>
            </p:nvSpPr>
            <p:spPr bwMode="auto">
              <a:xfrm flipV="1">
                <a:off x="2946"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Line 868"/>
              <p:cNvSpPr>
                <a:spLocks noChangeShapeType="1"/>
              </p:cNvSpPr>
              <p:nvPr/>
            </p:nvSpPr>
            <p:spPr bwMode="auto">
              <a:xfrm>
                <a:off x="2946"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Rectangle 869"/>
              <p:cNvSpPr>
                <a:spLocks noChangeArrowheads="1"/>
              </p:cNvSpPr>
              <p:nvPr/>
            </p:nvSpPr>
            <p:spPr bwMode="auto">
              <a:xfrm>
                <a:off x="2950" y="2809"/>
                <a:ext cx="5" cy="3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Line 870"/>
              <p:cNvSpPr>
                <a:spLocks noChangeShapeType="1"/>
              </p:cNvSpPr>
              <p:nvPr/>
            </p:nvSpPr>
            <p:spPr bwMode="auto">
              <a:xfrm flipV="1">
                <a:off x="2950" y="2809"/>
                <a:ext cx="0" cy="3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Line 871"/>
              <p:cNvSpPr>
                <a:spLocks noChangeShapeType="1"/>
              </p:cNvSpPr>
              <p:nvPr/>
            </p:nvSpPr>
            <p:spPr bwMode="auto">
              <a:xfrm>
                <a:off x="2950" y="2809"/>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Line 872"/>
              <p:cNvSpPr>
                <a:spLocks noChangeShapeType="1"/>
              </p:cNvSpPr>
              <p:nvPr/>
            </p:nvSpPr>
            <p:spPr bwMode="auto">
              <a:xfrm>
                <a:off x="2955" y="2809"/>
                <a:ext cx="0" cy="3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Line 873"/>
              <p:cNvSpPr>
                <a:spLocks noChangeShapeType="1"/>
              </p:cNvSpPr>
              <p:nvPr/>
            </p:nvSpPr>
            <p:spPr bwMode="auto">
              <a:xfrm flipH="1">
                <a:off x="2950"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Rectangle 874"/>
              <p:cNvSpPr>
                <a:spLocks noChangeArrowheads="1"/>
              </p:cNvSpPr>
              <p:nvPr/>
            </p:nvSpPr>
            <p:spPr bwMode="auto">
              <a:xfrm>
                <a:off x="2955" y="2813"/>
                <a:ext cx="4" cy="2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Line 875"/>
              <p:cNvSpPr>
                <a:spLocks noChangeShapeType="1"/>
              </p:cNvSpPr>
              <p:nvPr/>
            </p:nvSpPr>
            <p:spPr bwMode="auto">
              <a:xfrm flipV="1">
                <a:off x="2955"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Line 876"/>
              <p:cNvSpPr>
                <a:spLocks noChangeShapeType="1"/>
              </p:cNvSpPr>
              <p:nvPr/>
            </p:nvSpPr>
            <p:spPr bwMode="auto">
              <a:xfrm>
                <a:off x="2955" y="281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 name="Line 877"/>
              <p:cNvSpPr>
                <a:spLocks noChangeShapeType="1"/>
              </p:cNvSpPr>
              <p:nvPr/>
            </p:nvSpPr>
            <p:spPr bwMode="auto">
              <a:xfrm>
                <a:off x="2959"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Line 878"/>
              <p:cNvSpPr>
                <a:spLocks noChangeShapeType="1"/>
              </p:cNvSpPr>
              <p:nvPr/>
            </p:nvSpPr>
            <p:spPr bwMode="auto">
              <a:xfrm flipH="1">
                <a:off x="295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Rectangle 879"/>
              <p:cNvSpPr>
                <a:spLocks noChangeArrowheads="1"/>
              </p:cNvSpPr>
              <p:nvPr/>
            </p:nvSpPr>
            <p:spPr bwMode="auto">
              <a:xfrm>
                <a:off x="2959" y="2784"/>
                <a:ext cx="4" cy="5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Line 880"/>
              <p:cNvSpPr>
                <a:spLocks noChangeShapeType="1"/>
              </p:cNvSpPr>
              <p:nvPr/>
            </p:nvSpPr>
            <p:spPr bwMode="auto">
              <a:xfrm flipV="1">
                <a:off x="2959" y="2784"/>
                <a:ext cx="0" cy="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Line 881"/>
              <p:cNvSpPr>
                <a:spLocks noChangeShapeType="1"/>
              </p:cNvSpPr>
              <p:nvPr/>
            </p:nvSpPr>
            <p:spPr bwMode="auto">
              <a:xfrm>
                <a:off x="2959" y="278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 name="Line 882"/>
              <p:cNvSpPr>
                <a:spLocks noChangeShapeType="1"/>
              </p:cNvSpPr>
              <p:nvPr/>
            </p:nvSpPr>
            <p:spPr bwMode="auto">
              <a:xfrm>
                <a:off x="2963" y="2784"/>
                <a:ext cx="0" cy="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883"/>
              <p:cNvSpPr>
                <a:spLocks noChangeShapeType="1"/>
              </p:cNvSpPr>
              <p:nvPr/>
            </p:nvSpPr>
            <p:spPr bwMode="auto">
              <a:xfrm flipH="1">
                <a:off x="295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Rectangle 884"/>
              <p:cNvSpPr>
                <a:spLocks noChangeArrowheads="1"/>
              </p:cNvSpPr>
              <p:nvPr/>
            </p:nvSpPr>
            <p:spPr bwMode="auto">
              <a:xfrm>
                <a:off x="2963" y="2797"/>
                <a:ext cx="4" cy="4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Line 885"/>
              <p:cNvSpPr>
                <a:spLocks noChangeShapeType="1"/>
              </p:cNvSpPr>
              <p:nvPr/>
            </p:nvSpPr>
            <p:spPr bwMode="auto">
              <a:xfrm flipV="1">
                <a:off x="2963" y="2797"/>
                <a:ext cx="0" cy="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Line 886"/>
              <p:cNvSpPr>
                <a:spLocks noChangeShapeType="1"/>
              </p:cNvSpPr>
              <p:nvPr/>
            </p:nvSpPr>
            <p:spPr bwMode="auto">
              <a:xfrm>
                <a:off x="2963" y="279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 name="Line 887"/>
              <p:cNvSpPr>
                <a:spLocks noChangeShapeType="1"/>
              </p:cNvSpPr>
              <p:nvPr/>
            </p:nvSpPr>
            <p:spPr bwMode="auto">
              <a:xfrm>
                <a:off x="2967" y="2797"/>
                <a:ext cx="0" cy="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Line 888"/>
              <p:cNvSpPr>
                <a:spLocks noChangeShapeType="1"/>
              </p:cNvSpPr>
              <p:nvPr/>
            </p:nvSpPr>
            <p:spPr bwMode="auto">
              <a:xfrm flipH="1">
                <a:off x="296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Rectangle 889"/>
              <p:cNvSpPr>
                <a:spLocks noChangeArrowheads="1"/>
              </p:cNvSpPr>
              <p:nvPr/>
            </p:nvSpPr>
            <p:spPr bwMode="auto">
              <a:xfrm>
                <a:off x="2967" y="2792"/>
                <a:ext cx="4" cy="5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Line 890"/>
              <p:cNvSpPr>
                <a:spLocks noChangeShapeType="1"/>
              </p:cNvSpPr>
              <p:nvPr/>
            </p:nvSpPr>
            <p:spPr bwMode="auto">
              <a:xfrm flipV="1">
                <a:off x="2967"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Line 891"/>
              <p:cNvSpPr>
                <a:spLocks noChangeShapeType="1"/>
              </p:cNvSpPr>
              <p:nvPr/>
            </p:nvSpPr>
            <p:spPr bwMode="auto">
              <a:xfrm>
                <a:off x="2967" y="279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Line 892"/>
              <p:cNvSpPr>
                <a:spLocks noChangeShapeType="1"/>
              </p:cNvSpPr>
              <p:nvPr/>
            </p:nvSpPr>
            <p:spPr bwMode="auto">
              <a:xfrm>
                <a:off x="2971" y="2792"/>
                <a:ext cx="0" cy="5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 name="Line 893"/>
              <p:cNvSpPr>
                <a:spLocks noChangeShapeType="1"/>
              </p:cNvSpPr>
              <p:nvPr/>
            </p:nvSpPr>
            <p:spPr bwMode="auto">
              <a:xfrm flipH="1">
                <a:off x="296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 name="Rectangle 894"/>
              <p:cNvSpPr>
                <a:spLocks noChangeArrowheads="1"/>
              </p:cNvSpPr>
              <p:nvPr/>
            </p:nvSpPr>
            <p:spPr bwMode="auto">
              <a:xfrm>
                <a:off x="2971" y="2772"/>
                <a:ext cx="4" cy="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Line 895"/>
              <p:cNvSpPr>
                <a:spLocks noChangeShapeType="1"/>
              </p:cNvSpPr>
              <p:nvPr/>
            </p:nvSpPr>
            <p:spPr bwMode="auto">
              <a:xfrm flipV="1">
                <a:off x="2971" y="2772"/>
                <a:ext cx="0" cy="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Line 896"/>
              <p:cNvSpPr>
                <a:spLocks noChangeShapeType="1"/>
              </p:cNvSpPr>
              <p:nvPr/>
            </p:nvSpPr>
            <p:spPr bwMode="auto">
              <a:xfrm>
                <a:off x="2971" y="277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 name="Line 897"/>
              <p:cNvSpPr>
                <a:spLocks noChangeShapeType="1"/>
              </p:cNvSpPr>
              <p:nvPr/>
            </p:nvSpPr>
            <p:spPr bwMode="auto">
              <a:xfrm>
                <a:off x="2975" y="2772"/>
                <a:ext cx="0" cy="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Line 898"/>
              <p:cNvSpPr>
                <a:spLocks noChangeShapeType="1"/>
              </p:cNvSpPr>
              <p:nvPr/>
            </p:nvSpPr>
            <p:spPr bwMode="auto">
              <a:xfrm flipH="1">
                <a:off x="297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 name="Rectangle 899"/>
              <p:cNvSpPr>
                <a:spLocks noChangeArrowheads="1"/>
              </p:cNvSpPr>
              <p:nvPr/>
            </p:nvSpPr>
            <p:spPr bwMode="auto">
              <a:xfrm>
                <a:off x="2975" y="2742"/>
                <a:ext cx="5" cy="10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Line 900"/>
              <p:cNvSpPr>
                <a:spLocks noChangeShapeType="1"/>
              </p:cNvSpPr>
              <p:nvPr/>
            </p:nvSpPr>
            <p:spPr bwMode="auto">
              <a:xfrm flipV="1">
                <a:off x="2975" y="2742"/>
                <a:ext cx="0" cy="1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 name="Line 901"/>
              <p:cNvSpPr>
                <a:spLocks noChangeShapeType="1"/>
              </p:cNvSpPr>
              <p:nvPr/>
            </p:nvSpPr>
            <p:spPr bwMode="auto">
              <a:xfrm>
                <a:off x="2975" y="27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Line 902"/>
              <p:cNvSpPr>
                <a:spLocks noChangeShapeType="1"/>
              </p:cNvSpPr>
              <p:nvPr/>
            </p:nvSpPr>
            <p:spPr bwMode="auto">
              <a:xfrm>
                <a:off x="2980" y="2742"/>
                <a:ext cx="0" cy="10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 name="Line 903"/>
              <p:cNvSpPr>
                <a:spLocks noChangeShapeType="1"/>
              </p:cNvSpPr>
              <p:nvPr/>
            </p:nvSpPr>
            <p:spPr bwMode="auto">
              <a:xfrm flipH="1">
                <a:off x="2975"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 name="Rectangle 904"/>
              <p:cNvSpPr>
                <a:spLocks noChangeArrowheads="1"/>
              </p:cNvSpPr>
              <p:nvPr/>
            </p:nvSpPr>
            <p:spPr bwMode="auto">
              <a:xfrm>
                <a:off x="2980" y="2747"/>
                <a:ext cx="4" cy="9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Line 905"/>
              <p:cNvSpPr>
                <a:spLocks noChangeShapeType="1"/>
              </p:cNvSpPr>
              <p:nvPr/>
            </p:nvSpPr>
            <p:spPr bwMode="auto">
              <a:xfrm flipV="1">
                <a:off x="2980" y="2747"/>
                <a:ext cx="0" cy="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 name="Line 906"/>
              <p:cNvSpPr>
                <a:spLocks noChangeShapeType="1"/>
              </p:cNvSpPr>
              <p:nvPr/>
            </p:nvSpPr>
            <p:spPr bwMode="auto">
              <a:xfrm>
                <a:off x="2980" y="274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 name="Line 907"/>
              <p:cNvSpPr>
                <a:spLocks noChangeShapeType="1"/>
              </p:cNvSpPr>
              <p:nvPr/>
            </p:nvSpPr>
            <p:spPr bwMode="auto">
              <a:xfrm>
                <a:off x="2984" y="2747"/>
                <a:ext cx="0" cy="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 name="Line 908"/>
              <p:cNvSpPr>
                <a:spLocks noChangeShapeType="1"/>
              </p:cNvSpPr>
              <p:nvPr/>
            </p:nvSpPr>
            <p:spPr bwMode="auto">
              <a:xfrm flipH="1">
                <a:off x="298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 name="Rectangle 909"/>
              <p:cNvSpPr>
                <a:spLocks noChangeArrowheads="1"/>
              </p:cNvSpPr>
              <p:nvPr/>
            </p:nvSpPr>
            <p:spPr bwMode="auto">
              <a:xfrm>
                <a:off x="2984" y="2730"/>
                <a:ext cx="4" cy="1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Line 910"/>
              <p:cNvSpPr>
                <a:spLocks noChangeShapeType="1"/>
              </p:cNvSpPr>
              <p:nvPr/>
            </p:nvSpPr>
            <p:spPr bwMode="auto">
              <a:xfrm flipV="1">
                <a:off x="2984" y="2730"/>
                <a:ext cx="0" cy="1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 name="Line 911"/>
              <p:cNvSpPr>
                <a:spLocks noChangeShapeType="1"/>
              </p:cNvSpPr>
              <p:nvPr/>
            </p:nvSpPr>
            <p:spPr bwMode="auto">
              <a:xfrm>
                <a:off x="2984" y="27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 name="Line 912"/>
              <p:cNvSpPr>
                <a:spLocks noChangeShapeType="1"/>
              </p:cNvSpPr>
              <p:nvPr/>
            </p:nvSpPr>
            <p:spPr bwMode="auto">
              <a:xfrm>
                <a:off x="2988" y="2730"/>
                <a:ext cx="0" cy="1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 name="Line 913"/>
              <p:cNvSpPr>
                <a:spLocks noChangeShapeType="1"/>
              </p:cNvSpPr>
              <p:nvPr/>
            </p:nvSpPr>
            <p:spPr bwMode="auto">
              <a:xfrm flipH="1">
                <a:off x="298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 name="Rectangle 914"/>
              <p:cNvSpPr>
                <a:spLocks noChangeArrowheads="1"/>
              </p:cNvSpPr>
              <p:nvPr/>
            </p:nvSpPr>
            <p:spPr bwMode="auto">
              <a:xfrm>
                <a:off x="2988" y="2767"/>
                <a:ext cx="4" cy="7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Line 915"/>
              <p:cNvSpPr>
                <a:spLocks noChangeShapeType="1"/>
              </p:cNvSpPr>
              <p:nvPr/>
            </p:nvSpPr>
            <p:spPr bwMode="auto">
              <a:xfrm flipV="1">
                <a:off x="2988" y="2767"/>
                <a:ext cx="0" cy="7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Line 916"/>
              <p:cNvSpPr>
                <a:spLocks noChangeShapeType="1"/>
              </p:cNvSpPr>
              <p:nvPr/>
            </p:nvSpPr>
            <p:spPr bwMode="auto">
              <a:xfrm>
                <a:off x="2988" y="276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 name="Line 917"/>
              <p:cNvSpPr>
                <a:spLocks noChangeShapeType="1"/>
              </p:cNvSpPr>
              <p:nvPr/>
            </p:nvSpPr>
            <p:spPr bwMode="auto">
              <a:xfrm>
                <a:off x="2992" y="2767"/>
                <a:ext cx="0" cy="7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 name="Line 918"/>
              <p:cNvSpPr>
                <a:spLocks noChangeShapeType="1"/>
              </p:cNvSpPr>
              <p:nvPr/>
            </p:nvSpPr>
            <p:spPr bwMode="auto">
              <a:xfrm flipH="1">
                <a:off x="298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 name="Rectangle 919"/>
              <p:cNvSpPr>
                <a:spLocks noChangeArrowheads="1"/>
              </p:cNvSpPr>
              <p:nvPr/>
            </p:nvSpPr>
            <p:spPr bwMode="auto">
              <a:xfrm>
                <a:off x="2996" y="2726"/>
                <a:ext cx="1" cy="1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Line 920"/>
              <p:cNvSpPr>
                <a:spLocks noChangeShapeType="1"/>
              </p:cNvSpPr>
              <p:nvPr/>
            </p:nvSpPr>
            <p:spPr bwMode="auto">
              <a:xfrm flipV="1">
                <a:off x="2996" y="2726"/>
                <a:ext cx="0" cy="1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 name="Line 921"/>
              <p:cNvSpPr>
                <a:spLocks noChangeShapeType="1"/>
              </p:cNvSpPr>
              <p:nvPr/>
            </p:nvSpPr>
            <p:spPr bwMode="auto">
              <a:xfrm>
                <a:off x="2996" y="2726"/>
                <a:ext cx="0" cy="1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 name="Rectangle 922"/>
              <p:cNvSpPr>
                <a:spLocks noChangeArrowheads="1"/>
              </p:cNvSpPr>
              <p:nvPr/>
            </p:nvSpPr>
            <p:spPr bwMode="auto">
              <a:xfrm>
                <a:off x="3000" y="2755"/>
                <a:ext cx="1" cy="8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Line 923"/>
              <p:cNvSpPr>
                <a:spLocks noChangeShapeType="1"/>
              </p:cNvSpPr>
              <p:nvPr/>
            </p:nvSpPr>
            <p:spPr bwMode="auto">
              <a:xfrm flipV="1">
                <a:off x="3000" y="2755"/>
                <a:ext cx="0" cy="8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 name="Line 924"/>
              <p:cNvSpPr>
                <a:spLocks noChangeShapeType="1"/>
              </p:cNvSpPr>
              <p:nvPr/>
            </p:nvSpPr>
            <p:spPr bwMode="auto">
              <a:xfrm>
                <a:off x="3000" y="2755"/>
                <a:ext cx="0" cy="8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 name="Rectangle 925"/>
              <p:cNvSpPr>
                <a:spLocks noChangeArrowheads="1"/>
              </p:cNvSpPr>
              <p:nvPr/>
            </p:nvSpPr>
            <p:spPr bwMode="auto">
              <a:xfrm>
                <a:off x="3004" y="2676"/>
                <a:ext cx="5" cy="1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Line 926"/>
              <p:cNvSpPr>
                <a:spLocks noChangeShapeType="1"/>
              </p:cNvSpPr>
              <p:nvPr/>
            </p:nvSpPr>
            <p:spPr bwMode="auto">
              <a:xfrm flipV="1">
                <a:off x="3004" y="2676"/>
                <a:ext cx="0" cy="1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 name="Line 927"/>
              <p:cNvSpPr>
                <a:spLocks noChangeShapeType="1"/>
              </p:cNvSpPr>
              <p:nvPr/>
            </p:nvSpPr>
            <p:spPr bwMode="auto">
              <a:xfrm>
                <a:off x="3004" y="2676"/>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 name="Line 928"/>
              <p:cNvSpPr>
                <a:spLocks noChangeShapeType="1"/>
              </p:cNvSpPr>
              <p:nvPr/>
            </p:nvSpPr>
            <p:spPr bwMode="auto">
              <a:xfrm>
                <a:off x="3009" y="2676"/>
                <a:ext cx="0" cy="1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 name="Line 929"/>
              <p:cNvSpPr>
                <a:spLocks noChangeShapeType="1"/>
              </p:cNvSpPr>
              <p:nvPr/>
            </p:nvSpPr>
            <p:spPr bwMode="auto">
              <a:xfrm flipH="1">
                <a:off x="3004"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 name="Rectangle 930"/>
              <p:cNvSpPr>
                <a:spLocks noChangeArrowheads="1"/>
              </p:cNvSpPr>
              <p:nvPr/>
            </p:nvSpPr>
            <p:spPr bwMode="auto">
              <a:xfrm>
                <a:off x="3009" y="2647"/>
                <a:ext cx="4" cy="19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Line 931"/>
              <p:cNvSpPr>
                <a:spLocks noChangeShapeType="1"/>
              </p:cNvSpPr>
              <p:nvPr/>
            </p:nvSpPr>
            <p:spPr bwMode="auto">
              <a:xfrm flipV="1">
                <a:off x="3009" y="2647"/>
                <a:ext cx="0" cy="1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 name="Line 932"/>
              <p:cNvSpPr>
                <a:spLocks noChangeShapeType="1"/>
              </p:cNvSpPr>
              <p:nvPr/>
            </p:nvSpPr>
            <p:spPr bwMode="auto">
              <a:xfrm>
                <a:off x="3009" y="264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 name="Line 933"/>
              <p:cNvSpPr>
                <a:spLocks noChangeShapeType="1"/>
              </p:cNvSpPr>
              <p:nvPr/>
            </p:nvSpPr>
            <p:spPr bwMode="auto">
              <a:xfrm>
                <a:off x="3013" y="2647"/>
                <a:ext cx="0" cy="1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 name="Line 934"/>
              <p:cNvSpPr>
                <a:spLocks noChangeShapeType="1"/>
              </p:cNvSpPr>
              <p:nvPr/>
            </p:nvSpPr>
            <p:spPr bwMode="auto">
              <a:xfrm flipH="1">
                <a:off x="300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 name="Rectangle 935"/>
              <p:cNvSpPr>
                <a:spLocks noChangeArrowheads="1"/>
              </p:cNvSpPr>
              <p:nvPr/>
            </p:nvSpPr>
            <p:spPr bwMode="auto">
              <a:xfrm>
                <a:off x="3013" y="2630"/>
                <a:ext cx="4" cy="2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Line 936"/>
              <p:cNvSpPr>
                <a:spLocks noChangeShapeType="1"/>
              </p:cNvSpPr>
              <p:nvPr/>
            </p:nvSpPr>
            <p:spPr bwMode="auto">
              <a:xfrm flipV="1">
                <a:off x="3013" y="2630"/>
                <a:ext cx="0" cy="2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 name="Line 937"/>
              <p:cNvSpPr>
                <a:spLocks noChangeShapeType="1"/>
              </p:cNvSpPr>
              <p:nvPr/>
            </p:nvSpPr>
            <p:spPr bwMode="auto">
              <a:xfrm>
                <a:off x="3013" y="26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 name="Line 938"/>
              <p:cNvSpPr>
                <a:spLocks noChangeShapeType="1"/>
              </p:cNvSpPr>
              <p:nvPr/>
            </p:nvSpPr>
            <p:spPr bwMode="auto">
              <a:xfrm>
                <a:off x="3017" y="2630"/>
                <a:ext cx="0" cy="2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 name="Line 939"/>
              <p:cNvSpPr>
                <a:spLocks noChangeShapeType="1"/>
              </p:cNvSpPr>
              <p:nvPr/>
            </p:nvSpPr>
            <p:spPr bwMode="auto">
              <a:xfrm flipH="1">
                <a:off x="301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 name="Rectangle 940"/>
              <p:cNvSpPr>
                <a:spLocks noChangeArrowheads="1"/>
              </p:cNvSpPr>
              <p:nvPr/>
            </p:nvSpPr>
            <p:spPr bwMode="auto">
              <a:xfrm>
                <a:off x="3017" y="2580"/>
                <a:ext cx="4" cy="26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Line 941"/>
              <p:cNvSpPr>
                <a:spLocks noChangeShapeType="1"/>
              </p:cNvSpPr>
              <p:nvPr/>
            </p:nvSpPr>
            <p:spPr bwMode="auto">
              <a:xfrm flipV="1">
                <a:off x="3017" y="2580"/>
                <a:ext cx="0" cy="2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 name="Line 942"/>
              <p:cNvSpPr>
                <a:spLocks noChangeShapeType="1"/>
              </p:cNvSpPr>
              <p:nvPr/>
            </p:nvSpPr>
            <p:spPr bwMode="auto">
              <a:xfrm>
                <a:off x="3017" y="258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 name="Line 943"/>
              <p:cNvSpPr>
                <a:spLocks noChangeShapeType="1"/>
              </p:cNvSpPr>
              <p:nvPr/>
            </p:nvSpPr>
            <p:spPr bwMode="auto">
              <a:xfrm>
                <a:off x="3021" y="2580"/>
                <a:ext cx="0" cy="2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 name="Line 944"/>
              <p:cNvSpPr>
                <a:spLocks noChangeShapeType="1"/>
              </p:cNvSpPr>
              <p:nvPr/>
            </p:nvSpPr>
            <p:spPr bwMode="auto">
              <a:xfrm flipH="1">
                <a:off x="301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 name="Rectangle 945"/>
              <p:cNvSpPr>
                <a:spLocks noChangeArrowheads="1"/>
              </p:cNvSpPr>
              <p:nvPr/>
            </p:nvSpPr>
            <p:spPr bwMode="auto">
              <a:xfrm>
                <a:off x="3021" y="2584"/>
                <a:ext cx="4" cy="25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Line 946"/>
              <p:cNvSpPr>
                <a:spLocks noChangeShapeType="1"/>
              </p:cNvSpPr>
              <p:nvPr/>
            </p:nvSpPr>
            <p:spPr bwMode="auto">
              <a:xfrm flipV="1">
                <a:off x="3021" y="2584"/>
                <a:ext cx="0" cy="2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 name="Line 947"/>
              <p:cNvSpPr>
                <a:spLocks noChangeShapeType="1"/>
              </p:cNvSpPr>
              <p:nvPr/>
            </p:nvSpPr>
            <p:spPr bwMode="auto">
              <a:xfrm>
                <a:off x="3021" y="258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 name="Line 948"/>
              <p:cNvSpPr>
                <a:spLocks noChangeShapeType="1"/>
              </p:cNvSpPr>
              <p:nvPr/>
            </p:nvSpPr>
            <p:spPr bwMode="auto">
              <a:xfrm>
                <a:off x="3025" y="2584"/>
                <a:ext cx="0" cy="2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 name="Line 949"/>
              <p:cNvSpPr>
                <a:spLocks noChangeShapeType="1"/>
              </p:cNvSpPr>
              <p:nvPr/>
            </p:nvSpPr>
            <p:spPr bwMode="auto">
              <a:xfrm flipH="1">
                <a:off x="302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 name="Rectangle 950"/>
              <p:cNvSpPr>
                <a:spLocks noChangeArrowheads="1"/>
              </p:cNvSpPr>
              <p:nvPr/>
            </p:nvSpPr>
            <p:spPr bwMode="auto">
              <a:xfrm>
                <a:off x="3025" y="2576"/>
                <a:ext cx="4" cy="2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Line 951"/>
              <p:cNvSpPr>
                <a:spLocks noChangeShapeType="1"/>
              </p:cNvSpPr>
              <p:nvPr/>
            </p:nvSpPr>
            <p:spPr bwMode="auto">
              <a:xfrm flipV="1">
                <a:off x="3025" y="2576"/>
                <a:ext cx="0" cy="2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 name="Line 952"/>
              <p:cNvSpPr>
                <a:spLocks noChangeShapeType="1"/>
              </p:cNvSpPr>
              <p:nvPr/>
            </p:nvSpPr>
            <p:spPr bwMode="auto">
              <a:xfrm>
                <a:off x="3025" y="257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 name="Line 953"/>
              <p:cNvSpPr>
                <a:spLocks noChangeShapeType="1"/>
              </p:cNvSpPr>
              <p:nvPr/>
            </p:nvSpPr>
            <p:spPr bwMode="auto">
              <a:xfrm>
                <a:off x="3029" y="2576"/>
                <a:ext cx="0" cy="2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 name="Line 954"/>
              <p:cNvSpPr>
                <a:spLocks noChangeShapeType="1"/>
              </p:cNvSpPr>
              <p:nvPr/>
            </p:nvSpPr>
            <p:spPr bwMode="auto">
              <a:xfrm flipH="1">
                <a:off x="302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 name="Rectangle 955"/>
              <p:cNvSpPr>
                <a:spLocks noChangeArrowheads="1"/>
              </p:cNvSpPr>
              <p:nvPr/>
            </p:nvSpPr>
            <p:spPr bwMode="auto">
              <a:xfrm>
                <a:off x="3029" y="2547"/>
                <a:ext cx="5" cy="29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Line 956"/>
              <p:cNvSpPr>
                <a:spLocks noChangeShapeType="1"/>
              </p:cNvSpPr>
              <p:nvPr/>
            </p:nvSpPr>
            <p:spPr bwMode="auto">
              <a:xfrm flipV="1">
                <a:off x="3029" y="2547"/>
                <a:ext cx="0" cy="2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 name="Line 957"/>
              <p:cNvSpPr>
                <a:spLocks noChangeShapeType="1"/>
              </p:cNvSpPr>
              <p:nvPr/>
            </p:nvSpPr>
            <p:spPr bwMode="auto">
              <a:xfrm>
                <a:off x="3029" y="2547"/>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 name="Line 958"/>
              <p:cNvSpPr>
                <a:spLocks noChangeShapeType="1"/>
              </p:cNvSpPr>
              <p:nvPr/>
            </p:nvSpPr>
            <p:spPr bwMode="auto">
              <a:xfrm>
                <a:off x="3034" y="2547"/>
                <a:ext cx="0" cy="29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Line 959"/>
              <p:cNvSpPr>
                <a:spLocks noChangeShapeType="1"/>
              </p:cNvSpPr>
              <p:nvPr/>
            </p:nvSpPr>
            <p:spPr bwMode="auto">
              <a:xfrm flipH="1">
                <a:off x="3029"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 name="Rectangle 960"/>
              <p:cNvSpPr>
                <a:spLocks noChangeArrowheads="1"/>
              </p:cNvSpPr>
              <p:nvPr/>
            </p:nvSpPr>
            <p:spPr bwMode="auto">
              <a:xfrm>
                <a:off x="3034" y="2435"/>
                <a:ext cx="4" cy="40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 name="Group 1162"/>
            <p:cNvGrpSpPr>
              <a:grpSpLocks/>
            </p:cNvGrpSpPr>
            <p:nvPr/>
          </p:nvGrpSpPr>
          <p:grpSpPr bwMode="auto">
            <a:xfrm>
              <a:off x="3034" y="1615"/>
              <a:ext cx="195" cy="1227"/>
              <a:chOff x="3034" y="1615"/>
              <a:chExt cx="195" cy="1227"/>
            </a:xfrm>
          </p:grpSpPr>
          <p:sp>
            <p:nvSpPr>
              <p:cNvPr id="470" name="Line 962"/>
              <p:cNvSpPr>
                <a:spLocks noChangeShapeType="1"/>
              </p:cNvSpPr>
              <p:nvPr/>
            </p:nvSpPr>
            <p:spPr bwMode="auto">
              <a:xfrm flipV="1">
                <a:off x="3034" y="2435"/>
                <a:ext cx="0" cy="40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Line 963"/>
              <p:cNvSpPr>
                <a:spLocks noChangeShapeType="1"/>
              </p:cNvSpPr>
              <p:nvPr/>
            </p:nvSpPr>
            <p:spPr bwMode="auto">
              <a:xfrm>
                <a:off x="3034" y="2435"/>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Line 964"/>
              <p:cNvSpPr>
                <a:spLocks noChangeShapeType="1"/>
              </p:cNvSpPr>
              <p:nvPr/>
            </p:nvSpPr>
            <p:spPr bwMode="auto">
              <a:xfrm>
                <a:off x="3038" y="2435"/>
                <a:ext cx="0" cy="40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Line 965"/>
              <p:cNvSpPr>
                <a:spLocks noChangeShapeType="1"/>
              </p:cNvSpPr>
              <p:nvPr/>
            </p:nvSpPr>
            <p:spPr bwMode="auto">
              <a:xfrm flipH="1">
                <a:off x="303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Rectangle 966"/>
              <p:cNvSpPr>
                <a:spLocks noChangeArrowheads="1"/>
              </p:cNvSpPr>
              <p:nvPr/>
            </p:nvSpPr>
            <p:spPr bwMode="auto">
              <a:xfrm>
                <a:off x="3038" y="2476"/>
                <a:ext cx="4" cy="3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Line 967"/>
              <p:cNvSpPr>
                <a:spLocks noChangeShapeType="1"/>
              </p:cNvSpPr>
              <p:nvPr/>
            </p:nvSpPr>
            <p:spPr bwMode="auto">
              <a:xfrm flipV="1">
                <a:off x="3038" y="2476"/>
                <a:ext cx="0" cy="3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Line 968"/>
              <p:cNvSpPr>
                <a:spLocks noChangeShapeType="1"/>
              </p:cNvSpPr>
              <p:nvPr/>
            </p:nvSpPr>
            <p:spPr bwMode="auto">
              <a:xfrm>
                <a:off x="3038" y="247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Line 969"/>
              <p:cNvSpPr>
                <a:spLocks noChangeShapeType="1"/>
              </p:cNvSpPr>
              <p:nvPr/>
            </p:nvSpPr>
            <p:spPr bwMode="auto">
              <a:xfrm>
                <a:off x="3042" y="2476"/>
                <a:ext cx="0" cy="3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Line 970"/>
              <p:cNvSpPr>
                <a:spLocks noChangeShapeType="1"/>
              </p:cNvSpPr>
              <p:nvPr/>
            </p:nvSpPr>
            <p:spPr bwMode="auto">
              <a:xfrm flipH="1">
                <a:off x="303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Rectangle 971"/>
              <p:cNvSpPr>
                <a:spLocks noChangeArrowheads="1"/>
              </p:cNvSpPr>
              <p:nvPr/>
            </p:nvSpPr>
            <p:spPr bwMode="auto">
              <a:xfrm>
                <a:off x="3042" y="2418"/>
                <a:ext cx="4" cy="42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Line 972"/>
              <p:cNvSpPr>
                <a:spLocks noChangeShapeType="1"/>
              </p:cNvSpPr>
              <p:nvPr/>
            </p:nvSpPr>
            <p:spPr bwMode="auto">
              <a:xfrm flipV="1">
                <a:off x="3042" y="2418"/>
                <a:ext cx="0" cy="4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Line 973"/>
              <p:cNvSpPr>
                <a:spLocks noChangeShapeType="1"/>
              </p:cNvSpPr>
              <p:nvPr/>
            </p:nvSpPr>
            <p:spPr bwMode="auto">
              <a:xfrm>
                <a:off x="3042" y="241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Line 974"/>
              <p:cNvSpPr>
                <a:spLocks noChangeShapeType="1"/>
              </p:cNvSpPr>
              <p:nvPr/>
            </p:nvSpPr>
            <p:spPr bwMode="auto">
              <a:xfrm>
                <a:off x="3046" y="2418"/>
                <a:ext cx="0" cy="4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Line 975"/>
              <p:cNvSpPr>
                <a:spLocks noChangeShapeType="1"/>
              </p:cNvSpPr>
              <p:nvPr/>
            </p:nvSpPr>
            <p:spPr bwMode="auto">
              <a:xfrm flipH="1">
                <a:off x="304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Rectangle 976"/>
              <p:cNvSpPr>
                <a:spLocks noChangeArrowheads="1"/>
              </p:cNvSpPr>
              <p:nvPr/>
            </p:nvSpPr>
            <p:spPr bwMode="auto">
              <a:xfrm>
                <a:off x="3050" y="2414"/>
                <a:ext cx="1" cy="42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Line 977"/>
              <p:cNvSpPr>
                <a:spLocks noChangeShapeType="1"/>
              </p:cNvSpPr>
              <p:nvPr/>
            </p:nvSpPr>
            <p:spPr bwMode="auto">
              <a:xfrm flipV="1">
                <a:off x="3050"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Line 978"/>
              <p:cNvSpPr>
                <a:spLocks noChangeShapeType="1"/>
              </p:cNvSpPr>
              <p:nvPr/>
            </p:nvSpPr>
            <p:spPr bwMode="auto">
              <a:xfrm>
                <a:off x="3050"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Rectangle 979"/>
              <p:cNvSpPr>
                <a:spLocks noChangeArrowheads="1"/>
              </p:cNvSpPr>
              <p:nvPr/>
            </p:nvSpPr>
            <p:spPr bwMode="auto">
              <a:xfrm>
                <a:off x="3054" y="2410"/>
                <a:ext cx="1" cy="43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Line 980"/>
              <p:cNvSpPr>
                <a:spLocks noChangeShapeType="1"/>
              </p:cNvSpPr>
              <p:nvPr/>
            </p:nvSpPr>
            <p:spPr bwMode="auto">
              <a:xfrm flipV="1">
                <a:off x="3054" y="2410"/>
                <a:ext cx="0" cy="43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Line 981"/>
              <p:cNvSpPr>
                <a:spLocks noChangeShapeType="1"/>
              </p:cNvSpPr>
              <p:nvPr/>
            </p:nvSpPr>
            <p:spPr bwMode="auto">
              <a:xfrm>
                <a:off x="3054" y="2410"/>
                <a:ext cx="0" cy="43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Rectangle 982"/>
              <p:cNvSpPr>
                <a:spLocks noChangeArrowheads="1"/>
              </p:cNvSpPr>
              <p:nvPr/>
            </p:nvSpPr>
            <p:spPr bwMode="auto">
              <a:xfrm>
                <a:off x="3058" y="2435"/>
                <a:ext cx="5" cy="40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Line 983"/>
              <p:cNvSpPr>
                <a:spLocks noChangeShapeType="1"/>
              </p:cNvSpPr>
              <p:nvPr/>
            </p:nvSpPr>
            <p:spPr bwMode="auto">
              <a:xfrm flipV="1">
                <a:off x="3058" y="2435"/>
                <a:ext cx="0" cy="40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Line 984"/>
              <p:cNvSpPr>
                <a:spLocks noChangeShapeType="1"/>
              </p:cNvSpPr>
              <p:nvPr/>
            </p:nvSpPr>
            <p:spPr bwMode="auto">
              <a:xfrm>
                <a:off x="3058" y="2435"/>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Line 985"/>
              <p:cNvSpPr>
                <a:spLocks noChangeShapeType="1"/>
              </p:cNvSpPr>
              <p:nvPr/>
            </p:nvSpPr>
            <p:spPr bwMode="auto">
              <a:xfrm>
                <a:off x="3063" y="2435"/>
                <a:ext cx="0" cy="40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Line 986"/>
              <p:cNvSpPr>
                <a:spLocks noChangeShapeType="1"/>
              </p:cNvSpPr>
              <p:nvPr/>
            </p:nvSpPr>
            <p:spPr bwMode="auto">
              <a:xfrm flipH="1">
                <a:off x="3058"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987"/>
              <p:cNvSpPr>
                <a:spLocks noChangeArrowheads="1"/>
              </p:cNvSpPr>
              <p:nvPr/>
            </p:nvSpPr>
            <p:spPr bwMode="auto">
              <a:xfrm>
                <a:off x="3063" y="2331"/>
                <a:ext cx="4" cy="51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Line 988"/>
              <p:cNvSpPr>
                <a:spLocks noChangeShapeType="1"/>
              </p:cNvSpPr>
              <p:nvPr/>
            </p:nvSpPr>
            <p:spPr bwMode="auto">
              <a:xfrm flipV="1">
                <a:off x="3063" y="2331"/>
                <a:ext cx="0" cy="51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Line 989"/>
              <p:cNvSpPr>
                <a:spLocks noChangeShapeType="1"/>
              </p:cNvSpPr>
              <p:nvPr/>
            </p:nvSpPr>
            <p:spPr bwMode="auto">
              <a:xfrm>
                <a:off x="3063" y="233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Line 990"/>
              <p:cNvSpPr>
                <a:spLocks noChangeShapeType="1"/>
              </p:cNvSpPr>
              <p:nvPr/>
            </p:nvSpPr>
            <p:spPr bwMode="auto">
              <a:xfrm>
                <a:off x="3067" y="2331"/>
                <a:ext cx="0" cy="51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Line 991"/>
              <p:cNvSpPr>
                <a:spLocks noChangeShapeType="1"/>
              </p:cNvSpPr>
              <p:nvPr/>
            </p:nvSpPr>
            <p:spPr bwMode="auto">
              <a:xfrm flipH="1">
                <a:off x="306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Rectangle 992"/>
              <p:cNvSpPr>
                <a:spLocks noChangeArrowheads="1"/>
              </p:cNvSpPr>
              <p:nvPr/>
            </p:nvSpPr>
            <p:spPr bwMode="auto">
              <a:xfrm>
                <a:off x="3067" y="2272"/>
                <a:ext cx="4" cy="5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Line 993"/>
              <p:cNvSpPr>
                <a:spLocks noChangeShapeType="1"/>
              </p:cNvSpPr>
              <p:nvPr/>
            </p:nvSpPr>
            <p:spPr bwMode="auto">
              <a:xfrm flipV="1">
                <a:off x="3067" y="2272"/>
                <a:ext cx="0" cy="5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994"/>
              <p:cNvSpPr>
                <a:spLocks noChangeShapeType="1"/>
              </p:cNvSpPr>
              <p:nvPr/>
            </p:nvSpPr>
            <p:spPr bwMode="auto">
              <a:xfrm>
                <a:off x="3067" y="227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Line 995"/>
              <p:cNvSpPr>
                <a:spLocks noChangeShapeType="1"/>
              </p:cNvSpPr>
              <p:nvPr/>
            </p:nvSpPr>
            <p:spPr bwMode="auto">
              <a:xfrm>
                <a:off x="3071" y="2272"/>
                <a:ext cx="0" cy="5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Line 996"/>
              <p:cNvSpPr>
                <a:spLocks noChangeShapeType="1"/>
              </p:cNvSpPr>
              <p:nvPr/>
            </p:nvSpPr>
            <p:spPr bwMode="auto">
              <a:xfrm flipH="1">
                <a:off x="306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997"/>
              <p:cNvSpPr>
                <a:spLocks noChangeArrowheads="1"/>
              </p:cNvSpPr>
              <p:nvPr/>
            </p:nvSpPr>
            <p:spPr bwMode="auto">
              <a:xfrm>
                <a:off x="3071" y="2243"/>
                <a:ext cx="4" cy="59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Line 998"/>
              <p:cNvSpPr>
                <a:spLocks noChangeShapeType="1"/>
              </p:cNvSpPr>
              <p:nvPr/>
            </p:nvSpPr>
            <p:spPr bwMode="auto">
              <a:xfrm flipV="1">
                <a:off x="3071" y="2243"/>
                <a:ext cx="0" cy="5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Line 999"/>
              <p:cNvSpPr>
                <a:spLocks noChangeShapeType="1"/>
              </p:cNvSpPr>
              <p:nvPr/>
            </p:nvSpPr>
            <p:spPr bwMode="auto">
              <a:xfrm>
                <a:off x="3071" y="224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Line 1000"/>
              <p:cNvSpPr>
                <a:spLocks noChangeShapeType="1"/>
              </p:cNvSpPr>
              <p:nvPr/>
            </p:nvSpPr>
            <p:spPr bwMode="auto">
              <a:xfrm>
                <a:off x="3075" y="2243"/>
                <a:ext cx="0" cy="5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Line 1001"/>
              <p:cNvSpPr>
                <a:spLocks noChangeShapeType="1"/>
              </p:cNvSpPr>
              <p:nvPr/>
            </p:nvSpPr>
            <p:spPr bwMode="auto">
              <a:xfrm flipH="1">
                <a:off x="307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Rectangle 1002"/>
              <p:cNvSpPr>
                <a:spLocks noChangeArrowheads="1"/>
              </p:cNvSpPr>
              <p:nvPr/>
            </p:nvSpPr>
            <p:spPr bwMode="auto">
              <a:xfrm>
                <a:off x="3075" y="2177"/>
                <a:ext cx="4" cy="66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Line 1003"/>
              <p:cNvSpPr>
                <a:spLocks noChangeShapeType="1"/>
              </p:cNvSpPr>
              <p:nvPr/>
            </p:nvSpPr>
            <p:spPr bwMode="auto">
              <a:xfrm flipV="1">
                <a:off x="3075" y="2177"/>
                <a:ext cx="0" cy="6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Line 1004"/>
              <p:cNvSpPr>
                <a:spLocks noChangeShapeType="1"/>
              </p:cNvSpPr>
              <p:nvPr/>
            </p:nvSpPr>
            <p:spPr bwMode="auto">
              <a:xfrm>
                <a:off x="3075" y="217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Line 1005"/>
              <p:cNvSpPr>
                <a:spLocks noChangeShapeType="1"/>
              </p:cNvSpPr>
              <p:nvPr/>
            </p:nvSpPr>
            <p:spPr bwMode="auto">
              <a:xfrm>
                <a:off x="3079" y="2177"/>
                <a:ext cx="0" cy="6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1006"/>
              <p:cNvSpPr>
                <a:spLocks noChangeShapeType="1"/>
              </p:cNvSpPr>
              <p:nvPr/>
            </p:nvSpPr>
            <p:spPr bwMode="auto">
              <a:xfrm flipH="1">
                <a:off x="307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Rectangle 1007"/>
              <p:cNvSpPr>
                <a:spLocks noChangeArrowheads="1"/>
              </p:cNvSpPr>
              <p:nvPr/>
            </p:nvSpPr>
            <p:spPr bwMode="auto">
              <a:xfrm>
                <a:off x="3079" y="2160"/>
                <a:ext cx="4" cy="68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Line 1008"/>
              <p:cNvSpPr>
                <a:spLocks noChangeShapeType="1"/>
              </p:cNvSpPr>
              <p:nvPr/>
            </p:nvSpPr>
            <p:spPr bwMode="auto">
              <a:xfrm flipV="1">
                <a:off x="3079" y="2160"/>
                <a:ext cx="0" cy="68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Line 1009"/>
              <p:cNvSpPr>
                <a:spLocks noChangeShapeType="1"/>
              </p:cNvSpPr>
              <p:nvPr/>
            </p:nvSpPr>
            <p:spPr bwMode="auto">
              <a:xfrm>
                <a:off x="3079" y="216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Line 1010"/>
              <p:cNvSpPr>
                <a:spLocks noChangeShapeType="1"/>
              </p:cNvSpPr>
              <p:nvPr/>
            </p:nvSpPr>
            <p:spPr bwMode="auto">
              <a:xfrm>
                <a:off x="3083" y="2160"/>
                <a:ext cx="0" cy="68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1011"/>
              <p:cNvSpPr>
                <a:spLocks noChangeShapeType="1"/>
              </p:cNvSpPr>
              <p:nvPr/>
            </p:nvSpPr>
            <p:spPr bwMode="auto">
              <a:xfrm flipH="1">
                <a:off x="307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Rectangle 1012"/>
              <p:cNvSpPr>
                <a:spLocks noChangeArrowheads="1"/>
              </p:cNvSpPr>
              <p:nvPr/>
            </p:nvSpPr>
            <p:spPr bwMode="auto">
              <a:xfrm>
                <a:off x="3083" y="2064"/>
                <a:ext cx="5" cy="77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Line 1013"/>
              <p:cNvSpPr>
                <a:spLocks noChangeShapeType="1"/>
              </p:cNvSpPr>
              <p:nvPr/>
            </p:nvSpPr>
            <p:spPr bwMode="auto">
              <a:xfrm flipV="1">
                <a:off x="3083" y="2064"/>
                <a:ext cx="0" cy="77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Line 1014"/>
              <p:cNvSpPr>
                <a:spLocks noChangeShapeType="1"/>
              </p:cNvSpPr>
              <p:nvPr/>
            </p:nvSpPr>
            <p:spPr bwMode="auto">
              <a:xfrm>
                <a:off x="3083" y="2064"/>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 name="Line 1015"/>
              <p:cNvSpPr>
                <a:spLocks noChangeShapeType="1"/>
              </p:cNvSpPr>
              <p:nvPr/>
            </p:nvSpPr>
            <p:spPr bwMode="auto">
              <a:xfrm>
                <a:off x="3088" y="2064"/>
                <a:ext cx="0" cy="77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Line 1016"/>
              <p:cNvSpPr>
                <a:spLocks noChangeShapeType="1"/>
              </p:cNvSpPr>
              <p:nvPr/>
            </p:nvSpPr>
            <p:spPr bwMode="auto">
              <a:xfrm flipH="1">
                <a:off x="3083"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Rectangle 1017"/>
              <p:cNvSpPr>
                <a:spLocks noChangeArrowheads="1"/>
              </p:cNvSpPr>
              <p:nvPr/>
            </p:nvSpPr>
            <p:spPr bwMode="auto">
              <a:xfrm>
                <a:off x="3088" y="2081"/>
                <a:ext cx="4" cy="76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Line 1018"/>
              <p:cNvSpPr>
                <a:spLocks noChangeShapeType="1"/>
              </p:cNvSpPr>
              <p:nvPr/>
            </p:nvSpPr>
            <p:spPr bwMode="auto">
              <a:xfrm flipV="1">
                <a:off x="3088" y="2081"/>
                <a:ext cx="0" cy="76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Line 1019"/>
              <p:cNvSpPr>
                <a:spLocks noChangeShapeType="1"/>
              </p:cNvSpPr>
              <p:nvPr/>
            </p:nvSpPr>
            <p:spPr bwMode="auto">
              <a:xfrm>
                <a:off x="3088" y="208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Line 1020"/>
              <p:cNvSpPr>
                <a:spLocks noChangeShapeType="1"/>
              </p:cNvSpPr>
              <p:nvPr/>
            </p:nvSpPr>
            <p:spPr bwMode="auto">
              <a:xfrm>
                <a:off x="3092" y="2081"/>
                <a:ext cx="0" cy="76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Line 1021"/>
              <p:cNvSpPr>
                <a:spLocks noChangeShapeType="1"/>
              </p:cNvSpPr>
              <p:nvPr/>
            </p:nvSpPr>
            <p:spPr bwMode="auto">
              <a:xfrm flipH="1">
                <a:off x="308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Rectangle 1022"/>
              <p:cNvSpPr>
                <a:spLocks noChangeArrowheads="1"/>
              </p:cNvSpPr>
              <p:nvPr/>
            </p:nvSpPr>
            <p:spPr bwMode="auto">
              <a:xfrm>
                <a:off x="3092" y="2172"/>
                <a:ext cx="4" cy="6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Line 1023"/>
              <p:cNvSpPr>
                <a:spLocks noChangeShapeType="1"/>
              </p:cNvSpPr>
              <p:nvPr/>
            </p:nvSpPr>
            <p:spPr bwMode="auto">
              <a:xfrm flipV="1">
                <a:off x="3092" y="2172"/>
                <a:ext cx="0" cy="6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Line 1024"/>
              <p:cNvSpPr>
                <a:spLocks noChangeShapeType="1"/>
              </p:cNvSpPr>
              <p:nvPr/>
            </p:nvSpPr>
            <p:spPr bwMode="auto">
              <a:xfrm>
                <a:off x="3092" y="217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 name="Line 1025"/>
              <p:cNvSpPr>
                <a:spLocks noChangeShapeType="1"/>
              </p:cNvSpPr>
              <p:nvPr/>
            </p:nvSpPr>
            <p:spPr bwMode="auto">
              <a:xfrm>
                <a:off x="3096" y="2172"/>
                <a:ext cx="0" cy="6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Line 1026"/>
              <p:cNvSpPr>
                <a:spLocks noChangeShapeType="1"/>
              </p:cNvSpPr>
              <p:nvPr/>
            </p:nvSpPr>
            <p:spPr bwMode="auto">
              <a:xfrm flipH="1">
                <a:off x="309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 name="Rectangle 1027"/>
              <p:cNvSpPr>
                <a:spLocks noChangeArrowheads="1"/>
              </p:cNvSpPr>
              <p:nvPr/>
            </p:nvSpPr>
            <p:spPr bwMode="auto">
              <a:xfrm>
                <a:off x="3096" y="2002"/>
                <a:ext cx="4" cy="84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Line 1028"/>
              <p:cNvSpPr>
                <a:spLocks noChangeShapeType="1"/>
              </p:cNvSpPr>
              <p:nvPr/>
            </p:nvSpPr>
            <p:spPr bwMode="auto">
              <a:xfrm flipV="1">
                <a:off x="3096" y="2002"/>
                <a:ext cx="0" cy="84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 name="Line 1029"/>
              <p:cNvSpPr>
                <a:spLocks noChangeShapeType="1"/>
              </p:cNvSpPr>
              <p:nvPr/>
            </p:nvSpPr>
            <p:spPr bwMode="auto">
              <a:xfrm>
                <a:off x="3096" y="200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Line 1030"/>
              <p:cNvSpPr>
                <a:spLocks noChangeShapeType="1"/>
              </p:cNvSpPr>
              <p:nvPr/>
            </p:nvSpPr>
            <p:spPr bwMode="auto">
              <a:xfrm>
                <a:off x="3100" y="2002"/>
                <a:ext cx="0" cy="84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Line 1031"/>
              <p:cNvSpPr>
                <a:spLocks noChangeShapeType="1"/>
              </p:cNvSpPr>
              <p:nvPr/>
            </p:nvSpPr>
            <p:spPr bwMode="auto">
              <a:xfrm flipH="1">
                <a:off x="309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Rectangle 1032"/>
              <p:cNvSpPr>
                <a:spLocks noChangeArrowheads="1"/>
              </p:cNvSpPr>
              <p:nvPr/>
            </p:nvSpPr>
            <p:spPr bwMode="auto">
              <a:xfrm>
                <a:off x="3104" y="1848"/>
                <a:ext cx="1" cy="99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Line 1033"/>
              <p:cNvSpPr>
                <a:spLocks noChangeShapeType="1"/>
              </p:cNvSpPr>
              <p:nvPr/>
            </p:nvSpPr>
            <p:spPr bwMode="auto">
              <a:xfrm flipV="1">
                <a:off x="3104" y="1848"/>
                <a:ext cx="0" cy="99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Line 1034"/>
              <p:cNvSpPr>
                <a:spLocks noChangeShapeType="1"/>
              </p:cNvSpPr>
              <p:nvPr/>
            </p:nvSpPr>
            <p:spPr bwMode="auto">
              <a:xfrm>
                <a:off x="3104" y="1848"/>
                <a:ext cx="0" cy="99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 name="Rectangle 1035"/>
              <p:cNvSpPr>
                <a:spLocks noChangeArrowheads="1"/>
              </p:cNvSpPr>
              <p:nvPr/>
            </p:nvSpPr>
            <p:spPr bwMode="auto">
              <a:xfrm>
                <a:off x="3108" y="1906"/>
                <a:ext cx="5" cy="93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Line 1036"/>
              <p:cNvSpPr>
                <a:spLocks noChangeShapeType="1"/>
              </p:cNvSpPr>
              <p:nvPr/>
            </p:nvSpPr>
            <p:spPr bwMode="auto">
              <a:xfrm flipV="1">
                <a:off x="3108" y="1906"/>
                <a:ext cx="0" cy="93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 name="Line 1037"/>
              <p:cNvSpPr>
                <a:spLocks noChangeShapeType="1"/>
              </p:cNvSpPr>
              <p:nvPr/>
            </p:nvSpPr>
            <p:spPr bwMode="auto">
              <a:xfrm>
                <a:off x="3108" y="1906"/>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Line 1038"/>
              <p:cNvSpPr>
                <a:spLocks noChangeShapeType="1"/>
              </p:cNvSpPr>
              <p:nvPr/>
            </p:nvSpPr>
            <p:spPr bwMode="auto">
              <a:xfrm>
                <a:off x="3113" y="1906"/>
                <a:ext cx="0" cy="93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 name="Line 1039"/>
              <p:cNvSpPr>
                <a:spLocks noChangeShapeType="1"/>
              </p:cNvSpPr>
              <p:nvPr/>
            </p:nvSpPr>
            <p:spPr bwMode="auto">
              <a:xfrm flipH="1">
                <a:off x="3108"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Rectangle 1040"/>
              <p:cNvSpPr>
                <a:spLocks noChangeArrowheads="1"/>
              </p:cNvSpPr>
              <p:nvPr/>
            </p:nvSpPr>
            <p:spPr bwMode="auto">
              <a:xfrm>
                <a:off x="3113" y="2027"/>
                <a:ext cx="4" cy="81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Line 1041"/>
              <p:cNvSpPr>
                <a:spLocks noChangeShapeType="1"/>
              </p:cNvSpPr>
              <p:nvPr/>
            </p:nvSpPr>
            <p:spPr bwMode="auto">
              <a:xfrm flipV="1">
                <a:off x="3113" y="2027"/>
                <a:ext cx="0" cy="81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Line 1042"/>
              <p:cNvSpPr>
                <a:spLocks noChangeShapeType="1"/>
              </p:cNvSpPr>
              <p:nvPr/>
            </p:nvSpPr>
            <p:spPr bwMode="auto">
              <a:xfrm>
                <a:off x="3113" y="202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Line 1043"/>
              <p:cNvSpPr>
                <a:spLocks noChangeShapeType="1"/>
              </p:cNvSpPr>
              <p:nvPr/>
            </p:nvSpPr>
            <p:spPr bwMode="auto">
              <a:xfrm>
                <a:off x="3117" y="2027"/>
                <a:ext cx="0" cy="81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Line 1044"/>
              <p:cNvSpPr>
                <a:spLocks noChangeShapeType="1"/>
              </p:cNvSpPr>
              <p:nvPr/>
            </p:nvSpPr>
            <p:spPr bwMode="auto">
              <a:xfrm flipH="1">
                <a:off x="311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Rectangle 1045"/>
              <p:cNvSpPr>
                <a:spLocks noChangeArrowheads="1"/>
              </p:cNvSpPr>
              <p:nvPr/>
            </p:nvSpPr>
            <p:spPr bwMode="auto">
              <a:xfrm>
                <a:off x="3117" y="1973"/>
                <a:ext cx="4" cy="86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Line 1046"/>
              <p:cNvSpPr>
                <a:spLocks noChangeShapeType="1"/>
              </p:cNvSpPr>
              <p:nvPr/>
            </p:nvSpPr>
            <p:spPr bwMode="auto">
              <a:xfrm flipV="1">
                <a:off x="3117" y="1973"/>
                <a:ext cx="0" cy="86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Line 1047"/>
              <p:cNvSpPr>
                <a:spLocks noChangeShapeType="1"/>
              </p:cNvSpPr>
              <p:nvPr/>
            </p:nvSpPr>
            <p:spPr bwMode="auto">
              <a:xfrm>
                <a:off x="3117" y="197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Line 1048"/>
              <p:cNvSpPr>
                <a:spLocks noChangeShapeType="1"/>
              </p:cNvSpPr>
              <p:nvPr/>
            </p:nvSpPr>
            <p:spPr bwMode="auto">
              <a:xfrm>
                <a:off x="3121" y="1973"/>
                <a:ext cx="0" cy="86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Line 1049"/>
              <p:cNvSpPr>
                <a:spLocks noChangeShapeType="1"/>
              </p:cNvSpPr>
              <p:nvPr/>
            </p:nvSpPr>
            <p:spPr bwMode="auto">
              <a:xfrm flipH="1">
                <a:off x="311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Rectangle 1050"/>
              <p:cNvSpPr>
                <a:spLocks noChangeArrowheads="1"/>
              </p:cNvSpPr>
              <p:nvPr/>
            </p:nvSpPr>
            <p:spPr bwMode="auto">
              <a:xfrm>
                <a:off x="3121" y="1852"/>
                <a:ext cx="4" cy="99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Line 1051"/>
              <p:cNvSpPr>
                <a:spLocks noChangeShapeType="1"/>
              </p:cNvSpPr>
              <p:nvPr/>
            </p:nvSpPr>
            <p:spPr bwMode="auto">
              <a:xfrm flipV="1">
                <a:off x="3121" y="1852"/>
                <a:ext cx="0" cy="99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Line 1052"/>
              <p:cNvSpPr>
                <a:spLocks noChangeShapeType="1"/>
              </p:cNvSpPr>
              <p:nvPr/>
            </p:nvSpPr>
            <p:spPr bwMode="auto">
              <a:xfrm>
                <a:off x="3121" y="185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Line 1053"/>
              <p:cNvSpPr>
                <a:spLocks noChangeShapeType="1"/>
              </p:cNvSpPr>
              <p:nvPr/>
            </p:nvSpPr>
            <p:spPr bwMode="auto">
              <a:xfrm>
                <a:off x="3125" y="1852"/>
                <a:ext cx="0" cy="99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Line 1054"/>
              <p:cNvSpPr>
                <a:spLocks noChangeShapeType="1"/>
              </p:cNvSpPr>
              <p:nvPr/>
            </p:nvSpPr>
            <p:spPr bwMode="auto">
              <a:xfrm flipH="1">
                <a:off x="312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Rectangle 1055"/>
              <p:cNvSpPr>
                <a:spLocks noChangeArrowheads="1"/>
              </p:cNvSpPr>
              <p:nvPr/>
            </p:nvSpPr>
            <p:spPr bwMode="auto">
              <a:xfrm>
                <a:off x="3125" y="1785"/>
                <a:ext cx="4" cy="105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Line 1056"/>
              <p:cNvSpPr>
                <a:spLocks noChangeShapeType="1"/>
              </p:cNvSpPr>
              <p:nvPr/>
            </p:nvSpPr>
            <p:spPr bwMode="auto">
              <a:xfrm flipV="1">
                <a:off x="3125" y="1785"/>
                <a:ext cx="0" cy="105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Line 1057"/>
              <p:cNvSpPr>
                <a:spLocks noChangeShapeType="1"/>
              </p:cNvSpPr>
              <p:nvPr/>
            </p:nvSpPr>
            <p:spPr bwMode="auto">
              <a:xfrm>
                <a:off x="3125" y="1785"/>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Line 1058"/>
              <p:cNvSpPr>
                <a:spLocks noChangeShapeType="1"/>
              </p:cNvSpPr>
              <p:nvPr/>
            </p:nvSpPr>
            <p:spPr bwMode="auto">
              <a:xfrm>
                <a:off x="3129" y="1785"/>
                <a:ext cx="0" cy="105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Line 1059"/>
              <p:cNvSpPr>
                <a:spLocks noChangeShapeType="1"/>
              </p:cNvSpPr>
              <p:nvPr/>
            </p:nvSpPr>
            <p:spPr bwMode="auto">
              <a:xfrm flipH="1">
                <a:off x="312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Rectangle 1060"/>
              <p:cNvSpPr>
                <a:spLocks noChangeArrowheads="1"/>
              </p:cNvSpPr>
              <p:nvPr/>
            </p:nvSpPr>
            <p:spPr bwMode="auto">
              <a:xfrm>
                <a:off x="3129" y="1806"/>
                <a:ext cx="4" cy="103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Line 1061"/>
              <p:cNvSpPr>
                <a:spLocks noChangeShapeType="1"/>
              </p:cNvSpPr>
              <p:nvPr/>
            </p:nvSpPr>
            <p:spPr bwMode="auto">
              <a:xfrm flipV="1">
                <a:off x="3129" y="1806"/>
                <a:ext cx="0" cy="103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Line 1062"/>
              <p:cNvSpPr>
                <a:spLocks noChangeShapeType="1"/>
              </p:cNvSpPr>
              <p:nvPr/>
            </p:nvSpPr>
            <p:spPr bwMode="auto">
              <a:xfrm>
                <a:off x="3129" y="180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Line 1063"/>
              <p:cNvSpPr>
                <a:spLocks noChangeShapeType="1"/>
              </p:cNvSpPr>
              <p:nvPr/>
            </p:nvSpPr>
            <p:spPr bwMode="auto">
              <a:xfrm>
                <a:off x="3133" y="1806"/>
                <a:ext cx="0" cy="103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Line 1064"/>
              <p:cNvSpPr>
                <a:spLocks noChangeShapeType="1"/>
              </p:cNvSpPr>
              <p:nvPr/>
            </p:nvSpPr>
            <p:spPr bwMode="auto">
              <a:xfrm flipH="1">
                <a:off x="312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 name="Rectangle 1065"/>
              <p:cNvSpPr>
                <a:spLocks noChangeArrowheads="1"/>
              </p:cNvSpPr>
              <p:nvPr/>
            </p:nvSpPr>
            <p:spPr bwMode="auto">
              <a:xfrm>
                <a:off x="3133" y="1769"/>
                <a:ext cx="4" cy="107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Line 1066"/>
              <p:cNvSpPr>
                <a:spLocks noChangeShapeType="1"/>
              </p:cNvSpPr>
              <p:nvPr/>
            </p:nvSpPr>
            <p:spPr bwMode="auto">
              <a:xfrm flipV="1">
                <a:off x="3133" y="1769"/>
                <a:ext cx="0" cy="107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Line 1067"/>
              <p:cNvSpPr>
                <a:spLocks noChangeShapeType="1"/>
              </p:cNvSpPr>
              <p:nvPr/>
            </p:nvSpPr>
            <p:spPr bwMode="auto">
              <a:xfrm>
                <a:off x="3133" y="176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Line 1068"/>
              <p:cNvSpPr>
                <a:spLocks noChangeShapeType="1"/>
              </p:cNvSpPr>
              <p:nvPr/>
            </p:nvSpPr>
            <p:spPr bwMode="auto">
              <a:xfrm>
                <a:off x="3137" y="1769"/>
                <a:ext cx="0" cy="107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Line 1069"/>
              <p:cNvSpPr>
                <a:spLocks noChangeShapeType="1"/>
              </p:cNvSpPr>
              <p:nvPr/>
            </p:nvSpPr>
            <p:spPr bwMode="auto">
              <a:xfrm flipH="1">
                <a:off x="313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Rectangle 1070"/>
              <p:cNvSpPr>
                <a:spLocks noChangeArrowheads="1"/>
              </p:cNvSpPr>
              <p:nvPr/>
            </p:nvSpPr>
            <p:spPr bwMode="auto">
              <a:xfrm>
                <a:off x="3137" y="1744"/>
                <a:ext cx="5" cy="109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Line 1071"/>
              <p:cNvSpPr>
                <a:spLocks noChangeShapeType="1"/>
              </p:cNvSpPr>
              <p:nvPr/>
            </p:nvSpPr>
            <p:spPr bwMode="auto">
              <a:xfrm flipV="1">
                <a:off x="3137" y="1744"/>
                <a:ext cx="0" cy="109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Line 1072"/>
              <p:cNvSpPr>
                <a:spLocks noChangeShapeType="1"/>
              </p:cNvSpPr>
              <p:nvPr/>
            </p:nvSpPr>
            <p:spPr bwMode="auto">
              <a:xfrm>
                <a:off x="3137" y="1744"/>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Line 1073"/>
              <p:cNvSpPr>
                <a:spLocks noChangeShapeType="1"/>
              </p:cNvSpPr>
              <p:nvPr/>
            </p:nvSpPr>
            <p:spPr bwMode="auto">
              <a:xfrm>
                <a:off x="3142" y="1744"/>
                <a:ext cx="0" cy="109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Line 1074"/>
              <p:cNvSpPr>
                <a:spLocks noChangeShapeType="1"/>
              </p:cNvSpPr>
              <p:nvPr/>
            </p:nvSpPr>
            <p:spPr bwMode="auto">
              <a:xfrm flipH="1">
                <a:off x="3137"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3" name="Rectangle 1075"/>
              <p:cNvSpPr>
                <a:spLocks noChangeArrowheads="1"/>
              </p:cNvSpPr>
              <p:nvPr/>
            </p:nvSpPr>
            <p:spPr bwMode="auto">
              <a:xfrm>
                <a:off x="3142" y="1869"/>
                <a:ext cx="4" cy="97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Line 1076"/>
              <p:cNvSpPr>
                <a:spLocks noChangeShapeType="1"/>
              </p:cNvSpPr>
              <p:nvPr/>
            </p:nvSpPr>
            <p:spPr bwMode="auto">
              <a:xfrm flipV="1">
                <a:off x="3142" y="1869"/>
                <a:ext cx="0" cy="97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Line 1077"/>
              <p:cNvSpPr>
                <a:spLocks noChangeShapeType="1"/>
              </p:cNvSpPr>
              <p:nvPr/>
            </p:nvSpPr>
            <p:spPr bwMode="auto">
              <a:xfrm>
                <a:off x="3142" y="186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Line 1078"/>
              <p:cNvSpPr>
                <a:spLocks noChangeShapeType="1"/>
              </p:cNvSpPr>
              <p:nvPr/>
            </p:nvSpPr>
            <p:spPr bwMode="auto">
              <a:xfrm>
                <a:off x="3146" y="1869"/>
                <a:ext cx="0" cy="97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 name="Line 1079"/>
              <p:cNvSpPr>
                <a:spLocks noChangeShapeType="1"/>
              </p:cNvSpPr>
              <p:nvPr/>
            </p:nvSpPr>
            <p:spPr bwMode="auto">
              <a:xfrm flipH="1">
                <a:off x="314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Rectangle 1080"/>
              <p:cNvSpPr>
                <a:spLocks noChangeArrowheads="1"/>
              </p:cNvSpPr>
              <p:nvPr/>
            </p:nvSpPr>
            <p:spPr bwMode="auto">
              <a:xfrm>
                <a:off x="3146" y="1777"/>
                <a:ext cx="4" cy="106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Line 1081"/>
              <p:cNvSpPr>
                <a:spLocks noChangeShapeType="1"/>
              </p:cNvSpPr>
              <p:nvPr/>
            </p:nvSpPr>
            <p:spPr bwMode="auto">
              <a:xfrm flipV="1">
                <a:off x="3146" y="1777"/>
                <a:ext cx="0" cy="10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Line 1082"/>
              <p:cNvSpPr>
                <a:spLocks noChangeShapeType="1"/>
              </p:cNvSpPr>
              <p:nvPr/>
            </p:nvSpPr>
            <p:spPr bwMode="auto">
              <a:xfrm>
                <a:off x="3146" y="177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1" name="Line 1083"/>
              <p:cNvSpPr>
                <a:spLocks noChangeShapeType="1"/>
              </p:cNvSpPr>
              <p:nvPr/>
            </p:nvSpPr>
            <p:spPr bwMode="auto">
              <a:xfrm>
                <a:off x="3150" y="1777"/>
                <a:ext cx="0" cy="10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Line 1084"/>
              <p:cNvSpPr>
                <a:spLocks noChangeShapeType="1"/>
              </p:cNvSpPr>
              <p:nvPr/>
            </p:nvSpPr>
            <p:spPr bwMode="auto">
              <a:xfrm flipH="1">
                <a:off x="314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3" name="Rectangle 1085"/>
              <p:cNvSpPr>
                <a:spLocks noChangeArrowheads="1"/>
              </p:cNvSpPr>
              <p:nvPr/>
            </p:nvSpPr>
            <p:spPr bwMode="auto">
              <a:xfrm>
                <a:off x="3150" y="1694"/>
                <a:ext cx="4" cy="114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Line 1086"/>
              <p:cNvSpPr>
                <a:spLocks noChangeShapeType="1"/>
              </p:cNvSpPr>
              <p:nvPr/>
            </p:nvSpPr>
            <p:spPr bwMode="auto">
              <a:xfrm flipV="1">
                <a:off x="3150" y="1694"/>
                <a:ext cx="0" cy="114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5" name="Line 1087"/>
              <p:cNvSpPr>
                <a:spLocks noChangeShapeType="1"/>
              </p:cNvSpPr>
              <p:nvPr/>
            </p:nvSpPr>
            <p:spPr bwMode="auto">
              <a:xfrm>
                <a:off x="3150" y="169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Line 1088"/>
              <p:cNvSpPr>
                <a:spLocks noChangeShapeType="1"/>
              </p:cNvSpPr>
              <p:nvPr/>
            </p:nvSpPr>
            <p:spPr bwMode="auto">
              <a:xfrm>
                <a:off x="3154" y="1694"/>
                <a:ext cx="0" cy="114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7" name="Line 1089"/>
              <p:cNvSpPr>
                <a:spLocks noChangeShapeType="1"/>
              </p:cNvSpPr>
              <p:nvPr/>
            </p:nvSpPr>
            <p:spPr bwMode="auto">
              <a:xfrm flipH="1">
                <a:off x="315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Rectangle 1090"/>
              <p:cNvSpPr>
                <a:spLocks noChangeArrowheads="1"/>
              </p:cNvSpPr>
              <p:nvPr/>
            </p:nvSpPr>
            <p:spPr bwMode="auto">
              <a:xfrm>
                <a:off x="3158" y="1973"/>
                <a:ext cx="1" cy="86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Line 1091"/>
              <p:cNvSpPr>
                <a:spLocks noChangeShapeType="1"/>
              </p:cNvSpPr>
              <p:nvPr/>
            </p:nvSpPr>
            <p:spPr bwMode="auto">
              <a:xfrm flipV="1">
                <a:off x="3158" y="1973"/>
                <a:ext cx="0" cy="86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0" name="Line 1092"/>
              <p:cNvSpPr>
                <a:spLocks noChangeShapeType="1"/>
              </p:cNvSpPr>
              <p:nvPr/>
            </p:nvSpPr>
            <p:spPr bwMode="auto">
              <a:xfrm>
                <a:off x="3158" y="1973"/>
                <a:ext cx="0" cy="86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1" name="Rectangle 1093"/>
              <p:cNvSpPr>
                <a:spLocks noChangeArrowheads="1"/>
              </p:cNvSpPr>
              <p:nvPr/>
            </p:nvSpPr>
            <p:spPr bwMode="auto">
              <a:xfrm>
                <a:off x="3162" y="1615"/>
                <a:ext cx="5" cy="122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Line 1094"/>
              <p:cNvSpPr>
                <a:spLocks noChangeShapeType="1"/>
              </p:cNvSpPr>
              <p:nvPr/>
            </p:nvSpPr>
            <p:spPr bwMode="auto">
              <a:xfrm flipV="1">
                <a:off x="3162" y="1615"/>
                <a:ext cx="0" cy="122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3" name="Line 1095"/>
              <p:cNvSpPr>
                <a:spLocks noChangeShapeType="1"/>
              </p:cNvSpPr>
              <p:nvPr/>
            </p:nvSpPr>
            <p:spPr bwMode="auto">
              <a:xfrm>
                <a:off x="3162" y="1615"/>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Line 1096"/>
              <p:cNvSpPr>
                <a:spLocks noChangeShapeType="1"/>
              </p:cNvSpPr>
              <p:nvPr/>
            </p:nvSpPr>
            <p:spPr bwMode="auto">
              <a:xfrm>
                <a:off x="3167" y="1615"/>
                <a:ext cx="0" cy="122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5" name="Line 1097"/>
              <p:cNvSpPr>
                <a:spLocks noChangeShapeType="1"/>
              </p:cNvSpPr>
              <p:nvPr/>
            </p:nvSpPr>
            <p:spPr bwMode="auto">
              <a:xfrm flipH="1">
                <a:off x="3162"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Rectangle 1098"/>
              <p:cNvSpPr>
                <a:spLocks noChangeArrowheads="1"/>
              </p:cNvSpPr>
              <p:nvPr/>
            </p:nvSpPr>
            <p:spPr bwMode="auto">
              <a:xfrm>
                <a:off x="3167" y="1998"/>
                <a:ext cx="4" cy="84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Line 1099"/>
              <p:cNvSpPr>
                <a:spLocks noChangeShapeType="1"/>
              </p:cNvSpPr>
              <p:nvPr/>
            </p:nvSpPr>
            <p:spPr bwMode="auto">
              <a:xfrm flipV="1">
                <a:off x="3167" y="1998"/>
                <a:ext cx="0" cy="84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1100"/>
              <p:cNvSpPr>
                <a:spLocks noChangeShapeType="1"/>
              </p:cNvSpPr>
              <p:nvPr/>
            </p:nvSpPr>
            <p:spPr bwMode="auto">
              <a:xfrm>
                <a:off x="3167" y="199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Line 1101"/>
              <p:cNvSpPr>
                <a:spLocks noChangeShapeType="1"/>
              </p:cNvSpPr>
              <p:nvPr/>
            </p:nvSpPr>
            <p:spPr bwMode="auto">
              <a:xfrm>
                <a:off x="3171" y="1998"/>
                <a:ext cx="0" cy="84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Line 1102"/>
              <p:cNvSpPr>
                <a:spLocks noChangeShapeType="1"/>
              </p:cNvSpPr>
              <p:nvPr/>
            </p:nvSpPr>
            <p:spPr bwMode="auto">
              <a:xfrm flipH="1">
                <a:off x="316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1" name="Rectangle 1103"/>
              <p:cNvSpPr>
                <a:spLocks noChangeArrowheads="1"/>
              </p:cNvSpPr>
              <p:nvPr/>
            </p:nvSpPr>
            <p:spPr bwMode="auto">
              <a:xfrm>
                <a:off x="3171" y="1985"/>
                <a:ext cx="4" cy="85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Line 1104"/>
              <p:cNvSpPr>
                <a:spLocks noChangeShapeType="1"/>
              </p:cNvSpPr>
              <p:nvPr/>
            </p:nvSpPr>
            <p:spPr bwMode="auto">
              <a:xfrm flipV="1">
                <a:off x="3171" y="1985"/>
                <a:ext cx="0" cy="85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3" name="Line 1105"/>
              <p:cNvSpPr>
                <a:spLocks noChangeShapeType="1"/>
              </p:cNvSpPr>
              <p:nvPr/>
            </p:nvSpPr>
            <p:spPr bwMode="auto">
              <a:xfrm>
                <a:off x="3171" y="1985"/>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Line 1106"/>
              <p:cNvSpPr>
                <a:spLocks noChangeShapeType="1"/>
              </p:cNvSpPr>
              <p:nvPr/>
            </p:nvSpPr>
            <p:spPr bwMode="auto">
              <a:xfrm>
                <a:off x="3175" y="1985"/>
                <a:ext cx="0" cy="85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 name="Line 1107"/>
              <p:cNvSpPr>
                <a:spLocks noChangeShapeType="1"/>
              </p:cNvSpPr>
              <p:nvPr/>
            </p:nvSpPr>
            <p:spPr bwMode="auto">
              <a:xfrm flipH="1">
                <a:off x="317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Rectangle 1108"/>
              <p:cNvSpPr>
                <a:spLocks noChangeArrowheads="1"/>
              </p:cNvSpPr>
              <p:nvPr/>
            </p:nvSpPr>
            <p:spPr bwMode="auto">
              <a:xfrm>
                <a:off x="3175" y="1998"/>
                <a:ext cx="4" cy="84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Line 1109"/>
              <p:cNvSpPr>
                <a:spLocks noChangeShapeType="1"/>
              </p:cNvSpPr>
              <p:nvPr/>
            </p:nvSpPr>
            <p:spPr bwMode="auto">
              <a:xfrm flipV="1">
                <a:off x="3175" y="1998"/>
                <a:ext cx="0" cy="84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Line 1110"/>
              <p:cNvSpPr>
                <a:spLocks noChangeShapeType="1"/>
              </p:cNvSpPr>
              <p:nvPr/>
            </p:nvSpPr>
            <p:spPr bwMode="auto">
              <a:xfrm>
                <a:off x="3175" y="199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 name="Line 1111"/>
              <p:cNvSpPr>
                <a:spLocks noChangeShapeType="1"/>
              </p:cNvSpPr>
              <p:nvPr/>
            </p:nvSpPr>
            <p:spPr bwMode="auto">
              <a:xfrm>
                <a:off x="3179" y="1998"/>
                <a:ext cx="0" cy="84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1112"/>
              <p:cNvSpPr>
                <a:spLocks noChangeShapeType="1"/>
              </p:cNvSpPr>
              <p:nvPr/>
            </p:nvSpPr>
            <p:spPr bwMode="auto">
              <a:xfrm flipH="1">
                <a:off x="317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Rectangle 1113"/>
              <p:cNvSpPr>
                <a:spLocks noChangeArrowheads="1"/>
              </p:cNvSpPr>
              <p:nvPr/>
            </p:nvSpPr>
            <p:spPr bwMode="auto">
              <a:xfrm>
                <a:off x="3179" y="1977"/>
                <a:ext cx="4" cy="86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Line 1114"/>
              <p:cNvSpPr>
                <a:spLocks noChangeShapeType="1"/>
              </p:cNvSpPr>
              <p:nvPr/>
            </p:nvSpPr>
            <p:spPr bwMode="auto">
              <a:xfrm flipV="1">
                <a:off x="3179" y="1977"/>
                <a:ext cx="0" cy="8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Line 1115"/>
              <p:cNvSpPr>
                <a:spLocks noChangeShapeType="1"/>
              </p:cNvSpPr>
              <p:nvPr/>
            </p:nvSpPr>
            <p:spPr bwMode="auto">
              <a:xfrm>
                <a:off x="3179" y="197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 name="Line 1116"/>
              <p:cNvSpPr>
                <a:spLocks noChangeShapeType="1"/>
              </p:cNvSpPr>
              <p:nvPr/>
            </p:nvSpPr>
            <p:spPr bwMode="auto">
              <a:xfrm>
                <a:off x="3183" y="1977"/>
                <a:ext cx="0" cy="8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Line 1117"/>
              <p:cNvSpPr>
                <a:spLocks noChangeShapeType="1"/>
              </p:cNvSpPr>
              <p:nvPr/>
            </p:nvSpPr>
            <p:spPr bwMode="auto">
              <a:xfrm flipH="1">
                <a:off x="317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Rectangle 1118"/>
              <p:cNvSpPr>
                <a:spLocks noChangeArrowheads="1"/>
              </p:cNvSpPr>
              <p:nvPr/>
            </p:nvSpPr>
            <p:spPr bwMode="auto">
              <a:xfrm>
                <a:off x="3183" y="1960"/>
                <a:ext cx="4" cy="88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Line 1119"/>
              <p:cNvSpPr>
                <a:spLocks noChangeShapeType="1"/>
              </p:cNvSpPr>
              <p:nvPr/>
            </p:nvSpPr>
            <p:spPr bwMode="auto">
              <a:xfrm flipV="1">
                <a:off x="3183" y="1960"/>
                <a:ext cx="0" cy="88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 name="Line 1120"/>
              <p:cNvSpPr>
                <a:spLocks noChangeShapeType="1"/>
              </p:cNvSpPr>
              <p:nvPr/>
            </p:nvSpPr>
            <p:spPr bwMode="auto">
              <a:xfrm>
                <a:off x="3183" y="196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 name="Line 1121"/>
              <p:cNvSpPr>
                <a:spLocks noChangeShapeType="1"/>
              </p:cNvSpPr>
              <p:nvPr/>
            </p:nvSpPr>
            <p:spPr bwMode="auto">
              <a:xfrm>
                <a:off x="3187" y="1960"/>
                <a:ext cx="0" cy="88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Line 1122"/>
              <p:cNvSpPr>
                <a:spLocks noChangeShapeType="1"/>
              </p:cNvSpPr>
              <p:nvPr/>
            </p:nvSpPr>
            <p:spPr bwMode="auto">
              <a:xfrm flipH="1">
                <a:off x="318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 name="Rectangle 1123"/>
              <p:cNvSpPr>
                <a:spLocks noChangeArrowheads="1"/>
              </p:cNvSpPr>
              <p:nvPr/>
            </p:nvSpPr>
            <p:spPr bwMode="auto">
              <a:xfrm>
                <a:off x="3187" y="2089"/>
                <a:ext cx="4" cy="75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Line 1124"/>
              <p:cNvSpPr>
                <a:spLocks noChangeShapeType="1"/>
              </p:cNvSpPr>
              <p:nvPr/>
            </p:nvSpPr>
            <p:spPr bwMode="auto">
              <a:xfrm flipV="1">
                <a:off x="3187" y="2089"/>
                <a:ext cx="0" cy="75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Line 1125"/>
              <p:cNvSpPr>
                <a:spLocks noChangeShapeType="1"/>
              </p:cNvSpPr>
              <p:nvPr/>
            </p:nvSpPr>
            <p:spPr bwMode="auto">
              <a:xfrm>
                <a:off x="3187" y="208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Line 1126"/>
              <p:cNvSpPr>
                <a:spLocks noChangeShapeType="1"/>
              </p:cNvSpPr>
              <p:nvPr/>
            </p:nvSpPr>
            <p:spPr bwMode="auto">
              <a:xfrm>
                <a:off x="3191" y="2089"/>
                <a:ext cx="0" cy="75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 name="Line 1127"/>
              <p:cNvSpPr>
                <a:spLocks noChangeShapeType="1"/>
              </p:cNvSpPr>
              <p:nvPr/>
            </p:nvSpPr>
            <p:spPr bwMode="auto">
              <a:xfrm flipH="1">
                <a:off x="318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 name="Rectangle 1128"/>
              <p:cNvSpPr>
                <a:spLocks noChangeArrowheads="1"/>
              </p:cNvSpPr>
              <p:nvPr/>
            </p:nvSpPr>
            <p:spPr bwMode="auto">
              <a:xfrm>
                <a:off x="3191" y="2202"/>
                <a:ext cx="5" cy="64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Line 1129"/>
              <p:cNvSpPr>
                <a:spLocks noChangeShapeType="1"/>
              </p:cNvSpPr>
              <p:nvPr/>
            </p:nvSpPr>
            <p:spPr bwMode="auto">
              <a:xfrm flipV="1">
                <a:off x="3191" y="2202"/>
                <a:ext cx="0" cy="64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Line 1130"/>
              <p:cNvSpPr>
                <a:spLocks noChangeShapeType="1"/>
              </p:cNvSpPr>
              <p:nvPr/>
            </p:nvSpPr>
            <p:spPr bwMode="auto">
              <a:xfrm>
                <a:off x="3191" y="220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 name="Line 1131"/>
              <p:cNvSpPr>
                <a:spLocks noChangeShapeType="1"/>
              </p:cNvSpPr>
              <p:nvPr/>
            </p:nvSpPr>
            <p:spPr bwMode="auto">
              <a:xfrm>
                <a:off x="3196" y="2202"/>
                <a:ext cx="0" cy="64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 name="Line 1132"/>
              <p:cNvSpPr>
                <a:spLocks noChangeShapeType="1"/>
              </p:cNvSpPr>
              <p:nvPr/>
            </p:nvSpPr>
            <p:spPr bwMode="auto">
              <a:xfrm flipH="1">
                <a:off x="3191"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Rectangle 1133"/>
              <p:cNvSpPr>
                <a:spLocks noChangeArrowheads="1"/>
              </p:cNvSpPr>
              <p:nvPr/>
            </p:nvSpPr>
            <p:spPr bwMode="auto">
              <a:xfrm>
                <a:off x="3196" y="2072"/>
                <a:ext cx="4" cy="77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Line 1134"/>
              <p:cNvSpPr>
                <a:spLocks noChangeShapeType="1"/>
              </p:cNvSpPr>
              <p:nvPr/>
            </p:nvSpPr>
            <p:spPr bwMode="auto">
              <a:xfrm flipV="1">
                <a:off x="3196" y="2072"/>
                <a:ext cx="0" cy="7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 name="Line 1135"/>
              <p:cNvSpPr>
                <a:spLocks noChangeShapeType="1"/>
              </p:cNvSpPr>
              <p:nvPr/>
            </p:nvSpPr>
            <p:spPr bwMode="auto">
              <a:xfrm>
                <a:off x="3196" y="207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Line 1136"/>
              <p:cNvSpPr>
                <a:spLocks noChangeShapeType="1"/>
              </p:cNvSpPr>
              <p:nvPr/>
            </p:nvSpPr>
            <p:spPr bwMode="auto">
              <a:xfrm>
                <a:off x="3200" y="2072"/>
                <a:ext cx="0" cy="77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Line 1137"/>
              <p:cNvSpPr>
                <a:spLocks noChangeShapeType="1"/>
              </p:cNvSpPr>
              <p:nvPr/>
            </p:nvSpPr>
            <p:spPr bwMode="auto">
              <a:xfrm flipH="1">
                <a:off x="319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Rectangle 1138"/>
              <p:cNvSpPr>
                <a:spLocks noChangeArrowheads="1"/>
              </p:cNvSpPr>
              <p:nvPr/>
            </p:nvSpPr>
            <p:spPr bwMode="auto">
              <a:xfrm>
                <a:off x="3200" y="2193"/>
                <a:ext cx="4" cy="64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Line 1139"/>
              <p:cNvSpPr>
                <a:spLocks noChangeShapeType="1"/>
              </p:cNvSpPr>
              <p:nvPr/>
            </p:nvSpPr>
            <p:spPr bwMode="auto">
              <a:xfrm flipV="1">
                <a:off x="3200" y="2193"/>
                <a:ext cx="0" cy="6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Line 1140"/>
              <p:cNvSpPr>
                <a:spLocks noChangeShapeType="1"/>
              </p:cNvSpPr>
              <p:nvPr/>
            </p:nvSpPr>
            <p:spPr bwMode="auto">
              <a:xfrm>
                <a:off x="3200" y="219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 name="Line 1141"/>
              <p:cNvSpPr>
                <a:spLocks noChangeShapeType="1"/>
              </p:cNvSpPr>
              <p:nvPr/>
            </p:nvSpPr>
            <p:spPr bwMode="auto">
              <a:xfrm>
                <a:off x="3204" y="2193"/>
                <a:ext cx="0" cy="64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 name="Line 1142"/>
              <p:cNvSpPr>
                <a:spLocks noChangeShapeType="1"/>
              </p:cNvSpPr>
              <p:nvPr/>
            </p:nvSpPr>
            <p:spPr bwMode="auto">
              <a:xfrm flipH="1">
                <a:off x="320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 name="Rectangle 1143"/>
              <p:cNvSpPr>
                <a:spLocks noChangeArrowheads="1"/>
              </p:cNvSpPr>
              <p:nvPr/>
            </p:nvSpPr>
            <p:spPr bwMode="auto">
              <a:xfrm>
                <a:off x="3208" y="2077"/>
                <a:ext cx="1" cy="76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Line 1144"/>
              <p:cNvSpPr>
                <a:spLocks noChangeShapeType="1"/>
              </p:cNvSpPr>
              <p:nvPr/>
            </p:nvSpPr>
            <p:spPr bwMode="auto">
              <a:xfrm flipV="1">
                <a:off x="3208" y="2077"/>
                <a:ext cx="0" cy="7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Line 1145"/>
              <p:cNvSpPr>
                <a:spLocks noChangeShapeType="1"/>
              </p:cNvSpPr>
              <p:nvPr/>
            </p:nvSpPr>
            <p:spPr bwMode="auto">
              <a:xfrm>
                <a:off x="3208" y="2077"/>
                <a:ext cx="0" cy="76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Rectangle 1146"/>
              <p:cNvSpPr>
                <a:spLocks noChangeArrowheads="1"/>
              </p:cNvSpPr>
              <p:nvPr/>
            </p:nvSpPr>
            <p:spPr bwMode="auto">
              <a:xfrm>
                <a:off x="3212" y="2289"/>
                <a:ext cx="1" cy="55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Line 1147"/>
              <p:cNvSpPr>
                <a:spLocks noChangeShapeType="1"/>
              </p:cNvSpPr>
              <p:nvPr/>
            </p:nvSpPr>
            <p:spPr bwMode="auto">
              <a:xfrm flipV="1">
                <a:off x="3212" y="2289"/>
                <a:ext cx="0" cy="55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Line 1148"/>
              <p:cNvSpPr>
                <a:spLocks noChangeShapeType="1"/>
              </p:cNvSpPr>
              <p:nvPr/>
            </p:nvSpPr>
            <p:spPr bwMode="auto">
              <a:xfrm>
                <a:off x="3212" y="2289"/>
                <a:ext cx="0" cy="55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Rectangle 1149"/>
              <p:cNvSpPr>
                <a:spLocks noChangeArrowheads="1"/>
              </p:cNvSpPr>
              <p:nvPr/>
            </p:nvSpPr>
            <p:spPr bwMode="auto">
              <a:xfrm>
                <a:off x="3216" y="2276"/>
                <a:ext cx="5" cy="5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Line 1150"/>
              <p:cNvSpPr>
                <a:spLocks noChangeShapeType="1"/>
              </p:cNvSpPr>
              <p:nvPr/>
            </p:nvSpPr>
            <p:spPr bwMode="auto">
              <a:xfrm flipV="1">
                <a:off x="3216" y="2276"/>
                <a:ext cx="0" cy="5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1151"/>
              <p:cNvSpPr>
                <a:spLocks noChangeShapeType="1"/>
              </p:cNvSpPr>
              <p:nvPr/>
            </p:nvSpPr>
            <p:spPr bwMode="auto">
              <a:xfrm>
                <a:off x="3216" y="2276"/>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Line 1152"/>
              <p:cNvSpPr>
                <a:spLocks noChangeShapeType="1"/>
              </p:cNvSpPr>
              <p:nvPr/>
            </p:nvSpPr>
            <p:spPr bwMode="auto">
              <a:xfrm>
                <a:off x="3221" y="2276"/>
                <a:ext cx="0" cy="5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Line 1153"/>
              <p:cNvSpPr>
                <a:spLocks noChangeShapeType="1"/>
              </p:cNvSpPr>
              <p:nvPr/>
            </p:nvSpPr>
            <p:spPr bwMode="auto">
              <a:xfrm flipH="1">
                <a:off x="3216"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Rectangle 1154"/>
              <p:cNvSpPr>
                <a:spLocks noChangeArrowheads="1"/>
              </p:cNvSpPr>
              <p:nvPr/>
            </p:nvSpPr>
            <p:spPr bwMode="auto">
              <a:xfrm>
                <a:off x="3221" y="2218"/>
                <a:ext cx="4" cy="62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Line 1155"/>
              <p:cNvSpPr>
                <a:spLocks noChangeShapeType="1"/>
              </p:cNvSpPr>
              <p:nvPr/>
            </p:nvSpPr>
            <p:spPr bwMode="auto">
              <a:xfrm flipV="1">
                <a:off x="3221" y="2218"/>
                <a:ext cx="0" cy="6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Line 1156"/>
              <p:cNvSpPr>
                <a:spLocks noChangeShapeType="1"/>
              </p:cNvSpPr>
              <p:nvPr/>
            </p:nvSpPr>
            <p:spPr bwMode="auto">
              <a:xfrm>
                <a:off x="3221" y="221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Line 1157"/>
              <p:cNvSpPr>
                <a:spLocks noChangeShapeType="1"/>
              </p:cNvSpPr>
              <p:nvPr/>
            </p:nvSpPr>
            <p:spPr bwMode="auto">
              <a:xfrm>
                <a:off x="3225" y="2218"/>
                <a:ext cx="0" cy="62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Line 1158"/>
              <p:cNvSpPr>
                <a:spLocks noChangeShapeType="1"/>
              </p:cNvSpPr>
              <p:nvPr/>
            </p:nvSpPr>
            <p:spPr bwMode="auto">
              <a:xfrm flipH="1">
                <a:off x="322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Rectangle 1159"/>
              <p:cNvSpPr>
                <a:spLocks noChangeArrowheads="1"/>
              </p:cNvSpPr>
              <p:nvPr/>
            </p:nvSpPr>
            <p:spPr bwMode="auto">
              <a:xfrm>
                <a:off x="3225" y="2414"/>
                <a:ext cx="4" cy="42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Line 1160"/>
              <p:cNvSpPr>
                <a:spLocks noChangeShapeType="1"/>
              </p:cNvSpPr>
              <p:nvPr/>
            </p:nvSpPr>
            <p:spPr bwMode="auto">
              <a:xfrm flipV="1">
                <a:off x="3225"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Line 1161"/>
              <p:cNvSpPr>
                <a:spLocks noChangeShapeType="1"/>
              </p:cNvSpPr>
              <p:nvPr/>
            </p:nvSpPr>
            <p:spPr bwMode="auto">
              <a:xfrm>
                <a:off x="3225" y="241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5" name="Group 1363"/>
            <p:cNvGrpSpPr>
              <a:grpSpLocks/>
            </p:cNvGrpSpPr>
            <p:nvPr/>
          </p:nvGrpSpPr>
          <p:grpSpPr bwMode="auto">
            <a:xfrm>
              <a:off x="3225" y="2251"/>
              <a:ext cx="212" cy="592"/>
              <a:chOff x="3225" y="2251"/>
              <a:chExt cx="212" cy="592"/>
            </a:xfrm>
          </p:grpSpPr>
          <p:sp>
            <p:nvSpPr>
              <p:cNvPr id="270" name="Line 1163"/>
              <p:cNvSpPr>
                <a:spLocks noChangeShapeType="1"/>
              </p:cNvSpPr>
              <p:nvPr/>
            </p:nvSpPr>
            <p:spPr bwMode="auto">
              <a:xfrm>
                <a:off x="3229"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1164"/>
              <p:cNvSpPr>
                <a:spLocks noChangeShapeType="1"/>
              </p:cNvSpPr>
              <p:nvPr/>
            </p:nvSpPr>
            <p:spPr bwMode="auto">
              <a:xfrm flipH="1">
                <a:off x="322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1165"/>
              <p:cNvSpPr>
                <a:spLocks noChangeArrowheads="1"/>
              </p:cNvSpPr>
              <p:nvPr/>
            </p:nvSpPr>
            <p:spPr bwMode="auto">
              <a:xfrm>
                <a:off x="3229" y="2343"/>
                <a:ext cx="4" cy="49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Line 1166"/>
              <p:cNvSpPr>
                <a:spLocks noChangeShapeType="1"/>
              </p:cNvSpPr>
              <p:nvPr/>
            </p:nvSpPr>
            <p:spPr bwMode="auto">
              <a:xfrm flipV="1">
                <a:off x="3229" y="2343"/>
                <a:ext cx="0" cy="4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1167"/>
              <p:cNvSpPr>
                <a:spLocks noChangeShapeType="1"/>
              </p:cNvSpPr>
              <p:nvPr/>
            </p:nvSpPr>
            <p:spPr bwMode="auto">
              <a:xfrm>
                <a:off x="3229" y="234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1168"/>
              <p:cNvSpPr>
                <a:spLocks noChangeShapeType="1"/>
              </p:cNvSpPr>
              <p:nvPr/>
            </p:nvSpPr>
            <p:spPr bwMode="auto">
              <a:xfrm>
                <a:off x="3233" y="2343"/>
                <a:ext cx="0" cy="49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1169"/>
              <p:cNvSpPr>
                <a:spLocks noChangeShapeType="1"/>
              </p:cNvSpPr>
              <p:nvPr/>
            </p:nvSpPr>
            <p:spPr bwMode="auto">
              <a:xfrm flipH="1">
                <a:off x="322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Rectangle 1170"/>
              <p:cNvSpPr>
                <a:spLocks noChangeArrowheads="1"/>
              </p:cNvSpPr>
              <p:nvPr/>
            </p:nvSpPr>
            <p:spPr bwMode="auto">
              <a:xfrm>
                <a:off x="3233" y="2251"/>
                <a:ext cx="4" cy="59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Line 1171"/>
              <p:cNvSpPr>
                <a:spLocks noChangeShapeType="1"/>
              </p:cNvSpPr>
              <p:nvPr/>
            </p:nvSpPr>
            <p:spPr bwMode="auto">
              <a:xfrm flipV="1">
                <a:off x="3233" y="2251"/>
                <a:ext cx="0" cy="5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1172"/>
              <p:cNvSpPr>
                <a:spLocks noChangeShapeType="1"/>
              </p:cNvSpPr>
              <p:nvPr/>
            </p:nvSpPr>
            <p:spPr bwMode="auto">
              <a:xfrm>
                <a:off x="3233" y="225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1173"/>
              <p:cNvSpPr>
                <a:spLocks noChangeShapeType="1"/>
              </p:cNvSpPr>
              <p:nvPr/>
            </p:nvSpPr>
            <p:spPr bwMode="auto">
              <a:xfrm>
                <a:off x="3237" y="2251"/>
                <a:ext cx="0" cy="5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1174"/>
              <p:cNvSpPr>
                <a:spLocks noChangeShapeType="1"/>
              </p:cNvSpPr>
              <p:nvPr/>
            </p:nvSpPr>
            <p:spPr bwMode="auto">
              <a:xfrm flipH="1">
                <a:off x="323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175"/>
              <p:cNvSpPr>
                <a:spLocks noChangeArrowheads="1"/>
              </p:cNvSpPr>
              <p:nvPr/>
            </p:nvSpPr>
            <p:spPr bwMode="auto">
              <a:xfrm>
                <a:off x="3237" y="2451"/>
                <a:ext cx="4" cy="39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Line 1176"/>
              <p:cNvSpPr>
                <a:spLocks noChangeShapeType="1"/>
              </p:cNvSpPr>
              <p:nvPr/>
            </p:nvSpPr>
            <p:spPr bwMode="auto">
              <a:xfrm flipV="1">
                <a:off x="3237" y="2451"/>
                <a:ext cx="0" cy="3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1177"/>
              <p:cNvSpPr>
                <a:spLocks noChangeShapeType="1"/>
              </p:cNvSpPr>
              <p:nvPr/>
            </p:nvSpPr>
            <p:spPr bwMode="auto">
              <a:xfrm>
                <a:off x="3237" y="2451"/>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1178"/>
              <p:cNvSpPr>
                <a:spLocks noChangeShapeType="1"/>
              </p:cNvSpPr>
              <p:nvPr/>
            </p:nvSpPr>
            <p:spPr bwMode="auto">
              <a:xfrm>
                <a:off x="3241" y="2451"/>
                <a:ext cx="0" cy="3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1179"/>
              <p:cNvSpPr>
                <a:spLocks noChangeShapeType="1"/>
              </p:cNvSpPr>
              <p:nvPr/>
            </p:nvSpPr>
            <p:spPr bwMode="auto">
              <a:xfrm flipH="1">
                <a:off x="323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180"/>
              <p:cNvSpPr>
                <a:spLocks noChangeArrowheads="1"/>
              </p:cNvSpPr>
              <p:nvPr/>
            </p:nvSpPr>
            <p:spPr bwMode="auto">
              <a:xfrm>
                <a:off x="3241" y="2414"/>
                <a:ext cx="5" cy="42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Line 1181"/>
              <p:cNvSpPr>
                <a:spLocks noChangeShapeType="1"/>
              </p:cNvSpPr>
              <p:nvPr/>
            </p:nvSpPr>
            <p:spPr bwMode="auto">
              <a:xfrm flipV="1">
                <a:off x="3241"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1182"/>
              <p:cNvSpPr>
                <a:spLocks noChangeShapeType="1"/>
              </p:cNvSpPr>
              <p:nvPr/>
            </p:nvSpPr>
            <p:spPr bwMode="auto">
              <a:xfrm>
                <a:off x="3241" y="2414"/>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1183"/>
              <p:cNvSpPr>
                <a:spLocks noChangeShapeType="1"/>
              </p:cNvSpPr>
              <p:nvPr/>
            </p:nvSpPr>
            <p:spPr bwMode="auto">
              <a:xfrm>
                <a:off x="3246" y="2414"/>
                <a:ext cx="0" cy="42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1184"/>
              <p:cNvSpPr>
                <a:spLocks noChangeShapeType="1"/>
              </p:cNvSpPr>
              <p:nvPr/>
            </p:nvSpPr>
            <p:spPr bwMode="auto">
              <a:xfrm flipH="1">
                <a:off x="3241"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185"/>
              <p:cNvSpPr>
                <a:spLocks noChangeArrowheads="1"/>
              </p:cNvSpPr>
              <p:nvPr/>
            </p:nvSpPr>
            <p:spPr bwMode="auto">
              <a:xfrm>
                <a:off x="3246" y="2509"/>
                <a:ext cx="4" cy="33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Line 1186"/>
              <p:cNvSpPr>
                <a:spLocks noChangeShapeType="1"/>
              </p:cNvSpPr>
              <p:nvPr/>
            </p:nvSpPr>
            <p:spPr bwMode="auto">
              <a:xfrm flipV="1">
                <a:off x="3246" y="2509"/>
                <a:ext cx="0" cy="33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1187"/>
              <p:cNvSpPr>
                <a:spLocks noChangeShapeType="1"/>
              </p:cNvSpPr>
              <p:nvPr/>
            </p:nvSpPr>
            <p:spPr bwMode="auto">
              <a:xfrm>
                <a:off x="3246" y="2509"/>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1188"/>
              <p:cNvSpPr>
                <a:spLocks noChangeShapeType="1"/>
              </p:cNvSpPr>
              <p:nvPr/>
            </p:nvSpPr>
            <p:spPr bwMode="auto">
              <a:xfrm>
                <a:off x="3250" y="2509"/>
                <a:ext cx="0" cy="33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1189"/>
              <p:cNvSpPr>
                <a:spLocks noChangeShapeType="1"/>
              </p:cNvSpPr>
              <p:nvPr/>
            </p:nvSpPr>
            <p:spPr bwMode="auto">
              <a:xfrm flipH="1">
                <a:off x="324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190"/>
              <p:cNvSpPr>
                <a:spLocks noChangeArrowheads="1"/>
              </p:cNvSpPr>
              <p:nvPr/>
            </p:nvSpPr>
            <p:spPr bwMode="auto">
              <a:xfrm>
                <a:off x="3250" y="2530"/>
                <a:ext cx="4" cy="3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Line 1191"/>
              <p:cNvSpPr>
                <a:spLocks noChangeShapeType="1"/>
              </p:cNvSpPr>
              <p:nvPr/>
            </p:nvSpPr>
            <p:spPr bwMode="auto">
              <a:xfrm flipV="1">
                <a:off x="3250" y="2530"/>
                <a:ext cx="0" cy="3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1192"/>
              <p:cNvSpPr>
                <a:spLocks noChangeShapeType="1"/>
              </p:cNvSpPr>
              <p:nvPr/>
            </p:nvSpPr>
            <p:spPr bwMode="auto">
              <a:xfrm>
                <a:off x="3250" y="25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1193"/>
              <p:cNvSpPr>
                <a:spLocks noChangeShapeType="1"/>
              </p:cNvSpPr>
              <p:nvPr/>
            </p:nvSpPr>
            <p:spPr bwMode="auto">
              <a:xfrm>
                <a:off x="3254" y="2530"/>
                <a:ext cx="0" cy="3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1194"/>
              <p:cNvSpPr>
                <a:spLocks noChangeShapeType="1"/>
              </p:cNvSpPr>
              <p:nvPr/>
            </p:nvSpPr>
            <p:spPr bwMode="auto">
              <a:xfrm flipH="1">
                <a:off x="325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1195"/>
              <p:cNvSpPr>
                <a:spLocks noChangeArrowheads="1"/>
              </p:cNvSpPr>
              <p:nvPr/>
            </p:nvSpPr>
            <p:spPr bwMode="auto">
              <a:xfrm>
                <a:off x="3254" y="2580"/>
                <a:ext cx="4" cy="26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Line 1196"/>
              <p:cNvSpPr>
                <a:spLocks noChangeShapeType="1"/>
              </p:cNvSpPr>
              <p:nvPr/>
            </p:nvSpPr>
            <p:spPr bwMode="auto">
              <a:xfrm flipV="1">
                <a:off x="3254" y="2580"/>
                <a:ext cx="0" cy="2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1197"/>
              <p:cNvSpPr>
                <a:spLocks noChangeShapeType="1"/>
              </p:cNvSpPr>
              <p:nvPr/>
            </p:nvSpPr>
            <p:spPr bwMode="auto">
              <a:xfrm>
                <a:off x="3254" y="258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1198"/>
              <p:cNvSpPr>
                <a:spLocks noChangeShapeType="1"/>
              </p:cNvSpPr>
              <p:nvPr/>
            </p:nvSpPr>
            <p:spPr bwMode="auto">
              <a:xfrm>
                <a:off x="3258" y="2580"/>
                <a:ext cx="0" cy="26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1199"/>
              <p:cNvSpPr>
                <a:spLocks noChangeShapeType="1"/>
              </p:cNvSpPr>
              <p:nvPr/>
            </p:nvSpPr>
            <p:spPr bwMode="auto">
              <a:xfrm flipH="1">
                <a:off x="325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Rectangle 1200"/>
              <p:cNvSpPr>
                <a:spLocks noChangeArrowheads="1"/>
              </p:cNvSpPr>
              <p:nvPr/>
            </p:nvSpPr>
            <p:spPr bwMode="auto">
              <a:xfrm>
                <a:off x="3262" y="2638"/>
                <a:ext cx="1" cy="20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Line 1201"/>
              <p:cNvSpPr>
                <a:spLocks noChangeShapeType="1"/>
              </p:cNvSpPr>
              <p:nvPr/>
            </p:nvSpPr>
            <p:spPr bwMode="auto">
              <a:xfrm flipV="1">
                <a:off x="3262" y="2638"/>
                <a:ext cx="0" cy="20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1202"/>
              <p:cNvSpPr>
                <a:spLocks noChangeShapeType="1"/>
              </p:cNvSpPr>
              <p:nvPr/>
            </p:nvSpPr>
            <p:spPr bwMode="auto">
              <a:xfrm>
                <a:off x="3262" y="2638"/>
                <a:ext cx="0" cy="20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Rectangle 1203"/>
              <p:cNvSpPr>
                <a:spLocks noChangeArrowheads="1"/>
              </p:cNvSpPr>
              <p:nvPr/>
            </p:nvSpPr>
            <p:spPr bwMode="auto">
              <a:xfrm>
                <a:off x="3266" y="2622"/>
                <a:ext cx="1" cy="2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Line 1204"/>
              <p:cNvSpPr>
                <a:spLocks noChangeShapeType="1"/>
              </p:cNvSpPr>
              <p:nvPr/>
            </p:nvSpPr>
            <p:spPr bwMode="auto">
              <a:xfrm flipV="1">
                <a:off x="3266" y="2622"/>
                <a:ext cx="0" cy="2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1205"/>
              <p:cNvSpPr>
                <a:spLocks noChangeShapeType="1"/>
              </p:cNvSpPr>
              <p:nvPr/>
            </p:nvSpPr>
            <p:spPr bwMode="auto">
              <a:xfrm>
                <a:off x="3266" y="2622"/>
                <a:ext cx="0" cy="2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Rectangle 1206"/>
              <p:cNvSpPr>
                <a:spLocks noChangeArrowheads="1"/>
              </p:cNvSpPr>
              <p:nvPr/>
            </p:nvSpPr>
            <p:spPr bwMode="auto">
              <a:xfrm>
                <a:off x="3270" y="2659"/>
                <a:ext cx="5" cy="183"/>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Line 1207"/>
              <p:cNvSpPr>
                <a:spLocks noChangeShapeType="1"/>
              </p:cNvSpPr>
              <p:nvPr/>
            </p:nvSpPr>
            <p:spPr bwMode="auto">
              <a:xfrm flipV="1">
                <a:off x="3270"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1208"/>
              <p:cNvSpPr>
                <a:spLocks noChangeShapeType="1"/>
              </p:cNvSpPr>
              <p:nvPr/>
            </p:nvSpPr>
            <p:spPr bwMode="auto">
              <a:xfrm>
                <a:off x="3270" y="2659"/>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1209"/>
              <p:cNvSpPr>
                <a:spLocks noChangeShapeType="1"/>
              </p:cNvSpPr>
              <p:nvPr/>
            </p:nvSpPr>
            <p:spPr bwMode="auto">
              <a:xfrm>
                <a:off x="3275" y="2659"/>
                <a:ext cx="0" cy="183"/>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1210"/>
              <p:cNvSpPr>
                <a:spLocks noChangeShapeType="1"/>
              </p:cNvSpPr>
              <p:nvPr/>
            </p:nvSpPr>
            <p:spPr bwMode="auto">
              <a:xfrm flipH="1">
                <a:off x="3270"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Rectangle 1211"/>
              <p:cNvSpPr>
                <a:spLocks noChangeArrowheads="1"/>
              </p:cNvSpPr>
              <p:nvPr/>
            </p:nvSpPr>
            <p:spPr bwMode="auto">
              <a:xfrm>
                <a:off x="3275" y="2630"/>
                <a:ext cx="4" cy="2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Line 1212"/>
              <p:cNvSpPr>
                <a:spLocks noChangeShapeType="1"/>
              </p:cNvSpPr>
              <p:nvPr/>
            </p:nvSpPr>
            <p:spPr bwMode="auto">
              <a:xfrm flipV="1">
                <a:off x="3275" y="2630"/>
                <a:ext cx="0" cy="2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1213"/>
              <p:cNvSpPr>
                <a:spLocks noChangeShapeType="1"/>
              </p:cNvSpPr>
              <p:nvPr/>
            </p:nvSpPr>
            <p:spPr bwMode="auto">
              <a:xfrm>
                <a:off x="3275" y="26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1214"/>
              <p:cNvSpPr>
                <a:spLocks noChangeShapeType="1"/>
              </p:cNvSpPr>
              <p:nvPr/>
            </p:nvSpPr>
            <p:spPr bwMode="auto">
              <a:xfrm>
                <a:off x="3279" y="2630"/>
                <a:ext cx="0" cy="2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1215"/>
              <p:cNvSpPr>
                <a:spLocks noChangeShapeType="1"/>
              </p:cNvSpPr>
              <p:nvPr/>
            </p:nvSpPr>
            <p:spPr bwMode="auto">
              <a:xfrm flipH="1">
                <a:off x="327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Rectangle 1216"/>
              <p:cNvSpPr>
                <a:spLocks noChangeArrowheads="1"/>
              </p:cNvSpPr>
              <p:nvPr/>
            </p:nvSpPr>
            <p:spPr bwMode="auto">
              <a:xfrm>
                <a:off x="3279" y="2697"/>
                <a:ext cx="4" cy="14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Line 1217"/>
              <p:cNvSpPr>
                <a:spLocks noChangeShapeType="1"/>
              </p:cNvSpPr>
              <p:nvPr/>
            </p:nvSpPr>
            <p:spPr bwMode="auto">
              <a:xfrm flipV="1">
                <a:off x="3279" y="2697"/>
                <a:ext cx="0" cy="1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1218"/>
              <p:cNvSpPr>
                <a:spLocks noChangeShapeType="1"/>
              </p:cNvSpPr>
              <p:nvPr/>
            </p:nvSpPr>
            <p:spPr bwMode="auto">
              <a:xfrm>
                <a:off x="3279" y="269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1219"/>
              <p:cNvSpPr>
                <a:spLocks noChangeShapeType="1"/>
              </p:cNvSpPr>
              <p:nvPr/>
            </p:nvSpPr>
            <p:spPr bwMode="auto">
              <a:xfrm>
                <a:off x="3283" y="2697"/>
                <a:ext cx="0" cy="14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1220"/>
              <p:cNvSpPr>
                <a:spLocks noChangeShapeType="1"/>
              </p:cNvSpPr>
              <p:nvPr/>
            </p:nvSpPr>
            <p:spPr bwMode="auto">
              <a:xfrm flipH="1">
                <a:off x="327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Rectangle 1221"/>
              <p:cNvSpPr>
                <a:spLocks noChangeArrowheads="1"/>
              </p:cNvSpPr>
              <p:nvPr/>
            </p:nvSpPr>
            <p:spPr bwMode="auto">
              <a:xfrm>
                <a:off x="3283" y="2676"/>
                <a:ext cx="4" cy="1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Line 1222"/>
              <p:cNvSpPr>
                <a:spLocks noChangeShapeType="1"/>
              </p:cNvSpPr>
              <p:nvPr/>
            </p:nvSpPr>
            <p:spPr bwMode="auto">
              <a:xfrm flipV="1">
                <a:off x="3283" y="2676"/>
                <a:ext cx="0" cy="1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1223"/>
              <p:cNvSpPr>
                <a:spLocks noChangeShapeType="1"/>
              </p:cNvSpPr>
              <p:nvPr/>
            </p:nvSpPr>
            <p:spPr bwMode="auto">
              <a:xfrm>
                <a:off x="3283" y="267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1224"/>
              <p:cNvSpPr>
                <a:spLocks noChangeShapeType="1"/>
              </p:cNvSpPr>
              <p:nvPr/>
            </p:nvSpPr>
            <p:spPr bwMode="auto">
              <a:xfrm>
                <a:off x="3287" y="2676"/>
                <a:ext cx="0" cy="1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1225"/>
              <p:cNvSpPr>
                <a:spLocks noChangeShapeType="1"/>
              </p:cNvSpPr>
              <p:nvPr/>
            </p:nvSpPr>
            <p:spPr bwMode="auto">
              <a:xfrm flipH="1">
                <a:off x="328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Rectangle 1226"/>
              <p:cNvSpPr>
                <a:spLocks noChangeArrowheads="1"/>
              </p:cNvSpPr>
              <p:nvPr/>
            </p:nvSpPr>
            <p:spPr bwMode="auto">
              <a:xfrm>
                <a:off x="3287" y="2713"/>
                <a:ext cx="4" cy="12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Line 1227"/>
              <p:cNvSpPr>
                <a:spLocks noChangeShapeType="1"/>
              </p:cNvSpPr>
              <p:nvPr/>
            </p:nvSpPr>
            <p:spPr bwMode="auto">
              <a:xfrm flipV="1">
                <a:off x="3287" y="2713"/>
                <a:ext cx="0" cy="1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1228"/>
              <p:cNvSpPr>
                <a:spLocks noChangeShapeType="1"/>
              </p:cNvSpPr>
              <p:nvPr/>
            </p:nvSpPr>
            <p:spPr bwMode="auto">
              <a:xfrm>
                <a:off x="3287" y="271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1229"/>
              <p:cNvSpPr>
                <a:spLocks noChangeShapeType="1"/>
              </p:cNvSpPr>
              <p:nvPr/>
            </p:nvSpPr>
            <p:spPr bwMode="auto">
              <a:xfrm>
                <a:off x="3291" y="2713"/>
                <a:ext cx="0" cy="1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1230"/>
              <p:cNvSpPr>
                <a:spLocks noChangeShapeType="1"/>
              </p:cNvSpPr>
              <p:nvPr/>
            </p:nvSpPr>
            <p:spPr bwMode="auto">
              <a:xfrm flipH="1">
                <a:off x="328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Rectangle 1231"/>
              <p:cNvSpPr>
                <a:spLocks noChangeArrowheads="1"/>
              </p:cNvSpPr>
              <p:nvPr/>
            </p:nvSpPr>
            <p:spPr bwMode="auto">
              <a:xfrm>
                <a:off x="3291" y="2767"/>
                <a:ext cx="4" cy="7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Line 1232"/>
              <p:cNvSpPr>
                <a:spLocks noChangeShapeType="1"/>
              </p:cNvSpPr>
              <p:nvPr/>
            </p:nvSpPr>
            <p:spPr bwMode="auto">
              <a:xfrm flipV="1">
                <a:off x="3291" y="2767"/>
                <a:ext cx="0" cy="7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1233"/>
              <p:cNvSpPr>
                <a:spLocks noChangeShapeType="1"/>
              </p:cNvSpPr>
              <p:nvPr/>
            </p:nvSpPr>
            <p:spPr bwMode="auto">
              <a:xfrm>
                <a:off x="3291" y="276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Line 1234"/>
              <p:cNvSpPr>
                <a:spLocks noChangeShapeType="1"/>
              </p:cNvSpPr>
              <p:nvPr/>
            </p:nvSpPr>
            <p:spPr bwMode="auto">
              <a:xfrm>
                <a:off x="3295" y="2767"/>
                <a:ext cx="0" cy="7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1235"/>
              <p:cNvSpPr>
                <a:spLocks noChangeShapeType="1"/>
              </p:cNvSpPr>
              <p:nvPr/>
            </p:nvSpPr>
            <p:spPr bwMode="auto">
              <a:xfrm flipH="1">
                <a:off x="329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Rectangle 1236"/>
              <p:cNvSpPr>
                <a:spLocks noChangeArrowheads="1"/>
              </p:cNvSpPr>
              <p:nvPr/>
            </p:nvSpPr>
            <p:spPr bwMode="auto">
              <a:xfrm>
                <a:off x="3295" y="2751"/>
                <a:ext cx="5" cy="9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Line 1237"/>
              <p:cNvSpPr>
                <a:spLocks noChangeShapeType="1"/>
              </p:cNvSpPr>
              <p:nvPr/>
            </p:nvSpPr>
            <p:spPr bwMode="auto">
              <a:xfrm flipV="1">
                <a:off x="3295" y="2751"/>
                <a:ext cx="0" cy="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1238"/>
              <p:cNvSpPr>
                <a:spLocks noChangeShapeType="1"/>
              </p:cNvSpPr>
              <p:nvPr/>
            </p:nvSpPr>
            <p:spPr bwMode="auto">
              <a:xfrm>
                <a:off x="3295" y="2751"/>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Line 1239"/>
              <p:cNvSpPr>
                <a:spLocks noChangeShapeType="1"/>
              </p:cNvSpPr>
              <p:nvPr/>
            </p:nvSpPr>
            <p:spPr bwMode="auto">
              <a:xfrm>
                <a:off x="3300" y="2751"/>
                <a:ext cx="0" cy="91"/>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Line 1240"/>
              <p:cNvSpPr>
                <a:spLocks noChangeShapeType="1"/>
              </p:cNvSpPr>
              <p:nvPr/>
            </p:nvSpPr>
            <p:spPr bwMode="auto">
              <a:xfrm flipH="1">
                <a:off x="3295"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Rectangle 1241"/>
              <p:cNvSpPr>
                <a:spLocks noChangeArrowheads="1"/>
              </p:cNvSpPr>
              <p:nvPr/>
            </p:nvSpPr>
            <p:spPr bwMode="auto">
              <a:xfrm>
                <a:off x="3300" y="2788"/>
                <a:ext cx="4" cy="5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Line 1242"/>
              <p:cNvSpPr>
                <a:spLocks noChangeShapeType="1"/>
              </p:cNvSpPr>
              <p:nvPr/>
            </p:nvSpPr>
            <p:spPr bwMode="auto">
              <a:xfrm flipV="1">
                <a:off x="3300" y="2788"/>
                <a:ext cx="0" cy="5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Line 1243"/>
              <p:cNvSpPr>
                <a:spLocks noChangeShapeType="1"/>
              </p:cNvSpPr>
              <p:nvPr/>
            </p:nvSpPr>
            <p:spPr bwMode="auto">
              <a:xfrm>
                <a:off x="3300" y="278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Line 1244"/>
              <p:cNvSpPr>
                <a:spLocks noChangeShapeType="1"/>
              </p:cNvSpPr>
              <p:nvPr/>
            </p:nvSpPr>
            <p:spPr bwMode="auto">
              <a:xfrm>
                <a:off x="3304" y="2788"/>
                <a:ext cx="0" cy="5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Line 1245"/>
              <p:cNvSpPr>
                <a:spLocks noChangeShapeType="1"/>
              </p:cNvSpPr>
              <p:nvPr/>
            </p:nvSpPr>
            <p:spPr bwMode="auto">
              <a:xfrm flipH="1">
                <a:off x="330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Rectangle 1246"/>
              <p:cNvSpPr>
                <a:spLocks noChangeArrowheads="1"/>
              </p:cNvSpPr>
              <p:nvPr/>
            </p:nvSpPr>
            <p:spPr bwMode="auto">
              <a:xfrm>
                <a:off x="3304" y="2776"/>
                <a:ext cx="4" cy="6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Line 1247"/>
              <p:cNvSpPr>
                <a:spLocks noChangeShapeType="1"/>
              </p:cNvSpPr>
              <p:nvPr/>
            </p:nvSpPr>
            <p:spPr bwMode="auto">
              <a:xfrm flipV="1">
                <a:off x="3304" y="2776"/>
                <a:ext cx="0" cy="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Line 1248"/>
              <p:cNvSpPr>
                <a:spLocks noChangeShapeType="1"/>
              </p:cNvSpPr>
              <p:nvPr/>
            </p:nvSpPr>
            <p:spPr bwMode="auto">
              <a:xfrm>
                <a:off x="3304" y="2776"/>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1249"/>
              <p:cNvSpPr>
                <a:spLocks noChangeShapeType="1"/>
              </p:cNvSpPr>
              <p:nvPr/>
            </p:nvSpPr>
            <p:spPr bwMode="auto">
              <a:xfrm>
                <a:off x="3308" y="2776"/>
                <a:ext cx="0" cy="6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1250"/>
              <p:cNvSpPr>
                <a:spLocks noChangeShapeType="1"/>
              </p:cNvSpPr>
              <p:nvPr/>
            </p:nvSpPr>
            <p:spPr bwMode="auto">
              <a:xfrm flipH="1">
                <a:off x="330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251"/>
              <p:cNvSpPr>
                <a:spLocks noChangeArrowheads="1"/>
              </p:cNvSpPr>
              <p:nvPr/>
            </p:nvSpPr>
            <p:spPr bwMode="auto">
              <a:xfrm>
                <a:off x="3308" y="2788"/>
                <a:ext cx="4" cy="5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Line 1252"/>
              <p:cNvSpPr>
                <a:spLocks noChangeShapeType="1"/>
              </p:cNvSpPr>
              <p:nvPr/>
            </p:nvSpPr>
            <p:spPr bwMode="auto">
              <a:xfrm flipV="1">
                <a:off x="3308" y="2788"/>
                <a:ext cx="0" cy="5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Line 1253"/>
              <p:cNvSpPr>
                <a:spLocks noChangeShapeType="1"/>
              </p:cNvSpPr>
              <p:nvPr/>
            </p:nvSpPr>
            <p:spPr bwMode="auto">
              <a:xfrm>
                <a:off x="3308" y="278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Line 1254"/>
              <p:cNvSpPr>
                <a:spLocks noChangeShapeType="1"/>
              </p:cNvSpPr>
              <p:nvPr/>
            </p:nvSpPr>
            <p:spPr bwMode="auto">
              <a:xfrm>
                <a:off x="3312" y="2788"/>
                <a:ext cx="0" cy="5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1255"/>
              <p:cNvSpPr>
                <a:spLocks noChangeShapeType="1"/>
              </p:cNvSpPr>
              <p:nvPr/>
            </p:nvSpPr>
            <p:spPr bwMode="auto">
              <a:xfrm flipH="1">
                <a:off x="330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Rectangle 1256"/>
              <p:cNvSpPr>
                <a:spLocks noChangeArrowheads="1"/>
              </p:cNvSpPr>
              <p:nvPr/>
            </p:nvSpPr>
            <p:spPr bwMode="auto">
              <a:xfrm>
                <a:off x="3316" y="2784"/>
                <a:ext cx="1" cy="5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Line 1257"/>
              <p:cNvSpPr>
                <a:spLocks noChangeShapeType="1"/>
              </p:cNvSpPr>
              <p:nvPr/>
            </p:nvSpPr>
            <p:spPr bwMode="auto">
              <a:xfrm flipV="1">
                <a:off x="3316" y="2784"/>
                <a:ext cx="0" cy="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1258"/>
              <p:cNvSpPr>
                <a:spLocks noChangeShapeType="1"/>
              </p:cNvSpPr>
              <p:nvPr/>
            </p:nvSpPr>
            <p:spPr bwMode="auto">
              <a:xfrm>
                <a:off x="3316" y="2784"/>
                <a:ext cx="0" cy="5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Rectangle 1259"/>
              <p:cNvSpPr>
                <a:spLocks noChangeArrowheads="1"/>
              </p:cNvSpPr>
              <p:nvPr/>
            </p:nvSpPr>
            <p:spPr bwMode="auto">
              <a:xfrm>
                <a:off x="3320" y="2813"/>
                <a:ext cx="1" cy="2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Line 1260"/>
              <p:cNvSpPr>
                <a:spLocks noChangeShapeType="1"/>
              </p:cNvSpPr>
              <p:nvPr/>
            </p:nvSpPr>
            <p:spPr bwMode="auto">
              <a:xfrm flipV="1">
                <a:off x="3320"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1261"/>
              <p:cNvSpPr>
                <a:spLocks noChangeShapeType="1"/>
              </p:cNvSpPr>
              <p:nvPr/>
            </p:nvSpPr>
            <p:spPr bwMode="auto">
              <a:xfrm>
                <a:off x="3320"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262"/>
              <p:cNvSpPr>
                <a:spLocks noChangeArrowheads="1"/>
              </p:cNvSpPr>
              <p:nvPr/>
            </p:nvSpPr>
            <p:spPr bwMode="auto">
              <a:xfrm>
                <a:off x="3324" y="2805"/>
                <a:ext cx="5" cy="3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Line 1263"/>
              <p:cNvSpPr>
                <a:spLocks noChangeShapeType="1"/>
              </p:cNvSpPr>
              <p:nvPr/>
            </p:nvSpPr>
            <p:spPr bwMode="auto">
              <a:xfrm flipV="1">
                <a:off x="3324" y="2805"/>
                <a:ext cx="0" cy="3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Line 1264"/>
              <p:cNvSpPr>
                <a:spLocks noChangeShapeType="1"/>
              </p:cNvSpPr>
              <p:nvPr/>
            </p:nvSpPr>
            <p:spPr bwMode="auto">
              <a:xfrm>
                <a:off x="3324" y="2805"/>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Line 1265"/>
              <p:cNvSpPr>
                <a:spLocks noChangeShapeType="1"/>
              </p:cNvSpPr>
              <p:nvPr/>
            </p:nvSpPr>
            <p:spPr bwMode="auto">
              <a:xfrm>
                <a:off x="3329" y="2805"/>
                <a:ext cx="0" cy="37"/>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Line 1266"/>
              <p:cNvSpPr>
                <a:spLocks noChangeShapeType="1"/>
              </p:cNvSpPr>
              <p:nvPr/>
            </p:nvSpPr>
            <p:spPr bwMode="auto">
              <a:xfrm flipH="1">
                <a:off x="3324"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267"/>
              <p:cNvSpPr>
                <a:spLocks noChangeArrowheads="1"/>
              </p:cNvSpPr>
              <p:nvPr/>
            </p:nvSpPr>
            <p:spPr bwMode="auto">
              <a:xfrm>
                <a:off x="3329" y="2788"/>
                <a:ext cx="4" cy="5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Line 1268"/>
              <p:cNvSpPr>
                <a:spLocks noChangeShapeType="1"/>
              </p:cNvSpPr>
              <p:nvPr/>
            </p:nvSpPr>
            <p:spPr bwMode="auto">
              <a:xfrm flipV="1">
                <a:off x="3329" y="2788"/>
                <a:ext cx="0" cy="5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Line 1269"/>
              <p:cNvSpPr>
                <a:spLocks noChangeShapeType="1"/>
              </p:cNvSpPr>
              <p:nvPr/>
            </p:nvSpPr>
            <p:spPr bwMode="auto">
              <a:xfrm>
                <a:off x="3329" y="278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Line 1270"/>
              <p:cNvSpPr>
                <a:spLocks noChangeShapeType="1"/>
              </p:cNvSpPr>
              <p:nvPr/>
            </p:nvSpPr>
            <p:spPr bwMode="auto">
              <a:xfrm>
                <a:off x="3333" y="2788"/>
                <a:ext cx="0" cy="5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Line 1271"/>
              <p:cNvSpPr>
                <a:spLocks noChangeShapeType="1"/>
              </p:cNvSpPr>
              <p:nvPr/>
            </p:nvSpPr>
            <p:spPr bwMode="auto">
              <a:xfrm flipH="1">
                <a:off x="332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272"/>
              <p:cNvSpPr>
                <a:spLocks noChangeArrowheads="1"/>
              </p:cNvSpPr>
              <p:nvPr/>
            </p:nvSpPr>
            <p:spPr bwMode="auto">
              <a:xfrm>
                <a:off x="3333" y="2813"/>
                <a:ext cx="4" cy="29"/>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Line 1273"/>
              <p:cNvSpPr>
                <a:spLocks noChangeShapeType="1"/>
              </p:cNvSpPr>
              <p:nvPr/>
            </p:nvSpPr>
            <p:spPr bwMode="auto">
              <a:xfrm flipV="1">
                <a:off x="3333"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Line 1274"/>
              <p:cNvSpPr>
                <a:spLocks noChangeShapeType="1"/>
              </p:cNvSpPr>
              <p:nvPr/>
            </p:nvSpPr>
            <p:spPr bwMode="auto">
              <a:xfrm>
                <a:off x="3333" y="2813"/>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Line 1275"/>
              <p:cNvSpPr>
                <a:spLocks noChangeShapeType="1"/>
              </p:cNvSpPr>
              <p:nvPr/>
            </p:nvSpPr>
            <p:spPr bwMode="auto">
              <a:xfrm>
                <a:off x="3337" y="2813"/>
                <a:ext cx="0" cy="29"/>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Line 1276"/>
              <p:cNvSpPr>
                <a:spLocks noChangeShapeType="1"/>
              </p:cNvSpPr>
              <p:nvPr/>
            </p:nvSpPr>
            <p:spPr bwMode="auto">
              <a:xfrm flipH="1">
                <a:off x="333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277"/>
              <p:cNvSpPr>
                <a:spLocks noChangeArrowheads="1"/>
              </p:cNvSpPr>
              <p:nvPr/>
            </p:nvSpPr>
            <p:spPr bwMode="auto">
              <a:xfrm>
                <a:off x="3337" y="2817"/>
                <a:ext cx="4" cy="25"/>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Line 1278"/>
              <p:cNvSpPr>
                <a:spLocks noChangeShapeType="1"/>
              </p:cNvSpPr>
              <p:nvPr/>
            </p:nvSpPr>
            <p:spPr bwMode="auto">
              <a:xfrm flipV="1">
                <a:off x="3337"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279"/>
              <p:cNvSpPr>
                <a:spLocks noChangeShapeType="1"/>
              </p:cNvSpPr>
              <p:nvPr/>
            </p:nvSpPr>
            <p:spPr bwMode="auto">
              <a:xfrm>
                <a:off x="3337" y="2817"/>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280"/>
              <p:cNvSpPr>
                <a:spLocks noChangeShapeType="1"/>
              </p:cNvSpPr>
              <p:nvPr/>
            </p:nvSpPr>
            <p:spPr bwMode="auto">
              <a:xfrm>
                <a:off x="3341" y="2817"/>
                <a:ext cx="0" cy="25"/>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281"/>
              <p:cNvSpPr>
                <a:spLocks noChangeShapeType="1"/>
              </p:cNvSpPr>
              <p:nvPr/>
            </p:nvSpPr>
            <p:spPr bwMode="auto">
              <a:xfrm flipH="1">
                <a:off x="333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Rectangle 1282"/>
              <p:cNvSpPr>
                <a:spLocks noChangeArrowheads="1"/>
              </p:cNvSpPr>
              <p:nvPr/>
            </p:nvSpPr>
            <p:spPr bwMode="auto">
              <a:xfrm>
                <a:off x="3341" y="2822"/>
                <a:ext cx="4" cy="2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Line 1283"/>
              <p:cNvSpPr>
                <a:spLocks noChangeShapeType="1"/>
              </p:cNvSpPr>
              <p:nvPr/>
            </p:nvSpPr>
            <p:spPr bwMode="auto">
              <a:xfrm flipV="1">
                <a:off x="3341" y="2822"/>
                <a:ext cx="0" cy="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284"/>
              <p:cNvSpPr>
                <a:spLocks noChangeShapeType="1"/>
              </p:cNvSpPr>
              <p:nvPr/>
            </p:nvSpPr>
            <p:spPr bwMode="auto">
              <a:xfrm>
                <a:off x="3341" y="282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285"/>
              <p:cNvSpPr>
                <a:spLocks noChangeShapeType="1"/>
              </p:cNvSpPr>
              <p:nvPr/>
            </p:nvSpPr>
            <p:spPr bwMode="auto">
              <a:xfrm>
                <a:off x="3345" y="2822"/>
                <a:ext cx="0" cy="2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286"/>
              <p:cNvSpPr>
                <a:spLocks noChangeShapeType="1"/>
              </p:cNvSpPr>
              <p:nvPr/>
            </p:nvSpPr>
            <p:spPr bwMode="auto">
              <a:xfrm flipH="1">
                <a:off x="334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Rectangle 1287"/>
              <p:cNvSpPr>
                <a:spLocks noChangeArrowheads="1"/>
              </p:cNvSpPr>
              <p:nvPr/>
            </p:nvSpPr>
            <p:spPr bwMode="auto">
              <a:xfrm>
                <a:off x="3345"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Line 1288"/>
              <p:cNvSpPr>
                <a:spLocks noChangeShapeType="1"/>
              </p:cNvSpPr>
              <p:nvPr/>
            </p:nvSpPr>
            <p:spPr bwMode="auto">
              <a:xfrm flipV="1">
                <a:off x="3345"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1289"/>
              <p:cNvSpPr>
                <a:spLocks noChangeShapeType="1"/>
              </p:cNvSpPr>
              <p:nvPr/>
            </p:nvSpPr>
            <p:spPr bwMode="auto">
              <a:xfrm>
                <a:off x="3345"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1290"/>
              <p:cNvSpPr>
                <a:spLocks noChangeShapeType="1"/>
              </p:cNvSpPr>
              <p:nvPr/>
            </p:nvSpPr>
            <p:spPr bwMode="auto">
              <a:xfrm>
                <a:off x="3349"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1291"/>
              <p:cNvSpPr>
                <a:spLocks noChangeShapeType="1"/>
              </p:cNvSpPr>
              <p:nvPr/>
            </p:nvSpPr>
            <p:spPr bwMode="auto">
              <a:xfrm flipH="1">
                <a:off x="334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292"/>
              <p:cNvSpPr>
                <a:spLocks noChangeArrowheads="1"/>
              </p:cNvSpPr>
              <p:nvPr/>
            </p:nvSpPr>
            <p:spPr bwMode="auto">
              <a:xfrm>
                <a:off x="3349" y="2826"/>
                <a:ext cx="5" cy="16"/>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Line 1293"/>
              <p:cNvSpPr>
                <a:spLocks noChangeShapeType="1"/>
              </p:cNvSpPr>
              <p:nvPr/>
            </p:nvSpPr>
            <p:spPr bwMode="auto">
              <a:xfrm flipV="1">
                <a:off x="3349"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1294"/>
              <p:cNvSpPr>
                <a:spLocks noChangeShapeType="1"/>
              </p:cNvSpPr>
              <p:nvPr/>
            </p:nvSpPr>
            <p:spPr bwMode="auto">
              <a:xfrm>
                <a:off x="3349" y="2826"/>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1295"/>
              <p:cNvSpPr>
                <a:spLocks noChangeShapeType="1"/>
              </p:cNvSpPr>
              <p:nvPr/>
            </p:nvSpPr>
            <p:spPr bwMode="auto">
              <a:xfrm>
                <a:off x="3354" y="2826"/>
                <a:ext cx="0" cy="16"/>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1296"/>
              <p:cNvSpPr>
                <a:spLocks noChangeShapeType="1"/>
              </p:cNvSpPr>
              <p:nvPr/>
            </p:nvSpPr>
            <p:spPr bwMode="auto">
              <a:xfrm flipH="1">
                <a:off x="3349"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Rectangle 1297"/>
              <p:cNvSpPr>
                <a:spLocks noChangeArrowheads="1"/>
              </p:cNvSpPr>
              <p:nvPr/>
            </p:nvSpPr>
            <p:spPr bwMode="auto">
              <a:xfrm>
                <a:off x="3354"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Line 1298"/>
              <p:cNvSpPr>
                <a:spLocks noChangeShapeType="1"/>
              </p:cNvSpPr>
              <p:nvPr/>
            </p:nvSpPr>
            <p:spPr bwMode="auto">
              <a:xfrm flipV="1">
                <a:off x="3354"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1299"/>
              <p:cNvSpPr>
                <a:spLocks noChangeShapeType="1"/>
              </p:cNvSpPr>
              <p:nvPr/>
            </p:nvSpPr>
            <p:spPr bwMode="auto">
              <a:xfrm>
                <a:off x="3354"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1300"/>
              <p:cNvSpPr>
                <a:spLocks noChangeShapeType="1"/>
              </p:cNvSpPr>
              <p:nvPr/>
            </p:nvSpPr>
            <p:spPr bwMode="auto">
              <a:xfrm>
                <a:off x="3358"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1301"/>
              <p:cNvSpPr>
                <a:spLocks noChangeShapeType="1"/>
              </p:cNvSpPr>
              <p:nvPr/>
            </p:nvSpPr>
            <p:spPr bwMode="auto">
              <a:xfrm flipH="1">
                <a:off x="335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Rectangle 1302"/>
              <p:cNvSpPr>
                <a:spLocks noChangeArrowheads="1"/>
              </p:cNvSpPr>
              <p:nvPr/>
            </p:nvSpPr>
            <p:spPr bwMode="auto">
              <a:xfrm>
                <a:off x="3358" y="2830"/>
                <a:ext cx="4" cy="12"/>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Line 1303"/>
              <p:cNvSpPr>
                <a:spLocks noChangeShapeType="1"/>
              </p:cNvSpPr>
              <p:nvPr/>
            </p:nvSpPr>
            <p:spPr bwMode="auto">
              <a:xfrm flipV="1">
                <a:off x="3358"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1304"/>
              <p:cNvSpPr>
                <a:spLocks noChangeShapeType="1"/>
              </p:cNvSpPr>
              <p:nvPr/>
            </p:nvSpPr>
            <p:spPr bwMode="auto">
              <a:xfrm>
                <a:off x="3358" y="2830"/>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1305"/>
              <p:cNvSpPr>
                <a:spLocks noChangeShapeType="1"/>
              </p:cNvSpPr>
              <p:nvPr/>
            </p:nvSpPr>
            <p:spPr bwMode="auto">
              <a:xfrm>
                <a:off x="3362" y="2830"/>
                <a:ext cx="0" cy="12"/>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Line 1306"/>
              <p:cNvSpPr>
                <a:spLocks noChangeShapeType="1"/>
              </p:cNvSpPr>
              <p:nvPr/>
            </p:nvSpPr>
            <p:spPr bwMode="auto">
              <a:xfrm flipH="1">
                <a:off x="335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Rectangle 1307"/>
              <p:cNvSpPr>
                <a:spLocks noChangeArrowheads="1"/>
              </p:cNvSpPr>
              <p:nvPr/>
            </p:nvSpPr>
            <p:spPr bwMode="auto">
              <a:xfrm>
                <a:off x="3362"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Line 1308"/>
              <p:cNvSpPr>
                <a:spLocks noChangeShapeType="1"/>
              </p:cNvSpPr>
              <p:nvPr/>
            </p:nvSpPr>
            <p:spPr bwMode="auto">
              <a:xfrm flipV="1">
                <a:off x="3362"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Line 1309"/>
              <p:cNvSpPr>
                <a:spLocks noChangeShapeType="1"/>
              </p:cNvSpPr>
              <p:nvPr/>
            </p:nvSpPr>
            <p:spPr bwMode="auto">
              <a:xfrm>
                <a:off x="3362"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Line 1310"/>
              <p:cNvSpPr>
                <a:spLocks noChangeShapeType="1"/>
              </p:cNvSpPr>
              <p:nvPr/>
            </p:nvSpPr>
            <p:spPr bwMode="auto">
              <a:xfrm>
                <a:off x="3366"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Line 1311"/>
              <p:cNvSpPr>
                <a:spLocks noChangeShapeType="1"/>
              </p:cNvSpPr>
              <p:nvPr/>
            </p:nvSpPr>
            <p:spPr bwMode="auto">
              <a:xfrm flipH="1">
                <a:off x="336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Rectangle 1312"/>
              <p:cNvSpPr>
                <a:spLocks noChangeArrowheads="1"/>
              </p:cNvSpPr>
              <p:nvPr/>
            </p:nvSpPr>
            <p:spPr bwMode="auto">
              <a:xfrm>
                <a:off x="3370" y="2834"/>
                <a:ext cx="1"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Line 1313"/>
              <p:cNvSpPr>
                <a:spLocks noChangeShapeType="1"/>
              </p:cNvSpPr>
              <p:nvPr/>
            </p:nvSpPr>
            <p:spPr bwMode="auto">
              <a:xfrm flipV="1">
                <a:off x="3370"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Line 1314"/>
              <p:cNvSpPr>
                <a:spLocks noChangeShapeType="1"/>
              </p:cNvSpPr>
              <p:nvPr/>
            </p:nvSpPr>
            <p:spPr bwMode="auto">
              <a:xfrm>
                <a:off x="3370"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315"/>
              <p:cNvSpPr>
                <a:spLocks noChangeArrowheads="1"/>
              </p:cNvSpPr>
              <p:nvPr/>
            </p:nvSpPr>
            <p:spPr bwMode="auto">
              <a:xfrm>
                <a:off x="3374" y="2834"/>
                <a:ext cx="5"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Line 1316"/>
              <p:cNvSpPr>
                <a:spLocks noChangeShapeType="1"/>
              </p:cNvSpPr>
              <p:nvPr/>
            </p:nvSpPr>
            <p:spPr bwMode="auto">
              <a:xfrm flipV="1">
                <a:off x="3374"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Line 1317"/>
              <p:cNvSpPr>
                <a:spLocks noChangeShapeType="1"/>
              </p:cNvSpPr>
              <p:nvPr/>
            </p:nvSpPr>
            <p:spPr bwMode="auto">
              <a:xfrm>
                <a:off x="3374" y="2834"/>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Line 1318"/>
              <p:cNvSpPr>
                <a:spLocks noChangeShapeType="1"/>
              </p:cNvSpPr>
              <p:nvPr/>
            </p:nvSpPr>
            <p:spPr bwMode="auto">
              <a:xfrm>
                <a:off x="3379"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Line 1319"/>
              <p:cNvSpPr>
                <a:spLocks noChangeShapeType="1"/>
              </p:cNvSpPr>
              <p:nvPr/>
            </p:nvSpPr>
            <p:spPr bwMode="auto">
              <a:xfrm flipH="1">
                <a:off x="3374"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320"/>
              <p:cNvSpPr>
                <a:spLocks noChangeArrowheads="1"/>
              </p:cNvSpPr>
              <p:nvPr/>
            </p:nvSpPr>
            <p:spPr bwMode="auto">
              <a:xfrm>
                <a:off x="3379" y="2834"/>
                <a:ext cx="4"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Line 1321"/>
              <p:cNvSpPr>
                <a:spLocks noChangeShapeType="1"/>
              </p:cNvSpPr>
              <p:nvPr/>
            </p:nvSpPr>
            <p:spPr bwMode="auto">
              <a:xfrm flipV="1">
                <a:off x="3379"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Line 1322"/>
              <p:cNvSpPr>
                <a:spLocks noChangeShapeType="1"/>
              </p:cNvSpPr>
              <p:nvPr/>
            </p:nvSpPr>
            <p:spPr bwMode="auto">
              <a:xfrm>
                <a:off x="3379" y="2834"/>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Line 1323"/>
              <p:cNvSpPr>
                <a:spLocks noChangeShapeType="1"/>
              </p:cNvSpPr>
              <p:nvPr/>
            </p:nvSpPr>
            <p:spPr bwMode="auto">
              <a:xfrm>
                <a:off x="3383" y="2834"/>
                <a:ext cx="0" cy="8"/>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Line 1324"/>
              <p:cNvSpPr>
                <a:spLocks noChangeShapeType="1"/>
              </p:cNvSpPr>
              <p:nvPr/>
            </p:nvSpPr>
            <p:spPr bwMode="auto">
              <a:xfrm flipH="1">
                <a:off x="337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325"/>
              <p:cNvSpPr>
                <a:spLocks noChangeArrowheads="1"/>
              </p:cNvSpPr>
              <p:nvPr/>
            </p:nvSpPr>
            <p:spPr bwMode="auto">
              <a:xfrm>
                <a:off x="338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Line 1326"/>
              <p:cNvSpPr>
                <a:spLocks noChangeShapeType="1"/>
              </p:cNvSpPr>
              <p:nvPr/>
            </p:nvSpPr>
            <p:spPr bwMode="auto">
              <a:xfrm>
                <a:off x="338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Line 1327"/>
              <p:cNvSpPr>
                <a:spLocks noChangeShapeType="1"/>
              </p:cNvSpPr>
              <p:nvPr/>
            </p:nvSpPr>
            <p:spPr bwMode="auto">
              <a:xfrm flipH="1">
                <a:off x="338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Rectangle 1328"/>
              <p:cNvSpPr>
                <a:spLocks noChangeArrowheads="1"/>
              </p:cNvSpPr>
              <p:nvPr/>
            </p:nvSpPr>
            <p:spPr bwMode="auto">
              <a:xfrm>
                <a:off x="3387"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Line 1329"/>
              <p:cNvSpPr>
                <a:spLocks noChangeShapeType="1"/>
              </p:cNvSpPr>
              <p:nvPr/>
            </p:nvSpPr>
            <p:spPr bwMode="auto">
              <a:xfrm flipV="1">
                <a:off x="3387"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Line 1330"/>
              <p:cNvSpPr>
                <a:spLocks noChangeShapeType="1"/>
              </p:cNvSpPr>
              <p:nvPr/>
            </p:nvSpPr>
            <p:spPr bwMode="auto">
              <a:xfrm>
                <a:off x="3387"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Line 1331"/>
              <p:cNvSpPr>
                <a:spLocks noChangeShapeType="1"/>
              </p:cNvSpPr>
              <p:nvPr/>
            </p:nvSpPr>
            <p:spPr bwMode="auto">
              <a:xfrm>
                <a:off x="3391"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Line 1332"/>
              <p:cNvSpPr>
                <a:spLocks noChangeShapeType="1"/>
              </p:cNvSpPr>
              <p:nvPr/>
            </p:nvSpPr>
            <p:spPr bwMode="auto">
              <a:xfrm flipH="1">
                <a:off x="338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Rectangle 1333"/>
              <p:cNvSpPr>
                <a:spLocks noChangeArrowheads="1"/>
              </p:cNvSpPr>
              <p:nvPr/>
            </p:nvSpPr>
            <p:spPr bwMode="auto">
              <a:xfrm>
                <a:off x="3391"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Line 1334"/>
              <p:cNvSpPr>
                <a:spLocks noChangeShapeType="1"/>
              </p:cNvSpPr>
              <p:nvPr/>
            </p:nvSpPr>
            <p:spPr bwMode="auto">
              <a:xfrm flipV="1">
                <a:off x="3391"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Line 1335"/>
              <p:cNvSpPr>
                <a:spLocks noChangeShapeType="1"/>
              </p:cNvSpPr>
              <p:nvPr/>
            </p:nvSpPr>
            <p:spPr bwMode="auto">
              <a:xfrm>
                <a:off x="3391"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 name="Line 1336"/>
              <p:cNvSpPr>
                <a:spLocks noChangeShapeType="1"/>
              </p:cNvSpPr>
              <p:nvPr/>
            </p:nvSpPr>
            <p:spPr bwMode="auto">
              <a:xfrm>
                <a:off x="3395"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Line 1337"/>
              <p:cNvSpPr>
                <a:spLocks noChangeShapeType="1"/>
              </p:cNvSpPr>
              <p:nvPr/>
            </p:nvSpPr>
            <p:spPr bwMode="auto">
              <a:xfrm flipH="1">
                <a:off x="339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Rectangle 1338"/>
              <p:cNvSpPr>
                <a:spLocks noChangeArrowheads="1"/>
              </p:cNvSpPr>
              <p:nvPr/>
            </p:nvSpPr>
            <p:spPr bwMode="auto">
              <a:xfrm>
                <a:off x="339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Line 1339"/>
              <p:cNvSpPr>
                <a:spLocks noChangeShapeType="1"/>
              </p:cNvSpPr>
              <p:nvPr/>
            </p:nvSpPr>
            <p:spPr bwMode="auto">
              <a:xfrm>
                <a:off x="339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Line 1340"/>
              <p:cNvSpPr>
                <a:spLocks noChangeShapeType="1"/>
              </p:cNvSpPr>
              <p:nvPr/>
            </p:nvSpPr>
            <p:spPr bwMode="auto">
              <a:xfrm flipH="1">
                <a:off x="339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Rectangle 1341"/>
              <p:cNvSpPr>
                <a:spLocks noChangeArrowheads="1"/>
              </p:cNvSpPr>
              <p:nvPr/>
            </p:nvSpPr>
            <p:spPr bwMode="auto">
              <a:xfrm>
                <a:off x="339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Line 1342"/>
              <p:cNvSpPr>
                <a:spLocks noChangeShapeType="1"/>
              </p:cNvSpPr>
              <p:nvPr/>
            </p:nvSpPr>
            <p:spPr bwMode="auto">
              <a:xfrm>
                <a:off x="339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Line 1343"/>
              <p:cNvSpPr>
                <a:spLocks noChangeShapeType="1"/>
              </p:cNvSpPr>
              <p:nvPr/>
            </p:nvSpPr>
            <p:spPr bwMode="auto">
              <a:xfrm flipH="1">
                <a:off x="339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Rectangle 1344"/>
              <p:cNvSpPr>
                <a:spLocks noChangeArrowheads="1"/>
              </p:cNvSpPr>
              <p:nvPr/>
            </p:nvSpPr>
            <p:spPr bwMode="auto">
              <a:xfrm>
                <a:off x="3403"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Line 1345"/>
              <p:cNvSpPr>
                <a:spLocks noChangeShapeType="1"/>
              </p:cNvSpPr>
              <p:nvPr/>
            </p:nvSpPr>
            <p:spPr bwMode="auto">
              <a:xfrm>
                <a:off x="3403"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Line 1346"/>
              <p:cNvSpPr>
                <a:spLocks noChangeShapeType="1"/>
              </p:cNvSpPr>
              <p:nvPr/>
            </p:nvSpPr>
            <p:spPr bwMode="auto">
              <a:xfrm flipH="1">
                <a:off x="3403"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Rectangle 1347"/>
              <p:cNvSpPr>
                <a:spLocks noChangeArrowheads="1"/>
              </p:cNvSpPr>
              <p:nvPr/>
            </p:nvSpPr>
            <p:spPr bwMode="auto">
              <a:xfrm>
                <a:off x="3408"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Line 1348"/>
              <p:cNvSpPr>
                <a:spLocks noChangeShapeType="1"/>
              </p:cNvSpPr>
              <p:nvPr/>
            </p:nvSpPr>
            <p:spPr bwMode="auto">
              <a:xfrm>
                <a:off x="340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Line 1349"/>
              <p:cNvSpPr>
                <a:spLocks noChangeShapeType="1"/>
              </p:cNvSpPr>
              <p:nvPr/>
            </p:nvSpPr>
            <p:spPr bwMode="auto">
              <a:xfrm flipH="1">
                <a:off x="3408"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Rectangle 1350"/>
              <p:cNvSpPr>
                <a:spLocks noChangeArrowheads="1"/>
              </p:cNvSpPr>
              <p:nvPr/>
            </p:nvSpPr>
            <p:spPr bwMode="auto">
              <a:xfrm>
                <a:off x="3412"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Line 1351"/>
              <p:cNvSpPr>
                <a:spLocks noChangeShapeType="1"/>
              </p:cNvSpPr>
              <p:nvPr/>
            </p:nvSpPr>
            <p:spPr bwMode="auto">
              <a:xfrm>
                <a:off x="341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Line 1352"/>
              <p:cNvSpPr>
                <a:spLocks noChangeShapeType="1"/>
              </p:cNvSpPr>
              <p:nvPr/>
            </p:nvSpPr>
            <p:spPr bwMode="auto">
              <a:xfrm flipH="1">
                <a:off x="341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Rectangle 1353"/>
              <p:cNvSpPr>
                <a:spLocks noChangeArrowheads="1"/>
              </p:cNvSpPr>
              <p:nvPr/>
            </p:nvSpPr>
            <p:spPr bwMode="auto">
              <a:xfrm>
                <a:off x="3420" y="2838"/>
                <a:ext cx="1"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Line 1354"/>
              <p:cNvSpPr>
                <a:spLocks noChangeShapeType="1"/>
              </p:cNvSpPr>
              <p:nvPr/>
            </p:nvSpPr>
            <p:spPr bwMode="auto">
              <a:xfrm flipV="1">
                <a:off x="3420"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Line 1355"/>
              <p:cNvSpPr>
                <a:spLocks noChangeShapeType="1"/>
              </p:cNvSpPr>
              <p:nvPr/>
            </p:nvSpPr>
            <p:spPr bwMode="auto">
              <a:xfrm>
                <a:off x="3420"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Rectangle 1356"/>
              <p:cNvSpPr>
                <a:spLocks noChangeArrowheads="1"/>
              </p:cNvSpPr>
              <p:nvPr/>
            </p:nvSpPr>
            <p:spPr bwMode="auto">
              <a:xfrm>
                <a:off x="3424"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1357"/>
              <p:cNvSpPr>
                <a:spLocks noChangeArrowheads="1"/>
              </p:cNvSpPr>
              <p:nvPr/>
            </p:nvSpPr>
            <p:spPr bwMode="auto">
              <a:xfrm>
                <a:off x="3428"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Line 1358"/>
              <p:cNvSpPr>
                <a:spLocks noChangeShapeType="1"/>
              </p:cNvSpPr>
              <p:nvPr/>
            </p:nvSpPr>
            <p:spPr bwMode="auto">
              <a:xfrm>
                <a:off x="3428"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Line 1359"/>
              <p:cNvSpPr>
                <a:spLocks noChangeShapeType="1"/>
              </p:cNvSpPr>
              <p:nvPr/>
            </p:nvSpPr>
            <p:spPr bwMode="auto">
              <a:xfrm flipH="1">
                <a:off x="3428"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Rectangle 1360"/>
              <p:cNvSpPr>
                <a:spLocks noChangeArrowheads="1"/>
              </p:cNvSpPr>
              <p:nvPr/>
            </p:nvSpPr>
            <p:spPr bwMode="auto">
              <a:xfrm>
                <a:off x="343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Line 1361"/>
              <p:cNvSpPr>
                <a:spLocks noChangeShapeType="1"/>
              </p:cNvSpPr>
              <p:nvPr/>
            </p:nvSpPr>
            <p:spPr bwMode="auto">
              <a:xfrm>
                <a:off x="343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Line 1362"/>
              <p:cNvSpPr>
                <a:spLocks noChangeShapeType="1"/>
              </p:cNvSpPr>
              <p:nvPr/>
            </p:nvSpPr>
            <p:spPr bwMode="auto">
              <a:xfrm flipH="1">
                <a:off x="343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6" name="Rectangle 1364"/>
            <p:cNvSpPr>
              <a:spLocks noChangeArrowheads="1"/>
            </p:cNvSpPr>
            <p:nvPr/>
          </p:nvSpPr>
          <p:spPr bwMode="auto">
            <a:xfrm>
              <a:off x="3437"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1365"/>
            <p:cNvSpPr>
              <a:spLocks noChangeShapeType="1"/>
            </p:cNvSpPr>
            <p:nvPr/>
          </p:nvSpPr>
          <p:spPr bwMode="auto">
            <a:xfrm>
              <a:off x="343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366"/>
            <p:cNvSpPr>
              <a:spLocks noChangeShapeType="1"/>
            </p:cNvSpPr>
            <p:nvPr/>
          </p:nvSpPr>
          <p:spPr bwMode="auto">
            <a:xfrm flipH="1">
              <a:off x="343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367"/>
            <p:cNvSpPr>
              <a:spLocks noChangeArrowheads="1"/>
            </p:cNvSpPr>
            <p:nvPr/>
          </p:nvSpPr>
          <p:spPr bwMode="auto">
            <a:xfrm>
              <a:off x="3441"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Line 1368"/>
            <p:cNvSpPr>
              <a:spLocks noChangeShapeType="1"/>
            </p:cNvSpPr>
            <p:nvPr/>
          </p:nvSpPr>
          <p:spPr bwMode="auto">
            <a:xfrm>
              <a:off x="344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369"/>
            <p:cNvSpPr>
              <a:spLocks noChangeShapeType="1"/>
            </p:cNvSpPr>
            <p:nvPr/>
          </p:nvSpPr>
          <p:spPr bwMode="auto">
            <a:xfrm flipH="1">
              <a:off x="344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370"/>
            <p:cNvSpPr>
              <a:spLocks noChangeArrowheads="1"/>
            </p:cNvSpPr>
            <p:nvPr/>
          </p:nvSpPr>
          <p:spPr bwMode="auto">
            <a:xfrm>
              <a:off x="344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Line 1371"/>
            <p:cNvSpPr>
              <a:spLocks noChangeShapeType="1"/>
            </p:cNvSpPr>
            <p:nvPr/>
          </p:nvSpPr>
          <p:spPr bwMode="auto">
            <a:xfrm>
              <a:off x="344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372"/>
            <p:cNvSpPr>
              <a:spLocks noChangeShapeType="1"/>
            </p:cNvSpPr>
            <p:nvPr/>
          </p:nvSpPr>
          <p:spPr bwMode="auto">
            <a:xfrm flipH="1">
              <a:off x="344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373"/>
            <p:cNvSpPr>
              <a:spLocks noChangeArrowheads="1"/>
            </p:cNvSpPr>
            <p:nvPr/>
          </p:nvSpPr>
          <p:spPr bwMode="auto">
            <a:xfrm>
              <a:off x="344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Line 1374"/>
            <p:cNvSpPr>
              <a:spLocks noChangeShapeType="1"/>
            </p:cNvSpPr>
            <p:nvPr/>
          </p:nvSpPr>
          <p:spPr bwMode="auto">
            <a:xfrm>
              <a:off x="344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375"/>
            <p:cNvSpPr>
              <a:spLocks noChangeShapeType="1"/>
            </p:cNvSpPr>
            <p:nvPr/>
          </p:nvSpPr>
          <p:spPr bwMode="auto">
            <a:xfrm flipH="1">
              <a:off x="344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376"/>
            <p:cNvSpPr>
              <a:spLocks noChangeArrowheads="1"/>
            </p:cNvSpPr>
            <p:nvPr/>
          </p:nvSpPr>
          <p:spPr bwMode="auto">
            <a:xfrm>
              <a:off x="3453" y="2838"/>
              <a:ext cx="4" cy="4"/>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Line 1377"/>
            <p:cNvSpPr>
              <a:spLocks noChangeShapeType="1"/>
            </p:cNvSpPr>
            <p:nvPr/>
          </p:nvSpPr>
          <p:spPr bwMode="auto">
            <a:xfrm flipV="1">
              <a:off x="3453"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378"/>
            <p:cNvSpPr>
              <a:spLocks noChangeShapeType="1"/>
            </p:cNvSpPr>
            <p:nvPr/>
          </p:nvSpPr>
          <p:spPr bwMode="auto">
            <a:xfrm>
              <a:off x="3453" y="2838"/>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379"/>
            <p:cNvSpPr>
              <a:spLocks noChangeShapeType="1"/>
            </p:cNvSpPr>
            <p:nvPr/>
          </p:nvSpPr>
          <p:spPr bwMode="auto">
            <a:xfrm>
              <a:off x="3457" y="2838"/>
              <a:ext cx="0" cy="4"/>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380"/>
            <p:cNvSpPr>
              <a:spLocks noChangeShapeType="1"/>
            </p:cNvSpPr>
            <p:nvPr/>
          </p:nvSpPr>
          <p:spPr bwMode="auto">
            <a:xfrm flipH="1">
              <a:off x="345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381"/>
            <p:cNvSpPr>
              <a:spLocks noChangeArrowheads="1"/>
            </p:cNvSpPr>
            <p:nvPr/>
          </p:nvSpPr>
          <p:spPr bwMode="auto">
            <a:xfrm>
              <a:off x="3457"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Line 1382"/>
            <p:cNvSpPr>
              <a:spLocks noChangeShapeType="1"/>
            </p:cNvSpPr>
            <p:nvPr/>
          </p:nvSpPr>
          <p:spPr bwMode="auto">
            <a:xfrm>
              <a:off x="3457"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383"/>
            <p:cNvSpPr>
              <a:spLocks noChangeShapeType="1"/>
            </p:cNvSpPr>
            <p:nvPr/>
          </p:nvSpPr>
          <p:spPr bwMode="auto">
            <a:xfrm flipH="1">
              <a:off x="3457"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384"/>
            <p:cNvSpPr>
              <a:spLocks noChangeArrowheads="1"/>
            </p:cNvSpPr>
            <p:nvPr/>
          </p:nvSpPr>
          <p:spPr bwMode="auto">
            <a:xfrm>
              <a:off x="3462"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Line 1385"/>
            <p:cNvSpPr>
              <a:spLocks noChangeShapeType="1"/>
            </p:cNvSpPr>
            <p:nvPr/>
          </p:nvSpPr>
          <p:spPr bwMode="auto">
            <a:xfrm>
              <a:off x="346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386"/>
            <p:cNvSpPr>
              <a:spLocks noChangeShapeType="1"/>
            </p:cNvSpPr>
            <p:nvPr/>
          </p:nvSpPr>
          <p:spPr bwMode="auto">
            <a:xfrm flipH="1">
              <a:off x="346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387"/>
            <p:cNvSpPr>
              <a:spLocks noChangeArrowheads="1"/>
            </p:cNvSpPr>
            <p:nvPr/>
          </p:nvSpPr>
          <p:spPr bwMode="auto">
            <a:xfrm>
              <a:off x="3466"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388"/>
            <p:cNvSpPr>
              <a:spLocks noChangeShapeType="1"/>
            </p:cNvSpPr>
            <p:nvPr/>
          </p:nvSpPr>
          <p:spPr bwMode="auto">
            <a:xfrm>
              <a:off x="346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389"/>
            <p:cNvSpPr>
              <a:spLocks noChangeShapeType="1"/>
            </p:cNvSpPr>
            <p:nvPr/>
          </p:nvSpPr>
          <p:spPr bwMode="auto">
            <a:xfrm flipH="1">
              <a:off x="346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390"/>
            <p:cNvSpPr>
              <a:spLocks noChangeArrowheads="1"/>
            </p:cNvSpPr>
            <p:nvPr/>
          </p:nvSpPr>
          <p:spPr bwMode="auto">
            <a:xfrm>
              <a:off x="3474"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391"/>
            <p:cNvSpPr>
              <a:spLocks noChangeArrowheads="1"/>
            </p:cNvSpPr>
            <p:nvPr/>
          </p:nvSpPr>
          <p:spPr bwMode="auto">
            <a:xfrm>
              <a:off x="3478"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392"/>
            <p:cNvSpPr>
              <a:spLocks noChangeArrowheads="1"/>
            </p:cNvSpPr>
            <p:nvPr/>
          </p:nvSpPr>
          <p:spPr bwMode="auto">
            <a:xfrm>
              <a:off x="3482"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Line 1393"/>
            <p:cNvSpPr>
              <a:spLocks noChangeShapeType="1"/>
            </p:cNvSpPr>
            <p:nvPr/>
          </p:nvSpPr>
          <p:spPr bwMode="auto">
            <a:xfrm>
              <a:off x="3482"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394"/>
            <p:cNvSpPr>
              <a:spLocks noChangeShapeType="1"/>
            </p:cNvSpPr>
            <p:nvPr/>
          </p:nvSpPr>
          <p:spPr bwMode="auto">
            <a:xfrm flipH="1">
              <a:off x="3482"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395"/>
            <p:cNvSpPr>
              <a:spLocks noChangeArrowheads="1"/>
            </p:cNvSpPr>
            <p:nvPr/>
          </p:nvSpPr>
          <p:spPr bwMode="auto">
            <a:xfrm>
              <a:off x="3487"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Line 1396"/>
            <p:cNvSpPr>
              <a:spLocks noChangeShapeType="1"/>
            </p:cNvSpPr>
            <p:nvPr/>
          </p:nvSpPr>
          <p:spPr bwMode="auto">
            <a:xfrm>
              <a:off x="348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397"/>
            <p:cNvSpPr>
              <a:spLocks noChangeShapeType="1"/>
            </p:cNvSpPr>
            <p:nvPr/>
          </p:nvSpPr>
          <p:spPr bwMode="auto">
            <a:xfrm flipH="1">
              <a:off x="348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398"/>
            <p:cNvSpPr>
              <a:spLocks noChangeArrowheads="1"/>
            </p:cNvSpPr>
            <p:nvPr/>
          </p:nvSpPr>
          <p:spPr bwMode="auto">
            <a:xfrm>
              <a:off x="3491"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Line 1399"/>
            <p:cNvSpPr>
              <a:spLocks noChangeShapeType="1"/>
            </p:cNvSpPr>
            <p:nvPr/>
          </p:nvSpPr>
          <p:spPr bwMode="auto">
            <a:xfrm>
              <a:off x="349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1400"/>
            <p:cNvSpPr>
              <a:spLocks noChangeShapeType="1"/>
            </p:cNvSpPr>
            <p:nvPr/>
          </p:nvSpPr>
          <p:spPr bwMode="auto">
            <a:xfrm flipH="1">
              <a:off x="349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401"/>
            <p:cNvSpPr>
              <a:spLocks noChangeArrowheads="1"/>
            </p:cNvSpPr>
            <p:nvPr/>
          </p:nvSpPr>
          <p:spPr bwMode="auto">
            <a:xfrm>
              <a:off x="349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Line 1402"/>
            <p:cNvSpPr>
              <a:spLocks noChangeShapeType="1"/>
            </p:cNvSpPr>
            <p:nvPr/>
          </p:nvSpPr>
          <p:spPr bwMode="auto">
            <a:xfrm>
              <a:off x="349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1403"/>
            <p:cNvSpPr>
              <a:spLocks noChangeShapeType="1"/>
            </p:cNvSpPr>
            <p:nvPr/>
          </p:nvSpPr>
          <p:spPr bwMode="auto">
            <a:xfrm flipH="1">
              <a:off x="349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404"/>
            <p:cNvSpPr>
              <a:spLocks noChangeArrowheads="1"/>
            </p:cNvSpPr>
            <p:nvPr/>
          </p:nvSpPr>
          <p:spPr bwMode="auto">
            <a:xfrm>
              <a:off x="349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Line 1405"/>
            <p:cNvSpPr>
              <a:spLocks noChangeShapeType="1"/>
            </p:cNvSpPr>
            <p:nvPr/>
          </p:nvSpPr>
          <p:spPr bwMode="auto">
            <a:xfrm>
              <a:off x="349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1406"/>
            <p:cNvSpPr>
              <a:spLocks noChangeShapeType="1"/>
            </p:cNvSpPr>
            <p:nvPr/>
          </p:nvSpPr>
          <p:spPr bwMode="auto">
            <a:xfrm flipH="1">
              <a:off x="349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407"/>
            <p:cNvSpPr>
              <a:spLocks noChangeArrowheads="1"/>
            </p:cNvSpPr>
            <p:nvPr/>
          </p:nvSpPr>
          <p:spPr bwMode="auto">
            <a:xfrm>
              <a:off x="350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Line 1408"/>
            <p:cNvSpPr>
              <a:spLocks noChangeShapeType="1"/>
            </p:cNvSpPr>
            <p:nvPr/>
          </p:nvSpPr>
          <p:spPr bwMode="auto">
            <a:xfrm>
              <a:off x="350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1409"/>
            <p:cNvSpPr>
              <a:spLocks noChangeShapeType="1"/>
            </p:cNvSpPr>
            <p:nvPr/>
          </p:nvSpPr>
          <p:spPr bwMode="auto">
            <a:xfrm flipH="1">
              <a:off x="350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410"/>
            <p:cNvSpPr>
              <a:spLocks noChangeArrowheads="1"/>
            </p:cNvSpPr>
            <p:nvPr/>
          </p:nvSpPr>
          <p:spPr bwMode="auto">
            <a:xfrm>
              <a:off x="3507"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Line 1411"/>
            <p:cNvSpPr>
              <a:spLocks noChangeShapeType="1"/>
            </p:cNvSpPr>
            <p:nvPr/>
          </p:nvSpPr>
          <p:spPr bwMode="auto">
            <a:xfrm>
              <a:off x="3507"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1412"/>
            <p:cNvSpPr>
              <a:spLocks noChangeShapeType="1"/>
            </p:cNvSpPr>
            <p:nvPr/>
          </p:nvSpPr>
          <p:spPr bwMode="auto">
            <a:xfrm flipH="1">
              <a:off x="3507"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413"/>
            <p:cNvSpPr>
              <a:spLocks noChangeArrowheads="1"/>
            </p:cNvSpPr>
            <p:nvPr/>
          </p:nvSpPr>
          <p:spPr bwMode="auto">
            <a:xfrm>
              <a:off x="3512"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Line 1414"/>
            <p:cNvSpPr>
              <a:spLocks noChangeShapeType="1"/>
            </p:cNvSpPr>
            <p:nvPr/>
          </p:nvSpPr>
          <p:spPr bwMode="auto">
            <a:xfrm>
              <a:off x="351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1415"/>
            <p:cNvSpPr>
              <a:spLocks noChangeShapeType="1"/>
            </p:cNvSpPr>
            <p:nvPr/>
          </p:nvSpPr>
          <p:spPr bwMode="auto">
            <a:xfrm flipH="1">
              <a:off x="3512"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416"/>
            <p:cNvSpPr>
              <a:spLocks noChangeArrowheads="1"/>
            </p:cNvSpPr>
            <p:nvPr/>
          </p:nvSpPr>
          <p:spPr bwMode="auto">
            <a:xfrm>
              <a:off x="3516"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1417"/>
            <p:cNvSpPr>
              <a:spLocks noChangeShapeType="1"/>
            </p:cNvSpPr>
            <p:nvPr/>
          </p:nvSpPr>
          <p:spPr bwMode="auto">
            <a:xfrm>
              <a:off x="351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1418"/>
            <p:cNvSpPr>
              <a:spLocks noChangeShapeType="1"/>
            </p:cNvSpPr>
            <p:nvPr/>
          </p:nvSpPr>
          <p:spPr bwMode="auto">
            <a:xfrm flipH="1">
              <a:off x="351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419"/>
            <p:cNvSpPr>
              <a:spLocks noChangeArrowheads="1"/>
            </p:cNvSpPr>
            <p:nvPr/>
          </p:nvSpPr>
          <p:spPr bwMode="auto">
            <a:xfrm>
              <a:off x="3520"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Line 1420"/>
            <p:cNvSpPr>
              <a:spLocks noChangeShapeType="1"/>
            </p:cNvSpPr>
            <p:nvPr/>
          </p:nvSpPr>
          <p:spPr bwMode="auto">
            <a:xfrm>
              <a:off x="352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421"/>
            <p:cNvSpPr>
              <a:spLocks noChangeShapeType="1"/>
            </p:cNvSpPr>
            <p:nvPr/>
          </p:nvSpPr>
          <p:spPr bwMode="auto">
            <a:xfrm flipH="1">
              <a:off x="352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422"/>
            <p:cNvSpPr>
              <a:spLocks noChangeArrowheads="1"/>
            </p:cNvSpPr>
            <p:nvPr/>
          </p:nvSpPr>
          <p:spPr bwMode="auto">
            <a:xfrm>
              <a:off x="3528"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423"/>
            <p:cNvSpPr>
              <a:spLocks noChangeArrowheads="1"/>
            </p:cNvSpPr>
            <p:nvPr/>
          </p:nvSpPr>
          <p:spPr bwMode="auto">
            <a:xfrm>
              <a:off x="3532"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424"/>
            <p:cNvSpPr>
              <a:spLocks noChangeArrowheads="1"/>
            </p:cNvSpPr>
            <p:nvPr/>
          </p:nvSpPr>
          <p:spPr bwMode="auto">
            <a:xfrm>
              <a:off x="3536"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Line 1425"/>
            <p:cNvSpPr>
              <a:spLocks noChangeShapeType="1"/>
            </p:cNvSpPr>
            <p:nvPr/>
          </p:nvSpPr>
          <p:spPr bwMode="auto">
            <a:xfrm>
              <a:off x="3536"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1426"/>
            <p:cNvSpPr>
              <a:spLocks noChangeShapeType="1"/>
            </p:cNvSpPr>
            <p:nvPr/>
          </p:nvSpPr>
          <p:spPr bwMode="auto">
            <a:xfrm flipH="1">
              <a:off x="3536"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427"/>
            <p:cNvSpPr>
              <a:spLocks noChangeArrowheads="1"/>
            </p:cNvSpPr>
            <p:nvPr/>
          </p:nvSpPr>
          <p:spPr bwMode="auto">
            <a:xfrm>
              <a:off x="3541"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Line 1428"/>
            <p:cNvSpPr>
              <a:spLocks noChangeShapeType="1"/>
            </p:cNvSpPr>
            <p:nvPr/>
          </p:nvSpPr>
          <p:spPr bwMode="auto">
            <a:xfrm>
              <a:off x="354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1429"/>
            <p:cNvSpPr>
              <a:spLocks noChangeShapeType="1"/>
            </p:cNvSpPr>
            <p:nvPr/>
          </p:nvSpPr>
          <p:spPr bwMode="auto">
            <a:xfrm flipH="1">
              <a:off x="3541"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430"/>
            <p:cNvSpPr>
              <a:spLocks noChangeArrowheads="1"/>
            </p:cNvSpPr>
            <p:nvPr/>
          </p:nvSpPr>
          <p:spPr bwMode="auto">
            <a:xfrm>
              <a:off x="354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Line 1431"/>
            <p:cNvSpPr>
              <a:spLocks noChangeShapeType="1"/>
            </p:cNvSpPr>
            <p:nvPr/>
          </p:nvSpPr>
          <p:spPr bwMode="auto">
            <a:xfrm>
              <a:off x="354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1432"/>
            <p:cNvSpPr>
              <a:spLocks noChangeShapeType="1"/>
            </p:cNvSpPr>
            <p:nvPr/>
          </p:nvSpPr>
          <p:spPr bwMode="auto">
            <a:xfrm flipH="1">
              <a:off x="354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433"/>
            <p:cNvSpPr>
              <a:spLocks noChangeArrowheads="1"/>
            </p:cNvSpPr>
            <p:nvPr/>
          </p:nvSpPr>
          <p:spPr bwMode="auto">
            <a:xfrm>
              <a:off x="3549"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1434"/>
            <p:cNvSpPr>
              <a:spLocks noChangeShapeType="1"/>
            </p:cNvSpPr>
            <p:nvPr/>
          </p:nvSpPr>
          <p:spPr bwMode="auto">
            <a:xfrm>
              <a:off x="354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1435"/>
            <p:cNvSpPr>
              <a:spLocks noChangeShapeType="1"/>
            </p:cNvSpPr>
            <p:nvPr/>
          </p:nvSpPr>
          <p:spPr bwMode="auto">
            <a:xfrm flipH="1">
              <a:off x="3549"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Rectangle 1436"/>
            <p:cNvSpPr>
              <a:spLocks noChangeArrowheads="1"/>
            </p:cNvSpPr>
            <p:nvPr/>
          </p:nvSpPr>
          <p:spPr bwMode="auto">
            <a:xfrm>
              <a:off x="3553"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Line 1437"/>
            <p:cNvSpPr>
              <a:spLocks noChangeShapeType="1"/>
            </p:cNvSpPr>
            <p:nvPr/>
          </p:nvSpPr>
          <p:spPr bwMode="auto">
            <a:xfrm>
              <a:off x="355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1438"/>
            <p:cNvSpPr>
              <a:spLocks noChangeShapeType="1"/>
            </p:cNvSpPr>
            <p:nvPr/>
          </p:nvSpPr>
          <p:spPr bwMode="auto">
            <a:xfrm flipH="1">
              <a:off x="3553"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439"/>
            <p:cNvSpPr>
              <a:spLocks noChangeArrowheads="1"/>
            </p:cNvSpPr>
            <p:nvPr/>
          </p:nvSpPr>
          <p:spPr bwMode="auto">
            <a:xfrm>
              <a:off x="3557"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Line 1440"/>
            <p:cNvSpPr>
              <a:spLocks noChangeShapeType="1"/>
            </p:cNvSpPr>
            <p:nvPr/>
          </p:nvSpPr>
          <p:spPr bwMode="auto">
            <a:xfrm>
              <a:off x="355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1441"/>
            <p:cNvSpPr>
              <a:spLocks noChangeShapeType="1"/>
            </p:cNvSpPr>
            <p:nvPr/>
          </p:nvSpPr>
          <p:spPr bwMode="auto">
            <a:xfrm flipH="1">
              <a:off x="3557"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442"/>
            <p:cNvSpPr>
              <a:spLocks noChangeArrowheads="1"/>
            </p:cNvSpPr>
            <p:nvPr/>
          </p:nvSpPr>
          <p:spPr bwMode="auto">
            <a:xfrm>
              <a:off x="3561"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Line 1443"/>
            <p:cNvSpPr>
              <a:spLocks noChangeShapeType="1"/>
            </p:cNvSpPr>
            <p:nvPr/>
          </p:nvSpPr>
          <p:spPr bwMode="auto">
            <a:xfrm>
              <a:off x="3561"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1444"/>
            <p:cNvSpPr>
              <a:spLocks noChangeShapeType="1"/>
            </p:cNvSpPr>
            <p:nvPr/>
          </p:nvSpPr>
          <p:spPr bwMode="auto">
            <a:xfrm flipH="1">
              <a:off x="3561"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1445"/>
            <p:cNvSpPr>
              <a:spLocks noChangeArrowheads="1"/>
            </p:cNvSpPr>
            <p:nvPr/>
          </p:nvSpPr>
          <p:spPr bwMode="auto">
            <a:xfrm>
              <a:off x="3566"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Line 1446"/>
            <p:cNvSpPr>
              <a:spLocks noChangeShapeType="1"/>
            </p:cNvSpPr>
            <p:nvPr/>
          </p:nvSpPr>
          <p:spPr bwMode="auto">
            <a:xfrm>
              <a:off x="356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1447"/>
            <p:cNvSpPr>
              <a:spLocks noChangeShapeType="1"/>
            </p:cNvSpPr>
            <p:nvPr/>
          </p:nvSpPr>
          <p:spPr bwMode="auto">
            <a:xfrm flipH="1">
              <a:off x="356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Rectangle 1448"/>
            <p:cNvSpPr>
              <a:spLocks noChangeArrowheads="1"/>
            </p:cNvSpPr>
            <p:nvPr/>
          </p:nvSpPr>
          <p:spPr bwMode="auto">
            <a:xfrm>
              <a:off x="3570"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Line 1449"/>
            <p:cNvSpPr>
              <a:spLocks noChangeShapeType="1"/>
            </p:cNvSpPr>
            <p:nvPr/>
          </p:nvSpPr>
          <p:spPr bwMode="auto">
            <a:xfrm>
              <a:off x="357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1450"/>
            <p:cNvSpPr>
              <a:spLocks noChangeShapeType="1"/>
            </p:cNvSpPr>
            <p:nvPr/>
          </p:nvSpPr>
          <p:spPr bwMode="auto">
            <a:xfrm flipH="1">
              <a:off x="3570"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Rectangle 1451"/>
            <p:cNvSpPr>
              <a:spLocks noChangeArrowheads="1"/>
            </p:cNvSpPr>
            <p:nvPr/>
          </p:nvSpPr>
          <p:spPr bwMode="auto">
            <a:xfrm>
              <a:off x="3574"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Line 1452"/>
            <p:cNvSpPr>
              <a:spLocks noChangeShapeType="1"/>
            </p:cNvSpPr>
            <p:nvPr/>
          </p:nvSpPr>
          <p:spPr bwMode="auto">
            <a:xfrm>
              <a:off x="357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1453"/>
            <p:cNvSpPr>
              <a:spLocks noChangeShapeType="1"/>
            </p:cNvSpPr>
            <p:nvPr/>
          </p:nvSpPr>
          <p:spPr bwMode="auto">
            <a:xfrm flipH="1">
              <a:off x="3574"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Rectangle 1454"/>
            <p:cNvSpPr>
              <a:spLocks noChangeArrowheads="1"/>
            </p:cNvSpPr>
            <p:nvPr/>
          </p:nvSpPr>
          <p:spPr bwMode="auto">
            <a:xfrm>
              <a:off x="3582" y="2842"/>
              <a:ext cx="1"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1455"/>
            <p:cNvSpPr>
              <a:spLocks noChangeArrowheads="1"/>
            </p:cNvSpPr>
            <p:nvPr/>
          </p:nvSpPr>
          <p:spPr bwMode="auto">
            <a:xfrm>
              <a:off x="3586"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Line 1456"/>
            <p:cNvSpPr>
              <a:spLocks noChangeShapeType="1"/>
            </p:cNvSpPr>
            <p:nvPr/>
          </p:nvSpPr>
          <p:spPr bwMode="auto">
            <a:xfrm>
              <a:off x="358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1457"/>
            <p:cNvSpPr>
              <a:spLocks noChangeShapeType="1"/>
            </p:cNvSpPr>
            <p:nvPr/>
          </p:nvSpPr>
          <p:spPr bwMode="auto">
            <a:xfrm flipH="1">
              <a:off x="3586"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1458"/>
            <p:cNvSpPr>
              <a:spLocks noChangeArrowheads="1"/>
            </p:cNvSpPr>
            <p:nvPr/>
          </p:nvSpPr>
          <p:spPr bwMode="auto">
            <a:xfrm>
              <a:off x="3590" y="2842"/>
              <a:ext cx="5"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Line 1459"/>
            <p:cNvSpPr>
              <a:spLocks noChangeShapeType="1"/>
            </p:cNvSpPr>
            <p:nvPr/>
          </p:nvSpPr>
          <p:spPr bwMode="auto">
            <a:xfrm>
              <a:off x="3590"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1460"/>
            <p:cNvSpPr>
              <a:spLocks noChangeShapeType="1"/>
            </p:cNvSpPr>
            <p:nvPr/>
          </p:nvSpPr>
          <p:spPr bwMode="auto">
            <a:xfrm flipH="1">
              <a:off x="3590" y="2842"/>
              <a:ext cx="5"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Rectangle 1461"/>
            <p:cNvSpPr>
              <a:spLocks noChangeArrowheads="1"/>
            </p:cNvSpPr>
            <p:nvPr/>
          </p:nvSpPr>
          <p:spPr bwMode="auto">
            <a:xfrm>
              <a:off x="3595" y="2842"/>
              <a:ext cx="4" cy="1"/>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Line 1462"/>
            <p:cNvSpPr>
              <a:spLocks noChangeShapeType="1"/>
            </p:cNvSpPr>
            <p:nvPr/>
          </p:nvSpPr>
          <p:spPr bwMode="auto">
            <a:xfrm>
              <a:off x="359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1463"/>
            <p:cNvSpPr>
              <a:spLocks noChangeShapeType="1"/>
            </p:cNvSpPr>
            <p:nvPr/>
          </p:nvSpPr>
          <p:spPr bwMode="auto">
            <a:xfrm flipH="1">
              <a:off x="3595" y="2842"/>
              <a:ext cx="4" cy="0"/>
            </a:xfrm>
            <a:prstGeom prst="line">
              <a:avLst/>
            </a:prstGeom>
            <a:noFill/>
            <a:ln w="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1464"/>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Freeform 1465"/>
            <p:cNvSpPr>
              <a:spLocks/>
            </p:cNvSpPr>
            <p:nvPr/>
          </p:nvSpPr>
          <p:spPr bwMode="auto">
            <a:xfrm>
              <a:off x="2244" y="2410"/>
              <a:ext cx="573" cy="428"/>
            </a:xfrm>
            <a:custGeom>
              <a:avLst/>
              <a:gdLst>
                <a:gd name="T0" fmla="*/ 8 w 573"/>
                <a:gd name="T1" fmla="*/ 428 h 428"/>
                <a:gd name="T2" fmla="*/ 21 w 573"/>
                <a:gd name="T3" fmla="*/ 428 h 428"/>
                <a:gd name="T4" fmla="*/ 33 w 573"/>
                <a:gd name="T5" fmla="*/ 428 h 428"/>
                <a:gd name="T6" fmla="*/ 50 w 573"/>
                <a:gd name="T7" fmla="*/ 428 h 428"/>
                <a:gd name="T8" fmla="*/ 62 w 573"/>
                <a:gd name="T9" fmla="*/ 428 h 428"/>
                <a:gd name="T10" fmla="*/ 75 w 573"/>
                <a:gd name="T11" fmla="*/ 428 h 428"/>
                <a:gd name="T12" fmla="*/ 87 w 573"/>
                <a:gd name="T13" fmla="*/ 428 h 428"/>
                <a:gd name="T14" fmla="*/ 104 w 573"/>
                <a:gd name="T15" fmla="*/ 428 h 428"/>
                <a:gd name="T16" fmla="*/ 116 w 573"/>
                <a:gd name="T17" fmla="*/ 428 h 428"/>
                <a:gd name="T18" fmla="*/ 129 w 573"/>
                <a:gd name="T19" fmla="*/ 428 h 428"/>
                <a:gd name="T20" fmla="*/ 141 w 573"/>
                <a:gd name="T21" fmla="*/ 428 h 428"/>
                <a:gd name="T22" fmla="*/ 158 w 573"/>
                <a:gd name="T23" fmla="*/ 428 h 428"/>
                <a:gd name="T24" fmla="*/ 170 w 573"/>
                <a:gd name="T25" fmla="*/ 428 h 428"/>
                <a:gd name="T26" fmla="*/ 183 w 573"/>
                <a:gd name="T27" fmla="*/ 428 h 428"/>
                <a:gd name="T28" fmla="*/ 195 w 573"/>
                <a:gd name="T29" fmla="*/ 428 h 428"/>
                <a:gd name="T30" fmla="*/ 212 w 573"/>
                <a:gd name="T31" fmla="*/ 428 h 428"/>
                <a:gd name="T32" fmla="*/ 224 w 573"/>
                <a:gd name="T33" fmla="*/ 428 h 428"/>
                <a:gd name="T34" fmla="*/ 237 w 573"/>
                <a:gd name="T35" fmla="*/ 424 h 428"/>
                <a:gd name="T36" fmla="*/ 253 w 573"/>
                <a:gd name="T37" fmla="*/ 420 h 428"/>
                <a:gd name="T38" fmla="*/ 266 w 573"/>
                <a:gd name="T39" fmla="*/ 416 h 428"/>
                <a:gd name="T40" fmla="*/ 278 w 573"/>
                <a:gd name="T41" fmla="*/ 407 h 428"/>
                <a:gd name="T42" fmla="*/ 291 w 573"/>
                <a:gd name="T43" fmla="*/ 395 h 428"/>
                <a:gd name="T44" fmla="*/ 307 w 573"/>
                <a:gd name="T45" fmla="*/ 374 h 428"/>
                <a:gd name="T46" fmla="*/ 320 w 573"/>
                <a:gd name="T47" fmla="*/ 349 h 428"/>
                <a:gd name="T48" fmla="*/ 332 w 573"/>
                <a:gd name="T49" fmla="*/ 320 h 428"/>
                <a:gd name="T50" fmla="*/ 345 w 573"/>
                <a:gd name="T51" fmla="*/ 283 h 428"/>
                <a:gd name="T52" fmla="*/ 361 w 573"/>
                <a:gd name="T53" fmla="*/ 237 h 428"/>
                <a:gd name="T54" fmla="*/ 374 w 573"/>
                <a:gd name="T55" fmla="*/ 187 h 428"/>
                <a:gd name="T56" fmla="*/ 386 w 573"/>
                <a:gd name="T57" fmla="*/ 141 h 428"/>
                <a:gd name="T58" fmla="*/ 399 w 573"/>
                <a:gd name="T59" fmla="*/ 91 h 428"/>
                <a:gd name="T60" fmla="*/ 415 w 573"/>
                <a:gd name="T61" fmla="*/ 50 h 428"/>
                <a:gd name="T62" fmla="*/ 428 w 573"/>
                <a:gd name="T63" fmla="*/ 20 h 428"/>
                <a:gd name="T64" fmla="*/ 440 w 573"/>
                <a:gd name="T65" fmla="*/ 4 h 428"/>
                <a:gd name="T66" fmla="*/ 453 w 573"/>
                <a:gd name="T67" fmla="*/ 0 h 428"/>
                <a:gd name="T68" fmla="*/ 470 w 573"/>
                <a:gd name="T69" fmla="*/ 12 h 428"/>
                <a:gd name="T70" fmla="*/ 482 w 573"/>
                <a:gd name="T71" fmla="*/ 41 h 428"/>
                <a:gd name="T72" fmla="*/ 494 w 573"/>
                <a:gd name="T73" fmla="*/ 79 h 428"/>
                <a:gd name="T74" fmla="*/ 507 w 573"/>
                <a:gd name="T75" fmla="*/ 124 h 428"/>
                <a:gd name="T76" fmla="*/ 524 w 573"/>
                <a:gd name="T77" fmla="*/ 170 h 428"/>
                <a:gd name="T78" fmla="*/ 536 w 573"/>
                <a:gd name="T79" fmla="*/ 220 h 428"/>
                <a:gd name="T80" fmla="*/ 548 w 573"/>
                <a:gd name="T81" fmla="*/ 266 h 428"/>
                <a:gd name="T82" fmla="*/ 561 w 573"/>
                <a:gd name="T83" fmla="*/ 30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3" h="428">
                  <a:moveTo>
                    <a:pt x="0" y="428"/>
                  </a:moveTo>
                  <a:lnTo>
                    <a:pt x="4" y="428"/>
                  </a:lnTo>
                  <a:lnTo>
                    <a:pt x="8" y="428"/>
                  </a:lnTo>
                  <a:lnTo>
                    <a:pt x="12" y="428"/>
                  </a:lnTo>
                  <a:lnTo>
                    <a:pt x="16" y="428"/>
                  </a:lnTo>
                  <a:lnTo>
                    <a:pt x="21" y="428"/>
                  </a:lnTo>
                  <a:lnTo>
                    <a:pt x="25" y="428"/>
                  </a:lnTo>
                  <a:lnTo>
                    <a:pt x="29" y="428"/>
                  </a:lnTo>
                  <a:lnTo>
                    <a:pt x="33" y="428"/>
                  </a:lnTo>
                  <a:lnTo>
                    <a:pt x="41" y="428"/>
                  </a:lnTo>
                  <a:lnTo>
                    <a:pt x="46" y="428"/>
                  </a:lnTo>
                  <a:lnTo>
                    <a:pt x="50" y="428"/>
                  </a:lnTo>
                  <a:lnTo>
                    <a:pt x="54" y="428"/>
                  </a:lnTo>
                  <a:lnTo>
                    <a:pt x="58" y="428"/>
                  </a:lnTo>
                  <a:lnTo>
                    <a:pt x="62" y="428"/>
                  </a:lnTo>
                  <a:lnTo>
                    <a:pt x="66" y="428"/>
                  </a:lnTo>
                  <a:lnTo>
                    <a:pt x="71" y="428"/>
                  </a:lnTo>
                  <a:lnTo>
                    <a:pt x="75" y="428"/>
                  </a:lnTo>
                  <a:lnTo>
                    <a:pt x="79" y="428"/>
                  </a:lnTo>
                  <a:lnTo>
                    <a:pt x="83" y="428"/>
                  </a:lnTo>
                  <a:lnTo>
                    <a:pt x="87" y="428"/>
                  </a:lnTo>
                  <a:lnTo>
                    <a:pt x="95" y="428"/>
                  </a:lnTo>
                  <a:lnTo>
                    <a:pt x="100" y="428"/>
                  </a:lnTo>
                  <a:lnTo>
                    <a:pt x="104" y="428"/>
                  </a:lnTo>
                  <a:lnTo>
                    <a:pt x="108" y="428"/>
                  </a:lnTo>
                  <a:lnTo>
                    <a:pt x="112" y="428"/>
                  </a:lnTo>
                  <a:lnTo>
                    <a:pt x="116" y="428"/>
                  </a:lnTo>
                  <a:lnTo>
                    <a:pt x="120" y="428"/>
                  </a:lnTo>
                  <a:lnTo>
                    <a:pt x="125" y="428"/>
                  </a:lnTo>
                  <a:lnTo>
                    <a:pt x="129" y="428"/>
                  </a:lnTo>
                  <a:lnTo>
                    <a:pt x="133" y="428"/>
                  </a:lnTo>
                  <a:lnTo>
                    <a:pt x="137" y="428"/>
                  </a:lnTo>
                  <a:lnTo>
                    <a:pt x="141" y="428"/>
                  </a:lnTo>
                  <a:lnTo>
                    <a:pt x="149" y="428"/>
                  </a:lnTo>
                  <a:lnTo>
                    <a:pt x="154" y="428"/>
                  </a:lnTo>
                  <a:lnTo>
                    <a:pt x="158" y="428"/>
                  </a:lnTo>
                  <a:lnTo>
                    <a:pt x="162" y="428"/>
                  </a:lnTo>
                  <a:lnTo>
                    <a:pt x="166" y="428"/>
                  </a:lnTo>
                  <a:lnTo>
                    <a:pt x="170" y="428"/>
                  </a:lnTo>
                  <a:lnTo>
                    <a:pt x="174" y="428"/>
                  </a:lnTo>
                  <a:lnTo>
                    <a:pt x="179" y="428"/>
                  </a:lnTo>
                  <a:lnTo>
                    <a:pt x="183" y="428"/>
                  </a:lnTo>
                  <a:lnTo>
                    <a:pt x="187" y="428"/>
                  </a:lnTo>
                  <a:lnTo>
                    <a:pt x="191" y="428"/>
                  </a:lnTo>
                  <a:lnTo>
                    <a:pt x="195" y="428"/>
                  </a:lnTo>
                  <a:lnTo>
                    <a:pt x="204" y="428"/>
                  </a:lnTo>
                  <a:lnTo>
                    <a:pt x="208" y="428"/>
                  </a:lnTo>
                  <a:lnTo>
                    <a:pt x="212" y="428"/>
                  </a:lnTo>
                  <a:lnTo>
                    <a:pt x="216" y="428"/>
                  </a:lnTo>
                  <a:lnTo>
                    <a:pt x="220" y="428"/>
                  </a:lnTo>
                  <a:lnTo>
                    <a:pt x="224" y="428"/>
                  </a:lnTo>
                  <a:lnTo>
                    <a:pt x="228" y="428"/>
                  </a:lnTo>
                  <a:lnTo>
                    <a:pt x="233" y="424"/>
                  </a:lnTo>
                  <a:lnTo>
                    <a:pt x="237" y="424"/>
                  </a:lnTo>
                  <a:lnTo>
                    <a:pt x="241" y="424"/>
                  </a:lnTo>
                  <a:lnTo>
                    <a:pt x="245" y="424"/>
                  </a:lnTo>
                  <a:lnTo>
                    <a:pt x="253" y="420"/>
                  </a:lnTo>
                  <a:lnTo>
                    <a:pt x="258" y="420"/>
                  </a:lnTo>
                  <a:lnTo>
                    <a:pt x="262" y="416"/>
                  </a:lnTo>
                  <a:lnTo>
                    <a:pt x="266" y="416"/>
                  </a:lnTo>
                  <a:lnTo>
                    <a:pt x="270" y="412"/>
                  </a:lnTo>
                  <a:lnTo>
                    <a:pt x="274" y="412"/>
                  </a:lnTo>
                  <a:lnTo>
                    <a:pt x="278" y="407"/>
                  </a:lnTo>
                  <a:lnTo>
                    <a:pt x="282" y="403"/>
                  </a:lnTo>
                  <a:lnTo>
                    <a:pt x="287" y="399"/>
                  </a:lnTo>
                  <a:lnTo>
                    <a:pt x="291" y="395"/>
                  </a:lnTo>
                  <a:lnTo>
                    <a:pt x="295" y="387"/>
                  </a:lnTo>
                  <a:lnTo>
                    <a:pt x="299" y="382"/>
                  </a:lnTo>
                  <a:lnTo>
                    <a:pt x="307" y="374"/>
                  </a:lnTo>
                  <a:lnTo>
                    <a:pt x="312" y="366"/>
                  </a:lnTo>
                  <a:lnTo>
                    <a:pt x="316" y="357"/>
                  </a:lnTo>
                  <a:lnTo>
                    <a:pt x="320" y="349"/>
                  </a:lnTo>
                  <a:lnTo>
                    <a:pt x="324" y="341"/>
                  </a:lnTo>
                  <a:lnTo>
                    <a:pt x="328" y="328"/>
                  </a:lnTo>
                  <a:lnTo>
                    <a:pt x="332" y="320"/>
                  </a:lnTo>
                  <a:lnTo>
                    <a:pt x="337" y="308"/>
                  </a:lnTo>
                  <a:lnTo>
                    <a:pt x="341" y="295"/>
                  </a:lnTo>
                  <a:lnTo>
                    <a:pt x="345" y="283"/>
                  </a:lnTo>
                  <a:lnTo>
                    <a:pt x="349" y="266"/>
                  </a:lnTo>
                  <a:lnTo>
                    <a:pt x="353" y="253"/>
                  </a:lnTo>
                  <a:lnTo>
                    <a:pt x="361" y="237"/>
                  </a:lnTo>
                  <a:lnTo>
                    <a:pt x="366" y="220"/>
                  </a:lnTo>
                  <a:lnTo>
                    <a:pt x="370" y="203"/>
                  </a:lnTo>
                  <a:lnTo>
                    <a:pt x="374" y="187"/>
                  </a:lnTo>
                  <a:lnTo>
                    <a:pt x="378" y="170"/>
                  </a:lnTo>
                  <a:lnTo>
                    <a:pt x="382" y="154"/>
                  </a:lnTo>
                  <a:lnTo>
                    <a:pt x="386" y="141"/>
                  </a:lnTo>
                  <a:lnTo>
                    <a:pt x="391" y="124"/>
                  </a:lnTo>
                  <a:lnTo>
                    <a:pt x="395" y="108"/>
                  </a:lnTo>
                  <a:lnTo>
                    <a:pt x="399" y="91"/>
                  </a:lnTo>
                  <a:lnTo>
                    <a:pt x="403" y="79"/>
                  </a:lnTo>
                  <a:lnTo>
                    <a:pt x="407" y="62"/>
                  </a:lnTo>
                  <a:lnTo>
                    <a:pt x="415" y="50"/>
                  </a:lnTo>
                  <a:lnTo>
                    <a:pt x="420" y="41"/>
                  </a:lnTo>
                  <a:lnTo>
                    <a:pt x="424" y="29"/>
                  </a:lnTo>
                  <a:lnTo>
                    <a:pt x="428" y="20"/>
                  </a:lnTo>
                  <a:lnTo>
                    <a:pt x="432" y="12"/>
                  </a:lnTo>
                  <a:lnTo>
                    <a:pt x="436" y="8"/>
                  </a:lnTo>
                  <a:lnTo>
                    <a:pt x="440" y="4"/>
                  </a:lnTo>
                  <a:lnTo>
                    <a:pt x="445" y="0"/>
                  </a:lnTo>
                  <a:lnTo>
                    <a:pt x="449" y="0"/>
                  </a:lnTo>
                  <a:lnTo>
                    <a:pt x="453" y="0"/>
                  </a:lnTo>
                  <a:lnTo>
                    <a:pt x="457" y="4"/>
                  </a:lnTo>
                  <a:lnTo>
                    <a:pt x="465" y="8"/>
                  </a:lnTo>
                  <a:lnTo>
                    <a:pt x="470" y="12"/>
                  </a:lnTo>
                  <a:lnTo>
                    <a:pt x="474" y="20"/>
                  </a:lnTo>
                  <a:lnTo>
                    <a:pt x="478" y="29"/>
                  </a:lnTo>
                  <a:lnTo>
                    <a:pt x="482" y="41"/>
                  </a:lnTo>
                  <a:lnTo>
                    <a:pt x="486" y="50"/>
                  </a:lnTo>
                  <a:lnTo>
                    <a:pt x="490" y="62"/>
                  </a:lnTo>
                  <a:lnTo>
                    <a:pt x="494" y="79"/>
                  </a:lnTo>
                  <a:lnTo>
                    <a:pt x="499" y="91"/>
                  </a:lnTo>
                  <a:lnTo>
                    <a:pt x="503" y="108"/>
                  </a:lnTo>
                  <a:lnTo>
                    <a:pt x="507" y="124"/>
                  </a:lnTo>
                  <a:lnTo>
                    <a:pt x="511" y="141"/>
                  </a:lnTo>
                  <a:lnTo>
                    <a:pt x="519" y="154"/>
                  </a:lnTo>
                  <a:lnTo>
                    <a:pt x="524" y="170"/>
                  </a:lnTo>
                  <a:lnTo>
                    <a:pt x="528" y="187"/>
                  </a:lnTo>
                  <a:lnTo>
                    <a:pt x="532" y="203"/>
                  </a:lnTo>
                  <a:lnTo>
                    <a:pt x="536" y="220"/>
                  </a:lnTo>
                  <a:lnTo>
                    <a:pt x="540" y="237"/>
                  </a:lnTo>
                  <a:lnTo>
                    <a:pt x="544" y="253"/>
                  </a:lnTo>
                  <a:lnTo>
                    <a:pt x="548" y="266"/>
                  </a:lnTo>
                  <a:lnTo>
                    <a:pt x="553" y="283"/>
                  </a:lnTo>
                  <a:lnTo>
                    <a:pt x="557" y="295"/>
                  </a:lnTo>
                  <a:lnTo>
                    <a:pt x="561" y="308"/>
                  </a:lnTo>
                  <a:lnTo>
                    <a:pt x="565" y="320"/>
                  </a:lnTo>
                  <a:lnTo>
                    <a:pt x="573" y="328"/>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1466"/>
            <p:cNvSpPr>
              <a:spLocks/>
            </p:cNvSpPr>
            <p:nvPr/>
          </p:nvSpPr>
          <p:spPr bwMode="auto">
            <a:xfrm>
              <a:off x="2817" y="1835"/>
              <a:ext cx="570" cy="1003"/>
            </a:xfrm>
            <a:custGeom>
              <a:avLst/>
              <a:gdLst>
                <a:gd name="T0" fmla="*/ 9 w 570"/>
                <a:gd name="T1" fmla="*/ 924 h 1003"/>
                <a:gd name="T2" fmla="*/ 21 w 570"/>
                <a:gd name="T3" fmla="*/ 949 h 1003"/>
                <a:gd name="T4" fmla="*/ 34 w 570"/>
                <a:gd name="T5" fmla="*/ 970 h 1003"/>
                <a:gd name="T6" fmla="*/ 46 w 570"/>
                <a:gd name="T7" fmla="*/ 982 h 1003"/>
                <a:gd name="T8" fmla="*/ 63 w 570"/>
                <a:gd name="T9" fmla="*/ 991 h 1003"/>
                <a:gd name="T10" fmla="*/ 75 w 570"/>
                <a:gd name="T11" fmla="*/ 995 h 1003"/>
                <a:gd name="T12" fmla="*/ 88 w 570"/>
                <a:gd name="T13" fmla="*/ 995 h 1003"/>
                <a:gd name="T14" fmla="*/ 104 w 570"/>
                <a:gd name="T15" fmla="*/ 995 h 1003"/>
                <a:gd name="T16" fmla="*/ 117 w 570"/>
                <a:gd name="T17" fmla="*/ 991 h 1003"/>
                <a:gd name="T18" fmla="*/ 129 w 570"/>
                <a:gd name="T19" fmla="*/ 982 h 1003"/>
                <a:gd name="T20" fmla="*/ 142 w 570"/>
                <a:gd name="T21" fmla="*/ 970 h 1003"/>
                <a:gd name="T22" fmla="*/ 158 w 570"/>
                <a:gd name="T23" fmla="*/ 949 h 1003"/>
                <a:gd name="T24" fmla="*/ 171 w 570"/>
                <a:gd name="T25" fmla="*/ 920 h 1003"/>
                <a:gd name="T26" fmla="*/ 183 w 570"/>
                <a:gd name="T27" fmla="*/ 874 h 1003"/>
                <a:gd name="T28" fmla="*/ 196 w 570"/>
                <a:gd name="T29" fmla="*/ 820 h 1003"/>
                <a:gd name="T30" fmla="*/ 212 w 570"/>
                <a:gd name="T31" fmla="*/ 745 h 1003"/>
                <a:gd name="T32" fmla="*/ 225 w 570"/>
                <a:gd name="T33" fmla="*/ 658 h 1003"/>
                <a:gd name="T34" fmla="*/ 237 w 570"/>
                <a:gd name="T35" fmla="*/ 554 h 1003"/>
                <a:gd name="T36" fmla="*/ 250 w 570"/>
                <a:gd name="T37" fmla="*/ 441 h 1003"/>
                <a:gd name="T38" fmla="*/ 266 w 570"/>
                <a:gd name="T39" fmla="*/ 325 h 1003"/>
                <a:gd name="T40" fmla="*/ 279 w 570"/>
                <a:gd name="T41" fmla="*/ 217 h 1003"/>
                <a:gd name="T42" fmla="*/ 291 w 570"/>
                <a:gd name="T43" fmla="*/ 121 h 1003"/>
                <a:gd name="T44" fmla="*/ 304 w 570"/>
                <a:gd name="T45" fmla="*/ 50 h 1003"/>
                <a:gd name="T46" fmla="*/ 320 w 570"/>
                <a:gd name="T47" fmla="*/ 9 h 1003"/>
                <a:gd name="T48" fmla="*/ 333 w 570"/>
                <a:gd name="T49" fmla="*/ 0 h 1003"/>
                <a:gd name="T50" fmla="*/ 345 w 570"/>
                <a:gd name="T51" fmla="*/ 29 h 1003"/>
                <a:gd name="T52" fmla="*/ 358 w 570"/>
                <a:gd name="T53" fmla="*/ 92 h 1003"/>
                <a:gd name="T54" fmla="*/ 374 w 570"/>
                <a:gd name="T55" fmla="*/ 183 h 1003"/>
                <a:gd name="T56" fmla="*/ 387 w 570"/>
                <a:gd name="T57" fmla="*/ 287 h 1003"/>
                <a:gd name="T58" fmla="*/ 399 w 570"/>
                <a:gd name="T59" fmla="*/ 404 h 1003"/>
                <a:gd name="T60" fmla="*/ 412 w 570"/>
                <a:gd name="T61" fmla="*/ 516 h 1003"/>
                <a:gd name="T62" fmla="*/ 429 w 570"/>
                <a:gd name="T63" fmla="*/ 625 h 1003"/>
                <a:gd name="T64" fmla="*/ 441 w 570"/>
                <a:gd name="T65" fmla="*/ 716 h 1003"/>
                <a:gd name="T66" fmla="*/ 453 w 570"/>
                <a:gd name="T67" fmla="*/ 795 h 1003"/>
                <a:gd name="T68" fmla="*/ 466 w 570"/>
                <a:gd name="T69" fmla="*/ 858 h 1003"/>
                <a:gd name="T70" fmla="*/ 483 w 570"/>
                <a:gd name="T71" fmla="*/ 907 h 1003"/>
                <a:gd name="T72" fmla="*/ 495 w 570"/>
                <a:gd name="T73" fmla="*/ 941 h 1003"/>
                <a:gd name="T74" fmla="*/ 507 w 570"/>
                <a:gd name="T75" fmla="*/ 966 h 1003"/>
                <a:gd name="T76" fmla="*/ 520 w 570"/>
                <a:gd name="T77" fmla="*/ 982 h 1003"/>
                <a:gd name="T78" fmla="*/ 537 w 570"/>
                <a:gd name="T79" fmla="*/ 991 h 1003"/>
                <a:gd name="T80" fmla="*/ 549 w 570"/>
                <a:gd name="T81" fmla="*/ 999 h 1003"/>
                <a:gd name="T82" fmla="*/ 562 w 570"/>
                <a:gd name="T83" fmla="*/ 999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0" h="1003">
                  <a:moveTo>
                    <a:pt x="0" y="903"/>
                  </a:moveTo>
                  <a:lnTo>
                    <a:pt x="5" y="916"/>
                  </a:lnTo>
                  <a:lnTo>
                    <a:pt x="9" y="924"/>
                  </a:lnTo>
                  <a:lnTo>
                    <a:pt x="13" y="932"/>
                  </a:lnTo>
                  <a:lnTo>
                    <a:pt x="17" y="941"/>
                  </a:lnTo>
                  <a:lnTo>
                    <a:pt x="21" y="949"/>
                  </a:lnTo>
                  <a:lnTo>
                    <a:pt x="25" y="957"/>
                  </a:lnTo>
                  <a:lnTo>
                    <a:pt x="30" y="962"/>
                  </a:lnTo>
                  <a:lnTo>
                    <a:pt x="34" y="970"/>
                  </a:lnTo>
                  <a:lnTo>
                    <a:pt x="38" y="974"/>
                  </a:lnTo>
                  <a:lnTo>
                    <a:pt x="42" y="978"/>
                  </a:lnTo>
                  <a:lnTo>
                    <a:pt x="46" y="982"/>
                  </a:lnTo>
                  <a:lnTo>
                    <a:pt x="54" y="982"/>
                  </a:lnTo>
                  <a:lnTo>
                    <a:pt x="59" y="987"/>
                  </a:lnTo>
                  <a:lnTo>
                    <a:pt x="63" y="991"/>
                  </a:lnTo>
                  <a:lnTo>
                    <a:pt x="67" y="991"/>
                  </a:lnTo>
                  <a:lnTo>
                    <a:pt x="71" y="995"/>
                  </a:lnTo>
                  <a:lnTo>
                    <a:pt x="75" y="995"/>
                  </a:lnTo>
                  <a:lnTo>
                    <a:pt x="79" y="995"/>
                  </a:lnTo>
                  <a:lnTo>
                    <a:pt x="84" y="995"/>
                  </a:lnTo>
                  <a:lnTo>
                    <a:pt x="88" y="995"/>
                  </a:lnTo>
                  <a:lnTo>
                    <a:pt x="92" y="995"/>
                  </a:lnTo>
                  <a:lnTo>
                    <a:pt x="96" y="995"/>
                  </a:lnTo>
                  <a:lnTo>
                    <a:pt x="104" y="995"/>
                  </a:lnTo>
                  <a:lnTo>
                    <a:pt x="108" y="995"/>
                  </a:lnTo>
                  <a:lnTo>
                    <a:pt x="113" y="995"/>
                  </a:lnTo>
                  <a:lnTo>
                    <a:pt x="117" y="991"/>
                  </a:lnTo>
                  <a:lnTo>
                    <a:pt x="121" y="991"/>
                  </a:lnTo>
                  <a:lnTo>
                    <a:pt x="125" y="987"/>
                  </a:lnTo>
                  <a:lnTo>
                    <a:pt x="129" y="982"/>
                  </a:lnTo>
                  <a:lnTo>
                    <a:pt x="133" y="978"/>
                  </a:lnTo>
                  <a:lnTo>
                    <a:pt x="138" y="974"/>
                  </a:lnTo>
                  <a:lnTo>
                    <a:pt x="142" y="970"/>
                  </a:lnTo>
                  <a:lnTo>
                    <a:pt x="146" y="966"/>
                  </a:lnTo>
                  <a:lnTo>
                    <a:pt x="150" y="957"/>
                  </a:lnTo>
                  <a:lnTo>
                    <a:pt x="158" y="949"/>
                  </a:lnTo>
                  <a:lnTo>
                    <a:pt x="163" y="941"/>
                  </a:lnTo>
                  <a:lnTo>
                    <a:pt x="167" y="928"/>
                  </a:lnTo>
                  <a:lnTo>
                    <a:pt x="171" y="920"/>
                  </a:lnTo>
                  <a:lnTo>
                    <a:pt x="175" y="907"/>
                  </a:lnTo>
                  <a:lnTo>
                    <a:pt x="179" y="891"/>
                  </a:lnTo>
                  <a:lnTo>
                    <a:pt x="183" y="874"/>
                  </a:lnTo>
                  <a:lnTo>
                    <a:pt x="187" y="858"/>
                  </a:lnTo>
                  <a:lnTo>
                    <a:pt x="192" y="841"/>
                  </a:lnTo>
                  <a:lnTo>
                    <a:pt x="196" y="820"/>
                  </a:lnTo>
                  <a:lnTo>
                    <a:pt x="200" y="795"/>
                  </a:lnTo>
                  <a:lnTo>
                    <a:pt x="204" y="770"/>
                  </a:lnTo>
                  <a:lnTo>
                    <a:pt x="212" y="745"/>
                  </a:lnTo>
                  <a:lnTo>
                    <a:pt x="217" y="716"/>
                  </a:lnTo>
                  <a:lnTo>
                    <a:pt x="221" y="687"/>
                  </a:lnTo>
                  <a:lnTo>
                    <a:pt x="225" y="658"/>
                  </a:lnTo>
                  <a:lnTo>
                    <a:pt x="229" y="625"/>
                  </a:lnTo>
                  <a:lnTo>
                    <a:pt x="233" y="587"/>
                  </a:lnTo>
                  <a:lnTo>
                    <a:pt x="237" y="554"/>
                  </a:lnTo>
                  <a:lnTo>
                    <a:pt x="241" y="516"/>
                  </a:lnTo>
                  <a:lnTo>
                    <a:pt x="246" y="479"/>
                  </a:lnTo>
                  <a:lnTo>
                    <a:pt x="250" y="441"/>
                  </a:lnTo>
                  <a:lnTo>
                    <a:pt x="254" y="404"/>
                  </a:lnTo>
                  <a:lnTo>
                    <a:pt x="258" y="362"/>
                  </a:lnTo>
                  <a:lnTo>
                    <a:pt x="266" y="325"/>
                  </a:lnTo>
                  <a:lnTo>
                    <a:pt x="271" y="287"/>
                  </a:lnTo>
                  <a:lnTo>
                    <a:pt x="275" y="250"/>
                  </a:lnTo>
                  <a:lnTo>
                    <a:pt x="279" y="217"/>
                  </a:lnTo>
                  <a:lnTo>
                    <a:pt x="283" y="183"/>
                  </a:lnTo>
                  <a:lnTo>
                    <a:pt x="287" y="150"/>
                  </a:lnTo>
                  <a:lnTo>
                    <a:pt x="291" y="121"/>
                  </a:lnTo>
                  <a:lnTo>
                    <a:pt x="296" y="92"/>
                  </a:lnTo>
                  <a:lnTo>
                    <a:pt x="300" y="71"/>
                  </a:lnTo>
                  <a:lnTo>
                    <a:pt x="304" y="50"/>
                  </a:lnTo>
                  <a:lnTo>
                    <a:pt x="308" y="29"/>
                  </a:lnTo>
                  <a:lnTo>
                    <a:pt x="312" y="17"/>
                  </a:lnTo>
                  <a:lnTo>
                    <a:pt x="320" y="9"/>
                  </a:lnTo>
                  <a:lnTo>
                    <a:pt x="325" y="0"/>
                  </a:lnTo>
                  <a:lnTo>
                    <a:pt x="329" y="0"/>
                  </a:lnTo>
                  <a:lnTo>
                    <a:pt x="333" y="0"/>
                  </a:lnTo>
                  <a:lnTo>
                    <a:pt x="337" y="9"/>
                  </a:lnTo>
                  <a:lnTo>
                    <a:pt x="341" y="17"/>
                  </a:lnTo>
                  <a:lnTo>
                    <a:pt x="345" y="29"/>
                  </a:lnTo>
                  <a:lnTo>
                    <a:pt x="350" y="50"/>
                  </a:lnTo>
                  <a:lnTo>
                    <a:pt x="354" y="71"/>
                  </a:lnTo>
                  <a:lnTo>
                    <a:pt x="358" y="92"/>
                  </a:lnTo>
                  <a:lnTo>
                    <a:pt x="362" y="121"/>
                  </a:lnTo>
                  <a:lnTo>
                    <a:pt x="370" y="150"/>
                  </a:lnTo>
                  <a:lnTo>
                    <a:pt x="374" y="183"/>
                  </a:lnTo>
                  <a:lnTo>
                    <a:pt x="379" y="217"/>
                  </a:lnTo>
                  <a:lnTo>
                    <a:pt x="383" y="250"/>
                  </a:lnTo>
                  <a:lnTo>
                    <a:pt x="387" y="287"/>
                  </a:lnTo>
                  <a:lnTo>
                    <a:pt x="391" y="325"/>
                  </a:lnTo>
                  <a:lnTo>
                    <a:pt x="395" y="362"/>
                  </a:lnTo>
                  <a:lnTo>
                    <a:pt x="399" y="404"/>
                  </a:lnTo>
                  <a:lnTo>
                    <a:pt x="404" y="441"/>
                  </a:lnTo>
                  <a:lnTo>
                    <a:pt x="408" y="479"/>
                  </a:lnTo>
                  <a:lnTo>
                    <a:pt x="412" y="516"/>
                  </a:lnTo>
                  <a:lnTo>
                    <a:pt x="416" y="554"/>
                  </a:lnTo>
                  <a:lnTo>
                    <a:pt x="424" y="587"/>
                  </a:lnTo>
                  <a:lnTo>
                    <a:pt x="429" y="625"/>
                  </a:lnTo>
                  <a:lnTo>
                    <a:pt x="433" y="658"/>
                  </a:lnTo>
                  <a:lnTo>
                    <a:pt x="437" y="687"/>
                  </a:lnTo>
                  <a:lnTo>
                    <a:pt x="441" y="716"/>
                  </a:lnTo>
                  <a:lnTo>
                    <a:pt x="445" y="745"/>
                  </a:lnTo>
                  <a:lnTo>
                    <a:pt x="449" y="770"/>
                  </a:lnTo>
                  <a:lnTo>
                    <a:pt x="453" y="795"/>
                  </a:lnTo>
                  <a:lnTo>
                    <a:pt x="458" y="820"/>
                  </a:lnTo>
                  <a:lnTo>
                    <a:pt x="462" y="841"/>
                  </a:lnTo>
                  <a:lnTo>
                    <a:pt x="466" y="858"/>
                  </a:lnTo>
                  <a:lnTo>
                    <a:pt x="470" y="874"/>
                  </a:lnTo>
                  <a:lnTo>
                    <a:pt x="478" y="891"/>
                  </a:lnTo>
                  <a:lnTo>
                    <a:pt x="483" y="907"/>
                  </a:lnTo>
                  <a:lnTo>
                    <a:pt x="487" y="920"/>
                  </a:lnTo>
                  <a:lnTo>
                    <a:pt x="491" y="928"/>
                  </a:lnTo>
                  <a:lnTo>
                    <a:pt x="495" y="941"/>
                  </a:lnTo>
                  <a:lnTo>
                    <a:pt x="499" y="949"/>
                  </a:lnTo>
                  <a:lnTo>
                    <a:pt x="503" y="957"/>
                  </a:lnTo>
                  <a:lnTo>
                    <a:pt x="507" y="966"/>
                  </a:lnTo>
                  <a:lnTo>
                    <a:pt x="512" y="970"/>
                  </a:lnTo>
                  <a:lnTo>
                    <a:pt x="516" y="974"/>
                  </a:lnTo>
                  <a:lnTo>
                    <a:pt x="520" y="982"/>
                  </a:lnTo>
                  <a:lnTo>
                    <a:pt x="524" y="982"/>
                  </a:lnTo>
                  <a:lnTo>
                    <a:pt x="532" y="987"/>
                  </a:lnTo>
                  <a:lnTo>
                    <a:pt x="537" y="991"/>
                  </a:lnTo>
                  <a:lnTo>
                    <a:pt x="541" y="995"/>
                  </a:lnTo>
                  <a:lnTo>
                    <a:pt x="545" y="995"/>
                  </a:lnTo>
                  <a:lnTo>
                    <a:pt x="549" y="999"/>
                  </a:lnTo>
                  <a:lnTo>
                    <a:pt x="553" y="999"/>
                  </a:lnTo>
                  <a:lnTo>
                    <a:pt x="557" y="999"/>
                  </a:lnTo>
                  <a:lnTo>
                    <a:pt x="562" y="999"/>
                  </a:lnTo>
                  <a:lnTo>
                    <a:pt x="566" y="1003"/>
                  </a:lnTo>
                  <a:lnTo>
                    <a:pt x="570" y="1003"/>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1467"/>
            <p:cNvSpPr>
              <a:spLocks/>
            </p:cNvSpPr>
            <p:nvPr/>
          </p:nvSpPr>
          <p:spPr bwMode="auto">
            <a:xfrm>
              <a:off x="3387" y="2838"/>
              <a:ext cx="208" cy="0"/>
            </a:xfrm>
            <a:custGeom>
              <a:avLst/>
              <a:gdLst>
                <a:gd name="T0" fmla="*/ 0 w 208"/>
                <a:gd name="T1" fmla="*/ 4 w 208"/>
                <a:gd name="T2" fmla="*/ 12 w 208"/>
                <a:gd name="T3" fmla="*/ 16 w 208"/>
                <a:gd name="T4" fmla="*/ 21 w 208"/>
                <a:gd name="T5" fmla="*/ 25 w 208"/>
                <a:gd name="T6" fmla="*/ 29 w 208"/>
                <a:gd name="T7" fmla="*/ 33 w 208"/>
                <a:gd name="T8" fmla="*/ 37 w 208"/>
                <a:gd name="T9" fmla="*/ 41 w 208"/>
                <a:gd name="T10" fmla="*/ 46 w 208"/>
                <a:gd name="T11" fmla="*/ 50 w 208"/>
                <a:gd name="T12" fmla="*/ 54 w 208"/>
                <a:gd name="T13" fmla="*/ 58 w 208"/>
                <a:gd name="T14" fmla="*/ 66 w 208"/>
                <a:gd name="T15" fmla="*/ 70 w 208"/>
                <a:gd name="T16" fmla="*/ 75 w 208"/>
                <a:gd name="T17" fmla="*/ 79 w 208"/>
                <a:gd name="T18" fmla="*/ 83 w 208"/>
                <a:gd name="T19" fmla="*/ 87 w 208"/>
                <a:gd name="T20" fmla="*/ 91 w 208"/>
                <a:gd name="T21" fmla="*/ 95 w 208"/>
                <a:gd name="T22" fmla="*/ 100 w 208"/>
                <a:gd name="T23" fmla="*/ 104 w 208"/>
                <a:gd name="T24" fmla="*/ 108 w 208"/>
                <a:gd name="T25" fmla="*/ 112 w 208"/>
                <a:gd name="T26" fmla="*/ 120 w 208"/>
                <a:gd name="T27" fmla="*/ 125 w 208"/>
                <a:gd name="T28" fmla="*/ 129 w 208"/>
                <a:gd name="T29" fmla="*/ 133 w 208"/>
                <a:gd name="T30" fmla="*/ 137 w 208"/>
                <a:gd name="T31" fmla="*/ 141 w 208"/>
                <a:gd name="T32" fmla="*/ 145 w 208"/>
                <a:gd name="T33" fmla="*/ 149 w 208"/>
                <a:gd name="T34" fmla="*/ 154 w 208"/>
                <a:gd name="T35" fmla="*/ 158 w 208"/>
                <a:gd name="T36" fmla="*/ 162 w 208"/>
                <a:gd name="T37" fmla="*/ 166 w 208"/>
                <a:gd name="T38" fmla="*/ 174 w 208"/>
                <a:gd name="T39" fmla="*/ 179 w 208"/>
                <a:gd name="T40" fmla="*/ 183 w 208"/>
                <a:gd name="T41" fmla="*/ 187 w 208"/>
                <a:gd name="T42" fmla="*/ 191 w 208"/>
                <a:gd name="T43" fmla="*/ 195 w 208"/>
                <a:gd name="T44" fmla="*/ 199 w 208"/>
                <a:gd name="T45" fmla="*/ 203 w 208"/>
                <a:gd name="T46" fmla="*/ 208 w 20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Lst>
              <a:rect l="0" t="0" r="r" b="b"/>
              <a:pathLst>
                <a:path w="208">
                  <a:moveTo>
                    <a:pt x="0" y="0"/>
                  </a:moveTo>
                  <a:lnTo>
                    <a:pt x="4" y="0"/>
                  </a:lnTo>
                  <a:lnTo>
                    <a:pt x="12" y="0"/>
                  </a:lnTo>
                  <a:lnTo>
                    <a:pt x="16" y="0"/>
                  </a:lnTo>
                  <a:lnTo>
                    <a:pt x="21" y="0"/>
                  </a:lnTo>
                  <a:lnTo>
                    <a:pt x="25" y="0"/>
                  </a:lnTo>
                  <a:lnTo>
                    <a:pt x="29" y="0"/>
                  </a:lnTo>
                  <a:lnTo>
                    <a:pt x="33" y="0"/>
                  </a:lnTo>
                  <a:lnTo>
                    <a:pt x="37" y="0"/>
                  </a:lnTo>
                  <a:lnTo>
                    <a:pt x="41" y="0"/>
                  </a:lnTo>
                  <a:lnTo>
                    <a:pt x="46" y="0"/>
                  </a:lnTo>
                  <a:lnTo>
                    <a:pt x="50" y="0"/>
                  </a:lnTo>
                  <a:lnTo>
                    <a:pt x="54" y="0"/>
                  </a:lnTo>
                  <a:lnTo>
                    <a:pt x="58" y="0"/>
                  </a:lnTo>
                  <a:lnTo>
                    <a:pt x="66" y="0"/>
                  </a:lnTo>
                  <a:lnTo>
                    <a:pt x="70" y="0"/>
                  </a:lnTo>
                  <a:lnTo>
                    <a:pt x="75" y="0"/>
                  </a:lnTo>
                  <a:lnTo>
                    <a:pt x="79" y="0"/>
                  </a:lnTo>
                  <a:lnTo>
                    <a:pt x="83" y="0"/>
                  </a:lnTo>
                  <a:lnTo>
                    <a:pt x="87" y="0"/>
                  </a:lnTo>
                  <a:lnTo>
                    <a:pt x="91" y="0"/>
                  </a:lnTo>
                  <a:lnTo>
                    <a:pt x="95" y="0"/>
                  </a:lnTo>
                  <a:lnTo>
                    <a:pt x="100" y="0"/>
                  </a:lnTo>
                  <a:lnTo>
                    <a:pt x="104" y="0"/>
                  </a:lnTo>
                  <a:lnTo>
                    <a:pt x="108" y="0"/>
                  </a:lnTo>
                  <a:lnTo>
                    <a:pt x="112" y="0"/>
                  </a:lnTo>
                  <a:lnTo>
                    <a:pt x="120" y="0"/>
                  </a:lnTo>
                  <a:lnTo>
                    <a:pt x="125" y="0"/>
                  </a:lnTo>
                  <a:lnTo>
                    <a:pt x="129" y="0"/>
                  </a:lnTo>
                  <a:lnTo>
                    <a:pt x="133" y="0"/>
                  </a:lnTo>
                  <a:lnTo>
                    <a:pt x="137" y="0"/>
                  </a:lnTo>
                  <a:lnTo>
                    <a:pt x="141" y="0"/>
                  </a:lnTo>
                  <a:lnTo>
                    <a:pt x="145" y="0"/>
                  </a:lnTo>
                  <a:lnTo>
                    <a:pt x="149" y="0"/>
                  </a:lnTo>
                  <a:lnTo>
                    <a:pt x="154" y="0"/>
                  </a:lnTo>
                  <a:lnTo>
                    <a:pt x="158" y="0"/>
                  </a:lnTo>
                  <a:lnTo>
                    <a:pt x="162" y="0"/>
                  </a:lnTo>
                  <a:lnTo>
                    <a:pt x="166" y="0"/>
                  </a:lnTo>
                  <a:lnTo>
                    <a:pt x="174" y="0"/>
                  </a:lnTo>
                  <a:lnTo>
                    <a:pt x="179" y="0"/>
                  </a:lnTo>
                  <a:lnTo>
                    <a:pt x="183" y="0"/>
                  </a:lnTo>
                  <a:lnTo>
                    <a:pt x="187" y="0"/>
                  </a:lnTo>
                  <a:lnTo>
                    <a:pt x="191" y="0"/>
                  </a:lnTo>
                  <a:lnTo>
                    <a:pt x="195" y="0"/>
                  </a:lnTo>
                  <a:lnTo>
                    <a:pt x="199" y="0"/>
                  </a:lnTo>
                  <a:lnTo>
                    <a:pt x="203" y="0"/>
                  </a:lnTo>
                  <a:lnTo>
                    <a:pt x="208"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638731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noAutofit/>
              </a:bodyPr>
              <a:lstStyle/>
              <a:p>
                <a:r>
                  <a:rPr lang="en-US" altLang="ko-KR" dirty="0"/>
                  <a:t>When we can draw samples from </a:t>
                </a:r>
                <a14:m>
                  <m:oMath xmlns:m="http://schemas.openxmlformats.org/officeDocument/2006/math">
                    <m:r>
                      <a:rPr lang="en-US" altLang="ko-KR" i="1" dirty="0" smtClean="0">
                        <a:latin typeface="Cambria Math" panose="02040503050406030204" pitchFamily="18" charset="0"/>
                      </a:rPr>
                      <m:t>𝑝</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m:t>
                    </m:r>
                  </m:oMath>
                </a14:m>
                <a:endParaRPr lang="en-US" altLang="ko-KR" dirty="0"/>
              </a:p>
              <a:p>
                <a:pPr lvl="1"/>
                <a:endParaRPr lang="en-US" altLang="ko-KR" sz="2000" dirty="0"/>
              </a:p>
              <a:p>
                <a:pPr lvl="1"/>
                <a:endParaRPr lang="en-US" altLang="ko-KR" sz="2000" dirty="0"/>
              </a:p>
              <a:p>
                <a:pPr lvl="1"/>
                <a:r>
                  <a:rPr lang="en-US" altLang="ko-KR" sz="2000" dirty="0"/>
                  <a:t>Count # of x where </a:t>
                </a:r>
                <a14:m>
                  <m:oMath xmlns:m="http://schemas.openxmlformats.org/officeDocument/2006/math">
                    <m:r>
                      <a:rPr lang="en-US" altLang="ko-KR" sz="2000" i="1" dirty="0" smtClean="0">
                        <a:latin typeface="Cambria Math" panose="02040503050406030204" pitchFamily="18" charset="0"/>
                      </a:rPr>
                      <m:t>𝑔</m:t>
                    </m:r>
                    <m:r>
                      <a:rPr lang="en-US" altLang="ko-KR" sz="2000" i="1" dirty="0" smtClean="0">
                        <a:latin typeface="Cambria Math" panose="02040503050406030204" pitchFamily="18" charset="0"/>
                        <a:ea typeface="Cambria Math" panose="02040503050406030204" pitchFamily="18" charset="0"/>
                      </a:rPr>
                      <m:t>≤</m:t>
                    </m:r>
                    <m:r>
                      <a:rPr lang="en-US" altLang="ko-KR" sz="2000" i="1" dirty="0">
                        <a:latin typeface="Cambria Math" panose="02040503050406030204" pitchFamily="18" charset="0"/>
                      </a:rPr>
                      <m:t>0</m:t>
                    </m:r>
                  </m:oMath>
                </a14:m>
                <a:r>
                  <a:rPr lang="en-US" altLang="ko-KR" sz="2000" dirty="0"/>
                  <a:t>, or sum all </a:t>
                </a:r>
                <a14:m>
                  <m:oMath xmlns:m="http://schemas.openxmlformats.org/officeDocument/2006/math">
                    <m:r>
                      <a:rPr lang="en-US" altLang="ko-KR" sz="2000" i="1" dirty="0" smtClean="0">
                        <a:latin typeface="Cambria Math" panose="02040503050406030204" pitchFamily="18" charset="0"/>
                      </a:rPr>
                      <m:t>𝐼</m:t>
                    </m:r>
                    <m:r>
                      <a:rPr lang="en-US" altLang="ko-KR" sz="2000" i="1" baseline="-25000" dirty="0">
                        <a:latin typeface="Cambria Math" panose="02040503050406030204" pitchFamily="18" charset="0"/>
                      </a:rPr>
                      <m:t>𝑔</m:t>
                    </m:r>
                  </m:oMath>
                </a14:m>
                <a:r>
                  <a:rPr lang="en-US" altLang="ko-KR" sz="2000" dirty="0"/>
                  <a:t>.</a:t>
                </a:r>
              </a:p>
              <a:p>
                <a:pPr lvl="1"/>
                <a:r>
                  <a:rPr lang="en-US" altLang="ko-KR" sz="2000" dirty="0"/>
                  <a:t>In case that we can’t draw samples, </a:t>
                </a:r>
              </a:p>
              <a:p>
                <a:pPr marL="457200" lvl="1" indent="0">
                  <a:buNone/>
                </a:pPr>
                <a:endParaRPr lang="en-US" altLang="ko-KR" sz="2000" dirty="0"/>
              </a:p>
              <a:p>
                <a:pPr lvl="1">
                  <a:spcBef>
                    <a:spcPts val="2400"/>
                  </a:spcBef>
                </a:pPr>
                <a:r>
                  <a:rPr lang="en-US" altLang="ko-KR" sz="2000" dirty="0"/>
                  <a:t>	Sum all </a:t>
                </a:r>
                <a14:m>
                  <m:oMath xmlns:m="http://schemas.openxmlformats.org/officeDocument/2006/math">
                    <m:r>
                      <a:rPr lang="en-US" altLang="ko-KR" sz="2000" i="1" dirty="0" smtClean="0">
                        <a:latin typeface="Cambria Math" panose="02040503050406030204" pitchFamily="18" charset="0"/>
                      </a:rPr>
                      <m:t>𝐼</m:t>
                    </m:r>
                    <m:r>
                      <a:rPr lang="en-US" altLang="ko-KR" sz="2000" i="1" baseline="-25000" dirty="0">
                        <a:latin typeface="Cambria Math" panose="02040503050406030204" pitchFamily="18" charset="0"/>
                      </a:rPr>
                      <m:t>𝑔</m:t>
                    </m:r>
                  </m:oMath>
                </a14:m>
                <a:r>
                  <a:rPr lang="en-US" altLang="ko-KR" sz="2000" dirty="0"/>
                  <a:t> but with uneven weight where </a:t>
                </a:r>
                <a14:m>
                  <m:oMath xmlns:m="http://schemas.openxmlformats.org/officeDocument/2006/math">
                    <m:r>
                      <a:rPr lang="en-US" altLang="ko-KR" sz="2000" i="1" dirty="0" smtClean="0">
                        <a:latin typeface="Cambria Math" panose="02040503050406030204" pitchFamily="18" charset="0"/>
                      </a:rPr>
                      <m:t>𝐼</m:t>
                    </m:r>
                    <m:r>
                      <a:rPr lang="en-US" altLang="ko-KR" sz="2000" i="1" baseline="-25000" dirty="0">
                        <a:latin typeface="Cambria Math" panose="02040503050406030204" pitchFamily="18" charset="0"/>
                      </a:rPr>
                      <m:t>𝑔</m:t>
                    </m:r>
                  </m:oMath>
                </a14:m>
                <a:r>
                  <a:rPr lang="en-US" altLang="ko-KR" sz="2000" dirty="0"/>
                  <a:t> is 1 when </a:t>
                </a:r>
                <a14:m>
                  <m:oMath xmlns:m="http://schemas.openxmlformats.org/officeDocument/2006/math">
                    <m:r>
                      <a:rPr lang="en-US" altLang="ko-KR" sz="2000" i="1" dirty="0" smtClean="0">
                        <a:latin typeface="Cambria Math" panose="02040503050406030204" pitchFamily="18" charset="0"/>
                      </a:rPr>
                      <m:t>𝑔</m:t>
                    </m:r>
                    <m:r>
                      <a:rPr lang="en-US" altLang="ko-KR" sz="2000" i="1" dirty="0" smtClean="0">
                        <a:latin typeface="Cambria Math" panose="02040503050406030204" pitchFamily="18" charset="0"/>
                        <a:ea typeface="Cambria Math" panose="02040503050406030204" pitchFamily="18" charset="0"/>
                      </a:rPr>
                      <m:t>≤</m:t>
                    </m:r>
                    <m:r>
                      <a:rPr lang="en-US" altLang="ko-KR" sz="2000" i="1" dirty="0" smtClean="0">
                        <a:latin typeface="Cambria Math" panose="02040503050406030204" pitchFamily="18" charset="0"/>
                      </a:rPr>
                      <m:t>0</m:t>
                    </m:r>
                  </m:oMath>
                </a14:m>
                <a:r>
                  <a:rPr lang="en-US" altLang="ko-KR" sz="2000" dirty="0"/>
                  <a:t>.</a:t>
                </a:r>
              </a:p>
              <a:p>
                <a:endParaRPr lang="en-US" altLang="ko-KR" dirty="0"/>
              </a:p>
              <a:p>
                <a:pPr marL="0" indent="0">
                  <a:spcBef>
                    <a:spcPts val="2400"/>
                  </a:spcBef>
                  <a:buNone/>
                </a:pPr>
                <a:endParaRPr lang="en-US" altLang="ko-KR" dirty="0"/>
              </a:p>
              <a:p>
                <a:r>
                  <a:rPr lang="en-US" altLang="ko-KR" dirty="0">
                    <a:solidFill>
                      <a:srgbClr val="0000CC"/>
                    </a:solidFill>
                  </a:rPr>
                  <a:t>Practice with </a:t>
                </a:r>
                <a:r>
                  <a:rPr lang="en-US" altLang="ko-KR" dirty="0" err="1">
                    <a:solidFill>
                      <a:srgbClr val="0000CC"/>
                    </a:solidFill>
                  </a:rPr>
                  <a:t>matlab</a:t>
                </a:r>
                <a:endParaRPr lang="en-US" altLang="ko-KR" dirty="0">
                  <a:solidFill>
                    <a:srgbClr val="0000CC"/>
                  </a:solidFill>
                </a:endParaRPr>
              </a:p>
              <a:p>
                <a:pPr lvl="1"/>
                <a:r>
                  <a:rPr lang="en-US" altLang="ko-KR" sz="2000" dirty="0">
                    <a:solidFill>
                      <a:srgbClr val="0000CC"/>
                    </a:solidFill>
                  </a:rPr>
                  <a:t>Calculate </a:t>
                </a:r>
                <a14:m>
                  <m:oMath xmlns:m="http://schemas.openxmlformats.org/officeDocument/2006/math">
                    <m:r>
                      <a:rPr lang="en-US" altLang="ko-KR" sz="2000" i="1" dirty="0" smtClean="0">
                        <a:solidFill>
                          <a:srgbClr val="0000CC"/>
                        </a:solidFill>
                        <a:latin typeface="Cambria Math" panose="02040503050406030204" pitchFamily="18" charset="0"/>
                      </a:rPr>
                      <m:t>𝑃</m:t>
                    </m:r>
                    <m:r>
                      <a:rPr lang="en-US" altLang="ko-KR" sz="2000" i="1" dirty="0" smtClean="0">
                        <a:solidFill>
                          <a:srgbClr val="0000CC"/>
                        </a:solidFill>
                        <a:latin typeface="Cambria Math" panose="02040503050406030204" pitchFamily="18" charset="0"/>
                      </a:rPr>
                      <m:t>[</m:t>
                    </m:r>
                    <m:r>
                      <a:rPr lang="en-US" altLang="ko-KR" sz="2000" i="1" dirty="0" smtClean="0">
                        <a:solidFill>
                          <a:srgbClr val="0000CC"/>
                        </a:solidFill>
                        <a:latin typeface="Cambria Math" panose="02040503050406030204" pitchFamily="18" charset="0"/>
                      </a:rPr>
                      <m:t>𝑝</m:t>
                    </m:r>
                    <m:r>
                      <a:rPr lang="en-US" altLang="ko-KR" sz="2000" i="1" dirty="0" smtClean="0">
                        <a:solidFill>
                          <a:srgbClr val="0000CC"/>
                        </a:solidFill>
                        <a:latin typeface="Cambria Math" panose="02040503050406030204" pitchFamily="18" charset="0"/>
                      </a:rPr>
                      <m:t>(</m:t>
                    </m:r>
                    <m:r>
                      <a:rPr lang="en-US" altLang="ko-KR" sz="2000" i="1" dirty="0" smtClean="0">
                        <a:solidFill>
                          <a:srgbClr val="0000CC"/>
                        </a:solidFill>
                        <a:latin typeface="Cambria Math" panose="02040503050406030204" pitchFamily="18" charset="0"/>
                      </a:rPr>
                      <m:t>𝑥</m:t>
                    </m:r>
                    <m:r>
                      <a:rPr lang="en-US" altLang="ko-KR" sz="2000" i="1" dirty="0" smtClean="0">
                        <a:solidFill>
                          <a:srgbClr val="0000CC"/>
                        </a:solidFill>
                        <a:latin typeface="Cambria Math" panose="02040503050406030204" pitchFamily="18" charset="0"/>
                      </a:rPr>
                      <m:t>)≤5] </m:t>
                    </m:r>
                  </m:oMath>
                </a14:m>
                <a:r>
                  <a:rPr lang="en-US" altLang="ko-KR" sz="2000" dirty="0">
                    <a:solidFill>
                      <a:srgbClr val="0000CC"/>
                    </a:solidFill>
                  </a:rPr>
                  <a:t>using importance sampling.</a:t>
                </a:r>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3"/>
                <a:stretch>
                  <a:fillRect l="-643" t="-457" b="-1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제목 1"/>
              <p:cNvSpPr>
                <a:spLocks noGrp="1"/>
              </p:cNvSpPr>
              <p:nvPr>
                <p:ph type="title"/>
              </p:nvPr>
            </p:nvSpPr>
            <p:spPr/>
            <p:txBody>
              <a:bodyPr/>
              <a:lstStyle/>
              <a:p>
                <a:r>
                  <a:rPr lang="en-US" altLang="ko-KR" dirty="0"/>
                  <a:t>Calculation of Probability of </a:t>
                </a:r>
                <a14:m>
                  <m:oMath xmlns:m="http://schemas.openxmlformats.org/officeDocument/2006/math">
                    <m:r>
                      <a:rPr lang="en-US" altLang="ko-KR" i="1" dirty="0" smtClean="0">
                        <a:latin typeface="Cambria Math" panose="02040503050406030204" pitchFamily="18" charset="0"/>
                      </a:rPr>
                      <m:t>𝑔</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)≤0</m:t>
                    </m:r>
                  </m:oMath>
                </a14:m>
                <a:endParaRPr lang="ko-KR" altLang="en-US" dirty="0"/>
              </a:p>
            </p:txBody>
          </p:sp>
        </mc:Choice>
        <mc:Fallback xmlns="">
          <p:sp>
            <p:nvSpPr>
              <p:cNvPr id="2" name="제목 1"/>
              <p:cNvSpPr>
                <a:spLocks noGrp="1" noRot="1" noChangeAspect="1" noMove="1" noResize="1" noEditPoints="1" noAdjustHandles="1" noChangeArrowheads="1" noChangeShapeType="1" noTextEdit="1"/>
              </p:cNvSpPr>
              <p:nvPr>
                <p:ph type="title"/>
              </p:nvPr>
            </p:nvSpPr>
            <p:spPr>
              <a:blipFill>
                <a:blip r:embed="rId4"/>
                <a:stretch>
                  <a:fillRect l="-1487" t="-10227" b="-29545"/>
                </a:stretch>
              </a:blipFill>
            </p:spPr>
            <p:txBody>
              <a:bodyPr/>
              <a:lstStyle/>
              <a:p>
                <a:r>
                  <a:rPr lang="en-US">
                    <a:noFill/>
                  </a:rPr>
                  <a:t> </a:t>
                </a:r>
              </a:p>
            </p:txBody>
          </p:sp>
        </mc:Fallback>
      </mc:AlternateContent>
      <p:pic>
        <p:nvPicPr>
          <p:cNvPr id="105481" name="Picture 9"/>
          <p:cNvPicPr>
            <a:picLocks noChangeAspect="1" noChangeArrowheads="1"/>
          </p:cNvPicPr>
          <p:nvPr/>
        </p:nvPicPr>
        <p:blipFill>
          <a:blip r:embed="rId5"/>
          <a:srcRect b="56256"/>
          <a:stretch>
            <a:fillRect/>
          </a:stretch>
        </p:blipFill>
        <p:spPr bwMode="auto">
          <a:xfrm>
            <a:off x="1581255" y="4403052"/>
            <a:ext cx="2665413" cy="1087438"/>
          </a:xfrm>
          <a:prstGeom prst="rect">
            <a:avLst/>
          </a:prstGeom>
          <a:noFill/>
          <a:ln w="9525">
            <a:noFill/>
            <a:miter lim="800000"/>
            <a:headEnd/>
            <a:tailEnd/>
          </a:ln>
        </p:spPr>
      </p:pic>
      <p:pic>
        <p:nvPicPr>
          <p:cNvPr id="105482" name="Picture 10"/>
          <p:cNvPicPr>
            <a:picLocks noChangeAspect="1" noChangeArrowheads="1"/>
          </p:cNvPicPr>
          <p:nvPr/>
        </p:nvPicPr>
        <p:blipFill>
          <a:blip r:embed="rId5"/>
          <a:srcRect t="51306"/>
          <a:stretch>
            <a:fillRect/>
          </a:stretch>
        </p:blipFill>
        <p:spPr bwMode="auto">
          <a:xfrm>
            <a:off x="4496643" y="4333996"/>
            <a:ext cx="2700338" cy="1225550"/>
          </a:xfrm>
          <a:prstGeom prst="rect">
            <a:avLst/>
          </a:prstGeom>
          <a:noFill/>
          <a:ln w="9525">
            <a:noFill/>
            <a:miter lim="800000"/>
            <a:headEnd/>
            <a:tailEnd/>
          </a:ln>
        </p:spPr>
      </p:pic>
      <p:graphicFrame>
        <p:nvGraphicFramePr>
          <p:cNvPr id="4" name="Object 3"/>
          <p:cNvGraphicFramePr>
            <a:graphicFrameLocks noChangeAspect="1"/>
          </p:cNvGraphicFramePr>
          <p:nvPr/>
        </p:nvGraphicFramePr>
        <p:xfrm>
          <a:off x="5846812" y="2383550"/>
          <a:ext cx="2743200" cy="736600"/>
        </p:xfrm>
        <a:graphic>
          <a:graphicData uri="http://schemas.openxmlformats.org/presentationml/2006/ole">
            <mc:AlternateContent xmlns:mc="http://schemas.openxmlformats.org/markup-compatibility/2006">
              <mc:Choice xmlns:v="urn:schemas-microsoft-com:vml" Requires="v">
                <p:oleObj name="Equation" r:id="rId6" imgW="2743200" imgH="736560" progId="Equation.DSMT4">
                  <p:embed/>
                </p:oleObj>
              </mc:Choice>
              <mc:Fallback>
                <p:oleObj name="Equation" r:id="rId6" imgW="2743200" imgH="736560" progId="Equation.DSMT4">
                  <p:embed/>
                  <p:pic>
                    <p:nvPicPr>
                      <p:cNvPr id="4" name="Object 3"/>
                      <p:cNvPicPr/>
                      <p:nvPr/>
                    </p:nvPicPr>
                    <p:blipFill>
                      <a:blip r:embed="rId7"/>
                      <a:stretch>
                        <a:fillRect/>
                      </a:stretch>
                    </p:blipFill>
                    <p:spPr>
                      <a:xfrm>
                        <a:off x="5846812" y="2383550"/>
                        <a:ext cx="2743200" cy="7366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3A18CC-0032-4EF5-A9F4-CB9F4FB4FCBE}"/>
                  </a:ext>
                </a:extLst>
              </p:cNvPr>
              <p:cNvSpPr txBox="1"/>
              <p:nvPr/>
            </p:nvSpPr>
            <p:spPr>
              <a:xfrm>
                <a:off x="928195" y="1379188"/>
                <a:ext cx="6636945" cy="89486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)≤0</m:t>
                          </m:r>
                        </m:sub>
                        <m:sup/>
                        <m:e>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e>
                      </m:nary>
                      <m:r>
                        <a:rPr lang="en-US" sz="2000" b="0" i="1"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𝑔</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e>
                      </m:nary>
                      <m:r>
                        <a:rPr lang="en-US" sz="2000" i="1">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𝑁</m:t>
                          </m:r>
                        </m:den>
                      </m:f>
                      <m:nary>
                        <m:naryPr>
                          <m:chr m:val="∑"/>
                          <m:ctrlPr>
                            <a:rPr lang="en-US" sz="200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𝑁</m:t>
                          </m:r>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𝑔</m:t>
                              </m:r>
                            </m:sub>
                          </m:sSub>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𝑥</m:t>
                                  </m:r>
                                </m:e>
                                <m:sup>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sup>
                              </m:sSup>
                            </m:e>
                          </m:d>
                        </m:e>
                      </m:nary>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𝑓</m:t>
                              </m:r>
                            </m:sub>
                          </m:sSub>
                        </m:num>
                        <m:den>
                          <m:r>
                            <a:rPr lang="en-US" sz="2000" b="0" i="1" smtClean="0">
                              <a:latin typeface="Cambria Math" panose="02040503050406030204" pitchFamily="18" charset="0"/>
                              <a:ea typeface="Cambria Math" panose="02040503050406030204" pitchFamily="18" charset="0"/>
                            </a:rPr>
                            <m:t>𝑁</m:t>
                          </m:r>
                        </m:den>
                      </m:f>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E63A18CC-0032-4EF5-A9F4-CB9F4FB4FCBE}"/>
                  </a:ext>
                </a:extLst>
              </p:cNvPr>
              <p:cNvSpPr txBox="1">
                <a:spLocks noRot="1" noChangeAspect="1" noMove="1" noResize="1" noEditPoints="1" noAdjustHandles="1" noChangeArrowheads="1" noChangeShapeType="1" noTextEdit="1"/>
              </p:cNvSpPr>
              <p:nvPr/>
            </p:nvSpPr>
            <p:spPr>
              <a:xfrm>
                <a:off x="928195" y="1379188"/>
                <a:ext cx="6636945" cy="89486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EBE5C9-5902-4679-BC03-1BF999D4BDA8}"/>
                  </a:ext>
                </a:extLst>
              </p:cNvPr>
              <p:cNvSpPr txBox="1"/>
              <p:nvPr/>
            </p:nvSpPr>
            <p:spPr>
              <a:xfrm>
                <a:off x="1581255" y="3105274"/>
                <a:ext cx="5550815" cy="8948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𝑔</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r>
                            <a:rPr lang="en-US" sz="2000" b="0" i="1" smtClean="0">
                              <a:latin typeface="Cambria Math" panose="02040503050406030204" pitchFamily="18" charset="0"/>
                            </a:rPr>
                            <m:t>𝑞</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e>
                      </m:nary>
                      <m:r>
                        <a:rPr lang="en-US" sz="2000" i="1">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𝑁</m:t>
                          </m:r>
                        </m:den>
                      </m:f>
                      <m:nary>
                        <m:naryPr>
                          <m:chr m:val="∑"/>
                          <m:ctrlPr>
                            <a:rPr lang="en-US" sz="200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𝑁</m:t>
                          </m:r>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𝑔</m:t>
                              </m:r>
                            </m:sub>
                          </m:sSub>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𝑥</m:t>
                                  </m:r>
                                </m:e>
                                <m:sup>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sup>
                              </m:sSup>
                            </m:e>
                          </m:d>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𝑤</m:t>
                              </m:r>
                            </m:e>
                          </m:acc>
                          <m:d>
                            <m:dPr>
                              <m:ctrlPr>
                                <a:rPr lang="en-US" sz="2000" i="1">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𝑥</m:t>
                                  </m:r>
                                </m:e>
                                <m:sup>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𝑖</m:t>
                                      </m:r>
                                    </m:e>
                                  </m:d>
                                </m:sup>
                              </m:sSup>
                            </m:e>
                          </m:d>
                        </m:e>
                      </m:nary>
                    </m:oMath>
                  </m:oMathPara>
                </a14:m>
                <a:endParaRPr lang="en-US" sz="2000" b="0" i="1" dirty="0">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EBEBE5C9-5902-4679-BC03-1BF999D4BDA8}"/>
                  </a:ext>
                </a:extLst>
              </p:cNvPr>
              <p:cNvSpPr txBox="1">
                <a:spLocks noRot="1" noChangeAspect="1" noMove="1" noResize="1" noEditPoints="1" noAdjustHandles="1" noChangeArrowheads="1" noChangeShapeType="1" noTextEdit="1"/>
              </p:cNvSpPr>
              <p:nvPr/>
            </p:nvSpPr>
            <p:spPr>
              <a:xfrm>
                <a:off x="1581255" y="3105274"/>
                <a:ext cx="5550815" cy="894860"/>
              </a:xfrm>
              <a:prstGeom prst="rect">
                <a:avLst/>
              </a:prstGeom>
              <a:blipFill>
                <a:blip r:embed="rId9"/>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1806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4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Each sample is from </a:t>
                </a:r>
                <a:r>
                  <a:rPr lang="en-US" dirty="0">
                    <a:solidFill>
                      <a:srgbClr val="FF0000"/>
                    </a:solidFill>
                  </a:rPr>
                  <a:t>binomial distribution </a:t>
                </a:r>
                <a:r>
                  <a:rPr lang="en-US" dirty="0"/>
                  <a:t>with probability of “success” </a:t>
                </a:r>
                <a14:m>
                  <m:oMath xmlns:m="http://schemas.openxmlformats.org/officeDocument/2006/math">
                    <m:r>
                      <a:rPr lang="en-US" b="0" i="1" dirty="0" smtClean="0">
                        <a:latin typeface="Cambria Math" panose="02040503050406030204" pitchFamily="18" charset="0"/>
                      </a:rPr>
                      <m:t>𝜃</m:t>
                    </m:r>
                  </m:oMath>
                </a14:m>
                <a:endParaRPr lang="en-US" dirty="0">
                  <a:latin typeface="Symbol" panose="05050102010706020507" pitchFamily="18" charset="2"/>
                </a:endParaRPr>
              </a:p>
              <a:p>
                <a:r>
                  <a:rPr lang="en-US" dirty="0"/>
                  <a:t>The mean of </a:t>
                </a:r>
                <a14:m>
                  <m:oMath xmlns:m="http://schemas.openxmlformats.org/officeDocument/2006/math">
                    <m:r>
                      <a:rPr lang="en-US" i="1" dirty="0" smtClean="0">
                        <a:latin typeface="Cambria Math" panose="02040503050406030204" pitchFamily="18" charset="0"/>
                      </a:rPr>
                      <m:t>𝑛</m:t>
                    </m:r>
                  </m:oMath>
                </a14:m>
                <a:r>
                  <a:rPr lang="en-US" dirty="0"/>
                  <a:t> samples is </a:t>
                </a:r>
                <a14:m>
                  <m:oMath xmlns:m="http://schemas.openxmlformats.org/officeDocument/2006/math">
                    <m:r>
                      <a:rPr lang="en-US" i="1" dirty="0" smtClean="0">
                        <a:latin typeface="Cambria Math" panose="02040503050406030204" pitchFamily="18" charset="0"/>
                      </a:rPr>
                      <m:t>𝑛</m:t>
                    </m:r>
                    <m:r>
                      <a:rPr lang="en-US" i="1" dirty="0">
                        <a:latin typeface="Cambria Math" panose="02040503050406030204" pitchFamily="18" charset="0"/>
                      </a:rPr>
                      <m:t>𝜃</m:t>
                    </m:r>
                  </m:oMath>
                </a14:m>
                <a:r>
                  <a:rPr lang="en-US" dirty="0"/>
                  <a:t>, and the variance is </a:t>
                </a:r>
                <a14:m>
                  <m:oMath xmlns:m="http://schemas.openxmlformats.org/officeDocument/2006/math">
                    <m:r>
                      <a:rPr lang="en-US" i="1" dirty="0" smtClean="0">
                        <a:latin typeface="Cambria Math" panose="02040503050406030204" pitchFamily="18" charset="0"/>
                      </a:rPr>
                      <m:t>𝑛</m:t>
                    </m:r>
                    <m:r>
                      <a:rPr lang="en-US" i="1" dirty="0">
                        <a:latin typeface="Cambria Math" panose="02040503050406030204" pitchFamily="18" charset="0"/>
                      </a:rPr>
                      <m:t>𝜃</m:t>
                    </m:r>
                    <m:r>
                      <a:rPr lang="en-US" i="1" dirty="0" smtClean="0">
                        <a:latin typeface="Cambria Math" panose="02040503050406030204" pitchFamily="18" charset="0"/>
                      </a:rPr>
                      <m:t>(1−</m:t>
                    </m:r>
                    <m:r>
                      <a:rPr lang="en-US" i="1" dirty="0">
                        <a:latin typeface="Cambria Math" panose="02040503050406030204" pitchFamily="18" charset="0"/>
                      </a:rPr>
                      <m:t>𝜃</m:t>
                    </m:r>
                    <m:r>
                      <a:rPr lang="en-US" i="1" dirty="0" smtClean="0">
                        <a:latin typeface="Cambria Math" panose="02040503050406030204" pitchFamily="18" charset="0"/>
                      </a:rPr>
                      <m:t>)</m:t>
                    </m:r>
                  </m:oMath>
                </a14:m>
                <a:endParaRPr lang="en-US" dirty="0"/>
              </a:p>
              <a:p>
                <a:r>
                  <a:rPr lang="en-US" dirty="0"/>
                  <a:t>With </a:t>
                </a:r>
                <a14:m>
                  <m:oMath xmlns:m="http://schemas.openxmlformats.org/officeDocument/2006/math">
                    <m:r>
                      <a:rPr lang="en-US" i="1" dirty="0" smtClean="0">
                        <a:solidFill>
                          <a:srgbClr val="FF0000"/>
                        </a:solidFill>
                        <a:latin typeface="Cambria Math" panose="02040503050406030204" pitchFamily="18" charset="0"/>
                      </a:rPr>
                      <m:t>𝑦</m:t>
                    </m:r>
                  </m:oMath>
                </a14:m>
                <a:r>
                  <a:rPr lang="en-US" dirty="0"/>
                  <a:t> samples satisfying </a:t>
                </a:r>
                <a14:m>
                  <m:oMath xmlns:m="http://schemas.openxmlformats.org/officeDocument/2006/math">
                    <m:r>
                      <a:rPr lang="en-US" i="1" dirty="0" smtClean="0">
                        <a:latin typeface="Cambria Math" panose="02040503050406030204" pitchFamily="18" charset="0"/>
                      </a:rPr>
                      <m:t>𝑔</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0</m:t>
                    </m:r>
                  </m:oMath>
                </a14:m>
                <a:r>
                  <a:rPr lang="en-US" dirty="0"/>
                  <a:t>, estimate of the probability is </a:t>
                </a:r>
                <a14:m>
                  <m:oMath xmlns:m="http://schemas.openxmlformats.org/officeDocument/2006/math">
                    <m:r>
                      <a:rPr lang="en-US" i="1" dirty="0" smtClean="0">
                        <a:solidFill>
                          <a:srgbClr val="FF0000"/>
                        </a:solidFill>
                        <a:latin typeface="Cambria Math" panose="02040503050406030204" pitchFamily="18" charset="0"/>
                      </a:rPr>
                      <m:t>𝑦</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𝑛</m:t>
                    </m:r>
                  </m:oMath>
                </a14:m>
                <a:r>
                  <a:rPr lang="en-US" dirty="0"/>
                  <a:t>, with mean equal to </a:t>
                </a:r>
                <a14:m>
                  <m:oMath xmlns:m="http://schemas.openxmlformats.org/officeDocument/2006/math">
                    <m:r>
                      <a:rPr lang="en-US" i="1" dirty="0">
                        <a:latin typeface="Cambria Math" panose="02040503050406030204" pitchFamily="18" charset="0"/>
                      </a:rPr>
                      <m:t>𝜃</m:t>
                    </m:r>
                  </m:oMath>
                </a14:m>
                <a:r>
                  <a:rPr lang="en-US" dirty="0"/>
                  <a:t>, and variance</a:t>
                </a:r>
                <a14:m>
                  <m:oMath xmlns:m="http://schemas.openxmlformats.org/officeDocument/2006/math">
                    <m:r>
                      <a:rPr lang="en-US" i="1" dirty="0">
                        <a:latin typeface="Cambria Math" panose="02040503050406030204" pitchFamily="18" charset="0"/>
                      </a:rPr>
                      <m:t>𝜃</m:t>
                    </m:r>
                    <m:r>
                      <a:rPr lang="en-US" i="1" dirty="0" smtClean="0">
                        <a:latin typeface="Cambria Math" panose="02040503050406030204" pitchFamily="18" charset="0"/>
                      </a:rPr>
                      <m:t>(1−</m:t>
                    </m:r>
                    <m:r>
                      <a:rPr lang="en-US" i="1" dirty="0">
                        <a:latin typeface="Cambria Math" panose="02040503050406030204" pitchFamily="18" charset="0"/>
                      </a:rPr>
                      <m:t>𝜃</m:t>
                    </m:r>
                    <m:r>
                      <a:rPr lang="en-US" i="1" dirty="0" smtClean="0">
                        <a:latin typeface="Cambria Math" panose="02040503050406030204" pitchFamily="18" charset="0"/>
                      </a:rPr>
                      <m:t>)/</m:t>
                    </m:r>
                    <m:r>
                      <a:rPr lang="en-US" i="1" dirty="0" smtClean="0">
                        <a:latin typeface="Cambria Math" panose="02040503050406030204" pitchFamily="18" charset="0"/>
                      </a:rPr>
                      <m:t>𝑛</m:t>
                    </m:r>
                  </m:oMath>
                </a14:m>
                <a:endParaRPr lang="en-US" dirty="0"/>
              </a:p>
              <a:p>
                <a:r>
                  <a:rPr lang="en-US" dirty="0"/>
                  <a:t>Estimated coefficient of variance (for small probability)</a:t>
                </a:r>
              </a:p>
              <a:p>
                <a:endParaRPr lang="en-US" dirty="0"/>
              </a:p>
              <a:p>
                <a:endParaRPr lang="en-US" dirty="0"/>
              </a:p>
              <a:p>
                <a:endParaRPr lang="en-US" dirty="0"/>
              </a:p>
              <a:p>
                <a:r>
                  <a:rPr lang="en-US" dirty="0"/>
                  <a:t>How many samples do we need to estimate probability of failure of 1% to two digits accuracy? That is, that we can distinguish between 0.99% and 1.00%.</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643" t="-457" r="-7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How Many Samples We Need?</a:t>
            </a:r>
          </a:p>
        </p:txBody>
      </p:sp>
      <p:graphicFrame>
        <p:nvGraphicFramePr>
          <p:cNvPr id="4" name="Object 3"/>
          <p:cNvGraphicFramePr>
            <a:graphicFrameLocks noChangeAspect="1"/>
          </p:cNvGraphicFramePr>
          <p:nvPr/>
        </p:nvGraphicFramePr>
        <p:xfrm>
          <a:off x="4572000" y="2692400"/>
          <a:ext cx="914400" cy="198438"/>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4" name="Object 3"/>
                      <p:cNvPicPr/>
                      <p:nvPr/>
                    </p:nvPicPr>
                    <p:blipFill>
                      <a:blip r:embed="rId5"/>
                      <a:stretch>
                        <a:fillRect/>
                      </a:stretch>
                    </p:blipFill>
                    <p:spPr>
                      <a:xfrm>
                        <a:off x="4572000" y="26924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4E20B76-B6F8-461B-AF14-C10A19BE0705}"/>
                  </a:ext>
                </a:extLst>
              </p:cNvPr>
              <p:cNvSpPr txBox="1"/>
              <p:nvPr/>
            </p:nvSpPr>
            <p:spPr>
              <a:xfrm>
                <a:off x="1864581" y="3512487"/>
                <a:ext cx="4722062"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𝑣</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𝜎</m:t>
                          </m:r>
                        </m:num>
                        <m:den>
                          <m:r>
                            <a:rPr lang="en-US" sz="2000" b="0" i="1" smtClean="0">
                              <a:latin typeface="Cambria Math" panose="02040503050406030204" pitchFamily="18" charset="0"/>
                            </a:rPr>
                            <m:t>𝜇</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ad>
                            <m:radPr>
                              <m:degHide m:val="on"/>
                              <m:ctrlPr>
                                <a:rPr lang="en-US" sz="2000" b="0" i="1" smtClean="0">
                                  <a:latin typeface="Cambria Math" panose="02040503050406030204" pitchFamily="18" charset="0"/>
                                </a:rPr>
                              </m:ctrlPr>
                            </m:radPr>
                            <m:deg/>
                            <m:e>
                              <m:f>
                                <m:fPr>
                                  <m:type m:val="lin"/>
                                  <m:ctrlPr>
                                    <a:rPr lang="en-US" sz="2000" b="0" i="1" smtClean="0">
                                      <a:latin typeface="Cambria Math" panose="02040503050406030204" pitchFamily="18" charset="0"/>
                                    </a:rPr>
                                  </m:ctrlPr>
                                </m:fPr>
                                <m:num>
                                  <m:r>
                                    <a:rPr lang="en-US" sz="2000" i="1">
                                      <a:latin typeface="Cambria Math" panose="02040503050406030204" pitchFamily="18" charset="0"/>
                                    </a:rPr>
                                    <m:t>𝜃</m:t>
                                  </m:r>
                                  <m:r>
                                    <a:rPr lang="en-US" sz="2000" b="0" i="1" smtClean="0">
                                      <a:latin typeface="Cambria Math" panose="02040503050406030204" pitchFamily="18" charset="0"/>
                                    </a:rPr>
                                    <m:t>(1−</m:t>
                                  </m:r>
                                  <m:r>
                                    <a:rPr lang="en-US" sz="2000" i="1">
                                      <a:latin typeface="Cambria Math" panose="02040503050406030204" pitchFamily="18" charset="0"/>
                                    </a:rPr>
                                    <m:t>𝜃</m:t>
                                  </m:r>
                                  <m:r>
                                    <a:rPr lang="en-US" sz="2000" b="0" i="1" smtClean="0">
                                      <a:latin typeface="Cambria Math" panose="02040503050406030204" pitchFamily="18" charset="0"/>
                                    </a:rPr>
                                    <m:t>)</m:t>
                                  </m:r>
                                </m:num>
                                <m:den>
                                  <m:r>
                                    <a:rPr lang="en-US" sz="2000" b="0" i="1" smtClean="0">
                                      <a:latin typeface="Cambria Math" panose="02040503050406030204" pitchFamily="18" charset="0"/>
                                    </a:rPr>
                                    <m:t>𝑛</m:t>
                                  </m:r>
                                </m:den>
                              </m:f>
                            </m:e>
                          </m:rad>
                        </m:num>
                        <m:den>
                          <m:r>
                            <a:rPr lang="en-US" sz="2000" b="0" i="1" smtClean="0">
                              <a:latin typeface="Cambria Math" panose="02040503050406030204" pitchFamily="18" charset="0"/>
                            </a:rPr>
                            <m:t>𝜃</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(1−</m:t>
                              </m:r>
                              <m:r>
                                <a:rPr lang="en-US" sz="2000" i="1">
                                  <a:latin typeface="Cambria Math" panose="02040503050406030204" pitchFamily="18" charset="0"/>
                                </a:rPr>
                                <m:t>𝜃</m:t>
                              </m:r>
                              <m:r>
                                <a:rPr lang="en-US" sz="2000" i="1">
                                  <a:latin typeface="Cambria Math" panose="02040503050406030204" pitchFamily="18" charset="0"/>
                                </a:rPr>
                                <m:t>) </m:t>
                              </m:r>
                            </m:e>
                          </m:rad>
                        </m:num>
                        <m:den>
                          <m:r>
                            <a:rPr lang="en-US" sz="2000" b="0" i="1" smtClean="0">
                              <a:latin typeface="Cambria Math" panose="02040503050406030204" pitchFamily="18" charset="0"/>
                            </a:rPr>
                            <m:t>𝑛</m:t>
                          </m:r>
                          <m:r>
                            <a:rPr lang="en-US" sz="2000" i="1">
                              <a:latin typeface="Cambria Math" panose="02040503050406030204" pitchFamily="18" charset="0"/>
                            </a:rPr>
                            <m:t>𝜃</m:t>
                          </m:r>
                        </m:den>
                      </m:f>
                      <m:r>
                        <a:rPr lang="en-US" sz="2000" i="1" smtClean="0">
                          <a:latin typeface="Cambria Math" panose="02040503050406030204" pitchFamily="18" charset="0"/>
                          <a:ea typeface="Cambria Math" panose="02040503050406030204" pitchFamily="18" charset="0"/>
                        </a:rPr>
                        <m:t>≈</m:t>
                      </m:r>
                      <m:rad>
                        <m:radPr>
                          <m:degHide m:val="on"/>
                          <m:ctrlPr>
                            <a:rPr lang="en-US" sz="2000" i="1" smtClean="0">
                              <a:latin typeface="Cambria Math" panose="02040503050406030204" pitchFamily="18" charset="0"/>
                              <a:ea typeface="Cambria Math" panose="02040503050406030204" pitchFamily="18" charset="0"/>
                            </a:rPr>
                          </m:ctrlPr>
                        </m:radPr>
                        <m:deg/>
                        <m:e>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𝑦</m:t>
                              </m:r>
                            </m:den>
                          </m:f>
                        </m:e>
                      </m:rad>
                    </m:oMath>
                  </m:oMathPara>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44E20B76-B6F8-461B-AF14-C10A19BE0705}"/>
                  </a:ext>
                </a:extLst>
              </p:cNvPr>
              <p:cNvSpPr txBox="1">
                <a:spLocks noRot="1" noChangeAspect="1" noMove="1" noResize="1" noEditPoints="1" noAdjustHandles="1" noChangeArrowheads="1" noChangeShapeType="1" noTextEdit="1"/>
              </p:cNvSpPr>
              <p:nvPr/>
            </p:nvSpPr>
            <p:spPr>
              <a:xfrm>
                <a:off x="1864581" y="3512487"/>
                <a:ext cx="4722062" cy="909352"/>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172424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With importance sampling the number of successful samples is more ambiguous because of weighting.</a:t>
            </a:r>
          </a:p>
          <a:p>
            <a:r>
              <a:rPr lang="en-US" dirty="0"/>
              <a:t>A more general method is bootstrapping where we sample the same sample again and again with replacement and observe its standard deviation.</a:t>
            </a:r>
          </a:p>
          <a:p>
            <a:r>
              <a:rPr lang="en-US" dirty="0"/>
              <a:t>For example, if we found 5 failures out of 100, and we now sample out of the 100, we can get repeated samples, and consequently more or less failures. </a:t>
            </a:r>
          </a:p>
        </p:txBody>
      </p:sp>
      <p:sp>
        <p:nvSpPr>
          <p:cNvPr id="2" name="Title 1"/>
          <p:cNvSpPr>
            <a:spLocks noGrp="1"/>
          </p:cNvSpPr>
          <p:nvPr>
            <p:ph type="title"/>
          </p:nvPr>
        </p:nvSpPr>
        <p:spPr/>
        <p:txBody>
          <a:bodyPr/>
          <a:lstStyle/>
          <a:p>
            <a:r>
              <a:rPr lang="en-US" dirty="0"/>
              <a:t>Tricky with Importance Sampling</a:t>
            </a:r>
          </a:p>
        </p:txBody>
      </p:sp>
    </p:spTree>
    <p:extLst>
      <p:ext uri="{BB962C8B-B14F-4D97-AF65-F5344CB8AC3E}">
        <p14:creationId xmlns:p14="http://schemas.microsoft.com/office/powerpoint/2010/main" val="9516019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lstStyle/>
              <a:p>
                <a:r>
                  <a:rPr lang="en-US" altLang="ko-KR" dirty="0"/>
                  <a:t>If we have some information on the region where </a:t>
                </a:r>
                <a14:m>
                  <m:oMath xmlns:m="http://schemas.openxmlformats.org/officeDocument/2006/math">
                    <m:r>
                      <a:rPr lang="en-US" altLang="ko-KR" i="1" dirty="0" smtClean="0">
                        <a:latin typeface="Cambria Math" panose="02040503050406030204" pitchFamily="18" charset="0"/>
                      </a:rPr>
                      <m:t>𝑔</m:t>
                    </m:r>
                    <m:r>
                      <a:rPr lang="en-US" altLang="ko-KR" i="1" dirty="0" smtClean="0">
                        <a:latin typeface="Cambria Math" panose="02040503050406030204" pitchFamily="18" charset="0"/>
                        <a:ea typeface="Cambria Math" panose="02040503050406030204" pitchFamily="18" charset="0"/>
                      </a:rPr>
                      <m:t>≤</m:t>
                    </m:r>
                    <m:r>
                      <a:rPr lang="en-US" altLang="ko-KR" i="1" dirty="0" smtClean="0">
                        <a:latin typeface="Cambria Math" panose="02040503050406030204" pitchFamily="18" charset="0"/>
                      </a:rPr>
                      <m:t>0</m:t>
                    </m:r>
                  </m:oMath>
                </a14:m>
                <a:r>
                  <a:rPr lang="en-US" altLang="ko-KR" dirty="0"/>
                  <a:t> occurs, we can use a distribution that peaks around that region.</a:t>
                </a:r>
              </a:p>
              <a:p>
                <a:r>
                  <a:rPr lang="en-US" altLang="ko-KR" dirty="0"/>
                  <a:t>This will allow us to increase the number of samples that will satisfy </a:t>
                </a:r>
                <a14:m>
                  <m:oMath xmlns:m="http://schemas.openxmlformats.org/officeDocument/2006/math">
                    <m:r>
                      <a:rPr lang="en-US" altLang="ko-KR" i="1" dirty="0" smtClean="0">
                        <a:latin typeface="Cambria Math" panose="02040503050406030204" pitchFamily="18" charset="0"/>
                      </a:rPr>
                      <m:t>𝑔</m:t>
                    </m:r>
                    <m:r>
                      <a:rPr lang="en-US" altLang="ko-KR" i="1" dirty="0" smtClean="0">
                        <a:latin typeface="Cambria Math" panose="02040503050406030204" pitchFamily="18" charset="0"/>
                        <a:ea typeface="Cambria Math" panose="02040503050406030204" pitchFamily="18" charset="0"/>
                      </a:rPr>
                      <m:t>≤</m:t>
                    </m:r>
                    <m:r>
                      <a:rPr lang="en-US" altLang="ko-KR" i="1" dirty="0" smtClean="0">
                        <a:latin typeface="Cambria Math" panose="02040503050406030204" pitchFamily="18" charset="0"/>
                      </a:rPr>
                      <m:t>0</m:t>
                    </m:r>
                  </m:oMath>
                </a14:m>
                <a:r>
                  <a:rPr lang="en-US" altLang="ko-KR" dirty="0"/>
                  <a:t> and increase our accuracy.</a:t>
                </a:r>
              </a:p>
              <a:p>
                <a:pPr lvl="1"/>
                <a:endParaRPr lang="en-US" altLang="ko-KR" dirty="0"/>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2"/>
                <a:stretch>
                  <a:fillRect l="-643" t="-457" r="-214"/>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Reducing the Number of Samples</a:t>
            </a:r>
            <a:endParaRPr lang="ko-KR" altLang="en-US" dirty="0"/>
          </a:p>
        </p:txBody>
      </p:sp>
    </p:spTree>
    <p:extLst>
      <p:ext uri="{BB962C8B-B14F-4D97-AF65-F5344CB8AC3E}">
        <p14:creationId xmlns:p14="http://schemas.microsoft.com/office/powerpoint/2010/main" val="29154571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X and Y are jointly normally distributed random variables with marginal distributions that are standard and correlation coefficient of 0.8. You need to estimate the probability that X+Y&gt;5. Estimate how many samples you need if you sample directly from their joint distribution for 5% accuracy of that probability. Verify by actual sampling.</a:t>
            </a:r>
          </a:p>
          <a:p>
            <a:r>
              <a:rPr lang="en-US" dirty="0"/>
              <a:t>Repeat by using a sampling distribution that is the same, but with the mean moved to (2.5,2.5)</a:t>
            </a:r>
          </a:p>
          <a:p>
            <a:r>
              <a:rPr lang="en-US" dirty="0"/>
              <a:t>Repeat by using a lognormal sampling distribution with X and Y independent, each with a mean of 2.5 and a standard deviation of 1.</a:t>
            </a:r>
          </a:p>
        </p:txBody>
      </p:sp>
      <p:sp>
        <p:nvSpPr>
          <p:cNvPr id="3" name="Title 2"/>
          <p:cNvSpPr>
            <a:spLocks noGrp="1"/>
          </p:cNvSpPr>
          <p:nvPr>
            <p:ph type="title"/>
          </p:nvPr>
        </p:nvSpPr>
        <p:spPr/>
        <p:txBody>
          <a:bodyPr/>
          <a:lstStyle/>
          <a:p>
            <a:r>
              <a:rPr lang="en-US" dirty="0"/>
              <a:t>Practice</a:t>
            </a:r>
          </a:p>
        </p:txBody>
      </p:sp>
    </p:spTree>
    <p:extLst>
      <p:ext uri="{BB962C8B-B14F-4D97-AF65-F5344CB8AC3E}">
        <p14:creationId xmlns:p14="http://schemas.microsoft.com/office/powerpoint/2010/main" val="642431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1"/>
            <a:ext cx="7895492" cy="1771650"/>
          </a:xfrm>
        </p:spPr>
        <p:txBody>
          <a:bodyPr/>
          <a:lstStyle/>
          <a:p>
            <a:r>
              <a:rPr lang="en-US" sz="3200" dirty="0"/>
              <a:t>9. Markov Chain Monte Carlo Simulation</a:t>
            </a:r>
          </a:p>
        </p:txBody>
      </p:sp>
      <p:sp>
        <p:nvSpPr>
          <p:cNvPr id="5" name="Subtitle 4"/>
          <p:cNvSpPr>
            <a:spLocks noGrp="1"/>
          </p:cNvSpPr>
          <p:nvPr>
            <p:ph type="subTitle" idx="1"/>
          </p:nvPr>
        </p:nvSpPr>
        <p:spPr/>
        <p:txBody>
          <a:bodyPr/>
          <a:lstStyle/>
          <a:p>
            <a:r>
              <a:rPr lang="en-US" dirty="0"/>
              <a:t>Uncertainty is different from randomness</a:t>
            </a:r>
          </a:p>
        </p:txBody>
      </p:sp>
      <p:sp>
        <p:nvSpPr>
          <p:cNvPr id="6" name="Rectangular Callout 5"/>
          <p:cNvSpPr/>
          <p:nvPr/>
        </p:nvSpPr>
        <p:spPr>
          <a:xfrm>
            <a:off x="2641600" y="4545329"/>
            <a:ext cx="2113280" cy="919480"/>
          </a:xfrm>
          <a:prstGeom prst="wedgeRectCallout">
            <a:avLst>
              <a:gd name="adj1" fmla="val -80178"/>
              <a:gd name="adj2" fmla="val 64159"/>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CC"/>
                </a:solidFill>
              </a:rPr>
              <a:t>The future is completely uncertain…</a:t>
            </a:r>
          </a:p>
        </p:txBody>
      </p:sp>
      <p:sp>
        <p:nvSpPr>
          <p:cNvPr id="7" name="Rectangular Callout 6"/>
          <p:cNvSpPr/>
          <p:nvPr/>
        </p:nvSpPr>
        <p:spPr>
          <a:xfrm>
            <a:off x="2641600" y="5638800"/>
            <a:ext cx="2113280" cy="919480"/>
          </a:xfrm>
          <a:prstGeom prst="wedgeRectCallout">
            <a:avLst>
              <a:gd name="adj1" fmla="val -80418"/>
              <a:gd name="adj2" fmla="val 1175"/>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CC"/>
                </a:solidFill>
              </a:rPr>
              <a:t>…I am completely certain of this</a:t>
            </a:r>
          </a:p>
        </p:txBody>
      </p:sp>
    </p:spTree>
    <p:extLst>
      <p:ext uri="{BB962C8B-B14F-4D97-AF65-F5344CB8AC3E}">
        <p14:creationId xmlns:p14="http://schemas.microsoft.com/office/powerpoint/2010/main" val="3311424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marL="285750" lvl="1" indent="-285750">
                  <a:buFont typeface="Arial" charset="0"/>
                  <a:buChar char="•"/>
                </a:pPr>
                <a:r>
                  <a:rPr lang="en-US" altLang="ko-KR" sz="2000" dirty="0"/>
                  <a:t>Andrey Markov, Russian mathematician (1856-1922)</a:t>
                </a:r>
              </a:p>
              <a:p>
                <a:r>
                  <a:rPr lang="en-US" dirty="0"/>
                  <a:t>A method to generate a sequence of samples whose distribution converges to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r>
                  <a:rPr lang="en-US" dirty="0"/>
                  <a:t>each sequence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𝑡</m:t>
                        </m:r>
                      </m:sup>
                    </m:sSup>
                  </m:oMath>
                </a14:m>
                <a:r>
                  <a:rPr lang="en-US" dirty="0"/>
                  <a:t> is produced by starting at an arbitrary point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0</m:t>
                        </m:r>
                      </m:sup>
                    </m:sSup>
                  </m:oMath>
                </a14:m>
                <a:r>
                  <a:rPr lang="en-US" dirty="0"/>
                  <a:t>, and drawing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𝑡</m:t>
                        </m:r>
                      </m:sup>
                    </m:sSup>
                  </m:oMath>
                </a14:m>
                <a:r>
                  <a:rPr lang="en-US" dirty="0"/>
                  <a:t> from a </a:t>
                </a:r>
                <a:r>
                  <a:rPr lang="en-US" altLang="ko-KR" b="1" dirty="0">
                    <a:solidFill>
                      <a:srgbClr val="FF0000"/>
                    </a:solidFill>
                  </a:rPr>
                  <a:t>transition distribution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𝑡</m:t>
                        </m:r>
                        <m:r>
                          <a:rPr lang="en-US" b="0" i="1" smtClean="0">
                            <a:latin typeface="Cambria Math" panose="02040503050406030204" pitchFamily="18" charset="0"/>
                          </a:rPr>
                          <m:t>−1</m:t>
                        </m:r>
                      </m:sup>
                    </m:sSup>
                    <m:r>
                      <a:rPr lang="en-US" b="0" i="1" smtClean="0">
                        <a:latin typeface="Cambria Math" panose="02040503050406030204" pitchFamily="18" charset="0"/>
                      </a:rPr>
                      <m:t>)</m:t>
                    </m:r>
                  </m:oMath>
                </a14:m>
                <a:r>
                  <a:rPr lang="en-US" dirty="0"/>
                  <a:t> </a:t>
                </a:r>
              </a:p>
              <a:p>
                <a:r>
                  <a:rPr lang="en-US" dirty="0"/>
                  <a:t>The transition probability distribution should be constructed so that the Markov chain converges to a stationary distribution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which is the target of our concern</a:t>
                </a:r>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Markov Simulation</a:t>
            </a:r>
          </a:p>
        </p:txBody>
      </p:sp>
    </p:spTree>
    <p:extLst>
      <p:ext uri="{BB962C8B-B14F-4D97-AF65-F5344CB8AC3E}">
        <p14:creationId xmlns:p14="http://schemas.microsoft.com/office/powerpoint/2010/main" val="296966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quarter" idx="10"/>
          </p:nvPr>
        </p:nvSpPr>
        <p:spPr>
          <a:xfrm>
            <a:off x="1045028" y="1293598"/>
            <a:ext cx="3514272" cy="640422"/>
          </a:xfrm>
        </p:spPr>
        <p:txBody>
          <a:bodyPr/>
          <a:lstStyle/>
          <a:p>
            <a:pPr eaLnBrk="1" hangingPunct="1">
              <a:buFontTx/>
              <a:buNone/>
            </a:pPr>
            <a:r>
              <a:rPr lang="en-US" sz="2400" dirty="0"/>
              <a:t>CDF = Integral of PDF</a:t>
            </a:r>
          </a:p>
        </p:txBody>
      </p:sp>
      <p:sp>
        <p:nvSpPr>
          <p:cNvPr id="2051" name="Rectangle 2"/>
          <p:cNvSpPr>
            <a:spLocks noGrp="1" noChangeArrowheads="1"/>
          </p:cNvSpPr>
          <p:nvPr>
            <p:ph type="title"/>
          </p:nvPr>
        </p:nvSpPr>
        <p:spPr/>
        <p:txBody>
          <a:bodyPr/>
          <a:lstStyle/>
          <a:p>
            <a:pPr eaLnBrk="1" hangingPunct="1"/>
            <a:r>
              <a:rPr lang="en-US" b="1" dirty="0"/>
              <a:t>Cumulative distribution function (CDF)</a:t>
            </a:r>
          </a:p>
        </p:txBody>
      </p:sp>
      <p:graphicFrame>
        <p:nvGraphicFramePr>
          <p:cNvPr id="2050" name="Object 4"/>
          <p:cNvGraphicFramePr>
            <a:graphicFrameLocks noGrp="1" noChangeAspect="1"/>
          </p:cNvGraphicFramePr>
          <p:nvPr>
            <p:ph sz="half" idx="4294967295"/>
            <p:extLst>
              <p:ext uri="{D42A27DB-BD31-4B8C-83A1-F6EECF244321}">
                <p14:modId xmlns:p14="http://schemas.microsoft.com/office/powerpoint/2010/main" val="4032545364"/>
              </p:ext>
            </p:extLst>
          </p:nvPr>
        </p:nvGraphicFramePr>
        <p:xfrm>
          <a:off x="4458101" y="1187733"/>
          <a:ext cx="2743200" cy="736560"/>
        </p:xfrm>
        <a:graphic>
          <a:graphicData uri="http://schemas.openxmlformats.org/presentationml/2006/ole">
            <mc:AlternateContent xmlns:mc="http://schemas.openxmlformats.org/markup-compatibility/2006">
              <mc:Choice xmlns:v="urn:schemas-microsoft-com:vml" Requires="v">
                <p:oleObj name="Equation" r:id="rId3" imgW="2743200" imgH="736560" progId="Equation.DSMT4">
                  <p:embed/>
                </p:oleObj>
              </mc:Choice>
              <mc:Fallback>
                <p:oleObj name="Equation" r:id="rId3" imgW="2743200" imgH="736560" progId="Equation.DSMT4">
                  <p:embed/>
                  <p:pic>
                    <p:nvPicPr>
                      <p:cNvPr id="0" name=""/>
                      <p:cNvPicPr>
                        <a:picLocks noChangeAspect="1" noChangeArrowheads="1"/>
                      </p:cNvPicPr>
                      <p:nvPr/>
                    </p:nvPicPr>
                    <p:blipFill>
                      <a:blip r:embed="rId4"/>
                      <a:srcRect/>
                      <a:stretch>
                        <a:fillRect/>
                      </a:stretch>
                    </p:blipFill>
                    <p:spPr bwMode="auto">
                      <a:xfrm>
                        <a:off x="4458101" y="1187733"/>
                        <a:ext cx="2743200" cy="736560"/>
                      </a:xfrm>
                      <a:prstGeom prst="rect">
                        <a:avLst/>
                      </a:prstGeom>
                      <a:noFill/>
                      <a:ln w="28575">
                        <a:solidFill>
                          <a:srgbClr val="FF0000"/>
                        </a:solidFill>
                      </a:ln>
                      <a:effectLst/>
                    </p:spPr>
                  </p:pic>
                </p:oleObj>
              </mc:Fallback>
            </mc:AlternateContent>
          </a:graphicData>
        </a:graphic>
      </p:graphicFrame>
      <p:sp>
        <p:nvSpPr>
          <p:cNvPr id="2054" name="Text Box 7"/>
          <p:cNvSpPr txBox="1">
            <a:spLocks noChangeArrowheads="1"/>
          </p:cNvSpPr>
          <p:nvPr/>
        </p:nvSpPr>
        <p:spPr bwMode="auto">
          <a:xfrm>
            <a:off x="5747657" y="2514600"/>
            <a:ext cx="2743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t>Experimental CDF from 500 samples shown in blue, compares well to exact CDF for normal distribution.</a:t>
            </a:r>
          </a:p>
        </p:txBody>
      </p:sp>
      <p:sp>
        <p:nvSpPr>
          <p:cNvPr id="2" name="TextBox 1"/>
          <p:cNvSpPr txBox="1"/>
          <p:nvPr/>
        </p:nvSpPr>
        <p:spPr>
          <a:xfrm>
            <a:off x="5812970" y="4681182"/>
            <a:ext cx="2339102" cy="1015663"/>
          </a:xfrm>
          <a:prstGeom prst="rect">
            <a:avLst/>
          </a:prstGeom>
          <a:noFill/>
        </p:spPr>
        <p:txBody>
          <a:bodyPr wrap="none" rtlCol="0">
            <a:spAutoFit/>
          </a:bodyPr>
          <a:lstStyle/>
          <a:p>
            <a:pPr>
              <a:lnSpc>
                <a:spcPct val="150000"/>
              </a:lnSpc>
            </a:pPr>
            <a:r>
              <a:rPr lang="en-US" sz="2000" dirty="0">
                <a:latin typeface="Courier New" panose="02070309020205020404" pitchFamily="49" charset="0"/>
                <a:cs typeface="Courier New" panose="02070309020205020404" pitchFamily="49" charset="0"/>
              </a:rPr>
              <a:t>z=</a:t>
            </a:r>
            <a:r>
              <a:rPr lang="en-US" sz="2000" dirty="0" err="1">
                <a:latin typeface="Courier New" panose="02070309020205020404" pitchFamily="49" charset="0"/>
                <a:cs typeface="Courier New" panose="02070309020205020404" pitchFamily="49" charset="0"/>
              </a:rPr>
              <a:t>randn</a:t>
            </a:r>
            <a:r>
              <a:rPr lang="en-US" sz="2000" dirty="0">
                <a:latin typeface="Courier New" panose="02070309020205020404" pitchFamily="49" charset="0"/>
                <a:cs typeface="Courier New" panose="02070309020205020404" pitchFamily="49" charset="0"/>
              </a:rPr>
              <a:t>(1,500)</a:t>
            </a:r>
          </a:p>
          <a:p>
            <a:pPr>
              <a:lnSpc>
                <a:spcPct val="150000"/>
              </a:lnSpc>
            </a:pPr>
            <a:r>
              <a:rPr lang="en-US" sz="2000" dirty="0" err="1">
                <a:latin typeface="Courier New" panose="02070309020205020404" pitchFamily="49" charset="0"/>
                <a:cs typeface="Courier New" panose="02070309020205020404" pitchFamily="49" charset="0"/>
              </a:rPr>
              <a:t>ecdf</a:t>
            </a:r>
            <a:r>
              <a:rPr lang="en-US" sz="2000" dirty="0">
                <a:latin typeface="Courier New" panose="02070309020205020404" pitchFamily="49" charset="0"/>
                <a:cs typeface="Courier New" panose="02070309020205020404" pitchFamily="49" charset="0"/>
              </a:rPr>
              <a:t>(z)</a:t>
            </a:r>
          </a:p>
        </p:txBody>
      </p:sp>
      <p:grpSp>
        <p:nvGrpSpPr>
          <p:cNvPr id="3" name="Group 38"/>
          <p:cNvGrpSpPr>
            <a:grpSpLocks noChangeAspect="1"/>
          </p:cNvGrpSpPr>
          <p:nvPr/>
        </p:nvGrpSpPr>
        <p:grpSpPr bwMode="auto">
          <a:xfrm>
            <a:off x="587375" y="2209800"/>
            <a:ext cx="5334000" cy="4000500"/>
            <a:chOff x="370" y="1392"/>
            <a:chExt cx="3360" cy="2520"/>
          </a:xfrm>
        </p:grpSpPr>
        <p:sp>
          <p:nvSpPr>
            <p:cNvPr id="4" name="AutoShape 37"/>
            <p:cNvSpPr>
              <a:spLocks noChangeAspect="1" noChangeArrowheads="1" noTextEdit="1"/>
            </p:cNvSpPr>
            <p:nvPr/>
          </p:nvSpPr>
          <p:spPr bwMode="auto">
            <a:xfrm>
              <a:off x="370" y="1392"/>
              <a:ext cx="336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5" name="Rectangle 39"/>
            <p:cNvSpPr>
              <a:spLocks noChangeArrowheads="1"/>
            </p:cNvSpPr>
            <p:nvPr/>
          </p:nvSpPr>
          <p:spPr bwMode="auto">
            <a:xfrm>
              <a:off x="808" y="1584"/>
              <a:ext cx="2604" cy="20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6" name="Rectangle 40"/>
            <p:cNvSpPr>
              <a:spLocks noChangeArrowheads="1"/>
            </p:cNvSpPr>
            <p:nvPr/>
          </p:nvSpPr>
          <p:spPr bwMode="auto">
            <a:xfrm>
              <a:off x="808" y="1584"/>
              <a:ext cx="2604" cy="205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 name="Line 41"/>
            <p:cNvSpPr>
              <a:spLocks noChangeShapeType="1"/>
            </p:cNvSpPr>
            <p:nvPr/>
          </p:nvSpPr>
          <p:spPr bwMode="auto">
            <a:xfrm>
              <a:off x="808" y="1584"/>
              <a:ext cx="26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 name="Line 42"/>
            <p:cNvSpPr>
              <a:spLocks noChangeShapeType="1"/>
            </p:cNvSpPr>
            <p:nvPr/>
          </p:nvSpPr>
          <p:spPr bwMode="auto">
            <a:xfrm>
              <a:off x="808" y="3636"/>
              <a:ext cx="26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 name="Line 43"/>
            <p:cNvSpPr>
              <a:spLocks noChangeShapeType="1"/>
            </p:cNvSpPr>
            <p:nvPr/>
          </p:nvSpPr>
          <p:spPr bwMode="auto">
            <a:xfrm flipV="1">
              <a:off x="3412" y="1584"/>
              <a:ext cx="0" cy="2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 name="Line 44"/>
            <p:cNvSpPr>
              <a:spLocks noChangeShapeType="1"/>
            </p:cNvSpPr>
            <p:nvPr/>
          </p:nvSpPr>
          <p:spPr bwMode="auto">
            <a:xfrm flipV="1">
              <a:off x="808" y="1584"/>
              <a:ext cx="0" cy="2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 name="Line 45"/>
            <p:cNvSpPr>
              <a:spLocks noChangeShapeType="1"/>
            </p:cNvSpPr>
            <p:nvPr/>
          </p:nvSpPr>
          <p:spPr bwMode="auto">
            <a:xfrm>
              <a:off x="808" y="3636"/>
              <a:ext cx="26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 name="Line 46"/>
            <p:cNvSpPr>
              <a:spLocks noChangeShapeType="1"/>
            </p:cNvSpPr>
            <p:nvPr/>
          </p:nvSpPr>
          <p:spPr bwMode="auto">
            <a:xfrm flipV="1">
              <a:off x="808" y="1584"/>
              <a:ext cx="0" cy="2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 name="Line 47"/>
            <p:cNvSpPr>
              <a:spLocks noChangeShapeType="1"/>
            </p:cNvSpPr>
            <p:nvPr/>
          </p:nvSpPr>
          <p:spPr bwMode="auto">
            <a:xfrm flipV="1">
              <a:off x="808"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 name="Line 48"/>
            <p:cNvSpPr>
              <a:spLocks noChangeShapeType="1"/>
            </p:cNvSpPr>
            <p:nvPr/>
          </p:nvSpPr>
          <p:spPr bwMode="auto">
            <a:xfrm>
              <a:off x="808"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 name="Rectangle 49"/>
            <p:cNvSpPr>
              <a:spLocks noChangeArrowheads="1"/>
            </p:cNvSpPr>
            <p:nvPr/>
          </p:nvSpPr>
          <p:spPr bwMode="auto">
            <a:xfrm>
              <a:off x="766" y="3654"/>
              <a:ext cx="1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-4</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16" name="Line 50"/>
            <p:cNvSpPr>
              <a:spLocks noChangeShapeType="1"/>
            </p:cNvSpPr>
            <p:nvPr/>
          </p:nvSpPr>
          <p:spPr bwMode="auto">
            <a:xfrm flipV="1">
              <a:off x="1132"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 name="Line 51"/>
            <p:cNvSpPr>
              <a:spLocks noChangeShapeType="1"/>
            </p:cNvSpPr>
            <p:nvPr/>
          </p:nvSpPr>
          <p:spPr bwMode="auto">
            <a:xfrm>
              <a:off x="1132"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 name="Rectangle 52"/>
            <p:cNvSpPr>
              <a:spLocks noChangeArrowheads="1"/>
            </p:cNvSpPr>
            <p:nvPr/>
          </p:nvSpPr>
          <p:spPr bwMode="auto">
            <a:xfrm>
              <a:off x="1090" y="3654"/>
              <a:ext cx="1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-3</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19" name="Line 53"/>
            <p:cNvSpPr>
              <a:spLocks noChangeShapeType="1"/>
            </p:cNvSpPr>
            <p:nvPr/>
          </p:nvSpPr>
          <p:spPr bwMode="auto">
            <a:xfrm flipV="1">
              <a:off x="1456"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 name="Line 54"/>
            <p:cNvSpPr>
              <a:spLocks noChangeShapeType="1"/>
            </p:cNvSpPr>
            <p:nvPr/>
          </p:nvSpPr>
          <p:spPr bwMode="auto">
            <a:xfrm>
              <a:off x="1456"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 name="Rectangle 55"/>
            <p:cNvSpPr>
              <a:spLocks noChangeArrowheads="1"/>
            </p:cNvSpPr>
            <p:nvPr/>
          </p:nvSpPr>
          <p:spPr bwMode="auto">
            <a:xfrm>
              <a:off x="1414" y="3654"/>
              <a:ext cx="1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-2</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2" name="Line 56"/>
            <p:cNvSpPr>
              <a:spLocks noChangeShapeType="1"/>
            </p:cNvSpPr>
            <p:nvPr/>
          </p:nvSpPr>
          <p:spPr bwMode="auto">
            <a:xfrm flipV="1">
              <a:off x="1780"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 name="Line 57"/>
            <p:cNvSpPr>
              <a:spLocks noChangeShapeType="1"/>
            </p:cNvSpPr>
            <p:nvPr/>
          </p:nvSpPr>
          <p:spPr bwMode="auto">
            <a:xfrm>
              <a:off x="1780"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 name="Rectangle 58"/>
            <p:cNvSpPr>
              <a:spLocks noChangeArrowheads="1"/>
            </p:cNvSpPr>
            <p:nvPr/>
          </p:nvSpPr>
          <p:spPr bwMode="auto">
            <a:xfrm>
              <a:off x="1738" y="3654"/>
              <a:ext cx="1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-1</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5" name="Line 59"/>
            <p:cNvSpPr>
              <a:spLocks noChangeShapeType="1"/>
            </p:cNvSpPr>
            <p:nvPr/>
          </p:nvSpPr>
          <p:spPr bwMode="auto">
            <a:xfrm flipV="1">
              <a:off x="2110"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 name="Line 60"/>
            <p:cNvSpPr>
              <a:spLocks noChangeShapeType="1"/>
            </p:cNvSpPr>
            <p:nvPr/>
          </p:nvSpPr>
          <p:spPr bwMode="auto">
            <a:xfrm>
              <a:off x="2110"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7" name="Rectangle 61"/>
            <p:cNvSpPr>
              <a:spLocks noChangeArrowheads="1"/>
            </p:cNvSpPr>
            <p:nvPr/>
          </p:nvSpPr>
          <p:spPr bwMode="auto">
            <a:xfrm>
              <a:off x="2092" y="365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8" name="Line 62"/>
            <p:cNvSpPr>
              <a:spLocks noChangeShapeType="1"/>
            </p:cNvSpPr>
            <p:nvPr/>
          </p:nvSpPr>
          <p:spPr bwMode="auto">
            <a:xfrm flipV="1">
              <a:off x="2434"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9" name="Line 63"/>
            <p:cNvSpPr>
              <a:spLocks noChangeShapeType="1"/>
            </p:cNvSpPr>
            <p:nvPr/>
          </p:nvSpPr>
          <p:spPr bwMode="auto">
            <a:xfrm>
              <a:off x="2434"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0" name="Rectangle 64"/>
            <p:cNvSpPr>
              <a:spLocks noChangeArrowheads="1"/>
            </p:cNvSpPr>
            <p:nvPr/>
          </p:nvSpPr>
          <p:spPr bwMode="auto">
            <a:xfrm>
              <a:off x="2416" y="365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1</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31" name="Line 65"/>
            <p:cNvSpPr>
              <a:spLocks noChangeShapeType="1"/>
            </p:cNvSpPr>
            <p:nvPr/>
          </p:nvSpPr>
          <p:spPr bwMode="auto">
            <a:xfrm flipV="1">
              <a:off x="2758"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48" name="Line 66"/>
            <p:cNvSpPr>
              <a:spLocks noChangeShapeType="1"/>
            </p:cNvSpPr>
            <p:nvPr/>
          </p:nvSpPr>
          <p:spPr bwMode="auto">
            <a:xfrm>
              <a:off x="2758"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49" name="Rectangle 67"/>
            <p:cNvSpPr>
              <a:spLocks noChangeArrowheads="1"/>
            </p:cNvSpPr>
            <p:nvPr/>
          </p:nvSpPr>
          <p:spPr bwMode="auto">
            <a:xfrm>
              <a:off x="2740" y="365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2</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53" name="Line 68"/>
            <p:cNvSpPr>
              <a:spLocks noChangeShapeType="1"/>
            </p:cNvSpPr>
            <p:nvPr/>
          </p:nvSpPr>
          <p:spPr bwMode="auto">
            <a:xfrm flipV="1">
              <a:off x="3082"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55" name="Line 69"/>
            <p:cNvSpPr>
              <a:spLocks noChangeShapeType="1"/>
            </p:cNvSpPr>
            <p:nvPr/>
          </p:nvSpPr>
          <p:spPr bwMode="auto">
            <a:xfrm>
              <a:off x="3082"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56" name="Rectangle 70"/>
            <p:cNvSpPr>
              <a:spLocks noChangeArrowheads="1"/>
            </p:cNvSpPr>
            <p:nvPr/>
          </p:nvSpPr>
          <p:spPr bwMode="auto">
            <a:xfrm>
              <a:off x="3064" y="365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3</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57" name="Line 71"/>
            <p:cNvSpPr>
              <a:spLocks noChangeShapeType="1"/>
            </p:cNvSpPr>
            <p:nvPr/>
          </p:nvSpPr>
          <p:spPr bwMode="auto">
            <a:xfrm flipV="1">
              <a:off x="3412" y="3606"/>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58" name="Line 72"/>
            <p:cNvSpPr>
              <a:spLocks noChangeShapeType="1"/>
            </p:cNvSpPr>
            <p:nvPr/>
          </p:nvSpPr>
          <p:spPr bwMode="auto">
            <a:xfrm>
              <a:off x="3412" y="1584"/>
              <a:ext cx="0"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59" name="Rectangle 73"/>
            <p:cNvSpPr>
              <a:spLocks noChangeArrowheads="1"/>
            </p:cNvSpPr>
            <p:nvPr/>
          </p:nvSpPr>
          <p:spPr bwMode="auto">
            <a:xfrm>
              <a:off x="3394" y="365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4</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60" name="Line 74"/>
            <p:cNvSpPr>
              <a:spLocks noChangeShapeType="1"/>
            </p:cNvSpPr>
            <p:nvPr/>
          </p:nvSpPr>
          <p:spPr bwMode="auto">
            <a:xfrm>
              <a:off x="808" y="363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61" name="Line 75"/>
            <p:cNvSpPr>
              <a:spLocks noChangeShapeType="1"/>
            </p:cNvSpPr>
            <p:nvPr/>
          </p:nvSpPr>
          <p:spPr bwMode="auto">
            <a:xfrm flipH="1">
              <a:off x="3382" y="3636"/>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62" name="Rectangle 76"/>
            <p:cNvSpPr>
              <a:spLocks noChangeArrowheads="1"/>
            </p:cNvSpPr>
            <p:nvPr/>
          </p:nvSpPr>
          <p:spPr bwMode="auto">
            <a:xfrm>
              <a:off x="694" y="358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63" name="Line 77"/>
            <p:cNvSpPr>
              <a:spLocks noChangeShapeType="1"/>
            </p:cNvSpPr>
            <p:nvPr/>
          </p:nvSpPr>
          <p:spPr bwMode="auto">
            <a:xfrm>
              <a:off x="808" y="342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64" name="Line 78"/>
            <p:cNvSpPr>
              <a:spLocks noChangeShapeType="1"/>
            </p:cNvSpPr>
            <p:nvPr/>
          </p:nvSpPr>
          <p:spPr bwMode="auto">
            <a:xfrm flipH="1">
              <a:off x="3382" y="3426"/>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65" name="Rectangle 79"/>
            <p:cNvSpPr>
              <a:spLocks noChangeArrowheads="1"/>
            </p:cNvSpPr>
            <p:nvPr/>
          </p:nvSpPr>
          <p:spPr bwMode="auto">
            <a:xfrm>
              <a:off x="628" y="3378"/>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0.1</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66" name="Line 80"/>
            <p:cNvSpPr>
              <a:spLocks noChangeShapeType="1"/>
            </p:cNvSpPr>
            <p:nvPr/>
          </p:nvSpPr>
          <p:spPr bwMode="auto">
            <a:xfrm>
              <a:off x="808" y="322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67" name="Line 81"/>
            <p:cNvSpPr>
              <a:spLocks noChangeShapeType="1"/>
            </p:cNvSpPr>
            <p:nvPr/>
          </p:nvSpPr>
          <p:spPr bwMode="auto">
            <a:xfrm flipH="1">
              <a:off x="3382" y="3222"/>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68" name="Rectangle 82"/>
            <p:cNvSpPr>
              <a:spLocks noChangeArrowheads="1"/>
            </p:cNvSpPr>
            <p:nvPr/>
          </p:nvSpPr>
          <p:spPr bwMode="auto">
            <a:xfrm>
              <a:off x="628" y="3174"/>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0.2</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69" name="Line 83"/>
            <p:cNvSpPr>
              <a:spLocks noChangeShapeType="1"/>
            </p:cNvSpPr>
            <p:nvPr/>
          </p:nvSpPr>
          <p:spPr bwMode="auto">
            <a:xfrm>
              <a:off x="808" y="301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70" name="Line 84"/>
            <p:cNvSpPr>
              <a:spLocks noChangeShapeType="1"/>
            </p:cNvSpPr>
            <p:nvPr/>
          </p:nvSpPr>
          <p:spPr bwMode="auto">
            <a:xfrm flipH="1">
              <a:off x="3382" y="3018"/>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71" name="Rectangle 85"/>
            <p:cNvSpPr>
              <a:spLocks noChangeArrowheads="1"/>
            </p:cNvSpPr>
            <p:nvPr/>
          </p:nvSpPr>
          <p:spPr bwMode="auto">
            <a:xfrm>
              <a:off x="628" y="2970"/>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0.3</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72" name="Line 86"/>
            <p:cNvSpPr>
              <a:spLocks noChangeShapeType="1"/>
            </p:cNvSpPr>
            <p:nvPr/>
          </p:nvSpPr>
          <p:spPr bwMode="auto">
            <a:xfrm>
              <a:off x="808" y="281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73" name="Line 87"/>
            <p:cNvSpPr>
              <a:spLocks noChangeShapeType="1"/>
            </p:cNvSpPr>
            <p:nvPr/>
          </p:nvSpPr>
          <p:spPr bwMode="auto">
            <a:xfrm flipH="1">
              <a:off x="3382" y="2814"/>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74" name="Rectangle 88"/>
            <p:cNvSpPr>
              <a:spLocks noChangeArrowheads="1"/>
            </p:cNvSpPr>
            <p:nvPr/>
          </p:nvSpPr>
          <p:spPr bwMode="auto">
            <a:xfrm>
              <a:off x="628" y="2766"/>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0.4</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75" name="Line 89"/>
            <p:cNvSpPr>
              <a:spLocks noChangeShapeType="1"/>
            </p:cNvSpPr>
            <p:nvPr/>
          </p:nvSpPr>
          <p:spPr bwMode="auto">
            <a:xfrm>
              <a:off x="808" y="261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76" name="Line 90"/>
            <p:cNvSpPr>
              <a:spLocks noChangeShapeType="1"/>
            </p:cNvSpPr>
            <p:nvPr/>
          </p:nvSpPr>
          <p:spPr bwMode="auto">
            <a:xfrm flipH="1">
              <a:off x="3382" y="2610"/>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77" name="Rectangle 91"/>
            <p:cNvSpPr>
              <a:spLocks noChangeArrowheads="1"/>
            </p:cNvSpPr>
            <p:nvPr/>
          </p:nvSpPr>
          <p:spPr bwMode="auto">
            <a:xfrm>
              <a:off x="628" y="2562"/>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0.5</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79" name="Line 92"/>
            <p:cNvSpPr>
              <a:spLocks noChangeShapeType="1"/>
            </p:cNvSpPr>
            <p:nvPr/>
          </p:nvSpPr>
          <p:spPr bwMode="auto">
            <a:xfrm>
              <a:off x="808" y="240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0" name="Line 93"/>
            <p:cNvSpPr>
              <a:spLocks noChangeShapeType="1"/>
            </p:cNvSpPr>
            <p:nvPr/>
          </p:nvSpPr>
          <p:spPr bwMode="auto">
            <a:xfrm flipH="1">
              <a:off x="3382" y="2400"/>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1" name="Rectangle 94"/>
            <p:cNvSpPr>
              <a:spLocks noChangeArrowheads="1"/>
            </p:cNvSpPr>
            <p:nvPr/>
          </p:nvSpPr>
          <p:spPr bwMode="auto">
            <a:xfrm>
              <a:off x="628" y="2352"/>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0.6</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82" name="Line 95"/>
            <p:cNvSpPr>
              <a:spLocks noChangeShapeType="1"/>
            </p:cNvSpPr>
            <p:nvPr/>
          </p:nvSpPr>
          <p:spPr bwMode="auto">
            <a:xfrm>
              <a:off x="808" y="219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3" name="Line 96"/>
            <p:cNvSpPr>
              <a:spLocks noChangeShapeType="1"/>
            </p:cNvSpPr>
            <p:nvPr/>
          </p:nvSpPr>
          <p:spPr bwMode="auto">
            <a:xfrm flipH="1">
              <a:off x="3382" y="2196"/>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4" name="Rectangle 97"/>
            <p:cNvSpPr>
              <a:spLocks noChangeArrowheads="1"/>
            </p:cNvSpPr>
            <p:nvPr/>
          </p:nvSpPr>
          <p:spPr bwMode="auto">
            <a:xfrm>
              <a:off x="628" y="2148"/>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0.7</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85" name="Line 98"/>
            <p:cNvSpPr>
              <a:spLocks noChangeShapeType="1"/>
            </p:cNvSpPr>
            <p:nvPr/>
          </p:nvSpPr>
          <p:spPr bwMode="auto">
            <a:xfrm>
              <a:off x="808" y="199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6" name="Line 99"/>
            <p:cNvSpPr>
              <a:spLocks noChangeShapeType="1"/>
            </p:cNvSpPr>
            <p:nvPr/>
          </p:nvSpPr>
          <p:spPr bwMode="auto">
            <a:xfrm flipH="1">
              <a:off x="3382" y="1992"/>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7" name="Rectangle 100"/>
            <p:cNvSpPr>
              <a:spLocks noChangeArrowheads="1"/>
            </p:cNvSpPr>
            <p:nvPr/>
          </p:nvSpPr>
          <p:spPr bwMode="auto">
            <a:xfrm>
              <a:off x="628" y="1944"/>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0.8</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88" name="Line 101"/>
            <p:cNvSpPr>
              <a:spLocks noChangeShapeType="1"/>
            </p:cNvSpPr>
            <p:nvPr/>
          </p:nvSpPr>
          <p:spPr bwMode="auto">
            <a:xfrm>
              <a:off x="808" y="17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9" name="Line 102"/>
            <p:cNvSpPr>
              <a:spLocks noChangeShapeType="1"/>
            </p:cNvSpPr>
            <p:nvPr/>
          </p:nvSpPr>
          <p:spPr bwMode="auto">
            <a:xfrm flipH="1">
              <a:off x="3382" y="1788"/>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0" name="Rectangle 103"/>
            <p:cNvSpPr>
              <a:spLocks noChangeArrowheads="1"/>
            </p:cNvSpPr>
            <p:nvPr/>
          </p:nvSpPr>
          <p:spPr bwMode="auto">
            <a:xfrm>
              <a:off x="628" y="1740"/>
              <a:ext cx="1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0.9</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091" name="Line 104"/>
            <p:cNvSpPr>
              <a:spLocks noChangeShapeType="1"/>
            </p:cNvSpPr>
            <p:nvPr/>
          </p:nvSpPr>
          <p:spPr bwMode="auto">
            <a:xfrm>
              <a:off x="808" y="158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2" name="Line 105"/>
            <p:cNvSpPr>
              <a:spLocks noChangeShapeType="1"/>
            </p:cNvSpPr>
            <p:nvPr/>
          </p:nvSpPr>
          <p:spPr bwMode="auto">
            <a:xfrm flipH="1">
              <a:off x="3382" y="1584"/>
              <a:ext cx="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3" name="Rectangle 106"/>
            <p:cNvSpPr>
              <a:spLocks noChangeArrowheads="1"/>
            </p:cNvSpPr>
            <p:nvPr/>
          </p:nvSpPr>
          <p:spPr bwMode="auto">
            <a:xfrm>
              <a:off x="694" y="1536"/>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Helvetica" panose="020B0604020202020204" pitchFamily="34" charset="0"/>
                </a:rPr>
                <a:t>1</a:t>
              </a:r>
              <a:endParaRPr kumimoji="0" lang="en-US" sz="3200" b="0" i="0" u="none" strike="noStrike" cap="none" normalizeH="0" baseline="0" dirty="0">
                <a:ln>
                  <a:noFill/>
                </a:ln>
                <a:solidFill>
                  <a:schemeClr val="tx1"/>
                </a:solidFill>
                <a:effectLst/>
                <a:latin typeface="Arial" panose="020B0604020202020204" pitchFamily="34" charset="0"/>
              </a:endParaRPr>
            </a:p>
          </p:txBody>
        </p:sp>
        <p:sp>
          <p:nvSpPr>
            <p:cNvPr id="2094" name="Line 107"/>
            <p:cNvSpPr>
              <a:spLocks noChangeShapeType="1"/>
            </p:cNvSpPr>
            <p:nvPr/>
          </p:nvSpPr>
          <p:spPr bwMode="auto">
            <a:xfrm>
              <a:off x="808" y="1584"/>
              <a:ext cx="26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5" name="Line 108"/>
            <p:cNvSpPr>
              <a:spLocks noChangeShapeType="1"/>
            </p:cNvSpPr>
            <p:nvPr/>
          </p:nvSpPr>
          <p:spPr bwMode="auto">
            <a:xfrm>
              <a:off x="808" y="3636"/>
              <a:ext cx="26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6" name="Line 109"/>
            <p:cNvSpPr>
              <a:spLocks noChangeShapeType="1"/>
            </p:cNvSpPr>
            <p:nvPr/>
          </p:nvSpPr>
          <p:spPr bwMode="auto">
            <a:xfrm flipV="1">
              <a:off x="3412" y="1584"/>
              <a:ext cx="0" cy="2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7" name="Line 110"/>
            <p:cNvSpPr>
              <a:spLocks noChangeShapeType="1"/>
            </p:cNvSpPr>
            <p:nvPr/>
          </p:nvSpPr>
          <p:spPr bwMode="auto">
            <a:xfrm flipV="1">
              <a:off x="808" y="1584"/>
              <a:ext cx="0" cy="2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8" name="Freeform 111"/>
            <p:cNvSpPr>
              <a:spLocks/>
            </p:cNvSpPr>
            <p:nvPr/>
          </p:nvSpPr>
          <p:spPr bwMode="auto">
            <a:xfrm>
              <a:off x="808" y="1584"/>
              <a:ext cx="2604" cy="2046"/>
            </a:xfrm>
            <a:custGeom>
              <a:avLst/>
              <a:gdLst>
                <a:gd name="T0" fmla="*/ 30 w 2604"/>
                <a:gd name="T1" fmla="*/ 2046 h 2046"/>
                <a:gd name="T2" fmla="*/ 96 w 2604"/>
                <a:gd name="T3" fmla="*/ 2046 h 2046"/>
                <a:gd name="T4" fmla="*/ 162 w 2604"/>
                <a:gd name="T5" fmla="*/ 2046 h 2046"/>
                <a:gd name="T6" fmla="*/ 222 w 2604"/>
                <a:gd name="T7" fmla="*/ 2046 h 2046"/>
                <a:gd name="T8" fmla="*/ 288 w 2604"/>
                <a:gd name="T9" fmla="*/ 2046 h 2046"/>
                <a:gd name="T10" fmla="*/ 354 w 2604"/>
                <a:gd name="T11" fmla="*/ 2046 h 2046"/>
                <a:gd name="T12" fmla="*/ 420 w 2604"/>
                <a:gd name="T13" fmla="*/ 2040 h 2046"/>
                <a:gd name="T14" fmla="*/ 486 w 2604"/>
                <a:gd name="T15" fmla="*/ 2034 h 2046"/>
                <a:gd name="T16" fmla="*/ 552 w 2604"/>
                <a:gd name="T17" fmla="*/ 2028 h 2046"/>
                <a:gd name="T18" fmla="*/ 618 w 2604"/>
                <a:gd name="T19" fmla="*/ 2010 h 2046"/>
                <a:gd name="T20" fmla="*/ 678 w 2604"/>
                <a:gd name="T21" fmla="*/ 1992 h 2046"/>
                <a:gd name="T22" fmla="*/ 744 w 2604"/>
                <a:gd name="T23" fmla="*/ 1956 h 2046"/>
                <a:gd name="T24" fmla="*/ 810 w 2604"/>
                <a:gd name="T25" fmla="*/ 1914 h 2046"/>
                <a:gd name="T26" fmla="*/ 876 w 2604"/>
                <a:gd name="T27" fmla="*/ 1848 h 2046"/>
                <a:gd name="T28" fmla="*/ 942 w 2604"/>
                <a:gd name="T29" fmla="*/ 1770 h 2046"/>
                <a:gd name="T30" fmla="*/ 1008 w 2604"/>
                <a:gd name="T31" fmla="*/ 1674 h 2046"/>
                <a:gd name="T32" fmla="*/ 1074 w 2604"/>
                <a:gd name="T33" fmla="*/ 1554 h 2046"/>
                <a:gd name="T34" fmla="*/ 1134 w 2604"/>
                <a:gd name="T35" fmla="*/ 1416 h 2046"/>
                <a:gd name="T36" fmla="*/ 1200 w 2604"/>
                <a:gd name="T37" fmla="*/ 1266 h 2046"/>
                <a:gd name="T38" fmla="*/ 1266 w 2604"/>
                <a:gd name="T39" fmla="*/ 1104 h 2046"/>
                <a:gd name="T40" fmla="*/ 1332 w 2604"/>
                <a:gd name="T41" fmla="*/ 942 h 2046"/>
                <a:gd name="T42" fmla="*/ 1398 w 2604"/>
                <a:gd name="T43" fmla="*/ 780 h 2046"/>
                <a:gd name="T44" fmla="*/ 1464 w 2604"/>
                <a:gd name="T45" fmla="*/ 630 h 2046"/>
                <a:gd name="T46" fmla="*/ 1524 w 2604"/>
                <a:gd name="T47" fmla="*/ 492 h 2046"/>
                <a:gd name="T48" fmla="*/ 1590 w 2604"/>
                <a:gd name="T49" fmla="*/ 372 h 2046"/>
                <a:gd name="T50" fmla="*/ 1656 w 2604"/>
                <a:gd name="T51" fmla="*/ 276 h 2046"/>
                <a:gd name="T52" fmla="*/ 1722 w 2604"/>
                <a:gd name="T53" fmla="*/ 198 h 2046"/>
                <a:gd name="T54" fmla="*/ 1788 w 2604"/>
                <a:gd name="T55" fmla="*/ 132 h 2046"/>
                <a:gd name="T56" fmla="*/ 1854 w 2604"/>
                <a:gd name="T57" fmla="*/ 90 h 2046"/>
                <a:gd name="T58" fmla="*/ 1920 w 2604"/>
                <a:gd name="T59" fmla="*/ 54 h 2046"/>
                <a:gd name="T60" fmla="*/ 1980 w 2604"/>
                <a:gd name="T61" fmla="*/ 36 h 2046"/>
                <a:gd name="T62" fmla="*/ 2046 w 2604"/>
                <a:gd name="T63" fmla="*/ 18 h 2046"/>
                <a:gd name="T64" fmla="*/ 2112 w 2604"/>
                <a:gd name="T65" fmla="*/ 12 h 2046"/>
                <a:gd name="T66" fmla="*/ 2178 w 2604"/>
                <a:gd name="T67" fmla="*/ 6 h 2046"/>
                <a:gd name="T68" fmla="*/ 2244 w 2604"/>
                <a:gd name="T69" fmla="*/ 0 h 2046"/>
                <a:gd name="T70" fmla="*/ 2310 w 2604"/>
                <a:gd name="T71" fmla="*/ 0 h 2046"/>
                <a:gd name="T72" fmla="*/ 2376 w 2604"/>
                <a:gd name="T73" fmla="*/ 0 h 2046"/>
                <a:gd name="T74" fmla="*/ 2436 w 2604"/>
                <a:gd name="T75" fmla="*/ 0 h 2046"/>
                <a:gd name="T76" fmla="*/ 2502 w 2604"/>
                <a:gd name="T77" fmla="*/ 0 h 2046"/>
                <a:gd name="T78" fmla="*/ 2568 w 2604"/>
                <a:gd name="T79" fmla="*/ 0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4" h="2046">
                  <a:moveTo>
                    <a:pt x="0" y="2046"/>
                  </a:moveTo>
                  <a:lnTo>
                    <a:pt x="30" y="2046"/>
                  </a:lnTo>
                  <a:lnTo>
                    <a:pt x="60" y="2046"/>
                  </a:lnTo>
                  <a:lnTo>
                    <a:pt x="96" y="2046"/>
                  </a:lnTo>
                  <a:lnTo>
                    <a:pt x="126" y="2046"/>
                  </a:lnTo>
                  <a:lnTo>
                    <a:pt x="162" y="2046"/>
                  </a:lnTo>
                  <a:lnTo>
                    <a:pt x="192" y="2046"/>
                  </a:lnTo>
                  <a:lnTo>
                    <a:pt x="222" y="2046"/>
                  </a:lnTo>
                  <a:lnTo>
                    <a:pt x="258" y="2046"/>
                  </a:lnTo>
                  <a:lnTo>
                    <a:pt x="288" y="2046"/>
                  </a:lnTo>
                  <a:lnTo>
                    <a:pt x="324" y="2046"/>
                  </a:lnTo>
                  <a:lnTo>
                    <a:pt x="354" y="2046"/>
                  </a:lnTo>
                  <a:lnTo>
                    <a:pt x="390" y="2046"/>
                  </a:lnTo>
                  <a:lnTo>
                    <a:pt x="420" y="2040"/>
                  </a:lnTo>
                  <a:lnTo>
                    <a:pt x="450" y="2040"/>
                  </a:lnTo>
                  <a:lnTo>
                    <a:pt x="486" y="2034"/>
                  </a:lnTo>
                  <a:lnTo>
                    <a:pt x="516" y="2034"/>
                  </a:lnTo>
                  <a:lnTo>
                    <a:pt x="552" y="2028"/>
                  </a:lnTo>
                  <a:lnTo>
                    <a:pt x="582" y="2022"/>
                  </a:lnTo>
                  <a:lnTo>
                    <a:pt x="618" y="2010"/>
                  </a:lnTo>
                  <a:lnTo>
                    <a:pt x="648" y="2004"/>
                  </a:lnTo>
                  <a:lnTo>
                    <a:pt x="678" y="1992"/>
                  </a:lnTo>
                  <a:lnTo>
                    <a:pt x="714" y="1974"/>
                  </a:lnTo>
                  <a:lnTo>
                    <a:pt x="744" y="1956"/>
                  </a:lnTo>
                  <a:lnTo>
                    <a:pt x="780" y="1938"/>
                  </a:lnTo>
                  <a:lnTo>
                    <a:pt x="810" y="1914"/>
                  </a:lnTo>
                  <a:lnTo>
                    <a:pt x="846" y="1884"/>
                  </a:lnTo>
                  <a:lnTo>
                    <a:pt x="876" y="1848"/>
                  </a:lnTo>
                  <a:lnTo>
                    <a:pt x="906" y="1812"/>
                  </a:lnTo>
                  <a:lnTo>
                    <a:pt x="942" y="1770"/>
                  </a:lnTo>
                  <a:lnTo>
                    <a:pt x="972" y="1722"/>
                  </a:lnTo>
                  <a:lnTo>
                    <a:pt x="1008" y="1674"/>
                  </a:lnTo>
                  <a:lnTo>
                    <a:pt x="1038" y="1614"/>
                  </a:lnTo>
                  <a:lnTo>
                    <a:pt x="1074" y="1554"/>
                  </a:lnTo>
                  <a:lnTo>
                    <a:pt x="1104" y="1488"/>
                  </a:lnTo>
                  <a:lnTo>
                    <a:pt x="1134" y="1416"/>
                  </a:lnTo>
                  <a:lnTo>
                    <a:pt x="1170" y="1344"/>
                  </a:lnTo>
                  <a:lnTo>
                    <a:pt x="1200" y="1266"/>
                  </a:lnTo>
                  <a:lnTo>
                    <a:pt x="1236" y="1188"/>
                  </a:lnTo>
                  <a:lnTo>
                    <a:pt x="1266" y="1104"/>
                  </a:lnTo>
                  <a:lnTo>
                    <a:pt x="1302" y="1026"/>
                  </a:lnTo>
                  <a:lnTo>
                    <a:pt x="1332" y="942"/>
                  </a:lnTo>
                  <a:lnTo>
                    <a:pt x="1362" y="858"/>
                  </a:lnTo>
                  <a:lnTo>
                    <a:pt x="1398" y="780"/>
                  </a:lnTo>
                  <a:lnTo>
                    <a:pt x="1428" y="702"/>
                  </a:lnTo>
                  <a:lnTo>
                    <a:pt x="1464" y="630"/>
                  </a:lnTo>
                  <a:lnTo>
                    <a:pt x="1494" y="558"/>
                  </a:lnTo>
                  <a:lnTo>
                    <a:pt x="1524" y="492"/>
                  </a:lnTo>
                  <a:lnTo>
                    <a:pt x="1560" y="432"/>
                  </a:lnTo>
                  <a:lnTo>
                    <a:pt x="1590" y="372"/>
                  </a:lnTo>
                  <a:lnTo>
                    <a:pt x="1626" y="324"/>
                  </a:lnTo>
                  <a:lnTo>
                    <a:pt x="1656" y="276"/>
                  </a:lnTo>
                  <a:lnTo>
                    <a:pt x="1692" y="234"/>
                  </a:lnTo>
                  <a:lnTo>
                    <a:pt x="1722" y="198"/>
                  </a:lnTo>
                  <a:lnTo>
                    <a:pt x="1752" y="162"/>
                  </a:lnTo>
                  <a:lnTo>
                    <a:pt x="1788" y="132"/>
                  </a:lnTo>
                  <a:lnTo>
                    <a:pt x="1818" y="108"/>
                  </a:lnTo>
                  <a:lnTo>
                    <a:pt x="1854" y="90"/>
                  </a:lnTo>
                  <a:lnTo>
                    <a:pt x="1884" y="72"/>
                  </a:lnTo>
                  <a:lnTo>
                    <a:pt x="1920" y="54"/>
                  </a:lnTo>
                  <a:lnTo>
                    <a:pt x="1950" y="42"/>
                  </a:lnTo>
                  <a:lnTo>
                    <a:pt x="1980" y="36"/>
                  </a:lnTo>
                  <a:lnTo>
                    <a:pt x="2016" y="24"/>
                  </a:lnTo>
                  <a:lnTo>
                    <a:pt x="2046" y="18"/>
                  </a:lnTo>
                  <a:lnTo>
                    <a:pt x="2082" y="12"/>
                  </a:lnTo>
                  <a:lnTo>
                    <a:pt x="2112" y="12"/>
                  </a:lnTo>
                  <a:lnTo>
                    <a:pt x="2148" y="6"/>
                  </a:lnTo>
                  <a:lnTo>
                    <a:pt x="2178" y="6"/>
                  </a:lnTo>
                  <a:lnTo>
                    <a:pt x="2208" y="0"/>
                  </a:lnTo>
                  <a:lnTo>
                    <a:pt x="2244" y="0"/>
                  </a:lnTo>
                  <a:lnTo>
                    <a:pt x="2274" y="0"/>
                  </a:lnTo>
                  <a:lnTo>
                    <a:pt x="2310" y="0"/>
                  </a:lnTo>
                  <a:lnTo>
                    <a:pt x="2340" y="0"/>
                  </a:lnTo>
                  <a:lnTo>
                    <a:pt x="2376" y="0"/>
                  </a:lnTo>
                  <a:lnTo>
                    <a:pt x="2406" y="0"/>
                  </a:lnTo>
                  <a:lnTo>
                    <a:pt x="2436" y="0"/>
                  </a:lnTo>
                  <a:lnTo>
                    <a:pt x="2472" y="0"/>
                  </a:lnTo>
                  <a:lnTo>
                    <a:pt x="2502" y="0"/>
                  </a:lnTo>
                  <a:lnTo>
                    <a:pt x="2538" y="0"/>
                  </a:lnTo>
                  <a:lnTo>
                    <a:pt x="2568" y="0"/>
                  </a:lnTo>
                  <a:lnTo>
                    <a:pt x="2604"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9" name="Freeform 112"/>
            <p:cNvSpPr>
              <a:spLocks/>
            </p:cNvSpPr>
            <p:nvPr/>
          </p:nvSpPr>
          <p:spPr bwMode="auto">
            <a:xfrm>
              <a:off x="952" y="2712"/>
              <a:ext cx="1092" cy="924"/>
            </a:xfrm>
            <a:custGeom>
              <a:avLst/>
              <a:gdLst>
                <a:gd name="T0" fmla="*/ 294 w 1092"/>
                <a:gd name="T1" fmla="*/ 912 h 924"/>
                <a:gd name="T2" fmla="*/ 378 w 1092"/>
                <a:gd name="T3" fmla="*/ 900 h 924"/>
                <a:gd name="T4" fmla="*/ 474 w 1092"/>
                <a:gd name="T5" fmla="*/ 888 h 924"/>
                <a:gd name="T6" fmla="*/ 498 w 1092"/>
                <a:gd name="T7" fmla="*/ 876 h 924"/>
                <a:gd name="T8" fmla="*/ 552 w 1092"/>
                <a:gd name="T9" fmla="*/ 864 h 924"/>
                <a:gd name="T10" fmla="*/ 570 w 1092"/>
                <a:gd name="T11" fmla="*/ 846 h 924"/>
                <a:gd name="T12" fmla="*/ 594 w 1092"/>
                <a:gd name="T13" fmla="*/ 834 h 924"/>
                <a:gd name="T14" fmla="*/ 612 w 1092"/>
                <a:gd name="T15" fmla="*/ 816 h 924"/>
                <a:gd name="T16" fmla="*/ 636 w 1092"/>
                <a:gd name="T17" fmla="*/ 798 h 924"/>
                <a:gd name="T18" fmla="*/ 666 w 1092"/>
                <a:gd name="T19" fmla="*/ 780 h 924"/>
                <a:gd name="T20" fmla="*/ 678 w 1092"/>
                <a:gd name="T21" fmla="*/ 768 h 924"/>
                <a:gd name="T22" fmla="*/ 696 w 1092"/>
                <a:gd name="T23" fmla="*/ 744 h 924"/>
                <a:gd name="T24" fmla="*/ 708 w 1092"/>
                <a:gd name="T25" fmla="*/ 726 h 924"/>
                <a:gd name="T26" fmla="*/ 720 w 1092"/>
                <a:gd name="T27" fmla="*/ 708 h 924"/>
                <a:gd name="T28" fmla="*/ 726 w 1092"/>
                <a:gd name="T29" fmla="*/ 690 h 924"/>
                <a:gd name="T30" fmla="*/ 750 w 1092"/>
                <a:gd name="T31" fmla="*/ 672 h 924"/>
                <a:gd name="T32" fmla="*/ 774 w 1092"/>
                <a:gd name="T33" fmla="*/ 660 h 924"/>
                <a:gd name="T34" fmla="*/ 798 w 1092"/>
                <a:gd name="T35" fmla="*/ 636 h 924"/>
                <a:gd name="T36" fmla="*/ 816 w 1092"/>
                <a:gd name="T37" fmla="*/ 624 h 924"/>
                <a:gd name="T38" fmla="*/ 840 w 1092"/>
                <a:gd name="T39" fmla="*/ 594 h 924"/>
                <a:gd name="T40" fmla="*/ 852 w 1092"/>
                <a:gd name="T41" fmla="*/ 576 h 924"/>
                <a:gd name="T42" fmla="*/ 864 w 1092"/>
                <a:gd name="T43" fmla="*/ 552 h 924"/>
                <a:gd name="T44" fmla="*/ 876 w 1092"/>
                <a:gd name="T45" fmla="*/ 534 h 924"/>
                <a:gd name="T46" fmla="*/ 882 w 1092"/>
                <a:gd name="T47" fmla="*/ 516 h 924"/>
                <a:gd name="T48" fmla="*/ 894 w 1092"/>
                <a:gd name="T49" fmla="*/ 492 h 924"/>
                <a:gd name="T50" fmla="*/ 900 w 1092"/>
                <a:gd name="T51" fmla="*/ 456 h 924"/>
                <a:gd name="T52" fmla="*/ 912 w 1092"/>
                <a:gd name="T53" fmla="*/ 432 h 924"/>
                <a:gd name="T54" fmla="*/ 924 w 1092"/>
                <a:gd name="T55" fmla="*/ 408 h 924"/>
                <a:gd name="T56" fmla="*/ 936 w 1092"/>
                <a:gd name="T57" fmla="*/ 390 h 924"/>
                <a:gd name="T58" fmla="*/ 948 w 1092"/>
                <a:gd name="T59" fmla="*/ 360 h 924"/>
                <a:gd name="T60" fmla="*/ 966 w 1092"/>
                <a:gd name="T61" fmla="*/ 324 h 924"/>
                <a:gd name="T62" fmla="*/ 978 w 1092"/>
                <a:gd name="T63" fmla="*/ 300 h 924"/>
                <a:gd name="T64" fmla="*/ 990 w 1092"/>
                <a:gd name="T65" fmla="*/ 258 h 924"/>
                <a:gd name="T66" fmla="*/ 1002 w 1092"/>
                <a:gd name="T67" fmla="*/ 240 h 924"/>
                <a:gd name="T68" fmla="*/ 1008 w 1092"/>
                <a:gd name="T69" fmla="*/ 204 h 924"/>
                <a:gd name="T70" fmla="*/ 1026 w 1092"/>
                <a:gd name="T71" fmla="*/ 168 h 924"/>
                <a:gd name="T72" fmla="*/ 1032 w 1092"/>
                <a:gd name="T73" fmla="*/ 162 h 924"/>
                <a:gd name="T74" fmla="*/ 1044 w 1092"/>
                <a:gd name="T75" fmla="*/ 138 h 924"/>
                <a:gd name="T76" fmla="*/ 1050 w 1092"/>
                <a:gd name="T77" fmla="*/ 102 h 924"/>
                <a:gd name="T78" fmla="*/ 1068 w 1092"/>
                <a:gd name="T79" fmla="*/ 72 h 924"/>
                <a:gd name="T80" fmla="*/ 1080 w 1092"/>
                <a:gd name="T81" fmla="*/ 54 h 924"/>
                <a:gd name="T82" fmla="*/ 1086 w 1092"/>
                <a:gd name="T83" fmla="*/ 2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2" h="924">
                  <a:moveTo>
                    <a:pt x="0" y="924"/>
                  </a:moveTo>
                  <a:lnTo>
                    <a:pt x="0" y="918"/>
                  </a:lnTo>
                  <a:lnTo>
                    <a:pt x="294" y="912"/>
                  </a:lnTo>
                  <a:lnTo>
                    <a:pt x="300" y="906"/>
                  </a:lnTo>
                  <a:lnTo>
                    <a:pt x="360" y="906"/>
                  </a:lnTo>
                  <a:lnTo>
                    <a:pt x="378" y="900"/>
                  </a:lnTo>
                  <a:lnTo>
                    <a:pt x="408" y="894"/>
                  </a:lnTo>
                  <a:lnTo>
                    <a:pt x="444" y="894"/>
                  </a:lnTo>
                  <a:lnTo>
                    <a:pt x="474" y="888"/>
                  </a:lnTo>
                  <a:lnTo>
                    <a:pt x="480" y="882"/>
                  </a:lnTo>
                  <a:lnTo>
                    <a:pt x="492" y="882"/>
                  </a:lnTo>
                  <a:lnTo>
                    <a:pt x="498" y="876"/>
                  </a:lnTo>
                  <a:lnTo>
                    <a:pt x="534" y="870"/>
                  </a:lnTo>
                  <a:lnTo>
                    <a:pt x="540" y="870"/>
                  </a:lnTo>
                  <a:lnTo>
                    <a:pt x="552" y="864"/>
                  </a:lnTo>
                  <a:lnTo>
                    <a:pt x="558" y="858"/>
                  </a:lnTo>
                  <a:lnTo>
                    <a:pt x="570" y="852"/>
                  </a:lnTo>
                  <a:lnTo>
                    <a:pt x="570" y="846"/>
                  </a:lnTo>
                  <a:lnTo>
                    <a:pt x="582" y="846"/>
                  </a:lnTo>
                  <a:lnTo>
                    <a:pt x="588" y="840"/>
                  </a:lnTo>
                  <a:lnTo>
                    <a:pt x="594" y="834"/>
                  </a:lnTo>
                  <a:lnTo>
                    <a:pt x="600" y="828"/>
                  </a:lnTo>
                  <a:lnTo>
                    <a:pt x="606" y="822"/>
                  </a:lnTo>
                  <a:lnTo>
                    <a:pt x="612" y="816"/>
                  </a:lnTo>
                  <a:lnTo>
                    <a:pt x="624" y="810"/>
                  </a:lnTo>
                  <a:lnTo>
                    <a:pt x="630" y="804"/>
                  </a:lnTo>
                  <a:lnTo>
                    <a:pt x="636" y="798"/>
                  </a:lnTo>
                  <a:lnTo>
                    <a:pt x="642" y="792"/>
                  </a:lnTo>
                  <a:lnTo>
                    <a:pt x="654" y="792"/>
                  </a:lnTo>
                  <a:lnTo>
                    <a:pt x="666" y="780"/>
                  </a:lnTo>
                  <a:lnTo>
                    <a:pt x="660" y="780"/>
                  </a:lnTo>
                  <a:lnTo>
                    <a:pt x="666" y="780"/>
                  </a:lnTo>
                  <a:lnTo>
                    <a:pt x="678" y="768"/>
                  </a:lnTo>
                  <a:lnTo>
                    <a:pt x="678" y="756"/>
                  </a:lnTo>
                  <a:lnTo>
                    <a:pt x="690" y="750"/>
                  </a:lnTo>
                  <a:lnTo>
                    <a:pt x="696" y="744"/>
                  </a:lnTo>
                  <a:lnTo>
                    <a:pt x="696" y="732"/>
                  </a:lnTo>
                  <a:lnTo>
                    <a:pt x="702" y="726"/>
                  </a:lnTo>
                  <a:lnTo>
                    <a:pt x="708" y="726"/>
                  </a:lnTo>
                  <a:lnTo>
                    <a:pt x="714" y="720"/>
                  </a:lnTo>
                  <a:lnTo>
                    <a:pt x="714" y="714"/>
                  </a:lnTo>
                  <a:lnTo>
                    <a:pt x="720" y="708"/>
                  </a:lnTo>
                  <a:lnTo>
                    <a:pt x="720" y="702"/>
                  </a:lnTo>
                  <a:lnTo>
                    <a:pt x="726" y="696"/>
                  </a:lnTo>
                  <a:lnTo>
                    <a:pt x="726" y="690"/>
                  </a:lnTo>
                  <a:lnTo>
                    <a:pt x="738" y="684"/>
                  </a:lnTo>
                  <a:lnTo>
                    <a:pt x="744" y="678"/>
                  </a:lnTo>
                  <a:lnTo>
                    <a:pt x="750" y="672"/>
                  </a:lnTo>
                  <a:lnTo>
                    <a:pt x="762" y="666"/>
                  </a:lnTo>
                  <a:lnTo>
                    <a:pt x="762" y="660"/>
                  </a:lnTo>
                  <a:lnTo>
                    <a:pt x="774" y="660"/>
                  </a:lnTo>
                  <a:lnTo>
                    <a:pt x="786" y="648"/>
                  </a:lnTo>
                  <a:lnTo>
                    <a:pt x="786" y="642"/>
                  </a:lnTo>
                  <a:lnTo>
                    <a:pt x="798" y="636"/>
                  </a:lnTo>
                  <a:lnTo>
                    <a:pt x="804" y="630"/>
                  </a:lnTo>
                  <a:lnTo>
                    <a:pt x="804" y="624"/>
                  </a:lnTo>
                  <a:lnTo>
                    <a:pt x="816" y="624"/>
                  </a:lnTo>
                  <a:lnTo>
                    <a:pt x="828" y="612"/>
                  </a:lnTo>
                  <a:lnTo>
                    <a:pt x="828" y="600"/>
                  </a:lnTo>
                  <a:lnTo>
                    <a:pt x="840" y="594"/>
                  </a:lnTo>
                  <a:lnTo>
                    <a:pt x="846" y="588"/>
                  </a:lnTo>
                  <a:lnTo>
                    <a:pt x="852" y="582"/>
                  </a:lnTo>
                  <a:lnTo>
                    <a:pt x="852" y="576"/>
                  </a:lnTo>
                  <a:lnTo>
                    <a:pt x="858" y="570"/>
                  </a:lnTo>
                  <a:lnTo>
                    <a:pt x="858" y="558"/>
                  </a:lnTo>
                  <a:lnTo>
                    <a:pt x="864" y="552"/>
                  </a:lnTo>
                  <a:lnTo>
                    <a:pt x="864" y="546"/>
                  </a:lnTo>
                  <a:lnTo>
                    <a:pt x="870" y="540"/>
                  </a:lnTo>
                  <a:lnTo>
                    <a:pt x="876" y="534"/>
                  </a:lnTo>
                  <a:lnTo>
                    <a:pt x="876" y="528"/>
                  </a:lnTo>
                  <a:lnTo>
                    <a:pt x="882" y="522"/>
                  </a:lnTo>
                  <a:lnTo>
                    <a:pt x="882" y="516"/>
                  </a:lnTo>
                  <a:lnTo>
                    <a:pt x="888" y="510"/>
                  </a:lnTo>
                  <a:lnTo>
                    <a:pt x="888" y="498"/>
                  </a:lnTo>
                  <a:lnTo>
                    <a:pt x="894" y="492"/>
                  </a:lnTo>
                  <a:lnTo>
                    <a:pt x="894" y="480"/>
                  </a:lnTo>
                  <a:lnTo>
                    <a:pt x="900" y="474"/>
                  </a:lnTo>
                  <a:lnTo>
                    <a:pt x="900" y="456"/>
                  </a:lnTo>
                  <a:lnTo>
                    <a:pt x="906" y="450"/>
                  </a:lnTo>
                  <a:lnTo>
                    <a:pt x="906" y="438"/>
                  </a:lnTo>
                  <a:lnTo>
                    <a:pt x="912" y="432"/>
                  </a:lnTo>
                  <a:lnTo>
                    <a:pt x="918" y="426"/>
                  </a:lnTo>
                  <a:lnTo>
                    <a:pt x="918" y="414"/>
                  </a:lnTo>
                  <a:lnTo>
                    <a:pt x="924" y="408"/>
                  </a:lnTo>
                  <a:lnTo>
                    <a:pt x="924" y="402"/>
                  </a:lnTo>
                  <a:lnTo>
                    <a:pt x="930" y="396"/>
                  </a:lnTo>
                  <a:lnTo>
                    <a:pt x="936" y="390"/>
                  </a:lnTo>
                  <a:lnTo>
                    <a:pt x="942" y="384"/>
                  </a:lnTo>
                  <a:lnTo>
                    <a:pt x="942" y="366"/>
                  </a:lnTo>
                  <a:lnTo>
                    <a:pt x="948" y="360"/>
                  </a:lnTo>
                  <a:lnTo>
                    <a:pt x="948" y="342"/>
                  </a:lnTo>
                  <a:lnTo>
                    <a:pt x="954" y="336"/>
                  </a:lnTo>
                  <a:lnTo>
                    <a:pt x="966" y="324"/>
                  </a:lnTo>
                  <a:lnTo>
                    <a:pt x="966" y="312"/>
                  </a:lnTo>
                  <a:lnTo>
                    <a:pt x="972" y="306"/>
                  </a:lnTo>
                  <a:lnTo>
                    <a:pt x="978" y="300"/>
                  </a:lnTo>
                  <a:lnTo>
                    <a:pt x="978" y="282"/>
                  </a:lnTo>
                  <a:lnTo>
                    <a:pt x="990" y="270"/>
                  </a:lnTo>
                  <a:lnTo>
                    <a:pt x="990" y="258"/>
                  </a:lnTo>
                  <a:lnTo>
                    <a:pt x="996" y="252"/>
                  </a:lnTo>
                  <a:lnTo>
                    <a:pt x="996" y="246"/>
                  </a:lnTo>
                  <a:lnTo>
                    <a:pt x="1002" y="240"/>
                  </a:lnTo>
                  <a:lnTo>
                    <a:pt x="1002" y="222"/>
                  </a:lnTo>
                  <a:lnTo>
                    <a:pt x="1008" y="216"/>
                  </a:lnTo>
                  <a:lnTo>
                    <a:pt x="1008" y="204"/>
                  </a:lnTo>
                  <a:lnTo>
                    <a:pt x="1014" y="198"/>
                  </a:lnTo>
                  <a:lnTo>
                    <a:pt x="1014" y="180"/>
                  </a:lnTo>
                  <a:lnTo>
                    <a:pt x="1026" y="168"/>
                  </a:lnTo>
                  <a:lnTo>
                    <a:pt x="1020" y="168"/>
                  </a:lnTo>
                  <a:lnTo>
                    <a:pt x="1026" y="168"/>
                  </a:lnTo>
                  <a:lnTo>
                    <a:pt x="1032" y="162"/>
                  </a:lnTo>
                  <a:lnTo>
                    <a:pt x="1032" y="150"/>
                  </a:lnTo>
                  <a:lnTo>
                    <a:pt x="1038" y="144"/>
                  </a:lnTo>
                  <a:lnTo>
                    <a:pt x="1044" y="138"/>
                  </a:lnTo>
                  <a:lnTo>
                    <a:pt x="1044" y="120"/>
                  </a:lnTo>
                  <a:lnTo>
                    <a:pt x="1050" y="114"/>
                  </a:lnTo>
                  <a:lnTo>
                    <a:pt x="1050" y="102"/>
                  </a:lnTo>
                  <a:lnTo>
                    <a:pt x="1062" y="90"/>
                  </a:lnTo>
                  <a:lnTo>
                    <a:pt x="1062" y="78"/>
                  </a:lnTo>
                  <a:lnTo>
                    <a:pt x="1068" y="72"/>
                  </a:lnTo>
                  <a:lnTo>
                    <a:pt x="1074" y="66"/>
                  </a:lnTo>
                  <a:lnTo>
                    <a:pt x="1074" y="60"/>
                  </a:lnTo>
                  <a:lnTo>
                    <a:pt x="1080" y="54"/>
                  </a:lnTo>
                  <a:lnTo>
                    <a:pt x="1080" y="48"/>
                  </a:lnTo>
                  <a:lnTo>
                    <a:pt x="1086" y="42"/>
                  </a:lnTo>
                  <a:lnTo>
                    <a:pt x="1086" y="24"/>
                  </a:lnTo>
                  <a:lnTo>
                    <a:pt x="1092" y="18"/>
                  </a:lnTo>
                  <a:lnTo>
                    <a:pt x="1092"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00" name="Freeform 113"/>
            <p:cNvSpPr>
              <a:spLocks/>
            </p:cNvSpPr>
            <p:nvPr/>
          </p:nvSpPr>
          <p:spPr bwMode="auto">
            <a:xfrm>
              <a:off x="2044" y="1686"/>
              <a:ext cx="564" cy="1026"/>
            </a:xfrm>
            <a:custGeom>
              <a:avLst/>
              <a:gdLst>
                <a:gd name="T0" fmla="*/ 6 w 564"/>
                <a:gd name="T1" fmla="*/ 1014 h 1026"/>
                <a:gd name="T2" fmla="*/ 18 w 564"/>
                <a:gd name="T3" fmla="*/ 984 h 1026"/>
                <a:gd name="T4" fmla="*/ 24 w 564"/>
                <a:gd name="T5" fmla="*/ 954 h 1026"/>
                <a:gd name="T6" fmla="*/ 36 w 564"/>
                <a:gd name="T7" fmla="*/ 936 h 1026"/>
                <a:gd name="T8" fmla="*/ 54 w 564"/>
                <a:gd name="T9" fmla="*/ 906 h 1026"/>
                <a:gd name="T10" fmla="*/ 66 w 564"/>
                <a:gd name="T11" fmla="*/ 900 h 1026"/>
                <a:gd name="T12" fmla="*/ 72 w 564"/>
                <a:gd name="T13" fmla="*/ 876 h 1026"/>
                <a:gd name="T14" fmla="*/ 84 w 564"/>
                <a:gd name="T15" fmla="*/ 852 h 1026"/>
                <a:gd name="T16" fmla="*/ 96 w 564"/>
                <a:gd name="T17" fmla="*/ 810 h 1026"/>
                <a:gd name="T18" fmla="*/ 102 w 564"/>
                <a:gd name="T19" fmla="*/ 780 h 1026"/>
                <a:gd name="T20" fmla="*/ 120 w 564"/>
                <a:gd name="T21" fmla="*/ 756 h 1026"/>
                <a:gd name="T22" fmla="*/ 126 w 564"/>
                <a:gd name="T23" fmla="*/ 720 h 1026"/>
                <a:gd name="T24" fmla="*/ 138 w 564"/>
                <a:gd name="T25" fmla="*/ 690 h 1026"/>
                <a:gd name="T26" fmla="*/ 150 w 564"/>
                <a:gd name="T27" fmla="*/ 666 h 1026"/>
                <a:gd name="T28" fmla="*/ 162 w 564"/>
                <a:gd name="T29" fmla="*/ 624 h 1026"/>
                <a:gd name="T30" fmla="*/ 174 w 564"/>
                <a:gd name="T31" fmla="*/ 594 h 1026"/>
                <a:gd name="T32" fmla="*/ 186 w 564"/>
                <a:gd name="T33" fmla="*/ 564 h 1026"/>
                <a:gd name="T34" fmla="*/ 192 w 564"/>
                <a:gd name="T35" fmla="*/ 534 h 1026"/>
                <a:gd name="T36" fmla="*/ 210 w 564"/>
                <a:gd name="T37" fmla="*/ 510 h 1026"/>
                <a:gd name="T38" fmla="*/ 222 w 564"/>
                <a:gd name="T39" fmla="*/ 492 h 1026"/>
                <a:gd name="T40" fmla="*/ 240 w 564"/>
                <a:gd name="T41" fmla="*/ 456 h 1026"/>
                <a:gd name="T42" fmla="*/ 252 w 564"/>
                <a:gd name="T43" fmla="*/ 414 h 1026"/>
                <a:gd name="T44" fmla="*/ 270 w 564"/>
                <a:gd name="T45" fmla="*/ 396 h 1026"/>
                <a:gd name="T46" fmla="*/ 288 w 564"/>
                <a:gd name="T47" fmla="*/ 366 h 1026"/>
                <a:gd name="T48" fmla="*/ 306 w 564"/>
                <a:gd name="T49" fmla="*/ 336 h 1026"/>
                <a:gd name="T50" fmla="*/ 318 w 564"/>
                <a:gd name="T51" fmla="*/ 318 h 1026"/>
                <a:gd name="T52" fmla="*/ 330 w 564"/>
                <a:gd name="T53" fmla="*/ 294 h 1026"/>
                <a:gd name="T54" fmla="*/ 342 w 564"/>
                <a:gd name="T55" fmla="*/ 276 h 1026"/>
                <a:gd name="T56" fmla="*/ 360 w 564"/>
                <a:gd name="T57" fmla="*/ 258 h 1026"/>
                <a:gd name="T58" fmla="*/ 366 w 564"/>
                <a:gd name="T59" fmla="*/ 240 h 1026"/>
                <a:gd name="T60" fmla="*/ 378 w 564"/>
                <a:gd name="T61" fmla="*/ 222 h 1026"/>
                <a:gd name="T62" fmla="*/ 402 w 564"/>
                <a:gd name="T63" fmla="*/ 204 h 1026"/>
                <a:gd name="T64" fmla="*/ 408 w 564"/>
                <a:gd name="T65" fmla="*/ 174 h 1026"/>
                <a:gd name="T66" fmla="*/ 420 w 564"/>
                <a:gd name="T67" fmla="*/ 156 h 1026"/>
                <a:gd name="T68" fmla="*/ 444 w 564"/>
                <a:gd name="T69" fmla="*/ 144 h 1026"/>
                <a:gd name="T70" fmla="*/ 462 w 564"/>
                <a:gd name="T71" fmla="*/ 120 h 1026"/>
                <a:gd name="T72" fmla="*/ 486 w 564"/>
                <a:gd name="T73" fmla="*/ 90 h 1026"/>
                <a:gd name="T74" fmla="*/ 498 w 564"/>
                <a:gd name="T75" fmla="*/ 72 h 1026"/>
                <a:gd name="T76" fmla="*/ 510 w 564"/>
                <a:gd name="T77" fmla="*/ 54 h 1026"/>
                <a:gd name="T78" fmla="*/ 528 w 564"/>
                <a:gd name="T79" fmla="*/ 36 h 1026"/>
                <a:gd name="T80" fmla="*/ 540 w 564"/>
                <a:gd name="T81" fmla="*/ 18 h 1026"/>
                <a:gd name="T82" fmla="*/ 564 w 564"/>
                <a:gd name="T83"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4" h="1026">
                  <a:moveTo>
                    <a:pt x="0" y="1026"/>
                  </a:moveTo>
                  <a:lnTo>
                    <a:pt x="6" y="1020"/>
                  </a:lnTo>
                  <a:lnTo>
                    <a:pt x="6" y="1014"/>
                  </a:lnTo>
                  <a:lnTo>
                    <a:pt x="12" y="1008"/>
                  </a:lnTo>
                  <a:lnTo>
                    <a:pt x="12" y="990"/>
                  </a:lnTo>
                  <a:lnTo>
                    <a:pt x="18" y="984"/>
                  </a:lnTo>
                  <a:lnTo>
                    <a:pt x="18" y="978"/>
                  </a:lnTo>
                  <a:lnTo>
                    <a:pt x="24" y="972"/>
                  </a:lnTo>
                  <a:lnTo>
                    <a:pt x="24" y="954"/>
                  </a:lnTo>
                  <a:lnTo>
                    <a:pt x="30" y="948"/>
                  </a:lnTo>
                  <a:lnTo>
                    <a:pt x="36" y="942"/>
                  </a:lnTo>
                  <a:lnTo>
                    <a:pt x="36" y="936"/>
                  </a:lnTo>
                  <a:lnTo>
                    <a:pt x="42" y="930"/>
                  </a:lnTo>
                  <a:lnTo>
                    <a:pt x="42" y="918"/>
                  </a:lnTo>
                  <a:lnTo>
                    <a:pt x="54" y="906"/>
                  </a:lnTo>
                  <a:lnTo>
                    <a:pt x="48" y="906"/>
                  </a:lnTo>
                  <a:lnTo>
                    <a:pt x="54" y="906"/>
                  </a:lnTo>
                  <a:lnTo>
                    <a:pt x="66" y="900"/>
                  </a:lnTo>
                  <a:lnTo>
                    <a:pt x="66" y="888"/>
                  </a:lnTo>
                  <a:lnTo>
                    <a:pt x="72" y="882"/>
                  </a:lnTo>
                  <a:lnTo>
                    <a:pt x="72" y="876"/>
                  </a:lnTo>
                  <a:lnTo>
                    <a:pt x="78" y="870"/>
                  </a:lnTo>
                  <a:lnTo>
                    <a:pt x="78" y="858"/>
                  </a:lnTo>
                  <a:lnTo>
                    <a:pt x="84" y="852"/>
                  </a:lnTo>
                  <a:lnTo>
                    <a:pt x="84" y="822"/>
                  </a:lnTo>
                  <a:lnTo>
                    <a:pt x="90" y="816"/>
                  </a:lnTo>
                  <a:lnTo>
                    <a:pt x="96" y="810"/>
                  </a:lnTo>
                  <a:lnTo>
                    <a:pt x="96" y="792"/>
                  </a:lnTo>
                  <a:lnTo>
                    <a:pt x="102" y="786"/>
                  </a:lnTo>
                  <a:lnTo>
                    <a:pt x="102" y="780"/>
                  </a:lnTo>
                  <a:lnTo>
                    <a:pt x="114" y="768"/>
                  </a:lnTo>
                  <a:lnTo>
                    <a:pt x="114" y="762"/>
                  </a:lnTo>
                  <a:lnTo>
                    <a:pt x="120" y="756"/>
                  </a:lnTo>
                  <a:lnTo>
                    <a:pt x="120" y="744"/>
                  </a:lnTo>
                  <a:lnTo>
                    <a:pt x="126" y="738"/>
                  </a:lnTo>
                  <a:lnTo>
                    <a:pt x="126" y="720"/>
                  </a:lnTo>
                  <a:lnTo>
                    <a:pt x="132" y="714"/>
                  </a:lnTo>
                  <a:lnTo>
                    <a:pt x="138" y="708"/>
                  </a:lnTo>
                  <a:lnTo>
                    <a:pt x="138" y="690"/>
                  </a:lnTo>
                  <a:lnTo>
                    <a:pt x="144" y="684"/>
                  </a:lnTo>
                  <a:lnTo>
                    <a:pt x="144" y="672"/>
                  </a:lnTo>
                  <a:lnTo>
                    <a:pt x="150" y="666"/>
                  </a:lnTo>
                  <a:lnTo>
                    <a:pt x="150" y="648"/>
                  </a:lnTo>
                  <a:lnTo>
                    <a:pt x="162" y="636"/>
                  </a:lnTo>
                  <a:lnTo>
                    <a:pt x="162" y="624"/>
                  </a:lnTo>
                  <a:lnTo>
                    <a:pt x="168" y="618"/>
                  </a:lnTo>
                  <a:lnTo>
                    <a:pt x="174" y="612"/>
                  </a:lnTo>
                  <a:lnTo>
                    <a:pt x="174" y="594"/>
                  </a:lnTo>
                  <a:lnTo>
                    <a:pt x="180" y="588"/>
                  </a:lnTo>
                  <a:lnTo>
                    <a:pt x="180" y="570"/>
                  </a:lnTo>
                  <a:lnTo>
                    <a:pt x="186" y="564"/>
                  </a:lnTo>
                  <a:lnTo>
                    <a:pt x="186" y="552"/>
                  </a:lnTo>
                  <a:lnTo>
                    <a:pt x="192" y="546"/>
                  </a:lnTo>
                  <a:lnTo>
                    <a:pt x="192" y="534"/>
                  </a:lnTo>
                  <a:lnTo>
                    <a:pt x="204" y="528"/>
                  </a:lnTo>
                  <a:lnTo>
                    <a:pt x="204" y="516"/>
                  </a:lnTo>
                  <a:lnTo>
                    <a:pt x="210" y="510"/>
                  </a:lnTo>
                  <a:lnTo>
                    <a:pt x="216" y="504"/>
                  </a:lnTo>
                  <a:lnTo>
                    <a:pt x="222" y="498"/>
                  </a:lnTo>
                  <a:lnTo>
                    <a:pt x="222" y="492"/>
                  </a:lnTo>
                  <a:lnTo>
                    <a:pt x="234" y="480"/>
                  </a:lnTo>
                  <a:lnTo>
                    <a:pt x="234" y="462"/>
                  </a:lnTo>
                  <a:lnTo>
                    <a:pt x="240" y="456"/>
                  </a:lnTo>
                  <a:lnTo>
                    <a:pt x="240" y="438"/>
                  </a:lnTo>
                  <a:lnTo>
                    <a:pt x="252" y="426"/>
                  </a:lnTo>
                  <a:lnTo>
                    <a:pt x="252" y="414"/>
                  </a:lnTo>
                  <a:lnTo>
                    <a:pt x="258" y="408"/>
                  </a:lnTo>
                  <a:lnTo>
                    <a:pt x="270" y="402"/>
                  </a:lnTo>
                  <a:lnTo>
                    <a:pt x="270" y="396"/>
                  </a:lnTo>
                  <a:lnTo>
                    <a:pt x="276" y="390"/>
                  </a:lnTo>
                  <a:lnTo>
                    <a:pt x="288" y="378"/>
                  </a:lnTo>
                  <a:lnTo>
                    <a:pt x="288" y="366"/>
                  </a:lnTo>
                  <a:lnTo>
                    <a:pt x="294" y="360"/>
                  </a:lnTo>
                  <a:lnTo>
                    <a:pt x="306" y="348"/>
                  </a:lnTo>
                  <a:lnTo>
                    <a:pt x="306" y="336"/>
                  </a:lnTo>
                  <a:lnTo>
                    <a:pt x="312" y="330"/>
                  </a:lnTo>
                  <a:lnTo>
                    <a:pt x="312" y="324"/>
                  </a:lnTo>
                  <a:lnTo>
                    <a:pt x="318" y="318"/>
                  </a:lnTo>
                  <a:lnTo>
                    <a:pt x="318" y="306"/>
                  </a:lnTo>
                  <a:lnTo>
                    <a:pt x="324" y="300"/>
                  </a:lnTo>
                  <a:lnTo>
                    <a:pt x="330" y="294"/>
                  </a:lnTo>
                  <a:lnTo>
                    <a:pt x="336" y="288"/>
                  </a:lnTo>
                  <a:lnTo>
                    <a:pt x="336" y="282"/>
                  </a:lnTo>
                  <a:lnTo>
                    <a:pt x="342" y="276"/>
                  </a:lnTo>
                  <a:lnTo>
                    <a:pt x="348" y="270"/>
                  </a:lnTo>
                  <a:lnTo>
                    <a:pt x="354" y="264"/>
                  </a:lnTo>
                  <a:lnTo>
                    <a:pt x="360" y="258"/>
                  </a:lnTo>
                  <a:lnTo>
                    <a:pt x="360" y="252"/>
                  </a:lnTo>
                  <a:lnTo>
                    <a:pt x="366" y="246"/>
                  </a:lnTo>
                  <a:lnTo>
                    <a:pt x="366" y="240"/>
                  </a:lnTo>
                  <a:lnTo>
                    <a:pt x="372" y="234"/>
                  </a:lnTo>
                  <a:lnTo>
                    <a:pt x="384" y="222"/>
                  </a:lnTo>
                  <a:lnTo>
                    <a:pt x="378" y="222"/>
                  </a:lnTo>
                  <a:lnTo>
                    <a:pt x="384" y="222"/>
                  </a:lnTo>
                  <a:lnTo>
                    <a:pt x="390" y="216"/>
                  </a:lnTo>
                  <a:lnTo>
                    <a:pt x="402" y="204"/>
                  </a:lnTo>
                  <a:lnTo>
                    <a:pt x="402" y="192"/>
                  </a:lnTo>
                  <a:lnTo>
                    <a:pt x="408" y="186"/>
                  </a:lnTo>
                  <a:lnTo>
                    <a:pt x="408" y="174"/>
                  </a:lnTo>
                  <a:lnTo>
                    <a:pt x="414" y="168"/>
                  </a:lnTo>
                  <a:lnTo>
                    <a:pt x="414" y="156"/>
                  </a:lnTo>
                  <a:lnTo>
                    <a:pt x="420" y="156"/>
                  </a:lnTo>
                  <a:lnTo>
                    <a:pt x="444" y="144"/>
                  </a:lnTo>
                  <a:lnTo>
                    <a:pt x="438" y="144"/>
                  </a:lnTo>
                  <a:lnTo>
                    <a:pt x="444" y="144"/>
                  </a:lnTo>
                  <a:lnTo>
                    <a:pt x="456" y="138"/>
                  </a:lnTo>
                  <a:lnTo>
                    <a:pt x="462" y="132"/>
                  </a:lnTo>
                  <a:lnTo>
                    <a:pt x="462" y="120"/>
                  </a:lnTo>
                  <a:lnTo>
                    <a:pt x="474" y="114"/>
                  </a:lnTo>
                  <a:lnTo>
                    <a:pt x="474" y="102"/>
                  </a:lnTo>
                  <a:lnTo>
                    <a:pt x="486" y="90"/>
                  </a:lnTo>
                  <a:lnTo>
                    <a:pt x="486" y="84"/>
                  </a:lnTo>
                  <a:lnTo>
                    <a:pt x="498" y="78"/>
                  </a:lnTo>
                  <a:lnTo>
                    <a:pt x="498" y="72"/>
                  </a:lnTo>
                  <a:lnTo>
                    <a:pt x="504" y="66"/>
                  </a:lnTo>
                  <a:lnTo>
                    <a:pt x="504" y="60"/>
                  </a:lnTo>
                  <a:lnTo>
                    <a:pt x="510" y="54"/>
                  </a:lnTo>
                  <a:lnTo>
                    <a:pt x="516" y="48"/>
                  </a:lnTo>
                  <a:lnTo>
                    <a:pt x="522" y="42"/>
                  </a:lnTo>
                  <a:lnTo>
                    <a:pt x="528" y="36"/>
                  </a:lnTo>
                  <a:lnTo>
                    <a:pt x="534" y="30"/>
                  </a:lnTo>
                  <a:lnTo>
                    <a:pt x="534" y="24"/>
                  </a:lnTo>
                  <a:lnTo>
                    <a:pt x="540" y="18"/>
                  </a:lnTo>
                  <a:lnTo>
                    <a:pt x="546" y="12"/>
                  </a:lnTo>
                  <a:lnTo>
                    <a:pt x="552" y="12"/>
                  </a:lnTo>
                  <a:lnTo>
                    <a:pt x="564" y="0"/>
                  </a:lnTo>
                  <a:lnTo>
                    <a:pt x="558" y="0"/>
                  </a:lnTo>
                  <a:lnTo>
                    <a:pt x="564"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01" name="Freeform 114"/>
            <p:cNvSpPr>
              <a:spLocks/>
            </p:cNvSpPr>
            <p:nvPr/>
          </p:nvSpPr>
          <p:spPr bwMode="auto">
            <a:xfrm>
              <a:off x="2608" y="1584"/>
              <a:ext cx="528" cy="102"/>
            </a:xfrm>
            <a:custGeom>
              <a:avLst/>
              <a:gdLst>
                <a:gd name="T0" fmla="*/ 0 w 528"/>
                <a:gd name="T1" fmla="*/ 102 h 102"/>
                <a:gd name="T2" fmla="*/ 12 w 528"/>
                <a:gd name="T3" fmla="*/ 96 h 102"/>
                <a:gd name="T4" fmla="*/ 12 w 528"/>
                <a:gd name="T5" fmla="*/ 90 h 102"/>
                <a:gd name="T6" fmla="*/ 30 w 528"/>
                <a:gd name="T7" fmla="*/ 84 h 102"/>
                <a:gd name="T8" fmla="*/ 42 w 528"/>
                <a:gd name="T9" fmla="*/ 78 h 102"/>
                <a:gd name="T10" fmla="*/ 60 w 528"/>
                <a:gd name="T11" fmla="*/ 72 h 102"/>
                <a:gd name="T12" fmla="*/ 66 w 528"/>
                <a:gd name="T13" fmla="*/ 72 h 102"/>
                <a:gd name="T14" fmla="*/ 90 w 528"/>
                <a:gd name="T15" fmla="*/ 66 h 102"/>
                <a:gd name="T16" fmla="*/ 96 w 528"/>
                <a:gd name="T17" fmla="*/ 60 h 102"/>
                <a:gd name="T18" fmla="*/ 114 w 528"/>
                <a:gd name="T19" fmla="*/ 60 h 102"/>
                <a:gd name="T20" fmla="*/ 138 w 528"/>
                <a:gd name="T21" fmla="*/ 54 h 102"/>
                <a:gd name="T22" fmla="*/ 162 w 528"/>
                <a:gd name="T23" fmla="*/ 48 h 102"/>
                <a:gd name="T24" fmla="*/ 180 w 528"/>
                <a:gd name="T25" fmla="*/ 48 h 102"/>
                <a:gd name="T26" fmla="*/ 198 w 528"/>
                <a:gd name="T27" fmla="*/ 42 h 102"/>
                <a:gd name="T28" fmla="*/ 204 w 528"/>
                <a:gd name="T29" fmla="*/ 36 h 102"/>
                <a:gd name="T30" fmla="*/ 234 w 528"/>
                <a:gd name="T31" fmla="*/ 30 h 102"/>
                <a:gd name="T32" fmla="*/ 252 w 528"/>
                <a:gd name="T33" fmla="*/ 24 h 102"/>
                <a:gd name="T34" fmla="*/ 264 w 528"/>
                <a:gd name="T35" fmla="*/ 24 h 102"/>
                <a:gd name="T36" fmla="*/ 270 w 528"/>
                <a:gd name="T37" fmla="*/ 18 h 102"/>
                <a:gd name="T38" fmla="*/ 276 w 528"/>
                <a:gd name="T39" fmla="*/ 12 h 102"/>
                <a:gd name="T40" fmla="*/ 372 w 528"/>
                <a:gd name="T41" fmla="*/ 12 h 102"/>
                <a:gd name="T42" fmla="*/ 378 w 528"/>
                <a:gd name="T43" fmla="*/ 6 h 102"/>
                <a:gd name="T44" fmla="*/ 396 w 528"/>
                <a:gd name="T45" fmla="*/ 0 h 102"/>
                <a:gd name="T46" fmla="*/ 528 w 528"/>
                <a:gd name="T4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02">
                  <a:moveTo>
                    <a:pt x="0" y="102"/>
                  </a:moveTo>
                  <a:lnTo>
                    <a:pt x="12" y="96"/>
                  </a:lnTo>
                  <a:lnTo>
                    <a:pt x="12" y="90"/>
                  </a:lnTo>
                  <a:lnTo>
                    <a:pt x="30" y="84"/>
                  </a:lnTo>
                  <a:lnTo>
                    <a:pt x="42" y="78"/>
                  </a:lnTo>
                  <a:lnTo>
                    <a:pt x="60" y="72"/>
                  </a:lnTo>
                  <a:lnTo>
                    <a:pt x="66" y="72"/>
                  </a:lnTo>
                  <a:lnTo>
                    <a:pt x="90" y="66"/>
                  </a:lnTo>
                  <a:lnTo>
                    <a:pt x="96" y="60"/>
                  </a:lnTo>
                  <a:lnTo>
                    <a:pt x="114" y="60"/>
                  </a:lnTo>
                  <a:lnTo>
                    <a:pt x="138" y="54"/>
                  </a:lnTo>
                  <a:lnTo>
                    <a:pt x="162" y="48"/>
                  </a:lnTo>
                  <a:lnTo>
                    <a:pt x="180" y="48"/>
                  </a:lnTo>
                  <a:lnTo>
                    <a:pt x="198" y="42"/>
                  </a:lnTo>
                  <a:lnTo>
                    <a:pt x="204" y="36"/>
                  </a:lnTo>
                  <a:lnTo>
                    <a:pt x="234" y="30"/>
                  </a:lnTo>
                  <a:lnTo>
                    <a:pt x="252" y="24"/>
                  </a:lnTo>
                  <a:lnTo>
                    <a:pt x="264" y="24"/>
                  </a:lnTo>
                  <a:lnTo>
                    <a:pt x="270" y="18"/>
                  </a:lnTo>
                  <a:lnTo>
                    <a:pt x="276" y="12"/>
                  </a:lnTo>
                  <a:lnTo>
                    <a:pt x="372" y="12"/>
                  </a:lnTo>
                  <a:lnTo>
                    <a:pt x="378" y="6"/>
                  </a:lnTo>
                  <a:lnTo>
                    <a:pt x="396" y="0"/>
                  </a:lnTo>
                  <a:lnTo>
                    <a:pt x="528"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02" name="Rectangle 115"/>
            <p:cNvSpPr>
              <a:spLocks noChangeArrowheads="1"/>
            </p:cNvSpPr>
            <p:nvPr/>
          </p:nvSpPr>
          <p:spPr bwMode="auto">
            <a:xfrm>
              <a:off x="2080" y="3756"/>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panose="020B0604020202020204" pitchFamily="34" charset="0"/>
                </a:rPr>
                <a:t>x</a:t>
              </a:r>
              <a:endParaRPr kumimoji="0" lang="en-US" sz="3200" b="0" i="0" u="none" strike="noStrike" cap="none" normalizeH="0" baseline="0">
                <a:ln>
                  <a:noFill/>
                </a:ln>
                <a:solidFill>
                  <a:schemeClr val="tx1"/>
                </a:solidFill>
                <a:effectLst/>
                <a:latin typeface="Arial" panose="020B0604020202020204" pitchFamily="34" charset="0"/>
              </a:endParaRPr>
            </a:p>
          </p:txBody>
        </p:sp>
        <p:sp>
          <p:nvSpPr>
            <p:cNvPr id="2103" name="Rectangle 116"/>
            <p:cNvSpPr>
              <a:spLocks noChangeArrowheads="1"/>
            </p:cNvSpPr>
            <p:nvPr/>
          </p:nvSpPr>
          <p:spPr bwMode="auto">
            <a:xfrm rot="16200000">
              <a:off x="225" y="2530"/>
              <a:ext cx="6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Helvetica" panose="020B0604020202020204" pitchFamily="34" charset="0"/>
                </a:rPr>
                <a:t>normal CDF</a:t>
              </a:r>
              <a:endParaRPr kumimoji="0" lang="en-US" sz="32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989492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r>
                  <a:rPr lang="en-US" dirty="0"/>
                  <a:t>MCMC is used when it is not possible (or not computationally efficient) to sample </a:t>
                </a:r>
                <a14:m>
                  <m:oMath xmlns:m="http://schemas.openxmlformats.org/officeDocument/2006/math">
                    <m:r>
                      <a:rPr lang="en-US" b="0" i="1" smtClean="0">
                        <a:latin typeface="Cambria Math" panose="02040503050406030204" pitchFamily="18" charset="0"/>
                      </a:rPr>
                      <m:t>𝜃</m:t>
                    </m:r>
                  </m:oMath>
                </a14:m>
                <a:r>
                  <a:rPr lang="en-US" dirty="0"/>
                  <a:t> directly from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endParaRPr lang="en-US" dirty="0"/>
              </a:p>
              <a:p>
                <a:r>
                  <a:rPr lang="en-US" dirty="0"/>
                  <a:t>Instead, sample </a:t>
                </a:r>
                <a14:m>
                  <m:oMath xmlns:m="http://schemas.openxmlformats.org/officeDocument/2006/math">
                    <m:r>
                      <a:rPr lang="en-US" i="1">
                        <a:latin typeface="Cambria Math" panose="02040503050406030204" pitchFamily="18" charset="0"/>
                      </a:rPr>
                      <m:t>𝜃</m:t>
                    </m:r>
                  </m:oMath>
                </a14:m>
                <a:r>
                  <a:rPr lang="en-US" dirty="0"/>
                  <a:t> iteratively in such a way that at each step of the process we expect to draw from a distribution that becomes closer and closer to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endParaRPr lang="en-US" dirty="0"/>
              </a:p>
              <a:p>
                <a:r>
                  <a:rPr lang="en-US" dirty="0"/>
                  <a:t>This approach appears to be the easiest way to get reliable results</a:t>
                </a:r>
              </a:p>
              <a:p>
                <a:r>
                  <a:rPr lang="en-US" dirty="0"/>
                  <a:t>The key MCMC simulation is to create a </a:t>
                </a:r>
                <a:r>
                  <a:rPr lang="en-US" dirty="0">
                    <a:solidFill>
                      <a:srgbClr val="FF0000"/>
                    </a:solidFill>
                  </a:rPr>
                  <a:t>Markov process </a:t>
                </a:r>
                <a:r>
                  <a:rPr lang="en-US" dirty="0"/>
                  <a:t>whose stationary distribution is the specified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and run the simulation long enough that the distribution for the current draws is close enough to the stationary distribution</a:t>
                </a:r>
              </a:p>
              <a:p>
                <a:r>
                  <a:rPr lang="en-US" dirty="0"/>
                  <a:t>Once the simulations are drawn, we have to check </a:t>
                </a:r>
                <a:r>
                  <a:rPr lang="en-US" dirty="0">
                    <a:solidFill>
                      <a:srgbClr val="FF0000"/>
                    </a:solidFill>
                  </a:rPr>
                  <a:t>convergence</a:t>
                </a:r>
                <a:r>
                  <a:rPr lang="en-US" dirty="0"/>
                  <a:t> of the sequence. The speed of the convergence is important.</a:t>
                </a:r>
              </a:p>
              <a:p>
                <a:r>
                  <a:rPr lang="en-US" dirty="0"/>
                  <a:t>Samples at the early stage should be removed from the samples (</a:t>
                </a:r>
                <a:r>
                  <a:rPr lang="en-US" dirty="0">
                    <a:solidFill>
                      <a:srgbClr val="FF0000"/>
                    </a:solidFill>
                  </a:rPr>
                  <a:t>burn-in</a:t>
                </a:r>
                <a:r>
                  <a:rPr lang="en-US" dirty="0"/>
                  <a:t>)</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Markov Chain Monte Carlo (MCMC) simulation</a:t>
            </a:r>
          </a:p>
        </p:txBody>
      </p:sp>
    </p:spTree>
    <p:extLst>
      <p:ext uri="{BB962C8B-B14F-4D97-AF65-F5344CB8AC3E}">
        <p14:creationId xmlns:p14="http://schemas.microsoft.com/office/powerpoint/2010/main" val="29225364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lstStyle/>
              <a:p>
                <a:r>
                  <a:rPr lang="en-US" altLang="ko-KR" dirty="0"/>
                  <a:t>We will focus mostly on the </a:t>
                </a:r>
                <a:r>
                  <a:rPr lang="en-US" altLang="ko-KR" dirty="0">
                    <a:solidFill>
                      <a:srgbClr val="FF0000"/>
                    </a:solidFill>
                  </a:rPr>
                  <a:t>Metropolis-Hastings version of MCMC</a:t>
                </a:r>
                <a:r>
                  <a:rPr lang="en-US" altLang="ko-KR" dirty="0"/>
                  <a:t>. </a:t>
                </a:r>
              </a:p>
              <a:p>
                <a:pPr marL="519112" lvl="2" indent="-285750"/>
                <a:r>
                  <a:rPr lang="en-US" altLang="ko-KR" sz="1800" dirty="0"/>
                  <a:t>Nicholas Metropolis, Greek American physicist (1915-1999), W. Keith Hastings, Canadian mathematician (1930- )</a:t>
                </a:r>
                <a:endParaRPr lang="ko-KR" altLang="en-US" sz="1800" dirty="0"/>
              </a:p>
              <a:p>
                <a:r>
                  <a:rPr lang="en-US" altLang="ko-KR" dirty="0"/>
                  <a:t>Recent survey places the Metropolis algorithm as one of the greatest ten algorithms of science and engineering development of 20th century. </a:t>
                </a:r>
              </a:p>
              <a:p>
                <a:r>
                  <a:rPr lang="en-US" altLang="ko-KR" dirty="0"/>
                  <a:t>MCMC algorithms have played a significant role in statistics, econometrics, physics and computing science over the last two decades. </a:t>
                </a:r>
              </a:p>
              <a:p>
                <a:r>
                  <a:rPr lang="en-US" altLang="ko-KR" dirty="0"/>
                  <a:t>This is the only known general approach for calculating the volume of a convex body in </a:t>
                </a:r>
                <a14:m>
                  <m:oMath xmlns:m="http://schemas.openxmlformats.org/officeDocument/2006/math">
                    <m:r>
                      <a:rPr lang="en-US" altLang="ko-KR" i="1" dirty="0" smtClean="0">
                        <a:latin typeface="Cambria Math" panose="02040503050406030204" pitchFamily="18" charset="0"/>
                      </a:rPr>
                      <m:t>𝑑</m:t>
                    </m:r>
                  </m:oMath>
                </a14:m>
                <a:r>
                  <a:rPr lang="en-US" altLang="ko-KR" dirty="0"/>
                  <a:t> dimensions within a reasonable time</a:t>
                </a:r>
              </a:p>
              <a:p>
                <a:endParaRPr lang="en-US" altLang="ko-KR" dirty="0"/>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3"/>
                <a:stretch>
                  <a:fillRect l="-643" t="-457" r="-1000"/>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Markov Chain Monte Carlo</a:t>
            </a:r>
            <a:endParaRPr lang="ko-KR" altLang="en-US" dirty="0"/>
          </a:p>
        </p:txBody>
      </p:sp>
    </p:spTree>
    <p:custDataLst>
      <p:tags r:id="rId1"/>
    </p:custDataLst>
    <p:extLst>
      <p:ext uri="{BB962C8B-B14F-4D97-AF65-F5344CB8AC3E}">
        <p14:creationId xmlns:p14="http://schemas.microsoft.com/office/powerpoint/2010/main" val="7893488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a:xfrm>
                <a:off x="304800" y="881286"/>
                <a:ext cx="8534400" cy="5334000"/>
              </a:xfrm>
            </p:spPr>
            <p:txBody>
              <a:bodyPr>
                <a:noAutofit/>
              </a:bodyPr>
              <a:lstStyle/>
              <a:p>
                <a:r>
                  <a:rPr lang="en-US" altLang="ko-KR" dirty="0"/>
                  <a:t>Land of Oz has unique weather system (no 2 nice days in a row)</a:t>
                </a:r>
              </a:p>
              <a:p>
                <a:pPr lvl="1"/>
                <a:endParaRPr lang="en-US" altLang="ko-KR" sz="2000" dirty="0"/>
              </a:p>
              <a:p>
                <a:pPr lvl="1"/>
                <a:endParaRPr lang="en-US" altLang="ko-KR" sz="2000" dirty="0"/>
              </a:p>
              <a:p>
                <a:pPr lvl="1"/>
                <a:endParaRPr lang="en-US" altLang="ko-KR" sz="2000" dirty="0"/>
              </a:p>
              <a:p>
                <a:pPr lvl="1">
                  <a:buNone/>
                </a:pPr>
                <a:r>
                  <a:rPr lang="en-US" altLang="ko-KR" sz="2000" dirty="0"/>
                  <a:t>	Weather tomorrow affected directly only by weather today, with </a:t>
                </a:r>
                <a14:m>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𝑇</m:t>
                        </m:r>
                      </m:e>
                      <m:sub>
                        <m:r>
                          <a:rPr lang="en-US" altLang="ko-KR" sz="2000" b="0" i="1" smtClean="0">
                            <a:latin typeface="Cambria Math" panose="02040503050406030204" pitchFamily="18" charset="0"/>
                          </a:rPr>
                          <m:t>𝑖𝑗</m:t>
                        </m:r>
                      </m:sub>
                    </m:sSub>
                  </m:oMath>
                </a14:m>
                <a:r>
                  <a:rPr lang="en-US" altLang="ko-KR" sz="2000" dirty="0"/>
                  <a:t>  the probability of a state </a:t>
                </a:r>
                <a14:m>
                  <m:oMath xmlns:m="http://schemas.openxmlformats.org/officeDocument/2006/math">
                    <m:r>
                      <a:rPr lang="en-US" altLang="ko-KR" sz="2000" i="1" dirty="0" smtClean="0">
                        <a:latin typeface="Cambria Math" panose="02040503050406030204" pitchFamily="18" charset="0"/>
                      </a:rPr>
                      <m:t>𝑗</m:t>
                    </m:r>
                  </m:oMath>
                </a14:m>
                <a:r>
                  <a:rPr lang="en-US" altLang="ko-KR" sz="2000" dirty="0"/>
                  <a:t> tomorrow given state </a:t>
                </a:r>
                <a14:m>
                  <m:oMath xmlns:m="http://schemas.openxmlformats.org/officeDocument/2006/math">
                    <m:r>
                      <a:rPr lang="en-US" altLang="ko-KR" sz="2000" i="1" dirty="0" smtClean="0">
                        <a:latin typeface="Cambria Math" panose="02040503050406030204" pitchFamily="18" charset="0"/>
                      </a:rPr>
                      <m:t>𝑖</m:t>
                    </m:r>
                  </m:oMath>
                </a14:m>
                <a:r>
                  <a:rPr lang="en-US" altLang="ko-KR" sz="2000" dirty="0"/>
                  <a:t> today.</a:t>
                </a:r>
              </a:p>
              <a:p>
                <a:pPr lvl="1"/>
                <a:r>
                  <a:rPr lang="en-US" altLang="ko-KR" sz="2000" dirty="0"/>
                  <a:t> If rain today. What is the probability of snow tomorrow ?</a:t>
                </a:r>
              </a:p>
              <a:p>
                <a:r>
                  <a:rPr lang="en-US" altLang="ko-KR" dirty="0"/>
                  <a:t>Given row vector </a:t>
                </a:r>
                <a14:m>
                  <m:oMath xmlns:m="http://schemas.openxmlformats.org/officeDocument/2006/math">
                    <m:r>
                      <a:rPr lang="en-US" altLang="ko-KR" b="1" i="0" dirty="0" smtClean="0">
                        <a:latin typeface="Cambria Math" panose="02040503050406030204" pitchFamily="18" charset="0"/>
                      </a:rPr>
                      <m:t>𝐩</m:t>
                    </m:r>
                  </m:oMath>
                </a14:m>
                <a:r>
                  <a:rPr lang="en-US" altLang="ko-KR" dirty="0"/>
                  <a:t> of probabilities for today, </a:t>
                </a:r>
                <a14:m>
                  <m:oMath xmlns:m="http://schemas.openxmlformats.org/officeDocument/2006/math">
                    <m:r>
                      <a:rPr lang="en-US" altLang="ko-KR" b="1" i="0" dirty="0" smtClean="0">
                        <a:latin typeface="Cambria Math" panose="02040503050406030204" pitchFamily="18" charset="0"/>
                      </a:rPr>
                      <m:t>𝐩𝐓</m:t>
                    </m:r>
                  </m:oMath>
                </a14:m>
                <a:r>
                  <a:rPr lang="en-US" altLang="ko-KR" dirty="0"/>
                  <a:t> to get probabilities for tomorrow</a:t>
                </a:r>
              </a:p>
              <a:p>
                <a:pPr lvl="1"/>
                <a:r>
                  <a:rPr lang="en-US" altLang="ko-KR" sz="2000" dirty="0"/>
                  <a:t>If today we have 50% chance of rain (rest is no precipitation) what are the probabilities tomorrow?</a:t>
                </a:r>
              </a:p>
              <a:p>
                <a:pPr lvl="1"/>
                <a:endParaRPr lang="ko-KR" altLang="en-US" sz="2000" dirty="0"/>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xfrm>
                <a:off x="304800" y="881286"/>
                <a:ext cx="8534400" cy="5334000"/>
              </a:xfrm>
              <a:blipFill>
                <a:blip r:embed="rId5"/>
                <a:stretch>
                  <a:fillRect l="-643" t="-571"/>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Weather Transition Matrix</a:t>
            </a:r>
            <a:endParaRPr lang="ko-KR" altLang="en-US" dirty="0"/>
          </a:p>
        </p:txBody>
      </p:sp>
      <p:sp>
        <p:nvSpPr>
          <p:cNvPr id="4" name="TextBox 3"/>
          <p:cNvSpPr txBox="1"/>
          <p:nvPr/>
        </p:nvSpPr>
        <p:spPr>
          <a:xfrm>
            <a:off x="3638079" y="1607412"/>
            <a:ext cx="5015027" cy="923330"/>
          </a:xfrm>
          <a:prstGeom prst="rect">
            <a:avLst/>
          </a:prstGeom>
          <a:noFill/>
        </p:spPr>
        <p:txBody>
          <a:bodyPr wrap="none" rtlCol="0">
            <a:spAutoFit/>
          </a:bodyPr>
          <a:lstStyle/>
          <a:p>
            <a:r>
              <a:rPr lang="en-US" dirty="0"/>
              <a:t>If N, likely to S and R the next day, not N again.</a:t>
            </a:r>
          </a:p>
          <a:p>
            <a:r>
              <a:rPr lang="en-US" dirty="0"/>
              <a:t>If R or S, 50% of the same the next day.</a:t>
            </a:r>
          </a:p>
          <a:p>
            <a:r>
              <a:rPr lang="en-US" dirty="0"/>
              <a:t>If changed, only half of this change to N.</a:t>
            </a:r>
          </a:p>
        </p:txBody>
      </p:sp>
      <p:graphicFrame>
        <p:nvGraphicFramePr>
          <p:cNvPr id="2054" name="Object 6"/>
          <p:cNvGraphicFramePr>
            <a:graphicFrameLocks noChangeAspect="1"/>
          </p:cNvGraphicFramePr>
          <p:nvPr/>
        </p:nvGraphicFramePr>
        <p:xfrm>
          <a:off x="975485" y="1237373"/>
          <a:ext cx="2476500" cy="1520825"/>
        </p:xfrm>
        <a:graphic>
          <a:graphicData uri="http://schemas.openxmlformats.org/presentationml/2006/ole">
            <mc:AlternateContent xmlns:mc="http://schemas.openxmlformats.org/markup-compatibility/2006">
              <mc:Choice xmlns:v="urn:schemas-microsoft-com:vml" Requires="v">
                <p:oleObj name="Equation" r:id="rId6" imgW="2476440" imgH="1523880" progId="Equation.DSMT4">
                  <p:embed/>
                </p:oleObj>
              </mc:Choice>
              <mc:Fallback>
                <p:oleObj name="Equation" r:id="rId6" imgW="2476440" imgH="1523880" progId="Equation.DSMT4">
                  <p:embed/>
                  <p:pic>
                    <p:nvPicPr>
                      <p:cNvPr id="2054" name="Object 6"/>
                      <p:cNvPicPr>
                        <a:picLocks noChangeAspect="1" noChangeArrowheads="1"/>
                      </p:cNvPicPr>
                      <p:nvPr/>
                    </p:nvPicPr>
                    <p:blipFill>
                      <a:blip r:embed="rId7"/>
                      <a:srcRect/>
                      <a:stretch>
                        <a:fillRect/>
                      </a:stretch>
                    </p:blipFill>
                    <p:spPr bwMode="auto">
                      <a:xfrm>
                        <a:off x="975485" y="1237373"/>
                        <a:ext cx="2476500" cy="1520825"/>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nvGraphicFramePr>
        <p:xfrm>
          <a:off x="1441450" y="5321646"/>
          <a:ext cx="6261100" cy="1143000"/>
        </p:xfrm>
        <a:graphic>
          <a:graphicData uri="http://schemas.openxmlformats.org/presentationml/2006/ole">
            <mc:AlternateContent xmlns:mc="http://schemas.openxmlformats.org/markup-compatibility/2006">
              <mc:Choice xmlns:v="urn:schemas-microsoft-com:vml" Requires="v">
                <p:oleObj name="Equation" r:id="rId8" imgW="6260760" imgH="1143000" progId="Equation.DSMT4">
                  <p:embed/>
                </p:oleObj>
              </mc:Choice>
              <mc:Fallback>
                <p:oleObj name="Equation" r:id="rId8" imgW="6260760" imgH="1143000" progId="Equation.DSMT4">
                  <p:embed/>
                  <p:pic>
                    <p:nvPicPr>
                      <p:cNvPr id="6" name="Object 5"/>
                      <p:cNvPicPr/>
                      <p:nvPr/>
                    </p:nvPicPr>
                    <p:blipFill>
                      <a:blip r:embed="rId9"/>
                      <a:stretch>
                        <a:fillRect/>
                      </a:stretch>
                    </p:blipFill>
                    <p:spPr>
                      <a:xfrm>
                        <a:off x="1441450" y="5321646"/>
                        <a:ext cx="6261100" cy="1143000"/>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32346608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Given </a:t>
                </a:r>
                <a14:m>
                  <m:oMath xmlns:m="http://schemas.openxmlformats.org/officeDocument/2006/math">
                    <m:r>
                      <a:rPr lang="en-US" b="1" i="0" dirty="0" smtClean="0">
                        <a:latin typeface="Cambria Math" panose="02040503050406030204" pitchFamily="18" charset="0"/>
                      </a:rPr>
                      <m:t>𝐩</m:t>
                    </m:r>
                  </m:oMath>
                </a14:m>
                <a:r>
                  <a:rPr lang="en-US" dirty="0"/>
                  <a:t> today, what will be the weather day after tomorrow? The day after that? In one month?</a:t>
                </a:r>
              </a:p>
              <a:p>
                <a:pPr lvl="1"/>
                <a:r>
                  <a:rPr lang="en-US" sz="2000" dirty="0"/>
                  <a:t>Day after tomorrow </a:t>
                </a:r>
                <a14:m>
                  <m:oMath xmlns:m="http://schemas.openxmlformats.org/officeDocument/2006/math">
                    <m:d>
                      <m:dPr>
                        <m:ctrlPr>
                          <a:rPr lang="en-US" sz="2000" b="1" i="1" dirty="0" smtClean="0">
                            <a:latin typeface="Cambria Math" panose="02040503050406030204" pitchFamily="18" charset="0"/>
                          </a:rPr>
                        </m:ctrlPr>
                      </m:dPr>
                      <m:e>
                        <m:r>
                          <a:rPr lang="en-US" sz="2000" b="1" i="0" dirty="0" smtClean="0">
                            <a:latin typeface="Cambria Math" panose="02040503050406030204" pitchFamily="18" charset="0"/>
                          </a:rPr>
                          <m:t>𝐩𝐓</m:t>
                        </m:r>
                      </m:e>
                    </m:d>
                    <m:r>
                      <a:rPr lang="en-US" sz="2000" b="1" i="0" dirty="0" smtClean="0">
                        <a:latin typeface="Cambria Math" panose="02040503050406030204" pitchFamily="18" charset="0"/>
                      </a:rPr>
                      <m:t>𝐓</m:t>
                    </m:r>
                    <m:r>
                      <a:rPr lang="en-US" sz="2000" i="1" dirty="0">
                        <a:latin typeface="Cambria Math" panose="02040503050406030204" pitchFamily="18" charset="0"/>
                      </a:rPr>
                      <m:t>=</m:t>
                    </m:r>
                    <m:r>
                      <a:rPr lang="en-US" sz="2000" b="1" i="0" dirty="0" smtClean="0">
                        <a:latin typeface="Cambria Math" panose="02040503050406030204" pitchFamily="18" charset="0"/>
                      </a:rPr>
                      <m:t>𝐩</m:t>
                    </m:r>
                    <m:sSup>
                      <m:sSupPr>
                        <m:ctrlPr>
                          <a:rPr lang="en-US" sz="2000" b="0" i="1" dirty="0" smtClean="0">
                            <a:latin typeface="Cambria Math" panose="02040503050406030204" pitchFamily="18" charset="0"/>
                          </a:rPr>
                        </m:ctrlPr>
                      </m:sSupPr>
                      <m:e>
                        <m:r>
                          <a:rPr lang="en-US" sz="2000" b="1" i="0" dirty="0" smtClean="0">
                            <a:latin typeface="Cambria Math" panose="02040503050406030204" pitchFamily="18" charset="0"/>
                          </a:rPr>
                          <m:t>𝐓</m:t>
                        </m:r>
                      </m:e>
                      <m:sup>
                        <m:r>
                          <a:rPr lang="en-US" sz="2000" b="0" i="1" dirty="0" smtClean="0">
                            <a:latin typeface="Cambria Math" panose="02040503050406030204" pitchFamily="18" charset="0"/>
                          </a:rPr>
                          <m:t>2</m:t>
                        </m:r>
                      </m:sup>
                    </m:sSup>
                  </m:oMath>
                </a14:m>
                <a:endParaRPr lang="en-US" sz="2000" baseline="30000" dirty="0"/>
              </a:p>
              <a:p>
                <a:pPr lvl="1"/>
                <a:r>
                  <a:rPr lang="en-US" sz="2000" dirty="0"/>
                  <a:t>Day after that </a:t>
                </a:r>
                <a14:m>
                  <m:oMath xmlns:m="http://schemas.openxmlformats.org/officeDocument/2006/math">
                    <m:r>
                      <a:rPr lang="en-US" sz="2000" b="1" i="0" dirty="0" smtClean="0">
                        <a:latin typeface="Cambria Math" panose="02040503050406030204" pitchFamily="18" charset="0"/>
                      </a:rPr>
                      <m:t>𝐩</m:t>
                    </m:r>
                    <m:sSup>
                      <m:sSupPr>
                        <m:ctrlPr>
                          <a:rPr lang="en-US" sz="2000" b="1" i="1" dirty="0" smtClean="0">
                            <a:latin typeface="Cambria Math" panose="02040503050406030204" pitchFamily="18" charset="0"/>
                          </a:rPr>
                        </m:ctrlPr>
                      </m:sSupPr>
                      <m:e>
                        <m:r>
                          <a:rPr lang="en-US" sz="2000" b="1" i="0" dirty="0" smtClean="0">
                            <a:latin typeface="Cambria Math" panose="02040503050406030204" pitchFamily="18" charset="0"/>
                          </a:rPr>
                          <m:t>𝐓</m:t>
                        </m:r>
                      </m:e>
                      <m:sup>
                        <m:r>
                          <a:rPr lang="en-US" sz="2000" b="0" i="0" dirty="0" smtClean="0">
                            <a:latin typeface="Cambria Math" panose="02040503050406030204" pitchFamily="18" charset="0"/>
                          </a:rPr>
                          <m:t>3</m:t>
                        </m:r>
                      </m:sup>
                    </m:sSup>
                  </m:oMath>
                </a14:m>
                <a:endParaRPr lang="en-US" sz="2000" baseline="30000" dirty="0"/>
              </a:p>
              <a:p>
                <a:pPr lvl="1"/>
                <a:r>
                  <a:rPr lang="en-US" sz="2000" dirty="0"/>
                  <a:t>In a month </a:t>
                </a:r>
                <a14:m>
                  <m:oMath xmlns:m="http://schemas.openxmlformats.org/officeDocument/2006/math">
                    <m:r>
                      <a:rPr lang="en-US" sz="2000" b="1" i="0" dirty="0" smtClean="0">
                        <a:latin typeface="Cambria Math" panose="02040503050406030204" pitchFamily="18" charset="0"/>
                      </a:rPr>
                      <m:t>𝐩</m:t>
                    </m:r>
                    <m:sSup>
                      <m:sSupPr>
                        <m:ctrlPr>
                          <a:rPr lang="en-US" sz="2000" b="0" i="1" dirty="0" smtClean="0">
                            <a:latin typeface="Cambria Math" panose="02040503050406030204" pitchFamily="18" charset="0"/>
                          </a:rPr>
                        </m:ctrlPr>
                      </m:sSupPr>
                      <m:e>
                        <m:r>
                          <a:rPr lang="en-US" sz="2000" b="1" i="0" dirty="0" smtClean="0">
                            <a:latin typeface="Cambria Math" panose="02040503050406030204" pitchFamily="18" charset="0"/>
                          </a:rPr>
                          <m:t>𝐓</m:t>
                        </m:r>
                      </m:e>
                      <m:sup>
                        <m:r>
                          <a:rPr lang="en-US" sz="2000" b="0" i="0" dirty="0" smtClean="0">
                            <a:latin typeface="Cambria Math" panose="02040503050406030204" pitchFamily="18" charset="0"/>
                          </a:rPr>
                          <m:t>30</m:t>
                        </m:r>
                      </m:sup>
                    </m:sSup>
                  </m:oMath>
                </a14:m>
                <a:endParaRPr lang="en-US" sz="2000" baseline="30000" dirty="0"/>
              </a:p>
              <a:p>
                <a:r>
                  <a:rPr lang="en-US" dirty="0"/>
                  <a:t>No matter what is the weather today, </a:t>
                </a:r>
                <a:br>
                  <a:rPr lang="en-US" dirty="0"/>
                </a:br>
                <a:r>
                  <a:rPr lang="en-US" dirty="0"/>
                  <a:t>the probabilities for next month are </a:t>
                </a:r>
                <a:br>
                  <a:rPr lang="en-US" dirty="0"/>
                </a:br>
                <a:r>
                  <a:rPr lang="en-US" dirty="0"/>
                  <a:t>0.4, 0.2, 0.4</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643" t="-45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Far Future Predictions</a:t>
            </a:r>
          </a:p>
        </p:txBody>
      </p:sp>
      <p:sp>
        <p:nvSpPr>
          <p:cNvPr id="4" name="Content Placeholder 3"/>
          <p:cNvSpPr>
            <a:spLocks noGrp="1"/>
          </p:cNvSpPr>
          <p:nvPr>
            <p:ph sz="half" idx="4294967295"/>
          </p:nvPr>
        </p:nvSpPr>
        <p:spPr>
          <a:xfrm>
            <a:off x="4867965" y="1825625"/>
            <a:ext cx="4276035" cy="4351338"/>
          </a:xfrm>
        </p:spPr>
        <p:txBody>
          <a:bodyPr/>
          <a:lstStyle/>
          <a:p>
            <a:pPr marL="457200" lvl="1" indent="0">
              <a:buNone/>
            </a:pPr>
            <a:endParaRPr lang="en-US" sz="2400" baseline="30000" dirty="0">
              <a:solidFill>
                <a:srgbClr val="0000CC"/>
              </a:solidFill>
            </a:endParaRPr>
          </a:p>
          <a:p>
            <a:pPr marL="57150" indent="0">
              <a:buNone/>
            </a:pPr>
            <a:r>
              <a:rPr lang="en-US" sz="2800" baseline="30000" dirty="0">
                <a:solidFill>
                  <a:srgbClr val="0000CC"/>
                </a:solidFill>
              </a:rPr>
              <a:t>T=[0.5 0.25 0.25; 0.5 0 0.5; 0.25 0.25 0.5]</a:t>
            </a:r>
          </a:p>
          <a:p>
            <a:pPr marL="57150" indent="0">
              <a:buNone/>
            </a:pPr>
            <a:r>
              <a:rPr lang="nn-NO" sz="2400" baseline="30000" dirty="0">
                <a:solidFill>
                  <a:srgbClr val="0000CC"/>
                </a:solidFill>
              </a:rPr>
              <a:t>T^2 =</a:t>
            </a:r>
          </a:p>
          <a:p>
            <a:pPr marL="457200" lvl="1" indent="0">
              <a:buNone/>
            </a:pPr>
            <a:r>
              <a:rPr lang="nn-NO" sz="2400" baseline="30000" dirty="0">
                <a:solidFill>
                  <a:srgbClr val="0000CC"/>
                </a:solidFill>
              </a:rPr>
              <a:t>    0.4375    0.1875    0.3750</a:t>
            </a:r>
          </a:p>
          <a:p>
            <a:pPr marL="457200" lvl="1" indent="0">
              <a:buNone/>
            </a:pPr>
            <a:r>
              <a:rPr lang="nn-NO" sz="2400" baseline="30000" dirty="0">
                <a:solidFill>
                  <a:srgbClr val="0000CC"/>
                </a:solidFill>
              </a:rPr>
              <a:t>    0.3750    0.2500    0.3750</a:t>
            </a:r>
          </a:p>
          <a:p>
            <a:pPr marL="457200" lvl="1" indent="0">
              <a:buNone/>
            </a:pPr>
            <a:r>
              <a:rPr lang="nn-NO" sz="2400" baseline="30000" dirty="0">
                <a:solidFill>
                  <a:srgbClr val="0000CC"/>
                </a:solidFill>
              </a:rPr>
              <a:t>    0.3750    0.1875    0.4375</a:t>
            </a:r>
          </a:p>
          <a:p>
            <a:pPr marL="55563" lvl="1" indent="0">
              <a:buNone/>
            </a:pPr>
            <a:r>
              <a:rPr lang="fr-FR" sz="2400" baseline="30000" dirty="0">
                <a:solidFill>
                  <a:srgbClr val="0000CC"/>
                </a:solidFill>
              </a:rPr>
              <a:t>T^3=</a:t>
            </a:r>
          </a:p>
          <a:p>
            <a:pPr marL="457200" lvl="1" indent="0">
              <a:buNone/>
            </a:pPr>
            <a:r>
              <a:rPr lang="fr-FR" sz="2400" baseline="30000" dirty="0">
                <a:solidFill>
                  <a:srgbClr val="0000CC"/>
                </a:solidFill>
              </a:rPr>
              <a:t>    0.4063    0.2031    0.3906</a:t>
            </a:r>
          </a:p>
          <a:p>
            <a:pPr marL="457200" lvl="1" indent="0">
              <a:buNone/>
            </a:pPr>
            <a:r>
              <a:rPr lang="fr-FR" sz="2400" baseline="30000" dirty="0">
                <a:solidFill>
                  <a:srgbClr val="0000CC"/>
                </a:solidFill>
              </a:rPr>
              <a:t>    0.4063    0.1875    0.4063</a:t>
            </a:r>
          </a:p>
          <a:p>
            <a:pPr marL="457200" lvl="1" indent="0">
              <a:buNone/>
            </a:pPr>
            <a:r>
              <a:rPr lang="fr-FR" sz="2400" baseline="30000" dirty="0">
                <a:solidFill>
                  <a:srgbClr val="0000CC"/>
                </a:solidFill>
              </a:rPr>
              <a:t>    0.3906    0.2031    0.4063</a:t>
            </a:r>
          </a:p>
          <a:p>
            <a:pPr marL="55563" lvl="1" indent="0">
              <a:buNone/>
            </a:pPr>
            <a:r>
              <a:rPr lang="fr-FR" sz="2400" baseline="30000" dirty="0">
                <a:solidFill>
                  <a:srgbClr val="0000CC"/>
                </a:solidFill>
              </a:rPr>
              <a:t> T^30=</a:t>
            </a:r>
          </a:p>
          <a:p>
            <a:pPr marL="457200" lvl="1" indent="0">
              <a:buNone/>
            </a:pPr>
            <a:r>
              <a:rPr lang="fr-FR" sz="2400" baseline="30000" dirty="0">
                <a:solidFill>
                  <a:srgbClr val="0000CC"/>
                </a:solidFill>
              </a:rPr>
              <a:t>    0.4000    0.2000    0.4000</a:t>
            </a:r>
          </a:p>
          <a:p>
            <a:pPr marL="457200" lvl="1" indent="0">
              <a:buNone/>
            </a:pPr>
            <a:r>
              <a:rPr lang="fr-FR" sz="2400" baseline="30000" dirty="0">
                <a:solidFill>
                  <a:srgbClr val="0000CC"/>
                </a:solidFill>
              </a:rPr>
              <a:t>    0.4000    0.2000    0.4000</a:t>
            </a:r>
          </a:p>
          <a:p>
            <a:pPr marL="457200" lvl="1" indent="0">
              <a:buNone/>
            </a:pPr>
            <a:r>
              <a:rPr lang="fr-FR" sz="2400" baseline="30000" dirty="0">
                <a:solidFill>
                  <a:srgbClr val="0000CC"/>
                </a:solidFill>
              </a:rPr>
              <a:t>    0.4000    0.2000    0.4000</a:t>
            </a:r>
            <a:endParaRPr lang="en-US" sz="2400" baseline="30000" dirty="0">
              <a:solidFill>
                <a:srgbClr val="0000CC"/>
              </a:solidFill>
            </a:endParaRPr>
          </a:p>
          <a:p>
            <a:endParaRPr lang="en-US" dirty="0">
              <a:solidFill>
                <a:srgbClr val="0000CC"/>
              </a:solidFill>
            </a:endParaRPr>
          </a:p>
        </p:txBody>
      </p:sp>
    </p:spTree>
    <p:custDataLst>
      <p:tags r:id="rId1"/>
    </p:custDataLst>
    <p:extLst>
      <p:ext uri="{BB962C8B-B14F-4D97-AF65-F5344CB8AC3E}">
        <p14:creationId xmlns:p14="http://schemas.microsoft.com/office/powerpoint/2010/main" val="23699745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noAutofit/>
              </a:bodyPr>
              <a:lstStyle/>
              <a:p>
                <a:r>
                  <a:rPr lang="en-US" altLang="ko-KR" dirty="0"/>
                  <a:t>For a set of states </a:t>
                </a:r>
                <a14:m>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 </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𝑠</m:t>
                            </m:r>
                          </m:e>
                          <m:sub>
                            <m:r>
                              <a:rPr lang="en-US" altLang="ko-KR" b="0" i="1" smtClean="0">
                                <a:latin typeface="Cambria Math" panose="02040503050406030204" pitchFamily="18" charset="0"/>
                                <a:ea typeface="Cambria Math" panose="02040503050406030204" pitchFamily="18" charset="0"/>
                              </a:rPr>
                              <m:t>𝑟</m:t>
                            </m:r>
                          </m:sub>
                        </m:sSub>
                      </m:e>
                    </m:d>
                  </m:oMath>
                </a14:m>
                <a:r>
                  <a:rPr lang="en-US" altLang="ko-KR" dirty="0"/>
                  <a:t>, Markov chain is a process that a new state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𝑗</m:t>
                        </m:r>
                      </m:sub>
                    </m:sSub>
                  </m:oMath>
                </a14:m>
                <a:r>
                  <a:rPr lang="en-US" altLang="ko-KR" dirty="0"/>
                  <a:t> is determined by current state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𝑖</m:t>
                        </m:r>
                      </m:sub>
                    </m:sSub>
                  </m:oMath>
                </a14:m>
                <a:r>
                  <a:rPr lang="en-US" altLang="ko-KR" dirty="0"/>
                  <a:t> with probability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𝑖𝑗</m:t>
                        </m:r>
                      </m:sub>
                    </m:sSub>
                  </m:oMath>
                </a14:m>
                <a:r>
                  <a:rPr lang="en-US" altLang="ko-KR" dirty="0"/>
                  <a:t>. </a:t>
                </a:r>
              </a:p>
              <a:p>
                <a14:m>
                  <m:oMath xmlns:m="http://schemas.openxmlformats.org/officeDocument/2006/math">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i="1">
                            <a:latin typeface="Cambria Math" panose="02040503050406030204" pitchFamily="18" charset="0"/>
                          </a:rPr>
                          <m:t>𝑖𝑗</m:t>
                        </m:r>
                      </m:sub>
                    </m:sSub>
                  </m:oMath>
                </a14:m>
                <a:r>
                  <a:rPr lang="en-US" altLang="ko-KR" dirty="0"/>
                  <a:t> is called </a:t>
                </a:r>
                <a:r>
                  <a:rPr lang="en-US" altLang="ko-KR" dirty="0">
                    <a:solidFill>
                      <a:srgbClr val="FF0000"/>
                    </a:solidFill>
                  </a:rPr>
                  <a:t>transition probabilities</a:t>
                </a:r>
                <a:r>
                  <a:rPr lang="en-US" altLang="ko-KR" dirty="0"/>
                  <a:t>, denoted as </a:t>
                </a:r>
                <a14:m>
                  <m:oMath xmlns:m="http://schemas.openxmlformats.org/officeDocument/2006/math">
                    <m:r>
                      <a:rPr lang="en-US" altLang="ko-KR" b="0" i="1" dirty="0" smtClean="0">
                        <a:latin typeface="Cambria Math" panose="02040503050406030204" pitchFamily="18" charset="0"/>
                      </a:rPr>
                      <m:t>𝑇</m:t>
                    </m:r>
                    <m:d>
                      <m:dPr>
                        <m:ctrlPr>
                          <a:rPr lang="en-US" altLang="ko-KR" b="0" i="1" dirty="0" smtClean="0">
                            <a:latin typeface="Cambria Math" panose="02040503050406030204" pitchFamily="18" charset="0"/>
                          </a:rPr>
                        </m:ctrlPr>
                      </m:dPr>
                      <m:e>
                        <m:r>
                          <a:rPr lang="en-US" altLang="ko-KR" b="0" i="1" dirty="0" smtClean="0">
                            <a:latin typeface="Cambria Math" panose="02040503050406030204" pitchFamily="18" charset="0"/>
                          </a:rPr>
                          <m:t>𝑗</m:t>
                        </m:r>
                      </m:e>
                      <m:e>
                        <m:r>
                          <a:rPr lang="en-US" altLang="ko-KR" b="0" i="1" dirty="0" smtClean="0">
                            <a:latin typeface="Cambria Math" panose="02040503050406030204" pitchFamily="18" charset="0"/>
                          </a:rPr>
                          <m:t>𝑖</m:t>
                        </m:r>
                      </m:e>
                    </m:d>
                    <m:r>
                      <a:rPr lang="en-US" altLang="ko-KR" i="1" dirty="0">
                        <a:latin typeface="Cambria Math" panose="02040503050406030204" pitchFamily="18" charset="0"/>
                      </a:rPr>
                      <m:t>=</m:t>
                    </m:r>
                    <m:sSub>
                      <m:sSubPr>
                        <m:ctrlPr>
                          <a:rPr lang="en-US" altLang="ko-KR" b="0" i="1" dirty="0" smtClean="0">
                            <a:latin typeface="Cambria Math" panose="02040503050406030204" pitchFamily="18" charset="0"/>
                          </a:rPr>
                        </m:ctrlPr>
                      </m:sSubPr>
                      <m:e>
                        <m:r>
                          <a:rPr lang="en-US" altLang="ko-KR" b="0" i="1" dirty="0" smtClean="0">
                            <a:latin typeface="Cambria Math" panose="02040503050406030204" pitchFamily="18" charset="0"/>
                          </a:rPr>
                          <m:t>𝑇</m:t>
                        </m:r>
                      </m:e>
                      <m:sub>
                        <m:r>
                          <a:rPr lang="en-US" altLang="ko-KR" b="0" i="1" dirty="0" smtClean="0">
                            <a:latin typeface="Cambria Math" panose="02040503050406030204" pitchFamily="18" charset="0"/>
                          </a:rPr>
                          <m:t>𝑖𝑗</m:t>
                        </m:r>
                      </m:sub>
                    </m:sSub>
                  </m:oMath>
                </a14:m>
                <a:br>
                  <a:rPr lang="en-US" altLang="ko-KR" dirty="0"/>
                </a:br>
                <a:r>
                  <a:rPr lang="en-US" altLang="ko-KR" dirty="0"/>
                  <a:t>The row vector, called </a:t>
                </a:r>
                <a:r>
                  <a:rPr lang="en-US" altLang="ko-KR" dirty="0">
                    <a:solidFill>
                      <a:srgbClr val="FF0000"/>
                    </a:solidFill>
                  </a:rPr>
                  <a:t>probability vector </a:t>
                </a:r>
                <a:r>
                  <a:rPr lang="en-US" altLang="ko-KR" dirty="0"/>
                  <a:t>(or distribution), </a:t>
                </a:r>
                <a:r>
                  <a:rPr lang="en-US" altLang="ko-KR" dirty="0">
                    <a:solidFill>
                      <a:srgbClr val="FF0000"/>
                    </a:solidFill>
                  </a:rPr>
                  <a:t>sums to 1</a:t>
                </a:r>
                <a:r>
                  <a:rPr lang="en-US" altLang="ko-KR" dirty="0"/>
                  <a:t>.</a:t>
                </a:r>
                <a:br>
                  <a:rPr lang="en-US" altLang="ko-KR" dirty="0"/>
                </a:br>
                <a14:m>
                  <m:oMath xmlns:m="http://schemas.openxmlformats.org/officeDocument/2006/math">
                    <m:sSubSup>
                      <m:sSubSupPr>
                        <m:ctrlPr>
                          <a:rPr lang="en-US" altLang="ko-KR" b="0" i="1" dirty="0" smtClean="0">
                            <a:latin typeface="Cambria Math" panose="02040503050406030204" pitchFamily="18" charset="0"/>
                          </a:rPr>
                        </m:ctrlPr>
                      </m:sSubSupPr>
                      <m:e>
                        <m:r>
                          <a:rPr lang="en-US" altLang="ko-KR" b="0" i="1" dirty="0" smtClean="0">
                            <a:latin typeface="Cambria Math" panose="02040503050406030204" pitchFamily="18" charset="0"/>
                          </a:rPr>
                          <m:t>𝑇</m:t>
                        </m:r>
                      </m:e>
                      <m:sub>
                        <m:r>
                          <a:rPr lang="en-US" altLang="ko-KR" b="0" i="1" dirty="0" smtClean="0">
                            <a:latin typeface="Cambria Math" panose="02040503050406030204" pitchFamily="18" charset="0"/>
                          </a:rPr>
                          <m:t>𝑖𝑗</m:t>
                        </m:r>
                      </m:sub>
                      <m:sup>
                        <m:r>
                          <a:rPr lang="en-US" altLang="ko-KR" i="1" dirty="0">
                            <a:latin typeface="Cambria Math" panose="02040503050406030204" pitchFamily="18" charset="0"/>
                          </a:rPr>
                          <m:t>𝑛</m:t>
                        </m:r>
                      </m:sup>
                    </m:sSubSup>
                  </m:oMath>
                </a14:m>
                <a:r>
                  <a:rPr lang="en-US" altLang="ko-KR" dirty="0"/>
                  <a:t> of the matrix </a:t>
                </a:r>
                <a14:m>
                  <m:oMath xmlns:m="http://schemas.openxmlformats.org/officeDocument/2006/math">
                    <m:sSup>
                      <m:sSupPr>
                        <m:ctrlPr>
                          <a:rPr lang="en-US" altLang="ko-KR" b="0" i="1" smtClean="0">
                            <a:latin typeface="Cambria Math" panose="02040503050406030204" pitchFamily="18" charset="0"/>
                          </a:rPr>
                        </m:ctrlPr>
                      </m:sSupPr>
                      <m:e>
                        <m:r>
                          <a:rPr lang="en-US" altLang="ko-KR" b="1" i="0" smtClean="0">
                            <a:latin typeface="Cambria Math" panose="02040503050406030204" pitchFamily="18" charset="0"/>
                          </a:rPr>
                          <m:t>𝐓</m:t>
                        </m:r>
                      </m:e>
                      <m:sup>
                        <m:r>
                          <a:rPr lang="en-US" altLang="ko-KR" b="0" i="1" smtClean="0">
                            <a:latin typeface="Cambria Math" panose="02040503050406030204" pitchFamily="18" charset="0"/>
                          </a:rPr>
                          <m:t>𝑛</m:t>
                        </m:r>
                      </m:sup>
                    </m:sSup>
                  </m:oMath>
                </a14:m>
                <a:r>
                  <a:rPr lang="en-US" altLang="ko-KR" dirty="0"/>
                  <a:t> gives the probability that we have state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𝑠</m:t>
                        </m:r>
                      </m:e>
                      <m:sub>
                        <m:r>
                          <a:rPr lang="en-US" altLang="ko-KR" i="1">
                            <a:latin typeface="Cambria Math" panose="02040503050406030204" pitchFamily="18" charset="0"/>
                          </a:rPr>
                          <m:t>𝑗</m:t>
                        </m:r>
                      </m:sub>
                    </m:sSub>
                  </m:oMath>
                </a14:m>
                <a:r>
                  <a:rPr lang="en-US" altLang="ko-KR" dirty="0"/>
                  <a:t>, starting from state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𝑠</m:t>
                        </m:r>
                      </m:e>
                      <m:sub>
                        <m:r>
                          <a:rPr lang="en-US" altLang="ko-KR" i="1">
                            <a:latin typeface="Cambria Math" panose="02040503050406030204" pitchFamily="18" charset="0"/>
                          </a:rPr>
                          <m:t>𝑖</m:t>
                        </m:r>
                      </m:sub>
                    </m:sSub>
                  </m:oMath>
                </a14:m>
                <a:r>
                  <a:rPr lang="en-US" altLang="ko-KR" dirty="0"/>
                  <a:t>, after </a:t>
                </a:r>
                <a14:m>
                  <m:oMath xmlns:m="http://schemas.openxmlformats.org/officeDocument/2006/math">
                    <m:r>
                      <a:rPr lang="en-US" altLang="ko-KR" b="0" i="1" smtClean="0">
                        <a:latin typeface="Cambria Math" panose="02040503050406030204" pitchFamily="18" charset="0"/>
                      </a:rPr>
                      <m:t>𝑛</m:t>
                    </m:r>
                  </m:oMath>
                </a14:m>
                <a:r>
                  <a:rPr lang="en-US" altLang="ko-KR" dirty="0"/>
                  <a:t> steps.</a:t>
                </a:r>
              </a:p>
              <a:p>
                <a:r>
                  <a:rPr lang="en-US" altLang="ko-KR" dirty="0"/>
                  <a:t>As </a:t>
                </a:r>
                <a14:m>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ea typeface="Cambria Math" panose="02040503050406030204" pitchFamily="18" charset="0"/>
                      </a:rPr>
                      <m:t>→∞,</m:t>
                    </m:r>
                    <m:sSup>
                      <m:sSupPr>
                        <m:ctrlPr>
                          <a:rPr lang="en-US" altLang="ko-KR" i="1">
                            <a:latin typeface="Cambria Math" panose="02040503050406030204" pitchFamily="18" charset="0"/>
                          </a:rPr>
                        </m:ctrlPr>
                      </m:sSupPr>
                      <m:e>
                        <m:r>
                          <a:rPr lang="en-US" altLang="ko-KR" b="1" i="0" smtClean="0">
                            <a:latin typeface="Cambria Math" panose="02040503050406030204" pitchFamily="18" charset="0"/>
                          </a:rPr>
                          <m:t> </m:t>
                        </m:r>
                        <m:r>
                          <a:rPr lang="en-US" altLang="ko-KR" b="1" i="0" smtClean="0">
                            <a:latin typeface="Cambria Math" panose="02040503050406030204" pitchFamily="18" charset="0"/>
                          </a:rPr>
                          <m:t>𝐓</m:t>
                        </m:r>
                      </m:e>
                      <m:sup>
                        <m:r>
                          <a:rPr lang="en-US" altLang="ko-KR" i="1">
                            <a:latin typeface="Cambria Math" panose="02040503050406030204" pitchFamily="18" charset="0"/>
                          </a:rPr>
                          <m:t>𝑛</m:t>
                        </m:r>
                      </m:sup>
                    </m:sSup>
                  </m:oMath>
                </a14:m>
                <a:r>
                  <a:rPr lang="en-US" altLang="ko-KR" dirty="0"/>
                  <a:t> approaches limiting matrix </a:t>
                </a:r>
                <a14:m>
                  <m:oMath xmlns:m="http://schemas.openxmlformats.org/officeDocument/2006/math">
                    <m:r>
                      <a:rPr lang="en-US" altLang="ko-KR" b="1" i="0" dirty="0" smtClean="0">
                        <a:latin typeface="Cambria Math" panose="02040503050406030204" pitchFamily="18" charset="0"/>
                      </a:rPr>
                      <m:t>𝐖</m:t>
                    </m:r>
                  </m:oMath>
                </a14:m>
                <a:r>
                  <a:rPr lang="en-US" altLang="ko-KR" dirty="0"/>
                  <a:t> with all rows the same vector </a:t>
                </a:r>
                <a14:m>
                  <m:oMath xmlns:m="http://schemas.openxmlformats.org/officeDocument/2006/math">
                    <m:r>
                      <a:rPr lang="en-US" altLang="ko-KR" b="1" i="0" dirty="0" smtClean="0">
                        <a:latin typeface="Cambria Math" panose="02040503050406030204" pitchFamily="18" charset="0"/>
                      </a:rPr>
                      <m:t>𝐰</m:t>
                    </m:r>
                  </m:oMath>
                </a14:m>
                <a:r>
                  <a:rPr lang="en-US" altLang="ko-KR" dirty="0"/>
                  <a:t>. </a:t>
                </a:r>
                <a14:m>
                  <m:oMath xmlns:m="http://schemas.openxmlformats.org/officeDocument/2006/math">
                    <m:r>
                      <a:rPr lang="en-US" altLang="ko-KR" b="1" dirty="0">
                        <a:latin typeface="Cambria Math" panose="02040503050406030204" pitchFamily="18" charset="0"/>
                      </a:rPr>
                      <m:t>𝐰</m:t>
                    </m:r>
                  </m:oMath>
                </a14:m>
                <a:r>
                  <a:rPr lang="en-US" altLang="ko-KR" dirty="0"/>
                  <a:t> is the left eigenvector of matrix </a:t>
                </a:r>
                <a14:m>
                  <m:oMath xmlns:m="http://schemas.openxmlformats.org/officeDocument/2006/math">
                    <m:r>
                      <a:rPr lang="en-US" altLang="ko-KR" b="1" i="0" dirty="0" smtClean="0">
                        <a:latin typeface="Cambria Math" panose="02040503050406030204" pitchFamily="18" charset="0"/>
                      </a:rPr>
                      <m:t>𝐓</m:t>
                    </m:r>
                  </m:oMath>
                </a14:m>
                <a:r>
                  <a:rPr lang="en-US" altLang="ko-KR" dirty="0"/>
                  <a:t> corresponding to highest eigenvalue.</a:t>
                </a:r>
              </a:p>
              <a:p>
                <a:r>
                  <a:rPr lang="en-US" altLang="ko-KR" dirty="0"/>
                  <a:t>Let </a:t>
                </a:r>
                <a14:m>
                  <m:oMath xmlns:m="http://schemas.openxmlformats.org/officeDocument/2006/math">
                    <m:r>
                      <a:rPr lang="en-US" altLang="ko-KR" b="1" i="0" dirty="0" smtClean="0">
                        <a:latin typeface="Cambria Math" panose="02040503050406030204" pitchFamily="18" charset="0"/>
                      </a:rPr>
                      <m:t>𝐩</m:t>
                    </m:r>
                  </m:oMath>
                </a14:m>
                <a:r>
                  <a:rPr lang="en-US" altLang="ko-KR" dirty="0"/>
                  <a:t> be arbitrary starting distribution. Then probability distribution after </a:t>
                </a:r>
                <a14:m>
                  <m:oMath xmlns:m="http://schemas.openxmlformats.org/officeDocument/2006/math">
                    <m:r>
                      <a:rPr lang="en-US" altLang="ko-KR" i="1">
                        <a:latin typeface="Cambria Math" panose="02040503050406030204" pitchFamily="18" charset="0"/>
                      </a:rPr>
                      <m:t>𝑛</m:t>
                    </m:r>
                    <m:r>
                      <a:rPr lang="en-US" altLang="ko-KR" i="1">
                        <a:latin typeface="Cambria Math" panose="02040503050406030204" pitchFamily="18" charset="0"/>
                        <a:ea typeface="Cambria Math" panose="02040503050406030204" pitchFamily="18" charset="0"/>
                      </a:rPr>
                      <m:t>→∞</m:t>
                    </m:r>
                  </m:oMath>
                </a14:m>
                <a:r>
                  <a:rPr lang="en-US" altLang="ko-KR" dirty="0"/>
                  <a:t> steps is </a:t>
                </a:r>
                <a14:m>
                  <m:oMath xmlns:m="http://schemas.openxmlformats.org/officeDocument/2006/math">
                    <m:sSup>
                      <m:sSupPr>
                        <m:ctrlPr>
                          <a:rPr lang="en-US" altLang="ko-KR" i="1">
                            <a:latin typeface="Cambria Math" panose="02040503050406030204" pitchFamily="18" charset="0"/>
                          </a:rPr>
                        </m:ctrlPr>
                      </m:sSupPr>
                      <m:e>
                        <m:r>
                          <a:rPr lang="en-US" altLang="ko-KR" b="1">
                            <a:latin typeface="Cambria Math" panose="02040503050406030204" pitchFamily="18" charset="0"/>
                          </a:rPr>
                          <m:t> </m:t>
                        </m:r>
                        <m:r>
                          <a:rPr lang="en-US" altLang="ko-KR" b="1" i="0" smtClean="0">
                            <a:latin typeface="Cambria Math" panose="02040503050406030204" pitchFamily="18" charset="0"/>
                          </a:rPr>
                          <m:t>𝐩𝐓</m:t>
                        </m:r>
                      </m:e>
                      <m:sup>
                        <m:r>
                          <a:rPr lang="en-US" altLang="ko-KR" i="1">
                            <a:latin typeface="Cambria Math" panose="02040503050406030204" pitchFamily="18" charset="0"/>
                          </a:rPr>
                          <m:t>𝑛</m:t>
                        </m:r>
                      </m:sup>
                    </m:sSup>
                    <m:r>
                      <a:rPr lang="en-US" altLang="ko-KR" b="0" i="1" smtClean="0">
                        <a:latin typeface="Cambria Math" panose="02040503050406030204" pitchFamily="18" charset="0"/>
                      </a:rPr>
                      <m:t>=</m:t>
                    </m:r>
                    <m:r>
                      <a:rPr lang="en-US" altLang="ko-KR" b="1" i="0" smtClean="0">
                        <a:latin typeface="Cambria Math" panose="02040503050406030204" pitchFamily="18" charset="0"/>
                      </a:rPr>
                      <m:t>𝐰</m:t>
                    </m:r>
                  </m:oMath>
                </a14:m>
                <a:r>
                  <a:rPr lang="en-US" altLang="ko-KR" dirty="0"/>
                  <a:t>, which means that regardless of initial </a:t>
                </a:r>
                <a14:m>
                  <m:oMath xmlns:m="http://schemas.openxmlformats.org/officeDocument/2006/math">
                    <m:r>
                      <a:rPr lang="en-US" altLang="ko-KR" b="1" i="0" dirty="0" smtClean="0">
                        <a:latin typeface="Cambria Math" panose="02040503050406030204" pitchFamily="18" charset="0"/>
                      </a:rPr>
                      <m:t>𝐩</m:t>
                    </m:r>
                  </m:oMath>
                </a14:m>
                <a:r>
                  <a:rPr lang="en-US" altLang="ko-KR" dirty="0"/>
                  <a:t>, one gets always the same distribution </a:t>
                </a:r>
                <a14:m>
                  <m:oMath xmlns:m="http://schemas.openxmlformats.org/officeDocument/2006/math">
                    <m:r>
                      <a:rPr lang="en-US" altLang="ko-KR" b="1">
                        <a:latin typeface="Cambria Math" panose="02040503050406030204" pitchFamily="18" charset="0"/>
                      </a:rPr>
                      <m:t>𝐰</m:t>
                    </m:r>
                  </m:oMath>
                </a14:m>
                <a:r>
                  <a:rPr lang="en-US" altLang="ko-KR" b="1" dirty="0"/>
                  <a:t> </a:t>
                </a:r>
                <a:r>
                  <a:rPr lang="en-US" altLang="ko-KR" dirty="0"/>
                  <a:t>after many steps.</a:t>
                </a:r>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4"/>
                <a:stretch>
                  <a:fillRect l="-643" t="-457" r="-214"/>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Markov Chain and Long-Term Prediction</a:t>
            </a:r>
            <a:endParaRPr lang="ko-KR" altLang="en-US" dirty="0"/>
          </a:p>
        </p:txBody>
      </p:sp>
    </p:spTree>
    <p:custDataLst>
      <p:tags r:id="rId1"/>
    </p:custDataLst>
    <p:extLst>
      <p:ext uri="{BB962C8B-B14F-4D97-AF65-F5344CB8AC3E}">
        <p14:creationId xmlns:p14="http://schemas.microsoft.com/office/powerpoint/2010/main" val="19942581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Transition probabilities</a:t>
            </a:r>
          </a:p>
          <a:p>
            <a:endParaRPr lang="en-US" dirty="0"/>
          </a:p>
          <a:p>
            <a:endParaRPr lang="en-US" dirty="0"/>
          </a:p>
          <a:p>
            <a:r>
              <a:rPr lang="en-US" dirty="0"/>
              <a:t>Left eigenvector</a:t>
            </a:r>
          </a:p>
          <a:p>
            <a:pPr marL="0" indent="0">
              <a:buNone/>
            </a:pPr>
            <a:r>
              <a:rPr lang="de-DE" dirty="0">
                <a:latin typeface="Courier New" panose="02070309020205020404" pitchFamily="49" charset="0"/>
                <a:cs typeface="Courier New" panose="02070309020205020404" pitchFamily="49" charset="0"/>
              </a:rPr>
              <a:t>	T=[0 1 0;0 .1 .9; .6 .4 0]; [V,D]=eig(T');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V(:,1)'= [ -0.3725 -0.6898 -0.6208]</a:t>
            </a:r>
          </a:p>
          <a:p>
            <a:pPr marL="0" indent="0">
              <a:buNone/>
            </a:pPr>
            <a:r>
              <a:rPr lang="en-US" dirty="0">
                <a:latin typeface="Courier New" panose="02070309020205020404" pitchFamily="49" charset="0"/>
                <a:cs typeface="Courier New" panose="02070309020205020404" pitchFamily="49" charset="0"/>
              </a:rPr>
              <a:t>	V(:,1)'/sum(V(:,1)')=[ 0.2213 0.4098 0.3689]</a:t>
            </a:r>
          </a:p>
          <a:p>
            <a:r>
              <a:rPr lang="en-US" dirty="0"/>
              <a:t>Long term prediction</a:t>
            </a:r>
          </a:p>
        </p:txBody>
      </p:sp>
      <p:sp>
        <p:nvSpPr>
          <p:cNvPr id="3" name="Title 2"/>
          <p:cNvSpPr>
            <a:spLocks noGrp="1"/>
          </p:cNvSpPr>
          <p:nvPr>
            <p:ph type="title"/>
          </p:nvPr>
        </p:nvSpPr>
        <p:spPr/>
        <p:txBody>
          <a:bodyPr/>
          <a:lstStyle/>
          <a:p>
            <a:r>
              <a:rPr lang="en-US" dirty="0"/>
              <a:t>Matlab Practice</a:t>
            </a:r>
          </a:p>
        </p:txBody>
      </p:sp>
      <p:graphicFrame>
        <p:nvGraphicFramePr>
          <p:cNvPr id="4" name="Object 3"/>
          <p:cNvGraphicFramePr>
            <a:graphicFrameLocks noChangeAspect="1"/>
          </p:cNvGraphicFramePr>
          <p:nvPr/>
        </p:nvGraphicFramePr>
        <p:xfrm>
          <a:off x="3284330" y="1247498"/>
          <a:ext cx="2235200" cy="1143000"/>
        </p:xfrm>
        <a:graphic>
          <a:graphicData uri="http://schemas.openxmlformats.org/presentationml/2006/ole">
            <mc:AlternateContent xmlns:mc="http://schemas.openxmlformats.org/markup-compatibility/2006">
              <mc:Choice xmlns:v="urn:schemas-microsoft-com:vml" Requires="v">
                <p:oleObj name="Equation" r:id="rId2" imgW="2234880" imgH="1143000" progId="Equation.DSMT4">
                  <p:embed/>
                </p:oleObj>
              </mc:Choice>
              <mc:Fallback>
                <p:oleObj name="Equation" r:id="rId2" imgW="2234880" imgH="1143000" progId="Equation.DSMT4">
                  <p:embed/>
                  <p:pic>
                    <p:nvPicPr>
                      <p:cNvPr id="4" name="Object 3"/>
                      <p:cNvPicPr/>
                      <p:nvPr/>
                    </p:nvPicPr>
                    <p:blipFill>
                      <a:blip r:embed="rId3"/>
                      <a:stretch>
                        <a:fillRect/>
                      </a:stretch>
                    </p:blipFill>
                    <p:spPr>
                      <a:xfrm>
                        <a:off x="3284330" y="1247498"/>
                        <a:ext cx="2235200" cy="11430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2509630" y="4983093"/>
          <a:ext cx="3784600" cy="1143000"/>
        </p:xfrm>
        <a:graphic>
          <a:graphicData uri="http://schemas.openxmlformats.org/presentationml/2006/ole">
            <mc:AlternateContent xmlns:mc="http://schemas.openxmlformats.org/markup-compatibility/2006">
              <mc:Choice xmlns:v="urn:schemas-microsoft-com:vml" Requires="v">
                <p:oleObj name="Equation" r:id="rId4" imgW="3784320" imgH="1143000" progId="Equation.DSMT4">
                  <p:embed/>
                </p:oleObj>
              </mc:Choice>
              <mc:Fallback>
                <p:oleObj name="Equation" r:id="rId4" imgW="3784320" imgH="1143000" progId="Equation.DSMT4">
                  <p:embed/>
                  <p:pic>
                    <p:nvPicPr>
                      <p:cNvPr id="5" name="Object 4"/>
                      <p:cNvPicPr/>
                      <p:nvPr/>
                    </p:nvPicPr>
                    <p:blipFill>
                      <a:blip r:embed="rId5"/>
                      <a:stretch>
                        <a:fillRect/>
                      </a:stretch>
                    </p:blipFill>
                    <p:spPr>
                      <a:xfrm>
                        <a:off x="2509630" y="4983093"/>
                        <a:ext cx="3784600" cy="1143000"/>
                      </a:xfrm>
                      <a:prstGeom prst="rect">
                        <a:avLst/>
                      </a:prstGeom>
                    </p:spPr>
                  </p:pic>
                </p:oleObj>
              </mc:Fallback>
            </mc:AlternateContent>
          </a:graphicData>
        </a:graphic>
      </p:graphicFrame>
    </p:spTree>
    <p:extLst>
      <p:ext uri="{BB962C8B-B14F-4D97-AF65-F5344CB8AC3E}">
        <p14:creationId xmlns:p14="http://schemas.microsoft.com/office/powerpoint/2010/main" val="30049428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r>
                  <a:rPr lang="en-US" dirty="0"/>
                  <a:t>Transition matrix </a:t>
                </a:r>
                <a14:m>
                  <m:oMath xmlns:m="http://schemas.openxmlformats.org/officeDocument/2006/math">
                    <m:r>
                      <a:rPr lang="en-US" b="1" i="0" dirty="0" smtClean="0">
                        <a:latin typeface="Cambria Math" panose="02040503050406030204" pitchFamily="18" charset="0"/>
                      </a:rPr>
                      <m:t>𝐓</m:t>
                    </m:r>
                  </m:oMath>
                </a14:m>
                <a:r>
                  <a:rPr lang="en-US" dirty="0"/>
                  <a:t> becomes the integral kernel </a:t>
                </a:r>
                <a14:m>
                  <m:oMath xmlns:m="http://schemas.openxmlformats.org/officeDocument/2006/math">
                    <m:r>
                      <a:rPr lang="en-US" b="1" i="0" dirty="0" smtClean="0">
                        <a:latin typeface="Cambria Math" panose="02040503050406030204" pitchFamily="18" charset="0"/>
                      </a:rPr>
                      <m:t>𝐊</m:t>
                    </m:r>
                  </m:oMath>
                </a14:m>
                <a:r>
                  <a:rPr lang="en-US" dirty="0"/>
                  <a:t>, and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becomes the corresponding </a:t>
                </a:r>
                <a:r>
                  <a:rPr lang="en-US" dirty="0" err="1"/>
                  <a:t>eigenfunction</a:t>
                </a:r>
                <a:endParaRPr lang="en-US" dirty="0"/>
              </a:p>
              <a:p>
                <a:endParaRPr lang="en-US" dirty="0"/>
              </a:p>
              <a:p>
                <a:endParaRPr lang="en-US" dirty="0"/>
              </a:p>
              <a:p>
                <a:pPr lvl="1"/>
                <a:r>
                  <a:rPr lang="en-US" dirty="0"/>
                  <a:t>Continuous version of Markov chain algorithm</a:t>
                </a:r>
              </a:p>
              <a:p>
                <a:pPr lvl="1"/>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m:t>
                        </m:r>
                      </m:sup>
                    </m:sSup>
                    <m:r>
                      <a:rPr lang="en-US" b="0" i="1" smtClean="0">
                        <a:latin typeface="Cambria Math" panose="02040503050406030204" pitchFamily="18" charset="0"/>
                      </a:rPr>
                      <m:t>)</m:t>
                    </m:r>
                  </m:oMath>
                </a14:m>
                <a:r>
                  <a:rPr lang="en-US" dirty="0"/>
                  <a:t>: conditional density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oMath>
                </a14:m>
                <a:r>
                  <a:rPr lang="en-US" dirty="0"/>
                  <a:t> given the value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sup>
                    </m:sSup>
                  </m:oMath>
                </a14:m>
                <a:endParaRPr lang="en-US" baseline="30000" dirty="0"/>
              </a:p>
              <a:p>
                <a:endParaRPr lang="en-US" dirty="0"/>
              </a:p>
              <a:p>
                <a:r>
                  <a:rPr lang="en-US" dirty="0"/>
                  <a:t>Posterior predictive distribution</a:t>
                </a:r>
              </a:p>
              <a:p>
                <a:endParaRPr lang="en-US" dirty="0"/>
              </a:p>
              <a:p>
                <a:endParaRPr lang="en-US" dirty="0"/>
              </a:p>
              <a:p>
                <a:pPr lvl="1"/>
                <a:r>
                  <a:rPr lang="en-US" dirty="0"/>
                  <a:t>Posterior predictive distribution is obtained by the random draws</a:t>
                </a:r>
              </a:p>
              <a:p>
                <a:pPr lvl="1"/>
                <a:r>
                  <a:rPr lang="en-US" dirty="0"/>
                  <a:t>Once posterior distribution </a:t>
                </a:r>
                <a14:m>
                  <m:oMath xmlns:m="http://schemas.openxmlformats.org/officeDocument/2006/math">
                    <m:r>
                      <a:rPr lang="en-US" b="0" i="1" dirty="0" smtClean="0">
                        <a:latin typeface="Cambria Math" panose="02040503050406030204" pitchFamily="18" charset="0"/>
                      </a:rPr>
                      <m:t>𝜃</m:t>
                    </m:r>
                  </m:oMath>
                </a14:m>
                <a:r>
                  <a:rPr lang="en-US" dirty="0"/>
                  <a:t> is available,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is drawn for each given </a:t>
                </a:r>
                <a14:m>
                  <m:oMath xmlns:m="http://schemas.openxmlformats.org/officeDocument/2006/math">
                    <m:r>
                      <a:rPr lang="en-US" i="1" dirty="0">
                        <a:latin typeface="Cambria Math" panose="02040503050406030204" pitchFamily="18" charset="0"/>
                      </a:rPr>
                      <m:t>𝜃</m:t>
                    </m:r>
                  </m:oMath>
                </a14:m>
                <a:endParaRPr lang="en-US" dirty="0">
                  <a:latin typeface="Symbol" panose="05050102010706020507" pitchFamily="18" charset="2"/>
                </a:endParaRP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3"/>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altLang="ko-KR" dirty="0"/>
              <a:t>Markov Chain</a:t>
            </a:r>
            <a:r>
              <a:rPr lang="en-US" dirty="0"/>
              <a:t> in Continuous Space</a:t>
            </a:r>
          </a:p>
        </p:txBody>
      </p:sp>
      <p:graphicFrame>
        <p:nvGraphicFramePr>
          <p:cNvPr id="4" name="Object 3"/>
          <p:cNvGraphicFramePr>
            <a:graphicFrameLocks noChangeAspect="1"/>
          </p:cNvGraphicFramePr>
          <p:nvPr/>
        </p:nvGraphicFramePr>
        <p:xfrm>
          <a:off x="2502176" y="1974160"/>
          <a:ext cx="3746500" cy="431800"/>
        </p:xfrm>
        <a:graphic>
          <a:graphicData uri="http://schemas.openxmlformats.org/presentationml/2006/ole">
            <mc:AlternateContent xmlns:mc="http://schemas.openxmlformats.org/markup-compatibility/2006">
              <mc:Choice xmlns:v="urn:schemas-microsoft-com:vml" Requires="v">
                <p:oleObj name="Equation" r:id="rId4" imgW="3746160" imgH="431640" progId="Equation.DSMT4">
                  <p:embed/>
                </p:oleObj>
              </mc:Choice>
              <mc:Fallback>
                <p:oleObj name="Equation" r:id="rId4" imgW="3746160" imgH="431640" progId="Equation.DSMT4">
                  <p:embed/>
                  <p:pic>
                    <p:nvPicPr>
                      <p:cNvPr id="4" name="Object 3"/>
                      <p:cNvPicPr/>
                      <p:nvPr/>
                    </p:nvPicPr>
                    <p:blipFill>
                      <a:blip r:embed="rId5"/>
                      <a:stretch>
                        <a:fillRect/>
                      </a:stretch>
                    </p:blipFill>
                    <p:spPr>
                      <a:xfrm>
                        <a:off x="2502176" y="1974160"/>
                        <a:ext cx="3746500" cy="4318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2779368" y="4593673"/>
          <a:ext cx="2679700" cy="431800"/>
        </p:xfrm>
        <a:graphic>
          <a:graphicData uri="http://schemas.openxmlformats.org/presentationml/2006/ole">
            <mc:AlternateContent xmlns:mc="http://schemas.openxmlformats.org/markup-compatibility/2006">
              <mc:Choice xmlns:v="urn:schemas-microsoft-com:vml" Requires="v">
                <p:oleObj name="Equation" r:id="rId6" imgW="2679480" imgH="431640" progId="Equation.DSMT4">
                  <p:embed/>
                </p:oleObj>
              </mc:Choice>
              <mc:Fallback>
                <p:oleObj name="Equation" r:id="rId6" imgW="2679480" imgH="431640" progId="Equation.DSMT4">
                  <p:embed/>
                  <p:pic>
                    <p:nvPicPr>
                      <p:cNvPr id="5" name="Object 4"/>
                      <p:cNvPicPr/>
                      <p:nvPr/>
                    </p:nvPicPr>
                    <p:blipFill>
                      <a:blip r:embed="rId7"/>
                      <a:stretch>
                        <a:fillRect/>
                      </a:stretch>
                    </p:blipFill>
                    <p:spPr>
                      <a:xfrm>
                        <a:off x="2779368" y="4593673"/>
                        <a:ext cx="2679700" cy="431800"/>
                      </a:xfrm>
                      <a:prstGeom prst="rect">
                        <a:avLst/>
                      </a:prstGeom>
                    </p:spPr>
                  </p:pic>
                </p:oleObj>
              </mc:Fallback>
            </mc:AlternateContent>
          </a:graphicData>
        </a:graphic>
      </p:graphicFrame>
    </p:spTree>
    <p:extLst>
      <p:ext uri="{BB962C8B-B14F-4D97-AF65-F5344CB8AC3E}">
        <p14:creationId xmlns:p14="http://schemas.microsoft.com/office/powerpoint/2010/main" val="25571027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noAutofit/>
              </a:bodyPr>
              <a:lstStyle/>
              <a:p>
                <a:r>
                  <a:rPr lang="en-US" altLang="ko-KR" dirty="0"/>
                  <a:t>MCMC is a strategy for generating samples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oMath>
                </a14:m>
                <a:r>
                  <a:rPr lang="en-US" altLang="ko-KR" dirty="0"/>
                  <a:t> by using a Markov chain mechanism, such that the samples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oMath>
                </a14:m>
                <a:r>
                  <a:rPr lang="en-US" altLang="ko-KR" dirty="0"/>
                  <a:t> mimic samples drawn from the target distribution </a:t>
                </a:r>
                <a14:m>
                  <m:oMath xmlns:m="http://schemas.openxmlformats.org/officeDocument/2006/math">
                    <m:r>
                      <a:rPr lang="en-US" altLang="ko-KR" i="1" dirty="0" smtClean="0">
                        <a:latin typeface="Cambria Math" panose="02040503050406030204" pitchFamily="18" charset="0"/>
                      </a:rPr>
                      <m:t>𝑝</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m:t>
                    </m:r>
                  </m:oMath>
                </a14:m>
                <a:r>
                  <a:rPr lang="en-US" altLang="ko-KR" dirty="0"/>
                  <a:t>. </a:t>
                </a:r>
              </a:p>
              <a:p>
                <a:r>
                  <a:rPr lang="en-US" altLang="ko-KR" dirty="0"/>
                  <a:t>We sample iteratively such that at each step of the process we expect to draw from a distribution that becomes ever closer to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altLang="ko-KR" dirty="0"/>
                  <a:t>. </a:t>
                </a:r>
              </a:p>
              <a:p>
                <a:r>
                  <a:rPr lang="en-US" altLang="ko-KR" dirty="0"/>
                  <a:t>For a wide class of problems, this appears to be the easiest way to get reliable results. </a:t>
                </a:r>
              </a:p>
              <a:p>
                <a:r>
                  <a:rPr lang="en-US" altLang="ko-KR" dirty="0"/>
                  <a:t>Basic assumption: we cannot draw samples from </a:t>
                </a:r>
                <a14:m>
                  <m:oMath xmlns:m="http://schemas.openxmlformats.org/officeDocument/2006/math">
                    <m:r>
                      <a:rPr lang="en-US" altLang="ko-KR" i="1" dirty="0" smtClean="0">
                        <a:latin typeface="Cambria Math" panose="02040503050406030204" pitchFamily="18" charset="0"/>
                      </a:rPr>
                      <m:t>𝑝</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m:t>
                    </m:r>
                  </m:oMath>
                </a14:m>
                <a:r>
                  <a:rPr lang="en-US" altLang="ko-KR" dirty="0"/>
                  <a:t> directly, but can evaluate </a:t>
                </a:r>
                <a14:m>
                  <m:oMath xmlns:m="http://schemas.openxmlformats.org/officeDocument/2006/math">
                    <m:r>
                      <a:rPr lang="en-US" altLang="ko-KR" i="1" dirty="0" smtClean="0">
                        <a:latin typeface="Cambria Math" panose="02040503050406030204" pitchFamily="18" charset="0"/>
                      </a:rPr>
                      <m:t>𝑝</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𝑥</m:t>
                    </m:r>
                    <m:r>
                      <a:rPr lang="en-US" altLang="ko-KR" i="1" dirty="0" smtClean="0">
                        <a:latin typeface="Cambria Math" panose="02040503050406030204" pitchFamily="18" charset="0"/>
                      </a:rPr>
                      <m:t>)</m:t>
                    </m:r>
                  </m:oMath>
                </a14:m>
                <a:r>
                  <a:rPr lang="en-US" altLang="ko-KR" dirty="0"/>
                  <a:t> up to a normalizing constant</a:t>
                </a:r>
                <a:endParaRPr lang="ko-KR" altLang="en-US" dirty="0"/>
              </a:p>
              <a:p>
                <a:pPr lvl="1">
                  <a:spcBef>
                    <a:spcPts val="24"/>
                  </a:spcBef>
                </a:pPr>
                <a:endParaRPr lang="en-US" altLang="ko-KR" sz="2000" dirty="0"/>
              </a:p>
              <a:p>
                <a:pPr lvl="1">
                  <a:spcBef>
                    <a:spcPts val="24"/>
                  </a:spcBef>
                  <a:buNone/>
                </a:pPr>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2"/>
                <a:stretch>
                  <a:fillRect l="-643" t="-229"/>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Introduction to Markov Chain Monte Carlo</a:t>
            </a:r>
            <a:endParaRPr lang="ko-KR" altLang="en-US" dirty="0"/>
          </a:p>
        </p:txBody>
      </p:sp>
    </p:spTree>
    <p:extLst>
      <p:ext uri="{BB962C8B-B14F-4D97-AF65-F5344CB8AC3E}">
        <p14:creationId xmlns:p14="http://schemas.microsoft.com/office/powerpoint/2010/main" val="35355071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noAutofit/>
              </a:bodyPr>
              <a:lstStyle/>
              <a:p>
                <a:r>
                  <a:rPr lang="en-US" altLang="ko-KR" dirty="0"/>
                  <a:t>Forward process: Markov process</a:t>
                </a:r>
              </a:p>
              <a:p>
                <a:pPr lvl="1"/>
                <a:endParaRPr lang="en-US" altLang="ko-KR" sz="2000" dirty="0"/>
              </a:p>
              <a:p>
                <a:pPr lvl="1">
                  <a:spcBef>
                    <a:spcPts val="1200"/>
                  </a:spcBef>
                </a:pPr>
                <a:r>
                  <a:rPr lang="en-US" altLang="ko-KR" sz="2000" dirty="0"/>
                  <a:t>Given a transition matrix </a:t>
                </a:r>
                <a14:m>
                  <m:oMath xmlns:m="http://schemas.openxmlformats.org/officeDocument/2006/math">
                    <m:r>
                      <a:rPr lang="en-US" altLang="ko-KR" sz="2000" b="1" i="0" dirty="0" smtClean="0">
                        <a:latin typeface="Cambria Math" panose="02040503050406030204" pitchFamily="18" charset="0"/>
                      </a:rPr>
                      <m:t>𝐓</m:t>
                    </m:r>
                  </m:oMath>
                </a14:m>
                <a:r>
                  <a:rPr lang="en-US" altLang="ko-KR" sz="2000" dirty="0"/>
                  <a:t>, find equilibrium distribution </a:t>
                </a:r>
                <a14:m>
                  <m:oMath xmlns:m="http://schemas.openxmlformats.org/officeDocument/2006/math">
                    <m:r>
                      <a:rPr lang="en-US" altLang="ko-KR" sz="2000" b="1" i="0" dirty="0" smtClean="0">
                        <a:latin typeface="Cambria Math" panose="02040503050406030204" pitchFamily="18" charset="0"/>
                      </a:rPr>
                      <m:t>𝐩</m:t>
                    </m:r>
                  </m:oMath>
                </a14:m>
                <a:r>
                  <a:rPr lang="en-US" altLang="ko-KR" sz="2000" dirty="0"/>
                  <a:t> </a:t>
                </a:r>
              </a:p>
              <a:p>
                <a:pPr lvl="1">
                  <a:spcBef>
                    <a:spcPts val="1200"/>
                  </a:spcBef>
                </a:pPr>
                <a:r>
                  <a:rPr lang="en-US" altLang="ko-KR" sz="2000" dirty="0"/>
                  <a:t>Example:  </a:t>
                </a:r>
              </a:p>
              <a:p>
                <a:pPr lvl="1">
                  <a:spcBef>
                    <a:spcPts val="24"/>
                  </a:spcBef>
                </a:pPr>
                <a:endParaRPr lang="en-US" altLang="ko-KR" sz="2000" dirty="0"/>
              </a:p>
              <a:p>
                <a:pPr lvl="1">
                  <a:spcBef>
                    <a:spcPts val="24"/>
                  </a:spcBef>
                </a:pPr>
                <a:endParaRPr lang="en-US" altLang="ko-KR" sz="2000" dirty="0"/>
              </a:p>
              <a:p>
                <a:r>
                  <a:rPr lang="en-US" altLang="ko-KR" dirty="0"/>
                  <a:t>Inverse process: </a:t>
                </a:r>
                <a:r>
                  <a:rPr lang="en-US" altLang="ko-KR" dirty="0">
                    <a:solidFill>
                      <a:srgbClr val="FF0000"/>
                    </a:solidFill>
                  </a:rPr>
                  <a:t>MCMC process</a:t>
                </a:r>
              </a:p>
              <a:p>
                <a:pPr lvl="1">
                  <a:spcBef>
                    <a:spcPts val="24"/>
                  </a:spcBef>
                </a:pPr>
                <a:r>
                  <a:rPr lang="en-US" altLang="ko-KR" sz="2000" dirty="0"/>
                  <a:t>Given a distribution </a:t>
                </a:r>
                <a14:m>
                  <m:oMath xmlns:m="http://schemas.openxmlformats.org/officeDocument/2006/math">
                    <m:r>
                      <a:rPr lang="en-US" altLang="ko-KR" sz="2000" b="1" i="0" dirty="0" smtClean="0">
                        <a:latin typeface="Cambria Math" panose="02040503050406030204" pitchFamily="18" charset="0"/>
                      </a:rPr>
                      <m:t>𝐩</m:t>
                    </m:r>
                  </m:oMath>
                </a14:m>
                <a:r>
                  <a:rPr lang="en-US" altLang="ko-KR" sz="2000" dirty="0"/>
                  <a:t>, construct transition matrix </a:t>
                </a:r>
                <a14:m>
                  <m:oMath xmlns:m="http://schemas.openxmlformats.org/officeDocument/2006/math">
                    <m:r>
                      <a:rPr lang="en-US" altLang="ko-KR" sz="2000" b="1" i="0" dirty="0" smtClean="0">
                        <a:latin typeface="Cambria Math" panose="02040503050406030204" pitchFamily="18" charset="0"/>
                      </a:rPr>
                      <m:t>𝐓</m:t>
                    </m:r>
                  </m:oMath>
                </a14:m>
                <a:r>
                  <a:rPr lang="en-US" altLang="ko-KR" sz="2000" dirty="0"/>
                  <a:t> of Markov chain.</a:t>
                </a:r>
              </a:p>
              <a:p>
                <a:pPr lvl="1">
                  <a:spcBef>
                    <a:spcPts val="24"/>
                  </a:spcBef>
                </a:pPr>
                <a:endParaRPr lang="en-US" altLang="ko-KR" sz="2000" dirty="0"/>
              </a:p>
              <a:p>
                <a:pPr lvl="1">
                  <a:spcBef>
                    <a:spcPts val="1200"/>
                  </a:spcBef>
                  <a:buNone/>
                </a:pPr>
                <a:r>
                  <a:rPr lang="en-US" altLang="ko-KR" sz="2000" dirty="0"/>
                  <a:t>	</a:t>
                </a:r>
              </a:p>
              <a:p>
                <a:pPr lvl="1">
                  <a:spcBef>
                    <a:spcPts val="1200"/>
                  </a:spcBef>
                  <a:buNone/>
                </a:pPr>
                <a:endParaRPr lang="en-US" altLang="ko-KR" sz="2000" dirty="0"/>
              </a:p>
              <a:p>
                <a:pPr lvl="1">
                  <a:spcBef>
                    <a:spcPts val="1200"/>
                  </a:spcBef>
                  <a:buNone/>
                </a:pPr>
                <a:r>
                  <a:rPr lang="en-US" altLang="ko-KR" sz="2000" dirty="0"/>
                  <a:t>Then we obtain after Markov process, the target distribution </a:t>
                </a:r>
                <a14:m>
                  <m:oMath xmlns:m="http://schemas.openxmlformats.org/officeDocument/2006/math">
                    <m:r>
                      <a:rPr lang="en-US" altLang="ko-KR" sz="2000" b="1" i="0" dirty="0" smtClean="0">
                        <a:latin typeface="Cambria Math" panose="02040503050406030204" pitchFamily="18" charset="0"/>
                      </a:rPr>
                      <m:t>𝐩</m:t>
                    </m:r>
                  </m:oMath>
                </a14:m>
                <a:endParaRPr lang="en-US" altLang="ko-KR" sz="2000" dirty="0"/>
              </a:p>
              <a:p>
                <a:pPr lvl="1">
                  <a:spcBef>
                    <a:spcPts val="1200"/>
                  </a:spcBef>
                </a:pPr>
                <a:r>
                  <a:rPr lang="en-US" altLang="ko-KR" sz="2000" dirty="0"/>
                  <a:t>Example:</a:t>
                </a:r>
                <a:endParaRPr lang="ko-KR" altLang="en-US" sz="2000" dirty="0"/>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4"/>
                <a:stretch>
                  <a:fillRect l="-643" t="-457" b="-1029"/>
                </a:stretch>
              </a:blipFill>
            </p:spPr>
            <p:txBody>
              <a:bodyPr/>
              <a:lstStyle/>
              <a:p>
                <a:r>
                  <a:rPr lang="en-US">
                    <a:noFill/>
                  </a:rPr>
                  <a:t> </a:t>
                </a:r>
              </a:p>
            </p:txBody>
          </p:sp>
        </mc:Fallback>
      </mc:AlternateContent>
      <p:sp>
        <p:nvSpPr>
          <p:cNvPr id="2" name="제목 1"/>
          <p:cNvSpPr>
            <a:spLocks noGrp="1"/>
          </p:cNvSpPr>
          <p:nvPr>
            <p:ph type="title"/>
          </p:nvPr>
        </p:nvSpPr>
        <p:spPr/>
        <p:txBody>
          <a:bodyPr/>
          <a:lstStyle/>
          <a:p>
            <a:r>
              <a:rPr lang="en-US" altLang="ko-KR" dirty="0"/>
              <a:t>Markov Chain Monte Carlo</a:t>
            </a:r>
            <a:endParaRPr lang="ko-KR" altLang="en-US" dirty="0"/>
          </a:p>
        </p:txBody>
      </p:sp>
      <p:graphicFrame>
        <p:nvGraphicFramePr>
          <p:cNvPr id="4098" name="Object 2"/>
          <p:cNvGraphicFramePr>
            <a:graphicFrameLocks noChangeAspect="1"/>
          </p:cNvGraphicFramePr>
          <p:nvPr/>
        </p:nvGraphicFramePr>
        <p:xfrm>
          <a:off x="1301750" y="1489075"/>
          <a:ext cx="6464300" cy="393700"/>
        </p:xfrm>
        <a:graphic>
          <a:graphicData uri="http://schemas.openxmlformats.org/presentationml/2006/ole">
            <mc:AlternateContent xmlns:mc="http://schemas.openxmlformats.org/markup-compatibility/2006">
              <mc:Choice xmlns:v="urn:schemas-microsoft-com:vml" Requires="v">
                <p:oleObj name="Equation" r:id="rId5" imgW="6464160" imgH="393480" progId="Equation.DSMT4">
                  <p:embed/>
                </p:oleObj>
              </mc:Choice>
              <mc:Fallback>
                <p:oleObj name="Equation" r:id="rId5" imgW="6464160" imgH="393480" progId="Equation.DSMT4">
                  <p:embed/>
                  <p:pic>
                    <p:nvPicPr>
                      <p:cNvPr id="4098" name="Object 2"/>
                      <p:cNvPicPr>
                        <a:picLocks noChangeAspect="1" noChangeArrowheads="1"/>
                      </p:cNvPicPr>
                      <p:nvPr/>
                    </p:nvPicPr>
                    <p:blipFill>
                      <a:blip r:embed="rId6"/>
                      <a:srcRect/>
                      <a:stretch>
                        <a:fillRect/>
                      </a:stretch>
                    </p:blipFill>
                    <p:spPr bwMode="auto">
                      <a:xfrm>
                        <a:off x="1301750" y="1489075"/>
                        <a:ext cx="6464300" cy="393700"/>
                      </a:xfrm>
                      <a:prstGeom prst="rect">
                        <a:avLst/>
                      </a:prstGeom>
                      <a:noFill/>
                      <a:ln>
                        <a:noFill/>
                      </a:ln>
                      <a:effectLst/>
                    </p:spPr>
                  </p:pic>
                </p:oleObj>
              </mc:Fallback>
            </mc:AlternateContent>
          </a:graphicData>
        </a:graphic>
      </p:graphicFrame>
      <p:graphicFrame>
        <p:nvGraphicFramePr>
          <p:cNvPr id="4099" name="Object 3"/>
          <p:cNvGraphicFramePr>
            <a:graphicFrameLocks noChangeAspect="1"/>
          </p:cNvGraphicFramePr>
          <p:nvPr/>
        </p:nvGraphicFramePr>
        <p:xfrm>
          <a:off x="1296987" y="2427209"/>
          <a:ext cx="2921000" cy="1143000"/>
        </p:xfrm>
        <a:graphic>
          <a:graphicData uri="http://schemas.openxmlformats.org/presentationml/2006/ole">
            <mc:AlternateContent xmlns:mc="http://schemas.openxmlformats.org/markup-compatibility/2006">
              <mc:Choice xmlns:v="urn:schemas-microsoft-com:vml" Requires="v">
                <p:oleObj name="Equation" r:id="rId7" imgW="2920680" imgH="1143000" progId="Equation.DSMT4">
                  <p:embed/>
                </p:oleObj>
              </mc:Choice>
              <mc:Fallback>
                <p:oleObj name="Equation" r:id="rId7" imgW="2920680" imgH="1143000" progId="Equation.DSMT4">
                  <p:embed/>
                  <p:pic>
                    <p:nvPicPr>
                      <p:cNvPr id="4099" name="Object 3"/>
                      <p:cNvPicPr>
                        <a:picLocks noChangeAspect="1" noChangeArrowheads="1"/>
                      </p:cNvPicPr>
                      <p:nvPr/>
                    </p:nvPicPr>
                    <p:blipFill>
                      <a:blip r:embed="rId8"/>
                      <a:srcRect/>
                      <a:stretch>
                        <a:fillRect/>
                      </a:stretch>
                    </p:blipFill>
                    <p:spPr bwMode="auto">
                      <a:xfrm>
                        <a:off x="1296987" y="2427209"/>
                        <a:ext cx="2921000" cy="1143000"/>
                      </a:xfrm>
                      <a:prstGeom prst="rect">
                        <a:avLst/>
                      </a:prstGeom>
                      <a:noFill/>
                      <a:ln>
                        <a:noFill/>
                      </a:ln>
                      <a:effectLst/>
                    </p:spPr>
                  </p:pic>
                </p:oleObj>
              </mc:Fallback>
            </mc:AlternateContent>
          </a:graphicData>
        </a:graphic>
      </p:graphicFrame>
      <p:graphicFrame>
        <p:nvGraphicFramePr>
          <p:cNvPr id="4100" name="Object 3"/>
          <p:cNvGraphicFramePr>
            <a:graphicFrameLocks noChangeAspect="1"/>
          </p:cNvGraphicFramePr>
          <p:nvPr/>
        </p:nvGraphicFramePr>
        <p:xfrm>
          <a:off x="4533900" y="2429758"/>
          <a:ext cx="4394200" cy="1206500"/>
        </p:xfrm>
        <a:graphic>
          <a:graphicData uri="http://schemas.openxmlformats.org/presentationml/2006/ole">
            <mc:AlternateContent xmlns:mc="http://schemas.openxmlformats.org/markup-compatibility/2006">
              <mc:Choice xmlns:v="urn:schemas-microsoft-com:vml" Requires="v">
                <p:oleObj name="Equation" r:id="rId9" imgW="4394160" imgH="1206360" progId="Equation.DSMT4">
                  <p:embed/>
                </p:oleObj>
              </mc:Choice>
              <mc:Fallback>
                <p:oleObj name="Equation" r:id="rId9" imgW="4394160" imgH="1206360" progId="Equation.DSMT4">
                  <p:embed/>
                  <p:pic>
                    <p:nvPicPr>
                      <p:cNvPr id="4100" name="Object 3"/>
                      <p:cNvPicPr>
                        <a:picLocks noChangeAspect="1" noChangeArrowheads="1"/>
                      </p:cNvPicPr>
                      <p:nvPr/>
                    </p:nvPicPr>
                    <p:blipFill>
                      <a:blip r:embed="rId10"/>
                      <a:srcRect/>
                      <a:stretch>
                        <a:fillRect/>
                      </a:stretch>
                    </p:blipFill>
                    <p:spPr bwMode="auto">
                      <a:xfrm>
                        <a:off x="4533900" y="2429758"/>
                        <a:ext cx="4394200" cy="1206500"/>
                      </a:xfrm>
                      <a:prstGeom prst="rect">
                        <a:avLst/>
                      </a:prstGeom>
                      <a:noFill/>
                      <a:ln>
                        <a:noFill/>
                      </a:ln>
                      <a:effectLst/>
                    </p:spPr>
                  </p:pic>
                </p:oleObj>
              </mc:Fallback>
            </mc:AlternateContent>
          </a:graphicData>
        </a:graphic>
      </p:graphicFrame>
      <p:graphicFrame>
        <p:nvGraphicFramePr>
          <p:cNvPr id="4105" name="Object 9"/>
          <p:cNvGraphicFramePr>
            <a:graphicFrameLocks noChangeAspect="1"/>
          </p:cNvGraphicFramePr>
          <p:nvPr/>
        </p:nvGraphicFramePr>
        <p:xfrm>
          <a:off x="2118899" y="5985221"/>
          <a:ext cx="4064000" cy="381000"/>
        </p:xfrm>
        <a:graphic>
          <a:graphicData uri="http://schemas.openxmlformats.org/presentationml/2006/ole">
            <mc:AlternateContent xmlns:mc="http://schemas.openxmlformats.org/markup-compatibility/2006">
              <mc:Choice xmlns:v="urn:schemas-microsoft-com:vml" Requires="v">
                <p:oleObj name="Equation" r:id="rId11" imgW="4063680" imgH="380880" progId="Equation.DSMT4">
                  <p:embed/>
                </p:oleObj>
              </mc:Choice>
              <mc:Fallback>
                <p:oleObj name="Equation" r:id="rId11" imgW="4063680" imgH="380880" progId="Equation.DSMT4">
                  <p:embed/>
                  <p:pic>
                    <p:nvPicPr>
                      <p:cNvPr id="4105" name="Object 9"/>
                      <p:cNvPicPr>
                        <a:picLocks noChangeAspect="1" noChangeArrowheads="1"/>
                      </p:cNvPicPr>
                      <p:nvPr/>
                    </p:nvPicPr>
                    <p:blipFill>
                      <a:blip r:embed="rId12"/>
                      <a:srcRect/>
                      <a:stretch>
                        <a:fillRect/>
                      </a:stretch>
                    </p:blipFill>
                    <p:spPr bwMode="auto">
                      <a:xfrm>
                        <a:off x="2118899" y="5985221"/>
                        <a:ext cx="4064000" cy="381000"/>
                      </a:xfrm>
                      <a:prstGeom prst="rect">
                        <a:avLst/>
                      </a:prstGeom>
                      <a:noFill/>
                      <a:ln>
                        <a:noFill/>
                      </a:ln>
                      <a:effectLst/>
                    </p:spPr>
                  </p:pic>
                </p:oleObj>
              </mc:Fallback>
            </mc:AlternateContent>
          </a:graphicData>
        </a:graphic>
      </p:graphicFrame>
      <p:graphicFrame>
        <p:nvGraphicFramePr>
          <p:cNvPr id="9" name="Object 9"/>
          <p:cNvGraphicFramePr>
            <a:graphicFrameLocks noChangeAspect="1"/>
          </p:cNvGraphicFramePr>
          <p:nvPr/>
        </p:nvGraphicFramePr>
        <p:xfrm>
          <a:off x="1136650" y="4290436"/>
          <a:ext cx="7454900" cy="1143000"/>
        </p:xfrm>
        <a:graphic>
          <a:graphicData uri="http://schemas.openxmlformats.org/presentationml/2006/ole">
            <mc:AlternateContent xmlns:mc="http://schemas.openxmlformats.org/markup-compatibility/2006">
              <mc:Choice xmlns:v="urn:schemas-microsoft-com:vml" Requires="v">
                <p:oleObj name="Equation" r:id="rId13" imgW="7454880" imgH="1143000" progId="Equation.DSMT4">
                  <p:embed/>
                </p:oleObj>
              </mc:Choice>
              <mc:Fallback>
                <p:oleObj name="Equation" r:id="rId13" imgW="7454880" imgH="1143000" progId="Equation.DSMT4">
                  <p:embed/>
                  <p:pic>
                    <p:nvPicPr>
                      <p:cNvPr id="9" name="Object 9"/>
                      <p:cNvPicPr>
                        <a:picLocks noChangeAspect="1" noChangeArrowheads="1"/>
                      </p:cNvPicPr>
                      <p:nvPr/>
                    </p:nvPicPr>
                    <p:blipFill>
                      <a:blip r:embed="rId14"/>
                      <a:srcRect/>
                      <a:stretch>
                        <a:fillRect/>
                      </a:stretch>
                    </p:blipFill>
                    <p:spPr bwMode="auto">
                      <a:xfrm>
                        <a:off x="1136650" y="4290436"/>
                        <a:ext cx="7454900" cy="1143000"/>
                      </a:xfrm>
                      <a:prstGeom prst="rect">
                        <a:avLst/>
                      </a:prstGeom>
                      <a:noFill/>
                      <a:ln>
                        <a:noFill/>
                      </a:ln>
                      <a:effectLst/>
                    </p:spPr>
                  </p:pic>
                </p:oleObj>
              </mc:Fallback>
            </mc:AlternateContent>
          </a:graphicData>
        </a:graphic>
      </p:graphicFrame>
      <p:sp>
        <p:nvSpPr>
          <p:cNvPr id="4" name="Rectangle 3"/>
          <p:cNvSpPr/>
          <p:nvPr/>
        </p:nvSpPr>
        <p:spPr>
          <a:xfrm>
            <a:off x="1067866" y="4239491"/>
            <a:ext cx="5185863" cy="837667"/>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60062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Use MH method to construct equilibrium distribution p = (5, 11, 2)/18</a:t>
            </a:r>
          </a:p>
          <a:p>
            <a:r>
              <a:rPr lang="en-US" dirty="0"/>
              <a:t>Let</a:t>
            </a:r>
          </a:p>
          <a:p>
            <a:endParaRPr lang="en-US" dirty="0"/>
          </a:p>
          <a:p>
            <a:endParaRPr lang="en-US" dirty="0"/>
          </a:p>
          <a:p>
            <a:r>
              <a:rPr lang="en-US" dirty="0"/>
              <a:t>Then</a:t>
            </a:r>
          </a:p>
          <a:p>
            <a:endParaRPr lang="en-US" dirty="0"/>
          </a:p>
          <a:p>
            <a:endParaRPr lang="en-US" dirty="0"/>
          </a:p>
          <a:p>
            <a:r>
              <a:rPr lang="en-US" dirty="0"/>
              <a:t>And</a:t>
            </a:r>
          </a:p>
        </p:txBody>
      </p:sp>
      <p:sp>
        <p:nvSpPr>
          <p:cNvPr id="3" name="Title 2"/>
          <p:cNvSpPr>
            <a:spLocks noGrp="1"/>
          </p:cNvSpPr>
          <p:nvPr>
            <p:ph type="title"/>
          </p:nvPr>
        </p:nvSpPr>
        <p:spPr/>
        <p:txBody>
          <a:bodyPr/>
          <a:lstStyle/>
          <a:p>
            <a:r>
              <a:rPr lang="en-US" dirty="0"/>
              <a:t>Matlab Practice 3-Value Distribution</a:t>
            </a:r>
          </a:p>
        </p:txBody>
      </p:sp>
      <p:graphicFrame>
        <p:nvGraphicFramePr>
          <p:cNvPr id="4" name="Object 3"/>
          <p:cNvGraphicFramePr>
            <a:graphicFrameLocks noChangeAspect="1"/>
          </p:cNvGraphicFramePr>
          <p:nvPr/>
        </p:nvGraphicFramePr>
        <p:xfrm>
          <a:off x="1642993" y="1658316"/>
          <a:ext cx="2552700" cy="1143000"/>
        </p:xfrm>
        <a:graphic>
          <a:graphicData uri="http://schemas.openxmlformats.org/presentationml/2006/ole">
            <mc:AlternateContent xmlns:mc="http://schemas.openxmlformats.org/markup-compatibility/2006">
              <mc:Choice xmlns:v="urn:schemas-microsoft-com:vml" Requires="v">
                <p:oleObj name="Equation" r:id="rId2" imgW="2552400" imgH="1143000" progId="Equation.DSMT4">
                  <p:embed/>
                </p:oleObj>
              </mc:Choice>
              <mc:Fallback>
                <p:oleObj name="Equation" r:id="rId2" imgW="2552400" imgH="1143000" progId="Equation.DSMT4">
                  <p:embed/>
                  <p:pic>
                    <p:nvPicPr>
                      <p:cNvPr id="4" name="Object 3"/>
                      <p:cNvPicPr/>
                      <p:nvPr/>
                    </p:nvPicPr>
                    <p:blipFill>
                      <a:blip r:embed="rId3"/>
                      <a:stretch>
                        <a:fillRect/>
                      </a:stretch>
                    </p:blipFill>
                    <p:spPr>
                      <a:xfrm>
                        <a:off x="1642993" y="1658316"/>
                        <a:ext cx="2552700" cy="11430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504950" y="3162300"/>
          <a:ext cx="4127500" cy="1143000"/>
        </p:xfrm>
        <a:graphic>
          <a:graphicData uri="http://schemas.openxmlformats.org/presentationml/2006/ole">
            <mc:AlternateContent xmlns:mc="http://schemas.openxmlformats.org/markup-compatibility/2006">
              <mc:Choice xmlns:v="urn:schemas-microsoft-com:vml" Requires="v">
                <p:oleObj name="Equation" r:id="rId4" imgW="4127400" imgH="1143000" progId="Equation.DSMT4">
                  <p:embed/>
                </p:oleObj>
              </mc:Choice>
              <mc:Fallback>
                <p:oleObj name="Equation" r:id="rId4" imgW="4127400" imgH="1143000" progId="Equation.DSMT4">
                  <p:embed/>
                  <p:pic>
                    <p:nvPicPr>
                      <p:cNvPr id="5" name="Object 4"/>
                      <p:cNvPicPr/>
                      <p:nvPr/>
                    </p:nvPicPr>
                    <p:blipFill>
                      <a:blip r:embed="rId5"/>
                      <a:stretch>
                        <a:fillRect/>
                      </a:stretch>
                    </p:blipFill>
                    <p:spPr>
                      <a:xfrm>
                        <a:off x="1504950" y="3162300"/>
                        <a:ext cx="4127500" cy="11430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1492250" y="4562475"/>
          <a:ext cx="4140200" cy="558800"/>
        </p:xfrm>
        <a:graphic>
          <a:graphicData uri="http://schemas.openxmlformats.org/presentationml/2006/ole">
            <mc:AlternateContent xmlns:mc="http://schemas.openxmlformats.org/markup-compatibility/2006">
              <mc:Choice xmlns:v="urn:schemas-microsoft-com:vml" Requires="v">
                <p:oleObj name="Equation" r:id="rId6" imgW="4140000" imgH="558720" progId="Equation.DSMT4">
                  <p:embed/>
                </p:oleObj>
              </mc:Choice>
              <mc:Fallback>
                <p:oleObj name="Equation" r:id="rId6" imgW="4140000" imgH="558720" progId="Equation.DSMT4">
                  <p:embed/>
                  <p:pic>
                    <p:nvPicPr>
                      <p:cNvPr id="6" name="Object 5"/>
                      <p:cNvPicPr/>
                      <p:nvPr/>
                    </p:nvPicPr>
                    <p:blipFill>
                      <a:blip r:embed="rId7"/>
                      <a:stretch>
                        <a:fillRect/>
                      </a:stretch>
                    </p:blipFill>
                    <p:spPr>
                      <a:xfrm>
                        <a:off x="1492250" y="4562475"/>
                        <a:ext cx="4140200" cy="5588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493838" y="5189538"/>
          <a:ext cx="7099300" cy="1143000"/>
        </p:xfrm>
        <a:graphic>
          <a:graphicData uri="http://schemas.openxmlformats.org/presentationml/2006/ole">
            <mc:AlternateContent xmlns:mc="http://schemas.openxmlformats.org/markup-compatibility/2006">
              <mc:Choice xmlns:v="urn:schemas-microsoft-com:vml" Requires="v">
                <p:oleObj name="Equation" r:id="rId8" imgW="7099200" imgH="1143000" progId="Equation.DSMT4">
                  <p:embed/>
                </p:oleObj>
              </mc:Choice>
              <mc:Fallback>
                <p:oleObj name="Equation" r:id="rId8" imgW="7099200" imgH="1143000" progId="Equation.DSMT4">
                  <p:embed/>
                  <p:pic>
                    <p:nvPicPr>
                      <p:cNvPr id="7" name="Object 6"/>
                      <p:cNvPicPr/>
                      <p:nvPr/>
                    </p:nvPicPr>
                    <p:blipFill>
                      <a:blip r:embed="rId9"/>
                      <a:stretch>
                        <a:fillRect/>
                      </a:stretch>
                    </p:blipFill>
                    <p:spPr>
                      <a:xfrm>
                        <a:off x="1493838" y="5189538"/>
                        <a:ext cx="7099300" cy="11430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D05CAF6-B98D-4C16-A97F-12F1814009B4}"/>
              </a:ext>
            </a:extLst>
          </p:cNvPr>
          <p:cNvSpPr txBox="1"/>
          <p:nvPr/>
        </p:nvSpPr>
        <p:spPr>
          <a:xfrm>
            <a:off x="5164000" y="1741052"/>
            <a:ext cx="3980000" cy="861774"/>
          </a:xfrm>
          <a:prstGeom prst="rect">
            <a:avLst/>
          </a:prstGeom>
          <a:noFill/>
        </p:spPr>
        <p:txBody>
          <a:bodyPr wrap="none" lIns="0" tIns="0" rIns="0" bIns="0" rtlCol="0">
            <a:spAutoFit/>
          </a:bodyPr>
          <a:lstStyle/>
          <a:p>
            <a:pPr marL="0" indent="0">
              <a:buNone/>
            </a:pPr>
            <a:r>
              <a:rPr lang="en-US" sz="1400" dirty="0"/>
              <a:t>p=[5/18 11/18 2/18] = [0.2778, 0.6111, 0.1111]; </a:t>
            </a:r>
          </a:p>
          <a:p>
            <a:pPr marL="0" indent="0">
              <a:buNone/>
            </a:pPr>
            <a:r>
              <a:rPr lang="en-US" sz="1400" dirty="0"/>
              <a:t>Q=1/3*ones(3);</a:t>
            </a:r>
          </a:p>
          <a:p>
            <a:pPr marL="0" indent="0">
              <a:buNone/>
            </a:pPr>
            <a:r>
              <a:rPr lang="da-DK" sz="1400" dirty="0"/>
              <a:t>for i=1:3; for j=1:3; A(i,j)=min(1,p(j)/p(i)); end; end; </a:t>
            </a:r>
          </a:p>
          <a:p>
            <a:pPr marL="0" indent="0">
              <a:buNone/>
            </a:pPr>
            <a:r>
              <a:rPr lang="en-US" sz="1400" dirty="0"/>
              <a:t>T=Q.*A; for </a:t>
            </a:r>
            <a:r>
              <a:rPr lang="en-US" sz="1400" dirty="0" err="1"/>
              <a:t>i</a:t>
            </a:r>
            <a:r>
              <a:rPr lang="en-US" sz="1400" dirty="0"/>
              <a:t>=1:3; T(</a:t>
            </a:r>
            <a:r>
              <a:rPr lang="en-US" sz="1400" dirty="0" err="1"/>
              <a:t>i,i</a:t>
            </a:r>
            <a:r>
              <a:rPr lang="en-US" sz="1400" dirty="0"/>
              <a:t>)=1-(sum(T(</a:t>
            </a:r>
            <a:r>
              <a:rPr lang="en-US" sz="1400" dirty="0" err="1"/>
              <a:t>i</a:t>
            </a:r>
            <a:r>
              <a:rPr lang="en-US" sz="1400" dirty="0"/>
              <a:t>,:))-T(</a:t>
            </a:r>
            <a:r>
              <a:rPr lang="en-US" sz="1400" dirty="0" err="1"/>
              <a:t>i,i</a:t>
            </a:r>
            <a:r>
              <a:rPr lang="en-US" sz="1400" dirty="0"/>
              <a:t>)); end;</a:t>
            </a:r>
            <a:endParaRPr lang="en-US" sz="1400" b="0" i="1" dirty="0">
              <a:latin typeface="Cambria Math" panose="02040503050406030204" pitchFamily="18" charset="0"/>
            </a:endParaRPr>
          </a:p>
        </p:txBody>
      </p:sp>
      <p:sp>
        <p:nvSpPr>
          <p:cNvPr id="9" name="TextBox 8">
            <a:extLst>
              <a:ext uri="{FF2B5EF4-FFF2-40B4-BE49-F238E27FC236}">
                <a16:creationId xmlns:a16="http://schemas.microsoft.com/office/drawing/2014/main" id="{11F7C2DA-5F48-452C-8D4E-7A87C835E138}"/>
              </a:ext>
            </a:extLst>
          </p:cNvPr>
          <p:cNvSpPr txBox="1"/>
          <p:nvPr/>
        </p:nvSpPr>
        <p:spPr>
          <a:xfrm>
            <a:off x="6934200" y="3918545"/>
            <a:ext cx="1905000" cy="923330"/>
          </a:xfrm>
          <a:prstGeom prst="rect">
            <a:avLst/>
          </a:prstGeom>
          <a:solidFill>
            <a:srgbClr val="00B050">
              <a:alpha val="49000"/>
            </a:srgbClr>
          </a:solidFill>
        </p:spPr>
        <p:txBody>
          <a:bodyPr wrap="square" rtlCol="0">
            <a:spAutoFit/>
          </a:bodyPr>
          <a:lstStyle/>
          <a:p>
            <a:r>
              <a:rPr lang="en-US" dirty="0"/>
              <a:t>Not practical for very large number of states</a:t>
            </a:r>
          </a:p>
        </p:txBody>
      </p:sp>
    </p:spTree>
    <p:extLst>
      <p:ext uri="{BB962C8B-B14F-4D97-AF65-F5344CB8AC3E}">
        <p14:creationId xmlns:p14="http://schemas.microsoft.com/office/powerpoint/2010/main" val="229893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
          <p:cNvSpPr>
            <a:spLocks noGrp="1" noChangeArrowheads="1"/>
          </p:cNvSpPr>
          <p:nvPr>
            <p:ph type="body" sz="quarter" idx="10"/>
          </p:nvPr>
        </p:nvSpPr>
        <p:spPr/>
        <p:txBody>
          <a:bodyPr/>
          <a:lstStyle/>
          <a:p>
            <a:pPr eaLnBrk="1" hangingPunct="1"/>
            <a:r>
              <a:rPr lang="en-US" dirty="0"/>
              <a:t>Cumulative Distribution Function (</a:t>
            </a:r>
            <a:r>
              <a:rPr lang="en-US" dirty="0">
                <a:solidFill>
                  <a:srgbClr val="FF0000"/>
                </a:solidFill>
              </a:rPr>
              <a:t>CDF</a:t>
            </a:r>
            <a:r>
              <a:rPr lang="en-US" dirty="0"/>
              <a:t>), </a:t>
            </a:r>
            <a:r>
              <a:rPr lang="en-US" i="1" dirty="0"/>
              <a:t>F</a:t>
            </a:r>
            <a:r>
              <a:rPr lang="en-US" i="1" baseline="-25000" dirty="0"/>
              <a:t>X</a:t>
            </a:r>
            <a:r>
              <a:rPr lang="en-US" dirty="0"/>
              <a:t>(</a:t>
            </a:r>
            <a:r>
              <a:rPr lang="en-US" i="1" dirty="0"/>
              <a:t>x</a:t>
            </a:r>
            <a:r>
              <a:rPr lang="en-US" dirty="0"/>
              <a:t>)</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eaLnBrk="1" hangingPunct="1"/>
            <a:r>
              <a:rPr lang="en-US" dirty="0">
                <a:solidFill>
                  <a:srgbClr val="0000FF"/>
                </a:solidFill>
              </a:rPr>
              <a:t>Properties of CDF</a:t>
            </a:r>
          </a:p>
        </p:txBody>
      </p:sp>
      <p:sp>
        <p:nvSpPr>
          <p:cNvPr id="3078" name="Rectangle 2"/>
          <p:cNvSpPr>
            <a:spLocks noGrp="1" noChangeArrowheads="1"/>
          </p:cNvSpPr>
          <p:nvPr>
            <p:ph type="title"/>
          </p:nvPr>
        </p:nvSpPr>
        <p:spPr/>
        <p:txBody>
          <a:bodyPr/>
          <a:lstStyle/>
          <a:p>
            <a:pPr eaLnBrk="1" hangingPunct="1"/>
            <a:r>
              <a:rPr lang="en-US" dirty="0"/>
              <a:t>Cumulative distribution function (CDF)</a:t>
            </a:r>
          </a:p>
        </p:txBody>
      </p:sp>
      <p:graphicFrame>
        <p:nvGraphicFramePr>
          <p:cNvPr id="3074" name="Object 6"/>
          <p:cNvGraphicFramePr>
            <a:graphicFrameLocks noChangeAspect="1"/>
          </p:cNvGraphicFramePr>
          <p:nvPr>
            <p:extLst>
              <p:ext uri="{D42A27DB-BD31-4B8C-83A1-F6EECF244321}">
                <p14:modId xmlns:p14="http://schemas.microsoft.com/office/powerpoint/2010/main" val="624274119"/>
              </p:ext>
            </p:extLst>
          </p:nvPr>
        </p:nvGraphicFramePr>
        <p:xfrm>
          <a:off x="769938" y="3683000"/>
          <a:ext cx="4165600" cy="2260600"/>
        </p:xfrm>
        <a:graphic>
          <a:graphicData uri="http://schemas.openxmlformats.org/presentationml/2006/ole">
            <mc:AlternateContent xmlns:mc="http://schemas.openxmlformats.org/markup-compatibility/2006">
              <mc:Choice xmlns:v="urn:schemas-microsoft-com:vml" Requires="v">
                <p:oleObj name="Equation" r:id="rId3" imgW="4165560" imgH="2260440" progId="Equation.DSMT4">
                  <p:embed/>
                </p:oleObj>
              </mc:Choice>
              <mc:Fallback>
                <p:oleObj name="Equation" r:id="rId3" imgW="4165560" imgH="2260440" progId="Equation.DSMT4">
                  <p:embed/>
                  <p:pic>
                    <p:nvPicPr>
                      <p:cNvPr id="0" name=""/>
                      <p:cNvPicPr>
                        <a:picLocks noChangeAspect="1" noChangeArrowheads="1"/>
                      </p:cNvPicPr>
                      <p:nvPr/>
                    </p:nvPicPr>
                    <p:blipFill>
                      <a:blip r:embed="rId4"/>
                      <a:srcRect/>
                      <a:stretch>
                        <a:fillRect/>
                      </a:stretch>
                    </p:blipFill>
                    <p:spPr bwMode="auto">
                      <a:xfrm>
                        <a:off x="769938" y="3683000"/>
                        <a:ext cx="41656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2218609078"/>
              </p:ext>
            </p:extLst>
          </p:nvPr>
        </p:nvGraphicFramePr>
        <p:xfrm>
          <a:off x="946150" y="1676400"/>
          <a:ext cx="3416300" cy="508000"/>
        </p:xfrm>
        <a:graphic>
          <a:graphicData uri="http://schemas.openxmlformats.org/presentationml/2006/ole">
            <mc:AlternateContent xmlns:mc="http://schemas.openxmlformats.org/markup-compatibility/2006">
              <mc:Choice xmlns:v="urn:schemas-microsoft-com:vml" Requires="v">
                <p:oleObj name="Equation" r:id="rId5" imgW="3416040" imgH="507960" progId="Equation.DSMT4">
                  <p:embed/>
                </p:oleObj>
              </mc:Choice>
              <mc:Fallback>
                <p:oleObj name="Equation" r:id="rId5" imgW="3416040" imgH="507960" progId="Equation.DSMT4">
                  <p:embed/>
                  <p:pic>
                    <p:nvPicPr>
                      <p:cNvPr id="0" name=""/>
                      <p:cNvPicPr>
                        <a:picLocks noChangeAspect="1" noChangeArrowheads="1"/>
                      </p:cNvPicPr>
                      <p:nvPr/>
                    </p:nvPicPr>
                    <p:blipFill>
                      <a:blip r:embed="rId6"/>
                      <a:srcRect/>
                      <a:stretch>
                        <a:fillRect/>
                      </a:stretch>
                    </p:blipFill>
                    <p:spPr bwMode="auto">
                      <a:xfrm>
                        <a:off x="946150" y="1676400"/>
                        <a:ext cx="3416300" cy="508000"/>
                      </a:xfrm>
                      <a:prstGeom prst="rect">
                        <a:avLst/>
                      </a:prstGeom>
                      <a:noFill/>
                      <a:ln w="19050">
                        <a:solidFill>
                          <a:srgbClr val="FF0000"/>
                        </a:solidFill>
                        <a:miter lim="800000"/>
                        <a:headEnd/>
                        <a:tailEnd/>
                      </a:ln>
                      <a:effectLst/>
                    </p:spPr>
                  </p:pic>
                </p:oleObj>
              </mc:Fallback>
            </mc:AlternateContent>
          </a:graphicData>
        </a:graphic>
      </p:graphicFrame>
      <p:graphicFrame>
        <p:nvGraphicFramePr>
          <p:cNvPr id="3076" name="Object 5"/>
          <p:cNvGraphicFramePr>
            <a:graphicFrameLocks noChangeAspect="1"/>
          </p:cNvGraphicFramePr>
          <p:nvPr>
            <p:extLst>
              <p:ext uri="{D42A27DB-BD31-4B8C-83A1-F6EECF244321}">
                <p14:modId xmlns:p14="http://schemas.microsoft.com/office/powerpoint/2010/main" val="1420736729"/>
              </p:ext>
            </p:extLst>
          </p:nvPr>
        </p:nvGraphicFramePr>
        <p:xfrm>
          <a:off x="968375" y="2349500"/>
          <a:ext cx="1816100" cy="622300"/>
        </p:xfrm>
        <a:graphic>
          <a:graphicData uri="http://schemas.openxmlformats.org/presentationml/2006/ole">
            <mc:AlternateContent xmlns:mc="http://schemas.openxmlformats.org/markup-compatibility/2006">
              <mc:Choice xmlns:v="urn:schemas-microsoft-com:vml" Requires="v">
                <p:oleObj name="Equation" r:id="rId7" imgW="1815840" imgH="622080" progId="Equation.DSMT4">
                  <p:embed/>
                </p:oleObj>
              </mc:Choice>
              <mc:Fallback>
                <p:oleObj name="Equation" r:id="rId7" imgW="1815840" imgH="622080" progId="Equation.DSMT4">
                  <p:embed/>
                  <p:pic>
                    <p:nvPicPr>
                      <p:cNvPr id="0" name=""/>
                      <p:cNvPicPr>
                        <a:picLocks noChangeAspect="1" noChangeArrowheads="1"/>
                      </p:cNvPicPr>
                      <p:nvPr/>
                    </p:nvPicPr>
                    <p:blipFill>
                      <a:blip r:embed="rId8"/>
                      <a:srcRect/>
                      <a:stretch>
                        <a:fillRect/>
                      </a:stretch>
                    </p:blipFill>
                    <p:spPr bwMode="auto">
                      <a:xfrm>
                        <a:off x="968375" y="2349500"/>
                        <a:ext cx="18161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80" name="Group 70"/>
          <p:cNvGrpSpPr>
            <a:grpSpLocks/>
          </p:cNvGrpSpPr>
          <p:nvPr/>
        </p:nvGrpSpPr>
        <p:grpSpPr bwMode="auto">
          <a:xfrm>
            <a:off x="5145088" y="4071938"/>
            <a:ext cx="3560762" cy="2220912"/>
            <a:chOff x="3403" y="2463"/>
            <a:chExt cx="2243" cy="1399"/>
          </a:xfrm>
        </p:grpSpPr>
        <p:sp>
          <p:nvSpPr>
            <p:cNvPr id="3104" name="Line 47"/>
            <p:cNvSpPr>
              <a:spLocks noChangeAspect="1" noChangeShapeType="1"/>
            </p:cNvSpPr>
            <p:nvPr/>
          </p:nvSpPr>
          <p:spPr bwMode="auto">
            <a:xfrm>
              <a:off x="3768" y="3687"/>
              <a:ext cx="17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 name="Text Box 48"/>
            <p:cNvSpPr txBox="1">
              <a:spLocks noChangeArrowheads="1"/>
            </p:cNvSpPr>
            <p:nvPr/>
          </p:nvSpPr>
          <p:spPr bwMode="auto">
            <a:xfrm>
              <a:off x="3588" y="2682"/>
              <a:ext cx="222"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dirty="0">
                  <a:solidFill>
                    <a:schemeClr val="tx1"/>
                  </a:solidFill>
                </a:rPr>
                <a:t>1</a:t>
              </a:r>
            </a:p>
          </p:txBody>
        </p:sp>
        <p:sp>
          <p:nvSpPr>
            <p:cNvPr id="3106" name="Freeform 49"/>
            <p:cNvSpPr>
              <a:spLocks/>
            </p:cNvSpPr>
            <p:nvPr/>
          </p:nvSpPr>
          <p:spPr bwMode="auto">
            <a:xfrm rot="10800000" flipH="1" flipV="1">
              <a:off x="4739" y="2995"/>
              <a:ext cx="291" cy="375"/>
            </a:xfrm>
            <a:custGeom>
              <a:avLst/>
              <a:gdLst>
                <a:gd name="T0" fmla="*/ 207 w 207"/>
                <a:gd name="T1" fmla="*/ 235 h 235"/>
                <a:gd name="T2" fmla="*/ 56 w 207"/>
                <a:gd name="T3" fmla="*/ 185 h 235"/>
                <a:gd name="T4" fmla="*/ 0 w 207"/>
                <a:gd name="T5" fmla="*/ 0 h 235"/>
                <a:gd name="T6" fmla="*/ 0 60000 65536"/>
                <a:gd name="T7" fmla="*/ 0 60000 65536"/>
                <a:gd name="T8" fmla="*/ 0 60000 65536"/>
                <a:gd name="T9" fmla="*/ 0 w 207"/>
                <a:gd name="T10" fmla="*/ 0 h 235"/>
                <a:gd name="T11" fmla="*/ 207 w 207"/>
                <a:gd name="T12" fmla="*/ 235 h 235"/>
              </a:gdLst>
              <a:ahLst/>
              <a:cxnLst>
                <a:cxn ang="T6">
                  <a:pos x="T0" y="T1"/>
                </a:cxn>
                <a:cxn ang="T7">
                  <a:pos x="T2" y="T3"/>
                </a:cxn>
                <a:cxn ang="T8">
                  <a:pos x="T4" y="T5"/>
                </a:cxn>
              </a:cxnLst>
              <a:rect l="T9" t="T10" r="T11" b="T12"/>
              <a:pathLst>
                <a:path w="207" h="235">
                  <a:moveTo>
                    <a:pt x="207" y="235"/>
                  </a:moveTo>
                  <a:cubicBezTo>
                    <a:pt x="149" y="229"/>
                    <a:pt x="91" y="224"/>
                    <a:pt x="56" y="185"/>
                  </a:cubicBezTo>
                  <a:cubicBezTo>
                    <a:pt x="21" y="146"/>
                    <a:pt x="10" y="73"/>
                    <a:pt x="0" y="0"/>
                  </a:cubicBezTo>
                </a:path>
              </a:pathLst>
            </a:custGeom>
            <a:noFill/>
            <a:ln w="19050" cap="flat" cmpd="sng">
              <a:solidFill>
                <a:schemeClr val="tx1"/>
              </a:solidFill>
              <a:prstDash val="solid"/>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7" name="Line 50"/>
            <p:cNvSpPr>
              <a:spLocks noChangeShapeType="1"/>
            </p:cNvSpPr>
            <p:nvPr/>
          </p:nvSpPr>
          <p:spPr bwMode="auto">
            <a:xfrm flipV="1">
              <a:off x="3776" y="2463"/>
              <a:ext cx="0" cy="1224"/>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8" name="Text Box 52"/>
            <p:cNvSpPr txBox="1">
              <a:spLocks noChangeArrowheads="1"/>
            </p:cNvSpPr>
            <p:nvPr/>
          </p:nvSpPr>
          <p:spPr bwMode="auto">
            <a:xfrm>
              <a:off x="4521" y="3650"/>
              <a:ext cx="180"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x</a:t>
              </a:r>
            </a:p>
          </p:txBody>
        </p:sp>
        <p:sp>
          <p:nvSpPr>
            <p:cNvPr id="3109" name="Text Box 64"/>
            <p:cNvSpPr txBox="1">
              <a:spLocks noChangeArrowheads="1"/>
            </p:cNvSpPr>
            <p:nvPr/>
          </p:nvSpPr>
          <p:spPr bwMode="auto">
            <a:xfrm>
              <a:off x="5004" y="3257"/>
              <a:ext cx="642"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a:solidFill>
                    <a:schemeClr val="tx1"/>
                  </a:solidFill>
                </a:rPr>
                <a:t>CDF of </a:t>
              </a:r>
              <a:r>
                <a:rPr lang="en-US" i="1">
                  <a:solidFill>
                    <a:schemeClr val="tx1"/>
                  </a:solidFill>
                </a:rPr>
                <a:t>X</a:t>
              </a:r>
              <a:endParaRPr lang="en-US">
                <a:solidFill>
                  <a:schemeClr val="tx1"/>
                </a:solidFill>
              </a:endParaRPr>
            </a:p>
          </p:txBody>
        </p:sp>
        <p:sp>
          <p:nvSpPr>
            <p:cNvPr id="3110" name="Freeform 66"/>
            <p:cNvSpPr>
              <a:spLocks/>
            </p:cNvSpPr>
            <p:nvPr/>
          </p:nvSpPr>
          <p:spPr bwMode="auto">
            <a:xfrm>
              <a:off x="3842" y="2807"/>
              <a:ext cx="1454" cy="883"/>
            </a:xfrm>
            <a:custGeom>
              <a:avLst/>
              <a:gdLst>
                <a:gd name="T0" fmla="*/ 0 w 1454"/>
                <a:gd name="T1" fmla="*/ 950 h 950"/>
                <a:gd name="T2" fmla="*/ 235 w 1454"/>
                <a:gd name="T3" fmla="*/ 928 h 950"/>
                <a:gd name="T4" fmla="*/ 531 w 1454"/>
                <a:gd name="T5" fmla="*/ 822 h 950"/>
                <a:gd name="T6" fmla="*/ 744 w 1454"/>
                <a:gd name="T7" fmla="*/ 508 h 950"/>
                <a:gd name="T8" fmla="*/ 900 w 1454"/>
                <a:gd name="T9" fmla="*/ 207 h 950"/>
                <a:gd name="T10" fmla="*/ 1113 w 1454"/>
                <a:gd name="T11" fmla="*/ 61 h 950"/>
                <a:gd name="T12" fmla="*/ 1454 w 1454"/>
                <a:gd name="T13" fmla="*/ 0 h 950"/>
                <a:gd name="T14" fmla="*/ 0 60000 65536"/>
                <a:gd name="T15" fmla="*/ 0 60000 65536"/>
                <a:gd name="T16" fmla="*/ 0 60000 65536"/>
                <a:gd name="T17" fmla="*/ 0 60000 65536"/>
                <a:gd name="T18" fmla="*/ 0 60000 65536"/>
                <a:gd name="T19" fmla="*/ 0 60000 65536"/>
                <a:gd name="T20" fmla="*/ 0 60000 65536"/>
                <a:gd name="T21" fmla="*/ 0 w 1454"/>
                <a:gd name="T22" fmla="*/ 0 h 950"/>
                <a:gd name="T23" fmla="*/ 1454 w 1454"/>
                <a:gd name="T24" fmla="*/ 950 h 9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4" h="950">
                  <a:moveTo>
                    <a:pt x="0" y="950"/>
                  </a:moveTo>
                  <a:cubicBezTo>
                    <a:pt x="73" y="949"/>
                    <a:pt x="147" y="949"/>
                    <a:pt x="235" y="928"/>
                  </a:cubicBezTo>
                  <a:cubicBezTo>
                    <a:pt x="323" y="907"/>
                    <a:pt x="446" y="892"/>
                    <a:pt x="531" y="822"/>
                  </a:cubicBezTo>
                  <a:cubicBezTo>
                    <a:pt x="616" y="752"/>
                    <a:pt x="682" y="611"/>
                    <a:pt x="744" y="508"/>
                  </a:cubicBezTo>
                  <a:cubicBezTo>
                    <a:pt x="806" y="405"/>
                    <a:pt x="838" y="282"/>
                    <a:pt x="900" y="207"/>
                  </a:cubicBezTo>
                  <a:cubicBezTo>
                    <a:pt x="962" y="132"/>
                    <a:pt x="1021" y="95"/>
                    <a:pt x="1113" y="61"/>
                  </a:cubicBezTo>
                  <a:cubicBezTo>
                    <a:pt x="1205" y="27"/>
                    <a:pt x="1383" y="13"/>
                    <a:pt x="1454" y="0"/>
                  </a:cubicBezTo>
                </a:path>
              </a:pathLst>
            </a:custGeom>
            <a:noFill/>
            <a:ln w="28575"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11" name="Line 67"/>
            <p:cNvSpPr>
              <a:spLocks noChangeShapeType="1"/>
            </p:cNvSpPr>
            <p:nvPr/>
          </p:nvSpPr>
          <p:spPr bwMode="auto">
            <a:xfrm>
              <a:off x="3775" y="2784"/>
              <a:ext cx="157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2" name="Freeform 68"/>
            <p:cNvSpPr>
              <a:spLocks/>
            </p:cNvSpPr>
            <p:nvPr/>
          </p:nvSpPr>
          <p:spPr bwMode="auto">
            <a:xfrm>
              <a:off x="3769" y="3227"/>
              <a:ext cx="845" cy="458"/>
            </a:xfrm>
            <a:custGeom>
              <a:avLst/>
              <a:gdLst>
                <a:gd name="T0" fmla="*/ 0 w 845"/>
                <a:gd name="T1" fmla="*/ 0 h 458"/>
                <a:gd name="T2" fmla="*/ 845 w 845"/>
                <a:gd name="T3" fmla="*/ 0 h 458"/>
                <a:gd name="T4" fmla="*/ 845 w 845"/>
                <a:gd name="T5" fmla="*/ 458 h 458"/>
                <a:gd name="T6" fmla="*/ 0 60000 65536"/>
                <a:gd name="T7" fmla="*/ 0 60000 65536"/>
                <a:gd name="T8" fmla="*/ 0 60000 65536"/>
                <a:gd name="T9" fmla="*/ 0 w 845"/>
                <a:gd name="T10" fmla="*/ 0 h 458"/>
                <a:gd name="T11" fmla="*/ 845 w 845"/>
                <a:gd name="T12" fmla="*/ 458 h 458"/>
              </a:gdLst>
              <a:ahLst/>
              <a:cxnLst>
                <a:cxn ang="T6">
                  <a:pos x="T0" y="T1"/>
                </a:cxn>
                <a:cxn ang="T7">
                  <a:pos x="T2" y="T3"/>
                </a:cxn>
                <a:cxn ang="T8">
                  <a:pos x="T4" y="T5"/>
                </a:cxn>
              </a:cxnLst>
              <a:rect l="T9" t="T10" r="T11" b="T12"/>
              <a:pathLst>
                <a:path w="845" h="458">
                  <a:moveTo>
                    <a:pt x="0" y="0"/>
                  </a:moveTo>
                  <a:lnTo>
                    <a:pt x="845" y="0"/>
                  </a:lnTo>
                  <a:lnTo>
                    <a:pt x="845" y="458"/>
                  </a:lnTo>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13" name="Text Box 69"/>
            <p:cNvSpPr txBox="1">
              <a:spLocks noChangeArrowheads="1"/>
            </p:cNvSpPr>
            <p:nvPr/>
          </p:nvSpPr>
          <p:spPr bwMode="auto">
            <a:xfrm>
              <a:off x="3403" y="3105"/>
              <a:ext cx="412"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F</a:t>
              </a:r>
              <a:r>
                <a:rPr lang="en-US" i="1" baseline="-25000">
                  <a:solidFill>
                    <a:schemeClr val="tx1"/>
                  </a:solidFill>
                </a:rPr>
                <a:t>X</a:t>
              </a:r>
              <a:r>
                <a:rPr lang="en-US">
                  <a:solidFill>
                    <a:schemeClr val="tx1"/>
                  </a:solidFill>
                </a:rPr>
                <a:t>(</a:t>
              </a:r>
              <a:r>
                <a:rPr lang="en-US" i="1">
                  <a:solidFill>
                    <a:schemeClr val="tx1"/>
                  </a:solidFill>
                </a:rPr>
                <a:t>x</a:t>
              </a:r>
              <a:r>
                <a:rPr lang="en-US">
                  <a:solidFill>
                    <a:schemeClr val="tx1"/>
                  </a:solidFill>
                </a:rPr>
                <a:t>)</a:t>
              </a:r>
              <a:endParaRPr lang="en-US" baseline="-25000">
                <a:solidFill>
                  <a:schemeClr val="tx1"/>
                </a:solidFill>
              </a:endParaRPr>
            </a:p>
          </p:txBody>
        </p:sp>
      </p:grpSp>
      <p:grpSp>
        <p:nvGrpSpPr>
          <p:cNvPr id="3081" name="Group 72"/>
          <p:cNvGrpSpPr>
            <a:grpSpLocks/>
          </p:cNvGrpSpPr>
          <p:nvPr/>
        </p:nvGrpSpPr>
        <p:grpSpPr bwMode="auto">
          <a:xfrm>
            <a:off x="5199063" y="1452563"/>
            <a:ext cx="3392487" cy="2509837"/>
            <a:chOff x="3275" y="915"/>
            <a:chExt cx="2137" cy="1581"/>
          </a:xfrm>
        </p:grpSpPr>
        <p:sp>
          <p:nvSpPr>
            <p:cNvPr id="3082" name="Freeform 20"/>
            <p:cNvSpPr>
              <a:spLocks noChangeAspect="1"/>
            </p:cNvSpPr>
            <p:nvPr/>
          </p:nvSpPr>
          <p:spPr bwMode="auto">
            <a:xfrm>
              <a:off x="3712" y="1113"/>
              <a:ext cx="754" cy="1018"/>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 name="Freeform 21"/>
            <p:cNvSpPr>
              <a:spLocks noChangeAspect="1"/>
            </p:cNvSpPr>
            <p:nvPr/>
          </p:nvSpPr>
          <p:spPr bwMode="auto">
            <a:xfrm flipH="1">
              <a:off x="4461" y="1113"/>
              <a:ext cx="754" cy="1018"/>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 name="Line 22"/>
            <p:cNvSpPr>
              <a:spLocks noChangeAspect="1" noChangeShapeType="1"/>
            </p:cNvSpPr>
            <p:nvPr/>
          </p:nvSpPr>
          <p:spPr bwMode="auto">
            <a:xfrm>
              <a:off x="3606" y="2139"/>
              <a:ext cx="17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Text Box 23"/>
            <p:cNvSpPr txBox="1">
              <a:spLocks noChangeArrowheads="1"/>
            </p:cNvSpPr>
            <p:nvPr/>
          </p:nvSpPr>
          <p:spPr bwMode="auto">
            <a:xfrm>
              <a:off x="3275" y="1025"/>
              <a:ext cx="367"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dirty="0" err="1">
                  <a:solidFill>
                    <a:schemeClr val="tx1"/>
                  </a:solidFill>
                </a:rPr>
                <a:t>f</a:t>
              </a:r>
              <a:r>
                <a:rPr lang="en-US" i="1" baseline="-25000" dirty="0" err="1">
                  <a:solidFill>
                    <a:schemeClr val="tx1"/>
                  </a:solidFill>
                </a:rPr>
                <a:t>X</a:t>
              </a:r>
              <a:r>
                <a:rPr lang="en-US" dirty="0">
                  <a:solidFill>
                    <a:schemeClr val="tx1"/>
                  </a:solidFill>
                </a:rPr>
                <a:t>(</a:t>
              </a:r>
              <a:r>
                <a:rPr lang="en-US" i="1" dirty="0">
                  <a:solidFill>
                    <a:schemeClr val="tx1"/>
                  </a:solidFill>
                </a:rPr>
                <a:t>x</a:t>
              </a:r>
              <a:r>
                <a:rPr lang="en-US" dirty="0">
                  <a:solidFill>
                    <a:schemeClr val="tx1"/>
                  </a:solidFill>
                </a:rPr>
                <a:t>)</a:t>
              </a:r>
              <a:endParaRPr lang="en-US" baseline="-25000" dirty="0">
                <a:solidFill>
                  <a:schemeClr val="tx1"/>
                </a:solidFill>
              </a:endParaRPr>
            </a:p>
          </p:txBody>
        </p:sp>
        <p:sp>
          <p:nvSpPr>
            <p:cNvPr id="3086" name="Freeform 24"/>
            <p:cNvSpPr>
              <a:spLocks/>
            </p:cNvSpPr>
            <p:nvPr/>
          </p:nvSpPr>
          <p:spPr bwMode="auto">
            <a:xfrm rot="10800000" flipH="1" flipV="1">
              <a:off x="4097" y="2012"/>
              <a:ext cx="291" cy="375"/>
            </a:xfrm>
            <a:custGeom>
              <a:avLst/>
              <a:gdLst>
                <a:gd name="T0" fmla="*/ 207 w 207"/>
                <a:gd name="T1" fmla="*/ 235 h 235"/>
                <a:gd name="T2" fmla="*/ 56 w 207"/>
                <a:gd name="T3" fmla="*/ 185 h 235"/>
                <a:gd name="T4" fmla="*/ 0 w 207"/>
                <a:gd name="T5" fmla="*/ 0 h 235"/>
                <a:gd name="T6" fmla="*/ 0 60000 65536"/>
                <a:gd name="T7" fmla="*/ 0 60000 65536"/>
                <a:gd name="T8" fmla="*/ 0 60000 65536"/>
                <a:gd name="T9" fmla="*/ 0 w 207"/>
                <a:gd name="T10" fmla="*/ 0 h 235"/>
                <a:gd name="T11" fmla="*/ 207 w 207"/>
                <a:gd name="T12" fmla="*/ 235 h 235"/>
              </a:gdLst>
              <a:ahLst/>
              <a:cxnLst>
                <a:cxn ang="T6">
                  <a:pos x="T0" y="T1"/>
                </a:cxn>
                <a:cxn ang="T7">
                  <a:pos x="T2" y="T3"/>
                </a:cxn>
                <a:cxn ang="T8">
                  <a:pos x="T4" y="T5"/>
                </a:cxn>
              </a:cxnLst>
              <a:rect l="T9" t="T10" r="T11" b="T12"/>
              <a:pathLst>
                <a:path w="207" h="235">
                  <a:moveTo>
                    <a:pt x="207" y="235"/>
                  </a:moveTo>
                  <a:cubicBezTo>
                    <a:pt x="149" y="229"/>
                    <a:pt x="91" y="224"/>
                    <a:pt x="56" y="185"/>
                  </a:cubicBezTo>
                  <a:cubicBezTo>
                    <a:pt x="21" y="146"/>
                    <a:pt x="10" y="73"/>
                    <a:pt x="0" y="0"/>
                  </a:cubicBezTo>
                </a:path>
              </a:pathLst>
            </a:custGeom>
            <a:noFill/>
            <a:ln w="19050" cap="flat" cmpd="sng">
              <a:solidFill>
                <a:schemeClr val="tx1"/>
              </a:solidFill>
              <a:prstDash val="solid"/>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7" name="Line 25"/>
            <p:cNvSpPr>
              <a:spLocks noChangeShapeType="1"/>
            </p:cNvSpPr>
            <p:nvPr/>
          </p:nvSpPr>
          <p:spPr bwMode="auto">
            <a:xfrm flipV="1">
              <a:off x="3614" y="915"/>
              <a:ext cx="0" cy="1224"/>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8" name="Line 27"/>
            <p:cNvSpPr>
              <a:spLocks noChangeShapeType="1"/>
            </p:cNvSpPr>
            <p:nvPr/>
          </p:nvSpPr>
          <p:spPr bwMode="auto">
            <a:xfrm flipV="1">
              <a:off x="4358" y="1267"/>
              <a:ext cx="0" cy="8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9" name="Text Box 29"/>
            <p:cNvSpPr txBox="1">
              <a:spLocks noChangeArrowheads="1"/>
            </p:cNvSpPr>
            <p:nvPr/>
          </p:nvSpPr>
          <p:spPr bwMode="auto">
            <a:xfrm>
              <a:off x="5232" y="2119"/>
              <a:ext cx="180"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x</a:t>
              </a:r>
            </a:p>
          </p:txBody>
        </p:sp>
        <p:sp>
          <p:nvSpPr>
            <p:cNvPr id="3090" name="Line 30"/>
            <p:cNvSpPr>
              <a:spLocks noChangeShapeType="1"/>
            </p:cNvSpPr>
            <p:nvPr/>
          </p:nvSpPr>
          <p:spPr bwMode="auto">
            <a:xfrm>
              <a:off x="4268" y="1465"/>
              <a:ext cx="9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1" name="Line 31"/>
            <p:cNvSpPr>
              <a:spLocks noChangeShapeType="1"/>
            </p:cNvSpPr>
            <p:nvPr/>
          </p:nvSpPr>
          <p:spPr bwMode="auto">
            <a:xfrm>
              <a:off x="4248" y="1551"/>
              <a:ext cx="110" cy="11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2" name="Line 32"/>
            <p:cNvSpPr>
              <a:spLocks noChangeShapeType="1"/>
            </p:cNvSpPr>
            <p:nvPr/>
          </p:nvSpPr>
          <p:spPr bwMode="auto">
            <a:xfrm>
              <a:off x="4216" y="1624"/>
              <a:ext cx="142" cy="1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3" name="Line 33"/>
            <p:cNvSpPr>
              <a:spLocks noChangeShapeType="1"/>
            </p:cNvSpPr>
            <p:nvPr/>
          </p:nvSpPr>
          <p:spPr bwMode="auto">
            <a:xfrm>
              <a:off x="4188" y="1702"/>
              <a:ext cx="170" cy="17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4" name="Line 34"/>
            <p:cNvSpPr>
              <a:spLocks noChangeShapeType="1"/>
            </p:cNvSpPr>
            <p:nvPr/>
          </p:nvSpPr>
          <p:spPr bwMode="auto">
            <a:xfrm>
              <a:off x="4162" y="1781"/>
              <a:ext cx="196" cy="1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5" name="Line 35"/>
            <p:cNvSpPr>
              <a:spLocks noChangeShapeType="1"/>
            </p:cNvSpPr>
            <p:nvPr/>
          </p:nvSpPr>
          <p:spPr bwMode="auto">
            <a:xfrm>
              <a:off x="4300" y="1392"/>
              <a:ext cx="58"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6" name="Line 36"/>
            <p:cNvSpPr>
              <a:spLocks noChangeShapeType="1"/>
            </p:cNvSpPr>
            <p:nvPr/>
          </p:nvSpPr>
          <p:spPr bwMode="auto">
            <a:xfrm>
              <a:off x="4132" y="1857"/>
              <a:ext cx="226" cy="2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7" name="Line 37"/>
            <p:cNvSpPr>
              <a:spLocks noChangeShapeType="1"/>
            </p:cNvSpPr>
            <p:nvPr/>
          </p:nvSpPr>
          <p:spPr bwMode="auto">
            <a:xfrm>
              <a:off x="4092" y="1922"/>
              <a:ext cx="206" cy="2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8" name="Line 38"/>
            <p:cNvSpPr>
              <a:spLocks noChangeShapeType="1"/>
            </p:cNvSpPr>
            <p:nvPr/>
          </p:nvSpPr>
          <p:spPr bwMode="auto">
            <a:xfrm>
              <a:off x="4052" y="1988"/>
              <a:ext cx="150" cy="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9" name="Line 39"/>
            <p:cNvSpPr>
              <a:spLocks noChangeShapeType="1"/>
            </p:cNvSpPr>
            <p:nvPr/>
          </p:nvSpPr>
          <p:spPr bwMode="auto">
            <a:xfrm>
              <a:off x="4008" y="2050"/>
              <a:ext cx="9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0" name="Line 40"/>
            <p:cNvSpPr>
              <a:spLocks noChangeShapeType="1"/>
            </p:cNvSpPr>
            <p:nvPr/>
          </p:nvSpPr>
          <p:spPr bwMode="auto">
            <a:xfrm>
              <a:off x="3936" y="2092"/>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1" name="Text Box 41"/>
            <p:cNvSpPr txBox="1">
              <a:spLocks noChangeArrowheads="1"/>
            </p:cNvSpPr>
            <p:nvPr/>
          </p:nvSpPr>
          <p:spPr bwMode="auto">
            <a:xfrm>
              <a:off x="4359" y="2284"/>
              <a:ext cx="820"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a:solidFill>
                    <a:schemeClr val="tx1"/>
                  </a:solidFill>
                </a:rPr>
                <a:t>Area = </a:t>
              </a:r>
              <a:r>
                <a:rPr lang="en-US" i="1">
                  <a:solidFill>
                    <a:schemeClr val="tx1"/>
                  </a:solidFill>
                </a:rPr>
                <a:t>F</a:t>
              </a:r>
              <a:r>
                <a:rPr lang="en-US" i="1" baseline="-25000">
                  <a:solidFill>
                    <a:schemeClr val="tx1"/>
                  </a:solidFill>
                </a:rPr>
                <a:t>X</a:t>
              </a:r>
              <a:r>
                <a:rPr lang="en-US">
                  <a:solidFill>
                    <a:schemeClr val="tx1"/>
                  </a:solidFill>
                </a:rPr>
                <a:t>(</a:t>
              </a:r>
              <a:r>
                <a:rPr lang="en-US" i="1">
                  <a:solidFill>
                    <a:schemeClr val="tx1"/>
                  </a:solidFill>
                </a:rPr>
                <a:t>x</a:t>
              </a:r>
              <a:r>
                <a:rPr lang="en-US">
                  <a:solidFill>
                    <a:schemeClr val="tx1"/>
                  </a:solidFill>
                </a:rPr>
                <a:t>)</a:t>
              </a:r>
            </a:p>
          </p:txBody>
        </p:sp>
        <p:sp>
          <p:nvSpPr>
            <p:cNvPr id="3102" name="Text Box 42"/>
            <p:cNvSpPr txBox="1">
              <a:spLocks noChangeArrowheads="1"/>
            </p:cNvSpPr>
            <p:nvPr/>
          </p:nvSpPr>
          <p:spPr bwMode="auto">
            <a:xfrm>
              <a:off x="4536" y="1093"/>
              <a:ext cx="371"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a:solidFill>
                    <a:schemeClr val="tx1"/>
                  </a:solidFill>
                </a:rPr>
                <a:t>PDF</a:t>
              </a:r>
            </a:p>
          </p:txBody>
        </p:sp>
        <p:sp>
          <p:nvSpPr>
            <p:cNvPr id="3103" name="Text Box 71"/>
            <p:cNvSpPr txBox="1">
              <a:spLocks noChangeArrowheads="1"/>
            </p:cNvSpPr>
            <p:nvPr/>
          </p:nvSpPr>
          <p:spPr bwMode="auto">
            <a:xfrm>
              <a:off x="4270" y="2119"/>
              <a:ext cx="180"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x</a:t>
              </a:r>
            </a:p>
          </p:txBody>
        </p:sp>
      </p:grpSp>
    </p:spTree>
    <p:extLst>
      <p:ext uri="{BB962C8B-B14F-4D97-AF65-F5344CB8AC3E}">
        <p14:creationId xmlns:p14="http://schemas.microsoft.com/office/powerpoint/2010/main" val="33573742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8ACD8E-3B82-414E-B123-6B6B60DACA10}"/>
              </a:ext>
            </a:extLst>
          </p:cNvPr>
          <p:cNvSpPr/>
          <p:nvPr/>
        </p:nvSpPr>
        <p:spPr>
          <a:xfrm>
            <a:off x="2404997" y="3832964"/>
            <a:ext cx="3495741" cy="820483"/>
          </a:xfrm>
          <a:prstGeom prst="roundRect">
            <a:avLst/>
          </a:prstGeom>
          <a:solidFill>
            <a:srgbClr val="FFFF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lstStyle/>
              <a:p>
                <a:r>
                  <a:rPr lang="en-US" altLang="ko-KR" dirty="0"/>
                  <a:t>Most popular MCMC method. Other MCMC algorithms are interpreted as special cases or extensions of this algorithm.</a:t>
                </a:r>
              </a:p>
              <a:p>
                <a:r>
                  <a:rPr lang="en-US" altLang="ko-KR" dirty="0"/>
                  <a:t>Metropolis Algorithm </a:t>
                </a:r>
              </a:p>
              <a:p>
                <a:pPr lvl="1"/>
                <a:r>
                  <a:rPr lang="en-US" altLang="ko-KR" sz="2000" dirty="0"/>
                  <a:t>A </a:t>
                </a:r>
                <a:r>
                  <a:rPr lang="en-US" altLang="ko-KR" sz="2000" dirty="0">
                    <a:solidFill>
                      <a:srgbClr val="FF0000"/>
                    </a:solidFill>
                  </a:rPr>
                  <a:t>transition distribution </a:t>
                </a:r>
                <a14:m>
                  <m:oMath xmlns:m="http://schemas.openxmlformats.org/officeDocument/2006/math">
                    <m:r>
                      <a:rPr lang="en-US" altLang="ko-KR" sz="2000" b="0" i="1" smtClean="0">
                        <a:latin typeface="Cambria Math" panose="02040503050406030204" pitchFamily="18" charset="0"/>
                      </a:rPr>
                      <m:t>𝑞</m:t>
                    </m:r>
                    <m:d>
                      <m:dPr>
                        <m:ctrlPr>
                          <a:rPr lang="en-US" altLang="ko-KR" sz="2000" b="0" i="1" smtClean="0">
                            <a:latin typeface="Cambria Math" panose="02040503050406030204" pitchFamily="18" charset="0"/>
                          </a:rPr>
                        </m:ctrlPr>
                      </m:dPr>
                      <m:e>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𝑥</m:t>
                            </m:r>
                          </m:e>
                          <m:sup>
                            <m:r>
                              <a:rPr lang="en-US" altLang="ko-KR" sz="2000" b="0" i="1" smtClean="0">
                                <a:latin typeface="Cambria Math" panose="02040503050406030204" pitchFamily="18" charset="0"/>
                              </a:rPr>
                              <m:t>∗</m:t>
                            </m:r>
                          </m:sup>
                        </m:sSup>
                      </m:e>
                      <m:e>
                        <m:r>
                          <a:rPr lang="en-US" altLang="ko-KR" sz="2000" b="0" i="1" smtClean="0">
                            <a:latin typeface="Cambria Math" panose="02040503050406030204" pitchFamily="18" charset="0"/>
                          </a:rPr>
                          <m:t>𝑥</m:t>
                        </m:r>
                      </m:e>
                    </m:d>
                  </m:oMath>
                </a14:m>
                <a:r>
                  <a:rPr lang="en-US" altLang="ko-KR" sz="2000" dirty="0"/>
                  <a:t> is introduced, often the normal distribution centered at </a:t>
                </a:r>
                <a14:m>
                  <m:oMath xmlns:m="http://schemas.openxmlformats.org/officeDocument/2006/math">
                    <m:r>
                      <a:rPr lang="en-US" altLang="ko-KR" sz="2000" b="0" i="1" smtClean="0">
                        <a:latin typeface="Cambria Math" panose="02040503050406030204" pitchFamily="18" charset="0"/>
                      </a:rPr>
                      <m:t>𝑥</m:t>
                    </m:r>
                  </m:oMath>
                </a14:m>
                <a:r>
                  <a:rPr lang="en-US" altLang="ko-KR" sz="2000" dirty="0"/>
                  <a:t>.</a:t>
                </a:r>
                <a:endParaRPr lang="ko-KR" altLang="en-US" sz="2000" dirty="0"/>
              </a:p>
              <a:p>
                <a:pPr lvl="1"/>
                <a:r>
                  <a:rPr lang="en-US" altLang="ko-KR" sz="2000" dirty="0"/>
                  <a:t>The MH step is to sample a new candidate </a:t>
                </a:r>
                <a14:m>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𝑥</m:t>
                        </m:r>
                      </m:e>
                      <m:sup>
                        <m:r>
                          <a:rPr lang="en-US" altLang="ko-KR" sz="2000" b="0" i="1" smtClean="0">
                            <a:latin typeface="Cambria Math" panose="02040503050406030204" pitchFamily="18" charset="0"/>
                          </a:rPr>
                          <m:t>∗</m:t>
                        </m:r>
                      </m:sup>
                    </m:sSup>
                  </m:oMath>
                </a14:m>
                <a:r>
                  <a:rPr lang="en-US" altLang="ko-KR" sz="2000" dirty="0"/>
                  <a:t> given the current </a:t>
                </a:r>
                <a14:m>
                  <m:oMath xmlns:m="http://schemas.openxmlformats.org/officeDocument/2006/math">
                    <m:r>
                      <a:rPr lang="en-US" altLang="ko-KR" sz="2000" b="0" i="1" smtClean="0">
                        <a:latin typeface="Cambria Math" panose="02040503050406030204" pitchFamily="18" charset="0"/>
                      </a:rPr>
                      <m:t>𝑥</m:t>
                    </m:r>
                  </m:oMath>
                </a14:m>
                <a:r>
                  <a:rPr lang="en-US" altLang="ko-KR" sz="2000" dirty="0"/>
                  <a:t> based on </a:t>
                </a:r>
                <a14:m>
                  <m:oMath xmlns:m="http://schemas.openxmlformats.org/officeDocument/2006/math">
                    <m:r>
                      <a:rPr lang="en-US" altLang="ko-KR" sz="2000" i="1">
                        <a:latin typeface="Cambria Math" panose="02040503050406030204" pitchFamily="18" charset="0"/>
                      </a:rPr>
                      <m:t>𝑞</m:t>
                    </m:r>
                    <m:d>
                      <m:dPr>
                        <m:ctrlPr>
                          <a:rPr lang="en-US" altLang="ko-KR" sz="2000" i="1">
                            <a:latin typeface="Cambria Math" panose="02040503050406030204" pitchFamily="18" charset="0"/>
                          </a:rPr>
                        </m:ctrlPr>
                      </m:dPr>
                      <m:e>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𝑥</m:t>
                            </m:r>
                          </m:e>
                          <m:sup>
                            <m:r>
                              <a:rPr lang="en-US" altLang="ko-KR" sz="2000" i="1">
                                <a:latin typeface="Cambria Math" panose="02040503050406030204" pitchFamily="18" charset="0"/>
                              </a:rPr>
                              <m:t>∗</m:t>
                            </m:r>
                          </m:sup>
                        </m:sSup>
                      </m:e>
                      <m:e>
                        <m:r>
                          <a:rPr lang="en-US" altLang="ko-KR" sz="2000" i="1">
                            <a:latin typeface="Cambria Math" panose="02040503050406030204" pitchFamily="18" charset="0"/>
                          </a:rPr>
                          <m:t>𝑥</m:t>
                        </m:r>
                      </m:e>
                    </m:d>
                  </m:oMath>
                </a14:m>
                <a:r>
                  <a:rPr lang="en-US" altLang="ko-KR" sz="2000" dirty="0"/>
                  <a:t>. Then the point is accepted with probability </a:t>
                </a:r>
              </a:p>
              <a:p>
                <a:pPr lvl="1">
                  <a:spcBef>
                    <a:spcPts val="1200"/>
                  </a:spcBef>
                  <a:buNone/>
                </a:pPr>
                <a:r>
                  <a:rPr lang="en-US" altLang="ko-KR" sz="2000" dirty="0"/>
                  <a:t>	</a:t>
                </a:r>
                <a:br>
                  <a:rPr lang="en-US" altLang="ko-KR" sz="2000" dirty="0"/>
                </a:br>
                <a:br>
                  <a:rPr lang="en-US" altLang="ko-KR" sz="2000" dirty="0"/>
                </a:br>
                <a:br>
                  <a:rPr lang="en-US" altLang="ko-KR" sz="2000" dirty="0"/>
                </a:br>
                <a:r>
                  <a:rPr lang="en-US" altLang="ko-KR" sz="2000" dirty="0"/>
                  <a:t>Otherwise it remains at </a:t>
                </a:r>
                <a14:m>
                  <m:oMath xmlns:m="http://schemas.openxmlformats.org/officeDocument/2006/math">
                    <m:r>
                      <a:rPr lang="en-US" altLang="ko-KR" sz="2000" i="1" dirty="0" smtClean="0">
                        <a:latin typeface="Cambria Math" panose="02040503050406030204" pitchFamily="18" charset="0"/>
                      </a:rPr>
                      <m:t>𝑥</m:t>
                    </m:r>
                  </m:oMath>
                </a14:m>
                <a:r>
                  <a:rPr lang="en-US" altLang="ko-KR" sz="2000" dirty="0"/>
                  <a:t>.</a:t>
                </a:r>
              </a:p>
              <a:p>
                <a:pPr lvl="1">
                  <a:spcBef>
                    <a:spcPts val="24"/>
                  </a:spcBef>
                </a:pPr>
                <a:endParaRPr lang="en-US" altLang="ko-KR" sz="2000" dirty="0"/>
              </a:p>
              <a:p>
                <a:pPr lvl="1">
                  <a:spcBef>
                    <a:spcPts val="24"/>
                  </a:spcBef>
                </a:pPr>
                <a:r>
                  <a:rPr lang="en-US" altLang="ko-KR" sz="2000" dirty="0"/>
                  <a:t>By repeating these steps, one obtains in the end the samples of </a:t>
                </a:r>
                <a14:m>
                  <m:oMath xmlns:m="http://schemas.openxmlformats.org/officeDocument/2006/math">
                    <m:r>
                      <a:rPr lang="en-US" altLang="ko-KR" sz="2000" i="1" dirty="0" smtClean="0">
                        <a:latin typeface="Cambria Math" panose="02040503050406030204" pitchFamily="18" charset="0"/>
                      </a:rPr>
                      <m:t>𝑝</m:t>
                    </m:r>
                    <m:r>
                      <a:rPr lang="en-US" altLang="ko-KR" sz="2000" i="1" dirty="0" smtClean="0">
                        <a:latin typeface="Cambria Math" panose="02040503050406030204" pitchFamily="18" charset="0"/>
                      </a:rPr>
                      <m:t>(</m:t>
                    </m:r>
                    <m:r>
                      <a:rPr lang="en-US" altLang="ko-KR" sz="2000" i="1" dirty="0" smtClean="0">
                        <a:latin typeface="Cambria Math" panose="02040503050406030204" pitchFamily="18" charset="0"/>
                      </a:rPr>
                      <m:t>𝑥</m:t>
                    </m:r>
                    <m:r>
                      <a:rPr lang="en-US" altLang="ko-KR" sz="2000" i="1" dirty="0" smtClean="0">
                        <a:latin typeface="Cambria Math" panose="02040503050406030204" pitchFamily="18" charset="0"/>
                      </a:rPr>
                      <m:t>)</m:t>
                    </m:r>
                  </m:oMath>
                </a14:m>
                <a:r>
                  <a:rPr lang="en-US" altLang="ko-KR" sz="2000" dirty="0"/>
                  <a:t>.</a:t>
                </a:r>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3"/>
                <a:stretch>
                  <a:fillRect l="-643" t="-457" r="-71"/>
                </a:stretch>
              </a:blipFill>
            </p:spPr>
            <p:txBody>
              <a:bodyPr/>
              <a:lstStyle/>
              <a:p>
                <a:r>
                  <a:rPr lang="en-US">
                    <a:noFill/>
                  </a:rPr>
                  <a:t> </a:t>
                </a:r>
              </a:p>
            </p:txBody>
          </p:sp>
        </mc:Fallback>
      </mc:AlternateContent>
      <p:sp>
        <p:nvSpPr>
          <p:cNvPr id="2" name="제목 1"/>
          <p:cNvSpPr>
            <a:spLocks noGrp="1"/>
          </p:cNvSpPr>
          <p:nvPr>
            <p:ph type="title"/>
          </p:nvPr>
        </p:nvSpPr>
        <p:spPr>
          <a:xfrm>
            <a:off x="228600" y="152400"/>
            <a:ext cx="8694530" cy="534987"/>
          </a:xfrm>
        </p:spPr>
        <p:txBody>
          <a:bodyPr/>
          <a:lstStyle/>
          <a:p>
            <a:r>
              <a:rPr lang="en-US" altLang="ko-KR" dirty="0"/>
              <a:t>Introduction to the Metropolis-Hastings Algorithm</a:t>
            </a:r>
          </a:p>
        </p:txBody>
      </p:sp>
      <p:graphicFrame>
        <p:nvGraphicFramePr>
          <p:cNvPr id="13313" name="Object 1"/>
          <p:cNvGraphicFramePr>
            <a:graphicFrameLocks noChangeAspect="1"/>
          </p:cNvGraphicFramePr>
          <p:nvPr/>
        </p:nvGraphicFramePr>
        <p:xfrm>
          <a:off x="2471738" y="3891447"/>
          <a:ext cx="3429000" cy="762000"/>
        </p:xfrm>
        <a:graphic>
          <a:graphicData uri="http://schemas.openxmlformats.org/presentationml/2006/ole">
            <mc:AlternateContent xmlns:mc="http://schemas.openxmlformats.org/markup-compatibility/2006">
              <mc:Choice xmlns:v="urn:schemas-microsoft-com:vml" Requires="v">
                <p:oleObj name="Equation" r:id="rId4" imgW="3429000" imgH="761760" progId="Equation.DSMT4">
                  <p:embed/>
                </p:oleObj>
              </mc:Choice>
              <mc:Fallback>
                <p:oleObj name="Equation" r:id="rId4" imgW="3429000" imgH="761760" progId="Equation.DSMT4">
                  <p:embed/>
                  <p:pic>
                    <p:nvPicPr>
                      <p:cNvPr id="13313" name="Object 1"/>
                      <p:cNvPicPr>
                        <a:picLocks noChangeAspect="1" noChangeArrowheads="1"/>
                      </p:cNvPicPr>
                      <p:nvPr/>
                    </p:nvPicPr>
                    <p:blipFill>
                      <a:blip r:embed="rId5"/>
                      <a:srcRect/>
                      <a:stretch>
                        <a:fillRect/>
                      </a:stretch>
                    </p:blipFill>
                    <p:spPr bwMode="auto">
                      <a:xfrm>
                        <a:off x="2471738" y="3891447"/>
                        <a:ext cx="3429000" cy="762000"/>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22528963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pPr marL="457200" indent="-457200">
                  <a:buFont typeface="+mj-lt"/>
                  <a:buAutoNum type="arabicPeriod"/>
                </a:pPr>
                <a:r>
                  <a:rPr lang="en-US" dirty="0"/>
                  <a:t>Initialize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m:t>
                        </m:r>
                      </m:sup>
                    </m:sSup>
                  </m:oMath>
                </a14:m>
                <a:endParaRPr lang="en-US" dirty="0"/>
              </a:p>
              <a:p>
                <a:pPr marL="457200" indent="-457200">
                  <a:buFont typeface="+mj-lt"/>
                  <a:buAutoNum type="arabicPeriod"/>
                </a:pPr>
                <a:r>
                  <a:rPr lang="en-US" dirty="0"/>
                  <a:t>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−1</m:t>
                    </m:r>
                  </m:oMath>
                </a14:m>
                <a:endParaRPr lang="en-US" dirty="0"/>
              </a:p>
              <a:p>
                <a:pPr marL="574675" indent="-342900"/>
                <a:r>
                  <a:rPr lang="en-US" dirty="0"/>
                  <a:t>Sample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[0,1]</m:t>
                    </m:r>
                  </m:oMath>
                </a14:m>
                <a:endParaRPr lang="en-US" dirty="0"/>
              </a:p>
              <a:p>
                <a:pPr marL="574675" indent="-342900"/>
                <a:r>
                  <a:rPr lang="en-US" dirty="0"/>
                  <a:t>Sample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e>
                        </m:d>
                      </m:sup>
                    </m:sSup>
                    <m:r>
                      <a:rPr lang="en-US" b="0" i="1" smtClean="0">
                        <a:latin typeface="Cambria Math" panose="02040503050406030204" pitchFamily="18" charset="0"/>
                        <a:ea typeface="Cambria Math" panose="02040503050406030204" pitchFamily="18" charset="0"/>
                      </a:rPr>
                      <m:t>)</m:t>
                    </m:r>
                  </m:oMath>
                </a14:m>
                <a:endParaRPr lang="en-US" dirty="0"/>
              </a:p>
              <a:p>
                <a:pPr marL="574675" indent="-342900">
                  <a:lnSpc>
                    <a:spcPct val="150000"/>
                  </a:lnSpc>
                </a:pPr>
                <a:r>
                  <a:rPr lang="en-US" dirty="0"/>
                  <a:t>“</a:t>
                </a:r>
                <a:r>
                  <a:rPr lang="en-US" dirty="0">
                    <a:solidFill>
                      <a:srgbClr val="0000CC"/>
                    </a:solidFill>
                  </a:rPr>
                  <a:t>accepting with a probability of A</a:t>
                </a:r>
                <a:r>
                  <a:rPr lang="en-US" dirty="0"/>
                  <a:t>”</a:t>
                </a:r>
                <a:br>
                  <a:rPr lang="en-US" dirty="0"/>
                </a:br>
                <a:r>
                  <a:rPr lang="en-US" dirty="0"/>
                  <a:t>If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𝑚𝑖𝑛</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sup>
                            </m:sSup>
                            <m:r>
                              <a:rPr lang="en-US" i="1">
                                <a:latin typeface="Cambria Math" panose="02040503050406030204" pitchFamily="18" charset="0"/>
                                <a:ea typeface="Cambria Math" panose="02040503050406030204" pitchFamily="18" charset="0"/>
                              </a:rPr>
                              <m:t>)</m:t>
                            </m:r>
                          </m:den>
                        </m:f>
                      </m:e>
                    </m:d>
                  </m:oMath>
                </a14:m>
                <a:br>
                  <a:rPr lang="en-US" dirty="0"/>
                </a:br>
                <a:r>
                  <a:rPr lang="en-US" dirty="0"/>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e>
                        </m:d>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oMath>
                </a14:m>
                <a:br>
                  <a:rPr lang="en-US" dirty="0"/>
                </a:br>
                <a:r>
                  <a:rPr lang="en-US" dirty="0"/>
                  <a:t>else</a:t>
                </a:r>
                <a:br>
                  <a:rPr lang="en-US" dirty="0"/>
                </a:br>
                <a:r>
                  <a:rPr lang="en-US" dirty="0"/>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e>
                        </m:d>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643" t="-22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Flow Chart</a:t>
            </a:r>
          </a:p>
        </p:txBody>
      </p:sp>
      <p:grpSp>
        <p:nvGrpSpPr>
          <p:cNvPr id="44" name="Group 43">
            <a:extLst>
              <a:ext uri="{FF2B5EF4-FFF2-40B4-BE49-F238E27FC236}">
                <a16:creationId xmlns:a16="http://schemas.microsoft.com/office/drawing/2014/main" id="{F21F22D3-3115-42BF-8692-76E09553C442}"/>
              </a:ext>
            </a:extLst>
          </p:cNvPr>
          <p:cNvGrpSpPr/>
          <p:nvPr/>
        </p:nvGrpSpPr>
        <p:grpSpPr>
          <a:xfrm>
            <a:off x="5478057" y="1238577"/>
            <a:ext cx="3448825" cy="2259884"/>
            <a:chOff x="5594966" y="919163"/>
            <a:chExt cx="3448825" cy="2259884"/>
          </a:xfrm>
        </p:grpSpPr>
        <p:sp>
          <p:nvSpPr>
            <p:cNvPr id="8" name="Line 22">
              <a:extLst>
                <a:ext uri="{FF2B5EF4-FFF2-40B4-BE49-F238E27FC236}">
                  <a16:creationId xmlns:a16="http://schemas.microsoft.com/office/drawing/2014/main" id="{C73E325F-A57B-4D0C-909D-5520D8EEF17C}"/>
                </a:ext>
              </a:extLst>
            </p:cNvPr>
            <p:cNvSpPr>
              <a:spLocks noChangeAspect="1" noChangeShapeType="1"/>
            </p:cNvSpPr>
            <p:nvPr/>
          </p:nvSpPr>
          <p:spPr bwMode="auto">
            <a:xfrm>
              <a:off x="5924940" y="2862263"/>
              <a:ext cx="31188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23">
              <a:extLst>
                <a:ext uri="{FF2B5EF4-FFF2-40B4-BE49-F238E27FC236}">
                  <a16:creationId xmlns:a16="http://schemas.microsoft.com/office/drawing/2014/main" id="{5ECDAFDC-9A8D-4B6E-999A-168D919F8E2A}"/>
                </a:ext>
              </a:extLst>
            </p:cNvPr>
            <p:cNvSpPr txBox="1">
              <a:spLocks noChangeArrowheads="1"/>
            </p:cNvSpPr>
            <p:nvPr/>
          </p:nvSpPr>
          <p:spPr bwMode="auto">
            <a:xfrm rot="16200000">
              <a:off x="5436024" y="1721435"/>
              <a:ext cx="656437" cy="338554"/>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dirty="0">
                  <a:solidFill>
                    <a:schemeClr val="tx1"/>
                  </a:solidFill>
                </a:rPr>
                <a:t>PDF</a:t>
              </a:r>
              <a:endParaRPr lang="en-US" baseline="-25000" dirty="0">
                <a:solidFill>
                  <a:schemeClr val="tx1"/>
                </a:solidFill>
              </a:endParaRPr>
            </a:p>
          </p:txBody>
        </p:sp>
        <p:sp>
          <p:nvSpPr>
            <p:cNvPr id="11" name="Line 25">
              <a:extLst>
                <a:ext uri="{FF2B5EF4-FFF2-40B4-BE49-F238E27FC236}">
                  <a16:creationId xmlns:a16="http://schemas.microsoft.com/office/drawing/2014/main" id="{255C7F76-CBAD-40B8-ACBA-80AE51B5BEEF}"/>
                </a:ext>
              </a:extLst>
            </p:cNvPr>
            <p:cNvSpPr>
              <a:spLocks noChangeShapeType="1"/>
            </p:cNvSpPr>
            <p:nvPr/>
          </p:nvSpPr>
          <p:spPr bwMode="auto">
            <a:xfrm flipV="1">
              <a:off x="5937641" y="919163"/>
              <a:ext cx="0" cy="1943100"/>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7" name="Text Box 71">
                  <a:extLst>
                    <a:ext uri="{FF2B5EF4-FFF2-40B4-BE49-F238E27FC236}">
                      <a16:creationId xmlns:a16="http://schemas.microsoft.com/office/drawing/2014/main" id="{0C61ED16-C0EF-4FBE-B320-7A3CC18FFF18}"/>
                    </a:ext>
                  </a:extLst>
                </p:cNvPr>
                <p:cNvSpPr txBox="1">
                  <a:spLocks noChangeArrowheads="1"/>
                </p:cNvSpPr>
                <p:nvPr/>
              </p:nvSpPr>
              <p:spPr bwMode="auto">
                <a:xfrm>
                  <a:off x="6911985" y="2840493"/>
                  <a:ext cx="443262" cy="338554"/>
                </a:xfrm>
                <a:prstGeom prst="rect">
                  <a:avLst/>
                </a:prstGeom>
                <a:noFill/>
                <a:ln w="19050" algn="ctr">
                  <a:noFill/>
                  <a:miter lim="800000"/>
                  <a:headEnd/>
                  <a:tailEnd/>
                </a:ln>
                <a:extLst>
                  <a:ext uri="{909E8E84-426E-40DD-AFC4-6F175D3DCCD1}">
                    <a14:hiddenFill>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m:t>
                            </m:r>
                          </m:sup>
                        </m:sSup>
                      </m:oMath>
                    </m:oMathPara>
                  </a14:m>
                  <a:endParaRPr lang="en-US" i="1" dirty="0">
                    <a:solidFill>
                      <a:schemeClr val="tx1"/>
                    </a:solidFill>
                  </a:endParaRPr>
                </a:p>
              </p:txBody>
            </p:sp>
          </mc:Choice>
          <mc:Fallback xmlns="">
            <p:sp>
              <p:nvSpPr>
                <p:cNvPr id="27" name="Text Box 71">
                  <a:extLst>
                    <a:ext uri="{FF2B5EF4-FFF2-40B4-BE49-F238E27FC236}">
                      <a16:creationId xmlns:a16="http://schemas.microsoft.com/office/drawing/2014/main" id="{0C61ED16-C0EF-4FBE-B320-7A3CC18FFF18}"/>
                    </a:ext>
                  </a:extLst>
                </p:cNvPr>
                <p:cNvSpPr txBox="1">
                  <a:spLocks noRot="1" noChangeAspect="1" noMove="1" noResize="1" noEditPoints="1" noAdjustHandles="1" noChangeArrowheads="1" noChangeShapeType="1" noTextEdit="1"/>
                </p:cNvSpPr>
                <p:nvPr/>
              </p:nvSpPr>
              <p:spPr bwMode="auto">
                <a:xfrm>
                  <a:off x="6911985" y="2840493"/>
                  <a:ext cx="443262" cy="338554"/>
                </a:xfrm>
                <a:prstGeom prst="rect">
                  <a:avLst/>
                </a:prstGeom>
                <a:blipFill>
                  <a:blip r:embed="rId3"/>
                  <a:stretch>
                    <a:fillRect/>
                  </a:stretch>
                </a:blipFill>
                <a:ln w="19050" algn="ctr">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8C67395C-069D-4D0E-926F-4BCFF939E011}"/>
                </a:ext>
              </a:extLst>
            </p:cNvPr>
            <p:cNvGrpSpPr/>
            <p:nvPr/>
          </p:nvGrpSpPr>
          <p:grpSpPr>
            <a:xfrm>
              <a:off x="5936641" y="1093788"/>
              <a:ext cx="2386013" cy="1768410"/>
              <a:chOff x="5936641" y="1093788"/>
              <a:chExt cx="2386013" cy="1768410"/>
            </a:xfrm>
          </p:grpSpPr>
          <p:sp>
            <p:nvSpPr>
              <p:cNvPr id="6" name="Freeform 20">
                <a:extLst>
                  <a:ext uri="{FF2B5EF4-FFF2-40B4-BE49-F238E27FC236}">
                    <a16:creationId xmlns:a16="http://schemas.microsoft.com/office/drawing/2014/main" id="{D6CFFB48-4F3A-4EC0-82F9-9BB54AC610CE}"/>
                  </a:ext>
                </a:extLst>
              </p:cNvPr>
              <p:cNvSpPr>
                <a:spLocks noChangeAspect="1"/>
              </p:cNvSpPr>
              <p:nvPr/>
            </p:nvSpPr>
            <p:spPr bwMode="auto">
              <a:xfrm>
                <a:off x="5936641" y="1233488"/>
                <a:ext cx="1196975" cy="1616075"/>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19050" cmpd="sng">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1">
                <a:extLst>
                  <a:ext uri="{FF2B5EF4-FFF2-40B4-BE49-F238E27FC236}">
                    <a16:creationId xmlns:a16="http://schemas.microsoft.com/office/drawing/2014/main" id="{958B0D99-783E-44B0-80EC-AC3D52F5F235}"/>
                  </a:ext>
                </a:extLst>
              </p:cNvPr>
              <p:cNvSpPr>
                <a:spLocks noChangeAspect="1"/>
              </p:cNvSpPr>
              <p:nvPr/>
            </p:nvSpPr>
            <p:spPr bwMode="auto">
              <a:xfrm flipH="1">
                <a:off x="7125679" y="1233488"/>
                <a:ext cx="1196975" cy="1616075"/>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19050" cmpd="sng">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 name="Straight Connector 28">
                <a:extLst>
                  <a:ext uri="{FF2B5EF4-FFF2-40B4-BE49-F238E27FC236}">
                    <a16:creationId xmlns:a16="http://schemas.microsoft.com/office/drawing/2014/main" id="{B05AF716-1C60-4E6F-A02F-042EC20B0104}"/>
                  </a:ext>
                </a:extLst>
              </p:cNvPr>
              <p:cNvCxnSpPr>
                <a:cxnSpLocks/>
              </p:cNvCxnSpPr>
              <p:nvPr/>
            </p:nvCxnSpPr>
            <p:spPr>
              <a:xfrm>
                <a:off x="7133616" y="1093788"/>
                <a:ext cx="0" cy="17684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7A3577AD-0FA7-4BE5-BB86-79993761EE61}"/>
                </a:ext>
              </a:extLst>
            </p:cNvPr>
            <p:cNvGrpSpPr/>
            <p:nvPr/>
          </p:nvGrpSpPr>
          <p:grpSpPr>
            <a:xfrm>
              <a:off x="6475411" y="1087503"/>
              <a:ext cx="2386013" cy="1768410"/>
              <a:chOff x="5936641" y="1093788"/>
              <a:chExt cx="2386013" cy="1768410"/>
            </a:xfrm>
          </p:grpSpPr>
          <p:sp>
            <p:nvSpPr>
              <p:cNvPr id="33" name="Freeform 20">
                <a:extLst>
                  <a:ext uri="{FF2B5EF4-FFF2-40B4-BE49-F238E27FC236}">
                    <a16:creationId xmlns:a16="http://schemas.microsoft.com/office/drawing/2014/main" id="{61FB1492-E4C3-4E29-BB47-3499E0465D3D}"/>
                  </a:ext>
                </a:extLst>
              </p:cNvPr>
              <p:cNvSpPr>
                <a:spLocks noChangeAspect="1"/>
              </p:cNvSpPr>
              <p:nvPr/>
            </p:nvSpPr>
            <p:spPr bwMode="auto">
              <a:xfrm>
                <a:off x="5936641" y="1233488"/>
                <a:ext cx="1196975" cy="1616075"/>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1">
                <a:extLst>
                  <a:ext uri="{FF2B5EF4-FFF2-40B4-BE49-F238E27FC236}">
                    <a16:creationId xmlns:a16="http://schemas.microsoft.com/office/drawing/2014/main" id="{F191B78D-31CB-4F76-B29D-2446A3216C5E}"/>
                  </a:ext>
                </a:extLst>
              </p:cNvPr>
              <p:cNvSpPr>
                <a:spLocks noChangeAspect="1"/>
              </p:cNvSpPr>
              <p:nvPr/>
            </p:nvSpPr>
            <p:spPr bwMode="auto">
              <a:xfrm flipH="1">
                <a:off x="7125679" y="1233488"/>
                <a:ext cx="1196975" cy="1616075"/>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5" name="Straight Connector 34">
                <a:extLst>
                  <a:ext uri="{FF2B5EF4-FFF2-40B4-BE49-F238E27FC236}">
                    <a16:creationId xmlns:a16="http://schemas.microsoft.com/office/drawing/2014/main" id="{6F54C5EB-34EF-4FE3-9FAD-EC49A706EED9}"/>
                  </a:ext>
                </a:extLst>
              </p:cNvPr>
              <p:cNvCxnSpPr>
                <a:cxnSpLocks/>
              </p:cNvCxnSpPr>
              <p:nvPr/>
            </p:nvCxnSpPr>
            <p:spPr>
              <a:xfrm>
                <a:off x="7133616" y="1093788"/>
                <a:ext cx="0" cy="17684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Text Box 71">
                  <a:extLst>
                    <a:ext uri="{FF2B5EF4-FFF2-40B4-BE49-F238E27FC236}">
                      <a16:creationId xmlns:a16="http://schemas.microsoft.com/office/drawing/2014/main" id="{30800A9F-AB02-47C8-8E8A-DFA2593CDEEB}"/>
                    </a:ext>
                  </a:extLst>
                </p:cNvPr>
                <p:cNvSpPr txBox="1">
                  <a:spLocks noChangeArrowheads="1"/>
                </p:cNvSpPr>
                <p:nvPr/>
              </p:nvSpPr>
              <p:spPr bwMode="auto">
                <a:xfrm>
                  <a:off x="7447070" y="2830234"/>
                  <a:ext cx="554191" cy="348813"/>
                </a:xfrm>
                <a:prstGeom prst="rect">
                  <a:avLst/>
                </a:prstGeom>
                <a:noFill/>
                <a:ln w="19050" algn="ctr">
                  <a:noFill/>
                  <a:miter lim="800000"/>
                  <a:headEnd/>
                  <a:tailEnd/>
                </a:ln>
                <a:extLst>
                  <a:ext uri="{909E8E84-426E-40DD-AFC4-6F175D3DCCD1}">
                    <a14:hiddenFill>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sup>
                        </m:sSup>
                      </m:oMath>
                    </m:oMathPara>
                  </a14:m>
                  <a:endParaRPr lang="en-US" i="1" dirty="0">
                    <a:solidFill>
                      <a:schemeClr val="tx1"/>
                    </a:solidFill>
                  </a:endParaRPr>
                </a:p>
              </p:txBody>
            </p:sp>
          </mc:Choice>
          <mc:Fallback xmlns="">
            <p:sp>
              <p:nvSpPr>
                <p:cNvPr id="36" name="Text Box 71">
                  <a:extLst>
                    <a:ext uri="{FF2B5EF4-FFF2-40B4-BE49-F238E27FC236}">
                      <a16:creationId xmlns:a16="http://schemas.microsoft.com/office/drawing/2014/main" id="{30800A9F-AB02-47C8-8E8A-DFA2593CDEEB}"/>
                    </a:ext>
                  </a:extLst>
                </p:cNvPr>
                <p:cNvSpPr txBox="1">
                  <a:spLocks noRot="1" noChangeAspect="1" noMove="1" noResize="1" noEditPoints="1" noAdjustHandles="1" noChangeArrowheads="1" noChangeShapeType="1" noTextEdit="1"/>
                </p:cNvSpPr>
                <p:nvPr/>
              </p:nvSpPr>
              <p:spPr bwMode="auto">
                <a:xfrm>
                  <a:off x="7447070" y="2830234"/>
                  <a:ext cx="554191" cy="348813"/>
                </a:xfrm>
                <a:prstGeom prst="rect">
                  <a:avLst/>
                </a:prstGeom>
                <a:blipFill>
                  <a:blip r:embed="rId4"/>
                  <a:stretch>
                    <a:fillRect/>
                  </a:stretch>
                </a:blipFill>
                <a:ln w="19050" algn="ctr">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37" name="Oval 36">
              <a:extLst>
                <a:ext uri="{FF2B5EF4-FFF2-40B4-BE49-F238E27FC236}">
                  <a16:creationId xmlns:a16="http://schemas.microsoft.com/office/drawing/2014/main" id="{7CB31809-D67C-4A24-9434-A1DF5464A540}"/>
                </a:ext>
              </a:extLst>
            </p:cNvPr>
            <p:cNvSpPr/>
            <p:nvPr/>
          </p:nvSpPr>
          <p:spPr>
            <a:xfrm>
              <a:off x="7637370" y="2398980"/>
              <a:ext cx="70034" cy="70034"/>
            </a:xfrm>
            <a:prstGeom prst="ellipse">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316B958-3E51-4D71-975A-8A63820F5F93}"/>
                </a:ext>
              </a:extLst>
            </p:cNvPr>
            <p:cNvSpPr/>
            <p:nvPr/>
          </p:nvSpPr>
          <p:spPr>
            <a:xfrm>
              <a:off x="7100883" y="2398980"/>
              <a:ext cx="70034" cy="70034"/>
            </a:xfrm>
            <a:prstGeom prst="ellipse">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EF338BD-E8A6-4D02-83F7-0ECA38587A98}"/>
                    </a:ext>
                  </a:extLst>
                </p:cNvPr>
                <p:cNvSpPr txBox="1"/>
                <p:nvPr/>
              </p:nvSpPr>
              <p:spPr>
                <a:xfrm>
                  <a:off x="8040599" y="1431047"/>
                  <a:ext cx="909416" cy="262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𝑞</m:t>
                        </m:r>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𝑖</m:t>
                                </m:r>
                              </m:e>
                            </m:d>
                          </m:sup>
                        </m:sSup>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m:t>
                            </m:r>
                          </m:sup>
                        </m:sSup>
                        <m:r>
                          <a:rPr lang="en-US" sz="1600" i="1">
                            <a:latin typeface="Cambria Math" panose="02040503050406030204" pitchFamily="18" charset="0"/>
                            <a:ea typeface="Cambria Math" panose="02040503050406030204" pitchFamily="18" charset="0"/>
                          </a:rPr>
                          <m:t>)</m:t>
                        </m:r>
                      </m:oMath>
                    </m:oMathPara>
                  </a14:m>
                  <a:endParaRPr lang="en-US" sz="1600" b="0" i="1" dirty="0">
                    <a:latin typeface="Cambria Math" panose="02040503050406030204" pitchFamily="18" charset="0"/>
                  </a:endParaRPr>
                </a:p>
              </p:txBody>
            </p:sp>
          </mc:Choice>
          <mc:Fallback xmlns="">
            <p:sp>
              <p:nvSpPr>
                <p:cNvPr id="39" name="TextBox 38">
                  <a:extLst>
                    <a:ext uri="{FF2B5EF4-FFF2-40B4-BE49-F238E27FC236}">
                      <a16:creationId xmlns:a16="http://schemas.microsoft.com/office/drawing/2014/main" id="{4EF338BD-E8A6-4D02-83F7-0ECA38587A98}"/>
                    </a:ext>
                  </a:extLst>
                </p:cNvPr>
                <p:cNvSpPr txBox="1">
                  <a:spLocks noRot="1" noChangeAspect="1" noMove="1" noResize="1" noEditPoints="1" noAdjustHandles="1" noChangeArrowheads="1" noChangeShapeType="1" noTextEdit="1"/>
                </p:cNvSpPr>
                <p:nvPr/>
              </p:nvSpPr>
              <p:spPr>
                <a:xfrm>
                  <a:off x="8040599" y="1431047"/>
                  <a:ext cx="909416" cy="262892"/>
                </a:xfrm>
                <a:prstGeom prst="rect">
                  <a:avLst/>
                </a:prstGeom>
                <a:blipFill>
                  <a:blip r:embed="rId5"/>
                  <a:stretch>
                    <a:fillRect l="-5369" r="-7383"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4EA87EE-54EC-4026-8B91-DF5C7012E7DF}"/>
                    </a:ext>
                  </a:extLst>
                </p:cNvPr>
                <p:cNvSpPr txBox="1"/>
                <p:nvPr/>
              </p:nvSpPr>
              <p:spPr>
                <a:xfrm>
                  <a:off x="5933380" y="1431047"/>
                  <a:ext cx="909416" cy="262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𝑞</m:t>
                        </m:r>
                        <m:r>
                          <a:rPr lang="en-US" sz="1600"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b="0" i="1" smtClean="0">
                                <a:latin typeface="Cambria Math" panose="02040503050406030204" pitchFamily="18" charset="0"/>
                                <a:ea typeface="Cambria Math" panose="02040503050406030204" pitchFamily="18" charset="0"/>
                              </a:rPr>
                              <m:t>∗</m:t>
                            </m:r>
                          </m:sup>
                        </m:sSup>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𝑖</m:t>
                                </m:r>
                              </m:e>
                            </m:d>
                          </m:sup>
                        </m:sSup>
                        <m:r>
                          <a:rPr lang="en-US" sz="1600" i="1">
                            <a:latin typeface="Cambria Math" panose="02040503050406030204" pitchFamily="18" charset="0"/>
                            <a:ea typeface="Cambria Math" panose="02040503050406030204" pitchFamily="18" charset="0"/>
                          </a:rPr>
                          <m:t>)</m:t>
                        </m:r>
                      </m:oMath>
                    </m:oMathPara>
                  </a14:m>
                  <a:endParaRPr lang="en-US" sz="1600" b="0" i="1" dirty="0">
                    <a:latin typeface="Cambria Math" panose="02040503050406030204" pitchFamily="18" charset="0"/>
                  </a:endParaRPr>
                </a:p>
              </p:txBody>
            </p:sp>
          </mc:Choice>
          <mc:Fallback xmlns="">
            <p:sp>
              <p:nvSpPr>
                <p:cNvPr id="40" name="TextBox 39">
                  <a:extLst>
                    <a:ext uri="{FF2B5EF4-FFF2-40B4-BE49-F238E27FC236}">
                      <a16:creationId xmlns:a16="http://schemas.microsoft.com/office/drawing/2014/main" id="{04EA87EE-54EC-4026-8B91-DF5C7012E7DF}"/>
                    </a:ext>
                  </a:extLst>
                </p:cNvPr>
                <p:cNvSpPr txBox="1">
                  <a:spLocks noRot="1" noChangeAspect="1" noMove="1" noResize="1" noEditPoints="1" noAdjustHandles="1" noChangeArrowheads="1" noChangeShapeType="1" noTextEdit="1"/>
                </p:cNvSpPr>
                <p:nvPr/>
              </p:nvSpPr>
              <p:spPr>
                <a:xfrm>
                  <a:off x="5933380" y="1431047"/>
                  <a:ext cx="909416" cy="262892"/>
                </a:xfrm>
                <a:prstGeom prst="rect">
                  <a:avLst/>
                </a:prstGeom>
                <a:blipFill>
                  <a:blip r:embed="rId6"/>
                  <a:stretch>
                    <a:fillRect l="-5369" r="-8054" b="-34884"/>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6F1DCB03-C7C8-4C2B-8D22-5B16C80500C0}"/>
                </a:ext>
              </a:extLst>
            </p:cNvPr>
            <p:cNvCxnSpPr>
              <a:cxnSpLocks/>
            </p:cNvCxnSpPr>
            <p:nvPr/>
          </p:nvCxnSpPr>
          <p:spPr>
            <a:xfrm>
              <a:off x="6545701" y="1757025"/>
              <a:ext cx="576011" cy="66185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B5B0104-9D94-4154-BD04-48E7B6935F80}"/>
                </a:ext>
              </a:extLst>
            </p:cNvPr>
            <p:cNvCxnSpPr>
              <a:cxnSpLocks/>
            </p:cNvCxnSpPr>
            <p:nvPr/>
          </p:nvCxnSpPr>
          <p:spPr>
            <a:xfrm flipH="1">
              <a:off x="7679480" y="1757025"/>
              <a:ext cx="576011" cy="66185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F0E71B5-9F64-4297-93B8-C6E7EA68B1E6}"/>
                  </a:ext>
                </a:extLst>
              </p:cNvPr>
              <p:cNvSpPr txBox="1"/>
              <p:nvPr/>
            </p:nvSpPr>
            <p:spPr>
              <a:xfrm>
                <a:off x="6358502" y="3610099"/>
                <a:ext cx="2513637" cy="1641219"/>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𝑞</m:t>
                      </m:r>
                      <m:d>
                        <m:dPr>
                          <m:ctrlPr>
                            <a:rPr lang="en-US" sz="1600" i="1" smtClean="0">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b="0" i="1" smtClean="0">
                                  <a:latin typeface="Cambria Math" panose="02040503050406030204" pitchFamily="18" charset="0"/>
                                  <a:ea typeface="Cambria Math" panose="02040503050406030204" pitchFamily="18" charset="0"/>
                                </a:rPr>
                                <m:t>∗</m:t>
                              </m:r>
                            </m:sup>
                          </m:sSup>
                        </m:e>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𝑖</m:t>
                                  </m:r>
                                </m:e>
                              </m:d>
                            </m:sup>
                          </m:sSup>
                        </m:e>
                      </m:d>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m:t>
                      </m:r>
                      <m:d>
                        <m:dPr>
                          <m:ctrlPr>
                            <a:rPr lang="en-US" sz="1600" b="0" i="1" smtClean="0">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𝑖</m:t>
                                  </m:r>
                                </m:e>
                              </m:d>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𝜎</m:t>
                              </m:r>
                            </m:e>
                            <m:sup>
                              <m:r>
                                <a:rPr lang="en-US" sz="1600" b="0" i="1" smtClean="0">
                                  <a:latin typeface="Cambria Math" panose="02040503050406030204" pitchFamily="18" charset="0"/>
                                  <a:ea typeface="Cambria Math" panose="02040503050406030204" pitchFamily="18" charset="0"/>
                                </a:rPr>
                                <m:t>2</m:t>
                              </m:r>
                            </m:sup>
                          </m:sSup>
                        </m:e>
                      </m:d>
                    </m:oMath>
                    <m:oMath xmlns:m="http://schemas.openxmlformats.org/officeDocument/2006/math">
                      <m:r>
                        <a:rPr lang="en-US" sz="1600" i="1">
                          <a:latin typeface="Cambria Math" panose="02040503050406030204" pitchFamily="18" charset="0"/>
                          <a:ea typeface="Cambria Math" panose="02040503050406030204" pitchFamily="18" charset="0"/>
                        </a:rPr>
                        <m:t>𝑞</m:t>
                      </m:r>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𝑖</m:t>
                                  </m:r>
                                </m:e>
                              </m:d>
                            </m:sup>
                          </m:sSup>
                        </m:e>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m:t>
                              </m:r>
                            </m:sup>
                          </m:sSup>
                        </m:e>
                      </m:d>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𝑁</m:t>
                      </m:r>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b="0" i="1" smtClean="0">
                                  <a:latin typeface="Cambria Math" panose="02040503050406030204" pitchFamily="18" charset="0"/>
                                  <a:ea typeface="Cambria Math" panose="02040503050406030204" pitchFamily="18" charset="0"/>
                                </a:rPr>
                                <m:t>∗</m:t>
                              </m:r>
                            </m:sup>
                          </m:sSup>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𝜎</m:t>
                              </m:r>
                            </m:e>
                            <m:sup>
                              <m:r>
                                <a:rPr lang="en-US" sz="1600" i="1">
                                  <a:latin typeface="Cambria Math" panose="02040503050406030204" pitchFamily="18" charset="0"/>
                                  <a:ea typeface="Cambria Math" panose="02040503050406030204" pitchFamily="18" charset="0"/>
                                </a:rPr>
                                <m:t>2</m:t>
                              </m:r>
                            </m:sup>
                          </m:sSup>
                        </m:e>
                      </m:d>
                    </m:oMath>
                  </m:oMathPara>
                </a14:m>
                <a:endParaRPr lang="en-US" sz="1600" b="0" i="1" dirty="0">
                  <a:latin typeface="Cambria Math" panose="02040503050406030204" pitchFamily="18" charset="0"/>
                </a:endParaRPr>
              </a:p>
              <a:p>
                <a:pPr>
                  <a:lnSpc>
                    <a:spcPct val="150000"/>
                  </a:lnSpc>
                </a:pPr>
                <a:r>
                  <a:rPr lang="en-US" sz="1600" dirty="0">
                    <a:latin typeface="Cambria Math" panose="02040503050406030204" pitchFamily="18" charset="0"/>
                  </a:rPr>
                  <a:t>For a symmetric distribution</a:t>
                </a:r>
              </a:p>
              <a:p>
                <a:pPr>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𝑞</m:t>
                      </m:r>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𝑖</m:t>
                                  </m:r>
                                </m:e>
                              </m:d>
                            </m:sup>
                          </m:sSup>
                        </m:e>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m:t>
                              </m:r>
                            </m:sup>
                          </m:sSup>
                        </m:e>
                      </m:d>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𝑞</m:t>
                      </m:r>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m:t>
                              </m:r>
                            </m:sup>
                          </m:sSup>
                        </m:e>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𝑖</m:t>
                                  </m:r>
                                </m:e>
                              </m:d>
                            </m:sup>
                          </m:sSup>
                        </m:e>
                      </m:d>
                    </m:oMath>
                  </m:oMathPara>
                </a14:m>
                <a:endParaRPr lang="en-US" sz="1600" b="0" i="1" dirty="0">
                  <a:latin typeface="Cambria Math" panose="02040503050406030204" pitchFamily="18" charset="0"/>
                </a:endParaRPr>
              </a:p>
            </p:txBody>
          </p:sp>
        </mc:Choice>
        <mc:Fallback xmlns="">
          <p:sp>
            <p:nvSpPr>
              <p:cNvPr id="46" name="TextBox 45">
                <a:extLst>
                  <a:ext uri="{FF2B5EF4-FFF2-40B4-BE49-F238E27FC236}">
                    <a16:creationId xmlns:a16="http://schemas.microsoft.com/office/drawing/2014/main" id="{4F0E71B5-9F64-4297-93B8-C6E7EA68B1E6}"/>
                  </a:ext>
                </a:extLst>
              </p:cNvPr>
              <p:cNvSpPr txBox="1">
                <a:spLocks noRot="1" noChangeAspect="1" noMove="1" noResize="1" noEditPoints="1" noAdjustHandles="1" noChangeArrowheads="1" noChangeShapeType="1" noTextEdit="1"/>
              </p:cNvSpPr>
              <p:nvPr/>
            </p:nvSpPr>
            <p:spPr>
              <a:xfrm>
                <a:off x="6358502" y="3610099"/>
                <a:ext cx="2513637" cy="1641219"/>
              </a:xfrm>
              <a:prstGeom prst="rect">
                <a:avLst/>
              </a:prstGeom>
              <a:blipFill>
                <a:blip r:embed="rId7"/>
                <a:stretch>
                  <a:fillRect l="-4854" r="-3398"/>
                </a:stretch>
              </a:blipFill>
            </p:spPr>
            <p:txBody>
              <a:bodyPr/>
              <a:lstStyle/>
              <a:p>
                <a:r>
                  <a:rPr lang="en-US">
                    <a:noFill/>
                  </a:rPr>
                  <a:t> </a:t>
                </a:r>
              </a:p>
            </p:txBody>
          </p:sp>
        </mc:Fallback>
      </mc:AlternateContent>
    </p:spTree>
    <p:extLst>
      <p:ext uri="{BB962C8B-B14F-4D97-AF65-F5344CB8AC3E}">
        <p14:creationId xmlns:p14="http://schemas.microsoft.com/office/powerpoint/2010/main" val="24879782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p=2x, x in [0,1]. Start at x=0.1, and use U[x-0.25,x+0.25] for q.</a:t>
            </a:r>
          </a:p>
          <a:p>
            <a:pPr marL="0" indent="0">
              <a:buNone/>
            </a:pPr>
            <a:endParaRPr lang="fr-FR" sz="2000" dirty="0"/>
          </a:p>
          <a:p>
            <a:pPr marL="0" indent="0">
              <a:spcBef>
                <a:spcPts val="600"/>
              </a:spcBef>
              <a:buNone/>
            </a:pPr>
            <a:r>
              <a:rPr lang="fr-FR" sz="1800" b="1" dirty="0">
                <a:latin typeface="Courier New" panose="02070309020205020404" pitchFamily="49" charset="0"/>
                <a:cs typeface="Courier New" panose="02070309020205020404" pitchFamily="49" charset="0"/>
              </a:rPr>
              <a:t>x0=0.1; x=x0+(rand-0.5)/2</a:t>
            </a:r>
          </a:p>
          <a:p>
            <a:pPr marL="0" indent="0">
              <a:spcBef>
                <a:spcPts val="600"/>
              </a:spcBef>
              <a:buNone/>
            </a:pPr>
            <a:r>
              <a:rPr lang="fr-FR" sz="1800" b="1" dirty="0">
                <a:latin typeface="Courier New" panose="02070309020205020404" pitchFamily="49" charset="0"/>
                <a:cs typeface="Courier New" panose="02070309020205020404" pitchFamily="49" charset="0"/>
              </a:rPr>
              <a:t>x =0.0266</a:t>
            </a:r>
          </a:p>
          <a:p>
            <a:pPr marL="0" indent="0">
              <a:spcBef>
                <a:spcPts val="600"/>
              </a:spcBef>
              <a:buNone/>
            </a:pPr>
            <a:r>
              <a:rPr lang="fr-FR" sz="1800" b="1" dirty="0" err="1">
                <a:latin typeface="Courier New" panose="02070309020205020404" pitchFamily="49" charset="0"/>
                <a:cs typeface="Courier New" panose="02070309020205020404" pitchFamily="49" charset="0"/>
              </a:rPr>
              <a:t>paccept</a:t>
            </a:r>
            <a:r>
              <a:rPr lang="fr-FR" sz="1800" b="1" dirty="0">
                <a:latin typeface="Courier New" panose="02070309020205020404" pitchFamily="49" charset="0"/>
                <a:cs typeface="Courier New" panose="02070309020205020404" pitchFamily="49" charset="0"/>
              </a:rPr>
              <a:t>=x/x0=0.2657</a:t>
            </a:r>
          </a:p>
          <a:p>
            <a:pPr marL="0" indent="0">
              <a:spcBef>
                <a:spcPts val="600"/>
              </a:spcBef>
              <a:buNone/>
            </a:pPr>
            <a:r>
              <a:rPr lang="fr-FR" sz="1800" b="1" dirty="0">
                <a:latin typeface="Courier New" panose="02070309020205020404" pitchFamily="49" charset="0"/>
                <a:cs typeface="Courier New" panose="02070309020205020404" pitchFamily="49" charset="0"/>
              </a:rPr>
              <a:t>rand=0.4494 %</a:t>
            </a:r>
            <a:r>
              <a:rPr lang="fr-FR" sz="1800" b="1" dirty="0" err="1">
                <a:latin typeface="Courier New" panose="02070309020205020404" pitchFamily="49" charset="0"/>
                <a:cs typeface="Courier New" panose="02070309020205020404" pitchFamily="49" charset="0"/>
              </a:rPr>
              <a:t>reject</a:t>
            </a:r>
            <a:endParaRPr lang="fr-FR" sz="1800" b="1" dirty="0">
              <a:latin typeface="Courier New" panose="02070309020205020404" pitchFamily="49" charset="0"/>
              <a:cs typeface="Courier New" panose="02070309020205020404" pitchFamily="49" charset="0"/>
            </a:endParaRPr>
          </a:p>
          <a:p>
            <a:pPr marL="0" indent="0">
              <a:spcBef>
                <a:spcPts val="600"/>
              </a:spcBef>
              <a:buNone/>
            </a:pPr>
            <a:r>
              <a:rPr lang="fr-FR" sz="1800" b="1" dirty="0">
                <a:latin typeface="Courier New" panose="02070309020205020404" pitchFamily="49" charset="0"/>
                <a:cs typeface="Courier New" panose="02070309020205020404" pitchFamily="49" charset="0"/>
              </a:rPr>
              <a:t>x=x0+(rand-0.5)/2=0.3318</a:t>
            </a:r>
          </a:p>
          <a:p>
            <a:pPr marL="0" indent="0">
              <a:spcBef>
                <a:spcPts val="600"/>
              </a:spcBef>
              <a:buNone/>
            </a:pPr>
            <a:r>
              <a:rPr lang="fr-FR" sz="1800" b="1" dirty="0" err="1">
                <a:latin typeface="Courier New" panose="02070309020205020404" pitchFamily="49" charset="0"/>
                <a:cs typeface="Courier New" panose="02070309020205020404" pitchFamily="49" charset="0"/>
              </a:rPr>
              <a:t>paccept</a:t>
            </a:r>
            <a:r>
              <a:rPr lang="fr-FR" sz="1800" b="1" dirty="0">
                <a:latin typeface="Courier New" panose="02070309020205020404" pitchFamily="49" charset="0"/>
                <a:cs typeface="Courier New" panose="02070309020205020404" pitchFamily="49" charset="0"/>
              </a:rPr>
              <a:t>=x/x0=3.3177</a:t>
            </a:r>
          </a:p>
          <a:p>
            <a:pPr marL="0" indent="0">
              <a:spcBef>
                <a:spcPts val="600"/>
              </a:spcBef>
              <a:buNone/>
            </a:pPr>
            <a:r>
              <a:rPr lang="fr-FR" sz="1800" b="1" dirty="0">
                <a:latin typeface="Courier New" panose="02070309020205020404" pitchFamily="49" charset="0"/>
                <a:cs typeface="Courier New" panose="02070309020205020404" pitchFamily="49" charset="0"/>
              </a:rPr>
              <a:t>rand=0.6712 % </a:t>
            </a:r>
            <a:r>
              <a:rPr lang="fr-FR" sz="1800" b="1" dirty="0" err="1">
                <a:latin typeface="Courier New" panose="02070309020205020404" pitchFamily="49" charset="0"/>
                <a:cs typeface="Courier New" panose="02070309020205020404" pitchFamily="49" charset="0"/>
              </a:rPr>
              <a:t>accept</a:t>
            </a:r>
            <a:endParaRPr lang="fr-FR" sz="1800" b="1" dirty="0">
              <a:latin typeface="Courier New" panose="02070309020205020404" pitchFamily="49" charset="0"/>
              <a:cs typeface="Courier New" panose="02070309020205020404" pitchFamily="49" charset="0"/>
            </a:endParaRPr>
          </a:p>
          <a:p>
            <a:pPr marL="0" indent="0">
              <a:spcBef>
                <a:spcPts val="600"/>
              </a:spcBef>
              <a:buNone/>
            </a:pPr>
            <a:r>
              <a:rPr lang="fr-FR" sz="1800" b="1" dirty="0">
                <a:latin typeface="Courier New" panose="02070309020205020404" pitchFamily="49" charset="0"/>
                <a:cs typeface="Courier New" panose="02070309020205020404" pitchFamily="49" charset="0"/>
              </a:rPr>
              <a:t>x0=x; x=x0+(rand-0.5)/2=0.1029</a:t>
            </a:r>
          </a:p>
          <a:p>
            <a:pPr marL="0" indent="0">
              <a:spcBef>
                <a:spcPts val="600"/>
              </a:spcBef>
              <a:buNone/>
            </a:pPr>
            <a:r>
              <a:rPr lang="fr-FR" sz="1800" b="1" dirty="0" err="1">
                <a:latin typeface="Courier New" panose="02070309020205020404" pitchFamily="49" charset="0"/>
                <a:cs typeface="Courier New" panose="02070309020205020404" pitchFamily="49" charset="0"/>
              </a:rPr>
              <a:t>paccept</a:t>
            </a:r>
            <a:r>
              <a:rPr lang="fr-FR" sz="1800" b="1" dirty="0">
                <a:latin typeface="Courier New" panose="02070309020205020404" pitchFamily="49" charset="0"/>
                <a:cs typeface="Courier New" panose="02070309020205020404" pitchFamily="49" charset="0"/>
              </a:rPr>
              <a:t>=x/x0=0.3102</a:t>
            </a:r>
          </a:p>
          <a:p>
            <a:pPr marL="0" indent="0">
              <a:spcBef>
                <a:spcPts val="600"/>
              </a:spcBef>
              <a:buNone/>
            </a:pPr>
            <a:r>
              <a:rPr lang="fr-FR" sz="1800" b="1" dirty="0">
                <a:latin typeface="Courier New" panose="02070309020205020404" pitchFamily="49" charset="0"/>
                <a:cs typeface="Courier New" panose="02070309020205020404" pitchFamily="49" charset="0"/>
              </a:rPr>
              <a:t>rand= 0.9730% </a:t>
            </a:r>
            <a:r>
              <a:rPr lang="fr-FR" sz="1800" b="1" dirty="0" err="1">
                <a:latin typeface="Courier New" panose="02070309020205020404" pitchFamily="49" charset="0"/>
                <a:cs typeface="Courier New" panose="02070309020205020404" pitchFamily="49" charset="0"/>
              </a:rPr>
              <a:t>reject</a:t>
            </a:r>
            <a:endParaRPr lang="en-US" sz="2000" b="1" dirty="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a:t>Triangular Distribution Illustration </a:t>
            </a:r>
          </a:p>
        </p:txBody>
      </p:sp>
    </p:spTree>
    <p:custDataLst>
      <p:tags r:id="rId1"/>
    </p:custDataLst>
    <p:extLst>
      <p:ext uri="{BB962C8B-B14F-4D97-AF65-F5344CB8AC3E}">
        <p14:creationId xmlns:p14="http://schemas.microsoft.com/office/powerpoint/2010/main" val="10627408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p=2x in [0,1]</a:t>
            </a:r>
          </a:p>
          <a:p>
            <a:r>
              <a:rPr lang="en-US" dirty="0" err="1"/>
              <a:t>Matlab</a:t>
            </a:r>
            <a:r>
              <a:rPr lang="en-US" dirty="0"/>
              <a:t> realization </a:t>
            </a:r>
          </a:p>
          <a:p>
            <a:pPr marL="0" indent="0">
              <a:buNone/>
            </a:pPr>
            <a:r>
              <a:rPr lang="en-US" dirty="0"/>
              <a:t>p=@(x) heaviside(x).*heaviside(1-x)*2.*x</a:t>
            </a:r>
          </a:p>
          <a:p>
            <a:pPr marL="0" indent="0">
              <a:buNone/>
            </a:pPr>
            <a:r>
              <a:rPr lang="en-US" dirty="0"/>
              <a:t>xx=</a:t>
            </a:r>
            <a:r>
              <a:rPr lang="en-US" dirty="0" err="1"/>
              <a:t>linspace</a:t>
            </a:r>
            <a:r>
              <a:rPr lang="en-US" dirty="0"/>
              <a:t>(-1,2,301); </a:t>
            </a:r>
            <a:r>
              <a:rPr lang="en-US" dirty="0" err="1"/>
              <a:t>fp</a:t>
            </a:r>
            <a:r>
              <a:rPr lang="en-US" dirty="0"/>
              <a:t>=p(xx); plot (</a:t>
            </a:r>
            <a:r>
              <a:rPr lang="en-US" dirty="0" err="1"/>
              <a:t>xx,fp</a:t>
            </a:r>
            <a:r>
              <a:rPr lang="en-US" dirty="0"/>
              <a:t>)</a:t>
            </a:r>
          </a:p>
        </p:txBody>
      </p:sp>
      <p:sp>
        <p:nvSpPr>
          <p:cNvPr id="2" name="Title 1"/>
          <p:cNvSpPr>
            <a:spLocks noGrp="1"/>
          </p:cNvSpPr>
          <p:nvPr>
            <p:ph type="title"/>
          </p:nvPr>
        </p:nvSpPr>
        <p:spPr/>
        <p:txBody>
          <a:bodyPr/>
          <a:lstStyle/>
          <a:p>
            <a:r>
              <a:rPr lang="en-US" dirty="0"/>
              <a:t>Triangular Distribution</a:t>
            </a:r>
          </a:p>
        </p:txBody>
      </p:sp>
      <p:pic>
        <p:nvPicPr>
          <p:cNvPr id="4" name="Picture 3"/>
          <p:cNvPicPr>
            <a:picLocks noChangeAspect="1"/>
          </p:cNvPicPr>
          <p:nvPr/>
        </p:nvPicPr>
        <p:blipFill>
          <a:blip r:embed="rId3"/>
          <a:stretch>
            <a:fillRect/>
          </a:stretch>
        </p:blipFill>
        <p:spPr>
          <a:xfrm>
            <a:off x="1676400" y="3540867"/>
            <a:ext cx="3712997" cy="2785579"/>
          </a:xfrm>
          <a:prstGeom prst="rect">
            <a:avLst/>
          </a:prstGeom>
        </p:spPr>
      </p:pic>
    </p:spTree>
    <p:extLst>
      <p:ext uri="{BB962C8B-B14F-4D97-AF65-F5344CB8AC3E}">
        <p14:creationId xmlns:p14="http://schemas.microsoft.com/office/powerpoint/2010/main" val="31042932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q(x)=U(x-0.25,x+0.25)</a:t>
            </a:r>
          </a:p>
          <a:p>
            <a:r>
              <a:rPr lang="en-US" dirty="0"/>
              <a:t>Sampling:</a:t>
            </a:r>
          </a:p>
          <a:p>
            <a:pPr marL="0" indent="0">
              <a:buNone/>
            </a:pPr>
            <a:r>
              <a:rPr lang="en-US" dirty="0"/>
              <a:t>clear; X(1)=0; N=1e4; delta=0.25;</a:t>
            </a:r>
          </a:p>
          <a:p>
            <a:pPr marL="0" indent="0">
              <a:buNone/>
            </a:pPr>
            <a:r>
              <a:rPr lang="en-US" dirty="0"/>
              <a:t>for i=1:N-1;</a:t>
            </a:r>
          </a:p>
          <a:p>
            <a:pPr marL="0" indent="0">
              <a:buNone/>
            </a:pPr>
            <a:r>
              <a:rPr lang="en-US" dirty="0"/>
              <a:t>   x=X(i); </a:t>
            </a:r>
            <a:r>
              <a:rPr lang="en-US" dirty="0" err="1"/>
              <a:t>xs</a:t>
            </a:r>
            <a:r>
              <a:rPr lang="en-US" dirty="0"/>
              <a:t>=x+2*(rand-0.5)*delta</a:t>
            </a:r>
          </a:p>
          <a:p>
            <a:pPr marL="0" indent="0">
              <a:buNone/>
            </a:pPr>
            <a:r>
              <a:rPr lang="en-US" dirty="0"/>
              <a:t>   u=rand</a:t>
            </a:r>
          </a:p>
          <a:p>
            <a:pPr marL="0" indent="0">
              <a:buNone/>
            </a:pPr>
            <a:r>
              <a:rPr lang="en-US" dirty="0"/>
              <a:t>   if u&lt;min(1,p(</a:t>
            </a:r>
            <a:r>
              <a:rPr lang="en-US" dirty="0" err="1"/>
              <a:t>xs</a:t>
            </a:r>
            <a:r>
              <a:rPr lang="en-US" dirty="0"/>
              <a:t>)/(p(x)+1.e-10)); X(1+i)=</a:t>
            </a:r>
            <a:r>
              <a:rPr lang="en-US" dirty="0" err="1"/>
              <a:t>xs</a:t>
            </a:r>
            <a:r>
              <a:rPr lang="en-US" dirty="0"/>
              <a:t>; else; X(1+i)=x; end;</a:t>
            </a:r>
          </a:p>
          <a:p>
            <a:pPr marL="0" indent="0">
              <a:buNone/>
            </a:pPr>
            <a:r>
              <a:rPr lang="en-US" dirty="0"/>
              <a:t>end</a:t>
            </a:r>
          </a:p>
          <a:p>
            <a:r>
              <a:rPr lang="en-US" dirty="0"/>
              <a:t>Plotting</a:t>
            </a:r>
          </a:p>
          <a:p>
            <a:pPr marL="0" indent="0">
              <a:buNone/>
            </a:pPr>
            <a:r>
              <a:rPr lang="pt-BR" dirty="0"/>
              <a:t>N0=1; xx=linspace(0,1,26);dx=0.04; %</a:t>
            </a:r>
            <a:r>
              <a:rPr lang="pt-BR" dirty="0">
                <a:solidFill>
                  <a:srgbClr val="0000CC"/>
                </a:solidFill>
              </a:rPr>
              <a:t>It often pays to have larger N0</a:t>
            </a:r>
          </a:p>
          <a:p>
            <a:pPr marL="0" indent="0">
              <a:buNone/>
            </a:pPr>
            <a:r>
              <a:rPr lang="pt-BR" dirty="0"/>
              <a:t>nb=histc(X(N0+1:N),xx); bar(xx+dx/2,nb/(N-N0)/dx);</a:t>
            </a:r>
            <a:endParaRPr lang="en-US" dirty="0"/>
          </a:p>
        </p:txBody>
      </p:sp>
      <p:sp>
        <p:nvSpPr>
          <p:cNvPr id="2" name="Title 1"/>
          <p:cNvSpPr>
            <a:spLocks noGrp="1"/>
          </p:cNvSpPr>
          <p:nvPr>
            <p:ph type="title"/>
          </p:nvPr>
        </p:nvSpPr>
        <p:spPr/>
        <p:txBody>
          <a:bodyPr/>
          <a:lstStyle/>
          <a:p>
            <a:r>
              <a:rPr lang="en-US" dirty="0"/>
              <a:t>Uniform Proposal Distribution</a:t>
            </a:r>
          </a:p>
        </p:txBody>
      </p:sp>
      <p:pic>
        <p:nvPicPr>
          <p:cNvPr id="4" name="Picture 3"/>
          <p:cNvPicPr>
            <a:picLocks noChangeAspect="1"/>
          </p:cNvPicPr>
          <p:nvPr/>
        </p:nvPicPr>
        <p:blipFill>
          <a:blip r:embed="rId4"/>
          <a:stretch>
            <a:fillRect/>
          </a:stretch>
        </p:blipFill>
        <p:spPr>
          <a:xfrm>
            <a:off x="5050002" y="1295400"/>
            <a:ext cx="3636798" cy="2728413"/>
          </a:xfrm>
          <a:prstGeom prst="rect">
            <a:avLst/>
          </a:prstGeom>
        </p:spPr>
      </p:pic>
    </p:spTree>
    <p:custDataLst>
      <p:tags r:id="rId1"/>
    </p:custDataLst>
    <p:extLst>
      <p:ext uri="{BB962C8B-B14F-4D97-AF65-F5344CB8AC3E}">
        <p14:creationId xmlns:p14="http://schemas.microsoft.com/office/powerpoint/2010/main" val="29739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buNone/>
            </a:pPr>
            <a:r>
              <a:rPr lang="en-US" dirty="0" err="1"/>
              <a:t>ecdf</a:t>
            </a:r>
            <a:r>
              <a:rPr lang="en-US" dirty="0"/>
              <a:t>(X); hold on</a:t>
            </a:r>
          </a:p>
          <a:p>
            <a:pPr marL="0" indent="0">
              <a:buNone/>
            </a:pPr>
            <a:r>
              <a:rPr lang="en-US" dirty="0"/>
              <a:t>xx=</a:t>
            </a:r>
            <a:r>
              <a:rPr lang="en-US" dirty="0" err="1"/>
              <a:t>linspace</a:t>
            </a:r>
            <a:r>
              <a:rPr lang="en-US" dirty="0"/>
              <a:t>(0,1,101);</a:t>
            </a:r>
          </a:p>
          <a:p>
            <a:pPr marL="0" indent="0">
              <a:buNone/>
            </a:pPr>
            <a:r>
              <a:rPr lang="en-US" dirty="0"/>
              <a:t>xx2=xx.^2;</a:t>
            </a:r>
          </a:p>
          <a:p>
            <a:pPr marL="0" indent="0">
              <a:buNone/>
            </a:pPr>
            <a:r>
              <a:rPr lang="en-US" dirty="0"/>
              <a:t>plot(xx,xx2,'r')</a:t>
            </a:r>
          </a:p>
          <a:p>
            <a:pPr marL="0" indent="0">
              <a:buNone/>
            </a:pPr>
            <a:r>
              <a:rPr lang="en-US" dirty="0"/>
              <a:t>legend('</a:t>
            </a:r>
            <a:r>
              <a:rPr lang="en-US" dirty="0" err="1"/>
              <a:t>ecdf</a:t>
            </a:r>
            <a:r>
              <a:rPr lang="en-US" dirty="0"/>
              <a:t>','exact')</a:t>
            </a:r>
          </a:p>
        </p:txBody>
      </p:sp>
      <p:sp>
        <p:nvSpPr>
          <p:cNvPr id="2" name="Title 1"/>
          <p:cNvSpPr>
            <a:spLocks noGrp="1"/>
          </p:cNvSpPr>
          <p:nvPr>
            <p:ph type="title"/>
          </p:nvPr>
        </p:nvSpPr>
        <p:spPr/>
        <p:txBody>
          <a:bodyPr/>
          <a:lstStyle/>
          <a:p>
            <a:r>
              <a:rPr lang="en-US" dirty="0"/>
              <a:t>Compare CDFs</a:t>
            </a:r>
          </a:p>
        </p:txBody>
      </p:sp>
      <p:pic>
        <p:nvPicPr>
          <p:cNvPr id="4" name="Picture 3"/>
          <p:cNvPicPr>
            <a:picLocks noChangeAspect="1"/>
          </p:cNvPicPr>
          <p:nvPr/>
        </p:nvPicPr>
        <p:blipFill>
          <a:blip r:embed="rId3"/>
          <a:stretch>
            <a:fillRect/>
          </a:stretch>
        </p:blipFill>
        <p:spPr>
          <a:xfrm>
            <a:off x="3581401" y="2460450"/>
            <a:ext cx="5562600" cy="4173196"/>
          </a:xfrm>
          <a:prstGeom prst="rect">
            <a:avLst/>
          </a:prstGeom>
        </p:spPr>
      </p:pic>
    </p:spTree>
    <p:extLst>
      <p:ext uri="{BB962C8B-B14F-4D97-AF65-F5344CB8AC3E}">
        <p14:creationId xmlns:p14="http://schemas.microsoft.com/office/powerpoint/2010/main" val="39722549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1"/>
            <a:ext cx="7772400" cy="1771650"/>
          </a:xfrm>
        </p:spPr>
        <p:txBody>
          <a:bodyPr/>
          <a:lstStyle/>
          <a:p>
            <a:r>
              <a:rPr lang="en-US" sz="3600" dirty="0"/>
              <a:t>10. Matlab MCMC</a:t>
            </a:r>
          </a:p>
        </p:txBody>
      </p:sp>
      <p:sp>
        <p:nvSpPr>
          <p:cNvPr id="5" name="Subtitle 4"/>
          <p:cNvSpPr>
            <a:spLocks noGrp="1"/>
          </p:cNvSpPr>
          <p:nvPr>
            <p:ph type="subTitle" idx="1"/>
          </p:nvPr>
        </p:nvSpPr>
        <p:spPr/>
        <p:txBody>
          <a:bodyPr/>
          <a:lstStyle/>
          <a:p>
            <a:r>
              <a:rPr lang="en-US" dirty="0"/>
              <a:t>Uncertainty is different from randomness</a:t>
            </a:r>
          </a:p>
        </p:txBody>
      </p:sp>
      <p:sp>
        <p:nvSpPr>
          <p:cNvPr id="6" name="Rectangular Callout 5"/>
          <p:cNvSpPr/>
          <p:nvPr/>
        </p:nvSpPr>
        <p:spPr>
          <a:xfrm>
            <a:off x="2641600" y="4545329"/>
            <a:ext cx="2113280" cy="919480"/>
          </a:xfrm>
          <a:prstGeom prst="wedgeRectCallout">
            <a:avLst>
              <a:gd name="adj1" fmla="val -80178"/>
              <a:gd name="adj2" fmla="val 64159"/>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CC"/>
                </a:solidFill>
              </a:rPr>
              <a:t>The future is completely uncertain…</a:t>
            </a:r>
          </a:p>
        </p:txBody>
      </p:sp>
      <p:sp>
        <p:nvSpPr>
          <p:cNvPr id="7" name="Rectangular Callout 6"/>
          <p:cNvSpPr/>
          <p:nvPr/>
        </p:nvSpPr>
        <p:spPr>
          <a:xfrm>
            <a:off x="2641600" y="5638800"/>
            <a:ext cx="2113280" cy="919480"/>
          </a:xfrm>
          <a:prstGeom prst="wedgeRectCallout">
            <a:avLst>
              <a:gd name="adj1" fmla="val -80418"/>
              <a:gd name="adj2" fmla="val 1175"/>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CC"/>
                </a:solidFill>
              </a:rPr>
              <a:t>…I am completely certain of this</a:t>
            </a:r>
          </a:p>
        </p:txBody>
      </p:sp>
    </p:spTree>
    <p:extLst>
      <p:ext uri="{BB962C8B-B14F-4D97-AF65-F5344CB8AC3E}">
        <p14:creationId xmlns:p14="http://schemas.microsoft.com/office/powerpoint/2010/main" val="19283745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8ACD8E-3B82-414E-B123-6B6B60DACA10}"/>
              </a:ext>
            </a:extLst>
          </p:cNvPr>
          <p:cNvSpPr/>
          <p:nvPr/>
        </p:nvSpPr>
        <p:spPr>
          <a:xfrm>
            <a:off x="2404997" y="3832964"/>
            <a:ext cx="3495741" cy="820483"/>
          </a:xfrm>
          <a:prstGeom prst="roundRect">
            <a:avLst/>
          </a:prstGeom>
          <a:solidFill>
            <a:srgbClr val="FFFF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내용 개체 틀 2"/>
              <p:cNvSpPr>
                <a:spLocks noGrp="1"/>
              </p:cNvSpPr>
              <p:nvPr>
                <p:ph type="body" sz="quarter" idx="10"/>
              </p:nvPr>
            </p:nvSpPr>
            <p:spPr/>
            <p:txBody>
              <a:bodyPr/>
              <a:lstStyle/>
              <a:p>
                <a:r>
                  <a:rPr lang="en-US" altLang="ko-KR" dirty="0"/>
                  <a:t>Most popular MCMC method. Other MCMC algorithms are interpreted as special cases or extensions of this algorithm.</a:t>
                </a:r>
              </a:p>
              <a:p>
                <a:r>
                  <a:rPr lang="en-US" altLang="ko-KR" dirty="0"/>
                  <a:t>Metropolis Algorithm </a:t>
                </a:r>
              </a:p>
              <a:p>
                <a:pPr lvl="1"/>
                <a:r>
                  <a:rPr lang="en-US" altLang="ko-KR" sz="2000" dirty="0"/>
                  <a:t>A </a:t>
                </a:r>
                <a:r>
                  <a:rPr lang="en-US" altLang="ko-KR" sz="2000" dirty="0">
                    <a:solidFill>
                      <a:srgbClr val="FF0000"/>
                    </a:solidFill>
                  </a:rPr>
                  <a:t>transition distribution </a:t>
                </a:r>
                <a14:m>
                  <m:oMath xmlns:m="http://schemas.openxmlformats.org/officeDocument/2006/math">
                    <m:r>
                      <a:rPr lang="en-US" altLang="ko-KR" sz="2000" b="0" i="1" smtClean="0">
                        <a:latin typeface="Cambria Math" panose="02040503050406030204" pitchFamily="18" charset="0"/>
                      </a:rPr>
                      <m:t>𝑞</m:t>
                    </m:r>
                    <m:d>
                      <m:dPr>
                        <m:ctrlPr>
                          <a:rPr lang="en-US" altLang="ko-KR" sz="2000" b="0" i="1" smtClean="0">
                            <a:latin typeface="Cambria Math" panose="02040503050406030204" pitchFamily="18" charset="0"/>
                          </a:rPr>
                        </m:ctrlPr>
                      </m:dPr>
                      <m:e>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𝑥</m:t>
                            </m:r>
                          </m:e>
                          <m:sup>
                            <m:r>
                              <a:rPr lang="en-US" altLang="ko-KR" sz="2000" b="0" i="1" smtClean="0">
                                <a:latin typeface="Cambria Math" panose="02040503050406030204" pitchFamily="18" charset="0"/>
                              </a:rPr>
                              <m:t>∗</m:t>
                            </m:r>
                          </m:sup>
                        </m:sSup>
                      </m:e>
                      <m:e>
                        <m:r>
                          <a:rPr lang="en-US" altLang="ko-KR" sz="2000" b="0" i="1" smtClean="0">
                            <a:latin typeface="Cambria Math" panose="02040503050406030204" pitchFamily="18" charset="0"/>
                          </a:rPr>
                          <m:t>𝑥</m:t>
                        </m:r>
                      </m:e>
                    </m:d>
                  </m:oMath>
                </a14:m>
                <a:r>
                  <a:rPr lang="en-US" altLang="ko-KR" sz="2000" dirty="0"/>
                  <a:t> is introduced, often the normal distribution centered at </a:t>
                </a:r>
                <a14:m>
                  <m:oMath xmlns:m="http://schemas.openxmlformats.org/officeDocument/2006/math">
                    <m:r>
                      <a:rPr lang="en-US" altLang="ko-KR" sz="2000" b="0" i="1" smtClean="0">
                        <a:latin typeface="Cambria Math" panose="02040503050406030204" pitchFamily="18" charset="0"/>
                      </a:rPr>
                      <m:t>𝑥</m:t>
                    </m:r>
                  </m:oMath>
                </a14:m>
                <a:r>
                  <a:rPr lang="en-US" altLang="ko-KR" sz="2000" dirty="0"/>
                  <a:t>.</a:t>
                </a:r>
                <a:endParaRPr lang="ko-KR" altLang="en-US" sz="2000" dirty="0"/>
              </a:p>
              <a:p>
                <a:pPr lvl="1"/>
                <a:r>
                  <a:rPr lang="en-US" altLang="ko-KR" sz="2000" dirty="0"/>
                  <a:t>The MH step is to sample a new candidate </a:t>
                </a:r>
                <a14:m>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𝑥</m:t>
                        </m:r>
                      </m:e>
                      <m:sup>
                        <m:r>
                          <a:rPr lang="en-US" altLang="ko-KR" sz="2000" b="0" i="1" smtClean="0">
                            <a:latin typeface="Cambria Math" panose="02040503050406030204" pitchFamily="18" charset="0"/>
                          </a:rPr>
                          <m:t>∗</m:t>
                        </m:r>
                      </m:sup>
                    </m:sSup>
                  </m:oMath>
                </a14:m>
                <a:r>
                  <a:rPr lang="en-US" altLang="ko-KR" sz="2000" dirty="0"/>
                  <a:t> given the current </a:t>
                </a:r>
                <a14:m>
                  <m:oMath xmlns:m="http://schemas.openxmlformats.org/officeDocument/2006/math">
                    <m:r>
                      <a:rPr lang="en-US" altLang="ko-KR" sz="2000" b="0" i="1" smtClean="0">
                        <a:latin typeface="Cambria Math" panose="02040503050406030204" pitchFamily="18" charset="0"/>
                      </a:rPr>
                      <m:t>𝑥</m:t>
                    </m:r>
                  </m:oMath>
                </a14:m>
                <a:r>
                  <a:rPr lang="en-US" altLang="ko-KR" sz="2000" dirty="0"/>
                  <a:t> based on </a:t>
                </a:r>
                <a14:m>
                  <m:oMath xmlns:m="http://schemas.openxmlformats.org/officeDocument/2006/math">
                    <m:r>
                      <a:rPr lang="en-US" altLang="ko-KR" sz="2000" i="1">
                        <a:latin typeface="Cambria Math" panose="02040503050406030204" pitchFamily="18" charset="0"/>
                      </a:rPr>
                      <m:t>𝑞</m:t>
                    </m:r>
                    <m:d>
                      <m:dPr>
                        <m:ctrlPr>
                          <a:rPr lang="en-US" altLang="ko-KR" sz="2000" i="1">
                            <a:latin typeface="Cambria Math" panose="02040503050406030204" pitchFamily="18" charset="0"/>
                          </a:rPr>
                        </m:ctrlPr>
                      </m:dPr>
                      <m:e>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𝑥</m:t>
                            </m:r>
                          </m:e>
                          <m:sup>
                            <m:r>
                              <a:rPr lang="en-US" altLang="ko-KR" sz="2000" i="1">
                                <a:latin typeface="Cambria Math" panose="02040503050406030204" pitchFamily="18" charset="0"/>
                              </a:rPr>
                              <m:t>∗</m:t>
                            </m:r>
                          </m:sup>
                        </m:sSup>
                      </m:e>
                      <m:e>
                        <m:r>
                          <a:rPr lang="en-US" altLang="ko-KR" sz="2000" i="1">
                            <a:latin typeface="Cambria Math" panose="02040503050406030204" pitchFamily="18" charset="0"/>
                          </a:rPr>
                          <m:t>𝑥</m:t>
                        </m:r>
                      </m:e>
                    </m:d>
                  </m:oMath>
                </a14:m>
                <a:r>
                  <a:rPr lang="en-US" altLang="ko-KR" sz="2000" dirty="0"/>
                  <a:t>. Then the point is accepted with probability </a:t>
                </a:r>
              </a:p>
              <a:p>
                <a:pPr lvl="1">
                  <a:spcBef>
                    <a:spcPts val="1200"/>
                  </a:spcBef>
                  <a:buNone/>
                </a:pPr>
                <a:r>
                  <a:rPr lang="en-US" altLang="ko-KR" sz="2000" dirty="0"/>
                  <a:t>	</a:t>
                </a:r>
                <a:br>
                  <a:rPr lang="en-US" altLang="ko-KR" sz="2000" dirty="0"/>
                </a:br>
                <a:br>
                  <a:rPr lang="en-US" altLang="ko-KR" sz="2000" dirty="0"/>
                </a:br>
                <a:br>
                  <a:rPr lang="en-US" altLang="ko-KR" sz="2000" dirty="0"/>
                </a:br>
                <a:r>
                  <a:rPr lang="en-US" altLang="ko-KR" sz="2000" dirty="0"/>
                  <a:t>Otherwise it remains at </a:t>
                </a:r>
                <a14:m>
                  <m:oMath xmlns:m="http://schemas.openxmlformats.org/officeDocument/2006/math">
                    <m:r>
                      <a:rPr lang="en-US" altLang="ko-KR" sz="2000" i="1" dirty="0" smtClean="0">
                        <a:latin typeface="Cambria Math" panose="02040503050406030204" pitchFamily="18" charset="0"/>
                      </a:rPr>
                      <m:t>𝑥</m:t>
                    </m:r>
                  </m:oMath>
                </a14:m>
                <a:r>
                  <a:rPr lang="en-US" altLang="ko-KR" sz="2000" dirty="0"/>
                  <a:t>.</a:t>
                </a:r>
              </a:p>
              <a:p>
                <a:pPr lvl="1">
                  <a:spcBef>
                    <a:spcPts val="24"/>
                  </a:spcBef>
                </a:pPr>
                <a:endParaRPr lang="en-US" altLang="ko-KR" sz="2000" dirty="0"/>
              </a:p>
              <a:p>
                <a:pPr lvl="1">
                  <a:spcBef>
                    <a:spcPts val="24"/>
                  </a:spcBef>
                </a:pPr>
                <a:r>
                  <a:rPr lang="en-US" altLang="ko-KR" sz="2000" dirty="0"/>
                  <a:t>By repeating these steps, one obtains in the end the samples of </a:t>
                </a:r>
                <a14:m>
                  <m:oMath xmlns:m="http://schemas.openxmlformats.org/officeDocument/2006/math">
                    <m:r>
                      <a:rPr lang="en-US" altLang="ko-KR" sz="2000" i="1" dirty="0" smtClean="0">
                        <a:latin typeface="Cambria Math" panose="02040503050406030204" pitchFamily="18" charset="0"/>
                      </a:rPr>
                      <m:t>𝑝</m:t>
                    </m:r>
                    <m:r>
                      <a:rPr lang="en-US" altLang="ko-KR" sz="2000" i="1" dirty="0" smtClean="0">
                        <a:latin typeface="Cambria Math" panose="02040503050406030204" pitchFamily="18" charset="0"/>
                      </a:rPr>
                      <m:t>(</m:t>
                    </m:r>
                    <m:r>
                      <a:rPr lang="en-US" altLang="ko-KR" sz="2000" i="1" dirty="0" smtClean="0">
                        <a:latin typeface="Cambria Math" panose="02040503050406030204" pitchFamily="18" charset="0"/>
                      </a:rPr>
                      <m:t>𝑥</m:t>
                    </m:r>
                    <m:r>
                      <a:rPr lang="en-US" altLang="ko-KR" sz="2000" i="1" dirty="0" smtClean="0">
                        <a:latin typeface="Cambria Math" panose="02040503050406030204" pitchFamily="18" charset="0"/>
                      </a:rPr>
                      <m:t>)</m:t>
                    </m:r>
                  </m:oMath>
                </a14:m>
                <a:r>
                  <a:rPr lang="en-US" altLang="ko-KR" sz="2000" dirty="0"/>
                  <a:t>.</a:t>
                </a:r>
              </a:p>
            </p:txBody>
          </p:sp>
        </mc:Choice>
        <mc:Fallback xmlns="">
          <p:sp>
            <p:nvSpPr>
              <p:cNvPr id="3" name="내용 개체 틀 2"/>
              <p:cNvSpPr>
                <a:spLocks noGrp="1" noRot="1" noChangeAspect="1" noMove="1" noResize="1" noEditPoints="1" noAdjustHandles="1" noChangeArrowheads="1" noChangeShapeType="1" noTextEdit="1"/>
              </p:cNvSpPr>
              <p:nvPr>
                <p:ph type="body" sz="quarter" idx="10"/>
              </p:nvPr>
            </p:nvSpPr>
            <p:spPr>
              <a:blipFill>
                <a:blip r:embed="rId3"/>
                <a:stretch>
                  <a:fillRect l="-643" t="-457" r="-71"/>
                </a:stretch>
              </a:blipFill>
            </p:spPr>
            <p:txBody>
              <a:bodyPr/>
              <a:lstStyle/>
              <a:p>
                <a:r>
                  <a:rPr lang="en-US">
                    <a:noFill/>
                  </a:rPr>
                  <a:t> </a:t>
                </a:r>
              </a:p>
            </p:txBody>
          </p:sp>
        </mc:Fallback>
      </mc:AlternateContent>
      <p:sp>
        <p:nvSpPr>
          <p:cNvPr id="2" name="제목 1"/>
          <p:cNvSpPr>
            <a:spLocks noGrp="1"/>
          </p:cNvSpPr>
          <p:nvPr>
            <p:ph type="title"/>
          </p:nvPr>
        </p:nvSpPr>
        <p:spPr>
          <a:xfrm>
            <a:off x="228600" y="152400"/>
            <a:ext cx="8694530" cy="534987"/>
          </a:xfrm>
        </p:spPr>
        <p:txBody>
          <a:bodyPr/>
          <a:lstStyle/>
          <a:p>
            <a:r>
              <a:rPr lang="en-US" altLang="ko-KR" dirty="0"/>
              <a:t>Introduction to the Metropolis-Hastings Algorithm</a:t>
            </a:r>
          </a:p>
        </p:txBody>
      </p:sp>
      <p:graphicFrame>
        <p:nvGraphicFramePr>
          <p:cNvPr id="13313" name="Object 1"/>
          <p:cNvGraphicFramePr>
            <a:graphicFrameLocks noChangeAspect="1"/>
          </p:cNvGraphicFramePr>
          <p:nvPr/>
        </p:nvGraphicFramePr>
        <p:xfrm>
          <a:off x="2471738" y="3891447"/>
          <a:ext cx="3429000" cy="762000"/>
        </p:xfrm>
        <a:graphic>
          <a:graphicData uri="http://schemas.openxmlformats.org/presentationml/2006/ole">
            <mc:AlternateContent xmlns:mc="http://schemas.openxmlformats.org/markup-compatibility/2006">
              <mc:Choice xmlns:v="urn:schemas-microsoft-com:vml" Requires="v">
                <p:oleObj name="Equation" r:id="rId4" imgW="3429000" imgH="761760" progId="Equation.DSMT4">
                  <p:embed/>
                </p:oleObj>
              </mc:Choice>
              <mc:Fallback>
                <p:oleObj name="Equation" r:id="rId4" imgW="3429000" imgH="761760" progId="Equation.DSMT4">
                  <p:embed/>
                  <p:pic>
                    <p:nvPicPr>
                      <p:cNvPr id="13313" name="Object 1"/>
                      <p:cNvPicPr>
                        <a:picLocks noChangeAspect="1" noChangeArrowheads="1"/>
                      </p:cNvPicPr>
                      <p:nvPr/>
                    </p:nvPicPr>
                    <p:blipFill>
                      <a:blip r:embed="rId5"/>
                      <a:srcRect/>
                      <a:stretch>
                        <a:fillRect/>
                      </a:stretch>
                    </p:blipFill>
                    <p:spPr bwMode="auto">
                      <a:xfrm>
                        <a:off x="2471738" y="3891447"/>
                        <a:ext cx="3429000" cy="762000"/>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14995697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04800" y="797491"/>
                <a:ext cx="8534400" cy="5334000"/>
              </a:xfrm>
            </p:spPr>
            <p:txBody>
              <a:bodyPr/>
              <a:lstStyle/>
              <a:p>
                <a:pPr marL="0" indent="0">
                  <a:buNone/>
                </a:pPr>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is determined in the following process </a:t>
                </a:r>
              </a:p>
              <a:p>
                <a:pPr marL="457200" indent="-457200">
                  <a:buFont typeface="+mj-lt"/>
                  <a:buAutoNum type="arabicPeriod"/>
                </a:pPr>
                <a:r>
                  <a:rPr lang="en-US" dirty="0"/>
                  <a:t>Generation step: Generate a candidate state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r>
                  <a:rPr lang="en-US" dirty="0"/>
                  <a:t>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 with some distribution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b="0" i="1" smtClean="0">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transition matrix of an irreducible Markov chain.</a:t>
                </a:r>
              </a:p>
              <a:p>
                <a:pPr lvl="1"/>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r>
                      <a:rPr lang="en-US" b="0" i="1" smtClean="0">
                        <a:latin typeface="Cambria Math" panose="02040503050406030204" pitchFamily="18" charset="0"/>
                      </a:rPr>
                      <m:t>=0</m:t>
                    </m:r>
                  </m:oMath>
                </a14:m>
                <a:r>
                  <a:rPr lang="en-US" dirty="0"/>
                  <a:t> (Can’t go forward implies can’t go backward)</a:t>
                </a:r>
              </a:p>
              <a:p>
                <a:pPr marL="457200" indent="-457200">
                  <a:buFont typeface="+mj-lt"/>
                  <a:buAutoNum type="arabicPeriod"/>
                </a:pPr>
                <a:r>
                  <a:rPr lang="en-US" dirty="0"/>
                  <a:t>Acceptance step: </a:t>
                </a:r>
              </a:p>
              <a:p>
                <a:pPr lvl="1"/>
                <a:r>
                  <a:rPr lang="en-US" dirty="0"/>
                  <a:t>Generate probability sample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[0,1]</m:t>
                    </m:r>
                  </m:oMath>
                </a14:m>
                <a:endParaRPr lang="en-US" dirty="0"/>
              </a:p>
              <a:p>
                <a:pPr lvl="1"/>
                <a:r>
                  <a:rPr lang="en-US" dirty="0"/>
                  <a:t>If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𝑚𝑖𝑛</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den>
                        </m:f>
                      </m:e>
                    </m:d>
                  </m:oMath>
                </a14:m>
                <a:br>
                  <a:rPr lang="en-US" dirty="0">
                    <a:ea typeface="Cambria Math" panose="02040503050406030204" pitchFamily="18" charset="0"/>
                  </a:rPr>
                </a:b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endParaRPr lang="en-US" dirty="0"/>
              </a:p>
              <a:p>
                <a:pPr lvl="1"/>
                <a:r>
                  <a:rPr lang="en-US" dirty="0"/>
                  <a:t>Otherwise</a:t>
                </a:r>
              </a:p>
              <a:p>
                <a:pPr marL="514350" lvl="1"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04800" y="797491"/>
                <a:ext cx="8534400" cy="5334000"/>
              </a:xfrm>
              <a:blipFill>
                <a:blip r:embed="rId2"/>
                <a:stretch>
                  <a:fillRect l="-714" t="-57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altLang="ko-KR" dirty="0"/>
              <a:t>Metropolis-Hastings Algorithm</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657749" y="4524243"/>
                <a:ext cx="3887090" cy="1372299"/>
              </a:xfrm>
              <a:prstGeom prst="rect">
                <a:avLst/>
              </a:prstGeom>
              <a:noFill/>
            </p:spPr>
            <p:txBody>
              <a:bodyPr wrap="none" rtlCol="0">
                <a:spAutoFit/>
              </a:bodyPr>
              <a:lstStyle/>
              <a:p>
                <a:pPr algn="ctr">
                  <a:lnSpc>
                    <a:spcPct val="150000"/>
                  </a:lnSpc>
                </a:pPr>
                <a:r>
                  <a:rPr lang="en-US" dirty="0"/>
                  <a:t>Transition probabilities</a:t>
                </a:r>
              </a:p>
              <a:p>
                <a:pPr algn="ctr">
                  <a:lnSpc>
                    <a:spcPct val="150000"/>
                  </a:lnSpc>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𝐴</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57749" y="4524243"/>
                <a:ext cx="3887090" cy="13722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3320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A828B-728E-4C88-820F-6F8BA5012CB8}"/>
              </a:ext>
            </a:extLst>
          </p:cNvPr>
          <p:cNvSpPr>
            <a:spLocks noGrp="1"/>
          </p:cNvSpPr>
          <p:nvPr>
            <p:ph type="body" sz="quarter" idx="10"/>
          </p:nvPr>
        </p:nvSpPr>
        <p:spPr/>
        <p:txBody>
          <a:bodyPr/>
          <a:lstStyle/>
          <a:p>
            <a:r>
              <a:rPr lang="en-US" dirty="0"/>
              <a:t>Generating samples from posterior distribution</a:t>
            </a:r>
          </a:p>
        </p:txBody>
      </p:sp>
      <p:sp>
        <p:nvSpPr>
          <p:cNvPr id="3" name="Title 2">
            <a:extLst>
              <a:ext uri="{FF2B5EF4-FFF2-40B4-BE49-F238E27FC236}">
                <a16:creationId xmlns:a16="http://schemas.microsoft.com/office/drawing/2014/main" id="{919E7DBF-CB3C-49E3-A1F8-5C3741B4D8AC}"/>
              </a:ext>
            </a:extLst>
          </p:cNvPr>
          <p:cNvSpPr>
            <a:spLocks noGrp="1"/>
          </p:cNvSpPr>
          <p:nvPr>
            <p:ph type="title"/>
          </p:nvPr>
        </p:nvSpPr>
        <p:spPr/>
        <p:txBody>
          <a:bodyPr/>
          <a:lstStyle/>
          <a:p>
            <a:r>
              <a:rPr lang="en-US" dirty="0"/>
              <a:t>MCMC sampling</a:t>
            </a:r>
          </a:p>
        </p:txBody>
      </p:sp>
      <p:pic>
        <p:nvPicPr>
          <p:cNvPr id="4" name="Picture 3">
            <a:extLst>
              <a:ext uri="{FF2B5EF4-FFF2-40B4-BE49-F238E27FC236}">
                <a16:creationId xmlns:a16="http://schemas.microsoft.com/office/drawing/2014/main" id="{056DB1C0-6113-47DA-A85B-DFC95466990E}"/>
              </a:ext>
            </a:extLst>
          </p:cNvPr>
          <p:cNvPicPr/>
          <p:nvPr/>
        </p:nvPicPr>
        <p:blipFill>
          <a:blip r:embed="rId2"/>
          <a:stretch>
            <a:fillRect/>
          </a:stretch>
        </p:blipFill>
        <p:spPr>
          <a:xfrm>
            <a:off x="1305628" y="1778689"/>
            <a:ext cx="6301803" cy="3704969"/>
          </a:xfrm>
          <a:prstGeom prst="rect">
            <a:avLst/>
          </a:prstGeom>
        </p:spPr>
      </p:pic>
    </p:spTree>
    <p:extLst>
      <p:ext uri="{BB962C8B-B14F-4D97-AF65-F5344CB8AC3E}">
        <p14:creationId xmlns:p14="http://schemas.microsoft.com/office/powerpoint/2010/main" val="288404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3"/>
          <p:cNvSpPr>
            <a:spLocks noGrp="1" noChangeArrowheads="1"/>
          </p:cNvSpPr>
          <p:nvPr>
            <p:ph type="body" sz="quarter" idx="10"/>
          </p:nvPr>
        </p:nvSpPr>
        <p:spPr/>
        <p:txBody>
          <a:bodyPr/>
          <a:lstStyle/>
          <a:p>
            <a:r>
              <a:rPr lang="en-US" dirty="0"/>
              <a:t>Moments of R.V.</a:t>
            </a:r>
          </a:p>
          <a:p>
            <a:pPr lvl="1"/>
            <a:r>
              <a:rPr lang="en-US" dirty="0"/>
              <a:t>Average value of </a:t>
            </a:r>
            <a:r>
              <a:rPr lang="en-US" i="1" dirty="0"/>
              <a:t>g</a:t>
            </a:r>
            <a:r>
              <a:rPr lang="en-US" dirty="0"/>
              <a:t>(X)</a:t>
            </a:r>
          </a:p>
          <a:p>
            <a:pPr lvl="1"/>
            <a:endParaRPr lang="en-US" dirty="0"/>
          </a:p>
          <a:p>
            <a:r>
              <a:rPr lang="en-US" dirty="0"/>
              <a:t>First moment – </a:t>
            </a:r>
            <a:r>
              <a:rPr lang="en-US" dirty="0">
                <a:solidFill>
                  <a:srgbClr val="0000FF"/>
                </a:solidFill>
              </a:rPr>
              <a:t>mean</a:t>
            </a:r>
            <a:r>
              <a:rPr lang="en-US" dirty="0"/>
              <a:t> of X</a:t>
            </a:r>
          </a:p>
          <a:p>
            <a:endParaRPr lang="en-US" dirty="0"/>
          </a:p>
          <a:p>
            <a:pPr>
              <a:spcBef>
                <a:spcPts val="3600"/>
              </a:spcBef>
            </a:pPr>
            <a:r>
              <a:rPr lang="en-US" dirty="0"/>
              <a:t>Second moment – </a:t>
            </a:r>
            <a:r>
              <a:rPr lang="en-US" dirty="0">
                <a:solidFill>
                  <a:srgbClr val="0000FF"/>
                </a:solidFill>
              </a:rPr>
              <a:t>Variance</a:t>
            </a:r>
            <a:r>
              <a:rPr lang="en-US" dirty="0"/>
              <a:t> of </a:t>
            </a:r>
            <a:r>
              <a:rPr lang="en-US" i="1" dirty="0"/>
              <a:t>X</a:t>
            </a:r>
          </a:p>
          <a:p>
            <a:endParaRPr lang="en-US" dirty="0"/>
          </a:p>
          <a:p>
            <a:endParaRPr lang="en-US" dirty="0"/>
          </a:p>
          <a:p>
            <a:pPr>
              <a:spcBef>
                <a:spcPts val="1200"/>
              </a:spcBef>
            </a:pPr>
            <a:r>
              <a:rPr lang="en-US" dirty="0">
                <a:solidFill>
                  <a:srgbClr val="0000FF"/>
                </a:solidFill>
              </a:rPr>
              <a:t>Standard deviation </a:t>
            </a:r>
            <a:r>
              <a:rPr lang="en-US" dirty="0"/>
              <a:t>(SD)</a:t>
            </a:r>
          </a:p>
          <a:p>
            <a:pPr lvl="1">
              <a:spcBef>
                <a:spcPts val="1200"/>
              </a:spcBef>
            </a:pPr>
            <a:r>
              <a:rPr lang="en-US" dirty="0"/>
              <a:t>Square root of variance = </a:t>
            </a:r>
            <a:r>
              <a:rPr lang="en-US" i="1" dirty="0" err="1">
                <a:latin typeface="Euclid Symbol" panose="05050102010706020507" pitchFamily="18" charset="2"/>
              </a:rPr>
              <a:t>s</a:t>
            </a:r>
            <a:r>
              <a:rPr lang="en-US" i="1" baseline="-25000" dirty="0" err="1"/>
              <a:t>X</a:t>
            </a:r>
            <a:endParaRPr lang="en-US" i="1" baseline="-25000" dirty="0"/>
          </a:p>
        </p:txBody>
      </p:sp>
      <p:sp>
        <p:nvSpPr>
          <p:cNvPr id="4102" name="Rectangle 2"/>
          <p:cNvSpPr>
            <a:spLocks noGrp="1" noChangeArrowheads="1"/>
          </p:cNvSpPr>
          <p:nvPr>
            <p:ph type="title"/>
          </p:nvPr>
        </p:nvSpPr>
        <p:spPr/>
        <p:txBody>
          <a:bodyPr/>
          <a:lstStyle/>
          <a:p>
            <a:r>
              <a:rPr lang="en-US"/>
              <a:t>STATISTICAL MOMENTS</a:t>
            </a:r>
            <a:endParaRPr lang="en-US" dirty="0"/>
          </a:p>
        </p:txBody>
      </p:sp>
      <p:graphicFrame>
        <p:nvGraphicFramePr>
          <p:cNvPr id="4098" name="Object 4"/>
          <p:cNvGraphicFramePr>
            <a:graphicFrameLocks noChangeAspect="1"/>
          </p:cNvGraphicFramePr>
          <p:nvPr/>
        </p:nvGraphicFramePr>
        <p:xfrm>
          <a:off x="931863" y="1647826"/>
          <a:ext cx="3136900" cy="584200"/>
        </p:xfrm>
        <a:graphic>
          <a:graphicData uri="http://schemas.openxmlformats.org/presentationml/2006/ole">
            <mc:AlternateContent xmlns:mc="http://schemas.openxmlformats.org/markup-compatibility/2006">
              <mc:Choice xmlns:v="urn:schemas-microsoft-com:vml" Requires="v">
                <p:oleObj name="Equation" r:id="rId2" imgW="3136680" imgH="583920" progId="Equation.DSMT4">
                  <p:embed/>
                </p:oleObj>
              </mc:Choice>
              <mc:Fallback>
                <p:oleObj name="Equation" r:id="rId2" imgW="3136680" imgH="583920" progId="Equation.DSMT4">
                  <p:embed/>
                  <p:pic>
                    <p:nvPicPr>
                      <p:cNvPr id="4098" name="Object 4"/>
                      <p:cNvPicPr>
                        <a:picLocks noChangeAspect="1" noChangeArrowheads="1"/>
                      </p:cNvPicPr>
                      <p:nvPr/>
                    </p:nvPicPr>
                    <p:blipFill>
                      <a:blip r:embed="rId3"/>
                      <a:srcRect/>
                      <a:stretch>
                        <a:fillRect/>
                      </a:stretch>
                    </p:blipFill>
                    <p:spPr bwMode="auto">
                      <a:xfrm>
                        <a:off x="931863" y="1647826"/>
                        <a:ext cx="31369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4" name="Group 41"/>
          <p:cNvGrpSpPr>
            <a:grpSpLocks/>
          </p:cNvGrpSpPr>
          <p:nvPr/>
        </p:nvGrpSpPr>
        <p:grpSpPr bwMode="auto">
          <a:xfrm>
            <a:off x="5240338" y="1766888"/>
            <a:ext cx="3484562" cy="2187575"/>
            <a:chOff x="3275" y="990"/>
            <a:chExt cx="2195" cy="1378"/>
          </a:xfrm>
        </p:grpSpPr>
        <p:grpSp>
          <p:nvGrpSpPr>
            <p:cNvPr id="4105" name="Group 28"/>
            <p:cNvGrpSpPr>
              <a:grpSpLocks/>
            </p:cNvGrpSpPr>
            <p:nvPr/>
          </p:nvGrpSpPr>
          <p:grpSpPr bwMode="auto">
            <a:xfrm>
              <a:off x="3680" y="998"/>
              <a:ext cx="1503" cy="645"/>
              <a:chOff x="3712" y="1113"/>
              <a:chExt cx="1503" cy="1018"/>
            </a:xfrm>
          </p:grpSpPr>
          <p:sp>
            <p:nvSpPr>
              <p:cNvPr id="4125" name="Freeform 6"/>
              <p:cNvSpPr>
                <a:spLocks noChangeAspect="1"/>
              </p:cNvSpPr>
              <p:nvPr/>
            </p:nvSpPr>
            <p:spPr bwMode="auto">
              <a:xfrm>
                <a:off x="3712" y="1113"/>
                <a:ext cx="754" cy="1018"/>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6" name="Freeform 7"/>
              <p:cNvSpPr>
                <a:spLocks noChangeAspect="1"/>
              </p:cNvSpPr>
              <p:nvPr/>
            </p:nvSpPr>
            <p:spPr bwMode="auto">
              <a:xfrm flipH="1">
                <a:off x="4461" y="1113"/>
                <a:ext cx="754" cy="1018"/>
              </a:xfrm>
              <a:custGeom>
                <a:avLst/>
                <a:gdLst>
                  <a:gd name="T0" fmla="*/ 444 w 444"/>
                  <a:gd name="T1" fmla="*/ 3 h 873"/>
                  <a:gd name="T2" fmla="*/ 430 w 444"/>
                  <a:gd name="T3" fmla="*/ 9 h 873"/>
                  <a:gd name="T4" fmla="*/ 402 w 444"/>
                  <a:gd name="T5" fmla="*/ 57 h 873"/>
                  <a:gd name="T6" fmla="*/ 350 w 444"/>
                  <a:gd name="T7" fmla="*/ 231 h 873"/>
                  <a:gd name="T8" fmla="*/ 308 w 444"/>
                  <a:gd name="T9" fmla="*/ 397 h 873"/>
                  <a:gd name="T10" fmla="*/ 250 w 444"/>
                  <a:gd name="T11" fmla="*/ 623 h 873"/>
                  <a:gd name="T12" fmla="*/ 184 w 444"/>
                  <a:gd name="T13" fmla="*/ 781 h 873"/>
                  <a:gd name="T14" fmla="*/ 142 w 444"/>
                  <a:gd name="T15" fmla="*/ 833 h 873"/>
                  <a:gd name="T16" fmla="*/ 70 w 444"/>
                  <a:gd name="T17" fmla="*/ 865 h 873"/>
                  <a:gd name="T18" fmla="*/ 0 w 444"/>
                  <a:gd name="T19" fmla="*/ 873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873"/>
                  <a:gd name="T32" fmla="*/ 444 w 444"/>
                  <a:gd name="T33" fmla="*/ 873 h 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873">
                    <a:moveTo>
                      <a:pt x="444" y="3"/>
                    </a:moveTo>
                    <a:cubicBezTo>
                      <a:pt x="442" y="4"/>
                      <a:pt x="437" y="0"/>
                      <a:pt x="430" y="9"/>
                    </a:cubicBezTo>
                    <a:cubicBezTo>
                      <a:pt x="423" y="18"/>
                      <a:pt x="415" y="20"/>
                      <a:pt x="402" y="57"/>
                    </a:cubicBezTo>
                    <a:cubicBezTo>
                      <a:pt x="389" y="94"/>
                      <a:pt x="366" y="175"/>
                      <a:pt x="350" y="231"/>
                    </a:cubicBezTo>
                    <a:cubicBezTo>
                      <a:pt x="334" y="287"/>
                      <a:pt x="325" y="332"/>
                      <a:pt x="308" y="397"/>
                    </a:cubicBezTo>
                    <a:cubicBezTo>
                      <a:pt x="291" y="462"/>
                      <a:pt x="271" y="559"/>
                      <a:pt x="250" y="623"/>
                    </a:cubicBezTo>
                    <a:cubicBezTo>
                      <a:pt x="229" y="687"/>
                      <a:pt x="202" y="746"/>
                      <a:pt x="184" y="781"/>
                    </a:cubicBezTo>
                    <a:cubicBezTo>
                      <a:pt x="166" y="816"/>
                      <a:pt x="161" y="819"/>
                      <a:pt x="142" y="833"/>
                    </a:cubicBezTo>
                    <a:cubicBezTo>
                      <a:pt x="123" y="847"/>
                      <a:pt x="94" y="858"/>
                      <a:pt x="70" y="865"/>
                    </a:cubicBezTo>
                    <a:cubicBezTo>
                      <a:pt x="46" y="872"/>
                      <a:pt x="12" y="872"/>
                      <a:pt x="0" y="873"/>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06" name="Line 8"/>
            <p:cNvSpPr>
              <a:spLocks noChangeAspect="1" noChangeShapeType="1"/>
            </p:cNvSpPr>
            <p:nvPr/>
          </p:nvSpPr>
          <p:spPr bwMode="auto">
            <a:xfrm>
              <a:off x="3616" y="1691"/>
              <a:ext cx="17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 name="Text Box 9"/>
            <p:cNvSpPr txBox="1">
              <a:spLocks noChangeArrowheads="1"/>
            </p:cNvSpPr>
            <p:nvPr/>
          </p:nvSpPr>
          <p:spPr bwMode="auto">
            <a:xfrm>
              <a:off x="3275" y="1025"/>
              <a:ext cx="367"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dirty="0" err="1">
                  <a:solidFill>
                    <a:schemeClr val="tx1"/>
                  </a:solidFill>
                </a:rPr>
                <a:t>f</a:t>
              </a:r>
              <a:r>
                <a:rPr lang="en-US" i="1" baseline="-25000" dirty="0" err="1">
                  <a:solidFill>
                    <a:schemeClr val="tx1"/>
                  </a:solidFill>
                </a:rPr>
                <a:t>X</a:t>
              </a:r>
              <a:r>
                <a:rPr lang="en-US" dirty="0">
                  <a:solidFill>
                    <a:schemeClr val="tx1"/>
                  </a:solidFill>
                </a:rPr>
                <a:t>(</a:t>
              </a:r>
              <a:r>
                <a:rPr lang="en-US" i="1" dirty="0">
                  <a:solidFill>
                    <a:schemeClr val="tx1"/>
                  </a:solidFill>
                </a:rPr>
                <a:t>x</a:t>
              </a:r>
              <a:r>
                <a:rPr lang="en-US" dirty="0">
                  <a:solidFill>
                    <a:schemeClr val="tx1"/>
                  </a:solidFill>
                </a:rPr>
                <a:t>)</a:t>
              </a:r>
              <a:endParaRPr lang="en-US" baseline="-25000" dirty="0">
                <a:solidFill>
                  <a:schemeClr val="tx1"/>
                </a:solidFill>
              </a:endParaRPr>
            </a:p>
          </p:txBody>
        </p:sp>
        <p:sp>
          <p:nvSpPr>
            <p:cNvPr id="4108" name="Line 11"/>
            <p:cNvSpPr>
              <a:spLocks noChangeShapeType="1"/>
            </p:cNvSpPr>
            <p:nvPr/>
          </p:nvSpPr>
          <p:spPr bwMode="auto">
            <a:xfrm flipV="1">
              <a:off x="3614" y="990"/>
              <a:ext cx="0" cy="1378"/>
            </a:xfrm>
            <a:prstGeom prst="line">
              <a:avLst/>
            </a:prstGeom>
            <a:noFill/>
            <a:ln w="1905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Text Box 13"/>
            <p:cNvSpPr txBox="1">
              <a:spLocks noChangeArrowheads="1"/>
            </p:cNvSpPr>
            <p:nvPr/>
          </p:nvSpPr>
          <p:spPr bwMode="auto">
            <a:xfrm>
              <a:off x="5290" y="1566"/>
              <a:ext cx="180"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x</a:t>
              </a:r>
            </a:p>
          </p:txBody>
        </p:sp>
        <p:sp>
          <p:nvSpPr>
            <p:cNvPr id="4110" name="Text Box 25"/>
            <p:cNvSpPr txBox="1">
              <a:spLocks noChangeArrowheads="1"/>
            </p:cNvSpPr>
            <p:nvPr/>
          </p:nvSpPr>
          <p:spPr bwMode="auto">
            <a:xfrm>
              <a:off x="4307" y="1283"/>
              <a:ext cx="496"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f</a:t>
              </a:r>
              <a:r>
                <a:rPr lang="en-US" i="1" baseline="-25000">
                  <a:solidFill>
                    <a:schemeClr val="tx1"/>
                  </a:solidFill>
                </a:rPr>
                <a:t>X</a:t>
              </a:r>
              <a:r>
                <a:rPr lang="en-US">
                  <a:solidFill>
                    <a:schemeClr val="tx1"/>
                  </a:solidFill>
                </a:rPr>
                <a:t>(</a:t>
              </a:r>
              <a:r>
                <a:rPr lang="en-US" i="1">
                  <a:solidFill>
                    <a:schemeClr val="tx1"/>
                  </a:solidFill>
                </a:rPr>
                <a:t>x</a:t>
              </a:r>
              <a:r>
                <a:rPr lang="en-US">
                  <a:solidFill>
                    <a:schemeClr val="tx1"/>
                  </a:solidFill>
                </a:rPr>
                <a:t>)dx</a:t>
              </a:r>
            </a:p>
          </p:txBody>
        </p:sp>
        <p:sp>
          <p:nvSpPr>
            <p:cNvPr id="4111" name="Text Box 26"/>
            <p:cNvSpPr txBox="1">
              <a:spLocks noChangeArrowheads="1"/>
            </p:cNvSpPr>
            <p:nvPr/>
          </p:nvSpPr>
          <p:spPr bwMode="auto">
            <a:xfrm>
              <a:off x="4566" y="1093"/>
              <a:ext cx="371"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a:solidFill>
                    <a:schemeClr val="tx1"/>
                  </a:solidFill>
                </a:rPr>
                <a:t>PDF</a:t>
              </a:r>
            </a:p>
          </p:txBody>
        </p:sp>
        <p:sp>
          <p:nvSpPr>
            <p:cNvPr id="4112" name="Text Box 27"/>
            <p:cNvSpPr txBox="1">
              <a:spLocks noChangeArrowheads="1"/>
            </p:cNvSpPr>
            <p:nvPr/>
          </p:nvSpPr>
          <p:spPr bwMode="auto">
            <a:xfrm>
              <a:off x="4315" y="1726"/>
              <a:ext cx="251"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dx</a:t>
              </a:r>
            </a:p>
          </p:txBody>
        </p:sp>
        <p:sp>
          <p:nvSpPr>
            <p:cNvPr id="4113" name="Text Box 29"/>
            <p:cNvSpPr txBox="1">
              <a:spLocks noChangeArrowheads="1"/>
            </p:cNvSpPr>
            <p:nvPr/>
          </p:nvSpPr>
          <p:spPr bwMode="auto">
            <a:xfrm>
              <a:off x="3296" y="2054"/>
              <a:ext cx="367" cy="212"/>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bg1"/>
                  </a:solidFill>
                  <a:latin typeface="Arial" panose="020B0604020202020204" pitchFamily="34" charset="0"/>
                </a:defRPr>
              </a:lvl1pPr>
              <a:lvl2pPr marL="742950" indent="-285750">
                <a:defRPr sz="1600">
                  <a:solidFill>
                    <a:schemeClr val="bg1"/>
                  </a:solidFill>
                  <a:latin typeface="Arial" panose="020B0604020202020204" pitchFamily="34" charset="0"/>
                </a:defRPr>
              </a:lvl2pPr>
              <a:lvl3pPr marL="1143000" indent="-228600">
                <a:defRPr sz="1600">
                  <a:solidFill>
                    <a:schemeClr val="bg1"/>
                  </a:solidFill>
                  <a:latin typeface="Arial" panose="020B0604020202020204" pitchFamily="34" charset="0"/>
                </a:defRPr>
              </a:lvl3pPr>
              <a:lvl4pPr marL="1600200" indent="-228600">
                <a:defRPr sz="1600">
                  <a:solidFill>
                    <a:schemeClr val="bg1"/>
                  </a:solidFill>
                  <a:latin typeface="Arial" panose="020B0604020202020204" pitchFamily="34" charset="0"/>
                </a:defRPr>
              </a:lvl4pPr>
              <a:lvl5pPr marL="2057400" indent="-228600">
                <a:defRPr sz="1600">
                  <a:solidFill>
                    <a:schemeClr val="bg1"/>
                  </a:solidFill>
                  <a:latin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defRPr>
              </a:lvl9pPr>
            </a:lstStyle>
            <a:p>
              <a:r>
                <a:rPr lang="en-US" i="1">
                  <a:solidFill>
                    <a:schemeClr val="tx1"/>
                  </a:solidFill>
                </a:rPr>
                <a:t>g</a:t>
              </a:r>
              <a:r>
                <a:rPr lang="en-US">
                  <a:solidFill>
                    <a:schemeClr val="tx1"/>
                  </a:solidFill>
                </a:rPr>
                <a:t>(</a:t>
              </a:r>
              <a:r>
                <a:rPr lang="en-US" i="1">
                  <a:solidFill>
                    <a:schemeClr val="tx1"/>
                  </a:solidFill>
                </a:rPr>
                <a:t>X</a:t>
              </a:r>
              <a:r>
                <a:rPr lang="en-US">
                  <a:solidFill>
                    <a:schemeClr val="tx1"/>
                  </a:solidFill>
                </a:rPr>
                <a:t>)</a:t>
              </a:r>
              <a:endParaRPr lang="en-US" baseline="-25000">
                <a:solidFill>
                  <a:schemeClr val="tx1"/>
                </a:solidFill>
              </a:endParaRPr>
            </a:p>
          </p:txBody>
        </p:sp>
        <p:sp>
          <p:nvSpPr>
            <p:cNvPr id="4114" name="Freeform 30"/>
            <p:cNvSpPr>
              <a:spLocks/>
            </p:cNvSpPr>
            <p:nvPr/>
          </p:nvSpPr>
          <p:spPr bwMode="auto">
            <a:xfrm>
              <a:off x="3728" y="1787"/>
              <a:ext cx="1381" cy="560"/>
            </a:xfrm>
            <a:custGeom>
              <a:avLst/>
              <a:gdLst>
                <a:gd name="T0" fmla="*/ 0 w 1381"/>
                <a:gd name="T1" fmla="*/ 0 h 560"/>
                <a:gd name="T2" fmla="*/ 160 w 1381"/>
                <a:gd name="T3" fmla="*/ 282 h 560"/>
                <a:gd name="T4" fmla="*/ 379 w 1381"/>
                <a:gd name="T5" fmla="*/ 410 h 560"/>
                <a:gd name="T6" fmla="*/ 597 w 1381"/>
                <a:gd name="T7" fmla="*/ 277 h 560"/>
                <a:gd name="T8" fmla="*/ 811 w 1381"/>
                <a:gd name="T9" fmla="*/ 138 h 560"/>
                <a:gd name="T10" fmla="*/ 1163 w 1381"/>
                <a:gd name="T11" fmla="*/ 368 h 560"/>
                <a:gd name="T12" fmla="*/ 1381 w 1381"/>
                <a:gd name="T13" fmla="*/ 560 h 560"/>
                <a:gd name="T14" fmla="*/ 0 60000 65536"/>
                <a:gd name="T15" fmla="*/ 0 60000 65536"/>
                <a:gd name="T16" fmla="*/ 0 60000 65536"/>
                <a:gd name="T17" fmla="*/ 0 60000 65536"/>
                <a:gd name="T18" fmla="*/ 0 60000 65536"/>
                <a:gd name="T19" fmla="*/ 0 60000 65536"/>
                <a:gd name="T20" fmla="*/ 0 60000 65536"/>
                <a:gd name="T21" fmla="*/ 0 w 1381"/>
                <a:gd name="T22" fmla="*/ 0 h 560"/>
                <a:gd name="T23" fmla="*/ 1381 w 1381"/>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1" h="560">
                  <a:moveTo>
                    <a:pt x="0" y="0"/>
                  </a:moveTo>
                  <a:cubicBezTo>
                    <a:pt x="48" y="107"/>
                    <a:pt x="97" y="214"/>
                    <a:pt x="160" y="282"/>
                  </a:cubicBezTo>
                  <a:cubicBezTo>
                    <a:pt x="223" y="350"/>
                    <a:pt x="306" y="411"/>
                    <a:pt x="379" y="410"/>
                  </a:cubicBezTo>
                  <a:cubicBezTo>
                    <a:pt x="452" y="409"/>
                    <a:pt x="525" y="322"/>
                    <a:pt x="597" y="277"/>
                  </a:cubicBezTo>
                  <a:cubicBezTo>
                    <a:pt x="669" y="232"/>
                    <a:pt x="717" y="123"/>
                    <a:pt x="811" y="138"/>
                  </a:cubicBezTo>
                  <a:cubicBezTo>
                    <a:pt x="905" y="153"/>
                    <a:pt x="1068" y="298"/>
                    <a:pt x="1163" y="368"/>
                  </a:cubicBezTo>
                  <a:cubicBezTo>
                    <a:pt x="1258" y="438"/>
                    <a:pt x="1319" y="499"/>
                    <a:pt x="1381" y="560"/>
                  </a:cubicBez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5" name="Line 31"/>
            <p:cNvSpPr>
              <a:spLocks noChangeShapeType="1"/>
            </p:cNvSpPr>
            <p:nvPr/>
          </p:nvSpPr>
          <p:spPr bwMode="auto">
            <a:xfrm>
              <a:off x="4117" y="1435"/>
              <a:ext cx="0" cy="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32"/>
            <p:cNvSpPr>
              <a:spLocks noChangeShapeType="1"/>
            </p:cNvSpPr>
            <p:nvPr/>
          </p:nvSpPr>
          <p:spPr bwMode="auto">
            <a:xfrm>
              <a:off x="4251" y="1200"/>
              <a:ext cx="0" cy="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7" name="Line 33"/>
            <p:cNvSpPr>
              <a:spLocks noChangeShapeType="1"/>
            </p:cNvSpPr>
            <p:nvPr/>
          </p:nvSpPr>
          <p:spPr bwMode="auto">
            <a:xfrm>
              <a:off x="4187" y="1312"/>
              <a:ext cx="64"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8" name="Line 34"/>
            <p:cNvSpPr>
              <a:spLocks noChangeShapeType="1"/>
            </p:cNvSpPr>
            <p:nvPr/>
          </p:nvSpPr>
          <p:spPr bwMode="auto">
            <a:xfrm>
              <a:off x="4158" y="1378"/>
              <a:ext cx="94" cy="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9" name="Line 35"/>
            <p:cNvSpPr>
              <a:spLocks noChangeShapeType="1"/>
            </p:cNvSpPr>
            <p:nvPr/>
          </p:nvSpPr>
          <p:spPr bwMode="auto">
            <a:xfrm>
              <a:off x="4119" y="1434"/>
              <a:ext cx="134"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0" name="Line 36"/>
            <p:cNvSpPr>
              <a:spLocks noChangeShapeType="1"/>
            </p:cNvSpPr>
            <p:nvPr/>
          </p:nvSpPr>
          <p:spPr bwMode="auto">
            <a:xfrm>
              <a:off x="4119" y="1534"/>
              <a:ext cx="130" cy="1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1" name="Line 37"/>
            <p:cNvSpPr>
              <a:spLocks noChangeShapeType="1"/>
            </p:cNvSpPr>
            <p:nvPr/>
          </p:nvSpPr>
          <p:spPr bwMode="auto">
            <a:xfrm>
              <a:off x="4117" y="1632"/>
              <a:ext cx="54" cy="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2" name="Line 38"/>
            <p:cNvSpPr>
              <a:spLocks noChangeShapeType="1"/>
            </p:cNvSpPr>
            <p:nvPr/>
          </p:nvSpPr>
          <p:spPr bwMode="auto">
            <a:xfrm>
              <a:off x="3979" y="1856"/>
              <a:ext cx="13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3" name="Line 39"/>
            <p:cNvSpPr>
              <a:spLocks noChangeShapeType="1"/>
            </p:cNvSpPr>
            <p:nvPr/>
          </p:nvSpPr>
          <p:spPr bwMode="auto">
            <a:xfrm flipH="1">
              <a:off x="4251" y="1862"/>
              <a:ext cx="1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4" name="Freeform 40"/>
            <p:cNvSpPr>
              <a:spLocks/>
            </p:cNvSpPr>
            <p:nvPr/>
          </p:nvSpPr>
          <p:spPr bwMode="auto">
            <a:xfrm>
              <a:off x="4187" y="1363"/>
              <a:ext cx="170" cy="93"/>
            </a:xfrm>
            <a:custGeom>
              <a:avLst/>
              <a:gdLst>
                <a:gd name="T0" fmla="*/ 170 w 170"/>
                <a:gd name="T1" fmla="*/ 13 h 93"/>
                <a:gd name="T2" fmla="*/ 80 w 170"/>
                <a:gd name="T3" fmla="*/ 13 h 93"/>
                <a:gd name="T4" fmla="*/ 0 w 170"/>
                <a:gd name="T5" fmla="*/ 93 h 93"/>
                <a:gd name="T6" fmla="*/ 0 60000 65536"/>
                <a:gd name="T7" fmla="*/ 0 60000 65536"/>
                <a:gd name="T8" fmla="*/ 0 60000 65536"/>
                <a:gd name="T9" fmla="*/ 0 w 170"/>
                <a:gd name="T10" fmla="*/ 0 h 93"/>
                <a:gd name="T11" fmla="*/ 170 w 170"/>
                <a:gd name="T12" fmla="*/ 93 h 93"/>
              </a:gdLst>
              <a:ahLst/>
              <a:cxnLst>
                <a:cxn ang="T6">
                  <a:pos x="T0" y="T1"/>
                </a:cxn>
                <a:cxn ang="T7">
                  <a:pos x="T2" y="T3"/>
                </a:cxn>
                <a:cxn ang="T8">
                  <a:pos x="T4" y="T5"/>
                </a:cxn>
              </a:cxnLst>
              <a:rect l="T9" t="T10" r="T11" b="T12"/>
              <a:pathLst>
                <a:path w="170" h="93">
                  <a:moveTo>
                    <a:pt x="170" y="13"/>
                  </a:moveTo>
                  <a:cubicBezTo>
                    <a:pt x="139" y="6"/>
                    <a:pt x="108" y="0"/>
                    <a:pt x="80" y="13"/>
                  </a:cubicBezTo>
                  <a:cubicBezTo>
                    <a:pt x="52" y="26"/>
                    <a:pt x="26" y="59"/>
                    <a:pt x="0" y="93"/>
                  </a:cubicBezTo>
                </a:path>
              </a:pathLst>
            </a:custGeom>
            <a:noFill/>
            <a:ln w="19050" cap="flat" cmpd="sng">
              <a:solidFill>
                <a:schemeClr val="tx1"/>
              </a:solidFill>
              <a:prstDash val="solid"/>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4099" name="Object 42"/>
          <p:cNvGraphicFramePr>
            <a:graphicFrameLocks noChangeAspect="1"/>
          </p:cNvGraphicFramePr>
          <p:nvPr/>
        </p:nvGraphicFramePr>
        <p:xfrm>
          <a:off x="754063" y="2786681"/>
          <a:ext cx="3098800" cy="939800"/>
        </p:xfrm>
        <a:graphic>
          <a:graphicData uri="http://schemas.openxmlformats.org/presentationml/2006/ole">
            <mc:AlternateContent xmlns:mc="http://schemas.openxmlformats.org/markup-compatibility/2006">
              <mc:Choice xmlns:v="urn:schemas-microsoft-com:vml" Requires="v">
                <p:oleObj name="Equation" r:id="rId4" imgW="3098520" imgH="939600" progId="Equation.DSMT4">
                  <p:embed/>
                </p:oleObj>
              </mc:Choice>
              <mc:Fallback>
                <p:oleObj name="Equation" r:id="rId4" imgW="3098520" imgH="939600" progId="Equation.DSMT4">
                  <p:embed/>
                  <p:pic>
                    <p:nvPicPr>
                      <p:cNvPr id="4099" name="Object 42"/>
                      <p:cNvPicPr>
                        <a:picLocks noChangeAspect="1" noChangeArrowheads="1"/>
                      </p:cNvPicPr>
                      <p:nvPr/>
                    </p:nvPicPr>
                    <p:blipFill>
                      <a:blip r:embed="rId5"/>
                      <a:srcRect/>
                      <a:stretch>
                        <a:fillRect/>
                      </a:stretch>
                    </p:blipFill>
                    <p:spPr bwMode="auto">
                      <a:xfrm>
                        <a:off x="754063" y="2786681"/>
                        <a:ext cx="30988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3"/>
          <p:cNvGraphicFramePr>
            <a:graphicFrameLocks noChangeAspect="1"/>
          </p:cNvGraphicFramePr>
          <p:nvPr/>
        </p:nvGraphicFramePr>
        <p:xfrm>
          <a:off x="762000" y="4324539"/>
          <a:ext cx="5016500" cy="990600"/>
        </p:xfrm>
        <a:graphic>
          <a:graphicData uri="http://schemas.openxmlformats.org/presentationml/2006/ole">
            <mc:AlternateContent xmlns:mc="http://schemas.openxmlformats.org/markup-compatibility/2006">
              <mc:Choice xmlns:v="urn:schemas-microsoft-com:vml" Requires="v">
                <p:oleObj name="Equation" r:id="rId6" imgW="5016240" imgH="990360" progId="Equation.DSMT4">
                  <p:embed/>
                </p:oleObj>
              </mc:Choice>
              <mc:Fallback>
                <p:oleObj name="Equation" r:id="rId6" imgW="5016240" imgH="990360" progId="Equation.DSMT4">
                  <p:embed/>
                  <p:pic>
                    <p:nvPicPr>
                      <p:cNvPr id="4100" name="Object 43"/>
                      <p:cNvPicPr>
                        <a:picLocks noChangeAspect="1" noChangeArrowheads="1"/>
                      </p:cNvPicPr>
                      <p:nvPr/>
                    </p:nvPicPr>
                    <p:blipFill>
                      <a:blip r:embed="rId7"/>
                      <a:srcRect/>
                      <a:stretch>
                        <a:fillRect/>
                      </a:stretch>
                    </p:blipFill>
                    <p:spPr bwMode="auto">
                      <a:xfrm>
                        <a:off x="762000" y="4324539"/>
                        <a:ext cx="50165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6335713" y="4903788"/>
          <a:ext cx="1981200" cy="355600"/>
        </p:xfrm>
        <a:graphic>
          <a:graphicData uri="http://schemas.openxmlformats.org/presentationml/2006/ole">
            <mc:AlternateContent xmlns:mc="http://schemas.openxmlformats.org/markup-compatibility/2006">
              <mc:Choice xmlns:v="urn:schemas-microsoft-com:vml" Requires="v">
                <p:oleObj name="Equation" r:id="rId8" imgW="1981080" imgH="355320" progId="Equation.DSMT4">
                  <p:embed/>
                </p:oleObj>
              </mc:Choice>
              <mc:Fallback>
                <p:oleObj name="Equation" r:id="rId8" imgW="1981080" imgH="355320" progId="Equation.DSMT4">
                  <p:embed/>
                  <p:pic>
                    <p:nvPicPr>
                      <p:cNvPr id="2" name="Object 1"/>
                      <p:cNvPicPr/>
                      <p:nvPr/>
                    </p:nvPicPr>
                    <p:blipFill>
                      <a:blip r:embed="rId9"/>
                      <a:stretch>
                        <a:fillRect/>
                      </a:stretch>
                    </p:blipFill>
                    <p:spPr>
                      <a:xfrm>
                        <a:off x="6335713" y="4903788"/>
                        <a:ext cx="1981200" cy="355600"/>
                      </a:xfrm>
                      <a:prstGeom prst="rect">
                        <a:avLst/>
                      </a:prstGeom>
                      <a:ln w="19050">
                        <a:solidFill>
                          <a:srgbClr val="FF0000"/>
                        </a:solidFill>
                      </a:ln>
                    </p:spPr>
                  </p:pic>
                </p:oleObj>
              </mc:Fallback>
            </mc:AlternateContent>
          </a:graphicData>
        </a:graphic>
      </p:graphicFrame>
    </p:spTree>
    <p:extLst>
      <p:ext uri="{BB962C8B-B14F-4D97-AF65-F5344CB8AC3E}">
        <p14:creationId xmlns:p14="http://schemas.microsoft.com/office/powerpoint/2010/main" val="16872214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p=2x, x in [0,1]. Start at x=0.1, and use U[x-0.25,x+0.25] for q.</a:t>
            </a:r>
          </a:p>
          <a:p>
            <a:pPr marL="0" indent="0">
              <a:spcBef>
                <a:spcPts val="600"/>
              </a:spcBef>
              <a:buNone/>
            </a:pPr>
            <a:r>
              <a:rPr lang="en-US" sz="1600" dirty="0">
                <a:latin typeface="Courier New" panose="02070309020205020404" pitchFamily="49" charset="0"/>
                <a:cs typeface="Courier New" panose="02070309020205020404" pitchFamily="49" charset="0"/>
              </a:rPr>
              <a:t>x0=0.1; x=x0+(rand-0.5)/2</a:t>
            </a:r>
          </a:p>
          <a:p>
            <a:pPr marL="0" indent="0">
              <a:spcBef>
                <a:spcPts val="600"/>
              </a:spcBef>
              <a:buNone/>
            </a:pPr>
            <a:r>
              <a:rPr lang="en-US" sz="1600" dirty="0">
                <a:latin typeface="Courier New" panose="02070309020205020404" pitchFamily="49" charset="0"/>
                <a:cs typeface="Courier New" panose="02070309020205020404" pitchFamily="49" charset="0"/>
              </a:rPr>
              <a:t>x =0.0266</a:t>
            </a:r>
          </a:p>
          <a:p>
            <a:pPr marL="0" indent="0">
              <a:spcBef>
                <a:spcPts val="600"/>
              </a:spcBef>
              <a:buNone/>
            </a:pPr>
            <a:r>
              <a:rPr lang="en-US" sz="1600" dirty="0" err="1">
                <a:latin typeface="Courier New" panose="02070309020205020404" pitchFamily="49" charset="0"/>
                <a:cs typeface="Courier New" panose="02070309020205020404" pitchFamily="49" charset="0"/>
              </a:rPr>
              <a:t>paccept</a:t>
            </a:r>
            <a:r>
              <a:rPr lang="en-US" sz="1600" dirty="0">
                <a:latin typeface="Courier New" panose="02070309020205020404" pitchFamily="49" charset="0"/>
                <a:cs typeface="Courier New" panose="02070309020205020404" pitchFamily="49" charset="0"/>
              </a:rPr>
              <a:t>=(2*x)/(2*x0)=0.2657</a:t>
            </a:r>
          </a:p>
          <a:p>
            <a:pPr marL="0" indent="0">
              <a:spcBef>
                <a:spcPts val="600"/>
              </a:spcBef>
              <a:buNone/>
            </a:pPr>
            <a:r>
              <a:rPr lang="en-US" sz="1600" dirty="0">
                <a:latin typeface="Courier New" panose="02070309020205020404" pitchFamily="49" charset="0"/>
                <a:cs typeface="Courier New" panose="02070309020205020404" pitchFamily="49" charset="0"/>
              </a:rPr>
              <a:t>rand=0.4494 %reject</a:t>
            </a:r>
          </a:p>
          <a:p>
            <a:pPr marL="0" indent="0">
              <a:spcBef>
                <a:spcPts val="600"/>
              </a:spcBef>
              <a:buNone/>
            </a:pPr>
            <a:r>
              <a:rPr lang="en-US" sz="1600" dirty="0">
                <a:latin typeface="Courier New" panose="02070309020205020404" pitchFamily="49" charset="0"/>
                <a:cs typeface="Courier New" panose="02070309020205020404" pitchFamily="49" charset="0"/>
              </a:rPr>
              <a:t>x=x0+(rand-0.5)/2=0.3318</a:t>
            </a:r>
          </a:p>
          <a:p>
            <a:pPr marL="0" indent="0">
              <a:spcBef>
                <a:spcPts val="600"/>
              </a:spcBef>
              <a:buNone/>
            </a:pPr>
            <a:r>
              <a:rPr lang="en-US" sz="1600" dirty="0" err="1">
                <a:latin typeface="Courier New" panose="02070309020205020404" pitchFamily="49" charset="0"/>
                <a:cs typeface="Courier New" panose="02070309020205020404" pitchFamily="49" charset="0"/>
              </a:rPr>
              <a:t>paccept</a:t>
            </a:r>
            <a:r>
              <a:rPr lang="en-US" sz="1600" dirty="0">
                <a:latin typeface="Courier New" panose="02070309020205020404" pitchFamily="49" charset="0"/>
                <a:cs typeface="Courier New" panose="02070309020205020404" pitchFamily="49" charset="0"/>
              </a:rPr>
              <a:t>=(2*x)/(2*x0)=3.3177% accept</a:t>
            </a:r>
          </a:p>
          <a:p>
            <a:pPr marL="0" indent="0">
              <a:spcBef>
                <a:spcPts val="600"/>
              </a:spcBef>
              <a:buNone/>
            </a:pPr>
            <a:r>
              <a:rPr lang="en-US" sz="1600" dirty="0">
                <a:latin typeface="Courier New" panose="02070309020205020404" pitchFamily="49" charset="0"/>
                <a:cs typeface="Courier New" panose="02070309020205020404" pitchFamily="49" charset="0"/>
              </a:rPr>
              <a:t>x0=x; x=x0+(rand-0.5)/2=0.1029</a:t>
            </a:r>
          </a:p>
          <a:p>
            <a:pPr marL="0" indent="0">
              <a:spcBef>
                <a:spcPts val="600"/>
              </a:spcBef>
              <a:buNone/>
            </a:pPr>
            <a:r>
              <a:rPr lang="en-US" sz="1600" dirty="0" err="1">
                <a:latin typeface="Courier New" panose="02070309020205020404" pitchFamily="49" charset="0"/>
                <a:cs typeface="Courier New" panose="02070309020205020404" pitchFamily="49" charset="0"/>
              </a:rPr>
              <a:t>paccept</a:t>
            </a:r>
            <a:r>
              <a:rPr lang="en-US" sz="1600" dirty="0">
                <a:latin typeface="Courier New" panose="02070309020205020404" pitchFamily="49" charset="0"/>
                <a:cs typeface="Courier New" panose="02070309020205020404" pitchFamily="49" charset="0"/>
              </a:rPr>
              <a:t>=(2*x)/(2*x0)=0.3102</a:t>
            </a:r>
          </a:p>
          <a:p>
            <a:pPr marL="0" indent="0">
              <a:spcBef>
                <a:spcPts val="600"/>
              </a:spcBef>
              <a:buNone/>
            </a:pPr>
            <a:r>
              <a:rPr lang="en-US" sz="1600" dirty="0">
                <a:latin typeface="Courier New" panose="02070309020205020404" pitchFamily="49" charset="0"/>
                <a:cs typeface="Courier New" panose="02070309020205020404" pitchFamily="49" charset="0"/>
              </a:rPr>
              <a:t>rand= 0.9730% reject</a:t>
            </a:r>
          </a:p>
        </p:txBody>
      </p:sp>
      <p:sp>
        <p:nvSpPr>
          <p:cNvPr id="2" name="Title 1"/>
          <p:cNvSpPr>
            <a:spLocks noGrp="1"/>
          </p:cNvSpPr>
          <p:nvPr>
            <p:ph type="title"/>
          </p:nvPr>
        </p:nvSpPr>
        <p:spPr/>
        <p:txBody>
          <a:bodyPr/>
          <a:lstStyle/>
          <a:p>
            <a:r>
              <a:rPr lang="en-US" dirty="0"/>
              <a:t>Triangular Distribution Illustration </a:t>
            </a:r>
          </a:p>
        </p:txBody>
      </p:sp>
      <p:pic>
        <p:nvPicPr>
          <p:cNvPr id="5" name="Picture 4">
            <a:extLst>
              <a:ext uri="{FF2B5EF4-FFF2-40B4-BE49-F238E27FC236}">
                <a16:creationId xmlns:a16="http://schemas.microsoft.com/office/drawing/2014/main" id="{0B2B6E28-632A-482C-8D09-FF2985D9C4A5}"/>
              </a:ext>
            </a:extLst>
          </p:cNvPr>
          <p:cNvPicPr>
            <a:picLocks noChangeAspect="1"/>
          </p:cNvPicPr>
          <p:nvPr/>
        </p:nvPicPr>
        <p:blipFill>
          <a:blip r:embed="rId3"/>
          <a:stretch>
            <a:fillRect/>
          </a:stretch>
        </p:blipFill>
        <p:spPr>
          <a:xfrm>
            <a:off x="4645337" y="1263154"/>
            <a:ext cx="3878626" cy="2909979"/>
          </a:xfrm>
          <a:prstGeom prst="rect">
            <a:avLst/>
          </a:prstGeom>
        </p:spPr>
      </p:pic>
      <p:sp>
        <p:nvSpPr>
          <p:cNvPr id="6" name="TextBox 5">
            <a:extLst>
              <a:ext uri="{FF2B5EF4-FFF2-40B4-BE49-F238E27FC236}">
                <a16:creationId xmlns:a16="http://schemas.microsoft.com/office/drawing/2014/main" id="{ECD83629-E697-4A05-A8D4-85432296C042}"/>
              </a:ext>
            </a:extLst>
          </p:cNvPr>
          <p:cNvSpPr txBox="1"/>
          <p:nvPr/>
        </p:nvSpPr>
        <p:spPr>
          <a:xfrm>
            <a:off x="4453613" y="4091562"/>
            <a:ext cx="4690387" cy="2246769"/>
          </a:xfrm>
          <a:prstGeom prst="rect">
            <a:avLst/>
          </a:prstGeom>
          <a:noFill/>
        </p:spPr>
        <p:txBody>
          <a:bodyPr wrap="none" lIns="0" tIns="0" rIns="0" bIns="0" rtlCol="0">
            <a:spAutoFit/>
          </a:bodyPr>
          <a:lstStyle/>
          <a:p>
            <a:r>
              <a:rPr lang="pt-BR" sz="1600" dirty="0">
                <a:latin typeface="Courier New" panose="02070309020205020404" pitchFamily="49" charset="0"/>
                <a:cs typeface="Courier New" panose="02070309020205020404" pitchFamily="49" charset="0"/>
              </a:rPr>
              <a:t>N=10000; x=zeros(1,N); x(1)=0.5;</a:t>
            </a:r>
          </a:p>
          <a:p>
            <a:r>
              <a:rPr lang="en-US" sz="1600" dirty="0">
                <a:latin typeface="Courier New" panose="02070309020205020404" pitchFamily="49" charset="0"/>
                <a:cs typeface="Courier New" panose="02070309020205020404" pitchFamily="49" charset="0"/>
              </a:rPr>
              <a:t>for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=1:N-1</a:t>
            </a:r>
          </a:p>
          <a:p>
            <a:r>
              <a:rPr lang="nn-NO" sz="1600" dirty="0">
                <a:latin typeface="Courier New" panose="02070309020205020404" pitchFamily="49" charset="0"/>
                <a:cs typeface="Courier New" panose="02070309020205020404" pitchFamily="49" charset="0"/>
              </a:rPr>
              <a:t> xs=x(i)+0.5*(rand-0.5); </a:t>
            </a:r>
          </a:p>
          <a:p>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xs</a:t>
            </a:r>
            <a:r>
              <a:rPr lang="en-US" sz="1600" dirty="0">
                <a:latin typeface="Courier New" panose="02070309020205020404" pitchFamily="49" charset="0"/>
                <a:cs typeface="Courier New" panose="02070309020205020404" pitchFamily="49" charset="0"/>
              </a:rPr>
              <a:t>&lt;0 || </a:t>
            </a:r>
            <a:r>
              <a:rPr lang="en-US" sz="1600" dirty="0" err="1">
                <a:latin typeface="Courier New" panose="02070309020205020404" pitchFamily="49" charset="0"/>
                <a:cs typeface="Courier New" panose="02070309020205020404" pitchFamily="49" charset="0"/>
              </a:rPr>
              <a:t>xs</a:t>
            </a:r>
            <a:r>
              <a:rPr lang="en-US" sz="1600" dirty="0">
                <a:latin typeface="Courier New" panose="02070309020205020404" pitchFamily="49" charset="0"/>
                <a:cs typeface="Courier New" panose="02070309020205020404" pitchFamily="49" charset="0"/>
              </a:rPr>
              <a:t>&gt;1, </a:t>
            </a:r>
            <a:r>
              <a:rPr lang="en-US" sz="1600" dirty="0" err="1">
                <a:latin typeface="Courier New" panose="02070309020205020404" pitchFamily="49" charset="0"/>
                <a:cs typeface="Courier New" panose="02070309020205020404" pitchFamily="49" charset="0"/>
              </a:rPr>
              <a:t>xs</a:t>
            </a:r>
            <a:r>
              <a:rPr lang="en-US" sz="1600" dirty="0">
                <a:latin typeface="Courier New" panose="02070309020205020404" pitchFamily="49" charset="0"/>
                <a:cs typeface="Courier New" panose="02070309020205020404" pitchFamily="49" charset="0"/>
              </a:rPr>
              <a:t>=0; end</a:t>
            </a:r>
          </a:p>
          <a:p>
            <a:r>
              <a:rPr lang="en-US" sz="1600" dirty="0">
                <a:latin typeface="Courier New" panose="02070309020205020404" pitchFamily="49" charset="0"/>
                <a:cs typeface="Courier New" panose="02070309020205020404" pitchFamily="49" charset="0"/>
              </a:rPr>
              <a:t> if rand &lt; min(1, </a:t>
            </a:r>
            <a:r>
              <a:rPr lang="en-US" sz="1600" dirty="0" err="1">
                <a:latin typeface="Courier New" panose="02070309020205020404" pitchFamily="49" charset="0"/>
                <a:cs typeface="Courier New" panose="02070309020205020404" pitchFamily="49" charset="0"/>
              </a:rPr>
              <a:t>xs</a:t>
            </a:r>
            <a:r>
              <a:rPr lang="en-US" sz="1600" dirty="0">
                <a:latin typeface="Courier New" panose="02070309020205020404" pitchFamily="49" charset="0"/>
                <a:cs typeface="Courier New" panose="02070309020205020404" pitchFamily="49" charset="0"/>
              </a:rPr>
              <a:t>/x(</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x(i+1)=</a:t>
            </a:r>
            <a:r>
              <a:rPr lang="en-US" sz="1600" dirty="0" err="1">
                <a:latin typeface="Courier New" panose="02070309020205020404" pitchFamily="49" charset="0"/>
                <a:cs typeface="Courier New" panose="02070309020205020404" pitchFamily="49" charset="0"/>
              </a:rPr>
              <a:t>xs</a:t>
            </a:r>
            <a:r>
              <a:rPr lang="en-US" sz="1600" dirty="0">
                <a:latin typeface="Courier New" panose="02070309020205020404" pitchFamily="49" charset="0"/>
                <a:cs typeface="Courier New" panose="02070309020205020404" pitchFamily="49" charset="0"/>
              </a:rPr>
              <a:t>;</a:t>
            </a:r>
          </a:p>
          <a:p>
            <a:r>
              <a:rPr lang="da-DK" sz="1600" dirty="0">
                <a:latin typeface="Courier New" panose="02070309020205020404" pitchFamily="49" charset="0"/>
                <a:cs typeface="Courier New" panose="02070309020205020404" pitchFamily="49" charset="0"/>
              </a:rPr>
              <a:t> else, x(i+1)=x(i);</a:t>
            </a:r>
          </a:p>
          <a:p>
            <a:r>
              <a:rPr lang="en-US" sz="1600" dirty="0">
                <a:latin typeface="Courier New" panose="02070309020205020404" pitchFamily="49" charset="0"/>
                <a:cs typeface="Courier New" panose="02070309020205020404" pitchFamily="49" charset="0"/>
              </a:rPr>
              <a:t> end</a:t>
            </a:r>
          </a:p>
          <a:p>
            <a:r>
              <a:rPr lang="en-US" sz="1600" dirty="0">
                <a:latin typeface="Courier New" panose="02070309020205020404" pitchFamily="49" charset="0"/>
                <a:cs typeface="Courier New" panose="02070309020205020404" pitchFamily="49" charset="0"/>
              </a:rPr>
              <a:t>end</a:t>
            </a:r>
          </a:p>
          <a:p>
            <a:r>
              <a:rPr lang="en-US" sz="1600" dirty="0">
                <a:latin typeface="Courier New" panose="02070309020205020404" pitchFamily="49" charset="0"/>
                <a:cs typeface="Courier New" panose="02070309020205020404" pitchFamily="49" charset="0"/>
              </a:rPr>
              <a:t>histogram(x);</a:t>
            </a:r>
          </a:p>
        </p:txBody>
      </p:sp>
    </p:spTree>
    <p:custDataLst>
      <p:tags r:id="rId1"/>
    </p:custDataLst>
    <p:extLst>
      <p:ext uri="{BB962C8B-B14F-4D97-AF65-F5344CB8AC3E}">
        <p14:creationId xmlns:p14="http://schemas.microsoft.com/office/powerpoint/2010/main" val="4920018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type="body" sz="quarter" idx="10"/>
          </p:nvPr>
        </p:nvSpPr>
        <p:spPr/>
        <p:txBody>
          <a:bodyPr/>
          <a:lstStyle/>
          <a:p>
            <a:r>
              <a:rPr lang="en-US" altLang="ko-KR" dirty="0"/>
              <a:t>Metropolis algorithm </a:t>
            </a:r>
          </a:p>
          <a:p>
            <a:pPr lvl="1"/>
            <a:r>
              <a:rPr lang="en-US" altLang="ko-KR" dirty="0"/>
              <a:t>A proposal distribution q(x*|x) is symmetric </a:t>
            </a:r>
            <a:r>
              <a:rPr lang="en-US" altLang="ko-KR" dirty="0" err="1"/>
              <a:t>w.r.t</a:t>
            </a:r>
            <a:r>
              <a:rPr lang="en-US" altLang="ko-KR" dirty="0"/>
              <a:t> x* and x. Then the ratio is simplified. </a:t>
            </a:r>
          </a:p>
          <a:p>
            <a:pPr lvl="1"/>
            <a:endParaRPr lang="en-US" altLang="ko-KR" dirty="0"/>
          </a:p>
          <a:p>
            <a:pPr lvl="1"/>
            <a:endParaRPr lang="en-US" altLang="ko-KR" dirty="0"/>
          </a:p>
          <a:p>
            <a:pPr lvl="1">
              <a:buNone/>
            </a:pPr>
            <a:r>
              <a:rPr lang="en-US" altLang="ko-KR" dirty="0"/>
              <a:t>	Example: normal </a:t>
            </a:r>
            <a:r>
              <a:rPr lang="en-US" altLang="ko-KR" dirty="0" err="1"/>
              <a:t>pdf</a:t>
            </a:r>
            <a:r>
              <a:rPr lang="en-US" altLang="ko-KR" dirty="0"/>
              <a:t> at x* with mean at x equals to the vice versa.</a:t>
            </a:r>
          </a:p>
          <a:p>
            <a:r>
              <a:rPr lang="en-US" altLang="ko-KR" dirty="0"/>
              <a:t>Practice with </a:t>
            </a:r>
            <a:r>
              <a:rPr lang="en-US" altLang="ko-KR" dirty="0" err="1"/>
              <a:t>matlab</a:t>
            </a:r>
            <a:endParaRPr lang="en-US" altLang="ko-KR" dirty="0"/>
          </a:p>
          <a:p>
            <a:pPr lvl="1"/>
            <a:r>
              <a:rPr lang="en-US" altLang="ko-KR" dirty="0"/>
              <a:t>Generate samples of this distribution using a proposal </a:t>
            </a:r>
            <a:r>
              <a:rPr lang="en-US" altLang="ko-KR" dirty="0" err="1"/>
              <a:t>pdf</a:t>
            </a:r>
            <a:r>
              <a:rPr lang="en-US" altLang="ko-KR" dirty="0"/>
              <a:t> </a:t>
            </a:r>
          </a:p>
          <a:p>
            <a:pPr lvl="1"/>
            <a:endParaRPr lang="en-US" altLang="ko-KR" dirty="0"/>
          </a:p>
          <a:p>
            <a:pPr lvl="1"/>
            <a:endParaRPr lang="en-US" altLang="ko-KR" dirty="0"/>
          </a:p>
          <a:p>
            <a:pPr lvl="1"/>
            <a:r>
              <a:rPr lang="en-US" altLang="ko-KR" dirty="0"/>
              <a:t>As the random walk progresses, the number of samples </a:t>
            </a:r>
            <a:br>
              <a:rPr lang="en-US" altLang="ko-KR" dirty="0"/>
            </a:br>
            <a:r>
              <a:rPr lang="en-US" altLang="ko-KR" dirty="0"/>
              <a:t>are increased, and the distribution converges to the target </a:t>
            </a:r>
            <a:br>
              <a:rPr lang="en-US" altLang="ko-KR" dirty="0"/>
            </a:br>
            <a:r>
              <a:rPr lang="en-US" altLang="ko-KR" dirty="0"/>
              <a:t>distribution.</a:t>
            </a:r>
          </a:p>
          <a:p>
            <a:pPr lvl="1"/>
            <a:endParaRPr lang="en-US" altLang="ko-KR" dirty="0"/>
          </a:p>
          <a:p>
            <a:pPr lvl="1">
              <a:buNone/>
            </a:pPr>
            <a:endParaRPr lang="en-US" altLang="ko-KR" dirty="0"/>
          </a:p>
          <a:p>
            <a:endParaRPr lang="ko-KR" altLang="en-US" dirty="0"/>
          </a:p>
        </p:txBody>
      </p:sp>
      <p:sp>
        <p:nvSpPr>
          <p:cNvPr id="2" name="제목 1"/>
          <p:cNvSpPr>
            <a:spLocks noGrp="1"/>
          </p:cNvSpPr>
          <p:nvPr>
            <p:ph type="title"/>
          </p:nvPr>
        </p:nvSpPr>
        <p:spPr/>
        <p:txBody>
          <a:bodyPr/>
          <a:lstStyle/>
          <a:p>
            <a:r>
              <a:rPr lang="en-US" altLang="ko-KR" dirty="0"/>
              <a:t>Metropolis-Hastings Algorithm</a:t>
            </a:r>
          </a:p>
        </p:txBody>
      </p:sp>
      <p:pic>
        <p:nvPicPr>
          <p:cNvPr id="10" name="Picture 5"/>
          <p:cNvPicPr>
            <a:picLocks noChangeAspect="1" noChangeArrowheads="1"/>
          </p:cNvPicPr>
          <p:nvPr/>
        </p:nvPicPr>
        <p:blipFill>
          <a:blip r:embed="rId4" cstate="print"/>
          <a:srcRect/>
          <a:stretch>
            <a:fillRect/>
          </a:stretch>
        </p:blipFill>
        <p:spPr bwMode="auto">
          <a:xfrm>
            <a:off x="6785318" y="4937488"/>
            <a:ext cx="1969476" cy="1478075"/>
          </a:xfrm>
          <a:prstGeom prst="rect">
            <a:avLst/>
          </a:prstGeom>
          <a:noFill/>
          <a:ln w="9525">
            <a:noFill/>
            <a:miter lim="800000"/>
            <a:headEnd/>
            <a:tailEnd/>
          </a:ln>
        </p:spPr>
      </p:pic>
      <p:pic>
        <p:nvPicPr>
          <p:cNvPr id="4" name="Picture 3">
            <a:extLst>
              <a:ext uri="{FF2B5EF4-FFF2-40B4-BE49-F238E27FC236}">
                <a16:creationId xmlns:a16="http://schemas.microsoft.com/office/drawing/2014/main" id="{A0C264D2-0B3A-4C8D-91C2-1E177B19A829}"/>
              </a:ext>
            </a:extLst>
          </p:cNvPr>
          <p:cNvPicPr>
            <a:picLocks noChangeAspect="1"/>
          </p:cNvPicPr>
          <p:nvPr/>
        </p:nvPicPr>
        <p:blipFill>
          <a:blip r:embed="rId5"/>
          <a:stretch>
            <a:fillRect/>
          </a:stretch>
        </p:blipFill>
        <p:spPr>
          <a:xfrm>
            <a:off x="1632502" y="2044885"/>
            <a:ext cx="5417820" cy="1098804"/>
          </a:xfrm>
          <a:prstGeom prst="rect">
            <a:avLst/>
          </a:prstGeom>
        </p:spPr>
      </p:pic>
      <p:pic>
        <p:nvPicPr>
          <p:cNvPr id="5" name="Picture 4">
            <a:extLst>
              <a:ext uri="{FF2B5EF4-FFF2-40B4-BE49-F238E27FC236}">
                <a16:creationId xmlns:a16="http://schemas.microsoft.com/office/drawing/2014/main" id="{160A383D-761C-4D57-BB8B-8069A04A9EA9}"/>
              </a:ext>
            </a:extLst>
          </p:cNvPr>
          <p:cNvPicPr>
            <a:picLocks noChangeAspect="1"/>
          </p:cNvPicPr>
          <p:nvPr/>
        </p:nvPicPr>
        <p:blipFill>
          <a:blip r:embed="rId6"/>
          <a:stretch>
            <a:fillRect/>
          </a:stretch>
        </p:blipFill>
        <p:spPr>
          <a:xfrm>
            <a:off x="1562332" y="4354051"/>
            <a:ext cx="5335524" cy="534924"/>
          </a:xfrm>
          <a:prstGeom prst="rect">
            <a:avLst/>
          </a:prstGeom>
        </p:spPr>
      </p:pic>
      <p:pic>
        <p:nvPicPr>
          <p:cNvPr id="6" name="Picture 5">
            <a:extLst>
              <a:ext uri="{FF2B5EF4-FFF2-40B4-BE49-F238E27FC236}">
                <a16:creationId xmlns:a16="http://schemas.microsoft.com/office/drawing/2014/main" id="{BA170FB0-8AE5-4489-959A-ACA2FDD580BF}"/>
              </a:ext>
            </a:extLst>
          </p:cNvPr>
          <p:cNvPicPr>
            <a:picLocks noChangeAspect="1"/>
          </p:cNvPicPr>
          <p:nvPr/>
        </p:nvPicPr>
        <p:blipFill>
          <a:blip r:embed="rId7"/>
          <a:stretch>
            <a:fillRect/>
          </a:stretch>
        </p:blipFill>
        <p:spPr>
          <a:xfrm>
            <a:off x="1562332" y="4869322"/>
            <a:ext cx="2072640" cy="432816"/>
          </a:xfrm>
          <a:prstGeom prst="rect">
            <a:avLst/>
          </a:prstGeom>
        </p:spPr>
      </p:pic>
    </p:spTree>
    <p:custDataLst>
      <p:tags r:id="rId1"/>
    </p:custDataLst>
    <p:extLst>
      <p:ext uri="{BB962C8B-B14F-4D97-AF65-F5344CB8AC3E}">
        <p14:creationId xmlns:p14="http://schemas.microsoft.com/office/powerpoint/2010/main" val="42127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Let’s sample from</a:t>
            </a:r>
          </a:p>
          <a:p>
            <a:r>
              <a:rPr lang="en-US" dirty="0"/>
              <a:t>with proposal distribution  </a:t>
            </a:r>
          </a:p>
          <a:p>
            <a:pPr marL="0" indent="0">
              <a:spcBef>
                <a:spcPts val="600"/>
              </a:spcBef>
              <a:buNone/>
            </a:pPr>
            <a:endParaRPr lang="en-US" sz="1800" dirty="0">
              <a:latin typeface="Courier New" panose="02070309020205020404" pitchFamily="49" charset="0"/>
              <a:cs typeface="Courier New" panose="02070309020205020404" pitchFamily="49" charset="0"/>
            </a:endParaRPr>
          </a:p>
          <a:p>
            <a:pPr marL="0" indent="0">
              <a:spcBef>
                <a:spcPts val="600"/>
              </a:spcBef>
              <a:buNone/>
            </a:pPr>
            <a:r>
              <a:rPr lang="en-US" b="1" dirty="0">
                <a:latin typeface="Courier New" panose="02070309020205020404" pitchFamily="49" charset="0"/>
                <a:cs typeface="Courier New" panose="02070309020205020404" pitchFamily="49" charset="0"/>
              </a:rPr>
              <a:t>N=1e4; </a:t>
            </a:r>
            <a:r>
              <a:rPr lang="en-US" b="1" dirty="0" err="1">
                <a:latin typeface="Courier New" panose="02070309020205020404" pitchFamily="49" charset="0"/>
                <a:cs typeface="Courier New" panose="02070309020205020404" pitchFamily="49" charset="0"/>
              </a:rPr>
              <a:t>xa</a:t>
            </a:r>
            <a:r>
              <a:rPr lang="en-US" b="1" dirty="0">
                <a:latin typeface="Courier New" panose="02070309020205020404" pitchFamily="49" charset="0"/>
                <a:cs typeface="Courier New" panose="02070309020205020404" pitchFamily="49" charset="0"/>
              </a:rPr>
              <a:t>=zeros(N,1);</a:t>
            </a:r>
          </a:p>
          <a:p>
            <a:pPr marL="0" indent="0">
              <a:spcBef>
                <a:spcPts val="600"/>
              </a:spcBef>
              <a:buNone/>
            </a:pPr>
            <a:r>
              <a:rPr lang="en-US" b="1" dirty="0">
                <a:latin typeface="Courier New" panose="02070309020205020404" pitchFamily="49" charset="0"/>
                <a:cs typeface="Courier New" panose="02070309020205020404" pitchFamily="49" charset="0"/>
              </a:rPr>
              <a:t>p = @(x) 0.3*</a:t>
            </a:r>
            <a:r>
              <a:rPr lang="en-US" b="1" dirty="0" err="1">
                <a:latin typeface="Courier New" panose="02070309020205020404" pitchFamily="49" charset="0"/>
                <a:cs typeface="Courier New" panose="02070309020205020404" pitchFamily="49" charset="0"/>
              </a:rPr>
              <a:t>exp</a:t>
            </a:r>
            <a:r>
              <a:rPr lang="en-US" b="1" dirty="0">
                <a:latin typeface="Courier New" panose="02070309020205020404" pitchFamily="49" charset="0"/>
                <a:cs typeface="Courier New" panose="02070309020205020404" pitchFamily="49" charset="0"/>
              </a:rPr>
              <a:t>(-0.2*x.^2)+0.7*</a:t>
            </a:r>
            <a:r>
              <a:rPr lang="en-US" b="1" dirty="0" err="1">
                <a:latin typeface="Courier New" panose="02070309020205020404" pitchFamily="49" charset="0"/>
                <a:cs typeface="Courier New" panose="02070309020205020404" pitchFamily="49" charset="0"/>
              </a:rPr>
              <a:t>exp</a:t>
            </a:r>
            <a:r>
              <a:rPr lang="en-US" b="1" dirty="0">
                <a:latin typeface="Courier New" panose="02070309020205020404" pitchFamily="49" charset="0"/>
                <a:cs typeface="Courier New" panose="02070309020205020404" pitchFamily="49" charset="0"/>
              </a:rPr>
              <a:t>(-0.2*(x-10).^2);</a:t>
            </a:r>
          </a:p>
          <a:p>
            <a:pPr marL="0" indent="0">
              <a:spcBef>
                <a:spcPts val="600"/>
              </a:spcBef>
              <a:buNone/>
            </a:pPr>
            <a:r>
              <a:rPr lang="en-US" b="1" dirty="0">
                <a:latin typeface="Courier New" panose="02070309020205020404" pitchFamily="49" charset="0"/>
                <a:cs typeface="Courier New" panose="02070309020205020404" pitchFamily="49" charset="0"/>
              </a:rPr>
              <a:t>for i=1:N-1;</a:t>
            </a:r>
          </a:p>
          <a:p>
            <a:pPr marL="0" indent="0">
              <a:spcBef>
                <a:spcPts val="600"/>
              </a:spcBef>
              <a:buNone/>
            </a:pPr>
            <a:r>
              <a:rPr lang="en-US" b="1" dirty="0">
                <a:latin typeface="Courier New" panose="02070309020205020404" pitchFamily="49" charset="0"/>
                <a:cs typeface="Courier New" panose="02070309020205020404" pitchFamily="49" charset="0"/>
              </a:rPr>
              <a:t> u=rand(1); x=</a:t>
            </a:r>
            <a:r>
              <a:rPr lang="en-US" b="1" dirty="0" err="1">
                <a:latin typeface="Courier New" panose="02070309020205020404" pitchFamily="49" charset="0"/>
                <a:cs typeface="Courier New" panose="02070309020205020404" pitchFamily="49" charset="0"/>
              </a:rPr>
              <a:t>xa</a:t>
            </a:r>
            <a:r>
              <a:rPr lang="en-US" b="1" dirty="0">
                <a:latin typeface="Courier New" panose="02070309020205020404" pitchFamily="49" charset="0"/>
                <a:cs typeface="Courier New" panose="02070309020205020404" pitchFamily="49" charset="0"/>
              </a:rPr>
              <a:t>(i);</a:t>
            </a:r>
          </a:p>
          <a:p>
            <a:pPr marL="0" indent="0">
              <a:spcBef>
                <a:spcPts val="600"/>
              </a:spcBef>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normrnd</a:t>
            </a:r>
            <a:r>
              <a:rPr lang="en-US" b="1" dirty="0">
                <a:latin typeface="Courier New" panose="02070309020205020404" pitchFamily="49" charset="0"/>
                <a:cs typeface="Courier New" panose="02070309020205020404" pitchFamily="49" charset="0"/>
              </a:rPr>
              <a:t>(x,10); % sample from proposal pdf.</a:t>
            </a:r>
          </a:p>
          <a:p>
            <a:pPr marL="0" indent="0">
              <a:spcBef>
                <a:spcPts val="600"/>
              </a:spcBef>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pxs</a:t>
            </a:r>
            <a:r>
              <a:rPr lang="en-US" b="1" dirty="0">
                <a:latin typeface="Courier New" panose="02070309020205020404" pitchFamily="49" charset="0"/>
                <a:cs typeface="Courier New" panose="02070309020205020404" pitchFamily="49" charset="0"/>
              </a:rPr>
              <a:t>=p(</a:t>
            </a:r>
            <a:r>
              <a:rPr lang="en-US" b="1" dirty="0" err="1">
                <a:latin typeface="Courier New" panose="02070309020205020404" pitchFamily="49" charset="0"/>
                <a:cs typeface="Courier New" panose="02070309020205020404" pitchFamily="49" charset="0"/>
              </a:rPr>
              <a:t>xs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px</a:t>
            </a:r>
            <a:r>
              <a:rPr lang="en-US" b="1" dirty="0">
                <a:latin typeface="Courier New" panose="02070309020205020404" pitchFamily="49" charset="0"/>
                <a:cs typeface="Courier New" panose="02070309020205020404" pitchFamily="49" charset="0"/>
              </a:rPr>
              <a:t>=p(x); </a:t>
            </a:r>
          </a:p>
          <a:p>
            <a:pPr marL="0" indent="0">
              <a:spcBef>
                <a:spcPts val="600"/>
              </a:spcBef>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qxs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normpdf</a:t>
            </a:r>
            <a:r>
              <a:rPr lang="en-US" b="1" dirty="0">
                <a:latin typeface="Courier New" panose="02070309020205020404" pitchFamily="49" charset="0"/>
                <a:cs typeface="Courier New" panose="02070309020205020404" pitchFamily="49" charset="0"/>
              </a:rPr>
              <a:t>(xs,x,10);</a:t>
            </a:r>
            <a:r>
              <a:rPr lang="en-US" b="1" dirty="0" err="1">
                <a:latin typeface="Courier New" panose="02070309020205020404" pitchFamily="49" charset="0"/>
                <a:cs typeface="Courier New" panose="02070309020205020404" pitchFamily="49" charset="0"/>
              </a:rPr>
              <a:t>qx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normpdf</a:t>
            </a:r>
            <a:r>
              <a:rPr lang="en-US" b="1" dirty="0">
                <a:latin typeface="Courier New" panose="02070309020205020404" pitchFamily="49" charset="0"/>
                <a:cs typeface="Courier New" panose="02070309020205020404" pitchFamily="49" charset="0"/>
              </a:rPr>
              <a:t>(x,xs,10);</a:t>
            </a:r>
          </a:p>
          <a:p>
            <a:pPr marL="0" indent="0">
              <a:spcBef>
                <a:spcPts val="600"/>
              </a:spcBef>
              <a:buNone/>
            </a:pPr>
            <a:r>
              <a:rPr lang="en-US" b="1" dirty="0">
                <a:latin typeface="Courier New" panose="02070309020205020404" pitchFamily="49" charset="0"/>
                <a:cs typeface="Courier New" panose="02070309020205020404" pitchFamily="49" charset="0"/>
              </a:rPr>
              <a:t> if u&lt;min(1,pxs*</a:t>
            </a:r>
            <a:r>
              <a:rPr lang="en-US" b="1" dirty="0" err="1">
                <a:latin typeface="Courier New" panose="02070309020205020404" pitchFamily="49" charset="0"/>
                <a:cs typeface="Courier New" panose="02070309020205020404" pitchFamily="49" charset="0"/>
              </a:rPr>
              <a:t>qx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qxs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xa</a:t>
            </a:r>
            <a:r>
              <a:rPr lang="en-US" b="1" dirty="0">
                <a:latin typeface="Courier New" panose="02070309020205020404" pitchFamily="49" charset="0"/>
                <a:cs typeface="Courier New" panose="02070309020205020404" pitchFamily="49" charset="0"/>
              </a:rPr>
              <a:t>(1+i)=</a:t>
            </a:r>
            <a:r>
              <a:rPr lang="en-US" b="1" dirty="0" err="1">
                <a:latin typeface="Courier New" panose="02070309020205020404" pitchFamily="49" charset="0"/>
                <a:cs typeface="Courier New" panose="02070309020205020404" pitchFamily="49" charset="0"/>
              </a:rPr>
              <a:t>xs</a:t>
            </a:r>
            <a:r>
              <a:rPr lang="en-US" b="1" dirty="0">
                <a:latin typeface="Courier New" panose="02070309020205020404" pitchFamily="49" charset="0"/>
                <a:cs typeface="Courier New" panose="02070309020205020404" pitchFamily="49" charset="0"/>
              </a:rPr>
              <a:t>; </a:t>
            </a:r>
          </a:p>
          <a:p>
            <a:pPr marL="0" indent="0">
              <a:spcBef>
                <a:spcPts val="600"/>
              </a:spcBef>
              <a:buNone/>
            </a:pPr>
            <a:r>
              <a:rPr lang="en-US" b="1" dirty="0">
                <a:latin typeface="Courier New" panose="02070309020205020404" pitchFamily="49" charset="0"/>
                <a:cs typeface="Courier New" panose="02070309020205020404" pitchFamily="49" charset="0"/>
              </a:rPr>
              <a:t> else </a:t>
            </a:r>
            <a:r>
              <a:rPr lang="en-US" b="1" dirty="0" err="1">
                <a:latin typeface="Courier New" panose="02070309020205020404" pitchFamily="49" charset="0"/>
                <a:cs typeface="Courier New" panose="02070309020205020404" pitchFamily="49" charset="0"/>
              </a:rPr>
              <a:t>xa</a:t>
            </a:r>
            <a:r>
              <a:rPr lang="en-US" b="1" dirty="0">
                <a:latin typeface="Courier New" panose="02070309020205020404" pitchFamily="49" charset="0"/>
                <a:cs typeface="Courier New" panose="02070309020205020404" pitchFamily="49" charset="0"/>
              </a:rPr>
              <a:t>(1+i)=x; end;</a:t>
            </a:r>
          </a:p>
          <a:p>
            <a:pPr marL="0" indent="0">
              <a:spcBef>
                <a:spcPts val="600"/>
              </a:spcBef>
              <a:buNone/>
            </a:pPr>
            <a:r>
              <a:rPr lang="en-US" b="1" dirty="0">
                <a:latin typeface="Courier New" panose="02070309020205020404" pitchFamily="49" charset="0"/>
                <a:cs typeface="Courier New" panose="02070309020205020404" pitchFamily="49" charset="0"/>
              </a:rPr>
              <a:t>end;</a:t>
            </a:r>
          </a:p>
        </p:txBody>
      </p:sp>
      <p:sp>
        <p:nvSpPr>
          <p:cNvPr id="3" name="Title 2"/>
          <p:cNvSpPr>
            <a:spLocks noGrp="1"/>
          </p:cNvSpPr>
          <p:nvPr>
            <p:ph type="title"/>
          </p:nvPr>
        </p:nvSpPr>
        <p:spPr/>
        <p:txBody>
          <a:bodyPr/>
          <a:lstStyle/>
          <a:p>
            <a:r>
              <a:rPr lang="en-US" dirty="0"/>
              <a:t>Normal Proposal Distribution Example</a:t>
            </a:r>
          </a:p>
        </p:txBody>
      </p:sp>
      <p:pic>
        <p:nvPicPr>
          <p:cNvPr id="6" name="Picture 5">
            <a:extLst>
              <a:ext uri="{FF2B5EF4-FFF2-40B4-BE49-F238E27FC236}">
                <a16:creationId xmlns:a16="http://schemas.microsoft.com/office/drawing/2014/main" id="{002ED7FA-995D-4856-B461-BA302F58050D}"/>
              </a:ext>
            </a:extLst>
          </p:cNvPr>
          <p:cNvPicPr>
            <a:picLocks noChangeAspect="1"/>
          </p:cNvPicPr>
          <p:nvPr/>
        </p:nvPicPr>
        <p:blipFill>
          <a:blip r:embed="rId2"/>
          <a:stretch>
            <a:fillRect/>
          </a:stretch>
        </p:blipFill>
        <p:spPr>
          <a:xfrm>
            <a:off x="2794784" y="1022861"/>
            <a:ext cx="5335524" cy="534924"/>
          </a:xfrm>
          <a:prstGeom prst="rect">
            <a:avLst/>
          </a:prstGeom>
        </p:spPr>
      </p:pic>
      <p:pic>
        <p:nvPicPr>
          <p:cNvPr id="7" name="Picture 6">
            <a:extLst>
              <a:ext uri="{FF2B5EF4-FFF2-40B4-BE49-F238E27FC236}">
                <a16:creationId xmlns:a16="http://schemas.microsoft.com/office/drawing/2014/main" id="{122099F8-3F33-4108-8D28-B4166A002B0E}"/>
              </a:ext>
            </a:extLst>
          </p:cNvPr>
          <p:cNvPicPr>
            <a:picLocks noChangeAspect="1"/>
          </p:cNvPicPr>
          <p:nvPr/>
        </p:nvPicPr>
        <p:blipFill>
          <a:blip r:embed="rId3"/>
          <a:stretch>
            <a:fillRect/>
          </a:stretch>
        </p:blipFill>
        <p:spPr>
          <a:xfrm>
            <a:off x="3592101" y="1557785"/>
            <a:ext cx="2071116" cy="434340"/>
          </a:xfrm>
          <a:prstGeom prst="rect">
            <a:avLst/>
          </a:prstGeom>
        </p:spPr>
      </p:pic>
    </p:spTree>
    <p:extLst>
      <p:ext uri="{BB962C8B-B14F-4D97-AF65-F5344CB8AC3E}">
        <p14:creationId xmlns:p14="http://schemas.microsoft.com/office/powerpoint/2010/main" val="27563688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Bef>
                <a:spcPts val="600"/>
              </a:spcBef>
              <a:buNone/>
            </a:pPr>
            <a:r>
              <a:rPr lang="en-US" sz="1800" b="1" dirty="0">
                <a:latin typeface="Courier New" panose="02070309020205020404" pitchFamily="49" charset="0"/>
                <a:cs typeface="Courier New" panose="02070309020205020404" pitchFamily="49" charset="0"/>
              </a:rPr>
              <a:t>% compare pdf of the simulation result with true pdf.</a:t>
            </a:r>
          </a:p>
          <a:p>
            <a:pPr marL="0" indent="0">
              <a:spcBef>
                <a:spcPts val="600"/>
              </a:spcBef>
              <a:buNone/>
            </a:pPr>
            <a:r>
              <a:rPr lang="en-US" sz="1800" b="1" dirty="0" err="1">
                <a:latin typeface="Courier New" panose="02070309020205020404" pitchFamily="49" charset="0"/>
                <a:cs typeface="Courier New" panose="02070309020205020404" pitchFamily="49" charset="0"/>
              </a:rPr>
              <a:t>clf</a:t>
            </a:r>
            <a:r>
              <a:rPr lang="en-US" sz="1800" b="1" dirty="0">
                <a:latin typeface="Courier New" panose="02070309020205020404" pitchFamily="49" charset="0"/>
                <a:cs typeface="Courier New" panose="02070309020205020404" pitchFamily="49" charset="0"/>
              </a:rPr>
              <a:t>; delta=.5; xx=-10:delta:20; </a:t>
            </a:r>
          </a:p>
          <a:p>
            <a:pPr marL="0" indent="0">
              <a:spcBef>
                <a:spcPts val="600"/>
              </a:spcBef>
              <a:buNone/>
            </a:pPr>
            <a:r>
              <a:rPr lang="en-US" sz="1800" b="1" dirty="0" err="1">
                <a:latin typeface="Courier New" panose="02070309020205020404" pitchFamily="49" charset="0"/>
                <a:cs typeface="Courier New" panose="02070309020205020404" pitchFamily="49" charset="0"/>
              </a:rPr>
              <a:t>yy</a:t>
            </a:r>
            <a:r>
              <a:rPr lang="en-US" sz="1800" b="1" dirty="0">
                <a:latin typeface="Courier New" panose="02070309020205020404" pitchFamily="49" charset="0"/>
                <a:cs typeface="Courier New" panose="02070309020205020404" pitchFamily="49" charset="0"/>
              </a:rPr>
              <a:t>=p(xx); </a:t>
            </a:r>
            <a:r>
              <a:rPr lang="en-US" sz="1800" b="1" dirty="0" err="1">
                <a:latin typeface="Courier New" panose="02070309020205020404" pitchFamily="49" charset="0"/>
                <a:cs typeface="Courier New" panose="02070309020205020404" pitchFamily="49" charset="0"/>
              </a:rPr>
              <a:t>yyarea</a:t>
            </a:r>
            <a:r>
              <a:rPr lang="en-US" sz="1800" b="1" dirty="0">
                <a:latin typeface="Courier New" panose="02070309020205020404" pitchFamily="49" charset="0"/>
                <a:cs typeface="Courier New" panose="02070309020205020404" pitchFamily="49" charset="0"/>
              </a:rPr>
              <a:t>=sum(</a:t>
            </a:r>
            <a:r>
              <a:rPr lang="en-US" sz="1800" b="1" dirty="0" err="1">
                <a:latin typeface="Courier New" panose="02070309020205020404" pitchFamily="49" charset="0"/>
                <a:cs typeface="Courier New" panose="02070309020205020404" pitchFamily="49" charset="0"/>
              </a:rPr>
              <a:t>yy</a:t>
            </a:r>
            <a:r>
              <a:rPr lang="en-US" sz="1800" b="1" dirty="0">
                <a:latin typeface="Courier New" panose="02070309020205020404" pitchFamily="49" charset="0"/>
                <a:cs typeface="Courier New" panose="02070309020205020404" pitchFamily="49" charset="0"/>
              </a:rPr>
              <a:t>)*delta;</a:t>
            </a:r>
          </a:p>
          <a:p>
            <a:pPr marL="0" indent="0">
              <a:spcBef>
                <a:spcPts val="600"/>
              </a:spcBef>
              <a:buNone/>
            </a:pP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nb,xout</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hist</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xa,xx</a:t>
            </a:r>
            <a:r>
              <a:rPr lang="en-US" sz="1800" b="1" dirty="0">
                <a:latin typeface="Courier New" panose="02070309020205020404" pitchFamily="49" charset="0"/>
                <a:cs typeface="Courier New" panose="02070309020205020404" pitchFamily="49" charset="0"/>
              </a:rPr>
              <a:t>); plot(</a:t>
            </a:r>
            <a:r>
              <a:rPr lang="en-US" sz="1800" b="1" dirty="0" err="1">
                <a:latin typeface="Courier New" panose="02070309020205020404" pitchFamily="49" charset="0"/>
                <a:cs typeface="Courier New" panose="02070309020205020404" pitchFamily="49" charset="0"/>
              </a:rPr>
              <a:t>xx,yy</a:t>
            </a:r>
            <a:r>
              <a:rPr lang="en-US" sz="1800" b="1" dirty="0">
                <a:latin typeface="Courier New" panose="02070309020205020404" pitchFamily="49" charset="0"/>
                <a:cs typeface="Courier New" panose="02070309020205020404" pitchFamily="49" charset="0"/>
              </a:rPr>
              <a:t>*delta/</a:t>
            </a:r>
            <a:r>
              <a:rPr lang="en-US" sz="1800" b="1" dirty="0" err="1">
                <a:latin typeface="Courier New" panose="02070309020205020404" pitchFamily="49" charset="0"/>
                <a:cs typeface="Courier New" panose="02070309020205020404" pitchFamily="49" charset="0"/>
              </a:rPr>
              <a:t>yyarea</a:t>
            </a:r>
            <a:r>
              <a:rPr lang="en-US" sz="1800" b="1" dirty="0">
                <a:latin typeface="Courier New" panose="02070309020205020404" pitchFamily="49" charset="0"/>
                <a:cs typeface="Courier New" panose="02070309020205020404" pitchFamily="49" charset="0"/>
              </a:rPr>
              <a:t>); </a:t>
            </a:r>
          </a:p>
          <a:p>
            <a:pPr marL="0" indent="0">
              <a:spcBef>
                <a:spcPts val="600"/>
              </a:spcBef>
              <a:buNone/>
            </a:pPr>
            <a:r>
              <a:rPr lang="en-US" sz="1800" b="1" dirty="0">
                <a:latin typeface="Courier New" panose="02070309020205020404" pitchFamily="49" charset="0"/>
                <a:cs typeface="Courier New" panose="02070309020205020404" pitchFamily="49" charset="0"/>
              </a:rPr>
              <a:t>hold on; bar(</a:t>
            </a:r>
            <a:r>
              <a:rPr lang="en-US" sz="1800" b="1" dirty="0" err="1">
                <a:latin typeface="Courier New" panose="02070309020205020404" pitchFamily="49" charset="0"/>
                <a:cs typeface="Courier New" panose="02070309020205020404" pitchFamily="49" charset="0"/>
              </a:rPr>
              <a:t>xout,nb</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N,'w</a:t>
            </a:r>
            <a:r>
              <a:rPr lang="en-US" sz="1800" b="1" dirty="0">
                <a:latin typeface="Courier New" panose="02070309020205020404" pitchFamily="49" charset="0"/>
                <a:cs typeface="Courier New" panose="02070309020205020404" pitchFamily="49" charset="0"/>
              </a:rPr>
              <a:t>');</a:t>
            </a:r>
          </a:p>
          <a:p>
            <a:pPr marL="0" indent="0">
              <a:spcBef>
                <a:spcPts val="600"/>
              </a:spcBef>
              <a:buNone/>
            </a:pPr>
            <a:r>
              <a:rPr lang="en-US" sz="1800" b="1" dirty="0">
                <a:latin typeface="Courier New" panose="02070309020205020404" pitchFamily="49" charset="0"/>
                <a:cs typeface="Courier New" panose="02070309020205020404" pitchFamily="49" charset="0"/>
              </a:rPr>
              <a:t>%</a:t>
            </a:r>
          </a:p>
          <a:p>
            <a:pPr marL="0" indent="0">
              <a:spcBef>
                <a:spcPts val="600"/>
              </a:spcBef>
              <a:buNone/>
            </a:pPr>
            <a:r>
              <a:rPr lang="en-US" sz="1800" b="1" dirty="0">
                <a:latin typeface="Courier New" panose="02070309020205020404" pitchFamily="49" charset="0"/>
                <a:cs typeface="Courier New" panose="02070309020205020404" pitchFamily="49" charset="0"/>
              </a:rPr>
              <a:t>% Compare </a:t>
            </a:r>
            <a:r>
              <a:rPr lang="en-US" sz="1800" b="1" dirty="0" err="1">
                <a:latin typeface="Courier New" panose="02070309020205020404" pitchFamily="49" charset="0"/>
                <a:cs typeface="Courier New" panose="02070309020205020404" pitchFamily="49" charset="0"/>
              </a:rPr>
              <a:t>cdf</a:t>
            </a:r>
            <a:r>
              <a:rPr lang="en-US" sz="1800" b="1" dirty="0">
                <a:latin typeface="Courier New" panose="02070309020205020404" pitchFamily="49" charset="0"/>
                <a:cs typeface="Courier New" panose="02070309020205020404" pitchFamily="49" charset="0"/>
              </a:rPr>
              <a:t> with true </a:t>
            </a:r>
            <a:r>
              <a:rPr lang="en-US" sz="1800" b="1" dirty="0" err="1">
                <a:latin typeface="Courier New" panose="02070309020205020404" pitchFamily="49" charset="0"/>
                <a:cs typeface="Courier New" panose="02070309020205020404" pitchFamily="49" charset="0"/>
              </a:rPr>
              <a:t>cdf</a:t>
            </a:r>
            <a:r>
              <a:rPr lang="en-US" sz="1800" b="1" dirty="0">
                <a:latin typeface="Courier New" panose="02070309020205020404" pitchFamily="49" charset="0"/>
                <a:cs typeface="Courier New" panose="02070309020205020404" pitchFamily="49" charset="0"/>
              </a:rPr>
              <a:t>.</a:t>
            </a:r>
          </a:p>
          <a:p>
            <a:pPr marL="0" indent="0">
              <a:spcBef>
                <a:spcPts val="600"/>
              </a:spcBef>
              <a:buNone/>
            </a:pPr>
            <a:r>
              <a:rPr lang="en-US" sz="1800" b="1" dirty="0" err="1">
                <a:latin typeface="Courier New" panose="02070309020205020404" pitchFamily="49" charset="0"/>
                <a:cs typeface="Courier New" panose="02070309020205020404" pitchFamily="49" charset="0"/>
              </a:rPr>
              <a:t>cdfmc</a:t>
            </a:r>
            <a:r>
              <a:rPr lang="en-US" sz="1800" b="1" dirty="0">
                <a:latin typeface="Courier New" panose="02070309020205020404" pitchFamily="49" charset="0"/>
                <a:cs typeface="Courier New" panose="02070309020205020404" pitchFamily="49" charset="0"/>
              </a:rPr>
              <a:t>=zeros(length(xx),1); </a:t>
            </a:r>
            <a:r>
              <a:rPr lang="en-US" sz="1800" b="1" dirty="0" err="1">
                <a:latin typeface="Courier New" panose="02070309020205020404" pitchFamily="49" charset="0"/>
                <a:cs typeface="Courier New" panose="02070309020205020404" pitchFamily="49" charset="0"/>
              </a:rPr>
              <a:t>cdfog</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cdfmc</a:t>
            </a:r>
            <a:r>
              <a:rPr lang="en-US" sz="1800" b="1" dirty="0">
                <a:latin typeface="Courier New" panose="02070309020205020404" pitchFamily="49" charset="0"/>
                <a:cs typeface="Courier New" panose="02070309020205020404" pitchFamily="49" charset="0"/>
              </a:rPr>
              <a:t>;</a:t>
            </a:r>
          </a:p>
          <a:p>
            <a:pPr marL="0" indent="0">
              <a:spcBef>
                <a:spcPts val="600"/>
              </a:spcBef>
              <a:buNone/>
            </a:pPr>
            <a:r>
              <a:rPr lang="en-US" sz="1800" b="1" dirty="0">
                <a:latin typeface="Courier New" panose="02070309020205020404" pitchFamily="49" charset="0"/>
                <a:cs typeface="Courier New" panose="02070309020205020404" pitchFamily="49" charset="0"/>
              </a:rPr>
              <a:t>for i=2:length(xx);</a:t>
            </a:r>
          </a:p>
          <a:p>
            <a:pPr marL="0" indent="0">
              <a:spcBef>
                <a:spcPts val="600"/>
              </a:spcBef>
              <a:buNone/>
            </a:pP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cdfmc</a:t>
            </a:r>
            <a:r>
              <a:rPr lang="en-US" sz="1800" b="1" dirty="0">
                <a:latin typeface="Courier New" panose="02070309020205020404" pitchFamily="49" charset="0"/>
                <a:cs typeface="Courier New" panose="02070309020205020404" pitchFamily="49" charset="0"/>
              </a:rPr>
              <a:t>(i)=</a:t>
            </a:r>
            <a:r>
              <a:rPr lang="en-US" sz="1800" b="1" dirty="0" err="1">
                <a:latin typeface="Courier New" panose="02070309020205020404" pitchFamily="49" charset="0"/>
                <a:cs typeface="Courier New" panose="02070309020205020404" pitchFamily="49" charset="0"/>
              </a:rPr>
              <a:t>cdfmc</a:t>
            </a:r>
            <a:r>
              <a:rPr lang="en-US" sz="1800" b="1" dirty="0">
                <a:latin typeface="Courier New" panose="02070309020205020404" pitchFamily="49" charset="0"/>
                <a:cs typeface="Courier New" panose="02070309020205020404" pitchFamily="49" charset="0"/>
              </a:rPr>
              <a:t>(i-1)+</a:t>
            </a:r>
            <a:r>
              <a:rPr lang="en-US" sz="1800" b="1" dirty="0" err="1">
                <a:latin typeface="Courier New" panose="02070309020205020404" pitchFamily="49" charset="0"/>
                <a:cs typeface="Courier New" panose="02070309020205020404" pitchFamily="49" charset="0"/>
              </a:rPr>
              <a:t>nb</a:t>
            </a:r>
            <a:r>
              <a:rPr lang="en-US" sz="1800" b="1" dirty="0">
                <a:latin typeface="Courier New" panose="02070309020205020404" pitchFamily="49" charset="0"/>
                <a:cs typeface="Courier New" panose="02070309020205020404" pitchFamily="49" charset="0"/>
              </a:rPr>
              <a:t>(i)/N; </a:t>
            </a:r>
          </a:p>
          <a:p>
            <a:pPr marL="0" indent="0">
              <a:spcBef>
                <a:spcPts val="600"/>
              </a:spcBef>
              <a:buNone/>
            </a:pP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cdfog</a:t>
            </a:r>
            <a:r>
              <a:rPr lang="en-US" sz="1800" b="1" dirty="0">
                <a:latin typeface="Courier New" panose="02070309020205020404" pitchFamily="49" charset="0"/>
                <a:cs typeface="Courier New" panose="02070309020205020404" pitchFamily="49" charset="0"/>
              </a:rPr>
              <a:t>(i)=</a:t>
            </a:r>
            <a:r>
              <a:rPr lang="en-US" sz="1800" b="1" dirty="0" err="1">
                <a:latin typeface="Courier New" panose="02070309020205020404" pitchFamily="49" charset="0"/>
                <a:cs typeface="Courier New" panose="02070309020205020404" pitchFamily="49" charset="0"/>
              </a:rPr>
              <a:t>cdfog</a:t>
            </a:r>
            <a:r>
              <a:rPr lang="en-US" sz="1800" b="1" dirty="0">
                <a:latin typeface="Courier New" panose="02070309020205020404" pitchFamily="49" charset="0"/>
                <a:cs typeface="Courier New" panose="02070309020205020404" pitchFamily="49" charset="0"/>
              </a:rPr>
              <a:t>(i-1)+</a:t>
            </a:r>
            <a:r>
              <a:rPr lang="en-US" sz="1800" b="1" dirty="0" err="1">
                <a:latin typeface="Courier New" panose="02070309020205020404" pitchFamily="49" charset="0"/>
                <a:cs typeface="Courier New" panose="02070309020205020404" pitchFamily="49" charset="0"/>
              </a:rPr>
              <a:t>yy</a:t>
            </a:r>
            <a:r>
              <a:rPr lang="en-US" sz="1800" b="1" dirty="0">
                <a:latin typeface="Courier New" panose="02070309020205020404" pitchFamily="49" charset="0"/>
                <a:cs typeface="Courier New" panose="02070309020205020404" pitchFamily="49" charset="0"/>
              </a:rPr>
              <a:t>(i)*delta/</a:t>
            </a:r>
            <a:r>
              <a:rPr lang="en-US" sz="1800" b="1" dirty="0" err="1">
                <a:latin typeface="Courier New" panose="02070309020205020404" pitchFamily="49" charset="0"/>
                <a:cs typeface="Courier New" panose="02070309020205020404" pitchFamily="49" charset="0"/>
              </a:rPr>
              <a:t>yyarea</a:t>
            </a:r>
            <a:r>
              <a:rPr lang="en-US" sz="1800" b="1" dirty="0">
                <a:latin typeface="Courier New" panose="02070309020205020404" pitchFamily="49" charset="0"/>
                <a:cs typeface="Courier New" panose="02070309020205020404" pitchFamily="49" charset="0"/>
              </a:rPr>
              <a:t>;</a:t>
            </a:r>
          </a:p>
          <a:p>
            <a:pPr marL="0" indent="0">
              <a:spcBef>
                <a:spcPts val="600"/>
              </a:spcBef>
              <a:buNone/>
            </a:pPr>
            <a:r>
              <a:rPr lang="en-US" sz="1800" b="1" dirty="0">
                <a:latin typeface="Courier New" panose="02070309020205020404" pitchFamily="49" charset="0"/>
                <a:cs typeface="Courier New" panose="02070309020205020404" pitchFamily="49" charset="0"/>
              </a:rPr>
              <a:t>end; </a:t>
            </a:r>
          </a:p>
          <a:p>
            <a:pPr marL="0" indent="0">
              <a:spcBef>
                <a:spcPts val="600"/>
              </a:spcBef>
              <a:buNone/>
            </a:pPr>
            <a:r>
              <a:rPr lang="en-US" sz="1800" b="1" dirty="0" err="1">
                <a:latin typeface="Courier New" panose="02070309020205020404" pitchFamily="49" charset="0"/>
                <a:cs typeface="Courier New" panose="02070309020205020404" pitchFamily="49" charset="0"/>
              </a:rPr>
              <a:t>clf</a:t>
            </a:r>
            <a:r>
              <a:rPr lang="en-US" sz="1800" b="1" dirty="0">
                <a:latin typeface="Courier New" panose="02070309020205020404" pitchFamily="49" charset="0"/>
                <a:cs typeface="Courier New" panose="02070309020205020404" pitchFamily="49" charset="0"/>
              </a:rPr>
              <a:t>; plot(xx,[</a:t>
            </a:r>
            <a:r>
              <a:rPr lang="en-US" sz="1800" b="1" dirty="0" err="1">
                <a:latin typeface="Courier New" panose="02070309020205020404" pitchFamily="49" charset="0"/>
                <a:cs typeface="Courier New" panose="02070309020205020404" pitchFamily="49" charset="0"/>
              </a:rPr>
              <a:t>cdfmc</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cdfog</a:t>
            </a:r>
            <a:r>
              <a:rPr lang="en-US" sz="1800" b="1" dirty="0">
                <a:latin typeface="Courier New" panose="02070309020205020404" pitchFamily="49" charset="0"/>
                <a:cs typeface="Courier New" panose="02070309020205020404" pitchFamily="49" charset="0"/>
              </a:rPr>
              <a:t>])</a:t>
            </a:r>
          </a:p>
          <a:p>
            <a:pPr marL="0" indent="0">
              <a:spcBef>
                <a:spcPts val="600"/>
              </a:spcBef>
              <a:buNone/>
            </a:pPr>
            <a:r>
              <a:rPr lang="en-US" sz="1800" b="1" dirty="0">
                <a:latin typeface="Courier New" panose="02070309020205020404" pitchFamily="49" charset="0"/>
                <a:cs typeface="Courier New" panose="02070309020205020404" pitchFamily="49" charset="0"/>
              </a:rPr>
              <a:t>max(</a:t>
            </a:r>
            <a:r>
              <a:rPr lang="en-US" sz="1800" b="1" dirty="0" err="1">
                <a:latin typeface="Courier New" panose="02070309020205020404" pitchFamily="49" charset="0"/>
                <a:cs typeface="Courier New" panose="02070309020205020404" pitchFamily="49" charset="0"/>
              </a:rPr>
              <a:t>cdfmc-cdfog</a:t>
            </a:r>
            <a:r>
              <a:rPr lang="en-US" sz="1800" b="1" dirty="0">
                <a:latin typeface="Courier New" panose="02070309020205020404" pitchFamily="49" charset="0"/>
                <a:cs typeface="Courier New" panose="02070309020205020404" pitchFamily="49" charset="0"/>
              </a:rPr>
              <a:t>) % possible measure of accuracy.</a:t>
            </a:r>
          </a:p>
        </p:txBody>
      </p:sp>
      <p:sp>
        <p:nvSpPr>
          <p:cNvPr id="3" name="Title 2"/>
          <p:cNvSpPr>
            <a:spLocks noGrp="1"/>
          </p:cNvSpPr>
          <p:nvPr>
            <p:ph type="title"/>
          </p:nvPr>
        </p:nvSpPr>
        <p:spPr/>
        <p:txBody>
          <a:bodyPr/>
          <a:lstStyle/>
          <a:p>
            <a:r>
              <a:rPr lang="en-US" dirty="0"/>
              <a:t>Normal Proposal Distribution Example cont.</a:t>
            </a:r>
          </a:p>
        </p:txBody>
      </p:sp>
    </p:spTree>
    <p:extLst>
      <p:ext uri="{BB962C8B-B14F-4D97-AF65-F5344CB8AC3E}">
        <p14:creationId xmlns:p14="http://schemas.microsoft.com/office/powerpoint/2010/main" val="18027778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4703926"/>
            <a:ext cx="8534400" cy="1696874"/>
          </a:xfrm>
        </p:spPr>
        <p:txBody>
          <a:bodyPr/>
          <a:lstStyle/>
          <a:p>
            <a:r>
              <a:rPr lang="en-US" dirty="0"/>
              <a:t>max(</a:t>
            </a:r>
            <a:r>
              <a:rPr lang="en-US" dirty="0" err="1"/>
              <a:t>cdfmc-cdfog</a:t>
            </a:r>
            <a:r>
              <a:rPr lang="en-US" dirty="0"/>
              <a:t>) = 0.0375</a:t>
            </a:r>
          </a:p>
        </p:txBody>
      </p:sp>
      <p:sp>
        <p:nvSpPr>
          <p:cNvPr id="3" name="Title 2"/>
          <p:cNvSpPr>
            <a:spLocks noGrp="1"/>
          </p:cNvSpPr>
          <p:nvPr>
            <p:ph type="title"/>
          </p:nvPr>
        </p:nvSpPr>
        <p:spPr/>
        <p:txBody>
          <a:bodyPr/>
          <a:lstStyle/>
          <a:p>
            <a:r>
              <a:rPr lang="en-US" dirty="0"/>
              <a:t>Normal Proposal Distribution Example cont.</a:t>
            </a:r>
          </a:p>
        </p:txBody>
      </p:sp>
      <p:grpSp>
        <p:nvGrpSpPr>
          <p:cNvPr id="5" name="Group 4"/>
          <p:cNvGrpSpPr>
            <a:grpSpLocks noChangeAspect="1"/>
          </p:cNvGrpSpPr>
          <p:nvPr/>
        </p:nvGrpSpPr>
        <p:grpSpPr bwMode="auto">
          <a:xfrm>
            <a:off x="228601" y="1037087"/>
            <a:ext cx="4170206" cy="3277195"/>
            <a:chOff x="1899" y="1386"/>
            <a:chExt cx="1966" cy="1545"/>
          </a:xfrm>
        </p:grpSpPr>
        <p:sp>
          <p:nvSpPr>
            <p:cNvPr id="7" name="Rectangle 5"/>
            <p:cNvSpPr>
              <a:spLocks noChangeArrowheads="1"/>
            </p:cNvSpPr>
            <p:nvPr/>
          </p:nvSpPr>
          <p:spPr bwMode="auto">
            <a:xfrm>
              <a:off x="2019" y="1419"/>
              <a:ext cx="1804" cy="1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Rectangle 6"/>
            <p:cNvSpPr>
              <a:spLocks noChangeArrowheads="1"/>
            </p:cNvSpPr>
            <p:nvPr/>
          </p:nvSpPr>
          <p:spPr bwMode="auto">
            <a:xfrm>
              <a:off x="2019" y="1419"/>
              <a:ext cx="1804" cy="142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 name="Line 7"/>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 name="Line 8"/>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 name="Line 9"/>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 name="Line 10"/>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 name="Line 11"/>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 name="Line 12"/>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 name="Line 13"/>
            <p:cNvSpPr>
              <a:spLocks noChangeShapeType="1"/>
            </p:cNvSpPr>
            <p:nvPr/>
          </p:nvSpPr>
          <p:spPr bwMode="auto">
            <a:xfrm flipV="1">
              <a:off x="20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 name="Line 14"/>
            <p:cNvSpPr>
              <a:spLocks noChangeShapeType="1"/>
            </p:cNvSpPr>
            <p:nvPr/>
          </p:nvSpPr>
          <p:spPr bwMode="auto">
            <a:xfrm>
              <a:off x="20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 name="Rectangle 15"/>
            <p:cNvSpPr>
              <a:spLocks noChangeArrowheads="1"/>
            </p:cNvSpPr>
            <p:nvPr/>
          </p:nvSpPr>
          <p:spPr bwMode="auto">
            <a:xfrm>
              <a:off x="1974" y="2855"/>
              <a:ext cx="9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8" name="Line 16"/>
            <p:cNvSpPr>
              <a:spLocks noChangeShapeType="1"/>
            </p:cNvSpPr>
            <p:nvPr/>
          </p:nvSpPr>
          <p:spPr bwMode="auto">
            <a:xfrm flipV="1">
              <a:off x="2244"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 name="Line 17"/>
            <p:cNvSpPr>
              <a:spLocks noChangeShapeType="1"/>
            </p:cNvSpPr>
            <p:nvPr/>
          </p:nvSpPr>
          <p:spPr bwMode="auto">
            <a:xfrm>
              <a:off x="2244"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 name="Rectangle 18"/>
            <p:cNvSpPr>
              <a:spLocks noChangeArrowheads="1"/>
            </p:cNvSpPr>
            <p:nvPr/>
          </p:nvSpPr>
          <p:spPr bwMode="auto">
            <a:xfrm>
              <a:off x="2198" y="2855"/>
              <a:ext cx="9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1" name="Line 19"/>
            <p:cNvSpPr>
              <a:spLocks noChangeShapeType="1"/>
            </p:cNvSpPr>
            <p:nvPr/>
          </p:nvSpPr>
          <p:spPr bwMode="auto">
            <a:xfrm flipV="1">
              <a:off x="2468"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 name="Line 20"/>
            <p:cNvSpPr>
              <a:spLocks noChangeShapeType="1"/>
            </p:cNvSpPr>
            <p:nvPr/>
          </p:nvSpPr>
          <p:spPr bwMode="auto">
            <a:xfrm>
              <a:off x="2468"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 name="Rectangle 21"/>
            <p:cNvSpPr>
              <a:spLocks noChangeArrowheads="1"/>
            </p:cNvSpPr>
            <p:nvPr/>
          </p:nvSpPr>
          <p:spPr bwMode="auto">
            <a:xfrm>
              <a:off x="2439" y="2855"/>
              <a:ext cx="5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4" name="Line 22"/>
            <p:cNvSpPr>
              <a:spLocks noChangeShapeType="1"/>
            </p:cNvSpPr>
            <p:nvPr/>
          </p:nvSpPr>
          <p:spPr bwMode="auto">
            <a:xfrm flipV="1">
              <a:off x="2693"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 name="Line 23"/>
            <p:cNvSpPr>
              <a:spLocks noChangeShapeType="1"/>
            </p:cNvSpPr>
            <p:nvPr/>
          </p:nvSpPr>
          <p:spPr bwMode="auto">
            <a:xfrm>
              <a:off x="2693"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 name="Rectangle 24"/>
            <p:cNvSpPr>
              <a:spLocks noChangeArrowheads="1"/>
            </p:cNvSpPr>
            <p:nvPr/>
          </p:nvSpPr>
          <p:spPr bwMode="auto">
            <a:xfrm>
              <a:off x="2680" y="2855"/>
              <a:ext cx="3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7" name="Line 25"/>
            <p:cNvSpPr>
              <a:spLocks noChangeShapeType="1"/>
            </p:cNvSpPr>
            <p:nvPr/>
          </p:nvSpPr>
          <p:spPr bwMode="auto">
            <a:xfrm flipV="1">
              <a:off x="29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8" name="Line 26"/>
            <p:cNvSpPr>
              <a:spLocks noChangeShapeType="1"/>
            </p:cNvSpPr>
            <p:nvPr/>
          </p:nvSpPr>
          <p:spPr bwMode="auto">
            <a:xfrm>
              <a:off x="29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9" name="Rectangle 27"/>
            <p:cNvSpPr>
              <a:spLocks noChangeArrowheads="1"/>
            </p:cNvSpPr>
            <p:nvPr/>
          </p:nvSpPr>
          <p:spPr bwMode="auto">
            <a:xfrm>
              <a:off x="2909" y="2855"/>
              <a:ext cx="3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0" name="Line 28"/>
            <p:cNvSpPr>
              <a:spLocks noChangeShapeType="1"/>
            </p:cNvSpPr>
            <p:nvPr/>
          </p:nvSpPr>
          <p:spPr bwMode="auto">
            <a:xfrm flipV="1">
              <a:off x="3146"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1" name="Line 29"/>
            <p:cNvSpPr>
              <a:spLocks noChangeShapeType="1"/>
            </p:cNvSpPr>
            <p:nvPr/>
          </p:nvSpPr>
          <p:spPr bwMode="auto">
            <a:xfrm>
              <a:off x="3146"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2" name="Rectangle 30"/>
            <p:cNvSpPr>
              <a:spLocks noChangeArrowheads="1"/>
            </p:cNvSpPr>
            <p:nvPr/>
          </p:nvSpPr>
          <p:spPr bwMode="auto">
            <a:xfrm>
              <a:off x="3117" y="2855"/>
              <a:ext cx="7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3" name="Line 31"/>
            <p:cNvSpPr>
              <a:spLocks noChangeShapeType="1"/>
            </p:cNvSpPr>
            <p:nvPr/>
          </p:nvSpPr>
          <p:spPr bwMode="auto">
            <a:xfrm flipV="1">
              <a:off x="3370"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4" name="Line 32"/>
            <p:cNvSpPr>
              <a:spLocks noChangeShapeType="1"/>
            </p:cNvSpPr>
            <p:nvPr/>
          </p:nvSpPr>
          <p:spPr bwMode="auto">
            <a:xfrm>
              <a:off x="3370"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5" name="Rectangle 33"/>
            <p:cNvSpPr>
              <a:spLocks noChangeArrowheads="1"/>
            </p:cNvSpPr>
            <p:nvPr/>
          </p:nvSpPr>
          <p:spPr bwMode="auto">
            <a:xfrm>
              <a:off x="3341" y="2855"/>
              <a:ext cx="7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6" name="Line 34"/>
            <p:cNvSpPr>
              <a:spLocks noChangeShapeType="1"/>
            </p:cNvSpPr>
            <p:nvPr/>
          </p:nvSpPr>
          <p:spPr bwMode="auto">
            <a:xfrm flipV="1">
              <a:off x="3595"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7" name="Line 35"/>
            <p:cNvSpPr>
              <a:spLocks noChangeShapeType="1"/>
            </p:cNvSpPr>
            <p:nvPr/>
          </p:nvSpPr>
          <p:spPr bwMode="auto">
            <a:xfrm>
              <a:off x="3595"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38" name="Rectangle 36"/>
            <p:cNvSpPr>
              <a:spLocks noChangeArrowheads="1"/>
            </p:cNvSpPr>
            <p:nvPr/>
          </p:nvSpPr>
          <p:spPr bwMode="auto">
            <a:xfrm>
              <a:off x="3566" y="2855"/>
              <a:ext cx="7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39" name="Line 37"/>
            <p:cNvSpPr>
              <a:spLocks noChangeShapeType="1"/>
            </p:cNvSpPr>
            <p:nvPr/>
          </p:nvSpPr>
          <p:spPr bwMode="auto">
            <a:xfrm flipV="1">
              <a:off x="3823"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0" name="Line 38"/>
            <p:cNvSpPr>
              <a:spLocks noChangeShapeType="1"/>
            </p:cNvSpPr>
            <p:nvPr/>
          </p:nvSpPr>
          <p:spPr bwMode="auto">
            <a:xfrm>
              <a:off x="3823"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1" name="Rectangle 39"/>
            <p:cNvSpPr>
              <a:spLocks noChangeArrowheads="1"/>
            </p:cNvSpPr>
            <p:nvPr/>
          </p:nvSpPr>
          <p:spPr bwMode="auto">
            <a:xfrm>
              <a:off x="3794" y="2855"/>
              <a:ext cx="7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42" name="Line 40"/>
            <p:cNvSpPr>
              <a:spLocks noChangeShapeType="1"/>
            </p:cNvSpPr>
            <p:nvPr/>
          </p:nvSpPr>
          <p:spPr bwMode="auto">
            <a:xfrm>
              <a:off x="2019" y="284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3" name="Line 41"/>
            <p:cNvSpPr>
              <a:spLocks noChangeShapeType="1"/>
            </p:cNvSpPr>
            <p:nvPr/>
          </p:nvSpPr>
          <p:spPr bwMode="auto">
            <a:xfrm flipH="1">
              <a:off x="3802" y="284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4" name="Rectangle 42"/>
            <p:cNvSpPr>
              <a:spLocks noChangeArrowheads="1"/>
            </p:cNvSpPr>
            <p:nvPr/>
          </p:nvSpPr>
          <p:spPr bwMode="auto">
            <a:xfrm>
              <a:off x="1974" y="2809"/>
              <a:ext cx="3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45" name="Line 43"/>
            <p:cNvSpPr>
              <a:spLocks noChangeShapeType="1"/>
            </p:cNvSpPr>
            <p:nvPr/>
          </p:nvSpPr>
          <p:spPr bwMode="auto">
            <a:xfrm>
              <a:off x="2019" y="268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6" name="Line 44"/>
            <p:cNvSpPr>
              <a:spLocks noChangeShapeType="1"/>
            </p:cNvSpPr>
            <p:nvPr/>
          </p:nvSpPr>
          <p:spPr bwMode="auto">
            <a:xfrm flipH="1">
              <a:off x="3802" y="268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7" name="Rectangle 45"/>
            <p:cNvSpPr>
              <a:spLocks noChangeArrowheads="1"/>
            </p:cNvSpPr>
            <p:nvPr/>
          </p:nvSpPr>
          <p:spPr bwMode="auto">
            <a:xfrm>
              <a:off x="1899" y="2651"/>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48" name="Line 46"/>
            <p:cNvSpPr>
              <a:spLocks noChangeShapeType="1"/>
            </p:cNvSpPr>
            <p:nvPr/>
          </p:nvSpPr>
          <p:spPr bwMode="auto">
            <a:xfrm>
              <a:off x="2019" y="2526"/>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9" name="Line 47"/>
            <p:cNvSpPr>
              <a:spLocks noChangeShapeType="1"/>
            </p:cNvSpPr>
            <p:nvPr/>
          </p:nvSpPr>
          <p:spPr bwMode="auto">
            <a:xfrm flipH="1">
              <a:off x="3802" y="2526"/>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0" name="Rectangle 48"/>
            <p:cNvSpPr>
              <a:spLocks noChangeArrowheads="1"/>
            </p:cNvSpPr>
            <p:nvPr/>
          </p:nvSpPr>
          <p:spPr bwMode="auto">
            <a:xfrm>
              <a:off x="1899" y="2493"/>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51" name="Line 49"/>
            <p:cNvSpPr>
              <a:spLocks noChangeShapeType="1"/>
            </p:cNvSpPr>
            <p:nvPr/>
          </p:nvSpPr>
          <p:spPr bwMode="auto">
            <a:xfrm>
              <a:off x="2019" y="2368"/>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2" name="Line 50"/>
            <p:cNvSpPr>
              <a:spLocks noChangeShapeType="1"/>
            </p:cNvSpPr>
            <p:nvPr/>
          </p:nvSpPr>
          <p:spPr bwMode="auto">
            <a:xfrm flipH="1">
              <a:off x="3802" y="2368"/>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3" name="Rectangle 51"/>
            <p:cNvSpPr>
              <a:spLocks noChangeArrowheads="1"/>
            </p:cNvSpPr>
            <p:nvPr/>
          </p:nvSpPr>
          <p:spPr bwMode="auto">
            <a:xfrm>
              <a:off x="1899" y="2335"/>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0.03</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54" name="Line 52"/>
            <p:cNvSpPr>
              <a:spLocks noChangeShapeType="1"/>
            </p:cNvSpPr>
            <p:nvPr/>
          </p:nvSpPr>
          <p:spPr bwMode="auto">
            <a:xfrm>
              <a:off x="2019" y="2210"/>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5" name="Line 53"/>
            <p:cNvSpPr>
              <a:spLocks noChangeShapeType="1"/>
            </p:cNvSpPr>
            <p:nvPr/>
          </p:nvSpPr>
          <p:spPr bwMode="auto">
            <a:xfrm flipH="1">
              <a:off x="3802" y="2210"/>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6" name="Rectangle 54"/>
            <p:cNvSpPr>
              <a:spLocks noChangeArrowheads="1"/>
            </p:cNvSpPr>
            <p:nvPr/>
          </p:nvSpPr>
          <p:spPr bwMode="auto">
            <a:xfrm>
              <a:off x="1899" y="2177"/>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57" name="Line 55"/>
            <p:cNvSpPr>
              <a:spLocks noChangeShapeType="1"/>
            </p:cNvSpPr>
            <p:nvPr/>
          </p:nvSpPr>
          <p:spPr bwMode="auto">
            <a:xfrm>
              <a:off x="2019" y="205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8" name="Line 56"/>
            <p:cNvSpPr>
              <a:spLocks noChangeShapeType="1"/>
            </p:cNvSpPr>
            <p:nvPr/>
          </p:nvSpPr>
          <p:spPr bwMode="auto">
            <a:xfrm flipH="1">
              <a:off x="3802" y="205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59" name="Rectangle 57"/>
            <p:cNvSpPr>
              <a:spLocks noChangeArrowheads="1"/>
            </p:cNvSpPr>
            <p:nvPr/>
          </p:nvSpPr>
          <p:spPr bwMode="auto">
            <a:xfrm>
              <a:off x="1899" y="2018"/>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60" name="Line 58"/>
            <p:cNvSpPr>
              <a:spLocks noChangeShapeType="1"/>
            </p:cNvSpPr>
            <p:nvPr/>
          </p:nvSpPr>
          <p:spPr bwMode="auto">
            <a:xfrm>
              <a:off x="2019" y="189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1" name="Line 59"/>
            <p:cNvSpPr>
              <a:spLocks noChangeShapeType="1"/>
            </p:cNvSpPr>
            <p:nvPr/>
          </p:nvSpPr>
          <p:spPr bwMode="auto">
            <a:xfrm flipH="1">
              <a:off x="3802" y="189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2" name="Rectangle 60"/>
            <p:cNvSpPr>
              <a:spLocks noChangeArrowheads="1"/>
            </p:cNvSpPr>
            <p:nvPr/>
          </p:nvSpPr>
          <p:spPr bwMode="auto">
            <a:xfrm>
              <a:off x="1899" y="1860"/>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63" name="Line 61"/>
            <p:cNvSpPr>
              <a:spLocks noChangeShapeType="1"/>
            </p:cNvSpPr>
            <p:nvPr/>
          </p:nvSpPr>
          <p:spPr bwMode="auto">
            <a:xfrm>
              <a:off x="2019" y="1731"/>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4" name="Line 62"/>
            <p:cNvSpPr>
              <a:spLocks noChangeShapeType="1"/>
            </p:cNvSpPr>
            <p:nvPr/>
          </p:nvSpPr>
          <p:spPr bwMode="auto">
            <a:xfrm flipH="1">
              <a:off x="3802" y="1731"/>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5" name="Rectangle 63"/>
            <p:cNvSpPr>
              <a:spLocks noChangeArrowheads="1"/>
            </p:cNvSpPr>
            <p:nvPr/>
          </p:nvSpPr>
          <p:spPr bwMode="auto">
            <a:xfrm>
              <a:off x="1899" y="1698"/>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66" name="Line 64"/>
            <p:cNvSpPr>
              <a:spLocks noChangeShapeType="1"/>
            </p:cNvSpPr>
            <p:nvPr/>
          </p:nvSpPr>
          <p:spPr bwMode="auto">
            <a:xfrm>
              <a:off x="2019" y="1577"/>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7" name="Line 65"/>
            <p:cNvSpPr>
              <a:spLocks noChangeShapeType="1"/>
            </p:cNvSpPr>
            <p:nvPr/>
          </p:nvSpPr>
          <p:spPr bwMode="auto">
            <a:xfrm flipH="1">
              <a:off x="3802" y="1577"/>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8" name="Rectangle 66"/>
            <p:cNvSpPr>
              <a:spLocks noChangeArrowheads="1"/>
            </p:cNvSpPr>
            <p:nvPr/>
          </p:nvSpPr>
          <p:spPr bwMode="auto">
            <a:xfrm>
              <a:off x="1899" y="1544"/>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69" name="Line 67"/>
            <p:cNvSpPr>
              <a:spLocks noChangeShapeType="1"/>
            </p:cNvSpPr>
            <p:nvPr/>
          </p:nvSpPr>
          <p:spPr bwMode="auto">
            <a:xfrm>
              <a:off x="2019" y="1419"/>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0" name="Line 68"/>
            <p:cNvSpPr>
              <a:spLocks noChangeShapeType="1"/>
            </p:cNvSpPr>
            <p:nvPr/>
          </p:nvSpPr>
          <p:spPr bwMode="auto">
            <a:xfrm flipH="1">
              <a:off x="3802" y="1419"/>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1" name="Rectangle 69"/>
            <p:cNvSpPr>
              <a:spLocks noChangeArrowheads="1"/>
            </p:cNvSpPr>
            <p:nvPr/>
          </p:nvSpPr>
          <p:spPr bwMode="auto">
            <a:xfrm>
              <a:off x="1899" y="1386"/>
              <a:ext cx="12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0.09</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2" name="Line 70"/>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3" name="Line 71"/>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4" name="Line 72"/>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5" name="Line 73"/>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7" name="Rectangle 75"/>
            <p:cNvSpPr>
              <a:spLocks noChangeArrowheads="1"/>
            </p:cNvSpPr>
            <p:nvPr/>
          </p:nvSpPr>
          <p:spPr bwMode="auto">
            <a:xfrm>
              <a:off x="2236" y="2842"/>
              <a:ext cx="1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8" name="Freeform 76"/>
            <p:cNvSpPr>
              <a:spLocks/>
            </p:cNvSpPr>
            <p:nvPr/>
          </p:nvSpPr>
          <p:spPr bwMode="auto">
            <a:xfrm>
              <a:off x="2236" y="2842"/>
              <a:ext cx="16"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9" name="Rectangle 77"/>
            <p:cNvSpPr>
              <a:spLocks noChangeArrowheads="1"/>
            </p:cNvSpPr>
            <p:nvPr/>
          </p:nvSpPr>
          <p:spPr bwMode="auto">
            <a:xfrm>
              <a:off x="2256" y="2842"/>
              <a:ext cx="17"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0" name="Freeform 78"/>
            <p:cNvSpPr>
              <a:spLocks/>
            </p:cNvSpPr>
            <p:nvPr/>
          </p:nvSpPr>
          <p:spPr bwMode="auto">
            <a:xfrm>
              <a:off x="2256" y="2842"/>
              <a:ext cx="17" cy="0"/>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1" name="Rectangle 79"/>
            <p:cNvSpPr>
              <a:spLocks noChangeArrowheads="1"/>
            </p:cNvSpPr>
            <p:nvPr/>
          </p:nvSpPr>
          <p:spPr bwMode="auto">
            <a:xfrm>
              <a:off x="2277" y="2842"/>
              <a:ext cx="2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2" name="Freeform 80"/>
            <p:cNvSpPr>
              <a:spLocks/>
            </p:cNvSpPr>
            <p:nvPr/>
          </p:nvSpPr>
          <p:spPr bwMode="auto">
            <a:xfrm>
              <a:off x="2277" y="2842"/>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3" name="Rectangle 81"/>
            <p:cNvSpPr>
              <a:spLocks noChangeArrowheads="1"/>
            </p:cNvSpPr>
            <p:nvPr/>
          </p:nvSpPr>
          <p:spPr bwMode="auto">
            <a:xfrm>
              <a:off x="2302" y="2842"/>
              <a:ext cx="17"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4" name="Freeform 82"/>
            <p:cNvSpPr>
              <a:spLocks/>
            </p:cNvSpPr>
            <p:nvPr/>
          </p:nvSpPr>
          <p:spPr bwMode="auto">
            <a:xfrm>
              <a:off x="2302" y="2842"/>
              <a:ext cx="17" cy="0"/>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5" name="Rectangle 83"/>
            <p:cNvSpPr>
              <a:spLocks noChangeArrowheads="1"/>
            </p:cNvSpPr>
            <p:nvPr/>
          </p:nvSpPr>
          <p:spPr bwMode="auto">
            <a:xfrm>
              <a:off x="2323" y="2842"/>
              <a:ext cx="2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6" name="Freeform 84"/>
            <p:cNvSpPr>
              <a:spLocks/>
            </p:cNvSpPr>
            <p:nvPr/>
          </p:nvSpPr>
          <p:spPr bwMode="auto">
            <a:xfrm>
              <a:off x="2323" y="2842"/>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7" name="Rectangle 85"/>
            <p:cNvSpPr>
              <a:spLocks noChangeArrowheads="1"/>
            </p:cNvSpPr>
            <p:nvPr/>
          </p:nvSpPr>
          <p:spPr bwMode="auto">
            <a:xfrm>
              <a:off x="2348" y="2842"/>
              <a:ext cx="1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8" name="Freeform 86"/>
            <p:cNvSpPr>
              <a:spLocks/>
            </p:cNvSpPr>
            <p:nvPr/>
          </p:nvSpPr>
          <p:spPr bwMode="auto">
            <a:xfrm>
              <a:off x="2348" y="2842"/>
              <a:ext cx="16"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89" name="Rectangle 87"/>
            <p:cNvSpPr>
              <a:spLocks noChangeArrowheads="1"/>
            </p:cNvSpPr>
            <p:nvPr/>
          </p:nvSpPr>
          <p:spPr bwMode="auto">
            <a:xfrm>
              <a:off x="2369" y="2842"/>
              <a:ext cx="1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0" name="Freeform 88"/>
            <p:cNvSpPr>
              <a:spLocks/>
            </p:cNvSpPr>
            <p:nvPr/>
          </p:nvSpPr>
          <p:spPr bwMode="auto">
            <a:xfrm>
              <a:off x="2369" y="2842"/>
              <a:ext cx="16"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1" name="Rectangle 89"/>
            <p:cNvSpPr>
              <a:spLocks noChangeArrowheads="1"/>
            </p:cNvSpPr>
            <p:nvPr/>
          </p:nvSpPr>
          <p:spPr bwMode="auto">
            <a:xfrm>
              <a:off x="2393" y="2842"/>
              <a:ext cx="17"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2" name="Freeform 90"/>
            <p:cNvSpPr>
              <a:spLocks/>
            </p:cNvSpPr>
            <p:nvPr/>
          </p:nvSpPr>
          <p:spPr bwMode="auto">
            <a:xfrm>
              <a:off x="2393" y="2842"/>
              <a:ext cx="17" cy="0"/>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3" name="Rectangle 91"/>
            <p:cNvSpPr>
              <a:spLocks noChangeArrowheads="1"/>
            </p:cNvSpPr>
            <p:nvPr/>
          </p:nvSpPr>
          <p:spPr bwMode="auto">
            <a:xfrm>
              <a:off x="2414" y="2838"/>
              <a:ext cx="1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4" name="Rectangle 92"/>
            <p:cNvSpPr>
              <a:spLocks noChangeArrowheads="1"/>
            </p:cNvSpPr>
            <p:nvPr/>
          </p:nvSpPr>
          <p:spPr bwMode="auto">
            <a:xfrm>
              <a:off x="2414" y="2838"/>
              <a:ext cx="17" cy="4"/>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5" name="Rectangle 93"/>
            <p:cNvSpPr>
              <a:spLocks noChangeArrowheads="1"/>
            </p:cNvSpPr>
            <p:nvPr/>
          </p:nvSpPr>
          <p:spPr bwMode="auto">
            <a:xfrm>
              <a:off x="2435" y="2842"/>
              <a:ext cx="2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6" name="Freeform 94"/>
            <p:cNvSpPr>
              <a:spLocks/>
            </p:cNvSpPr>
            <p:nvPr/>
          </p:nvSpPr>
          <p:spPr bwMode="auto">
            <a:xfrm>
              <a:off x="2435" y="2842"/>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7" name="Rectangle 95"/>
            <p:cNvSpPr>
              <a:spLocks noChangeArrowheads="1"/>
            </p:cNvSpPr>
            <p:nvPr/>
          </p:nvSpPr>
          <p:spPr bwMode="auto">
            <a:xfrm>
              <a:off x="2460" y="2838"/>
              <a:ext cx="1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8" name="Rectangle 96"/>
            <p:cNvSpPr>
              <a:spLocks noChangeArrowheads="1"/>
            </p:cNvSpPr>
            <p:nvPr/>
          </p:nvSpPr>
          <p:spPr bwMode="auto">
            <a:xfrm>
              <a:off x="2460" y="2838"/>
              <a:ext cx="17" cy="4"/>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99" name="Rectangle 97"/>
            <p:cNvSpPr>
              <a:spLocks noChangeArrowheads="1"/>
            </p:cNvSpPr>
            <p:nvPr/>
          </p:nvSpPr>
          <p:spPr bwMode="auto">
            <a:xfrm>
              <a:off x="2481" y="2834"/>
              <a:ext cx="2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0" name="Rectangle 98"/>
            <p:cNvSpPr>
              <a:spLocks noChangeArrowheads="1"/>
            </p:cNvSpPr>
            <p:nvPr/>
          </p:nvSpPr>
          <p:spPr bwMode="auto">
            <a:xfrm>
              <a:off x="2481" y="2834"/>
              <a:ext cx="21" cy="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1" name="Rectangle 99"/>
            <p:cNvSpPr>
              <a:spLocks noChangeArrowheads="1"/>
            </p:cNvSpPr>
            <p:nvPr/>
          </p:nvSpPr>
          <p:spPr bwMode="auto">
            <a:xfrm>
              <a:off x="2506" y="2822"/>
              <a:ext cx="1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2" name="Rectangle 100"/>
            <p:cNvSpPr>
              <a:spLocks noChangeArrowheads="1"/>
            </p:cNvSpPr>
            <p:nvPr/>
          </p:nvSpPr>
          <p:spPr bwMode="auto">
            <a:xfrm>
              <a:off x="2506" y="2822"/>
              <a:ext cx="16" cy="2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3" name="Rectangle 101"/>
            <p:cNvSpPr>
              <a:spLocks noChangeArrowheads="1"/>
            </p:cNvSpPr>
            <p:nvPr/>
          </p:nvSpPr>
          <p:spPr bwMode="auto">
            <a:xfrm>
              <a:off x="2526" y="2780"/>
              <a:ext cx="17" cy="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4" name="Rectangle 102"/>
            <p:cNvSpPr>
              <a:spLocks noChangeArrowheads="1"/>
            </p:cNvSpPr>
            <p:nvPr/>
          </p:nvSpPr>
          <p:spPr bwMode="auto">
            <a:xfrm>
              <a:off x="2526" y="2780"/>
              <a:ext cx="17" cy="6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5" name="Rectangle 103"/>
            <p:cNvSpPr>
              <a:spLocks noChangeArrowheads="1"/>
            </p:cNvSpPr>
            <p:nvPr/>
          </p:nvSpPr>
          <p:spPr bwMode="auto">
            <a:xfrm>
              <a:off x="2551" y="2755"/>
              <a:ext cx="17" cy="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6" name="Rectangle 104"/>
            <p:cNvSpPr>
              <a:spLocks noChangeArrowheads="1"/>
            </p:cNvSpPr>
            <p:nvPr/>
          </p:nvSpPr>
          <p:spPr bwMode="auto">
            <a:xfrm>
              <a:off x="2551" y="2755"/>
              <a:ext cx="17" cy="8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7" name="Rectangle 105"/>
            <p:cNvSpPr>
              <a:spLocks noChangeArrowheads="1"/>
            </p:cNvSpPr>
            <p:nvPr/>
          </p:nvSpPr>
          <p:spPr bwMode="auto">
            <a:xfrm>
              <a:off x="2572" y="2655"/>
              <a:ext cx="17"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8" name="Rectangle 106"/>
            <p:cNvSpPr>
              <a:spLocks noChangeArrowheads="1"/>
            </p:cNvSpPr>
            <p:nvPr/>
          </p:nvSpPr>
          <p:spPr bwMode="auto">
            <a:xfrm>
              <a:off x="2572" y="2655"/>
              <a:ext cx="17" cy="18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09" name="Rectangle 107"/>
            <p:cNvSpPr>
              <a:spLocks noChangeArrowheads="1"/>
            </p:cNvSpPr>
            <p:nvPr/>
          </p:nvSpPr>
          <p:spPr bwMode="auto">
            <a:xfrm>
              <a:off x="2593" y="2534"/>
              <a:ext cx="21" cy="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0" name="Rectangle 108"/>
            <p:cNvSpPr>
              <a:spLocks noChangeArrowheads="1"/>
            </p:cNvSpPr>
            <p:nvPr/>
          </p:nvSpPr>
          <p:spPr bwMode="auto">
            <a:xfrm>
              <a:off x="2593" y="2534"/>
              <a:ext cx="21" cy="30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1" name="Rectangle 109"/>
            <p:cNvSpPr>
              <a:spLocks noChangeArrowheads="1"/>
            </p:cNvSpPr>
            <p:nvPr/>
          </p:nvSpPr>
          <p:spPr bwMode="auto">
            <a:xfrm>
              <a:off x="2618" y="2430"/>
              <a:ext cx="17" cy="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2" name="Rectangle 110"/>
            <p:cNvSpPr>
              <a:spLocks noChangeArrowheads="1"/>
            </p:cNvSpPr>
            <p:nvPr/>
          </p:nvSpPr>
          <p:spPr bwMode="auto">
            <a:xfrm>
              <a:off x="2618" y="2430"/>
              <a:ext cx="17" cy="41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3" name="Rectangle 111"/>
            <p:cNvSpPr>
              <a:spLocks noChangeArrowheads="1"/>
            </p:cNvSpPr>
            <p:nvPr/>
          </p:nvSpPr>
          <p:spPr bwMode="auto">
            <a:xfrm>
              <a:off x="2639" y="2264"/>
              <a:ext cx="20" cy="5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4" name="Rectangle 112"/>
            <p:cNvSpPr>
              <a:spLocks noChangeArrowheads="1"/>
            </p:cNvSpPr>
            <p:nvPr/>
          </p:nvSpPr>
          <p:spPr bwMode="auto">
            <a:xfrm>
              <a:off x="2639" y="2264"/>
              <a:ext cx="20" cy="57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5" name="Rectangle 113"/>
            <p:cNvSpPr>
              <a:spLocks noChangeArrowheads="1"/>
            </p:cNvSpPr>
            <p:nvPr/>
          </p:nvSpPr>
          <p:spPr bwMode="auto">
            <a:xfrm>
              <a:off x="2664" y="2239"/>
              <a:ext cx="16" cy="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6" name="Rectangle 114"/>
            <p:cNvSpPr>
              <a:spLocks noChangeArrowheads="1"/>
            </p:cNvSpPr>
            <p:nvPr/>
          </p:nvSpPr>
          <p:spPr bwMode="auto">
            <a:xfrm>
              <a:off x="2664" y="2239"/>
              <a:ext cx="16" cy="603"/>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7" name="Rectangle 115"/>
            <p:cNvSpPr>
              <a:spLocks noChangeArrowheads="1"/>
            </p:cNvSpPr>
            <p:nvPr/>
          </p:nvSpPr>
          <p:spPr bwMode="auto">
            <a:xfrm>
              <a:off x="2684" y="2243"/>
              <a:ext cx="17"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8" name="Rectangle 116"/>
            <p:cNvSpPr>
              <a:spLocks noChangeArrowheads="1"/>
            </p:cNvSpPr>
            <p:nvPr/>
          </p:nvSpPr>
          <p:spPr bwMode="auto">
            <a:xfrm>
              <a:off x="2684" y="2243"/>
              <a:ext cx="17" cy="59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19" name="Rectangle 117"/>
            <p:cNvSpPr>
              <a:spLocks noChangeArrowheads="1"/>
            </p:cNvSpPr>
            <p:nvPr/>
          </p:nvSpPr>
          <p:spPr bwMode="auto">
            <a:xfrm>
              <a:off x="2709" y="2214"/>
              <a:ext cx="17" cy="6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0" name="Rectangle 118"/>
            <p:cNvSpPr>
              <a:spLocks noChangeArrowheads="1"/>
            </p:cNvSpPr>
            <p:nvPr/>
          </p:nvSpPr>
          <p:spPr bwMode="auto">
            <a:xfrm>
              <a:off x="2709" y="2214"/>
              <a:ext cx="17" cy="6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1" name="Rectangle 119"/>
            <p:cNvSpPr>
              <a:spLocks noChangeArrowheads="1"/>
            </p:cNvSpPr>
            <p:nvPr/>
          </p:nvSpPr>
          <p:spPr bwMode="auto">
            <a:xfrm>
              <a:off x="2730" y="2256"/>
              <a:ext cx="17" cy="5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2" name="Rectangle 120"/>
            <p:cNvSpPr>
              <a:spLocks noChangeArrowheads="1"/>
            </p:cNvSpPr>
            <p:nvPr/>
          </p:nvSpPr>
          <p:spPr bwMode="auto">
            <a:xfrm>
              <a:off x="2730" y="2256"/>
              <a:ext cx="17" cy="58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3" name="Rectangle 121"/>
            <p:cNvSpPr>
              <a:spLocks noChangeArrowheads="1"/>
            </p:cNvSpPr>
            <p:nvPr/>
          </p:nvSpPr>
          <p:spPr bwMode="auto">
            <a:xfrm>
              <a:off x="2751" y="2539"/>
              <a:ext cx="21"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4" name="Rectangle 122"/>
            <p:cNvSpPr>
              <a:spLocks noChangeArrowheads="1"/>
            </p:cNvSpPr>
            <p:nvPr/>
          </p:nvSpPr>
          <p:spPr bwMode="auto">
            <a:xfrm>
              <a:off x="2751" y="2539"/>
              <a:ext cx="21" cy="303"/>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5" name="Rectangle 123"/>
            <p:cNvSpPr>
              <a:spLocks noChangeArrowheads="1"/>
            </p:cNvSpPr>
            <p:nvPr/>
          </p:nvSpPr>
          <p:spPr bwMode="auto">
            <a:xfrm>
              <a:off x="2776" y="2505"/>
              <a:ext cx="16" cy="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6" name="Rectangle 124"/>
            <p:cNvSpPr>
              <a:spLocks noChangeArrowheads="1"/>
            </p:cNvSpPr>
            <p:nvPr/>
          </p:nvSpPr>
          <p:spPr bwMode="auto">
            <a:xfrm>
              <a:off x="2776" y="2505"/>
              <a:ext cx="16" cy="33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7" name="Rectangle 125"/>
            <p:cNvSpPr>
              <a:spLocks noChangeArrowheads="1"/>
            </p:cNvSpPr>
            <p:nvPr/>
          </p:nvSpPr>
          <p:spPr bwMode="auto">
            <a:xfrm>
              <a:off x="2797" y="2651"/>
              <a:ext cx="20"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8" name="Rectangle 126"/>
            <p:cNvSpPr>
              <a:spLocks noChangeArrowheads="1"/>
            </p:cNvSpPr>
            <p:nvPr/>
          </p:nvSpPr>
          <p:spPr bwMode="auto">
            <a:xfrm>
              <a:off x="2797" y="2651"/>
              <a:ext cx="20" cy="19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29" name="Rectangle 127"/>
            <p:cNvSpPr>
              <a:spLocks noChangeArrowheads="1"/>
            </p:cNvSpPr>
            <p:nvPr/>
          </p:nvSpPr>
          <p:spPr bwMode="auto">
            <a:xfrm>
              <a:off x="2822" y="2713"/>
              <a:ext cx="16"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0" name="Rectangle 128"/>
            <p:cNvSpPr>
              <a:spLocks noChangeArrowheads="1"/>
            </p:cNvSpPr>
            <p:nvPr/>
          </p:nvSpPr>
          <p:spPr bwMode="auto">
            <a:xfrm>
              <a:off x="2822" y="2713"/>
              <a:ext cx="16" cy="1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1" name="Rectangle 129"/>
            <p:cNvSpPr>
              <a:spLocks noChangeArrowheads="1"/>
            </p:cNvSpPr>
            <p:nvPr/>
          </p:nvSpPr>
          <p:spPr bwMode="auto">
            <a:xfrm>
              <a:off x="2842" y="2776"/>
              <a:ext cx="17" cy="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2" name="Rectangle 130"/>
            <p:cNvSpPr>
              <a:spLocks noChangeArrowheads="1"/>
            </p:cNvSpPr>
            <p:nvPr/>
          </p:nvSpPr>
          <p:spPr bwMode="auto">
            <a:xfrm>
              <a:off x="2842" y="2776"/>
              <a:ext cx="17" cy="6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3" name="Rectangle 131"/>
            <p:cNvSpPr>
              <a:spLocks noChangeArrowheads="1"/>
            </p:cNvSpPr>
            <p:nvPr/>
          </p:nvSpPr>
          <p:spPr bwMode="auto">
            <a:xfrm>
              <a:off x="2863" y="2826"/>
              <a:ext cx="2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4" name="Rectangle 132"/>
            <p:cNvSpPr>
              <a:spLocks noChangeArrowheads="1"/>
            </p:cNvSpPr>
            <p:nvPr/>
          </p:nvSpPr>
          <p:spPr bwMode="auto">
            <a:xfrm>
              <a:off x="2863" y="2826"/>
              <a:ext cx="21" cy="1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5" name="Rectangle 133"/>
            <p:cNvSpPr>
              <a:spLocks noChangeArrowheads="1"/>
            </p:cNvSpPr>
            <p:nvPr/>
          </p:nvSpPr>
          <p:spPr bwMode="auto">
            <a:xfrm>
              <a:off x="2888" y="2830"/>
              <a:ext cx="17"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6" name="Rectangle 134"/>
            <p:cNvSpPr>
              <a:spLocks noChangeArrowheads="1"/>
            </p:cNvSpPr>
            <p:nvPr/>
          </p:nvSpPr>
          <p:spPr bwMode="auto">
            <a:xfrm>
              <a:off x="2888" y="2830"/>
              <a:ext cx="17" cy="1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7" name="Rectangle 135"/>
            <p:cNvSpPr>
              <a:spLocks noChangeArrowheads="1"/>
            </p:cNvSpPr>
            <p:nvPr/>
          </p:nvSpPr>
          <p:spPr bwMode="auto">
            <a:xfrm>
              <a:off x="2909" y="2822"/>
              <a:ext cx="21"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8" name="Rectangle 136"/>
            <p:cNvSpPr>
              <a:spLocks noChangeArrowheads="1"/>
            </p:cNvSpPr>
            <p:nvPr/>
          </p:nvSpPr>
          <p:spPr bwMode="auto">
            <a:xfrm>
              <a:off x="2909" y="2822"/>
              <a:ext cx="21" cy="2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39" name="Rectangle 137"/>
            <p:cNvSpPr>
              <a:spLocks noChangeArrowheads="1"/>
            </p:cNvSpPr>
            <p:nvPr/>
          </p:nvSpPr>
          <p:spPr bwMode="auto">
            <a:xfrm>
              <a:off x="2934" y="2797"/>
              <a:ext cx="16" cy="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0" name="Rectangle 138"/>
            <p:cNvSpPr>
              <a:spLocks noChangeArrowheads="1"/>
            </p:cNvSpPr>
            <p:nvPr/>
          </p:nvSpPr>
          <p:spPr bwMode="auto">
            <a:xfrm>
              <a:off x="2934" y="2797"/>
              <a:ext cx="16" cy="4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1" name="Rectangle 139"/>
            <p:cNvSpPr>
              <a:spLocks noChangeArrowheads="1"/>
            </p:cNvSpPr>
            <p:nvPr/>
          </p:nvSpPr>
          <p:spPr bwMode="auto">
            <a:xfrm>
              <a:off x="2955" y="2780"/>
              <a:ext cx="20" cy="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2" name="Rectangle 140"/>
            <p:cNvSpPr>
              <a:spLocks noChangeArrowheads="1"/>
            </p:cNvSpPr>
            <p:nvPr/>
          </p:nvSpPr>
          <p:spPr bwMode="auto">
            <a:xfrm>
              <a:off x="2955" y="2780"/>
              <a:ext cx="20" cy="6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3" name="Rectangle 141"/>
            <p:cNvSpPr>
              <a:spLocks noChangeArrowheads="1"/>
            </p:cNvSpPr>
            <p:nvPr/>
          </p:nvSpPr>
          <p:spPr bwMode="auto">
            <a:xfrm>
              <a:off x="2980" y="2663"/>
              <a:ext cx="16"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4" name="Rectangle 142"/>
            <p:cNvSpPr>
              <a:spLocks noChangeArrowheads="1"/>
            </p:cNvSpPr>
            <p:nvPr/>
          </p:nvSpPr>
          <p:spPr bwMode="auto">
            <a:xfrm>
              <a:off x="2980" y="2663"/>
              <a:ext cx="16" cy="17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5" name="Rectangle 143"/>
            <p:cNvSpPr>
              <a:spLocks noChangeArrowheads="1"/>
            </p:cNvSpPr>
            <p:nvPr/>
          </p:nvSpPr>
          <p:spPr bwMode="auto">
            <a:xfrm>
              <a:off x="3000" y="2576"/>
              <a:ext cx="17" cy="2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6" name="Rectangle 144"/>
            <p:cNvSpPr>
              <a:spLocks noChangeArrowheads="1"/>
            </p:cNvSpPr>
            <p:nvPr/>
          </p:nvSpPr>
          <p:spPr bwMode="auto">
            <a:xfrm>
              <a:off x="3000" y="2576"/>
              <a:ext cx="17" cy="26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7" name="Rectangle 145"/>
            <p:cNvSpPr>
              <a:spLocks noChangeArrowheads="1"/>
            </p:cNvSpPr>
            <p:nvPr/>
          </p:nvSpPr>
          <p:spPr bwMode="auto">
            <a:xfrm>
              <a:off x="3021" y="2430"/>
              <a:ext cx="21" cy="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8" name="Rectangle 146"/>
            <p:cNvSpPr>
              <a:spLocks noChangeArrowheads="1"/>
            </p:cNvSpPr>
            <p:nvPr/>
          </p:nvSpPr>
          <p:spPr bwMode="auto">
            <a:xfrm>
              <a:off x="3021" y="2430"/>
              <a:ext cx="21" cy="41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49" name="Rectangle 147"/>
            <p:cNvSpPr>
              <a:spLocks noChangeArrowheads="1"/>
            </p:cNvSpPr>
            <p:nvPr/>
          </p:nvSpPr>
          <p:spPr bwMode="auto">
            <a:xfrm>
              <a:off x="3046" y="2127"/>
              <a:ext cx="17" cy="7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0" name="Rectangle 148"/>
            <p:cNvSpPr>
              <a:spLocks noChangeArrowheads="1"/>
            </p:cNvSpPr>
            <p:nvPr/>
          </p:nvSpPr>
          <p:spPr bwMode="auto">
            <a:xfrm>
              <a:off x="3046" y="2127"/>
              <a:ext cx="17" cy="71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1" name="Rectangle 149"/>
            <p:cNvSpPr>
              <a:spLocks noChangeArrowheads="1"/>
            </p:cNvSpPr>
            <p:nvPr/>
          </p:nvSpPr>
          <p:spPr bwMode="auto">
            <a:xfrm>
              <a:off x="3067" y="1943"/>
              <a:ext cx="21" cy="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2" name="Rectangle 150"/>
            <p:cNvSpPr>
              <a:spLocks noChangeArrowheads="1"/>
            </p:cNvSpPr>
            <p:nvPr/>
          </p:nvSpPr>
          <p:spPr bwMode="auto">
            <a:xfrm>
              <a:off x="3067" y="1943"/>
              <a:ext cx="21" cy="89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3" name="Rectangle 151"/>
            <p:cNvSpPr>
              <a:spLocks noChangeArrowheads="1"/>
            </p:cNvSpPr>
            <p:nvPr/>
          </p:nvSpPr>
          <p:spPr bwMode="auto">
            <a:xfrm>
              <a:off x="3092" y="1748"/>
              <a:ext cx="16" cy="10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4" name="Rectangle 152"/>
            <p:cNvSpPr>
              <a:spLocks noChangeArrowheads="1"/>
            </p:cNvSpPr>
            <p:nvPr/>
          </p:nvSpPr>
          <p:spPr bwMode="auto">
            <a:xfrm>
              <a:off x="3092" y="1748"/>
              <a:ext cx="16" cy="1094"/>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5" name="Rectangle 153"/>
            <p:cNvSpPr>
              <a:spLocks noChangeArrowheads="1"/>
            </p:cNvSpPr>
            <p:nvPr/>
          </p:nvSpPr>
          <p:spPr bwMode="auto">
            <a:xfrm>
              <a:off x="3113" y="1444"/>
              <a:ext cx="16" cy="1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6" name="Rectangle 154"/>
            <p:cNvSpPr>
              <a:spLocks noChangeArrowheads="1"/>
            </p:cNvSpPr>
            <p:nvPr/>
          </p:nvSpPr>
          <p:spPr bwMode="auto">
            <a:xfrm>
              <a:off x="3113" y="1444"/>
              <a:ext cx="16" cy="139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7" name="Rectangle 155"/>
            <p:cNvSpPr>
              <a:spLocks noChangeArrowheads="1"/>
            </p:cNvSpPr>
            <p:nvPr/>
          </p:nvSpPr>
          <p:spPr bwMode="auto">
            <a:xfrm>
              <a:off x="3137" y="1669"/>
              <a:ext cx="17" cy="1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8" name="Rectangle 156"/>
            <p:cNvSpPr>
              <a:spLocks noChangeArrowheads="1"/>
            </p:cNvSpPr>
            <p:nvPr/>
          </p:nvSpPr>
          <p:spPr bwMode="auto">
            <a:xfrm>
              <a:off x="3137" y="1669"/>
              <a:ext cx="17" cy="1173"/>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59" name="Rectangle 157"/>
            <p:cNvSpPr>
              <a:spLocks noChangeArrowheads="1"/>
            </p:cNvSpPr>
            <p:nvPr/>
          </p:nvSpPr>
          <p:spPr bwMode="auto">
            <a:xfrm>
              <a:off x="3158" y="1835"/>
              <a:ext cx="17" cy="10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0" name="Rectangle 158"/>
            <p:cNvSpPr>
              <a:spLocks noChangeArrowheads="1"/>
            </p:cNvSpPr>
            <p:nvPr/>
          </p:nvSpPr>
          <p:spPr bwMode="auto">
            <a:xfrm>
              <a:off x="3158" y="1835"/>
              <a:ext cx="17" cy="100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1" name="Rectangle 159"/>
            <p:cNvSpPr>
              <a:spLocks noChangeArrowheads="1"/>
            </p:cNvSpPr>
            <p:nvPr/>
          </p:nvSpPr>
          <p:spPr bwMode="auto">
            <a:xfrm>
              <a:off x="3179" y="1710"/>
              <a:ext cx="21" cy="1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2" name="Rectangle 160"/>
            <p:cNvSpPr>
              <a:spLocks noChangeArrowheads="1"/>
            </p:cNvSpPr>
            <p:nvPr/>
          </p:nvSpPr>
          <p:spPr bwMode="auto">
            <a:xfrm>
              <a:off x="3179" y="1710"/>
              <a:ext cx="21" cy="113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3" name="Rectangle 161"/>
            <p:cNvSpPr>
              <a:spLocks noChangeArrowheads="1"/>
            </p:cNvSpPr>
            <p:nvPr/>
          </p:nvSpPr>
          <p:spPr bwMode="auto">
            <a:xfrm>
              <a:off x="3204" y="2014"/>
              <a:ext cx="17" cy="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4" name="Rectangle 162"/>
            <p:cNvSpPr>
              <a:spLocks noChangeArrowheads="1"/>
            </p:cNvSpPr>
            <p:nvPr/>
          </p:nvSpPr>
          <p:spPr bwMode="auto">
            <a:xfrm>
              <a:off x="3204" y="2014"/>
              <a:ext cx="17" cy="8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5" name="Rectangle 163"/>
            <p:cNvSpPr>
              <a:spLocks noChangeArrowheads="1"/>
            </p:cNvSpPr>
            <p:nvPr/>
          </p:nvSpPr>
          <p:spPr bwMode="auto">
            <a:xfrm>
              <a:off x="3225" y="2210"/>
              <a:ext cx="21" cy="6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6" name="Rectangle 164"/>
            <p:cNvSpPr>
              <a:spLocks noChangeArrowheads="1"/>
            </p:cNvSpPr>
            <p:nvPr/>
          </p:nvSpPr>
          <p:spPr bwMode="auto">
            <a:xfrm>
              <a:off x="3225" y="2210"/>
              <a:ext cx="21" cy="63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7" name="Rectangle 165"/>
            <p:cNvSpPr>
              <a:spLocks noChangeArrowheads="1"/>
            </p:cNvSpPr>
            <p:nvPr/>
          </p:nvSpPr>
          <p:spPr bwMode="auto">
            <a:xfrm>
              <a:off x="3250" y="2468"/>
              <a:ext cx="16"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8" name="Rectangle 166"/>
            <p:cNvSpPr>
              <a:spLocks noChangeArrowheads="1"/>
            </p:cNvSpPr>
            <p:nvPr/>
          </p:nvSpPr>
          <p:spPr bwMode="auto">
            <a:xfrm>
              <a:off x="3250" y="2468"/>
              <a:ext cx="16" cy="374"/>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69" name="Rectangle 167"/>
            <p:cNvSpPr>
              <a:spLocks noChangeArrowheads="1"/>
            </p:cNvSpPr>
            <p:nvPr/>
          </p:nvSpPr>
          <p:spPr bwMode="auto">
            <a:xfrm>
              <a:off x="3270" y="2551"/>
              <a:ext cx="17"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0" name="Rectangle 168"/>
            <p:cNvSpPr>
              <a:spLocks noChangeArrowheads="1"/>
            </p:cNvSpPr>
            <p:nvPr/>
          </p:nvSpPr>
          <p:spPr bwMode="auto">
            <a:xfrm>
              <a:off x="3270" y="2551"/>
              <a:ext cx="17" cy="29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1" name="Rectangle 169"/>
            <p:cNvSpPr>
              <a:spLocks noChangeArrowheads="1"/>
            </p:cNvSpPr>
            <p:nvPr/>
          </p:nvSpPr>
          <p:spPr bwMode="auto">
            <a:xfrm>
              <a:off x="3295" y="2705"/>
              <a:ext cx="1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2" name="Rectangle 170"/>
            <p:cNvSpPr>
              <a:spLocks noChangeArrowheads="1"/>
            </p:cNvSpPr>
            <p:nvPr/>
          </p:nvSpPr>
          <p:spPr bwMode="auto">
            <a:xfrm>
              <a:off x="3295" y="2705"/>
              <a:ext cx="17" cy="13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3" name="Rectangle 171"/>
            <p:cNvSpPr>
              <a:spLocks noChangeArrowheads="1"/>
            </p:cNvSpPr>
            <p:nvPr/>
          </p:nvSpPr>
          <p:spPr bwMode="auto">
            <a:xfrm>
              <a:off x="3316" y="2809"/>
              <a:ext cx="17"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4" name="Rectangle 172"/>
            <p:cNvSpPr>
              <a:spLocks noChangeArrowheads="1"/>
            </p:cNvSpPr>
            <p:nvPr/>
          </p:nvSpPr>
          <p:spPr bwMode="auto">
            <a:xfrm>
              <a:off x="3316" y="2809"/>
              <a:ext cx="17" cy="33"/>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5" name="Rectangle 173"/>
            <p:cNvSpPr>
              <a:spLocks noChangeArrowheads="1"/>
            </p:cNvSpPr>
            <p:nvPr/>
          </p:nvSpPr>
          <p:spPr bwMode="auto">
            <a:xfrm>
              <a:off x="3337" y="2801"/>
              <a:ext cx="21"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6" name="Rectangle 174"/>
            <p:cNvSpPr>
              <a:spLocks noChangeArrowheads="1"/>
            </p:cNvSpPr>
            <p:nvPr/>
          </p:nvSpPr>
          <p:spPr bwMode="auto">
            <a:xfrm>
              <a:off x="3337" y="2801"/>
              <a:ext cx="21" cy="4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7" name="Rectangle 175"/>
            <p:cNvSpPr>
              <a:spLocks noChangeArrowheads="1"/>
            </p:cNvSpPr>
            <p:nvPr/>
          </p:nvSpPr>
          <p:spPr bwMode="auto">
            <a:xfrm>
              <a:off x="3362" y="2834"/>
              <a:ext cx="1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8" name="Rectangle 176"/>
            <p:cNvSpPr>
              <a:spLocks noChangeArrowheads="1"/>
            </p:cNvSpPr>
            <p:nvPr/>
          </p:nvSpPr>
          <p:spPr bwMode="auto">
            <a:xfrm>
              <a:off x="3362" y="2834"/>
              <a:ext cx="17" cy="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79" name="Rectangle 177"/>
            <p:cNvSpPr>
              <a:spLocks noChangeArrowheads="1"/>
            </p:cNvSpPr>
            <p:nvPr/>
          </p:nvSpPr>
          <p:spPr bwMode="auto">
            <a:xfrm>
              <a:off x="3383" y="2842"/>
              <a:ext cx="20"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0" name="Freeform 178"/>
            <p:cNvSpPr>
              <a:spLocks/>
            </p:cNvSpPr>
            <p:nvPr/>
          </p:nvSpPr>
          <p:spPr bwMode="auto">
            <a:xfrm>
              <a:off x="3383" y="2842"/>
              <a:ext cx="20" cy="0"/>
            </a:xfrm>
            <a:custGeom>
              <a:avLst/>
              <a:gdLst>
                <a:gd name="T0" fmla="*/ 0 w 20"/>
                <a:gd name="T1" fmla="*/ 20 w 20"/>
                <a:gd name="T2" fmla="*/ 0 w 20"/>
              </a:gdLst>
              <a:ahLst/>
              <a:cxnLst>
                <a:cxn ang="0">
                  <a:pos x="T0" y="0"/>
                </a:cxn>
                <a:cxn ang="0">
                  <a:pos x="T1" y="0"/>
                </a:cxn>
                <a:cxn ang="0">
                  <a:pos x="T2" y="0"/>
                </a:cxn>
              </a:cxnLst>
              <a:rect l="0" t="0" r="r" b="b"/>
              <a:pathLst>
                <a:path w="20">
                  <a:moveTo>
                    <a:pt x="0" y="0"/>
                  </a:moveTo>
                  <a:lnTo>
                    <a:pt x="2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1" name="Rectangle 179"/>
            <p:cNvSpPr>
              <a:spLocks noChangeArrowheads="1"/>
            </p:cNvSpPr>
            <p:nvPr/>
          </p:nvSpPr>
          <p:spPr bwMode="auto">
            <a:xfrm>
              <a:off x="3408" y="2842"/>
              <a:ext cx="1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2" name="Freeform 180"/>
            <p:cNvSpPr>
              <a:spLocks/>
            </p:cNvSpPr>
            <p:nvPr/>
          </p:nvSpPr>
          <p:spPr bwMode="auto">
            <a:xfrm>
              <a:off x="3408" y="2842"/>
              <a:ext cx="16"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3" name="Rectangle 181"/>
            <p:cNvSpPr>
              <a:spLocks noChangeArrowheads="1"/>
            </p:cNvSpPr>
            <p:nvPr/>
          </p:nvSpPr>
          <p:spPr bwMode="auto">
            <a:xfrm>
              <a:off x="3428" y="2842"/>
              <a:ext cx="17"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4" name="Freeform 182"/>
            <p:cNvSpPr>
              <a:spLocks/>
            </p:cNvSpPr>
            <p:nvPr/>
          </p:nvSpPr>
          <p:spPr bwMode="auto">
            <a:xfrm>
              <a:off x="3428" y="2842"/>
              <a:ext cx="17" cy="0"/>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5" name="Rectangle 183"/>
            <p:cNvSpPr>
              <a:spLocks noChangeArrowheads="1"/>
            </p:cNvSpPr>
            <p:nvPr/>
          </p:nvSpPr>
          <p:spPr bwMode="auto">
            <a:xfrm>
              <a:off x="3453" y="2842"/>
              <a:ext cx="17"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6" name="Freeform 184"/>
            <p:cNvSpPr>
              <a:spLocks/>
            </p:cNvSpPr>
            <p:nvPr/>
          </p:nvSpPr>
          <p:spPr bwMode="auto">
            <a:xfrm>
              <a:off x="3453" y="2842"/>
              <a:ext cx="17" cy="0"/>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7" name="Rectangle 185"/>
            <p:cNvSpPr>
              <a:spLocks noChangeArrowheads="1"/>
            </p:cNvSpPr>
            <p:nvPr/>
          </p:nvSpPr>
          <p:spPr bwMode="auto">
            <a:xfrm>
              <a:off x="3474" y="2842"/>
              <a:ext cx="17"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8" name="Freeform 186"/>
            <p:cNvSpPr>
              <a:spLocks/>
            </p:cNvSpPr>
            <p:nvPr/>
          </p:nvSpPr>
          <p:spPr bwMode="auto">
            <a:xfrm>
              <a:off x="3474" y="2842"/>
              <a:ext cx="17" cy="0"/>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89" name="Rectangle 187"/>
            <p:cNvSpPr>
              <a:spLocks noChangeArrowheads="1"/>
            </p:cNvSpPr>
            <p:nvPr/>
          </p:nvSpPr>
          <p:spPr bwMode="auto">
            <a:xfrm>
              <a:off x="3495" y="2842"/>
              <a:ext cx="2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0" name="Freeform 188"/>
            <p:cNvSpPr>
              <a:spLocks/>
            </p:cNvSpPr>
            <p:nvPr/>
          </p:nvSpPr>
          <p:spPr bwMode="auto">
            <a:xfrm>
              <a:off x="3495" y="2842"/>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1" name="Rectangle 189"/>
            <p:cNvSpPr>
              <a:spLocks noChangeArrowheads="1"/>
            </p:cNvSpPr>
            <p:nvPr/>
          </p:nvSpPr>
          <p:spPr bwMode="auto">
            <a:xfrm>
              <a:off x="3520" y="2842"/>
              <a:ext cx="1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2" name="Freeform 190"/>
            <p:cNvSpPr>
              <a:spLocks/>
            </p:cNvSpPr>
            <p:nvPr/>
          </p:nvSpPr>
          <p:spPr bwMode="auto">
            <a:xfrm>
              <a:off x="3520" y="2842"/>
              <a:ext cx="16"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3" name="Rectangle 191"/>
            <p:cNvSpPr>
              <a:spLocks noChangeArrowheads="1"/>
            </p:cNvSpPr>
            <p:nvPr/>
          </p:nvSpPr>
          <p:spPr bwMode="auto">
            <a:xfrm>
              <a:off x="3541" y="2842"/>
              <a:ext cx="20"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4" name="Freeform 192"/>
            <p:cNvSpPr>
              <a:spLocks/>
            </p:cNvSpPr>
            <p:nvPr/>
          </p:nvSpPr>
          <p:spPr bwMode="auto">
            <a:xfrm>
              <a:off x="3541" y="2842"/>
              <a:ext cx="20" cy="0"/>
            </a:xfrm>
            <a:custGeom>
              <a:avLst/>
              <a:gdLst>
                <a:gd name="T0" fmla="*/ 0 w 20"/>
                <a:gd name="T1" fmla="*/ 20 w 20"/>
                <a:gd name="T2" fmla="*/ 0 w 20"/>
              </a:gdLst>
              <a:ahLst/>
              <a:cxnLst>
                <a:cxn ang="0">
                  <a:pos x="T0" y="0"/>
                </a:cxn>
                <a:cxn ang="0">
                  <a:pos x="T1" y="0"/>
                </a:cxn>
                <a:cxn ang="0">
                  <a:pos x="T2" y="0"/>
                </a:cxn>
              </a:cxnLst>
              <a:rect l="0" t="0" r="r" b="b"/>
              <a:pathLst>
                <a:path w="20">
                  <a:moveTo>
                    <a:pt x="0" y="0"/>
                  </a:moveTo>
                  <a:lnTo>
                    <a:pt x="2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5" name="Rectangle 193"/>
            <p:cNvSpPr>
              <a:spLocks noChangeArrowheads="1"/>
            </p:cNvSpPr>
            <p:nvPr/>
          </p:nvSpPr>
          <p:spPr bwMode="auto">
            <a:xfrm>
              <a:off x="3566" y="2842"/>
              <a:ext cx="1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6" name="Freeform 194"/>
            <p:cNvSpPr>
              <a:spLocks/>
            </p:cNvSpPr>
            <p:nvPr/>
          </p:nvSpPr>
          <p:spPr bwMode="auto">
            <a:xfrm>
              <a:off x="3566" y="2842"/>
              <a:ext cx="16"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7" name="Rectangle 195"/>
            <p:cNvSpPr>
              <a:spLocks noChangeArrowheads="1"/>
            </p:cNvSpPr>
            <p:nvPr/>
          </p:nvSpPr>
          <p:spPr bwMode="auto">
            <a:xfrm>
              <a:off x="3586" y="2842"/>
              <a:ext cx="17"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8" name="Freeform 196"/>
            <p:cNvSpPr>
              <a:spLocks/>
            </p:cNvSpPr>
            <p:nvPr/>
          </p:nvSpPr>
          <p:spPr bwMode="auto">
            <a:xfrm>
              <a:off x="3586" y="2842"/>
              <a:ext cx="17" cy="0"/>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199" name="Line 197"/>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76" name="Freeform 74"/>
            <p:cNvSpPr>
              <a:spLocks/>
            </p:cNvSpPr>
            <p:nvPr/>
          </p:nvSpPr>
          <p:spPr bwMode="auto">
            <a:xfrm>
              <a:off x="2244" y="1444"/>
              <a:ext cx="1351" cy="1394"/>
            </a:xfrm>
            <a:custGeom>
              <a:avLst/>
              <a:gdLst>
                <a:gd name="T0" fmla="*/ 0 w 1351"/>
                <a:gd name="T1" fmla="*/ 1394 h 1394"/>
                <a:gd name="T2" fmla="*/ 21 w 1351"/>
                <a:gd name="T3" fmla="*/ 1394 h 1394"/>
                <a:gd name="T4" fmla="*/ 46 w 1351"/>
                <a:gd name="T5" fmla="*/ 1394 h 1394"/>
                <a:gd name="T6" fmla="*/ 66 w 1351"/>
                <a:gd name="T7" fmla="*/ 1394 h 1394"/>
                <a:gd name="T8" fmla="*/ 87 w 1351"/>
                <a:gd name="T9" fmla="*/ 1394 h 1394"/>
                <a:gd name="T10" fmla="*/ 112 w 1351"/>
                <a:gd name="T11" fmla="*/ 1394 h 1394"/>
                <a:gd name="T12" fmla="*/ 133 w 1351"/>
                <a:gd name="T13" fmla="*/ 1394 h 1394"/>
                <a:gd name="T14" fmla="*/ 158 w 1351"/>
                <a:gd name="T15" fmla="*/ 1394 h 1394"/>
                <a:gd name="T16" fmla="*/ 179 w 1351"/>
                <a:gd name="T17" fmla="*/ 1394 h 1394"/>
                <a:gd name="T18" fmla="*/ 204 w 1351"/>
                <a:gd name="T19" fmla="*/ 1394 h 1394"/>
                <a:gd name="T20" fmla="*/ 224 w 1351"/>
                <a:gd name="T21" fmla="*/ 1394 h 1394"/>
                <a:gd name="T22" fmla="*/ 245 w 1351"/>
                <a:gd name="T23" fmla="*/ 1386 h 1394"/>
                <a:gd name="T24" fmla="*/ 270 w 1351"/>
                <a:gd name="T25" fmla="*/ 1373 h 1394"/>
                <a:gd name="T26" fmla="*/ 291 w 1351"/>
                <a:gd name="T27" fmla="*/ 1344 h 1394"/>
                <a:gd name="T28" fmla="*/ 316 w 1351"/>
                <a:gd name="T29" fmla="*/ 1298 h 1394"/>
                <a:gd name="T30" fmla="*/ 337 w 1351"/>
                <a:gd name="T31" fmla="*/ 1224 h 1394"/>
                <a:gd name="T32" fmla="*/ 361 w 1351"/>
                <a:gd name="T33" fmla="*/ 1128 h 1394"/>
                <a:gd name="T34" fmla="*/ 382 w 1351"/>
                <a:gd name="T35" fmla="*/ 1016 h 1394"/>
                <a:gd name="T36" fmla="*/ 403 w 1351"/>
                <a:gd name="T37" fmla="*/ 907 h 1394"/>
                <a:gd name="T38" fmla="*/ 428 w 1351"/>
                <a:gd name="T39" fmla="*/ 828 h 1394"/>
                <a:gd name="T40" fmla="*/ 449 w 1351"/>
                <a:gd name="T41" fmla="*/ 799 h 1394"/>
                <a:gd name="T42" fmla="*/ 474 w 1351"/>
                <a:gd name="T43" fmla="*/ 828 h 1394"/>
                <a:gd name="T44" fmla="*/ 494 w 1351"/>
                <a:gd name="T45" fmla="*/ 907 h 1394"/>
                <a:gd name="T46" fmla="*/ 519 w 1351"/>
                <a:gd name="T47" fmla="*/ 1016 h 1394"/>
                <a:gd name="T48" fmla="*/ 540 w 1351"/>
                <a:gd name="T49" fmla="*/ 1128 h 1394"/>
                <a:gd name="T50" fmla="*/ 561 w 1351"/>
                <a:gd name="T51" fmla="*/ 1224 h 1394"/>
                <a:gd name="T52" fmla="*/ 586 w 1351"/>
                <a:gd name="T53" fmla="*/ 1298 h 1394"/>
                <a:gd name="T54" fmla="*/ 607 w 1351"/>
                <a:gd name="T55" fmla="*/ 1344 h 1394"/>
                <a:gd name="T56" fmla="*/ 632 w 1351"/>
                <a:gd name="T57" fmla="*/ 1369 h 1394"/>
                <a:gd name="T58" fmla="*/ 652 w 1351"/>
                <a:gd name="T59" fmla="*/ 1382 h 1394"/>
                <a:gd name="T60" fmla="*/ 677 w 1351"/>
                <a:gd name="T61" fmla="*/ 1382 h 1394"/>
                <a:gd name="T62" fmla="*/ 698 w 1351"/>
                <a:gd name="T63" fmla="*/ 1369 h 1394"/>
                <a:gd name="T64" fmla="*/ 719 w 1351"/>
                <a:gd name="T65" fmla="*/ 1340 h 1394"/>
                <a:gd name="T66" fmla="*/ 744 w 1351"/>
                <a:gd name="T67" fmla="*/ 1278 h 1394"/>
                <a:gd name="T68" fmla="*/ 765 w 1351"/>
                <a:gd name="T69" fmla="*/ 1165 h 1394"/>
                <a:gd name="T70" fmla="*/ 790 w 1351"/>
                <a:gd name="T71" fmla="*/ 995 h 1394"/>
                <a:gd name="T72" fmla="*/ 810 w 1351"/>
                <a:gd name="T73" fmla="*/ 770 h 1394"/>
                <a:gd name="T74" fmla="*/ 831 w 1351"/>
                <a:gd name="T75" fmla="*/ 508 h 1394"/>
                <a:gd name="T76" fmla="*/ 856 w 1351"/>
                <a:gd name="T77" fmla="*/ 254 h 1394"/>
                <a:gd name="T78" fmla="*/ 877 w 1351"/>
                <a:gd name="T79" fmla="*/ 67 h 1394"/>
                <a:gd name="T80" fmla="*/ 902 w 1351"/>
                <a:gd name="T81" fmla="*/ 0 h 1394"/>
                <a:gd name="T82" fmla="*/ 923 w 1351"/>
                <a:gd name="T83" fmla="*/ 67 h 1394"/>
                <a:gd name="T84" fmla="*/ 947 w 1351"/>
                <a:gd name="T85" fmla="*/ 254 h 1394"/>
                <a:gd name="T86" fmla="*/ 968 w 1351"/>
                <a:gd name="T87" fmla="*/ 508 h 1394"/>
                <a:gd name="T88" fmla="*/ 989 w 1351"/>
                <a:gd name="T89" fmla="*/ 770 h 1394"/>
                <a:gd name="T90" fmla="*/ 1014 w 1351"/>
                <a:gd name="T91" fmla="*/ 995 h 1394"/>
                <a:gd name="T92" fmla="*/ 1035 w 1351"/>
                <a:gd name="T93" fmla="*/ 1165 h 1394"/>
                <a:gd name="T94" fmla="*/ 1060 w 1351"/>
                <a:gd name="T95" fmla="*/ 1278 h 1394"/>
                <a:gd name="T96" fmla="*/ 1080 w 1351"/>
                <a:gd name="T97" fmla="*/ 1340 h 1394"/>
                <a:gd name="T98" fmla="*/ 1105 w 1351"/>
                <a:gd name="T99" fmla="*/ 1373 h 1394"/>
                <a:gd name="T100" fmla="*/ 1126 w 1351"/>
                <a:gd name="T101" fmla="*/ 1386 h 1394"/>
                <a:gd name="T102" fmla="*/ 1147 w 1351"/>
                <a:gd name="T103" fmla="*/ 1394 h 1394"/>
                <a:gd name="T104" fmla="*/ 1172 w 1351"/>
                <a:gd name="T105" fmla="*/ 1394 h 1394"/>
                <a:gd name="T106" fmla="*/ 1193 w 1351"/>
                <a:gd name="T107" fmla="*/ 1394 h 1394"/>
                <a:gd name="T108" fmla="*/ 1218 w 1351"/>
                <a:gd name="T109" fmla="*/ 1394 h 1394"/>
                <a:gd name="T110" fmla="*/ 1238 w 1351"/>
                <a:gd name="T111" fmla="*/ 1394 h 1394"/>
                <a:gd name="T112" fmla="*/ 1263 w 1351"/>
                <a:gd name="T113" fmla="*/ 1394 h 1394"/>
                <a:gd name="T114" fmla="*/ 1284 w 1351"/>
                <a:gd name="T115" fmla="*/ 1394 h 1394"/>
                <a:gd name="T116" fmla="*/ 1305 w 1351"/>
                <a:gd name="T117" fmla="*/ 1394 h 1394"/>
                <a:gd name="T118" fmla="*/ 1330 w 1351"/>
                <a:gd name="T119" fmla="*/ 1394 h 1394"/>
                <a:gd name="T120" fmla="*/ 1351 w 1351"/>
                <a:gd name="T12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1" h="1394">
                  <a:moveTo>
                    <a:pt x="0" y="1394"/>
                  </a:moveTo>
                  <a:lnTo>
                    <a:pt x="21" y="1394"/>
                  </a:lnTo>
                  <a:lnTo>
                    <a:pt x="46" y="1394"/>
                  </a:lnTo>
                  <a:lnTo>
                    <a:pt x="66" y="1394"/>
                  </a:lnTo>
                  <a:lnTo>
                    <a:pt x="87" y="1394"/>
                  </a:lnTo>
                  <a:lnTo>
                    <a:pt x="112" y="1394"/>
                  </a:lnTo>
                  <a:lnTo>
                    <a:pt x="133" y="1394"/>
                  </a:lnTo>
                  <a:lnTo>
                    <a:pt x="158" y="1394"/>
                  </a:lnTo>
                  <a:lnTo>
                    <a:pt x="179" y="1394"/>
                  </a:lnTo>
                  <a:lnTo>
                    <a:pt x="204" y="1394"/>
                  </a:lnTo>
                  <a:lnTo>
                    <a:pt x="224" y="1394"/>
                  </a:lnTo>
                  <a:lnTo>
                    <a:pt x="245" y="1386"/>
                  </a:lnTo>
                  <a:lnTo>
                    <a:pt x="270" y="1373"/>
                  </a:lnTo>
                  <a:lnTo>
                    <a:pt x="291" y="1344"/>
                  </a:lnTo>
                  <a:lnTo>
                    <a:pt x="316" y="1298"/>
                  </a:lnTo>
                  <a:lnTo>
                    <a:pt x="337" y="1224"/>
                  </a:lnTo>
                  <a:lnTo>
                    <a:pt x="361" y="1128"/>
                  </a:lnTo>
                  <a:lnTo>
                    <a:pt x="382" y="1016"/>
                  </a:lnTo>
                  <a:lnTo>
                    <a:pt x="403" y="907"/>
                  </a:lnTo>
                  <a:lnTo>
                    <a:pt x="428" y="828"/>
                  </a:lnTo>
                  <a:lnTo>
                    <a:pt x="449" y="799"/>
                  </a:lnTo>
                  <a:lnTo>
                    <a:pt x="474" y="828"/>
                  </a:lnTo>
                  <a:lnTo>
                    <a:pt x="494" y="907"/>
                  </a:lnTo>
                  <a:lnTo>
                    <a:pt x="519" y="1016"/>
                  </a:lnTo>
                  <a:lnTo>
                    <a:pt x="540" y="1128"/>
                  </a:lnTo>
                  <a:lnTo>
                    <a:pt x="561" y="1224"/>
                  </a:lnTo>
                  <a:lnTo>
                    <a:pt x="586" y="1298"/>
                  </a:lnTo>
                  <a:lnTo>
                    <a:pt x="607" y="1344"/>
                  </a:lnTo>
                  <a:lnTo>
                    <a:pt x="632" y="1369"/>
                  </a:lnTo>
                  <a:lnTo>
                    <a:pt x="652" y="1382"/>
                  </a:lnTo>
                  <a:lnTo>
                    <a:pt x="677" y="1382"/>
                  </a:lnTo>
                  <a:lnTo>
                    <a:pt x="698" y="1369"/>
                  </a:lnTo>
                  <a:lnTo>
                    <a:pt x="719" y="1340"/>
                  </a:lnTo>
                  <a:lnTo>
                    <a:pt x="744" y="1278"/>
                  </a:lnTo>
                  <a:lnTo>
                    <a:pt x="765" y="1165"/>
                  </a:lnTo>
                  <a:lnTo>
                    <a:pt x="790" y="995"/>
                  </a:lnTo>
                  <a:lnTo>
                    <a:pt x="810" y="770"/>
                  </a:lnTo>
                  <a:lnTo>
                    <a:pt x="831" y="508"/>
                  </a:lnTo>
                  <a:lnTo>
                    <a:pt x="856" y="254"/>
                  </a:lnTo>
                  <a:lnTo>
                    <a:pt x="877" y="67"/>
                  </a:lnTo>
                  <a:lnTo>
                    <a:pt x="902" y="0"/>
                  </a:lnTo>
                  <a:lnTo>
                    <a:pt x="923" y="67"/>
                  </a:lnTo>
                  <a:lnTo>
                    <a:pt x="947" y="254"/>
                  </a:lnTo>
                  <a:lnTo>
                    <a:pt x="968" y="508"/>
                  </a:lnTo>
                  <a:lnTo>
                    <a:pt x="989" y="770"/>
                  </a:lnTo>
                  <a:lnTo>
                    <a:pt x="1014" y="995"/>
                  </a:lnTo>
                  <a:lnTo>
                    <a:pt x="1035" y="1165"/>
                  </a:lnTo>
                  <a:lnTo>
                    <a:pt x="1060" y="1278"/>
                  </a:lnTo>
                  <a:lnTo>
                    <a:pt x="1080" y="1340"/>
                  </a:lnTo>
                  <a:lnTo>
                    <a:pt x="1105" y="1373"/>
                  </a:lnTo>
                  <a:lnTo>
                    <a:pt x="1126" y="1386"/>
                  </a:lnTo>
                  <a:lnTo>
                    <a:pt x="1147" y="1394"/>
                  </a:lnTo>
                  <a:lnTo>
                    <a:pt x="1172" y="1394"/>
                  </a:lnTo>
                  <a:lnTo>
                    <a:pt x="1193" y="1394"/>
                  </a:lnTo>
                  <a:lnTo>
                    <a:pt x="1218" y="1394"/>
                  </a:lnTo>
                  <a:lnTo>
                    <a:pt x="1238" y="1394"/>
                  </a:lnTo>
                  <a:lnTo>
                    <a:pt x="1263" y="1394"/>
                  </a:lnTo>
                  <a:lnTo>
                    <a:pt x="1284" y="1394"/>
                  </a:lnTo>
                  <a:lnTo>
                    <a:pt x="1305" y="1394"/>
                  </a:lnTo>
                  <a:lnTo>
                    <a:pt x="1330" y="1394"/>
                  </a:lnTo>
                  <a:lnTo>
                    <a:pt x="1351" y="1394"/>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grpSp>
      <p:grpSp>
        <p:nvGrpSpPr>
          <p:cNvPr id="201" name="Group 200"/>
          <p:cNvGrpSpPr>
            <a:grpSpLocks noChangeAspect="1"/>
          </p:cNvGrpSpPr>
          <p:nvPr/>
        </p:nvGrpSpPr>
        <p:grpSpPr bwMode="auto">
          <a:xfrm>
            <a:off x="4561445" y="1129672"/>
            <a:ext cx="3999325" cy="3190797"/>
            <a:chOff x="1928" y="1386"/>
            <a:chExt cx="1939" cy="1547"/>
          </a:xfrm>
        </p:grpSpPr>
        <p:sp>
          <p:nvSpPr>
            <p:cNvPr id="203" name="Rectangle 201"/>
            <p:cNvSpPr>
              <a:spLocks noChangeArrowheads="1"/>
            </p:cNvSpPr>
            <p:nvPr/>
          </p:nvSpPr>
          <p:spPr bwMode="auto">
            <a:xfrm>
              <a:off x="2019" y="1419"/>
              <a:ext cx="1804" cy="1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4" name="Rectangle 202"/>
            <p:cNvSpPr>
              <a:spLocks noChangeArrowheads="1"/>
            </p:cNvSpPr>
            <p:nvPr/>
          </p:nvSpPr>
          <p:spPr bwMode="auto">
            <a:xfrm>
              <a:off x="2019" y="1419"/>
              <a:ext cx="1804" cy="142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5" name="Line 203"/>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6" name="Line 204"/>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7" name="Line 205"/>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8" name="Line 206"/>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09" name="Line 207"/>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0" name="Line 208"/>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1" name="Line 209"/>
            <p:cNvSpPr>
              <a:spLocks noChangeShapeType="1"/>
            </p:cNvSpPr>
            <p:nvPr/>
          </p:nvSpPr>
          <p:spPr bwMode="auto">
            <a:xfrm flipV="1">
              <a:off x="20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2" name="Line 210"/>
            <p:cNvSpPr>
              <a:spLocks noChangeShapeType="1"/>
            </p:cNvSpPr>
            <p:nvPr/>
          </p:nvSpPr>
          <p:spPr bwMode="auto">
            <a:xfrm>
              <a:off x="20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3" name="Rectangle 211"/>
            <p:cNvSpPr>
              <a:spLocks noChangeArrowheads="1"/>
            </p:cNvSpPr>
            <p:nvPr/>
          </p:nvSpPr>
          <p:spPr bwMode="auto">
            <a:xfrm>
              <a:off x="1974" y="2855"/>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14" name="Line 212"/>
            <p:cNvSpPr>
              <a:spLocks noChangeShapeType="1"/>
            </p:cNvSpPr>
            <p:nvPr/>
          </p:nvSpPr>
          <p:spPr bwMode="auto">
            <a:xfrm flipV="1">
              <a:off x="2319"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5" name="Line 213"/>
            <p:cNvSpPr>
              <a:spLocks noChangeShapeType="1"/>
            </p:cNvSpPr>
            <p:nvPr/>
          </p:nvSpPr>
          <p:spPr bwMode="auto">
            <a:xfrm>
              <a:off x="2319"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6" name="Rectangle 214"/>
            <p:cNvSpPr>
              <a:spLocks noChangeArrowheads="1"/>
            </p:cNvSpPr>
            <p:nvPr/>
          </p:nvSpPr>
          <p:spPr bwMode="auto">
            <a:xfrm>
              <a:off x="2290" y="2855"/>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17" name="Line 215"/>
            <p:cNvSpPr>
              <a:spLocks noChangeShapeType="1"/>
            </p:cNvSpPr>
            <p:nvPr/>
          </p:nvSpPr>
          <p:spPr bwMode="auto">
            <a:xfrm flipV="1">
              <a:off x="2618"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8" name="Line 216"/>
            <p:cNvSpPr>
              <a:spLocks noChangeShapeType="1"/>
            </p:cNvSpPr>
            <p:nvPr/>
          </p:nvSpPr>
          <p:spPr bwMode="auto">
            <a:xfrm>
              <a:off x="2618"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19" name="Rectangle 217"/>
            <p:cNvSpPr>
              <a:spLocks noChangeArrowheads="1"/>
            </p:cNvSpPr>
            <p:nvPr/>
          </p:nvSpPr>
          <p:spPr bwMode="auto">
            <a:xfrm>
              <a:off x="2605" y="2855"/>
              <a:ext cx="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20" name="Line 218"/>
            <p:cNvSpPr>
              <a:spLocks noChangeShapeType="1"/>
            </p:cNvSpPr>
            <p:nvPr/>
          </p:nvSpPr>
          <p:spPr bwMode="auto">
            <a:xfrm flipV="1">
              <a:off x="29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1" name="Line 219"/>
            <p:cNvSpPr>
              <a:spLocks noChangeShapeType="1"/>
            </p:cNvSpPr>
            <p:nvPr/>
          </p:nvSpPr>
          <p:spPr bwMode="auto">
            <a:xfrm>
              <a:off x="29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2" name="Rectangle 220"/>
            <p:cNvSpPr>
              <a:spLocks noChangeArrowheads="1"/>
            </p:cNvSpPr>
            <p:nvPr/>
          </p:nvSpPr>
          <p:spPr bwMode="auto">
            <a:xfrm>
              <a:off x="2909" y="2855"/>
              <a:ext cx="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23" name="Line 221"/>
            <p:cNvSpPr>
              <a:spLocks noChangeShapeType="1"/>
            </p:cNvSpPr>
            <p:nvPr/>
          </p:nvSpPr>
          <p:spPr bwMode="auto">
            <a:xfrm flipV="1">
              <a:off x="3221"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4" name="Line 222"/>
            <p:cNvSpPr>
              <a:spLocks noChangeShapeType="1"/>
            </p:cNvSpPr>
            <p:nvPr/>
          </p:nvSpPr>
          <p:spPr bwMode="auto">
            <a:xfrm>
              <a:off x="3221"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5" name="Rectangle 223"/>
            <p:cNvSpPr>
              <a:spLocks noChangeArrowheads="1"/>
            </p:cNvSpPr>
            <p:nvPr/>
          </p:nvSpPr>
          <p:spPr bwMode="auto">
            <a:xfrm>
              <a:off x="3191" y="2855"/>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26" name="Line 224"/>
            <p:cNvSpPr>
              <a:spLocks noChangeShapeType="1"/>
            </p:cNvSpPr>
            <p:nvPr/>
          </p:nvSpPr>
          <p:spPr bwMode="auto">
            <a:xfrm flipV="1">
              <a:off x="3520"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7" name="Line 225"/>
            <p:cNvSpPr>
              <a:spLocks noChangeShapeType="1"/>
            </p:cNvSpPr>
            <p:nvPr/>
          </p:nvSpPr>
          <p:spPr bwMode="auto">
            <a:xfrm>
              <a:off x="3520"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28" name="Rectangle 226"/>
            <p:cNvSpPr>
              <a:spLocks noChangeArrowheads="1"/>
            </p:cNvSpPr>
            <p:nvPr/>
          </p:nvSpPr>
          <p:spPr bwMode="auto">
            <a:xfrm>
              <a:off x="3491" y="2855"/>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29" name="Line 227"/>
            <p:cNvSpPr>
              <a:spLocks noChangeShapeType="1"/>
            </p:cNvSpPr>
            <p:nvPr/>
          </p:nvSpPr>
          <p:spPr bwMode="auto">
            <a:xfrm flipV="1">
              <a:off x="3823" y="2822"/>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0" name="Line 228"/>
            <p:cNvSpPr>
              <a:spLocks noChangeShapeType="1"/>
            </p:cNvSpPr>
            <p:nvPr/>
          </p:nvSpPr>
          <p:spPr bwMode="auto">
            <a:xfrm>
              <a:off x="3823" y="1419"/>
              <a:ext cx="0" cy="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1" name="Rectangle 229"/>
            <p:cNvSpPr>
              <a:spLocks noChangeArrowheads="1"/>
            </p:cNvSpPr>
            <p:nvPr/>
          </p:nvSpPr>
          <p:spPr bwMode="auto">
            <a:xfrm>
              <a:off x="3794" y="2855"/>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20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32" name="Line 230"/>
            <p:cNvSpPr>
              <a:spLocks noChangeShapeType="1"/>
            </p:cNvSpPr>
            <p:nvPr/>
          </p:nvSpPr>
          <p:spPr bwMode="auto">
            <a:xfrm>
              <a:off x="2019" y="284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3" name="Line 231"/>
            <p:cNvSpPr>
              <a:spLocks noChangeShapeType="1"/>
            </p:cNvSpPr>
            <p:nvPr/>
          </p:nvSpPr>
          <p:spPr bwMode="auto">
            <a:xfrm flipH="1">
              <a:off x="3802" y="284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4" name="Rectangle 232"/>
            <p:cNvSpPr>
              <a:spLocks noChangeArrowheads="1"/>
            </p:cNvSpPr>
            <p:nvPr/>
          </p:nvSpPr>
          <p:spPr bwMode="auto">
            <a:xfrm>
              <a:off x="1974" y="2809"/>
              <a:ext cx="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35" name="Line 233"/>
            <p:cNvSpPr>
              <a:spLocks noChangeShapeType="1"/>
            </p:cNvSpPr>
            <p:nvPr/>
          </p:nvSpPr>
          <p:spPr bwMode="auto">
            <a:xfrm>
              <a:off x="2019" y="2697"/>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6" name="Line 234"/>
            <p:cNvSpPr>
              <a:spLocks noChangeShapeType="1"/>
            </p:cNvSpPr>
            <p:nvPr/>
          </p:nvSpPr>
          <p:spPr bwMode="auto">
            <a:xfrm flipH="1">
              <a:off x="3802" y="2697"/>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7" name="Rectangle 235"/>
            <p:cNvSpPr>
              <a:spLocks noChangeArrowheads="1"/>
            </p:cNvSpPr>
            <p:nvPr/>
          </p:nvSpPr>
          <p:spPr bwMode="auto">
            <a:xfrm>
              <a:off x="1928" y="2663"/>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38" name="Line 236"/>
            <p:cNvSpPr>
              <a:spLocks noChangeShapeType="1"/>
            </p:cNvSpPr>
            <p:nvPr/>
          </p:nvSpPr>
          <p:spPr bwMode="auto">
            <a:xfrm>
              <a:off x="2019" y="255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39" name="Line 237"/>
            <p:cNvSpPr>
              <a:spLocks noChangeShapeType="1"/>
            </p:cNvSpPr>
            <p:nvPr/>
          </p:nvSpPr>
          <p:spPr bwMode="auto">
            <a:xfrm flipH="1">
              <a:off x="3802" y="2555"/>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0" name="Rectangle 238"/>
            <p:cNvSpPr>
              <a:spLocks noChangeArrowheads="1"/>
            </p:cNvSpPr>
            <p:nvPr/>
          </p:nvSpPr>
          <p:spPr bwMode="auto">
            <a:xfrm>
              <a:off x="1928" y="2522"/>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41" name="Line 239"/>
            <p:cNvSpPr>
              <a:spLocks noChangeShapeType="1"/>
            </p:cNvSpPr>
            <p:nvPr/>
          </p:nvSpPr>
          <p:spPr bwMode="auto">
            <a:xfrm>
              <a:off x="2019" y="241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2" name="Line 240"/>
            <p:cNvSpPr>
              <a:spLocks noChangeShapeType="1"/>
            </p:cNvSpPr>
            <p:nvPr/>
          </p:nvSpPr>
          <p:spPr bwMode="auto">
            <a:xfrm flipH="1">
              <a:off x="3802" y="241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3" name="Rectangle 241"/>
            <p:cNvSpPr>
              <a:spLocks noChangeArrowheads="1"/>
            </p:cNvSpPr>
            <p:nvPr/>
          </p:nvSpPr>
          <p:spPr bwMode="auto">
            <a:xfrm>
              <a:off x="1928" y="2380"/>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0.3</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44" name="Line 242"/>
            <p:cNvSpPr>
              <a:spLocks noChangeShapeType="1"/>
            </p:cNvSpPr>
            <p:nvPr/>
          </p:nvSpPr>
          <p:spPr bwMode="auto">
            <a:xfrm>
              <a:off x="2019" y="227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5" name="Line 243"/>
            <p:cNvSpPr>
              <a:spLocks noChangeShapeType="1"/>
            </p:cNvSpPr>
            <p:nvPr/>
          </p:nvSpPr>
          <p:spPr bwMode="auto">
            <a:xfrm flipH="1">
              <a:off x="3802" y="227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6" name="Rectangle 244"/>
            <p:cNvSpPr>
              <a:spLocks noChangeArrowheads="1"/>
            </p:cNvSpPr>
            <p:nvPr/>
          </p:nvSpPr>
          <p:spPr bwMode="auto">
            <a:xfrm>
              <a:off x="1928" y="2239"/>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47" name="Line 245"/>
            <p:cNvSpPr>
              <a:spLocks noChangeShapeType="1"/>
            </p:cNvSpPr>
            <p:nvPr/>
          </p:nvSpPr>
          <p:spPr bwMode="auto">
            <a:xfrm>
              <a:off x="2019" y="2131"/>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8" name="Line 246"/>
            <p:cNvSpPr>
              <a:spLocks noChangeShapeType="1"/>
            </p:cNvSpPr>
            <p:nvPr/>
          </p:nvSpPr>
          <p:spPr bwMode="auto">
            <a:xfrm flipH="1">
              <a:off x="3802" y="2131"/>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49" name="Rectangle 247"/>
            <p:cNvSpPr>
              <a:spLocks noChangeArrowheads="1"/>
            </p:cNvSpPr>
            <p:nvPr/>
          </p:nvSpPr>
          <p:spPr bwMode="auto">
            <a:xfrm>
              <a:off x="1928" y="2097"/>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50" name="Line 248"/>
            <p:cNvSpPr>
              <a:spLocks noChangeShapeType="1"/>
            </p:cNvSpPr>
            <p:nvPr/>
          </p:nvSpPr>
          <p:spPr bwMode="auto">
            <a:xfrm>
              <a:off x="2019" y="198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1" name="Line 249"/>
            <p:cNvSpPr>
              <a:spLocks noChangeShapeType="1"/>
            </p:cNvSpPr>
            <p:nvPr/>
          </p:nvSpPr>
          <p:spPr bwMode="auto">
            <a:xfrm flipH="1">
              <a:off x="3802" y="1985"/>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2" name="Rectangle 250"/>
            <p:cNvSpPr>
              <a:spLocks noChangeArrowheads="1"/>
            </p:cNvSpPr>
            <p:nvPr/>
          </p:nvSpPr>
          <p:spPr bwMode="auto">
            <a:xfrm>
              <a:off x="1928" y="1952"/>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53" name="Line 251"/>
            <p:cNvSpPr>
              <a:spLocks noChangeShapeType="1"/>
            </p:cNvSpPr>
            <p:nvPr/>
          </p:nvSpPr>
          <p:spPr bwMode="auto">
            <a:xfrm>
              <a:off x="2019" y="1844"/>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4" name="Line 252"/>
            <p:cNvSpPr>
              <a:spLocks noChangeShapeType="1"/>
            </p:cNvSpPr>
            <p:nvPr/>
          </p:nvSpPr>
          <p:spPr bwMode="auto">
            <a:xfrm flipH="1">
              <a:off x="3802" y="1844"/>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5" name="Rectangle 253"/>
            <p:cNvSpPr>
              <a:spLocks noChangeArrowheads="1"/>
            </p:cNvSpPr>
            <p:nvPr/>
          </p:nvSpPr>
          <p:spPr bwMode="auto">
            <a:xfrm>
              <a:off x="1928" y="1810"/>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0.7</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56" name="Line 254"/>
            <p:cNvSpPr>
              <a:spLocks noChangeShapeType="1"/>
            </p:cNvSpPr>
            <p:nvPr/>
          </p:nvSpPr>
          <p:spPr bwMode="auto">
            <a:xfrm>
              <a:off x="2019" y="170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7" name="Line 255"/>
            <p:cNvSpPr>
              <a:spLocks noChangeShapeType="1"/>
            </p:cNvSpPr>
            <p:nvPr/>
          </p:nvSpPr>
          <p:spPr bwMode="auto">
            <a:xfrm flipH="1">
              <a:off x="3802" y="1702"/>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58" name="Rectangle 256"/>
            <p:cNvSpPr>
              <a:spLocks noChangeArrowheads="1"/>
            </p:cNvSpPr>
            <p:nvPr/>
          </p:nvSpPr>
          <p:spPr bwMode="auto">
            <a:xfrm>
              <a:off x="1928" y="1669"/>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59" name="Line 257"/>
            <p:cNvSpPr>
              <a:spLocks noChangeShapeType="1"/>
            </p:cNvSpPr>
            <p:nvPr/>
          </p:nvSpPr>
          <p:spPr bwMode="auto">
            <a:xfrm>
              <a:off x="2019" y="1561"/>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0" name="Line 258"/>
            <p:cNvSpPr>
              <a:spLocks noChangeShapeType="1"/>
            </p:cNvSpPr>
            <p:nvPr/>
          </p:nvSpPr>
          <p:spPr bwMode="auto">
            <a:xfrm flipH="1">
              <a:off x="3802" y="1561"/>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1" name="Rectangle 259"/>
            <p:cNvSpPr>
              <a:spLocks noChangeArrowheads="1"/>
            </p:cNvSpPr>
            <p:nvPr/>
          </p:nvSpPr>
          <p:spPr bwMode="auto">
            <a:xfrm>
              <a:off x="1928" y="1527"/>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0.9</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62" name="Line 260"/>
            <p:cNvSpPr>
              <a:spLocks noChangeShapeType="1"/>
            </p:cNvSpPr>
            <p:nvPr/>
          </p:nvSpPr>
          <p:spPr bwMode="auto">
            <a:xfrm>
              <a:off x="2019" y="1419"/>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3" name="Line 261"/>
            <p:cNvSpPr>
              <a:spLocks noChangeShapeType="1"/>
            </p:cNvSpPr>
            <p:nvPr/>
          </p:nvSpPr>
          <p:spPr bwMode="auto">
            <a:xfrm flipH="1">
              <a:off x="3802" y="1419"/>
              <a:ext cx="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4" name="Rectangle 262"/>
            <p:cNvSpPr>
              <a:spLocks noChangeArrowheads="1"/>
            </p:cNvSpPr>
            <p:nvPr/>
          </p:nvSpPr>
          <p:spPr bwMode="auto">
            <a:xfrm>
              <a:off x="1974" y="1386"/>
              <a:ext cx="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265" name="Line 263"/>
            <p:cNvSpPr>
              <a:spLocks noChangeShapeType="1"/>
            </p:cNvSpPr>
            <p:nvPr/>
          </p:nvSpPr>
          <p:spPr bwMode="auto">
            <a:xfrm>
              <a:off x="2019" y="1419"/>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6" name="Line 264"/>
            <p:cNvSpPr>
              <a:spLocks noChangeShapeType="1"/>
            </p:cNvSpPr>
            <p:nvPr/>
          </p:nvSpPr>
          <p:spPr bwMode="auto">
            <a:xfrm>
              <a:off x="2019" y="2842"/>
              <a:ext cx="180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7" name="Line 265"/>
            <p:cNvSpPr>
              <a:spLocks noChangeShapeType="1"/>
            </p:cNvSpPr>
            <p:nvPr/>
          </p:nvSpPr>
          <p:spPr bwMode="auto">
            <a:xfrm flipV="1">
              <a:off x="3823"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8" name="Line 266"/>
            <p:cNvSpPr>
              <a:spLocks noChangeShapeType="1"/>
            </p:cNvSpPr>
            <p:nvPr/>
          </p:nvSpPr>
          <p:spPr bwMode="auto">
            <a:xfrm flipV="1">
              <a:off x="2019" y="1419"/>
              <a:ext cx="0" cy="14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69" name="Freeform 267"/>
            <p:cNvSpPr>
              <a:spLocks/>
            </p:cNvSpPr>
            <p:nvPr/>
          </p:nvSpPr>
          <p:spPr bwMode="auto">
            <a:xfrm>
              <a:off x="2019" y="1419"/>
              <a:ext cx="1804" cy="1423"/>
            </a:xfrm>
            <a:custGeom>
              <a:avLst/>
              <a:gdLst>
                <a:gd name="T0" fmla="*/ 0 w 1804"/>
                <a:gd name="T1" fmla="*/ 1423 h 1423"/>
                <a:gd name="T2" fmla="*/ 30 w 1804"/>
                <a:gd name="T3" fmla="*/ 1423 h 1423"/>
                <a:gd name="T4" fmla="*/ 59 w 1804"/>
                <a:gd name="T5" fmla="*/ 1423 h 1423"/>
                <a:gd name="T6" fmla="*/ 88 w 1804"/>
                <a:gd name="T7" fmla="*/ 1423 h 1423"/>
                <a:gd name="T8" fmla="*/ 117 w 1804"/>
                <a:gd name="T9" fmla="*/ 1423 h 1423"/>
                <a:gd name="T10" fmla="*/ 150 w 1804"/>
                <a:gd name="T11" fmla="*/ 1423 h 1423"/>
                <a:gd name="T12" fmla="*/ 179 w 1804"/>
                <a:gd name="T13" fmla="*/ 1423 h 1423"/>
                <a:gd name="T14" fmla="*/ 208 w 1804"/>
                <a:gd name="T15" fmla="*/ 1423 h 1423"/>
                <a:gd name="T16" fmla="*/ 237 w 1804"/>
                <a:gd name="T17" fmla="*/ 1419 h 1423"/>
                <a:gd name="T18" fmla="*/ 271 w 1804"/>
                <a:gd name="T19" fmla="*/ 1419 h 1423"/>
                <a:gd name="T20" fmla="*/ 300 w 1804"/>
                <a:gd name="T21" fmla="*/ 1419 h 1423"/>
                <a:gd name="T22" fmla="*/ 329 w 1804"/>
                <a:gd name="T23" fmla="*/ 1419 h 1423"/>
                <a:gd name="T24" fmla="*/ 358 w 1804"/>
                <a:gd name="T25" fmla="*/ 1419 h 1423"/>
                <a:gd name="T26" fmla="*/ 391 w 1804"/>
                <a:gd name="T27" fmla="*/ 1411 h 1423"/>
                <a:gd name="T28" fmla="*/ 420 w 1804"/>
                <a:gd name="T29" fmla="*/ 1407 h 1423"/>
                <a:gd name="T30" fmla="*/ 449 w 1804"/>
                <a:gd name="T31" fmla="*/ 1390 h 1423"/>
                <a:gd name="T32" fmla="*/ 478 w 1804"/>
                <a:gd name="T33" fmla="*/ 1361 h 1423"/>
                <a:gd name="T34" fmla="*/ 507 w 1804"/>
                <a:gd name="T35" fmla="*/ 1323 h 1423"/>
                <a:gd name="T36" fmla="*/ 541 w 1804"/>
                <a:gd name="T37" fmla="*/ 1274 h 1423"/>
                <a:gd name="T38" fmla="*/ 570 w 1804"/>
                <a:gd name="T39" fmla="*/ 1219 h 1423"/>
                <a:gd name="T40" fmla="*/ 599 w 1804"/>
                <a:gd name="T41" fmla="*/ 1165 h 1423"/>
                <a:gd name="T42" fmla="*/ 628 w 1804"/>
                <a:gd name="T43" fmla="*/ 1107 h 1423"/>
                <a:gd name="T44" fmla="*/ 661 w 1804"/>
                <a:gd name="T45" fmla="*/ 1057 h 1423"/>
                <a:gd name="T46" fmla="*/ 690 w 1804"/>
                <a:gd name="T47" fmla="*/ 1028 h 1423"/>
                <a:gd name="T48" fmla="*/ 719 w 1804"/>
                <a:gd name="T49" fmla="*/ 999 h 1423"/>
                <a:gd name="T50" fmla="*/ 749 w 1804"/>
                <a:gd name="T51" fmla="*/ 982 h 1423"/>
                <a:gd name="T52" fmla="*/ 782 w 1804"/>
                <a:gd name="T53" fmla="*/ 970 h 1423"/>
                <a:gd name="T54" fmla="*/ 811 w 1804"/>
                <a:gd name="T55" fmla="*/ 966 h 1423"/>
                <a:gd name="T56" fmla="*/ 840 w 1804"/>
                <a:gd name="T57" fmla="*/ 961 h 1423"/>
                <a:gd name="T58" fmla="*/ 869 w 1804"/>
                <a:gd name="T59" fmla="*/ 961 h 1423"/>
                <a:gd name="T60" fmla="*/ 902 w 1804"/>
                <a:gd name="T61" fmla="*/ 961 h 1423"/>
                <a:gd name="T62" fmla="*/ 931 w 1804"/>
                <a:gd name="T63" fmla="*/ 957 h 1423"/>
                <a:gd name="T64" fmla="*/ 961 w 1804"/>
                <a:gd name="T65" fmla="*/ 953 h 1423"/>
                <a:gd name="T66" fmla="*/ 990 w 1804"/>
                <a:gd name="T67" fmla="*/ 936 h 1423"/>
                <a:gd name="T68" fmla="*/ 1019 w 1804"/>
                <a:gd name="T69" fmla="*/ 912 h 1423"/>
                <a:gd name="T70" fmla="*/ 1052 w 1804"/>
                <a:gd name="T71" fmla="*/ 874 h 1423"/>
                <a:gd name="T72" fmla="*/ 1081 w 1804"/>
                <a:gd name="T73" fmla="*/ 812 h 1423"/>
                <a:gd name="T74" fmla="*/ 1110 w 1804"/>
                <a:gd name="T75" fmla="*/ 728 h 1423"/>
                <a:gd name="T76" fmla="*/ 1139 w 1804"/>
                <a:gd name="T77" fmla="*/ 633 h 1423"/>
                <a:gd name="T78" fmla="*/ 1172 w 1804"/>
                <a:gd name="T79" fmla="*/ 504 h 1423"/>
                <a:gd name="T80" fmla="*/ 1202 w 1804"/>
                <a:gd name="T81" fmla="*/ 400 h 1423"/>
                <a:gd name="T82" fmla="*/ 1231 w 1804"/>
                <a:gd name="T83" fmla="*/ 308 h 1423"/>
                <a:gd name="T84" fmla="*/ 1260 w 1804"/>
                <a:gd name="T85" fmla="*/ 208 h 1423"/>
                <a:gd name="T86" fmla="*/ 1293 w 1804"/>
                <a:gd name="T87" fmla="*/ 133 h 1423"/>
                <a:gd name="T88" fmla="*/ 1322 w 1804"/>
                <a:gd name="T89" fmla="*/ 75 h 1423"/>
                <a:gd name="T90" fmla="*/ 1351 w 1804"/>
                <a:gd name="T91" fmla="*/ 42 h 1423"/>
                <a:gd name="T92" fmla="*/ 1380 w 1804"/>
                <a:gd name="T93" fmla="*/ 17 h 1423"/>
                <a:gd name="T94" fmla="*/ 1409 w 1804"/>
                <a:gd name="T95" fmla="*/ 4 h 1423"/>
                <a:gd name="T96" fmla="*/ 1443 w 1804"/>
                <a:gd name="T97" fmla="*/ 4 h 1423"/>
                <a:gd name="T98" fmla="*/ 1472 w 1804"/>
                <a:gd name="T99" fmla="*/ 0 h 1423"/>
                <a:gd name="T100" fmla="*/ 1501 w 1804"/>
                <a:gd name="T101" fmla="*/ 0 h 1423"/>
                <a:gd name="T102" fmla="*/ 1530 w 1804"/>
                <a:gd name="T103" fmla="*/ 0 h 1423"/>
                <a:gd name="T104" fmla="*/ 1563 w 1804"/>
                <a:gd name="T105" fmla="*/ 0 h 1423"/>
                <a:gd name="T106" fmla="*/ 1592 w 1804"/>
                <a:gd name="T107" fmla="*/ 0 h 1423"/>
                <a:gd name="T108" fmla="*/ 1621 w 1804"/>
                <a:gd name="T109" fmla="*/ 0 h 1423"/>
                <a:gd name="T110" fmla="*/ 1650 w 1804"/>
                <a:gd name="T111" fmla="*/ 0 h 1423"/>
                <a:gd name="T112" fmla="*/ 1684 w 1804"/>
                <a:gd name="T113" fmla="*/ 0 h 1423"/>
                <a:gd name="T114" fmla="*/ 1713 w 1804"/>
                <a:gd name="T115" fmla="*/ 0 h 1423"/>
                <a:gd name="T116" fmla="*/ 1742 w 1804"/>
                <a:gd name="T117" fmla="*/ 0 h 1423"/>
                <a:gd name="T118" fmla="*/ 1771 w 1804"/>
                <a:gd name="T119" fmla="*/ 0 h 1423"/>
                <a:gd name="T120" fmla="*/ 1804 w 1804"/>
                <a:gd name="T121"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4" h="1423">
                  <a:moveTo>
                    <a:pt x="0" y="1423"/>
                  </a:moveTo>
                  <a:lnTo>
                    <a:pt x="30" y="1423"/>
                  </a:lnTo>
                  <a:lnTo>
                    <a:pt x="59" y="1423"/>
                  </a:lnTo>
                  <a:lnTo>
                    <a:pt x="88" y="1423"/>
                  </a:lnTo>
                  <a:lnTo>
                    <a:pt x="117" y="1423"/>
                  </a:lnTo>
                  <a:lnTo>
                    <a:pt x="150" y="1423"/>
                  </a:lnTo>
                  <a:lnTo>
                    <a:pt x="179" y="1423"/>
                  </a:lnTo>
                  <a:lnTo>
                    <a:pt x="208" y="1423"/>
                  </a:lnTo>
                  <a:lnTo>
                    <a:pt x="237" y="1419"/>
                  </a:lnTo>
                  <a:lnTo>
                    <a:pt x="271" y="1419"/>
                  </a:lnTo>
                  <a:lnTo>
                    <a:pt x="300" y="1419"/>
                  </a:lnTo>
                  <a:lnTo>
                    <a:pt x="329" y="1419"/>
                  </a:lnTo>
                  <a:lnTo>
                    <a:pt x="358" y="1419"/>
                  </a:lnTo>
                  <a:lnTo>
                    <a:pt x="391" y="1411"/>
                  </a:lnTo>
                  <a:lnTo>
                    <a:pt x="420" y="1407"/>
                  </a:lnTo>
                  <a:lnTo>
                    <a:pt x="449" y="1390"/>
                  </a:lnTo>
                  <a:lnTo>
                    <a:pt x="478" y="1361"/>
                  </a:lnTo>
                  <a:lnTo>
                    <a:pt x="507" y="1323"/>
                  </a:lnTo>
                  <a:lnTo>
                    <a:pt x="541" y="1274"/>
                  </a:lnTo>
                  <a:lnTo>
                    <a:pt x="570" y="1219"/>
                  </a:lnTo>
                  <a:lnTo>
                    <a:pt x="599" y="1165"/>
                  </a:lnTo>
                  <a:lnTo>
                    <a:pt x="628" y="1107"/>
                  </a:lnTo>
                  <a:lnTo>
                    <a:pt x="661" y="1057"/>
                  </a:lnTo>
                  <a:lnTo>
                    <a:pt x="690" y="1028"/>
                  </a:lnTo>
                  <a:lnTo>
                    <a:pt x="719" y="999"/>
                  </a:lnTo>
                  <a:lnTo>
                    <a:pt x="749" y="982"/>
                  </a:lnTo>
                  <a:lnTo>
                    <a:pt x="782" y="970"/>
                  </a:lnTo>
                  <a:lnTo>
                    <a:pt x="811" y="966"/>
                  </a:lnTo>
                  <a:lnTo>
                    <a:pt x="840" y="961"/>
                  </a:lnTo>
                  <a:lnTo>
                    <a:pt x="869" y="961"/>
                  </a:lnTo>
                  <a:lnTo>
                    <a:pt x="902" y="961"/>
                  </a:lnTo>
                  <a:lnTo>
                    <a:pt x="931" y="957"/>
                  </a:lnTo>
                  <a:lnTo>
                    <a:pt x="961" y="953"/>
                  </a:lnTo>
                  <a:lnTo>
                    <a:pt x="990" y="936"/>
                  </a:lnTo>
                  <a:lnTo>
                    <a:pt x="1019" y="912"/>
                  </a:lnTo>
                  <a:lnTo>
                    <a:pt x="1052" y="874"/>
                  </a:lnTo>
                  <a:lnTo>
                    <a:pt x="1081" y="812"/>
                  </a:lnTo>
                  <a:lnTo>
                    <a:pt x="1110" y="728"/>
                  </a:lnTo>
                  <a:lnTo>
                    <a:pt x="1139" y="633"/>
                  </a:lnTo>
                  <a:lnTo>
                    <a:pt x="1172" y="504"/>
                  </a:lnTo>
                  <a:lnTo>
                    <a:pt x="1202" y="400"/>
                  </a:lnTo>
                  <a:lnTo>
                    <a:pt x="1231" y="308"/>
                  </a:lnTo>
                  <a:lnTo>
                    <a:pt x="1260" y="208"/>
                  </a:lnTo>
                  <a:lnTo>
                    <a:pt x="1293" y="133"/>
                  </a:lnTo>
                  <a:lnTo>
                    <a:pt x="1322" y="75"/>
                  </a:lnTo>
                  <a:lnTo>
                    <a:pt x="1351" y="42"/>
                  </a:lnTo>
                  <a:lnTo>
                    <a:pt x="1380" y="17"/>
                  </a:lnTo>
                  <a:lnTo>
                    <a:pt x="1409" y="4"/>
                  </a:lnTo>
                  <a:lnTo>
                    <a:pt x="1443" y="4"/>
                  </a:lnTo>
                  <a:lnTo>
                    <a:pt x="1472" y="0"/>
                  </a:lnTo>
                  <a:lnTo>
                    <a:pt x="1501" y="0"/>
                  </a:lnTo>
                  <a:lnTo>
                    <a:pt x="1530" y="0"/>
                  </a:lnTo>
                  <a:lnTo>
                    <a:pt x="1563" y="0"/>
                  </a:lnTo>
                  <a:lnTo>
                    <a:pt x="1592" y="0"/>
                  </a:lnTo>
                  <a:lnTo>
                    <a:pt x="1621" y="0"/>
                  </a:lnTo>
                  <a:lnTo>
                    <a:pt x="1650" y="0"/>
                  </a:lnTo>
                  <a:lnTo>
                    <a:pt x="1684" y="0"/>
                  </a:lnTo>
                  <a:lnTo>
                    <a:pt x="1713" y="0"/>
                  </a:lnTo>
                  <a:lnTo>
                    <a:pt x="1742" y="0"/>
                  </a:lnTo>
                  <a:lnTo>
                    <a:pt x="1771" y="0"/>
                  </a:lnTo>
                  <a:lnTo>
                    <a:pt x="1804"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270" name="Freeform 268"/>
            <p:cNvSpPr>
              <a:spLocks/>
            </p:cNvSpPr>
            <p:nvPr/>
          </p:nvSpPr>
          <p:spPr bwMode="auto">
            <a:xfrm>
              <a:off x="2019" y="1419"/>
              <a:ext cx="1804" cy="1423"/>
            </a:xfrm>
            <a:custGeom>
              <a:avLst/>
              <a:gdLst>
                <a:gd name="T0" fmla="*/ 0 w 1804"/>
                <a:gd name="T1" fmla="*/ 1423 h 1423"/>
                <a:gd name="T2" fmla="*/ 30 w 1804"/>
                <a:gd name="T3" fmla="*/ 1419 h 1423"/>
                <a:gd name="T4" fmla="*/ 59 w 1804"/>
                <a:gd name="T5" fmla="*/ 1419 h 1423"/>
                <a:gd name="T6" fmla="*/ 88 w 1804"/>
                <a:gd name="T7" fmla="*/ 1419 h 1423"/>
                <a:gd name="T8" fmla="*/ 117 w 1804"/>
                <a:gd name="T9" fmla="*/ 1419 h 1423"/>
                <a:gd name="T10" fmla="*/ 150 w 1804"/>
                <a:gd name="T11" fmla="*/ 1419 h 1423"/>
                <a:gd name="T12" fmla="*/ 179 w 1804"/>
                <a:gd name="T13" fmla="*/ 1419 h 1423"/>
                <a:gd name="T14" fmla="*/ 208 w 1804"/>
                <a:gd name="T15" fmla="*/ 1419 h 1423"/>
                <a:gd name="T16" fmla="*/ 237 w 1804"/>
                <a:gd name="T17" fmla="*/ 1419 h 1423"/>
                <a:gd name="T18" fmla="*/ 271 w 1804"/>
                <a:gd name="T19" fmla="*/ 1419 h 1423"/>
                <a:gd name="T20" fmla="*/ 300 w 1804"/>
                <a:gd name="T21" fmla="*/ 1419 h 1423"/>
                <a:gd name="T22" fmla="*/ 329 w 1804"/>
                <a:gd name="T23" fmla="*/ 1419 h 1423"/>
                <a:gd name="T24" fmla="*/ 358 w 1804"/>
                <a:gd name="T25" fmla="*/ 1419 h 1423"/>
                <a:gd name="T26" fmla="*/ 391 w 1804"/>
                <a:gd name="T27" fmla="*/ 1411 h 1423"/>
                <a:gd name="T28" fmla="*/ 420 w 1804"/>
                <a:gd name="T29" fmla="*/ 1403 h 1423"/>
                <a:gd name="T30" fmla="*/ 449 w 1804"/>
                <a:gd name="T31" fmla="*/ 1390 h 1423"/>
                <a:gd name="T32" fmla="*/ 478 w 1804"/>
                <a:gd name="T33" fmla="*/ 1365 h 1423"/>
                <a:gd name="T34" fmla="*/ 507 w 1804"/>
                <a:gd name="T35" fmla="*/ 1332 h 1423"/>
                <a:gd name="T36" fmla="*/ 541 w 1804"/>
                <a:gd name="T37" fmla="*/ 1286 h 1423"/>
                <a:gd name="T38" fmla="*/ 570 w 1804"/>
                <a:gd name="T39" fmla="*/ 1236 h 1423"/>
                <a:gd name="T40" fmla="*/ 599 w 1804"/>
                <a:gd name="T41" fmla="*/ 1182 h 1423"/>
                <a:gd name="T42" fmla="*/ 628 w 1804"/>
                <a:gd name="T43" fmla="*/ 1128 h 1423"/>
                <a:gd name="T44" fmla="*/ 661 w 1804"/>
                <a:gd name="T45" fmla="*/ 1086 h 1423"/>
                <a:gd name="T46" fmla="*/ 690 w 1804"/>
                <a:gd name="T47" fmla="*/ 1053 h 1423"/>
                <a:gd name="T48" fmla="*/ 719 w 1804"/>
                <a:gd name="T49" fmla="*/ 1028 h 1423"/>
                <a:gd name="T50" fmla="*/ 749 w 1804"/>
                <a:gd name="T51" fmla="*/ 1011 h 1423"/>
                <a:gd name="T52" fmla="*/ 782 w 1804"/>
                <a:gd name="T53" fmla="*/ 1003 h 1423"/>
                <a:gd name="T54" fmla="*/ 811 w 1804"/>
                <a:gd name="T55" fmla="*/ 999 h 1423"/>
                <a:gd name="T56" fmla="*/ 840 w 1804"/>
                <a:gd name="T57" fmla="*/ 995 h 1423"/>
                <a:gd name="T58" fmla="*/ 869 w 1804"/>
                <a:gd name="T59" fmla="*/ 995 h 1423"/>
                <a:gd name="T60" fmla="*/ 902 w 1804"/>
                <a:gd name="T61" fmla="*/ 995 h 1423"/>
                <a:gd name="T62" fmla="*/ 931 w 1804"/>
                <a:gd name="T63" fmla="*/ 991 h 1423"/>
                <a:gd name="T64" fmla="*/ 961 w 1804"/>
                <a:gd name="T65" fmla="*/ 986 h 1423"/>
                <a:gd name="T66" fmla="*/ 990 w 1804"/>
                <a:gd name="T67" fmla="*/ 974 h 1423"/>
                <a:gd name="T68" fmla="*/ 1019 w 1804"/>
                <a:gd name="T69" fmla="*/ 953 h 1423"/>
                <a:gd name="T70" fmla="*/ 1052 w 1804"/>
                <a:gd name="T71" fmla="*/ 920 h 1423"/>
                <a:gd name="T72" fmla="*/ 1081 w 1804"/>
                <a:gd name="T73" fmla="*/ 862 h 1423"/>
                <a:gd name="T74" fmla="*/ 1110 w 1804"/>
                <a:gd name="T75" fmla="*/ 783 h 1423"/>
                <a:gd name="T76" fmla="*/ 1139 w 1804"/>
                <a:gd name="T77" fmla="*/ 678 h 1423"/>
                <a:gd name="T78" fmla="*/ 1172 w 1804"/>
                <a:gd name="T79" fmla="*/ 558 h 1423"/>
                <a:gd name="T80" fmla="*/ 1202 w 1804"/>
                <a:gd name="T81" fmla="*/ 433 h 1423"/>
                <a:gd name="T82" fmla="*/ 1231 w 1804"/>
                <a:gd name="T83" fmla="*/ 312 h 1423"/>
                <a:gd name="T84" fmla="*/ 1260 w 1804"/>
                <a:gd name="T85" fmla="*/ 212 h 1423"/>
                <a:gd name="T86" fmla="*/ 1293 w 1804"/>
                <a:gd name="T87" fmla="*/ 129 h 1423"/>
                <a:gd name="T88" fmla="*/ 1322 w 1804"/>
                <a:gd name="T89" fmla="*/ 75 h 1423"/>
                <a:gd name="T90" fmla="*/ 1351 w 1804"/>
                <a:gd name="T91" fmla="*/ 38 h 1423"/>
                <a:gd name="T92" fmla="*/ 1380 w 1804"/>
                <a:gd name="T93" fmla="*/ 17 h 1423"/>
                <a:gd name="T94" fmla="*/ 1409 w 1804"/>
                <a:gd name="T95" fmla="*/ 8 h 1423"/>
                <a:gd name="T96" fmla="*/ 1443 w 1804"/>
                <a:gd name="T97" fmla="*/ 0 h 1423"/>
                <a:gd name="T98" fmla="*/ 1472 w 1804"/>
                <a:gd name="T99" fmla="*/ 0 h 1423"/>
                <a:gd name="T100" fmla="*/ 1501 w 1804"/>
                <a:gd name="T101" fmla="*/ 0 h 1423"/>
                <a:gd name="T102" fmla="*/ 1530 w 1804"/>
                <a:gd name="T103" fmla="*/ 0 h 1423"/>
                <a:gd name="T104" fmla="*/ 1563 w 1804"/>
                <a:gd name="T105" fmla="*/ 0 h 1423"/>
                <a:gd name="T106" fmla="*/ 1592 w 1804"/>
                <a:gd name="T107" fmla="*/ 0 h 1423"/>
                <a:gd name="T108" fmla="*/ 1621 w 1804"/>
                <a:gd name="T109" fmla="*/ 0 h 1423"/>
                <a:gd name="T110" fmla="*/ 1650 w 1804"/>
                <a:gd name="T111" fmla="*/ 0 h 1423"/>
                <a:gd name="T112" fmla="*/ 1684 w 1804"/>
                <a:gd name="T113" fmla="*/ 0 h 1423"/>
                <a:gd name="T114" fmla="*/ 1713 w 1804"/>
                <a:gd name="T115" fmla="*/ 0 h 1423"/>
                <a:gd name="T116" fmla="*/ 1742 w 1804"/>
                <a:gd name="T117" fmla="*/ 0 h 1423"/>
                <a:gd name="T118" fmla="*/ 1771 w 1804"/>
                <a:gd name="T119" fmla="*/ 0 h 1423"/>
                <a:gd name="T120" fmla="*/ 1804 w 1804"/>
                <a:gd name="T121"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4" h="1423">
                  <a:moveTo>
                    <a:pt x="0" y="1423"/>
                  </a:moveTo>
                  <a:lnTo>
                    <a:pt x="30" y="1419"/>
                  </a:lnTo>
                  <a:lnTo>
                    <a:pt x="59" y="1419"/>
                  </a:lnTo>
                  <a:lnTo>
                    <a:pt x="88" y="1419"/>
                  </a:lnTo>
                  <a:lnTo>
                    <a:pt x="117" y="1419"/>
                  </a:lnTo>
                  <a:lnTo>
                    <a:pt x="150" y="1419"/>
                  </a:lnTo>
                  <a:lnTo>
                    <a:pt x="179" y="1419"/>
                  </a:lnTo>
                  <a:lnTo>
                    <a:pt x="208" y="1419"/>
                  </a:lnTo>
                  <a:lnTo>
                    <a:pt x="237" y="1419"/>
                  </a:lnTo>
                  <a:lnTo>
                    <a:pt x="271" y="1419"/>
                  </a:lnTo>
                  <a:lnTo>
                    <a:pt x="300" y="1419"/>
                  </a:lnTo>
                  <a:lnTo>
                    <a:pt x="329" y="1419"/>
                  </a:lnTo>
                  <a:lnTo>
                    <a:pt x="358" y="1419"/>
                  </a:lnTo>
                  <a:lnTo>
                    <a:pt x="391" y="1411"/>
                  </a:lnTo>
                  <a:lnTo>
                    <a:pt x="420" y="1403"/>
                  </a:lnTo>
                  <a:lnTo>
                    <a:pt x="449" y="1390"/>
                  </a:lnTo>
                  <a:lnTo>
                    <a:pt x="478" y="1365"/>
                  </a:lnTo>
                  <a:lnTo>
                    <a:pt x="507" y="1332"/>
                  </a:lnTo>
                  <a:lnTo>
                    <a:pt x="541" y="1286"/>
                  </a:lnTo>
                  <a:lnTo>
                    <a:pt x="570" y="1236"/>
                  </a:lnTo>
                  <a:lnTo>
                    <a:pt x="599" y="1182"/>
                  </a:lnTo>
                  <a:lnTo>
                    <a:pt x="628" y="1128"/>
                  </a:lnTo>
                  <a:lnTo>
                    <a:pt x="661" y="1086"/>
                  </a:lnTo>
                  <a:lnTo>
                    <a:pt x="690" y="1053"/>
                  </a:lnTo>
                  <a:lnTo>
                    <a:pt x="719" y="1028"/>
                  </a:lnTo>
                  <a:lnTo>
                    <a:pt x="749" y="1011"/>
                  </a:lnTo>
                  <a:lnTo>
                    <a:pt x="782" y="1003"/>
                  </a:lnTo>
                  <a:lnTo>
                    <a:pt x="811" y="999"/>
                  </a:lnTo>
                  <a:lnTo>
                    <a:pt x="840" y="995"/>
                  </a:lnTo>
                  <a:lnTo>
                    <a:pt x="869" y="995"/>
                  </a:lnTo>
                  <a:lnTo>
                    <a:pt x="902" y="995"/>
                  </a:lnTo>
                  <a:lnTo>
                    <a:pt x="931" y="991"/>
                  </a:lnTo>
                  <a:lnTo>
                    <a:pt x="961" y="986"/>
                  </a:lnTo>
                  <a:lnTo>
                    <a:pt x="990" y="974"/>
                  </a:lnTo>
                  <a:lnTo>
                    <a:pt x="1019" y="953"/>
                  </a:lnTo>
                  <a:lnTo>
                    <a:pt x="1052" y="920"/>
                  </a:lnTo>
                  <a:lnTo>
                    <a:pt x="1081" y="862"/>
                  </a:lnTo>
                  <a:lnTo>
                    <a:pt x="1110" y="783"/>
                  </a:lnTo>
                  <a:lnTo>
                    <a:pt x="1139" y="678"/>
                  </a:lnTo>
                  <a:lnTo>
                    <a:pt x="1172" y="558"/>
                  </a:lnTo>
                  <a:lnTo>
                    <a:pt x="1202" y="433"/>
                  </a:lnTo>
                  <a:lnTo>
                    <a:pt x="1231" y="312"/>
                  </a:lnTo>
                  <a:lnTo>
                    <a:pt x="1260" y="212"/>
                  </a:lnTo>
                  <a:lnTo>
                    <a:pt x="1293" y="129"/>
                  </a:lnTo>
                  <a:lnTo>
                    <a:pt x="1322" y="75"/>
                  </a:lnTo>
                  <a:lnTo>
                    <a:pt x="1351" y="38"/>
                  </a:lnTo>
                  <a:lnTo>
                    <a:pt x="1380" y="17"/>
                  </a:lnTo>
                  <a:lnTo>
                    <a:pt x="1409" y="8"/>
                  </a:lnTo>
                  <a:lnTo>
                    <a:pt x="1443" y="0"/>
                  </a:lnTo>
                  <a:lnTo>
                    <a:pt x="1472" y="0"/>
                  </a:lnTo>
                  <a:lnTo>
                    <a:pt x="1501" y="0"/>
                  </a:lnTo>
                  <a:lnTo>
                    <a:pt x="1530" y="0"/>
                  </a:lnTo>
                  <a:lnTo>
                    <a:pt x="1563" y="0"/>
                  </a:lnTo>
                  <a:lnTo>
                    <a:pt x="1592" y="0"/>
                  </a:lnTo>
                  <a:lnTo>
                    <a:pt x="1621" y="0"/>
                  </a:lnTo>
                  <a:lnTo>
                    <a:pt x="1650" y="0"/>
                  </a:lnTo>
                  <a:lnTo>
                    <a:pt x="1684" y="0"/>
                  </a:lnTo>
                  <a:lnTo>
                    <a:pt x="1713" y="0"/>
                  </a:lnTo>
                  <a:lnTo>
                    <a:pt x="1742" y="0"/>
                  </a:lnTo>
                  <a:lnTo>
                    <a:pt x="1771" y="0"/>
                  </a:lnTo>
                  <a:lnTo>
                    <a:pt x="1804" y="0"/>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11732226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Independent sampler for proposal distribution: q(x*|x) = q(x*)</a:t>
            </a:r>
          </a:p>
          <a:p>
            <a:pPr lvl="1"/>
            <a:r>
              <a:rPr lang="en-US" dirty="0"/>
              <a:t>Similar to important sampling</a:t>
            </a:r>
          </a:p>
          <a:p>
            <a:r>
              <a:rPr lang="en-US" dirty="0"/>
              <a:t>Symmetric proposal: q(x*|x) = q(</a:t>
            </a:r>
            <a:r>
              <a:rPr lang="en-US" dirty="0" err="1"/>
              <a:t>x|x</a:t>
            </a:r>
            <a:r>
              <a:rPr lang="en-US" dirty="0"/>
              <a:t>*)</a:t>
            </a:r>
          </a:p>
          <a:p>
            <a:pPr lvl="1"/>
            <a:r>
              <a:rPr lang="en-US" dirty="0"/>
              <a:t>Acceptance ratio is simplified</a:t>
            </a:r>
          </a:p>
          <a:p>
            <a:r>
              <a:rPr lang="en-US" dirty="0"/>
              <a:t>MH does not need normalizing constant for the target distribution.</a:t>
            </a:r>
          </a:p>
          <a:p>
            <a:r>
              <a:rPr lang="en-US" dirty="0"/>
              <a:t>It is easy to simulate several independent chains in parallel.</a:t>
            </a:r>
          </a:p>
          <a:p>
            <a:r>
              <a:rPr lang="en-US" dirty="0"/>
              <a:t>Success or failure of the algorithm often hinges on the choice of proposal pdf</a:t>
            </a:r>
          </a:p>
        </p:txBody>
      </p:sp>
      <p:sp>
        <p:nvSpPr>
          <p:cNvPr id="3" name="Title 2"/>
          <p:cNvSpPr>
            <a:spLocks noGrp="1"/>
          </p:cNvSpPr>
          <p:nvPr>
            <p:ph type="title"/>
          </p:nvPr>
        </p:nvSpPr>
        <p:spPr/>
        <p:txBody>
          <a:bodyPr/>
          <a:lstStyle/>
          <a:p>
            <a:r>
              <a:rPr lang="en-US" dirty="0"/>
              <a:t>Remarks</a:t>
            </a:r>
          </a:p>
        </p:txBody>
      </p:sp>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37" y="4512819"/>
            <a:ext cx="1714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444" y="4512819"/>
            <a:ext cx="1695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859" y="4512819"/>
            <a:ext cx="1857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9084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A5A43-E097-4509-91DE-C75E5860F7B0}"/>
              </a:ext>
            </a:extLst>
          </p:cNvPr>
          <p:cNvSpPr>
            <a:spLocks noGrp="1"/>
          </p:cNvSpPr>
          <p:nvPr>
            <p:ph type="body" sz="quarter" idx="10"/>
          </p:nvPr>
        </p:nvSpPr>
        <p:spPr/>
        <p:txBody>
          <a:bodyPr/>
          <a:lstStyle/>
          <a:p>
            <a:r>
              <a:rPr lang="en-US" dirty="0"/>
              <a:t>Proper samples</a:t>
            </a:r>
          </a:p>
          <a:p>
            <a:endParaRPr lang="en-US" dirty="0"/>
          </a:p>
          <a:p>
            <a:endParaRPr lang="en-US" dirty="0"/>
          </a:p>
          <a:p>
            <a:endParaRPr lang="en-US" dirty="0"/>
          </a:p>
          <a:p>
            <a:endParaRPr lang="en-US" dirty="0"/>
          </a:p>
          <a:p>
            <a:endParaRPr lang="en-US" dirty="0"/>
          </a:p>
          <a:p>
            <a:r>
              <a:rPr lang="en-US" dirty="0"/>
              <a:t>Improper samples</a:t>
            </a:r>
          </a:p>
        </p:txBody>
      </p:sp>
      <p:sp>
        <p:nvSpPr>
          <p:cNvPr id="3" name="Title 2">
            <a:extLst>
              <a:ext uri="{FF2B5EF4-FFF2-40B4-BE49-F238E27FC236}">
                <a16:creationId xmlns:a16="http://schemas.microsoft.com/office/drawing/2014/main" id="{AE487482-7A2D-4744-B8E4-46736069D442}"/>
              </a:ext>
            </a:extLst>
          </p:cNvPr>
          <p:cNvSpPr>
            <a:spLocks noGrp="1"/>
          </p:cNvSpPr>
          <p:nvPr>
            <p:ph type="title"/>
          </p:nvPr>
        </p:nvSpPr>
        <p:spPr/>
        <p:txBody>
          <a:bodyPr/>
          <a:lstStyle/>
          <a:p>
            <a:r>
              <a:rPr lang="en-US" dirty="0"/>
              <a:t>Trace of samples from MCMC sampling</a:t>
            </a:r>
          </a:p>
        </p:txBody>
      </p:sp>
      <p:pic>
        <p:nvPicPr>
          <p:cNvPr id="4" name="Picture 3">
            <a:extLst>
              <a:ext uri="{FF2B5EF4-FFF2-40B4-BE49-F238E27FC236}">
                <a16:creationId xmlns:a16="http://schemas.microsoft.com/office/drawing/2014/main" id="{5AA4FC73-DD99-42C4-AAC7-3571C8B71242}"/>
              </a:ext>
            </a:extLst>
          </p:cNvPr>
          <p:cNvPicPr>
            <a:picLocks noChangeAspect="1"/>
          </p:cNvPicPr>
          <p:nvPr/>
        </p:nvPicPr>
        <p:blipFill>
          <a:blip r:embed="rId2"/>
          <a:stretch>
            <a:fillRect/>
          </a:stretch>
        </p:blipFill>
        <p:spPr>
          <a:xfrm>
            <a:off x="806643" y="1409923"/>
            <a:ext cx="6389582" cy="2045175"/>
          </a:xfrm>
          <a:prstGeom prst="rect">
            <a:avLst/>
          </a:prstGeom>
        </p:spPr>
      </p:pic>
      <p:pic>
        <p:nvPicPr>
          <p:cNvPr id="5" name="Picture 4">
            <a:extLst>
              <a:ext uri="{FF2B5EF4-FFF2-40B4-BE49-F238E27FC236}">
                <a16:creationId xmlns:a16="http://schemas.microsoft.com/office/drawing/2014/main" id="{BAECA112-AB90-4139-8E8E-EA5047346C7E}"/>
              </a:ext>
            </a:extLst>
          </p:cNvPr>
          <p:cNvPicPr>
            <a:picLocks noChangeAspect="1"/>
          </p:cNvPicPr>
          <p:nvPr/>
        </p:nvPicPr>
        <p:blipFill>
          <a:blip r:embed="rId3"/>
          <a:stretch>
            <a:fillRect/>
          </a:stretch>
        </p:blipFill>
        <p:spPr>
          <a:xfrm>
            <a:off x="844743" y="4310190"/>
            <a:ext cx="6389582" cy="2045175"/>
          </a:xfrm>
          <a:prstGeom prst="rect">
            <a:avLst/>
          </a:prstGeom>
        </p:spPr>
      </p:pic>
    </p:spTree>
    <p:extLst>
      <p:ext uri="{BB962C8B-B14F-4D97-AF65-F5344CB8AC3E}">
        <p14:creationId xmlns:p14="http://schemas.microsoft.com/office/powerpoint/2010/main" val="37650021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73E5325E-79A3-441E-BED8-346FA270F530}"/>
              </a:ext>
            </a:extLst>
          </p:cNvPr>
          <p:cNvSpPr/>
          <p:nvPr/>
        </p:nvSpPr>
        <p:spPr>
          <a:xfrm>
            <a:off x="633046" y="4101953"/>
            <a:ext cx="4275063" cy="973931"/>
          </a:xfrm>
          <a:prstGeom prst="roundRect">
            <a:avLst/>
          </a:prstGeom>
          <a:solidFill>
            <a:srgbClr val="FFFF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0445FB0-3DF5-4DE7-810A-3BEB919BE420}"/>
                  </a:ext>
                </a:extLst>
              </p:cNvPr>
              <p:cNvSpPr>
                <a:spLocks noGrp="1"/>
              </p:cNvSpPr>
              <p:nvPr>
                <p:ph type="body" sz="quarter" idx="10"/>
              </p:nvPr>
            </p:nvSpPr>
            <p:spPr/>
            <p:txBody>
              <a:bodyPr/>
              <a:lstStyle/>
              <a:p>
                <a:r>
                  <a:rPr lang="en-US" dirty="0"/>
                  <a:t>Paris model</a:t>
                </a:r>
              </a:p>
              <a:p>
                <a:pPr lvl="1"/>
                <a14:m>
                  <m:oMath xmlns:m="http://schemas.openxmlformats.org/officeDocument/2006/math">
                    <m:r>
                      <a:rPr lang="en-US" b="0" i="1" smtClean="0">
                        <a:latin typeface="Cambria Math" panose="02040503050406030204" pitchFamily="18" charset="0"/>
                      </a:rPr>
                      <m:t>𝑎</m:t>
                    </m:r>
                  </m:oMath>
                </a14:m>
                <a:r>
                  <a:rPr lang="en-US" dirty="0"/>
                  <a:t>: half crack size</a:t>
                </a:r>
              </a:p>
              <a:p>
                <a:pPr lvl="1"/>
                <a14:m>
                  <m:oMath xmlns:m="http://schemas.openxmlformats.org/officeDocument/2006/math">
                    <m:r>
                      <a:rPr lang="en-US" b="0" i="1" smtClean="0">
                        <a:latin typeface="Cambria Math" panose="02040503050406030204" pitchFamily="18" charset="0"/>
                      </a:rPr>
                      <m:t>𝑁</m:t>
                    </m:r>
                  </m:oMath>
                </a14:m>
                <a:r>
                  <a:rPr lang="en-US" dirty="0"/>
                  <a:t>: No. of cycles</a:t>
                </a:r>
              </a:p>
              <a:p>
                <a:pPr lvl="1"/>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𝐾</m:t>
                    </m:r>
                  </m:oMath>
                </a14:m>
                <a:r>
                  <a:rPr lang="en-US" dirty="0"/>
                  <a:t>: Range of stress intensity factor</a:t>
                </a:r>
              </a:p>
              <a:p>
                <a:pPr lvl="1"/>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𝜎</m:t>
                    </m:r>
                  </m:oMath>
                </a14:m>
                <a:r>
                  <a:rPr lang="en-US" dirty="0"/>
                  <a:t>: hoop stress range</a:t>
                </a:r>
              </a:p>
              <a:p>
                <a:pPr lvl="1"/>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damage growth model parameters</a:t>
                </a:r>
              </a:p>
              <a:p>
                <a:r>
                  <a:rPr lang="en-US" dirty="0"/>
                  <a:t>Crack size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sub>
                    </m:sSub>
                  </m:oMath>
                </a14:m>
                <a:r>
                  <a:rPr lang="en-US" dirty="0"/>
                  <a:t> cycles</a:t>
                </a:r>
              </a:p>
            </p:txBody>
          </p:sp>
        </mc:Choice>
        <mc:Fallback xmlns="">
          <p:sp>
            <p:nvSpPr>
              <p:cNvPr id="2" name="Text Placeholder 1">
                <a:extLst>
                  <a:ext uri="{FF2B5EF4-FFF2-40B4-BE49-F238E27FC236}">
                    <a16:creationId xmlns:a16="http://schemas.microsoft.com/office/drawing/2014/main" id="{A0445FB0-3DF5-4DE7-810A-3BEB919BE420}"/>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EB19400-0999-46B8-9022-7E564B37285F}"/>
              </a:ext>
            </a:extLst>
          </p:cNvPr>
          <p:cNvSpPr>
            <a:spLocks noGrp="1"/>
          </p:cNvSpPr>
          <p:nvPr>
            <p:ph type="title"/>
          </p:nvPr>
        </p:nvSpPr>
        <p:spPr/>
        <p:txBody>
          <a:bodyPr/>
          <a:lstStyle/>
          <a:p>
            <a:r>
              <a:rPr lang="en-US" dirty="0"/>
              <a:t>Fatigue crack growth example</a:t>
            </a:r>
          </a:p>
        </p:txBody>
      </p:sp>
      <p:sp>
        <p:nvSpPr>
          <p:cNvPr id="5" name="TextBox 68">
            <a:extLst>
              <a:ext uri="{FF2B5EF4-FFF2-40B4-BE49-F238E27FC236}">
                <a16:creationId xmlns:a16="http://schemas.microsoft.com/office/drawing/2014/main" id="{9F0F51AC-45CE-4A4E-B4BB-9370F588556D}"/>
              </a:ext>
            </a:extLst>
          </p:cNvPr>
          <p:cNvSpPr txBox="1">
            <a:spLocks noChangeArrowheads="1"/>
          </p:cNvSpPr>
          <p:nvPr/>
        </p:nvSpPr>
        <p:spPr bwMode="auto">
          <a:xfrm>
            <a:off x="5303617" y="4333728"/>
            <a:ext cx="3667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Through-the-thickness crack in a fuselage panel  ]</a:t>
            </a:r>
            <a:endParaRPr lang="ko-KR" altLang="en-US" sz="1200" b="1">
              <a:latin typeface="Arial Unicode MS" pitchFamily="50" charset="-127"/>
              <a:ea typeface="Arial Unicode MS" pitchFamily="50" charset="-127"/>
            </a:endParaRPr>
          </a:p>
        </p:txBody>
      </p:sp>
      <p:pic>
        <p:nvPicPr>
          <p:cNvPr id="6" name="Picture 2" descr="C:\Documents and Settings\DJ_HOME\바탕 화면\그림2.jpg">
            <a:extLst>
              <a:ext uri="{FF2B5EF4-FFF2-40B4-BE49-F238E27FC236}">
                <a16:creationId xmlns:a16="http://schemas.microsoft.com/office/drawing/2014/main" id="{71F6C9F0-9C2B-4489-91E6-F398C3EAD4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8717" y="1733403"/>
            <a:ext cx="259715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이중 물결 32">
            <a:extLst>
              <a:ext uri="{FF2B5EF4-FFF2-40B4-BE49-F238E27FC236}">
                <a16:creationId xmlns:a16="http://schemas.microsoft.com/office/drawing/2014/main" id="{A8591DAA-AE58-43E1-B1BC-DBC0EEC1BF82}"/>
              </a:ext>
            </a:extLst>
          </p:cNvPr>
          <p:cNvSpPr/>
          <p:nvPr/>
        </p:nvSpPr>
        <p:spPr>
          <a:xfrm>
            <a:off x="7810280" y="2287441"/>
            <a:ext cx="906462" cy="1152525"/>
          </a:xfrm>
          <a:prstGeom prst="doubleWave">
            <a:avLst/>
          </a:prstGeom>
          <a:solidFill>
            <a:schemeClr val="bg1">
              <a:lumMod val="8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latin typeface="HY강M" pitchFamily="18" charset="-127"/>
                <a:ea typeface="HY강M" pitchFamily="18" charset="-127"/>
              </a:rPr>
              <a:t> </a:t>
            </a:r>
            <a:endParaRPr lang="ko-KR" altLang="en-US" dirty="0">
              <a:latin typeface="HY강M" pitchFamily="18" charset="-127"/>
              <a:ea typeface="HY강M" pitchFamily="18" charset="-127"/>
            </a:endParaRPr>
          </a:p>
        </p:txBody>
      </p:sp>
      <p:sp>
        <p:nvSpPr>
          <p:cNvPr id="8" name="타원 33">
            <a:extLst>
              <a:ext uri="{FF2B5EF4-FFF2-40B4-BE49-F238E27FC236}">
                <a16:creationId xmlns:a16="http://schemas.microsoft.com/office/drawing/2014/main" id="{A8D2391A-3F08-4023-9C5F-F725B1008F25}"/>
              </a:ext>
            </a:extLst>
          </p:cNvPr>
          <p:cNvSpPr/>
          <p:nvPr/>
        </p:nvSpPr>
        <p:spPr>
          <a:xfrm>
            <a:off x="6922867" y="2503341"/>
            <a:ext cx="138113" cy="92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9" name="타원 34">
            <a:extLst>
              <a:ext uri="{FF2B5EF4-FFF2-40B4-BE49-F238E27FC236}">
                <a16:creationId xmlns:a16="http://schemas.microsoft.com/office/drawing/2014/main" id="{6F7950FF-793E-4151-B074-5E720447C276}"/>
              </a:ext>
            </a:extLst>
          </p:cNvPr>
          <p:cNvSpPr/>
          <p:nvPr/>
        </p:nvSpPr>
        <p:spPr>
          <a:xfrm>
            <a:off x="7989667" y="2647803"/>
            <a:ext cx="598488" cy="441325"/>
          </a:xfrm>
          <a:prstGeom prst="ellipse">
            <a:avLst/>
          </a:prstGeom>
          <a:solidFill>
            <a:schemeClr val="bg1">
              <a:lumMod val="85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HY강M" pitchFamily="18" charset="-127"/>
              <a:ea typeface="HY강M" pitchFamily="18" charset="-127"/>
            </a:endParaRPr>
          </a:p>
        </p:txBody>
      </p:sp>
      <p:sp>
        <p:nvSpPr>
          <p:cNvPr id="10" name="자유형 35">
            <a:extLst>
              <a:ext uri="{FF2B5EF4-FFF2-40B4-BE49-F238E27FC236}">
                <a16:creationId xmlns:a16="http://schemas.microsoft.com/office/drawing/2014/main" id="{D40351F8-1257-41C8-8BF8-5ACE4C247CD0}"/>
              </a:ext>
            </a:extLst>
          </p:cNvPr>
          <p:cNvSpPr/>
          <p:nvPr/>
        </p:nvSpPr>
        <p:spPr>
          <a:xfrm>
            <a:off x="8057930" y="2851003"/>
            <a:ext cx="463550" cy="49213"/>
          </a:xfrm>
          <a:custGeom>
            <a:avLst/>
            <a:gdLst>
              <a:gd name="connsiteX0" fmla="*/ 0 w 464457"/>
              <a:gd name="connsiteY0" fmla="*/ 47252 h 48586"/>
              <a:gd name="connsiteX1" fmla="*/ 348343 w 464457"/>
              <a:gd name="connsiteY1" fmla="*/ 47252 h 48586"/>
              <a:gd name="connsiteX2" fmla="*/ 464457 w 464457"/>
              <a:gd name="connsiteY2" fmla="*/ 47252 h 48586"/>
            </a:gdLst>
            <a:ahLst/>
            <a:cxnLst>
              <a:cxn ang="0">
                <a:pos x="connsiteX0" y="connsiteY0"/>
              </a:cxn>
              <a:cxn ang="0">
                <a:pos x="connsiteX1" y="connsiteY1"/>
              </a:cxn>
              <a:cxn ang="0">
                <a:pos x="connsiteX2" y="connsiteY2"/>
              </a:cxn>
            </a:cxnLst>
            <a:rect l="l" t="t" r="r" b="b"/>
            <a:pathLst>
              <a:path w="464457" h="48586">
                <a:moveTo>
                  <a:pt x="0" y="47252"/>
                </a:moveTo>
                <a:cubicBezTo>
                  <a:pt x="141758" y="0"/>
                  <a:pt x="16829" y="35821"/>
                  <a:pt x="348343" y="47252"/>
                </a:cubicBezTo>
                <a:cubicBezTo>
                  <a:pt x="387025" y="48586"/>
                  <a:pt x="425752" y="47252"/>
                  <a:pt x="464457" y="4725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latin typeface="HY강M" pitchFamily="18" charset="-127"/>
              <a:ea typeface="HY강M" pitchFamily="18" charset="-127"/>
            </a:endParaRPr>
          </a:p>
        </p:txBody>
      </p:sp>
      <p:cxnSp>
        <p:nvCxnSpPr>
          <p:cNvPr id="11" name="직선 연결선 36">
            <a:extLst>
              <a:ext uri="{FF2B5EF4-FFF2-40B4-BE49-F238E27FC236}">
                <a16:creationId xmlns:a16="http://schemas.microsoft.com/office/drawing/2014/main" id="{F56C5F9E-D596-45D0-8FA6-BAAA6A9B38AC}"/>
              </a:ext>
            </a:extLst>
          </p:cNvPr>
          <p:cNvCxnSpPr>
            <a:stCxn id="8" idx="0"/>
            <a:endCxn id="9" idx="0"/>
          </p:cNvCxnSpPr>
          <p:nvPr/>
        </p:nvCxnSpPr>
        <p:spPr>
          <a:xfrm rot="16200000" flipH="1">
            <a:off x="7568186" y="1927872"/>
            <a:ext cx="144462" cy="1295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37">
            <a:extLst>
              <a:ext uri="{FF2B5EF4-FFF2-40B4-BE49-F238E27FC236}">
                <a16:creationId xmlns:a16="http://schemas.microsoft.com/office/drawing/2014/main" id="{CD073D84-E82A-4FD6-9B54-5D30F0230B4F}"/>
              </a:ext>
            </a:extLst>
          </p:cNvPr>
          <p:cNvCxnSpPr>
            <a:stCxn id="8" idx="4"/>
            <a:endCxn id="9" idx="4"/>
          </p:cNvCxnSpPr>
          <p:nvPr/>
        </p:nvCxnSpPr>
        <p:spPr>
          <a:xfrm rot="16200000" flipH="1">
            <a:off x="7393561" y="2194572"/>
            <a:ext cx="493712" cy="1295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직선 화살표 연결선 38">
            <a:extLst>
              <a:ext uri="{FF2B5EF4-FFF2-40B4-BE49-F238E27FC236}">
                <a16:creationId xmlns:a16="http://schemas.microsoft.com/office/drawing/2014/main" id="{95D34DCC-1335-46BA-9D13-34A6B731D2FE}"/>
              </a:ext>
            </a:extLst>
          </p:cNvPr>
          <p:cNvCxnSpPr/>
          <p:nvPr/>
        </p:nvCxnSpPr>
        <p:spPr>
          <a:xfrm rot="5400000" flipH="1" flipV="1">
            <a:off x="7736461" y="2089797"/>
            <a:ext cx="288925"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39">
            <a:extLst>
              <a:ext uri="{FF2B5EF4-FFF2-40B4-BE49-F238E27FC236}">
                <a16:creationId xmlns:a16="http://schemas.microsoft.com/office/drawing/2014/main" id="{72D40324-9CBA-4522-884F-5AC89F1B6AA6}"/>
              </a:ext>
            </a:extLst>
          </p:cNvPr>
          <p:cNvCxnSpPr/>
          <p:nvPr/>
        </p:nvCxnSpPr>
        <p:spPr>
          <a:xfrm rot="5400000" flipH="1" flipV="1">
            <a:off x="7928548" y="2089797"/>
            <a:ext cx="288925"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40">
            <a:extLst>
              <a:ext uri="{FF2B5EF4-FFF2-40B4-BE49-F238E27FC236}">
                <a16:creationId xmlns:a16="http://schemas.microsoft.com/office/drawing/2014/main" id="{D151B6DE-404D-41A7-A890-526E56D26432}"/>
              </a:ext>
            </a:extLst>
          </p:cNvPr>
          <p:cNvCxnSpPr/>
          <p:nvPr/>
        </p:nvCxnSpPr>
        <p:spPr>
          <a:xfrm rot="5400000" flipH="1" flipV="1">
            <a:off x="8126986" y="2089797"/>
            <a:ext cx="288925"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41">
            <a:extLst>
              <a:ext uri="{FF2B5EF4-FFF2-40B4-BE49-F238E27FC236}">
                <a16:creationId xmlns:a16="http://schemas.microsoft.com/office/drawing/2014/main" id="{9993B094-3F1B-486A-8873-52FDC500CC1E}"/>
              </a:ext>
            </a:extLst>
          </p:cNvPr>
          <p:cNvCxnSpPr/>
          <p:nvPr/>
        </p:nvCxnSpPr>
        <p:spPr>
          <a:xfrm rot="5400000" flipH="1" flipV="1">
            <a:off x="8314311" y="2089797"/>
            <a:ext cx="288925"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42">
            <a:extLst>
              <a:ext uri="{FF2B5EF4-FFF2-40B4-BE49-F238E27FC236}">
                <a16:creationId xmlns:a16="http://schemas.microsoft.com/office/drawing/2014/main" id="{EC9B0EDA-3963-4C0D-A906-1A80C8E68E4C}"/>
              </a:ext>
            </a:extLst>
          </p:cNvPr>
          <p:cNvCxnSpPr/>
          <p:nvPr/>
        </p:nvCxnSpPr>
        <p:spPr>
          <a:xfrm rot="5400000" flipH="1" flipV="1">
            <a:off x="8511161" y="2089797"/>
            <a:ext cx="288925"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43">
            <a:extLst>
              <a:ext uri="{FF2B5EF4-FFF2-40B4-BE49-F238E27FC236}">
                <a16:creationId xmlns:a16="http://schemas.microsoft.com/office/drawing/2014/main" id="{213C0A1E-8084-463C-B13C-7180E55F8D12}"/>
              </a:ext>
            </a:extLst>
          </p:cNvPr>
          <p:cNvCxnSpPr/>
          <p:nvPr/>
        </p:nvCxnSpPr>
        <p:spPr>
          <a:xfrm rot="5400000" flipH="1" flipV="1">
            <a:off x="7737255" y="3611416"/>
            <a:ext cx="287337" cy="1587"/>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직선 화살표 연결선 44">
            <a:extLst>
              <a:ext uri="{FF2B5EF4-FFF2-40B4-BE49-F238E27FC236}">
                <a16:creationId xmlns:a16="http://schemas.microsoft.com/office/drawing/2014/main" id="{3009CE13-0BB5-48BA-B49B-7C2F383A6D21}"/>
              </a:ext>
            </a:extLst>
          </p:cNvPr>
          <p:cNvCxnSpPr/>
          <p:nvPr/>
        </p:nvCxnSpPr>
        <p:spPr>
          <a:xfrm rot="5400000" flipH="1" flipV="1">
            <a:off x="7929342" y="3611416"/>
            <a:ext cx="287337" cy="1588"/>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직선 화살표 연결선 45">
            <a:extLst>
              <a:ext uri="{FF2B5EF4-FFF2-40B4-BE49-F238E27FC236}">
                <a16:creationId xmlns:a16="http://schemas.microsoft.com/office/drawing/2014/main" id="{685D8156-81C2-407E-9B9B-83FFC4266964}"/>
              </a:ext>
            </a:extLst>
          </p:cNvPr>
          <p:cNvCxnSpPr/>
          <p:nvPr/>
        </p:nvCxnSpPr>
        <p:spPr>
          <a:xfrm rot="5400000" flipH="1" flipV="1">
            <a:off x="8127780" y="3611416"/>
            <a:ext cx="287337" cy="1587"/>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직선 화살표 연결선 46">
            <a:extLst>
              <a:ext uri="{FF2B5EF4-FFF2-40B4-BE49-F238E27FC236}">
                <a16:creationId xmlns:a16="http://schemas.microsoft.com/office/drawing/2014/main" id="{7A438C55-451C-4E0C-BAB9-223AA1C28702}"/>
              </a:ext>
            </a:extLst>
          </p:cNvPr>
          <p:cNvCxnSpPr/>
          <p:nvPr/>
        </p:nvCxnSpPr>
        <p:spPr>
          <a:xfrm rot="5400000" flipH="1" flipV="1">
            <a:off x="8315105" y="3611416"/>
            <a:ext cx="287337" cy="1587"/>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직선 화살표 연결선 47">
            <a:extLst>
              <a:ext uri="{FF2B5EF4-FFF2-40B4-BE49-F238E27FC236}">
                <a16:creationId xmlns:a16="http://schemas.microsoft.com/office/drawing/2014/main" id="{3A5344CF-0FF4-4D6D-A22D-8E30D099CD54}"/>
              </a:ext>
            </a:extLst>
          </p:cNvPr>
          <p:cNvCxnSpPr/>
          <p:nvPr/>
        </p:nvCxnSpPr>
        <p:spPr>
          <a:xfrm rot="5400000" flipH="1" flipV="1">
            <a:off x="8511955" y="3611416"/>
            <a:ext cx="287337" cy="1587"/>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18">
            <a:extLst>
              <a:ext uri="{FF2B5EF4-FFF2-40B4-BE49-F238E27FC236}">
                <a16:creationId xmlns:a16="http://schemas.microsoft.com/office/drawing/2014/main" id="{B39CBC5E-0B59-464A-95DF-F0ADDB8BF21A}"/>
              </a:ext>
            </a:extLst>
          </p:cNvPr>
          <p:cNvSpPr txBox="1">
            <a:spLocks noChangeArrowheads="1"/>
          </p:cNvSpPr>
          <p:nvPr/>
        </p:nvSpPr>
        <p:spPr bwMode="auto">
          <a:xfrm>
            <a:off x="8116667" y="3732066"/>
            <a:ext cx="32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l-GR" altLang="ko-KR" b="1"/>
              <a:t>σ</a:t>
            </a:r>
            <a:endParaRPr lang="ko-KR" altLang="en-US" b="1"/>
          </a:p>
        </p:txBody>
      </p:sp>
      <p:sp>
        <p:nvSpPr>
          <p:cNvPr id="24" name="TextBox 19">
            <a:extLst>
              <a:ext uri="{FF2B5EF4-FFF2-40B4-BE49-F238E27FC236}">
                <a16:creationId xmlns:a16="http://schemas.microsoft.com/office/drawing/2014/main" id="{C2F2569B-1605-4A40-82EA-D16E71E210E1}"/>
              </a:ext>
            </a:extLst>
          </p:cNvPr>
          <p:cNvSpPr txBox="1">
            <a:spLocks noChangeArrowheads="1"/>
          </p:cNvSpPr>
          <p:nvPr/>
        </p:nvSpPr>
        <p:spPr bwMode="auto">
          <a:xfrm>
            <a:off x="8116667" y="1566716"/>
            <a:ext cx="32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l-GR" altLang="ko-KR" b="1"/>
              <a:t>σ</a:t>
            </a:r>
            <a:endParaRPr lang="ko-KR" altLang="en-US" b="1"/>
          </a:p>
        </p:txBody>
      </p:sp>
      <p:sp>
        <p:nvSpPr>
          <p:cNvPr id="25" name="자유형 50">
            <a:extLst>
              <a:ext uri="{FF2B5EF4-FFF2-40B4-BE49-F238E27FC236}">
                <a16:creationId xmlns:a16="http://schemas.microsoft.com/office/drawing/2014/main" id="{03CF979C-B40C-4DC0-8B4A-D8FD4931353C}"/>
              </a:ext>
            </a:extLst>
          </p:cNvPr>
          <p:cNvSpPr/>
          <p:nvPr/>
        </p:nvSpPr>
        <p:spPr>
          <a:xfrm>
            <a:off x="6957792" y="2527153"/>
            <a:ext cx="73025" cy="36513"/>
          </a:xfrm>
          <a:custGeom>
            <a:avLst/>
            <a:gdLst>
              <a:gd name="connsiteX0" fmla="*/ 0 w 464457"/>
              <a:gd name="connsiteY0" fmla="*/ 47252 h 48586"/>
              <a:gd name="connsiteX1" fmla="*/ 348343 w 464457"/>
              <a:gd name="connsiteY1" fmla="*/ 47252 h 48586"/>
              <a:gd name="connsiteX2" fmla="*/ 464457 w 464457"/>
              <a:gd name="connsiteY2" fmla="*/ 47252 h 48586"/>
            </a:gdLst>
            <a:ahLst/>
            <a:cxnLst>
              <a:cxn ang="0">
                <a:pos x="connsiteX0" y="connsiteY0"/>
              </a:cxn>
              <a:cxn ang="0">
                <a:pos x="connsiteX1" y="connsiteY1"/>
              </a:cxn>
              <a:cxn ang="0">
                <a:pos x="connsiteX2" y="connsiteY2"/>
              </a:cxn>
            </a:cxnLst>
            <a:rect l="l" t="t" r="r" b="b"/>
            <a:pathLst>
              <a:path w="464457" h="48586">
                <a:moveTo>
                  <a:pt x="0" y="47252"/>
                </a:moveTo>
                <a:cubicBezTo>
                  <a:pt x="141758" y="0"/>
                  <a:pt x="16829" y="35821"/>
                  <a:pt x="348343" y="47252"/>
                </a:cubicBezTo>
                <a:cubicBezTo>
                  <a:pt x="387025" y="48586"/>
                  <a:pt x="425752" y="47252"/>
                  <a:pt x="464457" y="4725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p>
        </p:txBody>
      </p:sp>
      <p:sp>
        <p:nvSpPr>
          <p:cNvPr id="26" name="모서리가 둥근 직사각형 51">
            <a:extLst>
              <a:ext uri="{FF2B5EF4-FFF2-40B4-BE49-F238E27FC236}">
                <a16:creationId xmlns:a16="http://schemas.microsoft.com/office/drawing/2014/main" id="{C995CF7F-7653-4F94-B981-C67443EA8477}"/>
              </a:ext>
            </a:extLst>
          </p:cNvPr>
          <p:cNvSpPr/>
          <p:nvPr/>
        </p:nvSpPr>
        <p:spPr>
          <a:xfrm>
            <a:off x="5263930" y="1581003"/>
            <a:ext cx="3719512" cy="3230563"/>
          </a:xfrm>
          <a:prstGeom prst="roundRect">
            <a:avLst/>
          </a:prstGeom>
          <a:noFill/>
          <a:ln w="31750">
            <a:solidFill>
              <a:srgbClr val="C0E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29" name="Picture 28">
            <a:extLst>
              <a:ext uri="{FF2B5EF4-FFF2-40B4-BE49-F238E27FC236}">
                <a16:creationId xmlns:a16="http://schemas.microsoft.com/office/drawing/2014/main" id="{A490B16F-C502-4F8D-A1C8-6EF118132AFE}"/>
              </a:ext>
            </a:extLst>
          </p:cNvPr>
          <p:cNvPicPr>
            <a:picLocks noChangeAspect="1"/>
          </p:cNvPicPr>
          <p:nvPr/>
        </p:nvPicPr>
        <p:blipFill>
          <a:blip r:embed="rId5"/>
          <a:stretch>
            <a:fillRect/>
          </a:stretch>
        </p:blipFill>
        <p:spPr>
          <a:xfrm>
            <a:off x="738395" y="4121812"/>
            <a:ext cx="4091940" cy="934212"/>
          </a:xfrm>
          <a:prstGeom prst="rect">
            <a:avLst/>
          </a:prstGeom>
        </p:spPr>
      </p:pic>
      <p:pic>
        <p:nvPicPr>
          <p:cNvPr id="30" name="Picture 29">
            <a:extLst>
              <a:ext uri="{FF2B5EF4-FFF2-40B4-BE49-F238E27FC236}">
                <a16:creationId xmlns:a16="http://schemas.microsoft.com/office/drawing/2014/main" id="{7AB0A0FE-3C15-4942-90F9-7EA77B86532F}"/>
              </a:ext>
            </a:extLst>
          </p:cNvPr>
          <p:cNvPicPr>
            <a:picLocks noChangeAspect="1"/>
          </p:cNvPicPr>
          <p:nvPr/>
        </p:nvPicPr>
        <p:blipFill>
          <a:blip r:embed="rId6"/>
          <a:stretch>
            <a:fillRect/>
          </a:stretch>
        </p:blipFill>
        <p:spPr>
          <a:xfrm>
            <a:off x="2212674" y="954639"/>
            <a:ext cx="3424428" cy="626364"/>
          </a:xfrm>
          <a:prstGeom prst="rect">
            <a:avLst/>
          </a:prstGeom>
        </p:spPr>
      </p:pic>
    </p:spTree>
    <p:extLst>
      <p:ext uri="{BB962C8B-B14F-4D97-AF65-F5344CB8AC3E}">
        <p14:creationId xmlns:p14="http://schemas.microsoft.com/office/powerpoint/2010/main" val="2915334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1CE23BD-AF63-4A90-B2E2-C9094A8C20C8}"/>
                  </a:ext>
                </a:extLst>
              </p:cNvPr>
              <p:cNvSpPr>
                <a:spLocks noGrp="1"/>
              </p:cNvSpPr>
              <p:nvPr>
                <p:ph type="body" sz="quarter" idx="10"/>
              </p:nvPr>
            </p:nvSpPr>
            <p:spPr/>
            <p:txBody>
              <a:bodyPr/>
              <a:lstStyle/>
              <a:p>
                <a:r>
                  <a:rPr lang="en-US" dirty="0"/>
                  <a:t>Measurement uncertainty model</a:t>
                </a:r>
              </a:p>
              <a:p>
                <a:pPr lvl="1"/>
                <a:r>
                  <a:rPr lang="en-US" dirty="0"/>
                  <a:t>synthetic measurement data</a:t>
                </a:r>
              </a:p>
              <a:p>
                <a:pPr lvl="1"/>
                <a:r>
                  <a:rPr lang="en-US" dirty="0"/>
                  <a:t>larger noise than lab measurement</a:t>
                </a:r>
              </a:p>
              <a:p>
                <a:pPr lvl="1"/>
                <a:r>
                  <a:rPr lang="en-US" dirty="0"/>
                  <a:t>useful for parameter study</a:t>
                </a:r>
              </a:p>
              <a:p>
                <a:r>
                  <a:rPr lang="en-US" dirty="0"/>
                  <a:t>synthetic data generation</a:t>
                </a:r>
              </a:p>
              <a:p>
                <a:pPr lvl="1"/>
                <a:r>
                  <a:rPr lang="en-US" dirty="0"/>
                  <a:t>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𝑡𝑟𝑢𝑡h</m:t>
                        </m:r>
                      </m:sub>
                    </m:sSub>
                    <m:r>
                      <a:rPr lang="en-US" b="0" i="1" smtClean="0">
                        <a:latin typeface="Cambria Math" panose="02040503050406030204" pitchFamily="18" charset="0"/>
                      </a:rPr>
                      <m:t>=3.8,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𝑡𝑟𝑢𝑒</m:t>
                        </m:r>
                      </m:sub>
                    </m:sSub>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=10</m:t>
                    </m:r>
                    <m:r>
                      <a:rPr lang="en-US" b="0" i="1" smtClean="0">
                        <a:latin typeface="Cambria Math" panose="02040503050406030204" pitchFamily="18" charset="0"/>
                        <a:ea typeface="Cambria Math" panose="02040503050406030204" pitchFamily="18" charset="0"/>
                      </a:rPr>
                      <m:t>𝑚𝑚</m:t>
                    </m:r>
                  </m:oMath>
                </a14:m>
                <a:endParaRPr lang="en-US" dirty="0"/>
              </a:p>
              <a:p>
                <a:pPr lvl="1"/>
                <a:r>
                  <a:rPr lang="en-US" dirty="0"/>
                  <a:t>bias: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𝑚𝑚</m:t>
                    </m:r>
                  </m:oMath>
                </a14:m>
                <a:endParaRPr lang="en-US" dirty="0"/>
              </a:p>
              <a:p>
                <a:pPr lvl="1"/>
                <a:r>
                  <a:rPr lang="en-US" dirty="0"/>
                  <a:t>noise</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=0, 0.1, 1, 1</m:t>
                    </m:r>
                    <m:r>
                      <a:rPr lang="en-US" b="0" i="1" smtClean="0">
                        <a:latin typeface="Cambria Math" panose="02040503050406030204" pitchFamily="18" charset="0"/>
                        <a:ea typeface="Cambria Math" panose="02040503050406030204" pitchFamily="18" charset="0"/>
                      </a:rPr>
                      <m:t>𝑚𝑚</m:t>
                    </m:r>
                  </m:oMath>
                </a14:m>
                <a:endParaRPr lang="en-US" dirty="0"/>
              </a:p>
              <a:p>
                <a:pPr lvl="1"/>
                <a:r>
                  <a:rPr lang="en-US" dirty="0"/>
                  <a:t>three different levels of loading</a:t>
                </a:r>
              </a:p>
              <a:p>
                <a:pPr lvl="1"/>
                <a:r>
                  <a:rPr lang="en-US" dirty="0"/>
                  <a:t>for estimation: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𝜎</m:t>
                    </m:r>
                    <m:r>
                      <a:rPr lang="en-US" b="0" i="1" smtClean="0">
                        <a:latin typeface="Cambria Math" panose="02040503050406030204" pitchFamily="18" charset="0"/>
                      </a:rPr>
                      <m:t>=86.5 </m:t>
                    </m:r>
                    <m:r>
                      <m:rPr>
                        <m:sty m:val="p"/>
                      </m:rPr>
                      <a:rPr lang="en-US" b="0" i="0" smtClean="0">
                        <a:latin typeface="Cambria Math" panose="02040503050406030204" pitchFamily="18" charset="0"/>
                      </a:rPr>
                      <m:t>and</m:t>
                    </m:r>
                    <m:r>
                      <a:rPr lang="en-US" b="0" i="1" smtClean="0">
                        <a:latin typeface="Cambria Math" panose="02040503050406030204" pitchFamily="18" charset="0"/>
                      </a:rPr>
                      <m:t> 78.6 </m:t>
                    </m:r>
                    <m:r>
                      <m:rPr>
                        <m:sty m:val="p"/>
                      </m:rPr>
                      <a:rPr lang="en-US" b="0" i="0" smtClean="0">
                        <a:latin typeface="Cambria Math" panose="02040503050406030204" pitchFamily="18" charset="0"/>
                      </a:rPr>
                      <m:t>MPa</m:t>
                    </m:r>
                  </m:oMath>
                </a14:m>
                <a:endParaRPr lang="en-US" dirty="0"/>
              </a:p>
              <a:p>
                <a:pPr lvl="1"/>
                <a:r>
                  <a:rPr lang="en-US" dirty="0"/>
                  <a:t>for validation: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𝜎</m:t>
                    </m:r>
                    <m:r>
                      <a:rPr lang="en-US" b="0" i="1" smtClean="0">
                        <a:latin typeface="Cambria Math" panose="02040503050406030204" pitchFamily="18" charset="0"/>
                      </a:rPr>
                      <m:t>=70.8 </m:t>
                    </m:r>
                    <m:r>
                      <m:rPr>
                        <m:sty m:val="p"/>
                      </m:rPr>
                      <a:rPr lang="en-US" b="0" i="0" smtClean="0">
                        <a:latin typeface="Cambria Math" panose="02040503050406030204" pitchFamily="18" charset="0"/>
                      </a:rPr>
                      <m:t>MPa</m:t>
                    </m:r>
                  </m:oMath>
                </a14:m>
                <a:endParaRPr lang="en-US" dirty="0"/>
              </a:p>
            </p:txBody>
          </p:sp>
        </mc:Choice>
        <mc:Fallback xmlns="">
          <p:sp>
            <p:nvSpPr>
              <p:cNvPr id="2" name="Text Placeholder 1">
                <a:extLst>
                  <a:ext uri="{FF2B5EF4-FFF2-40B4-BE49-F238E27FC236}">
                    <a16:creationId xmlns:a16="http://schemas.microsoft.com/office/drawing/2014/main" id="{C1CE23BD-AF63-4A90-B2E2-C9094A8C20C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843053E-A286-4496-A5EA-3CE5755EF50B}"/>
              </a:ext>
            </a:extLst>
          </p:cNvPr>
          <p:cNvSpPr>
            <a:spLocks noGrp="1"/>
          </p:cNvSpPr>
          <p:nvPr>
            <p:ph type="title"/>
          </p:nvPr>
        </p:nvSpPr>
        <p:spPr/>
        <p:txBody>
          <a:bodyPr/>
          <a:lstStyle/>
          <a:p>
            <a:r>
              <a:rPr lang="en-US" dirty="0"/>
              <a:t>Measurement data</a:t>
            </a:r>
          </a:p>
        </p:txBody>
      </p:sp>
      <p:pic>
        <p:nvPicPr>
          <p:cNvPr id="4" name="Picture 12">
            <a:extLst>
              <a:ext uri="{FF2B5EF4-FFF2-40B4-BE49-F238E27FC236}">
                <a16:creationId xmlns:a16="http://schemas.microsoft.com/office/drawing/2014/main" id="{7243D9BA-317C-4ABD-8046-5B3643F2D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643" y="1112838"/>
            <a:ext cx="32035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4304CF6C-5E07-4E68-B747-4F4482215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122" y="3570288"/>
            <a:ext cx="32051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2">
            <a:extLst>
              <a:ext uri="{FF2B5EF4-FFF2-40B4-BE49-F238E27FC236}">
                <a16:creationId xmlns:a16="http://schemas.microsoft.com/office/drawing/2014/main" id="{E5C53B14-A93B-4EFF-87EB-A1F5AA537DFB}"/>
              </a:ext>
            </a:extLst>
          </p:cNvPr>
          <p:cNvSpPr txBox="1">
            <a:spLocks noChangeArrowheads="1"/>
          </p:cNvSpPr>
          <p:nvPr/>
        </p:nvSpPr>
        <p:spPr bwMode="auto">
          <a:xfrm>
            <a:off x="6308802" y="3397250"/>
            <a:ext cx="247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dirty="0">
                <a:latin typeface="Arial Unicode MS" pitchFamily="50" charset="-127"/>
                <a:ea typeface="Arial Unicode MS" pitchFamily="50" charset="-127"/>
              </a:rPr>
              <a:t>[ bias = +2mm and noise = 0mm ]</a:t>
            </a:r>
            <a:endParaRPr lang="ko-KR" altLang="en-US" sz="1200" b="1" dirty="0">
              <a:latin typeface="Arial Unicode MS" pitchFamily="50" charset="-127"/>
              <a:ea typeface="Arial Unicode MS" pitchFamily="50" charset="-127"/>
            </a:endParaRPr>
          </a:p>
        </p:txBody>
      </p:sp>
      <p:sp>
        <p:nvSpPr>
          <p:cNvPr id="7" name="TextBox 53">
            <a:extLst>
              <a:ext uri="{FF2B5EF4-FFF2-40B4-BE49-F238E27FC236}">
                <a16:creationId xmlns:a16="http://schemas.microsoft.com/office/drawing/2014/main" id="{1E0907A7-47CC-448D-94E2-A946A510752C}"/>
              </a:ext>
            </a:extLst>
          </p:cNvPr>
          <p:cNvSpPr txBox="1">
            <a:spLocks noChangeArrowheads="1"/>
          </p:cNvSpPr>
          <p:nvPr/>
        </p:nvSpPr>
        <p:spPr bwMode="auto">
          <a:xfrm>
            <a:off x="6343971" y="5878513"/>
            <a:ext cx="247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dirty="0">
                <a:latin typeface="Arial Unicode MS" pitchFamily="50" charset="-127"/>
                <a:ea typeface="Arial Unicode MS" pitchFamily="50" charset="-127"/>
              </a:rPr>
              <a:t>[ bias = +2mm and noise = 5mm ]</a:t>
            </a:r>
            <a:endParaRPr lang="ko-KR" altLang="en-US" sz="1200" b="1" dirty="0">
              <a:latin typeface="Arial Unicode MS" pitchFamily="50" charset="-127"/>
              <a:ea typeface="Arial Unicode MS" pitchFamily="50" charset="-127"/>
            </a:endParaRPr>
          </a:p>
        </p:txBody>
      </p:sp>
    </p:spTree>
    <p:extLst>
      <p:ext uri="{BB962C8B-B14F-4D97-AF65-F5344CB8AC3E}">
        <p14:creationId xmlns:p14="http://schemas.microsoft.com/office/powerpoint/2010/main" val="37257626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2851D-66C2-46AB-AE43-25ED13891F72}"/>
              </a:ext>
            </a:extLst>
          </p:cNvPr>
          <p:cNvSpPr>
            <a:spLocks noGrp="1"/>
          </p:cNvSpPr>
          <p:nvPr>
            <p:ph type="body" sz="quarter" idx="10"/>
          </p:nvPr>
        </p:nvSpPr>
        <p:spPr/>
        <p:txBody>
          <a:bodyPr/>
          <a:lstStyle/>
          <a:p>
            <a:r>
              <a:rPr lang="en-US" dirty="0"/>
              <a:t>Bayesian inference for identifying model parameters</a:t>
            </a:r>
          </a:p>
          <a:p>
            <a:pPr lvl="1"/>
            <a:r>
              <a:rPr lang="en-US" dirty="0"/>
              <a:t>Bayes’ theorem</a:t>
            </a:r>
          </a:p>
          <a:p>
            <a:pPr lvl="1"/>
            <a:r>
              <a:rPr lang="en-US" dirty="0"/>
              <a:t>Likelihood function</a:t>
            </a:r>
          </a:p>
          <a:p>
            <a:pPr lvl="1"/>
            <a:endParaRPr lang="en-US" dirty="0"/>
          </a:p>
          <a:p>
            <a:pPr lvl="1"/>
            <a:endParaRPr lang="en-US" dirty="0"/>
          </a:p>
          <a:p>
            <a:pPr lvl="1"/>
            <a:endParaRPr lang="en-US" dirty="0"/>
          </a:p>
          <a:p>
            <a:pPr lvl="1"/>
            <a:endParaRPr lang="en-US" dirty="0"/>
          </a:p>
          <a:p>
            <a:pPr lvl="1"/>
            <a:r>
              <a:rPr lang="en-US" dirty="0"/>
              <a:t>Prior PDF</a:t>
            </a:r>
          </a:p>
        </p:txBody>
      </p:sp>
      <p:sp>
        <p:nvSpPr>
          <p:cNvPr id="3" name="Title 2">
            <a:extLst>
              <a:ext uri="{FF2B5EF4-FFF2-40B4-BE49-F238E27FC236}">
                <a16:creationId xmlns:a16="http://schemas.microsoft.com/office/drawing/2014/main" id="{83C0F204-E95C-4E71-9EAA-FD41A834CB92}"/>
              </a:ext>
            </a:extLst>
          </p:cNvPr>
          <p:cNvSpPr>
            <a:spLocks noGrp="1"/>
          </p:cNvSpPr>
          <p:nvPr>
            <p:ph type="title"/>
          </p:nvPr>
        </p:nvSpPr>
        <p:spPr/>
        <p:txBody>
          <a:bodyPr/>
          <a:lstStyle/>
          <a:p>
            <a:r>
              <a:rPr lang="en-US" dirty="0"/>
              <a:t>Damage growth parameters estimation</a:t>
            </a:r>
          </a:p>
        </p:txBody>
      </p:sp>
      <p:graphicFrame>
        <p:nvGraphicFramePr>
          <p:cNvPr id="4" name="Object 1">
            <a:extLst>
              <a:ext uri="{FF2B5EF4-FFF2-40B4-BE49-F238E27FC236}">
                <a16:creationId xmlns:a16="http://schemas.microsoft.com/office/drawing/2014/main" id="{E60517D9-D887-4EA2-AA85-59D4F0225406}"/>
              </a:ext>
            </a:extLst>
          </p:cNvPr>
          <p:cNvGraphicFramePr>
            <a:graphicFrameLocks noChangeAspect="1"/>
          </p:cNvGraphicFramePr>
          <p:nvPr/>
        </p:nvGraphicFramePr>
        <p:xfrm>
          <a:off x="2575121" y="1519506"/>
          <a:ext cx="3155950" cy="357188"/>
        </p:xfrm>
        <a:graphic>
          <a:graphicData uri="http://schemas.openxmlformats.org/presentationml/2006/ole">
            <mc:AlternateContent xmlns:mc="http://schemas.openxmlformats.org/markup-compatibility/2006">
              <mc:Choice xmlns:v="urn:schemas-microsoft-com:vml" Requires="v">
                <p:oleObj name="Equation" r:id="rId2" imgW="3162240" imgH="355320" progId="Equation.DSMT4">
                  <p:embed/>
                </p:oleObj>
              </mc:Choice>
              <mc:Fallback>
                <p:oleObj name="Equation" r:id="rId2" imgW="3162240" imgH="355320" progId="Equation.DSMT4">
                  <p:embed/>
                  <p:pic>
                    <p:nvPicPr>
                      <p:cNvPr id="4" name="Object 1">
                        <a:extLst>
                          <a:ext uri="{FF2B5EF4-FFF2-40B4-BE49-F238E27FC236}">
                            <a16:creationId xmlns:a16="http://schemas.microsoft.com/office/drawing/2014/main" id="{E60517D9-D887-4EA2-AA85-59D4F0225406}"/>
                          </a:ext>
                        </a:extLst>
                      </p:cNvPr>
                      <p:cNvPicPr>
                        <a:picLocks noChangeAspect="1" noChangeArrowheads="1"/>
                      </p:cNvPicPr>
                      <p:nvPr/>
                    </p:nvPicPr>
                    <p:blipFill>
                      <a:blip r:embed="rId3"/>
                      <a:srcRect/>
                      <a:stretch>
                        <a:fillRect/>
                      </a:stretch>
                    </p:blipFill>
                    <p:spPr bwMode="auto">
                      <a:xfrm>
                        <a:off x="2575121" y="1519506"/>
                        <a:ext cx="3155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9">
            <a:extLst>
              <a:ext uri="{FF2B5EF4-FFF2-40B4-BE49-F238E27FC236}">
                <a16:creationId xmlns:a16="http://schemas.microsoft.com/office/drawing/2014/main" id="{70176255-C554-49A8-A1D4-2CE46C22E323}"/>
              </a:ext>
            </a:extLst>
          </p:cNvPr>
          <p:cNvGraphicFramePr>
            <a:graphicFrameLocks noChangeAspect="1"/>
          </p:cNvGraphicFramePr>
          <p:nvPr/>
        </p:nvGraphicFramePr>
        <p:xfrm>
          <a:off x="968693" y="2158072"/>
          <a:ext cx="5500687" cy="1020763"/>
        </p:xfrm>
        <a:graphic>
          <a:graphicData uri="http://schemas.openxmlformats.org/presentationml/2006/ole">
            <mc:AlternateContent xmlns:mc="http://schemas.openxmlformats.org/markup-compatibility/2006">
              <mc:Choice xmlns:v="urn:schemas-microsoft-com:vml" Requires="v">
                <p:oleObj name="Equation" r:id="rId4" imgW="5499000" imgH="1015920" progId="Equation.DSMT4">
                  <p:embed/>
                </p:oleObj>
              </mc:Choice>
              <mc:Fallback>
                <p:oleObj name="Equation" r:id="rId4" imgW="5499000" imgH="1015920" progId="Equation.DSMT4">
                  <p:embed/>
                  <p:pic>
                    <p:nvPicPr>
                      <p:cNvPr id="5" name="Object 9">
                        <a:extLst>
                          <a:ext uri="{FF2B5EF4-FFF2-40B4-BE49-F238E27FC236}">
                            <a16:creationId xmlns:a16="http://schemas.microsoft.com/office/drawing/2014/main" id="{70176255-C554-49A8-A1D4-2CE46C22E323}"/>
                          </a:ext>
                        </a:extLst>
                      </p:cNvPr>
                      <p:cNvPicPr>
                        <a:picLocks noChangeAspect="1" noChangeArrowheads="1"/>
                      </p:cNvPicPr>
                      <p:nvPr/>
                    </p:nvPicPr>
                    <p:blipFill>
                      <a:blip r:embed="rId5"/>
                      <a:srcRect/>
                      <a:stretch>
                        <a:fillRect/>
                      </a:stretch>
                    </p:blipFill>
                    <p:spPr bwMode="auto">
                      <a:xfrm>
                        <a:off x="968693" y="2158072"/>
                        <a:ext cx="550068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11">
            <a:extLst>
              <a:ext uri="{FF2B5EF4-FFF2-40B4-BE49-F238E27FC236}">
                <a16:creationId xmlns:a16="http://schemas.microsoft.com/office/drawing/2014/main" id="{B9375CAE-4535-4DAD-8061-B660BD727F22}"/>
              </a:ext>
            </a:extLst>
          </p:cNvPr>
          <p:cNvGraphicFramePr>
            <a:graphicFrameLocks noChangeAspect="1"/>
          </p:cNvGraphicFramePr>
          <p:nvPr/>
        </p:nvGraphicFramePr>
        <p:xfrm>
          <a:off x="1245711" y="3084489"/>
          <a:ext cx="4946650" cy="933450"/>
        </p:xfrm>
        <a:graphic>
          <a:graphicData uri="http://schemas.openxmlformats.org/presentationml/2006/ole">
            <mc:AlternateContent xmlns:mc="http://schemas.openxmlformats.org/markup-compatibility/2006">
              <mc:Choice xmlns:v="urn:schemas-microsoft-com:vml" Requires="v">
                <p:oleObj name="Equation" r:id="rId6" imgW="4940280" imgH="927000" progId="Equation.DSMT4">
                  <p:embed/>
                </p:oleObj>
              </mc:Choice>
              <mc:Fallback>
                <p:oleObj name="Equation" r:id="rId6" imgW="4940280" imgH="927000" progId="Equation.DSMT4">
                  <p:embed/>
                  <p:pic>
                    <p:nvPicPr>
                      <p:cNvPr id="6" name="Object 11">
                        <a:extLst>
                          <a:ext uri="{FF2B5EF4-FFF2-40B4-BE49-F238E27FC236}">
                            <a16:creationId xmlns:a16="http://schemas.microsoft.com/office/drawing/2014/main" id="{B9375CAE-4535-4DAD-8061-B660BD727F22}"/>
                          </a:ext>
                        </a:extLst>
                      </p:cNvPr>
                      <p:cNvPicPr>
                        <a:picLocks noChangeAspect="1" noChangeArrowheads="1"/>
                      </p:cNvPicPr>
                      <p:nvPr/>
                    </p:nvPicPr>
                    <p:blipFill>
                      <a:blip r:embed="rId7"/>
                      <a:srcRect/>
                      <a:stretch>
                        <a:fillRect/>
                      </a:stretch>
                    </p:blipFill>
                    <p:spPr bwMode="auto">
                      <a:xfrm>
                        <a:off x="1245711" y="3084489"/>
                        <a:ext cx="4946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0">
            <a:extLst>
              <a:ext uri="{FF2B5EF4-FFF2-40B4-BE49-F238E27FC236}">
                <a16:creationId xmlns:a16="http://schemas.microsoft.com/office/drawing/2014/main" id="{565F79E4-99DC-4924-8D98-5F3C0AC86479}"/>
              </a:ext>
            </a:extLst>
          </p:cNvPr>
          <p:cNvGraphicFramePr>
            <a:graphicFrameLocks noChangeAspect="1"/>
          </p:cNvGraphicFramePr>
          <p:nvPr/>
        </p:nvGraphicFramePr>
        <p:xfrm>
          <a:off x="2038790" y="4121017"/>
          <a:ext cx="2198688" cy="382587"/>
        </p:xfrm>
        <a:graphic>
          <a:graphicData uri="http://schemas.openxmlformats.org/presentationml/2006/ole">
            <mc:AlternateContent xmlns:mc="http://schemas.openxmlformats.org/markup-compatibility/2006">
              <mc:Choice xmlns:v="urn:schemas-microsoft-com:vml" Requires="v">
                <p:oleObj name="Equation" r:id="rId8" imgW="2197080" imgH="380880" progId="Equation.DSMT4">
                  <p:embed/>
                </p:oleObj>
              </mc:Choice>
              <mc:Fallback>
                <p:oleObj name="Equation" r:id="rId8" imgW="2197080" imgH="380880" progId="Equation.DSMT4">
                  <p:embed/>
                  <p:pic>
                    <p:nvPicPr>
                      <p:cNvPr id="7" name="Object 10">
                        <a:extLst>
                          <a:ext uri="{FF2B5EF4-FFF2-40B4-BE49-F238E27FC236}">
                            <a16:creationId xmlns:a16="http://schemas.microsoft.com/office/drawing/2014/main" id="{565F79E4-99DC-4924-8D98-5F3C0AC86479}"/>
                          </a:ext>
                        </a:extLst>
                      </p:cNvPr>
                      <p:cNvPicPr>
                        <a:picLocks noChangeAspect="1" noChangeArrowheads="1"/>
                      </p:cNvPicPr>
                      <p:nvPr/>
                    </p:nvPicPr>
                    <p:blipFill>
                      <a:blip r:embed="rId9"/>
                      <a:srcRect/>
                      <a:stretch>
                        <a:fillRect/>
                      </a:stretch>
                    </p:blipFill>
                    <p:spPr bwMode="auto">
                      <a:xfrm>
                        <a:off x="2038790" y="4121017"/>
                        <a:ext cx="21986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4">
            <a:extLst>
              <a:ext uri="{FF2B5EF4-FFF2-40B4-BE49-F238E27FC236}">
                <a16:creationId xmlns:a16="http://schemas.microsoft.com/office/drawing/2014/main" id="{D08F41E2-FAB0-43DD-A639-AAF5AA470B0D}"/>
              </a:ext>
            </a:extLst>
          </p:cNvPr>
          <p:cNvGraphicFramePr>
            <a:graphicFrameLocks noChangeAspect="1"/>
          </p:cNvGraphicFramePr>
          <p:nvPr/>
        </p:nvGraphicFramePr>
        <p:xfrm>
          <a:off x="981075" y="4586288"/>
          <a:ext cx="2058988" cy="381000"/>
        </p:xfrm>
        <a:graphic>
          <a:graphicData uri="http://schemas.openxmlformats.org/presentationml/2006/ole">
            <mc:AlternateContent xmlns:mc="http://schemas.openxmlformats.org/markup-compatibility/2006">
              <mc:Choice xmlns:v="urn:schemas-microsoft-com:vml" Requires="v">
                <p:oleObj name="Equation" r:id="rId10" imgW="2057400" imgH="380880" progId="Equation.DSMT4">
                  <p:embed/>
                </p:oleObj>
              </mc:Choice>
              <mc:Fallback>
                <p:oleObj name="Equation" r:id="rId10" imgW="2057400" imgH="380880" progId="Equation.DSMT4">
                  <p:embed/>
                  <p:pic>
                    <p:nvPicPr>
                      <p:cNvPr id="8" name="Object 14">
                        <a:extLst>
                          <a:ext uri="{FF2B5EF4-FFF2-40B4-BE49-F238E27FC236}">
                            <a16:creationId xmlns:a16="http://schemas.microsoft.com/office/drawing/2014/main" id="{D08F41E2-FAB0-43DD-A639-AAF5AA470B0D}"/>
                          </a:ext>
                        </a:extLst>
                      </p:cNvPr>
                      <p:cNvPicPr>
                        <a:picLocks noChangeAspect="1" noChangeArrowheads="1"/>
                      </p:cNvPicPr>
                      <p:nvPr/>
                    </p:nvPicPr>
                    <p:blipFill>
                      <a:blip r:embed="rId11"/>
                      <a:srcRect/>
                      <a:stretch>
                        <a:fillRect/>
                      </a:stretch>
                    </p:blipFill>
                    <p:spPr bwMode="auto">
                      <a:xfrm>
                        <a:off x="981075" y="4586288"/>
                        <a:ext cx="2058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2">
            <a:extLst>
              <a:ext uri="{FF2B5EF4-FFF2-40B4-BE49-F238E27FC236}">
                <a16:creationId xmlns:a16="http://schemas.microsoft.com/office/drawing/2014/main" id="{D4009B8A-C700-4FF1-B345-6473C921722E}"/>
              </a:ext>
            </a:extLst>
          </p:cNvPr>
          <p:cNvGraphicFramePr>
            <a:graphicFrameLocks noChangeAspect="1"/>
          </p:cNvGraphicFramePr>
          <p:nvPr/>
        </p:nvGraphicFramePr>
        <p:xfrm>
          <a:off x="981075" y="5048250"/>
          <a:ext cx="4778375" cy="482600"/>
        </p:xfrm>
        <a:graphic>
          <a:graphicData uri="http://schemas.openxmlformats.org/presentationml/2006/ole">
            <mc:AlternateContent xmlns:mc="http://schemas.openxmlformats.org/markup-compatibility/2006">
              <mc:Choice xmlns:v="urn:schemas-microsoft-com:vml" Requires="v">
                <p:oleObj name="Equation" r:id="rId12" imgW="4775040" imgH="482400" progId="Equation.DSMT4">
                  <p:embed/>
                </p:oleObj>
              </mc:Choice>
              <mc:Fallback>
                <p:oleObj name="Equation" r:id="rId12" imgW="4775040" imgH="482400" progId="Equation.DSMT4">
                  <p:embed/>
                  <p:pic>
                    <p:nvPicPr>
                      <p:cNvPr id="9" name="Object 12">
                        <a:extLst>
                          <a:ext uri="{FF2B5EF4-FFF2-40B4-BE49-F238E27FC236}">
                            <a16:creationId xmlns:a16="http://schemas.microsoft.com/office/drawing/2014/main" id="{D4009B8A-C700-4FF1-B345-6473C921722E}"/>
                          </a:ext>
                        </a:extLst>
                      </p:cNvPr>
                      <p:cNvPicPr>
                        <a:picLocks noChangeAspect="1" noChangeArrowheads="1"/>
                      </p:cNvPicPr>
                      <p:nvPr/>
                    </p:nvPicPr>
                    <p:blipFill>
                      <a:blip r:embed="rId13"/>
                      <a:srcRect/>
                      <a:stretch>
                        <a:fillRect/>
                      </a:stretch>
                    </p:blipFill>
                    <p:spPr bwMode="auto">
                      <a:xfrm>
                        <a:off x="981075" y="5048250"/>
                        <a:ext cx="47783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D8555E6-B7F7-4CD9-A057-91F295094B8D}"/>
                  </a:ext>
                </a:extLst>
              </p:cNvPr>
              <p:cNvSpPr txBox="1"/>
              <p:nvPr/>
            </p:nvSpPr>
            <p:spPr>
              <a:xfrm>
                <a:off x="6469379" y="3679166"/>
                <a:ext cx="2607830" cy="1384995"/>
              </a:xfrm>
              <a:prstGeom prst="rect">
                <a:avLst/>
              </a:prstGeom>
              <a:noFill/>
            </p:spPr>
            <p:txBody>
              <a:bodyPr wrap="none" lIns="0" tIns="0" rIns="0" bIns="0" rtlCol="0">
                <a:spAutoFit/>
              </a:bodyPr>
              <a:lstStyle/>
              <a:p>
                <a:pPr algn="l"/>
                <a14:m>
                  <m:oMath xmlns:m="http://schemas.openxmlformats.org/officeDocument/2006/math">
                    <m:r>
                      <a:rPr lang="en-US" b="1" i="0" smtClean="0">
                        <a:latin typeface="Cambria Math" panose="02040503050406030204" pitchFamily="18" charset="0"/>
                      </a:rPr>
                      <m:t>𝛉</m:t>
                    </m:r>
                  </m:oMath>
                </a14:m>
                <a:r>
                  <a:rPr lang="en-US" b="0" dirty="0">
                    <a:latin typeface="Cambria Math" panose="02040503050406030204" pitchFamily="18" charset="0"/>
                  </a:rPr>
                  <a:t>: unknown parameters</a:t>
                </a:r>
              </a:p>
              <a:p>
                <a:pPr algn="l"/>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𝑚𝑒𝑎𝑠</m:t>
                        </m:r>
                      </m:sup>
                    </m:sSup>
                  </m:oMath>
                </a14:m>
                <a:r>
                  <a:rPr lang="en-US" b="0" dirty="0">
                    <a:latin typeface="Cambria Math" panose="02040503050406030204" pitchFamily="18" charset="0"/>
                  </a:rPr>
                  <a:t>: observed crack size</a:t>
                </a:r>
              </a:p>
              <a:p>
                <a:pPr algn="l"/>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𝑚𝑒𝑎𝑠</m:t>
                        </m:r>
                      </m:sup>
                    </m:sSup>
                    <m:r>
                      <a:rPr lang="en-US" b="0" i="1" smtClean="0">
                        <a:latin typeface="Cambria Math" panose="02040503050406030204" pitchFamily="18" charset="0"/>
                      </a:rPr>
                      <m:t>|</m:t>
                    </m:r>
                    <m:r>
                      <a:rPr lang="en-US" b="1" i="0" smtClean="0">
                        <a:latin typeface="Cambria Math" panose="02040503050406030204" pitchFamily="18" charset="0"/>
                      </a:rPr>
                      <m:t>𝛉</m:t>
                    </m:r>
                    <m:r>
                      <a:rPr lang="en-US" b="0" i="1" smtClean="0">
                        <a:latin typeface="Cambria Math" panose="02040503050406030204" pitchFamily="18" charset="0"/>
                      </a:rPr>
                      <m:t>)</m:t>
                    </m:r>
                  </m:oMath>
                </a14:m>
                <a:r>
                  <a:rPr lang="en-US" b="0" dirty="0">
                    <a:latin typeface="Cambria Math" panose="02040503050406030204" pitchFamily="18" charset="0"/>
                  </a:rPr>
                  <a:t>: likelihood</a:t>
                </a:r>
              </a:p>
              <a:p>
                <a:pPr algn="l"/>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1" i="0" smtClean="0">
                        <a:latin typeface="Cambria Math" panose="02040503050406030204" pitchFamily="18" charset="0"/>
                      </a:rPr>
                      <m:t>𝛉</m:t>
                    </m:r>
                    <m:r>
                      <a:rPr lang="en-US" b="0" i="1" smtClean="0">
                        <a:latin typeface="Cambria Math" panose="02040503050406030204" pitchFamily="18" charset="0"/>
                      </a:rPr>
                      <m:t>)</m:t>
                    </m:r>
                  </m:oMath>
                </a14:m>
                <a:r>
                  <a:rPr lang="en-US" b="0" dirty="0">
                    <a:latin typeface="Cambria Math" panose="02040503050406030204" pitchFamily="18" charset="0"/>
                  </a:rPr>
                  <a:t>: prior PDF </a:t>
                </a:r>
              </a:p>
              <a:p>
                <a:pPr algn="l"/>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1" i="0" smtClean="0">
                        <a:latin typeface="Cambria Math" panose="02040503050406030204" pitchFamily="18" charset="0"/>
                      </a:rPr>
                      <m:t>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𝑚𝑒𝑎𝑠</m:t>
                        </m:r>
                      </m:sup>
                    </m:sSup>
                    <m:r>
                      <a:rPr lang="en-US" b="0" i="1" smtClean="0">
                        <a:latin typeface="Cambria Math" panose="02040503050406030204" pitchFamily="18" charset="0"/>
                      </a:rPr>
                      <m:t>)</m:t>
                    </m:r>
                  </m:oMath>
                </a14:m>
                <a:r>
                  <a:rPr lang="en-US" b="0" dirty="0">
                    <a:latin typeface="Cambria Math" panose="02040503050406030204" pitchFamily="18" charset="0"/>
                  </a:rPr>
                  <a:t>: posterior PDF</a:t>
                </a:r>
                <a:endParaRPr lang="en-US" b="0" i="1" dirty="0">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4D8555E6-B7F7-4CD9-A057-91F295094B8D}"/>
                  </a:ext>
                </a:extLst>
              </p:cNvPr>
              <p:cNvSpPr txBox="1">
                <a:spLocks noRot="1" noChangeAspect="1" noMove="1" noResize="1" noEditPoints="1" noAdjustHandles="1" noChangeArrowheads="1" noChangeShapeType="1" noTextEdit="1"/>
              </p:cNvSpPr>
              <p:nvPr/>
            </p:nvSpPr>
            <p:spPr>
              <a:xfrm>
                <a:off x="6469379" y="3679166"/>
                <a:ext cx="2607830" cy="1384995"/>
              </a:xfrm>
              <a:prstGeom prst="rect">
                <a:avLst/>
              </a:prstGeom>
              <a:blipFill>
                <a:blip r:embed="rId15"/>
                <a:stretch>
                  <a:fillRect l="-3271" t="-6167" r="-4907" b="-8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F51D5C-A3DB-4ACD-AA92-E5A2A08F4EE3}"/>
                  </a:ext>
                </a:extLst>
              </p:cNvPr>
              <p:cNvSpPr txBox="1"/>
              <p:nvPr/>
            </p:nvSpPr>
            <p:spPr>
              <a:xfrm>
                <a:off x="6469379" y="5373858"/>
                <a:ext cx="2226892" cy="923330"/>
              </a:xfrm>
              <a:prstGeom prst="rect">
                <a:avLst/>
              </a:prstGeom>
              <a:noFill/>
            </p:spPr>
            <p:txBody>
              <a:bodyPr wrap="none" lIns="0" tIns="0" rIns="0" bIns="0" rtlCol="0">
                <a:spAutoFit/>
              </a:bodyPr>
              <a:lstStyle/>
              <a:p>
                <a:pPr algn="l"/>
                <a14:m>
                  <m:oMath xmlns:m="http://schemas.openxmlformats.org/officeDocument/2006/math">
                    <m:r>
                      <a:rPr lang="en-US" sz="2000" b="0" i="1" smtClean="0">
                        <a:latin typeface="Cambria Math" panose="02040503050406030204" pitchFamily="18" charset="0"/>
                      </a:rPr>
                      <m:t>𝜎</m:t>
                    </m:r>
                  </m:oMath>
                </a14:m>
                <a:r>
                  <a:rPr lang="en-US" sz="2000" b="0" dirty="0">
                    <a:latin typeface="Cambria Math" panose="02040503050406030204" pitchFamily="18" charset="0"/>
                  </a:rPr>
                  <a:t>: STD of noise</a:t>
                </a:r>
              </a:p>
              <a:p>
                <a:pPr algn="l"/>
                <a14:m>
                  <m:oMath xmlns:m="http://schemas.openxmlformats.org/officeDocument/2006/math">
                    <m:r>
                      <a:rPr lang="en-US" sz="2000" b="0" i="1" smtClean="0">
                        <a:latin typeface="Cambria Math" panose="02040503050406030204" pitchFamily="18" charset="0"/>
                      </a:rPr>
                      <m:t>𝑏</m:t>
                    </m:r>
                  </m:oMath>
                </a14:m>
                <a:r>
                  <a:rPr lang="en-US" sz="2000" b="0" dirty="0">
                    <a:latin typeface="Cambria Math" panose="02040503050406030204" pitchFamily="18" charset="0"/>
                  </a:rPr>
                  <a:t>: bias</a:t>
                </a:r>
              </a:p>
              <a:p>
                <a:pPr algn="l"/>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𝛉</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𝜎</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52F51D5C-A3DB-4ACD-AA92-E5A2A08F4EE3}"/>
                  </a:ext>
                </a:extLst>
              </p:cNvPr>
              <p:cNvSpPr txBox="1">
                <a:spLocks noRot="1" noChangeAspect="1" noMove="1" noResize="1" noEditPoints="1" noAdjustHandles="1" noChangeArrowheads="1" noChangeShapeType="1" noTextEdit="1"/>
              </p:cNvSpPr>
              <p:nvPr/>
            </p:nvSpPr>
            <p:spPr>
              <a:xfrm>
                <a:off x="6469379" y="5373858"/>
                <a:ext cx="2226892" cy="923330"/>
              </a:xfrm>
              <a:prstGeom prst="rect">
                <a:avLst/>
              </a:prstGeom>
              <a:blipFill>
                <a:blip r:embed="rId16"/>
                <a:stretch>
                  <a:fillRect l="-4098" t="-8609" b="-12583"/>
                </a:stretch>
              </a:blipFill>
            </p:spPr>
            <p:txBody>
              <a:bodyPr/>
              <a:lstStyle/>
              <a:p>
                <a:r>
                  <a:rPr lang="en-US">
                    <a:noFill/>
                  </a:rPr>
                  <a:t> </a:t>
                </a:r>
              </a:p>
            </p:txBody>
          </p:sp>
        </mc:Fallback>
      </mc:AlternateContent>
    </p:spTree>
    <p:extLst>
      <p:ext uri="{BB962C8B-B14F-4D97-AF65-F5344CB8AC3E}">
        <p14:creationId xmlns:p14="http://schemas.microsoft.com/office/powerpoint/2010/main" val="419475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rgbClr val="0000FF"/>
                </a:solidFill>
              </a:rPr>
              <a:t>Coefficient of variation</a:t>
            </a:r>
          </a:p>
          <a:p>
            <a:endParaRPr lang="en-US" dirty="0"/>
          </a:p>
          <a:p>
            <a:r>
              <a:rPr lang="en-US" dirty="0"/>
              <a:t>Third moment – </a:t>
            </a:r>
            <a:r>
              <a:rPr lang="en-US" dirty="0">
                <a:solidFill>
                  <a:srgbClr val="0000FF"/>
                </a:solidFill>
              </a:rPr>
              <a:t>Skewness</a:t>
            </a:r>
          </a:p>
          <a:p>
            <a:endParaRPr lang="en-US" dirty="0"/>
          </a:p>
          <a:p>
            <a:endParaRPr lang="en-US" dirty="0"/>
          </a:p>
          <a:p>
            <a:r>
              <a:rPr lang="en-US" dirty="0"/>
              <a:t>Skewness coefficient</a:t>
            </a:r>
          </a:p>
          <a:p>
            <a:endParaRPr lang="en-US" dirty="0"/>
          </a:p>
          <a:p>
            <a:endParaRPr lang="en-US" dirty="0"/>
          </a:p>
          <a:p>
            <a:r>
              <a:rPr lang="en-US" dirty="0">
                <a:solidFill>
                  <a:srgbClr val="0000FF"/>
                </a:solidFill>
              </a:rPr>
              <a:t>Median</a:t>
            </a:r>
            <a:r>
              <a:rPr lang="en-US" dirty="0"/>
              <a:t>: Value of </a:t>
            </a:r>
            <a:r>
              <a:rPr lang="en-US" i="1" dirty="0"/>
              <a:t>X</a:t>
            </a:r>
            <a:r>
              <a:rPr lang="en-US" dirty="0"/>
              <a:t> at CDF </a:t>
            </a:r>
            <a:r>
              <a:rPr lang="en-US" i="1" dirty="0"/>
              <a:t>F</a:t>
            </a:r>
            <a:r>
              <a:rPr lang="en-US" i="1" baseline="-25000" dirty="0"/>
              <a:t>X</a:t>
            </a:r>
            <a:r>
              <a:rPr lang="en-US" dirty="0"/>
              <a:t>(</a:t>
            </a:r>
            <a:r>
              <a:rPr lang="en-US" i="1" dirty="0"/>
              <a:t>x</a:t>
            </a:r>
            <a:r>
              <a:rPr lang="en-US" dirty="0"/>
              <a:t>) = 0.5</a:t>
            </a:r>
          </a:p>
          <a:p>
            <a:r>
              <a:rPr lang="en-US" dirty="0">
                <a:solidFill>
                  <a:srgbClr val="0000FF"/>
                </a:solidFill>
              </a:rPr>
              <a:t>Mode</a:t>
            </a:r>
            <a:r>
              <a:rPr lang="en-US" dirty="0"/>
              <a:t>: Value of </a:t>
            </a:r>
            <a:r>
              <a:rPr lang="en-US" i="1" dirty="0"/>
              <a:t>X</a:t>
            </a:r>
            <a:r>
              <a:rPr lang="en-US" dirty="0"/>
              <a:t> corresponding to the peak value of PDF</a:t>
            </a:r>
          </a:p>
        </p:txBody>
      </p:sp>
      <p:sp>
        <p:nvSpPr>
          <p:cNvPr id="3" name="Title 2"/>
          <p:cNvSpPr>
            <a:spLocks noGrp="1"/>
          </p:cNvSpPr>
          <p:nvPr>
            <p:ph type="title"/>
          </p:nvPr>
        </p:nvSpPr>
        <p:spPr/>
        <p:txBody>
          <a:bodyPr/>
          <a:lstStyle/>
          <a:p>
            <a:r>
              <a:rPr lang="en-US"/>
              <a:t>STATISTICAL MOMENTS </a:t>
            </a:r>
            <a:r>
              <a:rPr lang="en-US" i="1"/>
              <a:t>cont</a:t>
            </a:r>
            <a:r>
              <a:rPr lang="en-US"/>
              <a:t>.</a:t>
            </a:r>
            <a:endParaRPr lang="en-US" dirty="0"/>
          </a:p>
        </p:txBody>
      </p:sp>
      <p:graphicFrame>
        <p:nvGraphicFramePr>
          <p:cNvPr id="4" name="Object 9"/>
          <p:cNvGraphicFramePr>
            <a:graphicFrameLocks noChangeAspect="1"/>
          </p:cNvGraphicFramePr>
          <p:nvPr/>
        </p:nvGraphicFramePr>
        <p:xfrm>
          <a:off x="1555750" y="1160463"/>
          <a:ext cx="1257300" cy="647700"/>
        </p:xfrm>
        <a:graphic>
          <a:graphicData uri="http://schemas.openxmlformats.org/presentationml/2006/ole">
            <mc:AlternateContent xmlns:mc="http://schemas.openxmlformats.org/markup-compatibility/2006">
              <mc:Choice xmlns:v="urn:schemas-microsoft-com:vml" Requires="v">
                <p:oleObj name="Equation" r:id="rId2" imgW="1257120" imgH="647640" progId="Equation.DSMT4">
                  <p:embed/>
                </p:oleObj>
              </mc:Choice>
              <mc:Fallback>
                <p:oleObj name="Equation" r:id="rId2" imgW="1257120" imgH="647640" progId="Equation.DSMT4">
                  <p:embed/>
                  <p:pic>
                    <p:nvPicPr>
                      <p:cNvPr id="4" name="Object 9"/>
                      <p:cNvPicPr>
                        <a:picLocks noChangeAspect="1" noChangeArrowheads="1"/>
                      </p:cNvPicPr>
                      <p:nvPr/>
                    </p:nvPicPr>
                    <p:blipFill>
                      <a:blip r:embed="rId3"/>
                      <a:srcRect/>
                      <a:stretch>
                        <a:fillRect/>
                      </a:stretch>
                    </p:blipFill>
                    <p:spPr bwMode="auto">
                      <a:xfrm>
                        <a:off x="1555750" y="1160463"/>
                        <a:ext cx="1257300" cy="647700"/>
                      </a:xfrm>
                      <a:prstGeom prst="rect">
                        <a:avLst/>
                      </a:prstGeom>
                      <a:noFill/>
                      <a:ln w="28575">
                        <a:solidFill>
                          <a:srgbClr val="FF0000"/>
                        </a:solidFill>
                      </a:ln>
                      <a:effectLst/>
                    </p:spPr>
                  </p:pic>
                </p:oleObj>
              </mc:Fallback>
            </mc:AlternateContent>
          </a:graphicData>
        </a:graphic>
      </p:graphicFrame>
      <p:graphicFrame>
        <p:nvGraphicFramePr>
          <p:cNvPr id="5" name="Object 4"/>
          <p:cNvGraphicFramePr>
            <a:graphicFrameLocks noChangeAspect="1"/>
          </p:cNvGraphicFramePr>
          <p:nvPr/>
        </p:nvGraphicFramePr>
        <p:xfrm>
          <a:off x="1590675" y="2422525"/>
          <a:ext cx="1473200" cy="787400"/>
        </p:xfrm>
        <a:graphic>
          <a:graphicData uri="http://schemas.openxmlformats.org/presentationml/2006/ole">
            <mc:AlternateContent xmlns:mc="http://schemas.openxmlformats.org/markup-compatibility/2006">
              <mc:Choice xmlns:v="urn:schemas-microsoft-com:vml" Requires="v">
                <p:oleObj name="Equation" r:id="rId4" imgW="1473120" imgH="787320" progId="Equation.DSMT4">
                  <p:embed/>
                </p:oleObj>
              </mc:Choice>
              <mc:Fallback>
                <p:oleObj name="Equation" r:id="rId4" imgW="1473120" imgH="787320" progId="Equation.DSMT4">
                  <p:embed/>
                  <p:pic>
                    <p:nvPicPr>
                      <p:cNvPr id="5" name="Object 4"/>
                      <p:cNvPicPr/>
                      <p:nvPr/>
                    </p:nvPicPr>
                    <p:blipFill>
                      <a:blip r:embed="rId5"/>
                      <a:stretch>
                        <a:fillRect/>
                      </a:stretch>
                    </p:blipFill>
                    <p:spPr>
                      <a:xfrm>
                        <a:off x="1590675" y="2422525"/>
                        <a:ext cx="1473200" cy="787400"/>
                      </a:xfrm>
                      <a:prstGeom prst="rect">
                        <a:avLst/>
                      </a:prstGeom>
                      <a:noFill/>
                      <a:ln w="28575">
                        <a:solidFill>
                          <a:srgbClr val="FF0000"/>
                        </a:solidFill>
                      </a:ln>
                    </p:spPr>
                  </p:pic>
                </p:oleObj>
              </mc:Fallback>
            </mc:AlternateContent>
          </a:graphicData>
        </a:graphic>
      </p:graphicFrame>
      <p:pic>
        <p:nvPicPr>
          <p:cNvPr id="6" name="Picture 44" descr="C:\Documents and Settings\haftka\Desktop\446px-Skewness_Statistics_svg.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741420" y="2444933"/>
            <a:ext cx="5097780" cy="1817370"/>
          </a:xfrm>
          <a:prstGeom prst="rect">
            <a:avLst/>
          </a:prstGeom>
          <a:solidFill>
            <a:schemeClr val="bg1"/>
          </a:solidFill>
        </p:spPr>
      </p:pic>
      <p:graphicFrame>
        <p:nvGraphicFramePr>
          <p:cNvPr id="7" name="Object 6"/>
          <p:cNvGraphicFramePr>
            <a:graphicFrameLocks noChangeAspect="1"/>
          </p:cNvGraphicFramePr>
          <p:nvPr/>
        </p:nvGraphicFramePr>
        <p:xfrm>
          <a:off x="1247775" y="4256088"/>
          <a:ext cx="2159000" cy="723900"/>
        </p:xfrm>
        <a:graphic>
          <a:graphicData uri="http://schemas.openxmlformats.org/presentationml/2006/ole">
            <mc:AlternateContent xmlns:mc="http://schemas.openxmlformats.org/markup-compatibility/2006">
              <mc:Choice xmlns:v="urn:schemas-microsoft-com:vml" Requires="v">
                <p:oleObj name="Equation" r:id="rId8" imgW="2158920" imgH="723600" progId="Equation.DSMT4">
                  <p:embed/>
                </p:oleObj>
              </mc:Choice>
              <mc:Fallback>
                <p:oleObj name="Equation" r:id="rId8" imgW="2158920" imgH="723600" progId="Equation.DSMT4">
                  <p:embed/>
                  <p:pic>
                    <p:nvPicPr>
                      <p:cNvPr id="7" name="Object 6"/>
                      <p:cNvPicPr/>
                      <p:nvPr/>
                    </p:nvPicPr>
                    <p:blipFill>
                      <a:blip r:embed="rId9"/>
                      <a:stretch>
                        <a:fillRect/>
                      </a:stretch>
                    </p:blipFill>
                    <p:spPr>
                      <a:xfrm>
                        <a:off x="1247775" y="4256088"/>
                        <a:ext cx="2159000" cy="723900"/>
                      </a:xfrm>
                      <a:prstGeom prst="rect">
                        <a:avLst/>
                      </a:prstGeom>
                    </p:spPr>
                  </p:pic>
                </p:oleObj>
              </mc:Fallback>
            </mc:AlternateContent>
          </a:graphicData>
        </a:graphic>
      </p:graphicFrame>
    </p:spTree>
    <p:extLst>
      <p:ext uri="{BB962C8B-B14F-4D97-AF65-F5344CB8AC3E}">
        <p14:creationId xmlns:p14="http://schemas.microsoft.com/office/powerpoint/2010/main" val="194677978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0C6FE-7319-4A5E-AD95-31F0EA5D7284}"/>
              </a:ext>
            </a:extLst>
          </p:cNvPr>
          <p:cNvSpPr>
            <a:spLocks noGrp="1"/>
          </p:cNvSpPr>
          <p:nvPr>
            <p:ph type="body" sz="quarter" idx="10"/>
          </p:nvPr>
        </p:nvSpPr>
        <p:spPr/>
        <p:txBody>
          <a:bodyPr/>
          <a:lstStyle/>
          <a:p>
            <a:r>
              <a:rPr lang="en-US" dirty="0"/>
              <a:t>Posterior distributions of correlated parameters with zero noise and bias=2mm</a:t>
            </a:r>
          </a:p>
        </p:txBody>
      </p:sp>
      <p:sp>
        <p:nvSpPr>
          <p:cNvPr id="3" name="Title 2">
            <a:extLst>
              <a:ext uri="{FF2B5EF4-FFF2-40B4-BE49-F238E27FC236}">
                <a16:creationId xmlns:a16="http://schemas.microsoft.com/office/drawing/2014/main" id="{48BE8F64-4265-4DAF-9844-E1BF04081857}"/>
              </a:ext>
            </a:extLst>
          </p:cNvPr>
          <p:cNvSpPr>
            <a:spLocks noGrp="1"/>
          </p:cNvSpPr>
          <p:nvPr>
            <p:ph type="title"/>
          </p:nvPr>
        </p:nvSpPr>
        <p:spPr/>
        <p:txBody>
          <a:bodyPr/>
          <a:lstStyle/>
          <a:p>
            <a:r>
              <a:rPr lang="en-US" dirty="0"/>
              <a:t>Damage growth parameters estimation</a:t>
            </a:r>
          </a:p>
        </p:txBody>
      </p:sp>
      <p:pic>
        <p:nvPicPr>
          <p:cNvPr id="4" name="Picture 3">
            <a:extLst>
              <a:ext uri="{FF2B5EF4-FFF2-40B4-BE49-F238E27FC236}">
                <a16:creationId xmlns:a16="http://schemas.microsoft.com/office/drawing/2014/main" id="{FF5487FE-A8E4-4014-B79E-A0A5F3DC1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419350"/>
            <a:ext cx="391636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10D47F0-D2EF-42A0-AFE0-F3443BA6F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38" y="2419350"/>
            <a:ext cx="391636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a:extLst>
              <a:ext uri="{FF2B5EF4-FFF2-40B4-BE49-F238E27FC236}">
                <a16:creationId xmlns:a16="http://schemas.microsoft.com/office/drawing/2014/main" id="{228770C1-4958-4503-BC64-C7BC83C2BFB4}"/>
              </a:ext>
            </a:extLst>
          </p:cNvPr>
          <p:cNvSpPr txBox="1">
            <a:spLocks noChangeArrowheads="1"/>
          </p:cNvSpPr>
          <p:nvPr/>
        </p:nvSpPr>
        <p:spPr bwMode="auto">
          <a:xfrm>
            <a:off x="2138363" y="5295900"/>
            <a:ext cx="830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400" b="1">
                <a:latin typeface="Arial Unicode MS" pitchFamily="50" charset="-127"/>
                <a:ea typeface="Arial Unicode MS" pitchFamily="50" charset="-127"/>
              </a:rPr>
              <a:t>[ </a:t>
            </a:r>
            <a:r>
              <a:rPr lang="en-US" altLang="ko-KR" sz="1400" b="1" i="1">
                <a:latin typeface="Times New Roman" panose="02020603050405020304" pitchFamily="18" charset="0"/>
                <a:ea typeface="Arial Unicode MS" pitchFamily="50" charset="-127"/>
                <a:cs typeface="Times New Roman" panose="02020603050405020304" pitchFamily="18" charset="0"/>
              </a:rPr>
              <a:t>n </a:t>
            </a:r>
            <a:r>
              <a:rPr lang="en-US" altLang="ko-KR" sz="1400" b="1">
                <a:latin typeface="Arial Unicode MS" pitchFamily="50" charset="-127"/>
                <a:ea typeface="Arial Unicode MS" pitchFamily="50" charset="-127"/>
              </a:rPr>
              <a:t>=13 ]</a:t>
            </a:r>
            <a:endParaRPr lang="ko-KR" altLang="en-US" sz="1400" b="1">
              <a:latin typeface="Arial Unicode MS" pitchFamily="50" charset="-127"/>
              <a:ea typeface="Arial Unicode MS" pitchFamily="50" charset="-127"/>
            </a:endParaRPr>
          </a:p>
        </p:txBody>
      </p:sp>
      <p:sp>
        <p:nvSpPr>
          <p:cNvPr id="7" name="TextBox 15">
            <a:extLst>
              <a:ext uri="{FF2B5EF4-FFF2-40B4-BE49-F238E27FC236}">
                <a16:creationId xmlns:a16="http://schemas.microsoft.com/office/drawing/2014/main" id="{14C9048F-07F9-4942-AC96-E99AA47A68D4}"/>
              </a:ext>
            </a:extLst>
          </p:cNvPr>
          <p:cNvSpPr txBox="1">
            <a:spLocks noChangeArrowheads="1"/>
          </p:cNvSpPr>
          <p:nvPr/>
        </p:nvSpPr>
        <p:spPr bwMode="auto">
          <a:xfrm>
            <a:off x="6338888" y="5295900"/>
            <a:ext cx="830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400" b="1">
                <a:latin typeface="Arial Unicode MS" pitchFamily="50" charset="-127"/>
                <a:ea typeface="Arial Unicode MS" pitchFamily="50" charset="-127"/>
              </a:rPr>
              <a:t>[ </a:t>
            </a:r>
            <a:r>
              <a:rPr lang="en-US" altLang="ko-KR" sz="1400" b="1" i="1">
                <a:latin typeface="Times New Roman" panose="02020603050405020304" pitchFamily="18" charset="0"/>
                <a:ea typeface="Arial Unicode MS" pitchFamily="50" charset="-127"/>
                <a:cs typeface="Times New Roman" panose="02020603050405020304" pitchFamily="18" charset="0"/>
              </a:rPr>
              <a:t>n </a:t>
            </a:r>
            <a:r>
              <a:rPr lang="en-US" altLang="ko-KR" sz="1400" b="1">
                <a:latin typeface="Arial Unicode MS" pitchFamily="50" charset="-127"/>
                <a:ea typeface="Arial Unicode MS" pitchFamily="50" charset="-127"/>
              </a:rPr>
              <a:t>=17 ]</a:t>
            </a:r>
            <a:endParaRPr lang="ko-KR" altLang="en-US" sz="1400" b="1">
              <a:latin typeface="Arial Unicode MS" pitchFamily="50" charset="-127"/>
              <a:ea typeface="Arial Unicode MS" pitchFamily="50" charset="-127"/>
            </a:endParaRPr>
          </a:p>
        </p:txBody>
      </p:sp>
    </p:spTree>
    <p:extLst>
      <p:ext uri="{BB962C8B-B14F-4D97-AF65-F5344CB8AC3E}">
        <p14:creationId xmlns:p14="http://schemas.microsoft.com/office/powerpoint/2010/main" val="158037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E6CEC-00BC-47A3-B7A0-7697AE3E4D7E}"/>
              </a:ext>
            </a:extLst>
          </p:cNvPr>
          <p:cNvSpPr>
            <a:spLocks noGrp="1"/>
          </p:cNvSpPr>
          <p:nvPr>
            <p:ph type="body" sz="quarter" idx="10"/>
          </p:nvPr>
        </p:nvSpPr>
        <p:spPr/>
        <p:txBody>
          <a:bodyPr/>
          <a:lstStyle/>
          <a:p>
            <a:r>
              <a:rPr lang="en-US" dirty="0"/>
              <a:t>Posterior distributions of correlated parameters with zero noise</a:t>
            </a:r>
          </a:p>
        </p:txBody>
      </p:sp>
      <p:sp>
        <p:nvSpPr>
          <p:cNvPr id="3" name="Title 2">
            <a:extLst>
              <a:ext uri="{FF2B5EF4-FFF2-40B4-BE49-F238E27FC236}">
                <a16:creationId xmlns:a16="http://schemas.microsoft.com/office/drawing/2014/main" id="{68B7DB17-2FE2-4E33-8D01-4CA1EC1C6E74}"/>
              </a:ext>
            </a:extLst>
          </p:cNvPr>
          <p:cNvSpPr>
            <a:spLocks noGrp="1"/>
          </p:cNvSpPr>
          <p:nvPr>
            <p:ph type="title"/>
          </p:nvPr>
        </p:nvSpPr>
        <p:spPr/>
        <p:txBody>
          <a:bodyPr/>
          <a:lstStyle/>
          <a:p>
            <a:r>
              <a:rPr lang="en-US" dirty="0"/>
              <a:t>Damage growth parameter estimation</a:t>
            </a:r>
          </a:p>
        </p:txBody>
      </p:sp>
      <p:graphicFrame>
        <p:nvGraphicFramePr>
          <p:cNvPr id="4" name="표 11">
            <a:extLst>
              <a:ext uri="{FF2B5EF4-FFF2-40B4-BE49-F238E27FC236}">
                <a16:creationId xmlns:a16="http://schemas.microsoft.com/office/drawing/2014/main" id="{CF31A747-82DD-45BE-AB7D-73577F328E23}"/>
              </a:ext>
            </a:extLst>
          </p:cNvPr>
          <p:cNvGraphicFramePr>
            <a:graphicFrameLocks noGrp="1"/>
          </p:cNvGraphicFramePr>
          <p:nvPr/>
        </p:nvGraphicFramePr>
        <p:xfrm>
          <a:off x="203200" y="3122613"/>
          <a:ext cx="8712196" cy="2312989"/>
        </p:xfrm>
        <a:graphic>
          <a:graphicData uri="http://schemas.openxmlformats.org/drawingml/2006/table">
            <a:tbl>
              <a:tblPr/>
              <a:tblGrid>
                <a:gridCol w="9144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575733">
                  <a:extLst>
                    <a:ext uri="{9D8B030D-6E8A-4147-A177-3AD203B41FA5}">
                      <a16:colId xmlns:a16="http://schemas.microsoft.com/office/drawing/2014/main" val="20002"/>
                    </a:ext>
                  </a:extLst>
                </a:gridCol>
                <a:gridCol w="575733">
                  <a:extLst>
                    <a:ext uri="{9D8B030D-6E8A-4147-A177-3AD203B41FA5}">
                      <a16:colId xmlns:a16="http://schemas.microsoft.com/office/drawing/2014/main" val="20003"/>
                    </a:ext>
                  </a:extLst>
                </a:gridCol>
                <a:gridCol w="575733">
                  <a:extLst>
                    <a:ext uri="{9D8B030D-6E8A-4147-A177-3AD203B41FA5}">
                      <a16:colId xmlns:a16="http://schemas.microsoft.com/office/drawing/2014/main" val="20004"/>
                    </a:ext>
                  </a:extLst>
                </a:gridCol>
                <a:gridCol w="575733">
                  <a:extLst>
                    <a:ext uri="{9D8B030D-6E8A-4147-A177-3AD203B41FA5}">
                      <a16:colId xmlns:a16="http://schemas.microsoft.com/office/drawing/2014/main" val="20005"/>
                    </a:ext>
                  </a:extLst>
                </a:gridCol>
                <a:gridCol w="575733">
                  <a:extLst>
                    <a:ext uri="{9D8B030D-6E8A-4147-A177-3AD203B41FA5}">
                      <a16:colId xmlns:a16="http://schemas.microsoft.com/office/drawing/2014/main" val="20006"/>
                    </a:ext>
                  </a:extLst>
                </a:gridCol>
                <a:gridCol w="575733">
                  <a:extLst>
                    <a:ext uri="{9D8B030D-6E8A-4147-A177-3AD203B41FA5}">
                      <a16:colId xmlns:a16="http://schemas.microsoft.com/office/drawing/2014/main" val="20007"/>
                    </a:ext>
                  </a:extLst>
                </a:gridCol>
                <a:gridCol w="575733">
                  <a:extLst>
                    <a:ext uri="{9D8B030D-6E8A-4147-A177-3AD203B41FA5}">
                      <a16:colId xmlns:a16="http://schemas.microsoft.com/office/drawing/2014/main" val="20008"/>
                    </a:ext>
                  </a:extLst>
                </a:gridCol>
                <a:gridCol w="575733">
                  <a:extLst>
                    <a:ext uri="{9D8B030D-6E8A-4147-A177-3AD203B41FA5}">
                      <a16:colId xmlns:a16="http://schemas.microsoft.com/office/drawing/2014/main" val="20009"/>
                    </a:ext>
                  </a:extLst>
                </a:gridCol>
                <a:gridCol w="575733">
                  <a:extLst>
                    <a:ext uri="{9D8B030D-6E8A-4147-A177-3AD203B41FA5}">
                      <a16:colId xmlns:a16="http://schemas.microsoft.com/office/drawing/2014/main" val="20010"/>
                    </a:ext>
                  </a:extLst>
                </a:gridCol>
                <a:gridCol w="575733">
                  <a:extLst>
                    <a:ext uri="{9D8B030D-6E8A-4147-A177-3AD203B41FA5}">
                      <a16:colId xmlns:a16="http://schemas.microsoft.com/office/drawing/2014/main" val="20011"/>
                    </a:ext>
                  </a:extLst>
                </a:gridCol>
                <a:gridCol w="575733">
                  <a:extLst>
                    <a:ext uri="{9D8B030D-6E8A-4147-A177-3AD203B41FA5}">
                      <a16:colId xmlns:a16="http://schemas.microsoft.com/office/drawing/2014/main" val="20012"/>
                    </a:ext>
                  </a:extLst>
                </a:gridCol>
                <a:gridCol w="575733">
                  <a:extLst>
                    <a:ext uri="{9D8B030D-6E8A-4147-A177-3AD203B41FA5}">
                      <a16:colId xmlns:a16="http://schemas.microsoft.com/office/drawing/2014/main" val="20013"/>
                    </a:ext>
                  </a:extLst>
                </a:gridCol>
              </a:tblGrid>
              <a:tr h="330427">
                <a:tc gridSpan="2">
                  <a:txBody>
                    <a:bodyPr/>
                    <a:lstStyle/>
                    <a:p>
                      <a:pPr indent="0" algn="ctr">
                        <a:lnSpc>
                          <a:spcPct val="100000"/>
                        </a:lnSpc>
                        <a:spcAft>
                          <a:spcPts val="0"/>
                        </a:spcAft>
                        <a:tabLst>
                          <a:tab pos="182880" algn="l"/>
                        </a:tabLst>
                      </a:pPr>
                      <a:endParaRPr lang="en-US" sz="1500" kern="100" dirty="0">
                        <a:latin typeface="Arial Unicode MS" pitchFamily="50" charset="-127"/>
                        <a:ea typeface="Arial Unicode MS" pitchFamily="50" charset="-127"/>
                        <a:cs typeface="Arial Unicode MS" pitchFamily="50" charset="-127"/>
                      </a:endParaRPr>
                    </a:p>
                  </a:txBody>
                  <a:tcPr marL="0" marR="0" marT="0" marB="0" anchor="ctr">
                    <a:lnL>
                      <a:noFill/>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a:noFill/>
                    </a:lnB>
                  </a:tcPr>
                </a:tc>
                <a:tc hMerge="1">
                  <a:txBody>
                    <a:bodyPr/>
                    <a:lstStyle/>
                    <a:p>
                      <a:pPr latinLnBrk="1"/>
                      <a:endParaRPr lang="ko-KR" altLang="en-US"/>
                    </a:p>
                  </a:txBody>
                  <a:tcPr/>
                </a:tc>
                <a:tc gridSpan="4">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n</a:t>
                      </a:r>
                      <a:r>
                        <a:rPr lang="en-US" sz="1500" kern="100" dirty="0">
                          <a:latin typeface="Arial Unicode MS" pitchFamily="50" charset="-127"/>
                          <a:ea typeface="Arial Unicode MS" pitchFamily="50" charset="-127"/>
                          <a:cs typeface="Arial Unicode MS" pitchFamily="50" charset="-127"/>
                        </a:rPr>
                        <a:t> = 13</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0" marR="0" indent="0" algn="ctr" defTabSz="914400" rtl="0" eaLnBrk="1" fontAlgn="auto" latinLnBrk="1" hangingPunct="1">
                        <a:lnSpc>
                          <a:spcPct val="100000"/>
                        </a:lnSpc>
                        <a:spcBef>
                          <a:spcPts val="0"/>
                        </a:spcBef>
                        <a:spcAft>
                          <a:spcPts val="0"/>
                        </a:spcAft>
                        <a:buClrTx/>
                        <a:buSzTx/>
                        <a:buFontTx/>
                        <a:buNone/>
                        <a:tabLst>
                          <a:tab pos="182880" algn="l"/>
                        </a:tabLst>
                        <a:defRPr/>
                      </a:pPr>
                      <a:r>
                        <a:rPr lang="en-US" sz="1500" i="1" kern="100" dirty="0">
                          <a:latin typeface="Times New Roman" pitchFamily="18" charset="0"/>
                          <a:ea typeface="Arial Unicode MS" pitchFamily="50" charset="-127"/>
                          <a:cs typeface="Times New Roman" pitchFamily="18" charset="0"/>
                        </a:rPr>
                        <a:t>n</a:t>
                      </a:r>
                      <a:r>
                        <a:rPr lang="en-US" sz="1500" kern="100" dirty="0">
                          <a:latin typeface="Arial Unicode MS" pitchFamily="50" charset="-127"/>
                          <a:ea typeface="Arial Unicode MS" pitchFamily="50" charset="-127"/>
                          <a:cs typeface="Arial Unicode MS" pitchFamily="50" charset="-127"/>
                        </a:rPr>
                        <a:t> = 15</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n</a:t>
                      </a:r>
                      <a:r>
                        <a:rPr lang="en-US" sz="1500" kern="100" dirty="0">
                          <a:latin typeface="Arial Unicode MS" pitchFamily="50" charset="-127"/>
                          <a:ea typeface="Arial Unicode MS" pitchFamily="50" charset="-127"/>
                          <a:cs typeface="Arial Unicode MS" pitchFamily="50" charset="-127"/>
                        </a:rPr>
                        <a:t> = 17</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330427">
                <a:tc gridSpan="2">
                  <a:txBody>
                    <a:bodyPr/>
                    <a:lstStyle/>
                    <a:p>
                      <a:pPr indent="0" algn="ctr">
                        <a:lnSpc>
                          <a:spcPct val="100000"/>
                        </a:lnSpc>
                        <a:spcAft>
                          <a:spcPts val="0"/>
                        </a:spcAft>
                        <a:tabLst>
                          <a:tab pos="182880" algn="l"/>
                        </a:tabLst>
                      </a:pPr>
                      <a:endParaRPr lang="en-US" sz="1500" kern="100" dirty="0">
                        <a:latin typeface="Arial Unicode MS" pitchFamily="50" charset="-127"/>
                        <a:ea typeface="Arial Unicode MS" pitchFamily="50" charset="-127"/>
                        <a:cs typeface="Arial Unicode MS" pitchFamily="50" charset="-127"/>
                      </a:endParaRPr>
                    </a:p>
                  </a:txBody>
                  <a:tcPr marL="0" marR="0" marT="0" marB="0" anchor="ctr">
                    <a:lnL>
                      <a:noFill/>
                    </a:lnL>
                    <a:lnR w="19050" cap="flat" cmpd="sng" algn="ctr">
                      <a:solidFill>
                        <a:schemeClr val="accent5">
                          <a:lumMod val="50000"/>
                        </a:schemeClr>
                      </a:solidFill>
                      <a:prstDash val="solid"/>
                      <a:round/>
                      <a:headEnd type="none" w="med" len="med"/>
                      <a:tailEnd type="none" w="med" len="med"/>
                    </a:lnR>
                    <a:lnT>
                      <a:noFill/>
                    </a:lnT>
                    <a:lnB w="19050" cap="flat" cmpd="sng" algn="ctr">
                      <a:solidFill>
                        <a:schemeClr val="accent5">
                          <a:lumMod val="50000"/>
                        </a:schemeClr>
                      </a:solidFill>
                      <a:prstDash val="solid"/>
                      <a:round/>
                      <a:headEnd type="none" w="med" len="med"/>
                      <a:tailEnd type="none" w="med" len="med"/>
                    </a:lnB>
                  </a:tcPr>
                </a:tc>
                <a:tc hMerge="1">
                  <a:txBody>
                    <a:bodyPr/>
                    <a:lstStyle/>
                    <a:p>
                      <a:pPr latinLnBrk="1"/>
                      <a:endParaRPr lang="ko-KR" altLang="en-US"/>
                    </a:p>
                  </a:txBody>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m</a:t>
                      </a:r>
                      <a:endParaRPr lang="ko-KR" sz="1500" kern="100" dirty="0">
                        <a:latin typeface="Times New Roman" pitchFamily="18" charset="0"/>
                        <a:ea typeface="Arial Unicode MS" pitchFamily="50" charset="-127"/>
                        <a:cs typeface="Times New Roman" pitchFamily="18" charset="0"/>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log(</a:t>
                      </a:r>
                      <a:r>
                        <a:rPr lang="en-US" sz="1500" i="1" kern="100" dirty="0">
                          <a:latin typeface="Times New Roman" pitchFamily="18" charset="0"/>
                          <a:ea typeface="Arial Unicode MS" pitchFamily="50" charset="-127"/>
                          <a:cs typeface="Times New Roman" pitchFamily="18" charset="0"/>
                        </a:rPr>
                        <a:t>C</a:t>
                      </a:r>
                      <a:r>
                        <a:rPr lang="en-US" sz="1500" kern="100" dirty="0">
                          <a:latin typeface="Arial Unicode MS" pitchFamily="50" charset="-127"/>
                          <a:ea typeface="Arial Unicode MS" pitchFamily="50" charset="-127"/>
                          <a:cs typeface="Arial Unicode MS" pitchFamily="50" charset="-127"/>
                        </a:rPr>
                        <a:t>)</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a</a:t>
                      </a:r>
                      <a:r>
                        <a:rPr lang="en-US" sz="1500" kern="100" baseline="-25000" dirty="0">
                          <a:latin typeface="Arial Unicode MS" pitchFamily="50" charset="-127"/>
                          <a:ea typeface="Arial Unicode MS" pitchFamily="50" charset="-127"/>
                          <a:cs typeface="Arial Unicode MS" pitchFamily="50" charset="-127"/>
                        </a:rPr>
                        <a:t>0</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b</a:t>
                      </a:r>
                      <a:endParaRPr lang="ko-KR" sz="1500" kern="100" dirty="0">
                        <a:latin typeface="Times New Roman" pitchFamily="18" charset="0"/>
                        <a:ea typeface="Arial Unicode MS" pitchFamily="50" charset="-127"/>
                        <a:cs typeface="Times New Roman" pitchFamily="18" charset="0"/>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m</a:t>
                      </a:r>
                      <a:endParaRPr lang="ko-KR" sz="1500" kern="100" dirty="0">
                        <a:latin typeface="Times New Roman" pitchFamily="18" charset="0"/>
                        <a:ea typeface="Arial Unicode MS" pitchFamily="50" charset="-127"/>
                        <a:cs typeface="Times New Roman" pitchFamily="18" charset="0"/>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log(</a:t>
                      </a:r>
                      <a:r>
                        <a:rPr lang="en-US" sz="1500" i="1" kern="100" dirty="0">
                          <a:latin typeface="Times New Roman" pitchFamily="18" charset="0"/>
                          <a:ea typeface="Arial Unicode MS" pitchFamily="50" charset="-127"/>
                          <a:cs typeface="Times New Roman" pitchFamily="18" charset="0"/>
                        </a:rPr>
                        <a:t>C</a:t>
                      </a:r>
                      <a:r>
                        <a:rPr lang="en-US" sz="1500" kern="100" dirty="0">
                          <a:latin typeface="Arial Unicode MS" pitchFamily="50" charset="-127"/>
                          <a:ea typeface="Arial Unicode MS" pitchFamily="50" charset="-127"/>
                          <a:cs typeface="Arial Unicode MS" pitchFamily="50" charset="-127"/>
                        </a:rPr>
                        <a:t>)</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a</a:t>
                      </a:r>
                      <a:r>
                        <a:rPr lang="en-US" sz="1500" kern="100" baseline="-25000" dirty="0">
                          <a:latin typeface="Arial Unicode MS" pitchFamily="50" charset="-127"/>
                          <a:ea typeface="Arial Unicode MS" pitchFamily="50" charset="-127"/>
                          <a:cs typeface="Arial Unicode MS" pitchFamily="50" charset="-127"/>
                        </a:rPr>
                        <a:t>0</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b</a:t>
                      </a:r>
                      <a:endParaRPr lang="ko-KR" sz="1500" kern="100" dirty="0">
                        <a:latin typeface="Times New Roman" pitchFamily="18" charset="0"/>
                        <a:ea typeface="Arial Unicode MS" pitchFamily="50" charset="-127"/>
                        <a:cs typeface="Times New Roman" pitchFamily="18" charset="0"/>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m</a:t>
                      </a:r>
                      <a:endParaRPr lang="ko-KR" sz="1500" kern="100" dirty="0">
                        <a:latin typeface="Times New Roman" pitchFamily="18" charset="0"/>
                        <a:ea typeface="Arial Unicode MS" pitchFamily="50" charset="-127"/>
                        <a:cs typeface="Times New Roman" pitchFamily="18" charset="0"/>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log(</a:t>
                      </a:r>
                      <a:r>
                        <a:rPr lang="en-US" sz="1500" i="1" kern="100" dirty="0">
                          <a:latin typeface="Times New Roman" pitchFamily="18" charset="0"/>
                          <a:ea typeface="Arial Unicode MS" pitchFamily="50" charset="-127"/>
                          <a:cs typeface="Times New Roman" pitchFamily="18" charset="0"/>
                        </a:rPr>
                        <a:t>C</a:t>
                      </a:r>
                      <a:r>
                        <a:rPr lang="en-US" sz="1500" kern="100" dirty="0">
                          <a:latin typeface="Arial Unicode MS" pitchFamily="50" charset="-127"/>
                          <a:ea typeface="Arial Unicode MS" pitchFamily="50" charset="-127"/>
                          <a:cs typeface="Arial Unicode MS" pitchFamily="50" charset="-127"/>
                        </a:rPr>
                        <a:t>)</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a</a:t>
                      </a:r>
                      <a:r>
                        <a:rPr lang="en-US" sz="1500" kern="100" baseline="-25000" dirty="0">
                          <a:latin typeface="Arial Unicode MS" pitchFamily="50" charset="-127"/>
                          <a:ea typeface="Arial Unicode MS" pitchFamily="50" charset="-127"/>
                          <a:cs typeface="Arial Unicode MS" pitchFamily="50" charset="-127"/>
                        </a:rPr>
                        <a:t>0</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i="1" kern="100" dirty="0">
                          <a:latin typeface="Times New Roman" pitchFamily="18" charset="0"/>
                          <a:ea typeface="Arial Unicode MS" pitchFamily="50" charset="-127"/>
                          <a:cs typeface="Times New Roman" pitchFamily="18" charset="0"/>
                        </a:rPr>
                        <a:t>b</a:t>
                      </a:r>
                      <a:endParaRPr lang="ko-KR" sz="1500" kern="100" dirty="0">
                        <a:latin typeface="Times New Roman" pitchFamily="18" charset="0"/>
                        <a:ea typeface="Arial Unicode MS" pitchFamily="50" charset="-127"/>
                        <a:cs typeface="Times New Roman" pitchFamily="18" charset="0"/>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30427">
                <a:tc gridSpan="2">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true values</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hMerge="1">
                  <a:txBody>
                    <a:bodyPr/>
                    <a:lstStyle/>
                    <a:p>
                      <a:pPr latinLnBrk="1"/>
                      <a:endParaRPr lang="ko-KR" altLang="en-US"/>
                    </a:p>
                  </a:txBody>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3.8</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-22.6</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10</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ko-KR" sz="1500" kern="100" dirty="0">
                          <a:latin typeface="Arial Unicode MS" pitchFamily="50" charset="-127"/>
                          <a:ea typeface="Arial Unicode MS" pitchFamily="50" charset="-127"/>
                          <a:cs typeface="Arial Unicode MS" pitchFamily="50" charset="-127"/>
                        </a:rPr>
                        <a:t>±</a:t>
                      </a:r>
                      <a:r>
                        <a:rPr lang="en-US" sz="1500" kern="100" dirty="0">
                          <a:latin typeface="Arial Unicode MS" pitchFamily="50" charset="-127"/>
                          <a:ea typeface="Arial Unicode MS" pitchFamily="50" charset="-127"/>
                          <a:cs typeface="Arial Unicode MS" pitchFamily="50" charset="-127"/>
                        </a:rPr>
                        <a:t>2</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3.8</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-22.6</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10</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tab pos="182880" algn="l"/>
                        </a:tabLst>
                        <a:defRPr/>
                      </a:pPr>
                      <a:r>
                        <a:rPr lang="en-US" altLang="ko-KR" sz="1500" kern="100" dirty="0">
                          <a:latin typeface="Arial Unicode MS" pitchFamily="50" charset="-127"/>
                          <a:ea typeface="Arial Unicode MS" pitchFamily="50" charset="-127"/>
                          <a:cs typeface="Arial Unicode MS" pitchFamily="50" charset="-127"/>
                        </a:rPr>
                        <a:t>±</a:t>
                      </a:r>
                      <a:r>
                        <a:rPr lang="en-US" sz="1500" kern="100" dirty="0">
                          <a:latin typeface="Arial Unicode MS" pitchFamily="50" charset="-127"/>
                          <a:ea typeface="Arial Unicode MS" pitchFamily="50" charset="-127"/>
                          <a:cs typeface="Arial Unicode MS" pitchFamily="50" charset="-127"/>
                        </a:rPr>
                        <a:t>2</a:t>
                      </a:r>
                      <a:endParaRPr lang="ko-KR" altLang="en-US"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3.8</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-22.6</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10</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ko-KR" sz="1500" kern="100" dirty="0">
                          <a:latin typeface="Arial Unicode MS" pitchFamily="50" charset="-127"/>
                          <a:ea typeface="Arial Unicode MS" pitchFamily="50" charset="-127"/>
                          <a:cs typeface="Arial Unicode MS" pitchFamily="50" charset="-127"/>
                        </a:rPr>
                        <a:t>±</a:t>
                      </a:r>
                      <a:r>
                        <a:rPr lang="en-US" sz="1500" kern="100" dirty="0">
                          <a:latin typeface="Arial Unicode MS" pitchFamily="50" charset="-127"/>
                          <a:ea typeface="Arial Unicode MS" pitchFamily="50" charset="-127"/>
                          <a:cs typeface="Arial Unicode MS" pitchFamily="50" charset="-127"/>
                        </a:rPr>
                        <a:t>2</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190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30427">
                <a:tc rowSpan="2">
                  <a:txBody>
                    <a:bodyPr/>
                    <a:lstStyle/>
                    <a:p>
                      <a:pPr indent="0" algn="ctr">
                        <a:lnSpc>
                          <a:spcPct val="100000"/>
                        </a:lnSpc>
                        <a:spcAft>
                          <a:spcPts val="0"/>
                        </a:spcAft>
                      </a:pPr>
                      <a:r>
                        <a:rPr lang="en-US" sz="1500" i="1" kern="100" dirty="0">
                          <a:latin typeface="Times New Roman" pitchFamily="18" charset="0"/>
                          <a:ea typeface="Arial Unicode MS" pitchFamily="50" charset="-127"/>
                          <a:cs typeface="Times New Roman" pitchFamily="18" charset="0"/>
                        </a:rPr>
                        <a:t>b</a:t>
                      </a:r>
                      <a:r>
                        <a:rPr lang="en-US" sz="1500" kern="100" dirty="0">
                          <a:latin typeface="Arial Unicode MS" pitchFamily="50" charset="-127"/>
                          <a:ea typeface="Arial Unicode MS" pitchFamily="50" charset="-127"/>
                          <a:cs typeface="Arial Unicode MS" pitchFamily="50" charset="-127"/>
                        </a:rPr>
                        <a:t>=+2mm</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w="63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w="63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median</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63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3.82</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-22.8</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a:latin typeface="Arial Unicode MS" pitchFamily="50" charset="-127"/>
                          <a:ea typeface="Arial Unicode MS" pitchFamily="50" charset="-127"/>
                          <a:cs typeface="Arial Unicode MS" pitchFamily="50" charset="-127"/>
                        </a:rPr>
                        <a:t>10.6</a:t>
                      </a:r>
                      <a:endParaRPr lang="ko-KR" sz="1500" kern="10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1.37</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a:latin typeface="Arial Unicode MS" pitchFamily="50" charset="-127"/>
                          <a:ea typeface="Arial Unicode MS" pitchFamily="50" charset="-127"/>
                          <a:cs typeface="Arial Unicode MS" pitchFamily="50" charset="-127"/>
                        </a:rPr>
                        <a:t>3.81</a:t>
                      </a:r>
                      <a:endParaRPr lang="ko-KR" sz="1500" kern="10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a:latin typeface="Arial Unicode MS" pitchFamily="50" charset="-127"/>
                          <a:ea typeface="Arial Unicode MS" pitchFamily="50" charset="-127"/>
                          <a:cs typeface="Arial Unicode MS" pitchFamily="50" charset="-127"/>
                        </a:rPr>
                        <a:t>-22.7</a:t>
                      </a:r>
                      <a:endParaRPr lang="ko-KR" sz="1500" kern="10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a:latin typeface="Arial Unicode MS" pitchFamily="50" charset="-127"/>
                          <a:ea typeface="Arial Unicode MS" pitchFamily="50" charset="-127"/>
                          <a:cs typeface="Arial Unicode MS" pitchFamily="50" charset="-127"/>
                        </a:rPr>
                        <a:t>10.4</a:t>
                      </a:r>
                      <a:endParaRPr lang="ko-KR" sz="1500" kern="10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1.53</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3.82</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a:latin typeface="Arial Unicode MS" pitchFamily="50" charset="-127"/>
                          <a:ea typeface="Arial Unicode MS" pitchFamily="50" charset="-127"/>
                          <a:cs typeface="Arial Unicode MS" pitchFamily="50" charset="-127"/>
                        </a:rPr>
                        <a:t>-22.7</a:t>
                      </a:r>
                      <a:endParaRPr lang="ko-KR" sz="1500" kern="10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a:latin typeface="Arial Unicode MS" pitchFamily="50" charset="-127"/>
                          <a:ea typeface="Arial Unicode MS" pitchFamily="50" charset="-127"/>
                          <a:cs typeface="Arial Unicode MS" pitchFamily="50" charset="-127"/>
                        </a:rPr>
                        <a:t>10.4</a:t>
                      </a:r>
                      <a:endParaRPr lang="ko-KR" sz="1500" kern="10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a:latin typeface="Arial Unicode MS" pitchFamily="50" charset="-127"/>
                          <a:ea typeface="Arial Unicode MS" pitchFamily="50" charset="-127"/>
                          <a:cs typeface="Arial Unicode MS" pitchFamily="50" charset="-127"/>
                        </a:rPr>
                        <a:t>1.52</a:t>
                      </a:r>
                      <a:endParaRPr lang="ko-KR" sz="1500" kern="10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330427">
                <a:tc vMerge="1">
                  <a:txBody>
                    <a:bodyPr/>
                    <a:lstStyle/>
                    <a:p>
                      <a:pPr latinLnBrk="1"/>
                      <a:endParaRPr lang="ko-KR" altLang="en-US"/>
                    </a:p>
                  </a:txBody>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error (%)</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63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0.49</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0.57</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5.67</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31.7</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0.32</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0.37</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4.00</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23.6</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0.47</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0.44</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3.84</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24.2</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63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330427">
                <a:tc rowSpan="2">
                  <a:txBody>
                    <a:bodyPr/>
                    <a:lstStyle/>
                    <a:p>
                      <a:pPr indent="0" algn="ctr">
                        <a:lnSpc>
                          <a:spcPct val="100000"/>
                        </a:lnSpc>
                        <a:spcAft>
                          <a:spcPts val="0"/>
                        </a:spcAft>
                      </a:pPr>
                      <a:r>
                        <a:rPr lang="en-US" sz="1500" i="1" kern="100" dirty="0">
                          <a:latin typeface="Times New Roman" pitchFamily="18" charset="0"/>
                          <a:ea typeface="Arial Unicode MS" pitchFamily="50" charset="-127"/>
                          <a:cs typeface="Times New Roman" pitchFamily="18" charset="0"/>
                        </a:rPr>
                        <a:t>b</a:t>
                      </a:r>
                      <a:r>
                        <a:rPr lang="en-US" sz="1500" kern="100" dirty="0">
                          <a:latin typeface="Arial Unicode MS" pitchFamily="50" charset="-127"/>
                          <a:ea typeface="Arial Unicode MS" pitchFamily="50" charset="-127"/>
                          <a:cs typeface="Arial Unicode MS" pitchFamily="50" charset="-127"/>
                        </a:rPr>
                        <a:t>=-2mm</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w="63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median</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63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3.78</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-22.5</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9.50</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-1.44</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3.78</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-22.5</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9.51</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-1.41</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3.78</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-22.5</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9.49</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-1.35</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w="6350" cap="flat" cmpd="sng" algn="ctr">
                      <a:solidFill>
                        <a:schemeClr val="accent5">
                          <a:lumMod val="50000"/>
                        </a:schemeClr>
                      </a:solidFill>
                      <a:prstDash val="solid"/>
                      <a:round/>
                      <a:headEnd type="none" w="med" len="med"/>
                      <a:tailEnd type="none" w="med" len="med"/>
                    </a:lnT>
                    <a:lnB>
                      <a:noFill/>
                    </a:lnB>
                  </a:tcPr>
                </a:tc>
                <a:extLst>
                  <a:ext uri="{0D108BD9-81ED-4DB2-BD59-A6C34878D82A}">
                    <a16:rowId xmlns:a16="http://schemas.microsoft.com/office/drawing/2014/main" val="10005"/>
                  </a:ext>
                </a:extLst>
              </a:tr>
              <a:tr h="330427">
                <a:tc vMerge="1">
                  <a:txBody>
                    <a:bodyPr/>
                    <a:lstStyle/>
                    <a:p>
                      <a:pPr latinLnBrk="1"/>
                      <a:endParaRPr lang="ko-KR" altLang="en-US"/>
                    </a:p>
                  </a:txBody>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error (%)</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63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0.40</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w="19050" cap="flat" cmpd="sng" algn="ctr">
                      <a:solidFill>
                        <a:schemeClr val="accent5">
                          <a:lumMod val="50000"/>
                        </a:schemeClr>
                      </a:solidFill>
                      <a:prstDash val="solid"/>
                      <a:round/>
                      <a:headEnd type="none" w="med" len="med"/>
                      <a:tailEnd type="none" w="med" len="med"/>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0.50</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4.96</a:t>
                      </a:r>
                      <a:endParaRPr lang="ko-KR" sz="1500" kern="100" dirty="0">
                        <a:latin typeface="Arial Unicode MS" pitchFamily="50" charset="-127"/>
                        <a:ea typeface="Arial Unicode MS" pitchFamily="50" charset="-127"/>
                        <a:cs typeface="Arial Unicode MS" pitchFamily="50" charset="-127"/>
                      </a:endParaRPr>
                    </a:p>
                  </a:txBody>
                  <a:tcPr marL="0" marR="0" marT="0" marB="0" anchor="ctr">
                    <a:lnL>
                      <a:noFill/>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28.0</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0.40</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0.48</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4.94</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29.5</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w="19050" cap="flat" cmpd="sng" algn="ctr">
                      <a:solidFill>
                        <a:schemeClr val="accent5">
                          <a:lumMod val="50000"/>
                        </a:schemeClr>
                      </a:solidFill>
                      <a:prstDash val="solid"/>
                      <a:round/>
                      <a:headEnd type="none" w="med" len="med"/>
                      <a:tailEnd type="none" w="med" len="med"/>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0.55</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w="19050" cap="flat" cmpd="sng" algn="ctr">
                      <a:solidFill>
                        <a:schemeClr val="accent5">
                          <a:lumMod val="50000"/>
                        </a:schemeClr>
                      </a:solidFill>
                      <a:prstDash val="solid"/>
                      <a:round/>
                      <a:headEnd type="none" w="med" len="med"/>
                      <a:tailEnd type="none" w="med" len="med"/>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0.55</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5.11</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tc>
                  <a:txBody>
                    <a:bodyPr/>
                    <a:lstStyle/>
                    <a:p>
                      <a:pPr indent="0" algn="ctr">
                        <a:lnSpc>
                          <a:spcPct val="100000"/>
                        </a:lnSpc>
                        <a:spcAft>
                          <a:spcPts val="0"/>
                        </a:spcAft>
                        <a:tabLst>
                          <a:tab pos="182880" algn="l"/>
                        </a:tabLst>
                      </a:pPr>
                      <a:r>
                        <a:rPr lang="en-US" sz="1500" kern="100" dirty="0">
                          <a:latin typeface="Arial Unicode MS" pitchFamily="50" charset="-127"/>
                          <a:ea typeface="Arial Unicode MS" pitchFamily="50" charset="-127"/>
                          <a:cs typeface="Arial Unicode MS" pitchFamily="50" charset="-127"/>
                        </a:rPr>
                        <a:t>32.7</a:t>
                      </a:r>
                      <a:endParaRPr lang="ko-KR" sz="1500" kern="100" dirty="0">
                        <a:latin typeface="Arial Unicode MS" pitchFamily="50" charset="-127"/>
                        <a:ea typeface="Arial Unicode MS" pitchFamily="50" charset="-127"/>
                        <a:cs typeface="Arial Unicode MS" pitchFamily="50" charset="-127"/>
                      </a:endParaRPr>
                    </a:p>
                  </a:txBody>
                  <a:tcPr marL="9126" marR="9126" marT="0" marB="0" anchor="ctr">
                    <a:lnL>
                      <a:noFill/>
                    </a:lnL>
                    <a:lnR>
                      <a:noFill/>
                    </a:lnR>
                    <a:lnT>
                      <a:noFill/>
                    </a:lnT>
                    <a:lnB w="19050" cap="flat" cmpd="sng" algn="ctr">
                      <a:solidFill>
                        <a:schemeClr val="accent5">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5" name="TextBox 13">
            <a:extLst>
              <a:ext uri="{FF2B5EF4-FFF2-40B4-BE49-F238E27FC236}">
                <a16:creationId xmlns:a16="http://schemas.microsoft.com/office/drawing/2014/main" id="{910E816A-9B20-43EA-904D-65074FF1C68C}"/>
              </a:ext>
            </a:extLst>
          </p:cNvPr>
          <p:cNvSpPr txBox="1">
            <a:spLocks noChangeArrowheads="1"/>
          </p:cNvSpPr>
          <p:nvPr/>
        </p:nvSpPr>
        <p:spPr bwMode="auto">
          <a:xfrm>
            <a:off x="1558925" y="2667000"/>
            <a:ext cx="600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400" b="1" dirty="0">
                <a:latin typeface="Arial Unicode MS" pitchFamily="50" charset="-127"/>
                <a:ea typeface="Arial Unicode MS" pitchFamily="50" charset="-127"/>
              </a:rPr>
              <a:t>[ The median of identified parameters and the errors with the true values ]</a:t>
            </a:r>
            <a:endParaRPr lang="ko-KR" altLang="en-US" sz="1400" b="1" dirty="0">
              <a:latin typeface="Arial Unicode MS" pitchFamily="50" charset="-127"/>
              <a:ea typeface="Arial Unicode MS" pitchFamily="50" charset="-127"/>
            </a:endParaRPr>
          </a:p>
        </p:txBody>
      </p:sp>
    </p:spTree>
    <p:extLst>
      <p:ext uri="{BB962C8B-B14F-4D97-AF65-F5344CB8AC3E}">
        <p14:creationId xmlns:p14="http://schemas.microsoft.com/office/powerpoint/2010/main" val="40859289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204EF9-AA11-472F-8233-1C68EB60DAB3}"/>
              </a:ext>
            </a:extLst>
          </p:cNvPr>
          <p:cNvSpPr>
            <a:spLocks noGrp="1"/>
          </p:cNvSpPr>
          <p:nvPr>
            <p:ph type="body" sz="quarter" idx="10"/>
          </p:nvPr>
        </p:nvSpPr>
        <p:spPr/>
        <p:txBody>
          <a:bodyPr/>
          <a:lstStyle/>
          <a:p>
            <a:r>
              <a:rPr lang="en-US" dirty="0"/>
              <a:t>Posterior distributions of correlated parameters with three different levels of noise</a:t>
            </a:r>
          </a:p>
        </p:txBody>
      </p:sp>
      <p:sp>
        <p:nvSpPr>
          <p:cNvPr id="3" name="Title 2">
            <a:extLst>
              <a:ext uri="{FF2B5EF4-FFF2-40B4-BE49-F238E27FC236}">
                <a16:creationId xmlns:a16="http://schemas.microsoft.com/office/drawing/2014/main" id="{0377B94A-54CC-4F56-B0DE-20EB8D628C6B}"/>
              </a:ext>
            </a:extLst>
          </p:cNvPr>
          <p:cNvSpPr>
            <a:spLocks noGrp="1"/>
          </p:cNvSpPr>
          <p:nvPr>
            <p:ph type="title"/>
          </p:nvPr>
        </p:nvSpPr>
        <p:spPr/>
        <p:txBody>
          <a:bodyPr/>
          <a:lstStyle/>
          <a:p>
            <a:r>
              <a:rPr lang="en-US" dirty="0"/>
              <a:t>Damage growth parameters estimation</a:t>
            </a:r>
          </a:p>
        </p:txBody>
      </p:sp>
      <p:sp>
        <p:nvSpPr>
          <p:cNvPr id="4" name="TextBox 14">
            <a:extLst>
              <a:ext uri="{FF2B5EF4-FFF2-40B4-BE49-F238E27FC236}">
                <a16:creationId xmlns:a16="http://schemas.microsoft.com/office/drawing/2014/main" id="{65AC5F49-94FF-4F0D-89A4-5F138750F657}"/>
              </a:ext>
            </a:extLst>
          </p:cNvPr>
          <p:cNvSpPr txBox="1">
            <a:spLocks noChangeArrowheads="1"/>
          </p:cNvSpPr>
          <p:nvPr/>
        </p:nvSpPr>
        <p:spPr bwMode="auto">
          <a:xfrm>
            <a:off x="565150" y="3008313"/>
            <a:ext cx="1038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dirty="0">
                <a:latin typeface="Arial Unicode MS" pitchFamily="50" charset="-127"/>
                <a:ea typeface="Arial Unicode MS" pitchFamily="50" charset="-127"/>
              </a:rPr>
              <a:t>[ </a:t>
            </a:r>
            <a:r>
              <a:rPr lang="en-US" altLang="ko-KR" sz="1200" b="1" i="1" dirty="0">
                <a:latin typeface="Times New Roman" panose="02020603050405020304" pitchFamily="18" charset="0"/>
                <a:ea typeface="Arial Unicode MS" pitchFamily="50" charset="-127"/>
                <a:cs typeface="Times New Roman" panose="02020603050405020304" pitchFamily="18" charset="0"/>
              </a:rPr>
              <a:t>b </a:t>
            </a:r>
            <a:r>
              <a:rPr lang="en-US" altLang="ko-KR" sz="1200" b="1" dirty="0">
                <a:latin typeface="Arial Unicode MS" pitchFamily="50" charset="-127"/>
                <a:ea typeface="Arial Unicode MS" pitchFamily="50" charset="-127"/>
              </a:rPr>
              <a:t>= +2mm ]</a:t>
            </a:r>
            <a:endParaRPr lang="ko-KR" altLang="en-US" sz="1200" b="1" dirty="0">
              <a:latin typeface="Arial Unicode MS" pitchFamily="50" charset="-127"/>
              <a:ea typeface="Arial Unicode MS" pitchFamily="50" charset="-127"/>
            </a:endParaRPr>
          </a:p>
        </p:txBody>
      </p:sp>
      <p:sp>
        <p:nvSpPr>
          <p:cNvPr id="5" name="TextBox 17">
            <a:extLst>
              <a:ext uri="{FF2B5EF4-FFF2-40B4-BE49-F238E27FC236}">
                <a16:creationId xmlns:a16="http://schemas.microsoft.com/office/drawing/2014/main" id="{8FD35793-0A98-47D5-93C6-8B3DBABB0676}"/>
              </a:ext>
            </a:extLst>
          </p:cNvPr>
          <p:cNvSpPr txBox="1">
            <a:spLocks noChangeArrowheads="1"/>
          </p:cNvSpPr>
          <p:nvPr/>
        </p:nvSpPr>
        <p:spPr bwMode="auto">
          <a:xfrm>
            <a:off x="584200" y="5094288"/>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a:t>
            </a:r>
            <a:r>
              <a:rPr lang="en-US" altLang="ko-KR" sz="1200" b="1" i="1">
                <a:latin typeface="Times New Roman" panose="02020603050405020304" pitchFamily="18" charset="0"/>
                <a:ea typeface="Arial Unicode MS" pitchFamily="50" charset="-127"/>
                <a:cs typeface="Times New Roman" panose="02020603050405020304" pitchFamily="18" charset="0"/>
              </a:rPr>
              <a:t>b </a:t>
            </a:r>
            <a:r>
              <a:rPr lang="en-US" altLang="ko-KR" sz="1200" b="1">
                <a:latin typeface="Arial Unicode MS" pitchFamily="50" charset="-127"/>
                <a:ea typeface="Arial Unicode MS" pitchFamily="50" charset="-127"/>
              </a:rPr>
              <a:t>= -2mm ]</a:t>
            </a:r>
            <a:endParaRPr lang="ko-KR" altLang="en-US" sz="1200" b="1">
              <a:latin typeface="Arial Unicode MS" pitchFamily="50" charset="-127"/>
              <a:ea typeface="Arial Unicode MS" pitchFamily="50" charset="-127"/>
            </a:endParaRPr>
          </a:p>
        </p:txBody>
      </p:sp>
      <p:pic>
        <p:nvPicPr>
          <p:cNvPr id="6" name="Picture 7">
            <a:extLst>
              <a:ext uri="{FF2B5EF4-FFF2-40B4-BE49-F238E27FC236}">
                <a16:creationId xmlns:a16="http://schemas.microsoft.com/office/drawing/2014/main" id="{EC2FE684-0D97-4113-9769-EBD834F4B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2105025"/>
            <a:ext cx="277653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2C360525-D974-4A1F-BDB7-57DF4A765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4191000"/>
            <a:ext cx="277653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3B334175-9697-4DAF-A4DB-BCFE51852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4191000"/>
            <a:ext cx="277653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EE7F6E18-28C4-46BE-B401-8A01750AF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2105025"/>
            <a:ext cx="277653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9895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5C94EA-8994-47CE-8319-882BDC11E1FE}"/>
              </a:ext>
            </a:extLst>
          </p:cNvPr>
          <p:cNvSpPr>
            <a:spLocks noGrp="1"/>
          </p:cNvSpPr>
          <p:nvPr>
            <p:ph type="body" sz="quarter" idx="10"/>
          </p:nvPr>
        </p:nvSpPr>
        <p:spPr/>
        <p:txBody>
          <a:bodyPr/>
          <a:lstStyle/>
          <a:p>
            <a:r>
              <a:rPr lang="en-US" dirty="0"/>
              <a:t>Prediction of crack growth with bias=+2mm</a:t>
            </a:r>
          </a:p>
        </p:txBody>
      </p:sp>
      <p:sp>
        <p:nvSpPr>
          <p:cNvPr id="3" name="Title 2">
            <a:extLst>
              <a:ext uri="{FF2B5EF4-FFF2-40B4-BE49-F238E27FC236}">
                <a16:creationId xmlns:a16="http://schemas.microsoft.com/office/drawing/2014/main" id="{61DEEEFD-2EC2-43ED-BDDF-2BEBABCD334A}"/>
              </a:ext>
            </a:extLst>
          </p:cNvPr>
          <p:cNvSpPr>
            <a:spLocks noGrp="1"/>
          </p:cNvSpPr>
          <p:nvPr>
            <p:ph type="title"/>
          </p:nvPr>
        </p:nvSpPr>
        <p:spPr/>
        <p:txBody>
          <a:bodyPr/>
          <a:lstStyle/>
          <a:p>
            <a:r>
              <a:rPr lang="en-US" dirty="0"/>
              <a:t>Damage propagation and RUL prediction</a:t>
            </a:r>
          </a:p>
        </p:txBody>
      </p:sp>
      <p:pic>
        <p:nvPicPr>
          <p:cNvPr id="4" name="Picture 1">
            <a:extLst>
              <a:ext uri="{FF2B5EF4-FFF2-40B4-BE49-F238E27FC236}">
                <a16:creationId xmlns:a16="http://schemas.microsoft.com/office/drawing/2014/main" id="{785662F3-6E82-4DB3-9957-A80CA589A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847850"/>
            <a:ext cx="28479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3B3D76DB-735C-4BB8-B47E-99FDD57ED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1847850"/>
            <a:ext cx="28479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DCA08263-55E1-46F3-BF46-B84057360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3981450"/>
            <a:ext cx="28479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F57E4E4B-707C-4CD5-8F3F-621FDA946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325" y="3981450"/>
            <a:ext cx="28479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E3124179-0090-404E-9239-27D72A7EA002}"/>
              </a:ext>
            </a:extLst>
          </p:cNvPr>
          <p:cNvSpPr txBox="1">
            <a:spLocks noChangeArrowheads="1"/>
          </p:cNvSpPr>
          <p:nvPr/>
        </p:nvSpPr>
        <p:spPr bwMode="auto">
          <a:xfrm>
            <a:off x="4346575" y="3455988"/>
            <a:ext cx="78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a:t>
            </a:r>
            <a:r>
              <a:rPr lang="en-US" altLang="ko-KR" sz="1200" b="1" i="1">
                <a:latin typeface="Times New Roman" panose="02020603050405020304" pitchFamily="18" charset="0"/>
                <a:ea typeface="Arial Unicode MS" pitchFamily="50" charset="-127"/>
                <a:cs typeface="Times New Roman" panose="02020603050405020304" pitchFamily="18" charset="0"/>
              </a:rPr>
              <a:t>n</a:t>
            </a:r>
            <a:r>
              <a:rPr lang="en-US" altLang="ko-KR" sz="1200" b="1">
                <a:latin typeface="Arial Unicode MS" pitchFamily="50" charset="-127"/>
                <a:ea typeface="Arial Unicode MS" pitchFamily="50" charset="-127"/>
              </a:rPr>
              <a:t> = 13 ]</a:t>
            </a:r>
            <a:endParaRPr lang="ko-KR" altLang="en-US" sz="1200" b="1">
              <a:latin typeface="Arial Unicode MS" pitchFamily="50" charset="-127"/>
              <a:ea typeface="Arial Unicode MS" pitchFamily="50" charset="-127"/>
            </a:endParaRPr>
          </a:p>
        </p:txBody>
      </p:sp>
      <p:sp>
        <p:nvSpPr>
          <p:cNvPr id="9" name="TextBox 12">
            <a:extLst>
              <a:ext uri="{FF2B5EF4-FFF2-40B4-BE49-F238E27FC236}">
                <a16:creationId xmlns:a16="http://schemas.microsoft.com/office/drawing/2014/main" id="{E824157D-BE28-4B33-81F9-9C13E5C1028B}"/>
              </a:ext>
            </a:extLst>
          </p:cNvPr>
          <p:cNvSpPr txBox="1">
            <a:spLocks noChangeArrowheads="1"/>
          </p:cNvSpPr>
          <p:nvPr/>
        </p:nvSpPr>
        <p:spPr bwMode="auto">
          <a:xfrm>
            <a:off x="412750" y="2778125"/>
            <a:ext cx="124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noise = 1mm ]</a:t>
            </a:r>
            <a:endParaRPr lang="ko-KR" altLang="en-US" sz="1200" b="1">
              <a:latin typeface="Arial Unicode MS" pitchFamily="50" charset="-127"/>
              <a:ea typeface="Arial Unicode MS" pitchFamily="50" charset="-127"/>
            </a:endParaRPr>
          </a:p>
        </p:txBody>
      </p:sp>
      <p:sp>
        <p:nvSpPr>
          <p:cNvPr id="10" name="TextBox 13">
            <a:extLst>
              <a:ext uri="{FF2B5EF4-FFF2-40B4-BE49-F238E27FC236}">
                <a16:creationId xmlns:a16="http://schemas.microsoft.com/office/drawing/2014/main" id="{0E28429C-567C-4D19-B265-B207C2954A57}"/>
              </a:ext>
            </a:extLst>
          </p:cNvPr>
          <p:cNvSpPr txBox="1">
            <a:spLocks noChangeArrowheads="1"/>
          </p:cNvSpPr>
          <p:nvPr/>
        </p:nvSpPr>
        <p:spPr bwMode="auto">
          <a:xfrm>
            <a:off x="7908925" y="3455988"/>
            <a:ext cx="78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a:t>
            </a:r>
            <a:r>
              <a:rPr lang="en-US" altLang="ko-KR" sz="1200" b="1" i="1">
                <a:latin typeface="Times New Roman" panose="02020603050405020304" pitchFamily="18" charset="0"/>
                <a:ea typeface="Arial Unicode MS" pitchFamily="50" charset="-127"/>
                <a:cs typeface="Times New Roman" panose="02020603050405020304" pitchFamily="18" charset="0"/>
              </a:rPr>
              <a:t>n</a:t>
            </a:r>
            <a:r>
              <a:rPr lang="en-US" altLang="ko-KR" sz="1200" b="1">
                <a:latin typeface="Arial Unicode MS" pitchFamily="50" charset="-127"/>
                <a:ea typeface="Arial Unicode MS" pitchFamily="50" charset="-127"/>
              </a:rPr>
              <a:t> = 17 ]</a:t>
            </a:r>
            <a:endParaRPr lang="ko-KR" altLang="en-US" sz="1200" b="1">
              <a:latin typeface="Arial Unicode MS" pitchFamily="50" charset="-127"/>
              <a:ea typeface="Arial Unicode MS" pitchFamily="50" charset="-127"/>
            </a:endParaRPr>
          </a:p>
        </p:txBody>
      </p:sp>
      <p:sp>
        <p:nvSpPr>
          <p:cNvPr id="11" name="TextBox 16">
            <a:extLst>
              <a:ext uri="{FF2B5EF4-FFF2-40B4-BE49-F238E27FC236}">
                <a16:creationId xmlns:a16="http://schemas.microsoft.com/office/drawing/2014/main" id="{564CCF09-3456-4972-B2C6-089291B26129}"/>
              </a:ext>
            </a:extLst>
          </p:cNvPr>
          <p:cNvSpPr txBox="1">
            <a:spLocks noChangeArrowheads="1"/>
          </p:cNvSpPr>
          <p:nvPr/>
        </p:nvSpPr>
        <p:spPr bwMode="auto">
          <a:xfrm>
            <a:off x="412750" y="4911725"/>
            <a:ext cx="124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noise = 5mm ]</a:t>
            </a:r>
            <a:endParaRPr lang="ko-KR" altLang="en-US" sz="1200" b="1">
              <a:latin typeface="Arial Unicode MS" pitchFamily="50" charset="-127"/>
              <a:ea typeface="Arial Unicode MS" pitchFamily="50" charset="-127"/>
            </a:endParaRPr>
          </a:p>
        </p:txBody>
      </p:sp>
      <p:sp>
        <p:nvSpPr>
          <p:cNvPr id="12" name="TextBox 17">
            <a:extLst>
              <a:ext uri="{FF2B5EF4-FFF2-40B4-BE49-F238E27FC236}">
                <a16:creationId xmlns:a16="http://schemas.microsoft.com/office/drawing/2014/main" id="{CA676DE4-7C0A-479A-8E14-E9AAA73F93C7}"/>
              </a:ext>
            </a:extLst>
          </p:cNvPr>
          <p:cNvSpPr txBox="1">
            <a:spLocks noChangeArrowheads="1"/>
          </p:cNvSpPr>
          <p:nvPr/>
        </p:nvSpPr>
        <p:spPr bwMode="auto">
          <a:xfrm>
            <a:off x="4346575" y="5580063"/>
            <a:ext cx="78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a:t>
            </a:r>
            <a:r>
              <a:rPr lang="en-US" altLang="ko-KR" sz="1200" b="1" i="1">
                <a:latin typeface="Times New Roman" panose="02020603050405020304" pitchFamily="18" charset="0"/>
                <a:ea typeface="Arial Unicode MS" pitchFamily="50" charset="-127"/>
                <a:cs typeface="Times New Roman" panose="02020603050405020304" pitchFamily="18" charset="0"/>
              </a:rPr>
              <a:t>n</a:t>
            </a:r>
            <a:r>
              <a:rPr lang="en-US" altLang="ko-KR" sz="1200" b="1">
                <a:latin typeface="Arial Unicode MS" pitchFamily="50" charset="-127"/>
                <a:ea typeface="Arial Unicode MS" pitchFamily="50" charset="-127"/>
              </a:rPr>
              <a:t> = 13 ]</a:t>
            </a:r>
            <a:endParaRPr lang="ko-KR" altLang="en-US" sz="1200" b="1">
              <a:latin typeface="Arial Unicode MS" pitchFamily="50" charset="-127"/>
              <a:ea typeface="Arial Unicode MS" pitchFamily="50" charset="-127"/>
            </a:endParaRPr>
          </a:p>
        </p:txBody>
      </p:sp>
      <p:sp>
        <p:nvSpPr>
          <p:cNvPr id="13" name="TextBox 18">
            <a:extLst>
              <a:ext uri="{FF2B5EF4-FFF2-40B4-BE49-F238E27FC236}">
                <a16:creationId xmlns:a16="http://schemas.microsoft.com/office/drawing/2014/main" id="{12ABE411-A685-405A-856E-B0EF21A3C522}"/>
              </a:ext>
            </a:extLst>
          </p:cNvPr>
          <p:cNvSpPr txBox="1">
            <a:spLocks noChangeArrowheads="1"/>
          </p:cNvSpPr>
          <p:nvPr/>
        </p:nvSpPr>
        <p:spPr bwMode="auto">
          <a:xfrm>
            <a:off x="7908925" y="5580063"/>
            <a:ext cx="78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a:t>
            </a:r>
            <a:r>
              <a:rPr lang="en-US" altLang="ko-KR" sz="1200" b="1" i="1">
                <a:latin typeface="Times New Roman" panose="02020603050405020304" pitchFamily="18" charset="0"/>
                <a:ea typeface="Arial Unicode MS" pitchFamily="50" charset="-127"/>
                <a:cs typeface="Times New Roman" panose="02020603050405020304" pitchFamily="18" charset="0"/>
              </a:rPr>
              <a:t>n</a:t>
            </a:r>
            <a:r>
              <a:rPr lang="en-US" altLang="ko-KR" sz="1200" b="1">
                <a:latin typeface="Arial Unicode MS" pitchFamily="50" charset="-127"/>
                <a:ea typeface="Arial Unicode MS" pitchFamily="50" charset="-127"/>
              </a:rPr>
              <a:t> = 17 ]</a:t>
            </a:r>
            <a:endParaRPr lang="ko-KR" altLang="en-US" sz="1200" b="1">
              <a:latin typeface="Arial Unicode MS" pitchFamily="50" charset="-127"/>
              <a:ea typeface="Arial Unicode MS" pitchFamily="50" charset="-127"/>
            </a:endParaRPr>
          </a:p>
        </p:txBody>
      </p:sp>
    </p:spTree>
    <p:extLst>
      <p:ext uri="{BB962C8B-B14F-4D97-AF65-F5344CB8AC3E}">
        <p14:creationId xmlns:p14="http://schemas.microsoft.com/office/powerpoint/2010/main" val="5851522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B83AA-9193-43DF-90C9-81733D507EF8}"/>
              </a:ext>
            </a:extLst>
          </p:cNvPr>
          <p:cNvSpPr>
            <a:spLocks noGrp="1"/>
          </p:cNvSpPr>
          <p:nvPr>
            <p:ph type="body" sz="quarter" idx="10"/>
          </p:nvPr>
        </p:nvSpPr>
        <p:spPr/>
        <p:txBody>
          <a:bodyPr/>
          <a:lstStyle/>
          <a:p>
            <a:r>
              <a:rPr lang="en-US" dirty="0"/>
              <a:t>Prediction of RUL</a:t>
            </a:r>
          </a:p>
        </p:txBody>
      </p:sp>
      <p:sp>
        <p:nvSpPr>
          <p:cNvPr id="3" name="Title 2">
            <a:extLst>
              <a:ext uri="{FF2B5EF4-FFF2-40B4-BE49-F238E27FC236}">
                <a16:creationId xmlns:a16="http://schemas.microsoft.com/office/drawing/2014/main" id="{0900F950-5BBB-48F0-96F4-6069CFF862DC}"/>
              </a:ext>
            </a:extLst>
          </p:cNvPr>
          <p:cNvSpPr>
            <a:spLocks noGrp="1"/>
          </p:cNvSpPr>
          <p:nvPr>
            <p:ph type="title"/>
          </p:nvPr>
        </p:nvSpPr>
        <p:spPr/>
        <p:txBody>
          <a:bodyPr/>
          <a:lstStyle/>
          <a:p>
            <a:r>
              <a:rPr lang="en-US" dirty="0"/>
              <a:t>Damage propagation and RUL prediction</a:t>
            </a:r>
          </a:p>
        </p:txBody>
      </p:sp>
      <p:graphicFrame>
        <p:nvGraphicFramePr>
          <p:cNvPr id="4" name="Object 18">
            <a:extLst>
              <a:ext uri="{FF2B5EF4-FFF2-40B4-BE49-F238E27FC236}">
                <a16:creationId xmlns:a16="http://schemas.microsoft.com/office/drawing/2014/main" id="{DD61FF0C-DD40-48F5-AC51-394586BDB161}"/>
              </a:ext>
            </a:extLst>
          </p:cNvPr>
          <p:cNvGraphicFramePr>
            <a:graphicFrameLocks noChangeAspect="1"/>
          </p:cNvGraphicFramePr>
          <p:nvPr/>
        </p:nvGraphicFramePr>
        <p:xfrm>
          <a:off x="2861432" y="961878"/>
          <a:ext cx="2590800" cy="730250"/>
        </p:xfrm>
        <a:graphic>
          <a:graphicData uri="http://schemas.openxmlformats.org/presentationml/2006/ole">
            <mc:AlternateContent xmlns:mc="http://schemas.openxmlformats.org/markup-compatibility/2006">
              <mc:Choice xmlns:v="urn:schemas-microsoft-com:vml" Requires="v">
                <p:oleObj name="Equation" r:id="rId2" imgW="2590560" imgH="736560" progId="Equation.DSMT4">
                  <p:embed/>
                </p:oleObj>
              </mc:Choice>
              <mc:Fallback>
                <p:oleObj name="Equation" r:id="rId2" imgW="2590560" imgH="736560" progId="Equation.DSMT4">
                  <p:embed/>
                  <p:pic>
                    <p:nvPicPr>
                      <p:cNvPr id="4" name="Object 18">
                        <a:extLst>
                          <a:ext uri="{FF2B5EF4-FFF2-40B4-BE49-F238E27FC236}">
                            <a16:creationId xmlns:a16="http://schemas.microsoft.com/office/drawing/2014/main" id="{DD61FF0C-DD40-48F5-AC51-394586BDB161}"/>
                          </a:ext>
                        </a:extLst>
                      </p:cNvPr>
                      <p:cNvPicPr>
                        <a:picLocks noChangeAspect="1" noChangeArrowheads="1"/>
                      </p:cNvPicPr>
                      <p:nvPr/>
                    </p:nvPicPr>
                    <p:blipFill>
                      <a:blip r:embed="rId3"/>
                      <a:srcRect/>
                      <a:stretch>
                        <a:fillRect/>
                      </a:stretch>
                    </p:blipFill>
                    <p:spPr bwMode="auto">
                      <a:xfrm>
                        <a:off x="2861432" y="961878"/>
                        <a:ext cx="2590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a:extLst>
              <a:ext uri="{FF2B5EF4-FFF2-40B4-BE49-F238E27FC236}">
                <a16:creationId xmlns:a16="http://schemas.microsoft.com/office/drawing/2014/main" id="{03703C35-24AF-4459-931E-01BA9BC5D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4252913"/>
            <a:ext cx="24923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59899862-FC70-4E7F-9C29-5F1748CFA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5" y="2395538"/>
            <a:ext cx="24923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CD66506E-D6A8-4179-9139-C7C3B6C872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163" y="4252913"/>
            <a:ext cx="24923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57EFC3E4-868C-49C0-9657-DCF80DCE5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163" y="2395538"/>
            <a:ext cx="24923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433F4DE9-AADC-45D5-8407-8453FA0096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4252913"/>
            <a:ext cx="24923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55DF1CF0-3C56-4152-BCF7-C25C73CA63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2395538"/>
            <a:ext cx="24923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a:extLst>
              <a:ext uri="{FF2B5EF4-FFF2-40B4-BE49-F238E27FC236}">
                <a16:creationId xmlns:a16="http://schemas.microsoft.com/office/drawing/2014/main" id="{D869C43D-51E4-4812-BACA-B2483A610B05}"/>
              </a:ext>
            </a:extLst>
          </p:cNvPr>
          <p:cNvSpPr txBox="1">
            <a:spLocks noChangeArrowheads="1"/>
          </p:cNvSpPr>
          <p:nvPr/>
        </p:nvSpPr>
        <p:spPr bwMode="auto">
          <a:xfrm>
            <a:off x="2024063" y="2117725"/>
            <a:ext cx="1370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noise = 0.1mm ]</a:t>
            </a:r>
            <a:endParaRPr lang="ko-KR" altLang="en-US" sz="1200" b="1">
              <a:latin typeface="Arial Unicode MS" pitchFamily="50" charset="-127"/>
              <a:ea typeface="Arial Unicode MS" pitchFamily="50" charset="-127"/>
            </a:endParaRPr>
          </a:p>
        </p:txBody>
      </p:sp>
      <p:sp>
        <p:nvSpPr>
          <p:cNvPr id="12" name="TextBox 26">
            <a:extLst>
              <a:ext uri="{FF2B5EF4-FFF2-40B4-BE49-F238E27FC236}">
                <a16:creationId xmlns:a16="http://schemas.microsoft.com/office/drawing/2014/main" id="{4373DFF5-F28A-4431-9290-8E69FFBC5D28}"/>
              </a:ext>
            </a:extLst>
          </p:cNvPr>
          <p:cNvSpPr txBox="1">
            <a:spLocks noChangeArrowheads="1"/>
          </p:cNvSpPr>
          <p:nvPr/>
        </p:nvSpPr>
        <p:spPr bwMode="auto">
          <a:xfrm>
            <a:off x="188913" y="3192463"/>
            <a:ext cx="1246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bias = +2mm ]</a:t>
            </a:r>
            <a:endParaRPr lang="ko-KR" altLang="en-US" sz="1200" b="1">
              <a:latin typeface="Arial Unicode MS" pitchFamily="50" charset="-127"/>
              <a:ea typeface="Arial Unicode MS" pitchFamily="50" charset="-127"/>
            </a:endParaRPr>
          </a:p>
        </p:txBody>
      </p:sp>
      <p:sp>
        <p:nvSpPr>
          <p:cNvPr id="13" name="TextBox 27">
            <a:extLst>
              <a:ext uri="{FF2B5EF4-FFF2-40B4-BE49-F238E27FC236}">
                <a16:creationId xmlns:a16="http://schemas.microsoft.com/office/drawing/2014/main" id="{5D88B684-10B7-44A1-8548-4B2C73F3BAB3}"/>
              </a:ext>
            </a:extLst>
          </p:cNvPr>
          <p:cNvSpPr txBox="1">
            <a:spLocks noChangeArrowheads="1"/>
          </p:cNvSpPr>
          <p:nvPr/>
        </p:nvSpPr>
        <p:spPr bwMode="auto">
          <a:xfrm>
            <a:off x="207963" y="5049838"/>
            <a:ext cx="1208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bias =- 2mm ]</a:t>
            </a:r>
            <a:endParaRPr lang="ko-KR" altLang="en-US" sz="1200" b="1">
              <a:latin typeface="Arial Unicode MS" pitchFamily="50" charset="-127"/>
              <a:ea typeface="Arial Unicode MS" pitchFamily="50" charset="-127"/>
            </a:endParaRPr>
          </a:p>
        </p:txBody>
      </p:sp>
      <p:sp>
        <p:nvSpPr>
          <p:cNvPr id="14" name="TextBox 28">
            <a:extLst>
              <a:ext uri="{FF2B5EF4-FFF2-40B4-BE49-F238E27FC236}">
                <a16:creationId xmlns:a16="http://schemas.microsoft.com/office/drawing/2014/main" id="{1CD28BDA-3CAB-4CF3-8375-F4250577B022}"/>
              </a:ext>
            </a:extLst>
          </p:cNvPr>
          <p:cNvSpPr txBox="1">
            <a:spLocks noChangeArrowheads="1"/>
          </p:cNvSpPr>
          <p:nvPr/>
        </p:nvSpPr>
        <p:spPr bwMode="auto">
          <a:xfrm>
            <a:off x="4510088" y="2117725"/>
            <a:ext cx="124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noise = 1mm ]</a:t>
            </a:r>
            <a:endParaRPr lang="ko-KR" altLang="en-US" sz="1200" b="1">
              <a:latin typeface="Arial Unicode MS" pitchFamily="50" charset="-127"/>
              <a:ea typeface="Arial Unicode MS" pitchFamily="50" charset="-127"/>
            </a:endParaRPr>
          </a:p>
        </p:txBody>
      </p:sp>
      <p:sp>
        <p:nvSpPr>
          <p:cNvPr id="15" name="TextBox 29">
            <a:extLst>
              <a:ext uri="{FF2B5EF4-FFF2-40B4-BE49-F238E27FC236}">
                <a16:creationId xmlns:a16="http://schemas.microsoft.com/office/drawing/2014/main" id="{28CC50FF-D7FD-489C-8B89-246EB61702B2}"/>
              </a:ext>
            </a:extLst>
          </p:cNvPr>
          <p:cNvSpPr txBox="1">
            <a:spLocks noChangeArrowheads="1"/>
          </p:cNvSpPr>
          <p:nvPr/>
        </p:nvSpPr>
        <p:spPr bwMode="auto">
          <a:xfrm>
            <a:off x="6916738" y="2117725"/>
            <a:ext cx="124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r>
              <a:rPr lang="en-US" altLang="ko-KR" sz="1200" b="1">
                <a:latin typeface="Arial Unicode MS" pitchFamily="50" charset="-127"/>
                <a:ea typeface="Arial Unicode MS" pitchFamily="50" charset="-127"/>
              </a:rPr>
              <a:t>[ noise = 5mm ]</a:t>
            </a:r>
            <a:endParaRPr lang="ko-KR" altLang="en-US" sz="1200" b="1">
              <a:latin typeface="Arial Unicode MS" pitchFamily="50" charset="-127"/>
              <a:ea typeface="Arial Unicode MS" pitchFamily="50" charset="-127"/>
            </a:endParaRPr>
          </a:p>
        </p:txBody>
      </p:sp>
    </p:spTree>
    <p:extLst>
      <p:ext uri="{BB962C8B-B14F-4D97-AF65-F5344CB8AC3E}">
        <p14:creationId xmlns:p14="http://schemas.microsoft.com/office/powerpoint/2010/main" val="14322119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88B00F-9E41-48C7-AA31-404A1B11C709}"/>
              </a:ext>
            </a:extLst>
          </p:cNvPr>
          <p:cNvSpPr>
            <a:spLocks noGrp="1"/>
          </p:cNvSpPr>
          <p:nvPr>
            <p:ph type="title"/>
          </p:nvPr>
        </p:nvSpPr>
        <p:spPr/>
        <p:txBody>
          <a:bodyPr/>
          <a:lstStyle/>
          <a:p>
            <a:r>
              <a:rPr lang="en-US" dirty="0"/>
              <a:t>Correlation between two Paris model parameters</a:t>
            </a:r>
          </a:p>
        </p:txBody>
      </p:sp>
      <p:pic>
        <p:nvPicPr>
          <p:cNvPr id="4" name="Picture 3">
            <a:extLst>
              <a:ext uri="{FF2B5EF4-FFF2-40B4-BE49-F238E27FC236}">
                <a16:creationId xmlns:a16="http://schemas.microsoft.com/office/drawing/2014/main" id="{C9AFD24B-FB4B-4127-8A44-DFAE2D0C62CF}"/>
              </a:ext>
            </a:extLst>
          </p:cNvPr>
          <p:cNvPicPr/>
          <p:nvPr/>
        </p:nvPicPr>
        <p:blipFill>
          <a:blip r:embed="rId2"/>
          <a:stretch>
            <a:fillRect/>
          </a:stretch>
        </p:blipFill>
        <p:spPr>
          <a:xfrm>
            <a:off x="1620734" y="1470333"/>
            <a:ext cx="5911282" cy="4683082"/>
          </a:xfrm>
          <a:prstGeom prst="rect">
            <a:avLst/>
          </a:prstGeom>
        </p:spPr>
      </p:pic>
      <p:sp>
        <p:nvSpPr>
          <p:cNvPr id="5" name="TextBox 4">
            <a:extLst>
              <a:ext uri="{FF2B5EF4-FFF2-40B4-BE49-F238E27FC236}">
                <a16:creationId xmlns:a16="http://schemas.microsoft.com/office/drawing/2014/main" id="{6446F25B-E330-48D3-9BCC-77D617C67042}"/>
              </a:ext>
            </a:extLst>
          </p:cNvPr>
          <p:cNvSpPr txBox="1"/>
          <p:nvPr/>
        </p:nvSpPr>
        <p:spPr>
          <a:xfrm>
            <a:off x="2667785" y="1008668"/>
            <a:ext cx="4637987" cy="461665"/>
          </a:xfrm>
          <a:prstGeom prst="rect">
            <a:avLst/>
          </a:prstGeom>
          <a:noFill/>
        </p:spPr>
        <p:txBody>
          <a:bodyPr wrap="square" rtlCol="0">
            <a:spAutoFit/>
          </a:bodyPr>
          <a:lstStyle/>
          <a:p>
            <a:r>
              <a:rPr lang="en-US" sz="2400" b="1" dirty="0">
                <a:solidFill>
                  <a:srgbClr val="0000CC"/>
                </a:solidFill>
              </a:rPr>
              <a:t>Posterior joint PDF of m and C</a:t>
            </a:r>
            <a:endParaRPr lang="en-US" sz="2400" b="1" dirty="0">
              <a:solidFill>
                <a:srgbClr val="FF0000"/>
              </a:solidFill>
            </a:endParaRPr>
          </a:p>
        </p:txBody>
      </p:sp>
    </p:spTree>
    <p:extLst>
      <p:ext uri="{BB962C8B-B14F-4D97-AF65-F5344CB8AC3E}">
        <p14:creationId xmlns:p14="http://schemas.microsoft.com/office/powerpoint/2010/main" val="97896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6E3B2-2ECA-4BDF-BDB3-EB7535F13531}"/>
              </a:ext>
            </a:extLst>
          </p:cNvPr>
          <p:cNvSpPr>
            <a:spLocks noGrp="1"/>
          </p:cNvSpPr>
          <p:nvPr>
            <p:ph type="body" sz="quarter" idx="10"/>
          </p:nvPr>
        </p:nvSpPr>
        <p:spPr>
          <a:xfrm>
            <a:off x="304800" y="1066800"/>
            <a:ext cx="8610600" cy="5334000"/>
          </a:xfrm>
        </p:spPr>
        <p:txBody>
          <a:bodyPr/>
          <a:lstStyle/>
          <a:p>
            <a:r>
              <a:rPr lang="en-US" dirty="0"/>
              <a:t>A variable may not be random, but the true value is unknown (</a:t>
            </a:r>
            <a:r>
              <a:rPr lang="en-US" dirty="0">
                <a:solidFill>
                  <a:srgbClr val="FF0000"/>
                </a:solidFill>
              </a:rPr>
              <a:t>uncertain</a:t>
            </a:r>
            <a:r>
              <a:rPr lang="en-US" dirty="0"/>
              <a:t>)</a:t>
            </a:r>
          </a:p>
          <a:p>
            <a:r>
              <a:rPr lang="en-US" dirty="0"/>
              <a:t>For a random variable, if the exact distribution parameters are unknown, epistemic uncertainty exists (</a:t>
            </a:r>
            <a:r>
              <a:rPr lang="en-US" dirty="0">
                <a:solidFill>
                  <a:srgbClr val="FF0000"/>
                </a:solidFill>
              </a:rPr>
              <a:t>sampling uncertainty</a:t>
            </a:r>
            <a:r>
              <a:rPr lang="en-US" dirty="0"/>
              <a:t>/statistical tolerance)</a:t>
            </a:r>
          </a:p>
          <a:p>
            <a:r>
              <a:rPr lang="en-US" dirty="0"/>
              <a:t>state of knowledge uncertainty, subjective uncertainty, type-B, or reducible uncertainty, lack of knowledge</a:t>
            </a:r>
          </a:p>
          <a:p>
            <a:r>
              <a:rPr lang="en-US" dirty="0"/>
              <a:t>Epistemic uncertainty can be reduced through better understanding physics, or collecting more relevant data </a:t>
            </a:r>
          </a:p>
          <a:p>
            <a:r>
              <a:rPr lang="en-US" dirty="0"/>
              <a:t>Different methods are used to represent the epistemic uncertainty</a:t>
            </a:r>
          </a:p>
          <a:p>
            <a:pPr lvl="1"/>
            <a:r>
              <a:rPr lang="en-US" dirty="0">
                <a:solidFill>
                  <a:srgbClr val="FF0000"/>
                </a:solidFill>
              </a:rPr>
              <a:t>Probability theory</a:t>
            </a:r>
          </a:p>
          <a:p>
            <a:pPr lvl="1"/>
            <a:r>
              <a:rPr lang="en-US" dirty="0"/>
              <a:t>Non-probabilistic or imprecise probability approaches </a:t>
            </a:r>
          </a:p>
          <a:p>
            <a:pPr lvl="1"/>
            <a:r>
              <a:rPr lang="en-US" dirty="0"/>
              <a:t>Fuzzy sets or possibility theory </a:t>
            </a:r>
          </a:p>
          <a:p>
            <a:pPr lvl="1"/>
            <a:r>
              <a:rPr lang="en-US" dirty="0"/>
              <a:t>evidence theory </a:t>
            </a:r>
          </a:p>
        </p:txBody>
      </p:sp>
      <p:sp>
        <p:nvSpPr>
          <p:cNvPr id="3" name="Title 2">
            <a:extLst>
              <a:ext uri="{FF2B5EF4-FFF2-40B4-BE49-F238E27FC236}">
                <a16:creationId xmlns:a16="http://schemas.microsoft.com/office/drawing/2014/main" id="{2C6C973C-D496-4805-9833-2352183CF3F2}"/>
              </a:ext>
            </a:extLst>
          </p:cNvPr>
          <p:cNvSpPr>
            <a:spLocks noGrp="1"/>
          </p:cNvSpPr>
          <p:nvPr>
            <p:ph type="title"/>
          </p:nvPr>
        </p:nvSpPr>
        <p:spPr/>
        <p:txBody>
          <a:bodyPr/>
          <a:lstStyle/>
          <a:p>
            <a:r>
              <a:rPr lang="en-US" dirty="0"/>
              <a:t>Epistemic Uncertainty</a:t>
            </a:r>
          </a:p>
        </p:txBody>
      </p:sp>
    </p:spTree>
    <p:extLst>
      <p:ext uri="{BB962C8B-B14F-4D97-AF65-F5344CB8AC3E}">
        <p14:creationId xmlns:p14="http://schemas.microsoft.com/office/powerpoint/2010/main" val="301608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921028"/>
            <a:ext cx="8534400" cy="2793998"/>
          </a:xfrm>
        </p:spPr>
        <p:txBody>
          <a:bodyPr/>
          <a:lstStyle/>
          <a:p>
            <a:pPr>
              <a:spcBef>
                <a:spcPts val="600"/>
              </a:spcBef>
            </a:pPr>
            <a:r>
              <a:rPr lang="en-US" dirty="0"/>
              <a:t>Developed for rounding errors and measurement errors in mathematical computation</a:t>
            </a:r>
          </a:p>
          <a:p>
            <a:pPr>
              <a:spcBef>
                <a:spcPts val="600"/>
              </a:spcBef>
            </a:pPr>
            <a:r>
              <a:rPr lang="en-US" dirty="0"/>
              <a:t>Simplest form to represent uncertainties</a:t>
            </a:r>
          </a:p>
          <a:p>
            <a:pPr lvl="1">
              <a:spcBef>
                <a:spcPts val="600"/>
              </a:spcBef>
            </a:pPr>
            <a:r>
              <a:rPr lang="en-US" dirty="0">
                <a:solidFill>
                  <a:srgbClr val="0000FF"/>
                </a:solidFill>
              </a:rPr>
              <a:t>Uncertain variable is represented by its minimum and maximum possible valu</a:t>
            </a:r>
            <a:r>
              <a:rPr lang="en-US" dirty="0"/>
              <a:t>es</a:t>
            </a:r>
          </a:p>
          <a:p>
            <a:pPr>
              <a:spcBef>
                <a:spcPts val="600"/>
              </a:spcBef>
            </a:pPr>
            <a:r>
              <a:rPr lang="en-US" dirty="0"/>
              <a:t>Propagate the interval bounds through the computational model to get the bounds on the output variables</a:t>
            </a:r>
          </a:p>
          <a:p>
            <a:pPr>
              <a:spcBef>
                <a:spcPts val="600"/>
              </a:spcBef>
            </a:pPr>
            <a:r>
              <a:rPr lang="en-US" dirty="0"/>
              <a:t>Optimization or sampling methods are used to find min/max</a:t>
            </a:r>
          </a:p>
        </p:txBody>
      </p:sp>
      <p:sp>
        <p:nvSpPr>
          <p:cNvPr id="3" name="Title 2"/>
          <p:cNvSpPr>
            <a:spLocks noGrp="1"/>
          </p:cNvSpPr>
          <p:nvPr>
            <p:ph type="title"/>
          </p:nvPr>
        </p:nvSpPr>
        <p:spPr/>
        <p:txBody>
          <a:bodyPr/>
          <a:lstStyle/>
          <a:p>
            <a:r>
              <a:rPr lang="en-US" dirty="0"/>
              <a:t>Interval analysis</a:t>
            </a:r>
          </a:p>
        </p:txBody>
      </p:sp>
      <p:pic>
        <p:nvPicPr>
          <p:cNvPr id="4" name="Picture 3"/>
          <p:cNvPicPr>
            <a:picLocks noChangeAspect="1"/>
          </p:cNvPicPr>
          <p:nvPr/>
        </p:nvPicPr>
        <p:blipFill>
          <a:blip r:embed="rId2"/>
          <a:stretch>
            <a:fillRect/>
          </a:stretch>
        </p:blipFill>
        <p:spPr>
          <a:xfrm>
            <a:off x="425945" y="3726347"/>
            <a:ext cx="4380548" cy="2727008"/>
          </a:xfrm>
          <a:prstGeom prst="rect">
            <a:avLst/>
          </a:prstGeom>
        </p:spPr>
      </p:pic>
      <p:grpSp>
        <p:nvGrpSpPr>
          <p:cNvPr id="5" name="Group 4"/>
          <p:cNvGrpSpPr/>
          <p:nvPr/>
        </p:nvGrpSpPr>
        <p:grpSpPr>
          <a:xfrm>
            <a:off x="5321258" y="3878738"/>
            <a:ext cx="2967204" cy="2190076"/>
            <a:chOff x="5739916" y="3271520"/>
            <a:chExt cx="2967204" cy="2190076"/>
          </a:xfrm>
        </p:grpSpPr>
        <p:sp>
          <p:nvSpPr>
            <p:cNvPr id="6" name="Freeform 5"/>
            <p:cNvSpPr/>
            <p:nvPr/>
          </p:nvSpPr>
          <p:spPr>
            <a:xfrm>
              <a:off x="6482080" y="3271520"/>
              <a:ext cx="2225040" cy="1681480"/>
            </a:xfrm>
            <a:custGeom>
              <a:avLst/>
              <a:gdLst>
                <a:gd name="connsiteX0" fmla="*/ 0 w 2225040"/>
                <a:gd name="connsiteY0" fmla="*/ 0 h 1681480"/>
                <a:gd name="connsiteX1" fmla="*/ 0 w 2225040"/>
                <a:gd name="connsiteY1" fmla="*/ 1681480 h 1681480"/>
                <a:gd name="connsiteX2" fmla="*/ 2225040 w 2225040"/>
                <a:gd name="connsiteY2" fmla="*/ 1681480 h 1681480"/>
              </a:gdLst>
              <a:ahLst/>
              <a:cxnLst>
                <a:cxn ang="0">
                  <a:pos x="connsiteX0" y="connsiteY0"/>
                </a:cxn>
                <a:cxn ang="0">
                  <a:pos x="connsiteX1" y="connsiteY1"/>
                </a:cxn>
                <a:cxn ang="0">
                  <a:pos x="connsiteX2" y="connsiteY2"/>
                </a:cxn>
              </a:cxnLst>
              <a:rect l="l" t="t" r="r" b="b"/>
              <a:pathLst>
                <a:path w="2225040" h="1681480">
                  <a:moveTo>
                    <a:pt x="0" y="0"/>
                  </a:moveTo>
                  <a:lnTo>
                    <a:pt x="0" y="1681480"/>
                  </a:lnTo>
                  <a:lnTo>
                    <a:pt x="2225040" y="1681480"/>
                  </a:ln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746240" y="3556000"/>
              <a:ext cx="1554480" cy="1162125"/>
            </a:xfrm>
            <a:custGeom>
              <a:avLst/>
              <a:gdLst>
                <a:gd name="connsiteX0" fmla="*/ 0 w 1554480"/>
                <a:gd name="connsiteY0" fmla="*/ 741680 h 1162125"/>
                <a:gd name="connsiteX1" fmla="*/ 233680 w 1554480"/>
                <a:gd name="connsiteY1" fmla="*/ 1031240 h 1162125"/>
                <a:gd name="connsiteX2" fmla="*/ 675640 w 1554480"/>
                <a:gd name="connsiteY2" fmla="*/ 1153160 h 1162125"/>
                <a:gd name="connsiteX3" fmla="*/ 1143000 w 1554480"/>
                <a:gd name="connsiteY3" fmla="*/ 802640 h 1162125"/>
                <a:gd name="connsiteX4" fmla="*/ 1554480 w 1554480"/>
                <a:gd name="connsiteY4" fmla="*/ 0 h 11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80" h="1162125">
                  <a:moveTo>
                    <a:pt x="0" y="741680"/>
                  </a:moveTo>
                  <a:cubicBezTo>
                    <a:pt x="60536" y="852170"/>
                    <a:pt x="121073" y="962660"/>
                    <a:pt x="233680" y="1031240"/>
                  </a:cubicBezTo>
                  <a:cubicBezTo>
                    <a:pt x="346287" y="1099820"/>
                    <a:pt x="524087" y="1191260"/>
                    <a:pt x="675640" y="1153160"/>
                  </a:cubicBezTo>
                  <a:cubicBezTo>
                    <a:pt x="827193" y="1115060"/>
                    <a:pt x="996527" y="994833"/>
                    <a:pt x="1143000" y="802640"/>
                  </a:cubicBezTo>
                  <a:cubicBezTo>
                    <a:pt x="1289473" y="610447"/>
                    <a:pt x="1421976" y="305223"/>
                    <a:pt x="1554480" y="0"/>
                  </a:cubicBezTo>
                </a:path>
              </a:pathLst>
            </a:cu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736080" y="4287520"/>
              <a:ext cx="0" cy="808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00720" y="3556000"/>
              <a:ext cx="0" cy="1539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334760" y="3556000"/>
              <a:ext cx="1965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34760" y="4723205"/>
              <a:ext cx="104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62607" y="5052814"/>
              <a:ext cx="546945" cy="369332"/>
            </a:xfrm>
            <a:prstGeom prst="rect">
              <a:avLst/>
            </a:prstGeom>
            <a:noFill/>
          </p:spPr>
          <p:txBody>
            <a:bodyPr wrap="none" rtlCol="0">
              <a:spAutoFit/>
            </a:bodyPr>
            <a:lstStyle/>
            <a:p>
              <a:r>
                <a:rPr lang="en-US" dirty="0" err="1"/>
                <a:t>x</a:t>
              </a:r>
              <a:r>
                <a:rPr lang="en-US" baseline="-25000" dirty="0" err="1"/>
                <a:t>min</a:t>
              </a:r>
              <a:endParaRPr lang="en-US" baseline="-25000" dirty="0"/>
            </a:p>
          </p:txBody>
        </p:sp>
        <p:sp>
          <p:nvSpPr>
            <p:cNvPr id="13" name="TextBox 12"/>
            <p:cNvSpPr txBox="1"/>
            <p:nvPr/>
          </p:nvSpPr>
          <p:spPr>
            <a:xfrm>
              <a:off x="7958941" y="5092264"/>
              <a:ext cx="590226" cy="369332"/>
            </a:xfrm>
            <a:prstGeom prst="rect">
              <a:avLst/>
            </a:prstGeom>
            <a:noFill/>
          </p:spPr>
          <p:txBody>
            <a:bodyPr wrap="none" rtlCol="0">
              <a:spAutoFit/>
            </a:bodyPr>
            <a:lstStyle/>
            <a:p>
              <a:r>
                <a:rPr lang="en-US" dirty="0" err="1"/>
                <a:t>x</a:t>
              </a:r>
              <a:r>
                <a:rPr lang="en-US" baseline="-25000" dirty="0" err="1"/>
                <a:t>max</a:t>
              </a:r>
              <a:endParaRPr lang="en-US" baseline="-25000" dirty="0"/>
            </a:p>
          </p:txBody>
        </p:sp>
        <p:sp>
          <p:nvSpPr>
            <p:cNvPr id="14" name="TextBox 13"/>
            <p:cNvSpPr txBox="1"/>
            <p:nvPr/>
          </p:nvSpPr>
          <p:spPr>
            <a:xfrm>
              <a:off x="5820772" y="4468030"/>
              <a:ext cx="559769" cy="369332"/>
            </a:xfrm>
            <a:prstGeom prst="rect">
              <a:avLst/>
            </a:prstGeom>
            <a:noFill/>
          </p:spPr>
          <p:txBody>
            <a:bodyPr wrap="none" rtlCol="0">
              <a:spAutoFit/>
            </a:bodyPr>
            <a:lstStyle/>
            <a:p>
              <a:r>
                <a:rPr lang="en-US" dirty="0" err="1"/>
                <a:t>g</a:t>
              </a:r>
              <a:r>
                <a:rPr lang="en-US" baseline="-25000" dirty="0" err="1"/>
                <a:t>min</a:t>
              </a:r>
              <a:endParaRPr lang="en-US" baseline="-25000" dirty="0"/>
            </a:p>
          </p:txBody>
        </p:sp>
        <p:sp>
          <p:nvSpPr>
            <p:cNvPr id="15" name="TextBox 14"/>
            <p:cNvSpPr txBox="1"/>
            <p:nvPr/>
          </p:nvSpPr>
          <p:spPr>
            <a:xfrm>
              <a:off x="5739916" y="3271520"/>
              <a:ext cx="603050" cy="369332"/>
            </a:xfrm>
            <a:prstGeom prst="rect">
              <a:avLst/>
            </a:prstGeom>
            <a:noFill/>
          </p:spPr>
          <p:txBody>
            <a:bodyPr wrap="none" rtlCol="0">
              <a:spAutoFit/>
            </a:bodyPr>
            <a:lstStyle/>
            <a:p>
              <a:r>
                <a:rPr lang="en-US" dirty="0" err="1"/>
                <a:t>g</a:t>
              </a:r>
              <a:r>
                <a:rPr lang="en-US" baseline="-25000" dirty="0" err="1"/>
                <a:t>max</a:t>
              </a:r>
              <a:endParaRPr lang="en-US" baseline="-25000" dirty="0"/>
            </a:p>
          </p:txBody>
        </p:sp>
      </p:grpSp>
    </p:spTree>
    <p:extLst>
      <p:ext uri="{BB962C8B-B14F-4D97-AF65-F5344CB8AC3E}">
        <p14:creationId xmlns:p14="http://schemas.microsoft.com/office/powerpoint/2010/main" val="209980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823841"/>
            <a:ext cx="8534400" cy="2581965"/>
          </a:xfrm>
        </p:spPr>
        <p:txBody>
          <a:bodyPr/>
          <a:lstStyle/>
          <a:p>
            <a:r>
              <a:rPr lang="en-US" dirty="0"/>
              <a:t>Epistemic uncertainty is represented as a probability distribution</a:t>
            </a:r>
          </a:p>
          <a:p>
            <a:r>
              <a:rPr lang="en-US" dirty="0"/>
              <a:t>Two-level representation of uncertainty</a:t>
            </a:r>
          </a:p>
          <a:p>
            <a:pPr lvl="1"/>
            <a:r>
              <a:rPr lang="en-US" dirty="0"/>
              <a:t>Inner-loop for aleatory, outer-loop for epistemic uncertainty </a:t>
            </a:r>
          </a:p>
          <a:p>
            <a:pPr lvl="1"/>
            <a:r>
              <a:rPr lang="en-US" dirty="0"/>
              <a:t>Most common method, but different interpretation of epistemic and aleatory</a:t>
            </a:r>
          </a:p>
          <a:p>
            <a:r>
              <a:rPr lang="en-US" dirty="0"/>
              <a:t>Ex) a distribution is estimated by samples</a:t>
            </a:r>
          </a:p>
          <a:p>
            <a:pPr lvl="1"/>
            <a:r>
              <a:rPr lang="en-US" dirty="0"/>
              <a:t>Estimated mean has an epistemic uncertainty (statistical uncertainty)</a:t>
            </a:r>
          </a:p>
          <a:p>
            <a:pPr lvl="1"/>
            <a:r>
              <a:rPr lang="en-US" dirty="0"/>
              <a:t>For a given mean, the distribution has aleatory uncertainty (distribution)</a:t>
            </a:r>
          </a:p>
        </p:txBody>
      </p:sp>
      <p:sp>
        <p:nvSpPr>
          <p:cNvPr id="3" name="Title 2"/>
          <p:cNvSpPr>
            <a:spLocks noGrp="1"/>
          </p:cNvSpPr>
          <p:nvPr>
            <p:ph type="title"/>
          </p:nvPr>
        </p:nvSpPr>
        <p:spPr/>
        <p:txBody>
          <a:bodyPr/>
          <a:lstStyle/>
          <a:p>
            <a:r>
              <a:rPr lang="en-US" dirty="0"/>
              <a:t>Probability-based method</a:t>
            </a:r>
          </a:p>
        </p:txBody>
      </p:sp>
      <p:graphicFrame>
        <p:nvGraphicFramePr>
          <p:cNvPr id="5" name="Object 4"/>
          <p:cNvGraphicFramePr>
            <a:graphicFrameLocks noChangeAspect="1"/>
          </p:cNvGraphicFramePr>
          <p:nvPr>
            <p:extLst>
              <p:ext uri="{D42A27DB-BD31-4B8C-83A1-F6EECF244321}">
                <p14:modId xmlns:p14="http://schemas.microsoft.com/office/powerpoint/2010/main" val="3066768772"/>
              </p:ext>
            </p:extLst>
          </p:nvPr>
        </p:nvGraphicFramePr>
        <p:xfrm>
          <a:off x="122053" y="3852725"/>
          <a:ext cx="4346707" cy="2593471"/>
        </p:xfrm>
        <a:graphic>
          <a:graphicData uri="http://schemas.openxmlformats.org/presentationml/2006/ole">
            <mc:AlternateContent xmlns:mc="http://schemas.openxmlformats.org/markup-compatibility/2006">
              <mc:Choice xmlns:v="urn:schemas-microsoft-com:vml" Requires="v">
                <p:oleObj r:id="rId2" imgW="5986853" imgH="3099577" progId="Visio.Drawing.11">
                  <p:embed/>
                </p:oleObj>
              </mc:Choice>
              <mc:Fallback>
                <p:oleObj r:id="rId2" imgW="5986853" imgH="309957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53" y="3852725"/>
                        <a:ext cx="4346707" cy="259347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12486282"/>
              </p:ext>
            </p:extLst>
          </p:nvPr>
        </p:nvGraphicFramePr>
        <p:xfrm>
          <a:off x="4506333" y="3999393"/>
          <a:ext cx="4758764" cy="2416153"/>
        </p:xfrm>
        <a:graphic>
          <a:graphicData uri="http://schemas.openxmlformats.org/presentationml/2006/ole">
            <mc:AlternateContent xmlns:mc="http://schemas.openxmlformats.org/markup-compatibility/2006">
              <mc:Choice xmlns:v="urn:schemas-microsoft-com:vml" Requires="v">
                <p:oleObj r:id="rId4" imgW="6878162" imgH="3296088" progId="Visio.Drawing.11">
                  <p:embed/>
                </p:oleObj>
              </mc:Choice>
              <mc:Fallback>
                <p:oleObj r:id="rId4" imgW="6878162" imgH="329608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333" y="3999393"/>
                        <a:ext cx="4758764" cy="2416153"/>
                      </a:xfrm>
                      <a:prstGeom prst="rect">
                        <a:avLst/>
                      </a:prstGeom>
                      <a:noFill/>
                    </p:spPr>
                  </p:pic>
                </p:oleObj>
              </mc:Fallback>
            </mc:AlternateContent>
          </a:graphicData>
        </a:graphic>
      </p:graphicFrame>
    </p:spTree>
    <p:extLst>
      <p:ext uri="{BB962C8B-B14F-4D97-AF65-F5344CB8AC3E}">
        <p14:creationId xmlns:p14="http://schemas.microsoft.com/office/powerpoint/2010/main" val="214682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838200"/>
            <a:ext cx="8534400" cy="5334000"/>
          </a:xfrm>
        </p:spPr>
        <p:txBody>
          <a:bodyPr/>
          <a:lstStyle/>
          <a:p>
            <a:r>
              <a:rPr lang="en-US" dirty="0" err="1"/>
              <a:t>Dempster</a:t>
            </a:r>
            <a:r>
              <a:rPr lang="en-US" dirty="0"/>
              <a:t>-Shafer evidence theory measures uncertainty with belief and plausibility</a:t>
            </a:r>
          </a:p>
          <a:p>
            <a:r>
              <a:rPr lang="en-US" dirty="0"/>
              <a:t>Useful for epistemic uncertainty when the information is nonspecific, ambiguous, or conflicting</a:t>
            </a:r>
          </a:p>
          <a:p>
            <a:r>
              <a:rPr lang="en-US" dirty="0">
                <a:solidFill>
                  <a:srgbClr val="0000FF"/>
                </a:solidFill>
              </a:rPr>
              <a:t>BPA</a:t>
            </a:r>
            <a:r>
              <a:rPr lang="en-US" dirty="0"/>
              <a:t>: the level of likelihood that the input falls within the interval</a:t>
            </a:r>
          </a:p>
          <a:p>
            <a:r>
              <a:rPr lang="en-US" dirty="0">
                <a:solidFill>
                  <a:srgbClr val="0000FF"/>
                </a:solidFill>
              </a:rPr>
              <a:t>Cumulative belief</a:t>
            </a:r>
            <a:r>
              <a:rPr lang="en-US" dirty="0"/>
              <a:t>: lower-bound of probability</a:t>
            </a:r>
          </a:p>
          <a:p>
            <a:r>
              <a:rPr lang="en-US" dirty="0">
                <a:solidFill>
                  <a:srgbClr val="0000FF"/>
                </a:solidFill>
              </a:rPr>
              <a:t>Cumulative plausibility</a:t>
            </a:r>
            <a:r>
              <a:rPr lang="en-US" dirty="0"/>
              <a:t>: upper-bound of probability</a:t>
            </a:r>
          </a:p>
        </p:txBody>
      </p:sp>
      <p:sp>
        <p:nvSpPr>
          <p:cNvPr id="3" name="Title 2"/>
          <p:cNvSpPr>
            <a:spLocks noGrp="1"/>
          </p:cNvSpPr>
          <p:nvPr>
            <p:ph type="title"/>
          </p:nvPr>
        </p:nvSpPr>
        <p:spPr/>
        <p:txBody>
          <a:bodyPr/>
          <a:lstStyle/>
          <a:p>
            <a:r>
              <a:rPr lang="en-US" dirty="0"/>
              <a:t>Evidence theory</a:t>
            </a:r>
          </a:p>
        </p:txBody>
      </p:sp>
      <p:pic>
        <p:nvPicPr>
          <p:cNvPr id="71682" name="그림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832971"/>
            <a:ext cx="4352381" cy="122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801" y="3497048"/>
            <a:ext cx="4015400" cy="300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1229" y="5959281"/>
            <a:ext cx="3809633" cy="369332"/>
          </a:xfrm>
          <a:prstGeom prst="rect">
            <a:avLst/>
          </a:prstGeom>
          <a:noFill/>
        </p:spPr>
        <p:txBody>
          <a:bodyPr wrap="none" rtlCol="0">
            <a:spAutoFit/>
          </a:bodyPr>
          <a:lstStyle/>
          <a:p>
            <a:r>
              <a:rPr lang="en-US" dirty="0"/>
              <a:t>Basic Probability Assignment (BPA)</a:t>
            </a:r>
          </a:p>
        </p:txBody>
      </p:sp>
    </p:spTree>
    <p:extLst>
      <p:ext uri="{BB962C8B-B14F-4D97-AF65-F5344CB8AC3E}">
        <p14:creationId xmlns:p14="http://schemas.microsoft.com/office/powerpoint/2010/main" val="123534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1"/>
            <a:ext cx="7772400" cy="1771650"/>
          </a:xfrm>
        </p:spPr>
        <p:txBody>
          <a:bodyPr/>
          <a:lstStyle/>
          <a:p>
            <a:r>
              <a:rPr lang="en-US" dirty="0"/>
              <a:t>1. Introduction to Bayesian Theory</a:t>
            </a:r>
          </a:p>
        </p:txBody>
      </p:sp>
    </p:spTree>
    <p:extLst>
      <p:ext uri="{BB962C8B-B14F-4D97-AF65-F5344CB8AC3E}">
        <p14:creationId xmlns:p14="http://schemas.microsoft.com/office/powerpoint/2010/main" val="178309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measures uncertainty with </a:t>
            </a:r>
            <a:r>
              <a:rPr lang="en-US" dirty="0">
                <a:solidFill>
                  <a:srgbClr val="FF0000"/>
                </a:solidFill>
              </a:rPr>
              <a:t>belief</a:t>
            </a:r>
            <a:r>
              <a:rPr lang="en-US" dirty="0"/>
              <a:t> (</a:t>
            </a:r>
            <a:r>
              <a:rPr lang="en-US" dirty="0">
                <a:solidFill>
                  <a:srgbClr val="0000FF"/>
                </a:solidFill>
              </a:rPr>
              <a:t>lower bound</a:t>
            </a:r>
            <a:r>
              <a:rPr lang="en-US" dirty="0"/>
              <a:t>) and </a:t>
            </a:r>
            <a:r>
              <a:rPr lang="en-US" dirty="0">
                <a:solidFill>
                  <a:srgbClr val="FF0000"/>
                </a:solidFill>
              </a:rPr>
              <a:t>plausibility</a:t>
            </a:r>
            <a:r>
              <a:rPr lang="en-US" dirty="0"/>
              <a:t> (</a:t>
            </a:r>
            <a:r>
              <a:rPr lang="en-US" dirty="0">
                <a:solidFill>
                  <a:srgbClr val="0000FF"/>
                </a:solidFill>
              </a:rPr>
              <a:t>upper bound</a:t>
            </a:r>
            <a:r>
              <a:rPr lang="en-US" dirty="0"/>
              <a:t>) determined from the known evidence (information) for a proposition</a:t>
            </a:r>
          </a:p>
          <a:p>
            <a:r>
              <a:rPr lang="en-US" dirty="0">
                <a:solidFill>
                  <a:srgbClr val="FF0000"/>
                </a:solidFill>
              </a:rPr>
              <a:t>Belief </a:t>
            </a:r>
            <a:r>
              <a:rPr lang="en-US" dirty="0" err="1">
                <a:solidFill>
                  <a:srgbClr val="FF0000"/>
                </a:solidFill>
              </a:rPr>
              <a:t>Bel</a:t>
            </a:r>
            <a:r>
              <a:rPr lang="en-US" dirty="0">
                <a:solidFill>
                  <a:srgbClr val="FF0000"/>
                </a:solidFill>
              </a:rPr>
              <a:t>(A)</a:t>
            </a:r>
            <a:r>
              <a:rPr lang="en-US" dirty="0"/>
              <a:t>: all the evidence supporting that the actual state belongs to A</a:t>
            </a:r>
          </a:p>
          <a:p>
            <a:r>
              <a:rPr lang="en-US" dirty="0">
                <a:solidFill>
                  <a:srgbClr val="FF0000"/>
                </a:solidFill>
              </a:rPr>
              <a:t>Plausibility Pl(A)</a:t>
            </a:r>
            <a:r>
              <a:rPr lang="en-US" dirty="0"/>
              <a:t>: all the evidence that does not rule out that the actual state belongs to A</a:t>
            </a:r>
          </a:p>
          <a:p>
            <a:endParaRPr lang="en-US" dirty="0"/>
          </a:p>
          <a:p>
            <a:r>
              <a:rPr lang="en-US" dirty="0"/>
              <a:t>Each input is divided by intervals with basic probability assignment (</a:t>
            </a:r>
            <a:r>
              <a:rPr lang="en-US" dirty="0">
                <a:solidFill>
                  <a:srgbClr val="0000FF"/>
                </a:solidFill>
              </a:rPr>
              <a:t>BPA</a:t>
            </a:r>
            <a:r>
              <a:rPr lang="en-US" dirty="0"/>
              <a:t>) at each interval</a:t>
            </a:r>
          </a:p>
          <a:p>
            <a:r>
              <a:rPr lang="en-US" dirty="0"/>
              <a:t>Cumulative belief function (</a:t>
            </a:r>
            <a:r>
              <a:rPr lang="en-US" dirty="0">
                <a:solidFill>
                  <a:srgbClr val="0000FF"/>
                </a:solidFill>
              </a:rPr>
              <a:t>CBF</a:t>
            </a:r>
            <a:r>
              <a:rPr lang="en-US" dirty="0"/>
              <a:t>) and cumulative plausibility function (</a:t>
            </a:r>
            <a:r>
              <a:rPr lang="en-US" dirty="0">
                <a:solidFill>
                  <a:srgbClr val="0000FF"/>
                </a:solidFill>
              </a:rPr>
              <a:t>CPF</a:t>
            </a:r>
            <a:r>
              <a:rPr lang="en-US" dirty="0"/>
              <a:t>): Similar to CDF in a distribution</a:t>
            </a:r>
          </a:p>
          <a:p>
            <a:r>
              <a:rPr lang="en-US" dirty="0"/>
              <a:t>Limited when inconsistent data sources – unreliable evidence combination</a:t>
            </a:r>
          </a:p>
        </p:txBody>
      </p:sp>
      <p:sp>
        <p:nvSpPr>
          <p:cNvPr id="3" name="Title 2"/>
          <p:cNvSpPr>
            <a:spLocks noGrp="1"/>
          </p:cNvSpPr>
          <p:nvPr>
            <p:ph type="title"/>
          </p:nvPr>
        </p:nvSpPr>
        <p:spPr/>
        <p:txBody>
          <a:bodyPr/>
          <a:lstStyle/>
          <a:p>
            <a:r>
              <a:rPr lang="en-US" dirty="0"/>
              <a:t>Evidence theory (</a:t>
            </a:r>
            <a:r>
              <a:rPr lang="en-US" dirty="0" err="1"/>
              <a:t>Dempster</a:t>
            </a:r>
            <a:r>
              <a:rPr lang="en-US" dirty="0"/>
              <a:t>-Shafer theory)</a:t>
            </a:r>
          </a:p>
        </p:txBody>
      </p:sp>
      <p:graphicFrame>
        <p:nvGraphicFramePr>
          <p:cNvPr id="4" name="Object 3"/>
          <p:cNvGraphicFramePr>
            <a:graphicFrameLocks noChangeAspect="1"/>
          </p:cNvGraphicFramePr>
          <p:nvPr>
            <p:extLst>
              <p:ext uri="{D42A27DB-BD31-4B8C-83A1-F6EECF244321}">
                <p14:modId xmlns:p14="http://schemas.microsoft.com/office/powerpoint/2010/main" val="857474578"/>
              </p:ext>
            </p:extLst>
          </p:nvPr>
        </p:nvGraphicFramePr>
        <p:xfrm>
          <a:off x="3141587" y="3573265"/>
          <a:ext cx="2362200" cy="304800"/>
        </p:xfrm>
        <a:graphic>
          <a:graphicData uri="http://schemas.openxmlformats.org/presentationml/2006/ole">
            <mc:AlternateContent xmlns:mc="http://schemas.openxmlformats.org/markup-compatibility/2006">
              <mc:Choice xmlns:v="urn:schemas-microsoft-com:vml" Requires="v">
                <p:oleObj name="Equation" r:id="rId2" imgW="2361960" imgH="304560" progId="Equation.DSMT4">
                  <p:embed/>
                </p:oleObj>
              </mc:Choice>
              <mc:Fallback>
                <p:oleObj name="Equation" r:id="rId2" imgW="2361960" imgH="304560" progId="Equation.DSMT4">
                  <p:embed/>
                  <p:pic>
                    <p:nvPicPr>
                      <p:cNvPr id="0" name=""/>
                      <p:cNvPicPr/>
                      <p:nvPr/>
                    </p:nvPicPr>
                    <p:blipFill>
                      <a:blip r:embed="rId3"/>
                      <a:stretch>
                        <a:fillRect/>
                      </a:stretch>
                    </p:blipFill>
                    <p:spPr>
                      <a:xfrm>
                        <a:off x="3141587" y="3573265"/>
                        <a:ext cx="2362200" cy="304800"/>
                      </a:xfrm>
                      <a:prstGeom prst="rect">
                        <a:avLst/>
                      </a:prstGeom>
                      <a:ln w="19050">
                        <a:solidFill>
                          <a:srgbClr val="FF0000"/>
                        </a:solidFill>
                      </a:ln>
                    </p:spPr>
                  </p:pic>
                </p:oleObj>
              </mc:Fallback>
            </mc:AlternateContent>
          </a:graphicData>
        </a:graphic>
      </p:graphicFrame>
    </p:spTree>
    <p:extLst>
      <p:ext uri="{BB962C8B-B14F-4D97-AF65-F5344CB8AC3E}">
        <p14:creationId xmlns:p14="http://schemas.microsoft.com/office/powerpoint/2010/main" val="3643078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Evidence theory</a:t>
            </a:r>
          </a:p>
        </p:txBody>
      </p:sp>
      <p:grpSp>
        <p:nvGrpSpPr>
          <p:cNvPr id="36" name="Group 35"/>
          <p:cNvGrpSpPr/>
          <p:nvPr/>
        </p:nvGrpSpPr>
        <p:grpSpPr>
          <a:xfrm>
            <a:off x="4768616" y="1622950"/>
            <a:ext cx="3953965" cy="3538347"/>
            <a:chOff x="4848129" y="2806810"/>
            <a:chExt cx="3953965" cy="3538347"/>
          </a:xfrm>
        </p:grpSpPr>
        <p:sp>
          <p:nvSpPr>
            <p:cNvPr id="5" name="Freeform 4"/>
            <p:cNvSpPr/>
            <p:nvPr/>
          </p:nvSpPr>
          <p:spPr>
            <a:xfrm>
              <a:off x="5526157" y="2806810"/>
              <a:ext cx="3275937" cy="3148717"/>
            </a:xfrm>
            <a:custGeom>
              <a:avLst/>
              <a:gdLst>
                <a:gd name="connsiteX0" fmla="*/ 0 w 3275937"/>
                <a:gd name="connsiteY0" fmla="*/ 0 h 3148717"/>
                <a:gd name="connsiteX1" fmla="*/ 0 w 3275937"/>
                <a:gd name="connsiteY1" fmla="*/ 3148717 h 3148717"/>
                <a:gd name="connsiteX2" fmla="*/ 3275937 w 3275937"/>
                <a:gd name="connsiteY2" fmla="*/ 3148717 h 3148717"/>
              </a:gdLst>
              <a:ahLst/>
              <a:cxnLst>
                <a:cxn ang="0">
                  <a:pos x="connsiteX0" y="connsiteY0"/>
                </a:cxn>
                <a:cxn ang="0">
                  <a:pos x="connsiteX1" y="connsiteY1"/>
                </a:cxn>
                <a:cxn ang="0">
                  <a:pos x="connsiteX2" y="connsiteY2"/>
                </a:cxn>
              </a:cxnLst>
              <a:rect l="l" t="t" r="r" b="b"/>
              <a:pathLst>
                <a:path w="3275937" h="3148717">
                  <a:moveTo>
                    <a:pt x="0" y="0"/>
                  </a:moveTo>
                  <a:lnTo>
                    <a:pt x="0" y="3148717"/>
                  </a:lnTo>
                  <a:lnTo>
                    <a:pt x="3275937" y="3148717"/>
                  </a:lnTo>
                </a:path>
              </a:pathLst>
            </a:cu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526157" y="3124863"/>
              <a:ext cx="2822713" cy="2822713"/>
            </a:xfrm>
            <a:custGeom>
              <a:avLst/>
              <a:gdLst>
                <a:gd name="connsiteX0" fmla="*/ 0 w 2822713"/>
                <a:gd name="connsiteY0" fmla="*/ 2822713 h 2822713"/>
                <a:gd name="connsiteX1" fmla="*/ 294198 w 2822713"/>
                <a:gd name="connsiteY1" fmla="*/ 2822713 h 2822713"/>
                <a:gd name="connsiteX2" fmla="*/ 294198 w 2822713"/>
                <a:gd name="connsiteY2" fmla="*/ 2258170 h 2822713"/>
                <a:gd name="connsiteX3" fmla="*/ 572493 w 2822713"/>
                <a:gd name="connsiteY3" fmla="*/ 2258170 h 2822713"/>
                <a:gd name="connsiteX4" fmla="*/ 572493 w 2822713"/>
                <a:gd name="connsiteY4" fmla="*/ 1979874 h 2822713"/>
                <a:gd name="connsiteX5" fmla="*/ 866692 w 2822713"/>
                <a:gd name="connsiteY5" fmla="*/ 1979874 h 2822713"/>
                <a:gd name="connsiteX6" fmla="*/ 866692 w 2822713"/>
                <a:gd name="connsiteY6" fmla="*/ 1693627 h 2822713"/>
                <a:gd name="connsiteX7" fmla="*/ 1129085 w 2822713"/>
                <a:gd name="connsiteY7" fmla="*/ 1693627 h 2822713"/>
                <a:gd name="connsiteX8" fmla="*/ 1129085 w 2822713"/>
                <a:gd name="connsiteY8" fmla="*/ 1407380 h 2822713"/>
                <a:gd name="connsiteX9" fmla="*/ 1415332 w 2822713"/>
                <a:gd name="connsiteY9" fmla="*/ 1407380 h 2822713"/>
                <a:gd name="connsiteX10" fmla="*/ 1415332 w 2822713"/>
                <a:gd name="connsiteY10" fmla="*/ 842838 h 2822713"/>
                <a:gd name="connsiteX11" fmla="*/ 1709530 w 2822713"/>
                <a:gd name="connsiteY11" fmla="*/ 842838 h 2822713"/>
                <a:gd name="connsiteX12" fmla="*/ 1709530 w 2822713"/>
                <a:gd name="connsiteY12" fmla="*/ 564542 h 2822713"/>
                <a:gd name="connsiteX13" fmla="*/ 1979874 w 2822713"/>
                <a:gd name="connsiteY13" fmla="*/ 564542 h 2822713"/>
                <a:gd name="connsiteX14" fmla="*/ 1979874 w 2822713"/>
                <a:gd name="connsiteY14" fmla="*/ 286247 h 2822713"/>
                <a:gd name="connsiteX15" fmla="*/ 2258170 w 2822713"/>
                <a:gd name="connsiteY15" fmla="*/ 286247 h 2822713"/>
                <a:gd name="connsiteX16" fmla="*/ 2258170 w 2822713"/>
                <a:gd name="connsiteY16" fmla="*/ 0 h 2822713"/>
                <a:gd name="connsiteX17" fmla="*/ 2822713 w 2822713"/>
                <a:gd name="connsiteY17" fmla="*/ 0 h 28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22713" h="2822713">
                  <a:moveTo>
                    <a:pt x="0" y="2822713"/>
                  </a:moveTo>
                  <a:lnTo>
                    <a:pt x="294198" y="2822713"/>
                  </a:lnTo>
                  <a:lnTo>
                    <a:pt x="294198" y="2258170"/>
                  </a:lnTo>
                  <a:lnTo>
                    <a:pt x="572493" y="2258170"/>
                  </a:lnTo>
                  <a:lnTo>
                    <a:pt x="572493" y="1979874"/>
                  </a:lnTo>
                  <a:lnTo>
                    <a:pt x="866692" y="1979874"/>
                  </a:lnTo>
                  <a:lnTo>
                    <a:pt x="866692" y="1693627"/>
                  </a:lnTo>
                  <a:lnTo>
                    <a:pt x="1129085" y="1693627"/>
                  </a:lnTo>
                  <a:lnTo>
                    <a:pt x="1129085" y="1407380"/>
                  </a:lnTo>
                  <a:lnTo>
                    <a:pt x="1415332" y="1407380"/>
                  </a:lnTo>
                  <a:lnTo>
                    <a:pt x="1415332" y="842838"/>
                  </a:lnTo>
                  <a:lnTo>
                    <a:pt x="1709530" y="842838"/>
                  </a:lnTo>
                  <a:lnTo>
                    <a:pt x="1709530" y="564542"/>
                  </a:lnTo>
                  <a:lnTo>
                    <a:pt x="1979874" y="564542"/>
                  </a:lnTo>
                  <a:lnTo>
                    <a:pt x="1979874" y="286247"/>
                  </a:lnTo>
                  <a:lnTo>
                    <a:pt x="2258170" y="286247"/>
                  </a:lnTo>
                  <a:lnTo>
                    <a:pt x="2258170" y="0"/>
                  </a:lnTo>
                  <a:lnTo>
                    <a:pt x="2822713" y="0"/>
                  </a:ln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526157" y="3116911"/>
              <a:ext cx="2822713" cy="2838616"/>
            </a:xfrm>
            <a:custGeom>
              <a:avLst/>
              <a:gdLst>
                <a:gd name="connsiteX0" fmla="*/ 0 w 2822713"/>
                <a:gd name="connsiteY0" fmla="*/ 2838616 h 2838616"/>
                <a:gd name="connsiteX1" fmla="*/ 572493 w 2822713"/>
                <a:gd name="connsiteY1" fmla="*/ 2838616 h 2838616"/>
                <a:gd name="connsiteX2" fmla="*/ 572493 w 2822713"/>
                <a:gd name="connsiteY2" fmla="*/ 2544418 h 2838616"/>
                <a:gd name="connsiteX3" fmla="*/ 1137036 w 2822713"/>
                <a:gd name="connsiteY3" fmla="*/ 2544418 h 2838616"/>
                <a:gd name="connsiteX4" fmla="*/ 1137036 w 2822713"/>
                <a:gd name="connsiteY4" fmla="*/ 2266122 h 2838616"/>
                <a:gd name="connsiteX5" fmla="*/ 1693627 w 2822713"/>
                <a:gd name="connsiteY5" fmla="*/ 2266122 h 2838616"/>
                <a:gd name="connsiteX6" fmla="*/ 1693627 w 2822713"/>
                <a:gd name="connsiteY6" fmla="*/ 1693628 h 2838616"/>
                <a:gd name="connsiteX7" fmla="*/ 1979874 w 2822713"/>
                <a:gd name="connsiteY7" fmla="*/ 1693628 h 2838616"/>
                <a:gd name="connsiteX8" fmla="*/ 1979874 w 2822713"/>
                <a:gd name="connsiteY8" fmla="*/ 1415332 h 2838616"/>
                <a:gd name="connsiteX9" fmla="*/ 2258170 w 2822713"/>
                <a:gd name="connsiteY9" fmla="*/ 1415332 h 2838616"/>
                <a:gd name="connsiteX10" fmla="*/ 2258170 w 2822713"/>
                <a:gd name="connsiteY10" fmla="*/ 858741 h 2838616"/>
                <a:gd name="connsiteX11" fmla="*/ 2544417 w 2822713"/>
                <a:gd name="connsiteY11" fmla="*/ 858741 h 2838616"/>
                <a:gd name="connsiteX12" fmla="*/ 2544417 w 2822713"/>
                <a:gd name="connsiteY12" fmla="*/ 564543 h 2838616"/>
                <a:gd name="connsiteX13" fmla="*/ 2822713 w 2822713"/>
                <a:gd name="connsiteY13" fmla="*/ 564543 h 2838616"/>
                <a:gd name="connsiteX14" fmla="*/ 2822713 w 2822713"/>
                <a:gd name="connsiteY14" fmla="*/ 0 h 28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3" h="2838616">
                  <a:moveTo>
                    <a:pt x="0" y="2838616"/>
                  </a:moveTo>
                  <a:lnTo>
                    <a:pt x="572493" y="2838616"/>
                  </a:lnTo>
                  <a:lnTo>
                    <a:pt x="572493" y="2544418"/>
                  </a:lnTo>
                  <a:lnTo>
                    <a:pt x="1137036" y="2544418"/>
                  </a:lnTo>
                  <a:lnTo>
                    <a:pt x="1137036" y="2266122"/>
                  </a:lnTo>
                  <a:lnTo>
                    <a:pt x="1693627" y="2266122"/>
                  </a:lnTo>
                  <a:lnTo>
                    <a:pt x="1693627" y="1693628"/>
                  </a:lnTo>
                  <a:lnTo>
                    <a:pt x="1979874" y="1693628"/>
                  </a:lnTo>
                  <a:lnTo>
                    <a:pt x="1979874" y="1415332"/>
                  </a:lnTo>
                  <a:lnTo>
                    <a:pt x="2258170" y="1415332"/>
                  </a:lnTo>
                  <a:lnTo>
                    <a:pt x="2258170" y="858741"/>
                  </a:lnTo>
                  <a:lnTo>
                    <a:pt x="2544417" y="858741"/>
                  </a:lnTo>
                  <a:lnTo>
                    <a:pt x="2544417" y="564543"/>
                  </a:lnTo>
                  <a:lnTo>
                    <a:pt x="2822713" y="564543"/>
                  </a:lnTo>
                  <a:lnTo>
                    <a:pt x="2822713" y="0"/>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812403" y="3132814"/>
              <a:ext cx="2528515" cy="2806810"/>
            </a:xfrm>
            <a:custGeom>
              <a:avLst/>
              <a:gdLst>
                <a:gd name="connsiteX0" fmla="*/ 0 w 2528515"/>
                <a:gd name="connsiteY0" fmla="*/ 2806810 h 2806810"/>
                <a:gd name="connsiteX1" fmla="*/ 135173 w 2528515"/>
                <a:gd name="connsiteY1" fmla="*/ 2631882 h 2806810"/>
                <a:gd name="connsiteX2" fmla="*/ 469127 w 2528515"/>
                <a:gd name="connsiteY2" fmla="*/ 2250219 h 2806810"/>
                <a:gd name="connsiteX3" fmla="*/ 866693 w 2528515"/>
                <a:gd name="connsiteY3" fmla="*/ 2027583 h 2806810"/>
                <a:gd name="connsiteX4" fmla="*/ 1288112 w 2528515"/>
                <a:gd name="connsiteY4" fmla="*/ 1582309 h 2806810"/>
                <a:gd name="connsiteX5" fmla="*/ 1606164 w 2528515"/>
                <a:gd name="connsiteY5" fmla="*/ 1049572 h 2806810"/>
                <a:gd name="connsiteX6" fmla="*/ 1876508 w 2528515"/>
                <a:gd name="connsiteY6" fmla="*/ 548640 h 2806810"/>
                <a:gd name="connsiteX7" fmla="*/ 2202512 w 2528515"/>
                <a:gd name="connsiteY7" fmla="*/ 119269 h 2806810"/>
                <a:gd name="connsiteX8" fmla="*/ 2528515 w 2528515"/>
                <a:gd name="connsiteY8" fmla="*/ 0 h 280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515" h="2806810">
                  <a:moveTo>
                    <a:pt x="0" y="2806810"/>
                  </a:moveTo>
                  <a:cubicBezTo>
                    <a:pt x="28492" y="2765728"/>
                    <a:pt x="56985" y="2724647"/>
                    <a:pt x="135173" y="2631882"/>
                  </a:cubicBezTo>
                  <a:cubicBezTo>
                    <a:pt x="213361" y="2539117"/>
                    <a:pt x="347207" y="2350935"/>
                    <a:pt x="469127" y="2250219"/>
                  </a:cubicBezTo>
                  <a:cubicBezTo>
                    <a:pt x="591047" y="2149503"/>
                    <a:pt x="730196" y="2138901"/>
                    <a:pt x="866693" y="2027583"/>
                  </a:cubicBezTo>
                  <a:cubicBezTo>
                    <a:pt x="1003190" y="1916265"/>
                    <a:pt x="1164867" y="1745311"/>
                    <a:pt x="1288112" y="1582309"/>
                  </a:cubicBezTo>
                  <a:cubicBezTo>
                    <a:pt x="1411357" y="1419307"/>
                    <a:pt x="1508098" y="1221850"/>
                    <a:pt x="1606164" y="1049572"/>
                  </a:cubicBezTo>
                  <a:cubicBezTo>
                    <a:pt x="1704230" y="877294"/>
                    <a:pt x="1777117" y="703690"/>
                    <a:pt x="1876508" y="548640"/>
                  </a:cubicBezTo>
                  <a:cubicBezTo>
                    <a:pt x="1975899" y="393590"/>
                    <a:pt x="2093844" y="210709"/>
                    <a:pt x="2202512" y="119269"/>
                  </a:cubicBezTo>
                  <a:cubicBezTo>
                    <a:pt x="2311180" y="27829"/>
                    <a:pt x="2419847" y="13914"/>
                    <a:pt x="2528515" y="0"/>
                  </a:cubicBezTo>
                </a:path>
              </a:pathLst>
            </a:cu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06891" y="5914270"/>
              <a:ext cx="3101008" cy="430887"/>
            </a:xfrm>
            <a:prstGeom prst="rect">
              <a:avLst/>
            </a:prstGeom>
            <a:noFill/>
          </p:spPr>
          <p:txBody>
            <a:bodyPr wrap="square" rtlCol="0">
              <a:spAutoFit/>
            </a:bodyPr>
            <a:lstStyle/>
            <a:p>
              <a:r>
                <a:rPr lang="en-US" sz="1100" dirty="0"/>
                <a:t>0     1     2      3     4     5      6     7     8      9    10</a:t>
              </a:r>
            </a:p>
            <a:p>
              <a:pPr algn="ctr"/>
              <a:r>
                <a:rPr lang="en-US" sz="1100" dirty="0"/>
                <a:t>Performance</a:t>
              </a:r>
            </a:p>
          </p:txBody>
        </p:sp>
        <p:sp>
          <p:nvSpPr>
            <p:cNvPr id="10" name="TextBox 9"/>
            <p:cNvSpPr txBox="1"/>
            <p:nvPr/>
          </p:nvSpPr>
          <p:spPr>
            <a:xfrm>
              <a:off x="5185680" y="2989692"/>
              <a:ext cx="380232" cy="3108543"/>
            </a:xfrm>
            <a:prstGeom prst="rect">
              <a:avLst/>
            </a:prstGeom>
            <a:noFill/>
          </p:spPr>
          <p:txBody>
            <a:bodyPr wrap="none" rtlCol="0">
              <a:spAutoFit/>
            </a:bodyPr>
            <a:lstStyle/>
            <a:p>
              <a:pPr>
                <a:spcBef>
                  <a:spcPts val="850"/>
                </a:spcBef>
              </a:pPr>
              <a:r>
                <a:rPr lang="en-US" sz="1100" dirty="0"/>
                <a:t>1.0</a:t>
              </a:r>
            </a:p>
            <a:p>
              <a:pPr>
                <a:spcBef>
                  <a:spcPts val="850"/>
                </a:spcBef>
              </a:pPr>
              <a:r>
                <a:rPr lang="en-US" sz="1100" dirty="0"/>
                <a:t>0.9</a:t>
              </a:r>
            </a:p>
            <a:p>
              <a:pPr>
                <a:spcBef>
                  <a:spcPts val="850"/>
                </a:spcBef>
              </a:pPr>
              <a:r>
                <a:rPr lang="en-US" sz="1100" dirty="0"/>
                <a:t>0.8</a:t>
              </a:r>
            </a:p>
            <a:p>
              <a:pPr>
                <a:spcBef>
                  <a:spcPts val="850"/>
                </a:spcBef>
              </a:pPr>
              <a:r>
                <a:rPr lang="en-US" sz="1100" dirty="0"/>
                <a:t>0.7</a:t>
              </a:r>
            </a:p>
            <a:p>
              <a:pPr>
                <a:spcBef>
                  <a:spcPts val="850"/>
                </a:spcBef>
              </a:pPr>
              <a:r>
                <a:rPr lang="en-US" sz="1100" dirty="0"/>
                <a:t>0.6</a:t>
              </a:r>
            </a:p>
            <a:p>
              <a:pPr>
                <a:spcBef>
                  <a:spcPts val="850"/>
                </a:spcBef>
              </a:pPr>
              <a:r>
                <a:rPr lang="en-US" sz="1100" dirty="0"/>
                <a:t>0.5</a:t>
              </a:r>
            </a:p>
            <a:p>
              <a:pPr>
                <a:spcBef>
                  <a:spcPts val="850"/>
                </a:spcBef>
              </a:pPr>
              <a:r>
                <a:rPr lang="en-US" sz="1100" dirty="0"/>
                <a:t>0.4</a:t>
              </a:r>
            </a:p>
            <a:p>
              <a:pPr>
                <a:spcBef>
                  <a:spcPts val="850"/>
                </a:spcBef>
              </a:pPr>
              <a:r>
                <a:rPr lang="en-US" sz="1100" dirty="0"/>
                <a:t>0.3</a:t>
              </a:r>
            </a:p>
            <a:p>
              <a:pPr>
                <a:spcBef>
                  <a:spcPts val="850"/>
                </a:spcBef>
              </a:pPr>
              <a:r>
                <a:rPr lang="en-US" sz="1100" dirty="0"/>
                <a:t>0.2</a:t>
              </a:r>
            </a:p>
            <a:p>
              <a:pPr>
                <a:spcBef>
                  <a:spcPts val="850"/>
                </a:spcBef>
              </a:pPr>
              <a:r>
                <a:rPr lang="en-US" sz="1100" dirty="0"/>
                <a:t>0.1</a:t>
              </a:r>
            </a:p>
            <a:p>
              <a:pPr>
                <a:spcBef>
                  <a:spcPts val="850"/>
                </a:spcBef>
              </a:pPr>
              <a:r>
                <a:rPr lang="en-US" sz="1100" dirty="0"/>
                <a:t>0.0</a:t>
              </a:r>
            </a:p>
          </p:txBody>
        </p:sp>
        <p:sp>
          <p:nvSpPr>
            <p:cNvPr id="11" name="Freeform 10"/>
            <p:cNvSpPr/>
            <p:nvPr/>
          </p:nvSpPr>
          <p:spPr>
            <a:xfrm>
              <a:off x="5518205" y="3124863"/>
              <a:ext cx="2838616" cy="2814761"/>
            </a:xfrm>
            <a:custGeom>
              <a:avLst/>
              <a:gdLst>
                <a:gd name="connsiteX0" fmla="*/ 0 w 2838616"/>
                <a:gd name="connsiteY0" fmla="*/ 0 h 2814761"/>
                <a:gd name="connsiteX1" fmla="*/ 2838616 w 2838616"/>
                <a:gd name="connsiteY1" fmla="*/ 0 h 2814761"/>
                <a:gd name="connsiteX2" fmla="*/ 2838616 w 2838616"/>
                <a:gd name="connsiteY2" fmla="*/ 2814761 h 2814761"/>
              </a:gdLst>
              <a:ahLst/>
              <a:cxnLst>
                <a:cxn ang="0">
                  <a:pos x="connsiteX0" y="connsiteY0"/>
                </a:cxn>
                <a:cxn ang="0">
                  <a:pos x="connsiteX1" y="connsiteY1"/>
                </a:cxn>
                <a:cxn ang="0">
                  <a:pos x="connsiteX2" y="connsiteY2"/>
                </a:cxn>
              </a:cxnLst>
              <a:rect l="l" t="t" r="r" b="b"/>
              <a:pathLst>
                <a:path w="2838616" h="2814761">
                  <a:moveTo>
                    <a:pt x="0" y="0"/>
                  </a:moveTo>
                  <a:lnTo>
                    <a:pt x="2838616" y="0"/>
                  </a:lnTo>
                  <a:lnTo>
                    <a:pt x="2838616" y="281476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534108" y="3403158"/>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34108" y="3685761"/>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34108" y="3968364"/>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34108" y="4250967"/>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34108" y="4533570"/>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34108" y="4816173"/>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34108" y="5098776"/>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34108" y="5381379"/>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34108" y="5663978"/>
              <a:ext cx="12722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12403"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4012"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75621"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57230"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38839"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20448"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02057"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83666"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65273" y="5856135"/>
              <a:ext cx="0" cy="9144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48129" y="4113076"/>
              <a:ext cx="353943" cy="861774"/>
            </a:xfrm>
            <a:prstGeom prst="rect">
              <a:avLst/>
            </a:prstGeom>
            <a:noFill/>
          </p:spPr>
          <p:txBody>
            <a:bodyPr vert="vert270" wrap="none" rtlCol="0">
              <a:spAutoFit/>
            </a:bodyPr>
            <a:lstStyle/>
            <a:p>
              <a:r>
                <a:rPr lang="en-US" sz="1100" dirty="0"/>
                <a:t>CPF or CBF</a:t>
              </a:r>
            </a:p>
          </p:txBody>
        </p:sp>
        <p:sp>
          <p:nvSpPr>
            <p:cNvPr id="33" name="TextBox 32"/>
            <p:cNvSpPr txBox="1"/>
            <p:nvPr/>
          </p:nvSpPr>
          <p:spPr>
            <a:xfrm>
              <a:off x="6375621" y="4120394"/>
              <a:ext cx="492443" cy="276999"/>
            </a:xfrm>
            <a:prstGeom prst="rect">
              <a:avLst/>
            </a:prstGeom>
            <a:noFill/>
          </p:spPr>
          <p:txBody>
            <a:bodyPr wrap="none" rtlCol="0">
              <a:spAutoFit/>
            </a:bodyPr>
            <a:lstStyle/>
            <a:p>
              <a:r>
                <a:rPr lang="en-US" sz="1200" dirty="0"/>
                <a:t>CPF</a:t>
              </a:r>
            </a:p>
          </p:txBody>
        </p:sp>
        <p:sp>
          <p:nvSpPr>
            <p:cNvPr id="34" name="TextBox 33"/>
            <p:cNvSpPr txBox="1"/>
            <p:nvPr/>
          </p:nvSpPr>
          <p:spPr>
            <a:xfrm>
              <a:off x="7291223" y="4960276"/>
              <a:ext cx="492443" cy="276999"/>
            </a:xfrm>
            <a:prstGeom prst="rect">
              <a:avLst/>
            </a:prstGeom>
            <a:noFill/>
          </p:spPr>
          <p:txBody>
            <a:bodyPr wrap="none" rtlCol="0">
              <a:spAutoFit/>
            </a:bodyPr>
            <a:lstStyle/>
            <a:p>
              <a:r>
                <a:rPr lang="en-US" sz="1200" dirty="0">
                  <a:solidFill>
                    <a:srgbClr val="0000FF"/>
                  </a:solidFill>
                </a:rPr>
                <a:t>CBF</a:t>
              </a:r>
            </a:p>
          </p:txBody>
        </p:sp>
        <p:sp>
          <p:nvSpPr>
            <p:cNvPr id="35" name="TextBox 34"/>
            <p:cNvSpPr txBox="1"/>
            <p:nvPr/>
          </p:nvSpPr>
          <p:spPr>
            <a:xfrm>
              <a:off x="6957395" y="4105816"/>
              <a:ext cx="500458" cy="276999"/>
            </a:xfrm>
            <a:prstGeom prst="rect">
              <a:avLst/>
            </a:prstGeom>
            <a:noFill/>
          </p:spPr>
          <p:txBody>
            <a:bodyPr wrap="none" rtlCol="0">
              <a:spAutoFit/>
            </a:bodyPr>
            <a:lstStyle/>
            <a:p>
              <a:r>
                <a:rPr lang="en-US" sz="1200" dirty="0">
                  <a:solidFill>
                    <a:srgbClr val="C00000"/>
                  </a:solidFill>
                </a:rPr>
                <a:t>CDF</a:t>
              </a:r>
            </a:p>
          </p:txBody>
        </p:sp>
      </p:grpSp>
      <p:graphicFrame>
        <p:nvGraphicFramePr>
          <p:cNvPr id="54" name="Table 53"/>
          <p:cNvGraphicFramePr>
            <a:graphicFrameLocks noGrp="1"/>
          </p:cNvGraphicFramePr>
          <p:nvPr/>
        </p:nvGraphicFramePr>
        <p:xfrm>
          <a:off x="382999" y="2843681"/>
          <a:ext cx="3962400" cy="25958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70840">
                <a:tc>
                  <a:txBody>
                    <a:bodyPr/>
                    <a:lstStyle/>
                    <a:p>
                      <a:r>
                        <a:rPr lang="en-US" dirty="0"/>
                        <a:t>Cell</a:t>
                      </a:r>
                    </a:p>
                  </a:txBody>
                  <a:tcPr/>
                </a:tc>
                <a:tc>
                  <a:txBody>
                    <a:bodyPr/>
                    <a:lstStyle/>
                    <a:p>
                      <a:r>
                        <a:rPr lang="en-US" dirty="0" err="1"/>
                        <a:t>Prob</a:t>
                      </a:r>
                      <a:endParaRPr lang="en-US" dirty="0"/>
                    </a:p>
                  </a:txBody>
                  <a:tcPr/>
                </a:tc>
                <a:tc>
                  <a:txBody>
                    <a:bodyPr/>
                    <a:lstStyle/>
                    <a:p>
                      <a:r>
                        <a:rPr lang="en-US" dirty="0"/>
                        <a:t>Min</a:t>
                      </a:r>
                    </a:p>
                  </a:txBody>
                  <a:tcPr/>
                </a:tc>
                <a:tc>
                  <a:txBody>
                    <a:bodyPr/>
                    <a:lstStyle/>
                    <a:p>
                      <a:r>
                        <a:rPr lang="en-US" dirty="0"/>
                        <a:t>Max</a:t>
                      </a:r>
                    </a:p>
                  </a:txBody>
                  <a:tcPr/>
                </a:tc>
                <a:extLst>
                  <a:ext uri="{0D108BD9-81ED-4DB2-BD59-A6C34878D82A}">
                    <a16:rowId xmlns:a16="http://schemas.microsoft.com/office/drawing/2014/main" val="10000"/>
                  </a:ext>
                </a:extLst>
              </a:tr>
              <a:tr h="370840">
                <a:tc>
                  <a:txBody>
                    <a:bodyPr/>
                    <a:lstStyle/>
                    <a:p>
                      <a:r>
                        <a:rPr lang="en-US" dirty="0"/>
                        <a:t>(1,1)</a:t>
                      </a:r>
                    </a:p>
                  </a:txBody>
                  <a:tcPr/>
                </a:tc>
                <a:tc>
                  <a:txBody>
                    <a:bodyPr/>
                    <a:lstStyle/>
                    <a:p>
                      <a:r>
                        <a:rPr lang="en-US" dirty="0"/>
                        <a:t>0.06</a:t>
                      </a:r>
                    </a:p>
                  </a:txBody>
                  <a:tcPr/>
                </a:tc>
                <a:tc>
                  <a:txBody>
                    <a:bodyPr/>
                    <a:lstStyle/>
                    <a:p>
                      <a:r>
                        <a:rPr lang="en-US" dirty="0"/>
                        <a:t>1.0</a:t>
                      </a:r>
                    </a:p>
                  </a:txBody>
                  <a:tcPr/>
                </a:tc>
                <a:tc>
                  <a:txBody>
                    <a:bodyPr/>
                    <a:lstStyle/>
                    <a:p>
                      <a:r>
                        <a:rPr lang="en-US" dirty="0"/>
                        <a:t>2.0</a:t>
                      </a:r>
                    </a:p>
                  </a:txBody>
                  <a:tcPr/>
                </a:tc>
                <a:extLst>
                  <a:ext uri="{0D108BD9-81ED-4DB2-BD59-A6C34878D82A}">
                    <a16:rowId xmlns:a16="http://schemas.microsoft.com/office/drawing/2014/main" val="10001"/>
                  </a:ext>
                </a:extLst>
              </a:tr>
              <a:tr h="370840">
                <a:tc>
                  <a:txBody>
                    <a:bodyPr/>
                    <a:lstStyle/>
                    <a:p>
                      <a:r>
                        <a:rPr lang="en-US" dirty="0"/>
                        <a:t>(1,2)</a:t>
                      </a:r>
                    </a:p>
                  </a:txBody>
                  <a:tcPr/>
                </a:tc>
                <a:tc>
                  <a:txBody>
                    <a:bodyPr/>
                    <a:lstStyle/>
                    <a:p>
                      <a:r>
                        <a:rPr lang="en-US" dirty="0"/>
                        <a:t>0.14</a:t>
                      </a:r>
                    </a:p>
                  </a:txBody>
                  <a:tcPr/>
                </a:tc>
                <a:tc>
                  <a:txBody>
                    <a:bodyPr/>
                    <a:lstStyle/>
                    <a:p>
                      <a:r>
                        <a:rPr lang="en-US" dirty="0"/>
                        <a:t>2.0</a:t>
                      </a:r>
                    </a:p>
                  </a:txBody>
                  <a:tcPr/>
                </a:tc>
                <a:tc>
                  <a:txBody>
                    <a:bodyPr/>
                    <a:lstStyle/>
                    <a:p>
                      <a:r>
                        <a:rPr lang="en-US" dirty="0"/>
                        <a:t>4.0</a:t>
                      </a:r>
                    </a:p>
                  </a:txBody>
                  <a:tcPr/>
                </a:tc>
                <a:extLst>
                  <a:ext uri="{0D108BD9-81ED-4DB2-BD59-A6C34878D82A}">
                    <a16:rowId xmlns:a16="http://schemas.microsoft.com/office/drawing/2014/main" val="10002"/>
                  </a:ext>
                </a:extLst>
              </a:tr>
              <a:tr h="370840">
                <a:tc>
                  <a:txBody>
                    <a:bodyPr/>
                    <a:lstStyle/>
                    <a:p>
                      <a:r>
                        <a:rPr lang="en-US" dirty="0"/>
                        <a:t>(2,1)</a:t>
                      </a:r>
                    </a:p>
                  </a:txBody>
                  <a:tcPr/>
                </a:tc>
                <a:tc>
                  <a:txBody>
                    <a:bodyPr/>
                    <a:lstStyle/>
                    <a:p>
                      <a:r>
                        <a:rPr lang="en-US" dirty="0"/>
                        <a:t>0.15</a:t>
                      </a:r>
                    </a:p>
                  </a:txBody>
                  <a:tcPr/>
                </a:tc>
                <a:tc>
                  <a:txBody>
                    <a:bodyPr/>
                    <a:lstStyle/>
                    <a:p>
                      <a:r>
                        <a:rPr lang="en-US" dirty="0"/>
                        <a:t>3.0</a:t>
                      </a:r>
                    </a:p>
                  </a:txBody>
                  <a:tcPr/>
                </a:tc>
                <a:tc>
                  <a:txBody>
                    <a:bodyPr/>
                    <a:lstStyle/>
                    <a:p>
                      <a:r>
                        <a:rPr lang="en-US" dirty="0"/>
                        <a:t>6.0</a:t>
                      </a:r>
                    </a:p>
                  </a:txBody>
                  <a:tcPr/>
                </a:tc>
                <a:extLst>
                  <a:ext uri="{0D108BD9-81ED-4DB2-BD59-A6C34878D82A}">
                    <a16:rowId xmlns:a16="http://schemas.microsoft.com/office/drawing/2014/main" val="10003"/>
                  </a:ext>
                </a:extLst>
              </a:tr>
              <a:tr h="370840">
                <a:tc>
                  <a:txBody>
                    <a:bodyPr/>
                    <a:lstStyle/>
                    <a:p>
                      <a:r>
                        <a:rPr lang="en-US" dirty="0"/>
                        <a:t>(2,2)</a:t>
                      </a:r>
                    </a:p>
                  </a:txBody>
                  <a:tcPr/>
                </a:tc>
                <a:tc>
                  <a:txBody>
                    <a:bodyPr/>
                    <a:lstStyle/>
                    <a:p>
                      <a:r>
                        <a:rPr lang="en-US" dirty="0"/>
                        <a:t>0.35</a:t>
                      </a:r>
                    </a:p>
                  </a:txBody>
                  <a:tcPr/>
                </a:tc>
                <a:tc>
                  <a:txBody>
                    <a:bodyPr/>
                    <a:lstStyle/>
                    <a:p>
                      <a:r>
                        <a:rPr lang="en-US" dirty="0"/>
                        <a:t>4.0</a:t>
                      </a:r>
                    </a:p>
                  </a:txBody>
                  <a:tcPr/>
                </a:tc>
                <a:tc>
                  <a:txBody>
                    <a:bodyPr/>
                    <a:lstStyle/>
                    <a:p>
                      <a:r>
                        <a:rPr lang="en-US" dirty="0"/>
                        <a:t>6.0</a:t>
                      </a:r>
                    </a:p>
                  </a:txBody>
                  <a:tcPr/>
                </a:tc>
                <a:extLst>
                  <a:ext uri="{0D108BD9-81ED-4DB2-BD59-A6C34878D82A}">
                    <a16:rowId xmlns:a16="http://schemas.microsoft.com/office/drawing/2014/main" val="10004"/>
                  </a:ext>
                </a:extLst>
              </a:tr>
              <a:tr h="370840">
                <a:tc>
                  <a:txBody>
                    <a:bodyPr/>
                    <a:lstStyle/>
                    <a:p>
                      <a:r>
                        <a:rPr lang="en-US" dirty="0"/>
                        <a:t>(3,1)</a:t>
                      </a:r>
                    </a:p>
                  </a:txBody>
                  <a:tcPr/>
                </a:tc>
                <a:tc>
                  <a:txBody>
                    <a:bodyPr/>
                    <a:lstStyle/>
                    <a:p>
                      <a:r>
                        <a:rPr lang="en-US" dirty="0"/>
                        <a:t>0.09</a:t>
                      </a:r>
                    </a:p>
                  </a:txBody>
                  <a:tcPr/>
                </a:tc>
                <a:tc>
                  <a:txBody>
                    <a:bodyPr/>
                    <a:lstStyle/>
                    <a:p>
                      <a:r>
                        <a:rPr lang="en-US" dirty="0"/>
                        <a:t>5.0</a:t>
                      </a:r>
                    </a:p>
                  </a:txBody>
                  <a:tcPr/>
                </a:tc>
                <a:tc>
                  <a:txBody>
                    <a:bodyPr/>
                    <a:lstStyle/>
                    <a:p>
                      <a:r>
                        <a:rPr lang="en-US" dirty="0"/>
                        <a:t>7.0</a:t>
                      </a:r>
                    </a:p>
                  </a:txBody>
                  <a:tcPr/>
                </a:tc>
                <a:extLst>
                  <a:ext uri="{0D108BD9-81ED-4DB2-BD59-A6C34878D82A}">
                    <a16:rowId xmlns:a16="http://schemas.microsoft.com/office/drawing/2014/main" val="10005"/>
                  </a:ext>
                </a:extLst>
              </a:tr>
              <a:tr h="370840">
                <a:tc>
                  <a:txBody>
                    <a:bodyPr/>
                    <a:lstStyle/>
                    <a:p>
                      <a:r>
                        <a:rPr lang="en-US" dirty="0"/>
                        <a:t>(3,2)</a:t>
                      </a:r>
                    </a:p>
                  </a:txBody>
                  <a:tcPr/>
                </a:tc>
                <a:tc>
                  <a:txBody>
                    <a:bodyPr/>
                    <a:lstStyle/>
                    <a:p>
                      <a:r>
                        <a:rPr lang="en-US" dirty="0"/>
                        <a:t>0.21</a:t>
                      </a:r>
                    </a:p>
                  </a:txBody>
                  <a:tcPr/>
                </a:tc>
                <a:tc>
                  <a:txBody>
                    <a:bodyPr/>
                    <a:lstStyle/>
                    <a:p>
                      <a:r>
                        <a:rPr lang="en-US" dirty="0"/>
                        <a:t>5.0</a:t>
                      </a:r>
                    </a:p>
                  </a:txBody>
                  <a:tcPr/>
                </a:tc>
                <a:tc>
                  <a:txBody>
                    <a:bodyPr/>
                    <a:lstStyle/>
                    <a:p>
                      <a:r>
                        <a:rPr lang="en-US" dirty="0"/>
                        <a:t>8.0</a:t>
                      </a:r>
                    </a:p>
                  </a:txBody>
                  <a:tcPr/>
                </a:tc>
                <a:extLst>
                  <a:ext uri="{0D108BD9-81ED-4DB2-BD59-A6C34878D82A}">
                    <a16:rowId xmlns:a16="http://schemas.microsoft.com/office/drawing/2014/main" val="10006"/>
                  </a:ext>
                </a:extLst>
              </a:tr>
            </a:tbl>
          </a:graphicData>
        </a:graphic>
      </p:graphicFrame>
      <p:sp>
        <p:nvSpPr>
          <p:cNvPr id="55" name="TextBox 54"/>
          <p:cNvSpPr txBox="1"/>
          <p:nvPr/>
        </p:nvSpPr>
        <p:spPr>
          <a:xfrm>
            <a:off x="2372620" y="5481320"/>
            <a:ext cx="646331" cy="369332"/>
          </a:xfrm>
          <a:prstGeom prst="rect">
            <a:avLst/>
          </a:prstGeom>
          <a:noFill/>
        </p:spPr>
        <p:txBody>
          <a:bodyPr wrap="none" rtlCol="0">
            <a:spAutoFit/>
          </a:bodyPr>
          <a:lstStyle/>
          <a:p>
            <a:r>
              <a:rPr lang="en-US" dirty="0"/>
              <a:t>CPF</a:t>
            </a:r>
          </a:p>
        </p:txBody>
      </p:sp>
      <p:sp>
        <p:nvSpPr>
          <p:cNvPr id="56" name="TextBox 55"/>
          <p:cNvSpPr txBox="1"/>
          <p:nvPr/>
        </p:nvSpPr>
        <p:spPr>
          <a:xfrm>
            <a:off x="3373380" y="5481320"/>
            <a:ext cx="646331" cy="369332"/>
          </a:xfrm>
          <a:prstGeom prst="rect">
            <a:avLst/>
          </a:prstGeom>
          <a:noFill/>
        </p:spPr>
        <p:txBody>
          <a:bodyPr wrap="none" rtlCol="0">
            <a:spAutoFit/>
          </a:bodyPr>
          <a:lstStyle/>
          <a:p>
            <a:r>
              <a:rPr lang="en-US" dirty="0">
                <a:solidFill>
                  <a:srgbClr val="0000FF"/>
                </a:solidFill>
              </a:rPr>
              <a:t>CBF</a:t>
            </a:r>
          </a:p>
        </p:txBody>
      </p:sp>
      <p:grpSp>
        <p:nvGrpSpPr>
          <p:cNvPr id="69" name="Group 68"/>
          <p:cNvGrpSpPr/>
          <p:nvPr/>
        </p:nvGrpSpPr>
        <p:grpSpPr>
          <a:xfrm>
            <a:off x="177800" y="1222428"/>
            <a:ext cx="4095207" cy="1429332"/>
            <a:chOff x="177800" y="1222428"/>
            <a:chExt cx="4095207" cy="1429332"/>
          </a:xfrm>
        </p:grpSpPr>
        <p:cxnSp>
          <p:nvCxnSpPr>
            <p:cNvPr id="12" name="Straight Connector 11"/>
            <p:cNvCxnSpPr/>
            <p:nvPr/>
          </p:nvCxnSpPr>
          <p:spPr>
            <a:xfrm flipV="1">
              <a:off x="548640" y="1544320"/>
              <a:ext cx="3220720" cy="3048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8640" y="1480212"/>
              <a:ext cx="0" cy="17515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22213" y="1480212"/>
              <a:ext cx="0" cy="17515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95786" y="1480212"/>
              <a:ext cx="0" cy="17515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69360" y="1480212"/>
              <a:ext cx="0" cy="17515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55931" y="2296160"/>
              <a:ext cx="3220720" cy="3048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5931" y="2232052"/>
              <a:ext cx="0" cy="17515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30637" y="2232052"/>
              <a:ext cx="0" cy="17515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76651" y="2232052"/>
              <a:ext cx="0" cy="17515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7800" y="1222428"/>
              <a:ext cx="3380028" cy="369332"/>
            </a:xfrm>
            <a:prstGeom prst="rect">
              <a:avLst/>
            </a:prstGeom>
            <a:noFill/>
          </p:spPr>
          <p:txBody>
            <a:bodyPr wrap="none" rtlCol="0">
              <a:spAutoFit/>
            </a:bodyPr>
            <a:lstStyle/>
            <a:p>
              <a:r>
                <a:rPr lang="en-US" dirty="0"/>
                <a:t>BPA = 0.2            0.5            0.3</a:t>
              </a:r>
            </a:p>
          </p:txBody>
        </p:sp>
        <p:sp>
          <p:nvSpPr>
            <p:cNvPr id="51" name="TextBox 50"/>
            <p:cNvSpPr txBox="1"/>
            <p:nvPr/>
          </p:nvSpPr>
          <p:spPr>
            <a:xfrm>
              <a:off x="177800" y="2282428"/>
              <a:ext cx="3059427" cy="369332"/>
            </a:xfrm>
            <a:prstGeom prst="rect">
              <a:avLst/>
            </a:prstGeom>
            <a:noFill/>
          </p:spPr>
          <p:txBody>
            <a:bodyPr wrap="none" rtlCol="0">
              <a:spAutoFit/>
            </a:bodyPr>
            <a:lstStyle/>
            <a:p>
              <a:r>
                <a:rPr lang="en-US" dirty="0"/>
                <a:t>BPA =        0.3                 0.7</a:t>
              </a:r>
            </a:p>
          </p:txBody>
        </p:sp>
        <p:sp>
          <p:nvSpPr>
            <p:cNvPr id="52" name="TextBox 51"/>
            <p:cNvSpPr txBox="1"/>
            <p:nvPr/>
          </p:nvSpPr>
          <p:spPr>
            <a:xfrm>
              <a:off x="3887965" y="1358577"/>
              <a:ext cx="385042" cy="369332"/>
            </a:xfrm>
            <a:prstGeom prst="rect">
              <a:avLst/>
            </a:prstGeom>
            <a:noFill/>
          </p:spPr>
          <p:txBody>
            <a:bodyPr wrap="none" rtlCol="0">
              <a:spAutoFit/>
            </a:bodyPr>
            <a:lstStyle/>
            <a:p>
              <a:r>
                <a:rPr lang="en-US" dirty="0"/>
                <a:t>x</a:t>
              </a:r>
              <a:r>
                <a:rPr lang="en-US" baseline="-25000" dirty="0"/>
                <a:t>1</a:t>
              </a:r>
            </a:p>
          </p:txBody>
        </p:sp>
        <p:sp>
          <p:nvSpPr>
            <p:cNvPr id="53" name="TextBox 52"/>
            <p:cNvSpPr txBox="1"/>
            <p:nvPr/>
          </p:nvSpPr>
          <p:spPr>
            <a:xfrm>
              <a:off x="3887965" y="2039712"/>
              <a:ext cx="385042" cy="369332"/>
            </a:xfrm>
            <a:prstGeom prst="rect">
              <a:avLst/>
            </a:prstGeom>
            <a:noFill/>
          </p:spPr>
          <p:txBody>
            <a:bodyPr wrap="none" rtlCol="0">
              <a:spAutoFit/>
            </a:bodyPr>
            <a:lstStyle/>
            <a:p>
              <a:r>
                <a:rPr lang="en-US" dirty="0"/>
                <a:t>x</a:t>
              </a:r>
              <a:r>
                <a:rPr lang="en-US" baseline="-25000" dirty="0"/>
                <a:t>2</a:t>
              </a:r>
            </a:p>
          </p:txBody>
        </p:sp>
        <p:cxnSp>
          <p:nvCxnSpPr>
            <p:cNvPr id="58" name="Straight Arrow Connector 57"/>
            <p:cNvCxnSpPr/>
            <p:nvPr/>
          </p:nvCxnSpPr>
          <p:spPr>
            <a:xfrm>
              <a:off x="1071880" y="1574800"/>
              <a:ext cx="330200" cy="751840"/>
            </a:xfrm>
            <a:prstGeom prst="straightConnector1">
              <a:avLst/>
            </a:prstGeom>
            <a:ln w="28575">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79831" y="1564428"/>
              <a:ext cx="1920177" cy="746972"/>
            </a:xfrm>
            <a:prstGeom prst="straightConnector1">
              <a:avLst/>
            </a:prstGeom>
            <a:ln w="28575">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1397480" y="1537732"/>
              <a:ext cx="797868" cy="758428"/>
            </a:xfrm>
            <a:prstGeom prst="straightConnector1">
              <a:avLst/>
            </a:prstGeom>
            <a:ln w="28575">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179971" y="1544320"/>
              <a:ext cx="807048" cy="767080"/>
            </a:xfrm>
            <a:prstGeom prst="straightConnector1">
              <a:avLst/>
            </a:prstGeom>
            <a:ln w="28575">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420928" y="1537732"/>
              <a:ext cx="1772850" cy="758428"/>
            </a:xfrm>
            <a:prstGeom prst="straightConnector1">
              <a:avLst/>
            </a:prstGeom>
            <a:ln w="28575">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2966942" y="1531144"/>
              <a:ext cx="202506" cy="780256"/>
            </a:xfrm>
            <a:prstGeom prst="straightConnector1">
              <a:avLst/>
            </a:prstGeom>
            <a:ln w="28575">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5327378" y="5304557"/>
            <a:ext cx="3147015" cy="646331"/>
          </a:xfrm>
          <a:prstGeom prst="rect">
            <a:avLst/>
          </a:prstGeom>
          <a:noFill/>
        </p:spPr>
        <p:txBody>
          <a:bodyPr wrap="none" rtlCol="0">
            <a:spAutoFit/>
          </a:bodyPr>
          <a:lstStyle/>
          <a:p>
            <a:r>
              <a:rPr lang="en-US" dirty="0"/>
              <a:t>Computationally expensive:</a:t>
            </a:r>
            <a:br>
              <a:rPr lang="en-US" dirty="0"/>
            </a:br>
            <a:r>
              <a:rPr lang="en-US" dirty="0"/>
              <a:t>N*M sets of interval analysis</a:t>
            </a:r>
          </a:p>
        </p:txBody>
      </p:sp>
    </p:spTree>
    <p:extLst>
      <p:ext uri="{BB962C8B-B14F-4D97-AF65-F5344CB8AC3E}">
        <p14:creationId xmlns:p14="http://schemas.microsoft.com/office/powerpoint/2010/main" val="238586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Comparison of different methods</a:t>
            </a: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546" y="891071"/>
            <a:ext cx="7128708" cy="534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39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8044E2-297F-4A37-A4DF-0386964E1D8F}"/>
              </a:ext>
            </a:extLst>
          </p:cNvPr>
          <p:cNvSpPr>
            <a:spLocks noGrp="1"/>
          </p:cNvSpPr>
          <p:nvPr>
            <p:ph type="body" sz="quarter" idx="10"/>
          </p:nvPr>
        </p:nvSpPr>
        <p:spPr/>
        <p:txBody>
          <a:bodyPr/>
          <a:lstStyle/>
          <a:p>
            <a:r>
              <a:rPr lang="en-US" dirty="0">
                <a:solidFill>
                  <a:srgbClr val="0000FF"/>
                </a:solidFill>
              </a:rPr>
              <a:t>Aleatory uncertainty</a:t>
            </a:r>
          </a:p>
          <a:p>
            <a:pPr lvl="1"/>
            <a:r>
              <a:rPr lang="en-US" dirty="0"/>
              <a:t>a large uncertainty means that samples are widely distributed</a:t>
            </a:r>
          </a:p>
          <a:p>
            <a:pPr lvl="1"/>
            <a:r>
              <a:rPr lang="en-US" dirty="0"/>
              <a:t>no uncertainty means that the variable or function is deterministic</a:t>
            </a:r>
          </a:p>
          <a:p>
            <a:r>
              <a:rPr lang="en-US" dirty="0">
                <a:solidFill>
                  <a:srgbClr val="0000FF"/>
                </a:solidFill>
              </a:rPr>
              <a:t>Epistemic uncertainty</a:t>
            </a:r>
          </a:p>
          <a:p>
            <a:pPr lvl="1"/>
            <a:r>
              <a:rPr lang="en-US" dirty="0"/>
              <a:t>a large uncertainty means that the information related to a parameter or a quantity is ambiguous</a:t>
            </a:r>
          </a:p>
          <a:p>
            <a:pPr lvl="1"/>
            <a:r>
              <a:rPr lang="en-US" dirty="0"/>
              <a:t>the shape of PDF is the shape of information for the parameter</a:t>
            </a:r>
          </a:p>
          <a:p>
            <a:pPr lvl="1"/>
            <a:r>
              <a:rPr lang="en-US" dirty="0"/>
              <a:t>No uncertainty means that the information is fully known, and there is no need to improve any knowledge regarding the parameter</a:t>
            </a:r>
          </a:p>
        </p:txBody>
      </p:sp>
      <p:sp>
        <p:nvSpPr>
          <p:cNvPr id="3" name="Title 2">
            <a:extLst>
              <a:ext uri="{FF2B5EF4-FFF2-40B4-BE49-F238E27FC236}">
                <a16:creationId xmlns:a16="http://schemas.microsoft.com/office/drawing/2014/main" id="{E3893FDF-7F6C-4EB8-9ED1-12D35148F161}"/>
              </a:ext>
            </a:extLst>
          </p:cNvPr>
          <p:cNvSpPr>
            <a:spLocks noGrp="1"/>
          </p:cNvSpPr>
          <p:nvPr>
            <p:ph type="title"/>
          </p:nvPr>
        </p:nvSpPr>
        <p:spPr/>
        <p:txBody>
          <a:bodyPr/>
          <a:lstStyle/>
          <a:p>
            <a:r>
              <a:rPr lang="en-US" dirty="0"/>
              <a:t>Probability Theory for Epistemic Uncertainty</a:t>
            </a:r>
          </a:p>
        </p:txBody>
      </p:sp>
      <p:pic>
        <p:nvPicPr>
          <p:cNvPr id="4" name="Picture 3">
            <a:extLst>
              <a:ext uri="{FF2B5EF4-FFF2-40B4-BE49-F238E27FC236}">
                <a16:creationId xmlns:a16="http://schemas.microsoft.com/office/drawing/2014/main" id="{B49D27C0-941B-4400-B553-507A4884B176}"/>
              </a:ext>
            </a:extLst>
          </p:cNvPr>
          <p:cNvPicPr/>
          <p:nvPr/>
        </p:nvPicPr>
        <p:blipFill>
          <a:blip r:embed="rId2"/>
          <a:stretch>
            <a:fillRect/>
          </a:stretch>
        </p:blipFill>
        <p:spPr>
          <a:xfrm>
            <a:off x="1659503" y="4626912"/>
            <a:ext cx="5824993" cy="1858237"/>
          </a:xfrm>
          <a:prstGeom prst="rect">
            <a:avLst/>
          </a:prstGeom>
        </p:spPr>
      </p:pic>
    </p:spTree>
    <p:extLst>
      <p:ext uri="{BB962C8B-B14F-4D97-AF65-F5344CB8AC3E}">
        <p14:creationId xmlns:p14="http://schemas.microsoft.com/office/powerpoint/2010/main" val="92885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D2C971-AEC6-4E2E-BA13-65F2FDC227A8}"/>
              </a:ext>
            </a:extLst>
          </p:cNvPr>
          <p:cNvSpPr>
            <a:spLocks noGrp="1"/>
          </p:cNvSpPr>
          <p:nvPr>
            <p:ph type="body" sz="quarter" idx="10"/>
          </p:nvPr>
        </p:nvSpPr>
        <p:spPr/>
        <p:txBody>
          <a:bodyPr/>
          <a:lstStyle/>
          <a:p>
            <a:r>
              <a:rPr lang="en-US" dirty="0"/>
              <a:t>Focus is on the </a:t>
            </a:r>
            <a:r>
              <a:rPr lang="en-US" dirty="0">
                <a:solidFill>
                  <a:srgbClr val="0000FF"/>
                </a:solidFill>
              </a:rPr>
              <a:t>epistemic uncertainty in degradation model parameters</a:t>
            </a:r>
          </a:p>
          <a:p>
            <a:pPr lvl="1"/>
            <a:r>
              <a:rPr lang="en-US" dirty="0"/>
              <a:t>lack of knowledge about the appropriate value to use for the model</a:t>
            </a:r>
          </a:p>
          <a:p>
            <a:r>
              <a:rPr lang="en-US" dirty="0"/>
              <a:t>This epistemic uncertainty is represented by a PDF</a:t>
            </a:r>
          </a:p>
          <a:p>
            <a:pPr lvl="1"/>
            <a:r>
              <a:rPr lang="en-US" dirty="0"/>
              <a:t>Ex) material handbooks show a lower &amp; upper bound of material parameters</a:t>
            </a:r>
          </a:p>
          <a:p>
            <a:pPr lvl="1"/>
            <a:r>
              <a:rPr lang="en-US" dirty="0"/>
              <a:t>We may use a uniform distribution (this is the level of our knowledge)</a:t>
            </a:r>
          </a:p>
          <a:p>
            <a:pPr lvl="1"/>
            <a:r>
              <a:rPr lang="en-US" dirty="0"/>
              <a:t>This is the range of material properties in generic materials</a:t>
            </a:r>
          </a:p>
          <a:p>
            <a:r>
              <a:rPr lang="en-US" dirty="0"/>
              <a:t>a particular batch of a material may have a narrow range of distribution</a:t>
            </a:r>
          </a:p>
          <a:p>
            <a:pPr lvl="1"/>
            <a:r>
              <a:rPr lang="en-US" dirty="0"/>
              <a:t>if a specimen is taken from the same batch, a narrower range of material property can be found</a:t>
            </a:r>
          </a:p>
          <a:p>
            <a:r>
              <a:rPr lang="en-US" dirty="0"/>
              <a:t>We want to </a:t>
            </a:r>
            <a:r>
              <a:rPr lang="en-US" dirty="0">
                <a:solidFill>
                  <a:srgbClr val="0000FF"/>
                </a:solidFill>
              </a:rPr>
              <a:t>reduce the epistemic uncertainty </a:t>
            </a:r>
            <a:r>
              <a:rPr lang="en-US" dirty="0"/>
              <a:t>using </a:t>
            </a:r>
            <a:r>
              <a:rPr lang="en-US" dirty="0">
                <a:solidFill>
                  <a:srgbClr val="0000FF"/>
                </a:solidFill>
              </a:rPr>
              <a:t>Bayesian inference </a:t>
            </a:r>
            <a:r>
              <a:rPr lang="en-US" dirty="0"/>
              <a:t>when measurement data on degradation are available</a:t>
            </a:r>
          </a:p>
        </p:txBody>
      </p:sp>
      <p:sp>
        <p:nvSpPr>
          <p:cNvPr id="3" name="Title 2">
            <a:extLst>
              <a:ext uri="{FF2B5EF4-FFF2-40B4-BE49-F238E27FC236}">
                <a16:creationId xmlns:a16="http://schemas.microsoft.com/office/drawing/2014/main" id="{BE14DD5F-6AB5-428B-8F06-ECA3533D0CB0}"/>
              </a:ext>
            </a:extLst>
          </p:cNvPr>
          <p:cNvSpPr>
            <a:spLocks noGrp="1"/>
          </p:cNvSpPr>
          <p:nvPr>
            <p:ph type="title"/>
          </p:nvPr>
        </p:nvSpPr>
        <p:spPr/>
        <p:txBody>
          <a:bodyPr/>
          <a:lstStyle/>
          <a:p>
            <a:r>
              <a:rPr lang="en-US" dirty="0"/>
              <a:t>Epistemic Uncertainty in Model Parameters</a:t>
            </a:r>
          </a:p>
        </p:txBody>
      </p:sp>
    </p:spTree>
    <p:extLst>
      <p:ext uri="{BB962C8B-B14F-4D97-AF65-F5344CB8AC3E}">
        <p14:creationId xmlns:p14="http://schemas.microsoft.com/office/powerpoint/2010/main" val="976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dirty="0"/>
              <a:t>Want to estimate statistics of </a:t>
            </a:r>
            <a:r>
              <a:rPr lang="en-US" dirty="0">
                <a:solidFill>
                  <a:srgbClr val="FF0000"/>
                </a:solidFill>
              </a:rPr>
              <a:t>population</a:t>
            </a:r>
            <a:r>
              <a:rPr lang="en-US" dirty="0"/>
              <a:t> with </a:t>
            </a:r>
            <a:r>
              <a:rPr lang="en-US" dirty="0">
                <a:solidFill>
                  <a:srgbClr val="FF0000"/>
                </a:solidFill>
              </a:rPr>
              <a:t>samples</a:t>
            </a:r>
          </a:p>
          <a:p>
            <a:pPr>
              <a:spcBef>
                <a:spcPts val="1200"/>
              </a:spcBef>
            </a:pPr>
            <a:r>
              <a:rPr lang="en-US" dirty="0"/>
              <a:t>Sample mean and SD </a:t>
            </a:r>
            <a:r>
              <a:rPr lang="en-US" dirty="0">
                <a:sym typeface="Wingdings" panose="05000000000000000000" pitchFamily="2" charset="2"/>
              </a:rPr>
              <a:t> population mean and SD</a:t>
            </a:r>
            <a:endParaRPr lang="en-US" dirty="0"/>
          </a:p>
          <a:p>
            <a:pPr>
              <a:spcBef>
                <a:spcPts val="1200"/>
              </a:spcBef>
            </a:pPr>
            <a:r>
              <a:rPr lang="en-US" dirty="0"/>
              <a:t>Different samples will have different mean and SD</a:t>
            </a:r>
          </a:p>
          <a:p>
            <a:pPr>
              <a:spcBef>
                <a:spcPts val="1200"/>
              </a:spcBef>
            </a:pPr>
            <a:r>
              <a:rPr lang="en-US" dirty="0">
                <a:solidFill>
                  <a:srgbClr val="FF0000"/>
                </a:solidFill>
              </a:rPr>
              <a:t>Confidence interval</a:t>
            </a:r>
            <a:r>
              <a:rPr lang="en-US" dirty="0"/>
              <a:t>: the range of errors the prediction of the population mean and SD</a:t>
            </a:r>
          </a:p>
          <a:p>
            <a:pPr>
              <a:spcBef>
                <a:spcPts val="1200"/>
              </a:spcBef>
            </a:pPr>
            <a:r>
              <a:rPr lang="en-US" dirty="0"/>
              <a:t>The quality will depend on the size of sample, uncertainty in RV and the confidence level</a:t>
            </a:r>
          </a:p>
          <a:p>
            <a:pPr>
              <a:spcBef>
                <a:spcPts val="1200"/>
              </a:spcBef>
            </a:pPr>
            <a:endParaRPr lang="en-US" dirty="0"/>
          </a:p>
          <a:p>
            <a:pPr>
              <a:spcBef>
                <a:spcPts val="1200"/>
              </a:spcBef>
            </a:pPr>
            <a:endParaRPr lang="en-US" dirty="0"/>
          </a:p>
        </p:txBody>
      </p:sp>
      <p:sp>
        <p:nvSpPr>
          <p:cNvPr id="3" name="Title 2"/>
          <p:cNvSpPr>
            <a:spLocks noGrp="1"/>
          </p:cNvSpPr>
          <p:nvPr>
            <p:ph type="title"/>
          </p:nvPr>
        </p:nvSpPr>
        <p:spPr/>
        <p:txBody>
          <a:bodyPr/>
          <a:lstStyle/>
          <a:p>
            <a:r>
              <a:rPr lang="en-US" dirty="0"/>
              <a:t>Review: Population vs. Samples</a:t>
            </a:r>
          </a:p>
        </p:txBody>
      </p:sp>
      <p:grpSp>
        <p:nvGrpSpPr>
          <p:cNvPr id="7" name="Group 6"/>
          <p:cNvGrpSpPr/>
          <p:nvPr/>
        </p:nvGrpSpPr>
        <p:grpSpPr>
          <a:xfrm>
            <a:off x="3050209" y="4176644"/>
            <a:ext cx="2107096" cy="2057400"/>
            <a:chOff x="6858000" y="1013791"/>
            <a:chExt cx="2107096" cy="2057400"/>
          </a:xfrm>
        </p:grpSpPr>
        <p:sp>
          <p:nvSpPr>
            <p:cNvPr id="4" name="Rectangle 3"/>
            <p:cNvSpPr/>
            <p:nvPr/>
          </p:nvSpPr>
          <p:spPr>
            <a:xfrm>
              <a:off x="6858000" y="1013791"/>
              <a:ext cx="2107096" cy="2057400"/>
            </a:xfrm>
            <a:prstGeom prst="rect">
              <a:avLst/>
            </a:prstGeom>
            <a:solidFill>
              <a:srgbClr val="FFC0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7205869" y="1784075"/>
              <a:ext cx="1461053" cy="894522"/>
            </a:xfrm>
            <a:prstGeom prst="ellipse">
              <a:avLst/>
            </a:prstGeom>
            <a:solidFill>
              <a:schemeClr val="bg1"/>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Samples</a:t>
              </a:r>
            </a:p>
          </p:txBody>
        </p:sp>
        <p:sp>
          <p:nvSpPr>
            <p:cNvPr id="6" name="TextBox 5"/>
            <p:cNvSpPr txBox="1"/>
            <p:nvPr/>
          </p:nvSpPr>
          <p:spPr>
            <a:xfrm>
              <a:off x="7274194" y="1206812"/>
              <a:ext cx="1274708" cy="369332"/>
            </a:xfrm>
            <a:prstGeom prst="rect">
              <a:avLst/>
            </a:prstGeom>
            <a:noFill/>
          </p:spPr>
          <p:txBody>
            <a:bodyPr wrap="none" rtlCol="0">
              <a:spAutoFit/>
            </a:bodyPr>
            <a:lstStyle/>
            <a:p>
              <a:r>
                <a:rPr lang="en-US" dirty="0"/>
                <a:t>Population</a:t>
              </a:r>
            </a:p>
          </p:txBody>
        </p:sp>
      </p:grpSp>
    </p:spTree>
    <p:extLst>
      <p:ext uri="{BB962C8B-B14F-4D97-AF65-F5344CB8AC3E}">
        <p14:creationId xmlns:p14="http://schemas.microsoft.com/office/powerpoint/2010/main" val="71407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31843C-3D52-41A6-8F2C-4DE4CDFE5B55}"/>
                  </a:ext>
                </a:extLst>
              </p:cNvPr>
              <p:cNvSpPr>
                <a:spLocks noGrp="1"/>
              </p:cNvSpPr>
              <p:nvPr>
                <p:ph type="body" sz="quarter" idx="10"/>
              </p:nvPr>
            </p:nvSpPr>
            <p:spPr>
              <a:xfrm>
                <a:off x="304800" y="759950"/>
                <a:ext cx="8534400" cy="5334000"/>
              </a:xfrm>
            </p:spPr>
            <p:txBody>
              <a:bodyPr/>
              <a:lstStyle/>
              <a:p>
                <a:r>
                  <a:rPr lang="en-US" dirty="0"/>
                  <a:t>Let’s assume that samples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are generated from a population </a:t>
                </a:r>
                <a14:m>
                  <m:oMath xmlns:m="http://schemas.openxmlformats.org/officeDocument/2006/math">
                    <m:r>
                      <a:rPr lang="en-US" b="0"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but we do not know </a:t>
                </a:r>
                <a14:m>
                  <m:oMath xmlns:m="http://schemas.openxmlformats.org/officeDocument/2006/math">
                    <m:r>
                      <a:rPr lang="en-US" b="0" i="1" smtClean="0">
                        <a:latin typeface="Cambria Math" panose="02040503050406030204" pitchFamily="18" charset="0"/>
                      </a:rPr>
                      <m:t>𝜇</m:t>
                    </m:r>
                  </m:oMath>
                </a14:m>
                <a:r>
                  <a:rPr lang="en-US" dirty="0"/>
                  <a:t> and </a:t>
                </a:r>
                <a14:m>
                  <m:oMath xmlns:m="http://schemas.openxmlformats.org/officeDocument/2006/math">
                    <m:r>
                      <a:rPr lang="en-US" b="0" i="1" smtClean="0">
                        <a:latin typeface="Cambria Math" panose="02040503050406030204" pitchFamily="18" charset="0"/>
                      </a:rPr>
                      <m:t>𝜎</m:t>
                    </m:r>
                  </m:oMath>
                </a14:m>
                <a:endParaRPr lang="en-US" dirty="0"/>
              </a:p>
              <a:p>
                <a:r>
                  <a:rPr lang="en-US" dirty="0"/>
                  <a:t>Mean of samples,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nary>
                  </m:oMath>
                </a14:m>
                <a:r>
                  <a:rPr lang="en-US" dirty="0"/>
                  <a:t>, is random</a:t>
                </a:r>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oMath>
                </a14:m>
                <a:r>
                  <a:rPr lang="en-US" dirty="0"/>
                  <a:t> will be different from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but 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oMath>
                </a14:m>
                <a:endParaRPr lang="en-US" dirty="0"/>
              </a:p>
              <a:p>
                <a:pPr lvl="1"/>
                <a:r>
                  <a:rPr lang="en-US" dirty="0"/>
                  <a:t>Different sets of samples will have different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oMath>
                </a14:m>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den>
                        </m:f>
                      </m:e>
                    </m:d>
                  </m:oMath>
                </a14:m>
                <a:endParaRPr lang="en-US" dirty="0"/>
              </a:p>
              <a:p>
                <a:r>
                  <a:rPr lang="en-US" dirty="0"/>
                  <a:t>In practice, </a:t>
                </a:r>
                <a14:m>
                  <m:oMath xmlns:m="http://schemas.openxmlformats.org/officeDocument/2006/math">
                    <m:r>
                      <a:rPr lang="en-US" b="0" i="1" smtClean="0">
                        <a:latin typeface="Cambria Math" panose="02040503050406030204" pitchFamily="18" charset="0"/>
                        <a:ea typeface="Cambria Math" panose="02040503050406030204" pitchFamily="18" charset="0"/>
                      </a:rPr>
                      <m:t>𝜇</m:t>
                    </m:r>
                    <m:r>
                      <m:rPr>
                        <m:nor/>
                      </m:rPr>
                      <a:rPr lang="en-US" b="0" i="0" smtClean="0">
                        <a:latin typeface="Cambria Math" panose="02040503050406030204" pitchFamily="18" charset="0"/>
                        <a:ea typeface="Cambria Math" panose="02040503050406030204" pitchFamily="18" charset="0"/>
                      </a:rPr>
                      <m:t> </m:t>
                    </m:r>
                    <m:r>
                      <m:rPr>
                        <m:nor/>
                      </m:rPr>
                      <a:rPr lang="en-US" dirty="0"/>
                      <m:t>and</m:t>
                    </m:r>
                    <m:r>
                      <m:rPr>
                        <m:nor/>
                      </m:rPr>
                      <a:rPr lang="en-US" b="0" i="0" dirty="0" smtClean="0"/>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oMath>
                </a14:m>
                <a:r>
                  <a:rPr lang="en-US" dirty="0"/>
                  <a:t> are unknown, and need to be estimated using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oMath>
                </a14:m>
                <a:r>
                  <a:rPr lang="en-US" dirty="0"/>
                  <a:t> and standard deviation </a:t>
                </a:r>
                <a14:m>
                  <m:oMath xmlns:m="http://schemas.openxmlformats.org/officeDocument/2006/math">
                    <m:r>
                      <a:rPr lang="en-US" b="0" i="1" smtClean="0">
                        <a:latin typeface="Cambria Math" panose="02040503050406030204" pitchFamily="18" charset="0"/>
                      </a:rPr>
                      <m:t>𝑠</m:t>
                    </m:r>
                  </m:oMath>
                </a14:m>
                <a:r>
                  <a:rPr lang="en-US" dirty="0"/>
                  <a:t> of samples</a:t>
                </a:r>
              </a:p>
              <a:p>
                <a:pPr lvl="1"/>
                <a:r>
                  <a:rPr lang="en-US" dirty="0">
                    <a:solidFill>
                      <a:srgbClr val="0000FF"/>
                    </a:solidFill>
                  </a:rPr>
                  <a:t>Objective: estimate </a:t>
                </a:r>
                <a14:m>
                  <m:oMath xmlns:m="http://schemas.openxmlformats.org/officeDocument/2006/math">
                    <m:r>
                      <a:rPr lang="en-US" b="0" i="1" smtClean="0">
                        <a:solidFill>
                          <a:srgbClr val="0000FF"/>
                        </a:solidFill>
                        <a:latin typeface="Cambria Math" panose="02040503050406030204" pitchFamily="18" charset="0"/>
                        <a:ea typeface="Cambria Math" panose="02040503050406030204" pitchFamily="18" charset="0"/>
                      </a:rPr>
                      <m:t>𝜇</m:t>
                    </m:r>
                    <m:r>
                      <m:rPr>
                        <m:nor/>
                      </m:rPr>
                      <a:rPr lang="en-US" b="0" i="0" smtClean="0">
                        <a:solidFill>
                          <a:srgbClr val="0000FF"/>
                        </a:solidFill>
                        <a:latin typeface="Cambria Math" panose="02040503050406030204" pitchFamily="18" charset="0"/>
                        <a:ea typeface="Cambria Math" panose="02040503050406030204" pitchFamily="18" charset="0"/>
                      </a:rPr>
                      <m:t> </m:t>
                    </m:r>
                    <m:r>
                      <m:rPr>
                        <m:nor/>
                      </m:rPr>
                      <a:rPr lang="en-US" dirty="0">
                        <a:solidFill>
                          <a:srgbClr val="0000FF"/>
                        </a:solidFill>
                      </a:rPr>
                      <m:t>and</m:t>
                    </m:r>
                    <m:r>
                      <m:rPr>
                        <m:nor/>
                      </m:rPr>
                      <a:rPr lang="en-US" b="0" i="0" dirty="0" smtClean="0">
                        <a:solidFill>
                          <a:srgbClr val="0000FF"/>
                        </a:solidFill>
                      </a:rPr>
                      <m:t> </m:t>
                    </m:r>
                    <m:sSup>
                      <m:sSupPr>
                        <m:ctrlPr>
                          <a:rPr lang="en-US" b="0" i="1" smtClean="0">
                            <a:solidFill>
                              <a:srgbClr val="0000FF"/>
                            </a:solidFill>
                            <a:latin typeface="Cambria Math" panose="02040503050406030204" pitchFamily="18" charset="0"/>
                            <a:ea typeface="Cambria Math" panose="02040503050406030204" pitchFamily="18" charset="0"/>
                          </a:rPr>
                        </m:ctrlPr>
                      </m:sSupPr>
                      <m:e>
                        <m:r>
                          <a:rPr lang="en-US" b="0" i="1" smtClean="0">
                            <a:solidFill>
                              <a:srgbClr val="0000FF"/>
                            </a:solidFill>
                            <a:latin typeface="Cambria Math" panose="02040503050406030204" pitchFamily="18" charset="0"/>
                            <a:ea typeface="Cambria Math" panose="02040503050406030204" pitchFamily="18" charset="0"/>
                          </a:rPr>
                          <m:t>𝜎</m:t>
                        </m:r>
                      </m:e>
                      <m:sup>
                        <m:r>
                          <a:rPr lang="en-US" b="0" i="1" smtClean="0">
                            <a:solidFill>
                              <a:srgbClr val="0000FF"/>
                            </a:solidFill>
                            <a:latin typeface="Cambria Math" panose="02040503050406030204" pitchFamily="18" charset="0"/>
                            <a:ea typeface="Cambria Math" panose="02040503050406030204" pitchFamily="18" charset="0"/>
                          </a:rPr>
                          <m:t>2</m:t>
                        </m:r>
                      </m:sup>
                    </m:sSup>
                  </m:oMath>
                </a14:m>
                <a:r>
                  <a:rPr lang="en-US" dirty="0">
                    <a:solidFill>
                      <a:srgbClr val="0000FF"/>
                    </a:solidFill>
                  </a:rPr>
                  <a:t> using </a:t>
                </a:r>
                <a14:m>
                  <m:oMath xmlns:m="http://schemas.openxmlformats.org/officeDocument/2006/math">
                    <m:acc>
                      <m:accPr>
                        <m:chr m:val="̅"/>
                        <m:ctrlPr>
                          <a:rPr lang="en-US" i="1">
                            <a:solidFill>
                              <a:srgbClr val="0000FF"/>
                            </a:solidFill>
                            <a:latin typeface="Cambria Math" panose="02040503050406030204" pitchFamily="18" charset="0"/>
                          </a:rPr>
                        </m:ctrlPr>
                      </m:accPr>
                      <m:e>
                        <m:r>
                          <a:rPr lang="en-US" i="1">
                            <a:solidFill>
                              <a:srgbClr val="0000FF"/>
                            </a:solidFill>
                            <a:latin typeface="Cambria Math" panose="02040503050406030204" pitchFamily="18" charset="0"/>
                          </a:rPr>
                          <m:t>𝐴</m:t>
                        </m:r>
                      </m:e>
                    </m:acc>
                  </m:oMath>
                </a14:m>
                <a:r>
                  <a:rPr lang="en-US" dirty="0">
                    <a:solidFill>
                      <a:srgbClr val="0000FF"/>
                    </a:solidFill>
                  </a:rPr>
                  <a:t> and </a:t>
                </a:r>
                <a14:m>
                  <m:oMath xmlns:m="http://schemas.openxmlformats.org/officeDocument/2006/math">
                    <m:r>
                      <a:rPr lang="en-US" i="1">
                        <a:solidFill>
                          <a:srgbClr val="0000FF"/>
                        </a:solidFill>
                        <a:latin typeface="Cambria Math" panose="02040503050406030204" pitchFamily="18" charset="0"/>
                      </a:rPr>
                      <m:t>𝑠</m:t>
                    </m:r>
                  </m:oMath>
                </a14:m>
                <a:r>
                  <a:rPr lang="en-US" dirty="0">
                    <a:solidFill>
                      <a:srgbClr val="0000FF"/>
                    </a:solidFill>
                  </a:rPr>
                  <a:t> of samples</a:t>
                </a:r>
              </a:p>
              <a:p>
                <a:pPr lvl="1"/>
                <a:r>
                  <a:rPr lang="en-US" dirty="0"/>
                  <a:t>Opposite argument: </a:t>
                </a:r>
                <a:r>
                  <a:rPr lang="en-US" dirty="0">
                    <a:solidFill>
                      <a:schemeClr val="tx1"/>
                    </a:solidFill>
                  </a:rPr>
                  <a:t>when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𝐴</m:t>
                        </m:r>
                      </m:e>
                    </m:acc>
                  </m:oMath>
                </a14:m>
                <a:r>
                  <a:rPr lang="en-US" dirty="0">
                    <a:solidFill>
                      <a:schemeClr val="tx1"/>
                    </a:solidFill>
                  </a:rPr>
                  <a:t> and </a:t>
                </a:r>
                <a14:m>
                  <m:oMath xmlns:m="http://schemas.openxmlformats.org/officeDocument/2006/math">
                    <m:r>
                      <a:rPr lang="en-US" i="1">
                        <a:solidFill>
                          <a:schemeClr val="tx1"/>
                        </a:solidFill>
                        <a:latin typeface="Cambria Math" panose="02040503050406030204" pitchFamily="18" charset="0"/>
                      </a:rPr>
                      <m:t>𝑠</m:t>
                    </m:r>
                  </m:oMath>
                </a14:m>
                <a:r>
                  <a:rPr lang="en-US" dirty="0">
                    <a:solidFill>
                      <a:schemeClr val="tx1"/>
                    </a:solidFill>
                  </a:rPr>
                  <a:t> are given,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𝜇</m:t>
                    </m:r>
                  </m:oMath>
                </a14:m>
                <a:r>
                  <a:rPr lang="en-US" dirty="0">
                    <a:solidFill>
                      <a:schemeClr val="tx1"/>
                    </a:solidFill>
                  </a:rPr>
                  <a:t> is </a:t>
                </a:r>
                <a:r>
                  <a:rPr lang="en-US" dirty="0">
                    <a:solidFill>
                      <a:srgbClr val="FF0000"/>
                    </a:solidFill>
                  </a:rPr>
                  <a:t>uncertain</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𝜇</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𝑁</m:t>
                    </m:r>
                    <m:d>
                      <m:dPr>
                        <m:ctrlPr>
                          <a:rPr lang="en-US" i="1">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𝐴</m:t>
                            </m:r>
                          </m:e>
                        </m:acc>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sSup>
                              <m:sSupPr>
                                <m:ctrlPr>
                                  <a:rPr lang="en-US" i="1">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𝜎</m:t>
                                </m:r>
                              </m:e>
                              <m:sup>
                                <m:r>
                                  <a:rPr lang="en-US" i="1">
                                    <a:solidFill>
                                      <a:schemeClr val="tx1"/>
                                    </a:solidFill>
                                    <a:latin typeface="Cambria Math" panose="02040503050406030204" pitchFamily="18" charset="0"/>
                                    <a:ea typeface="Cambria Math" panose="02040503050406030204" pitchFamily="18" charset="0"/>
                                  </a:rPr>
                                  <m:t>2</m:t>
                                </m:r>
                              </m:sup>
                            </m:sSup>
                          </m:num>
                          <m:den>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𝑛</m:t>
                                </m:r>
                              </m:e>
                              <m:sub>
                                <m:r>
                                  <a:rPr lang="en-US" i="1">
                                    <a:solidFill>
                                      <a:schemeClr val="tx1"/>
                                    </a:solidFill>
                                    <a:latin typeface="Cambria Math" panose="02040503050406030204" pitchFamily="18" charset="0"/>
                                    <a:ea typeface="Cambria Math" panose="02040503050406030204" pitchFamily="18" charset="0"/>
                                  </a:rPr>
                                  <m:t>𝑦</m:t>
                                </m:r>
                              </m:sub>
                            </m:sSub>
                          </m:den>
                        </m:f>
                      </m:e>
                    </m:d>
                  </m:oMath>
                </a14:m>
                <a:endParaRPr lang="en-US" dirty="0">
                  <a:solidFill>
                    <a:schemeClr val="tx1"/>
                  </a:solidFill>
                </a:endParaRPr>
              </a:p>
              <a:p>
                <a:pPr lvl="1"/>
                <a:r>
                  <a:rPr lang="en-US" dirty="0"/>
                  <a:t>Since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oMath>
                </a14:m>
                <a:r>
                  <a:rPr lang="en-US" dirty="0"/>
                  <a:t> is unknown, </a:t>
                </a:r>
                <a14:m>
                  <m:oMath xmlns:m="http://schemas.openxmlformats.org/officeDocument/2006/math">
                    <m:r>
                      <a:rPr lang="en-US" i="1">
                        <a:latin typeface="Cambria Math" panose="02040503050406030204" pitchFamily="18" charset="0"/>
                      </a:rPr>
                      <m:t>𝑠</m:t>
                    </m:r>
                  </m:oMath>
                </a14:m>
                <a:r>
                  <a:rPr lang="en-US" dirty="0"/>
                  <a:t> is used instead </a:t>
                </a:r>
                <a:r>
                  <a:rPr lang="en-US" dirty="0">
                    <a:sym typeface="Wingdings" panose="05000000000000000000" pitchFamily="2" charset="2"/>
                  </a:rPr>
                  <a:t> normalized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follows t-distribution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−1</m:t>
                    </m:r>
                  </m:oMath>
                </a14:m>
                <a:r>
                  <a:rPr lang="en-US" dirty="0"/>
                  <a:t> degrees-of-freedom</a:t>
                </a:r>
              </a:p>
            </p:txBody>
          </p:sp>
        </mc:Choice>
        <mc:Fallback xmlns="">
          <p:sp>
            <p:nvSpPr>
              <p:cNvPr id="2" name="Text Placeholder 1">
                <a:extLst>
                  <a:ext uri="{FF2B5EF4-FFF2-40B4-BE49-F238E27FC236}">
                    <a16:creationId xmlns:a16="http://schemas.microsoft.com/office/drawing/2014/main" id="{3531843C-3D52-41A6-8F2C-4DE4CDFE5B55}"/>
                  </a:ext>
                </a:extLst>
              </p:cNvPr>
              <p:cNvSpPr>
                <a:spLocks noGrp="1" noRot="1" noChangeAspect="1" noMove="1" noResize="1" noEditPoints="1" noAdjustHandles="1" noChangeArrowheads="1" noChangeShapeType="1" noTextEdit="1"/>
              </p:cNvSpPr>
              <p:nvPr>
                <p:ph type="body" sz="quarter" idx="10"/>
              </p:nvPr>
            </p:nvSpPr>
            <p:spPr>
              <a:xfrm>
                <a:off x="304800" y="759950"/>
                <a:ext cx="8534400" cy="5334000"/>
              </a:xfrm>
              <a:blipFill>
                <a:blip r:embed="rId2"/>
                <a:stretch>
                  <a:fillRect l="-643" t="-5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93DC278-6F6C-4D29-8B6D-316336612BE8}"/>
              </a:ext>
            </a:extLst>
          </p:cNvPr>
          <p:cNvSpPr>
            <a:spLocks noGrp="1"/>
          </p:cNvSpPr>
          <p:nvPr>
            <p:ph type="title"/>
          </p:nvPr>
        </p:nvSpPr>
        <p:spPr/>
        <p:txBody>
          <a:bodyPr/>
          <a:lstStyle/>
          <a:p>
            <a:r>
              <a:rPr lang="en-US" dirty="0"/>
              <a:t>Review: Population vs. Samples cont.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4083DD-FD18-46E1-9577-8C702CA620C9}"/>
                  </a:ext>
                </a:extLst>
              </p:cNvPr>
              <p:cNvSpPr txBox="1"/>
              <p:nvPr/>
            </p:nvSpPr>
            <p:spPr>
              <a:xfrm>
                <a:off x="3312233" y="5819337"/>
                <a:ext cx="1460913" cy="673518"/>
              </a:xfrm>
              <a:prstGeom prst="rect">
                <a:avLst/>
              </a:prstGeom>
              <a:solidFill>
                <a:srgbClr val="FFFF00"/>
              </a:solidFill>
              <a:ln w="19050">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𝜇</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num>
                        <m:den>
                          <m:f>
                            <m:fPr>
                              <m:type m:val="lin"/>
                              <m:ctrlPr>
                                <a:rPr lang="en-US" i="1" smtClean="0">
                                  <a:latin typeface="Cambria Math" panose="02040503050406030204" pitchFamily="18" charset="0"/>
                                </a:rPr>
                              </m:ctrlPr>
                            </m:fPr>
                            <m:num>
                              <m:r>
                                <a:rPr lang="en-US" b="0" i="1" smtClean="0">
                                  <a:latin typeface="Cambria Math" panose="02040503050406030204" pitchFamily="18" charset="0"/>
                                </a:rPr>
                                <m:t>𝑠</m:t>
                              </m:r>
                            </m:num>
                            <m:den>
                              <m:rad>
                                <m:radPr>
                                  <m:degHide m:val="on"/>
                                  <m:ctrlPr>
                                    <a:rPr lang="en-US"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e>
                              </m:rad>
                            </m:den>
                          </m:f>
                        </m:den>
                      </m:f>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F04083DD-FD18-46E1-9577-8C702CA620C9}"/>
                  </a:ext>
                </a:extLst>
              </p:cNvPr>
              <p:cNvSpPr txBox="1">
                <a:spLocks noRot="1" noChangeAspect="1" noMove="1" noResize="1" noEditPoints="1" noAdjustHandles="1" noChangeArrowheads="1" noChangeShapeType="1" noTextEdit="1"/>
              </p:cNvSpPr>
              <p:nvPr/>
            </p:nvSpPr>
            <p:spPr>
              <a:xfrm>
                <a:off x="3312233" y="5819337"/>
                <a:ext cx="1460913" cy="673518"/>
              </a:xfrm>
              <a:prstGeom prst="rect">
                <a:avLst/>
              </a:prstGeom>
              <a:blipFill>
                <a:blip r:embed="rId3"/>
                <a:stretch>
                  <a:fillRect/>
                </a:stretch>
              </a:blipFill>
              <a:ln w="19050">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190168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0678F03-31B2-41D8-AD01-0FEC4B73B167}"/>
                  </a:ext>
                </a:extLst>
              </p:cNvPr>
              <p:cNvSpPr>
                <a:spLocks noGrp="1"/>
              </p:cNvSpPr>
              <p:nvPr>
                <p:ph type="body" sz="quarter" idx="10"/>
              </p:nvPr>
            </p:nvSpPr>
            <p:spPr/>
            <p:txBody>
              <a:bodyPr/>
              <a:lstStyle/>
              <a:p>
                <a:r>
                  <a:rPr lang="en-US" dirty="0"/>
                  <a:t>In aircraft design, a finite number of coupons are tested to estimate the statistical distribution (</a:t>
                </a:r>
                <a:r>
                  <a:rPr lang="en-US" dirty="0">
                    <a:solidFill>
                      <a:srgbClr val="FF0000"/>
                    </a:solidFill>
                  </a:rPr>
                  <a:t>aleatory</a:t>
                </a:r>
                <a:r>
                  <a:rPr lang="en-US" dirty="0"/>
                  <a:t>) of the failure strength</a:t>
                </a:r>
              </a:p>
              <a:p>
                <a:pPr lvl="1"/>
                <a:r>
                  <a:rPr lang="en-US" dirty="0"/>
                  <a:t>Inaccurate estimation due to a finite number of samples (</a:t>
                </a:r>
                <a:r>
                  <a:rPr lang="en-US" dirty="0">
                    <a:solidFill>
                      <a:srgbClr val="FF0000"/>
                    </a:solidFill>
                  </a:rPr>
                  <a:t>epistemic</a:t>
                </a:r>
                <a:r>
                  <a:rPr lang="en-US" dirty="0"/>
                  <a:t>)</a:t>
                </a:r>
              </a:p>
              <a:p>
                <a:pPr lvl="1"/>
                <a:r>
                  <a:rPr lang="en-US" dirty="0"/>
                  <a:t>Designer needs to consider both aleatory and epistemic uncertainty</a:t>
                </a:r>
              </a:p>
              <a:p>
                <a:r>
                  <a:rPr lang="en-US" dirty="0"/>
                  <a:t>Distribution of failure strength</a:t>
                </a:r>
              </a:p>
              <a:p>
                <a:pPr lvl="1"/>
                <a:r>
                  <a:rPr lang="en-US" dirty="0"/>
                  <a:t>Assume the true failure strength is normally distributed: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𝑡𝑟𝑢𝑒</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𝑡𝑟𝑢𝑒</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𝑡𝑟𝑢𝑒</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This is aleatory uncertainty (random)</a:t>
                </a:r>
              </a:p>
              <a:p>
                <a14:m>
                  <m:oMath xmlns:m="http://schemas.openxmlformats.org/officeDocument/2006/math">
                    <m:r>
                      <a:rPr lang="en-US" b="0" i="1" smtClean="0">
                        <a:latin typeface="Cambria Math" panose="02040503050406030204" pitchFamily="18" charset="0"/>
                      </a:rPr>
                      <m:t>𝑛</m:t>
                    </m:r>
                  </m:oMath>
                </a14:m>
                <a:r>
                  <a:rPr lang="en-US" dirty="0"/>
                  <a:t> coupons are tested to estimate failure strength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𝑡𝑒𝑠𝑡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𝑡𝑒𝑠𝑡</m:t>
                        </m:r>
                      </m:sub>
                    </m:sSub>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𝑡𝑒𝑠𝑡</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oMath>
                </a14:m>
                <a:endParaRPr lang="en-US" dirty="0"/>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𝑡𝑒𝑠𝑡</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𝑡𝑟𝑢𝑒</m:t>
                        </m:r>
                      </m:sub>
                    </m:sSub>
                  </m:oMath>
                </a14:m>
                <a:r>
                  <a:rPr lang="en-US" dirty="0"/>
                  <a:t> and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𝑡𝑒𝑠𝑡</m:t>
                        </m:r>
                      </m:sub>
                      <m:sup>
                        <m:r>
                          <a:rPr lang="en-US" i="1">
                            <a:latin typeface="Cambria Math" panose="02040503050406030204" pitchFamily="18" charset="0"/>
                            <a:ea typeface="Cambria Math" panose="02040503050406030204" pitchFamily="18" charset="0"/>
                          </a:rPr>
                          <m:t>2</m:t>
                        </m:r>
                      </m:sup>
                    </m:sSubSup>
                    <m:r>
                      <a:rPr lang="en-US"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𝑡𝑟𝑢𝑒</m:t>
                        </m:r>
                      </m:sub>
                      <m:sup>
                        <m:r>
                          <a:rPr lang="en-US" i="1">
                            <a:latin typeface="Cambria Math" panose="02040503050406030204" pitchFamily="18" charset="0"/>
                            <a:ea typeface="Cambria Math" panose="02040503050406030204" pitchFamily="18" charset="0"/>
                          </a:rPr>
                          <m:t>2</m:t>
                        </m:r>
                      </m:sup>
                    </m:sSubSup>
                  </m:oMath>
                </a14:m>
                <a:r>
                  <a:rPr lang="en-US" dirty="0"/>
                  <a:t> (epistemic uncertainty)</a:t>
                </a:r>
              </a:p>
              <a:p>
                <a:r>
                  <a:rPr lang="en-US" dirty="0"/>
                  <a:t>Uncertainty in the estimated mean and variance</a:t>
                </a:r>
              </a:p>
            </p:txBody>
          </p:sp>
        </mc:Choice>
        <mc:Fallback xmlns="">
          <p:sp>
            <p:nvSpPr>
              <p:cNvPr id="2" name="Text Placeholder 1">
                <a:extLst>
                  <a:ext uri="{FF2B5EF4-FFF2-40B4-BE49-F238E27FC236}">
                    <a16:creationId xmlns:a16="http://schemas.microsoft.com/office/drawing/2014/main" id="{60678F03-31B2-41D8-AD01-0FEC4B73B16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0890D11-DCAC-4B89-9CD8-FCD883CEFD18}"/>
              </a:ext>
            </a:extLst>
          </p:cNvPr>
          <p:cNvSpPr>
            <a:spLocks noGrp="1"/>
          </p:cNvSpPr>
          <p:nvPr>
            <p:ph type="title"/>
          </p:nvPr>
        </p:nvSpPr>
        <p:spPr/>
        <p:txBody>
          <a:bodyPr/>
          <a:lstStyle/>
          <a:p>
            <a:r>
              <a:rPr lang="en-US" dirty="0"/>
              <a:t>Sampling Uncertainty in Coupon Tests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E0A457-0463-4526-B272-B79261B3CB88}"/>
                  </a:ext>
                </a:extLst>
              </p:cNvPr>
              <p:cNvSpPr txBox="1"/>
              <p:nvPr/>
            </p:nvSpPr>
            <p:spPr>
              <a:xfrm>
                <a:off x="1524563" y="5370394"/>
                <a:ext cx="6094874" cy="700641"/>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𝑒𝑠𝑡</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𝑡𝑒𝑠𝑡</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Sup>
                                <m:sSubSupPr>
                                  <m:ctrlPr>
                                    <a:rPr lang="en-US" sz="2000" b="0" i="1" smtClean="0">
                                      <a:latin typeface="Cambria Math" panose="02040503050406030204" pitchFamily="18" charset="0"/>
                                      <a:ea typeface="Cambria Math" panose="02040503050406030204" pitchFamily="18" charset="0"/>
                                    </a:rPr>
                                  </m:ctrlPr>
                                </m:sSubSupPr>
                                <m:e>
                                  <m:r>
                                    <m:rPr>
                                      <m:sty m:val="p"/>
                                    </m:rPr>
                                    <a:rPr lang="en-US" sz="2000" b="0" i="0" smtClean="0">
                                      <a:latin typeface="Cambria Math" panose="02040503050406030204" pitchFamily="18" charset="0"/>
                                      <a:ea typeface="Cambria Math" panose="02040503050406030204" pitchFamily="18" charset="0"/>
                                    </a:rPr>
                                    <m:t>Σ</m:t>
                                  </m:r>
                                </m:e>
                                <m:sub>
                                  <m:r>
                                    <a:rPr lang="en-US" sz="2000" b="0" i="1" smtClean="0">
                                      <a:latin typeface="Cambria Math" panose="02040503050406030204" pitchFamily="18" charset="0"/>
                                      <a:ea typeface="Cambria Math" panose="02040503050406030204" pitchFamily="18" charset="0"/>
                                    </a:rPr>
                                    <m:t>𝑒𝑠𝑡</m:t>
                                  </m:r>
                                </m:sub>
                                <m:sup>
                                  <m:r>
                                    <a:rPr lang="en-US" sz="2000" b="0" i="1" smtClean="0">
                                      <a:latin typeface="Cambria Math" panose="02040503050406030204" pitchFamily="18" charset="0"/>
                                      <a:ea typeface="Cambria Math" panose="02040503050406030204" pitchFamily="18" charset="0"/>
                                    </a:rPr>
                                    <m:t>2</m:t>
                                  </m:r>
                                </m:sup>
                              </m:sSubSup>
                            </m:num>
                            <m:den>
                              <m:r>
                                <a:rPr lang="en-US" sz="2000" b="0" i="1" smtClean="0">
                                  <a:latin typeface="Cambria Math" panose="02040503050406030204" pitchFamily="18" charset="0"/>
                                  <a:ea typeface="Cambria Math" panose="02040503050406030204" pitchFamily="18" charset="0"/>
                                </a:rPr>
                                <m:t>𝑛</m:t>
                              </m:r>
                            </m:den>
                          </m:f>
                        </m:e>
                      </m:d>
                      <m:r>
                        <a:rPr lang="en-US" sz="2000" b="0" i="1" smtClean="0">
                          <a:latin typeface="Cambria Math" panose="02040503050406030204" pitchFamily="18" charset="0"/>
                          <a:ea typeface="Cambria Math" panose="02040503050406030204" pitchFamily="18" charset="0"/>
                        </a:rPr>
                        <m:t>,  </m:t>
                      </m:r>
                      <m:sSubSup>
                        <m:sSubSupPr>
                          <m:ctrlPr>
                            <a:rPr lang="en-US" sz="2000" i="1">
                              <a:latin typeface="Cambria Math" panose="02040503050406030204" pitchFamily="18" charset="0"/>
                              <a:ea typeface="Cambria Math" panose="02040503050406030204" pitchFamily="18" charset="0"/>
                            </a:rPr>
                          </m:ctrlPr>
                        </m:sSubSupPr>
                        <m:e>
                          <m:r>
                            <m:rPr>
                              <m:sty m:val="p"/>
                            </m:rPr>
                            <a:rPr lang="en-US" sz="2000">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𝑒𝑠𝑡</m:t>
                          </m:r>
                        </m:sub>
                        <m:sup>
                          <m:r>
                            <a:rPr lang="en-US" sz="2000" i="1">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Inv</m:t>
                      </m:r>
                      <m:r>
                        <a:rPr lang="en-US" sz="2000" b="0" i="0"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𝜒</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−1,</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𝑡𝑒𝑠𝑡</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FFE0A457-0463-4526-B272-B79261B3CB88}"/>
                  </a:ext>
                </a:extLst>
              </p:cNvPr>
              <p:cNvSpPr txBox="1">
                <a:spLocks noRot="1" noChangeAspect="1" noMove="1" noResize="1" noEditPoints="1" noAdjustHandles="1" noChangeArrowheads="1" noChangeShapeType="1" noTextEdit="1"/>
              </p:cNvSpPr>
              <p:nvPr/>
            </p:nvSpPr>
            <p:spPr>
              <a:xfrm>
                <a:off x="1524563" y="5370394"/>
                <a:ext cx="6094874" cy="700641"/>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652CA8-EA64-4C45-A37B-425C2B6DA9BE}"/>
                  </a:ext>
                </a:extLst>
              </p:cNvPr>
              <p:cNvSpPr txBox="1"/>
              <p:nvPr/>
            </p:nvSpPr>
            <p:spPr>
              <a:xfrm>
                <a:off x="5282588" y="6071035"/>
                <a:ext cx="3093796" cy="430887"/>
              </a:xfrm>
              <a:prstGeom prst="rect">
                <a:avLst/>
              </a:prstGeom>
              <a:noFill/>
            </p:spPr>
            <p:txBody>
              <a:bodyPr wrap="none" lIns="0" tIns="0" rIns="0" bIns="0" rtlCol="0">
                <a:spAutoFit/>
              </a:bodyPr>
              <a:lstStyle/>
              <a:p>
                <a:pPr algn="l"/>
                <a:r>
                  <a:rPr lang="en-US" sz="1400" b="0" dirty="0">
                    <a:latin typeface="Arial" panose="020B0604020202020204" pitchFamily="34" charset="0"/>
                    <a:cs typeface="Arial" panose="020B0604020202020204" pitchFamily="34" charset="0"/>
                  </a:rPr>
                  <a:t>scaled inverse chi-squared distribution </a:t>
                </a:r>
                <a:br>
                  <a:rPr lang="en-US" sz="1400" b="0"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of  </a:t>
                </a:r>
                <a14:m>
                  <m:oMath xmlns:m="http://schemas.openxmlformats.org/officeDocument/2006/math">
                    <m:r>
                      <a:rPr lang="en-US" sz="1400" b="0" i="1" smtClean="0">
                        <a:latin typeface="Cambria Math" panose="02040503050406030204" pitchFamily="18" charset="0"/>
                        <a:cs typeface="Arial" panose="020B0604020202020204" pitchFamily="34" charset="0"/>
                      </a:rPr>
                      <m:t>𝑛</m:t>
                    </m:r>
                    <m:r>
                      <a:rPr lang="en-US" sz="1400" b="0" i="1" smtClean="0">
                        <a:latin typeface="Cambria Math" panose="02040503050406030204" pitchFamily="18" charset="0"/>
                        <a:cs typeface="Arial" panose="020B0604020202020204" pitchFamily="34" charset="0"/>
                      </a:rPr>
                      <m:t>−1</m:t>
                    </m:r>
                  </m:oMath>
                </a14:m>
                <a:r>
                  <a:rPr lang="en-US" sz="1400" b="0" dirty="0">
                    <a:latin typeface="Arial" panose="020B0604020202020204" pitchFamily="34" charset="0"/>
                    <a:cs typeface="Arial" panose="020B0604020202020204" pitchFamily="34" charset="0"/>
                  </a:rPr>
                  <a:t> degrees-of-freedom </a:t>
                </a:r>
              </a:p>
            </p:txBody>
          </p:sp>
        </mc:Choice>
        <mc:Fallback xmlns="">
          <p:sp>
            <p:nvSpPr>
              <p:cNvPr id="4" name="TextBox 3">
                <a:extLst>
                  <a:ext uri="{FF2B5EF4-FFF2-40B4-BE49-F238E27FC236}">
                    <a16:creationId xmlns:a16="http://schemas.microsoft.com/office/drawing/2014/main" id="{68652CA8-EA64-4C45-A37B-425C2B6DA9BE}"/>
                  </a:ext>
                </a:extLst>
              </p:cNvPr>
              <p:cNvSpPr txBox="1">
                <a:spLocks noRot="1" noChangeAspect="1" noMove="1" noResize="1" noEditPoints="1" noAdjustHandles="1" noChangeArrowheads="1" noChangeShapeType="1" noTextEdit="1"/>
              </p:cNvSpPr>
              <p:nvPr/>
            </p:nvSpPr>
            <p:spPr>
              <a:xfrm>
                <a:off x="5282588" y="6071035"/>
                <a:ext cx="3093796" cy="430887"/>
              </a:xfrm>
              <a:prstGeom prst="rect">
                <a:avLst/>
              </a:prstGeom>
              <a:blipFill>
                <a:blip r:embed="rId4"/>
                <a:stretch>
                  <a:fillRect l="-3550" t="-12676" r="-2761" b="-23944"/>
                </a:stretch>
              </a:blipFill>
            </p:spPr>
            <p:txBody>
              <a:bodyPr/>
              <a:lstStyle/>
              <a:p>
                <a:r>
                  <a:rPr lang="en-US">
                    <a:noFill/>
                  </a:rPr>
                  <a:t> </a:t>
                </a:r>
              </a:p>
            </p:txBody>
          </p:sp>
        </mc:Fallback>
      </mc:AlternateContent>
    </p:spTree>
    <p:extLst>
      <p:ext uri="{BB962C8B-B14F-4D97-AF65-F5344CB8AC3E}">
        <p14:creationId xmlns:p14="http://schemas.microsoft.com/office/powerpoint/2010/main" val="342500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696E4CA-B0E8-4DA0-8489-7209C85DA108}"/>
                  </a:ext>
                </a:extLst>
              </p:cNvPr>
              <p:cNvSpPr>
                <a:spLocks noGrp="1"/>
              </p:cNvSpPr>
              <p:nvPr>
                <p:ph type="body" sz="quarter" idx="10"/>
              </p:nvPr>
            </p:nvSpPr>
            <p:spPr/>
            <p:txBody>
              <a:bodyPr/>
              <a:lstStyle/>
              <a:p>
                <a:r>
                  <a:rPr lang="en-US" dirty="0"/>
                  <a:t>Sources of epistemic uncertainty</a:t>
                </a:r>
              </a:p>
              <a:p>
                <a:pPr lvl="1"/>
                <a:r>
                  <a:rPr lang="en-US" dirty="0">
                    <a:sym typeface="Wingdings" panose="05000000000000000000" pitchFamily="2" charset="2"/>
                  </a:rPr>
                  <a:t>sampling error, modeling error, numerical error</a:t>
                </a:r>
              </a:p>
              <a:p>
                <a:pPr lvl="1"/>
                <a:r>
                  <a:rPr lang="en-US" dirty="0">
                    <a:sym typeface="Wingdings" panose="05000000000000000000" pitchFamily="2" charset="2"/>
                  </a:rPr>
                  <a:t>Not random, but the true values are unknown (uncertain)</a:t>
                </a:r>
              </a:p>
              <a:p>
                <a:pPr lvl="1"/>
                <a:r>
                  <a:rPr lang="en-US" dirty="0">
                    <a:sym typeface="Wingdings" panose="05000000000000000000" pitchFamily="2" charset="2"/>
                  </a:rPr>
                  <a:t>PDF represents the shape of knowledge</a:t>
                </a:r>
              </a:p>
              <a:p>
                <a:r>
                  <a:rPr lang="en-US" dirty="0">
                    <a:sym typeface="Wingdings" panose="05000000000000000000" pitchFamily="2" charset="2"/>
                  </a:rPr>
                  <a:t>Epistemic uncertainty is often represented by confidence intervals</a:t>
                </a:r>
              </a:p>
              <a:p>
                <a:pPr lvl="1"/>
                <a:r>
                  <a:rPr lang="en-US" dirty="0">
                    <a:solidFill>
                      <a:srgbClr val="FF0000"/>
                    </a:solidFill>
                    <a:sym typeface="Wingdings" panose="05000000000000000000" pitchFamily="2" charset="2"/>
                  </a:rPr>
                  <a:t>B-basis allowables</a:t>
                </a:r>
                <a:r>
                  <a:rPr lang="en-US" dirty="0">
                    <a:sym typeface="Wingdings" panose="05000000000000000000" pitchFamily="2" charset="2"/>
                  </a:rPr>
                  <a:t>: the conservative failure strength is estimated by 90th percentile (aleatory) with 95% confidence (epistemic)</a:t>
                </a:r>
              </a:p>
              <a:p>
                <a:r>
                  <a:rPr lang="en-US" dirty="0">
                    <a:sym typeface="Wingdings" panose="05000000000000000000" pitchFamily="2" charset="2"/>
                  </a:rPr>
                  <a:t>If </a:t>
                </a:r>
                <a14:m>
                  <m:oMath xmlns:m="http://schemas.openxmlformats.org/officeDocument/2006/math">
                    <m:r>
                      <a:rPr lang="en-US" b="0" i="1" smtClean="0">
                        <a:latin typeface="Cambria Math" panose="02040503050406030204" pitchFamily="18" charset="0"/>
                        <a:sym typeface="Wingdings" panose="05000000000000000000" pitchFamily="2" charset="2"/>
                      </a:rPr>
                      <m:t>𝑛</m:t>
                    </m:r>
                  </m:oMath>
                </a14:m>
                <a:r>
                  <a:rPr lang="en-US" dirty="0"/>
                  <a:t> increases, sampling uncertainty can be </a:t>
                </a:r>
                <a:r>
                  <a:rPr lang="en-US" dirty="0">
                    <a:solidFill>
                      <a:srgbClr val="FF0000"/>
                    </a:solidFill>
                  </a:rPr>
                  <a:t>reduced</a:t>
                </a:r>
              </a:p>
              <a:p>
                <a:r>
                  <a:rPr lang="en-US" dirty="0"/>
                  <a:t>But the inherent material variable (aleatory) cannot be reduced</a:t>
                </a:r>
              </a:p>
            </p:txBody>
          </p:sp>
        </mc:Choice>
        <mc:Fallback xmlns="">
          <p:sp>
            <p:nvSpPr>
              <p:cNvPr id="2" name="Text Placeholder 1">
                <a:extLst>
                  <a:ext uri="{FF2B5EF4-FFF2-40B4-BE49-F238E27FC236}">
                    <a16:creationId xmlns:a16="http://schemas.microsoft.com/office/drawing/2014/main" id="{3696E4CA-B0E8-4DA0-8489-7209C85DA10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D06DD49-6F97-48D8-B637-1F613C90B44C}"/>
              </a:ext>
            </a:extLst>
          </p:cNvPr>
          <p:cNvSpPr>
            <a:spLocks noGrp="1"/>
          </p:cNvSpPr>
          <p:nvPr>
            <p:ph type="title"/>
          </p:nvPr>
        </p:nvSpPr>
        <p:spPr/>
        <p:txBody>
          <a:bodyPr/>
          <a:lstStyle/>
          <a:p>
            <a:r>
              <a:rPr lang="en-US" dirty="0"/>
              <a:t>Sampling Uncertainty in Coupon Tests cont.</a:t>
            </a:r>
          </a:p>
        </p:txBody>
      </p:sp>
    </p:spTree>
    <p:extLst>
      <p:ext uri="{BB962C8B-B14F-4D97-AF65-F5344CB8AC3E}">
        <p14:creationId xmlns:p14="http://schemas.microsoft.com/office/powerpoint/2010/main" val="2394296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86AE16-E863-4F7B-96A7-32DDD6394683}"/>
              </a:ext>
            </a:extLst>
          </p:cNvPr>
          <p:cNvSpPr>
            <a:spLocks noGrp="1"/>
          </p:cNvSpPr>
          <p:nvPr>
            <p:ph type="body" sz="quarter" idx="10"/>
          </p:nvPr>
        </p:nvSpPr>
        <p:spPr/>
        <p:txBody>
          <a:bodyPr/>
          <a:lstStyle/>
          <a:p>
            <a:r>
              <a:rPr lang="en-US" dirty="0"/>
              <a:t>Calculate the mean and 90th percentile of failure strength</a:t>
            </a:r>
          </a:p>
          <a:p>
            <a:endParaRPr lang="en-US" dirty="0"/>
          </a:p>
          <a:p>
            <a:endParaRPr lang="en-US" dirty="0"/>
          </a:p>
          <a:p>
            <a:endParaRPr lang="en-US" dirty="0"/>
          </a:p>
          <a:p>
            <a:endParaRPr lang="en-US" dirty="0"/>
          </a:p>
          <a:p>
            <a:r>
              <a:rPr lang="en-US" dirty="0"/>
              <a:t>Distribution type is known but distribution parameters are unknown</a:t>
            </a:r>
          </a:p>
          <a:p>
            <a:r>
              <a:rPr lang="en-US" dirty="0"/>
              <a:t>Double-loop Monte Carlo Simulation (MCS)</a:t>
            </a:r>
          </a:p>
        </p:txBody>
      </p:sp>
      <p:sp>
        <p:nvSpPr>
          <p:cNvPr id="3" name="Title 2">
            <a:extLst>
              <a:ext uri="{FF2B5EF4-FFF2-40B4-BE49-F238E27FC236}">
                <a16:creationId xmlns:a16="http://schemas.microsoft.com/office/drawing/2014/main" id="{D0C5AD16-49FB-4C6E-ABF3-4ED468640075}"/>
              </a:ext>
            </a:extLst>
          </p:cNvPr>
          <p:cNvSpPr>
            <a:spLocks noGrp="1"/>
          </p:cNvSpPr>
          <p:nvPr>
            <p:ph type="title"/>
          </p:nvPr>
        </p:nvSpPr>
        <p:spPr/>
        <p:txBody>
          <a:bodyPr/>
          <a:lstStyle/>
          <a:p>
            <a:r>
              <a:rPr lang="en-US" dirty="0"/>
              <a:t>Ex) Failure Strength</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E7F1699-D183-4F00-8CDF-01798D605274}"/>
                  </a:ext>
                </a:extLst>
              </p:cNvPr>
              <p:cNvGraphicFramePr>
                <a:graphicFrameLocks noGrp="1"/>
              </p:cNvGraphicFramePr>
              <p:nvPr>
                <p:extLst>
                  <p:ext uri="{D42A27DB-BD31-4B8C-83A1-F6EECF244321}">
                    <p14:modId xmlns:p14="http://schemas.microsoft.com/office/powerpoint/2010/main" val="1229434365"/>
                  </p:ext>
                </p:extLst>
              </p:nvPr>
            </p:nvGraphicFramePr>
            <p:xfrm>
              <a:off x="1388988" y="1507465"/>
              <a:ext cx="6096000" cy="185743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45325556"/>
                        </a:ext>
                      </a:extLst>
                    </a:gridCol>
                    <a:gridCol w="3048000">
                      <a:extLst>
                        <a:ext uri="{9D8B030D-6E8A-4147-A177-3AD203B41FA5}">
                          <a16:colId xmlns:a16="http://schemas.microsoft.com/office/drawing/2014/main" val="477355073"/>
                        </a:ext>
                      </a:extLst>
                    </a:gridCol>
                  </a:tblGrid>
                  <a:tr h="370840">
                    <a:tc>
                      <a:txBody>
                        <a:bodyPr/>
                        <a:lstStyle/>
                        <a:p>
                          <a:r>
                            <a:rPr lang="en-US" dirty="0"/>
                            <a:t>Failure strength</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0" smtClean="0">
                                        <a:latin typeface="Cambria Math" panose="02040503050406030204" pitchFamily="18" charset="0"/>
                                      </a:rPr>
                                      <m:t>𝐞𝐬𝐭</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𝑵</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𝑴</m:t>
                                    </m:r>
                                  </m:e>
                                  <m:sub>
                                    <m:r>
                                      <a:rPr lang="en-US" b="1" i="0" smtClean="0">
                                        <a:latin typeface="Cambria Math" panose="02040503050406030204" pitchFamily="18" charset="0"/>
                                        <a:ea typeface="Cambria Math" panose="02040503050406030204" pitchFamily="18" charset="0"/>
                                      </a:rPr>
                                      <m:t>𝐞𝐬𝐭</m:t>
                                    </m:r>
                                  </m:sub>
                                </m:sSub>
                                <m:r>
                                  <a:rPr lang="en-US" b="1" i="1" smtClean="0">
                                    <a:latin typeface="Cambria Math" panose="02040503050406030204" pitchFamily="18" charset="0"/>
                                    <a:ea typeface="Cambria Math" panose="02040503050406030204" pitchFamily="18" charset="0"/>
                                  </a:rPr>
                                  <m:t>,</m:t>
                                </m:r>
                                <m:sSubSup>
                                  <m:sSubSupPr>
                                    <m:ctrlPr>
                                      <a:rPr lang="en-US" b="1" i="1" smtClean="0">
                                        <a:latin typeface="Cambria Math" panose="02040503050406030204" pitchFamily="18" charset="0"/>
                                        <a:ea typeface="Cambria Math" panose="02040503050406030204" pitchFamily="18" charset="0"/>
                                      </a:rPr>
                                    </m:ctrlPr>
                                  </m:sSubSupPr>
                                  <m:e>
                                    <m:r>
                                      <a:rPr lang="en-US" b="1" i="0" smtClean="0">
                                        <a:latin typeface="Cambria Math" panose="02040503050406030204" pitchFamily="18" charset="0"/>
                                        <a:ea typeface="Cambria Math" panose="02040503050406030204" pitchFamily="18" charset="0"/>
                                      </a:rPr>
                                      <m:t>𝚺</m:t>
                                    </m:r>
                                  </m:e>
                                  <m:sub>
                                    <m:r>
                                      <a:rPr lang="en-US" b="1" i="0" smtClean="0">
                                        <a:latin typeface="Cambria Math" panose="02040503050406030204" pitchFamily="18" charset="0"/>
                                        <a:ea typeface="Cambria Math" panose="02040503050406030204" pitchFamily="18" charset="0"/>
                                      </a:rPr>
                                      <m:t>𝐞𝐬𝐭</m:t>
                                    </m:r>
                                  </m:sub>
                                  <m:sup>
                                    <m:r>
                                      <a:rPr lang="en-US" b="1" i="0" smtClean="0">
                                        <a:latin typeface="Cambria Math" panose="02040503050406030204" pitchFamily="18" charset="0"/>
                                        <a:ea typeface="Cambria Math" panose="02040503050406030204" pitchFamily="18" charset="0"/>
                                      </a:rPr>
                                      <m:t>𝟐</m:t>
                                    </m:r>
                                  </m:sup>
                                </m:sSubSup>
                                <m:r>
                                  <a:rPr lang="en-US" b="1" i="0"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3801691600"/>
                      </a:ext>
                    </a:extLst>
                  </a:tr>
                  <a:tr h="370840">
                    <a:tc>
                      <a:txBody>
                        <a:bodyPr/>
                        <a:lstStyle/>
                        <a:p>
                          <a:r>
                            <a:rPr lang="en-US" dirty="0"/>
                            <a:t>Estimated mean</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m:rPr>
                                        <m:sty m:val="p"/>
                                      </m:rPr>
                                      <a:rPr lang="en-US" b="0" i="0" smtClean="0">
                                        <a:latin typeface="Cambria Math" panose="02040503050406030204" pitchFamily="18" charset="0"/>
                                      </a:rPr>
                                      <m:t>est</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(200,250)</m:t>
                                </m:r>
                              </m:oMath>
                            </m:oMathPara>
                          </a14:m>
                          <a:endParaRPr lang="en-US" dirty="0"/>
                        </a:p>
                      </a:txBody>
                      <a:tcPr/>
                    </a:tc>
                    <a:extLst>
                      <a:ext uri="{0D108BD9-81ED-4DB2-BD59-A6C34878D82A}">
                        <a16:rowId xmlns:a16="http://schemas.microsoft.com/office/drawing/2014/main" val="3705243952"/>
                      </a:ext>
                    </a:extLst>
                  </a:tr>
                  <a:tr h="370840">
                    <a:tc>
                      <a:txBody>
                        <a:bodyPr/>
                        <a:lstStyle/>
                        <a:p>
                          <a:r>
                            <a:rPr lang="en-US" dirty="0"/>
                            <a:t>True mean</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m:rPr>
                                        <m:sty m:val="p"/>
                                      </m:rPr>
                                      <a:rPr lang="en-US" b="0" i="0" smtClean="0">
                                        <a:latin typeface="Cambria Math" panose="02040503050406030204" pitchFamily="18" charset="0"/>
                                      </a:rPr>
                                      <m:t>true</m:t>
                                    </m:r>
                                  </m:sub>
                                </m:sSub>
                                <m:r>
                                  <a:rPr lang="en-US" b="0" i="1" smtClean="0">
                                    <a:latin typeface="Cambria Math" panose="02040503050406030204" pitchFamily="18" charset="0"/>
                                  </a:rPr>
                                  <m:t>=225</m:t>
                                </m:r>
                              </m:oMath>
                            </m:oMathPara>
                          </a14:m>
                          <a:endParaRPr lang="en-US" dirty="0"/>
                        </a:p>
                      </a:txBody>
                      <a:tcPr/>
                    </a:tc>
                    <a:extLst>
                      <a:ext uri="{0D108BD9-81ED-4DB2-BD59-A6C34878D82A}">
                        <a16:rowId xmlns:a16="http://schemas.microsoft.com/office/drawing/2014/main" val="782351437"/>
                      </a:ext>
                    </a:extLst>
                  </a:tr>
                  <a:tr h="370840">
                    <a:tc>
                      <a:txBody>
                        <a:bodyPr/>
                        <a:lstStyle/>
                        <a:p>
                          <a:r>
                            <a:rPr lang="en-US" dirty="0"/>
                            <a:t>Estimated STD</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𝑒𝑠𝑡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𝑡𝑟𝑢𝑒</m:t>
                                    </m:r>
                                  </m:sub>
                                </m:sSub>
                                <m:r>
                                  <a:rPr lang="en-US" b="0" i="1" smtClean="0">
                                    <a:latin typeface="Cambria Math" panose="02040503050406030204" pitchFamily="18" charset="0"/>
                                  </a:rPr>
                                  <m:t>=20</m:t>
                                </m:r>
                              </m:oMath>
                            </m:oMathPara>
                          </a14:m>
                          <a:endParaRPr lang="en-US" dirty="0"/>
                        </a:p>
                      </a:txBody>
                      <a:tcPr/>
                    </a:tc>
                    <a:extLst>
                      <a:ext uri="{0D108BD9-81ED-4DB2-BD59-A6C34878D82A}">
                        <a16:rowId xmlns:a16="http://schemas.microsoft.com/office/drawing/2014/main" val="2478769731"/>
                      </a:ext>
                    </a:extLst>
                  </a:tr>
                  <a:tr h="370840">
                    <a:tc>
                      <a:txBody>
                        <a:bodyPr/>
                        <a:lstStyle/>
                        <a:p>
                          <a:r>
                            <a:rPr lang="en-US" dirty="0"/>
                            <a:t>Applied stress</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=190</m:t>
                                </m:r>
                              </m:oMath>
                            </m:oMathPara>
                          </a14:m>
                          <a:endParaRPr lang="en-US" dirty="0"/>
                        </a:p>
                      </a:txBody>
                      <a:tcPr/>
                    </a:tc>
                    <a:extLst>
                      <a:ext uri="{0D108BD9-81ED-4DB2-BD59-A6C34878D82A}">
                        <a16:rowId xmlns:a16="http://schemas.microsoft.com/office/drawing/2014/main" val="3178649449"/>
                      </a:ext>
                    </a:extLst>
                  </a:tr>
                </a:tbl>
              </a:graphicData>
            </a:graphic>
          </p:graphicFrame>
        </mc:Choice>
        <mc:Fallback xmlns="">
          <p:graphicFrame>
            <p:nvGraphicFramePr>
              <p:cNvPr id="4" name="Table 4">
                <a:extLst>
                  <a:ext uri="{FF2B5EF4-FFF2-40B4-BE49-F238E27FC236}">
                    <a16:creationId xmlns:a16="http://schemas.microsoft.com/office/drawing/2014/main" id="{1E7F1699-D183-4F00-8CDF-01798D605274}"/>
                  </a:ext>
                </a:extLst>
              </p:cNvPr>
              <p:cNvGraphicFramePr>
                <a:graphicFrameLocks noGrp="1"/>
              </p:cNvGraphicFramePr>
              <p:nvPr>
                <p:extLst>
                  <p:ext uri="{D42A27DB-BD31-4B8C-83A1-F6EECF244321}">
                    <p14:modId xmlns:p14="http://schemas.microsoft.com/office/powerpoint/2010/main" val="1229434365"/>
                  </p:ext>
                </p:extLst>
              </p:nvPr>
            </p:nvGraphicFramePr>
            <p:xfrm>
              <a:off x="1388988" y="1507465"/>
              <a:ext cx="6096000" cy="185743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45325556"/>
                        </a:ext>
                      </a:extLst>
                    </a:gridCol>
                    <a:gridCol w="3048000">
                      <a:extLst>
                        <a:ext uri="{9D8B030D-6E8A-4147-A177-3AD203B41FA5}">
                          <a16:colId xmlns:a16="http://schemas.microsoft.com/office/drawing/2014/main" val="477355073"/>
                        </a:ext>
                      </a:extLst>
                    </a:gridCol>
                  </a:tblGrid>
                  <a:tr h="374079">
                    <a:tc>
                      <a:txBody>
                        <a:bodyPr/>
                        <a:lstStyle/>
                        <a:p>
                          <a:r>
                            <a:rPr lang="en-US" dirty="0"/>
                            <a:t>Failure strength</a:t>
                          </a:r>
                        </a:p>
                      </a:txBody>
                      <a:tcPr/>
                    </a:tc>
                    <a:tc>
                      <a:txBody>
                        <a:bodyPr/>
                        <a:lstStyle/>
                        <a:p>
                          <a:endParaRPr lang="en-US"/>
                        </a:p>
                      </a:txBody>
                      <a:tcPr>
                        <a:blipFill>
                          <a:blip r:embed="rId2"/>
                          <a:stretch>
                            <a:fillRect l="-100400" t="-8197" r="-1000" b="-424590"/>
                          </a:stretch>
                        </a:blipFill>
                      </a:tcPr>
                    </a:tc>
                    <a:extLst>
                      <a:ext uri="{0D108BD9-81ED-4DB2-BD59-A6C34878D82A}">
                        <a16:rowId xmlns:a16="http://schemas.microsoft.com/office/drawing/2014/main" val="3801691600"/>
                      </a:ext>
                    </a:extLst>
                  </a:tr>
                  <a:tr h="370840">
                    <a:tc>
                      <a:txBody>
                        <a:bodyPr/>
                        <a:lstStyle/>
                        <a:p>
                          <a:r>
                            <a:rPr lang="en-US" dirty="0"/>
                            <a:t>Estimated mean</a:t>
                          </a:r>
                        </a:p>
                      </a:txBody>
                      <a:tcPr/>
                    </a:tc>
                    <a:tc>
                      <a:txBody>
                        <a:bodyPr/>
                        <a:lstStyle/>
                        <a:p>
                          <a:endParaRPr lang="en-US"/>
                        </a:p>
                      </a:txBody>
                      <a:tcPr>
                        <a:blipFill>
                          <a:blip r:embed="rId2"/>
                          <a:stretch>
                            <a:fillRect l="-100400" t="-108197" r="-1000" b="-324590"/>
                          </a:stretch>
                        </a:blipFill>
                      </a:tcPr>
                    </a:tc>
                    <a:extLst>
                      <a:ext uri="{0D108BD9-81ED-4DB2-BD59-A6C34878D82A}">
                        <a16:rowId xmlns:a16="http://schemas.microsoft.com/office/drawing/2014/main" val="3705243952"/>
                      </a:ext>
                    </a:extLst>
                  </a:tr>
                  <a:tr h="370840">
                    <a:tc>
                      <a:txBody>
                        <a:bodyPr/>
                        <a:lstStyle/>
                        <a:p>
                          <a:r>
                            <a:rPr lang="en-US" dirty="0"/>
                            <a:t>True mean</a:t>
                          </a:r>
                        </a:p>
                      </a:txBody>
                      <a:tcPr/>
                    </a:tc>
                    <a:tc>
                      <a:txBody>
                        <a:bodyPr/>
                        <a:lstStyle/>
                        <a:p>
                          <a:endParaRPr lang="en-US"/>
                        </a:p>
                      </a:txBody>
                      <a:tcPr>
                        <a:blipFill>
                          <a:blip r:embed="rId2"/>
                          <a:stretch>
                            <a:fillRect l="-100400" t="-208197" r="-1000" b="-224590"/>
                          </a:stretch>
                        </a:blipFill>
                      </a:tcPr>
                    </a:tc>
                    <a:extLst>
                      <a:ext uri="{0D108BD9-81ED-4DB2-BD59-A6C34878D82A}">
                        <a16:rowId xmlns:a16="http://schemas.microsoft.com/office/drawing/2014/main" val="782351437"/>
                      </a:ext>
                    </a:extLst>
                  </a:tr>
                  <a:tr h="370840">
                    <a:tc>
                      <a:txBody>
                        <a:bodyPr/>
                        <a:lstStyle/>
                        <a:p>
                          <a:r>
                            <a:rPr lang="en-US" dirty="0"/>
                            <a:t>Estimated STD</a:t>
                          </a:r>
                        </a:p>
                      </a:txBody>
                      <a:tcPr/>
                    </a:tc>
                    <a:tc>
                      <a:txBody>
                        <a:bodyPr/>
                        <a:lstStyle/>
                        <a:p>
                          <a:endParaRPr lang="en-US"/>
                        </a:p>
                      </a:txBody>
                      <a:tcPr>
                        <a:blipFill>
                          <a:blip r:embed="rId2"/>
                          <a:stretch>
                            <a:fillRect l="-100400" t="-308197" r="-1000" b="-124590"/>
                          </a:stretch>
                        </a:blipFill>
                      </a:tcPr>
                    </a:tc>
                    <a:extLst>
                      <a:ext uri="{0D108BD9-81ED-4DB2-BD59-A6C34878D82A}">
                        <a16:rowId xmlns:a16="http://schemas.microsoft.com/office/drawing/2014/main" val="2478769731"/>
                      </a:ext>
                    </a:extLst>
                  </a:tr>
                  <a:tr h="370840">
                    <a:tc>
                      <a:txBody>
                        <a:bodyPr/>
                        <a:lstStyle/>
                        <a:p>
                          <a:r>
                            <a:rPr lang="en-US" dirty="0"/>
                            <a:t>Applied stress</a:t>
                          </a:r>
                        </a:p>
                      </a:txBody>
                      <a:tcPr/>
                    </a:tc>
                    <a:tc>
                      <a:txBody>
                        <a:bodyPr/>
                        <a:lstStyle/>
                        <a:p>
                          <a:endParaRPr lang="en-US"/>
                        </a:p>
                      </a:txBody>
                      <a:tcPr>
                        <a:blipFill>
                          <a:blip r:embed="rId2"/>
                          <a:stretch>
                            <a:fillRect l="-100400" t="-408197" r="-1000" b="-24590"/>
                          </a:stretch>
                        </a:blipFill>
                      </a:tcPr>
                    </a:tc>
                    <a:extLst>
                      <a:ext uri="{0D108BD9-81ED-4DB2-BD59-A6C34878D82A}">
                        <a16:rowId xmlns:a16="http://schemas.microsoft.com/office/drawing/2014/main" val="3178649449"/>
                      </a:ext>
                    </a:extLst>
                  </a:tr>
                </a:tbl>
              </a:graphicData>
            </a:graphic>
          </p:graphicFrame>
        </mc:Fallback>
      </mc:AlternateContent>
      <p:graphicFrame>
        <p:nvGraphicFramePr>
          <p:cNvPr id="6" name="개체 3">
            <a:extLst>
              <a:ext uri="{FF2B5EF4-FFF2-40B4-BE49-F238E27FC236}">
                <a16:creationId xmlns:a16="http://schemas.microsoft.com/office/drawing/2014/main" id="{949E7DD1-269B-4D89-A4FA-DB0923051149}"/>
              </a:ext>
            </a:extLst>
          </p:cNvPr>
          <p:cNvGraphicFramePr>
            <a:graphicFrameLocks noChangeAspect="1"/>
          </p:cNvGraphicFramePr>
          <p:nvPr>
            <p:extLst>
              <p:ext uri="{D42A27DB-BD31-4B8C-83A1-F6EECF244321}">
                <p14:modId xmlns:p14="http://schemas.microsoft.com/office/powerpoint/2010/main" val="799125629"/>
              </p:ext>
            </p:extLst>
          </p:nvPr>
        </p:nvGraphicFramePr>
        <p:xfrm>
          <a:off x="2129509" y="4119850"/>
          <a:ext cx="5033006" cy="2344364"/>
        </p:xfrm>
        <a:graphic>
          <a:graphicData uri="http://schemas.openxmlformats.org/presentationml/2006/ole">
            <mc:AlternateContent xmlns:mc="http://schemas.openxmlformats.org/markup-compatibility/2006">
              <mc:Choice xmlns:v="urn:schemas-microsoft-com:vml" Requires="v">
                <p:oleObj r:id="rId3" imgW="6878162" imgH="3296088" progId="Visio.Drawing.11">
                  <p:embed/>
                </p:oleObj>
              </mc:Choice>
              <mc:Fallback>
                <p:oleObj r:id="rId3" imgW="6878162" imgH="3296088" progId="Visio.Drawing.11">
                  <p:embed/>
                  <p:pic>
                    <p:nvPicPr>
                      <p:cNvPr id="4" name="개체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509" y="4119850"/>
                        <a:ext cx="5033006" cy="2344364"/>
                      </a:xfrm>
                      <a:prstGeom prst="rect">
                        <a:avLst/>
                      </a:prstGeom>
                      <a:noFill/>
                    </p:spPr>
                  </p:pic>
                </p:oleObj>
              </mc:Fallback>
            </mc:AlternateContent>
          </a:graphicData>
        </a:graphic>
      </p:graphicFrame>
    </p:spTree>
    <p:extLst>
      <p:ext uri="{BB962C8B-B14F-4D97-AF65-F5344CB8AC3E}">
        <p14:creationId xmlns:p14="http://schemas.microsoft.com/office/powerpoint/2010/main" val="185631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66D43F-30D2-43C1-937D-0A2A4B1E075C}"/>
              </a:ext>
            </a:extLst>
          </p:cNvPr>
          <p:cNvSpPr>
            <a:spLocks noGrp="1"/>
          </p:cNvSpPr>
          <p:nvPr>
            <p:ph type="body" sz="quarter" idx="10"/>
          </p:nvPr>
        </p:nvSpPr>
        <p:spPr/>
        <p:txBody>
          <a:bodyPr/>
          <a:lstStyle/>
          <a:p>
            <a:r>
              <a:rPr lang="en-US" dirty="0"/>
              <a:t>Physics-based prognostics methods estimate model parameters with the least-squares method using degradation measurement data</a:t>
            </a:r>
          </a:p>
          <a:p>
            <a:pPr lvl="1"/>
            <a:r>
              <a:rPr lang="en-US" dirty="0"/>
              <a:t>This process yields a set of </a:t>
            </a:r>
            <a:r>
              <a:rPr lang="en-US" dirty="0">
                <a:solidFill>
                  <a:srgbClr val="FF0000"/>
                </a:solidFill>
              </a:rPr>
              <a:t>deterministic</a:t>
            </a:r>
            <a:r>
              <a:rPr lang="en-US" dirty="0"/>
              <a:t> model parameters that can represent measured degradation most closely</a:t>
            </a:r>
          </a:p>
          <a:p>
            <a:r>
              <a:rPr lang="en-US" dirty="0"/>
              <a:t>Identified model parameters are not accurate when measurement error and model form error exist</a:t>
            </a:r>
          </a:p>
          <a:p>
            <a:pPr lvl="1"/>
            <a:r>
              <a:rPr lang="en-US" dirty="0"/>
              <a:t>Parameters change with different sets of data</a:t>
            </a:r>
          </a:p>
          <a:p>
            <a:pPr lvl="1"/>
            <a:r>
              <a:rPr lang="en-US" dirty="0"/>
              <a:t>Make more sense to characterize model parameters </a:t>
            </a:r>
            <a:r>
              <a:rPr lang="en-US" dirty="0">
                <a:solidFill>
                  <a:srgbClr val="FF0000"/>
                </a:solidFill>
              </a:rPr>
              <a:t>probabilistically</a:t>
            </a:r>
          </a:p>
          <a:p>
            <a:r>
              <a:rPr lang="en-US" dirty="0"/>
              <a:t>how to interpret the probabilistic representation of model parameters</a:t>
            </a:r>
          </a:p>
          <a:p>
            <a:pPr lvl="1"/>
            <a:r>
              <a:rPr lang="en-US" dirty="0"/>
              <a:t>there is a true deterministic value of model parameters, but their values are unknown</a:t>
            </a:r>
          </a:p>
          <a:p>
            <a:pPr lvl="1"/>
            <a:r>
              <a:rPr lang="en-US" dirty="0"/>
              <a:t>With imperfect data and model, the estimated model parameters have uncertainty, which is represented by probability distribution</a:t>
            </a:r>
          </a:p>
          <a:p>
            <a:pPr lvl="1"/>
            <a:r>
              <a:rPr lang="en-US" dirty="0"/>
              <a:t>not random, but uncertain (lack of knowledge, </a:t>
            </a:r>
            <a:r>
              <a:rPr lang="en-US" dirty="0">
                <a:solidFill>
                  <a:srgbClr val="FF0000"/>
                </a:solidFill>
              </a:rPr>
              <a:t>epistemic uncertainty</a:t>
            </a:r>
            <a:r>
              <a:rPr lang="en-US" dirty="0"/>
              <a:t>)</a:t>
            </a:r>
          </a:p>
        </p:txBody>
      </p:sp>
      <p:sp>
        <p:nvSpPr>
          <p:cNvPr id="3" name="Title 2">
            <a:extLst>
              <a:ext uri="{FF2B5EF4-FFF2-40B4-BE49-F238E27FC236}">
                <a16:creationId xmlns:a16="http://schemas.microsoft.com/office/drawing/2014/main" id="{0A06AC9D-C671-4D53-B127-99B6A968762E}"/>
              </a:ext>
            </a:extLst>
          </p:cNvPr>
          <p:cNvSpPr>
            <a:spLocks noGrp="1"/>
          </p:cNvSpPr>
          <p:nvPr>
            <p:ph type="title"/>
          </p:nvPr>
        </p:nvSpPr>
        <p:spPr/>
        <p:txBody>
          <a:bodyPr/>
          <a:lstStyle/>
          <a:p>
            <a:r>
              <a:rPr lang="en-US" dirty="0"/>
              <a:t>Deterministic vs. Probabilistic Approaches</a:t>
            </a:r>
          </a:p>
        </p:txBody>
      </p:sp>
    </p:spTree>
    <p:extLst>
      <p:ext uri="{BB962C8B-B14F-4D97-AF65-F5344CB8AC3E}">
        <p14:creationId xmlns:p14="http://schemas.microsoft.com/office/powerpoint/2010/main" val="418847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ACF188-F315-46C5-B17E-C487E515DB62}"/>
                  </a:ext>
                </a:extLst>
              </p:cNvPr>
              <p:cNvSpPr>
                <a:spLocks noGrp="1"/>
              </p:cNvSpPr>
              <p:nvPr>
                <p:ph type="body" sz="quarter" idx="10"/>
              </p:nvPr>
            </p:nvSpPr>
            <p:spPr/>
            <p:txBody>
              <a:bodyPr/>
              <a:lstStyle/>
              <a:p>
                <a:r>
                  <a:rPr lang="en-US" dirty="0"/>
                  <a:t>Outer-loop</a:t>
                </a:r>
              </a:p>
              <a:p>
                <a:pPr lvl="1"/>
                <a:r>
                  <a:rPr lang="en-US" dirty="0"/>
                  <a:t>Generate </a:t>
                </a:r>
                <a14:m>
                  <m:oMath xmlns:m="http://schemas.openxmlformats.org/officeDocument/2006/math">
                    <m:r>
                      <a:rPr lang="en-US" b="0" i="1" smtClean="0">
                        <a:latin typeface="Cambria Math" panose="02040503050406030204" pitchFamily="18" charset="0"/>
                      </a:rPr>
                      <m:t>𝑛</m:t>
                    </m:r>
                  </m:oMath>
                </a14:m>
                <a:r>
                  <a:rPr lang="en-US" dirty="0"/>
                  <a:t> epistemic samples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𝜇</m:t>
                        </m:r>
                      </m:e>
                      <m:sub>
                        <m:r>
                          <a:rPr lang="en-US" b="0" i="1" smtClean="0">
                            <a:latin typeface="Cambria Math" panose="02040503050406030204" pitchFamily="18" charset="0"/>
                          </a:rPr>
                          <m:t>𝑒𝑠𝑡</m:t>
                        </m:r>
                      </m:sub>
                      <m:sup>
                        <m:r>
                          <a:rPr lang="en-US" b="0" i="1" smtClean="0">
                            <a:latin typeface="Cambria Math" panose="02040503050406030204" pitchFamily="18" charset="0"/>
                          </a:rPr>
                          <m:t>𝑖</m:t>
                        </m:r>
                      </m:sup>
                    </m:sSubSup>
                  </m:oMath>
                </a14:m>
                <a:r>
                  <a:rPr lang="en-US" dirty="0"/>
                  <a:t>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m:rPr>
                            <m:sty m:val="p"/>
                          </m:rPr>
                          <a:rPr lang="en-US">
                            <a:latin typeface="Cambria Math" panose="02040503050406030204" pitchFamily="18" charset="0"/>
                          </a:rPr>
                          <m:t>est</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(200,250)</m:t>
                    </m:r>
                  </m:oMath>
                </a14:m>
                <a:endParaRPr lang="en-US" dirty="0"/>
              </a:p>
              <a:p>
                <a:pPr lvl="1"/>
                <a:r>
                  <a:rPr lang="en-US" dirty="0"/>
                  <a:t>This defines </a:t>
                </a:r>
                <a14:m>
                  <m:oMath xmlns:m="http://schemas.openxmlformats.org/officeDocument/2006/math">
                    <m:r>
                      <a:rPr lang="en-US" b="0" i="1" smtClean="0">
                        <a:latin typeface="Cambria Math" panose="02040503050406030204" pitchFamily="18" charset="0"/>
                      </a:rPr>
                      <m:t>𝑛</m:t>
                    </m:r>
                  </m:oMath>
                </a14:m>
                <a:r>
                  <a:rPr lang="en-US" dirty="0"/>
                  <a:t> sets of normal distributions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𝑖</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𝑒𝑠𝑡</m:t>
                        </m:r>
                      </m:sub>
                      <m:sup>
                        <m:r>
                          <a:rPr lang="en-US" b="0" i="1" smtClean="0">
                            <a:latin typeface="Cambria Math" panose="02040503050406030204" pitchFamily="18" charset="0"/>
                            <a:ea typeface="Cambria Math" panose="02040503050406030204" pitchFamily="18" charset="0"/>
                          </a:rPr>
                          <m:t>𝑖</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𝑒𝑠𝑡</m:t>
                        </m:r>
                      </m:sub>
                    </m:sSub>
                    <m:r>
                      <a:rPr lang="en-US" b="0" i="1" smtClean="0">
                        <a:latin typeface="Cambria Math" panose="02040503050406030204" pitchFamily="18" charset="0"/>
                        <a:ea typeface="Cambria Math" panose="02040503050406030204" pitchFamily="18" charset="0"/>
                      </a:rPr>
                      <m:t>)</m:t>
                    </m:r>
                  </m:oMath>
                </a14:m>
                <a:r>
                  <a:rPr lang="en-US" dirty="0"/>
                  <a:t> of failure strength</a:t>
                </a:r>
              </a:p>
              <a:p>
                <a:r>
                  <a:rPr lang="en-US" dirty="0"/>
                  <a:t>Inner-loop</a:t>
                </a:r>
              </a:p>
              <a:p>
                <a:pPr lvl="1"/>
                <a:r>
                  <a:rPr lang="en-US" dirty="0"/>
                  <a:t>For each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𝑒𝑠𝑡</m:t>
                        </m:r>
                      </m:sub>
                      <m:sup>
                        <m:r>
                          <a:rPr lang="en-US" i="1">
                            <a:latin typeface="Cambria Math" panose="02040503050406030204" pitchFamily="18" charset="0"/>
                          </a:rPr>
                          <m:t>𝑖</m:t>
                        </m:r>
                      </m:sup>
                    </m:sSubSup>
                    <m:r>
                      <a:rPr lang="en-US" i="1">
                        <a:latin typeface="Cambria Math" panose="02040503050406030204" pitchFamily="18" charset="0"/>
                      </a:rPr>
                      <m:t> </m:t>
                    </m:r>
                  </m:oMath>
                </a14:m>
                <a:r>
                  <a:rPr lang="en-US" dirty="0"/>
                  <a:t>, generate </a:t>
                </a:r>
                <a14:m>
                  <m:oMath xmlns:m="http://schemas.openxmlformats.org/officeDocument/2006/math">
                    <m:r>
                      <a:rPr lang="en-US" b="0" i="1" smtClean="0">
                        <a:latin typeface="Cambria Math" panose="02040503050406030204" pitchFamily="18" charset="0"/>
                      </a:rPr>
                      <m:t>𝑚</m:t>
                    </m:r>
                  </m:oMath>
                </a14:m>
                <a:r>
                  <a:rPr lang="en-US" dirty="0"/>
                  <a:t> samples from failure strength from </a:t>
                </a:r>
                <a14:m>
                  <m:oMath xmlns:m="http://schemas.openxmlformats.org/officeDocument/2006/math">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𝑒𝑠𝑡</m:t>
                        </m:r>
                      </m:sub>
                      <m:sup>
                        <m:r>
                          <a:rPr lang="en-US" i="1">
                            <a:latin typeface="Cambria Math" panose="02040503050406030204" pitchFamily="18" charset="0"/>
                            <a:ea typeface="Cambria Math" panose="02040503050406030204" pitchFamily="18" charset="0"/>
                          </a:rPr>
                          <m:t>𝑖</m:t>
                        </m:r>
                      </m:sup>
                    </m:sSub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𝑒𝑠𝑡</m:t>
                        </m:r>
                      </m:sub>
                    </m:sSub>
                    <m:r>
                      <a:rPr lang="en-US" i="1">
                        <a:latin typeface="Cambria Math" panose="02040503050406030204" pitchFamily="18" charset="0"/>
                        <a:ea typeface="Cambria Math" panose="02040503050406030204" pitchFamily="18" charset="0"/>
                      </a:rPr>
                      <m:t>)</m:t>
                    </m:r>
                  </m:oMath>
                </a14:m>
                <a:endParaRPr lang="en-US" dirty="0"/>
              </a:p>
              <a:p>
                <a:pPr lvl="1"/>
                <a:r>
                  <a:rPr lang="en-US" dirty="0"/>
                  <a:t>Probability of failure for the </a:t>
                </a:r>
                <a14:m>
                  <m:oMath xmlns:m="http://schemas.openxmlformats.org/officeDocument/2006/math">
                    <m:r>
                      <a:rPr lang="en-US" b="0" i="1" smtClean="0">
                        <a:latin typeface="Cambria Math" panose="02040503050406030204" pitchFamily="18" charset="0"/>
                      </a:rPr>
                      <m:t>𝑖</m:t>
                    </m:r>
                  </m:oMath>
                </a14:m>
                <a:r>
                  <a:rPr lang="en-US" dirty="0" err="1"/>
                  <a:t>th</a:t>
                </a:r>
                <a:r>
                  <a:rPr lang="en-US" dirty="0"/>
                  <a:t> sample of epistemic uncertainty</a:t>
                </a:r>
              </a:p>
              <a:p>
                <a:pPr lvl="1"/>
                <a:endParaRPr lang="en-US" dirty="0"/>
              </a:p>
              <a:p>
                <a:pPr lvl="1"/>
                <a14:m>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𝑃</m:t>
                        </m:r>
                      </m:e>
                      <m:sub>
                        <m:r>
                          <a:rPr lang="en-US" sz="1800" b="0" i="1" smtClean="0">
                            <a:latin typeface="Cambria Math" panose="02040503050406030204" pitchFamily="18" charset="0"/>
                          </a:rPr>
                          <m:t>𝐹</m:t>
                        </m:r>
                      </m:sub>
                      <m:sup>
                        <m:r>
                          <a:rPr lang="en-US" sz="1800" b="0" i="1" smtClean="0">
                            <a:latin typeface="Cambria Math" panose="02040503050406030204" pitchFamily="18" charset="0"/>
                          </a:rPr>
                          <m:t>𝑖</m:t>
                        </m:r>
                      </m:sup>
                    </m:sSubSup>
                  </m:oMath>
                </a14:m>
                <a:r>
                  <a:rPr lang="en-US" dirty="0"/>
                  <a:t> can be calculated analytically from the CDF of normal distribution</a:t>
                </a:r>
              </a:p>
              <a:p>
                <a:r>
                  <a:rPr lang="en-US" dirty="0"/>
                  <a:t>Conservative estimate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𝐹</m:t>
                        </m:r>
                      </m:sub>
                      <m:sup>
                        <m:r>
                          <a:rPr lang="en-US" b="0" i="1" smtClean="0">
                            <a:latin typeface="Cambria Math" panose="02040503050406030204" pitchFamily="18" charset="0"/>
                          </a:rPr>
                          <m:t>90</m:t>
                        </m:r>
                      </m:sup>
                    </m:sSubSup>
                  </m:oMath>
                </a14:m>
                <a:endParaRPr lang="en-US" dirty="0"/>
              </a:p>
              <a:p>
                <a:pPr lvl="1"/>
                <a:r>
                  <a:rPr lang="en-US" dirty="0"/>
                  <a:t>Using </a:t>
                </a:r>
                <a14:m>
                  <m:oMath xmlns:m="http://schemas.openxmlformats.org/officeDocument/2006/math">
                    <m:r>
                      <a:rPr lang="en-US" b="0" i="1" smtClean="0">
                        <a:latin typeface="Cambria Math" panose="02040503050406030204" pitchFamily="18" charset="0"/>
                      </a:rPr>
                      <m:t>𝑛</m:t>
                    </m:r>
                  </m:oMath>
                </a14:m>
                <a:r>
                  <a:rPr lang="en-US" dirty="0"/>
                  <a:t> samples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𝐹</m:t>
                        </m:r>
                      </m:sub>
                      <m:sup>
                        <m:r>
                          <a:rPr lang="en-US" i="1">
                            <a:latin typeface="Cambria Math" panose="02040503050406030204" pitchFamily="18" charset="0"/>
                          </a:rPr>
                          <m:t>𝑖</m:t>
                        </m:r>
                      </m:sup>
                    </m:sSubSup>
                  </m:oMath>
                </a14:m>
                <a:r>
                  <a:rPr lang="en-US" dirty="0"/>
                  <a:t>, the distribution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𝐹</m:t>
                        </m:r>
                      </m:sub>
                    </m:sSub>
                  </m:oMath>
                </a14:m>
                <a:r>
                  <a:rPr lang="en-US" dirty="0"/>
                  <a:t> can be obtained</a:t>
                </a:r>
              </a:p>
              <a:p>
                <a:pPr lvl="1"/>
                <a:r>
                  <a:rPr lang="en-US" dirty="0"/>
                  <a:t>Conservative estimate from the high 90th percentile</a:t>
                </a:r>
              </a:p>
              <a:p>
                <a:endParaRPr lang="en-US" dirty="0"/>
              </a:p>
            </p:txBody>
          </p:sp>
        </mc:Choice>
        <mc:Fallback xmlns="">
          <p:sp>
            <p:nvSpPr>
              <p:cNvPr id="2" name="Text Placeholder 1">
                <a:extLst>
                  <a:ext uri="{FF2B5EF4-FFF2-40B4-BE49-F238E27FC236}">
                    <a16:creationId xmlns:a16="http://schemas.microsoft.com/office/drawing/2014/main" id="{E7ACF188-F315-46C5-B17E-C487E515DB6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C831A4F-434A-4611-B3DF-9BF9EAC7CE9F}"/>
              </a:ext>
            </a:extLst>
          </p:cNvPr>
          <p:cNvSpPr>
            <a:spLocks noGrp="1"/>
          </p:cNvSpPr>
          <p:nvPr>
            <p:ph type="title"/>
          </p:nvPr>
        </p:nvSpPr>
        <p:spPr/>
        <p:txBody>
          <a:bodyPr/>
          <a:lstStyle/>
          <a:p>
            <a:r>
              <a:rPr lang="en-US" dirty="0"/>
              <a:t>Double-loop MCS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9FCEFC-0833-47A6-83EA-943A9B10A6AB}"/>
                  </a:ext>
                </a:extLst>
              </p:cNvPr>
              <p:cNvSpPr txBox="1"/>
              <p:nvPr/>
            </p:nvSpPr>
            <p:spPr>
              <a:xfrm>
                <a:off x="2795219" y="3733800"/>
                <a:ext cx="1738681" cy="32464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𝐹</m:t>
                          </m:r>
                        </m:sub>
                        <m:sup>
                          <m:r>
                            <a:rPr lang="en-US" sz="2000" b="0" i="1" smtClean="0">
                              <a:latin typeface="Cambria Math" panose="02040503050406030204" pitchFamily="18" charset="0"/>
                            </a:rPr>
                            <m:t>𝑖</m:t>
                          </m:r>
                        </m:sup>
                      </m:sSubSup>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en-US" sz="2000" b="0" i="1" smtClean="0">
                              <a:latin typeface="Cambria Math" panose="02040503050406030204" pitchFamily="18" charset="0"/>
                            </a:rPr>
                            <m:t>𝑖</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BE9FCEFC-0833-47A6-83EA-943A9B10A6AB}"/>
                  </a:ext>
                </a:extLst>
              </p:cNvPr>
              <p:cNvSpPr txBox="1">
                <a:spLocks noRot="1" noChangeAspect="1" noMove="1" noResize="1" noEditPoints="1" noAdjustHandles="1" noChangeArrowheads="1" noChangeShapeType="1" noTextEdit="1"/>
              </p:cNvSpPr>
              <p:nvPr/>
            </p:nvSpPr>
            <p:spPr>
              <a:xfrm>
                <a:off x="2795219" y="3733800"/>
                <a:ext cx="1738681" cy="324641"/>
              </a:xfrm>
              <a:prstGeom prst="rect">
                <a:avLst/>
              </a:prstGeom>
              <a:blipFill>
                <a:blip r:embed="rId3"/>
                <a:stretch>
                  <a:fillRect l="-3158" r="-5263" b="-33962"/>
                </a:stretch>
              </a:blipFill>
            </p:spPr>
            <p:txBody>
              <a:bodyPr/>
              <a:lstStyle/>
              <a:p>
                <a:r>
                  <a:rPr lang="en-US">
                    <a:noFill/>
                  </a:rPr>
                  <a:t> </a:t>
                </a:r>
              </a:p>
            </p:txBody>
          </p:sp>
        </mc:Fallback>
      </mc:AlternateContent>
    </p:spTree>
    <p:extLst>
      <p:ext uri="{BB962C8B-B14F-4D97-AF65-F5344CB8AC3E}">
        <p14:creationId xmlns:p14="http://schemas.microsoft.com/office/powerpoint/2010/main" val="3621110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DEEED5-7AB4-4075-8E14-2FE499218C8E}"/>
              </a:ext>
            </a:extLst>
          </p:cNvPr>
          <p:cNvSpPr>
            <a:spLocks noGrp="1"/>
          </p:cNvSpPr>
          <p:nvPr>
            <p:ph type="body" sz="quarter" idx="10"/>
          </p:nvPr>
        </p:nvSpPr>
        <p:spPr>
          <a:xfrm>
            <a:off x="304800" y="1066800"/>
            <a:ext cx="8534400" cy="2362200"/>
          </a:xfrm>
        </p:spPr>
        <p:txBody>
          <a:bodyPr/>
          <a:lstStyle/>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m=1e5;sigma_est=20;</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indent="0" hangingPunct="0">
              <a:spcBef>
                <a:spcPts val="0"/>
              </a:spcBef>
              <a:spcAft>
                <a:spcPts val="0"/>
              </a:spcAft>
              <a:buNone/>
            </a:pP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mu_est</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=50*rand(m,1)+200;</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indent="0" hangingPunct="0">
              <a:spcBef>
                <a:spcPts val="0"/>
              </a:spcBef>
              <a:spcAft>
                <a:spcPts val="0"/>
              </a:spcAft>
              <a:buNone/>
            </a:pP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Pf</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=sort(</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cdf</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('norm',190,mu_est,sigma_est));</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PDF=hist(Pf,50)/(m*max(</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Pf</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)/50);</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linspace</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(0,max(</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Pf</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),50);</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plot(</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x,PDF</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marR="0" indent="0" hangingPunct="0">
              <a:spcBef>
                <a:spcPts val="0"/>
              </a:spcBef>
              <a:spcAft>
                <a:spcPts val="0"/>
              </a:spcAft>
              <a:buNone/>
            </a:pP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Pf_mean</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=mean(</a:t>
            </a:r>
            <a:r>
              <a:rPr lang="en-US" sz="1800" dirty="0" err="1">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Pf</a:t>
            </a:r>
            <a:r>
              <a:rPr lang="en-US" sz="1800" dirty="0">
                <a:solidFill>
                  <a:srgbClr val="000000"/>
                </a:solidFill>
                <a:effectLst/>
                <a:latin typeface="Courier New" panose="02070309020205020404" pitchFamily="49" charset="0"/>
                <a:ea typeface="Malgun Gothic" panose="020B0503020000020004" pitchFamily="34" charset="-127"/>
                <a:cs typeface="Courier New" panose="02070309020205020404" pitchFamily="49" charset="0"/>
              </a:rPr>
              <a:t>)</a:t>
            </a:r>
            <a:endParaRPr lang="en-US" sz="1800" dirty="0">
              <a:effectLst/>
              <a:latin typeface="Courier New" panose="02070309020205020404" pitchFamily="49" charset="0"/>
              <a:ea typeface="Malgun Gothic" panose="020B0503020000020004" pitchFamily="34" charset="-127"/>
              <a:cs typeface="Courier New" panose="02070309020205020404" pitchFamily="49" charset="0"/>
            </a:endParaRPr>
          </a:p>
          <a:p>
            <a:pPr marL="0" indent="0">
              <a:spcBef>
                <a:spcPts val="0"/>
              </a:spcBef>
              <a:spcAft>
                <a:spcPts val="0"/>
              </a:spcAft>
              <a:buNone/>
            </a:pPr>
            <a:r>
              <a:rPr lang="en-US" sz="1800" dirty="0">
                <a:effectLst/>
                <a:latin typeface="Courier New" panose="02070309020205020404" pitchFamily="49" charset="0"/>
                <a:ea typeface="Malgun Gothic" panose="020B0503020000020004" pitchFamily="34" charset="-127"/>
                <a:cs typeface="Courier New" panose="02070309020205020404" pitchFamily="49" charset="0"/>
              </a:rPr>
              <a:t>Pf_90=</a:t>
            </a:r>
            <a:r>
              <a:rPr lang="en-US" sz="1800" dirty="0" err="1">
                <a:effectLst/>
                <a:latin typeface="Courier New" panose="02070309020205020404" pitchFamily="49" charset="0"/>
                <a:ea typeface="Malgun Gothic" panose="020B0503020000020004" pitchFamily="34" charset="-127"/>
                <a:cs typeface="Courier New" panose="02070309020205020404" pitchFamily="49" charset="0"/>
              </a:rPr>
              <a:t>Pf</a:t>
            </a:r>
            <a:r>
              <a:rPr lang="en-US" sz="1800" dirty="0">
                <a:effectLst/>
                <a:latin typeface="Courier New" panose="02070309020205020404" pitchFamily="49" charset="0"/>
                <a:ea typeface="Malgun Gothic" panose="020B0503020000020004" pitchFamily="34" charset="-127"/>
                <a:cs typeface="Courier New" panose="02070309020205020404" pitchFamily="49" charset="0"/>
              </a:rPr>
              <a:t>(90000)</a:t>
            </a:r>
            <a:endParaRPr 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02DD77BE-8FF5-4359-87C0-8B9C565C8D60}"/>
                  </a:ext>
                </a:extLst>
              </p:cNvPr>
              <p:cNvSpPr>
                <a:spLocks noGrp="1"/>
              </p:cNvSpPr>
              <p:nvPr>
                <p:ph type="title"/>
              </p:nvPr>
            </p:nvSpPr>
            <p:spPr/>
            <p:txBody>
              <a:bodyPr/>
              <a:lstStyle/>
              <a:p>
                <a:r>
                  <a:rPr lang="en-US" dirty="0"/>
                  <a:t>Distribution of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𝑭</m:t>
                        </m:r>
                      </m:sub>
                    </m:sSub>
                  </m:oMath>
                </a14:m>
                <a:endParaRPr lang="en-US" dirty="0"/>
              </a:p>
            </p:txBody>
          </p:sp>
        </mc:Choice>
        <mc:Fallback xmlns="">
          <p:sp>
            <p:nvSpPr>
              <p:cNvPr id="3" name="Title 2">
                <a:extLst>
                  <a:ext uri="{FF2B5EF4-FFF2-40B4-BE49-F238E27FC236}">
                    <a16:creationId xmlns:a16="http://schemas.microsoft.com/office/drawing/2014/main" id="{02DD77BE-8FF5-4359-87C0-8B9C565C8D60}"/>
                  </a:ext>
                </a:extLst>
              </p:cNvPr>
              <p:cNvSpPr>
                <a:spLocks noGrp="1" noRot="1" noChangeAspect="1" noMove="1" noResize="1" noEditPoints="1" noAdjustHandles="1" noChangeArrowheads="1" noChangeShapeType="1" noTextEdit="1"/>
              </p:cNvSpPr>
              <p:nvPr>
                <p:ph type="title"/>
              </p:nvPr>
            </p:nvSpPr>
            <p:spPr>
              <a:blipFill>
                <a:blip r:embed="rId2"/>
                <a:stretch>
                  <a:fillRect l="-1487" t="-10227" b="-29545"/>
                </a:stretch>
              </a:blipFill>
            </p:spPr>
            <p:txBody>
              <a:bodyPr/>
              <a:lstStyle/>
              <a:p>
                <a:r>
                  <a:rPr lang="en-US">
                    <a:noFill/>
                  </a:rPr>
                  <a:t> </a:t>
                </a:r>
              </a:p>
            </p:txBody>
          </p:sp>
        </mc:Fallback>
      </mc:AlternateContent>
      <p:pic>
        <p:nvPicPr>
          <p:cNvPr id="4" name="Picture 7">
            <a:extLst>
              <a:ext uri="{FF2B5EF4-FFF2-40B4-BE49-F238E27FC236}">
                <a16:creationId xmlns:a16="http://schemas.microsoft.com/office/drawing/2014/main" id="{153E733F-9C47-4915-A011-49791C71F5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0438" y="2515434"/>
            <a:ext cx="4891261" cy="3664437"/>
          </a:xfrm>
          <a:prstGeom prst="rect">
            <a:avLst/>
          </a:prstGeom>
          <a:noFill/>
          <a:ln>
            <a:noFill/>
          </a:ln>
        </p:spPr>
      </p:pic>
    </p:spTree>
    <p:extLst>
      <p:ext uri="{BB962C8B-B14F-4D97-AF65-F5344CB8AC3E}">
        <p14:creationId xmlns:p14="http://schemas.microsoft.com/office/powerpoint/2010/main" val="272520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F7F74E0-E863-4A94-849D-C6559995FD60}"/>
                  </a:ext>
                </a:extLst>
              </p:cNvPr>
              <p:cNvSpPr>
                <a:spLocks noGrp="1"/>
              </p:cNvSpPr>
              <p:nvPr>
                <p:ph type="body" sz="quarter" idx="10"/>
              </p:nvPr>
            </p:nvSpPr>
            <p:spPr/>
            <p:txBody>
              <a:bodyPr/>
              <a:lstStyle/>
              <a:p>
                <a:r>
                  <a:rPr lang="en-US" dirty="0"/>
                  <a:t>Separate treatment of epistemic and aleatory uncertainty</a:t>
                </a:r>
              </a:p>
              <a:p>
                <a:pPr lvl="1"/>
                <a:r>
                  <a:rPr lang="en-US" dirty="0"/>
                  <a:t>Computationally expensive (double-loop MCS) but keep track on the sources of uncertainty</a:t>
                </a:r>
              </a:p>
              <a:p>
                <a:r>
                  <a:rPr lang="en-US" dirty="0"/>
                  <a:t>Combined uncertainty (</a:t>
                </a:r>
                <a:r>
                  <a:rPr lang="en-US" dirty="0">
                    <a:solidFill>
                      <a:srgbClr val="FF0000"/>
                    </a:solidFill>
                  </a:rPr>
                  <a:t>estimated distribution method</a:t>
                </a:r>
                <a:r>
                  <a:rPr lang="en-US" dirty="0"/>
                  <a:t>)</a:t>
                </a:r>
              </a:p>
              <a:p>
                <a:pPr lvl="1"/>
                <a:r>
                  <a:rPr lang="en-US" dirty="0"/>
                  <a:t>Computationally cheap but not able to separate the sources of uncertainty</a:t>
                </a:r>
              </a:p>
              <a:p>
                <a:pPr lvl="1"/>
                <a:r>
                  <a:rPr lang="en-US" dirty="0"/>
                  <a:t>We can use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a:t> samples all together to calculate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𝐹</m:t>
                        </m:r>
                      </m:sub>
                    </m:sSub>
                  </m:oMath>
                </a14:m>
                <a:endParaRPr lang="en-US" dirty="0"/>
              </a:p>
              <a:p>
                <a:r>
                  <a:rPr lang="en-US" dirty="0"/>
                  <a:t>Analytical method using conditional distribution</a:t>
                </a:r>
              </a:p>
              <a:p>
                <a:endParaRPr lang="en-US" dirty="0"/>
              </a:p>
              <a:p>
                <a:pPr lvl="1"/>
                <a:r>
                  <a:rPr lang="en-US" dirty="0"/>
                  <a:t>When uncertainty is only in the mean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𝑒𝑠𝑡</m:t>
                        </m:r>
                      </m:sub>
                    </m:sSub>
                  </m:oMath>
                </a14:m>
                <a:r>
                  <a:rPr lang="en-US" dirty="0"/>
                  <a:t>, distribution of failure strength</a:t>
                </a:r>
              </a:p>
            </p:txBody>
          </p:sp>
        </mc:Choice>
        <mc:Fallback xmlns="">
          <p:sp>
            <p:nvSpPr>
              <p:cNvPr id="2" name="Text Placeholder 1">
                <a:extLst>
                  <a:ext uri="{FF2B5EF4-FFF2-40B4-BE49-F238E27FC236}">
                    <a16:creationId xmlns:a16="http://schemas.microsoft.com/office/drawing/2014/main" id="{2F7F74E0-E863-4A94-849D-C6559995FD6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F63BFE6-5DB0-4DF7-B60B-E1E2C58DC948}"/>
              </a:ext>
            </a:extLst>
          </p:cNvPr>
          <p:cNvSpPr>
            <a:spLocks noGrp="1"/>
          </p:cNvSpPr>
          <p:nvPr>
            <p:ph type="title"/>
          </p:nvPr>
        </p:nvSpPr>
        <p:spPr/>
        <p:txBody>
          <a:bodyPr/>
          <a:lstStyle/>
          <a:p>
            <a:r>
              <a:rPr lang="en-US" dirty="0"/>
              <a:t>Can Epistemic and Aleatory Be Combined?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71507-39DF-41EF-9080-CC9673B1F99B}"/>
                  </a:ext>
                </a:extLst>
              </p:cNvPr>
              <p:cNvSpPr txBox="1"/>
              <p:nvPr/>
            </p:nvSpPr>
            <p:spPr>
              <a:xfrm>
                <a:off x="2522271" y="4013541"/>
                <a:ext cx="33589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𝑒𝑠𝑡</m:t>
                              </m:r>
                            </m:sub>
                          </m:sSub>
                        </m:e>
                      </m:d>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𝑒𝑠𝑡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𝑒𝑠𝑡</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𝑁</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𝑒𝑠𝑡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𝑒𝑠𝑡</m:t>
                              </m:r>
                            </m:sub>
                          </m:sSub>
                        </m:e>
                      </m:d>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16771507-39DF-41EF-9080-CC9673B1F99B}"/>
                  </a:ext>
                </a:extLst>
              </p:cNvPr>
              <p:cNvSpPr txBox="1">
                <a:spLocks noRot="1" noChangeAspect="1" noMove="1" noResize="1" noEditPoints="1" noAdjustHandles="1" noChangeArrowheads="1" noChangeShapeType="1" noTextEdit="1"/>
              </p:cNvSpPr>
              <p:nvPr/>
            </p:nvSpPr>
            <p:spPr>
              <a:xfrm>
                <a:off x="2522271" y="4013541"/>
                <a:ext cx="3358996" cy="307777"/>
              </a:xfrm>
              <a:prstGeom prst="rect">
                <a:avLst/>
              </a:prstGeom>
              <a:blipFill>
                <a:blip r:embed="rId3"/>
                <a:stretch>
                  <a:fillRect t="-168627" b="-254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86DDF8-6244-4548-8A18-FDB1B10244CF}"/>
                  </a:ext>
                </a:extLst>
              </p:cNvPr>
              <p:cNvSpPr txBox="1"/>
              <p:nvPr/>
            </p:nvSpPr>
            <p:spPr>
              <a:xfrm>
                <a:off x="1756518" y="4891595"/>
                <a:ext cx="5630964" cy="89960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𝑆</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𝑒𝑠𝑡</m:t>
                              </m:r>
                            </m:sub>
                          </m:sSub>
                        </m:e>
                      </m:d>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m:t>
                          </m:r>
                        </m:sup>
                        <m:e>
                          <m:r>
                            <a:rPr lang="en-US" sz="2000" b="0" i="1" smtClean="0">
                              <a:latin typeface="Cambria Math" panose="02040503050406030204" pitchFamily="18" charset="0"/>
                            </a:rPr>
                            <m:t>𝜙</m:t>
                          </m:r>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𝑒𝑠𝑡</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𝑒𝑠𝑡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𝑒𝑠𝑡</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𝑒𝑠𝑡</m:t>
                                  </m:r>
                                </m:sub>
                              </m:sSub>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𝑒𝑠𝑡</m:t>
                                  </m:r>
                                </m:sub>
                              </m:sSub>
                            </m:e>
                          </m:d>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𝑒𝑠𝑡</m:t>
                              </m:r>
                            </m:sub>
                          </m:sSub>
                        </m:e>
                      </m:nary>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0886DDF8-6244-4548-8A18-FDB1B10244CF}"/>
                  </a:ext>
                </a:extLst>
              </p:cNvPr>
              <p:cNvSpPr txBox="1">
                <a:spLocks noRot="1" noChangeAspect="1" noMove="1" noResize="1" noEditPoints="1" noAdjustHandles="1" noChangeArrowheads="1" noChangeShapeType="1" noTextEdit="1"/>
              </p:cNvSpPr>
              <p:nvPr/>
            </p:nvSpPr>
            <p:spPr>
              <a:xfrm>
                <a:off x="1756518" y="4891595"/>
                <a:ext cx="5630964" cy="8996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371AF8-F742-47F1-83CB-3606EAB595A2}"/>
                  </a:ext>
                </a:extLst>
              </p:cNvPr>
              <p:cNvSpPr txBox="1"/>
              <p:nvPr/>
            </p:nvSpPr>
            <p:spPr>
              <a:xfrm>
                <a:off x="228600" y="5942111"/>
                <a:ext cx="5187767" cy="307777"/>
              </a:xfrm>
              <a:prstGeom prst="rect">
                <a:avLst/>
              </a:prstGeom>
              <a:noFill/>
            </p:spPr>
            <p:txBody>
              <a:bodyPr wrap="none" lIns="0" tIns="0" rIns="0" bIns="0" rtlCol="0">
                <a:spAutoFit/>
              </a:bodyPr>
              <a:lstStyle/>
              <a:p>
                <a:pPr algn="l"/>
                <a:r>
                  <a:rPr lang="en-US" sz="2000" dirty="0">
                    <a:latin typeface="Cambria Math" panose="02040503050406030204" pitchFamily="18" charset="0"/>
                  </a:rPr>
                  <a:t>Normal PDF of failure strength with given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𝑒𝑠𝑡</m:t>
                        </m:r>
                      </m:sub>
                    </m:sSub>
                  </m:oMath>
                </a14:m>
                <a:endParaRPr lang="en-US" sz="2000" b="0"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F5371AF8-F742-47F1-83CB-3606EAB595A2}"/>
                  </a:ext>
                </a:extLst>
              </p:cNvPr>
              <p:cNvSpPr txBox="1">
                <a:spLocks noRot="1" noChangeAspect="1" noMove="1" noResize="1" noEditPoints="1" noAdjustHandles="1" noChangeArrowheads="1" noChangeShapeType="1" noTextEdit="1"/>
              </p:cNvSpPr>
              <p:nvPr/>
            </p:nvSpPr>
            <p:spPr>
              <a:xfrm>
                <a:off x="228600" y="5942111"/>
                <a:ext cx="5187767" cy="307777"/>
              </a:xfrm>
              <a:prstGeom prst="rect">
                <a:avLst/>
              </a:prstGeom>
              <a:blipFill>
                <a:blip r:embed="rId5"/>
                <a:stretch>
                  <a:fillRect l="-3055" t="-26000" b="-50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FE7CA79B-A0DC-422A-9D5A-F1E47DC4B9F0}"/>
              </a:ext>
            </a:extLst>
          </p:cNvPr>
          <p:cNvCxnSpPr/>
          <p:nvPr/>
        </p:nvCxnSpPr>
        <p:spPr>
          <a:xfrm flipV="1">
            <a:off x="3539412" y="5529943"/>
            <a:ext cx="0" cy="4121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F397EF-E6A9-4ECB-AA00-0FD4F00EB26E}"/>
              </a:ext>
            </a:extLst>
          </p:cNvPr>
          <p:cNvSpPr txBox="1"/>
          <p:nvPr/>
        </p:nvSpPr>
        <p:spPr>
          <a:xfrm>
            <a:off x="5610809" y="5963205"/>
            <a:ext cx="3411255" cy="307777"/>
          </a:xfrm>
          <a:prstGeom prst="rect">
            <a:avLst/>
          </a:prstGeom>
          <a:noFill/>
        </p:spPr>
        <p:txBody>
          <a:bodyPr wrap="none" lIns="0" tIns="0" rIns="0" bIns="0" rtlCol="0">
            <a:spAutoFit/>
          </a:bodyPr>
          <a:lstStyle/>
          <a:p>
            <a:pPr algn="l"/>
            <a:r>
              <a:rPr lang="en-US" sz="2000" b="0" dirty="0">
                <a:latin typeface="Cambria Math" panose="02040503050406030204" pitchFamily="18" charset="0"/>
              </a:rPr>
              <a:t>PDF of the mean (uniform </a:t>
            </a:r>
            <a:r>
              <a:rPr lang="en-US" sz="2000" b="0" dirty="0" err="1">
                <a:latin typeface="Cambria Math" panose="02040503050406030204" pitchFamily="18" charset="0"/>
              </a:rPr>
              <a:t>dist</a:t>
            </a:r>
            <a:r>
              <a:rPr lang="en-US" sz="2000" b="0" dirty="0">
                <a:latin typeface="Cambria Math" panose="02040503050406030204" pitchFamily="18" charset="0"/>
              </a:rPr>
              <a:t>)</a:t>
            </a:r>
          </a:p>
        </p:txBody>
      </p:sp>
      <p:cxnSp>
        <p:nvCxnSpPr>
          <p:cNvPr id="11" name="Straight Arrow Connector 10">
            <a:extLst>
              <a:ext uri="{FF2B5EF4-FFF2-40B4-BE49-F238E27FC236}">
                <a16:creationId xmlns:a16="http://schemas.microsoft.com/office/drawing/2014/main" id="{B4C9AA16-2288-4423-8A14-C7280D526A62}"/>
              </a:ext>
            </a:extLst>
          </p:cNvPr>
          <p:cNvCxnSpPr/>
          <p:nvPr/>
        </p:nvCxnSpPr>
        <p:spPr>
          <a:xfrm flipV="1">
            <a:off x="5816082" y="5579706"/>
            <a:ext cx="0" cy="3624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852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2122E13-8019-4A35-898E-F0BF6CC7E370}"/>
                  </a:ext>
                </a:extLst>
              </p:cNvPr>
              <p:cNvSpPr>
                <a:spLocks noGrp="1"/>
              </p:cNvSpPr>
              <p:nvPr>
                <p:ph type="body" sz="quarter" idx="10"/>
              </p:nvPr>
            </p:nvSpPr>
            <p:spPr/>
            <p:txBody>
              <a:bodyPr/>
              <a:lstStyle/>
              <a:p>
                <a:r>
                  <a:rPr lang="en-US" dirty="0"/>
                  <a:t>Probability of failure</a:t>
                </a:r>
              </a:p>
              <a:p>
                <a:endParaRPr lang="en-US" dirty="0"/>
              </a:p>
              <a:p>
                <a:endParaRPr lang="en-US" dirty="0"/>
              </a:p>
              <a:p>
                <a:pPr lvl="1"/>
                <a:r>
                  <a:rPr lang="en-US" dirty="0"/>
                  <a:t>Single value of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𝐹</m:t>
                        </m:r>
                      </m:sub>
                      <m:sup>
                        <m:r>
                          <a:rPr lang="en-US" b="0" i="1" smtClean="0">
                            <a:latin typeface="Cambria Math" panose="02040503050406030204" pitchFamily="18" charset="0"/>
                          </a:rPr>
                          <m:t>𝑒𝑠𝑡</m:t>
                        </m:r>
                      </m:sup>
                    </m:sSubSup>
                  </m:oMath>
                </a14:m>
                <a:r>
                  <a:rPr lang="en-US" dirty="0"/>
                  <a:t> (combined uncertainty)</a:t>
                </a:r>
              </a:p>
              <a:p>
                <a:pPr lvl="1"/>
                <a:r>
                  <a:rPr lang="en-US" dirty="0"/>
                  <a:t>This is in fact the mean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𝐹</m:t>
                        </m:r>
                      </m:sub>
                      <m:sup>
                        <m:r>
                          <a:rPr lang="en-US" b="0" i="1" smtClean="0">
                            <a:latin typeface="Cambria Math" panose="02040503050406030204" pitchFamily="18" charset="0"/>
                          </a:rPr>
                          <m:t>𝑚</m:t>
                        </m:r>
                      </m:sup>
                    </m:sSubSup>
                  </m:oMath>
                </a14:m>
                <a:r>
                  <a:rPr lang="en-US" dirty="0"/>
                  <a:t> from the probability method (separated uncertainty)</a:t>
                </a:r>
              </a:p>
              <a:p>
                <a:pPr lvl="1"/>
                <a:r>
                  <a:rPr lang="en-US" dirty="0"/>
                  <a:t>This can be shown in the case of MCS</a:t>
                </a:r>
              </a:p>
            </p:txBody>
          </p:sp>
        </mc:Choice>
        <mc:Fallback xmlns="">
          <p:sp>
            <p:nvSpPr>
              <p:cNvPr id="2" name="Text Placeholder 1">
                <a:extLst>
                  <a:ext uri="{FF2B5EF4-FFF2-40B4-BE49-F238E27FC236}">
                    <a16:creationId xmlns:a16="http://schemas.microsoft.com/office/drawing/2014/main" id="{E2122E13-8019-4A35-898E-F0BF6CC7E37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33D8655-2254-4A09-9AD8-AE99B2964D6B}"/>
              </a:ext>
            </a:extLst>
          </p:cNvPr>
          <p:cNvSpPr>
            <a:spLocks noGrp="1"/>
          </p:cNvSpPr>
          <p:nvPr>
            <p:ph type="title"/>
          </p:nvPr>
        </p:nvSpPr>
        <p:spPr/>
        <p:txBody>
          <a:bodyPr/>
          <a:lstStyle/>
          <a:p>
            <a:r>
              <a:rPr lang="en-US" dirty="0"/>
              <a:t>Can Epistemic and Aleatory Be Combined? cont.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5D7C72-D7A2-46E7-AA35-D466602E7589}"/>
                  </a:ext>
                </a:extLst>
              </p:cNvPr>
              <p:cNvSpPr txBox="1"/>
              <p:nvPr/>
            </p:nvSpPr>
            <p:spPr>
              <a:xfrm>
                <a:off x="2011554" y="1433047"/>
                <a:ext cx="2617383" cy="9258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𝐹</m:t>
                          </m:r>
                        </m:sub>
                        <m:sup>
                          <m:r>
                            <a:rPr lang="en-US" sz="2000" b="0" i="1" smtClean="0">
                              <a:latin typeface="Cambria Math" panose="02040503050406030204" pitchFamily="18" charset="0"/>
                            </a:rPr>
                            <m:t>𝑒𝑠𝑡</m:t>
                          </m:r>
                        </m:sup>
                      </m:sSubSup>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𝑅</m:t>
                          </m:r>
                        </m:sup>
                        <m:e>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𝑆</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𝑒𝑠𝑡</m:t>
                                  </m:r>
                                </m:sub>
                              </m:sSub>
                            </m:e>
                          </m:d>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𝑒𝑠𝑡</m:t>
                              </m:r>
                            </m:sub>
                          </m:sSub>
                        </m:e>
                      </m:nary>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5D5D7C72-D7A2-46E7-AA35-D466602E7589}"/>
                  </a:ext>
                </a:extLst>
              </p:cNvPr>
              <p:cNvSpPr txBox="1">
                <a:spLocks noRot="1" noChangeAspect="1" noMove="1" noResize="1" noEditPoints="1" noAdjustHandles="1" noChangeArrowheads="1" noChangeShapeType="1" noTextEdit="1"/>
              </p:cNvSpPr>
              <p:nvPr/>
            </p:nvSpPr>
            <p:spPr>
              <a:xfrm>
                <a:off x="2011554" y="1433047"/>
                <a:ext cx="2617383" cy="9258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140FAE-E507-40DB-967A-0C2BC4B7AED1}"/>
                  </a:ext>
                </a:extLst>
              </p:cNvPr>
              <p:cNvSpPr txBox="1"/>
              <p:nvPr/>
            </p:nvSpPr>
            <p:spPr>
              <a:xfrm>
                <a:off x="1386479" y="4106232"/>
                <a:ext cx="6484916" cy="885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𝐹</m:t>
                          </m:r>
                        </m:sub>
                        <m:sup>
                          <m:r>
                            <a:rPr lang="en-US" sz="2000" b="0" i="1" smtClean="0">
                              <a:latin typeface="Cambria Math" panose="02040503050406030204" pitchFamily="18" charset="0"/>
                            </a:rPr>
                            <m:t>𝑚</m:t>
                          </m:r>
                        </m:sup>
                      </m:sSubSup>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𝑚</m:t>
                                  </m:r>
                                </m:den>
                              </m:f>
                              <m:nary>
                                <m:naryPr>
                                  <m:chr m:val="∑"/>
                                  <m:ctrlPr>
                                    <a:rPr lang="en-US" sz="2000" i="1">
                                      <a:latin typeface="Cambria Math" panose="02040503050406030204" pitchFamily="18" charset="0"/>
                                    </a:rPr>
                                  </m:ctrlPr>
                                </m:naryPr>
                                <m:sub>
                                  <m:r>
                                    <a:rPr lang="en-US" sz="2000" b="0" i="1" smtClean="0">
                                      <a:latin typeface="Cambria Math" panose="02040503050406030204" pitchFamily="18" charset="0"/>
                                    </a:rPr>
                                    <m:t>𝑖</m:t>
                                  </m:r>
                                  <m:r>
                                    <a:rPr lang="en-US" sz="2000" i="1">
                                      <a:latin typeface="Cambria Math" panose="02040503050406030204" pitchFamily="18" charset="0"/>
                                    </a:rPr>
                                    <m:t>=1</m:t>
                                  </m:r>
                                </m:sub>
                                <m:sup>
                                  <m:r>
                                    <a:rPr lang="en-US" sz="2000" b="0" i="1" smtClean="0">
                                      <a:latin typeface="Cambria Math" panose="02040503050406030204" pitchFamily="18" charset="0"/>
                                    </a:rPr>
                                    <m:t>𝑚</m:t>
                                  </m:r>
                                </m:sup>
                                <m:e>
                                  <m:r>
                                    <a:rPr lang="en-US" sz="2000" b="0" i="1" smtClean="0">
                                      <a:latin typeface="Cambria Math" panose="02040503050406030204" pitchFamily="18" charset="0"/>
                                    </a:rPr>
                                    <m:t>𝐼</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𝑗</m:t>
                                          </m:r>
                                        </m:sub>
                                        <m:sup>
                                          <m:r>
                                            <a:rPr lang="en-US" sz="2000" b="0" i="1" smtClean="0">
                                              <a:latin typeface="Cambria Math" panose="02040503050406030204" pitchFamily="18" charset="0"/>
                                            </a:rPr>
                                            <m:t>𝑖</m:t>
                                          </m:r>
                                        </m:sup>
                                      </m:sSubSup>
                                      <m:r>
                                        <a:rPr lang="en-US" sz="2000" b="0" i="1" smtClean="0">
                                          <a:latin typeface="Cambria Math" panose="02040503050406030204" pitchFamily="18" charset="0"/>
                                        </a:rPr>
                                        <m:t>&lt;</m:t>
                                      </m:r>
                                      <m:r>
                                        <a:rPr lang="en-US" sz="2000" b="0" i="1" smtClean="0">
                                          <a:latin typeface="Cambria Math" panose="02040503050406030204" pitchFamily="18" charset="0"/>
                                        </a:rPr>
                                        <m:t>𝑅</m:t>
                                      </m:r>
                                    </m:e>
                                  </m:d>
                                </m:e>
                              </m:nary>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𝑛</m:t>
                              </m:r>
                              <m:r>
                                <a:rPr lang="en-US" sz="2000" i="1">
                                  <a:latin typeface="Cambria Math" panose="02040503050406030204" pitchFamily="18" charset="0"/>
                                </a:rPr>
                                <m:t>𝑚</m:t>
                              </m:r>
                            </m:den>
                          </m:f>
                          <m:nary>
                            <m:naryPr>
                              <m:chr m:val="∑"/>
                              <m:ctrlPr>
                                <a:rPr lang="en-US" sz="2000" i="1">
                                  <a:latin typeface="Cambria Math" panose="02040503050406030204" pitchFamily="18" charset="0"/>
                                </a:rPr>
                              </m:ctrlPr>
                            </m:naryPr>
                            <m:sub>
                              <m:r>
                                <a:rPr lang="en-US" sz="2000" b="0" i="1" smtClean="0">
                                  <a:latin typeface="Cambria Math" panose="02040503050406030204" pitchFamily="18" charset="0"/>
                                </a:rPr>
                                <m:t>𝑘</m:t>
                              </m:r>
                              <m:r>
                                <a:rPr lang="en-US" sz="2000" i="1">
                                  <a:latin typeface="Cambria Math" panose="02040503050406030204" pitchFamily="18" charset="0"/>
                                </a:rPr>
                                <m:t>=1</m:t>
                              </m:r>
                            </m:sub>
                            <m:sup>
                              <m:r>
                                <a:rPr lang="en-US" sz="2000" b="0" i="1" smtClean="0">
                                  <a:latin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𝑚</m:t>
                              </m:r>
                            </m:sup>
                            <m:e>
                              <m:r>
                                <a:rPr lang="en-US" sz="2000" i="1">
                                  <a:latin typeface="Cambria Math" panose="02040503050406030204" pitchFamily="18" charset="0"/>
                                </a:rPr>
                                <m:t>𝐼</m:t>
                              </m:r>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𝑆</m:t>
                                          </m:r>
                                        </m:e>
                                      </m:acc>
                                    </m:e>
                                    <m:sub>
                                      <m:r>
                                        <a:rPr lang="en-US" sz="2000" b="0" i="1" smtClean="0">
                                          <a:latin typeface="Cambria Math" panose="02040503050406030204" pitchFamily="18" charset="0"/>
                                        </a:rPr>
                                        <m:t>𝑘</m:t>
                                      </m:r>
                                    </m:sub>
                                  </m:sSub>
                                  <m:r>
                                    <a:rPr lang="en-US" sz="2000" i="1">
                                      <a:latin typeface="Cambria Math" panose="02040503050406030204" pitchFamily="18" charset="0"/>
                                    </a:rPr>
                                    <m:t>&lt;</m:t>
                                  </m:r>
                                  <m:r>
                                    <a:rPr lang="en-US" sz="2000" i="1">
                                      <a:latin typeface="Cambria Math" panose="02040503050406030204" pitchFamily="18" charset="0"/>
                                    </a:rPr>
                                    <m:t>𝑅</m:t>
                                  </m:r>
                                </m:e>
                              </m:d>
                            </m:e>
                          </m:nary>
                          <m:r>
                            <a:rPr lang="en-US" sz="200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𝑃</m:t>
                              </m:r>
                            </m:e>
                            <m:sub>
                              <m:r>
                                <a:rPr lang="en-US" sz="2000" b="0" i="1" smtClean="0">
                                  <a:latin typeface="Cambria Math" panose="02040503050406030204" pitchFamily="18" charset="0"/>
                                  <a:ea typeface="Cambria Math" panose="02040503050406030204" pitchFamily="18" charset="0"/>
                                </a:rPr>
                                <m:t>𝐹</m:t>
                              </m:r>
                            </m:sub>
                            <m:sup>
                              <m:r>
                                <a:rPr lang="en-US" sz="2000" b="0" i="1" smtClean="0">
                                  <a:latin typeface="Cambria Math" panose="02040503050406030204" pitchFamily="18" charset="0"/>
                                  <a:ea typeface="Cambria Math" panose="02040503050406030204" pitchFamily="18" charset="0"/>
                                </a:rPr>
                                <m:t>𝑒𝑠𝑡</m:t>
                              </m:r>
                            </m:sup>
                          </m:sSubSup>
                        </m:e>
                      </m:nary>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3B140FAE-E507-40DB-967A-0C2BC4B7AED1}"/>
                  </a:ext>
                </a:extLst>
              </p:cNvPr>
              <p:cNvSpPr txBox="1">
                <a:spLocks noRot="1" noChangeAspect="1" noMove="1" noResize="1" noEditPoints="1" noAdjustHandles="1" noChangeArrowheads="1" noChangeShapeType="1" noTextEdit="1"/>
              </p:cNvSpPr>
              <p:nvPr/>
            </p:nvSpPr>
            <p:spPr>
              <a:xfrm>
                <a:off x="1386479" y="4106232"/>
                <a:ext cx="6484916" cy="8853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3E87B808-94EF-48A1-B298-BA5D35EDCBB0}"/>
                  </a:ext>
                </a:extLst>
              </p:cNvPr>
              <p:cNvGraphicFramePr>
                <a:graphicFrameLocks noGrp="1"/>
              </p:cNvGraphicFramePr>
              <p:nvPr>
                <p:extLst>
                  <p:ext uri="{D42A27DB-BD31-4B8C-83A1-F6EECF244321}">
                    <p14:modId xmlns:p14="http://schemas.microsoft.com/office/powerpoint/2010/main" val="2655249037"/>
                  </p:ext>
                </p:extLst>
              </p:nvPr>
            </p:nvGraphicFramePr>
            <p:xfrm>
              <a:off x="1386479" y="5234940"/>
              <a:ext cx="6096000" cy="1112965"/>
            </p:xfrm>
            <a:graphic>
              <a:graphicData uri="http://schemas.openxmlformats.org/drawingml/2006/table">
                <a:tbl>
                  <a:tblPr firstRow="1" bandRow="1">
                    <a:tableStyleId>{5C22544A-7EE6-4342-B048-85BDC9FD1C3A}</a:tableStyleId>
                  </a:tblPr>
                  <a:tblGrid>
                    <a:gridCol w="3110876">
                      <a:extLst>
                        <a:ext uri="{9D8B030D-6E8A-4147-A177-3AD203B41FA5}">
                          <a16:colId xmlns:a16="http://schemas.microsoft.com/office/drawing/2014/main" val="1318589491"/>
                        </a:ext>
                      </a:extLst>
                    </a:gridCol>
                    <a:gridCol w="2985124">
                      <a:extLst>
                        <a:ext uri="{9D8B030D-6E8A-4147-A177-3AD203B41FA5}">
                          <a16:colId xmlns:a16="http://schemas.microsoft.com/office/drawing/2014/main" val="3296859665"/>
                        </a:ext>
                      </a:extLst>
                    </a:gridCol>
                  </a:tblGrid>
                  <a:tr h="370840">
                    <a:tc>
                      <a:txBody>
                        <a:bodyPr/>
                        <a:lstStyle/>
                        <a:p>
                          <a:r>
                            <a:rPr lang="en-US" dirty="0"/>
                            <a:t>Method</a:t>
                          </a:r>
                        </a:p>
                      </a:txBody>
                      <a:tcPr/>
                    </a:tc>
                    <a:tc>
                      <a:txBody>
                        <a:bodyPr/>
                        <a:lstStyle/>
                        <a:p>
                          <a:r>
                            <a:rPr lang="en-US" dirty="0"/>
                            <a:t>Estimated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𝑭</m:t>
                                  </m:r>
                                </m:sub>
                              </m:sSub>
                            </m:oMath>
                          </a14:m>
                          <a:endParaRPr lang="en-US" dirty="0"/>
                        </a:p>
                      </a:txBody>
                      <a:tcPr/>
                    </a:tc>
                    <a:extLst>
                      <a:ext uri="{0D108BD9-81ED-4DB2-BD59-A6C34878D82A}">
                        <a16:rowId xmlns:a16="http://schemas.microsoft.com/office/drawing/2014/main" val="3707039381"/>
                      </a:ext>
                    </a:extLst>
                  </a:tr>
                  <a:tr h="370840">
                    <a:tc>
                      <a:txBody>
                        <a:bodyPr/>
                        <a:lstStyle/>
                        <a:p>
                          <a:r>
                            <a:rPr lang="en-US" dirty="0"/>
                            <a:t>Probability method</a:t>
                          </a: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𝐹</m:t>
                                    </m:r>
                                  </m:sub>
                                  <m:sup>
                                    <m:r>
                                      <a:rPr lang="en-US" b="0" i="1" smtClean="0">
                                        <a:latin typeface="Cambria Math" panose="02040503050406030204" pitchFamily="18" charset="0"/>
                                      </a:rPr>
                                      <m:t>𝑚</m:t>
                                    </m:r>
                                  </m:sup>
                                </m:sSubSup>
                                <m:r>
                                  <a:rPr lang="en-US" b="0" i="1" smtClean="0">
                                    <a:latin typeface="Cambria Math" panose="02040503050406030204" pitchFamily="18" charset="0"/>
                                  </a:rPr>
                                  <m:t>=0.0789,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𝐹</m:t>
                                    </m:r>
                                  </m:sub>
                                  <m:sup>
                                    <m:r>
                                      <a:rPr lang="en-US" b="0" i="1" smtClean="0">
                                        <a:latin typeface="Cambria Math" panose="02040503050406030204" pitchFamily="18" charset="0"/>
                                      </a:rPr>
                                      <m:t>90</m:t>
                                    </m:r>
                                  </m:sup>
                                </m:sSubSup>
                                <m:r>
                                  <a:rPr lang="en-US" b="0" i="1" smtClean="0">
                                    <a:latin typeface="Cambria Math" panose="02040503050406030204" pitchFamily="18" charset="0"/>
                                  </a:rPr>
                                  <m:t>=0.23</m:t>
                                </m:r>
                              </m:oMath>
                            </m:oMathPara>
                          </a14:m>
                          <a:endParaRPr lang="en-US" dirty="0"/>
                        </a:p>
                      </a:txBody>
                      <a:tcPr/>
                    </a:tc>
                    <a:extLst>
                      <a:ext uri="{0D108BD9-81ED-4DB2-BD59-A6C34878D82A}">
                        <a16:rowId xmlns:a16="http://schemas.microsoft.com/office/drawing/2014/main" val="3919446449"/>
                      </a:ext>
                    </a:extLst>
                  </a:tr>
                  <a:tr h="370840">
                    <a:tc>
                      <a:txBody>
                        <a:bodyPr/>
                        <a:lstStyle/>
                        <a:p>
                          <a:r>
                            <a:rPr lang="en-US" dirty="0"/>
                            <a:t>Combined distribution method</a:t>
                          </a: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𝐹</m:t>
                                    </m:r>
                                  </m:sub>
                                  <m:sup>
                                    <m:r>
                                      <a:rPr lang="en-US" b="0" i="1" smtClean="0">
                                        <a:latin typeface="Cambria Math" panose="02040503050406030204" pitchFamily="18" charset="0"/>
                                      </a:rPr>
                                      <m:t>𝑒𝑠𝑡</m:t>
                                    </m:r>
                                  </m:sup>
                                </m:sSubSup>
                                <m:r>
                                  <a:rPr lang="en-US" b="0" i="1" smtClean="0">
                                    <a:latin typeface="Cambria Math" panose="02040503050406030204" pitchFamily="18" charset="0"/>
                                  </a:rPr>
                                  <m:t>=0.0789</m:t>
                                </m:r>
                              </m:oMath>
                            </m:oMathPara>
                          </a14:m>
                          <a:endParaRPr lang="en-US" dirty="0"/>
                        </a:p>
                      </a:txBody>
                      <a:tcPr/>
                    </a:tc>
                    <a:extLst>
                      <a:ext uri="{0D108BD9-81ED-4DB2-BD59-A6C34878D82A}">
                        <a16:rowId xmlns:a16="http://schemas.microsoft.com/office/drawing/2014/main" val="574446667"/>
                      </a:ext>
                    </a:extLst>
                  </a:tr>
                </a:tbl>
              </a:graphicData>
            </a:graphic>
          </p:graphicFrame>
        </mc:Choice>
        <mc:Fallback xmlns="">
          <p:graphicFrame>
            <p:nvGraphicFramePr>
              <p:cNvPr id="6" name="Table 6">
                <a:extLst>
                  <a:ext uri="{FF2B5EF4-FFF2-40B4-BE49-F238E27FC236}">
                    <a16:creationId xmlns:a16="http://schemas.microsoft.com/office/drawing/2014/main" id="{3E87B808-94EF-48A1-B298-BA5D35EDCBB0}"/>
                  </a:ext>
                </a:extLst>
              </p:cNvPr>
              <p:cNvGraphicFramePr>
                <a:graphicFrameLocks noGrp="1"/>
              </p:cNvGraphicFramePr>
              <p:nvPr>
                <p:extLst>
                  <p:ext uri="{D42A27DB-BD31-4B8C-83A1-F6EECF244321}">
                    <p14:modId xmlns:p14="http://schemas.microsoft.com/office/powerpoint/2010/main" val="2655249037"/>
                  </p:ext>
                </p:extLst>
              </p:nvPr>
            </p:nvGraphicFramePr>
            <p:xfrm>
              <a:off x="1386479" y="5234940"/>
              <a:ext cx="6096000" cy="1112965"/>
            </p:xfrm>
            <a:graphic>
              <a:graphicData uri="http://schemas.openxmlformats.org/drawingml/2006/table">
                <a:tbl>
                  <a:tblPr firstRow="1" bandRow="1">
                    <a:tableStyleId>{5C22544A-7EE6-4342-B048-85BDC9FD1C3A}</a:tableStyleId>
                  </a:tblPr>
                  <a:tblGrid>
                    <a:gridCol w="3110876">
                      <a:extLst>
                        <a:ext uri="{9D8B030D-6E8A-4147-A177-3AD203B41FA5}">
                          <a16:colId xmlns:a16="http://schemas.microsoft.com/office/drawing/2014/main" val="1318589491"/>
                        </a:ext>
                      </a:extLst>
                    </a:gridCol>
                    <a:gridCol w="2985124">
                      <a:extLst>
                        <a:ext uri="{9D8B030D-6E8A-4147-A177-3AD203B41FA5}">
                          <a16:colId xmlns:a16="http://schemas.microsoft.com/office/drawing/2014/main" val="3296859665"/>
                        </a:ext>
                      </a:extLst>
                    </a:gridCol>
                  </a:tblGrid>
                  <a:tr h="370840">
                    <a:tc>
                      <a:txBody>
                        <a:bodyPr/>
                        <a:lstStyle/>
                        <a:p>
                          <a:r>
                            <a:rPr lang="en-US" dirty="0"/>
                            <a:t>Method</a:t>
                          </a:r>
                        </a:p>
                      </a:txBody>
                      <a:tcPr/>
                    </a:tc>
                    <a:tc>
                      <a:txBody>
                        <a:bodyPr/>
                        <a:lstStyle/>
                        <a:p>
                          <a:endParaRPr lang="en-US"/>
                        </a:p>
                      </a:txBody>
                      <a:tcPr>
                        <a:blipFill>
                          <a:blip r:embed="rId5"/>
                          <a:stretch>
                            <a:fillRect l="-104490" t="-8197" r="-816" b="-224590"/>
                          </a:stretch>
                        </a:blipFill>
                      </a:tcPr>
                    </a:tc>
                    <a:extLst>
                      <a:ext uri="{0D108BD9-81ED-4DB2-BD59-A6C34878D82A}">
                        <a16:rowId xmlns:a16="http://schemas.microsoft.com/office/drawing/2014/main" val="3707039381"/>
                      </a:ext>
                    </a:extLst>
                  </a:tr>
                  <a:tr h="371285">
                    <a:tc>
                      <a:txBody>
                        <a:bodyPr/>
                        <a:lstStyle/>
                        <a:p>
                          <a:r>
                            <a:rPr lang="en-US" dirty="0"/>
                            <a:t>Probability method</a:t>
                          </a:r>
                        </a:p>
                      </a:txBody>
                      <a:tcPr/>
                    </a:tc>
                    <a:tc>
                      <a:txBody>
                        <a:bodyPr/>
                        <a:lstStyle/>
                        <a:p>
                          <a:endParaRPr lang="en-US"/>
                        </a:p>
                      </a:txBody>
                      <a:tcPr>
                        <a:blipFill>
                          <a:blip r:embed="rId5"/>
                          <a:stretch>
                            <a:fillRect l="-104490" t="-106452" r="-816" b="-120968"/>
                          </a:stretch>
                        </a:blipFill>
                      </a:tcPr>
                    </a:tc>
                    <a:extLst>
                      <a:ext uri="{0D108BD9-81ED-4DB2-BD59-A6C34878D82A}">
                        <a16:rowId xmlns:a16="http://schemas.microsoft.com/office/drawing/2014/main" val="3919446449"/>
                      </a:ext>
                    </a:extLst>
                  </a:tr>
                  <a:tr h="370840">
                    <a:tc>
                      <a:txBody>
                        <a:bodyPr/>
                        <a:lstStyle/>
                        <a:p>
                          <a:r>
                            <a:rPr lang="en-US" dirty="0"/>
                            <a:t>Combined distribution method</a:t>
                          </a:r>
                        </a:p>
                      </a:txBody>
                      <a:tcPr/>
                    </a:tc>
                    <a:tc>
                      <a:txBody>
                        <a:bodyPr/>
                        <a:lstStyle/>
                        <a:p>
                          <a:endParaRPr lang="en-US"/>
                        </a:p>
                      </a:txBody>
                      <a:tcPr>
                        <a:blipFill>
                          <a:blip r:embed="rId5"/>
                          <a:stretch>
                            <a:fillRect l="-104490" t="-209836" r="-816" b="-22951"/>
                          </a:stretch>
                        </a:blipFill>
                      </a:tcPr>
                    </a:tc>
                    <a:extLst>
                      <a:ext uri="{0D108BD9-81ED-4DB2-BD59-A6C34878D82A}">
                        <a16:rowId xmlns:a16="http://schemas.microsoft.com/office/drawing/2014/main" val="574446667"/>
                      </a:ext>
                    </a:extLst>
                  </a:tr>
                </a:tbl>
              </a:graphicData>
            </a:graphic>
          </p:graphicFrame>
        </mc:Fallback>
      </mc:AlternateContent>
    </p:spTree>
    <p:extLst>
      <p:ext uri="{BB962C8B-B14F-4D97-AF65-F5344CB8AC3E}">
        <p14:creationId xmlns:p14="http://schemas.microsoft.com/office/powerpoint/2010/main" val="2579937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239B3-F719-4311-932C-04434DCDE1CD}"/>
              </a:ext>
            </a:extLst>
          </p:cNvPr>
          <p:cNvSpPr>
            <a:spLocks noGrp="1"/>
          </p:cNvSpPr>
          <p:nvPr>
            <p:ph type="body" sz="quarter" idx="10"/>
          </p:nvPr>
        </p:nvSpPr>
        <p:spPr/>
        <p:txBody>
          <a:bodyPr/>
          <a:lstStyle/>
          <a:p>
            <a:r>
              <a:rPr lang="en-US" dirty="0"/>
              <a:t>It would be necessary to separate epistemic uncertainty from aleatory uncertainty</a:t>
            </a:r>
          </a:p>
          <a:p>
            <a:r>
              <a:rPr lang="en-US" dirty="0"/>
              <a:t>In the probability method, epistemic uncertainty is also represented using a probability distribution</a:t>
            </a:r>
          </a:p>
          <a:p>
            <a:pPr lvl="1"/>
            <a:r>
              <a:rPr lang="en-US" dirty="0"/>
              <a:t>However, the meaning of PDF should be understood in the context of the shape of knowledge</a:t>
            </a:r>
          </a:p>
          <a:p>
            <a:r>
              <a:rPr lang="en-US" dirty="0"/>
              <a:t>Epistemic uncertainty is reducible by having more samples or having additional tests</a:t>
            </a:r>
          </a:p>
          <a:p>
            <a:r>
              <a:rPr lang="en-US" dirty="0"/>
              <a:t>Double-loop MCS can be used to estimate the effect of aleatory and epistemic uncertainties</a:t>
            </a:r>
          </a:p>
        </p:txBody>
      </p:sp>
      <p:sp>
        <p:nvSpPr>
          <p:cNvPr id="3" name="Title 2">
            <a:extLst>
              <a:ext uri="{FF2B5EF4-FFF2-40B4-BE49-F238E27FC236}">
                <a16:creationId xmlns:a16="http://schemas.microsoft.com/office/drawing/2014/main" id="{E016D058-2210-4B2B-8102-55A321FE1565}"/>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189617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440E0-8263-45BA-8FA6-66E435FE95B2}"/>
              </a:ext>
            </a:extLst>
          </p:cNvPr>
          <p:cNvSpPr>
            <a:spLocks noGrp="1"/>
          </p:cNvSpPr>
          <p:nvPr>
            <p:ph type="ctrTitle"/>
          </p:nvPr>
        </p:nvSpPr>
        <p:spPr/>
        <p:txBody>
          <a:bodyPr/>
          <a:lstStyle/>
          <a:p>
            <a:r>
              <a:rPr lang="en-US" dirty="0"/>
              <a:t>3. Conditional Probability and Total Probability</a:t>
            </a:r>
          </a:p>
        </p:txBody>
      </p:sp>
      <p:sp>
        <p:nvSpPr>
          <p:cNvPr id="5" name="Subtitle 4">
            <a:extLst>
              <a:ext uri="{FF2B5EF4-FFF2-40B4-BE49-F238E27FC236}">
                <a16:creationId xmlns:a16="http://schemas.microsoft.com/office/drawing/2014/main" id="{0EEF7087-496D-4444-A1F2-972C7B57A0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2406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Three car sets</a:t>
            </a:r>
          </a:p>
          <a:p>
            <a:pPr lvl="1"/>
            <a:r>
              <a:rPr lang="en-US" dirty="0"/>
              <a:t>Sample space has 8 mutually exclusive outcomes.</a:t>
            </a:r>
          </a:p>
          <a:p>
            <a:pPr lvl="1"/>
            <a:r>
              <a:rPr lang="en-US" dirty="0"/>
              <a:t>Figure defines 4 other mutually exclusive events.</a:t>
            </a:r>
          </a:p>
          <a:p>
            <a:pPr lvl="1"/>
            <a:r>
              <a:rPr lang="en-US" dirty="0"/>
              <a:t>Random variable X is the number of good cars.</a:t>
            </a:r>
          </a:p>
          <a:p>
            <a:pPr lvl="1"/>
            <a:endParaRPr lang="en-US" dirty="0"/>
          </a:p>
        </p:txBody>
      </p:sp>
      <p:sp>
        <p:nvSpPr>
          <p:cNvPr id="3" name="Title 2"/>
          <p:cNvSpPr>
            <a:spLocks noGrp="1"/>
          </p:cNvSpPr>
          <p:nvPr>
            <p:ph type="title"/>
          </p:nvPr>
        </p:nvSpPr>
        <p:spPr/>
        <p:txBody>
          <a:bodyPr/>
          <a:lstStyle/>
          <a:p>
            <a:r>
              <a:rPr lang="en-US" dirty="0"/>
              <a:t>Emergency Car Depot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30680" y="3032369"/>
            <a:ext cx="5882640" cy="2468563"/>
          </a:xfrm>
          <a:prstGeom prst="rect">
            <a:avLst/>
          </a:prstGeom>
          <a:solidFill>
            <a:srgbClr val="FF0000"/>
          </a:solidFill>
          <a:ln>
            <a:noFill/>
          </a:ln>
        </p:spPr>
      </p:pic>
    </p:spTree>
    <p:extLst>
      <p:ext uri="{BB962C8B-B14F-4D97-AF65-F5344CB8AC3E}">
        <p14:creationId xmlns:p14="http://schemas.microsoft.com/office/powerpoint/2010/main" val="4097499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066800"/>
            <a:ext cx="8534400" cy="4312444"/>
          </a:xfrm>
        </p:spPr>
        <p:txBody>
          <a:bodyPr/>
          <a:lstStyle/>
          <a:p>
            <a:pPr>
              <a:spcBef>
                <a:spcPts val="1800"/>
              </a:spcBef>
            </a:pPr>
            <a:r>
              <a:rPr lang="en-US" dirty="0"/>
              <a:t>An event with no sample point is an impossible event or a null set </a:t>
            </a:r>
          </a:p>
          <a:p>
            <a:pPr>
              <a:spcBef>
                <a:spcPts val="1800"/>
              </a:spcBef>
            </a:pPr>
            <a:r>
              <a:rPr lang="en-US" dirty="0"/>
              <a:t>Give an example for car space?</a:t>
            </a:r>
          </a:p>
          <a:p>
            <a:pPr>
              <a:spcBef>
                <a:spcPts val="1800"/>
              </a:spcBef>
            </a:pPr>
            <a:r>
              <a:rPr lang="en-US" dirty="0"/>
              <a:t>The </a:t>
            </a:r>
            <a:r>
              <a:rPr lang="en-US" dirty="0">
                <a:solidFill>
                  <a:srgbClr val="FF0000"/>
                </a:solidFill>
              </a:rPr>
              <a:t>complement</a:t>
            </a:r>
            <a:r>
              <a:rPr lang="en-US" dirty="0"/>
              <a:t> of an event E is denoted as </a:t>
            </a:r>
          </a:p>
          <a:p>
            <a:pPr>
              <a:spcBef>
                <a:spcPts val="1800"/>
              </a:spcBef>
            </a:pPr>
            <a:r>
              <a:rPr lang="en-US" dirty="0"/>
              <a:t>What is the complement of X=2?</a:t>
            </a:r>
          </a:p>
          <a:p>
            <a:pPr>
              <a:spcBef>
                <a:spcPts val="1800"/>
              </a:spcBef>
            </a:pPr>
            <a:r>
              <a:rPr lang="en-US" dirty="0">
                <a:solidFill>
                  <a:srgbClr val="FF0000"/>
                </a:solidFill>
              </a:rPr>
              <a:t>Union</a:t>
            </a:r>
            <a:r>
              <a:rPr lang="en-US" dirty="0"/>
              <a:t> of events denoted     , </a:t>
            </a:r>
            <a:r>
              <a:rPr lang="en-US" dirty="0">
                <a:solidFill>
                  <a:srgbClr val="FF0000"/>
                </a:solidFill>
              </a:rPr>
              <a:t>intersection</a:t>
            </a:r>
          </a:p>
          <a:p>
            <a:pPr>
              <a:spcBef>
                <a:spcPts val="1800"/>
              </a:spcBef>
            </a:pPr>
            <a:r>
              <a:rPr lang="en-US" dirty="0"/>
              <a:t> The answer to the previous question may be written as</a:t>
            </a:r>
          </a:p>
          <a:p>
            <a:pPr>
              <a:spcBef>
                <a:spcPts val="1800"/>
              </a:spcBef>
            </a:pPr>
            <a:endParaRPr lang="en-US" dirty="0"/>
          </a:p>
          <a:p>
            <a:pPr>
              <a:spcBef>
                <a:spcPts val="1800"/>
              </a:spcBef>
            </a:pPr>
            <a:r>
              <a:rPr lang="en-US" dirty="0"/>
              <a:t>Events E</a:t>
            </a:r>
            <a:r>
              <a:rPr lang="en-US" baseline="-25000" dirty="0"/>
              <a:t>1</a:t>
            </a:r>
            <a:r>
              <a:rPr lang="en-US" dirty="0"/>
              <a:t> and E</a:t>
            </a:r>
            <a:r>
              <a:rPr lang="en-US" baseline="-25000" dirty="0"/>
              <a:t>2</a:t>
            </a:r>
            <a:r>
              <a:rPr lang="en-US" dirty="0"/>
              <a:t> both happening is written as E</a:t>
            </a:r>
            <a:r>
              <a:rPr lang="en-US" baseline="-25000" dirty="0"/>
              <a:t>1</a:t>
            </a:r>
            <a:r>
              <a:rPr lang="en-US" dirty="0"/>
              <a:t>E</a:t>
            </a:r>
            <a:r>
              <a:rPr lang="en-US" baseline="-25000" dirty="0"/>
              <a:t>2</a:t>
            </a:r>
            <a:r>
              <a:rPr lang="en-US" dirty="0"/>
              <a:t> or </a:t>
            </a:r>
          </a:p>
        </p:txBody>
      </p:sp>
      <p:sp>
        <p:nvSpPr>
          <p:cNvPr id="3" name="Title 2"/>
          <p:cNvSpPr>
            <a:spLocks noGrp="1"/>
          </p:cNvSpPr>
          <p:nvPr>
            <p:ph type="title"/>
          </p:nvPr>
        </p:nvSpPr>
        <p:spPr/>
        <p:txBody>
          <a:bodyPr/>
          <a:lstStyle/>
          <a:p>
            <a:r>
              <a:rPr lang="en-US" dirty="0"/>
              <a:t>Set Notation</a:t>
            </a:r>
          </a:p>
        </p:txBody>
      </p:sp>
      <p:graphicFrame>
        <p:nvGraphicFramePr>
          <p:cNvPr id="4" name="Object 3"/>
          <p:cNvGraphicFramePr>
            <a:graphicFrameLocks noChangeAspect="1"/>
          </p:cNvGraphicFramePr>
          <p:nvPr>
            <p:extLst>
              <p:ext uri="{D42A27DB-BD31-4B8C-83A1-F6EECF244321}">
                <p14:modId xmlns:p14="http://schemas.microsoft.com/office/powerpoint/2010/main" val="3097079551"/>
              </p:ext>
            </p:extLst>
          </p:nvPr>
        </p:nvGraphicFramePr>
        <p:xfrm>
          <a:off x="2101850" y="4352559"/>
          <a:ext cx="3833813" cy="419100"/>
        </p:xfrm>
        <a:graphic>
          <a:graphicData uri="http://schemas.openxmlformats.org/presentationml/2006/ole">
            <mc:AlternateContent xmlns:mc="http://schemas.openxmlformats.org/markup-compatibility/2006">
              <mc:Choice xmlns:v="urn:schemas-microsoft-com:vml" Requires="v">
                <p:oleObj name="Equation" r:id="rId2" imgW="3835080" imgH="419040" progId="Equation.DSMT4">
                  <p:embed/>
                </p:oleObj>
              </mc:Choice>
              <mc:Fallback>
                <p:oleObj name="Equation" r:id="rId2" imgW="3835080" imgH="419040" progId="Equation.DSMT4">
                  <p:embed/>
                  <p:pic>
                    <p:nvPicPr>
                      <p:cNvPr id="0" name=""/>
                      <p:cNvPicPr/>
                      <p:nvPr/>
                    </p:nvPicPr>
                    <p:blipFill>
                      <a:blip r:embed="rId3"/>
                      <a:stretch>
                        <a:fillRect/>
                      </a:stretch>
                    </p:blipFill>
                    <p:spPr>
                      <a:xfrm>
                        <a:off x="2101850" y="4352559"/>
                        <a:ext cx="3833813" cy="419100"/>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3565525" y="3275807"/>
          <a:ext cx="203200" cy="279400"/>
        </p:xfrm>
        <a:graphic>
          <a:graphicData uri="http://schemas.openxmlformats.org/presentationml/2006/ole">
            <mc:AlternateContent xmlns:mc="http://schemas.openxmlformats.org/markup-compatibility/2006">
              <mc:Choice xmlns:v="urn:schemas-microsoft-com:vml" Requires="v">
                <p:oleObj name="Equation" r:id="rId4" imgW="203040" imgH="279360" progId="Equation.DSMT4">
                  <p:embed/>
                </p:oleObj>
              </mc:Choice>
              <mc:Fallback>
                <p:oleObj name="Equation" r:id="rId4" imgW="203040" imgH="279360" progId="Equation.DSMT4">
                  <p:embed/>
                  <p:pic>
                    <p:nvPicPr>
                      <p:cNvPr id="0" name=""/>
                      <p:cNvPicPr/>
                      <p:nvPr/>
                    </p:nvPicPr>
                    <p:blipFill>
                      <a:blip r:embed="rId5"/>
                      <a:stretch>
                        <a:fillRect/>
                      </a:stretch>
                    </p:blipFill>
                    <p:spPr>
                      <a:xfrm>
                        <a:off x="3565525" y="3275807"/>
                        <a:ext cx="203200" cy="2794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5306219" y="3275807"/>
          <a:ext cx="203200" cy="279400"/>
        </p:xfrm>
        <a:graphic>
          <a:graphicData uri="http://schemas.openxmlformats.org/presentationml/2006/ole">
            <mc:AlternateContent xmlns:mc="http://schemas.openxmlformats.org/markup-compatibility/2006">
              <mc:Choice xmlns:v="urn:schemas-microsoft-com:vml" Requires="v">
                <p:oleObj name="Equation" r:id="rId6" imgW="203040" imgH="279360" progId="Equation.DSMT4">
                  <p:embed/>
                </p:oleObj>
              </mc:Choice>
              <mc:Fallback>
                <p:oleObj name="Equation" r:id="rId6" imgW="203040" imgH="279360" progId="Equation.DSMT4">
                  <p:embed/>
                  <p:pic>
                    <p:nvPicPr>
                      <p:cNvPr id="0" name=""/>
                      <p:cNvPicPr/>
                      <p:nvPr/>
                    </p:nvPicPr>
                    <p:blipFill>
                      <a:blip r:embed="rId7"/>
                      <a:stretch>
                        <a:fillRect/>
                      </a:stretch>
                    </p:blipFill>
                    <p:spPr>
                      <a:xfrm>
                        <a:off x="5306219" y="3275807"/>
                        <a:ext cx="203200" cy="2794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5840413" y="2176463"/>
          <a:ext cx="190500" cy="279400"/>
        </p:xfrm>
        <a:graphic>
          <a:graphicData uri="http://schemas.openxmlformats.org/presentationml/2006/ole">
            <mc:AlternateContent xmlns:mc="http://schemas.openxmlformats.org/markup-compatibility/2006">
              <mc:Choice xmlns:v="urn:schemas-microsoft-com:vml" Requires="v">
                <p:oleObj name="Equation" r:id="rId8" imgW="190440" imgH="279360" progId="Equation.DSMT4">
                  <p:embed/>
                </p:oleObj>
              </mc:Choice>
              <mc:Fallback>
                <p:oleObj name="Equation" r:id="rId8" imgW="190440" imgH="279360" progId="Equation.DSMT4">
                  <p:embed/>
                  <p:pic>
                    <p:nvPicPr>
                      <p:cNvPr id="0" name=""/>
                      <p:cNvPicPr/>
                      <p:nvPr/>
                    </p:nvPicPr>
                    <p:blipFill>
                      <a:blip r:embed="rId9"/>
                      <a:stretch>
                        <a:fillRect/>
                      </a:stretch>
                    </p:blipFill>
                    <p:spPr>
                      <a:xfrm>
                        <a:off x="5840413" y="2176463"/>
                        <a:ext cx="190500" cy="2794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6947695" y="4887119"/>
          <a:ext cx="787400" cy="330200"/>
        </p:xfrm>
        <a:graphic>
          <a:graphicData uri="http://schemas.openxmlformats.org/presentationml/2006/ole">
            <mc:AlternateContent xmlns:mc="http://schemas.openxmlformats.org/markup-compatibility/2006">
              <mc:Choice xmlns:v="urn:schemas-microsoft-com:vml" Requires="v">
                <p:oleObj name="Equation" r:id="rId10" imgW="787320" imgH="330120" progId="Equation.DSMT4">
                  <p:embed/>
                </p:oleObj>
              </mc:Choice>
              <mc:Fallback>
                <p:oleObj name="Equation" r:id="rId10" imgW="787320" imgH="330120" progId="Equation.DSMT4">
                  <p:embed/>
                  <p:pic>
                    <p:nvPicPr>
                      <p:cNvPr id="0" name=""/>
                      <p:cNvPicPr/>
                      <p:nvPr/>
                    </p:nvPicPr>
                    <p:blipFill>
                      <a:blip r:embed="rId11"/>
                      <a:stretch>
                        <a:fillRect/>
                      </a:stretch>
                    </p:blipFill>
                    <p:spPr>
                      <a:xfrm>
                        <a:off x="6947695" y="4887119"/>
                        <a:ext cx="787400" cy="3302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8144262" y="1109661"/>
          <a:ext cx="190500" cy="330200"/>
        </p:xfrm>
        <a:graphic>
          <a:graphicData uri="http://schemas.openxmlformats.org/presentationml/2006/ole">
            <mc:AlternateContent xmlns:mc="http://schemas.openxmlformats.org/markup-compatibility/2006">
              <mc:Choice xmlns:v="urn:schemas-microsoft-com:vml" Requires="v">
                <p:oleObj name="Equation" r:id="rId12" imgW="190440" imgH="330120" progId="Equation.DSMT4">
                  <p:embed/>
                </p:oleObj>
              </mc:Choice>
              <mc:Fallback>
                <p:oleObj name="Equation" r:id="rId12" imgW="190440" imgH="330120" progId="Equation.DSMT4">
                  <p:embed/>
                  <p:pic>
                    <p:nvPicPr>
                      <p:cNvPr id="0" name=""/>
                      <p:cNvPicPr/>
                      <p:nvPr/>
                    </p:nvPicPr>
                    <p:blipFill>
                      <a:blip r:embed="rId13"/>
                      <a:stretch>
                        <a:fillRect/>
                      </a:stretch>
                    </p:blipFill>
                    <p:spPr>
                      <a:xfrm>
                        <a:off x="8144262" y="1109661"/>
                        <a:ext cx="190500" cy="330200"/>
                      </a:xfrm>
                      <a:prstGeom prst="rect">
                        <a:avLst/>
                      </a:prstGeom>
                    </p:spPr>
                  </p:pic>
                </p:oleObj>
              </mc:Fallback>
            </mc:AlternateContent>
          </a:graphicData>
        </a:graphic>
      </p:graphicFrame>
    </p:spTree>
    <p:extLst>
      <p:ext uri="{BB962C8B-B14F-4D97-AF65-F5344CB8AC3E}">
        <p14:creationId xmlns:p14="http://schemas.microsoft.com/office/powerpoint/2010/main" val="3733888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endParaRPr lang="en-US" dirty="0"/>
          </a:p>
          <a:p>
            <a:r>
              <a:rPr lang="en-US" dirty="0"/>
              <a:t>Intersection </a:t>
            </a:r>
          </a:p>
          <a:p>
            <a:endParaRPr lang="en-US" dirty="0"/>
          </a:p>
          <a:p>
            <a:pPr marL="0" indent="0">
              <a:buNone/>
            </a:pPr>
            <a:endParaRPr lang="en-US" dirty="0"/>
          </a:p>
          <a:p>
            <a:r>
              <a:rPr lang="en-US" dirty="0"/>
              <a:t>Other relationships</a:t>
            </a:r>
          </a:p>
        </p:txBody>
      </p:sp>
      <p:sp>
        <p:nvSpPr>
          <p:cNvPr id="2" name="Title 1"/>
          <p:cNvSpPr>
            <a:spLocks noGrp="1"/>
          </p:cNvSpPr>
          <p:nvPr>
            <p:ph type="title"/>
          </p:nvPr>
        </p:nvSpPr>
        <p:spPr/>
        <p:txBody>
          <a:bodyPr/>
          <a:lstStyle/>
          <a:p>
            <a:r>
              <a:rPr lang="en-US" dirty="0"/>
              <a:t>Venn Diagram</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039" y="1379538"/>
            <a:ext cx="2751774" cy="192913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685924" y="3484246"/>
            <a:ext cx="5650706" cy="2459355"/>
          </a:xfrm>
          <a:prstGeom prst="rect">
            <a:avLst/>
          </a:prstGeom>
          <a:noFill/>
          <a:ln>
            <a:noFill/>
          </a:ln>
        </p:spPr>
      </p:pic>
      <p:grpSp>
        <p:nvGrpSpPr>
          <p:cNvPr id="13" name="Group 12"/>
          <p:cNvGrpSpPr/>
          <p:nvPr/>
        </p:nvGrpSpPr>
        <p:grpSpPr>
          <a:xfrm>
            <a:off x="6807993" y="1315601"/>
            <a:ext cx="1331784" cy="1533288"/>
            <a:chOff x="6807993" y="1315601"/>
            <a:chExt cx="1331784" cy="1533288"/>
          </a:xfrm>
        </p:grpSpPr>
        <p:sp>
          <p:nvSpPr>
            <p:cNvPr id="12" name="Rectangle 11"/>
            <p:cNvSpPr/>
            <p:nvPr/>
          </p:nvSpPr>
          <p:spPr>
            <a:xfrm>
              <a:off x="7186613" y="1804251"/>
              <a:ext cx="883264" cy="53985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nvGraphicFramePr>
          <p:xfrm>
            <a:off x="7365206" y="1935956"/>
            <a:ext cx="609600" cy="330200"/>
          </p:xfrm>
          <a:graphic>
            <a:graphicData uri="http://schemas.openxmlformats.org/presentationml/2006/ole">
              <mc:AlternateContent xmlns:mc="http://schemas.openxmlformats.org/markup-compatibility/2006">
                <mc:Choice xmlns:v="urn:schemas-microsoft-com:vml" Requires="v">
                  <p:oleObj name="Equation" r:id="rId5" imgW="609480" imgH="330120" progId="Equation.DSMT4">
                    <p:embed/>
                  </p:oleObj>
                </mc:Choice>
                <mc:Fallback>
                  <p:oleObj name="Equation" r:id="rId5" imgW="609480" imgH="330120" progId="Equation.DSMT4">
                    <p:embed/>
                    <p:pic>
                      <p:nvPicPr>
                        <p:cNvPr id="0" name=""/>
                        <p:cNvPicPr/>
                        <p:nvPr/>
                      </p:nvPicPr>
                      <p:blipFill>
                        <a:blip r:embed="rId6"/>
                        <a:stretch>
                          <a:fillRect/>
                        </a:stretch>
                      </p:blipFill>
                      <p:spPr>
                        <a:xfrm>
                          <a:off x="7365206" y="1935956"/>
                          <a:ext cx="609600" cy="330200"/>
                        </a:xfrm>
                        <a:prstGeom prst="rect">
                          <a:avLst/>
                        </a:prstGeom>
                      </p:spPr>
                    </p:pic>
                  </p:oleObj>
                </mc:Fallback>
              </mc:AlternateContent>
            </a:graphicData>
          </a:graphic>
        </p:graphicFrame>
        <p:sp>
          <p:nvSpPr>
            <p:cNvPr id="7" name="TextBox 6"/>
            <p:cNvSpPr txBox="1"/>
            <p:nvPr/>
          </p:nvSpPr>
          <p:spPr>
            <a:xfrm>
              <a:off x="6807993" y="1315601"/>
              <a:ext cx="1261884" cy="369332"/>
            </a:xfrm>
            <a:prstGeom prst="rect">
              <a:avLst/>
            </a:prstGeom>
            <a:noFill/>
          </p:spPr>
          <p:txBody>
            <a:bodyPr wrap="none" rtlCol="0">
              <a:spAutoFit/>
            </a:bodyPr>
            <a:lstStyle/>
            <a:p>
              <a:r>
                <a:rPr lang="en-US" dirty="0"/>
                <a:t>Probability</a:t>
              </a:r>
            </a:p>
          </p:txBody>
        </p:sp>
        <p:sp>
          <p:nvSpPr>
            <p:cNvPr id="8" name="TextBox 7"/>
            <p:cNvSpPr txBox="1"/>
            <p:nvPr/>
          </p:nvSpPr>
          <p:spPr>
            <a:xfrm>
              <a:off x="7365206" y="2479557"/>
              <a:ext cx="774571" cy="369332"/>
            </a:xfrm>
            <a:prstGeom prst="rect">
              <a:avLst/>
            </a:prstGeom>
            <a:noFill/>
          </p:spPr>
          <p:txBody>
            <a:bodyPr wrap="none" rtlCol="0">
              <a:spAutoFit/>
            </a:bodyPr>
            <a:lstStyle/>
            <a:p>
              <a:r>
                <a:rPr lang="en-US" dirty="0"/>
                <a:t>Event</a:t>
              </a:r>
            </a:p>
          </p:txBody>
        </p:sp>
        <p:cxnSp>
          <p:nvCxnSpPr>
            <p:cNvPr id="10" name="Straight Arrow Connector 9"/>
            <p:cNvCxnSpPr>
              <a:stCxn id="8" idx="0"/>
            </p:cNvCxnSpPr>
            <p:nvPr/>
          </p:nvCxnSpPr>
          <p:spPr>
            <a:xfrm flipH="1" flipV="1">
              <a:off x="7750969" y="2244724"/>
              <a:ext cx="1523" cy="2348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446079" y="1686835"/>
              <a:ext cx="1523" cy="2348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6931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5792417" y="1178714"/>
            <a:ext cx="2808658" cy="2098605"/>
          </a:xfrm>
          <a:prstGeom prst="rect">
            <a:avLst/>
          </a:prstGeom>
          <a:noFill/>
          <a:ln w="9525">
            <a:noFill/>
            <a:miter lim="800000"/>
            <a:headEnd/>
            <a:tailEnd/>
          </a:ln>
        </p:spPr>
      </p:pic>
      <p:sp>
        <p:nvSpPr>
          <p:cNvPr id="2" name="Text Placeholder 1"/>
          <p:cNvSpPr>
            <a:spLocks noGrp="1"/>
          </p:cNvSpPr>
          <p:nvPr>
            <p:ph type="body" sz="quarter" idx="10"/>
          </p:nvPr>
        </p:nvSpPr>
        <p:spPr/>
        <p:txBody>
          <a:bodyPr/>
          <a:lstStyle/>
          <a:p>
            <a:pPr>
              <a:spcBef>
                <a:spcPts val="1200"/>
              </a:spcBef>
            </a:pPr>
            <a:r>
              <a:rPr lang="en-US" dirty="0"/>
              <a:t>P(E) ≥ 0: probability of an event E is non-negative.</a:t>
            </a:r>
          </a:p>
          <a:p>
            <a:pPr>
              <a:spcBef>
                <a:spcPts val="1200"/>
              </a:spcBef>
            </a:pPr>
            <a:r>
              <a:rPr lang="en-US" dirty="0"/>
              <a:t>Probability of certain event P(S)=1. </a:t>
            </a:r>
          </a:p>
          <a:p>
            <a:pPr>
              <a:spcBef>
                <a:spcPts val="1200"/>
              </a:spcBef>
            </a:pPr>
            <a:r>
              <a:rPr lang="en-US" dirty="0"/>
              <a:t>Probability of two mutually exclusive events</a:t>
            </a:r>
          </a:p>
          <a:p>
            <a:pPr>
              <a:spcBef>
                <a:spcPts val="1200"/>
              </a:spcBef>
            </a:pPr>
            <a:endParaRPr lang="en-US" dirty="0"/>
          </a:p>
          <a:p>
            <a:pPr>
              <a:spcBef>
                <a:spcPts val="1200"/>
              </a:spcBef>
            </a:pPr>
            <a:endParaRPr lang="en-US" dirty="0"/>
          </a:p>
          <a:p>
            <a:pPr>
              <a:spcBef>
                <a:spcPts val="1200"/>
              </a:spcBef>
            </a:pPr>
            <a:r>
              <a:rPr lang="en-US" dirty="0"/>
              <a:t>In general</a:t>
            </a:r>
          </a:p>
        </p:txBody>
      </p:sp>
      <p:sp>
        <p:nvSpPr>
          <p:cNvPr id="3" name="Title 2"/>
          <p:cNvSpPr>
            <a:spLocks noGrp="1"/>
          </p:cNvSpPr>
          <p:nvPr>
            <p:ph type="title"/>
          </p:nvPr>
        </p:nvSpPr>
        <p:spPr/>
        <p:txBody>
          <a:bodyPr/>
          <a:lstStyle/>
          <a:p>
            <a:r>
              <a:rPr lang="en-US" dirty="0"/>
              <a:t>Axiom of Probability</a:t>
            </a:r>
          </a:p>
        </p:txBody>
      </p:sp>
      <p:graphicFrame>
        <p:nvGraphicFramePr>
          <p:cNvPr id="5" name="Object 7"/>
          <p:cNvGraphicFramePr>
            <a:graphicFrameLocks noChangeAspect="1"/>
          </p:cNvGraphicFramePr>
          <p:nvPr/>
        </p:nvGraphicFramePr>
        <p:xfrm>
          <a:off x="1892300" y="2497601"/>
          <a:ext cx="2984500" cy="381000"/>
        </p:xfrm>
        <a:graphic>
          <a:graphicData uri="http://schemas.openxmlformats.org/presentationml/2006/ole">
            <mc:AlternateContent xmlns:mc="http://schemas.openxmlformats.org/markup-compatibility/2006">
              <mc:Choice xmlns:v="urn:schemas-microsoft-com:vml" Requires="v">
                <p:oleObj name="Equation" r:id="rId3" imgW="2984400" imgH="380880" progId="Equation.DSMT4">
                  <p:embed/>
                </p:oleObj>
              </mc:Choice>
              <mc:Fallback>
                <p:oleObj name="Equation" r:id="rId3" imgW="2984400" imgH="380880" progId="Equation.DSMT4">
                  <p:embed/>
                  <p:pic>
                    <p:nvPicPr>
                      <p:cNvPr id="0" name=""/>
                      <p:cNvPicPr>
                        <a:picLocks noChangeAspect="1" noChangeArrowheads="1"/>
                      </p:cNvPicPr>
                      <p:nvPr/>
                    </p:nvPicPr>
                    <p:blipFill>
                      <a:blip r:embed="rId4"/>
                      <a:srcRect/>
                      <a:stretch>
                        <a:fillRect/>
                      </a:stretch>
                    </p:blipFill>
                    <p:spPr bwMode="auto">
                      <a:xfrm>
                        <a:off x="1892300" y="2497601"/>
                        <a:ext cx="2984500" cy="381000"/>
                      </a:xfrm>
                      <a:prstGeom prst="rect">
                        <a:avLst/>
                      </a:prstGeom>
                      <a:noFill/>
                      <a:ln>
                        <a:noFill/>
                      </a:ln>
                      <a:effectLst/>
                    </p:spPr>
                  </p:pic>
                </p:oleObj>
              </mc:Fallback>
            </mc:AlternateContent>
          </a:graphicData>
        </a:graphic>
      </p:graphicFrame>
      <p:pic>
        <p:nvPicPr>
          <p:cNvPr id="6" name="Picture 9"/>
          <p:cNvPicPr>
            <a:picLocks noChangeAspect="1" noChangeArrowheads="1"/>
          </p:cNvPicPr>
          <p:nvPr/>
        </p:nvPicPr>
        <p:blipFill>
          <a:blip r:embed="rId5" cstate="print"/>
          <a:srcRect/>
          <a:stretch>
            <a:fillRect/>
          </a:stretch>
        </p:blipFill>
        <p:spPr bwMode="auto">
          <a:xfrm>
            <a:off x="6028161" y="3897474"/>
            <a:ext cx="2458707" cy="1494137"/>
          </a:xfrm>
          <a:prstGeom prst="rect">
            <a:avLst/>
          </a:prstGeom>
          <a:noFill/>
          <a:ln w="9525">
            <a:noFill/>
            <a:miter lim="800000"/>
            <a:headEnd/>
            <a:tailEnd/>
          </a:ln>
        </p:spPr>
      </p:pic>
      <p:graphicFrame>
        <p:nvGraphicFramePr>
          <p:cNvPr id="7" name="Object 7"/>
          <p:cNvGraphicFramePr>
            <a:graphicFrameLocks noChangeAspect="1"/>
          </p:cNvGraphicFramePr>
          <p:nvPr/>
        </p:nvGraphicFramePr>
        <p:xfrm>
          <a:off x="1270653" y="4330832"/>
          <a:ext cx="4381500" cy="381000"/>
        </p:xfrm>
        <a:graphic>
          <a:graphicData uri="http://schemas.openxmlformats.org/presentationml/2006/ole">
            <mc:AlternateContent xmlns:mc="http://schemas.openxmlformats.org/markup-compatibility/2006">
              <mc:Choice xmlns:v="urn:schemas-microsoft-com:vml" Requires="v">
                <p:oleObj name="Equation" r:id="rId6" imgW="4381200" imgH="380880" progId="Equation.DSMT4">
                  <p:embed/>
                </p:oleObj>
              </mc:Choice>
              <mc:Fallback>
                <p:oleObj name="Equation" r:id="rId6" imgW="4381200" imgH="380880" progId="Equation.DSMT4">
                  <p:embed/>
                  <p:pic>
                    <p:nvPicPr>
                      <p:cNvPr id="0" name=""/>
                      <p:cNvPicPr>
                        <a:picLocks noChangeAspect="1" noChangeArrowheads="1"/>
                      </p:cNvPicPr>
                      <p:nvPr/>
                    </p:nvPicPr>
                    <p:blipFill>
                      <a:blip r:embed="rId7"/>
                      <a:srcRect/>
                      <a:stretch>
                        <a:fillRect/>
                      </a:stretch>
                    </p:blipFill>
                    <p:spPr bwMode="auto">
                      <a:xfrm>
                        <a:off x="1270653" y="4330832"/>
                        <a:ext cx="4381500" cy="38100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nvGraphicFramePr>
        <p:xfrm>
          <a:off x="1270653" y="3799019"/>
          <a:ext cx="1600200" cy="342900"/>
        </p:xfrm>
        <a:graphic>
          <a:graphicData uri="http://schemas.openxmlformats.org/presentationml/2006/ole">
            <mc:AlternateContent xmlns:mc="http://schemas.openxmlformats.org/markup-compatibility/2006">
              <mc:Choice xmlns:v="urn:schemas-microsoft-com:vml" Requires="v">
                <p:oleObj name="Equation" r:id="rId8" imgW="1600200" imgH="342720" progId="Equation.DSMT4">
                  <p:embed/>
                </p:oleObj>
              </mc:Choice>
              <mc:Fallback>
                <p:oleObj name="Equation" r:id="rId8" imgW="1600200" imgH="342720" progId="Equation.DSMT4">
                  <p:embed/>
                  <p:pic>
                    <p:nvPicPr>
                      <p:cNvPr id="0" name=""/>
                      <p:cNvPicPr/>
                      <p:nvPr/>
                    </p:nvPicPr>
                    <p:blipFill>
                      <a:blip r:embed="rId9"/>
                      <a:stretch>
                        <a:fillRect/>
                      </a:stretch>
                    </p:blipFill>
                    <p:spPr>
                      <a:xfrm>
                        <a:off x="1270653" y="3799019"/>
                        <a:ext cx="1600200" cy="342900"/>
                      </a:xfrm>
                      <a:prstGeom prst="rect">
                        <a:avLst/>
                      </a:prstGeom>
                      <a:noFill/>
                    </p:spPr>
                  </p:pic>
                </p:oleObj>
              </mc:Fallback>
            </mc:AlternateContent>
          </a:graphicData>
        </a:graphic>
      </p:graphicFrame>
      <p:sp>
        <p:nvSpPr>
          <p:cNvPr id="9" name="Rectangle 8"/>
          <p:cNvSpPr/>
          <p:nvPr/>
        </p:nvSpPr>
        <p:spPr>
          <a:xfrm>
            <a:off x="1046073" y="4193124"/>
            <a:ext cx="4775604" cy="56991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86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33819-A0AD-42E6-B2C2-5403867DC6DF}"/>
              </a:ext>
            </a:extLst>
          </p:cNvPr>
          <p:cNvSpPr>
            <a:spLocks noGrp="1"/>
          </p:cNvSpPr>
          <p:nvPr>
            <p:ph type="body" sz="quarter" idx="10"/>
          </p:nvPr>
        </p:nvSpPr>
        <p:spPr/>
        <p:txBody>
          <a:bodyPr/>
          <a:lstStyle/>
          <a:p>
            <a:r>
              <a:rPr lang="en-US" dirty="0"/>
              <a:t>Least-squares method: regression-based method</a:t>
            </a:r>
          </a:p>
          <a:p>
            <a:r>
              <a:rPr lang="en-US" dirty="0">
                <a:solidFill>
                  <a:srgbClr val="FF0000"/>
                </a:solidFill>
              </a:rPr>
              <a:t>Bayesian inference</a:t>
            </a:r>
            <a:r>
              <a:rPr lang="en-US" dirty="0"/>
              <a:t>: identify unknown parameters and effectively reduce epistemic uncertainty in the identified parameters when more data are available</a:t>
            </a:r>
          </a:p>
          <a:p>
            <a:r>
              <a:rPr lang="en-US" dirty="0"/>
              <a:t>Bayes’ theorem (Bayes and Price 1763) </a:t>
            </a:r>
          </a:p>
          <a:p>
            <a:pPr lvl="1"/>
            <a:r>
              <a:rPr lang="en-US" dirty="0"/>
              <a:t>how to compute a distribution for the probability parameter of a binomial distribution using observed data</a:t>
            </a:r>
          </a:p>
          <a:p>
            <a:pPr lvl="1"/>
            <a:r>
              <a:rPr lang="en-US" dirty="0"/>
              <a:t>The concept of “degree of belief” was rejected for 100 </a:t>
            </a:r>
            <a:r>
              <a:rPr lang="en-US" dirty="0" err="1"/>
              <a:t>yers</a:t>
            </a:r>
            <a:r>
              <a:rPr lang="en-US" dirty="0"/>
              <a:t> because it is vague and subjective</a:t>
            </a:r>
          </a:p>
          <a:p>
            <a:pPr lvl="1"/>
            <a:r>
              <a:rPr lang="en-US" dirty="0"/>
              <a:t>Harold Jeffreys (Jeffreys 1961) rediscovered the Bayes’ theorem and made it a modern theory</a:t>
            </a:r>
          </a:p>
          <a:p>
            <a:pPr lvl="1"/>
            <a:r>
              <a:rPr lang="en-US" dirty="0"/>
              <a:t>Bayes’ theorem became practical in 1990s due to the rapid growth of computers</a:t>
            </a:r>
          </a:p>
        </p:txBody>
      </p:sp>
      <p:sp>
        <p:nvSpPr>
          <p:cNvPr id="3" name="Title 2">
            <a:extLst>
              <a:ext uri="{FF2B5EF4-FFF2-40B4-BE49-F238E27FC236}">
                <a16:creationId xmlns:a16="http://schemas.microsoft.com/office/drawing/2014/main" id="{89D5AF5D-4805-4CB2-97A9-0F4DA7EA0300}"/>
              </a:ext>
            </a:extLst>
          </p:cNvPr>
          <p:cNvSpPr>
            <a:spLocks noGrp="1"/>
          </p:cNvSpPr>
          <p:nvPr>
            <p:ph type="title"/>
          </p:nvPr>
        </p:nvSpPr>
        <p:spPr/>
        <p:txBody>
          <a:bodyPr/>
          <a:lstStyle/>
          <a:p>
            <a:r>
              <a:rPr lang="en-US" dirty="0"/>
              <a:t>Model Parameter Estimation Methods</a:t>
            </a:r>
          </a:p>
        </p:txBody>
      </p:sp>
    </p:spTree>
    <p:extLst>
      <p:ext uri="{BB962C8B-B14F-4D97-AF65-F5344CB8AC3E}">
        <p14:creationId xmlns:p14="http://schemas.microsoft.com/office/powerpoint/2010/main" val="1548518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Numbers in Venn diagram represent the frequencies that each event occurs</a:t>
            </a:r>
          </a:p>
          <a:p>
            <a:r>
              <a:rPr lang="en-US" dirty="0"/>
              <a:t>Probability can be defined as the ratio between the frequency of an event and the total frequency</a:t>
            </a:r>
          </a:p>
        </p:txBody>
      </p:sp>
      <p:sp>
        <p:nvSpPr>
          <p:cNvPr id="3" name="Title 2"/>
          <p:cNvSpPr>
            <a:spLocks noGrp="1"/>
          </p:cNvSpPr>
          <p:nvPr>
            <p:ph type="title"/>
          </p:nvPr>
        </p:nvSpPr>
        <p:spPr/>
        <p:txBody>
          <a:bodyPr/>
          <a:lstStyle/>
          <a:p>
            <a:r>
              <a:rPr lang="en-US" dirty="0"/>
              <a:t>Example</a:t>
            </a:r>
          </a:p>
        </p:txBody>
      </p:sp>
      <p:grpSp>
        <p:nvGrpSpPr>
          <p:cNvPr id="4" name="Group 3"/>
          <p:cNvGrpSpPr/>
          <p:nvPr/>
        </p:nvGrpSpPr>
        <p:grpSpPr>
          <a:xfrm>
            <a:off x="5779295" y="2254660"/>
            <a:ext cx="2833528" cy="1926657"/>
            <a:chOff x="0" y="0"/>
            <a:chExt cx="2024063" cy="1376363"/>
          </a:xfrm>
        </p:grpSpPr>
        <p:sp>
          <p:nvSpPr>
            <p:cNvPr id="5" name="Rectangle 4"/>
            <p:cNvSpPr/>
            <p:nvPr/>
          </p:nvSpPr>
          <p:spPr>
            <a:xfrm>
              <a:off x="0" y="0"/>
              <a:ext cx="2024063" cy="13763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6" name="Oval 5"/>
            <p:cNvSpPr/>
            <p:nvPr/>
          </p:nvSpPr>
          <p:spPr>
            <a:xfrm>
              <a:off x="190500" y="385763"/>
              <a:ext cx="1090295" cy="6953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7" name="Oval 6"/>
            <p:cNvSpPr/>
            <p:nvPr/>
          </p:nvSpPr>
          <p:spPr>
            <a:xfrm>
              <a:off x="733425" y="381000"/>
              <a:ext cx="1038225" cy="71913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8" name="Text Box 6"/>
            <p:cNvSpPr txBox="1"/>
            <p:nvPr/>
          </p:nvSpPr>
          <p:spPr>
            <a:xfrm>
              <a:off x="538163" y="180933"/>
              <a:ext cx="28130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A</a:t>
              </a:r>
            </a:p>
          </p:txBody>
        </p:sp>
        <p:sp>
          <p:nvSpPr>
            <p:cNvPr id="9" name="Text Box 10"/>
            <p:cNvSpPr txBox="1"/>
            <p:nvPr/>
          </p:nvSpPr>
          <p:spPr>
            <a:xfrm>
              <a:off x="1181100" y="180933"/>
              <a:ext cx="274320"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B</a:t>
              </a:r>
            </a:p>
          </p:txBody>
        </p:sp>
        <p:sp>
          <p:nvSpPr>
            <p:cNvPr id="10" name="Text Box 11"/>
            <p:cNvSpPr txBox="1"/>
            <p:nvPr/>
          </p:nvSpPr>
          <p:spPr>
            <a:xfrm>
              <a:off x="371475" y="609459"/>
              <a:ext cx="3168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11</a:t>
              </a:r>
            </a:p>
          </p:txBody>
        </p:sp>
        <p:sp>
          <p:nvSpPr>
            <p:cNvPr id="11" name="Text Box 12"/>
            <p:cNvSpPr txBox="1"/>
            <p:nvPr/>
          </p:nvSpPr>
          <p:spPr>
            <a:xfrm>
              <a:off x="1314450" y="609459"/>
              <a:ext cx="3168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17</a:t>
              </a:r>
            </a:p>
          </p:txBody>
        </p:sp>
        <p:sp>
          <p:nvSpPr>
            <p:cNvPr id="12" name="Text Box 13"/>
            <p:cNvSpPr txBox="1"/>
            <p:nvPr/>
          </p:nvSpPr>
          <p:spPr>
            <a:xfrm>
              <a:off x="890448" y="609459"/>
              <a:ext cx="2533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5</a:t>
              </a:r>
            </a:p>
          </p:txBody>
        </p:sp>
        <p:sp>
          <p:nvSpPr>
            <p:cNvPr id="13" name="Text Box 14"/>
            <p:cNvSpPr txBox="1"/>
            <p:nvPr/>
          </p:nvSpPr>
          <p:spPr>
            <a:xfrm>
              <a:off x="780927" y="1114168"/>
              <a:ext cx="3168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15</a:t>
              </a:r>
            </a:p>
          </p:txBody>
        </p:sp>
      </p:grpSp>
      <p:graphicFrame>
        <p:nvGraphicFramePr>
          <p:cNvPr id="15" name="Object 14"/>
          <p:cNvGraphicFramePr>
            <a:graphicFrameLocks noChangeAspect="1"/>
          </p:cNvGraphicFramePr>
          <p:nvPr/>
        </p:nvGraphicFramePr>
        <p:xfrm>
          <a:off x="889974" y="2759076"/>
          <a:ext cx="2473325" cy="304800"/>
        </p:xfrm>
        <a:graphic>
          <a:graphicData uri="http://schemas.openxmlformats.org/presentationml/2006/ole">
            <mc:AlternateContent xmlns:mc="http://schemas.openxmlformats.org/markup-compatibility/2006">
              <mc:Choice xmlns:v="urn:schemas-microsoft-com:vml" Requires="v">
                <p:oleObj name="Equation" r:id="rId2" imgW="2476440" imgH="304560" progId="Equation.DSMT4">
                  <p:embed/>
                </p:oleObj>
              </mc:Choice>
              <mc:Fallback>
                <p:oleObj name="Equation" r:id="rId2" imgW="2476440" imgH="304560" progId="Equation.DSMT4">
                  <p:embed/>
                  <p:pic>
                    <p:nvPicPr>
                      <p:cNvPr id="0" name=""/>
                      <p:cNvPicPr>
                        <a:picLocks noChangeAspect="1" noChangeArrowheads="1"/>
                      </p:cNvPicPr>
                      <p:nvPr/>
                    </p:nvPicPr>
                    <p:blipFill>
                      <a:blip r:embed="rId3"/>
                      <a:srcRect/>
                      <a:stretch>
                        <a:fillRect/>
                      </a:stretch>
                    </p:blipFill>
                    <p:spPr bwMode="auto">
                      <a:xfrm>
                        <a:off x="889974" y="2759076"/>
                        <a:ext cx="2473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880360" y="3275014"/>
          <a:ext cx="2460625" cy="304800"/>
        </p:xfrm>
        <a:graphic>
          <a:graphicData uri="http://schemas.openxmlformats.org/presentationml/2006/ole">
            <mc:AlternateContent xmlns:mc="http://schemas.openxmlformats.org/markup-compatibility/2006">
              <mc:Choice xmlns:v="urn:schemas-microsoft-com:vml" Requires="v">
                <p:oleObj name="Equation" r:id="rId4" imgW="2450880" imgH="304560" progId="Equation.DSMT4">
                  <p:embed/>
                </p:oleObj>
              </mc:Choice>
              <mc:Fallback>
                <p:oleObj name="Equation" r:id="rId4" imgW="2450880" imgH="304560" progId="Equation.DSMT4">
                  <p:embed/>
                  <p:pic>
                    <p:nvPicPr>
                      <p:cNvPr id="0" name=""/>
                      <p:cNvPicPr>
                        <a:picLocks noChangeAspect="1" noChangeArrowheads="1"/>
                      </p:cNvPicPr>
                      <p:nvPr/>
                    </p:nvPicPr>
                    <p:blipFill>
                      <a:blip r:embed="rId5"/>
                      <a:srcRect/>
                      <a:stretch>
                        <a:fillRect/>
                      </a:stretch>
                    </p:blipFill>
                    <p:spPr bwMode="auto">
                      <a:xfrm>
                        <a:off x="880360" y="3275014"/>
                        <a:ext cx="24606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889974" y="3733800"/>
          <a:ext cx="2767013" cy="304800"/>
        </p:xfrm>
        <a:graphic>
          <a:graphicData uri="http://schemas.openxmlformats.org/presentationml/2006/ole">
            <mc:AlternateContent xmlns:mc="http://schemas.openxmlformats.org/markup-compatibility/2006">
              <mc:Choice xmlns:v="urn:schemas-microsoft-com:vml" Requires="v">
                <p:oleObj name="Equation" r:id="rId6" imgW="2768400" imgH="304560" progId="Equation.DSMT4">
                  <p:embed/>
                </p:oleObj>
              </mc:Choice>
              <mc:Fallback>
                <p:oleObj name="Equation" r:id="rId6" imgW="2768400" imgH="304560" progId="Equation.DSMT4">
                  <p:embed/>
                  <p:pic>
                    <p:nvPicPr>
                      <p:cNvPr id="0" name=""/>
                      <p:cNvPicPr>
                        <a:picLocks noChangeAspect="1" noChangeArrowheads="1"/>
                      </p:cNvPicPr>
                      <p:nvPr/>
                    </p:nvPicPr>
                    <p:blipFill>
                      <a:blip r:embed="rId7"/>
                      <a:srcRect/>
                      <a:stretch>
                        <a:fillRect/>
                      </a:stretch>
                    </p:blipFill>
                    <p:spPr bwMode="auto">
                      <a:xfrm>
                        <a:off x="889974" y="3733800"/>
                        <a:ext cx="276701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880360" y="4249738"/>
          <a:ext cx="4532313" cy="304800"/>
        </p:xfrm>
        <a:graphic>
          <a:graphicData uri="http://schemas.openxmlformats.org/presentationml/2006/ole">
            <mc:AlternateContent xmlns:mc="http://schemas.openxmlformats.org/markup-compatibility/2006">
              <mc:Choice xmlns:v="urn:schemas-microsoft-com:vml" Requires="v">
                <p:oleObj name="Equation" r:id="rId8" imgW="4559040" imgH="304560" progId="Equation.DSMT4">
                  <p:embed/>
                </p:oleObj>
              </mc:Choice>
              <mc:Fallback>
                <p:oleObj name="Equation" r:id="rId8" imgW="4559040" imgH="304560" progId="Equation.DSMT4">
                  <p:embed/>
                  <p:pic>
                    <p:nvPicPr>
                      <p:cNvPr id="0" name=""/>
                      <p:cNvPicPr>
                        <a:picLocks noChangeAspect="1" noChangeArrowheads="1"/>
                      </p:cNvPicPr>
                      <p:nvPr/>
                    </p:nvPicPr>
                    <p:blipFill>
                      <a:blip r:embed="rId9"/>
                      <a:srcRect/>
                      <a:stretch>
                        <a:fillRect/>
                      </a:stretch>
                    </p:blipFill>
                    <p:spPr bwMode="auto">
                      <a:xfrm>
                        <a:off x="880360" y="4249738"/>
                        <a:ext cx="453231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5966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738782"/>
            <a:ext cx="8534400" cy="5334000"/>
          </a:xfrm>
        </p:spPr>
        <p:txBody>
          <a:bodyPr/>
          <a:lstStyle/>
          <a:p>
            <a:r>
              <a:rPr lang="en-US" dirty="0"/>
              <a:t>Key information is how to calculate </a:t>
            </a:r>
          </a:p>
          <a:p>
            <a:r>
              <a:rPr lang="en-US" dirty="0"/>
              <a:t>From the law of multiplication of probabilities</a:t>
            </a:r>
          </a:p>
          <a:p>
            <a:pPr lvl="1"/>
            <a:r>
              <a:rPr lang="en-US" dirty="0"/>
              <a:t>the probability that both A and B will occur is equal to the probability that A will occur multiplied by </a:t>
            </a:r>
            <a:r>
              <a:rPr lang="en-US" dirty="0">
                <a:solidFill>
                  <a:srgbClr val="FF0000"/>
                </a:solidFill>
              </a:rPr>
              <a:t>the conditional probability that B will occur given that A has occurred</a:t>
            </a:r>
            <a:r>
              <a:rPr lang="en-US" dirty="0"/>
              <a:t>, P(B|A)</a:t>
            </a:r>
          </a:p>
          <a:p>
            <a:pPr lvl="1"/>
            <a:endParaRPr lang="en-US" dirty="0"/>
          </a:p>
          <a:p>
            <a:pPr lvl="1"/>
            <a:endParaRPr lang="en-US" dirty="0"/>
          </a:p>
          <a:p>
            <a:pPr lvl="1"/>
            <a:endParaRPr lang="en-US" dirty="0"/>
          </a:p>
          <a:p>
            <a:r>
              <a:rPr lang="en-US" dirty="0"/>
              <a:t>Therefore,</a:t>
            </a:r>
          </a:p>
        </p:txBody>
      </p:sp>
      <p:sp>
        <p:nvSpPr>
          <p:cNvPr id="3" name="Title 2"/>
          <p:cNvSpPr>
            <a:spLocks noGrp="1"/>
          </p:cNvSpPr>
          <p:nvPr>
            <p:ph type="title"/>
          </p:nvPr>
        </p:nvSpPr>
        <p:spPr/>
        <p:txBody>
          <a:bodyPr/>
          <a:lstStyle/>
          <a:p>
            <a:r>
              <a:rPr lang="en-US" dirty="0"/>
              <a:t>Conditional Probability</a:t>
            </a:r>
          </a:p>
        </p:txBody>
      </p:sp>
      <p:graphicFrame>
        <p:nvGraphicFramePr>
          <p:cNvPr id="4" name="Object 3"/>
          <p:cNvGraphicFramePr>
            <a:graphicFrameLocks noChangeAspect="1"/>
          </p:cNvGraphicFramePr>
          <p:nvPr>
            <p:extLst>
              <p:ext uri="{D42A27DB-BD31-4B8C-83A1-F6EECF244321}">
                <p14:modId xmlns:p14="http://schemas.microsoft.com/office/powerpoint/2010/main" val="3606897576"/>
              </p:ext>
            </p:extLst>
          </p:nvPr>
        </p:nvGraphicFramePr>
        <p:xfrm>
          <a:off x="4669298" y="808657"/>
          <a:ext cx="977900" cy="304800"/>
        </p:xfrm>
        <a:graphic>
          <a:graphicData uri="http://schemas.openxmlformats.org/presentationml/2006/ole">
            <mc:AlternateContent xmlns:mc="http://schemas.openxmlformats.org/markup-compatibility/2006">
              <mc:Choice xmlns:v="urn:schemas-microsoft-com:vml" Requires="v">
                <p:oleObj name="Equation" r:id="rId2" imgW="977760" imgH="304560" progId="Equation.DSMT4">
                  <p:embed/>
                </p:oleObj>
              </mc:Choice>
              <mc:Fallback>
                <p:oleObj name="Equation" r:id="rId2" imgW="977760" imgH="304560" progId="Equation.DSMT4">
                  <p:embed/>
                  <p:pic>
                    <p:nvPicPr>
                      <p:cNvPr id="0" name=""/>
                      <p:cNvPicPr/>
                      <p:nvPr/>
                    </p:nvPicPr>
                    <p:blipFill>
                      <a:blip r:embed="rId3"/>
                      <a:stretch>
                        <a:fillRect/>
                      </a:stretch>
                    </p:blipFill>
                    <p:spPr>
                      <a:xfrm>
                        <a:off x="4669298" y="808657"/>
                        <a:ext cx="977900" cy="304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16956978"/>
              </p:ext>
            </p:extLst>
          </p:nvPr>
        </p:nvGraphicFramePr>
        <p:xfrm>
          <a:off x="1073152" y="2702532"/>
          <a:ext cx="3944937" cy="717550"/>
        </p:xfrm>
        <a:graphic>
          <a:graphicData uri="http://schemas.openxmlformats.org/presentationml/2006/ole">
            <mc:AlternateContent xmlns:mc="http://schemas.openxmlformats.org/markup-compatibility/2006">
              <mc:Choice xmlns:v="urn:schemas-microsoft-com:vml" Requires="v">
                <p:oleObj name="Equation" r:id="rId4" imgW="3924000" imgH="711000" progId="Equation.DSMT4">
                  <p:embed/>
                </p:oleObj>
              </mc:Choice>
              <mc:Fallback>
                <p:oleObj name="Equation" r:id="rId4" imgW="3924000" imgH="711000" progId="Equation.DSMT4">
                  <p:embed/>
                  <p:pic>
                    <p:nvPicPr>
                      <p:cNvPr id="0" name=""/>
                      <p:cNvPicPr>
                        <a:picLocks noChangeAspect="1" noChangeArrowheads="1"/>
                      </p:cNvPicPr>
                      <p:nvPr/>
                    </p:nvPicPr>
                    <p:blipFill>
                      <a:blip r:embed="rId5"/>
                      <a:srcRect/>
                      <a:stretch>
                        <a:fillRect/>
                      </a:stretch>
                    </p:blipFill>
                    <p:spPr bwMode="auto">
                      <a:xfrm>
                        <a:off x="1073152" y="2702532"/>
                        <a:ext cx="3944937"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84199845"/>
              </p:ext>
            </p:extLst>
          </p:nvPr>
        </p:nvGraphicFramePr>
        <p:xfrm>
          <a:off x="947738" y="4356684"/>
          <a:ext cx="2809875" cy="384175"/>
        </p:xfrm>
        <a:graphic>
          <a:graphicData uri="http://schemas.openxmlformats.org/presentationml/2006/ole">
            <mc:AlternateContent xmlns:mc="http://schemas.openxmlformats.org/markup-compatibility/2006">
              <mc:Choice xmlns:v="urn:schemas-microsoft-com:vml" Requires="v">
                <p:oleObj name="Equation" r:id="rId6" imgW="2793960" imgH="380880" progId="Equation.DSMT4">
                  <p:embed/>
                </p:oleObj>
              </mc:Choice>
              <mc:Fallback>
                <p:oleObj name="Equation" r:id="rId6" imgW="2793960" imgH="380880" progId="Equation.DSMT4">
                  <p:embed/>
                  <p:pic>
                    <p:nvPicPr>
                      <p:cNvPr id="0" name=""/>
                      <p:cNvPicPr>
                        <a:picLocks noChangeAspect="1" noChangeArrowheads="1"/>
                      </p:cNvPicPr>
                      <p:nvPr/>
                    </p:nvPicPr>
                    <p:blipFill>
                      <a:blip r:embed="rId7"/>
                      <a:srcRect/>
                      <a:stretch>
                        <a:fillRect/>
                      </a:stretch>
                    </p:blipFill>
                    <p:spPr bwMode="auto">
                      <a:xfrm>
                        <a:off x="947738" y="4356684"/>
                        <a:ext cx="28098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928689" y="2524732"/>
            <a:ext cx="2443162" cy="962025"/>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223285793"/>
              </p:ext>
            </p:extLst>
          </p:nvPr>
        </p:nvGraphicFramePr>
        <p:xfrm>
          <a:off x="947738" y="5063917"/>
          <a:ext cx="2784475" cy="384175"/>
        </p:xfrm>
        <a:graphic>
          <a:graphicData uri="http://schemas.openxmlformats.org/presentationml/2006/ole">
            <mc:AlternateContent xmlns:mc="http://schemas.openxmlformats.org/markup-compatibility/2006">
              <mc:Choice xmlns:v="urn:schemas-microsoft-com:vml" Requires="v">
                <p:oleObj name="Equation" r:id="rId8" imgW="2768400" imgH="380880" progId="Equation.DSMT4">
                  <p:embed/>
                </p:oleObj>
              </mc:Choice>
              <mc:Fallback>
                <p:oleObj name="Equation" r:id="rId8" imgW="2768400" imgH="380880" progId="Equation.DSMT4">
                  <p:embed/>
                  <p:pic>
                    <p:nvPicPr>
                      <p:cNvPr id="0" name=""/>
                      <p:cNvPicPr>
                        <a:picLocks noChangeAspect="1" noChangeArrowheads="1"/>
                      </p:cNvPicPr>
                      <p:nvPr/>
                    </p:nvPicPr>
                    <p:blipFill>
                      <a:blip r:embed="rId9"/>
                      <a:srcRect/>
                      <a:stretch>
                        <a:fillRect/>
                      </a:stretch>
                    </p:blipFill>
                    <p:spPr bwMode="auto">
                      <a:xfrm>
                        <a:off x="947738" y="5063917"/>
                        <a:ext cx="27844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Up-Down Arrow 10"/>
          <p:cNvSpPr/>
          <p:nvPr/>
        </p:nvSpPr>
        <p:spPr>
          <a:xfrm>
            <a:off x="928689" y="4708316"/>
            <a:ext cx="171450" cy="327821"/>
          </a:xfrm>
          <a:prstGeom prst="up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p:cNvGrpSpPr/>
          <p:nvPr/>
        </p:nvGrpSpPr>
        <p:grpSpPr>
          <a:xfrm>
            <a:off x="6007894" y="2360663"/>
            <a:ext cx="2054860" cy="1517240"/>
            <a:chOff x="0" y="0"/>
            <a:chExt cx="2024063" cy="1376363"/>
          </a:xfrm>
        </p:grpSpPr>
        <p:sp>
          <p:nvSpPr>
            <p:cNvPr id="13" name="Rectangle 12"/>
            <p:cNvSpPr/>
            <p:nvPr/>
          </p:nvSpPr>
          <p:spPr>
            <a:xfrm>
              <a:off x="0" y="0"/>
              <a:ext cx="2024063" cy="13763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14" name="Oval 13"/>
            <p:cNvSpPr/>
            <p:nvPr/>
          </p:nvSpPr>
          <p:spPr>
            <a:xfrm>
              <a:off x="190500" y="385763"/>
              <a:ext cx="1090295" cy="6953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15" name="Oval 14"/>
            <p:cNvSpPr/>
            <p:nvPr/>
          </p:nvSpPr>
          <p:spPr>
            <a:xfrm>
              <a:off x="733425" y="381000"/>
              <a:ext cx="1038225" cy="71913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16" name="Text Box 6"/>
            <p:cNvSpPr txBox="1"/>
            <p:nvPr/>
          </p:nvSpPr>
          <p:spPr>
            <a:xfrm>
              <a:off x="538163" y="180933"/>
              <a:ext cx="28130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A</a:t>
              </a:r>
            </a:p>
          </p:txBody>
        </p:sp>
        <p:sp>
          <p:nvSpPr>
            <p:cNvPr id="17" name="Text Box 10"/>
            <p:cNvSpPr txBox="1"/>
            <p:nvPr/>
          </p:nvSpPr>
          <p:spPr>
            <a:xfrm>
              <a:off x="1181100" y="180933"/>
              <a:ext cx="274320"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B</a:t>
              </a:r>
            </a:p>
          </p:txBody>
        </p:sp>
        <p:sp>
          <p:nvSpPr>
            <p:cNvPr id="18" name="Text Box 11"/>
            <p:cNvSpPr txBox="1"/>
            <p:nvPr/>
          </p:nvSpPr>
          <p:spPr>
            <a:xfrm>
              <a:off x="371475" y="609459"/>
              <a:ext cx="3168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11</a:t>
              </a:r>
            </a:p>
          </p:txBody>
        </p:sp>
        <p:sp>
          <p:nvSpPr>
            <p:cNvPr id="19" name="Text Box 12"/>
            <p:cNvSpPr txBox="1"/>
            <p:nvPr/>
          </p:nvSpPr>
          <p:spPr>
            <a:xfrm>
              <a:off x="1314450" y="609459"/>
              <a:ext cx="3168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17</a:t>
              </a:r>
            </a:p>
          </p:txBody>
        </p:sp>
        <p:sp>
          <p:nvSpPr>
            <p:cNvPr id="20" name="Text Box 13"/>
            <p:cNvSpPr txBox="1"/>
            <p:nvPr/>
          </p:nvSpPr>
          <p:spPr>
            <a:xfrm>
              <a:off x="890448" y="609459"/>
              <a:ext cx="2533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5</a:t>
              </a:r>
            </a:p>
          </p:txBody>
        </p:sp>
        <p:sp>
          <p:nvSpPr>
            <p:cNvPr id="21" name="Text Box 14"/>
            <p:cNvSpPr txBox="1"/>
            <p:nvPr/>
          </p:nvSpPr>
          <p:spPr>
            <a:xfrm>
              <a:off x="780927" y="1114168"/>
              <a:ext cx="316865" cy="261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a:effectLst/>
                  <a:latin typeface="Arial" panose="020B0604020202020204" pitchFamily="34" charset="0"/>
                  <a:ea typeface="Malgun Gothic" panose="020B0503020000020004" pitchFamily="34" charset="-127"/>
                  <a:cs typeface="Arial" panose="020B0604020202020204" pitchFamily="34" charset="0"/>
                </a:rPr>
                <a:t>15</a:t>
              </a:r>
            </a:p>
          </p:txBody>
        </p:sp>
      </p:grpSp>
      <p:graphicFrame>
        <p:nvGraphicFramePr>
          <p:cNvPr id="23" name="Object 22"/>
          <p:cNvGraphicFramePr>
            <a:graphicFrameLocks noChangeAspect="1"/>
          </p:cNvGraphicFramePr>
          <p:nvPr/>
        </p:nvGraphicFramePr>
        <p:xfrm>
          <a:off x="4612481" y="3992094"/>
          <a:ext cx="2790825" cy="304800"/>
        </p:xfrm>
        <a:graphic>
          <a:graphicData uri="http://schemas.openxmlformats.org/presentationml/2006/ole">
            <mc:AlternateContent xmlns:mc="http://schemas.openxmlformats.org/markup-compatibility/2006">
              <mc:Choice xmlns:v="urn:schemas-microsoft-com:vml" Requires="v">
                <p:oleObj name="Equation" r:id="rId10" imgW="2793960" imgH="304560" progId="Equation.DSMT4">
                  <p:embed/>
                </p:oleObj>
              </mc:Choice>
              <mc:Fallback>
                <p:oleObj name="Equation" r:id="rId10" imgW="2793960" imgH="304560" progId="Equation.DSMT4">
                  <p:embed/>
                  <p:pic>
                    <p:nvPicPr>
                      <p:cNvPr id="0" name=""/>
                      <p:cNvPicPr>
                        <a:picLocks noChangeAspect="1" noChangeArrowheads="1"/>
                      </p:cNvPicPr>
                      <p:nvPr/>
                    </p:nvPicPr>
                    <p:blipFill>
                      <a:blip r:embed="rId11"/>
                      <a:srcRect/>
                      <a:stretch>
                        <a:fillRect/>
                      </a:stretch>
                    </p:blipFill>
                    <p:spPr bwMode="auto">
                      <a:xfrm>
                        <a:off x="4612481" y="3992094"/>
                        <a:ext cx="27908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nvGraphicFramePr>
        <p:xfrm>
          <a:off x="4621814" y="4367754"/>
          <a:ext cx="3848100" cy="717550"/>
        </p:xfrm>
        <a:graphic>
          <a:graphicData uri="http://schemas.openxmlformats.org/presentationml/2006/ole">
            <mc:AlternateContent xmlns:mc="http://schemas.openxmlformats.org/markup-compatibility/2006">
              <mc:Choice xmlns:v="urn:schemas-microsoft-com:vml" Requires="v">
                <p:oleObj name="Equation" r:id="rId12" imgW="3848040" imgH="711000" progId="Equation.DSMT4">
                  <p:embed/>
                </p:oleObj>
              </mc:Choice>
              <mc:Fallback>
                <p:oleObj name="Equation" r:id="rId12" imgW="3848040" imgH="711000" progId="Equation.DSMT4">
                  <p:embed/>
                  <p:pic>
                    <p:nvPicPr>
                      <p:cNvPr id="0" name=""/>
                      <p:cNvPicPr>
                        <a:picLocks noChangeAspect="1" noChangeArrowheads="1"/>
                      </p:cNvPicPr>
                      <p:nvPr/>
                    </p:nvPicPr>
                    <p:blipFill>
                      <a:blip r:embed="rId13"/>
                      <a:srcRect/>
                      <a:stretch>
                        <a:fillRect/>
                      </a:stretch>
                    </p:blipFill>
                    <p:spPr bwMode="auto">
                      <a:xfrm>
                        <a:off x="4621814" y="4367754"/>
                        <a:ext cx="38481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nvGraphicFramePr>
        <p:xfrm>
          <a:off x="4612481" y="5275600"/>
          <a:ext cx="2640013" cy="304800"/>
        </p:xfrm>
        <a:graphic>
          <a:graphicData uri="http://schemas.openxmlformats.org/presentationml/2006/ole">
            <mc:AlternateContent xmlns:mc="http://schemas.openxmlformats.org/markup-compatibility/2006">
              <mc:Choice xmlns:v="urn:schemas-microsoft-com:vml" Requires="v">
                <p:oleObj name="Equation" r:id="rId14" imgW="2654280" imgH="304560" progId="Equation.DSMT4">
                  <p:embed/>
                </p:oleObj>
              </mc:Choice>
              <mc:Fallback>
                <p:oleObj name="Equation" r:id="rId14" imgW="2654280" imgH="304560" progId="Equation.DSMT4">
                  <p:embed/>
                  <p:pic>
                    <p:nvPicPr>
                      <p:cNvPr id="0" name=""/>
                      <p:cNvPicPr>
                        <a:picLocks noChangeAspect="1" noChangeArrowheads="1"/>
                      </p:cNvPicPr>
                      <p:nvPr/>
                    </p:nvPicPr>
                    <p:blipFill>
                      <a:blip r:embed="rId15"/>
                      <a:srcRect/>
                      <a:stretch>
                        <a:fillRect/>
                      </a:stretch>
                    </p:blipFill>
                    <p:spPr bwMode="auto">
                      <a:xfrm>
                        <a:off x="4612481" y="5275600"/>
                        <a:ext cx="264001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4625665" y="5702658"/>
          <a:ext cx="3698875" cy="717550"/>
        </p:xfrm>
        <a:graphic>
          <a:graphicData uri="http://schemas.openxmlformats.org/presentationml/2006/ole">
            <mc:AlternateContent xmlns:mc="http://schemas.openxmlformats.org/markup-compatibility/2006">
              <mc:Choice xmlns:v="urn:schemas-microsoft-com:vml" Requires="v">
                <p:oleObj name="Equation" r:id="rId16" imgW="3708360" imgH="711000" progId="Equation.DSMT4">
                  <p:embed/>
                </p:oleObj>
              </mc:Choice>
              <mc:Fallback>
                <p:oleObj name="Equation" r:id="rId16" imgW="3708360" imgH="711000" progId="Equation.DSMT4">
                  <p:embed/>
                  <p:pic>
                    <p:nvPicPr>
                      <p:cNvPr id="0" name=""/>
                      <p:cNvPicPr>
                        <a:picLocks noChangeAspect="1" noChangeArrowheads="1"/>
                      </p:cNvPicPr>
                      <p:nvPr/>
                    </p:nvPicPr>
                    <p:blipFill>
                      <a:blip r:embed="rId17"/>
                      <a:srcRect/>
                      <a:stretch>
                        <a:fillRect/>
                      </a:stretch>
                    </p:blipFill>
                    <p:spPr bwMode="auto">
                      <a:xfrm>
                        <a:off x="4625665" y="5702658"/>
                        <a:ext cx="3698875"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9167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dirty="0"/>
              <a:t>When the conditional probability of B given A is equal to the unconditional, or absolute, probability of B, the two events are said to be </a:t>
            </a:r>
            <a:r>
              <a:rPr lang="en-US" dirty="0">
                <a:solidFill>
                  <a:srgbClr val="FF0000"/>
                </a:solidFill>
              </a:rPr>
              <a:t>statistically independent</a:t>
            </a:r>
          </a:p>
          <a:p>
            <a:pPr>
              <a:spcBef>
                <a:spcPts val="1200"/>
              </a:spcBef>
            </a:pPr>
            <a:r>
              <a:rPr lang="en-US" dirty="0"/>
              <a:t>The occurrence of A does not alter the probability that B will occur</a:t>
            </a:r>
          </a:p>
          <a:p>
            <a:pPr>
              <a:spcBef>
                <a:spcPts val="1200"/>
              </a:spcBef>
            </a:pPr>
            <a:r>
              <a:rPr lang="en-US" dirty="0"/>
              <a:t>the conditional probability becomes identical to the unconditional probability</a:t>
            </a:r>
          </a:p>
        </p:txBody>
      </p:sp>
      <p:sp>
        <p:nvSpPr>
          <p:cNvPr id="3" name="Title 2"/>
          <p:cNvSpPr>
            <a:spLocks noGrp="1"/>
          </p:cNvSpPr>
          <p:nvPr>
            <p:ph type="title"/>
          </p:nvPr>
        </p:nvSpPr>
        <p:spPr/>
        <p:txBody>
          <a:bodyPr/>
          <a:lstStyle/>
          <a:p>
            <a:r>
              <a:rPr lang="en-US" dirty="0"/>
              <a:t>Statistically Independent Events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nvGraphicFramePr>
        <p:xfrm>
          <a:off x="3553275" y="3477591"/>
          <a:ext cx="1639887" cy="304800"/>
        </p:xfrm>
        <a:graphic>
          <a:graphicData uri="http://schemas.openxmlformats.org/presentationml/2006/ole">
            <mc:AlternateContent xmlns:mc="http://schemas.openxmlformats.org/markup-compatibility/2006">
              <mc:Choice xmlns:v="urn:schemas-microsoft-com:vml" Requires="v">
                <p:oleObj name="Equation" r:id="rId2" imgW="1638000" imgH="304560" progId="Equation.DSMT4">
                  <p:embed/>
                </p:oleObj>
              </mc:Choice>
              <mc:Fallback>
                <p:oleObj name="Equation" r:id="rId2" imgW="1638000" imgH="304560" progId="Equation.DSMT4">
                  <p:embed/>
                  <p:pic>
                    <p:nvPicPr>
                      <p:cNvPr id="0" name=""/>
                      <p:cNvPicPr>
                        <a:picLocks noChangeAspect="1" noChangeArrowheads="1"/>
                      </p:cNvPicPr>
                      <p:nvPr/>
                    </p:nvPicPr>
                    <p:blipFill>
                      <a:blip r:embed="rId3"/>
                      <a:srcRect/>
                      <a:stretch>
                        <a:fillRect/>
                      </a:stretch>
                    </p:blipFill>
                    <p:spPr bwMode="auto">
                      <a:xfrm>
                        <a:off x="3553275" y="3477591"/>
                        <a:ext cx="163988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nvGraphicFramePr>
        <p:xfrm>
          <a:off x="3403691" y="3983592"/>
          <a:ext cx="2552700" cy="382587"/>
        </p:xfrm>
        <a:graphic>
          <a:graphicData uri="http://schemas.openxmlformats.org/presentationml/2006/ole">
            <mc:AlternateContent xmlns:mc="http://schemas.openxmlformats.org/markup-compatibility/2006">
              <mc:Choice xmlns:v="urn:schemas-microsoft-com:vml" Requires="v">
                <p:oleObj name="Equation" r:id="rId4" imgW="2552400" imgH="380880" progId="Equation.DSMT4">
                  <p:embed/>
                </p:oleObj>
              </mc:Choice>
              <mc:Fallback>
                <p:oleObj name="Equation" r:id="rId4" imgW="2552400" imgH="380880" progId="Equation.DSMT4">
                  <p:embed/>
                  <p:pic>
                    <p:nvPicPr>
                      <p:cNvPr id="0" name=""/>
                      <p:cNvPicPr>
                        <a:picLocks noChangeAspect="1" noChangeArrowheads="1"/>
                      </p:cNvPicPr>
                      <p:nvPr/>
                    </p:nvPicPr>
                    <p:blipFill>
                      <a:blip r:embed="rId5"/>
                      <a:srcRect/>
                      <a:stretch>
                        <a:fillRect/>
                      </a:stretch>
                    </p:blipFill>
                    <p:spPr bwMode="auto">
                      <a:xfrm>
                        <a:off x="3403691" y="3983592"/>
                        <a:ext cx="2552700"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469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dirty="0"/>
              <a:t>A building can suffer structural damage by fire (event F) or strong earthquakes (event E). Let F and E denote the events, with corresponding probabilities 0.005 and 0.05, respectively. F and E are statistically independent events. Calculate the probability of structural damage to the building.</a:t>
            </a:r>
          </a:p>
          <a:p>
            <a:pPr>
              <a:spcBef>
                <a:spcPts val="1200"/>
              </a:spcBef>
            </a:pPr>
            <a:r>
              <a:rPr lang="en-US" dirty="0"/>
              <a:t>Are F,E mutually exclusive?</a:t>
            </a:r>
          </a:p>
          <a:p>
            <a:pPr>
              <a:spcBef>
                <a:spcPts val="1200"/>
              </a:spcBef>
            </a:pPr>
            <a:r>
              <a:rPr lang="en-US" dirty="0"/>
              <a:t>Calculate P(EUF)</a:t>
            </a:r>
          </a:p>
          <a:p>
            <a:pPr>
              <a:spcBef>
                <a:spcPts val="1200"/>
              </a:spcBef>
            </a:pPr>
            <a:r>
              <a:rPr lang="en-US" dirty="0"/>
              <a:t>Recall that</a:t>
            </a:r>
          </a:p>
        </p:txBody>
      </p:sp>
      <p:sp>
        <p:nvSpPr>
          <p:cNvPr id="3" name="Title 2"/>
          <p:cNvSpPr>
            <a:spLocks noGrp="1"/>
          </p:cNvSpPr>
          <p:nvPr>
            <p:ph type="title"/>
          </p:nvPr>
        </p:nvSpPr>
        <p:spPr/>
        <p:txBody>
          <a:bodyPr/>
          <a:lstStyle/>
          <a:p>
            <a:r>
              <a:rPr lang="en-US" dirty="0"/>
              <a:t>California Problem</a:t>
            </a:r>
          </a:p>
        </p:txBody>
      </p:sp>
      <p:graphicFrame>
        <p:nvGraphicFramePr>
          <p:cNvPr id="5" name="Object 7"/>
          <p:cNvGraphicFramePr>
            <a:graphicFrameLocks noChangeAspect="1"/>
          </p:cNvGraphicFramePr>
          <p:nvPr/>
        </p:nvGraphicFramePr>
        <p:xfrm>
          <a:off x="2055018" y="3712368"/>
          <a:ext cx="4381500" cy="381000"/>
        </p:xfrm>
        <a:graphic>
          <a:graphicData uri="http://schemas.openxmlformats.org/presentationml/2006/ole">
            <mc:AlternateContent xmlns:mc="http://schemas.openxmlformats.org/markup-compatibility/2006">
              <mc:Choice xmlns:v="urn:schemas-microsoft-com:vml" Requires="v">
                <p:oleObj name="Equation" r:id="rId2" imgW="4381200" imgH="380880" progId="Equation.DSMT4">
                  <p:embed/>
                </p:oleObj>
              </mc:Choice>
              <mc:Fallback>
                <p:oleObj name="Equation" r:id="rId2" imgW="4381200" imgH="380880" progId="Equation.DSMT4">
                  <p:embed/>
                  <p:pic>
                    <p:nvPicPr>
                      <p:cNvPr id="0" name=""/>
                      <p:cNvPicPr>
                        <a:picLocks noChangeAspect="1" noChangeArrowheads="1"/>
                      </p:cNvPicPr>
                      <p:nvPr/>
                    </p:nvPicPr>
                    <p:blipFill>
                      <a:blip r:embed="rId3"/>
                      <a:srcRect/>
                      <a:stretch>
                        <a:fillRect/>
                      </a:stretch>
                    </p:blipFill>
                    <p:spPr bwMode="auto">
                      <a:xfrm>
                        <a:off x="2055018" y="3712368"/>
                        <a:ext cx="4381500" cy="381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60270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dirty="0"/>
              <a:t>A bridge can be damaged by failure in the foundation (F) </a:t>
            </a:r>
            <a:r>
              <a:rPr lang="en-US" dirty="0">
                <a:solidFill>
                  <a:srgbClr val="FF0000"/>
                </a:solidFill>
              </a:rPr>
              <a:t>or</a:t>
            </a:r>
            <a:r>
              <a:rPr lang="en-US" dirty="0"/>
              <a:t> in the superstructure (S). The corresponding failure probabilities for a particular bridge are estimated to be 0.05 and 0.01, respectively. Also, if there is foundation failure, then the probability that the superstructure will also suffer some damage is 0.50.</a:t>
            </a:r>
          </a:p>
          <a:p>
            <a:pPr>
              <a:spcBef>
                <a:spcPts val="1200"/>
              </a:spcBef>
            </a:pPr>
            <a:r>
              <a:rPr lang="en-US" dirty="0"/>
              <a:t>Draw Venn diagram</a:t>
            </a:r>
          </a:p>
          <a:p>
            <a:pPr>
              <a:spcBef>
                <a:spcPts val="1200"/>
              </a:spcBef>
            </a:pPr>
            <a:r>
              <a:rPr lang="en-US" dirty="0"/>
              <a:t>P(F U S) ? (0.01 is probability of S alone)</a:t>
            </a:r>
          </a:p>
          <a:p>
            <a:pPr>
              <a:spcBef>
                <a:spcPts val="1200"/>
              </a:spcBef>
            </a:pPr>
            <a:r>
              <a:rPr lang="en-US" dirty="0"/>
              <a:t>P(F U S) when F, S are independent ?</a:t>
            </a:r>
          </a:p>
          <a:p>
            <a:pPr lvl="1">
              <a:spcBef>
                <a:spcPts val="1200"/>
              </a:spcBef>
            </a:pPr>
            <a:r>
              <a:rPr lang="en-US" dirty="0"/>
              <a:t>Which probability is higher ?, i.e., more conservative ?</a:t>
            </a:r>
          </a:p>
        </p:txBody>
      </p:sp>
      <p:sp>
        <p:nvSpPr>
          <p:cNvPr id="3" name="Title 2"/>
          <p:cNvSpPr>
            <a:spLocks noGrp="1"/>
          </p:cNvSpPr>
          <p:nvPr>
            <p:ph type="title"/>
          </p:nvPr>
        </p:nvSpPr>
        <p:spPr/>
        <p:txBody>
          <a:bodyPr/>
          <a:lstStyle/>
          <a:p>
            <a:r>
              <a:rPr lang="en-US" dirty="0"/>
              <a:t>Bridge Damage Example</a:t>
            </a:r>
          </a:p>
        </p:txBody>
      </p:sp>
    </p:spTree>
    <p:extLst>
      <p:ext uri="{BB962C8B-B14F-4D97-AF65-F5344CB8AC3E}">
        <p14:creationId xmlns:p14="http://schemas.microsoft.com/office/powerpoint/2010/main" val="522411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Divide space into F and its compliment</a:t>
            </a:r>
          </a:p>
        </p:txBody>
      </p:sp>
      <p:sp>
        <p:nvSpPr>
          <p:cNvPr id="3" name="Title 2"/>
          <p:cNvSpPr>
            <a:spLocks noGrp="1"/>
          </p:cNvSpPr>
          <p:nvPr>
            <p:ph type="title"/>
          </p:nvPr>
        </p:nvSpPr>
        <p:spPr/>
        <p:txBody>
          <a:bodyPr/>
          <a:lstStyle/>
          <a:p>
            <a:r>
              <a:rPr lang="en-US" dirty="0"/>
              <a:t>Bridge Damage Answer</a:t>
            </a:r>
          </a:p>
        </p:txBody>
      </p:sp>
      <p:graphicFrame>
        <p:nvGraphicFramePr>
          <p:cNvPr id="4" name="Object 7"/>
          <p:cNvGraphicFramePr>
            <a:graphicFrameLocks noChangeAspect="1"/>
          </p:cNvGraphicFramePr>
          <p:nvPr/>
        </p:nvGraphicFramePr>
        <p:xfrm>
          <a:off x="4080664" y="1645442"/>
          <a:ext cx="4927600" cy="2387600"/>
        </p:xfrm>
        <a:graphic>
          <a:graphicData uri="http://schemas.openxmlformats.org/presentationml/2006/ole">
            <mc:AlternateContent xmlns:mc="http://schemas.openxmlformats.org/markup-compatibility/2006">
              <mc:Choice xmlns:v="urn:schemas-microsoft-com:vml" Requires="v">
                <p:oleObj name="Equation" r:id="rId2" imgW="4927320" imgH="2387520" progId="Equation.DSMT4">
                  <p:embed/>
                </p:oleObj>
              </mc:Choice>
              <mc:Fallback>
                <p:oleObj name="Equation" r:id="rId2" imgW="4927320" imgH="2387520" progId="Equation.DSMT4">
                  <p:embed/>
                  <p:pic>
                    <p:nvPicPr>
                      <p:cNvPr id="0" name=""/>
                      <p:cNvPicPr>
                        <a:picLocks noChangeAspect="1" noChangeArrowheads="1"/>
                      </p:cNvPicPr>
                      <p:nvPr/>
                    </p:nvPicPr>
                    <p:blipFill>
                      <a:blip r:embed="rId3"/>
                      <a:srcRect/>
                      <a:stretch>
                        <a:fillRect/>
                      </a:stretch>
                    </p:blipFill>
                    <p:spPr bwMode="auto">
                      <a:xfrm>
                        <a:off x="4080664" y="1645442"/>
                        <a:ext cx="4927600" cy="2387600"/>
                      </a:xfrm>
                      <a:prstGeom prst="rect">
                        <a:avLst/>
                      </a:prstGeom>
                      <a:noFill/>
                      <a:ln>
                        <a:noFill/>
                      </a:ln>
                      <a:effectLst/>
                    </p:spPr>
                  </p:pic>
                </p:oleObj>
              </mc:Fallback>
            </mc:AlternateContent>
          </a:graphicData>
        </a:graphic>
      </p:graphicFrame>
      <p:graphicFrame>
        <p:nvGraphicFramePr>
          <p:cNvPr id="6" name="Object 7"/>
          <p:cNvGraphicFramePr>
            <a:graphicFrameLocks noChangeAspect="1"/>
          </p:cNvGraphicFramePr>
          <p:nvPr/>
        </p:nvGraphicFramePr>
        <p:xfrm>
          <a:off x="578642" y="1593054"/>
          <a:ext cx="3505200" cy="1524000"/>
        </p:xfrm>
        <a:graphic>
          <a:graphicData uri="http://schemas.openxmlformats.org/presentationml/2006/ole">
            <mc:AlternateContent xmlns:mc="http://schemas.openxmlformats.org/markup-compatibility/2006">
              <mc:Choice xmlns:v="urn:schemas-microsoft-com:vml" Requires="v">
                <p:oleObj name="Equation" r:id="rId4" imgW="3504960" imgH="1523880" progId="Equation.DSMT4">
                  <p:embed/>
                </p:oleObj>
              </mc:Choice>
              <mc:Fallback>
                <p:oleObj name="Equation" r:id="rId4" imgW="3504960" imgH="1523880" progId="Equation.DSMT4">
                  <p:embed/>
                  <p:pic>
                    <p:nvPicPr>
                      <p:cNvPr id="0" name=""/>
                      <p:cNvPicPr>
                        <a:picLocks noChangeAspect="1" noChangeArrowheads="1"/>
                      </p:cNvPicPr>
                      <p:nvPr/>
                    </p:nvPicPr>
                    <p:blipFill>
                      <a:blip r:embed="rId5"/>
                      <a:srcRect/>
                      <a:stretch>
                        <a:fillRect/>
                      </a:stretch>
                    </p:blipFill>
                    <p:spPr bwMode="auto">
                      <a:xfrm>
                        <a:off x="578642" y="1593054"/>
                        <a:ext cx="3505200" cy="1524000"/>
                      </a:xfrm>
                      <a:prstGeom prst="rect">
                        <a:avLst/>
                      </a:prstGeom>
                      <a:noFill/>
                      <a:ln>
                        <a:noFill/>
                      </a:ln>
                      <a:effectLst/>
                    </p:spPr>
                  </p:pic>
                </p:oleObj>
              </mc:Fallback>
            </mc:AlternateContent>
          </a:graphicData>
        </a:graphic>
      </p:graphicFrame>
      <p:grpSp>
        <p:nvGrpSpPr>
          <p:cNvPr id="25" name="Group 24"/>
          <p:cNvGrpSpPr/>
          <p:nvPr/>
        </p:nvGrpSpPr>
        <p:grpSpPr>
          <a:xfrm>
            <a:off x="654210" y="3824174"/>
            <a:ext cx="2833528" cy="1926657"/>
            <a:chOff x="654210" y="3824174"/>
            <a:chExt cx="2833528" cy="1926657"/>
          </a:xfrm>
        </p:grpSpPr>
        <p:sp>
          <p:nvSpPr>
            <p:cNvPr id="17" name="Oval 16"/>
            <p:cNvSpPr/>
            <p:nvPr/>
          </p:nvSpPr>
          <p:spPr>
            <a:xfrm>
              <a:off x="1464744" y="4440695"/>
              <a:ext cx="1281880" cy="78723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8" name="Rectangle 7"/>
            <p:cNvSpPr/>
            <p:nvPr/>
          </p:nvSpPr>
          <p:spPr>
            <a:xfrm>
              <a:off x="654210" y="3824174"/>
              <a:ext cx="2833528" cy="19266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9" name="Oval 8"/>
            <p:cNvSpPr/>
            <p:nvPr/>
          </p:nvSpPr>
          <p:spPr>
            <a:xfrm>
              <a:off x="920895" y="4364172"/>
              <a:ext cx="1526327" cy="973328"/>
            </a:xfrm>
            <a:prstGeom prst="ellipse">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10" name="Oval 9"/>
            <p:cNvSpPr/>
            <p:nvPr/>
          </p:nvSpPr>
          <p:spPr>
            <a:xfrm>
              <a:off x="1463702" y="4440695"/>
              <a:ext cx="1277560" cy="78507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rial" panose="020B0604020202020204" pitchFamily="34" charset="0"/>
                <a:cs typeface="Arial" panose="020B0604020202020204" pitchFamily="34" charset="0"/>
              </a:endParaRPr>
            </a:p>
          </p:txBody>
        </p:sp>
        <p:sp>
          <p:nvSpPr>
            <p:cNvPr id="11" name="Text Box 6"/>
            <p:cNvSpPr txBox="1"/>
            <p:nvPr/>
          </p:nvSpPr>
          <p:spPr>
            <a:xfrm>
              <a:off x="1543328" y="4156031"/>
              <a:ext cx="393805" cy="36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dirty="0">
                  <a:effectLst/>
                  <a:latin typeface="Arial" panose="020B0604020202020204" pitchFamily="34" charset="0"/>
                  <a:ea typeface="Malgun Gothic" panose="020B0503020000020004" pitchFamily="34" charset="-127"/>
                  <a:cs typeface="Arial" panose="020B0604020202020204" pitchFamily="34" charset="0"/>
                </a:rPr>
                <a:t>F</a:t>
              </a:r>
            </a:p>
          </p:txBody>
        </p:sp>
        <p:sp>
          <p:nvSpPr>
            <p:cNvPr id="12" name="Text Box 10"/>
            <p:cNvSpPr txBox="1"/>
            <p:nvPr/>
          </p:nvSpPr>
          <p:spPr>
            <a:xfrm>
              <a:off x="2442225" y="4377930"/>
              <a:ext cx="384026" cy="36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dirty="0">
                  <a:effectLst/>
                  <a:latin typeface="Arial" panose="020B0604020202020204" pitchFamily="34" charset="0"/>
                  <a:ea typeface="Malgun Gothic" panose="020B0503020000020004" pitchFamily="34" charset="-127"/>
                  <a:cs typeface="Arial" panose="020B0604020202020204" pitchFamily="34" charset="0"/>
                </a:rPr>
                <a:t>S</a:t>
              </a:r>
            </a:p>
          </p:txBody>
        </p:sp>
        <p:sp>
          <p:nvSpPr>
            <p:cNvPr id="13" name="Text Box 11"/>
            <p:cNvSpPr txBox="1"/>
            <p:nvPr/>
          </p:nvSpPr>
          <p:spPr>
            <a:xfrm>
              <a:off x="969753" y="5407878"/>
              <a:ext cx="1123633" cy="2304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dirty="0">
                  <a:solidFill>
                    <a:schemeClr val="accent1">
                      <a:lumMod val="75000"/>
                    </a:schemeClr>
                  </a:solidFill>
                  <a:latin typeface="Arial" panose="020B0604020202020204" pitchFamily="34" charset="0"/>
                  <a:ea typeface="Malgun Gothic" panose="020B0503020000020004" pitchFamily="34" charset="-127"/>
                  <a:cs typeface="Arial" panose="020B0604020202020204" pitchFamily="34" charset="0"/>
                </a:rPr>
                <a:t>P(F)=0.05</a:t>
              </a:r>
              <a:endParaRPr lang="en-US" dirty="0">
                <a:solidFill>
                  <a:schemeClr val="accent1">
                    <a:lumMod val="75000"/>
                  </a:schemeClr>
                </a:solidFill>
                <a:effectLst/>
                <a:latin typeface="Arial" panose="020B0604020202020204" pitchFamily="34" charset="0"/>
                <a:ea typeface="Malgun Gothic" panose="020B0503020000020004" pitchFamily="34" charset="-127"/>
                <a:cs typeface="Arial" panose="020B0604020202020204" pitchFamily="34" charset="0"/>
              </a:endParaRPr>
            </a:p>
          </p:txBody>
        </p:sp>
        <p:sp>
          <p:nvSpPr>
            <p:cNvPr id="18" name="Text Box 11"/>
            <p:cNvSpPr txBox="1"/>
            <p:nvPr/>
          </p:nvSpPr>
          <p:spPr>
            <a:xfrm>
              <a:off x="2166620" y="5373121"/>
              <a:ext cx="1123633" cy="2304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lgn="just" hangingPunct="0">
                <a:lnSpc>
                  <a:spcPts val="1200"/>
                </a:lnSpc>
                <a:spcBef>
                  <a:spcPts val="0"/>
                </a:spcBef>
                <a:spcAft>
                  <a:spcPts val="0"/>
                </a:spcAft>
              </a:pPr>
              <a:r>
                <a:rPr lang="en-US" dirty="0">
                  <a:solidFill>
                    <a:srgbClr val="00B050"/>
                  </a:solidFill>
                  <a:latin typeface="Arial" panose="020B0604020202020204" pitchFamily="34" charset="0"/>
                  <a:ea typeface="Malgun Gothic" panose="020B0503020000020004" pitchFamily="34" charset="-127"/>
                  <a:cs typeface="Arial" panose="020B0604020202020204" pitchFamily="34" charset="0"/>
                </a:rPr>
                <a:t>P(S|F)=0.5</a:t>
              </a:r>
              <a:endParaRPr lang="en-US" dirty="0">
                <a:solidFill>
                  <a:srgbClr val="00B050"/>
                </a:solidFill>
                <a:effectLst/>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20" name="Object 19"/>
            <p:cNvGraphicFramePr>
              <a:graphicFrameLocks noChangeAspect="1"/>
            </p:cNvGraphicFramePr>
            <p:nvPr/>
          </p:nvGraphicFramePr>
          <p:xfrm>
            <a:off x="1721366" y="3825358"/>
            <a:ext cx="1676400" cy="342900"/>
          </p:xfrm>
          <a:graphic>
            <a:graphicData uri="http://schemas.openxmlformats.org/presentationml/2006/ole">
              <mc:AlternateContent xmlns:mc="http://schemas.openxmlformats.org/markup-compatibility/2006">
                <mc:Choice xmlns:v="urn:schemas-microsoft-com:vml" Requires="v">
                  <p:oleObj name="Equation" r:id="rId6" imgW="1676160" imgH="342720" progId="Equation.DSMT4">
                    <p:embed/>
                  </p:oleObj>
                </mc:Choice>
                <mc:Fallback>
                  <p:oleObj name="Equation" r:id="rId6" imgW="1676160" imgH="342720" progId="Equation.DSMT4">
                    <p:embed/>
                    <p:pic>
                      <p:nvPicPr>
                        <p:cNvPr id="0" name=""/>
                        <p:cNvPicPr/>
                        <p:nvPr/>
                      </p:nvPicPr>
                      <p:blipFill>
                        <a:blip r:embed="rId7"/>
                        <a:stretch>
                          <a:fillRect/>
                        </a:stretch>
                      </p:blipFill>
                      <p:spPr>
                        <a:xfrm>
                          <a:off x="1721366" y="3825358"/>
                          <a:ext cx="1676400" cy="342900"/>
                        </a:xfrm>
                        <a:prstGeom prst="rect">
                          <a:avLst/>
                        </a:prstGeom>
                      </p:spPr>
                    </p:pic>
                  </p:oleObj>
                </mc:Fallback>
              </mc:AlternateContent>
            </a:graphicData>
          </a:graphic>
        </p:graphicFrame>
        <p:cxnSp>
          <p:nvCxnSpPr>
            <p:cNvPr id="22" name="Straight Arrow Connector 21"/>
            <p:cNvCxnSpPr/>
            <p:nvPr/>
          </p:nvCxnSpPr>
          <p:spPr>
            <a:xfrm>
              <a:off x="2382926" y="4160089"/>
              <a:ext cx="116743" cy="7131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2166620" y="4861141"/>
              <a:ext cx="339901" cy="45772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38929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5C45C10-7C15-41F3-8348-CD8482D4679F}"/>
                  </a:ext>
                </a:extLst>
              </p:cNvPr>
              <p:cNvSpPr>
                <a:spLocks noGrp="1"/>
              </p:cNvSpPr>
              <p:nvPr>
                <p:ph type="body" sz="quarter" idx="10"/>
              </p:nvPr>
            </p:nvSpPr>
            <p:spPr/>
            <p:txBody>
              <a:bodyPr/>
              <a:lstStyle/>
              <a:p>
                <a:r>
                  <a:rPr lang="en-US" dirty="0"/>
                  <a:t>Event A: # of failed blades, Event B: Inspection within 1.5 hours</a:t>
                </a:r>
              </a:p>
              <a:p>
                <a:r>
                  <a:rPr lang="en-US" dirty="0"/>
                  <a:t>Blade failure: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66</m:t>
                        </m:r>
                      </m:num>
                      <m:den>
                        <m:r>
                          <a:rPr lang="en-US" b="0" i="1" smtClean="0">
                            <a:latin typeface="Cambria Math" panose="02040503050406030204" pitchFamily="18" charset="0"/>
                          </a:rPr>
                          <m:t>520</m:t>
                        </m:r>
                      </m:den>
                    </m:f>
                    <m:r>
                      <a:rPr lang="en-US" b="0" i="1" smtClean="0">
                        <a:latin typeface="Cambria Math" panose="02040503050406030204" pitchFamily="18" charset="0"/>
                      </a:rPr>
                      <m:t>=0.1269</m:t>
                    </m:r>
                  </m:oMath>
                </a14:m>
                <a:endParaRPr lang="en-US" dirty="0"/>
              </a:p>
              <a:p>
                <a:r>
                  <a:rPr lang="en-US" dirty="0"/>
                  <a:t>Blade no failure: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454</m:t>
                        </m:r>
                      </m:num>
                      <m:den>
                        <m:r>
                          <a:rPr lang="en-US" b="0" i="1" smtClean="0">
                            <a:latin typeface="Cambria Math" panose="02040503050406030204" pitchFamily="18" charset="0"/>
                          </a:rPr>
                          <m:t>520</m:t>
                        </m:r>
                      </m:den>
                    </m:f>
                    <m:r>
                      <a:rPr lang="en-US" b="0" i="1" smtClean="0">
                        <a:latin typeface="Cambria Math" panose="02040503050406030204" pitchFamily="18" charset="0"/>
                      </a:rPr>
                      <m:t>=0.8731</m:t>
                    </m:r>
                  </m:oMath>
                </a14:m>
                <a:endParaRPr lang="en-US" dirty="0"/>
              </a:p>
              <a:p>
                <a:r>
                  <a:rPr lang="en-US" dirty="0"/>
                  <a:t>Inspection within 1.5 hours: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280</m:t>
                        </m:r>
                      </m:num>
                      <m:den>
                        <m:r>
                          <a:rPr lang="en-US" b="0" i="1" smtClean="0">
                            <a:latin typeface="Cambria Math" panose="02040503050406030204" pitchFamily="18" charset="0"/>
                          </a:rPr>
                          <m:t>520</m:t>
                        </m:r>
                      </m:den>
                    </m:f>
                    <m:r>
                      <a:rPr lang="en-US" b="0" i="1" smtClean="0">
                        <a:latin typeface="Cambria Math" panose="02040503050406030204" pitchFamily="18" charset="0"/>
                      </a:rPr>
                      <m:t>=0.5385</m:t>
                    </m:r>
                  </m:oMath>
                </a14:m>
                <a:endParaRPr lang="en-US" dirty="0"/>
              </a:p>
              <a:p>
                <a:r>
                  <a:rPr lang="en-US" dirty="0"/>
                  <a:t>Inspection after 1.5 hours: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520</m:t>
                        </m:r>
                      </m:den>
                    </m:f>
                    <m:r>
                      <a:rPr lang="en-US" b="0" i="1" smtClean="0">
                        <a:latin typeface="Cambria Math" panose="02040503050406030204" pitchFamily="18" charset="0"/>
                      </a:rPr>
                      <m:t>=0.4615</m:t>
                    </m:r>
                  </m:oMath>
                </a14:m>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20</m:t>
                        </m:r>
                      </m:num>
                      <m:den>
                        <m:r>
                          <a:rPr lang="en-US" b="0" i="1" smtClean="0">
                            <a:latin typeface="Cambria Math" panose="02040503050406030204" pitchFamily="18" charset="0"/>
                            <a:ea typeface="Cambria Math" panose="02040503050406030204" pitchFamily="18" charset="0"/>
                          </a:rPr>
                          <m:t>520</m:t>
                        </m:r>
                      </m:den>
                    </m:f>
                    <m:r>
                      <a:rPr lang="en-US" b="0" i="1" smtClean="0">
                        <a:latin typeface="Cambria Math" panose="02040503050406030204" pitchFamily="18" charset="0"/>
                        <a:ea typeface="Cambria Math" panose="02040503050406030204" pitchFamily="18" charset="0"/>
                      </a:rPr>
                      <m:t>=0.0385≠</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=0.1269×0.5385=0.0683</m:t>
                    </m:r>
                  </m:oMath>
                </a14:m>
                <a:endParaRPr lang="en-US" dirty="0"/>
              </a:p>
              <a:p>
                <a:pPr lvl="1"/>
                <a:r>
                  <a:rPr lang="en-US" dirty="0"/>
                  <a:t>A and B are dependent</a:t>
                </a:r>
              </a:p>
              <a:p>
                <a:endParaRPr lang="en-US" dirty="0"/>
              </a:p>
            </p:txBody>
          </p:sp>
        </mc:Choice>
        <mc:Fallback xmlns="">
          <p:sp>
            <p:nvSpPr>
              <p:cNvPr id="2" name="Text Placeholder 1">
                <a:extLst>
                  <a:ext uri="{FF2B5EF4-FFF2-40B4-BE49-F238E27FC236}">
                    <a16:creationId xmlns:a16="http://schemas.microsoft.com/office/drawing/2014/main" id="{45C45C10-7C15-41F3-8348-CD8482D4679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FCBB7D8-4AF8-45B5-BBC9-BD2C479BCDEF}"/>
              </a:ext>
            </a:extLst>
          </p:cNvPr>
          <p:cNvSpPr>
            <a:spLocks noGrp="1"/>
          </p:cNvSpPr>
          <p:nvPr>
            <p:ph type="title"/>
          </p:nvPr>
        </p:nvSpPr>
        <p:spPr/>
        <p:txBody>
          <a:bodyPr/>
          <a:lstStyle/>
          <a:p>
            <a:r>
              <a:rPr lang="en-US" dirty="0"/>
              <a:t>Ex) Failure Probability of Turbine Blades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387C4ABE-4C45-4E09-B316-55EE2FF11498}"/>
                  </a:ext>
                </a:extLst>
              </p:cNvPr>
              <p:cNvGraphicFramePr>
                <a:graphicFrameLocks noGrp="1"/>
              </p:cNvGraphicFramePr>
              <p:nvPr>
                <p:extLst>
                  <p:ext uri="{D42A27DB-BD31-4B8C-83A1-F6EECF244321}">
                    <p14:modId xmlns:p14="http://schemas.microsoft.com/office/powerpoint/2010/main" val="1203698222"/>
                  </p:ext>
                </p:extLst>
              </p:nvPr>
            </p:nvGraphicFramePr>
            <p:xfrm>
              <a:off x="1055294" y="4925727"/>
              <a:ext cx="6957211" cy="1483360"/>
            </p:xfrm>
            <a:graphic>
              <a:graphicData uri="http://schemas.openxmlformats.org/drawingml/2006/table">
                <a:tbl>
                  <a:tblPr firstRow="1" bandRow="1">
                    <a:tableStyleId>{5C22544A-7EE6-4342-B048-85BDC9FD1C3A}</a:tableStyleId>
                  </a:tblPr>
                  <a:tblGrid>
                    <a:gridCol w="2448628">
                      <a:extLst>
                        <a:ext uri="{9D8B030D-6E8A-4147-A177-3AD203B41FA5}">
                          <a16:colId xmlns:a16="http://schemas.microsoft.com/office/drawing/2014/main" val="1914707909"/>
                        </a:ext>
                      </a:extLst>
                    </a:gridCol>
                    <a:gridCol w="1502861">
                      <a:extLst>
                        <a:ext uri="{9D8B030D-6E8A-4147-A177-3AD203B41FA5}">
                          <a16:colId xmlns:a16="http://schemas.microsoft.com/office/drawing/2014/main" val="2438501735"/>
                        </a:ext>
                      </a:extLst>
                    </a:gridCol>
                    <a:gridCol w="1502861">
                      <a:extLst>
                        <a:ext uri="{9D8B030D-6E8A-4147-A177-3AD203B41FA5}">
                          <a16:colId xmlns:a16="http://schemas.microsoft.com/office/drawing/2014/main" val="1183994056"/>
                        </a:ext>
                      </a:extLst>
                    </a:gridCol>
                    <a:gridCol w="1502861">
                      <a:extLst>
                        <a:ext uri="{9D8B030D-6E8A-4147-A177-3AD203B41FA5}">
                          <a16:colId xmlns:a16="http://schemas.microsoft.com/office/drawing/2014/main" val="1935013419"/>
                        </a:ext>
                      </a:extLst>
                    </a:gridCol>
                  </a:tblGrid>
                  <a:tr h="370840">
                    <a:tc>
                      <a:txBody>
                        <a:bodyPr/>
                        <a:lstStyle/>
                        <a:p>
                          <a:pPr algn="ctr"/>
                          <a:endParaRPr lang="en-US" dirty="0"/>
                        </a:p>
                      </a:txBody>
                      <a:tcPr anchor="ctr"/>
                    </a:tc>
                    <a:tc>
                      <a:txBody>
                        <a:bodyPr/>
                        <a:lstStyle/>
                        <a:p>
                          <a:pPr algn="ctr"/>
                          <a14:m>
                            <m:oMath xmlns:m="http://schemas.openxmlformats.org/officeDocument/2006/math">
                              <m:r>
                                <a:rPr lang="en-US" b="1" i="1" smtClean="0">
                                  <a:latin typeface="Cambria Math" panose="02040503050406030204" pitchFamily="18" charset="0"/>
                                </a:rPr>
                                <m:t>𝑨</m:t>
                              </m:r>
                            </m:oMath>
                          </a14:m>
                          <a:r>
                            <a:rPr lang="en-US" dirty="0"/>
                            <a:t> (failed)</a:t>
                          </a:r>
                        </a:p>
                      </a:txBody>
                      <a:tcPr anchor="ctr"/>
                    </a:tc>
                    <a:tc>
                      <a:txBody>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𝑨</m:t>
                                  </m:r>
                                </m:e>
                              </m:acc>
                            </m:oMath>
                          </a14:m>
                          <a:r>
                            <a:rPr lang="en-US" dirty="0"/>
                            <a:t> (not failed)</a:t>
                          </a:r>
                        </a:p>
                      </a:txBody>
                      <a:tcPr anchor="ctr"/>
                    </a:tc>
                    <a:tc>
                      <a:txBody>
                        <a:bodyPr/>
                        <a:lstStyle/>
                        <a:p>
                          <a:pPr algn="ctr"/>
                          <a:r>
                            <a:rPr lang="en-US" dirty="0"/>
                            <a:t>Sum</a:t>
                          </a:r>
                        </a:p>
                      </a:txBody>
                      <a:tcPr anchor="ctr"/>
                    </a:tc>
                    <a:extLst>
                      <a:ext uri="{0D108BD9-81ED-4DB2-BD59-A6C34878D82A}">
                        <a16:rowId xmlns:a16="http://schemas.microsoft.com/office/drawing/2014/main" val="2390365877"/>
                      </a:ext>
                    </a:extLst>
                  </a:tr>
                  <a:tr h="370840">
                    <a:tc>
                      <a:txBody>
                        <a:bodyPr/>
                        <a:lstStyle/>
                        <a:p>
                          <a:pPr algn="ctr"/>
                          <a14:m>
                            <m:oMath xmlns:m="http://schemas.openxmlformats.org/officeDocument/2006/math">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1.5</m:t>
                              </m:r>
                              <m:r>
                                <a:rPr lang="en-US" b="0" i="1" dirty="0" smtClean="0">
                                  <a:latin typeface="Cambria Math" panose="02040503050406030204" pitchFamily="18" charset="0"/>
                                  <a:ea typeface="Cambria Math" panose="02040503050406030204" pitchFamily="18" charset="0"/>
                                </a:rPr>
                                <m:t>≥</m:t>
                              </m:r>
                            </m:oMath>
                          </a14:m>
                          <a:r>
                            <a:rPr lang="en-US" dirty="0"/>
                            <a:t> hours of use)</a:t>
                          </a:r>
                        </a:p>
                      </a:txBody>
                      <a:tcPr anchor="ctr"/>
                    </a:tc>
                    <a:tc>
                      <a:txBody>
                        <a:bodyPr/>
                        <a:lstStyle/>
                        <a:p>
                          <a:pPr algn="ctr"/>
                          <a:r>
                            <a:rPr lang="en-US" dirty="0"/>
                            <a:t>20</a:t>
                          </a:r>
                        </a:p>
                      </a:txBody>
                      <a:tcPr anchor="ctr"/>
                    </a:tc>
                    <a:tc>
                      <a:txBody>
                        <a:bodyPr/>
                        <a:lstStyle/>
                        <a:p>
                          <a:pPr algn="ctr"/>
                          <a:r>
                            <a:rPr lang="en-US" dirty="0"/>
                            <a:t>260</a:t>
                          </a:r>
                        </a:p>
                      </a:txBody>
                      <a:tcPr anchor="ctr"/>
                    </a:tc>
                    <a:tc>
                      <a:txBody>
                        <a:bodyPr/>
                        <a:lstStyle/>
                        <a:p>
                          <a:pPr algn="ctr"/>
                          <a:r>
                            <a:rPr lang="en-US" dirty="0"/>
                            <a:t>280</a:t>
                          </a:r>
                        </a:p>
                      </a:txBody>
                      <a:tcPr anchor="ctr"/>
                    </a:tc>
                    <a:extLst>
                      <a:ext uri="{0D108BD9-81ED-4DB2-BD59-A6C34878D82A}">
                        <a16:rowId xmlns:a16="http://schemas.microsoft.com/office/drawing/2014/main" val="855456657"/>
                      </a:ext>
                    </a:extLst>
                  </a:tr>
                  <a:tr h="370840">
                    <a:tc>
                      <a:txBody>
                        <a:bodyPr/>
                        <a:lstStyle/>
                        <a:p>
                          <a:pPr algn="ct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oMath>
                          </a14:m>
                          <a:r>
                            <a:rPr lang="en-US" dirty="0"/>
                            <a:t> (</a:t>
                          </a:r>
                          <a14:m>
                            <m:oMath xmlns:m="http://schemas.openxmlformats.org/officeDocument/2006/math">
                              <m:r>
                                <a:rPr lang="en-US" b="0" i="1" dirty="0" smtClean="0">
                                  <a:latin typeface="Cambria Math" panose="02040503050406030204" pitchFamily="18" charset="0"/>
                                </a:rPr>
                                <m:t>1.5</m:t>
                              </m:r>
                              <m:r>
                                <a:rPr lang="en-US" b="0" i="1" dirty="0" smtClean="0">
                                  <a:latin typeface="Cambria Math" panose="02040503050406030204" pitchFamily="18" charset="0"/>
                                  <a:ea typeface="Cambria Math" panose="02040503050406030204" pitchFamily="18" charset="0"/>
                                </a:rPr>
                                <m:t>≤</m:t>
                              </m:r>
                            </m:oMath>
                          </a14:m>
                          <a:r>
                            <a:rPr lang="en-US" dirty="0"/>
                            <a:t> hours of use)</a:t>
                          </a:r>
                        </a:p>
                      </a:txBody>
                      <a:tcPr anchor="ctr"/>
                    </a:tc>
                    <a:tc>
                      <a:txBody>
                        <a:bodyPr/>
                        <a:lstStyle/>
                        <a:p>
                          <a:pPr algn="ctr"/>
                          <a:r>
                            <a:rPr lang="en-US" dirty="0"/>
                            <a:t>46</a:t>
                          </a:r>
                        </a:p>
                      </a:txBody>
                      <a:tcPr anchor="ctr"/>
                    </a:tc>
                    <a:tc>
                      <a:txBody>
                        <a:bodyPr/>
                        <a:lstStyle/>
                        <a:p>
                          <a:pPr algn="ctr"/>
                          <a:r>
                            <a:rPr lang="en-US" dirty="0"/>
                            <a:t>194</a:t>
                          </a:r>
                        </a:p>
                      </a:txBody>
                      <a:tcPr anchor="ctr"/>
                    </a:tc>
                    <a:tc>
                      <a:txBody>
                        <a:bodyPr/>
                        <a:lstStyle/>
                        <a:p>
                          <a:pPr algn="ctr"/>
                          <a:r>
                            <a:rPr lang="en-US" dirty="0"/>
                            <a:t>240</a:t>
                          </a:r>
                        </a:p>
                      </a:txBody>
                      <a:tcPr anchor="ctr"/>
                    </a:tc>
                    <a:extLst>
                      <a:ext uri="{0D108BD9-81ED-4DB2-BD59-A6C34878D82A}">
                        <a16:rowId xmlns:a16="http://schemas.microsoft.com/office/drawing/2014/main" val="3494557974"/>
                      </a:ext>
                    </a:extLst>
                  </a:tr>
                  <a:tr h="370840">
                    <a:tc>
                      <a:txBody>
                        <a:bodyPr/>
                        <a:lstStyle/>
                        <a:p>
                          <a:pPr algn="ctr"/>
                          <a:r>
                            <a:rPr lang="en-US" dirty="0"/>
                            <a:t>Sum</a:t>
                          </a:r>
                        </a:p>
                      </a:txBody>
                      <a:tcPr anchor="ctr"/>
                    </a:tc>
                    <a:tc>
                      <a:txBody>
                        <a:bodyPr/>
                        <a:lstStyle/>
                        <a:p>
                          <a:pPr algn="ctr"/>
                          <a:r>
                            <a:rPr lang="en-US" dirty="0"/>
                            <a:t>66</a:t>
                          </a:r>
                        </a:p>
                      </a:txBody>
                      <a:tcPr anchor="ctr"/>
                    </a:tc>
                    <a:tc>
                      <a:txBody>
                        <a:bodyPr/>
                        <a:lstStyle/>
                        <a:p>
                          <a:pPr algn="ctr"/>
                          <a:r>
                            <a:rPr lang="en-US" dirty="0"/>
                            <a:t>454</a:t>
                          </a:r>
                        </a:p>
                      </a:txBody>
                      <a:tcPr anchor="ctr"/>
                    </a:tc>
                    <a:tc>
                      <a:txBody>
                        <a:bodyPr/>
                        <a:lstStyle/>
                        <a:p>
                          <a:pPr algn="ctr"/>
                          <a:r>
                            <a:rPr lang="en-US" dirty="0"/>
                            <a:t>520</a:t>
                          </a:r>
                        </a:p>
                      </a:txBody>
                      <a:tcPr anchor="ctr"/>
                    </a:tc>
                    <a:extLst>
                      <a:ext uri="{0D108BD9-81ED-4DB2-BD59-A6C34878D82A}">
                        <a16:rowId xmlns:a16="http://schemas.microsoft.com/office/drawing/2014/main" val="316248528"/>
                      </a:ext>
                    </a:extLst>
                  </a:tr>
                </a:tbl>
              </a:graphicData>
            </a:graphic>
          </p:graphicFrame>
        </mc:Choice>
        <mc:Fallback xmlns="">
          <p:graphicFrame>
            <p:nvGraphicFramePr>
              <p:cNvPr id="4" name="Table 4">
                <a:extLst>
                  <a:ext uri="{FF2B5EF4-FFF2-40B4-BE49-F238E27FC236}">
                    <a16:creationId xmlns:a16="http://schemas.microsoft.com/office/drawing/2014/main" id="{387C4ABE-4C45-4E09-B316-55EE2FF11498}"/>
                  </a:ext>
                </a:extLst>
              </p:cNvPr>
              <p:cNvGraphicFramePr>
                <a:graphicFrameLocks noGrp="1"/>
              </p:cNvGraphicFramePr>
              <p:nvPr>
                <p:extLst>
                  <p:ext uri="{D42A27DB-BD31-4B8C-83A1-F6EECF244321}">
                    <p14:modId xmlns:p14="http://schemas.microsoft.com/office/powerpoint/2010/main" val="1203698222"/>
                  </p:ext>
                </p:extLst>
              </p:nvPr>
            </p:nvGraphicFramePr>
            <p:xfrm>
              <a:off x="1055294" y="4925727"/>
              <a:ext cx="6957211" cy="1483360"/>
            </p:xfrm>
            <a:graphic>
              <a:graphicData uri="http://schemas.openxmlformats.org/drawingml/2006/table">
                <a:tbl>
                  <a:tblPr firstRow="1" bandRow="1">
                    <a:tableStyleId>{5C22544A-7EE6-4342-B048-85BDC9FD1C3A}</a:tableStyleId>
                  </a:tblPr>
                  <a:tblGrid>
                    <a:gridCol w="2448628">
                      <a:extLst>
                        <a:ext uri="{9D8B030D-6E8A-4147-A177-3AD203B41FA5}">
                          <a16:colId xmlns:a16="http://schemas.microsoft.com/office/drawing/2014/main" val="1914707909"/>
                        </a:ext>
                      </a:extLst>
                    </a:gridCol>
                    <a:gridCol w="1502861">
                      <a:extLst>
                        <a:ext uri="{9D8B030D-6E8A-4147-A177-3AD203B41FA5}">
                          <a16:colId xmlns:a16="http://schemas.microsoft.com/office/drawing/2014/main" val="2438501735"/>
                        </a:ext>
                      </a:extLst>
                    </a:gridCol>
                    <a:gridCol w="1502861">
                      <a:extLst>
                        <a:ext uri="{9D8B030D-6E8A-4147-A177-3AD203B41FA5}">
                          <a16:colId xmlns:a16="http://schemas.microsoft.com/office/drawing/2014/main" val="1183994056"/>
                        </a:ext>
                      </a:extLst>
                    </a:gridCol>
                    <a:gridCol w="1502861">
                      <a:extLst>
                        <a:ext uri="{9D8B030D-6E8A-4147-A177-3AD203B41FA5}">
                          <a16:colId xmlns:a16="http://schemas.microsoft.com/office/drawing/2014/main" val="1935013419"/>
                        </a:ext>
                      </a:extLst>
                    </a:gridCol>
                  </a:tblGrid>
                  <a:tr h="370840">
                    <a:tc>
                      <a:txBody>
                        <a:bodyPr/>
                        <a:lstStyle/>
                        <a:p>
                          <a:pPr algn="ctr"/>
                          <a:endParaRPr lang="en-US" dirty="0"/>
                        </a:p>
                      </a:txBody>
                      <a:tcPr anchor="ctr"/>
                    </a:tc>
                    <a:tc>
                      <a:txBody>
                        <a:bodyPr/>
                        <a:lstStyle/>
                        <a:p>
                          <a:endParaRPr lang="en-US"/>
                        </a:p>
                      </a:txBody>
                      <a:tcPr anchor="ctr">
                        <a:blipFill>
                          <a:blip r:embed="rId3"/>
                          <a:stretch>
                            <a:fillRect l="-163158" t="-8197" r="-201215" b="-324590"/>
                          </a:stretch>
                        </a:blipFill>
                      </a:tcPr>
                    </a:tc>
                    <a:tc>
                      <a:txBody>
                        <a:bodyPr/>
                        <a:lstStyle/>
                        <a:p>
                          <a:endParaRPr lang="en-US"/>
                        </a:p>
                      </a:txBody>
                      <a:tcPr anchor="ctr">
                        <a:blipFill>
                          <a:blip r:embed="rId3"/>
                          <a:stretch>
                            <a:fillRect l="-264228" t="-8197" r="-102033" b="-324590"/>
                          </a:stretch>
                        </a:blipFill>
                      </a:tcPr>
                    </a:tc>
                    <a:tc>
                      <a:txBody>
                        <a:bodyPr/>
                        <a:lstStyle/>
                        <a:p>
                          <a:pPr algn="ctr"/>
                          <a:r>
                            <a:rPr lang="en-US" dirty="0"/>
                            <a:t>Sum</a:t>
                          </a:r>
                        </a:p>
                      </a:txBody>
                      <a:tcPr anchor="ctr"/>
                    </a:tc>
                    <a:extLst>
                      <a:ext uri="{0D108BD9-81ED-4DB2-BD59-A6C34878D82A}">
                        <a16:rowId xmlns:a16="http://schemas.microsoft.com/office/drawing/2014/main" val="2390365877"/>
                      </a:ext>
                    </a:extLst>
                  </a:tr>
                  <a:tr h="370840">
                    <a:tc>
                      <a:txBody>
                        <a:bodyPr/>
                        <a:lstStyle/>
                        <a:p>
                          <a:endParaRPr lang="en-US"/>
                        </a:p>
                      </a:txBody>
                      <a:tcPr anchor="ctr">
                        <a:blipFill>
                          <a:blip r:embed="rId3"/>
                          <a:stretch>
                            <a:fillRect l="-249" t="-108197" r="-185075" b="-224590"/>
                          </a:stretch>
                        </a:blipFill>
                      </a:tcPr>
                    </a:tc>
                    <a:tc>
                      <a:txBody>
                        <a:bodyPr/>
                        <a:lstStyle/>
                        <a:p>
                          <a:pPr algn="ctr"/>
                          <a:r>
                            <a:rPr lang="en-US" dirty="0"/>
                            <a:t>20</a:t>
                          </a:r>
                        </a:p>
                      </a:txBody>
                      <a:tcPr anchor="ctr"/>
                    </a:tc>
                    <a:tc>
                      <a:txBody>
                        <a:bodyPr/>
                        <a:lstStyle/>
                        <a:p>
                          <a:pPr algn="ctr"/>
                          <a:r>
                            <a:rPr lang="en-US" dirty="0"/>
                            <a:t>260</a:t>
                          </a:r>
                        </a:p>
                      </a:txBody>
                      <a:tcPr anchor="ctr"/>
                    </a:tc>
                    <a:tc>
                      <a:txBody>
                        <a:bodyPr/>
                        <a:lstStyle/>
                        <a:p>
                          <a:pPr algn="ctr"/>
                          <a:r>
                            <a:rPr lang="en-US" dirty="0"/>
                            <a:t>280</a:t>
                          </a:r>
                        </a:p>
                      </a:txBody>
                      <a:tcPr anchor="ctr"/>
                    </a:tc>
                    <a:extLst>
                      <a:ext uri="{0D108BD9-81ED-4DB2-BD59-A6C34878D82A}">
                        <a16:rowId xmlns:a16="http://schemas.microsoft.com/office/drawing/2014/main" val="855456657"/>
                      </a:ext>
                    </a:extLst>
                  </a:tr>
                  <a:tr h="370840">
                    <a:tc>
                      <a:txBody>
                        <a:bodyPr/>
                        <a:lstStyle/>
                        <a:p>
                          <a:endParaRPr lang="en-US"/>
                        </a:p>
                      </a:txBody>
                      <a:tcPr anchor="ctr">
                        <a:blipFill>
                          <a:blip r:embed="rId3"/>
                          <a:stretch>
                            <a:fillRect l="-249" t="-208197" r="-185075" b="-124590"/>
                          </a:stretch>
                        </a:blipFill>
                      </a:tcPr>
                    </a:tc>
                    <a:tc>
                      <a:txBody>
                        <a:bodyPr/>
                        <a:lstStyle/>
                        <a:p>
                          <a:pPr algn="ctr"/>
                          <a:r>
                            <a:rPr lang="en-US" dirty="0"/>
                            <a:t>46</a:t>
                          </a:r>
                        </a:p>
                      </a:txBody>
                      <a:tcPr anchor="ctr"/>
                    </a:tc>
                    <a:tc>
                      <a:txBody>
                        <a:bodyPr/>
                        <a:lstStyle/>
                        <a:p>
                          <a:pPr algn="ctr"/>
                          <a:r>
                            <a:rPr lang="en-US" dirty="0"/>
                            <a:t>194</a:t>
                          </a:r>
                        </a:p>
                      </a:txBody>
                      <a:tcPr anchor="ctr"/>
                    </a:tc>
                    <a:tc>
                      <a:txBody>
                        <a:bodyPr/>
                        <a:lstStyle/>
                        <a:p>
                          <a:pPr algn="ctr"/>
                          <a:r>
                            <a:rPr lang="en-US" dirty="0"/>
                            <a:t>240</a:t>
                          </a:r>
                        </a:p>
                      </a:txBody>
                      <a:tcPr anchor="ctr"/>
                    </a:tc>
                    <a:extLst>
                      <a:ext uri="{0D108BD9-81ED-4DB2-BD59-A6C34878D82A}">
                        <a16:rowId xmlns:a16="http://schemas.microsoft.com/office/drawing/2014/main" val="3494557974"/>
                      </a:ext>
                    </a:extLst>
                  </a:tr>
                  <a:tr h="370840">
                    <a:tc>
                      <a:txBody>
                        <a:bodyPr/>
                        <a:lstStyle/>
                        <a:p>
                          <a:pPr algn="ctr"/>
                          <a:r>
                            <a:rPr lang="en-US" dirty="0"/>
                            <a:t>Sum</a:t>
                          </a:r>
                        </a:p>
                      </a:txBody>
                      <a:tcPr anchor="ctr"/>
                    </a:tc>
                    <a:tc>
                      <a:txBody>
                        <a:bodyPr/>
                        <a:lstStyle/>
                        <a:p>
                          <a:pPr algn="ctr"/>
                          <a:r>
                            <a:rPr lang="en-US" dirty="0"/>
                            <a:t>66</a:t>
                          </a:r>
                        </a:p>
                      </a:txBody>
                      <a:tcPr anchor="ctr"/>
                    </a:tc>
                    <a:tc>
                      <a:txBody>
                        <a:bodyPr/>
                        <a:lstStyle/>
                        <a:p>
                          <a:pPr algn="ctr"/>
                          <a:r>
                            <a:rPr lang="en-US" dirty="0"/>
                            <a:t>454</a:t>
                          </a:r>
                        </a:p>
                      </a:txBody>
                      <a:tcPr anchor="ctr"/>
                    </a:tc>
                    <a:tc>
                      <a:txBody>
                        <a:bodyPr/>
                        <a:lstStyle/>
                        <a:p>
                          <a:pPr algn="ctr"/>
                          <a:r>
                            <a:rPr lang="en-US" dirty="0"/>
                            <a:t>520</a:t>
                          </a:r>
                        </a:p>
                      </a:txBody>
                      <a:tcPr anchor="ctr"/>
                    </a:tc>
                    <a:extLst>
                      <a:ext uri="{0D108BD9-81ED-4DB2-BD59-A6C34878D82A}">
                        <a16:rowId xmlns:a16="http://schemas.microsoft.com/office/drawing/2014/main" val="316248528"/>
                      </a:ext>
                    </a:extLst>
                  </a:tr>
                </a:tbl>
              </a:graphicData>
            </a:graphic>
          </p:graphicFrame>
        </mc:Fallback>
      </mc:AlternateContent>
    </p:spTree>
    <p:extLst>
      <p:ext uri="{BB962C8B-B14F-4D97-AF65-F5344CB8AC3E}">
        <p14:creationId xmlns:p14="http://schemas.microsoft.com/office/powerpoint/2010/main" val="3364780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0E8AC70-9F0C-4175-9D05-9482F0F65B9A}"/>
                  </a:ext>
                </a:extLst>
              </p:cNvPr>
              <p:cNvSpPr>
                <a:spLocks noGrp="1"/>
              </p:cNvSpPr>
              <p:nvPr>
                <p:ph type="body" sz="quarter" idx="10"/>
              </p:nvPr>
            </p:nvSpPr>
            <p:spPr/>
            <p:txBody>
              <a:bodyPr/>
              <a:lstStyle/>
              <a:p>
                <a:r>
                  <a:rPr lang="en-US" dirty="0"/>
                  <a:t>Conditional probability: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e>
                        </m:d>
                        <m:r>
                          <a:rPr lang="en-US" sz="2000" b="0" i="1" smtClean="0">
                            <a:latin typeface="Cambria Math" panose="02040503050406030204" pitchFamily="18" charset="0"/>
                            <a:ea typeface="Cambria Math" panose="02040503050406030204" pitchFamily="18" charset="0"/>
                          </a:rPr>
                          <m:t>𝐵</m:t>
                        </m:r>
                      </m:e>
                    </m:d>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𝐵</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𝐵</m:t>
                            </m:r>
                          </m:e>
                        </m:d>
                        <m:r>
                          <a:rPr lang="en-US" i="1">
                            <a:latin typeface="Cambria Math" panose="02040503050406030204" pitchFamily="18" charset="0"/>
                            <a:ea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𝑃</m:t>
                    </m:r>
                    <m:d>
                      <m:dPr>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e>
                    </m:d>
                  </m:oMath>
                </a14:m>
                <a:endParaRPr lang="en-US" sz="2000" b="0" i="1" dirty="0">
                  <a:latin typeface="Cambria Math" panose="02040503050406030204" pitchFamily="18" charset="0"/>
                </a:endParaRP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e>
                        </m:d>
                        <m:r>
                          <a:rPr lang="en-US" sz="2000" b="0" i="1" smtClean="0">
                            <a:latin typeface="Cambria Math" panose="02040503050406030204" pitchFamily="18" charset="0"/>
                            <a:ea typeface="Cambria Math" panose="02040503050406030204" pitchFamily="18" charset="0"/>
                          </a:rPr>
                          <m:t>𝐵</m:t>
                        </m:r>
                      </m:e>
                    </m:d>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of</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given</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𝐵</m:t>
                        </m:r>
                      </m:num>
                      <m:den>
                        <m:r>
                          <m:rPr>
                            <m:sty m:val="p"/>
                          </m:rPr>
                          <a:rPr lang="en-US" sz="2000" b="0" i="0" smtClean="0">
                            <a:latin typeface="Cambria Math" panose="02040503050406030204" pitchFamily="18" charset="0"/>
                            <a:ea typeface="Cambria Math" panose="02040503050406030204" pitchFamily="18" charset="0"/>
                          </a:rPr>
                          <m:t>total</m:t>
                        </m:r>
                        <m:r>
                          <a:rPr lang="en-US" sz="2000" b="0" i="1" smtClean="0">
                            <a:latin typeface="Cambria Math" panose="02040503050406030204" pitchFamily="18" charset="0"/>
                            <a:ea typeface="Cambria Math" panose="02040503050406030204" pitchFamily="18" charset="0"/>
                          </a:rPr>
                          <m:t> # </m:t>
                        </m:r>
                        <m:r>
                          <m:rPr>
                            <m:sty m:val="p"/>
                          </m:rPr>
                          <a:rPr lang="en-US" sz="2000" b="0" i="0" smtClean="0">
                            <a:latin typeface="Cambria Math" panose="02040503050406030204" pitchFamily="18" charset="0"/>
                            <a:ea typeface="Cambria Math" panose="02040503050406030204" pitchFamily="18" charset="0"/>
                          </a:rPr>
                          <m:t>of</m:t>
                        </m:r>
                        <m: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𝐵</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20</m:t>
                        </m:r>
                      </m:num>
                      <m:den>
                        <m:r>
                          <a:rPr lang="en-US" sz="2000" b="0" i="1" smtClean="0">
                            <a:latin typeface="Cambria Math" panose="02040503050406030204" pitchFamily="18" charset="0"/>
                            <a:ea typeface="Cambria Math" panose="02040503050406030204" pitchFamily="18" charset="0"/>
                          </a:rPr>
                          <m:t>280</m:t>
                        </m:r>
                      </m:den>
                    </m:f>
                    <m:r>
                      <a:rPr lang="en-US" sz="2000" b="0" i="1" smtClean="0">
                        <a:latin typeface="Cambria Math" panose="02040503050406030204" pitchFamily="18" charset="0"/>
                        <a:ea typeface="Cambria Math" panose="02040503050406030204" pitchFamily="18" charset="0"/>
                      </a:rPr>
                      <m:t>=0.0714</m:t>
                    </m:r>
                  </m:oMath>
                </a14:m>
                <a:endParaRPr lang="en-US" dirty="0"/>
              </a:p>
              <a:p>
                <a14:m>
                  <m:oMath xmlns:m="http://schemas.openxmlformats.org/officeDocument/2006/math">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𝐵</m:t>
                            </m:r>
                          </m:e>
                        </m:d>
                        <m:r>
                          <a:rPr lang="en-US" sz="2000" b="0" i="1" smtClean="0">
                            <a:latin typeface="Cambria Math" panose="02040503050406030204" pitchFamily="18" charset="0"/>
                            <a:ea typeface="Cambria Math" panose="02040503050406030204" pitchFamily="18" charset="0"/>
                          </a:rPr>
                          <m:t>𝐴</m:t>
                        </m:r>
                      </m:e>
                    </m:d>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of</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given</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num>
                      <m:den>
                        <m:r>
                          <m:rPr>
                            <m:sty m:val="p"/>
                          </m:rPr>
                          <a:rPr lang="en-US" sz="2000" b="0" i="0" smtClean="0">
                            <a:latin typeface="Cambria Math" panose="02040503050406030204" pitchFamily="18" charset="0"/>
                            <a:ea typeface="Cambria Math" panose="02040503050406030204" pitchFamily="18" charset="0"/>
                          </a:rPr>
                          <m:t>total</m:t>
                        </m:r>
                        <m:r>
                          <a:rPr lang="en-US" sz="2000" b="0" i="1" smtClean="0">
                            <a:latin typeface="Cambria Math" panose="02040503050406030204" pitchFamily="18" charset="0"/>
                            <a:ea typeface="Cambria Math" panose="02040503050406030204" pitchFamily="18" charset="0"/>
                          </a:rPr>
                          <m:t> # </m:t>
                        </m:r>
                        <m:r>
                          <m:rPr>
                            <m:sty m:val="p"/>
                          </m:rPr>
                          <a:rPr lang="en-US" sz="2000" b="0" i="0" smtClean="0">
                            <a:latin typeface="Cambria Math" panose="02040503050406030204" pitchFamily="18" charset="0"/>
                            <a:ea typeface="Cambria Math" panose="02040503050406030204" pitchFamily="18" charset="0"/>
                          </a:rPr>
                          <m:t>of</m:t>
                        </m:r>
                        <m: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20</m:t>
                        </m:r>
                      </m:num>
                      <m:den>
                        <m:r>
                          <a:rPr lang="en-US" sz="2000" b="0" i="1" smtClean="0">
                            <a:latin typeface="Cambria Math" panose="02040503050406030204" pitchFamily="18" charset="0"/>
                            <a:ea typeface="Cambria Math" panose="02040503050406030204" pitchFamily="18" charset="0"/>
                          </a:rPr>
                          <m:t>66</m:t>
                        </m:r>
                      </m:den>
                    </m:f>
                    <m:r>
                      <a:rPr lang="en-US" sz="2000" b="0" i="1" smtClean="0">
                        <a:latin typeface="Cambria Math" panose="02040503050406030204" pitchFamily="18" charset="0"/>
                        <a:ea typeface="Cambria Math" panose="02040503050406030204" pitchFamily="18" charset="0"/>
                      </a:rPr>
                      <m:t>=0.3030</m:t>
                    </m:r>
                  </m:oMath>
                </a14:m>
                <a:endParaRPr lang="en-US" dirty="0"/>
              </a:p>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e>
                        </m:d>
                        <m:r>
                          <a:rPr lang="en-US" sz="2000" b="0" i="1" smtClean="0">
                            <a:latin typeface="Cambria Math" panose="02040503050406030204" pitchFamily="18" charset="0"/>
                            <a:ea typeface="Cambria Math" panose="02040503050406030204" pitchFamily="18" charset="0"/>
                          </a:rPr>
                          <m:t>𝐵</m:t>
                        </m:r>
                      </m:e>
                    </m:d>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𝐵</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0.0714×0.5385=0.0385</m:t>
                    </m:r>
                  </m:oMath>
                </a14:m>
                <a:br>
                  <a:rPr lang="en-US" sz="2000" b="0" dirty="0">
                    <a:ea typeface="Cambria Math" panose="02040503050406030204" pitchFamily="18" charset="0"/>
                  </a:rPr>
                </a:b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3030</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1269</m:t>
                    </m:r>
                    <m:r>
                      <a:rPr lang="en-US" i="1">
                        <a:latin typeface="Cambria Math" panose="02040503050406030204" pitchFamily="18" charset="0"/>
                        <a:ea typeface="Cambria Math" panose="02040503050406030204" pitchFamily="18" charset="0"/>
                      </a:rPr>
                      <m:t>=0.0385</m:t>
                    </m:r>
                    <m:r>
                      <a:rPr lang="en-US" b="0" i="1" smtClean="0">
                        <a:latin typeface="Cambria Math" panose="02040503050406030204" pitchFamily="18" charset="0"/>
                        <a:ea typeface="Cambria Math" panose="02040503050406030204" pitchFamily="18" charset="0"/>
                      </a:rPr>
                      <m:t>              </m:t>
                    </m:r>
                  </m:oMath>
                </a14:m>
                <a:endParaRPr lang="en-US" sz="2000" b="0" dirty="0">
                  <a:ea typeface="Cambria Math" panose="02040503050406030204" pitchFamily="18" charset="0"/>
                </a:endParaRPr>
              </a:p>
              <a:p>
                <a:endParaRPr lang="en-US" dirty="0"/>
              </a:p>
            </p:txBody>
          </p:sp>
        </mc:Choice>
        <mc:Fallback xmlns="">
          <p:sp>
            <p:nvSpPr>
              <p:cNvPr id="2" name="Text Placeholder 1">
                <a:extLst>
                  <a:ext uri="{FF2B5EF4-FFF2-40B4-BE49-F238E27FC236}">
                    <a16:creationId xmlns:a16="http://schemas.microsoft.com/office/drawing/2014/main" id="{A0E8AC70-9F0C-4175-9D05-9482F0F65B9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0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57216F8-5771-44F0-A97A-EE80D0F494DD}"/>
              </a:ext>
            </a:extLst>
          </p:cNvPr>
          <p:cNvSpPr>
            <a:spLocks noGrp="1"/>
          </p:cNvSpPr>
          <p:nvPr>
            <p:ph type="title"/>
          </p:nvPr>
        </p:nvSpPr>
        <p:spPr>
          <a:xfrm>
            <a:off x="228600" y="152400"/>
            <a:ext cx="8725156" cy="534987"/>
          </a:xfrm>
        </p:spPr>
        <p:txBody>
          <a:bodyPr/>
          <a:lstStyle/>
          <a:p>
            <a:r>
              <a:rPr lang="en-US" dirty="0"/>
              <a:t>Ex) Failure Probability of Turbine Blades cont.</a:t>
            </a:r>
          </a:p>
        </p:txBody>
      </p:sp>
      <p:grpSp>
        <p:nvGrpSpPr>
          <p:cNvPr id="5" name="그룹 11">
            <a:extLst>
              <a:ext uri="{FF2B5EF4-FFF2-40B4-BE49-F238E27FC236}">
                <a16:creationId xmlns:a16="http://schemas.microsoft.com/office/drawing/2014/main" id="{3D7B8DF4-DEBC-40B7-AD7C-F36108407BD1}"/>
              </a:ext>
            </a:extLst>
          </p:cNvPr>
          <p:cNvGrpSpPr/>
          <p:nvPr/>
        </p:nvGrpSpPr>
        <p:grpSpPr>
          <a:xfrm>
            <a:off x="5953573" y="4024214"/>
            <a:ext cx="3105150" cy="1933727"/>
            <a:chOff x="4210050" y="2719646"/>
            <a:chExt cx="1828800" cy="1138882"/>
          </a:xfrm>
        </p:grpSpPr>
        <p:sp>
          <p:nvSpPr>
            <p:cNvPr id="6" name="Rectangle 24">
              <a:extLst>
                <a:ext uri="{FF2B5EF4-FFF2-40B4-BE49-F238E27FC236}">
                  <a16:creationId xmlns:a16="http://schemas.microsoft.com/office/drawing/2014/main" id="{AB7AEAEF-3260-43A9-A47D-576E865C7523}"/>
                </a:ext>
              </a:extLst>
            </p:cNvPr>
            <p:cNvSpPr/>
            <p:nvPr/>
          </p:nvSpPr>
          <p:spPr>
            <a:xfrm>
              <a:off x="4210050" y="2719646"/>
              <a:ext cx="1828800" cy="113888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Oval 25">
              <a:extLst>
                <a:ext uri="{FF2B5EF4-FFF2-40B4-BE49-F238E27FC236}">
                  <a16:creationId xmlns:a16="http://schemas.microsoft.com/office/drawing/2014/main" id="{F5661D76-7BD0-4497-BDF5-9D8BF1D193E4}"/>
                </a:ext>
              </a:extLst>
            </p:cNvPr>
            <p:cNvSpPr/>
            <p:nvPr/>
          </p:nvSpPr>
          <p:spPr>
            <a:xfrm>
              <a:off x="4363872" y="2985076"/>
              <a:ext cx="998707" cy="61722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Oval 26">
              <a:extLst>
                <a:ext uri="{FF2B5EF4-FFF2-40B4-BE49-F238E27FC236}">
                  <a16:creationId xmlns:a16="http://schemas.microsoft.com/office/drawing/2014/main" id="{4CE782C7-7198-4739-AA6E-2258D4BDDCFF}"/>
                </a:ext>
              </a:extLst>
            </p:cNvPr>
            <p:cNvSpPr/>
            <p:nvPr/>
          </p:nvSpPr>
          <p:spPr>
            <a:xfrm>
              <a:off x="4876800" y="2985076"/>
              <a:ext cx="998707" cy="61722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B6D329B0-AAAF-4793-95EF-AD3EACFF633F}"/>
                </a:ext>
              </a:extLst>
            </p:cNvPr>
            <p:cNvSpPr txBox="1"/>
            <p:nvPr/>
          </p:nvSpPr>
          <p:spPr>
            <a:xfrm>
              <a:off x="4708089" y="2797275"/>
              <a:ext cx="189009" cy="19939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a:t>
              </a:r>
            </a:p>
          </p:txBody>
        </p:sp>
        <p:sp>
          <p:nvSpPr>
            <p:cNvPr id="10" name="TextBox 9">
              <a:extLst>
                <a:ext uri="{FF2B5EF4-FFF2-40B4-BE49-F238E27FC236}">
                  <a16:creationId xmlns:a16="http://schemas.microsoft.com/office/drawing/2014/main" id="{903359B7-2469-4C8E-B4E3-3B7C0D18033C}"/>
                </a:ext>
              </a:extLst>
            </p:cNvPr>
            <p:cNvSpPr txBox="1"/>
            <p:nvPr/>
          </p:nvSpPr>
          <p:spPr>
            <a:xfrm>
              <a:off x="5356860" y="2797275"/>
              <a:ext cx="189009" cy="19939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B</a:t>
              </a:r>
            </a:p>
          </p:txBody>
        </p:sp>
        <p:sp>
          <p:nvSpPr>
            <p:cNvPr id="11" name="TextBox 10">
              <a:extLst>
                <a:ext uri="{FF2B5EF4-FFF2-40B4-BE49-F238E27FC236}">
                  <a16:creationId xmlns:a16="http://schemas.microsoft.com/office/drawing/2014/main" id="{F3A5F0C0-1FF8-4B13-9FAE-667573973C5E}"/>
                </a:ext>
              </a:extLst>
            </p:cNvPr>
            <p:cNvSpPr txBox="1"/>
            <p:nvPr/>
          </p:nvSpPr>
          <p:spPr>
            <a:xfrm>
              <a:off x="4495800" y="3183196"/>
              <a:ext cx="242822" cy="19939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46</a:t>
              </a:r>
            </a:p>
          </p:txBody>
        </p:sp>
        <p:sp>
          <p:nvSpPr>
            <p:cNvPr id="12" name="TextBox 11">
              <a:extLst>
                <a:ext uri="{FF2B5EF4-FFF2-40B4-BE49-F238E27FC236}">
                  <a16:creationId xmlns:a16="http://schemas.microsoft.com/office/drawing/2014/main" id="{891626B4-B51C-49B9-9A7E-C528F7D09C38}"/>
                </a:ext>
              </a:extLst>
            </p:cNvPr>
            <p:cNvSpPr txBox="1"/>
            <p:nvPr/>
          </p:nvSpPr>
          <p:spPr>
            <a:xfrm>
              <a:off x="4974409" y="3183196"/>
              <a:ext cx="242822" cy="19939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20</a:t>
              </a:r>
            </a:p>
          </p:txBody>
        </p:sp>
        <p:sp>
          <p:nvSpPr>
            <p:cNvPr id="13" name="TextBox 12">
              <a:extLst>
                <a:ext uri="{FF2B5EF4-FFF2-40B4-BE49-F238E27FC236}">
                  <a16:creationId xmlns:a16="http://schemas.microsoft.com/office/drawing/2014/main" id="{9374C110-FA2C-4B39-B71A-10A435DCD63C}"/>
                </a:ext>
              </a:extLst>
            </p:cNvPr>
            <p:cNvSpPr txBox="1"/>
            <p:nvPr/>
          </p:nvSpPr>
          <p:spPr>
            <a:xfrm>
              <a:off x="5433410" y="3183196"/>
              <a:ext cx="309854" cy="19939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260</a:t>
              </a:r>
            </a:p>
          </p:txBody>
        </p:sp>
        <p:sp>
          <p:nvSpPr>
            <p:cNvPr id="14" name="TextBox 13">
              <a:extLst>
                <a:ext uri="{FF2B5EF4-FFF2-40B4-BE49-F238E27FC236}">
                  <a16:creationId xmlns:a16="http://schemas.microsoft.com/office/drawing/2014/main" id="{A45A233C-77A4-4B4E-8F9A-5966CF911667}"/>
                </a:ext>
              </a:extLst>
            </p:cNvPr>
            <p:cNvSpPr txBox="1"/>
            <p:nvPr/>
          </p:nvSpPr>
          <p:spPr>
            <a:xfrm>
              <a:off x="5161868" y="3627696"/>
              <a:ext cx="309854" cy="19939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194</a:t>
              </a:r>
            </a:p>
          </p:txBody>
        </p:sp>
      </p:grpSp>
      <mc:AlternateContent xmlns:mc="http://schemas.openxmlformats.org/markup-compatibility/2006" xmlns:a14="http://schemas.microsoft.com/office/drawing/2010/main">
        <mc:Choice Requires="a14">
          <p:graphicFrame>
            <p:nvGraphicFramePr>
              <p:cNvPr id="15" name="Table 4">
                <a:extLst>
                  <a:ext uri="{FF2B5EF4-FFF2-40B4-BE49-F238E27FC236}">
                    <a16:creationId xmlns:a16="http://schemas.microsoft.com/office/drawing/2014/main" id="{1C065744-342B-439D-8383-559B3A898E26}"/>
                  </a:ext>
                </a:extLst>
              </p:cNvPr>
              <p:cNvGraphicFramePr>
                <a:graphicFrameLocks noGrp="1"/>
              </p:cNvGraphicFramePr>
              <p:nvPr>
                <p:extLst>
                  <p:ext uri="{D42A27DB-BD31-4B8C-83A1-F6EECF244321}">
                    <p14:modId xmlns:p14="http://schemas.microsoft.com/office/powerpoint/2010/main" val="1716330734"/>
                  </p:ext>
                </p:extLst>
              </p:nvPr>
            </p:nvGraphicFramePr>
            <p:xfrm>
              <a:off x="105399" y="4099960"/>
              <a:ext cx="5798140" cy="1483360"/>
            </p:xfrm>
            <a:graphic>
              <a:graphicData uri="http://schemas.openxmlformats.org/drawingml/2006/table">
                <a:tbl>
                  <a:tblPr firstRow="1" bandRow="1">
                    <a:tableStyleId>{5C22544A-7EE6-4342-B048-85BDC9FD1C3A}</a:tableStyleId>
                  </a:tblPr>
                  <a:tblGrid>
                    <a:gridCol w="1449535">
                      <a:extLst>
                        <a:ext uri="{9D8B030D-6E8A-4147-A177-3AD203B41FA5}">
                          <a16:colId xmlns:a16="http://schemas.microsoft.com/office/drawing/2014/main" val="1914707909"/>
                        </a:ext>
                      </a:extLst>
                    </a:gridCol>
                    <a:gridCol w="1449535">
                      <a:extLst>
                        <a:ext uri="{9D8B030D-6E8A-4147-A177-3AD203B41FA5}">
                          <a16:colId xmlns:a16="http://schemas.microsoft.com/office/drawing/2014/main" val="2438501735"/>
                        </a:ext>
                      </a:extLst>
                    </a:gridCol>
                    <a:gridCol w="1449535">
                      <a:extLst>
                        <a:ext uri="{9D8B030D-6E8A-4147-A177-3AD203B41FA5}">
                          <a16:colId xmlns:a16="http://schemas.microsoft.com/office/drawing/2014/main" val="1183994056"/>
                        </a:ext>
                      </a:extLst>
                    </a:gridCol>
                    <a:gridCol w="1449535">
                      <a:extLst>
                        <a:ext uri="{9D8B030D-6E8A-4147-A177-3AD203B41FA5}">
                          <a16:colId xmlns:a16="http://schemas.microsoft.com/office/drawing/2014/main" val="1935013419"/>
                        </a:ext>
                      </a:extLst>
                    </a:gridCol>
                  </a:tblGrid>
                  <a:tr h="370840">
                    <a:tc>
                      <a:txBody>
                        <a:bodyPr/>
                        <a:lstStyle/>
                        <a:p>
                          <a:pPr algn="ctr"/>
                          <a:endParaRPr lang="en-US" dirty="0"/>
                        </a:p>
                      </a:txBody>
                      <a:tcPr anchor="ctr"/>
                    </a:tc>
                    <a:tc>
                      <a:txBody>
                        <a:bodyPr/>
                        <a:lstStyle/>
                        <a:p>
                          <a:pPr algn="ctr"/>
                          <a14:m>
                            <m:oMath xmlns:m="http://schemas.openxmlformats.org/officeDocument/2006/math">
                              <m:r>
                                <a:rPr lang="en-US" b="1" i="1" smtClean="0">
                                  <a:latin typeface="Cambria Math" panose="02040503050406030204" pitchFamily="18" charset="0"/>
                                </a:rPr>
                                <m:t>𝑨</m:t>
                              </m:r>
                            </m:oMath>
                          </a14:m>
                          <a:r>
                            <a:rPr lang="en-US" dirty="0"/>
                            <a:t> (failed)</a:t>
                          </a:r>
                        </a:p>
                      </a:txBody>
                      <a:tcPr anchor="ctr"/>
                    </a:tc>
                    <a:tc>
                      <a:txBody>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𝑨</m:t>
                                  </m:r>
                                </m:e>
                              </m:acc>
                            </m:oMath>
                          </a14:m>
                          <a:r>
                            <a:rPr lang="en-US" dirty="0"/>
                            <a:t> (not failed)</a:t>
                          </a:r>
                        </a:p>
                      </a:txBody>
                      <a:tcPr anchor="ctr"/>
                    </a:tc>
                    <a:tc>
                      <a:txBody>
                        <a:bodyPr/>
                        <a:lstStyle/>
                        <a:p>
                          <a:pPr algn="ctr"/>
                          <a:r>
                            <a:rPr lang="en-US" dirty="0"/>
                            <a:t>Sum</a:t>
                          </a:r>
                        </a:p>
                      </a:txBody>
                      <a:tcPr anchor="ctr"/>
                    </a:tc>
                    <a:extLst>
                      <a:ext uri="{0D108BD9-81ED-4DB2-BD59-A6C34878D82A}">
                        <a16:rowId xmlns:a16="http://schemas.microsoft.com/office/drawing/2014/main" val="2390365877"/>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a:txBody>
                      <a:tcPr anchor="ctr"/>
                    </a:tc>
                    <a:tc>
                      <a:txBody>
                        <a:bodyPr/>
                        <a:lstStyle/>
                        <a:p>
                          <a:pPr algn="ctr"/>
                          <a:r>
                            <a:rPr lang="en-US" dirty="0"/>
                            <a:t>20</a:t>
                          </a:r>
                        </a:p>
                      </a:txBody>
                      <a:tcPr anchor="ctr"/>
                    </a:tc>
                    <a:tc>
                      <a:txBody>
                        <a:bodyPr/>
                        <a:lstStyle/>
                        <a:p>
                          <a:pPr algn="ctr"/>
                          <a:r>
                            <a:rPr lang="en-US" dirty="0"/>
                            <a:t>260</a:t>
                          </a:r>
                        </a:p>
                      </a:txBody>
                      <a:tcPr anchor="ctr"/>
                    </a:tc>
                    <a:tc>
                      <a:txBody>
                        <a:bodyPr/>
                        <a:lstStyle/>
                        <a:p>
                          <a:pPr algn="ctr"/>
                          <a:r>
                            <a:rPr lang="en-US" dirty="0"/>
                            <a:t>280</a:t>
                          </a:r>
                        </a:p>
                      </a:txBody>
                      <a:tcPr anchor="ctr"/>
                    </a:tc>
                    <a:extLst>
                      <a:ext uri="{0D108BD9-81ED-4DB2-BD59-A6C34878D82A}">
                        <a16:rowId xmlns:a16="http://schemas.microsoft.com/office/drawing/2014/main" val="855456657"/>
                      </a:ext>
                    </a:extLst>
                  </a:tr>
                  <a:tr h="370840">
                    <a:tc>
                      <a:txBody>
                        <a:bodyPr/>
                        <a:lstStyle/>
                        <a:p>
                          <a:pPr algn="ct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oMath>
                            </m:oMathPara>
                          </a14:m>
                          <a:endParaRPr lang="en-US" dirty="0"/>
                        </a:p>
                      </a:txBody>
                      <a:tcPr anchor="ctr"/>
                    </a:tc>
                    <a:tc>
                      <a:txBody>
                        <a:bodyPr/>
                        <a:lstStyle/>
                        <a:p>
                          <a:pPr algn="ctr"/>
                          <a:r>
                            <a:rPr lang="en-US" dirty="0"/>
                            <a:t>46</a:t>
                          </a:r>
                        </a:p>
                      </a:txBody>
                      <a:tcPr anchor="ctr"/>
                    </a:tc>
                    <a:tc>
                      <a:txBody>
                        <a:bodyPr/>
                        <a:lstStyle/>
                        <a:p>
                          <a:pPr algn="ctr"/>
                          <a:r>
                            <a:rPr lang="en-US" dirty="0"/>
                            <a:t>194</a:t>
                          </a:r>
                        </a:p>
                      </a:txBody>
                      <a:tcPr anchor="ctr"/>
                    </a:tc>
                    <a:tc>
                      <a:txBody>
                        <a:bodyPr/>
                        <a:lstStyle/>
                        <a:p>
                          <a:pPr algn="ctr"/>
                          <a:r>
                            <a:rPr lang="en-US" dirty="0"/>
                            <a:t>240</a:t>
                          </a:r>
                        </a:p>
                      </a:txBody>
                      <a:tcPr anchor="ctr"/>
                    </a:tc>
                    <a:extLst>
                      <a:ext uri="{0D108BD9-81ED-4DB2-BD59-A6C34878D82A}">
                        <a16:rowId xmlns:a16="http://schemas.microsoft.com/office/drawing/2014/main" val="3494557974"/>
                      </a:ext>
                    </a:extLst>
                  </a:tr>
                  <a:tr h="370840">
                    <a:tc>
                      <a:txBody>
                        <a:bodyPr/>
                        <a:lstStyle/>
                        <a:p>
                          <a:pPr algn="ctr"/>
                          <a:r>
                            <a:rPr lang="en-US" dirty="0"/>
                            <a:t>Sum</a:t>
                          </a:r>
                        </a:p>
                      </a:txBody>
                      <a:tcPr anchor="ctr"/>
                    </a:tc>
                    <a:tc>
                      <a:txBody>
                        <a:bodyPr/>
                        <a:lstStyle/>
                        <a:p>
                          <a:pPr algn="ctr"/>
                          <a:r>
                            <a:rPr lang="en-US" dirty="0"/>
                            <a:t>66</a:t>
                          </a:r>
                        </a:p>
                      </a:txBody>
                      <a:tcPr anchor="ctr"/>
                    </a:tc>
                    <a:tc>
                      <a:txBody>
                        <a:bodyPr/>
                        <a:lstStyle/>
                        <a:p>
                          <a:pPr algn="ctr"/>
                          <a:r>
                            <a:rPr lang="en-US" dirty="0"/>
                            <a:t>454</a:t>
                          </a:r>
                        </a:p>
                      </a:txBody>
                      <a:tcPr anchor="ctr"/>
                    </a:tc>
                    <a:tc>
                      <a:txBody>
                        <a:bodyPr/>
                        <a:lstStyle/>
                        <a:p>
                          <a:pPr algn="ctr"/>
                          <a:r>
                            <a:rPr lang="en-US" dirty="0"/>
                            <a:t>520</a:t>
                          </a:r>
                        </a:p>
                      </a:txBody>
                      <a:tcPr anchor="ctr"/>
                    </a:tc>
                    <a:extLst>
                      <a:ext uri="{0D108BD9-81ED-4DB2-BD59-A6C34878D82A}">
                        <a16:rowId xmlns:a16="http://schemas.microsoft.com/office/drawing/2014/main" val="316248528"/>
                      </a:ext>
                    </a:extLst>
                  </a:tr>
                </a:tbl>
              </a:graphicData>
            </a:graphic>
          </p:graphicFrame>
        </mc:Choice>
        <mc:Fallback xmlns="">
          <p:graphicFrame>
            <p:nvGraphicFramePr>
              <p:cNvPr id="15" name="Table 4">
                <a:extLst>
                  <a:ext uri="{FF2B5EF4-FFF2-40B4-BE49-F238E27FC236}">
                    <a16:creationId xmlns:a16="http://schemas.microsoft.com/office/drawing/2014/main" id="{1C065744-342B-439D-8383-559B3A898E26}"/>
                  </a:ext>
                </a:extLst>
              </p:cNvPr>
              <p:cNvGraphicFramePr>
                <a:graphicFrameLocks noGrp="1"/>
              </p:cNvGraphicFramePr>
              <p:nvPr>
                <p:extLst>
                  <p:ext uri="{D42A27DB-BD31-4B8C-83A1-F6EECF244321}">
                    <p14:modId xmlns:p14="http://schemas.microsoft.com/office/powerpoint/2010/main" val="1716330734"/>
                  </p:ext>
                </p:extLst>
              </p:nvPr>
            </p:nvGraphicFramePr>
            <p:xfrm>
              <a:off x="105399" y="4099960"/>
              <a:ext cx="5798140" cy="1483360"/>
            </p:xfrm>
            <a:graphic>
              <a:graphicData uri="http://schemas.openxmlformats.org/drawingml/2006/table">
                <a:tbl>
                  <a:tblPr firstRow="1" bandRow="1">
                    <a:tableStyleId>{5C22544A-7EE6-4342-B048-85BDC9FD1C3A}</a:tableStyleId>
                  </a:tblPr>
                  <a:tblGrid>
                    <a:gridCol w="1449535">
                      <a:extLst>
                        <a:ext uri="{9D8B030D-6E8A-4147-A177-3AD203B41FA5}">
                          <a16:colId xmlns:a16="http://schemas.microsoft.com/office/drawing/2014/main" val="1914707909"/>
                        </a:ext>
                      </a:extLst>
                    </a:gridCol>
                    <a:gridCol w="1449535">
                      <a:extLst>
                        <a:ext uri="{9D8B030D-6E8A-4147-A177-3AD203B41FA5}">
                          <a16:colId xmlns:a16="http://schemas.microsoft.com/office/drawing/2014/main" val="2438501735"/>
                        </a:ext>
                      </a:extLst>
                    </a:gridCol>
                    <a:gridCol w="1449535">
                      <a:extLst>
                        <a:ext uri="{9D8B030D-6E8A-4147-A177-3AD203B41FA5}">
                          <a16:colId xmlns:a16="http://schemas.microsoft.com/office/drawing/2014/main" val="1183994056"/>
                        </a:ext>
                      </a:extLst>
                    </a:gridCol>
                    <a:gridCol w="1449535">
                      <a:extLst>
                        <a:ext uri="{9D8B030D-6E8A-4147-A177-3AD203B41FA5}">
                          <a16:colId xmlns:a16="http://schemas.microsoft.com/office/drawing/2014/main" val="1935013419"/>
                        </a:ext>
                      </a:extLst>
                    </a:gridCol>
                  </a:tblGrid>
                  <a:tr h="370840">
                    <a:tc>
                      <a:txBody>
                        <a:bodyPr/>
                        <a:lstStyle/>
                        <a:p>
                          <a:pPr algn="ctr"/>
                          <a:endParaRPr lang="en-US" dirty="0"/>
                        </a:p>
                      </a:txBody>
                      <a:tcPr anchor="ctr"/>
                    </a:tc>
                    <a:tc>
                      <a:txBody>
                        <a:bodyPr/>
                        <a:lstStyle/>
                        <a:p>
                          <a:endParaRPr lang="en-US"/>
                        </a:p>
                      </a:txBody>
                      <a:tcPr anchor="ctr">
                        <a:blipFill>
                          <a:blip r:embed="rId3"/>
                          <a:stretch>
                            <a:fillRect l="-100420" t="-8197" r="-201681" b="-324590"/>
                          </a:stretch>
                        </a:blipFill>
                      </a:tcPr>
                    </a:tc>
                    <a:tc>
                      <a:txBody>
                        <a:bodyPr/>
                        <a:lstStyle/>
                        <a:p>
                          <a:endParaRPr lang="en-US"/>
                        </a:p>
                      </a:txBody>
                      <a:tcPr anchor="ctr">
                        <a:blipFill>
                          <a:blip r:embed="rId3"/>
                          <a:stretch>
                            <a:fillRect l="-200420" t="-8197" r="-101681" b="-324590"/>
                          </a:stretch>
                        </a:blipFill>
                      </a:tcPr>
                    </a:tc>
                    <a:tc>
                      <a:txBody>
                        <a:bodyPr/>
                        <a:lstStyle/>
                        <a:p>
                          <a:pPr algn="ctr"/>
                          <a:r>
                            <a:rPr lang="en-US" dirty="0"/>
                            <a:t>Sum</a:t>
                          </a:r>
                        </a:p>
                      </a:txBody>
                      <a:tcPr anchor="ctr"/>
                    </a:tc>
                    <a:extLst>
                      <a:ext uri="{0D108BD9-81ED-4DB2-BD59-A6C34878D82A}">
                        <a16:rowId xmlns:a16="http://schemas.microsoft.com/office/drawing/2014/main" val="2390365877"/>
                      </a:ext>
                    </a:extLst>
                  </a:tr>
                  <a:tr h="370840">
                    <a:tc>
                      <a:txBody>
                        <a:bodyPr/>
                        <a:lstStyle/>
                        <a:p>
                          <a:endParaRPr lang="en-US"/>
                        </a:p>
                      </a:txBody>
                      <a:tcPr anchor="ctr">
                        <a:blipFill>
                          <a:blip r:embed="rId3"/>
                          <a:stretch>
                            <a:fillRect l="-420" t="-108197" r="-301681" b="-224590"/>
                          </a:stretch>
                        </a:blipFill>
                      </a:tcPr>
                    </a:tc>
                    <a:tc>
                      <a:txBody>
                        <a:bodyPr/>
                        <a:lstStyle/>
                        <a:p>
                          <a:pPr algn="ctr"/>
                          <a:r>
                            <a:rPr lang="en-US" dirty="0"/>
                            <a:t>20</a:t>
                          </a:r>
                        </a:p>
                      </a:txBody>
                      <a:tcPr anchor="ctr"/>
                    </a:tc>
                    <a:tc>
                      <a:txBody>
                        <a:bodyPr/>
                        <a:lstStyle/>
                        <a:p>
                          <a:pPr algn="ctr"/>
                          <a:r>
                            <a:rPr lang="en-US" dirty="0"/>
                            <a:t>260</a:t>
                          </a:r>
                        </a:p>
                      </a:txBody>
                      <a:tcPr anchor="ctr"/>
                    </a:tc>
                    <a:tc>
                      <a:txBody>
                        <a:bodyPr/>
                        <a:lstStyle/>
                        <a:p>
                          <a:pPr algn="ctr"/>
                          <a:r>
                            <a:rPr lang="en-US" dirty="0"/>
                            <a:t>280</a:t>
                          </a:r>
                        </a:p>
                      </a:txBody>
                      <a:tcPr anchor="ctr"/>
                    </a:tc>
                    <a:extLst>
                      <a:ext uri="{0D108BD9-81ED-4DB2-BD59-A6C34878D82A}">
                        <a16:rowId xmlns:a16="http://schemas.microsoft.com/office/drawing/2014/main" val="855456657"/>
                      </a:ext>
                    </a:extLst>
                  </a:tr>
                  <a:tr h="370840">
                    <a:tc>
                      <a:txBody>
                        <a:bodyPr/>
                        <a:lstStyle/>
                        <a:p>
                          <a:endParaRPr lang="en-US"/>
                        </a:p>
                      </a:txBody>
                      <a:tcPr anchor="ctr">
                        <a:blipFill>
                          <a:blip r:embed="rId3"/>
                          <a:stretch>
                            <a:fillRect l="-420" t="-208197" r="-301681" b="-124590"/>
                          </a:stretch>
                        </a:blipFill>
                      </a:tcPr>
                    </a:tc>
                    <a:tc>
                      <a:txBody>
                        <a:bodyPr/>
                        <a:lstStyle/>
                        <a:p>
                          <a:pPr algn="ctr"/>
                          <a:r>
                            <a:rPr lang="en-US" dirty="0"/>
                            <a:t>46</a:t>
                          </a:r>
                        </a:p>
                      </a:txBody>
                      <a:tcPr anchor="ctr"/>
                    </a:tc>
                    <a:tc>
                      <a:txBody>
                        <a:bodyPr/>
                        <a:lstStyle/>
                        <a:p>
                          <a:pPr algn="ctr"/>
                          <a:r>
                            <a:rPr lang="en-US" dirty="0"/>
                            <a:t>194</a:t>
                          </a:r>
                        </a:p>
                      </a:txBody>
                      <a:tcPr anchor="ctr"/>
                    </a:tc>
                    <a:tc>
                      <a:txBody>
                        <a:bodyPr/>
                        <a:lstStyle/>
                        <a:p>
                          <a:pPr algn="ctr"/>
                          <a:r>
                            <a:rPr lang="en-US" dirty="0"/>
                            <a:t>240</a:t>
                          </a:r>
                        </a:p>
                      </a:txBody>
                      <a:tcPr anchor="ctr"/>
                    </a:tc>
                    <a:extLst>
                      <a:ext uri="{0D108BD9-81ED-4DB2-BD59-A6C34878D82A}">
                        <a16:rowId xmlns:a16="http://schemas.microsoft.com/office/drawing/2014/main" val="3494557974"/>
                      </a:ext>
                    </a:extLst>
                  </a:tr>
                  <a:tr h="370840">
                    <a:tc>
                      <a:txBody>
                        <a:bodyPr/>
                        <a:lstStyle/>
                        <a:p>
                          <a:pPr algn="ctr"/>
                          <a:r>
                            <a:rPr lang="en-US" dirty="0"/>
                            <a:t>Sum</a:t>
                          </a:r>
                        </a:p>
                      </a:txBody>
                      <a:tcPr anchor="ctr"/>
                    </a:tc>
                    <a:tc>
                      <a:txBody>
                        <a:bodyPr/>
                        <a:lstStyle/>
                        <a:p>
                          <a:pPr algn="ctr"/>
                          <a:r>
                            <a:rPr lang="en-US" dirty="0"/>
                            <a:t>66</a:t>
                          </a:r>
                        </a:p>
                      </a:txBody>
                      <a:tcPr anchor="ctr"/>
                    </a:tc>
                    <a:tc>
                      <a:txBody>
                        <a:bodyPr/>
                        <a:lstStyle/>
                        <a:p>
                          <a:pPr algn="ctr"/>
                          <a:r>
                            <a:rPr lang="en-US" dirty="0"/>
                            <a:t>454</a:t>
                          </a:r>
                        </a:p>
                      </a:txBody>
                      <a:tcPr anchor="ctr"/>
                    </a:tc>
                    <a:tc>
                      <a:txBody>
                        <a:bodyPr/>
                        <a:lstStyle/>
                        <a:p>
                          <a:pPr algn="ctr"/>
                          <a:r>
                            <a:rPr lang="en-US" dirty="0"/>
                            <a:t>520</a:t>
                          </a:r>
                        </a:p>
                      </a:txBody>
                      <a:tcPr anchor="ctr"/>
                    </a:tc>
                    <a:extLst>
                      <a:ext uri="{0D108BD9-81ED-4DB2-BD59-A6C34878D82A}">
                        <a16:rowId xmlns:a16="http://schemas.microsoft.com/office/drawing/2014/main" val="316248528"/>
                      </a:ext>
                    </a:extLst>
                  </a:tr>
                </a:tbl>
              </a:graphicData>
            </a:graphic>
          </p:graphicFrame>
        </mc:Fallback>
      </mc:AlternateContent>
    </p:spTree>
    <p:extLst>
      <p:ext uri="{BB962C8B-B14F-4D97-AF65-F5344CB8AC3E}">
        <p14:creationId xmlns:p14="http://schemas.microsoft.com/office/powerpoint/2010/main" val="1209510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47F333E-7729-4594-942F-7F214A898900}"/>
                  </a:ext>
                </a:extLst>
              </p:cNvPr>
              <p:cNvSpPr>
                <a:spLocks noGrp="1"/>
              </p:cNvSpPr>
              <p:nvPr>
                <p:ph type="body" sz="quarter" idx="10"/>
              </p:nvPr>
            </p:nvSpPr>
            <p:spPr>
              <a:xfrm>
                <a:off x="304800" y="849088"/>
                <a:ext cx="8534400" cy="5334000"/>
              </a:xfrm>
            </p:spPr>
            <p:txBody>
              <a:bodyPr/>
              <a:lstStyle/>
              <a:p>
                <a:r>
                  <a:rPr lang="en-US" dirty="0"/>
                  <a:t>Tensile strength of aluminum: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350,50</m:t>
                            </m:r>
                          </m:e>
                          <m:sup>
                            <m:r>
                              <a:rPr lang="en-US" b="0" i="1" smtClean="0">
                                <a:latin typeface="Cambria Math" panose="02040503050406030204" pitchFamily="18" charset="0"/>
                                <a:ea typeface="Cambria Math" panose="02040503050406030204" pitchFamily="18" charset="0"/>
                              </a:rPr>
                              <m:t>2</m:t>
                            </m:r>
                          </m:sup>
                        </m:sSup>
                      </m:e>
                    </m:d>
                    <m:r>
                      <m:rPr>
                        <m:sty m:val="p"/>
                      </m:rPr>
                      <a:rPr lang="en-US" b="0" i="0" smtClean="0">
                        <a:latin typeface="Cambria Math" panose="02040503050406030204" pitchFamily="18" charset="0"/>
                        <a:ea typeface="Cambria Math" panose="02040503050406030204" pitchFamily="18" charset="0"/>
                      </a:rPr>
                      <m:t>MPa</m:t>
                    </m:r>
                  </m:oMath>
                </a14:m>
                <a:endParaRPr lang="en-US" dirty="0"/>
              </a:p>
              <a:p>
                <a:r>
                  <a:rPr lang="en-US" dirty="0"/>
                  <a:t>Proof test shows that the aluminum is safe until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=350</m:t>
                    </m:r>
                    <m:r>
                      <m:rPr>
                        <m:sty m:val="p"/>
                      </m:rPr>
                      <a:rPr lang="en-US" b="0" i="0" smtClean="0">
                        <a:latin typeface="Cambria Math" panose="02040503050406030204" pitchFamily="18" charset="0"/>
                      </a:rPr>
                      <m:t>MPa</m:t>
                    </m:r>
                  </m:oMath>
                </a14:m>
                <a:endParaRPr lang="en-US" dirty="0"/>
              </a:p>
              <a:p>
                <a:r>
                  <a:rPr lang="en-US" dirty="0"/>
                  <a:t>Calculate the conditional probability of the strength given the proof test</a:t>
                </a:r>
              </a:p>
              <a:p>
                <a:r>
                  <a:rPr lang="en-US" dirty="0"/>
                  <a:t>Probability of strength being greater than </a:t>
                </a:r>
                <a14:m>
                  <m:oMath xmlns:m="http://schemas.openxmlformats.org/officeDocument/2006/math">
                    <m:r>
                      <a:rPr lang="en-US" b="0" i="1" smtClean="0">
                        <a:latin typeface="Cambria Math" panose="02040503050406030204" pitchFamily="18" charset="0"/>
                      </a:rPr>
                      <m:t>𝑠</m:t>
                    </m:r>
                  </m:oMath>
                </a14:m>
                <a:r>
                  <a:rPr lang="en-US"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&gt;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pPr lvl="1"/>
                <a:r>
                  <a:rPr lang="en-US" dirty="0"/>
                  <a:t>monotonically decreasing graph as a function of </a:t>
                </a:r>
                <a14:m>
                  <m:oMath xmlns:m="http://schemas.openxmlformats.org/officeDocument/2006/math">
                    <m:r>
                      <a:rPr lang="en-US" b="0" i="1" smtClean="0">
                        <a:latin typeface="Cambria Math" panose="02040503050406030204" pitchFamily="18" charset="0"/>
                      </a:rPr>
                      <m:t>𝑠</m:t>
                    </m:r>
                  </m:oMath>
                </a14:m>
                <a:endParaRPr lang="en-US" dirty="0"/>
              </a:p>
            </p:txBody>
          </p:sp>
        </mc:Choice>
        <mc:Fallback xmlns="">
          <p:sp>
            <p:nvSpPr>
              <p:cNvPr id="2" name="Text Placeholder 1">
                <a:extLst>
                  <a:ext uri="{FF2B5EF4-FFF2-40B4-BE49-F238E27FC236}">
                    <a16:creationId xmlns:a16="http://schemas.microsoft.com/office/drawing/2014/main" id="{647F333E-7729-4594-942F-7F214A898900}"/>
                  </a:ext>
                </a:extLst>
              </p:cNvPr>
              <p:cNvSpPr>
                <a:spLocks noGrp="1" noRot="1" noChangeAspect="1" noMove="1" noResize="1" noEditPoints="1" noAdjustHandles="1" noChangeArrowheads="1" noChangeShapeType="1" noTextEdit="1"/>
              </p:cNvSpPr>
              <p:nvPr>
                <p:ph type="body" sz="quarter" idx="10"/>
              </p:nvPr>
            </p:nvSpPr>
            <p:spPr>
              <a:xfrm>
                <a:off x="304800" y="849088"/>
                <a:ext cx="8534400" cy="5334000"/>
              </a:xfrm>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D39B409-CCE0-46F7-AD64-1F973E2D31F1}"/>
              </a:ext>
            </a:extLst>
          </p:cNvPr>
          <p:cNvSpPr>
            <a:spLocks noGrp="1"/>
          </p:cNvSpPr>
          <p:nvPr>
            <p:ph type="title"/>
          </p:nvPr>
        </p:nvSpPr>
        <p:spPr/>
        <p:txBody>
          <a:bodyPr/>
          <a:lstStyle/>
          <a:p>
            <a:r>
              <a:rPr lang="en-US" dirty="0"/>
              <a:t>Ex) Proof Load Test</a:t>
            </a:r>
          </a:p>
        </p:txBody>
      </p:sp>
      <p:sp>
        <p:nvSpPr>
          <p:cNvPr id="4" name="TextBox 3">
            <a:extLst>
              <a:ext uri="{FF2B5EF4-FFF2-40B4-BE49-F238E27FC236}">
                <a16:creationId xmlns:a16="http://schemas.microsoft.com/office/drawing/2014/main" id="{D8A341FE-4125-46B1-8F20-BC55B035F562}"/>
              </a:ext>
            </a:extLst>
          </p:cNvPr>
          <p:cNvSpPr txBox="1"/>
          <p:nvPr/>
        </p:nvSpPr>
        <p:spPr>
          <a:xfrm>
            <a:off x="908263" y="3119251"/>
            <a:ext cx="3997889" cy="830997"/>
          </a:xfrm>
          <a:prstGeom prst="rect">
            <a:avLst/>
          </a:prstGeom>
          <a:noFill/>
        </p:spPr>
        <p:txBody>
          <a:bodyPr wrap="none" lIns="0" tIns="0" rIns="0" bIns="0" rtlCol="0">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s=200:10:600;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P_ini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=1-cdf('norm',s,350,50);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plot(s,P_</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ini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,'b')</a:t>
            </a:r>
            <a:endParaRPr lang="en-US" sz="2000" b="0" i="1" dirty="0">
              <a:latin typeface="Cambria Math" panose="02040503050406030204" pitchFamily="18" charset="0"/>
            </a:endParaRPr>
          </a:p>
        </p:txBody>
      </p:sp>
      <p:grpSp>
        <p:nvGrpSpPr>
          <p:cNvPr id="144" name="Group 143">
            <a:extLst>
              <a:ext uri="{FF2B5EF4-FFF2-40B4-BE49-F238E27FC236}">
                <a16:creationId xmlns:a16="http://schemas.microsoft.com/office/drawing/2014/main" id="{E9523F65-D68E-4CF4-9CED-E76924B013A7}"/>
              </a:ext>
            </a:extLst>
          </p:cNvPr>
          <p:cNvGrpSpPr/>
          <p:nvPr/>
        </p:nvGrpSpPr>
        <p:grpSpPr>
          <a:xfrm>
            <a:off x="908263" y="4079898"/>
            <a:ext cx="3227817" cy="2399943"/>
            <a:chOff x="1075178" y="1133669"/>
            <a:chExt cx="4737882" cy="3522705"/>
          </a:xfrm>
        </p:grpSpPr>
        <p:sp>
          <p:nvSpPr>
            <p:cNvPr id="145" name="Rectangle 6">
              <a:extLst>
                <a:ext uri="{FF2B5EF4-FFF2-40B4-BE49-F238E27FC236}">
                  <a16:creationId xmlns:a16="http://schemas.microsoft.com/office/drawing/2014/main" id="{C5140927-5B0C-4158-A67B-326B09B75660}"/>
                </a:ext>
              </a:extLst>
            </p:cNvPr>
            <p:cNvSpPr>
              <a:spLocks noChangeArrowheads="1"/>
            </p:cNvSpPr>
            <p:nvPr/>
          </p:nvSpPr>
          <p:spPr bwMode="auto">
            <a:xfrm>
              <a:off x="1809609" y="1208414"/>
              <a:ext cx="3675724" cy="2899685"/>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6" name="Line 7">
              <a:extLst>
                <a:ext uri="{FF2B5EF4-FFF2-40B4-BE49-F238E27FC236}">
                  <a16:creationId xmlns:a16="http://schemas.microsoft.com/office/drawing/2014/main" id="{E6467930-99C8-4497-9A1F-9C6FB659BAB7}"/>
                </a:ext>
              </a:extLst>
            </p:cNvPr>
            <p:cNvSpPr>
              <a:spLocks noChangeShapeType="1"/>
            </p:cNvSpPr>
            <p:nvPr/>
          </p:nvSpPr>
          <p:spPr bwMode="auto">
            <a:xfrm>
              <a:off x="1809609" y="1208414"/>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7" name="Line 8">
              <a:extLst>
                <a:ext uri="{FF2B5EF4-FFF2-40B4-BE49-F238E27FC236}">
                  <a16:creationId xmlns:a16="http://schemas.microsoft.com/office/drawing/2014/main" id="{82919E6C-FC35-47E8-8B06-BD855F9A1D6D}"/>
                </a:ext>
              </a:extLst>
            </p:cNvPr>
            <p:cNvSpPr>
              <a:spLocks noChangeShapeType="1"/>
            </p:cNvSpPr>
            <p:nvPr/>
          </p:nvSpPr>
          <p:spPr bwMode="auto">
            <a:xfrm>
              <a:off x="1809609" y="4108099"/>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8" name="Line 10">
              <a:extLst>
                <a:ext uri="{FF2B5EF4-FFF2-40B4-BE49-F238E27FC236}">
                  <a16:creationId xmlns:a16="http://schemas.microsoft.com/office/drawing/2014/main" id="{F9A26608-E76F-433D-BB3B-8BA114876878}"/>
                </a:ext>
              </a:extLst>
            </p:cNvPr>
            <p:cNvSpPr>
              <a:spLocks noChangeShapeType="1"/>
            </p:cNvSpPr>
            <p:nvPr/>
          </p:nvSpPr>
          <p:spPr bwMode="auto">
            <a:xfrm flipV="1">
              <a:off x="1809609" y="1208414"/>
              <a:ext cx="0" cy="28996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9" name="Line 11">
              <a:extLst>
                <a:ext uri="{FF2B5EF4-FFF2-40B4-BE49-F238E27FC236}">
                  <a16:creationId xmlns:a16="http://schemas.microsoft.com/office/drawing/2014/main" id="{AB99488D-9E80-4C7A-9A04-43627EC1F4C4}"/>
                </a:ext>
              </a:extLst>
            </p:cNvPr>
            <p:cNvSpPr>
              <a:spLocks noChangeShapeType="1"/>
            </p:cNvSpPr>
            <p:nvPr/>
          </p:nvSpPr>
          <p:spPr bwMode="auto">
            <a:xfrm>
              <a:off x="1809609" y="4108099"/>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0" name="Line 12">
              <a:extLst>
                <a:ext uri="{FF2B5EF4-FFF2-40B4-BE49-F238E27FC236}">
                  <a16:creationId xmlns:a16="http://schemas.microsoft.com/office/drawing/2014/main" id="{03D3CE80-AAE0-4FE3-882E-2B2FBB003CF5}"/>
                </a:ext>
              </a:extLst>
            </p:cNvPr>
            <p:cNvSpPr>
              <a:spLocks noChangeShapeType="1"/>
            </p:cNvSpPr>
            <p:nvPr/>
          </p:nvSpPr>
          <p:spPr bwMode="auto">
            <a:xfrm flipV="1">
              <a:off x="1809609" y="1208414"/>
              <a:ext cx="0" cy="28996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1" name="Line 13">
              <a:extLst>
                <a:ext uri="{FF2B5EF4-FFF2-40B4-BE49-F238E27FC236}">
                  <a16:creationId xmlns:a16="http://schemas.microsoft.com/office/drawing/2014/main" id="{B135805A-436A-4333-8455-AD66EDE066B7}"/>
                </a:ext>
              </a:extLst>
            </p:cNvPr>
            <p:cNvSpPr>
              <a:spLocks noChangeShapeType="1"/>
            </p:cNvSpPr>
            <p:nvPr/>
          </p:nvSpPr>
          <p:spPr bwMode="auto">
            <a:xfrm flipV="1">
              <a:off x="1809609"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2" name="Line 14">
              <a:extLst>
                <a:ext uri="{FF2B5EF4-FFF2-40B4-BE49-F238E27FC236}">
                  <a16:creationId xmlns:a16="http://schemas.microsoft.com/office/drawing/2014/main" id="{45DBBAF5-FEC2-4E91-B895-6DCB957E5B48}"/>
                </a:ext>
              </a:extLst>
            </p:cNvPr>
            <p:cNvSpPr>
              <a:spLocks noChangeShapeType="1"/>
            </p:cNvSpPr>
            <p:nvPr/>
          </p:nvSpPr>
          <p:spPr bwMode="auto">
            <a:xfrm>
              <a:off x="1809609"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3" name="Rectangle 15">
              <a:extLst>
                <a:ext uri="{FF2B5EF4-FFF2-40B4-BE49-F238E27FC236}">
                  <a16:creationId xmlns:a16="http://schemas.microsoft.com/office/drawing/2014/main" id="{CB7BAD52-6E78-42F0-9718-96DDAE9D5510}"/>
                </a:ext>
              </a:extLst>
            </p:cNvPr>
            <p:cNvSpPr>
              <a:spLocks noChangeArrowheads="1"/>
            </p:cNvSpPr>
            <p:nvPr/>
          </p:nvSpPr>
          <p:spPr bwMode="auto">
            <a:xfrm>
              <a:off x="1699689" y="4134481"/>
              <a:ext cx="437646"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200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54" name="Line 16">
              <a:extLst>
                <a:ext uri="{FF2B5EF4-FFF2-40B4-BE49-F238E27FC236}">
                  <a16:creationId xmlns:a16="http://schemas.microsoft.com/office/drawing/2014/main" id="{FA346700-8083-4628-8F45-0B514F71DF3A}"/>
                </a:ext>
              </a:extLst>
            </p:cNvPr>
            <p:cNvSpPr>
              <a:spLocks noChangeShapeType="1"/>
            </p:cNvSpPr>
            <p:nvPr/>
          </p:nvSpPr>
          <p:spPr bwMode="auto">
            <a:xfrm flipV="1">
              <a:off x="2266876"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5" name="Line 17">
              <a:extLst>
                <a:ext uri="{FF2B5EF4-FFF2-40B4-BE49-F238E27FC236}">
                  <a16:creationId xmlns:a16="http://schemas.microsoft.com/office/drawing/2014/main" id="{EBF374B6-5A1B-449D-BECD-1B04105BE6FD}"/>
                </a:ext>
              </a:extLst>
            </p:cNvPr>
            <p:cNvSpPr>
              <a:spLocks noChangeShapeType="1"/>
            </p:cNvSpPr>
            <p:nvPr/>
          </p:nvSpPr>
          <p:spPr bwMode="auto">
            <a:xfrm>
              <a:off x="2266876"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6" name="Line 19">
              <a:extLst>
                <a:ext uri="{FF2B5EF4-FFF2-40B4-BE49-F238E27FC236}">
                  <a16:creationId xmlns:a16="http://schemas.microsoft.com/office/drawing/2014/main" id="{8ACC3D41-5931-4B57-96E8-719D20202331}"/>
                </a:ext>
              </a:extLst>
            </p:cNvPr>
            <p:cNvSpPr>
              <a:spLocks noChangeShapeType="1"/>
            </p:cNvSpPr>
            <p:nvPr/>
          </p:nvSpPr>
          <p:spPr bwMode="auto">
            <a:xfrm flipV="1">
              <a:off x="2724143"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7" name="Line 20">
              <a:extLst>
                <a:ext uri="{FF2B5EF4-FFF2-40B4-BE49-F238E27FC236}">
                  <a16:creationId xmlns:a16="http://schemas.microsoft.com/office/drawing/2014/main" id="{F6C98F20-FB71-4785-8D1D-8DAB1058C29E}"/>
                </a:ext>
              </a:extLst>
            </p:cNvPr>
            <p:cNvSpPr>
              <a:spLocks noChangeShapeType="1"/>
            </p:cNvSpPr>
            <p:nvPr/>
          </p:nvSpPr>
          <p:spPr bwMode="auto">
            <a:xfrm>
              <a:off x="2724143"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58" name="Rectangle 21">
              <a:extLst>
                <a:ext uri="{FF2B5EF4-FFF2-40B4-BE49-F238E27FC236}">
                  <a16:creationId xmlns:a16="http://schemas.microsoft.com/office/drawing/2014/main" id="{8F76B8F2-6D31-4D17-905D-7EE79B3311CA}"/>
                </a:ext>
              </a:extLst>
            </p:cNvPr>
            <p:cNvSpPr>
              <a:spLocks noChangeArrowheads="1"/>
            </p:cNvSpPr>
            <p:nvPr/>
          </p:nvSpPr>
          <p:spPr bwMode="auto">
            <a:xfrm>
              <a:off x="2614223" y="4134481"/>
              <a:ext cx="437646"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300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59" name="Line 22">
              <a:extLst>
                <a:ext uri="{FF2B5EF4-FFF2-40B4-BE49-F238E27FC236}">
                  <a16:creationId xmlns:a16="http://schemas.microsoft.com/office/drawing/2014/main" id="{825FD6A3-53E0-41E4-B38A-B25E3F99A6AF}"/>
                </a:ext>
              </a:extLst>
            </p:cNvPr>
            <p:cNvSpPr>
              <a:spLocks noChangeShapeType="1"/>
            </p:cNvSpPr>
            <p:nvPr/>
          </p:nvSpPr>
          <p:spPr bwMode="auto">
            <a:xfrm flipV="1">
              <a:off x="3181411"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0" name="Line 23">
              <a:extLst>
                <a:ext uri="{FF2B5EF4-FFF2-40B4-BE49-F238E27FC236}">
                  <a16:creationId xmlns:a16="http://schemas.microsoft.com/office/drawing/2014/main" id="{7FBFD79B-A782-44BE-9B68-7C108BD425A4}"/>
                </a:ext>
              </a:extLst>
            </p:cNvPr>
            <p:cNvSpPr>
              <a:spLocks noChangeShapeType="1"/>
            </p:cNvSpPr>
            <p:nvPr/>
          </p:nvSpPr>
          <p:spPr bwMode="auto">
            <a:xfrm>
              <a:off x="3181411"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1" name="Line 25">
              <a:extLst>
                <a:ext uri="{FF2B5EF4-FFF2-40B4-BE49-F238E27FC236}">
                  <a16:creationId xmlns:a16="http://schemas.microsoft.com/office/drawing/2014/main" id="{11958557-B0CF-478C-96F3-0107A4F57180}"/>
                </a:ext>
              </a:extLst>
            </p:cNvPr>
            <p:cNvSpPr>
              <a:spLocks noChangeShapeType="1"/>
            </p:cNvSpPr>
            <p:nvPr/>
          </p:nvSpPr>
          <p:spPr bwMode="auto">
            <a:xfrm flipV="1">
              <a:off x="3647471"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2" name="Line 26">
              <a:extLst>
                <a:ext uri="{FF2B5EF4-FFF2-40B4-BE49-F238E27FC236}">
                  <a16:creationId xmlns:a16="http://schemas.microsoft.com/office/drawing/2014/main" id="{77F1FA1F-162A-4743-AEC6-29C3B37E10C5}"/>
                </a:ext>
              </a:extLst>
            </p:cNvPr>
            <p:cNvSpPr>
              <a:spLocks noChangeShapeType="1"/>
            </p:cNvSpPr>
            <p:nvPr/>
          </p:nvSpPr>
          <p:spPr bwMode="auto">
            <a:xfrm>
              <a:off x="3647471"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3" name="Rectangle 27">
              <a:extLst>
                <a:ext uri="{FF2B5EF4-FFF2-40B4-BE49-F238E27FC236}">
                  <a16:creationId xmlns:a16="http://schemas.microsoft.com/office/drawing/2014/main" id="{C68F6CC8-8F94-4CFF-A23C-5718180DF864}"/>
                </a:ext>
              </a:extLst>
            </p:cNvPr>
            <p:cNvSpPr>
              <a:spLocks noChangeArrowheads="1"/>
            </p:cNvSpPr>
            <p:nvPr/>
          </p:nvSpPr>
          <p:spPr bwMode="auto">
            <a:xfrm>
              <a:off x="3537552" y="4134481"/>
              <a:ext cx="437646"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400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64" name="Line 28">
              <a:extLst>
                <a:ext uri="{FF2B5EF4-FFF2-40B4-BE49-F238E27FC236}">
                  <a16:creationId xmlns:a16="http://schemas.microsoft.com/office/drawing/2014/main" id="{E47B29FA-77FF-4EB8-A8B2-A434E40C72D7}"/>
                </a:ext>
              </a:extLst>
            </p:cNvPr>
            <p:cNvSpPr>
              <a:spLocks noChangeShapeType="1"/>
            </p:cNvSpPr>
            <p:nvPr/>
          </p:nvSpPr>
          <p:spPr bwMode="auto">
            <a:xfrm flipV="1">
              <a:off x="4104739"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5" name="Line 29">
              <a:extLst>
                <a:ext uri="{FF2B5EF4-FFF2-40B4-BE49-F238E27FC236}">
                  <a16:creationId xmlns:a16="http://schemas.microsoft.com/office/drawing/2014/main" id="{9F1D3E1C-5BD7-4BEE-ADFA-F9F09281E5A8}"/>
                </a:ext>
              </a:extLst>
            </p:cNvPr>
            <p:cNvSpPr>
              <a:spLocks noChangeShapeType="1"/>
            </p:cNvSpPr>
            <p:nvPr/>
          </p:nvSpPr>
          <p:spPr bwMode="auto">
            <a:xfrm>
              <a:off x="4104739"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6" name="Line 31">
              <a:extLst>
                <a:ext uri="{FF2B5EF4-FFF2-40B4-BE49-F238E27FC236}">
                  <a16:creationId xmlns:a16="http://schemas.microsoft.com/office/drawing/2014/main" id="{0CEF2606-F2E4-4AD9-94FB-8B9A26F51360}"/>
                </a:ext>
              </a:extLst>
            </p:cNvPr>
            <p:cNvSpPr>
              <a:spLocks noChangeShapeType="1"/>
            </p:cNvSpPr>
            <p:nvPr/>
          </p:nvSpPr>
          <p:spPr bwMode="auto">
            <a:xfrm flipV="1">
              <a:off x="4562006"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7" name="Line 32">
              <a:extLst>
                <a:ext uri="{FF2B5EF4-FFF2-40B4-BE49-F238E27FC236}">
                  <a16:creationId xmlns:a16="http://schemas.microsoft.com/office/drawing/2014/main" id="{F190923B-587C-46BD-A038-5B796D136114}"/>
                </a:ext>
              </a:extLst>
            </p:cNvPr>
            <p:cNvSpPr>
              <a:spLocks noChangeShapeType="1"/>
            </p:cNvSpPr>
            <p:nvPr/>
          </p:nvSpPr>
          <p:spPr bwMode="auto">
            <a:xfrm>
              <a:off x="4562006"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68" name="Rectangle 33">
              <a:extLst>
                <a:ext uri="{FF2B5EF4-FFF2-40B4-BE49-F238E27FC236}">
                  <a16:creationId xmlns:a16="http://schemas.microsoft.com/office/drawing/2014/main" id="{C020279D-E3F9-4C26-89FC-8917C401ED14}"/>
                </a:ext>
              </a:extLst>
            </p:cNvPr>
            <p:cNvSpPr>
              <a:spLocks noChangeArrowheads="1"/>
            </p:cNvSpPr>
            <p:nvPr/>
          </p:nvSpPr>
          <p:spPr bwMode="auto">
            <a:xfrm>
              <a:off x="4452087" y="4134481"/>
              <a:ext cx="437646"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500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69" name="Line 34">
              <a:extLst>
                <a:ext uri="{FF2B5EF4-FFF2-40B4-BE49-F238E27FC236}">
                  <a16:creationId xmlns:a16="http://schemas.microsoft.com/office/drawing/2014/main" id="{842E199F-4D2A-40DF-A013-81682C17E924}"/>
                </a:ext>
              </a:extLst>
            </p:cNvPr>
            <p:cNvSpPr>
              <a:spLocks noChangeShapeType="1"/>
            </p:cNvSpPr>
            <p:nvPr/>
          </p:nvSpPr>
          <p:spPr bwMode="auto">
            <a:xfrm flipV="1">
              <a:off x="5019273"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0" name="Line 35">
              <a:extLst>
                <a:ext uri="{FF2B5EF4-FFF2-40B4-BE49-F238E27FC236}">
                  <a16:creationId xmlns:a16="http://schemas.microsoft.com/office/drawing/2014/main" id="{0A53CF81-71B9-404C-ADAB-8E2C527EF83A}"/>
                </a:ext>
              </a:extLst>
            </p:cNvPr>
            <p:cNvSpPr>
              <a:spLocks noChangeShapeType="1"/>
            </p:cNvSpPr>
            <p:nvPr/>
          </p:nvSpPr>
          <p:spPr bwMode="auto">
            <a:xfrm>
              <a:off x="5019273"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1" name="Line 37">
              <a:extLst>
                <a:ext uri="{FF2B5EF4-FFF2-40B4-BE49-F238E27FC236}">
                  <a16:creationId xmlns:a16="http://schemas.microsoft.com/office/drawing/2014/main" id="{931A5511-6E7C-4087-8B1E-3E28E7356ECB}"/>
                </a:ext>
              </a:extLst>
            </p:cNvPr>
            <p:cNvSpPr>
              <a:spLocks noChangeShapeType="1"/>
            </p:cNvSpPr>
            <p:nvPr/>
          </p:nvSpPr>
          <p:spPr bwMode="auto">
            <a:xfrm flipV="1">
              <a:off x="5485334"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2" name="Line 38">
              <a:extLst>
                <a:ext uri="{FF2B5EF4-FFF2-40B4-BE49-F238E27FC236}">
                  <a16:creationId xmlns:a16="http://schemas.microsoft.com/office/drawing/2014/main" id="{620B47E5-0A57-4D96-B533-4E437EB05F15}"/>
                </a:ext>
              </a:extLst>
            </p:cNvPr>
            <p:cNvSpPr>
              <a:spLocks noChangeShapeType="1"/>
            </p:cNvSpPr>
            <p:nvPr/>
          </p:nvSpPr>
          <p:spPr bwMode="auto">
            <a:xfrm>
              <a:off x="5485334"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3" name="Rectangle 39">
              <a:extLst>
                <a:ext uri="{FF2B5EF4-FFF2-40B4-BE49-F238E27FC236}">
                  <a16:creationId xmlns:a16="http://schemas.microsoft.com/office/drawing/2014/main" id="{F61155D0-B8C8-4480-A275-51AEA943B1CF}"/>
                </a:ext>
              </a:extLst>
            </p:cNvPr>
            <p:cNvSpPr>
              <a:spLocks noChangeArrowheads="1"/>
            </p:cNvSpPr>
            <p:nvPr/>
          </p:nvSpPr>
          <p:spPr bwMode="auto">
            <a:xfrm>
              <a:off x="5375414" y="4134481"/>
              <a:ext cx="437646"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600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74" name="Line 40">
              <a:extLst>
                <a:ext uri="{FF2B5EF4-FFF2-40B4-BE49-F238E27FC236}">
                  <a16:creationId xmlns:a16="http://schemas.microsoft.com/office/drawing/2014/main" id="{E2BB2DD5-5247-4F4B-89FB-5E8AACC2A588}"/>
                </a:ext>
              </a:extLst>
            </p:cNvPr>
            <p:cNvSpPr>
              <a:spLocks noChangeShapeType="1"/>
            </p:cNvSpPr>
            <p:nvPr/>
          </p:nvSpPr>
          <p:spPr bwMode="auto">
            <a:xfrm>
              <a:off x="1809609" y="4108099"/>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5" name="Line 41">
              <a:extLst>
                <a:ext uri="{FF2B5EF4-FFF2-40B4-BE49-F238E27FC236}">
                  <a16:creationId xmlns:a16="http://schemas.microsoft.com/office/drawing/2014/main" id="{970CC127-BA2D-40B0-81FD-06BF3C3F2BAC}"/>
                </a:ext>
              </a:extLst>
            </p:cNvPr>
            <p:cNvSpPr>
              <a:spLocks noChangeShapeType="1"/>
            </p:cNvSpPr>
            <p:nvPr/>
          </p:nvSpPr>
          <p:spPr bwMode="auto">
            <a:xfrm flipH="1">
              <a:off x="5443564" y="4108099"/>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6" name="Rectangle 42">
              <a:extLst>
                <a:ext uri="{FF2B5EF4-FFF2-40B4-BE49-F238E27FC236}">
                  <a16:creationId xmlns:a16="http://schemas.microsoft.com/office/drawing/2014/main" id="{4F6B4883-A488-4A4E-A422-4A7CD06455D3}"/>
                </a:ext>
              </a:extLst>
            </p:cNvPr>
            <p:cNvSpPr>
              <a:spLocks noChangeArrowheads="1"/>
            </p:cNvSpPr>
            <p:nvPr/>
          </p:nvSpPr>
          <p:spPr bwMode="auto">
            <a:xfrm>
              <a:off x="1525186" y="4033354"/>
              <a:ext cx="145882"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0</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177" name="Line 43">
              <a:extLst>
                <a:ext uri="{FF2B5EF4-FFF2-40B4-BE49-F238E27FC236}">
                  <a16:creationId xmlns:a16="http://schemas.microsoft.com/office/drawing/2014/main" id="{5240943B-7D93-4A0F-8A7F-5BD98FDF351A}"/>
                </a:ext>
              </a:extLst>
            </p:cNvPr>
            <p:cNvSpPr>
              <a:spLocks noChangeShapeType="1"/>
            </p:cNvSpPr>
            <p:nvPr/>
          </p:nvSpPr>
          <p:spPr bwMode="auto">
            <a:xfrm>
              <a:off x="1809609" y="381131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8" name="Line 44">
              <a:extLst>
                <a:ext uri="{FF2B5EF4-FFF2-40B4-BE49-F238E27FC236}">
                  <a16:creationId xmlns:a16="http://schemas.microsoft.com/office/drawing/2014/main" id="{A7FF09FC-2BC2-4D98-846D-9C9CD7B63375}"/>
                </a:ext>
              </a:extLst>
            </p:cNvPr>
            <p:cNvSpPr>
              <a:spLocks noChangeShapeType="1"/>
            </p:cNvSpPr>
            <p:nvPr/>
          </p:nvSpPr>
          <p:spPr bwMode="auto">
            <a:xfrm flipH="1">
              <a:off x="5443564" y="381131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79" name="Line 46">
              <a:extLst>
                <a:ext uri="{FF2B5EF4-FFF2-40B4-BE49-F238E27FC236}">
                  <a16:creationId xmlns:a16="http://schemas.microsoft.com/office/drawing/2014/main" id="{F7CADB68-A923-4B0D-AE27-15768166F74A}"/>
                </a:ext>
              </a:extLst>
            </p:cNvPr>
            <p:cNvSpPr>
              <a:spLocks noChangeShapeType="1"/>
            </p:cNvSpPr>
            <p:nvPr/>
          </p:nvSpPr>
          <p:spPr bwMode="auto">
            <a:xfrm>
              <a:off x="1809609" y="352332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0" name="Line 47">
              <a:extLst>
                <a:ext uri="{FF2B5EF4-FFF2-40B4-BE49-F238E27FC236}">
                  <a16:creationId xmlns:a16="http://schemas.microsoft.com/office/drawing/2014/main" id="{D3EC1DA3-E1D2-4C4A-9C60-B594260FF9B3}"/>
                </a:ext>
              </a:extLst>
            </p:cNvPr>
            <p:cNvSpPr>
              <a:spLocks noChangeShapeType="1"/>
            </p:cNvSpPr>
            <p:nvPr/>
          </p:nvSpPr>
          <p:spPr bwMode="auto">
            <a:xfrm flipH="1">
              <a:off x="5443564" y="352332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1" name="Rectangle 48">
              <a:extLst>
                <a:ext uri="{FF2B5EF4-FFF2-40B4-BE49-F238E27FC236}">
                  <a16:creationId xmlns:a16="http://schemas.microsoft.com/office/drawing/2014/main" id="{F35EC3F5-5577-4D2B-81BA-C6FCCF0003CD}"/>
                </a:ext>
              </a:extLst>
            </p:cNvPr>
            <p:cNvSpPr>
              <a:spLocks noChangeArrowheads="1"/>
            </p:cNvSpPr>
            <p:nvPr/>
          </p:nvSpPr>
          <p:spPr bwMode="auto">
            <a:xfrm>
              <a:off x="1415267" y="3448580"/>
              <a:ext cx="364705"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0.2</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82" name="Line 49">
              <a:extLst>
                <a:ext uri="{FF2B5EF4-FFF2-40B4-BE49-F238E27FC236}">
                  <a16:creationId xmlns:a16="http://schemas.microsoft.com/office/drawing/2014/main" id="{0074D56E-053E-4D88-9C36-5E2F436A61E3}"/>
                </a:ext>
              </a:extLst>
            </p:cNvPr>
            <p:cNvSpPr>
              <a:spLocks noChangeShapeType="1"/>
            </p:cNvSpPr>
            <p:nvPr/>
          </p:nvSpPr>
          <p:spPr bwMode="auto">
            <a:xfrm>
              <a:off x="1809609" y="323533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3" name="Line 50">
              <a:extLst>
                <a:ext uri="{FF2B5EF4-FFF2-40B4-BE49-F238E27FC236}">
                  <a16:creationId xmlns:a16="http://schemas.microsoft.com/office/drawing/2014/main" id="{C4B74112-349D-4E73-B99F-4ED4350F2538}"/>
                </a:ext>
              </a:extLst>
            </p:cNvPr>
            <p:cNvSpPr>
              <a:spLocks noChangeShapeType="1"/>
            </p:cNvSpPr>
            <p:nvPr/>
          </p:nvSpPr>
          <p:spPr bwMode="auto">
            <a:xfrm flipH="1">
              <a:off x="5443564" y="323533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4" name="Line 52">
              <a:extLst>
                <a:ext uri="{FF2B5EF4-FFF2-40B4-BE49-F238E27FC236}">
                  <a16:creationId xmlns:a16="http://schemas.microsoft.com/office/drawing/2014/main" id="{1D7F8223-9A0C-45B7-AEEA-A9DED4CFF6DB}"/>
                </a:ext>
              </a:extLst>
            </p:cNvPr>
            <p:cNvSpPr>
              <a:spLocks noChangeShapeType="1"/>
            </p:cNvSpPr>
            <p:nvPr/>
          </p:nvSpPr>
          <p:spPr bwMode="auto">
            <a:xfrm>
              <a:off x="1809609" y="294734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5" name="Line 53">
              <a:extLst>
                <a:ext uri="{FF2B5EF4-FFF2-40B4-BE49-F238E27FC236}">
                  <a16:creationId xmlns:a16="http://schemas.microsoft.com/office/drawing/2014/main" id="{80ECEA9F-9D89-4198-B75F-480512799CE2}"/>
                </a:ext>
              </a:extLst>
            </p:cNvPr>
            <p:cNvSpPr>
              <a:spLocks noChangeShapeType="1"/>
            </p:cNvSpPr>
            <p:nvPr/>
          </p:nvSpPr>
          <p:spPr bwMode="auto">
            <a:xfrm flipH="1">
              <a:off x="5443564" y="294734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6" name="Rectangle 54">
              <a:extLst>
                <a:ext uri="{FF2B5EF4-FFF2-40B4-BE49-F238E27FC236}">
                  <a16:creationId xmlns:a16="http://schemas.microsoft.com/office/drawing/2014/main" id="{1F8C79CF-49DB-4045-BD28-6CDE44CDDDAC}"/>
                </a:ext>
              </a:extLst>
            </p:cNvPr>
            <p:cNvSpPr>
              <a:spLocks noChangeArrowheads="1"/>
            </p:cNvSpPr>
            <p:nvPr/>
          </p:nvSpPr>
          <p:spPr bwMode="auto">
            <a:xfrm>
              <a:off x="1415267" y="2870402"/>
              <a:ext cx="364705"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0.4</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87" name="Line 55">
              <a:extLst>
                <a:ext uri="{FF2B5EF4-FFF2-40B4-BE49-F238E27FC236}">
                  <a16:creationId xmlns:a16="http://schemas.microsoft.com/office/drawing/2014/main" id="{E6DA7920-2547-4805-98AF-F93E0CC89F5C}"/>
                </a:ext>
              </a:extLst>
            </p:cNvPr>
            <p:cNvSpPr>
              <a:spLocks noChangeShapeType="1"/>
            </p:cNvSpPr>
            <p:nvPr/>
          </p:nvSpPr>
          <p:spPr bwMode="auto">
            <a:xfrm>
              <a:off x="1809609" y="265935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8" name="Line 56">
              <a:extLst>
                <a:ext uri="{FF2B5EF4-FFF2-40B4-BE49-F238E27FC236}">
                  <a16:creationId xmlns:a16="http://schemas.microsoft.com/office/drawing/2014/main" id="{17A13F28-1003-4D1A-BE77-178B6B1EB23C}"/>
                </a:ext>
              </a:extLst>
            </p:cNvPr>
            <p:cNvSpPr>
              <a:spLocks noChangeShapeType="1"/>
            </p:cNvSpPr>
            <p:nvPr/>
          </p:nvSpPr>
          <p:spPr bwMode="auto">
            <a:xfrm flipH="1">
              <a:off x="5443564" y="265935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89" name="Line 58">
              <a:extLst>
                <a:ext uri="{FF2B5EF4-FFF2-40B4-BE49-F238E27FC236}">
                  <a16:creationId xmlns:a16="http://schemas.microsoft.com/office/drawing/2014/main" id="{A7D90826-77C5-4BCF-8EBC-6D1F35ACA90C}"/>
                </a:ext>
              </a:extLst>
            </p:cNvPr>
            <p:cNvSpPr>
              <a:spLocks noChangeShapeType="1"/>
            </p:cNvSpPr>
            <p:nvPr/>
          </p:nvSpPr>
          <p:spPr bwMode="auto">
            <a:xfrm>
              <a:off x="1809609" y="236257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0" name="Line 59">
              <a:extLst>
                <a:ext uri="{FF2B5EF4-FFF2-40B4-BE49-F238E27FC236}">
                  <a16:creationId xmlns:a16="http://schemas.microsoft.com/office/drawing/2014/main" id="{30B40096-D30D-4BC9-ACF3-096ED59CEAE4}"/>
                </a:ext>
              </a:extLst>
            </p:cNvPr>
            <p:cNvSpPr>
              <a:spLocks noChangeShapeType="1"/>
            </p:cNvSpPr>
            <p:nvPr/>
          </p:nvSpPr>
          <p:spPr bwMode="auto">
            <a:xfrm flipH="1">
              <a:off x="5443564" y="236257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1" name="Rectangle 60">
              <a:extLst>
                <a:ext uri="{FF2B5EF4-FFF2-40B4-BE49-F238E27FC236}">
                  <a16:creationId xmlns:a16="http://schemas.microsoft.com/office/drawing/2014/main" id="{DADA3104-A3D2-4656-8263-E78D3891255D}"/>
                </a:ext>
              </a:extLst>
            </p:cNvPr>
            <p:cNvSpPr>
              <a:spLocks noChangeArrowheads="1"/>
            </p:cNvSpPr>
            <p:nvPr/>
          </p:nvSpPr>
          <p:spPr bwMode="auto">
            <a:xfrm>
              <a:off x="1415267" y="2285630"/>
              <a:ext cx="364705"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0.6</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92" name="Line 61">
              <a:extLst>
                <a:ext uri="{FF2B5EF4-FFF2-40B4-BE49-F238E27FC236}">
                  <a16:creationId xmlns:a16="http://schemas.microsoft.com/office/drawing/2014/main" id="{C5055632-9FB2-41A6-BAB6-D6208A03DC94}"/>
                </a:ext>
              </a:extLst>
            </p:cNvPr>
            <p:cNvSpPr>
              <a:spLocks noChangeShapeType="1"/>
            </p:cNvSpPr>
            <p:nvPr/>
          </p:nvSpPr>
          <p:spPr bwMode="auto">
            <a:xfrm>
              <a:off x="1809609" y="207458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3" name="Line 62">
              <a:extLst>
                <a:ext uri="{FF2B5EF4-FFF2-40B4-BE49-F238E27FC236}">
                  <a16:creationId xmlns:a16="http://schemas.microsoft.com/office/drawing/2014/main" id="{2024C82D-3C9A-4A7C-A7AF-9C647879D468}"/>
                </a:ext>
              </a:extLst>
            </p:cNvPr>
            <p:cNvSpPr>
              <a:spLocks noChangeShapeType="1"/>
            </p:cNvSpPr>
            <p:nvPr/>
          </p:nvSpPr>
          <p:spPr bwMode="auto">
            <a:xfrm flipH="1">
              <a:off x="5443564" y="207458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4" name="Line 64">
              <a:extLst>
                <a:ext uri="{FF2B5EF4-FFF2-40B4-BE49-F238E27FC236}">
                  <a16:creationId xmlns:a16="http://schemas.microsoft.com/office/drawing/2014/main" id="{8FD2E4E4-D2A4-4A40-99DE-F9F4A36E3B26}"/>
                </a:ext>
              </a:extLst>
            </p:cNvPr>
            <p:cNvSpPr>
              <a:spLocks noChangeShapeType="1"/>
            </p:cNvSpPr>
            <p:nvPr/>
          </p:nvSpPr>
          <p:spPr bwMode="auto">
            <a:xfrm>
              <a:off x="1809609" y="178659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5" name="Line 65">
              <a:extLst>
                <a:ext uri="{FF2B5EF4-FFF2-40B4-BE49-F238E27FC236}">
                  <a16:creationId xmlns:a16="http://schemas.microsoft.com/office/drawing/2014/main" id="{0892CC5D-1C5A-4842-A4C9-2EDAD3B71279}"/>
                </a:ext>
              </a:extLst>
            </p:cNvPr>
            <p:cNvSpPr>
              <a:spLocks noChangeShapeType="1"/>
            </p:cNvSpPr>
            <p:nvPr/>
          </p:nvSpPr>
          <p:spPr bwMode="auto">
            <a:xfrm flipH="1">
              <a:off x="5443564" y="178659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6" name="Rectangle 66">
              <a:extLst>
                <a:ext uri="{FF2B5EF4-FFF2-40B4-BE49-F238E27FC236}">
                  <a16:creationId xmlns:a16="http://schemas.microsoft.com/office/drawing/2014/main" id="{0BB6C703-F9CB-4328-A03F-37FEED1EFD15}"/>
                </a:ext>
              </a:extLst>
            </p:cNvPr>
            <p:cNvSpPr>
              <a:spLocks noChangeArrowheads="1"/>
            </p:cNvSpPr>
            <p:nvPr/>
          </p:nvSpPr>
          <p:spPr bwMode="auto">
            <a:xfrm>
              <a:off x="1415267" y="1709649"/>
              <a:ext cx="364705"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0.8</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97" name="Line 67">
              <a:extLst>
                <a:ext uri="{FF2B5EF4-FFF2-40B4-BE49-F238E27FC236}">
                  <a16:creationId xmlns:a16="http://schemas.microsoft.com/office/drawing/2014/main" id="{109DA263-B1C5-4222-9934-B440887009D2}"/>
                </a:ext>
              </a:extLst>
            </p:cNvPr>
            <p:cNvSpPr>
              <a:spLocks noChangeShapeType="1"/>
            </p:cNvSpPr>
            <p:nvPr/>
          </p:nvSpPr>
          <p:spPr bwMode="auto">
            <a:xfrm>
              <a:off x="1809609" y="149860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8" name="Line 68">
              <a:extLst>
                <a:ext uri="{FF2B5EF4-FFF2-40B4-BE49-F238E27FC236}">
                  <a16:creationId xmlns:a16="http://schemas.microsoft.com/office/drawing/2014/main" id="{BF4CB640-B362-44AB-A287-AD0728E1A93C}"/>
                </a:ext>
              </a:extLst>
            </p:cNvPr>
            <p:cNvSpPr>
              <a:spLocks noChangeShapeType="1"/>
            </p:cNvSpPr>
            <p:nvPr/>
          </p:nvSpPr>
          <p:spPr bwMode="auto">
            <a:xfrm flipH="1">
              <a:off x="5443564" y="149860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99" name="Line 70">
              <a:extLst>
                <a:ext uri="{FF2B5EF4-FFF2-40B4-BE49-F238E27FC236}">
                  <a16:creationId xmlns:a16="http://schemas.microsoft.com/office/drawing/2014/main" id="{249B66F9-B566-418A-B62B-5B559A96E3CF}"/>
                </a:ext>
              </a:extLst>
            </p:cNvPr>
            <p:cNvSpPr>
              <a:spLocks noChangeShapeType="1"/>
            </p:cNvSpPr>
            <p:nvPr/>
          </p:nvSpPr>
          <p:spPr bwMode="auto">
            <a:xfrm>
              <a:off x="1809609" y="1208414"/>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00" name="Line 71">
              <a:extLst>
                <a:ext uri="{FF2B5EF4-FFF2-40B4-BE49-F238E27FC236}">
                  <a16:creationId xmlns:a16="http://schemas.microsoft.com/office/drawing/2014/main" id="{3CA6C7DD-DD50-4DC0-B92A-288CF949B06E}"/>
                </a:ext>
              </a:extLst>
            </p:cNvPr>
            <p:cNvSpPr>
              <a:spLocks noChangeShapeType="1"/>
            </p:cNvSpPr>
            <p:nvPr/>
          </p:nvSpPr>
          <p:spPr bwMode="auto">
            <a:xfrm flipH="1">
              <a:off x="5443564" y="1208414"/>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01" name="Rectangle 72">
              <a:extLst>
                <a:ext uri="{FF2B5EF4-FFF2-40B4-BE49-F238E27FC236}">
                  <a16:creationId xmlns:a16="http://schemas.microsoft.com/office/drawing/2014/main" id="{F84F1D30-FFE0-454C-B906-25AE95E9549E}"/>
                </a:ext>
              </a:extLst>
            </p:cNvPr>
            <p:cNvSpPr>
              <a:spLocks noChangeArrowheads="1"/>
            </p:cNvSpPr>
            <p:nvPr/>
          </p:nvSpPr>
          <p:spPr bwMode="auto">
            <a:xfrm>
              <a:off x="1525186" y="1133669"/>
              <a:ext cx="145882" cy="3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1</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02" name="Line 73">
              <a:extLst>
                <a:ext uri="{FF2B5EF4-FFF2-40B4-BE49-F238E27FC236}">
                  <a16:creationId xmlns:a16="http://schemas.microsoft.com/office/drawing/2014/main" id="{AFF67823-4B14-4AAD-8DB8-837DF157C216}"/>
                </a:ext>
              </a:extLst>
            </p:cNvPr>
            <p:cNvSpPr>
              <a:spLocks noChangeShapeType="1"/>
            </p:cNvSpPr>
            <p:nvPr/>
          </p:nvSpPr>
          <p:spPr bwMode="auto">
            <a:xfrm>
              <a:off x="1809609" y="1208414"/>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03" name="Line 74">
              <a:extLst>
                <a:ext uri="{FF2B5EF4-FFF2-40B4-BE49-F238E27FC236}">
                  <a16:creationId xmlns:a16="http://schemas.microsoft.com/office/drawing/2014/main" id="{05ACADB2-CEC1-4CE1-8084-411D6B8EB2E8}"/>
                </a:ext>
              </a:extLst>
            </p:cNvPr>
            <p:cNvSpPr>
              <a:spLocks noChangeShapeType="1"/>
            </p:cNvSpPr>
            <p:nvPr/>
          </p:nvSpPr>
          <p:spPr bwMode="auto">
            <a:xfrm>
              <a:off x="1809609" y="4108099"/>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04" name="Line 76">
              <a:extLst>
                <a:ext uri="{FF2B5EF4-FFF2-40B4-BE49-F238E27FC236}">
                  <a16:creationId xmlns:a16="http://schemas.microsoft.com/office/drawing/2014/main" id="{F74F7D69-CED3-4EFD-8659-AE75EB919764}"/>
                </a:ext>
              </a:extLst>
            </p:cNvPr>
            <p:cNvSpPr>
              <a:spLocks noChangeShapeType="1"/>
            </p:cNvSpPr>
            <p:nvPr/>
          </p:nvSpPr>
          <p:spPr bwMode="auto">
            <a:xfrm flipV="1">
              <a:off x="1809609" y="1208414"/>
              <a:ext cx="0" cy="28996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05" name="Freeform 77">
              <a:extLst>
                <a:ext uri="{FF2B5EF4-FFF2-40B4-BE49-F238E27FC236}">
                  <a16:creationId xmlns:a16="http://schemas.microsoft.com/office/drawing/2014/main" id="{6B7870FD-605F-4E6E-8181-A4EA68B740D9}"/>
                </a:ext>
              </a:extLst>
            </p:cNvPr>
            <p:cNvSpPr>
              <a:spLocks/>
            </p:cNvSpPr>
            <p:nvPr/>
          </p:nvSpPr>
          <p:spPr bwMode="auto">
            <a:xfrm>
              <a:off x="1809609" y="1208414"/>
              <a:ext cx="3675724" cy="2893090"/>
            </a:xfrm>
            <a:custGeom>
              <a:avLst/>
              <a:gdLst>
                <a:gd name="T0" fmla="*/ 0 w 1672"/>
                <a:gd name="T1" fmla="*/ 0 h 1316"/>
                <a:gd name="T2" fmla="*/ 39 w 1672"/>
                <a:gd name="T3" fmla="*/ 0 h 1316"/>
                <a:gd name="T4" fmla="*/ 81 w 1672"/>
                <a:gd name="T5" fmla="*/ 4 h 1316"/>
                <a:gd name="T6" fmla="*/ 123 w 1672"/>
                <a:gd name="T7" fmla="*/ 8 h 1316"/>
                <a:gd name="T8" fmla="*/ 166 w 1672"/>
                <a:gd name="T9" fmla="*/ 16 h 1316"/>
                <a:gd name="T10" fmla="*/ 208 w 1672"/>
                <a:gd name="T11" fmla="*/ 27 h 1316"/>
                <a:gd name="T12" fmla="*/ 251 w 1672"/>
                <a:gd name="T13" fmla="*/ 47 h 1316"/>
                <a:gd name="T14" fmla="*/ 289 w 1672"/>
                <a:gd name="T15" fmla="*/ 70 h 1316"/>
                <a:gd name="T16" fmla="*/ 331 w 1672"/>
                <a:gd name="T17" fmla="*/ 105 h 1316"/>
                <a:gd name="T18" fmla="*/ 374 w 1672"/>
                <a:gd name="T19" fmla="*/ 151 h 1316"/>
                <a:gd name="T20" fmla="*/ 416 w 1672"/>
                <a:gd name="T21" fmla="*/ 209 h 1316"/>
                <a:gd name="T22" fmla="*/ 459 w 1672"/>
                <a:gd name="T23" fmla="*/ 278 h 1316"/>
                <a:gd name="T24" fmla="*/ 501 w 1672"/>
                <a:gd name="T25" fmla="*/ 359 h 1316"/>
                <a:gd name="T26" fmla="*/ 543 w 1672"/>
                <a:gd name="T27" fmla="*/ 452 h 1316"/>
                <a:gd name="T28" fmla="*/ 582 w 1672"/>
                <a:gd name="T29" fmla="*/ 552 h 1316"/>
                <a:gd name="T30" fmla="*/ 624 w 1672"/>
                <a:gd name="T31" fmla="*/ 660 h 1316"/>
                <a:gd name="T32" fmla="*/ 667 w 1672"/>
                <a:gd name="T33" fmla="*/ 764 h 1316"/>
                <a:gd name="T34" fmla="*/ 709 w 1672"/>
                <a:gd name="T35" fmla="*/ 864 h 1316"/>
                <a:gd name="T36" fmla="*/ 751 w 1672"/>
                <a:gd name="T37" fmla="*/ 957 h 1316"/>
                <a:gd name="T38" fmla="*/ 794 w 1672"/>
                <a:gd name="T39" fmla="*/ 1038 h 1316"/>
                <a:gd name="T40" fmla="*/ 836 w 1672"/>
                <a:gd name="T41" fmla="*/ 1107 h 1316"/>
                <a:gd name="T42" fmla="*/ 875 w 1672"/>
                <a:gd name="T43" fmla="*/ 1165 h 1316"/>
                <a:gd name="T44" fmla="*/ 917 w 1672"/>
                <a:gd name="T45" fmla="*/ 1211 h 1316"/>
                <a:gd name="T46" fmla="*/ 959 w 1672"/>
                <a:gd name="T47" fmla="*/ 1246 h 1316"/>
                <a:gd name="T48" fmla="*/ 1002 w 1672"/>
                <a:gd name="T49" fmla="*/ 1269 h 1316"/>
                <a:gd name="T50" fmla="*/ 1044 w 1672"/>
                <a:gd name="T51" fmla="*/ 1289 h 1316"/>
                <a:gd name="T52" fmla="*/ 1086 w 1672"/>
                <a:gd name="T53" fmla="*/ 1300 h 1316"/>
                <a:gd name="T54" fmla="*/ 1125 w 1672"/>
                <a:gd name="T55" fmla="*/ 1308 h 1316"/>
                <a:gd name="T56" fmla="*/ 1167 w 1672"/>
                <a:gd name="T57" fmla="*/ 1312 h 1316"/>
                <a:gd name="T58" fmla="*/ 1210 w 1672"/>
                <a:gd name="T59" fmla="*/ 1316 h 1316"/>
                <a:gd name="T60" fmla="*/ 1252 w 1672"/>
                <a:gd name="T61" fmla="*/ 1316 h 1316"/>
                <a:gd name="T62" fmla="*/ 1294 w 1672"/>
                <a:gd name="T63" fmla="*/ 1316 h 1316"/>
                <a:gd name="T64" fmla="*/ 1337 w 1672"/>
                <a:gd name="T65" fmla="*/ 1316 h 1316"/>
                <a:gd name="T66" fmla="*/ 1379 w 1672"/>
                <a:gd name="T67" fmla="*/ 1316 h 1316"/>
                <a:gd name="T68" fmla="*/ 1418 w 1672"/>
                <a:gd name="T69" fmla="*/ 1316 h 1316"/>
                <a:gd name="T70" fmla="*/ 1460 w 1672"/>
                <a:gd name="T71" fmla="*/ 1316 h 1316"/>
                <a:gd name="T72" fmla="*/ 1502 w 1672"/>
                <a:gd name="T73" fmla="*/ 1316 h 1316"/>
                <a:gd name="T74" fmla="*/ 1545 w 1672"/>
                <a:gd name="T75" fmla="*/ 1316 h 1316"/>
                <a:gd name="T76" fmla="*/ 1587 w 1672"/>
                <a:gd name="T77" fmla="*/ 1316 h 1316"/>
                <a:gd name="T78" fmla="*/ 1629 w 1672"/>
                <a:gd name="T79" fmla="*/ 1316 h 1316"/>
                <a:gd name="T80" fmla="*/ 1672 w 1672"/>
                <a:gd name="T8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2" h="1316">
                  <a:moveTo>
                    <a:pt x="0" y="0"/>
                  </a:moveTo>
                  <a:lnTo>
                    <a:pt x="39" y="0"/>
                  </a:lnTo>
                  <a:lnTo>
                    <a:pt x="81" y="4"/>
                  </a:lnTo>
                  <a:lnTo>
                    <a:pt x="123" y="8"/>
                  </a:lnTo>
                  <a:lnTo>
                    <a:pt x="166" y="16"/>
                  </a:lnTo>
                  <a:lnTo>
                    <a:pt x="208" y="27"/>
                  </a:lnTo>
                  <a:lnTo>
                    <a:pt x="251" y="47"/>
                  </a:lnTo>
                  <a:lnTo>
                    <a:pt x="289" y="70"/>
                  </a:lnTo>
                  <a:lnTo>
                    <a:pt x="331" y="105"/>
                  </a:lnTo>
                  <a:lnTo>
                    <a:pt x="374" y="151"/>
                  </a:lnTo>
                  <a:lnTo>
                    <a:pt x="416" y="209"/>
                  </a:lnTo>
                  <a:lnTo>
                    <a:pt x="459" y="278"/>
                  </a:lnTo>
                  <a:lnTo>
                    <a:pt x="501" y="359"/>
                  </a:lnTo>
                  <a:lnTo>
                    <a:pt x="543" y="452"/>
                  </a:lnTo>
                  <a:lnTo>
                    <a:pt x="582" y="552"/>
                  </a:lnTo>
                  <a:lnTo>
                    <a:pt x="624" y="660"/>
                  </a:lnTo>
                  <a:lnTo>
                    <a:pt x="667" y="764"/>
                  </a:lnTo>
                  <a:lnTo>
                    <a:pt x="709" y="864"/>
                  </a:lnTo>
                  <a:lnTo>
                    <a:pt x="751" y="957"/>
                  </a:lnTo>
                  <a:lnTo>
                    <a:pt x="794" y="1038"/>
                  </a:lnTo>
                  <a:lnTo>
                    <a:pt x="836" y="1107"/>
                  </a:lnTo>
                  <a:lnTo>
                    <a:pt x="875" y="1165"/>
                  </a:lnTo>
                  <a:lnTo>
                    <a:pt x="917" y="1211"/>
                  </a:lnTo>
                  <a:lnTo>
                    <a:pt x="959" y="1246"/>
                  </a:lnTo>
                  <a:lnTo>
                    <a:pt x="1002" y="1269"/>
                  </a:lnTo>
                  <a:lnTo>
                    <a:pt x="1044" y="1289"/>
                  </a:lnTo>
                  <a:lnTo>
                    <a:pt x="1086" y="1300"/>
                  </a:lnTo>
                  <a:lnTo>
                    <a:pt x="1125" y="1308"/>
                  </a:lnTo>
                  <a:lnTo>
                    <a:pt x="1167" y="1312"/>
                  </a:lnTo>
                  <a:lnTo>
                    <a:pt x="1210" y="1316"/>
                  </a:lnTo>
                  <a:lnTo>
                    <a:pt x="1252" y="1316"/>
                  </a:lnTo>
                  <a:lnTo>
                    <a:pt x="1294" y="1316"/>
                  </a:lnTo>
                  <a:lnTo>
                    <a:pt x="1337" y="1316"/>
                  </a:lnTo>
                  <a:lnTo>
                    <a:pt x="1379" y="1316"/>
                  </a:lnTo>
                  <a:lnTo>
                    <a:pt x="1418" y="1316"/>
                  </a:lnTo>
                  <a:lnTo>
                    <a:pt x="1460" y="1316"/>
                  </a:lnTo>
                  <a:lnTo>
                    <a:pt x="1502" y="1316"/>
                  </a:lnTo>
                  <a:lnTo>
                    <a:pt x="1545" y="1316"/>
                  </a:lnTo>
                  <a:lnTo>
                    <a:pt x="1587" y="1316"/>
                  </a:lnTo>
                  <a:lnTo>
                    <a:pt x="1629" y="1316"/>
                  </a:lnTo>
                  <a:lnTo>
                    <a:pt x="1672" y="131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06" name="Rectangle 79">
              <a:extLst>
                <a:ext uri="{FF2B5EF4-FFF2-40B4-BE49-F238E27FC236}">
                  <a16:creationId xmlns:a16="http://schemas.microsoft.com/office/drawing/2014/main" id="{085A136E-A650-4F34-BEE6-BB2B887A619E}"/>
                </a:ext>
              </a:extLst>
            </p:cNvPr>
            <p:cNvSpPr>
              <a:spLocks noChangeArrowheads="1"/>
            </p:cNvSpPr>
            <p:nvPr/>
          </p:nvSpPr>
          <p:spPr bwMode="auto">
            <a:xfrm>
              <a:off x="3596908" y="4294964"/>
              <a:ext cx="150587" cy="36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anose="020B0604020202020204" pitchFamily="34" charset="0"/>
                </a:rPr>
                <a:t>s</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07" name="Rectangle 80">
              <a:extLst>
                <a:ext uri="{FF2B5EF4-FFF2-40B4-BE49-F238E27FC236}">
                  <a16:creationId xmlns:a16="http://schemas.microsoft.com/office/drawing/2014/main" id="{D4CDD326-36E6-42DC-93CE-0DDB2B664E6A}"/>
                </a:ext>
              </a:extLst>
            </p:cNvPr>
            <p:cNvSpPr>
              <a:spLocks noChangeArrowheads="1"/>
            </p:cNvSpPr>
            <p:nvPr/>
          </p:nvSpPr>
          <p:spPr bwMode="auto">
            <a:xfrm rot="16200000">
              <a:off x="554708" y="2403906"/>
              <a:ext cx="1402349" cy="36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anose="020B0604020202020204" pitchFamily="34" charset="0"/>
                </a:rPr>
                <a:t>Probability</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08" name="Rectangle 81">
              <a:extLst>
                <a:ext uri="{FF2B5EF4-FFF2-40B4-BE49-F238E27FC236}">
                  <a16:creationId xmlns:a16="http://schemas.microsoft.com/office/drawing/2014/main" id="{7362FDD9-04C4-457C-A0C4-FC107312FC51}"/>
                </a:ext>
              </a:extLst>
            </p:cNvPr>
            <p:cNvSpPr>
              <a:spLocks noChangeArrowheads="1"/>
            </p:cNvSpPr>
            <p:nvPr/>
          </p:nvSpPr>
          <p:spPr bwMode="auto">
            <a:xfrm>
              <a:off x="1792022" y="4048743"/>
              <a:ext cx="56470" cy="24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Helvetica" panose="020B0604020202020204" pitchFamily="34" charset="0"/>
                </a:rPr>
                <a:t> </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09" name="Rectangle 82">
              <a:extLst>
                <a:ext uri="{FF2B5EF4-FFF2-40B4-BE49-F238E27FC236}">
                  <a16:creationId xmlns:a16="http://schemas.microsoft.com/office/drawing/2014/main" id="{6A01215A-E9D2-4DC1-8FBE-7859A78D43F0}"/>
                </a:ext>
              </a:extLst>
            </p:cNvPr>
            <p:cNvSpPr>
              <a:spLocks noChangeArrowheads="1"/>
            </p:cNvSpPr>
            <p:nvPr/>
          </p:nvSpPr>
          <p:spPr bwMode="auto">
            <a:xfrm>
              <a:off x="5476540" y="1142463"/>
              <a:ext cx="56470" cy="24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Helvetica" panose="020B0604020202020204" pitchFamily="34" charset="0"/>
                </a:rPr>
                <a:t> </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10" name="Line 87">
              <a:extLst>
                <a:ext uri="{FF2B5EF4-FFF2-40B4-BE49-F238E27FC236}">
                  <a16:creationId xmlns:a16="http://schemas.microsoft.com/office/drawing/2014/main" id="{1EFBE58C-F7CC-4F75-B211-765A2ED6933F}"/>
                </a:ext>
              </a:extLst>
            </p:cNvPr>
            <p:cNvSpPr>
              <a:spLocks noChangeShapeType="1"/>
            </p:cNvSpPr>
            <p:nvPr/>
          </p:nvSpPr>
          <p:spPr bwMode="auto">
            <a:xfrm flipV="1">
              <a:off x="5467746" y="1320533"/>
              <a:ext cx="0" cy="3891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grpSp>
      <p:grpSp>
        <p:nvGrpSpPr>
          <p:cNvPr id="211" name="Group 210">
            <a:extLst>
              <a:ext uri="{FF2B5EF4-FFF2-40B4-BE49-F238E27FC236}">
                <a16:creationId xmlns:a16="http://schemas.microsoft.com/office/drawing/2014/main" id="{65E4BDA2-F1F9-4E79-88B4-36ADD89F2747}"/>
              </a:ext>
            </a:extLst>
          </p:cNvPr>
          <p:cNvGrpSpPr/>
          <p:nvPr/>
        </p:nvGrpSpPr>
        <p:grpSpPr>
          <a:xfrm>
            <a:off x="4430028" y="4062093"/>
            <a:ext cx="3345743" cy="2425912"/>
            <a:chOff x="5632460" y="1135275"/>
            <a:chExt cx="4838520" cy="3508287"/>
          </a:xfrm>
        </p:grpSpPr>
        <p:sp>
          <p:nvSpPr>
            <p:cNvPr id="212" name="Rectangle 6">
              <a:extLst>
                <a:ext uri="{FF2B5EF4-FFF2-40B4-BE49-F238E27FC236}">
                  <a16:creationId xmlns:a16="http://schemas.microsoft.com/office/drawing/2014/main" id="{60F9F2ED-4F50-4E43-85B4-A0706298F549}"/>
                </a:ext>
              </a:extLst>
            </p:cNvPr>
            <p:cNvSpPr>
              <a:spLocks noChangeArrowheads="1"/>
            </p:cNvSpPr>
            <p:nvPr/>
          </p:nvSpPr>
          <p:spPr bwMode="auto">
            <a:xfrm>
              <a:off x="6540668" y="1242349"/>
              <a:ext cx="3644544" cy="287482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13" name="Line 7">
              <a:extLst>
                <a:ext uri="{FF2B5EF4-FFF2-40B4-BE49-F238E27FC236}">
                  <a16:creationId xmlns:a16="http://schemas.microsoft.com/office/drawing/2014/main" id="{FACF19B5-FA32-46B3-8CDE-C0B68E274786}"/>
                </a:ext>
              </a:extLst>
            </p:cNvPr>
            <p:cNvSpPr>
              <a:spLocks noChangeShapeType="1"/>
            </p:cNvSpPr>
            <p:nvPr/>
          </p:nvSpPr>
          <p:spPr bwMode="auto">
            <a:xfrm>
              <a:off x="6540668" y="1242349"/>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14" name="Line 8">
              <a:extLst>
                <a:ext uri="{FF2B5EF4-FFF2-40B4-BE49-F238E27FC236}">
                  <a16:creationId xmlns:a16="http://schemas.microsoft.com/office/drawing/2014/main" id="{5583D5D6-3A8C-49A8-B758-0F630B2323CB}"/>
                </a:ext>
              </a:extLst>
            </p:cNvPr>
            <p:cNvSpPr>
              <a:spLocks noChangeShapeType="1"/>
            </p:cNvSpPr>
            <p:nvPr/>
          </p:nvSpPr>
          <p:spPr bwMode="auto">
            <a:xfrm>
              <a:off x="6540668" y="4117176"/>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15" name="Line 9">
              <a:extLst>
                <a:ext uri="{FF2B5EF4-FFF2-40B4-BE49-F238E27FC236}">
                  <a16:creationId xmlns:a16="http://schemas.microsoft.com/office/drawing/2014/main" id="{003EB9A4-7F04-4BB7-BF20-AD31FD94A6DB}"/>
                </a:ext>
              </a:extLst>
            </p:cNvPr>
            <p:cNvSpPr>
              <a:spLocks noChangeShapeType="1"/>
            </p:cNvSpPr>
            <p:nvPr/>
          </p:nvSpPr>
          <p:spPr bwMode="auto">
            <a:xfrm flipV="1">
              <a:off x="10185212"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16" name="Line 10">
              <a:extLst>
                <a:ext uri="{FF2B5EF4-FFF2-40B4-BE49-F238E27FC236}">
                  <a16:creationId xmlns:a16="http://schemas.microsoft.com/office/drawing/2014/main" id="{F50260D9-9D09-4BBD-8BA5-63FC14C5B9D4}"/>
                </a:ext>
              </a:extLst>
            </p:cNvPr>
            <p:cNvSpPr>
              <a:spLocks noChangeShapeType="1"/>
            </p:cNvSpPr>
            <p:nvPr/>
          </p:nvSpPr>
          <p:spPr bwMode="auto">
            <a:xfrm flipV="1">
              <a:off x="6540668"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17" name="Line 11">
              <a:extLst>
                <a:ext uri="{FF2B5EF4-FFF2-40B4-BE49-F238E27FC236}">
                  <a16:creationId xmlns:a16="http://schemas.microsoft.com/office/drawing/2014/main" id="{ACF2D128-9745-40C4-8785-CD2A351832A5}"/>
                </a:ext>
              </a:extLst>
            </p:cNvPr>
            <p:cNvSpPr>
              <a:spLocks noChangeShapeType="1"/>
            </p:cNvSpPr>
            <p:nvPr/>
          </p:nvSpPr>
          <p:spPr bwMode="auto">
            <a:xfrm>
              <a:off x="6540668" y="4117176"/>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18" name="Line 12">
              <a:extLst>
                <a:ext uri="{FF2B5EF4-FFF2-40B4-BE49-F238E27FC236}">
                  <a16:creationId xmlns:a16="http://schemas.microsoft.com/office/drawing/2014/main" id="{712C9AC7-1B9F-4D81-9264-92031BF0529A}"/>
                </a:ext>
              </a:extLst>
            </p:cNvPr>
            <p:cNvSpPr>
              <a:spLocks noChangeShapeType="1"/>
            </p:cNvSpPr>
            <p:nvPr/>
          </p:nvSpPr>
          <p:spPr bwMode="auto">
            <a:xfrm flipV="1">
              <a:off x="6540668"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19" name="Line 14">
              <a:extLst>
                <a:ext uri="{FF2B5EF4-FFF2-40B4-BE49-F238E27FC236}">
                  <a16:creationId xmlns:a16="http://schemas.microsoft.com/office/drawing/2014/main" id="{5BAC5BE5-729A-4AE8-B9A1-EF23D7BC3360}"/>
                </a:ext>
              </a:extLst>
            </p:cNvPr>
            <p:cNvSpPr>
              <a:spLocks noChangeShapeType="1"/>
            </p:cNvSpPr>
            <p:nvPr/>
          </p:nvSpPr>
          <p:spPr bwMode="auto">
            <a:xfrm>
              <a:off x="6540668"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0" name="Rectangle 15">
              <a:extLst>
                <a:ext uri="{FF2B5EF4-FFF2-40B4-BE49-F238E27FC236}">
                  <a16:creationId xmlns:a16="http://schemas.microsoft.com/office/drawing/2014/main" id="{CFDE99DA-77A0-4F58-9008-A6D47C5F5276}"/>
                </a:ext>
              </a:extLst>
            </p:cNvPr>
            <p:cNvSpPr>
              <a:spLocks noChangeArrowheads="1"/>
            </p:cNvSpPr>
            <p:nvPr/>
          </p:nvSpPr>
          <p:spPr bwMode="auto">
            <a:xfrm>
              <a:off x="6457836" y="4143440"/>
              <a:ext cx="36859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21" name="Line 16">
              <a:extLst>
                <a:ext uri="{FF2B5EF4-FFF2-40B4-BE49-F238E27FC236}">
                  <a16:creationId xmlns:a16="http://schemas.microsoft.com/office/drawing/2014/main" id="{59D0EB3E-225A-4AE6-ACB8-DEC1EE5705D4}"/>
                </a:ext>
              </a:extLst>
            </p:cNvPr>
            <p:cNvSpPr>
              <a:spLocks noChangeShapeType="1"/>
            </p:cNvSpPr>
            <p:nvPr/>
          </p:nvSpPr>
          <p:spPr bwMode="auto">
            <a:xfrm flipV="1">
              <a:off x="7146745"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2" name="Line 17">
              <a:extLst>
                <a:ext uri="{FF2B5EF4-FFF2-40B4-BE49-F238E27FC236}">
                  <a16:creationId xmlns:a16="http://schemas.microsoft.com/office/drawing/2014/main" id="{6DE4034C-F9B4-478C-9792-F78B799DE64C}"/>
                </a:ext>
              </a:extLst>
            </p:cNvPr>
            <p:cNvSpPr>
              <a:spLocks noChangeShapeType="1"/>
            </p:cNvSpPr>
            <p:nvPr/>
          </p:nvSpPr>
          <p:spPr bwMode="auto">
            <a:xfrm>
              <a:off x="7146745"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3" name="Rectangle 18">
              <a:extLst>
                <a:ext uri="{FF2B5EF4-FFF2-40B4-BE49-F238E27FC236}">
                  <a16:creationId xmlns:a16="http://schemas.microsoft.com/office/drawing/2014/main" id="{71E836BE-A55B-4E4A-9837-DCA104925D2B}"/>
                </a:ext>
              </a:extLst>
            </p:cNvPr>
            <p:cNvSpPr>
              <a:spLocks noChangeArrowheads="1"/>
            </p:cNvSpPr>
            <p:nvPr/>
          </p:nvSpPr>
          <p:spPr bwMode="auto">
            <a:xfrm>
              <a:off x="7061894" y="4143440"/>
              <a:ext cx="36859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24" name="Line 19">
              <a:extLst>
                <a:ext uri="{FF2B5EF4-FFF2-40B4-BE49-F238E27FC236}">
                  <a16:creationId xmlns:a16="http://schemas.microsoft.com/office/drawing/2014/main" id="{42AFACB2-0FA5-4EEB-B24B-EF13D400CB19}"/>
                </a:ext>
              </a:extLst>
            </p:cNvPr>
            <p:cNvSpPr>
              <a:spLocks noChangeShapeType="1"/>
            </p:cNvSpPr>
            <p:nvPr/>
          </p:nvSpPr>
          <p:spPr bwMode="auto">
            <a:xfrm flipV="1">
              <a:off x="7750802"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5" name="Line 20">
              <a:extLst>
                <a:ext uri="{FF2B5EF4-FFF2-40B4-BE49-F238E27FC236}">
                  <a16:creationId xmlns:a16="http://schemas.microsoft.com/office/drawing/2014/main" id="{D3A20E4F-2B0F-4AA7-89FF-250436D95E49}"/>
                </a:ext>
              </a:extLst>
            </p:cNvPr>
            <p:cNvSpPr>
              <a:spLocks noChangeShapeType="1"/>
            </p:cNvSpPr>
            <p:nvPr/>
          </p:nvSpPr>
          <p:spPr bwMode="auto">
            <a:xfrm>
              <a:off x="7750802"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6" name="Rectangle 21">
              <a:extLst>
                <a:ext uri="{FF2B5EF4-FFF2-40B4-BE49-F238E27FC236}">
                  <a16:creationId xmlns:a16="http://schemas.microsoft.com/office/drawing/2014/main" id="{0136864C-F694-445D-9F0D-164AC4EFEFF8}"/>
                </a:ext>
              </a:extLst>
            </p:cNvPr>
            <p:cNvSpPr>
              <a:spLocks noChangeArrowheads="1"/>
            </p:cNvSpPr>
            <p:nvPr/>
          </p:nvSpPr>
          <p:spPr bwMode="auto">
            <a:xfrm>
              <a:off x="7665951" y="4143440"/>
              <a:ext cx="36859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27" name="Line 22">
              <a:extLst>
                <a:ext uri="{FF2B5EF4-FFF2-40B4-BE49-F238E27FC236}">
                  <a16:creationId xmlns:a16="http://schemas.microsoft.com/office/drawing/2014/main" id="{0D2417B3-3286-459B-B9E1-837279E1B26A}"/>
                </a:ext>
              </a:extLst>
            </p:cNvPr>
            <p:cNvSpPr>
              <a:spLocks noChangeShapeType="1"/>
            </p:cNvSpPr>
            <p:nvPr/>
          </p:nvSpPr>
          <p:spPr bwMode="auto">
            <a:xfrm flipV="1">
              <a:off x="8362940"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8" name="Line 23">
              <a:extLst>
                <a:ext uri="{FF2B5EF4-FFF2-40B4-BE49-F238E27FC236}">
                  <a16:creationId xmlns:a16="http://schemas.microsoft.com/office/drawing/2014/main" id="{6FB025F6-5DCB-4F87-8481-E2B2CB7C0640}"/>
                </a:ext>
              </a:extLst>
            </p:cNvPr>
            <p:cNvSpPr>
              <a:spLocks noChangeShapeType="1"/>
            </p:cNvSpPr>
            <p:nvPr/>
          </p:nvSpPr>
          <p:spPr bwMode="auto">
            <a:xfrm>
              <a:off x="8362940"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9" name="Rectangle 24">
              <a:extLst>
                <a:ext uri="{FF2B5EF4-FFF2-40B4-BE49-F238E27FC236}">
                  <a16:creationId xmlns:a16="http://schemas.microsoft.com/office/drawing/2014/main" id="{2622C435-C3DA-4662-9F74-BD7515F48381}"/>
                </a:ext>
              </a:extLst>
            </p:cNvPr>
            <p:cNvSpPr>
              <a:spLocks noChangeArrowheads="1"/>
            </p:cNvSpPr>
            <p:nvPr/>
          </p:nvSpPr>
          <p:spPr bwMode="auto">
            <a:xfrm>
              <a:off x="8280109" y="4143440"/>
              <a:ext cx="36859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350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30" name="Line 25">
              <a:extLst>
                <a:ext uri="{FF2B5EF4-FFF2-40B4-BE49-F238E27FC236}">
                  <a16:creationId xmlns:a16="http://schemas.microsoft.com/office/drawing/2014/main" id="{74C2FD79-D8CD-4433-856D-FAF4FF66BA05}"/>
                </a:ext>
              </a:extLst>
            </p:cNvPr>
            <p:cNvSpPr>
              <a:spLocks noChangeShapeType="1"/>
            </p:cNvSpPr>
            <p:nvPr/>
          </p:nvSpPr>
          <p:spPr bwMode="auto">
            <a:xfrm flipV="1">
              <a:off x="8969017"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1" name="Line 26">
              <a:extLst>
                <a:ext uri="{FF2B5EF4-FFF2-40B4-BE49-F238E27FC236}">
                  <a16:creationId xmlns:a16="http://schemas.microsoft.com/office/drawing/2014/main" id="{3DA20247-4416-4839-A8E7-C6452CA7486F}"/>
                </a:ext>
              </a:extLst>
            </p:cNvPr>
            <p:cNvSpPr>
              <a:spLocks noChangeShapeType="1"/>
            </p:cNvSpPr>
            <p:nvPr/>
          </p:nvSpPr>
          <p:spPr bwMode="auto">
            <a:xfrm>
              <a:off x="8969017"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2" name="Rectangle 27">
              <a:extLst>
                <a:ext uri="{FF2B5EF4-FFF2-40B4-BE49-F238E27FC236}">
                  <a16:creationId xmlns:a16="http://schemas.microsoft.com/office/drawing/2014/main" id="{2294BCA4-5F5A-4F3A-B72B-5D7975D72148}"/>
                </a:ext>
              </a:extLst>
            </p:cNvPr>
            <p:cNvSpPr>
              <a:spLocks noChangeArrowheads="1"/>
            </p:cNvSpPr>
            <p:nvPr/>
          </p:nvSpPr>
          <p:spPr bwMode="auto">
            <a:xfrm>
              <a:off x="8884166" y="4143440"/>
              <a:ext cx="36859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33" name="Line 28">
              <a:extLst>
                <a:ext uri="{FF2B5EF4-FFF2-40B4-BE49-F238E27FC236}">
                  <a16:creationId xmlns:a16="http://schemas.microsoft.com/office/drawing/2014/main" id="{C3D7858F-7DD2-4969-8801-11E01CD3A194}"/>
                </a:ext>
              </a:extLst>
            </p:cNvPr>
            <p:cNvSpPr>
              <a:spLocks noChangeShapeType="1"/>
            </p:cNvSpPr>
            <p:nvPr/>
          </p:nvSpPr>
          <p:spPr bwMode="auto">
            <a:xfrm flipV="1">
              <a:off x="9573074"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4" name="Line 29">
              <a:extLst>
                <a:ext uri="{FF2B5EF4-FFF2-40B4-BE49-F238E27FC236}">
                  <a16:creationId xmlns:a16="http://schemas.microsoft.com/office/drawing/2014/main" id="{912C8BF3-9982-4B81-BFCE-28233002D770}"/>
                </a:ext>
              </a:extLst>
            </p:cNvPr>
            <p:cNvSpPr>
              <a:spLocks noChangeShapeType="1"/>
            </p:cNvSpPr>
            <p:nvPr/>
          </p:nvSpPr>
          <p:spPr bwMode="auto">
            <a:xfrm>
              <a:off x="9573074"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5" name="Rectangle 30">
              <a:extLst>
                <a:ext uri="{FF2B5EF4-FFF2-40B4-BE49-F238E27FC236}">
                  <a16:creationId xmlns:a16="http://schemas.microsoft.com/office/drawing/2014/main" id="{FA1EB059-1C09-4EC0-9F59-A7B22EB12136}"/>
                </a:ext>
              </a:extLst>
            </p:cNvPr>
            <p:cNvSpPr>
              <a:spLocks noChangeArrowheads="1"/>
            </p:cNvSpPr>
            <p:nvPr/>
          </p:nvSpPr>
          <p:spPr bwMode="auto">
            <a:xfrm>
              <a:off x="9488222" y="4143440"/>
              <a:ext cx="36859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450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36" name="Line 31">
              <a:extLst>
                <a:ext uri="{FF2B5EF4-FFF2-40B4-BE49-F238E27FC236}">
                  <a16:creationId xmlns:a16="http://schemas.microsoft.com/office/drawing/2014/main" id="{2DEE2F9F-5DFC-4E9C-97B6-8DCCEA983503}"/>
                </a:ext>
              </a:extLst>
            </p:cNvPr>
            <p:cNvSpPr>
              <a:spLocks noChangeShapeType="1"/>
            </p:cNvSpPr>
            <p:nvPr/>
          </p:nvSpPr>
          <p:spPr bwMode="auto">
            <a:xfrm flipV="1">
              <a:off x="10185212"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7" name="Line 32">
              <a:extLst>
                <a:ext uri="{FF2B5EF4-FFF2-40B4-BE49-F238E27FC236}">
                  <a16:creationId xmlns:a16="http://schemas.microsoft.com/office/drawing/2014/main" id="{BA2415CE-8E74-47FF-9246-3372517348DF}"/>
                </a:ext>
              </a:extLst>
            </p:cNvPr>
            <p:cNvSpPr>
              <a:spLocks noChangeShapeType="1"/>
            </p:cNvSpPr>
            <p:nvPr/>
          </p:nvSpPr>
          <p:spPr bwMode="auto">
            <a:xfrm>
              <a:off x="10185212"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8" name="Rectangle 33">
              <a:extLst>
                <a:ext uri="{FF2B5EF4-FFF2-40B4-BE49-F238E27FC236}">
                  <a16:creationId xmlns:a16="http://schemas.microsoft.com/office/drawing/2014/main" id="{3E764542-8A5F-457A-8DF2-790BD75958D2}"/>
                </a:ext>
              </a:extLst>
            </p:cNvPr>
            <p:cNvSpPr>
              <a:spLocks noChangeArrowheads="1"/>
            </p:cNvSpPr>
            <p:nvPr/>
          </p:nvSpPr>
          <p:spPr bwMode="auto">
            <a:xfrm>
              <a:off x="10102383" y="4143440"/>
              <a:ext cx="36859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39" name="Line 35">
              <a:extLst>
                <a:ext uri="{FF2B5EF4-FFF2-40B4-BE49-F238E27FC236}">
                  <a16:creationId xmlns:a16="http://schemas.microsoft.com/office/drawing/2014/main" id="{28D63DFA-7738-45EC-945C-93E98AD28C1A}"/>
                </a:ext>
              </a:extLst>
            </p:cNvPr>
            <p:cNvSpPr>
              <a:spLocks noChangeShapeType="1"/>
            </p:cNvSpPr>
            <p:nvPr/>
          </p:nvSpPr>
          <p:spPr bwMode="auto">
            <a:xfrm flipH="1">
              <a:off x="10142787" y="4117176"/>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0" name="Rectangle 36">
              <a:extLst>
                <a:ext uri="{FF2B5EF4-FFF2-40B4-BE49-F238E27FC236}">
                  <a16:creationId xmlns:a16="http://schemas.microsoft.com/office/drawing/2014/main" id="{90203D46-6C2F-421E-B8AF-15C81246BF25}"/>
                </a:ext>
              </a:extLst>
            </p:cNvPr>
            <p:cNvSpPr>
              <a:spLocks noChangeArrowheads="1"/>
            </p:cNvSpPr>
            <p:nvPr/>
          </p:nvSpPr>
          <p:spPr bwMode="auto">
            <a:xfrm>
              <a:off x="6348156" y="4020029"/>
              <a:ext cx="122867"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41" name="Line 37">
              <a:extLst>
                <a:ext uri="{FF2B5EF4-FFF2-40B4-BE49-F238E27FC236}">
                  <a16:creationId xmlns:a16="http://schemas.microsoft.com/office/drawing/2014/main" id="{93076913-DDB9-4FC9-9A44-D15A2EE5B9D1}"/>
                </a:ext>
              </a:extLst>
            </p:cNvPr>
            <p:cNvSpPr>
              <a:spLocks noChangeShapeType="1"/>
            </p:cNvSpPr>
            <p:nvPr/>
          </p:nvSpPr>
          <p:spPr bwMode="auto">
            <a:xfrm>
              <a:off x="6540668" y="3755550"/>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2" name="Line 38">
              <a:extLst>
                <a:ext uri="{FF2B5EF4-FFF2-40B4-BE49-F238E27FC236}">
                  <a16:creationId xmlns:a16="http://schemas.microsoft.com/office/drawing/2014/main" id="{15C49E5F-B6CD-4F9E-81E8-68B8D358F4E9}"/>
                </a:ext>
              </a:extLst>
            </p:cNvPr>
            <p:cNvSpPr>
              <a:spLocks noChangeShapeType="1"/>
            </p:cNvSpPr>
            <p:nvPr/>
          </p:nvSpPr>
          <p:spPr bwMode="auto">
            <a:xfrm flipH="1">
              <a:off x="10142787" y="3755550"/>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3" name="Rectangle 39">
              <a:extLst>
                <a:ext uri="{FF2B5EF4-FFF2-40B4-BE49-F238E27FC236}">
                  <a16:creationId xmlns:a16="http://schemas.microsoft.com/office/drawing/2014/main" id="{D1346FD1-3981-4F73-8627-16E1D21DF2A3}"/>
                </a:ext>
              </a:extLst>
            </p:cNvPr>
            <p:cNvSpPr>
              <a:spLocks noChangeArrowheads="1"/>
            </p:cNvSpPr>
            <p:nvPr/>
          </p:nvSpPr>
          <p:spPr bwMode="auto">
            <a:xfrm>
              <a:off x="5977017" y="3648477"/>
              <a:ext cx="554055"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0.002</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44" name="Line 40">
              <a:extLst>
                <a:ext uri="{FF2B5EF4-FFF2-40B4-BE49-F238E27FC236}">
                  <a16:creationId xmlns:a16="http://schemas.microsoft.com/office/drawing/2014/main" id="{8C796D39-44BF-4A17-B999-32033FADFF6C}"/>
                </a:ext>
              </a:extLst>
            </p:cNvPr>
            <p:cNvSpPr>
              <a:spLocks noChangeShapeType="1"/>
            </p:cNvSpPr>
            <p:nvPr/>
          </p:nvSpPr>
          <p:spPr bwMode="auto">
            <a:xfrm>
              <a:off x="6540668" y="3393924"/>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5" name="Line 41">
              <a:extLst>
                <a:ext uri="{FF2B5EF4-FFF2-40B4-BE49-F238E27FC236}">
                  <a16:creationId xmlns:a16="http://schemas.microsoft.com/office/drawing/2014/main" id="{49AAD338-8DFD-4AFD-BAEB-76B8D07F5D4C}"/>
                </a:ext>
              </a:extLst>
            </p:cNvPr>
            <p:cNvSpPr>
              <a:spLocks noChangeShapeType="1"/>
            </p:cNvSpPr>
            <p:nvPr/>
          </p:nvSpPr>
          <p:spPr bwMode="auto">
            <a:xfrm flipH="1">
              <a:off x="10142787" y="3393924"/>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6" name="Rectangle 42">
              <a:extLst>
                <a:ext uri="{FF2B5EF4-FFF2-40B4-BE49-F238E27FC236}">
                  <a16:creationId xmlns:a16="http://schemas.microsoft.com/office/drawing/2014/main" id="{8C9FC273-938C-4130-9B77-C745DCB6E2CD}"/>
                </a:ext>
              </a:extLst>
            </p:cNvPr>
            <p:cNvSpPr>
              <a:spLocks noChangeArrowheads="1"/>
            </p:cNvSpPr>
            <p:nvPr/>
          </p:nvSpPr>
          <p:spPr bwMode="auto">
            <a:xfrm>
              <a:off x="5977017" y="3286850"/>
              <a:ext cx="554055"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0.004</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47" name="Line 43">
              <a:extLst>
                <a:ext uri="{FF2B5EF4-FFF2-40B4-BE49-F238E27FC236}">
                  <a16:creationId xmlns:a16="http://schemas.microsoft.com/office/drawing/2014/main" id="{A8206B46-FA9C-4AAD-9E56-4FC6F564FC69}"/>
                </a:ext>
              </a:extLst>
            </p:cNvPr>
            <p:cNvSpPr>
              <a:spLocks noChangeShapeType="1"/>
            </p:cNvSpPr>
            <p:nvPr/>
          </p:nvSpPr>
          <p:spPr bwMode="auto">
            <a:xfrm>
              <a:off x="6540668" y="3034318"/>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8" name="Line 44">
              <a:extLst>
                <a:ext uri="{FF2B5EF4-FFF2-40B4-BE49-F238E27FC236}">
                  <a16:creationId xmlns:a16="http://schemas.microsoft.com/office/drawing/2014/main" id="{FCA7A757-6666-4791-B9DB-3F72B080A65A}"/>
                </a:ext>
              </a:extLst>
            </p:cNvPr>
            <p:cNvSpPr>
              <a:spLocks noChangeShapeType="1"/>
            </p:cNvSpPr>
            <p:nvPr/>
          </p:nvSpPr>
          <p:spPr bwMode="auto">
            <a:xfrm flipH="1">
              <a:off x="10142787" y="3034318"/>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9" name="Rectangle 45">
              <a:extLst>
                <a:ext uri="{FF2B5EF4-FFF2-40B4-BE49-F238E27FC236}">
                  <a16:creationId xmlns:a16="http://schemas.microsoft.com/office/drawing/2014/main" id="{62E1D1C0-62F9-4A87-945D-97ACE0FB7C93}"/>
                </a:ext>
              </a:extLst>
            </p:cNvPr>
            <p:cNvSpPr>
              <a:spLocks noChangeArrowheads="1"/>
            </p:cNvSpPr>
            <p:nvPr/>
          </p:nvSpPr>
          <p:spPr bwMode="auto">
            <a:xfrm>
              <a:off x="5977017" y="2925224"/>
              <a:ext cx="554055"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0.006</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0" name="Line 46">
              <a:extLst>
                <a:ext uri="{FF2B5EF4-FFF2-40B4-BE49-F238E27FC236}">
                  <a16:creationId xmlns:a16="http://schemas.microsoft.com/office/drawing/2014/main" id="{88FF855D-0F05-434D-A630-DA658A1BCC78}"/>
                </a:ext>
              </a:extLst>
            </p:cNvPr>
            <p:cNvSpPr>
              <a:spLocks noChangeShapeType="1"/>
            </p:cNvSpPr>
            <p:nvPr/>
          </p:nvSpPr>
          <p:spPr bwMode="auto">
            <a:xfrm>
              <a:off x="6540668" y="2680773"/>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1" name="Line 47">
              <a:extLst>
                <a:ext uri="{FF2B5EF4-FFF2-40B4-BE49-F238E27FC236}">
                  <a16:creationId xmlns:a16="http://schemas.microsoft.com/office/drawing/2014/main" id="{7FBD698E-8910-4D48-8893-A90B1B3BDA47}"/>
                </a:ext>
              </a:extLst>
            </p:cNvPr>
            <p:cNvSpPr>
              <a:spLocks noChangeShapeType="1"/>
            </p:cNvSpPr>
            <p:nvPr/>
          </p:nvSpPr>
          <p:spPr bwMode="auto">
            <a:xfrm flipH="1">
              <a:off x="10142787" y="2680773"/>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2" name="Rectangle 48">
              <a:extLst>
                <a:ext uri="{FF2B5EF4-FFF2-40B4-BE49-F238E27FC236}">
                  <a16:creationId xmlns:a16="http://schemas.microsoft.com/office/drawing/2014/main" id="{232AAA6F-CC2A-4503-8D28-EAFFB7BDE8AD}"/>
                </a:ext>
              </a:extLst>
            </p:cNvPr>
            <p:cNvSpPr>
              <a:spLocks noChangeArrowheads="1"/>
            </p:cNvSpPr>
            <p:nvPr/>
          </p:nvSpPr>
          <p:spPr bwMode="auto">
            <a:xfrm>
              <a:off x="5977017" y="2571679"/>
              <a:ext cx="554055"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0.008</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3" name="Line 49">
              <a:extLst>
                <a:ext uri="{FF2B5EF4-FFF2-40B4-BE49-F238E27FC236}">
                  <a16:creationId xmlns:a16="http://schemas.microsoft.com/office/drawing/2014/main" id="{5D808B7A-1F07-43C2-886D-4645DBD43312}"/>
                </a:ext>
              </a:extLst>
            </p:cNvPr>
            <p:cNvSpPr>
              <a:spLocks noChangeShapeType="1"/>
            </p:cNvSpPr>
            <p:nvPr/>
          </p:nvSpPr>
          <p:spPr bwMode="auto">
            <a:xfrm>
              <a:off x="6540668" y="2319146"/>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4" name="Line 50">
              <a:extLst>
                <a:ext uri="{FF2B5EF4-FFF2-40B4-BE49-F238E27FC236}">
                  <a16:creationId xmlns:a16="http://schemas.microsoft.com/office/drawing/2014/main" id="{05D77B08-3045-48AA-8AAF-3C5E4D548A7B}"/>
                </a:ext>
              </a:extLst>
            </p:cNvPr>
            <p:cNvSpPr>
              <a:spLocks noChangeShapeType="1"/>
            </p:cNvSpPr>
            <p:nvPr/>
          </p:nvSpPr>
          <p:spPr bwMode="auto">
            <a:xfrm flipH="1">
              <a:off x="10142787" y="2319146"/>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5" name="Rectangle 51">
              <a:extLst>
                <a:ext uri="{FF2B5EF4-FFF2-40B4-BE49-F238E27FC236}">
                  <a16:creationId xmlns:a16="http://schemas.microsoft.com/office/drawing/2014/main" id="{1EA6663C-130E-4D30-ACE5-9F10763CD35A}"/>
                </a:ext>
              </a:extLst>
            </p:cNvPr>
            <p:cNvSpPr>
              <a:spLocks noChangeArrowheads="1"/>
            </p:cNvSpPr>
            <p:nvPr/>
          </p:nvSpPr>
          <p:spPr bwMode="auto">
            <a:xfrm>
              <a:off x="6035602" y="2212073"/>
              <a:ext cx="431189"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0.01</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6" name="Line 52">
              <a:extLst>
                <a:ext uri="{FF2B5EF4-FFF2-40B4-BE49-F238E27FC236}">
                  <a16:creationId xmlns:a16="http://schemas.microsoft.com/office/drawing/2014/main" id="{0436B021-FC89-4B77-B091-4EA96F1A69C2}"/>
                </a:ext>
              </a:extLst>
            </p:cNvPr>
            <p:cNvSpPr>
              <a:spLocks noChangeShapeType="1"/>
            </p:cNvSpPr>
            <p:nvPr/>
          </p:nvSpPr>
          <p:spPr bwMode="auto">
            <a:xfrm>
              <a:off x="6540668" y="1957520"/>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7" name="Line 53">
              <a:extLst>
                <a:ext uri="{FF2B5EF4-FFF2-40B4-BE49-F238E27FC236}">
                  <a16:creationId xmlns:a16="http://schemas.microsoft.com/office/drawing/2014/main" id="{2A421A31-B793-44E0-9713-56EC9D831B39}"/>
                </a:ext>
              </a:extLst>
            </p:cNvPr>
            <p:cNvSpPr>
              <a:spLocks noChangeShapeType="1"/>
            </p:cNvSpPr>
            <p:nvPr/>
          </p:nvSpPr>
          <p:spPr bwMode="auto">
            <a:xfrm flipH="1">
              <a:off x="10142787" y="1957520"/>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8" name="Rectangle 54">
              <a:extLst>
                <a:ext uri="{FF2B5EF4-FFF2-40B4-BE49-F238E27FC236}">
                  <a16:creationId xmlns:a16="http://schemas.microsoft.com/office/drawing/2014/main" id="{799D1C70-A223-4FA3-9A0B-613C5A3E5B22}"/>
                </a:ext>
              </a:extLst>
            </p:cNvPr>
            <p:cNvSpPr>
              <a:spLocks noChangeArrowheads="1"/>
            </p:cNvSpPr>
            <p:nvPr/>
          </p:nvSpPr>
          <p:spPr bwMode="auto">
            <a:xfrm>
              <a:off x="5977017" y="1850446"/>
              <a:ext cx="554055"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0.012</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9" name="Line 55">
              <a:extLst>
                <a:ext uri="{FF2B5EF4-FFF2-40B4-BE49-F238E27FC236}">
                  <a16:creationId xmlns:a16="http://schemas.microsoft.com/office/drawing/2014/main" id="{E9EF5141-6688-414B-9502-CF3119362E3C}"/>
                </a:ext>
              </a:extLst>
            </p:cNvPr>
            <p:cNvSpPr>
              <a:spLocks noChangeShapeType="1"/>
            </p:cNvSpPr>
            <p:nvPr/>
          </p:nvSpPr>
          <p:spPr bwMode="auto">
            <a:xfrm>
              <a:off x="6540668" y="1595894"/>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0" name="Line 56">
              <a:extLst>
                <a:ext uri="{FF2B5EF4-FFF2-40B4-BE49-F238E27FC236}">
                  <a16:creationId xmlns:a16="http://schemas.microsoft.com/office/drawing/2014/main" id="{CF9F9A7D-E0DB-4758-B9ED-5887D052E4D9}"/>
                </a:ext>
              </a:extLst>
            </p:cNvPr>
            <p:cNvSpPr>
              <a:spLocks noChangeShapeType="1"/>
            </p:cNvSpPr>
            <p:nvPr/>
          </p:nvSpPr>
          <p:spPr bwMode="auto">
            <a:xfrm flipH="1">
              <a:off x="10142787" y="1595894"/>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1" name="Rectangle 57">
              <a:extLst>
                <a:ext uri="{FF2B5EF4-FFF2-40B4-BE49-F238E27FC236}">
                  <a16:creationId xmlns:a16="http://schemas.microsoft.com/office/drawing/2014/main" id="{2339CE66-973A-4A35-876E-A085B8C6E562}"/>
                </a:ext>
              </a:extLst>
            </p:cNvPr>
            <p:cNvSpPr>
              <a:spLocks noChangeArrowheads="1"/>
            </p:cNvSpPr>
            <p:nvPr/>
          </p:nvSpPr>
          <p:spPr bwMode="auto">
            <a:xfrm>
              <a:off x="5977017" y="1488819"/>
              <a:ext cx="554055"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0.014</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62" name="Line 58">
              <a:extLst>
                <a:ext uri="{FF2B5EF4-FFF2-40B4-BE49-F238E27FC236}">
                  <a16:creationId xmlns:a16="http://schemas.microsoft.com/office/drawing/2014/main" id="{E527A68D-3C95-4689-8BBA-EB253903DF34}"/>
                </a:ext>
              </a:extLst>
            </p:cNvPr>
            <p:cNvSpPr>
              <a:spLocks noChangeShapeType="1"/>
            </p:cNvSpPr>
            <p:nvPr/>
          </p:nvSpPr>
          <p:spPr bwMode="auto">
            <a:xfrm>
              <a:off x="6540668" y="1242349"/>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3" name="Line 59">
              <a:extLst>
                <a:ext uri="{FF2B5EF4-FFF2-40B4-BE49-F238E27FC236}">
                  <a16:creationId xmlns:a16="http://schemas.microsoft.com/office/drawing/2014/main" id="{E40610B3-53DB-4580-B004-FD56D2879AC1}"/>
                </a:ext>
              </a:extLst>
            </p:cNvPr>
            <p:cNvSpPr>
              <a:spLocks noChangeShapeType="1"/>
            </p:cNvSpPr>
            <p:nvPr/>
          </p:nvSpPr>
          <p:spPr bwMode="auto">
            <a:xfrm flipH="1">
              <a:off x="10142787" y="1242349"/>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4" name="Rectangle 60">
              <a:extLst>
                <a:ext uri="{FF2B5EF4-FFF2-40B4-BE49-F238E27FC236}">
                  <a16:creationId xmlns:a16="http://schemas.microsoft.com/office/drawing/2014/main" id="{E8ECCAD1-26A6-4FE9-91FC-B76FBC30A1B7}"/>
                </a:ext>
              </a:extLst>
            </p:cNvPr>
            <p:cNvSpPr>
              <a:spLocks noChangeArrowheads="1"/>
            </p:cNvSpPr>
            <p:nvPr/>
          </p:nvSpPr>
          <p:spPr bwMode="auto">
            <a:xfrm>
              <a:off x="5977017" y="1135275"/>
              <a:ext cx="554055" cy="2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0.016</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65" name="Line 61">
              <a:extLst>
                <a:ext uri="{FF2B5EF4-FFF2-40B4-BE49-F238E27FC236}">
                  <a16:creationId xmlns:a16="http://schemas.microsoft.com/office/drawing/2014/main" id="{84A1755D-FD40-4D85-A572-E8C8817AE148}"/>
                </a:ext>
              </a:extLst>
            </p:cNvPr>
            <p:cNvSpPr>
              <a:spLocks noChangeShapeType="1"/>
            </p:cNvSpPr>
            <p:nvPr/>
          </p:nvSpPr>
          <p:spPr bwMode="auto">
            <a:xfrm>
              <a:off x="6540668" y="1242349"/>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6" name="Line 62">
              <a:extLst>
                <a:ext uri="{FF2B5EF4-FFF2-40B4-BE49-F238E27FC236}">
                  <a16:creationId xmlns:a16="http://schemas.microsoft.com/office/drawing/2014/main" id="{C377ADE8-60DD-4D14-93DF-26E4B7045555}"/>
                </a:ext>
              </a:extLst>
            </p:cNvPr>
            <p:cNvSpPr>
              <a:spLocks noChangeShapeType="1"/>
            </p:cNvSpPr>
            <p:nvPr/>
          </p:nvSpPr>
          <p:spPr bwMode="auto">
            <a:xfrm>
              <a:off x="6540668" y="4117176"/>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7" name="Line 63">
              <a:extLst>
                <a:ext uri="{FF2B5EF4-FFF2-40B4-BE49-F238E27FC236}">
                  <a16:creationId xmlns:a16="http://schemas.microsoft.com/office/drawing/2014/main" id="{D2B61FB3-8354-4524-9F19-A5BD78637A8D}"/>
                </a:ext>
              </a:extLst>
            </p:cNvPr>
            <p:cNvSpPr>
              <a:spLocks noChangeShapeType="1"/>
            </p:cNvSpPr>
            <p:nvPr/>
          </p:nvSpPr>
          <p:spPr bwMode="auto">
            <a:xfrm flipV="1">
              <a:off x="10185212"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8" name="Line 64">
              <a:extLst>
                <a:ext uri="{FF2B5EF4-FFF2-40B4-BE49-F238E27FC236}">
                  <a16:creationId xmlns:a16="http://schemas.microsoft.com/office/drawing/2014/main" id="{237A0CF4-912B-41B0-8768-B89F38006E89}"/>
                </a:ext>
              </a:extLst>
            </p:cNvPr>
            <p:cNvSpPr>
              <a:spLocks noChangeShapeType="1"/>
            </p:cNvSpPr>
            <p:nvPr/>
          </p:nvSpPr>
          <p:spPr bwMode="auto">
            <a:xfrm flipV="1">
              <a:off x="6540668"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9" name="Freeform 65">
              <a:extLst>
                <a:ext uri="{FF2B5EF4-FFF2-40B4-BE49-F238E27FC236}">
                  <a16:creationId xmlns:a16="http://schemas.microsoft.com/office/drawing/2014/main" id="{0009859D-E9D1-414C-A64F-72F4BBB312E2}"/>
                </a:ext>
              </a:extLst>
            </p:cNvPr>
            <p:cNvSpPr>
              <a:spLocks/>
            </p:cNvSpPr>
            <p:nvPr/>
          </p:nvSpPr>
          <p:spPr bwMode="auto">
            <a:xfrm>
              <a:off x="6540668" y="2680773"/>
              <a:ext cx="3644544" cy="1420242"/>
            </a:xfrm>
            <a:custGeom>
              <a:avLst/>
              <a:gdLst>
                <a:gd name="T0" fmla="*/ 0 w 1804"/>
                <a:gd name="T1" fmla="*/ 703 h 703"/>
                <a:gd name="T2" fmla="*/ 30 w 1804"/>
                <a:gd name="T3" fmla="*/ 699 h 703"/>
                <a:gd name="T4" fmla="*/ 59 w 1804"/>
                <a:gd name="T5" fmla="*/ 695 h 703"/>
                <a:gd name="T6" fmla="*/ 88 w 1804"/>
                <a:gd name="T7" fmla="*/ 691 h 703"/>
                <a:gd name="T8" fmla="*/ 117 w 1804"/>
                <a:gd name="T9" fmla="*/ 686 h 703"/>
                <a:gd name="T10" fmla="*/ 150 w 1804"/>
                <a:gd name="T11" fmla="*/ 678 h 703"/>
                <a:gd name="T12" fmla="*/ 179 w 1804"/>
                <a:gd name="T13" fmla="*/ 670 h 703"/>
                <a:gd name="T14" fmla="*/ 208 w 1804"/>
                <a:gd name="T15" fmla="*/ 657 h 703"/>
                <a:gd name="T16" fmla="*/ 237 w 1804"/>
                <a:gd name="T17" fmla="*/ 645 h 703"/>
                <a:gd name="T18" fmla="*/ 271 w 1804"/>
                <a:gd name="T19" fmla="*/ 632 h 703"/>
                <a:gd name="T20" fmla="*/ 300 w 1804"/>
                <a:gd name="T21" fmla="*/ 611 h 703"/>
                <a:gd name="T22" fmla="*/ 329 w 1804"/>
                <a:gd name="T23" fmla="*/ 591 h 703"/>
                <a:gd name="T24" fmla="*/ 358 w 1804"/>
                <a:gd name="T25" fmla="*/ 570 h 703"/>
                <a:gd name="T26" fmla="*/ 391 w 1804"/>
                <a:gd name="T27" fmla="*/ 541 h 703"/>
                <a:gd name="T28" fmla="*/ 420 w 1804"/>
                <a:gd name="T29" fmla="*/ 512 h 703"/>
                <a:gd name="T30" fmla="*/ 449 w 1804"/>
                <a:gd name="T31" fmla="*/ 478 h 703"/>
                <a:gd name="T32" fmla="*/ 478 w 1804"/>
                <a:gd name="T33" fmla="*/ 441 h 703"/>
                <a:gd name="T34" fmla="*/ 507 w 1804"/>
                <a:gd name="T35" fmla="*/ 403 h 703"/>
                <a:gd name="T36" fmla="*/ 541 w 1804"/>
                <a:gd name="T37" fmla="*/ 362 h 703"/>
                <a:gd name="T38" fmla="*/ 570 w 1804"/>
                <a:gd name="T39" fmla="*/ 320 h 703"/>
                <a:gd name="T40" fmla="*/ 599 w 1804"/>
                <a:gd name="T41" fmla="*/ 279 h 703"/>
                <a:gd name="T42" fmla="*/ 628 w 1804"/>
                <a:gd name="T43" fmla="*/ 237 h 703"/>
                <a:gd name="T44" fmla="*/ 661 w 1804"/>
                <a:gd name="T45" fmla="*/ 195 h 703"/>
                <a:gd name="T46" fmla="*/ 690 w 1804"/>
                <a:gd name="T47" fmla="*/ 154 h 703"/>
                <a:gd name="T48" fmla="*/ 719 w 1804"/>
                <a:gd name="T49" fmla="*/ 116 h 703"/>
                <a:gd name="T50" fmla="*/ 749 w 1804"/>
                <a:gd name="T51" fmla="*/ 83 h 703"/>
                <a:gd name="T52" fmla="*/ 782 w 1804"/>
                <a:gd name="T53" fmla="*/ 54 h 703"/>
                <a:gd name="T54" fmla="*/ 811 w 1804"/>
                <a:gd name="T55" fmla="*/ 29 h 703"/>
                <a:gd name="T56" fmla="*/ 840 w 1804"/>
                <a:gd name="T57" fmla="*/ 12 h 703"/>
                <a:gd name="T58" fmla="*/ 869 w 1804"/>
                <a:gd name="T59" fmla="*/ 4 h 703"/>
                <a:gd name="T60" fmla="*/ 902 w 1804"/>
                <a:gd name="T61" fmla="*/ 0 h 703"/>
                <a:gd name="T62" fmla="*/ 931 w 1804"/>
                <a:gd name="T63" fmla="*/ 4 h 703"/>
                <a:gd name="T64" fmla="*/ 961 w 1804"/>
                <a:gd name="T65" fmla="*/ 12 h 703"/>
                <a:gd name="T66" fmla="*/ 990 w 1804"/>
                <a:gd name="T67" fmla="*/ 29 h 703"/>
                <a:gd name="T68" fmla="*/ 1019 w 1804"/>
                <a:gd name="T69" fmla="*/ 54 h 703"/>
                <a:gd name="T70" fmla="*/ 1052 w 1804"/>
                <a:gd name="T71" fmla="*/ 83 h 703"/>
                <a:gd name="T72" fmla="*/ 1081 w 1804"/>
                <a:gd name="T73" fmla="*/ 116 h 703"/>
                <a:gd name="T74" fmla="*/ 1110 w 1804"/>
                <a:gd name="T75" fmla="*/ 154 h 703"/>
                <a:gd name="T76" fmla="*/ 1139 w 1804"/>
                <a:gd name="T77" fmla="*/ 195 h 703"/>
                <a:gd name="T78" fmla="*/ 1172 w 1804"/>
                <a:gd name="T79" fmla="*/ 237 h 703"/>
                <a:gd name="T80" fmla="*/ 1202 w 1804"/>
                <a:gd name="T81" fmla="*/ 279 h 703"/>
                <a:gd name="T82" fmla="*/ 1231 w 1804"/>
                <a:gd name="T83" fmla="*/ 320 h 703"/>
                <a:gd name="T84" fmla="*/ 1260 w 1804"/>
                <a:gd name="T85" fmla="*/ 362 h 703"/>
                <a:gd name="T86" fmla="*/ 1293 w 1804"/>
                <a:gd name="T87" fmla="*/ 403 h 703"/>
                <a:gd name="T88" fmla="*/ 1322 w 1804"/>
                <a:gd name="T89" fmla="*/ 441 h 703"/>
                <a:gd name="T90" fmla="*/ 1351 w 1804"/>
                <a:gd name="T91" fmla="*/ 478 h 703"/>
                <a:gd name="T92" fmla="*/ 1380 w 1804"/>
                <a:gd name="T93" fmla="*/ 512 h 703"/>
                <a:gd name="T94" fmla="*/ 1409 w 1804"/>
                <a:gd name="T95" fmla="*/ 541 h 703"/>
                <a:gd name="T96" fmla="*/ 1443 w 1804"/>
                <a:gd name="T97" fmla="*/ 570 h 703"/>
                <a:gd name="T98" fmla="*/ 1472 w 1804"/>
                <a:gd name="T99" fmla="*/ 591 h 703"/>
                <a:gd name="T100" fmla="*/ 1501 w 1804"/>
                <a:gd name="T101" fmla="*/ 611 h 703"/>
                <a:gd name="T102" fmla="*/ 1530 w 1804"/>
                <a:gd name="T103" fmla="*/ 632 h 703"/>
                <a:gd name="T104" fmla="*/ 1563 w 1804"/>
                <a:gd name="T105" fmla="*/ 645 h 703"/>
                <a:gd name="T106" fmla="*/ 1592 w 1804"/>
                <a:gd name="T107" fmla="*/ 657 h 703"/>
                <a:gd name="T108" fmla="*/ 1621 w 1804"/>
                <a:gd name="T109" fmla="*/ 670 h 703"/>
                <a:gd name="T110" fmla="*/ 1650 w 1804"/>
                <a:gd name="T111" fmla="*/ 678 h 703"/>
                <a:gd name="T112" fmla="*/ 1684 w 1804"/>
                <a:gd name="T113" fmla="*/ 686 h 703"/>
                <a:gd name="T114" fmla="*/ 1713 w 1804"/>
                <a:gd name="T115" fmla="*/ 691 h 703"/>
                <a:gd name="T116" fmla="*/ 1742 w 1804"/>
                <a:gd name="T117" fmla="*/ 695 h 703"/>
                <a:gd name="T118" fmla="*/ 1771 w 1804"/>
                <a:gd name="T119" fmla="*/ 699 h 703"/>
                <a:gd name="T120" fmla="*/ 1804 w 1804"/>
                <a:gd name="T121" fmla="*/ 70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4" h="703">
                  <a:moveTo>
                    <a:pt x="0" y="703"/>
                  </a:moveTo>
                  <a:lnTo>
                    <a:pt x="30" y="699"/>
                  </a:lnTo>
                  <a:lnTo>
                    <a:pt x="59" y="695"/>
                  </a:lnTo>
                  <a:lnTo>
                    <a:pt x="88" y="691"/>
                  </a:lnTo>
                  <a:lnTo>
                    <a:pt x="117" y="686"/>
                  </a:lnTo>
                  <a:lnTo>
                    <a:pt x="150" y="678"/>
                  </a:lnTo>
                  <a:lnTo>
                    <a:pt x="179" y="670"/>
                  </a:lnTo>
                  <a:lnTo>
                    <a:pt x="208" y="657"/>
                  </a:lnTo>
                  <a:lnTo>
                    <a:pt x="237" y="645"/>
                  </a:lnTo>
                  <a:lnTo>
                    <a:pt x="271" y="632"/>
                  </a:lnTo>
                  <a:lnTo>
                    <a:pt x="300" y="611"/>
                  </a:lnTo>
                  <a:lnTo>
                    <a:pt x="329" y="591"/>
                  </a:lnTo>
                  <a:lnTo>
                    <a:pt x="358" y="570"/>
                  </a:lnTo>
                  <a:lnTo>
                    <a:pt x="391" y="541"/>
                  </a:lnTo>
                  <a:lnTo>
                    <a:pt x="420" y="512"/>
                  </a:lnTo>
                  <a:lnTo>
                    <a:pt x="449" y="478"/>
                  </a:lnTo>
                  <a:lnTo>
                    <a:pt x="478" y="441"/>
                  </a:lnTo>
                  <a:lnTo>
                    <a:pt x="507" y="403"/>
                  </a:lnTo>
                  <a:lnTo>
                    <a:pt x="541" y="362"/>
                  </a:lnTo>
                  <a:lnTo>
                    <a:pt x="570" y="320"/>
                  </a:lnTo>
                  <a:lnTo>
                    <a:pt x="599" y="279"/>
                  </a:lnTo>
                  <a:lnTo>
                    <a:pt x="628" y="237"/>
                  </a:lnTo>
                  <a:lnTo>
                    <a:pt x="661" y="195"/>
                  </a:lnTo>
                  <a:lnTo>
                    <a:pt x="690" y="154"/>
                  </a:lnTo>
                  <a:lnTo>
                    <a:pt x="719" y="116"/>
                  </a:lnTo>
                  <a:lnTo>
                    <a:pt x="749" y="83"/>
                  </a:lnTo>
                  <a:lnTo>
                    <a:pt x="782" y="54"/>
                  </a:lnTo>
                  <a:lnTo>
                    <a:pt x="811" y="29"/>
                  </a:lnTo>
                  <a:lnTo>
                    <a:pt x="840" y="12"/>
                  </a:lnTo>
                  <a:lnTo>
                    <a:pt x="869" y="4"/>
                  </a:lnTo>
                  <a:lnTo>
                    <a:pt x="902" y="0"/>
                  </a:lnTo>
                  <a:lnTo>
                    <a:pt x="931" y="4"/>
                  </a:lnTo>
                  <a:lnTo>
                    <a:pt x="961" y="12"/>
                  </a:lnTo>
                  <a:lnTo>
                    <a:pt x="990" y="29"/>
                  </a:lnTo>
                  <a:lnTo>
                    <a:pt x="1019" y="54"/>
                  </a:lnTo>
                  <a:lnTo>
                    <a:pt x="1052" y="83"/>
                  </a:lnTo>
                  <a:lnTo>
                    <a:pt x="1081" y="116"/>
                  </a:lnTo>
                  <a:lnTo>
                    <a:pt x="1110" y="154"/>
                  </a:lnTo>
                  <a:lnTo>
                    <a:pt x="1139" y="195"/>
                  </a:lnTo>
                  <a:lnTo>
                    <a:pt x="1172" y="237"/>
                  </a:lnTo>
                  <a:lnTo>
                    <a:pt x="1202" y="279"/>
                  </a:lnTo>
                  <a:lnTo>
                    <a:pt x="1231" y="320"/>
                  </a:lnTo>
                  <a:lnTo>
                    <a:pt x="1260" y="362"/>
                  </a:lnTo>
                  <a:lnTo>
                    <a:pt x="1293" y="403"/>
                  </a:lnTo>
                  <a:lnTo>
                    <a:pt x="1322" y="441"/>
                  </a:lnTo>
                  <a:lnTo>
                    <a:pt x="1351" y="478"/>
                  </a:lnTo>
                  <a:lnTo>
                    <a:pt x="1380" y="512"/>
                  </a:lnTo>
                  <a:lnTo>
                    <a:pt x="1409" y="541"/>
                  </a:lnTo>
                  <a:lnTo>
                    <a:pt x="1443" y="570"/>
                  </a:lnTo>
                  <a:lnTo>
                    <a:pt x="1472" y="591"/>
                  </a:lnTo>
                  <a:lnTo>
                    <a:pt x="1501" y="611"/>
                  </a:lnTo>
                  <a:lnTo>
                    <a:pt x="1530" y="632"/>
                  </a:lnTo>
                  <a:lnTo>
                    <a:pt x="1563" y="645"/>
                  </a:lnTo>
                  <a:lnTo>
                    <a:pt x="1592" y="657"/>
                  </a:lnTo>
                  <a:lnTo>
                    <a:pt x="1621" y="670"/>
                  </a:lnTo>
                  <a:lnTo>
                    <a:pt x="1650" y="678"/>
                  </a:lnTo>
                  <a:lnTo>
                    <a:pt x="1684" y="686"/>
                  </a:lnTo>
                  <a:lnTo>
                    <a:pt x="1713" y="691"/>
                  </a:lnTo>
                  <a:lnTo>
                    <a:pt x="1742" y="695"/>
                  </a:lnTo>
                  <a:lnTo>
                    <a:pt x="1771" y="699"/>
                  </a:lnTo>
                  <a:lnTo>
                    <a:pt x="1804" y="703"/>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0" name="Rectangle 80">
              <a:extLst>
                <a:ext uri="{FF2B5EF4-FFF2-40B4-BE49-F238E27FC236}">
                  <a16:creationId xmlns:a16="http://schemas.microsoft.com/office/drawing/2014/main" id="{5148E68E-A922-44A3-8F43-7D3D643A3C74}"/>
                </a:ext>
              </a:extLst>
            </p:cNvPr>
            <p:cNvSpPr>
              <a:spLocks noChangeArrowheads="1"/>
            </p:cNvSpPr>
            <p:nvPr/>
          </p:nvSpPr>
          <p:spPr bwMode="auto">
            <a:xfrm rot="16200000">
              <a:off x="5528604" y="2523977"/>
              <a:ext cx="519281" cy="3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PDF</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71" name="Rectangle 79">
              <a:extLst>
                <a:ext uri="{FF2B5EF4-FFF2-40B4-BE49-F238E27FC236}">
                  <a16:creationId xmlns:a16="http://schemas.microsoft.com/office/drawing/2014/main" id="{A6EBEDD7-2DE8-4320-9C5D-E3F5FB85D4EB}"/>
                </a:ext>
              </a:extLst>
            </p:cNvPr>
            <p:cNvSpPr>
              <a:spLocks noChangeArrowheads="1"/>
            </p:cNvSpPr>
            <p:nvPr/>
          </p:nvSpPr>
          <p:spPr bwMode="auto">
            <a:xfrm>
              <a:off x="8305232" y="4331993"/>
              <a:ext cx="129820" cy="3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972687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2" name="Text Placeholder 141">
                <a:extLst>
                  <a:ext uri="{FF2B5EF4-FFF2-40B4-BE49-F238E27FC236}">
                    <a16:creationId xmlns:a16="http://schemas.microsoft.com/office/drawing/2014/main" id="{40B03061-0BBC-47FF-A330-78F300760C96}"/>
                  </a:ext>
                </a:extLst>
              </p:cNvPr>
              <p:cNvSpPr>
                <a:spLocks noGrp="1"/>
              </p:cNvSpPr>
              <p:nvPr>
                <p:ph type="body" sz="quarter" idx="10"/>
              </p:nvPr>
            </p:nvSpPr>
            <p:spPr/>
            <p:txBody>
              <a:bodyPr/>
              <a:lstStyle/>
              <a:p>
                <a:r>
                  <a:rPr lang="en-US" dirty="0"/>
                  <a:t>Conditional probability</a:t>
                </a:r>
              </a:p>
              <a:p>
                <a:pPr lvl="1"/>
                <a:r>
                  <a:rPr lang="en-US" dirty="0"/>
                  <a:t>Event A: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&gt;</m:t>
                    </m:r>
                    <m:r>
                      <a:rPr lang="en-US" b="0" i="1" smtClean="0">
                        <a:latin typeface="Cambria Math" panose="02040503050406030204" pitchFamily="18" charset="0"/>
                      </a:rPr>
                      <m:t>𝑠</m:t>
                    </m:r>
                  </m:oMath>
                </a14:m>
                <a:r>
                  <a:rPr lang="en-US" dirty="0"/>
                  <a:t>, Event B: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a14:m>
                <a:endParaRPr lang="en-US" dirty="0"/>
              </a:p>
              <a:p>
                <a:pPr lvl="1"/>
                <a:endParaRPr lang="en-US" dirty="0"/>
              </a:p>
              <a:p>
                <a:pPr lvl="1"/>
                <a:endParaRPr lang="en-US" dirty="0"/>
              </a:p>
              <a:p>
                <a:pPr lvl="1"/>
                <a:r>
                  <a:rPr lang="en-US" dirty="0"/>
                  <a:t>When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a14:m>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&gt;</m:t>
                        </m:r>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&gt;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&gt;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oMath>
                </a14:m>
                <a:endParaRPr lang="en-US" dirty="0"/>
              </a:p>
              <a:p>
                <a:pPr lvl="1"/>
                <a:r>
                  <a:rPr lang="en-US" dirty="0"/>
                  <a:t>When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a14:m>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&gt;</m:t>
                        </m:r>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&gt;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oMath>
                </a14:m>
                <a:endParaRPr lang="en-US" dirty="0"/>
              </a:p>
              <a:p>
                <a:endParaRPr lang="en-US" dirty="0"/>
              </a:p>
              <a:p>
                <a:endParaRPr lang="en-US" dirty="0"/>
              </a:p>
              <a:p>
                <a:endParaRPr lang="en-US" dirty="0"/>
              </a:p>
              <a:p>
                <a:r>
                  <a:rPr lang="en-US" dirty="0"/>
                  <a:t>Unknown material strength (epistemic</a:t>
                </a:r>
                <a:br>
                  <a:rPr lang="en-US" dirty="0"/>
                </a:br>
                <a:r>
                  <a:rPr lang="en-US" dirty="0"/>
                  <a:t>uncertainty) is significantly changed </a:t>
                </a:r>
                <a:br>
                  <a:rPr lang="en-US" dirty="0"/>
                </a:br>
                <a:r>
                  <a:rPr lang="en-US" dirty="0"/>
                  <a:t>due to the evidence</a:t>
                </a:r>
              </a:p>
            </p:txBody>
          </p:sp>
        </mc:Choice>
        <mc:Fallback xmlns="">
          <p:sp>
            <p:nvSpPr>
              <p:cNvPr id="142" name="Text Placeholder 141">
                <a:extLst>
                  <a:ext uri="{FF2B5EF4-FFF2-40B4-BE49-F238E27FC236}">
                    <a16:creationId xmlns:a16="http://schemas.microsoft.com/office/drawing/2014/main" id="{40B03061-0BBC-47FF-A330-78F300760C9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DEDB666-D4E8-49EC-9403-48B6FABA756D}"/>
              </a:ext>
            </a:extLst>
          </p:cNvPr>
          <p:cNvSpPr>
            <a:spLocks noGrp="1"/>
          </p:cNvSpPr>
          <p:nvPr>
            <p:ph type="title"/>
          </p:nvPr>
        </p:nvSpPr>
        <p:spPr/>
        <p:txBody>
          <a:bodyPr/>
          <a:lstStyle/>
          <a:p>
            <a:r>
              <a:rPr lang="en-US" dirty="0"/>
              <a:t>Ex) Proof Load Test cont.</a:t>
            </a:r>
          </a:p>
        </p:txBody>
      </p: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1FBFA0D3-EDC6-4A97-976E-42ECFDB879DB}"/>
                  </a:ext>
                </a:extLst>
              </p:cNvPr>
              <p:cNvSpPr txBox="1"/>
              <p:nvPr/>
            </p:nvSpPr>
            <p:spPr>
              <a:xfrm>
                <a:off x="1300068" y="1950098"/>
                <a:ext cx="4129720" cy="64184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r>
                                <a:rPr lang="en-US" sz="2000" b="0" i="1" smtClean="0">
                                  <a:latin typeface="Cambria Math" panose="02040503050406030204" pitchFamily="18" charset="0"/>
                                </a:rPr>
                                <m:t>&gt;</m:t>
                              </m:r>
                              <m:r>
                                <a:rPr lang="en-US" sz="2000" b="0" i="1" smtClean="0">
                                  <a:latin typeface="Cambria Math" panose="02040503050406030204" pitchFamily="18" charset="0"/>
                                </a:rPr>
                                <m:t>𝑠</m:t>
                              </m:r>
                            </m:e>
                          </m:d>
                          <m:r>
                            <a:rPr lang="en-US" sz="2000" b="0" i="1" smtClean="0">
                              <a:latin typeface="Cambria Math" panose="02040503050406030204" pitchFamily="18" charset="0"/>
                            </a:rPr>
                            <m:t>𝑆</m:t>
                          </m:r>
                          <m:r>
                            <a:rPr lang="en-US" sz="2000" b="0" i="1" smtClean="0">
                              <a:latin typeface="Cambria Math" panose="02040503050406030204" pitchFamily="18" charset="0"/>
                            </a:rPr>
                            <m:t>&gt;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&gt;</m:t>
                          </m:r>
                          <m:r>
                            <a:rPr lang="en-US" sz="2000" b="0" i="1" smtClean="0">
                              <a:latin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𝑆</m:t>
                          </m:r>
                          <m:r>
                            <a:rPr lang="en-US" sz="2000" b="0" i="1" smtClean="0">
                              <a:latin typeface="Cambria Math" panose="02040503050406030204" pitchFamily="18" charset="0"/>
                              <a:ea typeface="Cambria Math" panose="02040503050406030204" pitchFamily="18" charset="0"/>
                            </a:rPr>
                            <m:t>&gt;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𝑠</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&gt;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den>
                      </m:f>
                    </m:oMath>
                  </m:oMathPara>
                </a14:m>
                <a:endParaRPr lang="en-US" sz="2000" b="0" i="1" dirty="0">
                  <a:latin typeface="Cambria Math" panose="02040503050406030204" pitchFamily="18" charset="0"/>
                </a:endParaRPr>
              </a:p>
            </p:txBody>
          </p:sp>
        </mc:Choice>
        <mc:Fallback xmlns="">
          <p:sp>
            <p:nvSpPr>
              <p:cNvPr id="143" name="TextBox 142">
                <a:extLst>
                  <a:ext uri="{FF2B5EF4-FFF2-40B4-BE49-F238E27FC236}">
                    <a16:creationId xmlns:a16="http://schemas.microsoft.com/office/drawing/2014/main" id="{1FBFA0D3-EDC6-4A97-976E-42ECFDB879DB}"/>
                  </a:ext>
                </a:extLst>
              </p:cNvPr>
              <p:cNvSpPr txBox="1">
                <a:spLocks noRot="1" noChangeAspect="1" noMove="1" noResize="1" noEditPoints="1" noAdjustHandles="1" noChangeArrowheads="1" noChangeShapeType="1" noTextEdit="1"/>
              </p:cNvSpPr>
              <p:nvPr/>
            </p:nvSpPr>
            <p:spPr>
              <a:xfrm>
                <a:off x="1300068" y="1950098"/>
                <a:ext cx="4129720" cy="641842"/>
              </a:xfrm>
              <a:prstGeom prst="rect">
                <a:avLst/>
              </a:prstGeom>
              <a:blipFill>
                <a:blip r:embed="rId3"/>
                <a:stretch>
                  <a:fillRect/>
                </a:stretch>
              </a:blipFill>
            </p:spPr>
            <p:txBody>
              <a:bodyPr/>
              <a:lstStyle/>
              <a:p>
                <a:r>
                  <a:rPr lang="en-US">
                    <a:noFill/>
                  </a:rPr>
                  <a:t> </a:t>
                </a:r>
              </a:p>
            </p:txBody>
          </p:sp>
        </mc:Fallback>
      </mc:AlternateContent>
      <p:sp>
        <p:nvSpPr>
          <p:cNvPr id="144" name="Arrow: Right 143">
            <a:extLst>
              <a:ext uri="{FF2B5EF4-FFF2-40B4-BE49-F238E27FC236}">
                <a16:creationId xmlns:a16="http://schemas.microsoft.com/office/drawing/2014/main" id="{D9084606-5E79-4285-93FF-7156A954E574}"/>
              </a:ext>
            </a:extLst>
          </p:cNvPr>
          <p:cNvSpPr/>
          <p:nvPr/>
        </p:nvSpPr>
        <p:spPr>
          <a:xfrm>
            <a:off x="690470" y="4111787"/>
            <a:ext cx="342122" cy="236376"/>
          </a:xfrm>
          <a:prstGeom prst="rightArrow">
            <a:avLst/>
          </a:prstGeom>
          <a:solidFill>
            <a:srgbClr val="FFFF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1035F202-6078-4B36-960C-8DF94E5A8515}"/>
                  </a:ext>
                </a:extLst>
              </p:cNvPr>
              <p:cNvSpPr txBox="1"/>
              <p:nvPr/>
            </p:nvSpPr>
            <p:spPr>
              <a:xfrm>
                <a:off x="985942" y="3660140"/>
                <a:ext cx="4508990" cy="1139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r>
                                <a:rPr lang="en-US" sz="2000" b="0" i="1" smtClean="0">
                                  <a:latin typeface="Cambria Math" panose="02040503050406030204" pitchFamily="18" charset="0"/>
                                </a:rPr>
                                <m:t>&gt;</m:t>
                              </m:r>
                              <m:r>
                                <a:rPr lang="en-US" sz="2000" b="0" i="1" smtClean="0">
                                  <a:latin typeface="Cambria Math" panose="02040503050406030204" pitchFamily="18" charset="0"/>
                                </a:rPr>
                                <m:t>𝑠</m:t>
                              </m:r>
                            </m:e>
                          </m:d>
                          <m:r>
                            <a:rPr lang="en-US" sz="2000" b="0" i="1" smtClean="0">
                              <a:latin typeface="Cambria Math" panose="02040503050406030204" pitchFamily="18" charset="0"/>
                            </a:rPr>
                            <m:t>𝑆</m:t>
                          </m:r>
                          <m:r>
                            <a:rPr lang="en-US" sz="2000" b="0" i="1" smtClean="0">
                              <a:latin typeface="Cambria Math" panose="02040503050406030204" pitchFamily="18" charset="0"/>
                            </a:rPr>
                            <m:t>&gt;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f>
                                <m:fPr>
                                  <m:ctrlPr>
                                    <a:rPr lang="en-US" sz="2000" b="0" i="1" smtClean="0">
                                      <a:latin typeface="Cambria Math" panose="02040503050406030204" pitchFamily="18" charset="0"/>
                                    </a:rPr>
                                  </m:ctrlPr>
                                </m:fPr>
                                <m:num>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𝑆</m:t>
                                  </m:r>
                                  <m:r>
                                    <a:rPr lang="en-US" sz="2000" i="1">
                                      <a:latin typeface="Cambria Math" panose="02040503050406030204" pitchFamily="18" charset="0"/>
                                      <a:ea typeface="Cambria Math" panose="02040503050406030204" pitchFamily="18" charset="0"/>
                                    </a:rPr>
                                    <m:t>&gt;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m:rPr>
                                      <m:nor/>
                                    </m:rPr>
                                    <a:rPr lang="en-US" sz="2000" dirty="0"/>
                                    <m:t> </m:t>
                                  </m:r>
                                </m:num>
                                <m:den>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𝑆</m:t>
                                  </m:r>
                                  <m:r>
                                    <a:rPr lang="en-US" sz="2000" i="1">
                                      <a:latin typeface="Cambria Math" panose="02040503050406030204" pitchFamily="18" charset="0"/>
                                      <a:ea typeface="Cambria Math" panose="02040503050406030204" pitchFamily="18" charset="0"/>
                                    </a:rPr>
                                    <m:t>&gt;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𝑠</m:t>
                                      </m:r>
                                    </m:e>
                                    <m:sup>
                                      <m:r>
                                        <a:rPr lang="en-US" sz="2000" i="1">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m:rPr>
                                      <m:nor/>
                                    </m:rPr>
                                    <a:rPr lang="en-US" sz="2000" dirty="0"/>
                                    <m:t> </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&gt;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e>
                              <m:r>
                                <a:rPr lang="en-US" b="0" i="1" smtClean="0">
                                  <a:latin typeface="Cambria Math" panose="02040503050406030204" pitchFamily="18" charset="0"/>
                                </a:rPr>
                                <m:t>          1</m:t>
                              </m:r>
                              <m:r>
                                <a:rPr lang="en-US" i="1">
                                  <a:latin typeface="Cambria Math" panose="02040503050406030204" pitchFamily="18" charset="0"/>
                                </a:rPr>
                                <m:t>, </m:t>
                              </m:r>
                              <m:r>
                                <a:rPr lang="en-US" b="0" i="0" smtClean="0">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𝑠</m:t>
                              </m:r>
                              <m:r>
                                <a:rPr lang="en-US" b="0" i="1" smtClean="0">
                                  <a:latin typeface="Cambria Math" panose="02040503050406030204" pitchFamily="18" charset="0"/>
                                </a:rPr>
                                <m:t>&lt;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qArr>
                        </m:e>
                      </m:d>
                    </m:oMath>
                  </m:oMathPara>
                </a14:m>
                <a:endParaRPr lang="en-US" sz="2000" b="0" i="1" dirty="0">
                  <a:latin typeface="Cambria Math" panose="02040503050406030204" pitchFamily="18" charset="0"/>
                </a:endParaRPr>
              </a:p>
            </p:txBody>
          </p:sp>
        </mc:Choice>
        <mc:Fallback xmlns="">
          <p:sp>
            <p:nvSpPr>
              <p:cNvPr id="145" name="TextBox 144">
                <a:extLst>
                  <a:ext uri="{FF2B5EF4-FFF2-40B4-BE49-F238E27FC236}">
                    <a16:creationId xmlns:a16="http://schemas.microsoft.com/office/drawing/2014/main" id="{1035F202-6078-4B36-960C-8DF94E5A8515}"/>
                  </a:ext>
                </a:extLst>
              </p:cNvPr>
              <p:cNvSpPr txBox="1">
                <a:spLocks noRot="1" noChangeAspect="1" noMove="1" noResize="1" noEditPoints="1" noAdjustHandles="1" noChangeArrowheads="1" noChangeShapeType="1" noTextEdit="1"/>
              </p:cNvSpPr>
              <p:nvPr/>
            </p:nvSpPr>
            <p:spPr>
              <a:xfrm>
                <a:off x="985942" y="3660140"/>
                <a:ext cx="4508990" cy="1139671"/>
              </a:xfrm>
              <a:prstGeom prst="rect">
                <a:avLst/>
              </a:prstGeom>
              <a:blipFill>
                <a:blip r:embed="rId4"/>
                <a:stretch>
                  <a:fillRect/>
                </a:stretch>
              </a:blipFill>
            </p:spPr>
            <p:txBody>
              <a:bodyPr/>
              <a:lstStyle/>
              <a:p>
                <a:r>
                  <a:rPr lang="en-US">
                    <a:noFill/>
                  </a:rPr>
                  <a:t> </a:t>
                </a:r>
              </a:p>
            </p:txBody>
          </p:sp>
        </mc:Fallback>
      </mc:AlternateContent>
      <p:grpSp>
        <p:nvGrpSpPr>
          <p:cNvPr id="146" name="Group 3">
            <a:extLst>
              <a:ext uri="{FF2B5EF4-FFF2-40B4-BE49-F238E27FC236}">
                <a16:creationId xmlns:a16="http://schemas.microsoft.com/office/drawing/2014/main" id="{EA32932C-438A-4632-BB67-D91A6C9F6F3B}"/>
              </a:ext>
            </a:extLst>
          </p:cNvPr>
          <p:cNvGrpSpPr/>
          <p:nvPr/>
        </p:nvGrpSpPr>
        <p:grpSpPr>
          <a:xfrm>
            <a:off x="5581084" y="1036102"/>
            <a:ext cx="3532744" cy="2697698"/>
            <a:chOff x="1200864" y="1133669"/>
            <a:chExt cx="4499152" cy="3435674"/>
          </a:xfrm>
        </p:grpSpPr>
        <p:sp>
          <p:nvSpPr>
            <p:cNvPr id="147" name="Rectangle 6">
              <a:extLst>
                <a:ext uri="{FF2B5EF4-FFF2-40B4-BE49-F238E27FC236}">
                  <a16:creationId xmlns:a16="http://schemas.microsoft.com/office/drawing/2014/main" id="{B4433580-71E7-4781-9B26-D136D700E675}"/>
                </a:ext>
              </a:extLst>
            </p:cNvPr>
            <p:cNvSpPr>
              <a:spLocks noChangeArrowheads="1"/>
            </p:cNvSpPr>
            <p:nvPr/>
          </p:nvSpPr>
          <p:spPr bwMode="auto">
            <a:xfrm>
              <a:off x="1809609" y="1208414"/>
              <a:ext cx="3675724" cy="2899685"/>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8" name="Line 7">
              <a:extLst>
                <a:ext uri="{FF2B5EF4-FFF2-40B4-BE49-F238E27FC236}">
                  <a16:creationId xmlns:a16="http://schemas.microsoft.com/office/drawing/2014/main" id="{0489A626-35D5-40EA-AC9C-18A6FFE9C1EC}"/>
                </a:ext>
              </a:extLst>
            </p:cNvPr>
            <p:cNvSpPr>
              <a:spLocks noChangeShapeType="1"/>
            </p:cNvSpPr>
            <p:nvPr/>
          </p:nvSpPr>
          <p:spPr bwMode="auto">
            <a:xfrm>
              <a:off x="1809609" y="1208414"/>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9" name="Line 8">
              <a:extLst>
                <a:ext uri="{FF2B5EF4-FFF2-40B4-BE49-F238E27FC236}">
                  <a16:creationId xmlns:a16="http://schemas.microsoft.com/office/drawing/2014/main" id="{20B79682-CA07-4699-84CA-A6B4126E31EF}"/>
                </a:ext>
              </a:extLst>
            </p:cNvPr>
            <p:cNvSpPr>
              <a:spLocks noChangeShapeType="1"/>
            </p:cNvSpPr>
            <p:nvPr/>
          </p:nvSpPr>
          <p:spPr bwMode="auto">
            <a:xfrm>
              <a:off x="1809609" y="4108099"/>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0" name="Line 10">
              <a:extLst>
                <a:ext uri="{FF2B5EF4-FFF2-40B4-BE49-F238E27FC236}">
                  <a16:creationId xmlns:a16="http://schemas.microsoft.com/office/drawing/2014/main" id="{0E3416D2-3797-45BC-B47D-95BA033ABD6F}"/>
                </a:ext>
              </a:extLst>
            </p:cNvPr>
            <p:cNvSpPr>
              <a:spLocks noChangeShapeType="1"/>
            </p:cNvSpPr>
            <p:nvPr/>
          </p:nvSpPr>
          <p:spPr bwMode="auto">
            <a:xfrm flipV="1">
              <a:off x="1809609" y="1208414"/>
              <a:ext cx="0" cy="28996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1" name="Line 11">
              <a:extLst>
                <a:ext uri="{FF2B5EF4-FFF2-40B4-BE49-F238E27FC236}">
                  <a16:creationId xmlns:a16="http://schemas.microsoft.com/office/drawing/2014/main" id="{43A4AECC-E99B-4E69-B59F-FB07715B5A55}"/>
                </a:ext>
              </a:extLst>
            </p:cNvPr>
            <p:cNvSpPr>
              <a:spLocks noChangeShapeType="1"/>
            </p:cNvSpPr>
            <p:nvPr/>
          </p:nvSpPr>
          <p:spPr bwMode="auto">
            <a:xfrm>
              <a:off x="1809609" y="4108099"/>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2" name="Line 12">
              <a:extLst>
                <a:ext uri="{FF2B5EF4-FFF2-40B4-BE49-F238E27FC236}">
                  <a16:creationId xmlns:a16="http://schemas.microsoft.com/office/drawing/2014/main" id="{D2D08244-F3D7-482B-B47E-AE28FEDF95A2}"/>
                </a:ext>
              </a:extLst>
            </p:cNvPr>
            <p:cNvSpPr>
              <a:spLocks noChangeShapeType="1"/>
            </p:cNvSpPr>
            <p:nvPr/>
          </p:nvSpPr>
          <p:spPr bwMode="auto">
            <a:xfrm flipV="1">
              <a:off x="1809609" y="1208414"/>
              <a:ext cx="0" cy="28996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3" name="Line 13">
              <a:extLst>
                <a:ext uri="{FF2B5EF4-FFF2-40B4-BE49-F238E27FC236}">
                  <a16:creationId xmlns:a16="http://schemas.microsoft.com/office/drawing/2014/main" id="{146AAFDB-CAD1-42FD-B451-8090F4F7EBEA}"/>
                </a:ext>
              </a:extLst>
            </p:cNvPr>
            <p:cNvSpPr>
              <a:spLocks noChangeShapeType="1"/>
            </p:cNvSpPr>
            <p:nvPr/>
          </p:nvSpPr>
          <p:spPr bwMode="auto">
            <a:xfrm flipV="1">
              <a:off x="1809609"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4" name="Line 14">
              <a:extLst>
                <a:ext uri="{FF2B5EF4-FFF2-40B4-BE49-F238E27FC236}">
                  <a16:creationId xmlns:a16="http://schemas.microsoft.com/office/drawing/2014/main" id="{78FB5E7B-B61C-427D-8AA1-06935E87F069}"/>
                </a:ext>
              </a:extLst>
            </p:cNvPr>
            <p:cNvSpPr>
              <a:spLocks noChangeShapeType="1"/>
            </p:cNvSpPr>
            <p:nvPr/>
          </p:nvSpPr>
          <p:spPr bwMode="auto">
            <a:xfrm>
              <a:off x="1809609"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5" name="Rectangle 15">
              <a:extLst>
                <a:ext uri="{FF2B5EF4-FFF2-40B4-BE49-F238E27FC236}">
                  <a16:creationId xmlns:a16="http://schemas.microsoft.com/office/drawing/2014/main" id="{110D7D34-887B-44DD-A65E-CD4E30F2120F}"/>
                </a:ext>
              </a:extLst>
            </p:cNvPr>
            <p:cNvSpPr>
              <a:spLocks noChangeArrowheads="1"/>
            </p:cNvSpPr>
            <p:nvPr/>
          </p:nvSpPr>
          <p:spPr bwMode="auto">
            <a:xfrm>
              <a:off x="1699689" y="4134480"/>
              <a:ext cx="32460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56" name="Line 16">
              <a:extLst>
                <a:ext uri="{FF2B5EF4-FFF2-40B4-BE49-F238E27FC236}">
                  <a16:creationId xmlns:a16="http://schemas.microsoft.com/office/drawing/2014/main" id="{37064474-1FC0-4EA4-8095-57D2EBCC37B8}"/>
                </a:ext>
              </a:extLst>
            </p:cNvPr>
            <p:cNvSpPr>
              <a:spLocks noChangeShapeType="1"/>
            </p:cNvSpPr>
            <p:nvPr/>
          </p:nvSpPr>
          <p:spPr bwMode="auto">
            <a:xfrm flipV="1">
              <a:off x="2266876"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7" name="Line 17">
              <a:extLst>
                <a:ext uri="{FF2B5EF4-FFF2-40B4-BE49-F238E27FC236}">
                  <a16:creationId xmlns:a16="http://schemas.microsoft.com/office/drawing/2014/main" id="{A6D5DCE3-5122-4073-978E-B11CDA4B6C4A}"/>
                </a:ext>
              </a:extLst>
            </p:cNvPr>
            <p:cNvSpPr>
              <a:spLocks noChangeShapeType="1"/>
            </p:cNvSpPr>
            <p:nvPr/>
          </p:nvSpPr>
          <p:spPr bwMode="auto">
            <a:xfrm>
              <a:off x="2266876"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8" name="Line 19">
              <a:extLst>
                <a:ext uri="{FF2B5EF4-FFF2-40B4-BE49-F238E27FC236}">
                  <a16:creationId xmlns:a16="http://schemas.microsoft.com/office/drawing/2014/main" id="{BA2225E3-1FC1-4E6F-BA65-DEE8D23A5304}"/>
                </a:ext>
              </a:extLst>
            </p:cNvPr>
            <p:cNvSpPr>
              <a:spLocks noChangeShapeType="1"/>
            </p:cNvSpPr>
            <p:nvPr/>
          </p:nvSpPr>
          <p:spPr bwMode="auto">
            <a:xfrm flipV="1">
              <a:off x="2724143"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9" name="Line 20">
              <a:extLst>
                <a:ext uri="{FF2B5EF4-FFF2-40B4-BE49-F238E27FC236}">
                  <a16:creationId xmlns:a16="http://schemas.microsoft.com/office/drawing/2014/main" id="{CD7D2A0E-7A53-4371-B332-1AA9A5F955DF}"/>
                </a:ext>
              </a:extLst>
            </p:cNvPr>
            <p:cNvSpPr>
              <a:spLocks noChangeShapeType="1"/>
            </p:cNvSpPr>
            <p:nvPr/>
          </p:nvSpPr>
          <p:spPr bwMode="auto">
            <a:xfrm>
              <a:off x="2724143"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0" name="Rectangle 21">
              <a:extLst>
                <a:ext uri="{FF2B5EF4-FFF2-40B4-BE49-F238E27FC236}">
                  <a16:creationId xmlns:a16="http://schemas.microsoft.com/office/drawing/2014/main" id="{E5D8C9FC-A0BA-4157-9EBF-B35A927B14C8}"/>
                </a:ext>
              </a:extLst>
            </p:cNvPr>
            <p:cNvSpPr>
              <a:spLocks noChangeArrowheads="1"/>
            </p:cNvSpPr>
            <p:nvPr/>
          </p:nvSpPr>
          <p:spPr bwMode="auto">
            <a:xfrm>
              <a:off x="2614223" y="4134480"/>
              <a:ext cx="32460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1" name="Line 22">
              <a:extLst>
                <a:ext uri="{FF2B5EF4-FFF2-40B4-BE49-F238E27FC236}">
                  <a16:creationId xmlns:a16="http://schemas.microsoft.com/office/drawing/2014/main" id="{FEA27312-BE7E-45A2-AB63-59E55FA5CE7E}"/>
                </a:ext>
              </a:extLst>
            </p:cNvPr>
            <p:cNvSpPr>
              <a:spLocks noChangeShapeType="1"/>
            </p:cNvSpPr>
            <p:nvPr/>
          </p:nvSpPr>
          <p:spPr bwMode="auto">
            <a:xfrm flipV="1">
              <a:off x="3181411"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2" name="Line 23">
              <a:extLst>
                <a:ext uri="{FF2B5EF4-FFF2-40B4-BE49-F238E27FC236}">
                  <a16:creationId xmlns:a16="http://schemas.microsoft.com/office/drawing/2014/main" id="{AC9ADF75-3DD6-4C8E-B78E-7CD022EFA99A}"/>
                </a:ext>
              </a:extLst>
            </p:cNvPr>
            <p:cNvSpPr>
              <a:spLocks noChangeShapeType="1"/>
            </p:cNvSpPr>
            <p:nvPr/>
          </p:nvSpPr>
          <p:spPr bwMode="auto">
            <a:xfrm>
              <a:off x="3181411"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3" name="Line 25">
              <a:extLst>
                <a:ext uri="{FF2B5EF4-FFF2-40B4-BE49-F238E27FC236}">
                  <a16:creationId xmlns:a16="http://schemas.microsoft.com/office/drawing/2014/main" id="{F487B19E-11ED-489B-94A7-E9BFD3627597}"/>
                </a:ext>
              </a:extLst>
            </p:cNvPr>
            <p:cNvSpPr>
              <a:spLocks noChangeShapeType="1"/>
            </p:cNvSpPr>
            <p:nvPr/>
          </p:nvSpPr>
          <p:spPr bwMode="auto">
            <a:xfrm flipV="1">
              <a:off x="3647471"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4" name="Line 26">
              <a:extLst>
                <a:ext uri="{FF2B5EF4-FFF2-40B4-BE49-F238E27FC236}">
                  <a16:creationId xmlns:a16="http://schemas.microsoft.com/office/drawing/2014/main" id="{B37EB7AE-35CB-4D14-A464-87D69B068462}"/>
                </a:ext>
              </a:extLst>
            </p:cNvPr>
            <p:cNvSpPr>
              <a:spLocks noChangeShapeType="1"/>
            </p:cNvSpPr>
            <p:nvPr/>
          </p:nvSpPr>
          <p:spPr bwMode="auto">
            <a:xfrm>
              <a:off x="3647471"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5" name="Rectangle 27">
              <a:extLst>
                <a:ext uri="{FF2B5EF4-FFF2-40B4-BE49-F238E27FC236}">
                  <a16:creationId xmlns:a16="http://schemas.microsoft.com/office/drawing/2014/main" id="{7D2C2599-F298-41CA-BDE2-8FD95025F1B8}"/>
                </a:ext>
              </a:extLst>
            </p:cNvPr>
            <p:cNvSpPr>
              <a:spLocks noChangeArrowheads="1"/>
            </p:cNvSpPr>
            <p:nvPr/>
          </p:nvSpPr>
          <p:spPr bwMode="auto">
            <a:xfrm>
              <a:off x="3537551" y="4134480"/>
              <a:ext cx="32460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400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6" name="Line 28">
              <a:extLst>
                <a:ext uri="{FF2B5EF4-FFF2-40B4-BE49-F238E27FC236}">
                  <a16:creationId xmlns:a16="http://schemas.microsoft.com/office/drawing/2014/main" id="{B7BCA723-5C1E-4A18-BC7F-3C0C02E0FCE7}"/>
                </a:ext>
              </a:extLst>
            </p:cNvPr>
            <p:cNvSpPr>
              <a:spLocks noChangeShapeType="1"/>
            </p:cNvSpPr>
            <p:nvPr/>
          </p:nvSpPr>
          <p:spPr bwMode="auto">
            <a:xfrm flipV="1">
              <a:off x="4104739"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7" name="Line 29">
              <a:extLst>
                <a:ext uri="{FF2B5EF4-FFF2-40B4-BE49-F238E27FC236}">
                  <a16:creationId xmlns:a16="http://schemas.microsoft.com/office/drawing/2014/main" id="{1A6FFBD7-3737-4733-AC64-B27EB697C123}"/>
                </a:ext>
              </a:extLst>
            </p:cNvPr>
            <p:cNvSpPr>
              <a:spLocks noChangeShapeType="1"/>
            </p:cNvSpPr>
            <p:nvPr/>
          </p:nvSpPr>
          <p:spPr bwMode="auto">
            <a:xfrm>
              <a:off x="4104739"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8" name="Line 31">
              <a:extLst>
                <a:ext uri="{FF2B5EF4-FFF2-40B4-BE49-F238E27FC236}">
                  <a16:creationId xmlns:a16="http://schemas.microsoft.com/office/drawing/2014/main" id="{CACA10E7-E52C-4271-A698-FB733A154F56}"/>
                </a:ext>
              </a:extLst>
            </p:cNvPr>
            <p:cNvSpPr>
              <a:spLocks noChangeShapeType="1"/>
            </p:cNvSpPr>
            <p:nvPr/>
          </p:nvSpPr>
          <p:spPr bwMode="auto">
            <a:xfrm flipV="1">
              <a:off x="4562006"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9" name="Line 32">
              <a:extLst>
                <a:ext uri="{FF2B5EF4-FFF2-40B4-BE49-F238E27FC236}">
                  <a16:creationId xmlns:a16="http://schemas.microsoft.com/office/drawing/2014/main" id="{67C56861-94D7-48A7-BF60-D1CE6E67813E}"/>
                </a:ext>
              </a:extLst>
            </p:cNvPr>
            <p:cNvSpPr>
              <a:spLocks noChangeShapeType="1"/>
            </p:cNvSpPr>
            <p:nvPr/>
          </p:nvSpPr>
          <p:spPr bwMode="auto">
            <a:xfrm>
              <a:off x="4562006"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0" name="Rectangle 33">
              <a:extLst>
                <a:ext uri="{FF2B5EF4-FFF2-40B4-BE49-F238E27FC236}">
                  <a16:creationId xmlns:a16="http://schemas.microsoft.com/office/drawing/2014/main" id="{CEAF839B-8E56-4555-A34C-BB2D813EF636}"/>
                </a:ext>
              </a:extLst>
            </p:cNvPr>
            <p:cNvSpPr>
              <a:spLocks noChangeArrowheads="1"/>
            </p:cNvSpPr>
            <p:nvPr/>
          </p:nvSpPr>
          <p:spPr bwMode="auto">
            <a:xfrm>
              <a:off x="4452087" y="4134480"/>
              <a:ext cx="32460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500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1" name="Line 34">
              <a:extLst>
                <a:ext uri="{FF2B5EF4-FFF2-40B4-BE49-F238E27FC236}">
                  <a16:creationId xmlns:a16="http://schemas.microsoft.com/office/drawing/2014/main" id="{56FC026D-3A7F-4AD9-9735-B7FAC2D7A97E}"/>
                </a:ext>
              </a:extLst>
            </p:cNvPr>
            <p:cNvSpPr>
              <a:spLocks noChangeShapeType="1"/>
            </p:cNvSpPr>
            <p:nvPr/>
          </p:nvSpPr>
          <p:spPr bwMode="auto">
            <a:xfrm flipV="1">
              <a:off x="5019273"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2" name="Line 35">
              <a:extLst>
                <a:ext uri="{FF2B5EF4-FFF2-40B4-BE49-F238E27FC236}">
                  <a16:creationId xmlns:a16="http://schemas.microsoft.com/office/drawing/2014/main" id="{15F19EF1-20BD-4DDB-BEA9-9C42A327C2A4}"/>
                </a:ext>
              </a:extLst>
            </p:cNvPr>
            <p:cNvSpPr>
              <a:spLocks noChangeShapeType="1"/>
            </p:cNvSpPr>
            <p:nvPr/>
          </p:nvSpPr>
          <p:spPr bwMode="auto">
            <a:xfrm>
              <a:off x="5019273"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3" name="Line 37">
              <a:extLst>
                <a:ext uri="{FF2B5EF4-FFF2-40B4-BE49-F238E27FC236}">
                  <a16:creationId xmlns:a16="http://schemas.microsoft.com/office/drawing/2014/main" id="{D2BE0EE0-A9E0-4E0D-AED7-0E50573A1B11}"/>
                </a:ext>
              </a:extLst>
            </p:cNvPr>
            <p:cNvSpPr>
              <a:spLocks noChangeShapeType="1"/>
            </p:cNvSpPr>
            <p:nvPr/>
          </p:nvSpPr>
          <p:spPr bwMode="auto">
            <a:xfrm flipV="1">
              <a:off x="5485334" y="4066330"/>
              <a:ext cx="0" cy="417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4" name="Line 38">
              <a:extLst>
                <a:ext uri="{FF2B5EF4-FFF2-40B4-BE49-F238E27FC236}">
                  <a16:creationId xmlns:a16="http://schemas.microsoft.com/office/drawing/2014/main" id="{57EBB0C6-55EE-4AD4-B940-B9BE27301E87}"/>
                </a:ext>
              </a:extLst>
            </p:cNvPr>
            <p:cNvSpPr>
              <a:spLocks noChangeShapeType="1"/>
            </p:cNvSpPr>
            <p:nvPr/>
          </p:nvSpPr>
          <p:spPr bwMode="auto">
            <a:xfrm>
              <a:off x="5485334" y="1208414"/>
              <a:ext cx="0" cy="351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5" name="Rectangle 39">
              <a:extLst>
                <a:ext uri="{FF2B5EF4-FFF2-40B4-BE49-F238E27FC236}">
                  <a16:creationId xmlns:a16="http://schemas.microsoft.com/office/drawing/2014/main" id="{3EE8F165-F614-4F7C-9A6C-8B3B4706E2CB}"/>
                </a:ext>
              </a:extLst>
            </p:cNvPr>
            <p:cNvSpPr>
              <a:spLocks noChangeArrowheads="1"/>
            </p:cNvSpPr>
            <p:nvPr/>
          </p:nvSpPr>
          <p:spPr bwMode="auto">
            <a:xfrm>
              <a:off x="5375414" y="4134480"/>
              <a:ext cx="32460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600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6" name="Line 40">
              <a:extLst>
                <a:ext uri="{FF2B5EF4-FFF2-40B4-BE49-F238E27FC236}">
                  <a16:creationId xmlns:a16="http://schemas.microsoft.com/office/drawing/2014/main" id="{B2782609-86FC-4021-AF0F-34A375ADDC9C}"/>
                </a:ext>
              </a:extLst>
            </p:cNvPr>
            <p:cNvSpPr>
              <a:spLocks noChangeShapeType="1"/>
            </p:cNvSpPr>
            <p:nvPr/>
          </p:nvSpPr>
          <p:spPr bwMode="auto">
            <a:xfrm>
              <a:off x="1809609" y="4108099"/>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7" name="Line 41">
              <a:extLst>
                <a:ext uri="{FF2B5EF4-FFF2-40B4-BE49-F238E27FC236}">
                  <a16:creationId xmlns:a16="http://schemas.microsoft.com/office/drawing/2014/main" id="{5C7FA35E-25A5-4E24-BD9D-FAAE5EFE7908}"/>
                </a:ext>
              </a:extLst>
            </p:cNvPr>
            <p:cNvSpPr>
              <a:spLocks noChangeShapeType="1"/>
            </p:cNvSpPr>
            <p:nvPr/>
          </p:nvSpPr>
          <p:spPr bwMode="auto">
            <a:xfrm flipH="1">
              <a:off x="5443564" y="4108099"/>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8" name="Rectangle 42">
              <a:extLst>
                <a:ext uri="{FF2B5EF4-FFF2-40B4-BE49-F238E27FC236}">
                  <a16:creationId xmlns:a16="http://schemas.microsoft.com/office/drawing/2014/main" id="{216874DC-8476-4F84-8D74-DC1139B294E1}"/>
                </a:ext>
              </a:extLst>
            </p:cNvPr>
            <p:cNvSpPr>
              <a:spLocks noChangeArrowheads="1"/>
            </p:cNvSpPr>
            <p:nvPr/>
          </p:nvSpPr>
          <p:spPr bwMode="auto">
            <a:xfrm>
              <a:off x="1607357" y="4033354"/>
              <a:ext cx="108201"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79" name="Line 43">
              <a:extLst>
                <a:ext uri="{FF2B5EF4-FFF2-40B4-BE49-F238E27FC236}">
                  <a16:creationId xmlns:a16="http://schemas.microsoft.com/office/drawing/2014/main" id="{96B58A01-66B6-45FA-B1B8-607B99A6CEF7}"/>
                </a:ext>
              </a:extLst>
            </p:cNvPr>
            <p:cNvSpPr>
              <a:spLocks noChangeShapeType="1"/>
            </p:cNvSpPr>
            <p:nvPr/>
          </p:nvSpPr>
          <p:spPr bwMode="auto">
            <a:xfrm>
              <a:off x="1809609" y="381131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0" name="Line 44">
              <a:extLst>
                <a:ext uri="{FF2B5EF4-FFF2-40B4-BE49-F238E27FC236}">
                  <a16:creationId xmlns:a16="http://schemas.microsoft.com/office/drawing/2014/main" id="{BEF88B76-3A6C-4121-B799-50502972BF83}"/>
                </a:ext>
              </a:extLst>
            </p:cNvPr>
            <p:cNvSpPr>
              <a:spLocks noChangeShapeType="1"/>
            </p:cNvSpPr>
            <p:nvPr/>
          </p:nvSpPr>
          <p:spPr bwMode="auto">
            <a:xfrm flipH="1">
              <a:off x="5443564" y="381131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1" name="Line 46">
              <a:extLst>
                <a:ext uri="{FF2B5EF4-FFF2-40B4-BE49-F238E27FC236}">
                  <a16:creationId xmlns:a16="http://schemas.microsoft.com/office/drawing/2014/main" id="{A4F6607F-C934-477B-89E9-07F329627023}"/>
                </a:ext>
              </a:extLst>
            </p:cNvPr>
            <p:cNvSpPr>
              <a:spLocks noChangeShapeType="1"/>
            </p:cNvSpPr>
            <p:nvPr/>
          </p:nvSpPr>
          <p:spPr bwMode="auto">
            <a:xfrm>
              <a:off x="1809609" y="352332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2" name="Line 47">
              <a:extLst>
                <a:ext uri="{FF2B5EF4-FFF2-40B4-BE49-F238E27FC236}">
                  <a16:creationId xmlns:a16="http://schemas.microsoft.com/office/drawing/2014/main" id="{B8C15EF7-3F55-4C2C-AE7B-0D452CD30F30}"/>
                </a:ext>
              </a:extLst>
            </p:cNvPr>
            <p:cNvSpPr>
              <a:spLocks noChangeShapeType="1"/>
            </p:cNvSpPr>
            <p:nvPr/>
          </p:nvSpPr>
          <p:spPr bwMode="auto">
            <a:xfrm flipH="1">
              <a:off x="5443564" y="352332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3" name="Rectangle 48">
              <a:extLst>
                <a:ext uri="{FF2B5EF4-FFF2-40B4-BE49-F238E27FC236}">
                  <a16:creationId xmlns:a16="http://schemas.microsoft.com/office/drawing/2014/main" id="{C776A427-B113-46BB-AE0C-C54EF3CAEBDA}"/>
                </a:ext>
              </a:extLst>
            </p:cNvPr>
            <p:cNvSpPr>
              <a:spLocks noChangeArrowheads="1"/>
            </p:cNvSpPr>
            <p:nvPr/>
          </p:nvSpPr>
          <p:spPr bwMode="auto">
            <a:xfrm>
              <a:off x="1497436" y="3448580"/>
              <a:ext cx="27152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84" name="Line 49">
              <a:extLst>
                <a:ext uri="{FF2B5EF4-FFF2-40B4-BE49-F238E27FC236}">
                  <a16:creationId xmlns:a16="http://schemas.microsoft.com/office/drawing/2014/main" id="{655151B0-75E2-4BBD-8A2C-45E5BD9539DC}"/>
                </a:ext>
              </a:extLst>
            </p:cNvPr>
            <p:cNvSpPr>
              <a:spLocks noChangeShapeType="1"/>
            </p:cNvSpPr>
            <p:nvPr/>
          </p:nvSpPr>
          <p:spPr bwMode="auto">
            <a:xfrm>
              <a:off x="1809609" y="323533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5" name="Line 50">
              <a:extLst>
                <a:ext uri="{FF2B5EF4-FFF2-40B4-BE49-F238E27FC236}">
                  <a16:creationId xmlns:a16="http://schemas.microsoft.com/office/drawing/2014/main" id="{A2151EB2-C861-448E-8BCB-F8675F54E76B}"/>
                </a:ext>
              </a:extLst>
            </p:cNvPr>
            <p:cNvSpPr>
              <a:spLocks noChangeShapeType="1"/>
            </p:cNvSpPr>
            <p:nvPr/>
          </p:nvSpPr>
          <p:spPr bwMode="auto">
            <a:xfrm flipH="1">
              <a:off x="5443564" y="323533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6" name="Line 52">
              <a:extLst>
                <a:ext uri="{FF2B5EF4-FFF2-40B4-BE49-F238E27FC236}">
                  <a16:creationId xmlns:a16="http://schemas.microsoft.com/office/drawing/2014/main" id="{00424BF5-2487-436F-9748-A435D9FEE17B}"/>
                </a:ext>
              </a:extLst>
            </p:cNvPr>
            <p:cNvSpPr>
              <a:spLocks noChangeShapeType="1"/>
            </p:cNvSpPr>
            <p:nvPr/>
          </p:nvSpPr>
          <p:spPr bwMode="auto">
            <a:xfrm>
              <a:off x="1809609" y="294734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7" name="Line 53">
              <a:extLst>
                <a:ext uri="{FF2B5EF4-FFF2-40B4-BE49-F238E27FC236}">
                  <a16:creationId xmlns:a16="http://schemas.microsoft.com/office/drawing/2014/main" id="{6111454C-1EAC-46F4-8442-92CFEB61EDE7}"/>
                </a:ext>
              </a:extLst>
            </p:cNvPr>
            <p:cNvSpPr>
              <a:spLocks noChangeShapeType="1"/>
            </p:cNvSpPr>
            <p:nvPr/>
          </p:nvSpPr>
          <p:spPr bwMode="auto">
            <a:xfrm flipH="1">
              <a:off x="5443564" y="294734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8" name="Rectangle 54">
              <a:extLst>
                <a:ext uri="{FF2B5EF4-FFF2-40B4-BE49-F238E27FC236}">
                  <a16:creationId xmlns:a16="http://schemas.microsoft.com/office/drawing/2014/main" id="{368E3F16-237E-46A8-885D-365A9A0A148E}"/>
                </a:ext>
              </a:extLst>
            </p:cNvPr>
            <p:cNvSpPr>
              <a:spLocks noChangeArrowheads="1"/>
            </p:cNvSpPr>
            <p:nvPr/>
          </p:nvSpPr>
          <p:spPr bwMode="auto">
            <a:xfrm>
              <a:off x="1497436" y="2870401"/>
              <a:ext cx="27152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89" name="Line 55">
              <a:extLst>
                <a:ext uri="{FF2B5EF4-FFF2-40B4-BE49-F238E27FC236}">
                  <a16:creationId xmlns:a16="http://schemas.microsoft.com/office/drawing/2014/main" id="{956786B7-A196-4B5C-B656-3EB0E370F7E1}"/>
                </a:ext>
              </a:extLst>
            </p:cNvPr>
            <p:cNvSpPr>
              <a:spLocks noChangeShapeType="1"/>
            </p:cNvSpPr>
            <p:nvPr/>
          </p:nvSpPr>
          <p:spPr bwMode="auto">
            <a:xfrm>
              <a:off x="1809609" y="2659356"/>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0" name="Line 56">
              <a:extLst>
                <a:ext uri="{FF2B5EF4-FFF2-40B4-BE49-F238E27FC236}">
                  <a16:creationId xmlns:a16="http://schemas.microsoft.com/office/drawing/2014/main" id="{2766851B-AC0D-4F4B-9098-361ABEAE3E4B}"/>
                </a:ext>
              </a:extLst>
            </p:cNvPr>
            <p:cNvSpPr>
              <a:spLocks noChangeShapeType="1"/>
            </p:cNvSpPr>
            <p:nvPr/>
          </p:nvSpPr>
          <p:spPr bwMode="auto">
            <a:xfrm flipH="1">
              <a:off x="5443564" y="2659356"/>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1" name="Line 58">
              <a:extLst>
                <a:ext uri="{FF2B5EF4-FFF2-40B4-BE49-F238E27FC236}">
                  <a16:creationId xmlns:a16="http://schemas.microsoft.com/office/drawing/2014/main" id="{530E71AB-3099-4F21-AABF-F4905ADC6B2D}"/>
                </a:ext>
              </a:extLst>
            </p:cNvPr>
            <p:cNvSpPr>
              <a:spLocks noChangeShapeType="1"/>
            </p:cNvSpPr>
            <p:nvPr/>
          </p:nvSpPr>
          <p:spPr bwMode="auto">
            <a:xfrm>
              <a:off x="1809609" y="236257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2" name="Line 59">
              <a:extLst>
                <a:ext uri="{FF2B5EF4-FFF2-40B4-BE49-F238E27FC236}">
                  <a16:creationId xmlns:a16="http://schemas.microsoft.com/office/drawing/2014/main" id="{DDC4AA14-7443-4F6B-BB43-220DAB9F8759}"/>
                </a:ext>
              </a:extLst>
            </p:cNvPr>
            <p:cNvSpPr>
              <a:spLocks noChangeShapeType="1"/>
            </p:cNvSpPr>
            <p:nvPr/>
          </p:nvSpPr>
          <p:spPr bwMode="auto">
            <a:xfrm flipH="1">
              <a:off x="5443564" y="236257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3" name="Rectangle 60">
              <a:extLst>
                <a:ext uri="{FF2B5EF4-FFF2-40B4-BE49-F238E27FC236}">
                  <a16:creationId xmlns:a16="http://schemas.microsoft.com/office/drawing/2014/main" id="{1D6BBEDE-442D-4BE4-A342-D99A38190CD4}"/>
                </a:ext>
              </a:extLst>
            </p:cNvPr>
            <p:cNvSpPr>
              <a:spLocks noChangeArrowheads="1"/>
            </p:cNvSpPr>
            <p:nvPr/>
          </p:nvSpPr>
          <p:spPr bwMode="auto">
            <a:xfrm>
              <a:off x="1497436" y="2285628"/>
              <a:ext cx="27152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0.6</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94" name="Line 61">
              <a:extLst>
                <a:ext uri="{FF2B5EF4-FFF2-40B4-BE49-F238E27FC236}">
                  <a16:creationId xmlns:a16="http://schemas.microsoft.com/office/drawing/2014/main" id="{3D30E5AD-5DFC-40DF-B4A4-683457152EB3}"/>
                </a:ext>
              </a:extLst>
            </p:cNvPr>
            <p:cNvSpPr>
              <a:spLocks noChangeShapeType="1"/>
            </p:cNvSpPr>
            <p:nvPr/>
          </p:nvSpPr>
          <p:spPr bwMode="auto">
            <a:xfrm>
              <a:off x="1809609" y="207458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5" name="Line 62">
              <a:extLst>
                <a:ext uri="{FF2B5EF4-FFF2-40B4-BE49-F238E27FC236}">
                  <a16:creationId xmlns:a16="http://schemas.microsoft.com/office/drawing/2014/main" id="{58F32A4C-CA2F-4AEE-8E68-9DBBDF235509}"/>
                </a:ext>
              </a:extLst>
            </p:cNvPr>
            <p:cNvSpPr>
              <a:spLocks noChangeShapeType="1"/>
            </p:cNvSpPr>
            <p:nvPr/>
          </p:nvSpPr>
          <p:spPr bwMode="auto">
            <a:xfrm flipH="1">
              <a:off x="5443564" y="207458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6" name="Line 64">
              <a:extLst>
                <a:ext uri="{FF2B5EF4-FFF2-40B4-BE49-F238E27FC236}">
                  <a16:creationId xmlns:a16="http://schemas.microsoft.com/office/drawing/2014/main" id="{855B165E-8743-441C-A84C-CA740FCF9CA0}"/>
                </a:ext>
              </a:extLst>
            </p:cNvPr>
            <p:cNvSpPr>
              <a:spLocks noChangeShapeType="1"/>
            </p:cNvSpPr>
            <p:nvPr/>
          </p:nvSpPr>
          <p:spPr bwMode="auto">
            <a:xfrm>
              <a:off x="1809609" y="178659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7" name="Line 65">
              <a:extLst>
                <a:ext uri="{FF2B5EF4-FFF2-40B4-BE49-F238E27FC236}">
                  <a16:creationId xmlns:a16="http://schemas.microsoft.com/office/drawing/2014/main" id="{15251B50-C261-409C-9124-2144D336C692}"/>
                </a:ext>
              </a:extLst>
            </p:cNvPr>
            <p:cNvSpPr>
              <a:spLocks noChangeShapeType="1"/>
            </p:cNvSpPr>
            <p:nvPr/>
          </p:nvSpPr>
          <p:spPr bwMode="auto">
            <a:xfrm flipH="1">
              <a:off x="5443564" y="178659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8" name="Rectangle 66">
              <a:extLst>
                <a:ext uri="{FF2B5EF4-FFF2-40B4-BE49-F238E27FC236}">
                  <a16:creationId xmlns:a16="http://schemas.microsoft.com/office/drawing/2014/main" id="{34F81183-7797-4979-9A72-57826F88703B}"/>
                </a:ext>
              </a:extLst>
            </p:cNvPr>
            <p:cNvSpPr>
              <a:spLocks noChangeArrowheads="1"/>
            </p:cNvSpPr>
            <p:nvPr/>
          </p:nvSpPr>
          <p:spPr bwMode="auto">
            <a:xfrm>
              <a:off x="1497436" y="1709649"/>
              <a:ext cx="271522"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0.8</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99" name="Line 67">
              <a:extLst>
                <a:ext uri="{FF2B5EF4-FFF2-40B4-BE49-F238E27FC236}">
                  <a16:creationId xmlns:a16="http://schemas.microsoft.com/office/drawing/2014/main" id="{C1A4D631-AC7E-4126-9DA3-657CD07C9DAF}"/>
                </a:ext>
              </a:extLst>
            </p:cNvPr>
            <p:cNvSpPr>
              <a:spLocks noChangeShapeType="1"/>
            </p:cNvSpPr>
            <p:nvPr/>
          </p:nvSpPr>
          <p:spPr bwMode="auto">
            <a:xfrm>
              <a:off x="1809609" y="1498603"/>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0" name="Line 68">
              <a:extLst>
                <a:ext uri="{FF2B5EF4-FFF2-40B4-BE49-F238E27FC236}">
                  <a16:creationId xmlns:a16="http://schemas.microsoft.com/office/drawing/2014/main" id="{9AB231C4-612A-4498-88F9-E2067AEE19F0}"/>
                </a:ext>
              </a:extLst>
            </p:cNvPr>
            <p:cNvSpPr>
              <a:spLocks noChangeShapeType="1"/>
            </p:cNvSpPr>
            <p:nvPr/>
          </p:nvSpPr>
          <p:spPr bwMode="auto">
            <a:xfrm flipH="1">
              <a:off x="5443564" y="1498603"/>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1" name="Line 70">
              <a:extLst>
                <a:ext uri="{FF2B5EF4-FFF2-40B4-BE49-F238E27FC236}">
                  <a16:creationId xmlns:a16="http://schemas.microsoft.com/office/drawing/2014/main" id="{37CACC62-E51E-450F-9324-C898A0F13FD3}"/>
                </a:ext>
              </a:extLst>
            </p:cNvPr>
            <p:cNvSpPr>
              <a:spLocks noChangeShapeType="1"/>
            </p:cNvSpPr>
            <p:nvPr/>
          </p:nvSpPr>
          <p:spPr bwMode="auto">
            <a:xfrm>
              <a:off x="1809609" y="1208414"/>
              <a:ext cx="351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2" name="Line 71">
              <a:extLst>
                <a:ext uri="{FF2B5EF4-FFF2-40B4-BE49-F238E27FC236}">
                  <a16:creationId xmlns:a16="http://schemas.microsoft.com/office/drawing/2014/main" id="{263374F9-0929-4840-8F47-CE3B510D8877}"/>
                </a:ext>
              </a:extLst>
            </p:cNvPr>
            <p:cNvSpPr>
              <a:spLocks noChangeShapeType="1"/>
            </p:cNvSpPr>
            <p:nvPr/>
          </p:nvSpPr>
          <p:spPr bwMode="auto">
            <a:xfrm flipH="1">
              <a:off x="5443564" y="1208414"/>
              <a:ext cx="4177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3" name="Rectangle 72">
              <a:extLst>
                <a:ext uri="{FF2B5EF4-FFF2-40B4-BE49-F238E27FC236}">
                  <a16:creationId xmlns:a16="http://schemas.microsoft.com/office/drawing/2014/main" id="{82E0FF88-FE8C-46CD-8C11-2EC30A7BFE17}"/>
                </a:ext>
              </a:extLst>
            </p:cNvPr>
            <p:cNvSpPr>
              <a:spLocks noChangeArrowheads="1"/>
            </p:cNvSpPr>
            <p:nvPr/>
          </p:nvSpPr>
          <p:spPr bwMode="auto">
            <a:xfrm>
              <a:off x="1607357" y="1133669"/>
              <a:ext cx="108201"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1</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04" name="Line 73">
              <a:extLst>
                <a:ext uri="{FF2B5EF4-FFF2-40B4-BE49-F238E27FC236}">
                  <a16:creationId xmlns:a16="http://schemas.microsoft.com/office/drawing/2014/main" id="{7FC3B07C-B644-446B-B1E9-4E0C75693B0B}"/>
                </a:ext>
              </a:extLst>
            </p:cNvPr>
            <p:cNvSpPr>
              <a:spLocks noChangeShapeType="1"/>
            </p:cNvSpPr>
            <p:nvPr/>
          </p:nvSpPr>
          <p:spPr bwMode="auto">
            <a:xfrm>
              <a:off x="1809609" y="1208414"/>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5" name="Line 74">
              <a:extLst>
                <a:ext uri="{FF2B5EF4-FFF2-40B4-BE49-F238E27FC236}">
                  <a16:creationId xmlns:a16="http://schemas.microsoft.com/office/drawing/2014/main" id="{2CC290B0-C28B-4CFA-834C-A78A396887AE}"/>
                </a:ext>
              </a:extLst>
            </p:cNvPr>
            <p:cNvSpPr>
              <a:spLocks noChangeShapeType="1"/>
            </p:cNvSpPr>
            <p:nvPr/>
          </p:nvSpPr>
          <p:spPr bwMode="auto">
            <a:xfrm>
              <a:off x="1809609" y="4108099"/>
              <a:ext cx="36757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6" name="Line 76">
              <a:extLst>
                <a:ext uri="{FF2B5EF4-FFF2-40B4-BE49-F238E27FC236}">
                  <a16:creationId xmlns:a16="http://schemas.microsoft.com/office/drawing/2014/main" id="{4358FDA3-2D21-4A06-AD79-205C2ED701C6}"/>
                </a:ext>
              </a:extLst>
            </p:cNvPr>
            <p:cNvSpPr>
              <a:spLocks noChangeShapeType="1"/>
            </p:cNvSpPr>
            <p:nvPr/>
          </p:nvSpPr>
          <p:spPr bwMode="auto">
            <a:xfrm flipV="1">
              <a:off x="1809609" y="1208414"/>
              <a:ext cx="0" cy="28996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7" name="Freeform 77">
              <a:extLst>
                <a:ext uri="{FF2B5EF4-FFF2-40B4-BE49-F238E27FC236}">
                  <a16:creationId xmlns:a16="http://schemas.microsoft.com/office/drawing/2014/main" id="{99DF780A-DA23-40E6-B7E7-58C1601B2D93}"/>
                </a:ext>
              </a:extLst>
            </p:cNvPr>
            <p:cNvSpPr>
              <a:spLocks/>
            </p:cNvSpPr>
            <p:nvPr/>
          </p:nvSpPr>
          <p:spPr bwMode="auto">
            <a:xfrm>
              <a:off x="1809609" y="1208414"/>
              <a:ext cx="3675724" cy="2893090"/>
            </a:xfrm>
            <a:custGeom>
              <a:avLst/>
              <a:gdLst>
                <a:gd name="T0" fmla="*/ 0 w 1672"/>
                <a:gd name="T1" fmla="*/ 0 h 1316"/>
                <a:gd name="T2" fmla="*/ 39 w 1672"/>
                <a:gd name="T3" fmla="*/ 0 h 1316"/>
                <a:gd name="T4" fmla="*/ 81 w 1672"/>
                <a:gd name="T5" fmla="*/ 4 h 1316"/>
                <a:gd name="T6" fmla="*/ 123 w 1672"/>
                <a:gd name="T7" fmla="*/ 8 h 1316"/>
                <a:gd name="T8" fmla="*/ 166 w 1672"/>
                <a:gd name="T9" fmla="*/ 16 h 1316"/>
                <a:gd name="T10" fmla="*/ 208 w 1672"/>
                <a:gd name="T11" fmla="*/ 27 h 1316"/>
                <a:gd name="T12" fmla="*/ 251 w 1672"/>
                <a:gd name="T13" fmla="*/ 47 h 1316"/>
                <a:gd name="T14" fmla="*/ 289 w 1672"/>
                <a:gd name="T15" fmla="*/ 70 h 1316"/>
                <a:gd name="T16" fmla="*/ 331 w 1672"/>
                <a:gd name="T17" fmla="*/ 105 h 1316"/>
                <a:gd name="T18" fmla="*/ 374 w 1672"/>
                <a:gd name="T19" fmla="*/ 151 h 1316"/>
                <a:gd name="T20" fmla="*/ 416 w 1672"/>
                <a:gd name="T21" fmla="*/ 209 h 1316"/>
                <a:gd name="T22" fmla="*/ 459 w 1672"/>
                <a:gd name="T23" fmla="*/ 278 h 1316"/>
                <a:gd name="T24" fmla="*/ 501 w 1672"/>
                <a:gd name="T25" fmla="*/ 359 h 1316"/>
                <a:gd name="T26" fmla="*/ 543 w 1672"/>
                <a:gd name="T27" fmla="*/ 452 h 1316"/>
                <a:gd name="T28" fmla="*/ 582 w 1672"/>
                <a:gd name="T29" fmla="*/ 552 h 1316"/>
                <a:gd name="T30" fmla="*/ 624 w 1672"/>
                <a:gd name="T31" fmla="*/ 660 h 1316"/>
                <a:gd name="T32" fmla="*/ 667 w 1672"/>
                <a:gd name="T33" fmla="*/ 764 h 1316"/>
                <a:gd name="T34" fmla="*/ 709 w 1672"/>
                <a:gd name="T35" fmla="*/ 864 h 1316"/>
                <a:gd name="T36" fmla="*/ 751 w 1672"/>
                <a:gd name="T37" fmla="*/ 957 h 1316"/>
                <a:gd name="T38" fmla="*/ 794 w 1672"/>
                <a:gd name="T39" fmla="*/ 1038 h 1316"/>
                <a:gd name="T40" fmla="*/ 836 w 1672"/>
                <a:gd name="T41" fmla="*/ 1107 h 1316"/>
                <a:gd name="T42" fmla="*/ 875 w 1672"/>
                <a:gd name="T43" fmla="*/ 1165 h 1316"/>
                <a:gd name="T44" fmla="*/ 917 w 1672"/>
                <a:gd name="T45" fmla="*/ 1211 h 1316"/>
                <a:gd name="T46" fmla="*/ 959 w 1672"/>
                <a:gd name="T47" fmla="*/ 1246 h 1316"/>
                <a:gd name="T48" fmla="*/ 1002 w 1672"/>
                <a:gd name="T49" fmla="*/ 1269 h 1316"/>
                <a:gd name="T50" fmla="*/ 1044 w 1672"/>
                <a:gd name="T51" fmla="*/ 1289 h 1316"/>
                <a:gd name="T52" fmla="*/ 1086 w 1672"/>
                <a:gd name="T53" fmla="*/ 1300 h 1316"/>
                <a:gd name="T54" fmla="*/ 1125 w 1672"/>
                <a:gd name="T55" fmla="*/ 1308 h 1316"/>
                <a:gd name="T56" fmla="*/ 1167 w 1672"/>
                <a:gd name="T57" fmla="*/ 1312 h 1316"/>
                <a:gd name="T58" fmla="*/ 1210 w 1672"/>
                <a:gd name="T59" fmla="*/ 1316 h 1316"/>
                <a:gd name="T60" fmla="*/ 1252 w 1672"/>
                <a:gd name="T61" fmla="*/ 1316 h 1316"/>
                <a:gd name="T62" fmla="*/ 1294 w 1672"/>
                <a:gd name="T63" fmla="*/ 1316 h 1316"/>
                <a:gd name="T64" fmla="*/ 1337 w 1672"/>
                <a:gd name="T65" fmla="*/ 1316 h 1316"/>
                <a:gd name="T66" fmla="*/ 1379 w 1672"/>
                <a:gd name="T67" fmla="*/ 1316 h 1316"/>
                <a:gd name="T68" fmla="*/ 1418 w 1672"/>
                <a:gd name="T69" fmla="*/ 1316 h 1316"/>
                <a:gd name="T70" fmla="*/ 1460 w 1672"/>
                <a:gd name="T71" fmla="*/ 1316 h 1316"/>
                <a:gd name="T72" fmla="*/ 1502 w 1672"/>
                <a:gd name="T73" fmla="*/ 1316 h 1316"/>
                <a:gd name="T74" fmla="*/ 1545 w 1672"/>
                <a:gd name="T75" fmla="*/ 1316 h 1316"/>
                <a:gd name="T76" fmla="*/ 1587 w 1672"/>
                <a:gd name="T77" fmla="*/ 1316 h 1316"/>
                <a:gd name="T78" fmla="*/ 1629 w 1672"/>
                <a:gd name="T79" fmla="*/ 1316 h 1316"/>
                <a:gd name="T80" fmla="*/ 1672 w 1672"/>
                <a:gd name="T8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2" h="1316">
                  <a:moveTo>
                    <a:pt x="0" y="0"/>
                  </a:moveTo>
                  <a:lnTo>
                    <a:pt x="39" y="0"/>
                  </a:lnTo>
                  <a:lnTo>
                    <a:pt x="81" y="4"/>
                  </a:lnTo>
                  <a:lnTo>
                    <a:pt x="123" y="8"/>
                  </a:lnTo>
                  <a:lnTo>
                    <a:pt x="166" y="16"/>
                  </a:lnTo>
                  <a:lnTo>
                    <a:pt x="208" y="27"/>
                  </a:lnTo>
                  <a:lnTo>
                    <a:pt x="251" y="47"/>
                  </a:lnTo>
                  <a:lnTo>
                    <a:pt x="289" y="70"/>
                  </a:lnTo>
                  <a:lnTo>
                    <a:pt x="331" y="105"/>
                  </a:lnTo>
                  <a:lnTo>
                    <a:pt x="374" y="151"/>
                  </a:lnTo>
                  <a:lnTo>
                    <a:pt x="416" y="209"/>
                  </a:lnTo>
                  <a:lnTo>
                    <a:pt x="459" y="278"/>
                  </a:lnTo>
                  <a:lnTo>
                    <a:pt x="501" y="359"/>
                  </a:lnTo>
                  <a:lnTo>
                    <a:pt x="543" y="452"/>
                  </a:lnTo>
                  <a:lnTo>
                    <a:pt x="582" y="552"/>
                  </a:lnTo>
                  <a:lnTo>
                    <a:pt x="624" y="660"/>
                  </a:lnTo>
                  <a:lnTo>
                    <a:pt x="667" y="764"/>
                  </a:lnTo>
                  <a:lnTo>
                    <a:pt x="709" y="864"/>
                  </a:lnTo>
                  <a:lnTo>
                    <a:pt x="751" y="957"/>
                  </a:lnTo>
                  <a:lnTo>
                    <a:pt x="794" y="1038"/>
                  </a:lnTo>
                  <a:lnTo>
                    <a:pt x="836" y="1107"/>
                  </a:lnTo>
                  <a:lnTo>
                    <a:pt x="875" y="1165"/>
                  </a:lnTo>
                  <a:lnTo>
                    <a:pt x="917" y="1211"/>
                  </a:lnTo>
                  <a:lnTo>
                    <a:pt x="959" y="1246"/>
                  </a:lnTo>
                  <a:lnTo>
                    <a:pt x="1002" y="1269"/>
                  </a:lnTo>
                  <a:lnTo>
                    <a:pt x="1044" y="1289"/>
                  </a:lnTo>
                  <a:lnTo>
                    <a:pt x="1086" y="1300"/>
                  </a:lnTo>
                  <a:lnTo>
                    <a:pt x="1125" y="1308"/>
                  </a:lnTo>
                  <a:lnTo>
                    <a:pt x="1167" y="1312"/>
                  </a:lnTo>
                  <a:lnTo>
                    <a:pt x="1210" y="1316"/>
                  </a:lnTo>
                  <a:lnTo>
                    <a:pt x="1252" y="1316"/>
                  </a:lnTo>
                  <a:lnTo>
                    <a:pt x="1294" y="1316"/>
                  </a:lnTo>
                  <a:lnTo>
                    <a:pt x="1337" y="1316"/>
                  </a:lnTo>
                  <a:lnTo>
                    <a:pt x="1379" y="1316"/>
                  </a:lnTo>
                  <a:lnTo>
                    <a:pt x="1418" y="1316"/>
                  </a:lnTo>
                  <a:lnTo>
                    <a:pt x="1460" y="1316"/>
                  </a:lnTo>
                  <a:lnTo>
                    <a:pt x="1502" y="1316"/>
                  </a:lnTo>
                  <a:lnTo>
                    <a:pt x="1545" y="1316"/>
                  </a:lnTo>
                  <a:lnTo>
                    <a:pt x="1587" y="1316"/>
                  </a:lnTo>
                  <a:lnTo>
                    <a:pt x="1629" y="1316"/>
                  </a:lnTo>
                  <a:lnTo>
                    <a:pt x="1672" y="131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8" name="Freeform 78">
              <a:extLst>
                <a:ext uri="{FF2B5EF4-FFF2-40B4-BE49-F238E27FC236}">
                  <a16:creationId xmlns:a16="http://schemas.microsoft.com/office/drawing/2014/main" id="{792FEDF7-E87F-4E87-BE16-37AA76AA2A9B}"/>
                </a:ext>
              </a:extLst>
            </p:cNvPr>
            <p:cNvSpPr>
              <a:spLocks/>
            </p:cNvSpPr>
            <p:nvPr/>
          </p:nvSpPr>
          <p:spPr bwMode="auto">
            <a:xfrm>
              <a:off x="1809609" y="1208414"/>
              <a:ext cx="3675724" cy="2893090"/>
            </a:xfrm>
            <a:custGeom>
              <a:avLst/>
              <a:gdLst>
                <a:gd name="T0" fmla="*/ 0 w 1672"/>
                <a:gd name="T1" fmla="*/ 0 h 1316"/>
                <a:gd name="T2" fmla="*/ 39 w 1672"/>
                <a:gd name="T3" fmla="*/ 0 h 1316"/>
                <a:gd name="T4" fmla="*/ 81 w 1672"/>
                <a:gd name="T5" fmla="*/ 0 h 1316"/>
                <a:gd name="T6" fmla="*/ 123 w 1672"/>
                <a:gd name="T7" fmla="*/ 0 h 1316"/>
                <a:gd name="T8" fmla="*/ 166 w 1672"/>
                <a:gd name="T9" fmla="*/ 0 h 1316"/>
                <a:gd name="T10" fmla="*/ 208 w 1672"/>
                <a:gd name="T11" fmla="*/ 0 h 1316"/>
                <a:gd name="T12" fmla="*/ 251 w 1672"/>
                <a:gd name="T13" fmla="*/ 0 h 1316"/>
                <a:gd name="T14" fmla="*/ 289 w 1672"/>
                <a:gd name="T15" fmla="*/ 0 h 1316"/>
                <a:gd name="T16" fmla="*/ 331 w 1672"/>
                <a:gd name="T17" fmla="*/ 0 h 1316"/>
                <a:gd name="T18" fmla="*/ 374 w 1672"/>
                <a:gd name="T19" fmla="*/ 0 h 1316"/>
                <a:gd name="T20" fmla="*/ 416 w 1672"/>
                <a:gd name="T21" fmla="*/ 0 h 1316"/>
                <a:gd name="T22" fmla="*/ 459 w 1672"/>
                <a:gd name="T23" fmla="*/ 0 h 1316"/>
                <a:gd name="T24" fmla="*/ 501 w 1672"/>
                <a:gd name="T25" fmla="*/ 0 h 1316"/>
                <a:gd name="T26" fmla="*/ 543 w 1672"/>
                <a:gd name="T27" fmla="*/ 0 h 1316"/>
                <a:gd name="T28" fmla="*/ 582 w 1672"/>
                <a:gd name="T29" fmla="*/ 0 h 1316"/>
                <a:gd name="T30" fmla="*/ 624 w 1672"/>
                <a:gd name="T31" fmla="*/ 0 h 1316"/>
                <a:gd name="T32" fmla="*/ 667 w 1672"/>
                <a:gd name="T33" fmla="*/ 209 h 1316"/>
                <a:gd name="T34" fmla="*/ 709 w 1672"/>
                <a:gd name="T35" fmla="*/ 409 h 1316"/>
                <a:gd name="T36" fmla="*/ 751 w 1672"/>
                <a:gd name="T37" fmla="*/ 594 h 1316"/>
                <a:gd name="T38" fmla="*/ 794 w 1672"/>
                <a:gd name="T39" fmla="*/ 760 h 1316"/>
                <a:gd name="T40" fmla="*/ 836 w 1672"/>
                <a:gd name="T41" fmla="*/ 899 h 1316"/>
                <a:gd name="T42" fmla="*/ 875 w 1672"/>
                <a:gd name="T43" fmla="*/ 1015 h 1316"/>
                <a:gd name="T44" fmla="*/ 917 w 1672"/>
                <a:gd name="T45" fmla="*/ 1103 h 1316"/>
                <a:gd name="T46" fmla="*/ 959 w 1672"/>
                <a:gd name="T47" fmla="*/ 1173 h 1316"/>
                <a:gd name="T48" fmla="*/ 1002 w 1672"/>
                <a:gd name="T49" fmla="*/ 1223 h 1316"/>
                <a:gd name="T50" fmla="*/ 1044 w 1672"/>
                <a:gd name="T51" fmla="*/ 1258 h 1316"/>
                <a:gd name="T52" fmla="*/ 1086 w 1672"/>
                <a:gd name="T53" fmla="*/ 1281 h 1316"/>
                <a:gd name="T54" fmla="*/ 1125 w 1672"/>
                <a:gd name="T55" fmla="*/ 1296 h 1316"/>
                <a:gd name="T56" fmla="*/ 1167 w 1672"/>
                <a:gd name="T57" fmla="*/ 1304 h 1316"/>
                <a:gd name="T58" fmla="*/ 1210 w 1672"/>
                <a:gd name="T59" fmla="*/ 1312 h 1316"/>
                <a:gd name="T60" fmla="*/ 1252 w 1672"/>
                <a:gd name="T61" fmla="*/ 1316 h 1316"/>
                <a:gd name="T62" fmla="*/ 1294 w 1672"/>
                <a:gd name="T63" fmla="*/ 1316 h 1316"/>
                <a:gd name="T64" fmla="*/ 1337 w 1672"/>
                <a:gd name="T65" fmla="*/ 1316 h 1316"/>
                <a:gd name="T66" fmla="*/ 1379 w 1672"/>
                <a:gd name="T67" fmla="*/ 1316 h 1316"/>
                <a:gd name="T68" fmla="*/ 1418 w 1672"/>
                <a:gd name="T69" fmla="*/ 1316 h 1316"/>
                <a:gd name="T70" fmla="*/ 1460 w 1672"/>
                <a:gd name="T71" fmla="*/ 1316 h 1316"/>
                <a:gd name="T72" fmla="*/ 1502 w 1672"/>
                <a:gd name="T73" fmla="*/ 1316 h 1316"/>
                <a:gd name="T74" fmla="*/ 1545 w 1672"/>
                <a:gd name="T75" fmla="*/ 1316 h 1316"/>
                <a:gd name="T76" fmla="*/ 1587 w 1672"/>
                <a:gd name="T77" fmla="*/ 1316 h 1316"/>
                <a:gd name="T78" fmla="*/ 1629 w 1672"/>
                <a:gd name="T79" fmla="*/ 1316 h 1316"/>
                <a:gd name="T80" fmla="*/ 1672 w 1672"/>
                <a:gd name="T8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2" h="1316">
                  <a:moveTo>
                    <a:pt x="0" y="0"/>
                  </a:moveTo>
                  <a:lnTo>
                    <a:pt x="39" y="0"/>
                  </a:lnTo>
                  <a:lnTo>
                    <a:pt x="81" y="0"/>
                  </a:lnTo>
                  <a:lnTo>
                    <a:pt x="123" y="0"/>
                  </a:lnTo>
                  <a:lnTo>
                    <a:pt x="166" y="0"/>
                  </a:lnTo>
                  <a:lnTo>
                    <a:pt x="208" y="0"/>
                  </a:lnTo>
                  <a:lnTo>
                    <a:pt x="251" y="0"/>
                  </a:lnTo>
                  <a:lnTo>
                    <a:pt x="289" y="0"/>
                  </a:lnTo>
                  <a:lnTo>
                    <a:pt x="331" y="0"/>
                  </a:lnTo>
                  <a:lnTo>
                    <a:pt x="374" y="0"/>
                  </a:lnTo>
                  <a:lnTo>
                    <a:pt x="416" y="0"/>
                  </a:lnTo>
                  <a:lnTo>
                    <a:pt x="459" y="0"/>
                  </a:lnTo>
                  <a:lnTo>
                    <a:pt x="501" y="0"/>
                  </a:lnTo>
                  <a:lnTo>
                    <a:pt x="543" y="0"/>
                  </a:lnTo>
                  <a:lnTo>
                    <a:pt x="582" y="0"/>
                  </a:lnTo>
                  <a:lnTo>
                    <a:pt x="624" y="0"/>
                  </a:lnTo>
                  <a:lnTo>
                    <a:pt x="667" y="209"/>
                  </a:lnTo>
                  <a:lnTo>
                    <a:pt x="709" y="409"/>
                  </a:lnTo>
                  <a:lnTo>
                    <a:pt x="751" y="594"/>
                  </a:lnTo>
                  <a:lnTo>
                    <a:pt x="794" y="760"/>
                  </a:lnTo>
                  <a:lnTo>
                    <a:pt x="836" y="899"/>
                  </a:lnTo>
                  <a:lnTo>
                    <a:pt x="875" y="1015"/>
                  </a:lnTo>
                  <a:lnTo>
                    <a:pt x="917" y="1103"/>
                  </a:lnTo>
                  <a:lnTo>
                    <a:pt x="959" y="1173"/>
                  </a:lnTo>
                  <a:lnTo>
                    <a:pt x="1002" y="1223"/>
                  </a:lnTo>
                  <a:lnTo>
                    <a:pt x="1044" y="1258"/>
                  </a:lnTo>
                  <a:lnTo>
                    <a:pt x="1086" y="1281"/>
                  </a:lnTo>
                  <a:lnTo>
                    <a:pt x="1125" y="1296"/>
                  </a:lnTo>
                  <a:lnTo>
                    <a:pt x="1167" y="1304"/>
                  </a:lnTo>
                  <a:lnTo>
                    <a:pt x="1210" y="1312"/>
                  </a:lnTo>
                  <a:lnTo>
                    <a:pt x="1252" y="1316"/>
                  </a:lnTo>
                  <a:lnTo>
                    <a:pt x="1294" y="1316"/>
                  </a:lnTo>
                  <a:lnTo>
                    <a:pt x="1337" y="1316"/>
                  </a:lnTo>
                  <a:lnTo>
                    <a:pt x="1379" y="1316"/>
                  </a:lnTo>
                  <a:lnTo>
                    <a:pt x="1418" y="1316"/>
                  </a:lnTo>
                  <a:lnTo>
                    <a:pt x="1460" y="1316"/>
                  </a:lnTo>
                  <a:lnTo>
                    <a:pt x="1502" y="1316"/>
                  </a:lnTo>
                  <a:lnTo>
                    <a:pt x="1545" y="1316"/>
                  </a:lnTo>
                  <a:lnTo>
                    <a:pt x="1587" y="1316"/>
                  </a:lnTo>
                  <a:lnTo>
                    <a:pt x="1629" y="1316"/>
                  </a:lnTo>
                  <a:lnTo>
                    <a:pt x="1672" y="1316"/>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9" name="Rectangle 79">
              <a:extLst>
                <a:ext uri="{FF2B5EF4-FFF2-40B4-BE49-F238E27FC236}">
                  <a16:creationId xmlns:a16="http://schemas.microsoft.com/office/drawing/2014/main" id="{88026C8F-7150-473C-ABF4-FBDB2710CFBB}"/>
                </a:ext>
              </a:extLst>
            </p:cNvPr>
            <p:cNvSpPr>
              <a:spLocks noChangeArrowheads="1"/>
            </p:cNvSpPr>
            <p:nvPr/>
          </p:nvSpPr>
          <p:spPr bwMode="auto">
            <a:xfrm>
              <a:off x="3596908" y="4294963"/>
              <a:ext cx="114325" cy="2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10" name="Rectangle 80">
              <a:extLst>
                <a:ext uri="{FF2B5EF4-FFF2-40B4-BE49-F238E27FC236}">
                  <a16:creationId xmlns:a16="http://schemas.microsoft.com/office/drawing/2014/main" id="{72FEF432-8132-4DF6-B7DE-D51D1EC0FEBD}"/>
                </a:ext>
              </a:extLst>
            </p:cNvPr>
            <p:cNvSpPr>
              <a:spLocks noChangeArrowheads="1"/>
            </p:cNvSpPr>
            <p:nvPr/>
          </p:nvSpPr>
          <p:spPr bwMode="auto">
            <a:xfrm rot="16200000">
              <a:off x="805218" y="2447419"/>
              <a:ext cx="1065672" cy="2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Probability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11" name="Rectangle 81">
              <a:extLst>
                <a:ext uri="{FF2B5EF4-FFF2-40B4-BE49-F238E27FC236}">
                  <a16:creationId xmlns:a16="http://schemas.microsoft.com/office/drawing/2014/main" id="{25BB7D75-601A-473F-8B4E-D5C0296DE54F}"/>
                </a:ext>
              </a:extLst>
            </p:cNvPr>
            <p:cNvSpPr>
              <a:spLocks noChangeArrowheads="1"/>
            </p:cNvSpPr>
            <p:nvPr/>
          </p:nvSpPr>
          <p:spPr bwMode="auto">
            <a:xfrm>
              <a:off x="1792023" y="4048743"/>
              <a:ext cx="46956" cy="20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212" name="Rectangle 82">
              <a:extLst>
                <a:ext uri="{FF2B5EF4-FFF2-40B4-BE49-F238E27FC236}">
                  <a16:creationId xmlns:a16="http://schemas.microsoft.com/office/drawing/2014/main" id="{A87762FA-D0CA-4E1A-BDB1-38357B666D39}"/>
                </a:ext>
              </a:extLst>
            </p:cNvPr>
            <p:cNvSpPr>
              <a:spLocks noChangeArrowheads="1"/>
            </p:cNvSpPr>
            <p:nvPr/>
          </p:nvSpPr>
          <p:spPr bwMode="auto">
            <a:xfrm>
              <a:off x="5476540" y="1142463"/>
              <a:ext cx="46956" cy="20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Helvetica" panose="020B0604020202020204" pitchFamily="34"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213" name="Rectangle 84">
              <a:extLst>
                <a:ext uri="{FF2B5EF4-FFF2-40B4-BE49-F238E27FC236}">
                  <a16:creationId xmlns:a16="http://schemas.microsoft.com/office/drawing/2014/main" id="{40984045-6E06-4A68-8649-08D4B2B344DE}"/>
                </a:ext>
              </a:extLst>
            </p:cNvPr>
            <p:cNvSpPr>
              <a:spLocks noChangeArrowheads="1"/>
            </p:cNvSpPr>
            <p:nvPr/>
          </p:nvSpPr>
          <p:spPr bwMode="auto">
            <a:xfrm>
              <a:off x="3379265" y="1320533"/>
              <a:ext cx="2062102" cy="463862"/>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14" name="Line 87">
              <a:extLst>
                <a:ext uri="{FF2B5EF4-FFF2-40B4-BE49-F238E27FC236}">
                  <a16:creationId xmlns:a16="http://schemas.microsoft.com/office/drawing/2014/main" id="{849C2C70-71CE-48C3-9B43-594DED3E5C21}"/>
                </a:ext>
              </a:extLst>
            </p:cNvPr>
            <p:cNvSpPr>
              <a:spLocks noChangeShapeType="1"/>
            </p:cNvSpPr>
            <p:nvPr/>
          </p:nvSpPr>
          <p:spPr bwMode="auto">
            <a:xfrm flipV="1">
              <a:off x="5467746" y="1320533"/>
              <a:ext cx="0" cy="3891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15" name="Rectangle 95">
              <a:extLst>
                <a:ext uri="{FF2B5EF4-FFF2-40B4-BE49-F238E27FC236}">
                  <a16:creationId xmlns:a16="http://schemas.microsoft.com/office/drawing/2014/main" id="{3265DBA3-82A1-4C5D-87B1-B598709C9946}"/>
                </a:ext>
              </a:extLst>
            </p:cNvPr>
            <p:cNvSpPr>
              <a:spLocks noChangeArrowheads="1"/>
            </p:cNvSpPr>
            <p:nvPr/>
          </p:nvSpPr>
          <p:spPr bwMode="auto">
            <a:xfrm>
              <a:off x="3856597" y="1353509"/>
              <a:ext cx="1490307"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without proof test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16" name="Line 96">
              <a:extLst>
                <a:ext uri="{FF2B5EF4-FFF2-40B4-BE49-F238E27FC236}">
                  <a16:creationId xmlns:a16="http://schemas.microsoft.com/office/drawing/2014/main" id="{EA6EA96C-8E28-4FF9-A5F0-5BCE5260B69B}"/>
                </a:ext>
              </a:extLst>
            </p:cNvPr>
            <p:cNvSpPr>
              <a:spLocks noChangeShapeType="1"/>
            </p:cNvSpPr>
            <p:nvPr/>
          </p:nvSpPr>
          <p:spPr bwMode="auto">
            <a:xfrm>
              <a:off x="3437687" y="1478515"/>
              <a:ext cx="338554"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17" name="Rectangle 97">
              <a:extLst>
                <a:ext uri="{FF2B5EF4-FFF2-40B4-BE49-F238E27FC236}">
                  <a16:creationId xmlns:a16="http://schemas.microsoft.com/office/drawing/2014/main" id="{3B1B2EC2-12C2-4CE7-8340-0A3BBE1B86D1}"/>
                </a:ext>
              </a:extLst>
            </p:cNvPr>
            <p:cNvSpPr>
              <a:spLocks noChangeArrowheads="1"/>
            </p:cNvSpPr>
            <p:nvPr/>
          </p:nvSpPr>
          <p:spPr bwMode="auto">
            <a:xfrm>
              <a:off x="3851859" y="1531579"/>
              <a:ext cx="1218785"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with proof test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18" name="Line 98">
              <a:extLst>
                <a:ext uri="{FF2B5EF4-FFF2-40B4-BE49-F238E27FC236}">
                  <a16:creationId xmlns:a16="http://schemas.microsoft.com/office/drawing/2014/main" id="{6BA02B4A-7C02-4784-83FA-18C58F24BEC8}"/>
                </a:ext>
              </a:extLst>
            </p:cNvPr>
            <p:cNvSpPr>
              <a:spLocks noChangeShapeType="1"/>
            </p:cNvSpPr>
            <p:nvPr/>
          </p:nvSpPr>
          <p:spPr bwMode="auto">
            <a:xfrm>
              <a:off x="3437687" y="1670799"/>
              <a:ext cx="338554" cy="0"/>
            </a:xfrm>
            <a:prstGeom prst="line">
              <a:avLst/>
            </a:prstGeom>
            <a:noFill/>
            <a:ln w="1905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19" name="Line 99">
              <a:extLst>
                <a:ext uri="{FF2B5EF4-FFF2-40B4-BE49-F238E27FC236}">
                  <a16:creationId xmlns:a16="http://schemas.microsoft.com/office/drawing/2014/main" id="{ECAF736E-475D-4169-850A-7275B0821FB9}"/>
                </a:ext>
              </a:extLst>
            </p:cNvPr>
            <p:cNvSpPr>
              <a:spLocks noChangeShapeType="1"/>
            </p:cNvSpPr>
            <p:nvPr/>
          </p:nvSpPr>
          <p:spPr bwMode="auto">
            <a:xfrm flipH="1" flipV="1">
              <a:off x="3172617" y="1226002"/>
              <a:ext cx="8794" cy="2890891"/>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20" name="Rectangle 97">
              <a:extLst>
                <a:ext uri="{FF2B5EF4-FFF2-40B4-BE49-F238E27FC236}">
                  <a16:creationId xmlns:a16="http://schemas.microsoft.com/office/drawing/2014/main" id="{3CF5D6EE-489B-4AD9-AA1C-D8AF0E84A2AB}"/>
                </a:ext>
              </a:extLst>
            </p:cNvPr>
            <p:cNvSpPr>
              <a:spLocks noChangeArrowheads="1"/>
            </p:cNvSpPr>
            <p:nvPr/>
          </p:nvSpPr>
          <p:spPr bwMode="auto">
            <a:xfrm>
              <a:off x="2017884" y="3600267"/>
              <a:ext cx="816606" cy="2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proof test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21" name="Straight Arrow Connector 78">
              <a:extLst>
                <a:ext uri="{FF2B5EF4-FFF2-40B4-BE49-F238E27FC236}">
                  <a16:creationId xmlns:a16="http://schemas.microsoft.com/office/drawing/2014/main" id="{F727DD42-4419-4BD3-9703-355814A5E7F7}"/>
                </a:ext>
              </a:extLst>
            </p:cNvPr>
            <p:cNvCxnSpPr/>
            <p:nvPr/>
          </p:nvCxnSpPr>
          <p:spPr>
            <a:xfrm flipV="1">
              <a:off x="2651799" y="3141905"/>
              <a:ext cx="493979" cy="4848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2" name="Group 79">
            <a:extLst>
              <a:ext uri="{FF2B5EF4-FFF2-40B4-BE49-F238E27FC236}">
                <a16:creationId xmlns:a16="http://schemas.microsoft.com/office/drawing/2014/main" id="{6BF16B11-5B85-4039-B8F2-50D6067B9E77}"/>
              </a:ext>
            </a:extLst>
          </p:cNvPr>
          <p:cNvGrpSpPr/>
          <p:nvPr/>
        </p:nvGrpSpPr>
        <p:grpSpPr>
          <a:xfrm>
            <a:off x="5326795" y="3704785"/>
            <a:ext cx="3826535" cy="2782172"/>
            <a:chOff x="5654083" y="1135275"/>
            <a:chExt cx="4765737" cy="3465041"/>
          </a:xfrm>
        </p:grpSpPr>
        <p:sp>
          <p:nvSpPr>
            <p:cNvPr id="223" name="Rectangle 6">
              <a:extLst>
                <a:ext uri="{FF2B5EF4-FFF2-40B4-BE49-F238E27FC236}">
                  <a16:creationId xmlns:a16="http://schemas.microsoft.com/office/drawing/2014/main" id="{85A4B95F-97F9-4A42-9AD7-1290879DDB06}"/>
                </a:ext>
              </a:extLst>
            </p:cNvPr>
            <p:cNvSpPr>
              <a:spLocks noChangeArrowheads="1"/>
            </p:cNvSpPr>
            <p:nvPr/>
          </p:nvSpPr>
          <p:spPr bwMode="auto">
            <a:xfrm>
              <a:off x="6540668" y="1242349"/>
              <a:ext cx="3644544" cy="287482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4" name="Line 7">
              <a:extLst>
                <a:ext uri="{FF2B5EF4-FFF2-40B4-BE49-F238E27FC236}">
                  <a16:creationId xmlns:a16="http://schemas.microsoft.com/office/drawing/2014/main" id="{A4DB1189-1EC4-48F2-BE78-7DA20B61F92D}"/>
                </a:ext>
              </a:extLst>
            </p:cNvPr>
            <p:cNvSpPr>
              <a:spLocks noChangeShapeType="1"/>
            </p:cNvSpPr>
            <p:nvPr/>
          </p:nvSpPr>
          <p:spPr bwMode="auto">
            <a:xfrm>
              <a:off x="6540668" y="1242349"/>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5" name="Line 8">
              <a:extLst>
                <a:ext uri="{FF2B5EF4-FFF2-40B4-BE49-F238E27FC236}">
                  <a16:creationId xmlns:a16="http://schemas.microsoft.com/office/drawing/2014/main" id="{5F549900-87EB-4393-8FD5-CFB1D7E60BAF}"/>
                </a:ext>
              </a:extLst>
            </p:cNvPr>
            <p:cNvSpPr>
              <a:spLocks noChangeShapeType="1"/>
            </p:cNvSpPr>
            <p:nvPr/>
          </p:nvSpPr>
          <p:spPr bwMode="auto">
            <a:xfrm>
              <a:off x="6540668" y="4117176"/>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6" name="Line 9">
              <a:extLst>
                <a:ext uri="{FF2B5EF4-FFF2-40B4-BE49-F238E27FC236}">
                  <a16:creationId xmlns:a16="http://schemas.microsoft.com/office/drawing/2014/main" id="{09869058-EA3B-435E-A43F-ABF5296667A2}"/>
                </a:ext>
              </a:extLst>
            </p:cNvPr>
            <p:cNvSpPr>
              <a:spLocks noChangeShapeType="1"/>
            </p:cNvSpPr>
            <p:nvPr/>
          </p:nvSpPr>
          <p:spPr bwMode="auto">
            <a:xfrm flipV="1">
              <a:off x="10185212"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7" name="Line 10">
              <a:extLst>
                <a:ext uri="{FF2B5EF4-FFF2-40B4-BE49-F238E27FC236}">
                  <a16:creationId xmlns:a16="http://schemas.microsoft.com/office/drawing/2014/main" id="{33AC03D1-AD7A-4597-8159-1BF0A41B5FEA}"/>
                </a:ext>
              </a:extLst>
            </p:cNvPr>
            <p:cNvSpPr>
              <a:spLocks noChangeShapeType="1"/>
            </p:cNvSpPr>
            <p:nvPr/>
          </p:nvSpPr>
          <p:spPr bwMode="auto">
            <a:xfrm flipV="1">
              <a:off x="6540668"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8" name="Line 11">
              <a:extLst>
                <a:ext uri="{FF2B5EF4-FFF2-40B4-BE49-F238E27FC236}">
                  <a16:creationId xmlns:a16="http://schemas.microsoft.com/office/drawing/2014/main" id="{A2CE2AD9-A2AA-49BE-8DEA-05034F70BB82}"/>
                </a:ext>
              </a:extLst>
            </p:cNvPr>
            <p:cNvSpPr>
              <a:spLocks noChangeShapeType="1"/>
            </p:cNvSpPr>
            <p:nvPr/>
          </p:nvSpPr>
          <p:spPr bwMode="auto">
            <a:xfrm>
              <a:off x="6540668" y="4117176"/>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29" name="Line 12">
              <a:extLst>
                <a:ext uri="{FF2B5EF4-FFF2-40B4-BE49-F238E27FC236}">
                  <a16:creationId xmlns:a16="http://schemas.microsoft.com/office/drawing/2014/main" id="{357EC311-33D0-4190-A74E-CDF663AC6981}"/>
                </a:ext>
              </a:extLst>
            </p:cNvPr>
            <p:cNvSpPr>
              <a:spLocks noChangeShapeType="1"/>
            </p:cNvSpPr>
            <p:nvPr/>
          </p:nvSpPr>
          <p:spPr bwMode="auto">
            <a:xfrm flipV="1">
              <a:off x="6540668"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0" name="Line 14">
              <a:extLst>
                <a:ext uri="{FF2B5EF4-FFF2-40B4-BE49-F238E27FC236}">
                  <a16:creationId xmlns:a16="http://schemas.microsoft.com/office/drawing/2014/main" id="{5740281C-DE77-4432-8B76-61FD8F596BBD}"/>
                </a:ext>
              </a:extLst>
            </p:cNvPr>
            <p:cNvSpPr>
              <a:spLocks noChangeShapeType="1"/>
            </p:cNvSpPr>
            <p:nvPr/>
          </p:nvSpPr>
          <p:spPr bwMode="auto">
            <a:xfrm>
              <a:off x="6540668"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1" name="Rectangle 15">
              <a:extLst>
                <a:ext uri="{FF2B5EF4-FFF2-40B4-BE49-F238E27FC236}">
                  <a16:creationId xmlns:a16="http://schemas.microsoft.com/office/drawing/2014/main" id="{15E2BBEB-8465-4886-A9CD-0A0E5E4C628C}"/>
                </a:ext>
              </a:extLst>
            </p:cNvPr>
            <p:cNvSpPr>
              <a:spLocks noChangeArrowheads="1"/>
            </p:cNvSpPr>
            <p:nvPr/>
          </p:nvSpPr>
          <p:spPr bwMode="auto">
            <a:xfrm>
              <a:off x="6457837" y="4143440"/>
              <a:ext cx="317436"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32" name="Line 16">
              <a:extLst>
                <a:ext uri="{FF2B5EF4-FFF2-40B4-BE49-F238E27FC236}">
                  <a16:creationId xmlns:a16="http://schemas.microsoft.com/office/drawing/2014/main" id="{B905968C-DCA3-4C02-BAC9-C80E057D8032}"/>
                </a:ext>
              </a:extLst>
            </p:cNvPr>
            <p:cNvSpPr>
              <a:spLocks noChangeShapeType="1"/>
            </p:cNvSpPr>
            <p:nvPr/>
          </p:nvSpPr>
          <p:spPr bwMode="auto">
            <a:xfrm flipV="1">
              <a:off x="7146745"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3" name="Line 17">
              <a:extLst>
                <a:ext uri="{FF2B5EF4-FFF2-40B4-BE49-F238E27FC236}">
                  <a16:creationId xmlns:a16="http://schemas.microsoft.com/office/drawing/2014/main" id="{B1E4713C-1232-4FD0-88C1-3FAF2806A37F}"/>
                </a:ext>
              </a:extLst>
            </p:cNvPr>
            <p:cNvSpPr>
              <a:spLocks noChangeShapeType="1"/>
            </p:cNvSpPr>
            <p:nvPr/>
          </p:nvSpPr>
          <p:spPr bwMode="auto">
            <a:xfrm>
              <a:off x="7146745"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4" name="Rectangle 18">
              <a:extLst>
                <a:ext uri="{FF2B5EF4-FFF2-40B4-BE49-F238E27FC236}">
                  <a16:creationId xmlns:a16="http://schemas.microsoft.com/office/drawing/2014/main" id="{5B615D58-6F8F-4D4B-B1DB-5B78A4765D42}"/>
                </a:ext>
              </a:extLst>
            </p:cNvPr>
            <p:cNvSpPr>
              <a:spLocks noChangeArrowheads="1"/>
            </p:cNvSpPr>
            <p:nvPr/>
          </p:nvSpPr>
          <p:spPr bwMode="auto">
            <a:xfrm>
              <a:off x="7061894" y="4143440"/>
              <a:ext cx="317436"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35" name="Line 19">
              <a:extLst>
                <a:ext uri="{FF2B5EF4-FFF2-40B4-BE49-F238E27FC236}">
                  <a16:creationId xmlns:a16="http://schemas.microsoft.com/office/drawing/2014/main" id="{D269788D-B3D9-4AD4-96ED-6C12DABE78E3}"/>
                </a:ext>
              </a:extLst>
            </p:cNvPr>
            <p:cNvSpPr>
              <a:spLocks noChangeShapeType="1"/>
            </p:cNvSpPr>
            <p:nvPr/>
          </p:nvSpPr>
          <p:spPr bwMode="auto">
            <a:xfrm flipV="1">
              <a:off x="7750802"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6" name="Line 20">
              <a:extLst>
                <a:ext uri="{FF2B5EF4-FFF2-40B4-BE49-F238E27FC236}">
                  <a16:creationId xmlns:a16="http://schemas.microsoft.com/office/drawing/2014/main" id="{D8E1AF89-8741-4DA0-AA82-95695EB7883C}"/>
                </a:ext>
              </a:extLst>
            </p:cNvPr>
            <p:cNvSpPr>
              <a:spLocks noChangeShapeType="1"/>
            </p:cNvSpPr>
            <p:nvPr/>
          </p:nvSpPr>
          <p:spPr bwMode="auto">
            <a:xfrm>
              <a:off x="7750802"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7" name="Rectangle 21">
              <a:extLst>
                <a:ext uri="{FF2B5EF4-FFF2-40B4-BE49-F238E27FC236}">
                  <a16:creationId xmlns:a16="http://schemas.microsoft.com/office/drawing/2014/main" id="{A079BE53-35F2-46D8-A5F4-7C9E28A96AA7}"/>
                </a:ext>
              </a:extLst>
            </p:cNvPr>
            <p:cNvSpPr>
              <a:spLocks noChangeArrowheads="1"/>
            </p:cNvSpPr>
            <p:nvPr/>
          </p:nvSpPr>
          <p:spPr bwMode="auto">
            <a:xfrm>
              <a:off x="7665950" y="4143440"/>
              <a:ext cx="317436"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38" name="Line 22">
              <a:extLst>
                <a:ext uri="{FF2B5EF4-FFF2-40B4-BE49-F238E27FC236}">
                  <a16:creationId xmlns:a16="http://schemas.microsoft.com/office/drawing/2014/main" id="{5065590A-5F61-4C24-A0EF-CBA9FE2D47CF}"/>
                </a:ext>
              </a:extLst>
            </p:cNvPr>
            <p:cNvSpPr>
              <a:spLocks noChangeShapeType="1"/>
            </p:cNvSpPr>
            <p:nvPr/>
          </p:nvSpPr>
          <p:spPr bwMode="auto">
            <a:xfrm flipV="1">
              <a:off x="8362940"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39" name="Line 23">
              <a:extLst>
                <a:ext uri="{FF2B5EF4-FFF2-40B4-BE49-F238E27FC236}">
                  <a16:creationId xmlns:a16="http://schemas.microsoft.com/office/drawing/2014/main" id="{81F4C5B4-F5E7-4E2C-A12D-9462D22B5C58}"/>
                </a:ext>
              </a:extLst>
            </p:cNvPr>
            <p:cNvSpPr>
              <a:spLocks noChangeShapeType="1"/>
            </p:cNvSpPr>
            <p:nvPr/>
          </p:nvSpPr>
          <p:spPr bwMode="auto">
            <a:xfrm>
              <a:off x="8362940"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0" name="Rectangle 24">
              <a:extLst>
                <a:ext uri="{FF2B5EF4-FFF2-40B4-BE49-F238E27FC236}">
                  <a16:creationId xmlns:a16="http://schemas.microsoft.com/office/drawing/2014/main" id="{173FAE55-1C96-4B79-94B6-E94FB076F388}"/>
                </a:ext>
              </a:extLst>
            </p:cNvPr>
            <p:cNvSpPr>
              <a:spLocks noChangeArrowheads="1"/>
            </p:cNvSpPr>
            <p:nvPr/>
          </p:nvSpPr>
          <p:spPr bwMode="auto">
            <a:xfrm>
              <a:off x="8280109" y="4143440"/>
              <a:ext cx="317436"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350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41" name="Line 25">
              <a:extLst>
                <a:ext uri="{FF2B5EF4-FFF2-40B4-BE49-F238E27FC236}">
                  <a16:creationId xmlns:a16="http://schemas.microsoft.com/office/drawing/2014/main" id="{F170C664-8A01-4378-A5FB-3ED47567AD75}"/>
                </a:ext>
              </a:extLst>
            </p:cNvPr>
            <p:cNvSpPr>
              <a:spLocks noChangeShapeType="1"/>
            </p:cNvSpPr>
            <p:nvPr/>
          </p:nvSpPr>
          <p:spPr bwMode="auto">
            <a:xfrm flipV="1">
              <a:off x="8969017"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2" name="Line 26">
              <a:extLst>
                <a:ext uri="{FF2B5EF4-FFF2-40B4-BE49-F238E27FC236}">
                  <a16:creationId xmlns:a16="http://schemas.microsoft.com/office/drawing/2014/main" id="{638C0ABB-C47F-48B6-85ED-498B0E6C2108}"/>
                </a:ext>
              </a:extLst>
            </p:cNvPr>
            <p:cNvSpPr>
              <a:spLocks noChangeShapeType="1"/>
            </p:cNvSpPr>
            <p:nvPr/>
          </p:nvSpPr>
          <p:spPr bwMode="auto">
            <a:xfrm>
              <a:off x="8969017"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3" name="Rectangle 27">
              <a:extLst>
                <a:ext uri="{FF2B5EF4-FFF2-40B4-BE49-F238E27FC236}">
                  <a16:creationId xmlns:a16="http://schemas.microsoft.com/office/drawing/2014/main" id="{EB7FBA16-450D-47D8-9000-07A91456F404}"/>
                </a:ext>
              </a:extLst>
            </p:cNvPr>
            <p:cNvSpPr>
              <a:spLocks noChangeArrowheads="1"/>
            </p:cNvSpPr>
            <p:nvPr/>
          </p:nvSpPr>
          <p:spPr bwMode="auto">
            <a:xfrm>
              <a:off x="8884166" y="4143440"/>
              <a:ext cx="317436"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44" name="Line 28">
              <a:extLst>
                <a:ext uri="{FF2B5EF4-FFF2-40B4-BE49-F238E27FC236}">
                  <a16:creationId xmlns:a16="http://schemas.microsoft.com/office/drawing/2014/main" id="{F204920B-333B-45AE-9655-BEA39C697A8E}"/>
                </a:ext>
              </a:extLst>
            </p:cNvPr>
            <p:cNvSpPr>
              <a:spLocks noChangeShapeType="1"/>
            </p:cNvSpPr>
            <p:nvPr/>
          </p:nvSpPr>
          <p:spPr bwMode="auto">
            <a:xfrm flipV="1">
              <a:off x="9573074"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5" name="Line 29">
              <a:extLst>
                <a:ext uri="{FF2B5EF4-FFF2-40B4-BE49-F238E27FC236}">
                  <a16:creationId xmlns:a16="http://schemas.microsoft.com/office/drawing/2014/main" id="{E05C82DE-3DFB-414F-A191-F081B86E1F5F}"/>
                </a:ext>
              </a:extLst>
            </p:cNvPr>
            <p:cNvSpPr>
              <a:spLocks noChangeShapeType="1"/>
            </p:cNvSpPr>
            <p:nvPr/>
          </p:nvSpPr>
          <p:spPr bwMode="auto">
            <a:xfrm>
              <a:off x="9573074"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6" name="Rectangle 30">
              <a:extLst>
                <a:ext uri="{FF2B5EF4-FFF2-40B4-BE49-F238E27FC236}">
                  <a16:creationId xmlns:a16="http://schemas.microsoft.com/office/drawing/2014/main" id="{B7218374-2212-43DC-87B9-DC607C34B685}"/>
                </a:ext>
              </a:extLst>
            </p:cNvPr>
            <p:cNvSpPr>
              <a:spLocks noChangeArrowheads="1"/>
            </p:cNvSpPr>
            <p:nvPr/>
          </p:nvSpPr>
          <p:spPr bwMode="auto">
            <a:xfrm>
              <a:off x="9488222" y="4143440"/>
              <a:ext cx="317436"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450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47" name="Line 31">
              <a:extLst>
                <a:ext uri="{FF2B5EF4-FFF2-40B4-BE49-F238E27FC236}">
                  <a16:creationId xmlns:a16="http://schemas.microsoft.com/office/drawing/2014/main" id="{6589AE61-4FDE-4E49-A15D-EC38FD6D6514}"/>
                </a:ext>
              </a:extLst>
            </p:cNvPr>
            <p:cNvSpPr>
              <a:spLocks noChangeShapeType="1"/>
            </p:cNvSpPr>
            <p:nvPr/>
          </p:nvSpPr>
          <p:spPr bwMode="auto">
            <a:xfrm flipV="1">
              <a:off x="10185212" y="4076771"/>
              <a:ext cx="0" cy="404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8" name="Line 32">
              <a:extLst>
                <a:ext uri="{FF2B5EF4-FFF2-40B4-BE49-F238E27FC236}">
                  <a16:creationId xmlns:a16="http://schemas.microsoft.com/office/drawing/2014/main" id="{62E7F207-F701-4137-8065-3D9DA64B8357}"/>
                </a:ext>
              </a:extLst>
            </p:cNvPr>
            <p:cNvSpPr>
              <a:spLocks noChangeShapeType="1"/>
            </p:cNvSpPr>
            <p:nvPr/>
          </p:nvSpPr>
          <p:spPr bwMode="auto">
            <a:xfrm>
              <a:off x="10185212" y="1242349"/>
              <a:ext cx="0" cy="34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49" name="Rectangle 33">
              <a:extLst>
                <a:ext uri="{FF2B5EF4-FFF2-40B4-BE49-F238E27FC236}">
                  <a16:creationId xmlns:a16="http://schemas.microsoft.com/office/drawing/2014/main" id="{04DC6953-BE23-4859-B6D1-3EA3F0E76067}"/>
                </a:ext>
              </a:extLst>
            </p:cNvPr>
            <p:cNvSpPr>
              <a:spLocks noChangeArrowheads="1"/>
            </p:cNvSpPr>
            <p:nvPr/>
          </p:nvSpPr>
          <p:spPr bwMode="auto">
            <a:xfrm>
              <a:off x="10102384" y="4143440"/>
              <a:ext cx="317436"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0" name="Line 35">
              <a:extLst>
                <a:ext uri="{FF2B5EF4-FFF2-40B4-BE49-F238E27FC236}">
                  <a16:creationId xmlns:a16="http://schemas.microsoft.com/office/drawing/2014/main" id="{EC3D5FFF-385C-4D68-A785-690C345260F3}"/>
                </a:ext>
              </a:extLst>
            </p:cNvPr>
            <p:cNvSpPr>
              <a:spLocks noChangeShapeType="1"/>
            </p:cNvSpPr>
            <p:nvPr/>
          </p:nvSpPr>
          <p:spPr bwMode="auto">
            <a:xfrm flipH="1">
              <a:off x="10142787" y="4117176"/>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1" name="Rectangle 36">
              <a:extLst>
                <a:ext uri="{FF2B5EF4-FFF2-40B4-BE49-F238E27FC236}">
                  <a16:creationId xmlns:a16="http://schemas.microsoft.com/office/drawing/2014/main" id="{20CACBFA-096D-46BB-9DE8-45EEEF350217}"/>
                </a:ext>
              </a:extLst>
            </p:cNvPr>
            <p:cNvSpPr>
              <a:spLocks noChangeArrowheads="1"/>
            </p:cNvSpPr>
            <p:nvPr/>
          </p:nvSpPr>
          <p:spPr bwMode="auto">
            <a:xfrm>
              <a:off x="6348154" y="4020028"/>
              <a:ext cx="105813"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2" name="Line 37">
              <a:extLst>
                <a:ext uri="{FF2B5EF4-FFF2-40B4-BE49-F238E27FC236}">
                  <a16:creationId xmlns:a16="http://schemas.microsoft.com/office/drawing/2014/main" id="{7FA13579-5BFE-440C-99C0-1F6CD974A7FA}"/>
                </a:ext>
              </a:extLst>
            </p:cNvPr>
            <p:cNvSpPr>
              <a:spLocks noChangeShapeType="1"/>
            </p:cNvSpPr>
            <p:nvPr/>
          </p:nvSpPr>
          <p:spPr bwMode="auto">
            <a:xfrm>
              <a:off x="6540668" y="3755550"/>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3" name="Line 38">
              <a:extLst>
                <a:ext uri="{FF2B5EF4-FFF2-40B4-BE49-F238E27FC236}">
                  <a16:creationId xmlns:a16="http://schemas.microsoft.com/office/drawing/2014/main" id="{05B557F3-B2F3-4BC5-B0C3-8F985701FE18}"/>
                </a:ext>
              </a:extLst>
            </p:cNvPr>
            <p:cNvSpPr>
              <a:spLocks noChangeShapeType="1"/>
            </p:cNvSpPr>
            <p:nvPr/>
          </p:nvSpPr>
          <p:spPr bwMode="auto">
            <a:xfrm flipH="1">
              <a:off x="10142787" y="3755550"/>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4" name="Rectangle 39">
              <a:extLst>
                <a:ext uri="{FF2B5EF4-FFF2-40B4-BE49-F238E27FC236}">
                  <a16:creationId xmlns:a16="http://schemas.microsoft.com/office/drawing/2014/main" id="{F60D6212-B5E6-46D8-8C9D-0C2C9AD8605E}"/>
                </a:ext>
              </a:extLst>
            </p:cNvPr>
            <p:cNvSpPr>
              <a:spLocks noChangeArrowheads="1"/>
            </p:cNvSpPr>
            <p:nvPr/>
          </p:nvSpPr>
          <p:spPr bwMode="auto">
            <a:xfrm>
              <a:off x="5977014" y="3648477"/>
              <a:ext cx="477152"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0.002</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5" name="Line 40">
              <a:extLst>
                <a:ext uri="{FF2B5EF4-FFF2-40B4-BE49-F238E27FC236}">
                  <a16:creationId xmlns:a16="http://schemas.microsoft.com/office/drawing/2014/main" id="{EAFF14C4-CDDD-450A-AAFE-2C84876AD50A}"/>
                </a:ext>
              </a:extLst>
            </p:cNvPr>
            <p:cNvSpPr>
              <a:spLocks noChangeShapeType="1"/>
            </p:cNvSpPr>
            <p:nvPr/>
          </p:nvSpPr>
          <p:spPr bwMode="auto">
            <a:xfrm>
              <a:off x="6540668" y="3393924"/>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6" name="Line 41">
              <a:extLst>
                <a:ext uri="{FF2B5EF4-FFF2-40B4-BE49-F238E27FC236}">
                  <a16:creationId xmlns:a16="http://schemas.microsoft.com/office/drawing/2014/main" id="{8C78EFC2-8A3E-4C5C-BBE4-E80A81280349}"/>
                </a:ext>
              </a:extLst>
            </p:cNvPr>
            <p:cNvSpPr>
              <a:spLocks noChangeShapeType="1"/>
            </p:cNvSpPr>
            <p:nvPr/>
          </p:nvSpPr>
          <p:spPr bwMode="auto">
            <a:xfrm flipH="1">
              <a:off x="10142787" y="3393924"/>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7" name="Rectangle 42">
              <a:extLst>
                <a:ext uri="{FF2B5EF4-FFF2-40B4-BE49-F238E27FC236}">
                  <a16:creationId xmlns:a16="http://schemas.microsoft.com/office/drawing/2014/main" id="{611627CF-36E0-49E9-AB9F-6BCE8E0EDE12}"/>
                </a:ext>
              </a:extLst>
            </p:cNvPr>
            <p:cNvSpPr>
              <a:spLocks noChangeArrowheads="1"/>
            </p:cNvSpPr>
            <p:nvPr/>
          </p:nvSpPr>
          <p:spPr bwMode="auto">
            <a:xfrm>
              <a:off x="5977014" y="3286851"/>
              <a:ext cx="477152"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0.004</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58" name="Line 43">
              <a:extLst>
                <a:ext uri="{FF2B5EF4-FFF2-40B4-BE49-F238E27FC236}">
                  <a16:creationId xmlns:a16="http://schemas.microsoft.com/office/drawing/2014/main" id="{69190F91-29F5-46C6-AB74-1B2340B908EF}"/>
                </a:ext>
              </a:extLst>
            </p:cNvPr>
            <p:cNvSpPr>
              <a:spLocks noChangeShapeType="1"/>
            </p:cNvSpPr>
            <p:nvPr/>
          </p:nvSpPr>
          <p:spPr bwMode="auto">
            <a:xfrm>
              <a:off x="6540668" y="3034318"/>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59" name="Line 44">
              <a:extLst>
                <a:ext uri="{FF2B5EF4-FFF2-40B4-BE49-F238E27FC236}">
                  <a16:creationId xmlns:a16="http://schemas.microsoft.com/office/drawing/2014/main" id="{810722A5-77F3-41E8-8B04-02D985C6662F}"/>
                </a:ext>
              </a:extLst>
            </p:cNvPr>
            <p:cNvSpPr>
              <a:spLocks noChangeShapeType="1"/>
            </p:cNvSpPr>
            <p:nvPr/>
          </p:nvSpPr>
          <p:spPr bwMode="auto">
            <a:xfrm flipH="1">
              <a:off x="10142787" y="3034318"/>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0" name="Rectangle 45">
              <a:extLst>
                <a:ext uri="{FF2B5EF4-FFF2-40B4-BE49-F238E27FC236}">
                  <a16:creationId xmlns:a16="http://schemas.microsoft.com/office/drawing/2014/main" id="{636B1925-6811-431A-A614-D54A275B05C7}"/>
                </a:ext>
              </a:extLst>
            </p:cNvPr>
            <p:cNvSpPr>
              <a:spLocks noChangeArrowheads="1"/>
            </p:cNvSpPr>
            <p:nvPr/>
          </p:nvSpPr>
          <p:spPr bwMode="auto">
            <a:xfrm>
              <a:off x="5977014" y="2925224"/>
              <a:ext cx="477152"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0.006</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61" name="Line 46">
              <a:extLst>
                <a:ext uri="{FF2B5EF4-FFF2-40B4-BE49-F238E27FC236}">
                  <a16:creationId xmlns:a16="http://schemas.microsoft.com/office/drawing/2014/main" id="{9DB8600C-3A9E-4A0F-BC8B-F3FBFECA7B57}"/>
                </a:ext>
              </a:extLst>
            </p:cNvPr>
            <p:cNvSpPr>
              <a:spLocks noChangeShapeType="1"/>
            </p:cNvSpPr>
            <p:nvPr/>
          </p:nvSpPr>
          <p:spPr bwMode="auto">
            <a:xfrm>
              <a:off x="6540668" y="2680773"/>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2" name="Line 47">
              <a:extLst>
                <a:ext uri="{FF2B5EF4-FFF2-40B4-BE49-F238E27FC236}">
                  <a16:creationId xmlns:a16="http://schemas.microsoft.com/office/drawing/2014/main" id="{C8A7D872-8B20-4A11-A955-AAC9480FFC96}"/>
                </a:ext>
              </a:extLst>
            </p:cNvPr>
            <p:cNvSpPr>
              <a:spLocks noChangeShapeType="1"/>
            </p:cNvSpPr>
            <p:nvPr/>
          </p:nvSpPr>
          <p:spPr bwMode="auto">
            <a:xfrm flipH="1">
              <a:off x="10142787" y="2680773"/>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3" name="Rectangle 48">
              <a:extLst>
                <a:ext uri="{FF2B5EF4-FFF2-40B4-BE49-F238E27FC236}">
                  <a16:creationId xmlns:a16="http://schemas.microsoft.com/office/drawing/2014/main" id="{F86544B5-8905-4BFB-B81E-B7780724B08F}"/>
                </a:ext>
              </a:extLst>
            </p:cNvPr>
            <p:cNvSpPr>
              <a:spLocks noChangeArrowheads="1"/>
            </p:cNvSpPr>
            <p:nvPr/>
          </p:nvSpPr>
          <p:spPr bwMode="auto">
            <a:xfrm>
              <a:off x="5977014" y="2571679"/>
              <a:ext cx="477152"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0.008</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64" name="Line 49">
              <a:extLst>
                <a:ext uri="{FF2B5EF4-FFF2-40B4-BE49-F238E27FC236}">
                  <a16:creationId xmlns:a16="http://schemas.microsoft.com/office/drawing/2014/main" id="{87D8D777-A0D5-4D71-BDD5-5E375D7566F1}"/>
                </a:ext>
              </a:extLst>
            </p:cNvPr>
            <p:cNvSpPr>
              <a:spLocks noChangeShapeType="1"/>
            </p:cNvSpPr>
            <p:nvPr/>
          </p:nvSpPr>
          <p:spPr bwMode="auto">
            <a:xfrm>
              <a:off x="6540668" y="2319146"/>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5" name="Line 50">
              <a:extLst>
                <a:ext uri="{FF2B5EF4-FFF2-40B4-BE49-F238E27FC236}">
                  <a16:creationId xmlns:a16="http://schemas.microsoft.com/office/drawing/2014/main" id="{1EAA514D-023C-4130-89AD-21E3C2FB1286}"/>
                </a:ext>
              </a:extLst>
            </p:cNvPr>
            <p:cNvSpPr>
              <a:spLocks noChangeShapeType="1"/>
            </p:cNvSpPr>
            <p:nvPr/>
          </p:nvSpPr>
          <p:spPr bwMode="auto">
            <a:xfrm flipH="1">
              <a:off x="10142787" y="2319146"/>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6" name="Rectangle 51">
              <a:extLst>
                <a:ext uri="{FF2B5EF4-FFF2-40B4-BE49-F238E27FC236}">
                  <a16:creationId xmlns:a16="http://schemas.microsoft.com/office/drawing/2014/main" id="{D6230A16-0BCE-4878-9CCA-F432B52A5F37}"/>
                </a:ext>
              </a:extLst>
            </p:cNvPr>
            <p:cNvSpPr>
              <a:spLocks noChangeArrowheads="1"/>
            </p:cNvSpPr>
            <p:nvPr/>
          </p:nvSpPr>
          <p:spPr bwMode="auto">
            <a:xfrm>
              <a:off x="6035601" y="2212073"/>
              <a:ext cx="371340"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0.01</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67" name="Line 52">
              <a:extLst>
                <a:ext uri="{FF2B5EF4-FFF2-40B4-BE49-F238E27FC236}">
                  <a16:creationId xmlns:a16="http://schemas.microsoft.com/office/drawing/2014/main" id="{A51779C9-614D-485C-93E6-F0446D104D3E}"/>
                </a:ext>
              </a:extLst>
            </p:cNvPr>
            <p:cNvSpPr>
              <a:spLocks noChangeShapeType="1"/>
            </p:cNvSpPr>
            <p:nvPr/>
          </p:nvSpPr>
          <p:spPr bwMode="auto">
            <a:xfrm>
              <a:off x="6540668" y="1957520"/>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8" name="Line 53">
              <a:extLst>
                <a:ext uri="{FF2B5EF4-FFF2-40B4-BE49-F238E27FC236}">
                  <a16:creationId xmlns:a16="http://schemas.microsoft.com/office/drawing/2014/main" id="{4F0999D9-1EE0-435C-BE43-193ADD659254}"/>
                </a:ext>
              </a:extLst>
            </p:cNvPr>
            <p:cNvSpPr>
              <a:spLocks noChangeShapeType="1"/>
            </p:cNvSpPr>
            <p:nvPr/>
          </p:nvSpPr>
          <p:spPr bwMode="auto">
            <a:xfrm flipH="1">
              <a:off x="10142787" y="1957520"/>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69" name="Rectangle 54">
              <a:extLst>
                <a:ext uri="{FF2B5EF4-FFF2-40B4-BE49-F238E27FC236}">
                  <a16:creationId xmlns:a16="http://schemas.microsoft.com/office/drawing/2014/main" id="{742BE703-37FA-4DDC-AA26-0B5A43F4CD16}"/>
                </a:ext>
              </a:extLst>
            </p:cNvPr>
            <p:cNvSpPr>
              <a:spLocks noChangeArrowheads="1"/>
            </p:cNvSpPr>
            <p:nvPr/>
          </p:nvSpPr>
          <p:spPr bwMode="auto">
            <a:xfrm>
              <a:off x="5977014" y="1850445"/>
              <a:ext cx="477152"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0.012</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70" name="Line 55">
              <a:extLst>
                <a:ext uri="{FF2B5EF4-FFF2-40B4-BE49-F238E27FC236}">
                  <a16:creationId xmlns:a16="http://schemas.microsoft.com/office/drawing/2014/main" id="{AC6A71F0-B906-48EB-8C02-41611DC7CDE2}"/>
                </a:ext>
              </a:extLst>
            </p:cNvPr>
            <p:cNvSpPr>
              <a:spLocks noChangeShapeType="1"/>
            </p:cNvSpPr>
            <p:nvPr/>
          </p:nvSpPr>
          <p:spPr bwMode="auto">
            <a:xfrm>
              <a:off x="6540668" y="1595894"/>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1" name="Line 56">
              <a:extLst>
                <a:ext uri="{FF2B5EF4-FFF2-40B4-BE49-F238E27FC236}">
                  <a16:creationId xmlns:a16="http://schemas.microsoft.com/office/drawing/2014/main" id="{B1C3E8D5-33E2-41F1-8074-16BB3CCD3D6F}"/>
                </a:ext>
              </a:extLst>
            </p:cNvPr>
            <p:cNvSpPr>
              <a:spLocks noChangeShapeType="1"/>
            </p:cNvSpPr>
            <p:nvPr/>
          </p:nvSpPr>
          <p:spPr bwMode="auto">
            <a:xfrm flipH="1">
              <a:off x="10142787" y="1595894"/>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2" name="Rectangle 57">
              <a:extLst>
                <a:ext uri="{FF2B5EF4-FFF2-40B4-BE49-F238E27FC236}">
                  <a16:creationId xmlns:a16="http://schemas.microsoft.com/office/drawing/2014/main" id="{82A2D6E9-E054-44CA-8710-FA43FA8C1517}"/>
                </a:ext>
              </a:extLst>
            </p:cNvPr>
            <p:cNvSpPr>
              <a:spLocks noChangeArrowheads="1"/>
            </p:cNvSpPr>
            <p:nvPr/>
          </p:nvSpPr>
          <p:spPr bwMode="auto">
            <a:xfrm>
              <a:off x="5977014" y="1488819"/>
              <a:ext cx="477152"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0.014</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273" name="Line 58">
              <a:extLst>
                <a:ext uri="{FF2B5EF4-FFF2-40B4-BE49-F238E27FC236}">
                  <a16:creationId xmlns:a16="http://schemas.microsoft.com/office/drawing/2014/main" id="{69658F22-E17D-47C4-A5AE-8590866D25CE}"/>
                </a:ext>
              </a:extLst>
            </p:cNvPr>
            <p:cNvSpPr>
              <a:spLocks noChangeShapeType="1"/>
            </p:cNvSpPr>
            <p:nvPr/>
          </p:nvSpPr>
          <p:spPr bwMode="auto">
            <a:xfrm>
              <a:off x="6540668" y="1242349"/>
              <a:ext cx="34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4" name="Line 59">
              <a:extLst>
                <a:ext uri="{FF2B5EF4-FFF2-40B4-BE49-F238E27FC236}">
                  <a16:creationId xmlns:a16="http://schemas.microsoft.com/office/drawing/2014/main" id="{20C30E83-C050-40AA-A1CC-0E62E74DFF41}"/>
                </a:ext>
              </a:extLst>
            </p:cNvPr>
            <p:cNvSpPr>
              <a:spLocks noChangeShapeType="1"/>
            </p:cNvSpPr>
            <p:nvPr/>
          </p:nvSpPr>
          <p:spPr bwMode="auto">
            <a:xfrm flipH="1">
              <a:off x="10142787" y="1242349"/>
              <a:ext cx="42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5" name="Rectangle 60">
              <a:extLst>
                <a:ext uri="{FF2B5EF4-FFF2-40B4-BE49-F238E27FC236}">
                  <a16:creationId xmlns:a16="http://schemas.microsoft.com/office/drawing/2014/main" id="{9C08B49F-4307-4D02-BB3A-D6BEF997C782}"/>
                </a:ext>
              </a:extLst>
            </p:cNvPr>
            <p:cNvSpPr>
              <a:spLocks noChangeArrowheads="1"/>
            </p:cNvSpPr>
            <p:nvPr/>
          </p:nvSpPr>
          <p:spPr bwMode="auto">
            <a:xfrm>
              <a:off x="5977014" y="1135275"/>
              <a:ext cx="477152" cy="22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0.016</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76" name="Line 61">
              <a:extLst>
                <a:ext uri="{FF2B5EF4-FFF2-40B4-BE49-F238E27FC236}">
                  <a16:creationId xmlns:a16="http://schemas.microsoft.com/office/drawing/2014/main" id="{D38B3E26-6560-49B2-86E7-52B44A805EA9}"/>
                </a:ext>
              </a:extLst>
            </p:cNvPr>
            <p:cNvSpPr>
              <a:spLocks noChangeShapeType="1"/>
            </p:cNvSpPr>
            <p:nvPr/>
          </p:nvSpPr>
          <p:spPr bwMode="auto">
            <a:xfrm>
              <a:off x="6540668" y="1242349"/>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7" name="Line 62">
              <a:extLst>
                <a:ext uri="{FF2B5EF4-FFF2-40B4-BE49-F238E27FC236}">
                  <a16:creationId xmlns:a16="http://schemas.microsoft.com/office/drawing/2014/main" id="{02DD7143-2237-4C26-9657-51DB6A76475B}"/>
                </a:ext>
              </a:extLst>
            </p:cNvPr>
            <p:cNvSpPr>
              <a:spLocks noChangeShapeType="1"/>
            </p:cNvSpPr>
            <p:nvPr/>
          </p:nvSpPr>
          <p:spPr bwMode="auto">
            <a:xfrm>
              <a:off x="6540668" y="4117176"/>
              <a:ext cx="36445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8" name="Line 63">
              <a:extLst>
                <a:ext uri="{FF2B5EF4-FFF2-40B4-BE49-F238E27FC236}">
                  <a16:creationId xmlns:a16="http://schemas.microsoft.com/office/drawing/2014/main" id="{7B853E30-7945-456E-9BB6-A2B92A409025}"/>
                </a:ext>
              </a:extLst>
            </p:cNvPr>
            <p:cNvSpPr>
              <a:spLocks noChangeShapeType="1"/>
            </p:cNvSpPr>
            <p:nvPr/>
          </p:nvSpPr>
          <p:spPr bwMode="auto">
            <a:xfrm flipV="1">
              <a:off x="10185212"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79" name="Line 64">
              <a:extLst>
                <a:ext uri="{FF2B5EF4-FFF2-40B4-BE49-F238E27FC236}">
                  <a16:creationId xmlns:a16="http://schemas.microsoft.com/office/drawing/2014/main" id="{8B162F91-AE17-40C4-8D92-AA26EA04C6FD}"/>
                </a:ext>
              </a:extLst>
            </p:cNvPr>
            <p:cNvSpPr>
              <a:spLocks noChangeShapeType="1"/>
            </p:cNvSpPr>
            <p:nvPr/>
          </p:nvSpPr>
          <p:spPr bwMode="auto">
            <a:xfrm flipV="1">
              <a:off x="6540668" y="1242349"/>
              <a:ext cx="0" cy="2874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80" name="Freeform 65">
              <a:extLst>
                <a:ext uri="{FF2B5EF4-FFF2-40B4-BE49-F238E27FC236}">
                  <a16:creationId xmlns:a16="http://schemas.microsoft.com/office/drawing/2014/main" id="{D414F79C-0A68-43EC-BC73-388B8C48D2EE}"/>
                </a:ext>
              </a:extLst>
            </p:cNvPr>
            <p:cNvSpPr>
              <a:spLocks/>
            </p:cNvSpPr>
            <p:nvPr/>
          </p:nvSpPr>
          <p:spPr bwMode="auto">
            <a:xfrm>
              <a:off x="6540668" y="2680773"/>
              <a:ext cx="3644544" cy="1420242"/>
            </a:xfrm>
            <a:custGeom>
              <a:avLst/>
              <a:gdLst>
                <a:gd name="T0" fmla="*/ 0 w 1804"/>
                <a:gd name="T1" fmla="*/ 703 h 703"/>
                <a:gd name="T2" fmla="*/ 30 w 1804"/>
                <a:gd name="T3" fmla="*/ 699 h 703"/>
                <a:gd name="T4" fmla="*/ 59 w 1804"/>
                <a:gd name="T5" fmla="*/ 695 h 703"/>
                <a:gd name="T6" fmla="*/ 88 w 1804"/>
                <a:gd name="T7" fmla="*/ 691 h 703"/>
                <a:gd name="T8" fmla="*/ 117 w 1804"/>
                <a:gd name="T9" fmla="*/ 686 h 703"/>
                <a:gd name="T10" fmla="*/ 150 w 1804"/>
                <a:gd name="T11" fmla="*/ 678 h 703"/>
                <a:gd name="T12" fmla="*/ 179 w 1804"/>
                <a:gd name="T13" fmla="*/ 670 h 703"/>
                <a:gd name="T14" fmla="*/ 208 w 1804"/>
                <a:gd name="T15" fmla="*/ 657 h 703"/>
                <a:gd name="T16" fmla="*/ 237 w 1804"/>
                <a:gd name="T17" fmla="*/ 645 h 703"/>
                <a:gd name="T18" fmla="*/ 271 w 1804"/>
                <a:gd name="T19" fmla="*/ 632 h 703"/>
                <a:gd name="T20" fmla="*/ 300 w 1804"/>
                <a:gd name="T21" fmla="*/ 611 h 703"/>
                <a:gd name="T22" fmla="*/ 329 w 1804"/>
                <a:gd name="T23" fmla="*/ 591 h 703"/>
                <a:gd name="T24" fmla="*/ 358 w 1804"/>
                <a:gd name="T25" fmla="*/ 570 h 703"/>
                <a:gd name="T26" fmla="*/ 391 w 1804"/>
                <a:gd name="T27" fmla="*/ 541 h 703"/>
                <a:gd name="T28" fmla="*/ 420 w 1804"/>
                <a:gd name="T29" fmla="*/ 512 h 703"/>
                <a:gd name="T30" fmla="*/ 449 w 1804"/>
                <a:gd name="T31" fmla="*/ 478 h 703"/>
                <a:gd name="T32" fmla="*/ 478 w 1804"/>
                <a:gd name="T33" fmla="*/ 441 h 703"/>
                <a:gd name="T34" fmla="*/ 507 w 1804"/>
                <a:gd name="T35" fmla="*/ 403 h 703"/>
                <a:gd name="T36" fmla="*/ 541 w 1804"/>
                <a:gd name="T37" fmla="*/ 362 h 703"/>
                <a:gd name="T38" fmla="*/ 570 w 1804"/>
                <a:gd name="T39" fmla="*/ 320 h 703"/>
                <a:gd name="T40" fmla="*/ 599 w 1804"/>
                <a:gd name="T41" fmla="*/ 279 h 703"/>
                <a:gd name="T42" fmla="*/ 628 w 1804"/>
                <a:gd name="T43" fmla="*/ 237 h 703"/>
                <a:gd name="T44" fmla="*/ 661 w 1804"/>
                <a:gd name="T45" fmla="*/ 195 h 703"/>
                <a:gd name="T46" fmla="*/ 690 w 1804"/>
                <a:gd name="T47" fmla="*/ 154 h 703"/>
                <a:gd name="T48" fmla="*/ 719 w 1804"/>
                <a:gd name="T49" fmla="*/ 116 h 703"/>
                <a:gd name="T50" fmla="*/ 749 w 1804"/>
                <a:gd name="T51" fmla="*/ 83 h 703"/>
                <a:gd name="T52" fmla="*/ 782 w 1804"/>
                <a:gd name="T53" fmla="*/ 54 h 703"/>
                <a:gd name="T54" fmla="*/ 811 w 1804"/>
                <a:gd name="T55" fmla="*/ 29 h 703"/>
                <a:gd name="T56" fmla="*/ 840 w 1804"/>
                <a:gd name="T57" fmla="*/ 12 h 703"/>
                <a:gd name="T58" fmla="*/ 869 w 1804"/>
                <a:gd name="T59" fmla="*/ 4 h 703"/>
                <a:gd name="T60" fmla="*/ 902 w 1804"/>
                <a:gd name="T61" fmla="*/ 0 h 703"/>
                <a:gd name="T62" fmla="*/ 931 w 1804"/>
                <a:gd name="T63" fmla="*/ 4 h 703"/>
                <a:gd name="T64" fmla="*/ 961 w 1804"/>
                <a:gd name="T65" fmla="*/ 12 h 703"/>
                <a:gd name="T66" fmla="*/ 990 w 1804"/>
                <a:gd name="T67" fmla="*/ 29 h 703"/>
                <a:gd name="T68" fmla="*/ 1019 w 1804"/>
                <a:gd name="T69" fmla="*/ 54 h 703"/>
                <a:gd name="T70" fmla="*/ 1052 w 1804"/>
                <a:gd name="T71" fmla="*/ 83 h 703"/>
                <a:gd name="T72" fmla="*/ 1081 w 1804"/>
                <a:gd name="T73" fmla="*/ 116 h 703"/>
                <a:gd name="T74" fmla="*/ 1110 w 1804"/>
                <a:gd name="T75" fmla="*/ 154 h 703"/>
                <a:gd name="T76" fmla="*/ 1139 w 1804"/>
                <a:gd name="T77" fmla="*/ 195 h 703"/>
                <a:gd name="T78" fmla="*/ 1172 w 1804"/>
                <a:gd name="T79" fmla="*/ 237 h 703"/>
                <a:gd name="T80" fmla="*/ 1202 w 1804"/>
                <a:gd name="T81" fmla="*/ 279 h 703"/>
                <a:gd name="T82" fmla="*/ 1231 w 1804"/>
                <a:gd name="T83" fmla="*/ 320 h 703"/>
                <a:gd name="T84" fmla="*/ 1260 w 1804"/>
                <a:gd name="T85" fmla="*/ 362 h 703"/>
                <a:gd name="T86" fmla="*/ 1293 w 1804"/>
                <a:gd name="T87" fmla="*/ 403 h 703"/>
                <a:gd name="T88" fmla="*/ 1322 w 1804"/>
                <a:gd name="T89" fmla="*/ 441 h 703"/>
                <a:gd name="T90" fmla="*/ 1351 w 1804"/>
                <a:gd name="T91" fmla="*/ 478 h 703"/>
                <a:gd name="T92" fmla="*/ 1380 w 1804"/>
                <a:gd name="T93" fmla="*/ 512 h 703"/>
                <a:gd name="T94" fmla="*/ 1409 w 1804"/>
                <a:gd name="T95" fmla="*/ 541 h 703"/>
                <a:gd name="T96" fmla="*/ 1443 w 1804"/>
                <a:gd name="T97" fmla="*/ 570 h 703"/>
                <a:gd name="T98" fmla="*/ 1472 w 1804"/>
                <a:gd name="T99" fmla="*/ 591 h 703"/>
                <a:gd name="T100" fmla="*/ 1501 w 1804"/>
                <a:gd name="T101" fmla="*/ 611 h 703"/>
                <a:gd name="T102" fmla="*/ 1530 w 1804"/>
                <a:gd name="T103" fmla="*/ 632 h 703"/>
                <a:gd name="T104" fmla="*/ 1563 w 1804"/>
                <a:gd name="T105" fmla="*/ 645 h 703"/>
                <a:gd name="T106" fmla="*/ 1592 w 1804"/>
                <a:gd name="T107" fmla="*/ 657 h 703"/>
                <a:gd name="T108" fmla="*/ 1621 w 1804"/>
                <a:gd name="T109" fmla="*/ 670 h 703"/>
                <a:gd name="T110" fmla="*/ 1650 w 1804"/>
                <a:gd name="T111" fmla="*/ 678 h 703"/>
                <a:gd name="T112" fmla="*/ 1684 w 1804"/>
                <a:gd name="T113" fmla="*/ 686 h 703"/>
                <a:gd name="T114" fmla="*/ 1713 w 1804"/>
                <a:gd name="T115" fmla="*/ 691 h 703"/>
                <a:gd name="T116" fmla="*/ 1742 w 1804"/>
                <a:gd name="T117" fmla="*/ 695 h 703"/>
                <a:gd name="T118" fmla="*/ 1771 w 1804"/>
                <a:gd name="T119" fmla="*/ 699 h 703"/>
                <a:gd name="T120" fmla="*/ 1804 w 1804"/>
                <a:gd name="T121" fmla="*/ 70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4" h="703">
                  <a:moveTo>
                    <a:pt x="0" y="703"/>
                  </a:moveTo>
                  <a:lnTo>
                    <a:pt x="30" y="699"/>
                  </a:lnTo>
                  <a:lnTo>
                    <a:pt x="59" y="695"/>
                  </a:lnTo>
                  <a:lnTo>
                    <a:pt x="88" y="691"/>
                  </a:lnTo>
                  <a:lnTo>
                    <a:pt x="117" y="686"/>
                  </a:lnTo>
                  <a:lnTo>
                    <a:pt x="150" y="678"/>
                  </a:lnTo>
                  <a:lnTo>
                    <a:pt x="179" y="670"/>
                  </a:lnTo>
                  <a:lnTo>
                    <a:pt x="208" y="657"/>
                  </a:lnTo>
                  <a:lnTo>
                    <a:pt x="237" y="645"/>
                  </a:lnTo>
                  <a:lnTo>
                    <a:pt x="271" y="632"/>
                  </a:lnTo>
                  <a:lnTo>
                    <a:pt x="300" y="611"/>
                  </a:lnTo>
                  <a:lnTo>
                    <a:pt x="329" y="591"/>
                  </a:lnTo>
                  <a:lnTo>
                    <a:pt x="358" y="570"/>
                  </a:lnTo>
                  <a:lnTo>
                    <a:pt x="391" y="541"/>
                  </a:lnTo>
                  <a:lnTo>
                    <a:pt x="420" y="512"/>
                  </a:lnTo>
                  <a:lnTo>
                    <a:pt x="449" y="478"/>
                  </a:lnTo>
                  <a:lnTo>
                    <a:pt x="478" y="441"/>
                  </a:lnTo>
                  <a:lnTo>
                    <a:pt x="507" y="403"/>
                  </a:lnTo>
                  <a:lnTo>
                    <a:pt x="541" y="362"/>
                  </a:lnTo>
                  <a:lnTo>
                    <a:pt x="570" y="320"/>
                  </a:lnTo>
                  <a:lnTo>
                    <a:pt x="599" y="279"/>
                  </a:lnTo>
                  <a:lnTo>
                    <a:pt x="628" y="237"/>
                  </a:lnTo>
                  <a:lnTo>
                    <a:pt x="661" y="195"/>
                  </a:lnTo>
                  <a:lnTo>
                    <a:pt x="690" y="154"/>
                  </a:lnTo>
                  <a:lnTo>
                    <a:pt x="719" y="116"/>
                  </a:lnTo>
                  <a:lnTo>
                    <a:pt x="749" y="83"/>
                  </a:lnTo>
                  <a:lnTo>
                    <a:pt x="782" y="54"/>
                  </a:lnTo>
                  <a:lnTo>
                    <a:pt x="811" y="29"/>
                  </a:lnTo>
                  <a:lnTo>
                    <a:pt x="840" y="12"/>
                  </a:lnTo>
                  <a:lnTo>
                    <a:pt x="869" y="4"/>
                  </a:lnTo>
                  <a:lnTo>
                    <a:pt x="902" y="0"/>
                  </a:lnTo>
                  <a:lnTo>
                    <a:pt x="931" y="4"/>
                  </a:lnTo>
                  <a:lnTo>
                    <a:pt x="961" y="12"/>
                  </a:lnTo>
                  <a:lnTo>
                    <a:pt x="990" y="29"/>
                  </a:lnTo>
                  <a:lnTo>
                    <a:pt x="1019" y="54"/>
                  </a:lnTo>
                  <a:lnTo>
                    <a:pt x="1052" y="83"/>
                  </a:lnTo>
                  <a:lnTo>
                    <a:pt x="1081" y="116"/>
                  </a:lnTo>
                  <a:lnTo>
                    <a:pt x="1110" y="154"/>
                  </a:lnTo>
                  <a:lnTo>
                    <a:pt x="1139" y="195"/>
                  </a:lnTo>
                  <a:lnTo>
                    <a:pt x="1172" y="237"/>
                  </a:lnTo>
                  <a:lnTo>
                    <a:pt x="1202" y="279"/>
                  </a:lnTo>
                  <a:lnTo>
                    <a:pt x="1231" y="320"/>
                  </a:lnTo>
                  <a:lnTo>
                    <a:pt x="1260" y="362"/>
                  </a:lnTo>
                  <a:lnTo>
                    <a:pt x="1293" y="403"/>
                  </a:lnTo>
                  <a:lnTo>
                    <a:pt x="1322" y="441"/>
                  </a:lnTo>
                  <a:lnTo>
                    <a:pt x="1351" y="478"/>
                  </a:lnTo>
                  <a:lnTo>
                    <a:pt x="1380" y="512"/>
                  </a:lnTo>
                  <a:lnTo>
                    <a:pt x="1409" y="541"/>
                  </a:lnTo>
                  <a:lnTo>
                    <a:pt x="1443" y="570"/>
                  </a:lnTo>
                  <a:lnTo>
                    <a:pt x="1472" y="591"/>
                  </a:lnTo>
                  <a:lnTo>
                    <a:pt x="1501" y="611"/>
                  </a:lnTo>
                  <a:lnTo>
                    <a:pt x="1530" y="632"/>
                  </a:lnTo>
                  <a:lnTo>
                    <a:pt x="1563" y="645"/>
                  </a:lnTo>
                  <a:lnTo>
                    <a:pt x="1592" y="657"/>
                  </a:lnTo>
                  <a:lnTo>
                    <a:pt x="1621" y="670"/>
                  </a:lnTo>
                  <a:lnTo>
                    <a:pt x="1650" y="678"/>
                  </a:lnTo>
                  <a:lnTo>
                    <a:pt x="1684" y="686"/>
                  </a:lnTo>
                  <a:lnTo>
                    <a:pt x="1713" y="691"/>
                  </a:lnTo>
                  <a:lnTo>
                    <a:pt x="1742" y="695"/>
                  </a:lnTo>
                  <a:lnTo>
                    <a:pt x="1771" y="699"/>
                  </a:lnTo>
                  <a:lnTo>
                    <a:pt x="1804" y="703"/>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81" name="Freeform 66">
              <a:extLst>
                <a:ext uri="{FF2B5EF4-FFF2-40B4-BE49-F238E27FC236}">
                  <a16:creationId xmlns:a16="http://schemas.microsoft.com/office/drawing/2014/main" id="{2B885583-AE6B-4D9B-83E8-4F750D526416}"/>
                </a:ext>
              </a:extLst>
            </p:cNvPr>
            <p:cNvSpPr>
              <a:spLocks/>
            </p:cNvSpPr>
            <p:nvPr/>
          </p:nvSpPr>
          <p:spPr bwMode="auto">
            <a:xfrm>
              <a:off x="6540668" y="1242349"/>
              <a:ext cx="3644544" cy="2874827"/>
            </a:xfrm>
            <a:custGeom>
              <a:avLst/>
              <a:gdLst>
                <a:gd name="T0" fmla="*/ 0 w 1804"/>
                <a:gd name="T1" fmla="*/ 1423 h 1423"/>
                <a:gd name="T2" fmla="*/ 30 w 1804"/>
                <a:gd name="T3" fmla="*/ 1423 h 1423"/>
                <a:gd name="T4" fmla="*/ 59 w 1804"/>
                <a:gd name="T5" fmla="*/ 1423 h 1423"/>
                <a:gd name="T6" fmla="*/ 88 w 1804"/>
                <a:gd name="T7" fmla="*/ 1423 h 1423"/>
                <a:gd name="T8" fmla="*/ 117 w 1804"/>
                <a:gd name="T9" fmla="*/ 1423 h 1423"/>
                <a:gd name="T10" fmla="*/ 150 w 1804"/>
                <a:gd name="T11" fmla="*/ 1423 h 1423"/>
                <a:gd name="T12" fmla="*/ 179 w 1804"/>
                <a:gd name="T13" fmla="*/ 1423 h 1423"/>
                <a:gd name="T14" fmla="*/ 208 w 1804"/>
                <a:gd name="T15" fmla="*/ 1423 h 1423"/>
                <a:gd name="T16" fmla="*/ 237 w 1804"/>
                <a:gd name="T17" fmla="*/ 1423 h 1423"/>
                <a:gd name="T18" fmla="*/ 271 w 1804"/>
                <a:gd name="T19" fmla="*/ 1423 h 1423"/>
                <a:gd name="T20" fmla="*/ 300 w 1804"/>
                <a:gd name="T21" fmla="*/ 1423 h 1423"/>
                <a:gd name="T22" fmla="*/ 329 w 1804"/>
                <a:gd name="T23" fmla="*/ 1423 h 1423"/>
                <a:gd name="T24" fmla="*/ 358 w 1804"/>
                <a:gd name="T25" fmla="*/ 1423 h 1423"/>
                <a:gd name="T26" fmla="*/ 391 w 1804"/>
                <a:gd name="T27" fmla="*/ 1423 h 1423"/>
                <a:gd name="T28" fmla="*/ 420 w 1804"/>
                <a:gd name="T29" fmla="*/ 1423 h 1423"/>
                <a:gd name="T30" fmla="*/ 449 w 1804"/>
                <a:gd name="T31" fmla="*/ 1423 h 1423"/>
                <a:gd name="T32" fmla="*/ 478 w 1804"/>
                <a:gd name="T33" fmla="*/ 1423 h 1423"/>
                <a:gd name="T34" fmla="*/ 507 w 1804"/>
                <a:gd name="T35" fmla="*/ 1423 h 1423"/>
                <a:gd name="T36" fmla="*/ 541 w 1804"/>
                <a:gd name="T37" fmla="*/ 1423 h 1423"/>
                <a:gd name="T38" fmla="*/ 570 w 1804"/>
                <a:gd name="T39" fmla="*/ 1423 h 1423"/>
                <a:gd name="T40" fmla="*/ 599 w 1804"/>
                <a:gd name="T41" fmla="*/ 1423 h 1423"/>
                <a:gd name="T42" fmla="*/ 628 w 1804"/>
                <a:gd name="T43" fmla="*/ 1423 h 1423"/>
                <a:gd name="T44" fmla="*/ 661 w 1804"/>
                <a:gd name="T45" fmla="*/ 1423 h 1423"/>
                <a:gd name="T46" fmla="*/ 690 w 1804"/>
                <a:gd name="T47" fmla="*/ 1423 h 1423"/>
                <a:gd name="T48" fmla="*/ 719 w 1804"/>
                <a:gd name="T49" fmla="*/ 1423 h 1423"/>
                <a:gd name="T50" fmla="*/ 749 w 1804"/>
                <a:gd name="T51" fmla="*/ 1423 h 1423"/>
                <a:gd name="T52" fmla="*/ 782 w 1804"/>
                <a:gd name="T53" fmla="*/ 1423 h 1423"/>
                <a:gd name="T54" fmla="*/ 811 w 1804"/>
                <a:gd name="T55" fmla="*/ 1423 h 1423"/>
                <a:gd name="T56" fmla="*/ 840 w 1804"/>
                <a:gd name="T57" fmla="*/ 1423 h 1423"/>
                <a:gd name="T58" fmla="*/ 869 w 1804"/>
                <a:gd name="T59" fmla="*/ 1423 h 1423"/>
                <a:gd name="T60" fmla="*/ 902 w 1804"/>
                <a:gd name="T61" fmla="*/ 1423 h 1423"/>
                <a:gd name="T62" fmla="*/ 902 w 1804"/>
                <a:gd name="T63" fmla="*/ 0 h 1423"/>
                <a:gd name="T64" fmla="*/ 931 w 1804"/>
                <a:gd name="T65" fmla="*/ 8 h 1423"/>
                <a:gd name="T66" fmla="*/ 961 w 1804"/>
                <a:gd name="T67" fmla="*/ 29 h 1423"/>
                <a:gd name="T68" fmla="*/ 990 w 1804"/>
                <a:gd name="T69" fmla="*/ 63 h 1423"/>
                <a:gd name="T70" fmla="*/ 1019 w 1804"/>
                <a:gd name="T71" fmla="*/ 113 h 1423"/>
                <a:gd name="T72" fmla="*/ 1052 w 1804"/>
                <a:gd name="T73" fmla="*/ 167 h 1423"/>
                <a:gd name="T74" fmla="*/ 1081 w 1804"/>
                <a:gd name="T75" fmla="*/ 237 h 1423"/>
                <a:gd name="T76" fmla="*/ 1110 w 1804"/>
                <a:gd name="T77" fmla="*/ 312 h 1423"/>
                <a:gd name="T78" fmla="*/ 1139 w 1804"/>
                <a:gd name="T79" fmla="*/ 391 h 1423"/>
                <a:gd name="T80" fmla="*/ 1172 w 1804"/>
                <a:gd name="T81" fmla="*/ 475 h 1423"/>
                <a:gd name="T82" fmla="*/ 1202 w 1804"/>
                <a:gd name="T83" fmla="*/ 562 h 1423"/>
                <a:gd name="T84" fmla="*/ 1231 w 1804"/>
                <a:gd name="T85" fmla="*/ 645 h 1423"/>
                <a:gd name="T86" fmla="*/ 1260 w 1804"/>
                <a:gd name="T87" fmla="*/ 728 h 1423"/>
                <a:gd name="T88" fmla="*/ 1293 w 1804"/>
                <a:gd name="T89" fmla="*/ 812 h 1423"/>
                <a:gd name="T90" fmla="*/ 1322 w 1804"/>
                <a:gd name="T91" fmla="*/ 887 h 1423"/>
                <a:gd name="T92" fmla="*/ 1351 w 1804"/>
                <a:gd name="T93" fmla="*/ 961 h 1423"/>
                <a:gd name="T94" fmla="*/ 1380 w 1804"/>
                <a:gd name="T95" fmla="*/ 1028 h 1423"/>
                <a:gd name="T96" fmla="*/ 1409 w 1804"/>
                <a:gd name="T97" fmla="*/ 1086 h 1423"/>
                <a:gd name="T98" fmla="*/ 1443 w 1804"/>
                <a:gd name="T99" fmla="*/ 1140 h 1423"/>
                <a:gd name="T100" fmla="*/ 1472 w 1804"/>
                <a:gd name="T101" fmla="*/ 1186 h 1423"/>
                <a:gd name="T102" fmla="*/ 1501 w 1804"/>
                <a:gd name="T103" fmla="*/ 1228 h 1423"/>
                <a:gd name="T104" fmla="*/ 1530 w 1804"/>
                <a:gd name="T105" fmla="*/ 1265 h 1423"/>
                <a:gd name="T106" fmla="*/ 1563 w 1804"/>
                <a:gd name="T107" fmla="*/ 1294 h 1423"/>
                <a:gd name="T108" fmla="*/ 1592 w 1804"/>
                <a:gd name="T109" fmla="*/ 1319 h 1423"/>
                <a:gd name="T110" fmla="*/ 1621 w 1804"/>
                <a:gd name="T111" fmla="*/ 1340 h 1423"/>
                <a:gd name="T112" fmla="*/ 1650 w 1804"/>
                <a:gd name="T113" fmla="*/ 1361 h 1423"/>
                <a:gd name="T114" fmla="*/ 1684 w 1804"/>
                <a:gd name="T115" fmla="*/ 1373 h 1423"/>
                <a:gd name="T116" fmla="*/ 1713 w 1804"/>
                <a:gd name="T117" fmla="*/ 1386 h 1423"/>
                <a:gd name="T118" fmla="*/ 1742 w 1804"/>
                <a:gd name="T119" fmla="*/ 1394 h 1423"/>
                <a:gd name="T120" fmla="*/ 1771 w 1804"/>
                <a:gd name="T121" fmla="*/ 1398 h 1423"/>
                <a:gd name="T122" fmla="*/ 1804 w 1804"/>
                <a:gd name="T123" fmla="*/ 140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4" h="1423">
                  <a:moveTo>
                    <a:pt x="0" y="1423"/>
                  </a:moveTo>
                  <a:lnTo>
                    <a:pt x="30" y="1423"/>
                  </a:lnTo>
                  <a:lnTo>
                    <a:pt x="59" y="1423"/>
                  </a:lnTo>
                  <a:lnTo>
                    <a:pt x="88" y="1423"/>
                  </a:lnTo>
                  <a:lnTo>
                    <a:pt x="117" y="1423"/>
                  </a:lnTo>
                  <a:lnTo>
                    <a:pt x="150" y="1423"/>
                  </a:lnTo>
                  <a:lnTo>
                    <a:pt x="179" y="1423"/>
                  </a:lnTo>
                  <a:lnTo>
                    <a:pt x="208" y="1423"/>
                  </a:lnTo>
                  <a:lnTo>
                    <a:pt x="237" y="1423"/>
                  </a:lnTo>
                  <a:lnTo>
                    <a:pt x="271" y="1423"/>
                  </a:lnTo>
                  <a:lnTo>
                    <a:pt x="300" y="1423"/>
                  </a:lnTo>
                  <a:lnTo>
                    <a:pt x="329" y="1423"/>
                  </a:lnTo>
                  <a:lnTo>
                    <a:pt x="358" y="1423"/>
                  </a:lnTo>
                  <a:lnTo>
                    <a:pt x="391" y="1423"/>
                  </a:lnTo>
                  <a:lnTo>
                    <a:pt x="420" y="1423"/>
                  </a:lnTo>
                  <a:lnTo>
                    <a:pt x="449" y="1423"/>
                  </a:lnTo>
                  <a:lnTo>
                    <a:pt x="478" y="1423"/>
                  </a:lnTo>
                  <a:lnTo>
                    <a:pt x="507" y="1423"/>
                  </a:lnTo>
                  <a:lnTo>
                    <a:pt x="541" y="1423"/>
                  </a:lnTo>
                  <a:lnTo>
                    <a:pt x="570" y="1423"/>
                  </a:lnTo>
                  <a:lnTo>
                    <a:pt x="599" y="1423"/>
                  </a:lnTo>
                  <a:lnTo>
                    <a:pt x="628" y="1423"/>
                  </a:lnTo>
                  <a:lnTo>
                    <a:pt x="661" y="1423"/>
                  </a:lnTo>
                  <a:lnTo>
                    <a:pt x="690" y="1423"/>
                  </a:lnTo>
                  <a:lnTo>
                    <a:pt x="719" y="1423"/>
                  </a:lnTo>
                  <a:lnTo>
                    <a:pt x="749" y="1423"/>
                  </a:lnTo>
                  <a:lnTo>
                    <a:pt x="782" y="1423"/>
                  </a:lnTo>
                  <a:lnTo>
                    <a:pt x="811" y="1423"/>
                  </a:lnTo>
                  <a:lnTo>
                    <a:pt x="840" y="1423"/>
                  </a:lnTo>
                  <a:lnTo>
                    <a:pt x="869" y="1423"/>
                  </a:lnTo>
                  <a:lnTo>
                    <a:pt x="902" y="1423"/>
                  </a:lnTo>
                  <a:lnTo>
                    <a:pt x="902" y="0"/>
                  </a:lnTo>
                  <a:lnTo>
                    <a:pt x="931" y="8"/>
                  </a:lnTo>
                  <a:lnTo>
                    <a:pt x="961" y="29"/>
                  </a:lnTo>
                  <a:lnTo>
                    <a:pt x="990" y="63"/>
                  </a:lnTo>
                  <a:lnTo>
                    <a:pt x="1019" y="113"/>
                  </a:lnTo>
                  <a:lnTo>
                    <a:pt x="1052" y="167"/>
                  </a:lnTo>
                  <a:lnTo>
                    <a:pt x="1081" y="237"/>
                  </a:lnTo>
                  <a:lnTo>
                    <a:pt x="1110" y="312"/>
                  </a:lnTo>
                  <a:lnTo>
                    <a:pt x="1139" y="391"/>
                  </a:lnTo>
                  <a:lnTo>
                    <a:pt x="1172" y="475"/>
                  </a:lnTo>
                  <a:lnTo>
                    <a:pt x="1202" y="562"/>
                  </a:lnTo>
                  <a:lnTo>
                    <a:pt x="1231" y="645"/>
                  </a:lnTo>
                  <a:lnTo>
                    <a:pt x="1260" y="728"/>
                  </a:lnTo>
                  <a:lnTo>
                    <a:pt x="1293" y="812"/>
                  </a:lnTo>
                  <a:lnTo>
                    <a:pt x="1322" y="887"/>
                  </a:lnTo>
                  <a:lnTo>
                    <a:pt x="1351" y="961"/>
                  </a:lnTo>
                  <a:lnTo>
                    <a:pt x="1380" y="1028"/>
                  </a:lnTo>
                  <a:lnTo>
                    <a:pt x="1409" y="1086"/>
                  </a:lnTo>
                  <a:lnTo>
                    <a:pt x="1443" y="1140"/>
                  </a:lnTo>
                  <a:lnTo>
                    <a:pt x="1472" y="1186"/>
                  </a:lnTo>
                  <a:lnTo>
                    <a:pt x="1501" y="1228"/>
                  </a:lnTo>
                  <a:lnTo>
                    <a:pt x="1530" y="1265"/>
                  </a:lnTo>
                  <a:lnTo>
                    <a:pt x="1563" y="1294"/>
                  </a:lnTo>
                  <a:lnTo>
                    <a:pt x="1592" y="1319"/>
                  </a:lnTo>
                  <a:lnTo>
                    <a:pt x="1621" y="1340"/>
                  </a:lnTo>
                  <a:lnTo>
                    <a:pt x="1650" y="1361"/>
                  </a:lnTo>
                  <a:lnTo>
                    <a:pt x="1684" y="1373"/>
                  </a:lnTo>
                  <a:lnTo>
                    <a:pt x="1713" y="1386"/>
                  </a:lnTo>
                  <a:lnTo>
                    <a:pt x="1742" y="1394"/>
                  </a:lnTo>
                  <a:lnTo>
                    <a:pt x="1771" y="1398"/>
                  </a:lnTo>
                  <a:lnTo>
                    <a:pt x="1804" y="1407"/>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282" name="Rectangle 80">
              <a:extLst>
                <a:ext uri="{FF2B5EF4-FFF2-40B4-BE49-F238E27FC236}">
                  <a16:creationId xmlns:a16="http://schemas.microsoft.com/office/drawing/2014/main" id="{99347EDD-3913-499E-8E15-EAD0D08DDB45}"/>
                </a:ext>
              </a:extLst>
            </p:cNvPr>
            <p:cNvSpPr>
              <a:spLocks noChangeArrowheads="1"/>
            </p:cNvSpPr>
            <p:nvPr/>
          </p:nvSpPr>
          <p:spPr bwMode="auto">
            <a:xfrm rot="16200000">
              <a:off x="5564642" y="2545601"/>
              <a:ext cx="447206" cy="26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PDF</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83" name="Rectangle 79">
              <a:extLst>
                <a:ext uri="{FF2B5EF4-FFF2-40B4-BE49-F238E27FC236}">
                  <a16:creationId xmlns:a16="http://schemas.microsoft.com/office/drawing/2014/main" id="{0D694215-F347-4CDC-9779-6F5EA0C4BAA7}"/>
                </a:ext>
              </a:extLst>
            </p:cNvPr>
            <p:cNvSpPr>
              <a:spLocks noChangeArrowheads="1"/>
            </p:cNvSpPr>
            <p:nvPr/>
          </p:nvSpPr>
          <p:spPr bwMode="auto">
            <a:xfrm>
              <a:off x="8305232" y="4331992"/>
              <a:ext cx="111801" cy="26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5276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269BF-9049-4549-A4CF-46D3614AF641}"/>
              </a:ext>
            </a:extLst>
          </p:cNvPr>
          <p:cNvSpPr>
            <a:spLocks noGrp="1"/>
          </p:cNvSpPr>
          <p:nvPr>
            <p:ph type="body" sz="quarter" idx="10"/>
          </p:nvPr>
        </p:nvSpPr>
        <p:spPr/>
        <p:txBody>
          <a:bodyPr/>
          <a:lstStyle/>
          <a:p>
            <a:r>
              <a:rPr lang="en-US" dirty="0"/>
              <a:t>Bayesian inference is utilized here to probabilistically identify unknown model parameters</a:t>
            </a:r>
          </a:p>
          <a:p>
            <a:pPr lvl="1"/>
            <a:r>
              <a:rPr lang="en-US" dirty="0"/>
              <a:t>inference is a process of determining a value of parameter based on collected evidence</a:t>
            </a:r>
          </a:p>
          <a:p>
            <a:pPr lvl="1"/>
            <a:r>
              <a:rPr lang="en-US" dirty="0"/>
              <a:t>evidence = measured data using health monitoring systems</a:t>
            </a:r>
          </a:p>
          <a:p>
            <a:r>
              <a:rPr lang="en-US" dirty="0"/>
              <a:t>Bayesian inference is a statistical method to express degrees of belief on a certain event rather than a deterministic decision, which is based on information such as data and our knowledge using probability model (Gelman et al. 2004)</a:t>
            </a:r>
          </a:p>
          <a:p>
            <a:r>
              <a:rPr lang="en-US" dirty="0"/>
              <a:t>Here, it is used to update the probability distribution of unknown model parameters</a:t>
            </a:r>
          </a:p>
        </p:txBody>
      </p:sp>
      <p:sp>
        <p:nvSpPr>
          <p:cNvPr id="3" name="Title 2">
            <a:extLst>
              <a:ext uri="{FF2B5EF4-FFF2-40B4-BE49-F238E27FC236}">
                <a16:creationId xmlns:a16="http://schemas.microsoft.com/office/drawing/2014/main" id="{126C1295-FC9A-4CA8-94AF-2F826C7EED1F}"/>
              </a:ext>
            </a:extLst>
          </p:cNvPr>
          <p:cNvSpPr>
            <a:spLocks noGrp="1"/>
          </p:cNvSpPr>
          <p:nvPr>
            <p:ph type="title"/>
          </p:nvPr>
        </p:nvSpPr>
        <p:spPr/>
        <p:txBody>
          <a:bodyPr/>
          <a:lstStyle/>
          <a:p>
            <a:r>
              <a:rPr lang="en-US" dirty="0"/>
              <a:t>Purpose of Bayes’ Theorem in Prognostics</a:t>
            </a:r>
          </a:p>
        </p:txBody>
      </p:sp>
    </p:spTree>
    <p:extLst>
      <p:ext uri="{BB962C8B-B14F-4D97-AF65-F5344CB8AC3E}">
        <p14:creationId xmlns:p14="http://schemas.microsoft.com/office/powerpoint/2010/main" val="2231656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F50ECF9-05D0-464A-890F-5C84573403E8}"/>
                  </a:ext>
                </a:extLst>
              </p:cNvPr>
              <p:cNvSpPr>
                <a:spLocks noGrp="1"/>
              </p:cNvSpPr>
              <p:nvPr>
                <p:ph type="body" sz="quarter" idx="10"/>
              </p:nvPr>
            </p:nvSpPr>
            <p:spPr>
              <a:xfrm>
                <a:off x="304800" y="2993366"/>
                <a:ext cx="8534400" cy="3407434"/>
              </a:xfrm>
            </p:spPr>
            <p:txBody>
              <a:bodyPr/>
              <a:lstStyle/>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e>
                    </m:d>
                    <m:r>
                      <a:rPr lang="en-US" b="0" i="0" smtClean="0">
                        <a:latin typeface="Cambria Math" panose="02040503050406030204" pitchFamily="18" charset="0"/>
                      </a:rPr>
                      <m:t>, </m:t>
                    </m:r>
                    <m:r>
                      <a:rPr lang="en-US" b="0" i="1" smtClean="0">
                        <a:latin typeface="Cambria Math" panose="02040503050406030204" pitchFamily="18" charset="0"/>
                      </a:rPr>
                      <m:t>𝑃</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0" smtClean="0">
                            <a:latin typeface="Cambria Math" panose="02040503050406030204" pitchFamily="18" charset="0"/>
                          </a:rPr>
                          <m:t>2</m:t>
                        </m:r>
                      </m:sub>
                    </m:sSub>
                    <m:r>
                      <a:rPr lang="en-US" b="0" i="0" smtClean="0">
                        <a:latin typeface="Cambria Math" panose="02040503050406030204" pitchFamily="18" charset="0"/>
                      </a:rPr>
                      <m:t>)</m:t>
                    </m:r>
                  </m:oMath>
                </a14:m>
                <a:r>
                  <a:rPr lang="en-US" dirty="0"/>
                  <a:t>: Probability of occurring two loads</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2</m:t>
                            </m:r>
                          </m:sub>
                        </m:sSub>
                      </m:e>
                    </m:d>
                  </m:oMath>
                </a14:m>
                <a:r>
                  <a:rPr lang="en-US" dirty="0"/>
                  <a:t>: Probability of the beam being failed by two loads</a:t>
                </a:r>
              </a:p>
              <a:p>
                <a:r>
                  <a:rPr lang="en-US" dirty="0">
                    <a:solidFill>
                      <a:srgbClr val="FF0000"/>
                    </a:solidFill>
                  </a:rPr>
                  <a:t>Total probability </a:t>
                </a:r>
                <a:r>
                  <a:rPr lang="en-US" dirty="0"/>
                  <a:t>of beam failure:</a:t>
                </a:r>
              </a:p>
              <a:p>
                <a:endParaRPr lang="en-US" dirty="0"/>
              </a:p>
              <a:p>
                <a:pPr lvl="1"/>
                <a:r>
                  <a:rPr lang="en-US" dirty="0">
                    <a:solidFill>
                      <a:srgbClr val="0000FF"/>
                    </a:solidFill>
                  </a:rPr>
                  <a:t>Mutually exclusive</a:t>
                </a:r>
                <a:r>
                  <a:rPr lang="en-US" dirty="0"/>
                  <a:t>: all events should be non-overlapping &amp;</a:t>
                </a:r>
              </a:p>
              <a:p>
                <a:pPr lvl="1"/>
                <a:r>
                  <a:rPr lang="en-US" dirty="0">
                    <a:solidFill>
                      <a:srgbClr val="0000FF"/>
                    </a:solidFill>
                  </a:rPr>
                  <a:t>Collectively exhaustive</a:t>
                </a:r>
                <a:r>
                  <a:rPr lang="en-US" dirty="0"/>
                  <a:t>: their union constitutes the entire sample space </a:t>
                </a:r>
              </a:p>
            </p:txBody>
          </p:sp>
        </mc:Choice>
        <mc:Fallback xmlns="">
          <p:sp>
            <p:nvSpPr>
              <p:cNvPr id="2" name="Text Placeholder 1">
                <a:extLst>
                  <a:ext uri="{FF2B5EF4-FFF2-40B4-BE49-F238E27FC236}">
                    <a16:creationId xmlns:a16="http://schemas.microsoft.com/office/drawing/2014/main" id="{AF50ECF9-05D0-464A-890F-5C84573403E8}"/>
                  </a:ext>
                </a:extLst>
              </p:cNvPr>
              <p:cNvSpPr>
                <a:spLocks noGrp="1" noRot="1" noChangeAspect="1" noMove="1" noResize="1" noEditPoints="1" noAdjustHandles="1" noChangeArrowheads="1" noChangeShapeType="1" noTextEdit="1"/>
              </p:cNvSpPr>
              <p:nvPr>
                <p:ph type="body" sz="quarter" idx="10"/>
              </p:nvPr>
            </p:nvSpPr>
            <p:spPr>
              <a:xfrm>
                <a:off x="304800" y="2993366"/>
                <a:ext cx="8534400" cy="3407434"/>
              </a:xfrm>
              <a:blipFill>
                <a:blip r:embed="rId2"/>
                <a:stretch>
                  <a:fillRect l="-643" t="-71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3B0F529-0943-4AD3-8805-63EF715F9E2D}"/>
              </a:ext>
            </a:extLst>
          </p:cNvPr>
          <p:cNvSpPr>
            <a:spLocks noGrp="1"/>
          </p:cNvSpPr>
          <p:nvPr>
            <p:ph type="title"/>
          </p:nvPr>
        </p:nvSpPr>
        <p:spPr/>
        <p:txBody>
          <a:bodyPr/>
          <a:lstStyle/>
          <a:p>
            <a:r>
              <a:rPr lang="en-US" dirty="0"/>
              <a:t>Total Probability</a:t>
            </a:r>
          </a:p>
        </p:txBody>
      </p:sp>
      <p:pic>
        <p:nvPicPr>
          <p:cNvPr id="4" name="Picture 8">
            <a:extLst>
              <a:ext uri="{FF2B5EF4-FFF2-40B4-BE49-F238E27FC236}">
                <a16:creationId xmlns:a16="http://schemas.microsoft.com/office/drawing/2014/main" id="{04390A82-55BD-41BC-B4E9-C7BF20E77B12}"/>
              </a:ext>
            </a:extLst>
          </p:cNvPr>
          <p:cNvPicPr/>
          <p:nvPr/>
        </p:nvPicPr>
        <p:blipFill>
          <a:blip r:embed="rId3"/>
          <a:stretch>
            <a:fillRect/>
          </a:stretch>
        </p:blipFill>
        <p:spPr>
          <a:xfrm>
            <a:off x="1055231" y="863259"/>
            <a:ext cx="6574686" cy="213010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B04011-3BD5-4B4B-BBF3-850A00C4B735}"/>
                  </a:ext>
                </a:extLst>
              </p:cNvPr>
              <p:cNvSpPr txBox="1"/>
              <p:nvPr/>
            </p:nvSpPr>
            <p:spPr>
              <a:xfrm>
                <a:off x="2174191" y="4449261"/>
                <a:ext cx="4336765" cy="307777"/>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𝐷</m:t>
                          </m:r>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𝐷</m:t>
                              </m:r>
                            </m:e>
                          </m:d>
                          <m:sSub>
                            <m:sSubPr>
                              <m:ctrlPr>
                                <a:rPr lang="en-US" sz="2000" i="1">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1</m:t>
                              </m:r>
                            </m:sub>
                          </m:sSub>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i="1">
                              <a:latin typeface="Cambria Math" panose="02040503050406030204" pitchFamily="18" charset="0"/>
                            </a:rPr>
                          </m:ctrlPr>
                        </m:d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𝐷</m:t>
                              </m:r>
                            </m:e>
                          </m:d>
                          <m:sSub>
                            <m:sSubPr>
                              <m:ctrlPr>
                                <a:rPr lang="en-US" sz="2000" i="1">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2</m:t>
                              </m:r>
                            </m:sub>
                          </m:sSub>
                        </m:e>
                      </m:d>
                      <m:r>
                        <a:rPr lang="en-US" sz="2000" b="0" i="1" smtClean="0">
                          <a:latin typeface="Cambria Math" panose="02040503050406030204" pitchFamily="18" charset="0"/>
                        </a:rPr>
                        <m:t>𝑃</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74B04011-3BD5-4B4B-BBF3-850A00C4B735}"/>
                  </a:ext>
                </a:extLst>
              </p:cNvPr>
              <p:cNvSpPr txBox="1">
                <a:spLocks noRot="1" noChangeAspect="1" noMove="1" noResize="1" noEditPoints="1" noAdjustHandles="1" noChangeArrowheads="1" noChangeShapeType="1" noTextEdit="1"/>
              </p:cNvSpPr>
              <p:nvPr/>
            </p:nvSpPr>
            <p:spPr>
              <a:xfrm>
                <a:off x="2174191" y="4449261"/>
                <a:ext cx="4336765" cy="307777"/>
              </a:xfrm>
              <a:prstGeom prst="rect">
                <a:avLst/>
              </a:prstGeom>
              <a:blipFill>
                <a:blip r:embed="rId4"/>
                <a:stretch>
                  <a:fillRect l="-422" t="-174000" r="-1266" b="-260000"/>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038F84-426E-4269-A35B-19984D36209B}"/>
                  </a:ext>
                </a:extLst>
              </p:cNvPr>
              <p:cNvSpPr txBox="1"/>
              <p:nvPr/>
            </p:nvSpPr>
            <p:spPr>
              <a:xfrm>
                <a:off x="1326274" y="5905156"/>
                <a:ext cx="6730753" cy="307777"/>
              </a:xfrm>
              <a:prstGeom prst="rect">
                <a:avLst/>
              </a:prstGeom>
              <a:no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𝐷</m:t>
                          </m:r>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𝐷</m:t>
                              </m:r>
                            </m:e>
                          </m:d>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sz="2000" i="1">
                                  <a:latin typeface="Cambria Math" panose="02040503050406030204" pitchFamily="18" charset="0"/>
                                </a:rPr>
                                <m:t>1</m:t>
                              </m:r>
                            </m:sub>
                          </m:sSub>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i="1">
                              <a:latin typeface="Cambria Math" panose="02040503050406030204" pitchFamily="18" charset="0"/>
                            </a:rPr>
                          </m:ctrlPr>
                        </m:d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𝐷</m:t>
                              </m:r>
                            </m:e>
                          </m:d>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sz="2000" i="1">
                                  <a:latin typeface="Cambria Math" panose="02040503050406030204" pitchFamily="18" charset="0"/>
                                </a:rPr>
                                <m:t>2</m:t>
                              </m:r>
                            </m:sub>
                          </m:sSub>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𝐷</m:t>
                              </m:r>
                            </m:e>
                          </m:d>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b="0" i="1" smtClean="0">
                                  <a:latin typeface="Cambria Math" panose="02040503050406030204" pitchFamily="18" charset="0"/>
                                </a:rPr>
                                <m:t>𝑛</m:t>
                              </m:r>
                            </m:sub>
                          </m:sSub>
                        </m:e>
                      </m:d>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b="0" i="1" smtClean="0">
                                  <a:latin typeface="Cambria Math" panose="02040503050406030204" pitchFamily="18" charset="0"/>
                                </a:rPr>
                                <m:t>𝑛</m:t>
                              </m:r>
                            </m:sub>
                          </m:sSub>
                        </m:e>
                      </m:d>
                    </m:oMath>
                  </m:oMathPara>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99038F84-426E-4269-A35B-19984D36209B}"/>
                  </a:ext>
                </a:extLst>
              </p:cNvPr>
              <p:cNvSpPr txBox="1">
                <a:spLocks noRot="1" noChangeAspect="1" noMove="1" noResize="1" noEditPoints="1" noAdjustHandles="1" noChangeArrowheads="1" noChangeShapeType="1" noTextEdit="1"/>
              </p:cNvSpPr>
              <p:nvPr/>
            </p:nvSpPr>
            <p:spPr>
              <a:xfrm>
                <a:off x="1326274" y="5905156"/>
                <a:ext cx="6730753" cy="307777"/>
              </a:xfrm>
              <a:prstGeom prst="rect">
                <a:avLst/>
              </a:prstGeom>
              <a:blipFill>
                <a:blip r:embed="rId5"/>
                <a:stretch>
                  <a:fillRect l="-632" t="-162264" b="-241509"/>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612337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A5F3223-D880-43E0-8870-D462BC4A3AD6}"/>
                  </a:ext>
                </a:extLst>
              </p:cNvPr>
              <p:cNvSpPr>
                <a:spLocks noGrp="1"/>
              </p:cNvSpPr>
              <p:nvPr>
                <p:ph type="body" sz="quarter" idx="10"/>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35,4</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25,2</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mutually exclusive</a:t>
                </a:r>
              </a:p>
              <a:p>
                <a:r>
                  <a:rPr lang="en-US" dirty="0"/>
                  <a:t>Failure occurs when the bending moment </a:t>
                </a:r>
                <a14:m>
                  <m:oMath xmlns:m="http://schemas.openxmlformats.org/officeDocument/2006/math">
                    <m:r>
                      <a:rPr lang="en-US" b="0" i="1" smtClean="0">
                        <a:latin typeface="Cambria Math" panose="02040503050406030204" pitchFamily="18" charset="0"/>
                      </a:rPr>
                      <m:t>𝑀</m:t>
                    </m:r>
                  </m:oMath>
                </a14:m>
                <a:r>
                  <a:rPr lang="en-US" dirty="0"/>
                  <a:t> reaches 235 </a:t>
                </a:r>
                <a:r>
                  <a:rPr lang="en-US" dirty="0" err="1"/>
                  <a:t>kN</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m</a:t>
                </a:r>
              </a:p>
              <a:p>
                <a:r>
                  <a:rPr lang="en-US" b="0" dirty="0"/>
                  <a:t>When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e>
                    </m:d>
                    <m:r>
                      <a:rPr lang="en-US" b="0" i="1" smtClean="0">
                        <a:latin typeface="Cambria Math" panose="02040503050406030204" pitchFamily="18" charset="0"/>
                      </a:rPr>
                      <m:t>=0.7,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e>
                    </m:d>
                    <m:r>
                      <a:rPr lang="en-US" b="0" i="1" smtClean="0">
                        <a:latin typeface="Cambria Math" panose="02040503050406030204" pitchFamily="18" charset="0"/>
                      </a:rPr>
                      <m:t>=0.3</m:t>
                    </m:r>
                  </m:oMath>
                </a14:m>
                <a:r>
                  <a:rPr lang="en-US" dirty="0"/>
                  <a:t>, calculate the total probability of failure</a:t>
                </a:r>
              </a:p>
              <a:p>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𝑀</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210,24</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18</m:t>
                            </m:r>
                          </m:e>
                          <m:sup>
                            <m:r>
                              <a:rPr lang="en-US" i="1">
                                <a:latin typeface="Cambria Math" panose="02040503050406030204" pitchFamily="18" charset="0"/>
                                <a:ea typeface="Cambria Math" panose="02040503050406030204" pitchFamily="18" charset="0"/>
                              </a:rPr>
                              <m:t>2</m:t>
                            </m:r>
                          </m:sup>
                        </m:sSup>
                      </m:e>
                    </m:d>
                  </m:oMath>
                </a14:m>
                <a:endParaRPr lang="en-US" dirty="0"/>
              </a:p>
              <a:p>
                <a:r>
                  <a:rPr lang="en-US" dirty="0"/>
                  <a:t>Conditional probabilities</a:t>
                </a:r>
              </a:p>
              <a:p>
                <a:endParaRPr lang="en-US" dirty="0"/>
              </a:p>
              <a:p>
                <a:endParaRPr lang="en-US" dirty="0"/>
              </a:p>
              <a:p>
                <a:endParaRPr lang="en-US" dirty="0"/>
              </a:p>
              <a:p>
                <a:r>
                  <a:rPr lang="en-US" dirty="0"/>
                  <a:t>Total probability</a:t>
                </a:r>
              </a:p>
            </p:txBody>
          </p:sp>
        </mc:Choice>
        <mc:Fallback xmlns="">
          <p:sp>
            <p:nvSpPr>
              <p:cNvPr id="2" name="Text Placeholder 1">
                <a:extLst>
                  <a:ext uri="{FF2B5EF4-FFF2-40B4-BE49-F238E27FC236}">
                    <a16:creationId xmlns:a16="http://schemas.microsoft.com/office/drawing/2014/main" id="{CA5F3223-D880-43E0-8870-D462BC4A3AD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5B0A5A4-8F73-47F3-822A-1CE2C1B8F9FC}"/>
              </a:ext>
            </a:extLst>
          </p:cNvPr>
          <p:cNvSpPr>
            <a:spLocks noGrp="1"/>
          </p:cNvSpPr>
          <p:nvPr>
            <p:ph type="title"/>
          </p:nvPr>
        </p:nvSpPr>
        <p:spPr/>
        <p:txBody>
          <a:bodyPr/>
          <a:lstStyle/>
          <a:p>
            <a:r>
              <a:rPr lang="en-US" dirty="0"/>
              <a:t>Ex) Total Probability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F10DC7-7CFF-4132-8464-A38BE8A932FE}"/>
                  </a:ext>
                </a:extLst>
              </p:cNvPr>
              <p:cNvSpPr txBox="1"/>
              <p:nvPr/>
            </p:nvSpPr>
            <p:spPr>
              <a:xfrm>
                <a:off x="902126" y="3313933"/>
                <a:ext cx="7874528" cy="9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≥235</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𝑀</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𝑀</m:t>
                                  </m:r>
                                </m:sub>
                              </m:sSub>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235</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𝑀</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𝑀</m:t>
                                  </m:r>
                                </m:sub>
                              </m:sSub>
                            </m:den>
                          </m:f>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≥1.0758</m:t>
                          </m:r>
                        </m:e>
                      </m:d>
                      <m:r>
                        <a:rPr lang="en-US" sz="2000" b="0" i="1" smtClean="0">
                          <a:latin typeface="Cambria Math" panose="02040503050406030204" pitchFamily="18" charset="0"/>
                          <a:ea typeface="Cambria Math" panose="02040503050406030204" pitchFamily="18" charset="0"/>
                        </a:rPr>
                        <m:t>=0.141</m:t>
                      </m:r>
                    </m:oMath>
                  </m:oMathPara>
                </a14:m>
                <a:endParaRPr lang="en-US"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≥235</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0.5556</m:t>
                          </m:r>
                        </m:e>
                      </m:d>
                      <m:r>
                        <a:rPr lang="en-US" sz="2000" i="1">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2893</m:t>
                      </m:r>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2AF10DC7-7CFF-4132-8464-A38BE8A932FE}"/>
                  </a:ext>
                </a:extLst>
              </p:cNvPr>
              <p:cNvSpPr txBox="1">
                <a:spLocks noRot="1" noChangeAspect="1" noMove="1" noResize="1" noEditPoints="1" noAdjustHandles="1" noChangeArrowheads="1" noChangeShapeType="1" noTextEdit="1"/>
              </p:cNvSpPr>
              <p:nvPr/>
            </p:nvSpPr>
            <p:spPr>
              <a:xfrm>
                <a:off x="902126" y="3313933"/>
                <a:ext cx="7874528" cy="999313"/>
              </a:xfrm>
              <a:prstGeom prst="rect">
                <a:avLst/>
              </a:prstGeom>
              <a:blipFill>
                <a:blip r:embed="rId3"/>
                <a:stretch>
                  <a:fillRect b="-78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C442DC9-3EB9-4B45-9882-15439CDD4570}"/>
                  </a:ext>
                </a:extLst>
              </p:cNvPr>
              <p:cNvSpPr txBox="1"/>
              <p:nvPr/>
            </p:nvSpPr>
            <p:spPr>
              <a:xfrm>
                <a:off x="836154" y="5243433"/>
                <a:ext cx="730139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𝑀</m:t>
                          </m:r>
                          <m:r>
                            <a:rPr lang="en-US" sz="1800" b="0" i="1" smtClean="0">
                              <a:latin typeface="Cambria Math" panose="02040503050406030204" pitchFamily="18" charset="0"/>
                              <a:ea typeface="Cambria Math" panose="02040503050406030204" pitchFamily="18" charset="0"/>
                            </a:rPr>
                            <m:t>≥235</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𝑀</m:t>
                              </m:r>
                              <m:r>
                                <a:rPr lang="en-US" sz="1800" b="0" i="1" smtClean="0">
                                  <a:latin typeface="Cambria Math" panose="02040503050406030204" pitchFamily="18" charset="0"/>
                                  <a:ea typeface="Cambria Math" panose="02040503050406030204" pitchFamily="18" charset="0"/>
                                </a:rPr>
                                <m:t>≥235</m:t>
                              </m:r>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1</m:t>
                              </m:r>
                            </m:sub>
                          </m:sSub>
                        </m:e>
                      </m:d>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ea typeface="Cambria Math" panose="02040503050406030204" pitchFamily="18" charset="0"/>
                                </a:rPr>
                                <m:t>≥235</m:t>
                              </m:r>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2</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2</m:t>
                              </m:r>
                            </m:sub>
                          </m:sSub>
                        </m:e>
                      </m:d>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=0.141</m:t>
                      </m:r>
                      <m:r>
                        <a:rPr lang="en-US" b="0" i="1" smtClean="0">
                          <a:latin typeface="Cambria Math" panose="02040503050406030204" pitchFamily="18" charset="0"/>
                          <a:ea typeface="Cambria Math" panose="02040503050406030204" pitchFamily="18" charset="0"/>
                        </a:rPr>
                        <m:t>×0.7+0.2893×0.3=0.1855</m:t>
                      </m:r>
                    </m:oMath>
                  </m:oMathPara>
                </a14:m>
                <a:endParaRPr lang="en-US" dirty="0"/>
              </a:p>
            </p:txBody>
          </p:sp>
        </mc:Choice>
        <mc:Fallback xmlns="">
          <p:sp>
            <p:nvSpPr>
              <p:cNvPr id="6" name="TextBox 5">
                <a:extLst>
                  <a:ext uri="{FF2B5EF4-FFF2-40B4-BE49-F238E27FC236}">
                    <a16:creationId xmlns:a16="http://schemas.microsoft.com/office/drawing/2014/main" id="{2C442DC9-3EB9-4B45-9882-15439CDD4570}"/>
                  </a:ext>
                </a:extLst>
              </p:cNvPr>
              <p:cNvSpPr txBox="1">
                <a:spLocks noRot="1" noChangeAspect="1" noMove="1" noResize="1" noEditPoints="1" noAdjustHandles="1" noChangeArrowheads="1" noChangeShapeType="1" noTextEdit="1"/>
              </p:cNvSpPr>
              <p:nvPr/>
            </p:nvSpPr>
            <p:spPr>
              <a:xfrm>
                <a:off x="836154" y="5243433"/>
                <a:ext cx="7301391" cy="646331"/>
              </a:xfrm>
              <a:prstGeom prst="rect">
                <a:avLst/>
              </a:prstGeom>
              <a:blipFill>
                <a:blip r:embed="rId4"/>
                <a:stretch>
                  <a:fillRect t="-67925" b="-64151"/>
                </a:stretch>
              </a:blipFill>
            </p:spPr>
            <p:txBody>
              <a:bodyPr/>
              <a:lstStyle/>
              <a:p>
                <a:r>
                  <a:rPr lang="en-US">
                    <a:noFill/>
                  </a:rPr>
                  <a:t> </a:t>
                </a:r>
              </a:p>
            </p:txBody>
          </p:sp>
        </mc:Fallback>
      </mc:AlternateContent>
    </p:spTree>
    <p:extLst>
      <p:ext uri="{BB962C8B-B14F-4D97-AF65-F5344CB8AC3E}">
        <p14:creationId xmlns:p14="http://schemas.microsoft.com/office/powerpoint/2010/main" val="854063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440E0-8263-45BA-8FA6-66E435FE95B2}"/>
              </a:ext>
            </a:extLst>
          </p:cNvPr>
          <p:cNvSpPr>
            <a:spLocks noGrp="1"/>
          </p:cNvSpPr>
          <p:nvPr>
            <p:ph type="ctrTitle"/>
          </p:nvPr>
        </p:nvSpPr>
        <p:spPr/>
        <p:txBody>
          <a:bodyPr/>
          <a:lstStyle/>
          <a:p>
            <a:r>
              <a:rPr lang="en-US" dirty="0"/>
              <a:t>4. Bayes' Theorem</a:t>
            </a:r>
          </a:p>
        </p:txBody>
      </p:sp>
      <p:sp>
        <p:nvSpPr>
          <p:cNvPr id="5" name="Subtitle 4">
            <a:extLst>
              <a:ext uri="{FF2B5EF4-FFF2-40B4-BE49-F238E27FC236}">
                <a16:creationId xmlns:a16="http://schemas.microsoft.com/office/drawing/2014/main" id="{0EEF7087-496D-4444-A1F2-972C7B57A0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7054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a:spcBef>
                    <a:spcPts val="1200"/>
                  </a:spcBef>
                </a:pPr>
                <a:r>
                  <a:rPr lang="en-US" dirty="0"/>
                  <a:t>generate a large number of samples (or experiments) and postulate its probability based on the number of times the event occurs</a:t>
                </a:r>
              </a:p>
              <a:p>
                <a:pPr>
                  <a:spcBef>
                    <a:spcPts val="1200"/>
                  </a:spcBef>
                </a:pPr>
                <a:r>
                  <a:rPr lang="en-US" dirty="0"/>
                  <a:t>when experiments are performed </a:t>
                </a:r>
                <a14:m>
                  <m:oMath xmlns:m="http://schemas.openxmlformats.org/officeDocument/2006/math">
                    <m:r>
                      <a:rPr lang="en-US" b="0" i="1" smtClean="0">
                        <a:latin typeface="Cambria Math" panose="02040503050406030204" pitchFamily="18" charset="0"/>
                      </a:rPr>
                      <m:t>𝑛</m:t>
                    </m:r>
                  </m:oMath>
                </a14:m>
                <a:r>
                  <a:rPr lang="en-US" dirty="0"/>
                  <a:t> times, out of which event A occurs </a:t>
                </a:r>
                <a14:m>
                  <m:oMath xmlns:m="http://schemas.openxmlformats.org/officeDocument/2006/math">
                    <m:r>
                      <a:rPr lang="en-US" b="0" i="1" smtClean="0">
                        <a:latin typeface="Cambria Math" panose="02040503050406030204" pitchFamily="18" charset="0"/>
                      </a:rPr>
                      <m:t>𝑘</m:t>
                    </m:r>
                  </m:oMath>
                </a14:m>
                <a:r>
                  <a:rPr lang="en-US" dirty="0"/>
                  <a:t> times, its relative frequency is </a:t>
                </a:r>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𝑛</m:t>
                        </m:r>
                      </m:den>
                    </m:f>
                  </m:oMath>
                </a14:m>
                <a:r>
                  <a:rPr lang="en-US" dirty="0"/>
                  <a:t>. Then, the probability of event A is postulated that</a:t>
                </a:r>
              </a:p>
              <a:p>
                <a:pPr>
                  <a:spcBef>
                    <a:spcPts val="1200"/>
                  </a:spcBef>
                </a:pPr>
                <a:endParaRPr lang="en-US" dirty="0"/>
              </a:p>
              <a:p>
                <a:pPr>
                  <a:spcBef>
                    <a:spcPts val="1200"/>
                  </a:spcBef>
                </a:pPr>
                <a:endParaRPr lang="en-US" dirty="0"/>
              </a:p>
              <a:p>
                <a:pPr>
                  <a:spcBef>
                    <a:spcPts val="1200"/>
                  </a:spcBef>
                </a:pPr>
                <a:r>
                  <a:rPr lang="en-US" dirty="0"/>
                  <a:t>only the statistical evidence is used; that is only </a:t>
                </a:r>
                <a:r>
                  <a:rPr lang="en-US" dirty="0">
                    <a:solidFill>
                      <a:srgbClr val="FF0000"/>
                    </a:solidFill>
                  </a:rPr>
                  <a:t>objective</a:t>
                </a:r>
                <a:r>
                  <a:rPr lang="en-US" dirty="0"/>
                  <a:t> information is used in determining the probability of an event. </a:t>
                </a:r>
              </a:p>
              <a:p>
                <a:pPr>
                  <a:spcBef>
                    <a:spcPts val="1200"/>
                  </a:spcBef>
                </a:pPr>
                <a:r>
                  <a:rPr lang="en-US" dirty="0"/>
                  <a:t>No </a:t>
                </a:r>
                <a:r>
                  <a:rPr lang="en-US" dirty="0">
                    <a:solidFill>
                      <a:srgbClr val="FF0000"/>
                    </a:solidFill>
                  </a:rPr>
                  <a:t>subjective</a:t>
                </a:r>
                <a:r>
                  <a:rPr lang="en-US" dirty="0"/>
                  <a:t> information, such as a prior knowledge on the event, is used.</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r="-42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Frequentist’s Method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3AE006-7D52-4CCF-82C6-67AA60A3CACD}"/>
                  </a:ext>
                </a:extLst>
              </p:cNvPr>
              <p:cNvSpPr txBox="1"/>
              <p:nvPr/>
            </p:nvSpPr>
            <p:spPr>
              <a:xfrm>
                <a:off x="3575443" y="2944827"/>
                <a:ext cx="1583061" cy="58439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lim</m:t>
                              </m:r>
                            </m:e>
                            <m:lim>
                              <m:r>
                                <a:rPr lang="en-US" sz="2000" b="0" i="1" smtClean="0">
                                  <a:latin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m:t>
                              </m:r>
                            </m:lim>
                          </m:limLow>
                        </m:fNa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𝑘</m:t>
                              </m:r>
                            </m:num>
                            <m:den>
                              <m:r>
                                <a:rPr lang="en-US" sz="2000" b="0" i="1" smtClean="0">
                                  <a:latin typeface="Cambria Math" panose="02040503050406030204" pitchFamily="18" charset="0"/>
                                </a:rPr>
                                <m:t>𝑛</m:t>
                              </m:r>
                            </m:den>
                          </m:f>
                        </m:e>
                      </m:func>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BD3AE006-7D52-4CCF-82C6-67AA60A3CACD}"/>
                  </a:ext>
                </a:extLst>
              </p:cNvPr>
              <p:cNvSpPr txBox="1">
                <a:spLocks noRot="1" noChangeAspect="1" noMove="1" noResize="1" noEditPoints="1" noAdjustHandles="1" noChangeArrowheads="1" noChangeShapeType="1" noTextEdit="1"/>
              </p:cNvSpPr>
              <p:nvPr/>
            </p:nvSpPr>
            <p:spPr>
              <a:xfrm>
                <a:off x="3575443" y="2944827"/>
                <a:ext cx="1583061" cy="58439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3797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a:spcBef>
                    <a:spcPts val="1200"/>
                  </a:spcBef>
                </a:pPr>
                <a:r>
                  <a:rPr lang="en-US" dirty="0"/>
                  <a:t>From the identity</a:t>
                </a:r>
              </a:p>
              <a:p>
                <a:pPr>
                  <a:spcBef>
                    <a:spcPts val="1200"/>
                  </a:spcBef>
                </a:pPr>
                <a:endParaRPr lang="en-US" dirty="0"/>
              </a:p>
              <a:p>
                <a:pPr>
                  <a:spcBef>
                    <a:spcPts val="1200"/>
                  </a:spcBef>
                </a:pPr>
                <a:endParaRPr lang="en-US" dirty="0"/>
              </a:p>
              <a:p>
                <a:pPr>
                  <a:spcBef>
                    <a:spcPts val="1200"/>
                  </a:spcBef>
                </a:pPr>
                <a:endParaRPr lang="en-US" dirty="0"/>
              </a:p>
              <a:p>
                <a:pPr>
                  <a:spcBef>
                    <a:spcPts val="1200"/>
                  </a:spcBef>
                </a:pPr>
                <a:endParaRPr lang="en-US" dirty="0"/>
              </a:p>
              <a:p>
                <a:pPr>
                  <a:spcBef>
                    <a:spcPts val="1200"/>
                  </a:spcBef>
                </a:pPr>
                <a:r>
                  <a:rPr lang="en-US" dirty="0"/>
                  <a:t>A: postulate or hypothesis, 	B: evidence or observation</a:t>
                </a:r>
              </a:p>
              <a:p>
                <a:pPr>
                  <a:spcBef>
                    <a:spcPts val="1200"/>
                  </a:spcBef>
                </a:pP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initial degree of belief in event A or called the </a:t>
                </a:r>
                <a:r>
                  <a:rPr lang="en-US" dirty="0">
                    <a:solidFill>
                      <a:srgbClr val="FF0000"/>
                    </a:solidFill>
                  </a:rPr>
                  <a:t>prior</a:t>
                </a:r>
              </a:p>
              <a:p>
                <a:pPr>
                  <a:spcBef>
                    <a:spcPts val="1200"/>
                  </a:spcBef>
                </a:pP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the degree of belief after accounting for evidence event B or called the </a:t>
                </a:r>
                <a:r>
                  <a:rPr lang="en-US" dirty="0">
                    <a:solidFill>
                      <a:srgbClr val="FF0000"/>
                    </a:solidFill>
                  </a:rPr>
                  <a:t>posterior</a:t>
                </a:r>
                <a:r>
                  <a:rPr lang="en-US" dirty="0"/>
                  <a:t>.</a:t>
                </a:r>
              </a:p>
              <a:p>
                <a:pPr>
                  <a:spcBef>
                    <a:spcPts val="1200"/>
                  </a:spcBef>
                </a:pP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a:t>
                </a:r>
                <a:r>
                  <a:rPr lang="en-US" dirty="0">
                    <a:solidFill>
                      <a:srgbClr val="FF0000"/>
                    </a:solidFill>
                  </a:rPr>
                  <a:t>conditional probability </a:t>
                </a:r>
                <a:r>
                  <a:rPr lang="en-US" dirty="0"/>
                  <a:t>or </a:t>
                </a:r>
                <a:r>
                  <a:rPr lang="en-US" dirty="0">
                    <a:solidFill>
                      <a:srgbClr val="FF0000"/>
                    </a:solidFill>
                  </a:rPr>
                  <a:t>likelihood</a:t>
                </a:r>
                <a:r>
                  <a:rPr lang="en-US" dirty="0"/>
                  <a:t>, the degree of belief in B, given that the proposition A is true</a:t>
                </a:r>
              </a:p>
              <a:p>
                <a:pPr>
                  <a:spcBef>
                    <a:spcPts val="1200"/>
                  </a:spcBef>
                </a:pPr>
                <a:r>
                  <a:rPr lang="en-US" dirty="0"/>
                  <a:t>What will happen when A and B are </a:t>
                </a:r>
                <a:r>
                  <a:rPr lang="en-US" dirty="0">
                    <a:solidFill>
                      <a:srgbClr val="FF0000"/>
                    </a:solidFill>
                  </a:rPr>
                  <a:t>independent</a:t>
                </a:r>
                <a:r>
                  <a:rPr lang="en-US" dirty="0"/>
                  <a:t>?</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 Rule (Bayes 1763)</a:t>
            </a:r>
          </a:p>
        </p:txBody>
      </p:sp>
      <p:sp>
        <p:nvSpPr>
          <p:cNvPr id="7" name="Right Arrow 6"/>
          <p:cNvSpPr/>
          <p:nvPr/>
        </p:nvSpPr>
        <p:spPr>
          <a:xfrm>
            <a:off x="2229465" y="2331313"/>
            <a:ext cx="494071" cy="206478"/>
          </a:xfrm>
          <a:prstGeom prst="rightArrow">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51164F-6E47-4750-BBAC-F180EFA9AD28}"/>
                  </a:ext>
                </a:extLst>
              </p:cNvPr>
              <p:cNvSpPr txBox="1"/>
              <p:nvPr/>
            </p:nvSpPr>
            <p:spPr>
              <a:xfrm>
                <a:off x="2229465" y="1545168"/>
                <a:ext cx="479477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𝐵</m:t>
                          </m:r>
                        </m:e>
                        <m:e>
                          <m:r>
                            <a:rPr lang="en-US" sz="2000" b="0" i="1" smtClean="0">
                              <a:latin typeface="Cambria Math" panose="02040503050406030204" pitchFamily="18" charset="0"/>
                              <a:ea typeface="Cambria Math" panose="02040503050406030204" pitchFamily="18" charset="0"/>
                            </a:rPr>
                            <m:t>𝐴</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DF51164F-6E47-4750-BBAC-F180EFA9AD28}"/>
                  </a:ext>
                </a:extLst>
              </p:cNvPr>
              <p:cNvSpPr txBox="1">
                <a:spLocks noRot="1" noChangeAspect="1" noMove="1" noResize="1" noEditPoints="1" noAdjustHandles="1" noChangeArrowheads="1" noChangeShapeType="1" noTextEdit="1"/>
              </p:cNvSpPr>
              <p:nvPr/>
            </p:nvSpPr>
            <p:spPr>
              <a:xfrm>
                <a:off x="2229465" y="1545168"/>
                <a:ext cx="4794774" cy="307777"/>
              </a:xfrm>
              <a:prstGeom prst="rect">
                <a:avLst/>
              </a:prstGeom>
              <a:blipFill>
                <a:blip r:embed="rId3"/>
                <a:stretch>
                  <a:fillRect l="-891" r="-1527"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4BC509C-71A6-4DD7-A40F-04C415CF96C7}"/>
                  </a:ext>
                </a:extLst>
              </p:cNvPr>
              <p:cNvSpPr txBox="1"/>
              <p:nvPr/>
            </p:nvSpPr>
            <p:spPr>
              <a:xfrm>
                <a:off x="3050459" y="2142573"/>
                <a:ext cx="2714589" cy="640816"/>
              </a:xfrm>
              <a:prstGeom prst="rect">
                <a:avLst/>
              </a:prstGeom>
              <a:noFill/>
              <a:ln w="28575">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e>
                          <m:r>
                            <a:rPr lang="en-US" sz="2000" b="0" i="1" smtClean="0">
                              <a:latin typeface="Cambria Math" panose="02040503050406030204" pitchFamily="18" charset="0"/>
                            </a:rPr>
                            <m:t>𝐵</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𝐵</m:t>
                          </m:r>
                          <m:r>
                            <a:rPr lang="en-US" sz="2000" b="0" i="1" smtClean="0">
                              <a:latin typeface="Cambria Math" panose="02040503050406030204" pitchFamily="18" charset="0"/>
                            </a:rPr>
                            <m:t>)</m:t>
                          </m:r>
                        </m:den>
                      </m:f>
                    </m:oMath>
                  </m:oMathPara>
                </a14:m>
                <a:endParaRPr lang="en-US" sz="2000" b="0" i="1" dirty="0">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D4BC509C-71A6-4DD7-A40F-04C415CF96C7}"/>
                  </a:ext>
                </a:extLst>
              </p:cNvPr>
              <p:cNvSpPr txBox="1">
                <a:spLocks noRot="1" noChangeAspect="1" noMove="1" noResize="1" noEditPoints="1" noAdjustHandles="1" noChangeArrowheads="1" noChangeShapeType="1" noTextEdit="1"/>
              </p:cNvSpPr>
              <p:nvPr/>
            </p:nvSpPr>
            <p:spPr>
              <a:xfrm>
                <a:off x="3050459" y="2142573"/>
                <a:ext cx="2714589" cy="640816"/>
              </a:xfrm>
              <a:prstGeom prst="rect">
                <a:avLst/>
              </a:prstGeom>
              <a:blipFill>
                <a:blip r:embed="rId4"/>
                <a:stretch>
                  <a:fillRect/>
                </a:stretch>
              </a:blipFill>
              <a:ln w="28575">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FE998F2-1FC6-4B3B-8CD0-A1AC30146012}"/>
                  </a:ext>
                </a:extLst>
              </p:cNvPr>
              <p:cNvSpPr txBox="1"/>
              <p:nvPr/>
            </p:nvSpPr>
            <p:spPr>
              <a:xfrm>
                <a:off x="5765048" y="2854320"/>
                <a:ext cx="3261406" cy="30848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𝐴</m:t>
                          </m:r>
                        </m:e>
                      </m:acc>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DFE998F2-1FC6-4B3B-8CD0-A1AC30146012}"/>
                  </a:ext>
                </a:extLst>
              </p:cNvPr>
              <p:cNvSpPr txBox="1">
                <a:spLocks noRot="1" noChangeAspect="1" noMove="1" noResize="1" noEditPoints="1" noAdjustHandles="1" noChangeArrowheads="1" noChangeShapeType="1" noTextEdit="1"/>
              </p:cNvSpPr>
              <p:nvPr/>
            </p:nvSpPr>
            <p:spPr>
              <a:xfrm>
                <a:off x="5765048" y="2854320"/>
                <a:ext cx="3261406" cy="308482"/>
              </a:xfrm>
              <a:prstGeom prst="rect">
                <a:avLst/>
              </a:prstGeom>
              <a:blipFill>
                <a:blip r:embed="rId5"/>
                <a:stretch>
                  <a:fillRect l="-1495" r="-7290" b="-37255"/>
                </a:stretch>
              </a:blipFill>
            </p:spPr>
            <p:txBody>
              <a:bodyPr/>
              <a:lstStyle/>
              <a:p>
                <a:r>
                  <a:rPr lang="en-US">
                    <a:noFill/>
                  </a:rPr>
                  <a:t> </a:t>
                </a:r>
              </a:p>
            </p:txBody>
          </p:sp>
        </mc:Fallback>
      </mc:AlternateContent>
    </p:spTree>
    <p:extLst>
      <p:ext uri="{BB962C8B-B14F-4D97-AF65-F5344CB8AC3E}">
        <p14:creationId xmlns:p14="http://schemas.microsoft.com/office/powerpoint/2010/main" val="3976850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a:spcBef>
                    <a:spcPts val="1200"/>
                  </a:spcBef>
                </a:pPr>
                <a:r>
                  <a:rPr lang="en-US" dirty="0"/>
                  <a:t>Bayes’ rule modifies or updates the prior probability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to the posterior probability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after accounting for evidence</a:t>
                </a:r>
              </a:p>
              <a:p>
                <a:pPr>
                  <a:spcBef>
                    <a:spcPts val="1200"/>
                  </a:spcBef>
                </a:pPr>
                <a:r>
                  <a:rPr lang="en-US" dirty="0"/>
                  <a:t>Bayesian approach employs a degree-of-belief (</a:t>
                </a:r>
                <a:r>
                  <a:rPr lang="en-US" dirty="0">
                    <a:solidFill>
                      <a:srgbClr val="FF0000"/>
                    </a:solidFill>
                  </a:rPr>
                  <a:t>subjective</a:t>
                </a:r>
                <a:r>
                  <a:rPr lang="en-US" dirty="0"/>
                  <a:t> information)</a:t>
                </a:r>
              </a:p>
              <a:p>
                <a:pPr>
                  <a:spcBef>
                    <a:spcPts val="1200"/>
                  </a:spcBef>
                </a:pPr>
                <a:r>
                  <a:rPr lang="en-US" dirty="0"/>
                  <a:t>Ex) AL strength is initially believed &gt; 350 MPa with 50% certainty</a:t>
                </a:r>
              </a:p>
              <a:p>
                <a:pPr lvl="1">
                  <a:spcBef>
                    <a:spcPts val="1200"/>
                  </a:spcBef>
                </a:pPr>
                <a:r>
                  <a:rPr lang="en-US" dirty="0"/>
                  <a:t>This may come from experience, expert’s opinion or data from handbook</a:t>
                </a:r>
              </a:p>
              <a:p>
                <a:pPr lvl="1">
                  <a:spcBef>
                    <a:spcPts val="1200"/>
                  </a:spcBef>
                </a:pPr>
                <a:r>
                  <a:rPr lang="en-US" dirty="0"/>
                  <a:t>If tensile tests are performed, the initial belief can change based it. </a:t>
                </a:r>
              </a:p>
              <a:p>
                <a:pPr>
                  <a:spcBef>
                    <a:spcPts val="1200"/>
                  </a:spcBef>
                </a:pPr>
                <a:r>
                  <a:rPr lang="en-US" dirty="0">
                    <a:solidFill>
                      <a:srgbClr val="FF0000"/>
                    </a:solidFill>
                  </a:rPr>
                  <a:t>The prior knowledge or the initial degree-of-belief changes based on observations</a:t>
                </a:r>
              </a:p>
              <a:p>
                <a:pPr>
                  <a:spcBef>
                    <a:spcPts val="1200"/>
                  </a:spcBef>
                </a:pPr>
                <a:r>
                  <a:rPr lang="en-US" dirty="0"/>
                  <a:t>Bayes’ rule often yields counterintuitive results from our common sense!!</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Understanding Bayes’ Rule</a:t>
            </a:r>
          </a:p>
        </p:txBody>
      </p:sp>
    </p:spTree>
    <p:extLst>
      <p:ext uri="{BB962C8B-B14F-4D97-AF65-F5344CB8AC3E}">
        <p14:creationId xmlns:p14="http://schemas.microsoft.com/office/powerpoint/2010/main" val="2567831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r>
                  <a:rPr lang="en-US" dirty="0"/>
                  <a:t>During an Ebola epidemic in Africa, it was estimated that a passenger arriving from Africa has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oMath>
                </a14:m>
                <a:r>
                  <a:rPr lang="en-US" dirty="0"/>
                  <a:t> chance of being infected.</a:t>
                </a:r>
              </a:p>
              <a:p>
                <a:r>
                  <a:rPr lang="en-US" dirty="0"/>
                  <a:t>We have a test that is 99% accurate for detecting Ebola (1% of the time a positive result is false and 1% of the time a negative result is false).</a:t>
                </a:r>
              </a:p>
              <a:p>
                <a:r>
                  <a:rPr lang="en-US" dirty="0"/>
                  <a:t>Calculate the probability that a person testing positive is infected.</a:t>
                </a:r>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r="-92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 Rule Example</a:t>
            </a:r>
          </a:p>
        </p:txBody>
      </p:sp>
      <p:sp>
        <p:nvSpPr>
          <p:cNvPr id="5" name="TextBox 4"/>
          <p:cNvSpPr txBox="1"/>
          <p:nvPr/>
        </p:nvSpPr>
        <p:spPr>
          <a:xfrm>
            <a:off x="4087465" y="5693360"/>
            <a:ext cx="4352474" cy="646331"/>
          </a:xfrm>
          <a:prstGeom prst="rect">
            <a:avLst/>
          </a:prstGeom>
          <a:noFill/>
        </p:spPr>
        <p:txBody>
          <a:bodyPr wrap="none" rtlCol="0">
            <a:spAutoFit/>
          </a:bodyPr>
          <a:lstStyle/>
          <a:p>
            <a:r>
              <a:rPr lang="en-US" dirty="0">
                <a:solidFill>
                  <a:srgbClr val="FF0000"/>
                </a:solidFill>
              </a:rPr>
              <a:t>Why the probability of actually infected is</a:t>
            </a:r>
            <a:br>
              <a:rPr lang="en-US" dirty="0">
                <a:solidFill>
                  <a:srgbClr val="FF0000"/>
                </a:solidFill>
              </a:rPr>
            </a:br>
            <a:r>
              <a:rPr lang="en-US" dirty="0">
                <a:solidFill>
                  <a:srgbClr val="FF0000"/>
                </a:solidFill>
              </a:rPr>
              <a:t>so low even if the test shows positive?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45F2D40-8CBC-4B49-A353-6BF03F392F73}"/>
                  </a:ext>
                </a:extLst>
              </p:cNvPr>
              <p:cNvSpPr txBox="1"/>
              <p:nvPr/>
            </p:nvSpPr>
            <p:spPr>
              <a:xfrm>
                <a:off x="767571" y="3075446"/>
                <a:ext cx="5898858" cy="2507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m:rPr>
                          <m:sty m:val="p"/>
                        </m:rPr>
                        <a:rPr lang="en-US" sz="2000" b="0" i="0" smtClean="0">
                          <a:latin typeface="Cambria Math" panose="02040503050406030204" pitchFamily="18" charset="0"/>
                        </a:rPr>
                        <m:t>infected</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m:rPr>
                          <m:sty m:val="p"/>
                        </m:rPr>
                        <a:rPr lang="en-US" sz="2000" b="0" i="0" smtClean="0">
                          <a:latin typeface="Cambria Math" panose="02040503050406030204" pitchFamily="18" charset="0"/>
                        </a:rPr>
                        <m:t>tested</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positive</m:t>
                      </m:r>
                    </m:oMath>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e>
                          </m:d>
                        </m:num>
                        <m:den>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e>
                          </m:d>
                        </m:den>
                      </m:f>
                    </m:oMath>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=0.99,  </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−5</m:t>
                          </m:r>
                        </m:sup>
                      </m:sSup>
                    </m:oMath>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1</m:t>
                              </m:r>
                            </m:sub>
                          </m:sSub>
                        </m:e>
                      </m:d>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2</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𝐸</m:t>
                                  </m:r>
                                </m:e>
                              </m:acc>
                            </m:e>
                            <m:sub>
                              <m:r>
                                <a:rPr lang="en-US" sz="2000" i="1">
                                  <a:latin typeface="Cambria Math" panose="02040503050406030204" pitchFamily="18" charset="0"/>
                                  <a:ea typeface="Cambria Math" panose="02040503050406030204" pitchFamily="18" charset="0"/>
                                </a:rPr>
                                <m:t>1</m:t>
                              </m:r>
                            </m:sub>
                          </m:sSub>
                        </m:e>
                      </m:d>
                    </m:oMath>
                    <m:oMath xmlns:m="http://schemas.openxmlformats.org/officeDocument/2006/math">
                      <m:r>
                        <a:rPr lang="en-US" sz="2000" b="0" i="1" smtClean="0">
                          <a:latin typeface="Cambria Math" panose="02040503050406030204" pitchFamily="18" charset="0"/>
                          <a:ea typeface="Cambria Math" panose="02040503050406030204" pitchFamily="18" charset="0"/>
                        </a:rPr>
                        <m:t>             =0.99×</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−5</m:t>
                          </m:r>
                        </m:sup>
                      </m:sSup>
                      <m:r>
                        <a:rPr lang="en-US" sz="2000" b="0" i="1" smtClean="0">
                          <a:latin typeface="Cambria Math" panose="02040503050406030204" pitchFamily="18" charset="0"/>
                          <a:ea typeface="Cambria Math" panose="02040503050406030204" pitchFamily="18" charset="0"/>
                        </a:rPr>
                        <m:t>+0.01×</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−5</m:t>
                              </m:r>
                            </m:sup>
                          </m:sSup>
                        </m:e>
                      </m:d>
                      <m:r>
                        <a:rPr lang="en-US" sz="2000" b="0" i="1" smtClean="0">
                          <a:latin typeface="Cambria Math" panose="02040503050406030204" pitchFamily="18" charset="0"/>
                          <a:ea typeface="Cambria Math" panose="02040503050406030204" pitchFamily="18" charset="0"/>
                        </a:rPr>
                        <m:t>=0.01001</m:t>
                      </m:r>
                    </m:oMath>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2</m:t>
                              </m:r>
                            </m:sub>
                          </m:sSub>
                        </m:e>
                      </m:d>
                      <m:r>
                        <a:rPr lang="en-US" sz="2000" i="1">
                          <a:latin typeface="Cambria Math" panose="02040503050406030204" pitchFamily="18" charset="0"/>
                        </a:rPr>
                        <m:t>=</m:t>
                      </m:r>
                      <m:r>
                        <a:rPr lang="en-US" sz="2000" b="0" i="1" smtClean="0">
                          <a:latin typeface="Cambria Math" panose="02040503050406030204" pitchFamily="18" charset="0"/>
                        </a:rPr>
                        <m:t>0.99</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−5</m:t>
                              </m:r>
                            </m:sup>
                          </m:sSup>
                        </m:num>
                        <m:den>
                          <m:r>
                            <a:rPr lang="en-US" sz="2000" b="0" i="1" smtClean="0">
                              <a:latin typeface="Cambria Math" panose="02040503050406030204" pitchFamily="18" charset="0"/>
                              <a:ea typeface="Cambria Math" panose="02040503050406030204" pitchFamily="18" charset="0"/>
                            </a:rPr>
                            <m:t>0.01001</m:t>
                          </m:r>
                        </m:den>
                      </m:f>
                      <m:r>
                        <a:rPr lang="en-US" sz="2000" b="0" i="1" smtClean="0">
                          <a:latin typeface="Cambria Math" panose="02040503050406030204" pitchFamily="18" charset="0"/>
                          <a:ea typeface="Cambria Math" panose="02040503050406030204" pitchFamily="18" charset="0"/>
                        </a:rPr>
                        <m:t>=0.000989</m:t>
                      </m:r>
                    </m:oMath>
                  </m:oMathPara>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745F2D40-8CBC-4B49-A353-6BF03F392F73}"/>
                  </a:ext>
                </a:extLst>
              </p:cNvPr>
              <p:cNvSpPr txBox="1">
                <a:spLocks noRot="1" noChangeAspect="1" noMove="1" noResize="1" noEditPoints="1" noAdjustHandles="1" noChangeArrowheads="1" noChangeShapeType="1" noTextEdit="1"/>
              </p:cNvSpPr>
              <p:nvPr/>
            </p:nvSpPr>
            <p:spPr>
              <a:xfrm>
                <a:off x="767571" y="3075446"/>
                <a:ext cx="5898858" cy="2507802"/>
              </a:xfrm>
              <a:prstGeom prst="rect">
                <a:avLst/>
              </a:prstGeom>
              <a:blipFill>
                <a:blip r:embed="rId3"/>
                <a:stretch>
                  <a:fillRect l="-620" r="-413"/>
                </a:stretch>
              </a:blipFill>
            </p:spPr>
            <p:txBody>
              <a:bodyPr/>
              <a:lstStyle/>
              <a:p>
                <a:r>
                  <a:rPr lang="en-US">
                    <a:noFill/>
                  </a:rPr>
                  <a:t> </a:t>
                </a:r>
              </a:p>
            </p:txBody>
          </p:sp>
        </mc:Fallback>
      </mc:AlternateContent>
    </p:spTree>
    <p:extLst>
      <p:ext uri="{BB962C8B-B14F-4D97-AF65-F5344CB8AC3E}">
        <p14:creationId xmlns:p14="http://schemas.microsoft.com/office/powerpoint/2010/main" val="153829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a:spcBef>
                    <a:spcPts val="1200"/>
                  </a:spcBef>
                </a:pPr>
                <a:r>
                  <a:rPr lang="en-US" dirty="0"/>
                  <a:t>Instead of probability, we can also update 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a:spcBef>
                    <a:spcPts val="1200"/>
                  </a:spcBef>
                </a:pPr>
                <a:r>
                  <a:rPr lang="en-US" dirty="0"/>
                  <a:t>Notation: </a:t>
                </a:r>
                <a14:m>
                  <m:oMath xmlns:m="http://schemas.openxmlformats.org/officeDocument/2006/math">
                    <m:r>
                      <a:rPr lang="en-US" b="0" i="1" smtClean="0">
                        <a:latin typeface="Cambria Math" panose="02040503050406030204" pitchFamily="18" charset="0"/>
                      </a:rPr>
                      <m:t>𝑋</m:t>
                    </m:r>
                  </m:oMath>
                </a14:m>
                <a:r>
                  <a:rPr lang="en-US" dirty="0"/>
                  <a:t> (Random variable), </a:t>
                </a:r>
                <a14:m>
                  <m:oMath xmlns:m="http://schemas.openxmlformats.org/officeDocument/2006/math">
                    <m:r>
                      <a:rPr lang="en-US" b="0" i="1" dirty="0" smtClean="0">
                        <a:latin typeface="Cambria Math" panose="02040503050406030204" pitchFamily="18" charset="0"/>
                      </a:rPr>
                      <m:t>𝑥</m:t>
                    </m:r>
                  </m:oMath>
                </a14:m>
                <a:r>
                  <a:rPr lang="en-US" dirty="0"/>
                  <a:t> (sample of </a:t>
                </a:r>
                <a14:m>
                  <m:oMath xmlns:m="http://schemas.openxmlformats.org/officeDocument/2006/math">
                    <m:r>
                      <a:rPr lang="en-US" i="1" dirty="0" smtClean="0">
                        <a:latin typeface="Cambria Math" panose="02040503050406030204" pitchFamily="18" charset="0"/>
                      </a:rPr>
                      <m:t>𝑋</m:t>
                    </m:r>
                  </m:oMath>
                </a14:m>
                <a:r>
                  <a:rPr lang="en-US" dirty="0"/>
                  <a:t>)</a:t>
                </a:r>
              </a:p>
              <a:p>
                <a:pPr>
                  <a:spcBef>
                    <a:spcPts val="1200"/>
                  </a:spcBef>
                </a:pPr>
                <a:r>
                  <a:rPr lang="en-US" dirty="0"/>
                  <a:t>Starting from the joint PDF of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𝑌</m:t>
                    </m:r>
                  </m:oMath>
                </a14:m>
                <a:endParaRPr lang="en-US" dirty="0"/>
              </a:p>
              <a:p>
                <a:pPr>
                  <a:spcBef>
                    <a:spcPts val="1200"/>
                  </a:spcBef>
                </a:pPr>
                <a:endParaRPr lang="en-US" dirty="0"/>
              </a:p>
              <a:p>
                <a:pPr>
                  <a:spcBef>
                    <a:spcPts val="1200"/>
                  </a:spcBef>
                </a:pPr>
                <a:endParaRPr lang="en-US" dirty="0"/>
              </a:p>
              <a:p>
                <a:pPr>
                  <a:spcBef>
                    <a:spcPts val="1200"/>
                  </a:spcBef>
                </a:pPr>
                <a:endParaRPr lang="en-US" dirty="0"/>
              </a:p>
              <a:p>
                <a:pPr>
                  <a:spcBef>
                    <a:spcPts val="1200"/>
                  </a:spcBef>
                </a:pPr>
                <a:endParaRPr lang="en-US" dirty="0"/>
              </a:p>
              <a:p>
                <a:pPr>
                  <a:spcBef>
                    <a:spcPts val="1200"/>
                  </a:spcBef>
                </a:pPr>
                <a:r>
                  <a:rPr lang="en-US" dirty="0"/>
                  <a:t>Where do we use this?</a:t>
                </a:r>
              </a:p>
              <a:p>
                <a:pPr lvl="1">
                  <a:spcBef>
                    <a:spcPts val="1200"/>
                  </a:spcBef>
                </a:pPr>
                <a:r>
                  <a:rPr lang="en-US" dirty="0"/>
                  <a:t>Ex)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oMath>
                </a14:m>
                <a:r>
                  <a:rPr lang="en-US" dirty="0"/>
                  <a:t> is a fatigue life of </a:t>
                </a:r>
                <a14:m>
                  <m:oMath xmlns:m="http://schemas.openxmlformats.org/officeDocument/2006/math">
                    <m:r>
                      <a:rPr lang="en-US" b="0" i="1" smtClean="0">
                        <a:latin typeface="Cambria Math" panose="02040503050406030204" pitchFamily="18" charset="0"/>
                      </a:rPr>
                      <m:t>𝑋</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𝑌</m:t>
                        </m:r>
                      </m:sub>
                    </m:sSub>
                  </m:oMath>
                </a14:m>
                <a:r>
                  <a:rPr lang="en-US" dirty="0"/>
                  <a:t> is measured fatigue life </a:t>
                </a:r>
                <a14:m>
                  <m:oMath xmlns:m="http://schemas.openxmlformats.org/officeDocument/2006/math">
                    <m:r>
                      <a:rPr lang="en-US" b="0" i="1" smtClean="0">
                        <a:latin typeface="Cambria Math" panose="02040503050406030204" pitchFamily="18" charset="0"/>
                      </a:rPr>
                      <m:t>𝑌</m:t>
                    </m:r>
                  </m:oMath>
                </a14:m>
                <a:r>
                  <a:rPr lang="en-US" dirty="0"/>
                  <a:t> with uncertainty</a:t>
                </a:r>
              </a:p>
              <a:p>
                <a:pPr lvl="1"/>
                <a:r>
                  <a:rPr lang="en-US" dirty="0"/>
                  <a:t>Initially we assumed that the fatigue life is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𝑋</m:t>
                        </m:r>
                      </m:sub>
                    </m:sSub>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oMath>
                </a14:m>
                <a:r>
                  <a:rPr lang="en-US" dirty="0"/>
                  <a:t>, after measuring a fatigue life </a:t>
                </a:r>
                <a14:m>
                  <m:oMath xmlns:m="http://schemas.openxmlformats.org/officeDocument/2006/math">
                    <m:r>
                      <a:rPr lang="en-US" b="0" i="1" smtClean="0">
                        <a:latin typeface="Cambria Math" panose="02040503050406030204" pitchFamily="18" charset="0"/>
                      </a:rPr>
                      <m:t>𝑦</m:t>
                    </m:r>
                  </m:oMath>
                </a14:m>
                <a:r>
                  <a:rPr lang="en-US" dirty="0"/>
                  <a:t> of a sample, how the fatigue life would change?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r="-92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 Rule for PDF</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4AC27D1-832C-4BFD-A9B7-3CAF4E873F6C}"/>
                  </a:ext>
                </a:extLst>
              </p:cNvPr>
              <p:cNvSpPr txBox="1"/>
              <p:nvPr/>
            </p:nvSpPr>
            <p:spPr>
              <a:xfrm>
                <a:off x="2004060" y="2555654"/>
                <a:ext cx="551952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e>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𝑦</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𝑥</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14AC27D1-832C-4BFD-A9B7-3CAF4E873F6C}"/>
                  </a:ext>
                </a:extLst>
              </p:cNvPr>
              <p:cNvSpPr txBox="1">
                <a:spLocks noRot="1" noChangeAspect="1" noMove="1" noResize="1" noEditPoints="1" noAdjustHandles="1" noChangeArrowheads="1" noChangeShapeType="1" noTextEdit="1"/>
              </p:cNvSpPr>
              <p:nvPr/>
            </p:nvSpPr>
            <p:spPr>
              <a:xfrm>
                <a:off x="2004060" y="2555654"/>
                <a:ext cx="5519524" cy="307777"/>
              </a:xfrm>
              <a:prstGeom prst="rect">
                <a:avLst/>
              </a:prstGeom>
              <a:blipFill>
                <a:blip r:embed="rId3"/>
                <a:stretch>
                  <a:fillRect l="-1215" r="-1215"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6B5031-B88C-462C-AED4-993644504E44}"/>
                  </a:ext>
                </a:extLst>
              </p:cNvPr>
              <p:cNvSpPr txBox="1"/>
              <p:nvPr/>
            </p:nvSpPr>
            <p:spPr>
              <a:xfrm>
                <a:off x="2527005" y="3242844"/>
                <a:ext cx="3632789" cy="651269"/>
              </a:xfrm>
              <a:prstGeom prst="rect">
                <a:avLst/>
              </a:prstGeom>
              <a:noFill/>
              <a:ln w="28575">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𝑦</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d>
                            <m:dPr>
                              <m:ctrlPr>
                                <a:rPr lang="en-US" sz="2000" i="1">
                                  <a:latin typeface="Cambria Math" panose="02040503050406030204" pitchFamily="18" charset="0"/>
                                </a:rPr>
                              </m:ctrlPr>
                            </m:dPr>
                            <m:e>
                              <m:r>
                                <a:rPr lang="en-US" sz="2000" i="1">
                                  <a:latin typeface="Cambria Math" panose="02040503050406030204" pitchFamily="18" charset="0"/>
                                </a:rPr>
                                <m:t>𝑦</m:t>
                              </m:r>
                            </m:e>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𝑋</m:t>
                              </m:r>
                            </m:sub>
                          </m:sSub>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num>
                        <m:den>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d>
                            <m:dPr>
                              <m:ctrlPr>
                                <a:rPr lang="en-US" sz="2000" i="1">
                                  <a:latin typeface="Cambria Math" panose="02040503050406030204" pitchFamily="18" charset="0"/>
                                </a:rPr>
                              </m:ctrlPr>
                            </m:dPr>
                            <m:e>
                              <m:r>
                                <a:rPr lang="en-US" sz="2000" i="1">
                                  <a:latin typeface="Cambria Math" panose="02040503050406030204" pitchFamily="18" charset="0"/>
                                </a:rPr>
                                <m:t>𝑦</m:t>
                              </m:r>
                            </m:e>
                          </m:d>
                        </m:den>
                      </m:f>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E86B5031-B88C-462C-AED4-993644504E44}"/>
                  </a:ext>
                </a:extLst>
              </p:cNvPr>
              <p:cNvSpPr txBox="1">
                <a:spLocks noRot="1" noChangeAspect="1" noMove="1" noResize="1" noEditPoints="1" noAdjustHandles="1" noChangeArrowheads="1" noChangeShapeType="1" noTextEdit="1"/>
              </p:cNvSpPr>
              <p:nvPr/>
            </p:nvSpPr>
            <p:spPr>
              <a:xfrm>
                <a:off x="2527005" y="3242844"/>
                <a:ext cx="3632789" cy="651269"/>
              </a:xfrm>
              <a:prstGeom prst="rect">
                <a:avLst/>
              </a:prstGeom>
              <a:blipFill>
                <a:blip r:embed="rId4"/>
                <a:stretch>
                  <a:fillRect/>
                </a:stretch>
              </a:blipFill>
              <a:ln w="28575">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100111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a:spcBef>
                    <a:spcPts val="1200"/>
                  </a:spcBef>
                </a:pPr>
                <a:r>
                  <a:rPr lang="en-US" dirty="0"/>
                  <a:t>Denominator: Marginal distribution</a:t>
                </a:r>
              </a:p>
              <a:p>
                <a:pPr>
                  <a:spcBef>
                    <a:spcPts val="1200"/>
                  </a:spcBef>
                </a:pPr>
                <a:endParaRPr lang="en-US" dirty="0"/>
              </a:p>
              <a:p>
                <a:pPr>
                  <a:spcBef>
                    <a:spcPts val="1200"/>
                  </a:spcBef>
                </a:pPr>
                <a:endParaRPr lang="en-US" dirty="0"/>
              </a:p>
              <a:p>
                <a:pPr lvl="1">
                  <a:spcBef>
                    <a:spcPts val="1200"/>
                  </a:spcBef>
                </a:pPr>
                <a:r>
                  <a:rPr lang="en-US" dirty="0"/>
                  <a:t>can be considered as a normalizing constant</a:t>
                </a:r>
              </a:p>
              <a:p>
                <a:pPr>
                  <a:spcBef>
                    <a:spcPts val="1200"/>
                  </a:spcBef>
                </a:pPr>
                <a:r>
                  <a:rPr lang="en-US" dirty="0">
                    <a:solidFill>
                      <a:srgbClr val="FF0000"/>
                    </a:solidFill>
                  </a:rPr>
                  <a:t>Likelihood</a:t>
                </a:r>
              </a:p>
              <a:p>
                <a:pPr lvl="1">
                  <a:spcBef>
                    <a:spcPts val="1200"/>
                  </a:spcBef>
                </a:pPr>
                <a:endParaRPr lang="en-US" dirty="0"/>
              </a:p>
              <a:p>
                <a:pPr lvl="1">
                  <a:spcBef>
                    <a:spcPts val="1200"/>
                  </a:spcBef>
                </a:pPr>
                <a:r>
                  <a:rPr lang="en-US" dirty="0"/>
                  <a:t>the probability density value of test </a:t>
                </a:r>
                <a14:m>
                  <m:oMath xmlns:m="http://schemas.openxmlformats.org/officeDocument/2006/math">
                    <m:r>
                      <a:rPr lang="en-US" i="1" dirty="0" smtClean="0">
                        <a:latin typeface="Cambria Math" panose="02040503050406030204" pitchFamily="18" charset="0"/>
                      </a:rPr>
                      <m:t>𝑌</m:t>
                    </m:r>
                  </m:oMath>
                </a14:m>
                <a:r>
                  <a:rPr lang="en-US" dirty="0"/>
                  <a:t> given fatigue life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𝑥</m:t>
                    </m:r>
                  </m:oMath>
                </a14:m>
                <a:endParaRPr lang="en-US" dirty="0"/>
              </a:p>
              <a:p>
                <a:pPr>
                  <a:spcBef>
                    <a:spcPts val="1200"/>
                  </a:spcBef>
                </a:pP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 Rule for PDF cont.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TextBox 10"/>
              <p:cNvSpPr txBox="1"/>
              <p:nvPr/>
            </p:nvSpPr>
            <p:spPr>
              <a:xfrm>
                <a:off x="5467576" y="3244334"/>
                <a:ext cx="2147063" cy="369332"/>
              </a:xfrm>
              <a:prstGeom prst="rect">
                <a:avLst/>
              </a:prstGeom>
              <a:noFill/>
            </p:spPr>
            <p:txBody>
              <a:bodyPr wrap="none" rtlCol="0">
                <a:spAutoFit/>
              </a:bodyPr>
              <a:lstStyle/>
              <a:p>
                <a:r>
                  <a:rPr lang="en-US" dirty="0"/>
                  <a:t>We will use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467576" y="3244334"/>
                <a:ext cx="2147063" cy="369332"/>
              </a:xfrm>
              <a:prstGeom prst="rect">
                <a:avLst/>
              </a:prstGeom>
              <a:blipFill>
                <a:blip r:embed="rId3"/>
                <a:stretch>
                  <a:fillRect l="-255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2940CA-AE9C-431F-97E1-1C9CB3F9DE2D}"/>
                  </a:ext>
                </a:extLst>
              </p:cNvPr>
              <p:cNvSpPr txBox="1"/>
              <p:nvPr/>
            </p:nvSpPr>
            <p:spPr>
              <a:xfrm>
                <a:off x="2552700" y="1482090"/>
                <a:ext cx="3547125" cy="89960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d>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𝜉</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𝜉</m:t>
                              </m:r>
                            </m:e>
                          </m:d>
                          <m:r>
                            <a:rPr lang="en-US" sz="2000" b="0" i="1" smtClean="0">
                              <a:latin typeface="Cambria Math" panose="02040503050406030204" pitchFamily="18" charset="0"/>
                            </a:rPr>
                            <m:t>𝑑</m:t>
                          </m:r>
                          <m:r>
                            <a:rPr lang="en-US" sz="2000" b="0" i="1" smtClean="0">
                              <a:latin typeface="Cambria Math" panose="02040503050406030204" pitchFamily="18" charset="0"/>
                            </a:rPr>
                            <m:t>𝜉</m:t>
                          </m:r>
                        </m:e>
                      </m:nary>
                    </m:oMath>
                  </m:oMathPara>
                </a14:m>
                <a:endParaRPr lang="en-US" sz="2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592940CA-AE9C-431F-97E1-1C9CB3F9DE2D}"/>
                  </a:ext>
                </a:extLst>
              </p:cNvPr>
              <p:cNvSpPr txBox="1">
                <a:spLocks noRot="1" noChangeAspect="1" noMove="1" noResize="1" noEditPoints="1" noAdjustHandles="1" noChangeArrowheads="1" noChangeShapeType="1" noTextEdit="1"/>
              </p:cNvSpPr>
              <p:nvPr/>
            </p:nvSpPr>
            <p:spPr>
              <a:xfrm>
                <a:off x="2552700" y="1482090"/>
                <a:ext cx="3547125" cy="8996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66240B-D43D-43BA-BA5C-B4E7D9018550}"/>
                  </a:ext>
                </a:extLst>
              </p:cNvPr>
              <p:cNvSpPr txBox="1"/>
              <p:nvPr/>
            </p:nvSpPr>
            <p:spPr>
              <a:xfrm>
                <a:off x="2913062" y="3244334"/>
                <a:ext cx="206121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𝑌</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𝑦</m:t>
                          </m:r>
                        </m:e>
                        <m:e>
                          <m:r>
                            <a:rPr lang="en-US" sz="1800" b="0" i="1" smtClean="0">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𝑥</m:t>
                          </m:r>
                        </m:e>
                      </m:d>
                    </m:oMath>
                  </m:oMathPara>
                </a14:m>
                <a:endParaRPr lang="en-US" dirty="0"/>
              </a:p>
            </p:txBody>
          </p:sp>
        </mc:Choice>
        <mc:Fallback xmlns="">
          <p:sp>
            <p:nvSpPr>
              <p:cNvPr id="12" name="TextBox 11">
                <a:extLst>
                  <a:ext uri="{FF2B5EF4-FFF2-40B4-BE49-F238E27FC236}">
                    <a16:creationId xmlns:a16="http://schemas.microsoft.com/office/drawing/2014/main" id="{1A66240B-D43D-43BA-BA5C-B4E7D9018550}"/>
                  </a:ext>
                </a:extLst>
              </p:cNvPr>
              <p:cNvSpPr txBox="1">
                <a:spLocks noRot="1" noChangeAspect="1" noMove="1" noResize="1" noEditPoints="1" noAdjustHandles="1" noChangeArrowheads="1" noChangeShapeType="1" noTextEdit="1"/>
              </p:cNvSpPr>
              <p:nvPr/>
            </p:nvSpPr>
            <p:spPr>
              <a:xfrm>
                <a:off x="2913062" y="3244334"/>
                <a:ext cx="2061210" cy="369332"/>
              </a:xfrm>
              <a:prstGeom prst="rect">
                <a:avLst/>
              </a:prstGeom>
              <a:blipFill>
                <a:blip r:embed="rId5"/>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390149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D978BCA-746F-4CF4-BD1C-B1F0A25BFA55}"/>
                  </a:ext>
                </a:extLst>
              </p:cNvPr>
              <p:cNvSpPr>
                <a:spLocks noGrp="1"/>
              </p:cNvSpPr>
              <p:nvPr>
                <p:ph type="body" sz="quarter" idx="10"/>
              </p:nvPr>
            </p:nvSpPr>
            <p:spPr/>
            <p:txBody>
              <a:bodyPr/>
              <a:lstStyle/>
              <a:p>
                <a:r>
                  <a:rPr lang="en-US" dirty="0"/>
                  <a:t>For general prior &amp; likelihood, posterior can only be obtained numerically</a:t>
                </a:r>
              </a:p>
              <a:p>
                <a:pPr lvl="1"/>
                <a:r>
                  <a:rPr lang="en-US" dirty="0"/>
                  <a:t>Analytical posterior can be obtained in limited cases</a:t>
                </a:r>
              </a:p>
              <a:p>
                <a:r>
                  <a:rPr lang="en-US" dirty="0"/>
                  <a:t>Prior: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r>
                  <a:rPr lang="en-US" dirty="0"/>
                  <a:t>, Likelihood: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𝑌</m:t>
                        </m:r>
                      </m:sub>
                    </m:sSub>
                    <m:d>
                      <m:dPr>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𝑋</m:t>
                        </m:r>
                        <m:r>
                          <a:rPr lang="en-US" b="0" i="1" smtClean="0">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b="0" i="1" smtClean="0">
                            <a:latin typeface="Cambria Math" panose="02040503050406030204" pitchFamily="18" charset="0"/>
                          </a:rPr>
                          <m:t>𝑦</m:t>
                        </m:r>
                      </m:sub>
                      <m:sup>
                        <m:r>
                          <a:rPr lang="en-US" i="1">
                            <a:latin typeface="Cambria Math" panose="02040503050406030204" pitchFamily="18" charset="0"/>
                          </a:rPr>
                          <m:t>2</m:t>
                        </m:r>
                      </m:sup>
                    </m:sSubSup>
                    <m:r>
                      <a:rPr lang="en-US" i="1">
                        <a:latin typeface="Cambria Math" panose="02040503050406030204" pitchFamily="18" charset="0"/>
                      </a:rPr>
                      <m:t>)</m:t>
                    </m:r>
                  </m:oMath>
                </a14:m>
                <a:endParaRPr lang="en-US" dirty="0"/>
              </a:p>
              <a:p>
                <a:r>
                  <a:rPr lang="en-US" dirty="0"/>
                  <a:t>Posterior:</a:t>
                </a:r>
              </a:p>
              <a:p>
                <a:endParaRPr lang="en-US" dirty="0"/>
              </a:p>
              <a:p>
                <a:endParaRPr lang="en-US" dirty="0"/>
              </a:p>
              <a:p>
                <a:pPr lvl="1"/>
                <a:r>
                  <a:rPr lang="en-US" dirty="0"/>
                  <a:t>After some lengthy algebra, it can be shown that</a:t>
                </a:r>
              </a:p>
              <a:p>
                <a:pPr lvl="1"/>
                <a:endParaRPr lang="en-US" dirty="0"/>
              </a:p>
              <a:p>
                <a:pPr lvl="1"/>
                <a:endParaRPr lang="en-US" dirty="0"/>
              </a:p>
              <a:p>
                <a:pPr lvl="1"/>
                <a:r>
                  <a:rPr lang="en-US" dirty="0"/>
                  <a:t>Mean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𝑤</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𝑤</m:t>
                        </m:r>
                      </m:e>
                    </m:d>
                    <m:r>
                      <a:rPr lang="en-US" b="0" i="1" smtClean="0">
                        <a:latin typeface="Cambria Math" panose="02040503050406030204" pitchFamily="18" charset="0"/>
                      </a:rPr>
                      <m:t>𝑦</m:t>
                    </m:r>
                  </m:oMath>
                </a14:m>
                <a:r>
                  <a:rPr lang="en-US" dirty="0"/>
                  <a:t> and variance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den>
                    </m:f>
                  </m:oMath>
                </a14:m>
                <a:endParaRPr lang="en-US" dirty="0"/>
              </a:p>
            </p:txBody>
          </p:sp>
        </mc:Choice>
        <mc:Fallback xmlns="">
          <p:sp>
            <p:nvSpPr>
              <p:cNvPr id="2" name="Text Placeholder 1">
                <a:extLst>
                  <a:ext uri="{FF2B5EF4-FFF2-40B4-BE49-F238E27FC236}">
                    <a16:creationId xmlns:a16="http://schemas.microsoft.com/office/drawing/2014/main" id="{2D978BCA-746F-4CF4-BD1C-B1F0A25BFA5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b="-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4D0E7D-7FC9-4846-8307-0900A86BC230}"/>
              </a:ext>
            </a:extLst>
          </p:cNvPr>
          <p:cNvSpPr>
            <a:spLocks noGrp="1"/>
          </p:cNvSpPr>
          <p:nvPr>
            <p:ph type="title"/>
          </p:nvPr>
        </p:nvSpPr>
        <p:spPr/>
        <p:txBody>
          <a:bodyPr/>
          <a:lstStyle/>
          <a:p>
            <a:r>
              <a:rPr lang="en-US" dirty="0"/>
              <a:t>Analytical Posterior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1F9FAA8-769A-42D5-BFE8-E812005B2E76}"/>
                  </a:ext>
                </a:extLst>
              </p:cNvPr>
              <p:cNvSpPr txBox="1"/>
              <p:nvPr/>
            </p:nvSpPr>
            <p:spPr>
              <a:xfrm>
                <a:off x="888030" y="3206750"/>
                <a:ext cx="7291740" cy="7148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i="1">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𝑌</m:t>
                          </m:r>
                          <m:r>
                            <a:rPr lang="en-US" sz="2000" i="1">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d>
                            <m:dPr>
                              <m:ctrlPr>
                                <a:rPr lang="en-US" sz="2000" i="1">
                                  <a:latin typeface="Cambria Math" panose="02040503050406030204" pitchFamily="18" charset="0"/>
                                </a:rPr>
                              </m:ctrlPr>
                            </m:d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𝑦</m:t>
                                  </m:r>
                                </m:e>
                              </m:d>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𝑒𝑥𝑝</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𝑦</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e>
                                  </m:d>
                                </m:e>
                                <m:sup>
                                  <m:r>
                                    <a:rPr lang="en-US" sz="2000" b="0" i="1" smtClean="0">
                                      <a:latin typeface="Cambria Math" panose="02040503050406030204" pitchFamily="18" charset="0"/>
                                      <a:ea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2</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𝑦</m:t>
                                  </m:r>
                                </m:sub>
                                <m:sup>
                                  <m:r>
                                    <a:rPr lang="en-US" sz="2000" b="0" i="1" smtClean="0">
                                      <a:latin typeface="Cambria Math" panose="02040503050406030204" pitchFamily="18" charset="0"/>
                                      <a:ea typeface="Cambria Math" panose="02040503050406030204" pitchFamily="18" charset="0"/>
                                    </a:rPr>
                                    <m:t>2</m:t>
                                  </m:r>
                                </m:sup>
                              </m:sSubSup>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p>
                                <m:sSupPr>
                                  <m:ctrlPr>
                                    <a:rPr lang="en-US" sz="2000" i="1">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0</m:t>
                                          </m:r>
                                        </m:sub>
                                      </m:sSub>
                                    </m:e>
                                  </m:d>
                                </m:e>
                                <m:sup>
                                  <m:r>
                                    <a:rPr lang="en-US" sz="2000" i="1">
                                      <a:latin typeface="Cambria Math" panose="02040503050406030204" pitchFamily="18" charset="0"/>
                                      <a:ea typeface="Cambria Math" panose="02040503050406030204" pitchFamily="18" charset="0"/>
                                    </a:rPr>
                                    <m:t>2</m:t>
                                  </m:r>
                                </m:sup>
                              </m:sSup>
                            </m:num>
                            <m:den>
                              <m:r>
                                <a:rPr lang="en-US" sz="2000" i="1">
                                  <a:latin typeface="Cambria Math" panose="02040503050406030204" pitchFamily="18" charset="0"/>
                                  <a:ea typeface="Cambria Math" panose="02040503050406030204" pitchFamily="18" charset="0"/>
                                </a:rPr>
                                <m:t>2</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2</m:t>
                                  </m:r>
                                </m:sup>
                              </m:sSubSup>
                            </m:den>
                          </m:f>
                        </m:e>
                      </m:d>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E1F9FAA8-769A-42D5-BFE8-E812005B2E76}"/>
                  </a:ext>
                </a:extLst>
              </p:cNvPr>
              <p:cNvSpPr txBox="1">
                <a:spLocks noRot="1" noChangeAspect="1" noMove="1" noResize="1" noEditPoints="1" noAdjustHandles="1" noChangeArrowheads="1" noChangeShapeType="1" noTextEdit="1"/>
              </p:cNvSpPr>
              <p:nvPr/>
            </p:nvSpPr>
            <p:spPr>
              <a:xfrm>
                <a:off x="888030" y="3206750"/>
                <a:ext cx="7291740" cy="7148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6D8050-3CC2-4859-932D-433539AD2EA9}"/>
                  </a:ext>
                </a:extLst>
              </p:cNvPr>
              <p:cNvSpPr txBox="1"/>
              <p:nvPr/>
            </p:nvSpPr>
            <p:spPr>
              <a:xfrm>
                <a:off x="1065830" y="4591050"/>
                <a:ext cx="5400517" cy="69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i="1">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𝑌</m:t>
                          </m:r>
                          <m:r>
                            <a:rPr lang="en-US" sz="2000" i="1">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e>
                          </m:rad>
                          <m:r>
                            <a:rPr lang="en-US" sz="2000" b="0" i="1" smtClean="0">
                              <a:latin typeface="Cambria Math" panose="02040503050406030204" pitchFamily="18" charset="0"/>
                            </a:rPr>
                            <m:t>𝜋𝜎</m:t>
                          </m:r>
                        </m:den>
                      </m:f>
                      <m:r>
                        <a:rPr lang="en-US" sz="2000" b="0" i="1" smtClean="0">
                          <a:latin typeface="Cambria Math" panose="02040503050406030204" pitchFamily="18" charset="0"/>
                          <a:ea typeface="Cambria Math" panose="02040503050406030204" pitchFamily="18" charset="0"/>
                        </a:rPr>
                        <m:t>𝑒𝑥𝑝</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e>
                                  </m:d>
                                </m:e>
                                <m:sup>
                                  <m:r>
                                    <a:rPr lang="en-US" sz="2000" b="0" i="1" smtClean="0">
                                      <a:latin typeface="Cambria Math" panose="02040503050406030204" pitchFamily="18" charset="0"/>
                                      <a:ea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2</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2</m:t>
                                  </m:r>
                                </m:sup>
                              </m:sSup>
                            </m:den>
                          </m:f>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E56D8050-3CC2-4859-932D-433539AD2EA9}"/>
                  </a:ext>
                </a:extLst>
              </p:cNvPr>
              <p:cNvSpPr txBox="1">
                <a:spLocks noRot="1" noChangeAspect="1" noMove="1" noResize="1" noEditPoints="1" noAdjustHandles="1" noChangeArrowheads="1" noChangeShapeType="1" noTextEdit="1"/>
              </p:cNvSpPr>
              <p:nvPr/>
            </p:nvSpPr>
            <p:spPr>
              <a:xfrm>
                <a:off x="1065830" y="4591050"/>
                <a:ext cx="5400517" cy="69435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1E3E78-F656-45EE-B8E5-A15D9FA068FB}"/>
                  </a:ext>
                </a:extLst>
              </p:cNvPr>
              <p:cNvSpPr txBox="1"/>
              <p:nvPr/>
            </p:nvSpPr>
            <p:spPr>
              <a:xfrm>
                <a:off x="949325" y="5723823"/>
                <a:ext cx="3128805" cy="67550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𝑐</m:t>
                          </m:r>
                        </m:den>
                      </m:f>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0</m:t>
                              </m:r>
                            </m:sub>
                            <m:sup>
                              <m:r>
                                <a:rPr lang="en-US" sz="2000" b="0" i="1" smtClean="0">
                                  <a:latin typeface="Cambria Math" panose="02040503050406030204" pitchFamily="18" charset="0"/>
                                </a:rPr>
                                <m:t>2</m:t>
                              </m:r>
                            </m:sup>
                          </m:sSubSup>
                        </m:den>
                      </m:f>
                      <m:r>
                        <a:rPr lang="en-US" sz="2000" b="0" i="1" smtClean="0">
                          <a:latin typeface="Cambria Math" panose="02040503050406030204" pitchFamily="18" charset="0"/>
                        </a:rPr>
                        <m:t>, </m:t>
                      </m:r>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2</m:t>
                              </m:r>
                            </m:sup>
                          </m:sSubSup>
                        </m:den>
                      </m:f>
                    </m:oMath>
                  </m:oMathPara>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331E3E78-F656-45EE-B8E5-A15D9FA068FB}"/>
                  </a:ext>
                </a:extLst>
              </p:cNvPr>
              <p:cNvSpPr txBox="1">
                <a:spLocks noRot="1" noChangeAspect="1" noMove="1" noResize="1" noEditPoints="1" noAdjustHandles="1" noChangeArrowheads="1" noChangeShapeType="1" noTextEdit="1"/>
              </p:cNvSpPr>
              <p:nvPr/>
            </p:nvSpPr>
            <p:spPr>
              <a:xfrm>
                <a:off x="949325" y="5723823"/>
                <a:ext cx="3128805" cy="6755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416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097C8C-907A-47E5-8774-C0B5E7DD7E3C}"/>
              </a:ext>
            </a:extLst>
          </p:cNvPr>
          <p:cNvSpPr>
            <a:spLocks noGrp="1"/>
          </p:cNvSpPr>
          <p:nvPr>
            <p:ph type="body" sz="quarter" idx="10"/>
          </p:nvPr>
        </p:nvSpPr>
        <p:spPr/>
        <p:txBody>
          <a:bodyPr/>
          <a:lstStyle/>
          <a:p>
            <a:r>
              <a:rPr lang="en-US" dirty="0"/>
              <a:t>Building a </a:t>
            </a:r>
            <a:r>
              <a:rPr lang="en-US" dirty="0">
                <a:solidFill>
                  <a:srgbClr val="FF0000"/>
                </a:solidFill>
              </a:rPr>
              <a:t>prior distribution</a:t>
            </a:r>
          </a:p>
          <a:p>
            <a:pPr lvl="1"/>
            <a:r>
              <a:rPr lang="en-US" dirty="0"/>
              <a:t>the initial estimate of probability distribution of model parameters</a:t>
            </a:r>
          </a:p>
          <a:p>
            <a:pPr lvl="1"/>
            <a:r>
              <a:rPr lang="en-US" dirty="0"/>
              <a:t>a prior knowledge/information of the parameter before taking measurement</a:t>
            </a:r>
          </a:p>
          <a:p>
            <a:pPr lvl="1"/>
            <a:r>
              <a:rPr lang="en-US" dirty="0"/>
              <a:t>using expert’s opinion, previous experience or physical reasoning</a:t>
            </a:r>
          </a:p>
          <a:p>
            <a:pPr lvl="1"/>
            <a:r>
              <a:rPr lang="en-US" dirty="0">
                <a:solidFill>
                  <a:srgbClr val="FF0000"/>
                </a:solidFill>
              </a:rPr>
              <a:t>non-informative prior</a:t>
            </a:r>
            <a:r>
              <a:rPr lang="en-US" dirty="0"/>
              <a:t>: no prior information, constant for all range</a:t>
            </a:r>
          </a:p>
          <a:p>
            <a:r>
              <a:rPr lang="en-US" dirty="0"/>
              <a:t>Building a </a:t>
            </a:r>
            <a:r>
              <a:rPr lang="en-US" dirty="0">
                <a:solidFill>
                  <a:srgbClr val="FF0000"/>
                </a:solidFill>
              </a:rPr>
              <a:t>likelihood</a:t>
            </a:r>
          </a:p>
          <a:p>
            <a:pPr lvl="1"/>
            <a:r>
              <a:rPr lang="en-US" dirty="0"/>
              <a:t>represents the effect of measured data on the probability distribution</a:t>
            </a:r>
          </a:p>
          <a:p>
            <a:pPr lvl="1"/>
            <a:r>
              <a:rPr lang="en-US" dirty="0"/>
              <a:t>the probability to obtain the data with a given value of model parameter </a:t>
            </a:r>
          </a:p>
          <a:p>
            <a:r>
              <a:rPr lang="en-US" dirty="0">
                <a:solidFill>
                  <a:srgbClr val="FF0000"/>
                </a:solidFill>
              </a:rPr>
              <a:t>Posterior distribution</a:t>
            </a:r>
          </a:p>
          <a:p>
            <a:pPr lvl="1"/>
            <a:r>
              <a:rPr lang="en-US" dirty="0"/>
              <a:t>The outcome of Bayesian inference</a:t>
            </a:r>
          </a:p>
          <a:p>
            <a:pPr lvl="1"/>
            <a:r>
              <a:rPr lang="en-US" dirty="0"/>
              <a:t>The product of the prior distribution and likelihood</a:t>
            </a:r>
          </a:p>
        </p:txBody>
      </p:sp>
      <p:sp>
        <p:nvSpPr>
          <p:cNvPr id="3" name="Title 2">
            <a:extLst>
              <a:ext uri="{FF2B5EF4-FFF2-40B4-BE49-F238E27FC236}">
                <a16:creationId xmlns:a16="http://schemas.microsoft.com/office/drawing/2014/main" id="{37C9F810-BA0C-499F-BC55-6C36FAB8F021}"/>
              </a:ext>
            </a:extLst>
          </p:cNvPr>
          <p:cNvSpPr>
            <a:spLocks noGrp="1"/>
          </p:cNvSpPr>
          <p:nvPr>
            <p:ph type="title"/>
          </p:nvPr>
        </p:nvSpPr>
        <p:spPr/>
        <p:txBody>
          <a:bodyPr/>
          <a:lstStyle/>
          <a:p>
            <a:r>
              <a:rPr lang="en-US" dirty="0"/>
              <a:t>Bayesian Inference Process</a:t>
            </a:r>
          </a:p>
        </p:txBody>
      </p:sp>
    </p:spTree>
    <p:extLst>
      <p:ext uri="{BB962C8B-B14F-4D97-AF65-F5344CB8AC3E}">
        <p14:creationId xmlns:p14="http://schemas.microsoft.com/office/powerpoint/2010/main" val="2635602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6C280FC-ADDC-4674-A91C-25C46E28CA8C}"/>
                  </a:ext>
                </a:extLst>
              </p:cNvPr>
              <p:cNvSpPr>
                <a:spLocks noGrp="1"/>
              </p:cNvSpPr>
              <p:nvPr>
                <p:ph type="body" sz="quarter" idx="10"/>
              </p:nvPr>
            </p:nvSpPr>
            <p:spPr/>
            <p:txBody>
              <a:bodyPr/>
              <a:lstStyle/>
              <a:p>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statistically independent</a:t>
                </a:r>
              </a:p>
              <a:p>
                <a:endParaRPr lang="en-US" dirty="0"/>
              </a:p>
              <a:p>
                <a:r>
                  <a:rPr lang="en-US" dirty="0"/>
                  <a:t>Bayes’ theorem for independent variables:</a:t>
                </a:r>
              </a:p>
              <a:p>
                <a:endParaRPr lang="en-US" dirty="0"/>
              </a:p>
              <a:p>
                <a:endParaRPr lang="en-US" dirty="0"/>
              </a:p>
              <a:p>
                <a:pPr lvl="1"/>
                <a:r>
                  <a:rPr lang="en-US" dirty="0"/>
                  <a:t>Having an observation in </a:t>
                </a:r>
                <a14:m>
                  <m:oMath xmlns:m="http://schemas.openxmlformats.org/officeDocument/2006/math">
                    <m:r>
                      <a:rPr lang="en-US" b="0" i="1" smtClean="0">
                        <a:latin typeface="Cambria Math" panose="02040503050406030204" pitchFamily="18" charset="0"/>
                      </a:rPr>
                      <m:t>𝑌</m:t>
                    </m:r>
                  </m:oMath>
                </a14:m>
                <a:r>
                  <a:rPr lang="en-US" dirty="0"/>
                  <a:t> cannot affect the knowledge in </a:t>
                </a:r>
                <a14:m>
                  <m:oMath xmlns:m="http://schemas.openxmlformats.org/officeDocument/2006/math">
                    <m:r>
                      <a:rPr lang="en-US" b="0" i="1" smtClean="0">
                        <a:latin typeface="Cambria Math" panose="02040503050406030204" pitchFamily="18" charset="0"/>
                      </a:rPr>
                      <m:t>𝑋</m:t>
                    </m:r>
                  </m:oMath>
                </a14:m>
                <a:endParaRPr lang="en-US" dirty="0"/>
              </a:p>
            </p:txBody>
          </p:sp>
        </mc:Choice>
        <mc:Fallback xmlns="">
          <p:sp>
            <p:nvSpPr>
              <p:cNvPr id="2" name="Text Placeholder 1">
                <a:extLst>
                  <a:ext uri="{FF2B5EF4-FFF2-40B4-BE49-F238E27FC236}">
                    <a16:creationId xmlns:a16="http://schemas.microsoft.com/office/drawing/2014/main" id="{86C280FC-ADDC-4674-A91C-25C46E28CA8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FEB8094-4F56-4909-99C0-F0ECC8138A47}"/>
              </a:ext>
            </a:extLst>
          </p:cNvPr>
          <p:cNvSpPr>
            <a:spLocks noGrp="1"/>
          </p:cNvSpPr>
          <p:nvPr>
            <p:ph type="title"/>
          </p:nvPr>
        </p:nvSpPr>
        <p:spPr/>
        <p:txBody>
          <a:bodyPr/>
          <a:lstStyle/>
          <a:p>
            <a:r>
              <a:rPr lang="en-US" dirty="0"/>
              <a:t>Ex) Independent Variables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514998-BD03-4216-9C4A-A902C66558E8}"/>
                  </a:ext>
                </a:extLst>
              </p:cNvPr>
              <p:cNvSpPr txBox="1"/>
              <p:nvPr/>
            </p:nvSpPr>
            <p:spPr>
              <a:xfrm>
                <a:off x="2574925" y="1587500"/>
                <a:ext cx="2722733"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𝑌</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23514998-BD03-4216-9C4A-A902C66558E8}"/>
                  </a:ext>
                </a:extLst>
              </p:cNvPr>
              <p:cNvSpPr txBox="1">
                <a:spLocks noRot="1" noChangeAspect="1" noMove="1" noResize="1" noEditPoints="1" noAdjustHandles="1" noChangeArrowheads="1" noChangeShapeType="1" noTextEdit="1"/>
              </p:cNvSpPr>
              <p:nvPr/>
            </p:nvSpPr>
            <p:spPr>
              <a:xfrm>
                <a:off x="2574925" y="1587500"/>
                <a:ext cx="2722733" cy="307777"/>
              </a:xfrm>
              <a:prstGeom prst="rect">
                <a:avLst/>
              </a:prstGeom>
              <a:blipFill>
                <a:blip r:embed="rId3"/>
                <a:stretch>
                  <a:fillRect l="-2685" r="-2908"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5559D8-837D-4BA6-9B21-C513FB948FB1}"/>
                  </a:ext>
                </a:extLst>
              </p:cNvPr>
              <p:cNvSpPr txBox="1"/>
              <p:nvPr/>
            </p:nvSpPr>
            <p:spPr>
              <a:xfrm>
                <a:off x="1472230" y="2510924"/>
                <a:ext cx="5308569" cy="651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i="1">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𝑌</m:t>
                          </m:r>
                          <m:r>
                            <a:rPr lang="en-US" sz="2000" i="1">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𝑋</m:t>
                              </m:r>
                              <m:r>
                                <a:rPr lang="en-US" sz="2000" i="1">
                                  <a:latin typeface="Cambria Math" panose="02040503050406030204" pitchFamily="18" charset="0"/>
                                </a:rPr>
                                <m:t>𝑌</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e>
                          </m:d>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𝑋</m:t>
                              </m:r>
                            </m:sub>
                          </m:sSub>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𝑌</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num>
                        <m:den>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den>
                      </m:f>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𝑋</m:t>
                          </m:r>
                        </m:sub>
                      </m:sSub>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0B5559D8-837D-4BA6-9B21-C513FB948FB1}"/>
                  </a:ext>
                </a:extLst>
              </p:cNvPr>
              <p:cNvSpPr txBox="1">
                <a:spLocks noRot="1" noChangeAspect="1" noMove="1" noResize="1" noEditPoints="1" noAdjustHandles="1" noChangeArrowheads="1" noChangeShapeType="1" noTextEdit="1"/>
              </p:cNvSpPr>
              <p:nvPr/>
            </p:nvSpPr>
            <p:spPr>
              <a:xfrm>
                <a:off x="1472230" y="2510924"/>
                <a:ext cx="5308569" cy="6519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4089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C867B9E-E94B-47F7-866F-052D06A46C87}"/>
                  </a:ext>
                </a:extLst>
              </p:cNvPr>
              <p:cNvSpPr>
                <a:spLocks noGrp="1"/>
              </p:cNvSpPr>
              <p:nvPr>
                <p:ph type="body" sz="quarter" idx="10"/>
              </p:nvPr>
            </p:nvSpPr>
            <p:spPr/>
            <p:txBody>
              <a:bodyPr/>
              <a:lstStyle/>
              <a:p>
                <a:r>
                  <a:rPr lang="en-US" dirty="0"/>
                  <a:t>Tested failure strength of 570 MPa with test variability STD of 10 MPa</a:t>
                </a:r>
              </a:p>
              <a:p>
                <a:pPr>
                  <a:lnSpc>
                    <a:spcPct val="150000"/>
                  </a:lnSpc>
                </a:pPr>
                <a:endParaRPr lang="en-US" dirty="0"/>
              </a:p>
              <a:p>
                <a:r>
                  <a:rPr lang="en-US" dirty="0"/>
                  <a:t>Non-informative prior),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constant</m:t>
                    </m:r>
                  </m:oMath>
                </a14:m>
                <a:r>
                  <a:rPr lang="en-US" dirty="0"/>
                  <a:t> or ignore it (included in </a:t>
                </a:r>
                <a14:m>
                  <m:oMath xmlns:m="http://schemas.openxmlformats.org/officeDocument/2006/math">
                    <m:r>
                      <a:rPr lang="en-US" b="0" i="1" smtClean="0">
                        <a:latin typeface="Cambria Math" panose="02040503050406030204" pitchFamily="18" charset="0"/>
                      </a:rPr>
                      <m:t>𝐾</m:t>
                    </m:r>
                  </m:oMath>
                </a14:m>
                <a:r>
                  <a:rPr lang="en-US" dirty="0"/>
                  <a:t>)</a:t>
                </a:r>
              </a:p>
              <a:p>
                <a:r>
                  <a:rPr lang="en-US" dirty="0"/>
                  <a:t>Posterior distribution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likelihood</a:t>
                </a:r>
              </a:p>
              <a:p>
                <a:endParaRPr lang="en-US" dirty="0"/>
              </a:p>
              <a:p>
                <a:endParaRPr lang="en-US" dirty="0"/>
              </a:p>
              <a:p>
                <a:endParaRPr lang="en-US" dirty="0"/>
              </a:p>
              <a:p>
                <a:r>
                  <a:rPr lang="en-US" dirty="0"/>
                  <a:t>Since the likelihood is a Gaussian distribution, the area under </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i="1" smtClean="0">
                            <a:latin typeface="Cambria Math" panose="02040503050406030204" pitchFamily="18" charset="0"/>
                            <a:ea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𝑌</m:t>
                            </m:r>
                          </m:sub>
                        </m:sSub>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=570</m:t>
                            </m:r>
                          </m:e>
                          <m:e>
                            <m:r>
                              <a:rPr lang="en-US" i="1">
                                <a:latin typeface="Cambria Math" panose="02040503050406030204" pitchFamily="18" charset="0"/>
                              </a:rPr>
                              <m:t>𝑥</m:t>
                            </m:r>
                          </m:e>
                        </m:d>
                        <m:r>
                          <a:rPr lang="en-US" b="0" i="1" smtClean="0">
                            <a:latin typeface="Cambria Math" panose="02040503050406030204" pitchFamily="18" charset="0"/>
                          </a:rPr>
                          <m:t>𝑑𝑥</m:t>
                        </m:r>
                      </m:e>
                    </m:nary>
                    <m:r>
                      <a:rPr lang="en-US" b="0" i="1" smtClean="0">
                        <a:latin typeface="Cambria Math" panose="02040503050406030204" pitchFamily="18" charset="0"/>
                      </a:rPr>
                      <m:t>=1</m:t>
                    </m:r>
                  </m:oMath>
                </a14:m>
                <a:r>
                  <a:rPr lang="en-US" dirty="0"/>
                  <a:t>. Therefore,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=1</m:t>
                    </m:r>
                  </m:oMath>
                </a14:m>
                <a:endParaRPr lang="en-US" dirty="0"/>
              </a:p>
              <a:p>
                <a:r>
                  <a:rPr lang="en-US" dirty="0"/>
                  <a:t>The posterior is a normal distribution with STD = 10</a:t>
                </a:r>
              </a:p>
            </p:txBody>
          </p:sp>
        </mc:Choice>
        <mc:Fallback xmlns="">
          <p:sp>
            <p:nvSpPr>
              <p:cNvPr id="2" name="Text Placeholder 1">
                <a:extLst>
                  <a:ext uri="{FF2B5EF4-FFF2-40B4-BE49-F238E27FC236}">
                    <a16:creationId xmlns:a16="http://schemas.microsoft.com/office/drawing/2014/main" id="{8C867B9E-E94B-47F7-866F-052D06A46C8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21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EAE7C89-14E4-4D84-B35B-CC7B2F3496EB}"/>
              </a:ext>
            </a:extLst>
          </p:cNvPr>
          <p:cNvSpPr>
            <a:spLocks noGrp="1"/>
          </p:cNvSpPr>
          <p:nvPr>
            <p:ph type="title"/>
          </p:nvPr>
        </p:nvSpPr>
        <p:spPr/>
        <p:txBody>
          <a:bodyPr/>
          <a:lstStyle/>
          <a:p>
            <a:r>
              <a:rPr lang="en-US" dirty="0"/>
              <a:t>Ex) Bayes’ Theorem for Failure Strength</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8CDB74-926C-49E1-91FD-EEB33B287705}"/>
                  </a:ext>
                </a:extLst>
              </p:cNvPr>
              <p:cNvSpPr txBox="1"/>
              <p:nvPr/>
            </p:nvSpPr>
            <p:spPr>
              <a:xfrm>
                <a:off x="2392680" y="1526954"/>
                <a:ext cx="3911199" cy="5761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e>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𝐾</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𝑥</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1C8CDB74-926C-49E1-91FD-EEB33B287705}"/>
                  </a:ext>
                </a:extLst>
              </p:cNvPr>
              <p:cNvSpPr txBox="1">
                <a:spLocks noRot="1" noChangeAspect="1" noMove="1" noResize="1" noEditPoints="1" noAdjustHandles="1" noChangeArrowheads="1" noChangeShapeType="1" noTextEdit="1"/>
              </p:cNvSpPr>
              <p:nvPr/>
            </p:nvSpPr>
            <p:spPr>
              <a:xfrm>
                <a:off x="2392680" y="1526954"/>
                <a:ext cx="3911199" cy="5761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187D8D5-E121-4CBC-BA6B-72D19D7E6328}"/>
                  </a:ext>
                </a:extLst>
              </p:cNvPr>
              <p:cNvSpPr txBox="1"/>
              <p:nvPr/>
            </p:nvSpPr>
            <p:spPr>
              <a:xfrm>
                <a:off x="2255520" y="3140908"/>
                <a:ext cx="5073760" cy="127054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e>
                          <m:r>
                            <a:rPr lang="en-US" sz="2000" b="0" i="1" smtClean="0">
                              <a:latin typeface="Cambria Math" panose="02040503050406030204" pitchFamily="18" charset="0"/>
                            </a:rPr>
                            <m:t>𝑌</m:t>
                          </m:r>
                          <m:r>
                            <a:rPr lang="en-US" sz="2000" b="0" i="1" smtClean="0">
                              <a:latin typeface="Cambria Math" panose="02040503050406030204" pitchFamily="18" charset="0"/>
                            </a:rPr>
                            <m:t>=570</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𝐾</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=570</m:t>
                          </m:r>
                        </m:e>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𝑥</m:t>
                          </m:r>
                        </m:e>
                      </m:d>
                    </m:oMath>
                    <m:oMath xmlns:m="http://schemas.openxmlformats.org/officeDocument/2006/math">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𝐾</m:t>
                          </m:r>
                          <m:r>
                            <a:rPr lang="en-US" sz="2000" b="0" i="1" smtClean="0">
                              <a:latin typeface="Cambria Math" panose="02040503050406030204" pitchFamily="18" charset="0"/>
                            </a:rPr>
                            <m:t>10</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𝜋</m:t>
                              </m:r>
                            </m:e>
                          </m:rad>
                        </m:den>
                      </m:f>
                      <m:r>
                        <a:rPr lang="en-US" sz="2000" b="0" i="1" smtClean="0">
                          <a:latin typeface="Cambria Math" panose="02040503050406030204" pitchFamily="18" charset="0"/>
                        </a:rPr>
                        <m:t>𝑒𝑥𝑝</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−570</m:t>
                                      </m:r>
                                    </m:e>
                                  </m:d>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200</m:t>
                              </m:r>
                            </m:den>
                          </m:f>
                        </m:e>
                      </m:d>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4187D8D5-E121-4CBC-BA6B-72D19D7E6328}"/>
                  </a:ext>
                </a:extLst>
              </p:cNvPr>
              <p:cNvSpPr txBox="1">
                <a:spLocks noRot="1" noChangeAspect="1" noMove="1" noResize="1" noEditPoints="1" noAdjustHandles="1" noChangeArrowheads="1" noChangeShapeType="1" noTextEdit="1"/>
              </p:cNvSpPr>
              <p:nvPr/>
            </p:nvSpPr>
            <p:spPr>
              <a:xfrm>
                <a:off x="2255520" y="3140908"/>
                <a:ext cx="5073760" cy="12705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9962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9214EB1-E7EE-4BE7-A5D3-E031B5D553DF}"/>
                  </a:ext>
                </a:extLst>
              </p:cNvPr>
              <p:cNvSpPr>
                <a:spLocks noGrp="1"/>
              </p:cNvSpPr>
              <p:nvPr>
                <p:ph type="body" sz="quarter" idx="10"/>
              </p:nvPr>
            </p:nvSpPr>
            <p:spPr/>
            <p:txBody>
              <a:bodyPr/>
              <a:lstStyle/>
              <a:p>
                <a:r>
                  <a:rPr lang="en-US" dirty="0"/>
                  <a:t>Repeat the example with known prior distribution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550,20</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r>
                  <a:rPr lang="en-US" dirty="0">
                    <a:solidFill>
                      <a:srgbClr val="FF0000"/>
                    </a:solidFill>
                  </a:rPr>
                  <a:t>Conjugate distribution</a:t>
                </a:r>
                <a:r>
                  <a:rPr lang="en-US" dirty="0"/>
                  <a:t>: when the product of prior and likelihood yield the same type of distribution with the prior</a:t>
                </a:r>
              </a:p>
              <a:p>
                <a14:m>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𝑐</m:t>
                        </m:r>
                      </m:den>
                    </m:f>
                    <m:r>
                      <a:rPr lang="en-US" sz="2000" b="0" i="0" smtClean="0">
                        <a:latin typeface="Cambria Math" panose="02040503050406030204" pitchFamily="18" charset="0"/>
                      </a:rPr>
                      <m:t>=0.2</m:t>
                    </m:r>
                  </m:oMath>
                </a14:m>
                <a:r>
                  <a:rPr lang="en-US" dirty="0"/>
                  <a:t>: Large variance in the prior gives more weight on data</a:t>
                </a:r>
              </a:p>
              <a:p>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𝑤</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𝑤</m:t>
                        </m:r>
                      </m:e>
                    </m:d>
                    <m:r>
                      <a:rPr lang="en-US" b="0" i="1" smtClean="0">
                        <a:latin typeface="Cambria Math" panose="02040503050406030204" pitchFamily="18" charset="0"/>
                      </a:rPr>
                      <m:t>𝑦</m:t>
                    </m:r>
                    <m:r>
                      <a:rPr lang="en-US" b="0" i="0" smtClean="0">
                        <a:latin typeface="Cambria Math" panose="02040503050406030204" pitchFamily="18" charset="0"/>
                      </a:rPr>
                      <m:t>=566</m:t>
                    </m:r>
                  </m:oMath>
                </a14:m>
                <a:r>
                  <a:rPr lang="en-US" dirty="0"/>
                  <a:t>MPa,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den>
                    </m:f>
                    <m:r>
                      <a:rPr lang="en-US" b="0" i="1" smtClean="0">
                        <a:latin typeface="Cambria Math" panose="02040503050406030204" pitchFamily="18" charset="0"/>
                      </a:rPr>
                      <m:t>=80</m:t>
                    </m:r>
                  </m:oMath>
                </a14:m>
                <a:r>
                  <a:rPr lang="en-US" dirty="0"/>
                  <a:t>MPa</a:t>
                </a:r>
              </a:p>
              <a:p>
                <a:endParaRPr lang="en-US" dirty="0"/>
              </a:p>
              <a:p>
                <a:endParaRPr lang="en-US" dirty="0"/>
              </a:p>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m0=550; s0=20; y=570;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=10; x=500:1:620;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c0=1/s0^2; c=1/sy^2; w=c0/(c0+c);</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m=w*m0+(1-w)*y; s=sqrt(1/(c0+c));</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0" hangingPunct="0">
                  <a:spcBef>
                    <a:spcPts val="0"/>
                  </a:spcBef>
                  <a:spcAft>
                    <a:spcPts val="0"/>
                  </a:spcAft>
                  <a:buNone/>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pdf_pr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=exp(-((x-m0).^2)./(2*s0^2))/(sqrt(2*pi)*s0);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0" hangingPunct="0">
                  <a:spcBef>
                    <a:spcPts val="0"/>
                  </a:spcBef>
                  <a:spcAft>
                    <a:spcPts val="0"/>
                  </a:spcAft>
                  <a:buNone/>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pdf_li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=exp(-((x-y).^2)./(2*sy^2))/(sqrt(2*pi)*</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0" hangingPunct="0">
                  <a:spcBef>
                    <a:spcPts val="0"/>
                  </a:spcBef>
                  <a:spcAft>
                    <a:spcPts val="0"/>
                  </a:spcAft>
                  <a:buNone/>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pdf_po</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=exp(-((x-m).^2)./(2*s^2))/(sqrt(2*pi)*s);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0" hangingPunct="0">
                  <a:spcBef>
                    <a:spcPts val="0"/>
                  </a:spcBef>
                  <a:spcAft>
                    <a:spcPts val="0"/>
                  </a:spcAft>
                  <a:buNone/>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x,pdf_pr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,'-b',</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x,pdf_li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x,pdf_po</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a:t>
                </a:r>
                <a:endParaRPr lang="en-US" sz="1400" dirty="0"/>
              </a:p>
              <a:p>
                <a:endParaRPr lang="en-US" dirty="0"/>
              </a:p>
            </p:txBody>
          </p:sp>
        </mc:Choice>
        <mc:Fallback xmlns="">
          <p:sp>
            <p:nvSpPr>
              <p:cNvPr id="2" name="Text Placeholder 1">
                <a:extLst>
                  <a:ext uri="{FF2B5EF4-FFF2-40B4-BE49-F238E27FC236}">
                    <a16:creationId xmlns:a16="http://schemas.microsoft.com/office/drawing/2014/main" id="{49214EB1-E7EE-4BE7-A5D3-E031B5D553D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A4BACEF-A700-450D-99EC-ACAB06C494BB}"/>
              </a:ext>
            </a:extLst>
          </p:cNvPr>
          <p:cNvSpPr>
            <a:spLocks noGrp="1"/>
          </p:cNvSpPr>
          <p:nvPr>
            <p:ph type="title"/>
          </p:nvPr>
        </p:nvSpPr>
        <p:spPr/>
        <p:txBody>
          <a:bodyPr/>
          <a:lstStyle/>
          <a:p>
            <a:r>
              <a:rPr lang="en-US" dirty="0"/>
              <a:t>Ex) Bayes’ Theorem for Failure Strength cont.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F8CAB0-115C-4C10-A76C-9A2E3FFA6BDD}"/>
                  </a:ext>
                </a:extLst>
              </p:cNvPr>
              <p:cNvSpPr txBox="1"/>
              <p:nvPr/>
            </p:nvSpPr>
            <p:spPr>
              <a:xfrm>
                <a:off x="1370630" y="3337560"/>
                <a:ext cx="5400517" cy="69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i="1">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𝑌</m:t>
                          </m:r>
                          <m:r>
                            <a:rPr lang="en-US" sz="2000" i="1">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𝜎</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i="1">
                                  <a:latin typeface="Cambria Math" panose="02040503050406030204" pitchFamily="18" charset="0"/>
                                </a:rPr>
                                <m:t>𝜋</m:t>
                              </m:r>
                            </m:e>
                          </m:rad>
                        </m:den>
                      </m:f>
                      <m:r>
                        <a:rPr lang="en-US" sz="2000" b="0" i="1" smtClean="0">
                          <a:latin typeface="Cambria Math" panose="02040503050406030204" pitchFamily="18" charset="0"/>
                          <a:ea typeface="Cambria Math" panose="02040503050406030204" pitchFamily="18" charset="0"/>
                        </a:rPr>
                        <m:t>𝑒𝑥𝑝</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e>
                                  </m:d>
                                </m:e>
                                <m:sup>
                                  <m:r>
                                    <a:rPr lang="en-US" sz="2000" b="0" i="1" smtClean="0">
                                      <a:latin typeface="Cambria Math" panose="02040503050406030204" pitchFamily="18" charset="0"/>
                                      <a:ea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2</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2</m:t>
                                  </m:r>
                                </m:sup>
                              </m:sSup>
                            </m:den>
                          </m:f>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6AF8CAB0-115C-4C10-A76C-9A2E3FFA6BDD}"/>
                  </a:ext>
                </a:extLst>
              </p:cNvPr>
              <p:cNvSpPr txBox="1">
                <a:spLocks noRot="1" noChangeAspect="1" noMove="1" noResize="1" noEditPoints="1" noAdjustHandles="1" noChangeArrowheads="1" noChangeShapeType="1" noTextEdit="1"/>
              </p:cNvSpPr>
              <p:nvPr/>
            </p:nvSpPr>
            <p:spPr>
              <a:xfrm>
                <a:off x="1370630" y="3337560"/>
                <a:ext cx="5400517" cy="69435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3250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BCB8A-CBD2-4914-A2E5-0FD894B3C11D}"/>
              </a:ext>
            </a:extLst>
          </p:cNvPr>
          <p:cNvSpPr>
            <a:spLocks noGrp="1"/>
          </p:cNvSpPr>
          <p:nvPr>
            <p:ph type="body" sz="quarter" idx="10"/>
          </p:nvPr>
        </p:nvSpPr>
        <p:spPr/>
        <p:txBody>
          <a:bodyPr/>
          <a:lstStyle/>
          <a:p>
            <a:r>
              <a:rPr lang="en-US" dirty="0"/>
              <a:t>Prior, likelihood and posterior distributions</a:t>
            </a:r>
          </a:p>
        </p:txBody>
      </p:sp>
      <p:sp>
        <p:nvSpPr>
          <p:cNvPr id="3" name="Title 2">
            <a:extLst>
              <a:ext uri="{FF2B5EF4-FFF2-40B4-BE49-F238E27FC236}">
                <a16:creationId xmlns:a16="http://schemas.microsoft.com/office/drawing/2014/main" id="{BAFA434E-44D8-4A2C-952D-426EE9BC7744}"/>
              </a:ext>
            </a:extLst>
          </p:cNvPr>
          <p:cNvSpPr>
            <a:spLocks noGrp="1"/>
          </p:cNvSpPr>
          <p:nvPr>
            <p:ph type="title"/>
          </p:nvPr>
        </p:nvSpPr>
        <p:spPr/>
        <p:txBody>
          <a:bodyPr/>
          <a:lstStyle/>
          <a:p>
            <a:r>
              <a:rPr lang="en-US" dirty="0"/>
              <a:t>Ex) Bayes’ Theorem for Failure Strength cont.</a:t>
            </a:r>
          </a:p>
        </p:txBody>
      </p:sp>
      <p:pic>
        <p:nvPicPr>
          <p:cNvPr id="4" name="Picture 3">
            <a:extLst>
              <a:ext uri="{FF2B5EF4-FFF2-40B4-BE49-F238E27FC236}">
                <a16:creationId xmlns:a16="http://schemas.microsoft.com/office/drawing/2014/main" id="{A011D626-DB99-4AFD-A78C-50DDEDDD70B5}"/>
              </a:ext>
            </a:extLst>
          </p:cNvPr>
          <p:cNvPicPr/>
          <p:nvPr/>
        </p:nvPicPr>
        <p:blipFill>
          <a:blip r:embed="rId2"/>
          <a:stretch>
            <a:fillRect/>
          </a:stretch>
        </p:blipFill>
        <p:spPr>
          <a:xfrm>
            <a:off x="1440180" y="1716087"/>
            <a:ext cx="5349240" cy="4087178"/>
          </a:xfrm>
          <a:prstGeom prst="rect">
            <a:avLst/>
          </a:prstGeom>
        </p:spPr>
      </p:pic>
    </p:spTree>
    <p:extLst>
      <p:ext uri="{BB962C8B-B14F-4D97-AF65-F5344CB8AC3E}">
        <p14:creationId xmlns:p14="http://schemas.microsoft.com/office/powerpoint/2010/main" val="1817921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EB6DAED-93D7-43C8-8F84-23487B491645}"/>
                  </a:ext>
                </a:extLst>
              </p:cNvPr>
              <p:cNvSpPr>
                <a:spLocks noGrp="1"/>
              </p:cNvSpPr>
              <p:nvPr>
                <p:ph type="body" sz="quarter" idx="10"/>
              </p:nvPr>
            </p:nvSpPr>
            <p:spPr/>
            <p:txBody>
              <a:bodyPr/>
              <a:lstStyle/>
              <a:p>
                <a:pPr>
                  <a:spcBef>
                    <a:spcPts val="1200"/>
                  </a:spcBef>
                </a:pPr>
                <a:r>
                  <a:rPr lang="en-US" dirty="0"/>
                  <a:t>Multiple data: </a:t>
                </a:r>
                <a14:m>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𝑦</m:t>
                                        </m:r>
                                      </m:e>
                                      <m:sub>
                                        <m:r>
                                          <m:rPr>
                                            <m:brk m:alnAt="7"/>
                                          </m:rP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𝑁</m:t>
                                        </m:r>
                                      </m:sub>
                                    </m:sSub>
                                  </m:e>
                                </m:mr>
                              </m:m>
                            </m:e>
                          </m:mr>
                        </m:m>
                      </m:e>
                    </m:d>
                  </m:oMath>
                </a14:m>
                <a:endParaRPr lang="en-US" dirty="0"/>
              </a:p>
              <a:p>
                <a:pPr>
                  <a:spcBef>
                    <a:spcPts val="1200"/>
                  </a:spcBef>
                </a:pPr>
                <a:r>
                  <a:rPr lang="en-US" dirty="0"/>
                  <a:t>Bayesian inference can be applied iteratively or all at once</a:t>
                </a:r>
              </a:p>
              <a:p>
                <a:pPr>
                  <a:spcBef>
                    <a:spcPts val="1200"/>
                  </a:spcBef>
                </a:pPr>
                <a:r>
                  <a:rPr lang="en-US" dirty="0"/>
                  <a:t>Multiple, independent tests are available</a:t>
                </a:r>
              </a:p>
              <a:p>
                <a:pPr lvl="1">
                  <a:spcBef>
                    <a:spcPts val="1200"/>
                  </a:spcBef>
                </a:pPr>
                <a:endParaRPr lang="en-US" dirty="0"/>
              </a:p>
              <a:p>
                <a:pPr lvl="1">
                  <a:spcBef>
                    <a:spcPts val="1200"/>
                  </a:spcBef>
                </a:pPr>
                <a:endParaRPr lang="en-US" dirty="0"/>
              </a:p>
              <a:p>
                <a:pPr lvl="1">
                  <a:spcBef>
                    <a:spcPts val="1200"/>
                  </a:spcBef>
                </a:pPr>
                <a:r>
                  <a:rPr lang="en-US" dirty="0"/>
                  <a:t>likelihoods of individual tests are multiplied to build the total likelihood</a:t>
                </a:r>
              </a:p>
              <a:p>
                <a:pPr>
                  <a:spcBef>
                    <a:spcPts val="1200"/>
                  </a:spcBef>
                </a:pPr>
                <a:r>
                  <a:rPr lang="en-US" dirty="0"/>
                  <a:t>Multiple tests can be updated one-by-one </a:t>
                </a:r>
              </a:p>
              <a:p>
                <a:pPr>
                  <a:spcBef>
                    <a:spcPts val="1200"/>
                  </a:spcBef>
                </a:pPr>
                <a:endParaRPr lang="en-US" dirty="0"/>
              </a:p>
              <a:p>
                <a:pPr>
                  <a:spcBef>
                    <a:spcPts val="1200"/>
                  </a:spcBef>
                </a:pPr>
                <a:endParaRPr lang="en-US" dirty="0"/>
              </a:p>
              <a:p>
                <a:pPr lvl="1">
                  <a:spcBef>
                    <a:spcPts val="1200"/>
                  </a:spcBef>
                </a:pPr>
                <a:r>
                  <a:rPr lang="en-US" dirty="0"/>
                  <a:t>Previous posterior </a:t>
                </a:r>
                <a14:m>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𝑓</m:t>
                        </m:r>
                      </m:e>
                      <m:sub>
                        <m:r>
                          <a:rPr lang="en-US" sz="1800" b="0" i="1" smtClean="0">
                            <a:latin typeface="Cambria Math" panose="02040503050406030204" pitchFamily="18" charset="0"/>
                          </a:rPr>
                          <m:t>𝑋</m:t>
                        </m:r>
                      </m:sub>
                      <m: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−1</m:t>
                            </m:r>
                          </m:e>
                        </m:d>
                      </m:sup>
                    </m:sSub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 </m:t>
                    </m:r>
                  </m:oMath>
                </a14:m>
                <a:r>
                  <a:rPr lang="en-US" dirty="0"/>
                  <a:t> becomes prior in the following update</a:t>
                </a:r>
              </a:p>
            </p:txBody>
          </p:sp>
        </mc:Choice>
        <mc:Fallback xmlns="">
          <p:sp>
            <p:nvSpPr>
              <p:cNvPr id="2" name="Text Placeholder 1">
                <a:extLst>
                  <a:ext uri="{FF2B5EF4-FFF2-40B4-BE49-F238E27FC236}">
                    <a16:creationId xmlns:a16="http://schemas.microsoft.com/office/drawing/2014/main" id="{6EB6DAED-93D7-43C8-8F84-23487B49164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1471CF1-BA0E-4219-90B3-5B2A066E5F19}"/>
              </a:ext>
            </a:extLst>
          </p:cNvPr>
          <p:cNvSpPr>
            <a:spLocks noGrp="1"/>
          </p:cNvSpPr>
          <p:nvPr>
            <p:ph type="title"/>
          </p:nvPr>
        </p:nvSpPr>
        <p:spPr/>
        <p:txBody>
          <a:bodyPr/>
          <a:lstStyle/>
          <a:p>
            <a:r>
              <a:rPr lang="en-US" dirty="0"/>
              <a:t>Bayes’ Theorem with Multiple Data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A94DC4-4C44-41A2-B33B-EDCC088640E6}"/>
                  </a:ext>
                </a:extLst>
              </p:cNvPr>
              <p:cNvSpPr txBox="1"/>
              <p:nvPr/>
            </p:nvSpPr>
            <p:spPr>
              <a:xfrm>
                <a:off x="2270760" y="2349914"/>
                <a:ext cx="4645824"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e>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1" i="0" smtClean="0">
                              <a:latin typeface="Cambria Math" panose="02040503050406030204" pitchFamily="18" charset="0"/>
                            </a:rPr>
                            <m:t>𝐲</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𝐾</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𝑁</m:t>
                          </m:r>
                        </m:sup>
                        <m:e>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e>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e>
                              </m:d>
                            </m:e>
                          </m:d>
                        </m:e>
                      </m:nary>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B6A94DC4-4C44-41A2-B33B-EDCC088640E6}"/>
                  </a:ext>
                </a:extLst>
              </p:cNvPr>
              <p:cNvSpPr txBox="1">
                <a:spLocks noRot="1" noChangeAspect="1" noMove="1" noResize="1" noEditPoints="1" noAdjustHandles="1" noChangeArrowheads="1" noChangeShapeType="1" noTextEdit="1"/>
              </p:cNvSpPr>
              <p:nvPr/>
            </p:nvSpPr>
            <p:spPr>
              <a:xfrm>
                <a:off x="2270760" y="2349914"/>
                <a:ext cx="4645824" cy="8654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93EDAF-EABD-4E5A-8161-FD4A2B78E0EA}"/>
                  </a:ext>
                </a:extLst>
              </p:cNvPr>
              <p:cNvSpPr txBox="1"/>
              <p:nvPr/>
            </p:nvSpPr>
            <p:spPr>
              <a:xfrm>
                <a:off x="2369820" y="4231920"/>
                <a:ext cx="6395469" cy="63017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up>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sup>
                      </m:sSub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e>
                          <m:r>
                            <a:rPr lang="en-US" sz="2000" b="0" i="1" smtClean="0">
                              <a:latin typeface="Cambria Math" panose="02040503050406030204" pitchFamily="18" charset="0"/>
                            </a:rPr>
                            <m:t>𝑌</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𝑖</m:t>
                              </m:r>
                            </m:sub>
                          </m:sSub>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𝑌</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e>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𝑥</m:t>
                          </m:r>
                        </m:e>
                      </m:d>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−1</m:t>
                              </m:r>
                            </m:e>
                          </m:d>
                        </m:sup>
                      </m:sSub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𝑁</m:t>
                      </m:r>
                    </m:oMath>
                  </m:oMathPara>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D293EDAF-EABD-4E5A-8161-FD4A2B78E0EA}"/>
                  </a:ext>
                </a:extLst>
              </p:cNvPr>
              <p:cNvSpPr txBox="1">
                <a:spLocks noRot="1" noChangeAspect="1" noMove="1" noResize="1" noEditPoints="1" noAdjustHandles="1" noChangeArrowheads="1" noChangeShapeType="1" noTextEdit="1"/>
              </p:cNvSpPr>
              <p:nvPr/>
            </p:nvSpPr>
            <p:spPr>
              <a:xfrm>
                <a:off x="2369820" y="4231920"/>
                <a:ext cx="6395469" cy="63017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5264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a:spcBef>
                    <a:spcPts val="1200"/>
                  </a:spcBef>
                </a:pPr>
                <a:r>
                  <a:rPr lang="en-US" dirty="0"/>
                  <a:t>Bayes' rule becomes identical to the maximum likelihood estimate when there is no prior information; i.e.,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constant</m:t>
                    </m:r>
                  </m:oMath>
                </a14:m>
                <a:endParaRPr lang="en-US" dirty="0"/>
              </a:p>
              <a:p>
                <a:pPr>
                  <a:spcBef>
                    <a:spcPts val="1200"/>
                  </a:spcBef>
                </a:pPr>
                <a:r>
                  <a:rPr lang="en-US" dirty="0"/>
                  <a:t>The prior PDF can be applied either first or last. Update the posterior distribution without prior information and then to apply the prior PDF after the last update</a:t>
                </a:r>
              </a:p>
              <a:p>
                <a:pPr>
                  <a:spcBef>
                    <a:spcPts val="1200"/>
                  </a:spcBef>
                </a:pPr>
                <a:r>
                  <a:rPr lang="en-US" dirty="0"/>
                  <a:t>Bayes' rule performs better than the least squares method and maximum likelihood estimate in a sense that it can estimate the uncertainty structure of the identified parameters</a:t>
                </a:r>
              </a:p>
              <a:p>
                <a:pPr>
                  <a:spcBef>
                    <a:spcPts val="1200"/>
                  </a:spcBef>
                </a:pPr>
                <a:r>
                  <a:rPr lang="en-US" dirty="0"/>
                  <a:t>These uncertainty structures depend on the prior distribution and likelihood function.</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r="-150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 Theorem with Multiple Data cont.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37333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pPr>
                  <a:spcBef>
                    <a:spcPts val="1200"/>
                  </a:spcBef>
                </a:pPr>
                <a:r>
                  <a:rPr lang="en-US" dirty="0"/>
                  <a:t>Let’s update a single parameter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with measured data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baseline="-25000"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𝑦</m:t>
                    </m:r>
                    <m:r>
                      <a:rPr lang="en-US" i="1" baseline="-25000" dirty="0">
                        <a:latin typeface="Cambria Math" panose="02040503050406030204" pitchFamily="18" charset="0"/>
                      </a:rPr>
                      <m:t>2</m:t>
                    </m:r>
                    <m:r>
                      <a:rPr lang="en-US" i="1" dirty="0">
                        <a:latin typeface="Cambria Math" panose="02040503050406030204" pitchFamily="18" charset="0"/>
                      </a:rPr>
                      <m:t>, …)</m:t>
                    </m:r>
                  </m:oMath>
                </a14:m>
                <a:endParaRPr lang="en-US" dirty="0"/>
              </a:p>
              <a:p>
                <a:pPr>
                  <a:spcBef>
                    <a:spcPts val="1200"/>
                  </a:spcBef>
                </a:pPr>
                <a:r>
                  <a:rPr lang="en-US" dirty="0"/>
                  <a:t>Initial prior is assumed to be uniformly distributed </a:t>
                </a:r>
                <a14:m>
                  <m:oMath xmlns:m="http://schemas.openxmlformats.org/officeDocument/2006/math">
                    <m:r>
                      <a:rPr lang="en-US" i="1" dirty="0" smtClean="0">
                        <a:latin typeface="Cambria Math" panose="02040503050406030204" pitchFamily="18" charset="0"/>
                      </a:rPr>
                      <m:t>𝑓</m:t>
                    </m:r>
                    <m:r>
                      <a:rPr lang="en-US" i="1" baseline="-25000" dirty="0" err="1">
                        <a:latin typeface="Cambria Math" panose="02040503050406030204" pitchFamily="18" charset="0"/>
                      </a:rPr>
                      <m:t>𝑋</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𝑈</m:t>
                    </m:r>
                    <m:r>
                      <a:rPr lang="en-US" i="1" dirty="0">
                        <a:latin typeface="Cambria Math" panose="02040503050406030204" pitchFamily="18" charset="0"/>
                      </a:rPr>
                      <m:t>(</m:t>
                    </m:r>
                    <m:r>
                      <a:rPr lang="en-US" i="1" dirty="0" err="1">
                        <a:latin typeface="Cambria Math" panose="02040503050406030204" pitchFamily="18" charset="0"/>
                      </a:rPr>
                      <m:t>𝑥</m:t>
                    </m:r>
                    <m:r>
                      <a:rPr lang="en-US" i="1" baseline="-25000" dirty="0" err="1">
                        <a:latin typeface="Cambria Math" panose="02040503050406030204" pitchFamily="18" charset="0"/>
                      </a:rPr>
                      <m:t>𝐿</m:t>
                    </m:r>
                    <m:r>
                      <a:rPr lang="en-US" i="1" dirty="0">
                        <a:latin typeface="Cambria Math" panose="02040503050406030204" pitchFamily="18" charset="0"/>
                      </a:rPr>
                      <m:t>, </m:t>
                    </m:r>
                    <m:r>
                      <a:rPr lang="en-US" i="1" dirty="0" err="1">
                        <a:latin typeface="Cambria Math" panose="02040503050406030204" pitchFamily="18" charset="0"/>
                      </a:rPr>
                      <m:t>𝑥</m:t>
                    </m:r>
                    <m:r>
                      <a:rPr lang="en-US" i="1" baseline="-25000" dirty="0" err="1">
                        <a:latin typeface="Cambria Math" panose="02040503050406030204" pitchFamily="18" charset="0"/>
                      </a:rPr>
                      <m:t>𝑈</m:t>
                    </m:r>
                    <m:r>
                      <a:rPr lang="en-US" i="1" dirty="0">
                        <a:latin typeface="Cambria Math" panose="02040503050406030204" pitchFamily="18" charset="0"/>
                      </a:rPr>
                      <m:t>)</m:t>
                    </m:r>
                  </m:oMath>
                </a14:m>
                <a:endParaRPr lang="en-US" dirty="0"/>
              </a:p>
              <a:p>
                <a:pPr>
                  <a:spcBef>
                    <a:spcPts val="1200"/>
                  </a:spcBef>
                </a:pPr>
                <a:endParaRPr lang="en-US" dirty="0"/>
              </a:p>
              <a:p>
                <a:pPr lvl="1">
                  <a:spcBef>
                    <a:spcPts val="1200"/>
                  </a:spcBef>
                </a:pPr>
                <a:endParaRPr lang="en-US" dirty="0"/>
              </a:p>
              <a:p>
                <a:pPr lvl="1">
                  <a:spcBef>
                    <a:spcPts val="1200"/>
                  </a:spcBef>
                </a:pPr>
                <a:endParaRPr lang="en-US" dirty="0"/>
              </a:p>
              <a:p>
                <a:pPr>
                  <a:spcBef>
                    <a:spcPts val="1200"/>
                  </a:spcBef>
                </a:pPr>
                <a:r>
                  <a:rPr lang="en-US" dirty="0"/>
                  <a:t>Measured data </a:t>
                </a:r>
                <a14:m>
                  <m:oMath xmlns:m="http://schemas.openxmlformats.org/officeDocument/2006/math">
                    <m:r>
                      <a:rPr lang="en-US" i="1" dirty="0" smtClean="0">
                        <a:latin typeface="Cambria Math" panose="02040503050406030204" pitchFamily="18" charset="0"/>
                      </a:rPr>
                      <m:t>𝑦</m:t>
                    </m:r>
                    <m:r>
                      <a:rPr lang="en-US" i="1" baseline="-25000" dirty="0" err="1">
                        <a:latin typeface="Cambria Math" panose="02040503050406030204" pitchFamily="18" charset="0"/>
                      </a:rPr>
                      <m:t>𝑖</m:t>
                    </m:r>
                  </m:oMath>
                </a14:m>
                <a:r>
                  <a:rPr lang="en-US" dirty="0"/>
                  <a:t> has uniformly distributed uncertainty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𝑈</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 +</m:t>
                    </m:r>
                    <m:r>
                      <a:rPr lang="en-US" i="1" dirty="0" smtClean="0">
                        <a:latin typeface="Cambria Math" panose="02040503050406030204" pitchFamily="18" charset="0"/>
                      </a:rPr>
                      <m:t>𝑎</m:t>
                    </m:r>
                    <m:r>
                      <a:rPr lang="en-US" i="1" dirty="0" smtClean="0">
                        <a:latin typeface="Cambria Math" panose="02040503050406030204" pitchFamily="18" charset="0"/>
                      </a:rPr>
                      <m:t>)</m:t>
                    </m:r>
                  </m:oMath>
                </a14:m>
                <a:r>
                  <a:rPr lang="en-US" dirty="0"/>
                  <a:t>. </a:t>
                </a:r>
              </a:p>
              <a:p>
                <a:pPr lvl="1">
                  <a:spcBef>
                    <a:spcPts val="1200"/>
                  </a:spcBef>
                </a:pPr>
                <a:r>
                  <a:rPr lang="en-US" dirty="0"/>
                  <a:t>Likelihood </a:t>
                </a:r>
                <a14:m>
                  <m:oMath xmlns:m="http://schemas.openxmlformats.org/officeDocument/2006/math">
                    <m:r>
                      <a:rPr lang="en-US" i="1" dirty="0" smtClean="0">
                        <a:latin typeface="Cambria Math" panose="02040503050406030204" pitchFamily="18" charset="0"/>
                      </a:rPr>
                      <m:t>𝑓</m:t>
                    </m:r>
                    <m:r>
                      <a:rPr lang="en-US" i="1" baseline="-25000" dirty="0" err="1">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𝑋</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when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𝑥</m:t>
                    </m:r>
                  </m:oMath>
                </a14:m>
                <a:r>
                  <a:rPr lang="en-US" dirty="0"/>
                  <a:t> is given, what’s the probability to get measured data </a:t>
                </a:r>
                <a14:m>
                  <m:oMath xmlns:m="http://schemas.openxmlformats.org/officeDocument/2006/math">
                    <m:r>
                      <a:rPr lang="en-US" i="1" dirty="0" smtClean="0">
                        <a:latin typeface="Cambria Math" panose="02040503050406030204" pitchFamily="18" charset="0"/>
                      </a:rPr>
                      <m:t>𝑦</m:t>
                    </m:r>
                  </m:oMath>
                </a14:m>
                <a:r>
                  <a:rPr lang="en-US" dirty="0"/>
                  <a:t>. (</a:t>
                </a:r>
                <a14:m>
                  <m:oMath xmlns:m="http://schemas.openxmlformats.org/officeDocument/2006/math">
                    <m:r>
                      <a:rPr lang="en-US" i="1" dirty="0" smtClean="0">
                        <a:solidFill>
                          <a:srgbClr val="FF0000"/>
                        </a:solidFill>
                        <a:latin typeface="Cambria Math" panose="02040503050406030204" pitchFamily="18" charset="0"/>
                      </a:rPr>
                      <m:t>𝑥</m:t>
                    </m:r>
                  </m:oMath>
                </a14:m>
                <a:r>
                  <a:rPr lang="en-US" dirty="0">
                    <a:solidFill>
                      <a:srgbClr val="FF0000"/>
                    </a:solidFill>
                  </a:rPr>
                  <a:t> is variable, not </a:t>
                </a:r>
                <a14:m>
                  <m:oMath xmlns:m="http://schemas.openxmlformats.org/officeDocument/2006/math">
                    <m:r>
                      <a:rPr lang="en-US" i="1" dirty="0" smtClean="0">
                        <a:solidFill>
                          <a:srgbClr val="FF0000"/>
                        </a:solidFill>
                        <a:latin typeface="Cambria Math" panose="02040503050406030204" pitchFamily="18" charset="0"/>
                      </a:rPr>
                      <m:t>𝑦</m:t>
                    </m:r>
                  </m:oMath>
                </a14:m>
                <a:r>
                  <a:rPr lang="en-US" dirty="0"/>
                  <a:t>)</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Bayesian Updating Illustration</a:t>
            </a:r>
          </a:p>
        </p:txBody>
      </p:sp>
      <p:grpSp>
        <p:nvGrpSpPr>
          <p:cNvPr id="12" name="Group 11"/>
          <p:cNvGrpSpPr/>
          <p:nvPr/>
        </p:nvGrpSpPr>
        <p:grpSpPr>
          <a:xfrm>
            <a:off x="1784626" y="1979177"/>
            <a:ext cx="3432012" cy="1234085"/>
            <a:chOff x="3070087" y="1859916"/>
            <a:chExt cx="3432012" cy="1234085"/>
          </a:xfrm>
        </p:grpSpPr>
        <p:cxnSp>
          <p:nvCxnSpPr>
            <p:cNvPr id="6" name="Straight Arrow Connector 5"/>
            <p:cNvCxnSpPr/>
            <p:nvPr/>
          </p:nvCxnSpPr>
          <p:spPr>
            <a:xfrm>
              <a:off x="3070087" y="2747617"/>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3723861" y="2257287"/>
              <a:ext cx="1771374"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02017" y="2540003"/>
              <a:ext cx="300082" cy="369332"/>
            </a:xfrm>
            <a:prstGeom prst="rect">
              <a:avLst/>
            </a:prstGeom>
            <a:noFill/>
          </p:spPr>
          <p:txBody>
            <a:bodyPr wrap="none" rtlCol="0">
              <a:spAutoFit/>
            </a:bodyPr>
            <a:lstStyle/>
            <a:p>
              <a:r>
                <a:rPr lang="en-US" dirty="0"/>
                <a:t>x</a:t>
              </a:r>
            </a:p>
          </p:txBody>
        </p:sp>
        <p:sp>
          <p:nvSpPr>
            <p:cNvPr id="9" name="TextBox 8"/>
            <p:cNvSpPr txBox="1"/>
            <p:nvPr/>
          </p:nvSpPr>
          <p:spPr>
            <a:xfrm>
              <a:off x="3531340" y="2724669"/>
              <a:ext cx="385042" cy="369332"/>
            </a:xfrm>
            <a:prstGeom prst="rect">
              <a:avLst/>
            </a:prstGeom>
            <a:noFill/>
          </p:spPr>
          <p:txBody>
            <a:bodyPr wrap="none" rtlCol="0">
              <a:spAutoFit/>
            </a:bodyPr>
            <a:lstStyle/>
            <a:p>
              <a:r>
                <a:rPr lang="en-US" dirty="0" err="1"/>
                <a:t>x</a:t>
              </a:r>
              <a:r>
                <a:rPr lang="en-US" baseline="-25000" dirty="0" err="1"/>
                <a:t>L</a:t>
              </a:r>
              <a:endParaRPr lang="en-US" baseline="-25000" dirty="0"/>
            </a:p>
          </p:txBody>
        </p:sp>
        <p:sp>
          <p:nvSpPr>
            <p:cNvPr id="10" name="TextBox 9"/>
            <p:cNvSpPr txBox="1"/>
            <p:nvPr/>
          </p:nvSpPr>
          <p:spPr>
            <a:xfrm>
              <a:off x="5289890" y="2691538"/>
              <a:ext cx="410690" cy="369332"/>
            </a:xfrm>
            <a:prstGeom prst="rect">
              <a:avLst/>
            </a:prstGeom>
            <a:noFill/>
          </p:spPr>
          <p:txBody>
            <a:bodyPr wrap="none" rtlCol="0">
              <a:spAutoFit/>
            </a:bodyPr>
            <a:lstStyle/>
            <a:p>
              <a:r>
                <a:rPr lang="en-US" dirty="0" err="1"/>
                <a:t>x</a:t>
              </a:r>
              <a:r>
                <a:rPr lang="en-US" baseline="-25000" dirty="0" err="1"/>
                <a:t>U</a:t>
              </a:r>
              <a:endParaRPr lang="en-US" baseline="-25000" dirty="0"/>
            </a:p>
          </p:txBody>
        </p:sp>
        <p:sp>
          <p:nvSpPr>
            <p:cNvPr id="11" name="TextBox 10"/>
            <p:cNvSpPr txBox="1"/>
            <p:nvPr/>
          </p:nvSpPr>
          <p:spPr>
            <a:xfrm>
              <a:off x="4299206" y="1859916"/>
              <a:ext cx="620683" cy="369332"/>
            </a:xfrm>
            <a:prstGeom prst="rect">
              <a:avLst/>
            </a:prstGeom>
            <a:noFill/>
          </p:spPr>
          <p:txBody>
            <a:bodyPr wrap="none" rtlCol="0">
              <a:spAutoFit/>
            </a:bodyPr>
            <a:lstStyle/>
            <a:p>
              <a:r>
                <a:rPr lang="en-US" dirty="0" err="1"/>
                <a:t>f</a:t>
              </a:r>
              <a:r>
                <a:rPr lang="en-US" baseline="-25000" dirty="0" err="1"/>
                <a:t>X</a:t>
              </a:r>
              <a:r>
                <a:rPr lang="en-US" dirty="0"/>
                <a:t>(x)</a:t>
              </a:r>
              <a:endParaRPr lang="en-US" baseline="-25000" dirty="0"/>
            </a:p>
          </p:txBody>
        </p:sp>
      </p:grpSp>
      <mc:AlternateContent xmlns:mc="http://schemas.openxmlformats.org/markup-compatibility/2006" xmlns:a14="http://schemas.microsoft.com/office/drawing/2010/main">
        <mc:Choice Requires="a14">
          <p:sp>
            <p:nvSpPr>
              <p:cNvPr id="23" name="TextBox 22"/>
              <p:cNvSpPr txBox="1"/>
              <p:nvPr/>
            </p:nvSpPr>
            <p:spPr>
              <a:xfrm>
                <a:off x="4907786" y="4518991"/>
                <a:ext cx="4095801" cy="369332"/>
              </a:xfrm>
              <a:prstGeom prst="rect">
                <a:avLst/>
              </a:prstGeom>
              <a:noFill/>
            </p:spPr>
            <p:txBody>
              <a:bodyPr wrap="none" rtlCol="0">
                <a:spAutoFit/>
              </a:bodyPr>
              <a:lstStyle/>
              <a:p>
                <a:r>
                  <a:rPr lang="en-US" dirty="0"/>
                  <a:t>Since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1</m:t>
                    </m:r>
                  </m:oMath>
                </a14:m>
                <a:r>
                  <a:rPr lang="en-US" dirty="0"/>
                  <a:t> is out of </a:t>
                </a:r>
                <a14:m>
                  <m:oMath xmlns:m="http://schemas.openxmlformats.org/officeDocument/2006/math">
                    <m:r>
                      <a:rPr lang="en-US" i="1" dirty="0" smtClean="0">
                        <a:latin typeface="Cambria Math" panose="02040503050406030204" pitchFamily="18" charset="0"/>
                      </a:rPr>
                      <m:t>𝑓</m:t>
                    </m:r>
                    <m:r>
                      <a:rPr lang="en-US" i="1" baseline="-25000" dirty="0" err="1">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likelihood </a:t>
                </a:r>
                <a14:m>
                  <m:oMath xmlns:m="http://schemas.openxmlformats.org/officeDocument/2006/math">
                    <m:r>
                      <a:rPr lang="en-US" i="1" dirty="0" smtClean="0">
                        <a:latin typeface="Cambria Math" panose="02040503050406030204" pitchFamily="18" charset="0"/>
                      </a:rPr>
                      <m:t>= 0</m:t>
                    </m:r>
                  </m:oMath>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907786" y="4518991"/>
                <a:ext cx="4095801" cy="369332"/>
              </a:xfrm>
              <a:prstGeom prst="rect">
                <a:avLst/>
              </a:prstGeom>
              <a:blipFill>
                <a:blip r:embed="rId3"/>
                <a:stretch>
                  <a:fillRect l="-119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907786" y="5527488"/>
                <a:ext cx="4205638" cy="369332"/>
              </a:xfrm>
              <a:prstGeom prst="rect">
                <a:avLst/>
              </a:prstGeom>
              <a:noFill/>
            </p:spPr>
            <p:txBody>
              <a:bodyPr wrap="none" rtlCol="0">
                <a:spAutoFit/>
              </a:bodyPr>
              <a:lstStyle/>
              <a:p>
                <a:r>
                  <a:rPr lang="en-US" dirty="0"/>
                  <a:t>Since </a:t>
                </a:r>
                <a14:m>
                  <m:oMath xmlns:m="http://schemas.openxmlformats.org/officeDocument/2006/math">
                    <m:r>
                      <a:rPr lang="en-US" i="1" dirty="0" smtClean="0">
                        <a:latin typeface="Cambria Math" panose="02040503050406030204" pitchFamily="18" charset="0"/>
                      </a:rPr>
                      <m:t>𝑦</m:t>
                    </m:r>
                    <m:r>
                      <a:rPr lang="en-US" i="1" baseline="-25000" dirty="0">
                        <a:latin typeface="Cambria Math" panose="02040503050406030204" pitchFamily="18" charset="0"/>
                      </a:rPr>
                      <m:t>1</m:t>
                    </m:r>
                  </m:oMath>
                </a14:m>
                <a:r>
                  <a:rPr lang="en-US" dirty="0"/>
                  <a:t> is within </a:t>
                </a:r>
                <a14:m>
                  <m:oMath xmlns:m="http://schemas.openxmlformats.org/officeDocument/2006/math">
                    <m:r>
                      <a:rPr lang="en-US" i="1" dirty="0" smtClean="0">
                        <a:latin typeface="Cambria Math" panose="02040503050406030204" pitchFamily="18" charset="0"/>
                      </a:rPr>
                      <m:t>𝑓</m:t>
                    </m:r>
                    <m:r>
                      <a:rPr lang="en-US" i="1" baseline="-25000" dirty="0" err="1">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likelihood </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𝑓</m:t>
                    </m:r>
                    <m:r>
                      <a:rPr lang="en-US" i="1" baseline="-25000" dirty="0" err="1">
                        <a:latin typeface="Cambria Math" panose="02040503050406030204" pitchFamily="18" charset="0"/>
                      </a:rPr>
                      <m:t>𝑌</m:t>
                    </m:r>
                  </m:oMath>
                </a14:m>
                <a:endParaRPr lang="en-US" baseline="-25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907786" y="5527488"/>
                <a:ext cx="4205638" cy="369332"/>
              </a:xfrm>
              <a:prstGeom prst="rect">
                <a:avLst/>
              </a:prstGeom>
              <a:blipFill>
                <a:blip r:embed="rId4"/>
                <a:stretch>
                  <a:fillRect l="-1159" t="-10000" b="-26667"/>
                </a:stretch>
              </a:blipFill>
            </p:spPr>
            <p:txBody>
              <a:bodyPr/>
              <a:lstStyle/>
              <a:p>
                <a:r>
                  <a:rPr lang="en-US">
                    <a:noFill/>
                  </a:rPr>
                  <a:t> </a:t>
                </a:r>
              </a:p>
            </p:txBody>
          </p:sp>
        </mc:Fallback>
      </mc:AlternateContent>
      <p:grpSp>
        <p:nvGrpSpPr>
          <p:cNvPr id="35" name="Group 34"/>
          <p:cNvGrpSpPr/>
          <p:nvPr/>
        </p:nvGrpSpPr>
        <p:grpSpPr>
          <a:xfrm>
            <a:off x="1784626" y="5669113"/>
            <a:ext cx="3184939" cy="816356"/>
            <a:chOff x="1784626" y="5669113"/>
            <a:chExt cx="3184939" cy="816356"/>
          </a:xfrm>
        </p:grpSpPr>
        <p:cxnSp>
          <p:nvCxnSpPr>
            <p:cNvPr id="24" name="Straight Arrow Connector 23"/>
            <p:cNvCxnSpPr/>
            <p:nvPr/>
          </p:nvCxnSpPr>
          <p:spPr>
            <a:xfrm>
              <a:off x="1784626" y="6159443"/>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2703444" y="5669113"/>
              <a:ext cx="1391476"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210832" y="6115269"/>
              <a:ext cx="385042" cy="369332"/>
            </a:xfrm>
            <a:prstGeom prst="rect">
              <a:avLst/>
            </a:prstGeom>
            <a:noFill/>
          </p:spPr>
          <p:txBody>
            <a:bodyPr wrap="none" rtlCol="0">
              <a:spAutoFit/>
            </a:bodyPr>
            <a:lstStyle/>
            <a:p>
              <a:r>
                <a:rPr lang="en-US" dirty="0"/>
                <a:t>x</a:t>
              </a:r>
              <a:r>
                <a:rPr lang="en-US" baseline="-25000" dirty="0"/>
                <a:t>2</a:t>
              </a:r>
            </a:p>
          </p:txBody>
        </p:sp>
        <p:sp>
          <p:nvSpPr>
            <p:cNvPr id="29" name="TextBox 28"/>
            <p:cNvSpPr txBox="1"/>
            <p:nvPr/>
          </p:nvSpPr>
          <p:spPr>
            <a:xfrm>
              <a:off x="3619387" y="6116137"/>
              <a:ext cx="385042" cy="369332"/>
            </a:xfrm>
            <a:prstGeom prst="rect">
              <a:avLst/>
            </a:prstGeom>
            <a:noFill/>
          </p:spPr>
          <p:txBody>
            <a:bodyPr wrap="none" rtlCol="0">
              <a:spAutoFit/>
            </a:bodyPr>
            <a:lstStyle/>
            <a:p>
              <a:r>
                <a:rPr lang="en-US" dirty="0"/>
                <a:t>y</a:t>
              </a:r>
              <a:r>
                <a:rPr lang="en-US" baseline="-25000" dirty="0"/>
                <a:t>1</a:t>
              </a:r>
            </a:p>
          </p:txBody>
        </p:sp>
        <p:sp>
          <p:nvSpPr>
            <p:cNvPr id="30" name="Oval 29"/>
            <p:cNvSpPr/>
            <p:nvPr/>
          </p:nvSpPr>
          <p:spPr>
            <a:xfrm>
              <a:off x="3756500" y="6119642"/>
              <a:ext cx="77172" cy="77172"/>
            </a:xfrm>
            <a:prstGeom prst="ellipse">
              <a:avLst/>
            </a:prstGeom>
            <a:solidFill>
              <a:schemeClr val="accent2"/>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62988" y="6105220"/>
              <a:ext cx="77172" cy="77172"/>
            </a:xfrm>
            <a:prstGeom prst="ellipse">
              <a:avLst/>
            </a:prstGeom>
            <a:solidFill>
              <a:srgbClr val="00B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1784626" y="4286857"/>
            <a:ext cx="3432012" cy="1344715"/>
            <a:chOff x="1784626" y="4141091"/>
            <a:chExt cx="3432012" cy="1344715"/>
          </a:xfrm>
        </p:grpSpPr>
        <p:cxnSp>
          <p:nvCxnSpPr>
            <p:cNvPr id="15" name="Straight Arrow Connector 14"/>
            <p:cNvCxnSpPr/>
            <p:nvPr/>
          </p:nvCxnSpPr>
          <p:spPr>
            <a:xfrm>
              <a:off x="1784626" y="5150946"/>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1943654" y="4660616"/>
              <a:ext cx="1391476"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16556" y="4943332"/>
              <a:ext cx="300082" cy="369332"/>
            </a:xfrm>
            <a:prstGeom prst="rect">
              <a:avLst/>
            </a:prstGeom>
            <a:noFill/>
          </p:spPr>
          <p:txBody>
            <a:bodyPr wrap="none" rtlCol="0">
              <a:spAutoFit/>
            </a:bodyPr>
            <a:lstStyle/>
            <a:p>
              <a:r>
                <a:rPr lang="en-US" dirty="0"/>
                <a:t>x</a:t>
              </a:r>
            </a:p>
          </p:txBody>
        </p:sp>
        <p:sp>
          <p:nvSpPr>
            <p:cNvPr id="19" name="TextBox 18"/>
            <p:cNvSpPr txBox="1"/>
            <p:nvPr/>
          </p:nvSpPr>
          <p:spPr>
            <a:xfrm>
              <a:off x="2442196" y="5111190"/>
              <a:ext cx="385042" cy="369332"/>
            </a:xfrm>
            <a:prstGeom prst="rect">
              <a:avLst/>
            </a:prstGeom>
            <a:noFill/>
          </p:spPr>
          <p:txBody>
            <a:bodyPr wrap="none" rtlCol="0">
              <a:spAutoFit/>
            </a:bodyPr>
            <a:lstStyle/>
            <a:p>
              <a:r>
                <a:rPr lang="en-US" dirty="0"/>
                <a:t>x</a:t>
              </a:r>
              <a:r>
                <a:rPr lang="en-US" baseline="-25000" dirty="0"/>
                <a:t>1</a:t>
              </a:r>
            </a:p>
          </p:txBody>
        </p:sp>
        <p:sp>
          <p:nvSpPr>
            <p:cNvPr id="20" name="TextBox 19"/>
            <p:cNvSpPr txBox="1"/>
            <p:nvPr/>
          </p:nvSpPr>
          <p:spPr>
            <a:xfrm>
              <a:off x="2329050" y="4661481"/>
              <a:ext cx="620683" cy="369332"/>
            </a:xfrm>
            <a:prstGeom prst="rect">
              <a:avLst/>
            </a:prstGeom>
            <a:noFill/>
          </p:spPr>
          <p:txBody>
            <a:bodyPr wrap="none" rtlCol="0">
              <a:spAutoFit/>
            </a:bodyPr>
            <a:lstStyle/>
            <a:p>
              <a:r>
                <a:rPr lang="en-US" dirty="0" err="1"/>
                <a:t>f</a:t>
              </a:r>
              <a:r>
                <a:rPr lang="en-US" baseline="-25000" dirty="0" err="1"/>
                <a:t>Y</a:t>
              </a:r>
              <a:r>
                <a:rPr lang="en-US" dirty="0"/>
                <a:t>(x)</a:t>
              </a:r>
              <a:endParaRPr lang="en-US" baseline="-25000" dirty="0"/>
            </a:p>
          </p:txBody>
        </p:sp>
        <p:sp>
          <p:nvSpPr>
            <p:cNvPr id="21" name="TextBox 20"/>
            <p:cNvSpPr txBox="1"/>
            <p:nvPr/>
          </p:nvSpPr>
          <p:spPr>
            <a:xfrm>
              <a:off x="3619387" y="5116474"/>
              <a:ext cx="385042" cy="369332"/>
            </a:xfrm>
            <a:prstGeom prst="rect">
              <a:avLst/>
            </a:prstGeom>
            <a:noFill/>
          </p:spPr>
          <p:txBody>
            <a:bodyPr wrap="none" rtlCol="0">
              <a:spAutoFit/>
            </a:bodyPr>
            <a:lstStyle/>
            <a:p>
              <a:r>
                <a:rPr lang="en-US" dirty="0"/>
                <a:t>y</a:t>
              </a:r>
              <a:r>
                <a:rPr lang="en-US" baseline="-25000" dirty="0"/>
                <a:t>1</a:t>
              </a:r>
            </a:p>
          </p:txBody>
        </p:sp>
        <p:sp>
          <p:nvSpPr>
            <p:cNvPr id="22" name="Oval 21"/>
            <p:cNvSpPr/>
            <p:nvPr/>
          </p:nvSpPr>
          <p:spPr>
            <a:xfrm>
              <a:off x="3756500" y="5111145"/>
              <a:ext cx="77172" cy="77172"/>
            </a:xfrm>
            <a:prstGeom prst="ellipse">
              <a:avLst/>
            </a:prstGeom>
            <a:solidFill>
              <a:schemeClr val="accent2"/>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92335" y="5104775"/>
              <a:ext cx="77172" cy="77172"/>
            </a:xfrm>
            <a:prstGeom prst="ellipse">
              <a:avLst/>
            </a:prstGeom>
            <a:solidFill>
              <a:srgbClr val="00B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1943654" y="4465983"/>
              <a:ext cx="687267"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638783" y="4472609"/>
              <a:ext cx="687267"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28457" y="4412967"/>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27652" y="4412967"/>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43654" y="4406340"/>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48480" y="4141091"/>
              <a:ext cx="312906" cy="369332"/>
            </a:xfrm>
            <a:prstGeom prst="rect">
              <a:avLst/>
            </a:prstGeom>
            <a:noFill/>
          </p:spPr>
          <p:txBody>
            <a:bodyPr wrap="none" rtlCol="0">
              <a:spAutoFit/>
            </a:bodyPr>
            <a:lstStyle/>
            <a:p>
              <a:r>
                <a:rPr lang="en-US" dirty="0"/>
                <a:t>a</a:t>
              </a:r>
              <a:endParaRPr lang="en-US" baseline="-25000" dirty="0"/>
            </a:p>
          </p:txBody>
        </p:sp>
        <p:sp>
          <p:nvSpPr>
            <p:cNvPr id="44" name="TextBox 43"/>
            <p:cNvSpPr txBox="1"/>
            <p:nvPr/>
          </p:nvSpPr>
          <p:spPr>
            <a:xfrm>
              <a:off x="2811580" y="4149659"/>
              <a:ext cx="312906" cy="369332"/>
            </a:xfrm>
            <a:prstGeom prst="rect">
              <a:avLst/>
            </a:prstGeom>
            <a:noFill/>
          </p:spPr>
          <p:txBody>
            <a:bodyPr wrap="none" rtlCol="0">
              <a:spAutoFit/>
            </a:bodyPr>
            <a:lstStyle/>
            <a:p>
              <a:r>
                <a:rPr lang="en-US" dirty="0"/>
                <a:t>a</a:t>
              </a:r>
              <a:endParaRPr lang="en-US" baseline="-25000" dirty="0"/>
            </a:p>
          </p:txBody>
        </p:sp>
      </p:grpSp>
    </p:spTree>
    <p:extLst>
      <p:ext uri="{BB962C8B-B14F-4D97-AF65-F5344CB8AC3E}">
        <p14:creationId xmlns:p14="http://schemas.microsoft.com/office/powerpoint/2010/main" val="1219782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r>
                  <a:rPr lang="en-US" dirty="0"/>
                  <a:t>Calculate Likelihood by changing </a:t>
                </a:r>
                <a14:m>
                  <m:oMath xmlns:m="http://schemas.openxmlformats.org/officeDocument/2006/math">
                    <m:r>
                      <a:rPr lang="en-US" i="1" dirty="0" smtClean="0">
                        <a:latin typeface="Cambria Math" panose="02040503050406030204" pitchFamily="18" charset="0"/>
                      </a:rPr>
                      <m:t>𝑥</m:t>
                    </m:r>
                  </m:oMath>
                </a14:m>
                <a:r>
                  <a:rPr lang="en-US" dirty="0"/>
                  <a:t> in a range. In the case of uniform test uncertainty</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Bayesian Updating Illustration cont.</a:t>
            </a:r>
          </a:p>
        </p:txBody>
      </p:sp>
      <p:grpSp>
        <p:nvGrpSpPr>
          <p:cNvPr id="4" name="Group 3"/>
          <p:cNvGrpSpPr/>
          <p:nvPr/>
        </p:nvGrpSpPr>
        <p:grpSpPr>
          <a:xfrm>
            <a:off x="1784626" y="3242143"/>
            <a:ext cx="3432012" cy="1234085"/>
            <a:chOff x="3070087" y="1859916"/>
            <a:chExt cx="3432012" cy="1234085"/>
          </a:xfrm>
        </p:grpSpPr>
        <p:cxnSp>
          <p:nvCxnSpPr>
            <p:cNvPr id="5" name="Straight Arrow Connector 4"/>
            <p:cNvCxnSpPr/>
            <p:nvPr/>
          </p:nvCxnSpPr>
          <p:spPr>
            <a:xfrm>
              <a:off x="3070087" y="2747617"/>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3723861" y="2257287"/>
              <a:ext cx="1771374"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02017" y="2540003"/>
              <a:ext cx="300082" cy="369332"/>
            </a:xfrm>
            <a:prstGeom prst="rect">
              <a:avLst/>
            </a:prstGeom>
            <a:noFill/>
          </p:spPr>
          <p:txBody>
            <a:bodyPr wrap="none" rtlCol="0">
              <a:spAutoFit/>
            </a:bodyPr>
            <a:lstStyle/>
            <a:p>
              <a:r>
                <a:rPr lang="en-US" dirty="0"/>
                <a:t>x</a:t>
              </a:r>
            </a:p>
          </p:txBody>
        </p:sp>
        <p:sp>
          <p:nvSpPr>
            <p:cNvPr id="8" name="TextBox 7"/>
            <p:cNvSpPr txBox="1"/>
            <p:nvPr/>
          </p:nvSpPr>
          <p:spPr>
            <a:xfrm>
              <a:off x="3531340" y="2724669"/>
              <a:ext cx="385042" cy="369332"/>
            </a:xfrm>
            <a:prstGeom prst="rect">
              <a:avLst/>
            </a:prstGeom>
            <a:noFill/>
          </p:spPr>
          <p:txBody>
            <a:bodyPr wrap="none" rtlCol="0">
              <a:spAutoFit/>
            </a:bodyPr>
            <a:lstStyle/>
            <a:p>
              <a:r>
                <a:rPr lang="en-US" dirty="0" err="1"/>
                <a:t>x</a:t>
              </a:r>
              <a:r>
                <a:rPr lang="en-US" baseline="-25000" dirty="0" err="1"/>
                <a:t>L</a:t>
              </a:r>
              <a:endParaRPr lang="en-US" baseline="-25000" dirty="0"/>
            </a:p>
          </p:txBody>
        </p:sp>
        <p:sp>
          <p:nvSpPr>
            <p:cNvPr id="9" name="TextBox 8"/>
            <p:cNvSpPr txBox="1"/>
            <p:nvPr/>
          </p:nvSpPr>
          <p:spPr>
            <a:xfrm>
              <a:off x="5289890" y="2691538"/>
              <a:ext cx="410690" cy="369332"/>
            </a:xfrm>
            <a:prstGeom prst="rect">
              <a:avLst/>
            </a:prstGeom>
            <a:noFill/>
          </p:spPr>
          <p:txBody>
            <a:bodyPr wrap="none" rtlCol="0">
              <a:spAutoFit/>
            </a:bodyPr>
            <a:lstStyle/>
            <a:p>
              <a:r>
                <a:rPr lang="en-US" dirty="0" err="1"/>
                <a:t>x</a:t>
              </a:r>
              <a:r>
                <a:rPr lang="en-US" baseline="-25000" dirty="0" err="1"/>
                <a:t>U</a:t>
              </a:r>
              <a:endParaRPr lang="en-US" baseline="-25000" dirty="0"/>
            </a:p>
          </p:txBody>
        </p:sp>
        <p:sp>
          <p:nvSpPr>
            <p:cNvPr id="10" name="TextBox 9"/>
            <p:cNvSpPr txBox="1"/>
            <p:nvPr/>
          </p:nvSpPr>
          <p:spPr>
            <a:xfrm>
              <a:off x="4299206" y="1859916"/>
              <a:ext cx="620683" cy="369332"/>
            </a:xfrm>
            <a:prstGeom prst="rect">
              <a:avLst/>
            </a:prstGeom>
            <a:noFill/>
          </p:spPr>
          <p:txBody>
            <a:bodyPr wrap="none" rtlCol="0">
              <a:spAutoFit/>
            </a:bodyPr>
            <a:lstStyle/>
            <a:p>
              <a:r>
                <a:rPr lang="en-US" dirty="0" err="1"/>
                <a:t>f</a:t>
              </a:r>
              <a:r>
                <a:rPr lang="en-US" baseline="-25000" dirty="0" err="1"/>
                <a:t>X</a:t>
              </a:r>
              <a:r>
                <a:rPr lang="en-US" dirty="0"/>
                <a:t>(x)</a:t>
              </a:r>
              <a:endParaRPr lang="en-US" baseline="-25000" dirty="0"/>
            </a:p>
          </p:txBody>
        </p:sp>
      </p:grpSp>
      <p:cxnSp>
        <p:nvCxnSpPr>
          <p:cNvPr id="28" name="Straight Arrow Connector 27"/>
          <p:cNvCxnSpPr/>
          <p:nvPr/>
        </p:nvCxnSpPr>
        <p:spPr>
          <a:xfrm>
            <a:off x="1784626" y="2862730"/>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3096589" y="2372400"/>
            <a:ext cx="1391476"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916556" y="2655116"/>
            <a:ext cx="300082" cy="369332"/>
          </a:xfrm>
          <a:prstGeom prst="rect">
            <a:avLst/>
          </a:prstGeom>
          <a:noFill/>
        </p:spPr>
        <p:txBody>
          <a:bodyPr wrap="none" rtlCol="0">
            <a:spAutoFit/>
          </a:bodyPr>
          <a:lstStyle/>
          <a:p>
            <a:r>
              <a:rPr lang="en-US" dirty="0"/>
              <a:t>x</a:t>
            </a:r>
          </a:p>
        </p:txBody>
      </p:sp>
      <p:sp>
        <p:nvSpPr>
          <p:cNvPr id="32" name="TextBox 31"/>
          <p:cNvSpPr txBox="1"/>
          <p:nvPr/>
        </p:nvSpPr>
        <p:spPr>
          <a:xfrm>
            <a:off x="3481985" y="2373265"/>
            <a:ext cx="620683" cy="369332"/>
          </a:xfrm>
          <a:prstGeom prst="rect">
            <a:avLst/>
          </a:prstGeom>
          <a:noFill/>
        </p:spPr>
        <p:txBody>
          <a:bodyPr wrap="none" rtlCol="0">
            <a:spAutoFit/>
          </a:bodyPr>
          <a:lstStyle/>
          <a:p>
            <a:r>
              <a:rPr lang="en-US" dirty="0" err="1"/>
              <a:t>f</a:t>
            </a:r>
            <a:r>
              <a:rPr lang="en-US" baseline="-25000" dirty="0" err="1"/>
              <a:t>Y</a:t>
            </a:r>
            <a:r>
              <a:rPr lang="en-US" dirty="0"/>
              <a:t>(x)</a:t>
            </a:r>
            <a:endParaRPr lang="en-US" baseline="-25000" dirty="0"/>
          </a:p>
        </p:txBody>
      </p:sp>
      <p:sp>
        <p:nvSpPr>
          <p:cNvPr id="33" name="TextBox 32"/>
          <p:cNvSpPr txBox="1"/>
          <p:nvPr/>
        </p:nvSpPr>
        <p:spPr>
          <a:xfrm>
            <a:off x="3619387" y="2828258"/>
            <a:ext cx="385042" cy="369332"/>
          </a:xfrm>
          <a:prstGeom prst="rect">
            <a:avLst/>
          </a:prstGeom>
          <a:noFill/>
        </p:spPr>
        <p:txBody>
          <a:bodyPr wrap="none" rtlCol="0">
            <a:spAutoFit/>
          </a:bodyPr>
          <a:lstStyle/>
          <a:p>
            <a:r>
              <a:rPr lang="en-US" dirty="0"/>
              <a:t>y</a:t>
            </a:r>
            <a:r>
              <a:rPr lang="en-US" baseline="-25000" dirty="0"/>
              <a:t>1</a:t>
            </a:r>
          </a:p>
        </p:txBody>
      </p:sp>
      <p:sp>
        <p:nvSpPr>
          <p:cNvPr id="34" name="Oval 33"/>
          <p:cNvSpPr/>
          <p:nvPr/>
        </p:nvSpPr>
        <p:spPr>
          <a:xfrm>
            <a:off x="3756500" y="2822929"/>
            <a:ext cx="77172" cy="77172"/>
          </a:xfrm>
          <a:prstGeom prst="ellipse">
            <a:avLst/>
          </a:prstGeom>
          <a:solidFill>
            <a:schemeClr val="accent2"/>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3096589" y="2177767"/>
            <a:ext cx="687267"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791718" y="2184393"/>
            <a:ext cx="687267"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81392" y="2124751"/>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80587" y="2124751"/>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96589" y="2118124"/>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79334" y="1852875"/>
            <a:ext cx="312906" cy="369332"/>
          </a:xfrm>
          <a:prstGeom prst="rect">
            <a:avLst/>
          </a:prstGeom>
          <a:noFill/>
        </p:spPr>
        <p:txBody>
          <a:bodyPr wrap="none" rtlCol="0">
            <a:spAutoFit/>
          </a:bodyPr>
          <a:lstStyle/>
          <a:p>
            <a:r>
              <a:rPr lang="en-US" dirty="0"/>
              <a:t>a</a:t>
            </a:r>
            <a:endParaRPr lang="en-US" baseline="-25000" dirty="0"/>
          </a:p>
        </p:txBody>
      </p:sp>
      <p:sp>
        <p:nvSpPr>
          <p:cNvPr id="42" name="TextBox 41"/>
          <p:cNvSpPr txBox="1"/>
          <p:nvPr/>
        </p:nvSpPr>
        <p:spPr>
          <a:xfrm>
            <a:off x="3942434" y="1861443"/>
            <a:ext cx="312906" cy="369332"/>
          </a:xfrm>
          <a:prstGeom prst="rect">
            <a:avLst/>
          </a:prstGeom>
          <a:noFill/>
        </p:spPr>
        <p:txBody>
          <a:bodyPr wrap="none" rtlCol="0">
            <a:spAutoFit/>
          </a:bodyPr>
          <a:lstStyle/>
          <a:p>
            <a:r>
              <a:rPr lang="en-US" dirty="0"/>
              <a:t>a</a:t>
            </a:r>
            <a:endParaRPr lang="en-US" baseline="-25000" dirty="0"/>
          </a:p>
        </p:txBody>
      </p:sp>
      <p:sp>
        <p:nvSpPr>
          <p:cNvPr id="43" name="Down Arrow 42"/>
          <p:cNvSpPr/>
          <p:nvPr/>
        </p:nvSpPr>
        <p:spPr>
          <a:xfrm>
            <a:off x="3435787" y="4443097"/>
            <a:ext cx="198641" cy="389529"/>
          </a:xfrm>
          <a:prstGeom prst="downArrow">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786839" y="4962716"/>
            <a:ext cx="3432012" cy="1234085"/>
            <a:chOff x="3070087" y="1859916"/>
            <a:chExt cx="3432012" cy="1234085"/>
          </a:xfrm>
        </p:grpSpPr>
        <p:cxnSp>
          <p:nvCxnSpPr>
            <p:cNvPr id="45" name="Straight Arrow Connector 44"/>
            <p:cNvCxnSpPr/>
            <p:nvPr/>
          </p:nvCxnSpPr>
          <p:spPr>
            <a:xfrm>
              <a:off x="3070087" y="2747617"/>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377635" y="2257287"/>
              <a:ext cx="1115387"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02017" y="2540003"/>
              <a:ext cx="300082" cy="369332"/>
            </a:xfrm>
            <a:prstGeom prst="rect">
              <a:avLst/>
            </a:prstGeom>
            <a:noFill/>
          </p:spPr>
          <p:txBody>
            <a:bodyPr wrap="none" rtlCol="0">
              <a:spAutoFit/>
            </a:bodyPr>
            <a:lstStyle/>
            <a:p>
              <a:r>
                <a:rPr lang="en-US" dirty="0"/>
                <a:t>x</a:t>
              </a:r>
            </a:p>
          </p:txBody>
        </p:sp>
        <p:sp>
          <p:nvSpPr>
            <p:cNvPr id="48" name="TextBox 47"/>
            <p:cNvSpPr txBox="1"/>
            <p:nvPr/>
          </p:nvSpPr>
          <p:spPr>
            <a:xfrm>
              <a:off x="3531340" y="2724669"/>
              <a:ext cx="385042" cy="369332"/>
            </a:xfrm>
            <a:prstGeom prst="rect">
              <a:avLst/>
            </a:prstGeom>
            <a:noFill/>
          </p:spPr>
          <p:txBody>
            <a:bodyPr wrap="none" rtlCol="0">
              <a:spAutoFit/>
            </a:bodyPr>
            <a:lstStyle/>
            <a:p>
              <a:r>
                <a:rPr lang="en-US" dirty="0" err="1"/>
                <a:t>x</a:t>
              </a:r>
              <a:r>
                <a:rPr lang="en-US" baseline="-25000" dirty="0" err="1"/>
                <a:t>L</a:t>
              </a:r>
              <a:endParaRPr lang="en-US" baseline="-25000" dirty="0"/>
            </a:p>
          </p:txBody>
        </p:sp>
        <p:sp>
          <p:nvSpPr>
            <p:cNvPr id="49" name="TextBox 48"/>
            <p:cNvSpPr txBox="1"/>
            <p:nvPr/>
          </p:nvSpPr>
          <p:spPr>
            <a:xfrm>
              <a:off x="5289890" y="2691538"/>
              <a:ext cx="410690" cy="369332"/>
            </a:xfrm>
            <a:prstGeom prst="rect">
              <a:avLst/>
            </a:prstGeom>
            <a:noFill/>
          </p:spPr>
          <p:txBody>
            <a:bodyPr wrap="none" rtlCol="0">
              <a:spAutoFit/>
            </a:bodyPr>
            <a:lstStyle/>
            <a:p>
              <a:r>
                <a:rPr lang="en-US" dirty="0" err="1"/>
                <a:t>x</a:t>
              </a:r>
              <a:r>
                <a:rPr lang="en-US" baseline="-25000" dirty="0" err="1"/>
                <a:t>U</a:t>
              </a:r>
              <a:endParaRPr lang="en-US" baseline="-25000" dirty="0"/>
            </a:p>
          </p:txBody>
        </p:sp>
        <p:sp>
          <p:nvSpPr>
            <p:cNvPr id="50" name="TextBox 49"/>
            <p:cNvSpPr txBox="1"/>
            <p:nvPr/>
          </p:nvSpPr>
          <p:spPr>
            <a:xfrm>
              <a:off x="4369879" y="1859916"/>
              <a:ext cx="1083951" cy="369332"/>
            </a:xfrm>
            <a:prstGeom prst="rect">
              <a:avLst/>
            </a:prstGeom>
            <a:noFill/>
          </p:spPr>
          <p:txBody>
            <a:bodyPr wrap="none" rtlCol="0">
              <a:spAutoFit/>
            </a:bodyPr>
            <a:lstStyle/>
            <a:p>
              <a:r>
                <a:rPr lang="en-US" dirty="0" err="1"/>
                <a:t>f</a:t>
              </a:r>
              <a:r>
                <a:rPr lang="en-US" baseline="-25000" dirty="0" err="1"/>
                <a:t>X</a:t>
              </a:r>
              <a:r>
                <a:rPr lang="en-US" dirty="0"/>
                <a:t>(</a:t>
              </a:r>
              <a:r>
                <a:rPr lang="en-US" dirty="0" err="1"/>
                <a:t>x|Y</a:t>
              </a:r>
              <a:r>
                <a:rPr lang="en-US" dirty="0"/>
                <a:t>=y)</a:t>
              </a:r>
              <a:endParaRPr lang="en-US" baseline="-25000" dirty="0"/>
            </a:p>
          </p:txBody>
        </p:sp>
      </p:grpSp>
      <p:sp>
        <p:nvSpPr>
          <p:cNvPr id="51" name="TextBox 50"/>
          <p:cNvSpPr txBox="1"/>
          <p:nvPr/>
        </p:nvSpPr>
        <p:spPr>
          <a:xfrm>
            <a:off x="5475130" y="2432899"/>
            <a:ext cx="1287532" cy="369332"/>
          </a:xfrm>
          <a:prstGeom prst="rect">
            <a:avLst/>
          </a:prstGeom>
          <a:noFill/>
        </p:spPr>
        <p:txBody>
          <a:bodyPr wrap="none" rtlCol="0">
            <a:spAutoFit/>
          </a:bodyPr>
          <a:lstStyle/>
          <a:p>
            <a:r>
              <a:rPr lang="en-US" dirty="0"/>
              <a:t>Likelihood </a:t>
            </a:r>
          </a:p>
        </p:txBody>
      </p:sp>
      <p:sp>
        <p:nvSpPr>
          <p:cNvPr id="52" name="TextBox 51"/>
          <p:cNvSpPr txBox="1"/>
          <p:nvPr/>
        </p:nvSpPr>
        <p:spPr>
          <a:xfrm>
            <a:off x="5782907" y="3639514"/>
            <a:ext cx="671979" cy="369332"/>
          </a:xfrm>
          <a:prstGeom prst="rect">
            <a:avLst/>
          </a:prstGeom>
          <a:noFill/>
        </p:spPr>
        <p:txBody>
          <a:bodyPr wrap="none" rtlCol="0">
            <a:spAutoFit/>
          </a:bodyPr>
          <a:lstStyle/>
          <a:p>
            <a:r>
              <a:rPr lang="en-US" dirty="0"/>
              <a:t>Prior</a:t>
            </a:r>
          </a:p>
        </p:txBody>
      </p:sp>
      <p:sp>
        <p:nvSpPr>
          <p:cNvPr id="53" name="TextBox 52"/>
          <p:cNvSpPr txBox="1"/>
          <p:nvPr/>
        </p:nvSpPr>
        <p:spPr>
          <a:xfrm>
            <a:off x="5564898" y="5360087"/>
            <a:ext cx="1107996" cy="369332"/>
          </a:xfrm>
          <a:prstGeom prst="rect">
            <a:avLst/>
          </a:prstGeom>
          <a:noFill/>
        </p:spPr>
        <p:txBody>
          <a:bodyPr wrap="none" rtlCol="0">
            <a:spAutoFit/>
          </a:bodyPr>
          <a:lstStyle/>
          <a:p>
            <a:r>
              <a:rPr lang="en-US" dirty="0"/>
              <a:t>Posterior</a:t>
            </a:r>
          </a:p>
        </p:txBody>
      </p:sp>
      <p:sp>
        <p:nvSpPr>
          <p:cNvPr id="54" name="Down Arrow 53"/>
          <p:cNvSpPr/>
          <p:nvPr/>
        </p:nvSpPr>
        <p:spPr>
          <a:xfrm>
            <a:off x="6019576" y="4573187"/>
            <a:ext cx="198641" cy="389529"/>
          </a:xfrm>
          <a:prstGeom prst="downArrow">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4"/>
          <p:cNvSpPr/>
          <p:nvPr/>
        </p:nvSpPr>
        <p:spPr>
          <a:xfrm>
            <a:off x="5923719" y="3158431"/>
            <a:ext cx="331304" cy="331304"/>
          </a:xfrm>
          <a:prstGeom prst="mathMultiply">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296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52A29CA-40B5-48C7-B068-6C46C1B021BF}"/>
                  </a:ext>
                </a:extLst>
              </p:cNvPr>
              <p:cNvSpPr>
                <a:spLocks noGrp="1"/>
              </p:cNvSpPr>
              <p:nvPr>
                <p:ph type="body" sz="quarter" idx="10"/>
              </p:nvPr>
            </p:nvSpPr>
            <p:spPr/>
            <p:txBody>
              <a:bodyPr/>
              <a:lstStyle/>
              <a:p>
                <a:r>
                  <a:rPr lang="en-US" dirty="0"/>
                  <a:t>4 failure strength data: 558, 567, 573, 582 MPa, Prior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550,20</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r>
                  <a:rPr lang="en-US" dirty="0"/>
                  <a:t>Since both prior and likelihood are normal, the posterior will be normal</a:t>
                </a:r>
              </a:p>
              <a:p>
                <a:r>
                  <a:rPr lang="en-US" dirty="0"/>
                  <a:t>Data: mean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=570, </m:t>
                    </m:r>
                    <m:f>
                      <m:fPr>
                        <m:type m:val="lin"/>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𝑦</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4</m:t>
                        </m:r>
                      </m:den>
                    </m:f>
                    <m:r>
                      <a:rPr lang="en-US" b="0" i="1" smtClean="0">
                        <a:latin typeface="Cambria Math" panose="02040503050406030204" pitchFamily="18" charset="0"/>
                      </a:rPr>
                      <m:t>=25</m:t>
                    </m:r>
                  </m:oMath>
                </a14:m>
                <a:endParaRPr lang="en-US" dirty="0"/>
              </a:p>
              <a:p>
                <a:r>
                  <a:rPr lang="en-US" dirty="0"/>
                  <a:t>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𝑁</m:t>
                        </m:r>
                      </m:sub>
                    </m:sSub>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num>
                      <m:den>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𝑁</m:t>
                                </m:r>
                              </m:sub>
                            </m:sSub>
                          </m:e>
                        </m:d>
                        <m:r>
                          <a:rPr lang="en-US" b="0" i="1" smtClean="0">
                            <a:latin typeface="Cambria Math" panose="02040503050406030204" pitchFamily="18" charset="0"/>
                          </a:rPr>
                          <m:t>=0.0588</m:t>
                        </m:r>
                      </m:den>
                    </m:f>
                  </m:oMath>
                </a14:m>
                <a:endParaRPr lang="en-US" dirty="0"/>
              </a:p>
              <a:p>
                <a:r>
                  <a:rPr lang="en-US" dirty="0"/>
                  <a:t>Mean of the posterior: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𝑁</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𝑁</m:t>
                            </m:r>
                          </m:sub>
                        </m:sSub>
                      </m:e>
                    </m:d>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=568.8</m:t>
                    </m:r>
                  </m:oMath>
                </a14:m>
                <a:r>
                  <a:rPr lang="en-US" dirty="0"/>
                  <a:t>MPa</a:t>
                </a:r>
              </a:p>
              <a:p>
                <a:r>
                  <a:rPr lang="en-US" dirty="0"/>
                  <a:t>Variance of the posterior: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𝑁</m:t>
                            </m:r>
                          </m:sub>
                        </m:sSub>
                        <m:r>
                          <a:rPr lang="en-US" b="0" i="1" smtClean="0">
                            <a:latin typeface="Cambria Math" panose="02040503050406030204" pitchFamily="18" charset="0"/>
                          </a:rPr>
                          <m:t>)</m:t>
                        </m:r>
                      </m:den>
                    </m:f>
                    <m:r>
                      <a:rPr lang="en-US" b="0" i="1" smtClean="0">
                        <a:latin typeface="Cambria Math" panose="02040503050406030204" pitchFamily="18" charset="0"/>
                      </a:rPr>
                      <m:t>=23.5</m:t>
                    </m:r>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552A29CA-40B5-48C7-B068-6C46C1B021B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AE24E42-A0A6-4AD8-9464-DF1D8D7C98F7}"/>
              </a:ext>
            </a:extLst>
          </p:cNvPr>
          <p:cNvSpPr>
            <a:spLocks noGrp="1"/>
          </p:cNvSpPr>
          <p:nvPr>
            <p:ph type="title"/>
          </p:nvPr>
        </p:nvSpPr>
        <p:spPr/>
        <p:txBody>
          <a:bodyPr/>
          <a:lstStyle/>
          <a:p>
            <a:r>
              <a:rPr lang="en-US" dirty="0"/>
              <a:t>Ex) Conjugate Distribution with Multiple Data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BCDB117-15C8-4E44-BC4E-CEB3CD0D9626}"/>
                  </a:ext>
                </a:extLst>
              </p:cNvPr>
              <p:cNvSpPr txBox="1"/>
              <p:nvPr/>
            </p:nvSpPr>
            <p:spPr>
              <a:xfrm>
                <a:off x="1553510" y="4053840"/>
                <a:ext cx="4983800" cy="69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i="1">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𝑌</m:t>
                          </m:r>
                          <m:r>
                            <a:rPr lang="en-US" sz="2000" i="1">
                              <a:latin typeface="Cambria Math" panose="02040503050406030204" pitchFamily="18" charset="0"/>
                            </a:rPr>
                            <m:t>=</m:t>
                          </m:r>
                          <m:r>
                            <a:rPr lang="en-US" sz="2000" b="1" i="0" smtClean="0">
                              <a:latin typeface="Cambria Math" panose="02040503050406030204" pitchFamily="18" charset="0"/>
                            </a:rPr>
                            <m:t>𝐲</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4.85</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i="1">
                                  <a:latin typeface="Cambria Math" panose="02040503050406030204" pitchFamily="18" charset="0"/>
                                </a:rPr>
                                <m:t>𝜋</m:t>
                              </m:r>
                            </m:e>
                          </m:rad>
                        </m:den>
                      </m:f>
                      <m:r>
                        <a:rPr lang="en-US" sz="2000" b="0" i="1" smtClean="0">
                          <a:latin typeface="Cambria Math" panose="02040503050406030204" pitchFamily="18" charset="0"/>
                          <a:ea typeface="Cambria Math" panose="02040503050406030204" pitchFamily="18" charset="0"/>
                        </a:rPr>
                        <m:t>𝑒𝑥𝑝</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−568.8</m:t>
                                      </m:r>
                                    </m:e>
                                  </m:d>
                                </m:e>
                                <m:sup>
                                  <m:r>
                                    <a:rPr lang="en-US" sz="2000" b="0" i="1" smtClean="0">
                                      <a:latin typeface="Cambria Math" panose="02040503050406030204" pitchFamily="18" charset="0"/>
                                      <a:ea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47</m:t>
                              </m:r>
                            </m:den>
                          </m:f>
                        </m:e>
                      </m:d>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4BCDB117-15C8-4E44-BC4E-CEB3CD0D9626}"/>
                  </a:ext>
                </a:extLst>
              </p:cNvPr>
              <p:cNvSpPr txBox="1">
                <a:spLocks noRot="1" noChangeAspect="1" noMove="1" noResize="1" noEditPoints="1" noAdjustHandles="1" noChangeArrowheads="1" noChangeShapeType="1" noTextEdit="1"/>
              </p:cNvSpPr>
              <p:nvPr/>
            </p:nvSpPr>
            <p:spPr>
              <a:xfrm>
                <a:off x="1553510" y="4053840"/>
                <a:ext cx="4983800" cy="69435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1032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FD0EF9-6948-4726-9010-9421C7486076}"/>
              </a:ext>
            </a:extLst>
          </p:cNvPr>
          <p:cNvSpPr>
            <a:spLocks noGrp="1"/>
          </p:cNvSpPr>
          <p:nvPr>
            <p:ph type="title"/>
          </p:nvPr>
        </p:nvSpPr>
        <p:spPr>
          <a:xfrm>
            <a:off x="228600" y="152400"/>
            <a:ext cx="8763000" cy="534987"/>
          </a:xfrm>
        </p:spPr>
        <p:txBody>
          <a:bodyPr/>
          <a:lstStyle/>
          <a:p>
            <a:r>
              <a:rPr lang="en-US" dirty="0"/>
              <a:t>Ex) Conjugate Distribution with Multiple Data cont.</a:t>
            </a:r>
          </a:p>
        </p:txBody>
      </p:sp>
      <p:pic>
        <p:nvPicPr>
          <p:cNvPr id="4" name="Picture 3">
            <a:extLst>
              <a:ext uri="{FF2B5EF4-FFF2-40B4-BE49-F238E27FC236}">
                <a16:creationId xmlns:a16="http://schemas.microsoft.com/office/drawing/2014/main" id="{9BBD3622-986D-4561-9CD8-9CB5D1EE17B5}"/>
              </a:ext>
            </a:extLst>
          </p:cNvPr>
          <p:cNvPicPr/>
          <p:nvPr/>
        </p:nvPicPr>
        <p:blipFill>
          <a:blip r:embed="rId2"/>
          <a:stretch>
            <a:fillRect/>
          </a:stretch>
        </p:blipFill>
        <p:spPr>
          <a:xfrm>
            <a:off x="1310640" y="1558468"/>
            <a:ext cx="5539740" cy="4232732"/>
          </a:xfrm>
          <a:prstGeom prst="rect">
            <a:avLst/>
          </a:prstGeom>
        </p:spPr>
      </p:pic>
    </p:spTree>
    <p:extLst>
      <p:ext uri="{BB962C8B-B14F-4D97-AF65-F5344CB8AC3E}">
        <p14:creationId xmlns:p14="http://schemas.microsoft.com/office/powerpoint/2010/main" val="86242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18602D-9E2E-4CED-99CB-0930D06F516B}"/>
              </a:ext>
            </a:extLst>
          </p:cNvPr>
          <p:cNvSpPr>
            <a:spLocks noGrp="1"/>
          </p:cNvSpPr>
          <p:nvPr>
            <p:ph type="body" sz="quarter" idx="10"/>
          </p:nvPr>
        </p:nvSpPr>
        <p:spPr>
          <a:xfrm>
            <a:off x="304800" y="848432"/>
            <a:ext cx="8534400" cy="5334000"/>
          </a:xfrm>
        </p:spPr>
        <p:txBody>
          <a:bodyPr/>
          <a:lstStyle/>
          <a:p>
            <a:r>
              <a:rPr lang="en-US" dirty="0"/>
              <a:t>estimate and update unknown parameters based on measured degradation data using health monitoring systems</a:t>
            </a:r>
          </a:p>
          <a:p>
            <a:pPr lvl="1"/>
            <a:r>
              <a:rPr lang="en-US" dirty="0"/>
              <a:t>Unknown model parameters are represented as a probability density function (PDF), which is updated with more data and prior knowledge or information</a:t>
            </a:r>
          </a:p>
          <a:p>
            <a:pPr lvl="1"/>
            <a:r>
              <a:rPr lang="en-US" dirty="0"/>
              <a:t>The more data, the more accurate estimation (</a:t>
            </a:r>
            <a:r>
              <a:rPr lang="en-US" dirty="0">
                <a:solidFill>
                  <a:srgbClr val="FF0000"/>
                </a:solidFill>
              </a:rPr>
              <a:t>uncertainty reduction</a:t>
            </a:r>
            <a:r>
              <a:rPr lang="en-US" dirty="0"/>
              <a:t>)</a:t>
            </a:r>
          </a:p>
          <a:p>
            <a:r>
              <a:rPr lang="en-US" dirty="0"/>
              <a:t>PDF represents epistemic uncertainty; the shape of knowledge</a:t>
            </a:r>
          </a:p>
          <a:p>
            <a:pPr lvl="1"/>
            <a:r>
              <a:rPr lang="en-US" dirty="0"/>
              <a:t>can be used to predict the remaining useful life (RUL) before the system fails</a:t>
            </a:r>
          </a:p>
          <a:p>
            <a:pPr lvl="1"/>
            <a:r>
              <a:rPr lang="en-US" dirty="0"/>
              <a:t>the RUL will also be in the form of PDF, and we take conservative value</a:t>
            </a:r>
          </a:p>
          <a:p>
            <a:pPr lvl="1"/>
            <a:r>
              <a:rPr lang="en-US" dirty="0"/>
              <a:t>With a large uncertainty, the conservative estimate of RUL would be very short (frequent maintenance)</a:t>
            </a:r>
          </a:p>
          <a:p>
            <a:pPr lvl="1"/>
            <a:r>
              <a:rPr lang="en-US" dirty="0"/>
              <a:t>With a lack of knowledge, frequent maintenance is required (important to reduce the uncertainty )</a:t>
            </a:r>
          </a:p>
          <a:p>
            <a:pPr lvl="1"/>
            <a:r>
              <a:rPr lang="en-US" dirty="0"/>
              <a:t>performance of prognostics method is determined based on the level of uncertainty in estimated model parameters</a:t>
            </a:r>
          </a:p>
          <a:p>
            <a:endParaRPr lang="en-US" dirty="0"/>
          </a:p>
        </p:txBody>
      </p:sp>
      <p:sp>
        <p:nvSpPr>
          <p:cNvPr id="3" name="Title 2">
            <a:extLst>
              <a:ext uri="{FF2B5EF4-FFF2-40B4-BE49-F238E27FC236}">
                <a16:creationId xmlns:a16="http://schemas.microsoft.com/office/drawing/2014/main" id="{F707988C-66B0-435F-8B81-E9A1C5FBEEE8}"/>
              </a:ext>
            </a:extLst>
          </p:cNvPr>
          <p:cNvSpPr>
            <a:spLocks noGrp="1"/>
          </p:cNvSpPr>
          <p:nvPr>
            <p:ph type="title"/>
          </p:nvPr>
        </p:nvSpPr>
        <p:spPr/>
        <p:txBody>
          <a:bodyPr/>
          <a:lstStyle/>
          <a:p>
            <a:r>
              <a:rPr lang="en-US" dirty="0"/>
              <a:t>Bayesian Inference for Prognostics</a:t>
            </a:r>
          </a:p>
        </p:txBody>
      </p:sp>
    </p:spTree>
    <p:extLst>
      <p:ext uri="{BB962C8B-B14F-4D97-AF65-F5344CB8AC3E}">
        <p14:creationId xmlns:p14="http://schemas.microsoft.com/office/powerpoint/2010/main" val="37786868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89B62-E69A-4E2C-A7A4-D19130E876D4}"/>
              </a:ext>
            </a:extLst>
          </p:cNvPr>
          <p:cNvSpPr>
            <a:spLocks noGrp="1"/>
          </p:cNvSpPr>
          <p:nvPr>
            <p:ph type="body" sz="quarter" idx="10"/>
          </p:nvPr>
        </p:nvSpPr>
        <p:spPr/>
        <p:txBody>
          <a:bodyPr/>
          <a:lstStyle/>
          <a:p>
            <a:r>
              <a:rPr lang="en-US" dirty="0"/>
              <a:t>So far, it is assumed that the measured quantity is a same kind of uncertain variable</a:t>
            </a:r>
          </a:p>
          <a:p>
            <a:r>
              <a:rPr lang="en-US" dirty="0"/>
              <a:t>Measured quantity can be different from the quantity of interest</a:t>
            </a:r>
          </a:p>
          <a:p>
            <a:pPr lvl="1"/>
            <a:r>
              <a:rPr lang="en-US" dirty="0"/>
              <a:t>Measure natural frequency to estimate the change in stiffness due to damage</a:t>
            </a:r>
          </a:p>
          <a:p>
            <a:pPr lvl="1"/>
            <a:r>
              <a:rPr lang="en-US" dirty="0"/>
              <a:t>This is called </a:t>
            </a:r>
            <a:r>
              <a:rPr lang="en-US" dirty="0">
                <a:solidFill>
                  <a:srgbClr val="FF0000"/>
                </a:solidFill>
              </a:rPr>
              <a:t>calibration</a:t>
            </a:r>
            <a:r>
              <a:rPr lang="en-US" dirty="0"/>
              <a:t> of parameters</a:t>
            </a:r>
          </a:p>
          <a:p>
            <a:pPr lvl="1"/>
            <a:r>
              <a:rPr lang="en-US" dirty="0"/>
              <a:t>most engineering computation requires model parameters, which need to be identified based on experimental observations</a:t>
            </a:r>
          </a:p>
          <a:p>
            <a:r>
              <a:rPr lang="en-US" dirty="0"/>
              <a:t>Estimation of model parameters is a key step in prognostics</a:t>
            </a:r>
          </a:p>
          <a:p>
            <a:pPr lvl="1"/>
            <a:r>
              <a:rPr lang="en-US" dirty="0"/>
              <a:t>Conventional regression can be used for identifying model parameters</a:t>
            </a:r>
          </a:p>
          <a:p>
            <a:pPr lvl="1"/>
            <a:r>
              <a:rPr lang="en-US" dirty="0"/>
              <a:t>Bayes’ theorem can provide more comprehensive information: not only the most likelihood value but also uncertainty associated with it</a:t>
            </a:r>
          </a:p>
        </p:txBody>
      </p:sp>
      <p:sp>
        <p:nvSpPr>
          <p:cNvPr id="3" name="Title 2">
            <a:extLst>
              <a:ext uri="{FF2B5EF4-FFF2-40B4-BE49-F238E27FC236}">
                <a16:creationId xmlns:a16="http://schemas.microsoft.com/office/drawing/2014/main" id="{29DEB2A4-F110-4096-A979-FAD67332D9FA}"/>
              </a:ext>
            </a:extLst>
          </p:cNvPr>
          <p:cNvSpPr>
            <a:spLocks noGrp="1"/>
          </p:cNvSpPr>
          <p:nvPr>
            <p:ph type="title"/>
          </p:nvPr>
        </p:nvSpPr>
        <p:spPr/>
        <p:txBody>
          <a:bodyPr/>
          <a:lstStyle/>
          <a:p>
            <a:r>
              <a:rPr lang="en-US" dirty="0"/>
              <a:t>Bayes’ Theorem for Parameter Estimation</a:t>
            </a:r>
          </a:p>
        </p:txBody>
      </p:sp>
    </p:spTree>
    <p:extLst>
      <p:ext uri="{BB962C8B-B14F-4D97-AF65-F5344CB8AC3E}">
        <p14:creationId xmlns:p14="http://schemas.microsoft.com/office/powerpoint/2010/main" val="1778009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307739A-68DC-4EF5-8925-9CBCEE224638}"/>
                  </a:ext>
                </a:extLst>
              </p:cNvPr>
              <p:cNvSpPr>
                <a:spLocks noGrp="1"/>
              </p:cNvSpPr>
              <p:nvPr>
                <p:ph type="body" sz="quarter" idx="10"/>
              </p:nvPr>
            </p:nvSpPr>
            <p:spPr/>
            <p:txBody>
              <a:bodyPr/>
              <a:lstStyle/>
              <a:p>
                <a:r>
                  <a:rPr lang="en-US" i="0" dirty="0"/>
                  <a:t>Bayes’ theorem for model parameter estimation</a:t>
                </a:r>
              </a:p>
              <a:p>
                <a:endParaRPr lang="en-US" dirty="0"/>
              </a:p>
              <a:p>
                <a:endParaRPr lang="en-US" i="0" dirty="0"/>
              </a:p>
              <a:p>
                <a:pPr lvl="1"/>
                <a14:m>
                  <m:oMath xmlns:m="http://schemas.openxmlformats.org/officeDocument/2006/math">
                    <m:r>
                      <a:rPr lang="en-US" b="1" i="0" smtClean="0">
                        <a:latin typeface="Cambria Math" panose="02040503050406030204" pitchFamily="18" charset="0"/>
                      </a:rPr>
                      <m:t>𝛉</m:t>
                    </m:r>
                  </m:oMath>
                </a14:m>
                <a:r>
                  <a:rPr lang="en-US" dirty="0"/>
                  <a:t> : vector of model parameters, </a:t>
                </a:r>
                <a14:m>
                  <m:oMath xmlns:m="http://schemas.openxmlformats.org/officeDocument/2006/math">
                    <m:r>
                      <a:rPr lang="en-US" b="1" i="0" smtClean="0">
                        <a:latin typeface="Cambria Math" panose="02040503050406030204" pitchFamily="18" charset="0"/>
                      </a:rPr>
                      <m:t>𝐲</m:t>
                    </m:r>
                  </m:oMath>
                </a14:m>
                <a:r>
                  <a:rPr lang="en-US" dirty="0"/>
                  <a:t>: measured data</a:t>
                </a:r>
              </a:p>
              <a:p>
                <a:r>
                  <a:rPr lang="en-US" dirty="0">
                    <a:solidFill>
                      <a:srgbClr val="FF0000"/>
                    </a:solidFill>
                  </a:rPr>
                  <a:t>Bayesian inference </a:t>
                </a:r>
                <a:r>
                  <a:rPr lang="en-US" dirty="0"/>
                  <a:t>or Bayesian updating</a:t>
                </a:r>
              </a:p>
              <a:p>
                <a:pPr lvl="1"/>
                <a:r>
                  <a:rPr lang="en-US" dirty="0"/>
                  <a:t>the posterior is about model parameters, while the likelihood is measurement of a physical quantity</a:t>
                </a:r>
              </a:p>
              <a:p>
                <a:pPr lvl="1"/>
                <a:r>
                  <a:rPr lang="en-US" dirty="0"/>
                  <a:t>a physical model must be employed to relate the model parameters with measured data</a:t>
                </a:r>
              </a:p>
              <a:p>
                <a:r>
                  <a:rPr lang="en-US" dirty="0"/>
                  <a:t>Ex) Crack propagation using Paris model</a:t>
                </a:r>
              </a:p>
              <a:p>
                <a:pPr lvl="1"/>
                <a:r>
                  <a:rPr lang="en-US" dirty="0"/>
                  <a:t>Use Paris model calculate the likelihood; the probability to obtain measured crack size </a:t>
                </a:r>
                <a14:m>
                  <m:oMath xmlns:m="http://schemas.openxmlformats.org/officeDocument/2006/math">
                    <m:r>
                      <a:rPr lang="en-US" b="1" i="0" smtClean="0">
                        <a:latin typeface="Cambria Math" panose="02040503050406030204" pitchFamily="18" charset="0"/>
                      </a:rPr>
                      <m:t>𝐲</m:t>
                    </m:r>
                  </m:oMath>
                </a14:m>
                <a:r>
                  <a:rPr lang="en-US" dirty="0"/>
                  <a:t> for given parameter values </a:t>
                </a:r>
                <a14:m>
                  <m:oMath xmlns:m="http://schemas.openxmlformats.org/officeDocument/2006/math">
                    <m:r>
                      <a:rPr lang="en-US" b="1" i="0" smtClean="0">
                        <a:latin typeface="Cambria Math" panose="02040503050406030204" pitchFamily="18" charset="0"/>
                      </a:rPr>
                      <m:t>𝛉</m:t>
                    </m:r>
                  </m:oMath>
                </a14:m>
                <a:endParaRPr lang="en-US" dirty="0"/>
              </a:p>
              <a:p>
                <a:pPr lvl="1"/>
                <a:r>
                  <a:rPr lang="en-US" dirty="0"/>
                  <a:t>Select different values of </a:t>
                </a:r>
                <a14:m>
                  <m:oMath xmlns:m="http://schemas.openxmlformats.org/officeDocument/2006/math">
                    <m:r>
                      <a:rPr lang="en-US" b="1" i="0" smtClean="0">
                        <a:latin typeface="Cambria Math" panose="02040503050406030204" pitchFamily="18" charset="0"/>
                      </a:rPr>
                      <m:t>𝛉</m:t>
                    </m:r>
                  </m:oMath>
                </a14:m>
                <a:r>
                  <a:rPr lang="en-US" dirty="0"/>
                  <a:t> and calculate the probability of getting </a:t>
                </a:r>
                <a14:m>
                  <m:oMath xmlns:m="http://schemas.openxmlformats.org/officeDocument/2006/math">
                    <m:r>
                      <a:rPr lang="en-US" b="1" i="0" smtClean="0">
                        <a:latin typeface="Cambria Math" panose="02040503050406030204" pitchFamily="18" charset="0"/>
                      </a:rPr>
                      <m:t>𝐲</m:t>
                    </m:r>
                  </m:oMath>
                </a14:m>
                <a:endParaRPr lang="en-US" b="1" dirty="0"/>
              </a:p>
            </p:txBody>
          </p:sp>
        </mc:Choice>
        <mc:Fallback xmlns="">
          <p:sp>
            <p:nvSpPr>
              <p:cNvPr id="2" name="Text Placeholder 1">
                <a:extLst>
                  <a:ext uri="{FF2B5EF4-FFF2-40B4-BE49-F238E27FC236}">
                    <a16:creationId xmlns:a16="http://schemas.microsoft.com/office/drawing/2014/main" id="{4307739A-68DC-4EF5-8925-9CBCEE22463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FE746D1-2EB4-4C81-8314-755C5C1F6F03}"/>
              </a:ext>
            </a:extLst>
          </p:cNvPr>
          <p:cNvSpPr>
            <a:spLocks noGrp="1"/>
          </p:cNvSpPr>
          <p:nvPr>
            <p:ph type="title"/>
          </p:nvPr>
        </p:nvSpPr>
        <p:spPr/>
        <p:txBody>
          <a:bodyPr/>
          <a:lstStyle/>
          <a:p>
            <a:r>
              <a:rPr lang="en-US" dirty="0"/>
              <a:t>Bayesian Inference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628E80-F3B1-4215-BC5B-A1AA5B8EC877}"/>
                  </a:ext>
                </a:extLst>
              </p:cNvPr>
              <p:cNvSpPr txBox="1"/>
              <p:nvPr/>
            </p:nvSpPr>
            <p:spPr>
              <a:xfrm>
                <a:off x="2804160" y="1649730"/>
                <a:ext cx="2388923" cy="651269"/>
              </a:xfrm>
              <a:prstGeom prst="rect">
                <a:avLst/>
              </a:prstGeom>
              <a:noFill/>
              <a:ln w="28575">
                <a:solidFill>
                  <a:srgbClr val="0000CC"/>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𝛉</m:t>
                          </m:r>
                        </m:e>
                        <m:e>
                          <m:r>
                            <a:rPr lang="en-US" sz="2000" b="1" i="0" smtClean="0">
                              <a:latin typeface="Cambria Math" panose="02040503050406030204" pitchFamily="18" charset="0"/>
                            </a:rPr>
                            <m:t>𝐲</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𝐲</m:t>
                              </m:r>
                            </m:e>
                            <m:e>
                              <m:r>
                                <a:rPr lang="en-US" sz="2000" b="1" i="0" smtClean="0">
                                  <a:latin typeface="Cambria Math" panose="02040503050406030204" pitchFamily="18" charset="0"/>
                                </a:rPr>
                                <m:t>𝛉</m:t>
                              </m:r>
                            </m:e>
                          </m:d>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1" i="0" smtClean="0">
                              <a:latin typeface="Cambria Math" panose="02040503050406030204" pitchFamily="18" charset="0"/>
                            </a:rPr>
                            <m:t>𝛉</m:t>
                          </m:r>
                          <m:r>
                            <a:rPr lang="en-US" sz="2000" b="0" i="1" smtClean="0">
                              <a:latin typeface="Cambria Math" panose="02040503050406030204" pitchFamily="18" charset="0"/>
                            </a:rPr>
                            <m:t>)</m:t>
                          </m:r>
                        </m:num>
                        <m:den>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1" i="0" smtClean="0">
                              <a:latin typeface="Cambria Math" panose="02040503050406030204" pitchFamily="18" charset="0"/>
                            </a:rPr>
                            <m:t>𝐲</m:t>
                          </m:r>
                          <m:r>
                            <a:rPr lang="en-US" sz="2000" b="0" i="1" smtClean="0">
                              <a:latin typeface="Cambria Math" panose="02040503050406030204" pitchFamily="18" charset="0"/>
                            </a:rPr>
                            <m:t>)</m:t>
                          </m:r>
                        </m:den>
                      </m:f>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08628E80-F3B1-4215-BC5B-A1AA5B8EC877}"/>
                  </a:ext>
                </a:extLst>
              </p:cNvPr>
              <p:cNvSpPr txBox="1">
                <a:spLocks noRot="1" noChangeAspect="1" noMove="1" noResize="1" noEditPoints="1" noAdjustHandles="1" noChangeArrowheads="1" noChangeShapeType="1" noTextEdit="1"/>
              </p:cNvSpPr>
              <p:nvPr/>
            </p:nvSpPr>
            <p:spPr>
              <a:xfrm>
                <a:off x="2804160" y="1649730"/>
                <a:ext cx="2388923" cy="651269"/>
              </a:xfrm>
              <a:prstGeom prst="rect">
                <a:avLst/>
              </a:prstGeom>
              <a:blipFill>
                <a:blip r:embed="rId3"/>
                <a:stretch>
                  <a:fillRect/>
                </a:stretch>
              </a:blipFill>
              <a:ln w="28575">
                <a:solidFill>
                  <a:srgbClr val="0000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B28AEFF-D253-48BD-89DC-7807F1499AFF}"/>
                  </a:ext>
                </a:extLst>
              </p:cNvPr>
              <p:cNvSpPr txBox="1"/>
              <p:nvPr/>
            </p:nvSpPr>
            <p:spPr>
              <a:xfrm>
                <a:off x="6398021" y="1821475"/>
                <a:ext cx="2299284" cy="307777"/>
              </a:xfrm>
              <a:prstGeom prst="rect">
                <a:avLst/>
              </a:prstGeom>
              <a:noFill/>
              <a:ln w="28575">
                <a:noFill/>
              </a:ln>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𝛉</m:t>
                        </m:r>
                      </m:e>
                      <m:e>
                        <m:r>
                          <a:rPr lang="en-US" sz="2000" b="1" i="0" smtClean="0">
                            <a:latin typeface="Cambria Math" panose="02040503050406030204" pitchFamily="18" charset="0"/>
                          </a:rPr>
                          <m:t>𝐲</m:t>
                        </m:r>
                      </m:e>
                    </m:d>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a:latin typeface="Cambria Math" panose="02040503050406030204" pitchFamily="18" charset="0"/>
                          </a:rPr>
                          <m:t>𝐲</m:t>
                        </m:r>
                      </m:e>
                      <m:e>
                        <m:r>
                          <a:rPr lang="en-US" sz="2000" b="1">
                            <a:latin typeface="Cambria Math" panose="02040503050406030204" pitchFamily="18" charset="0"/>
                          </a:rPr>
                          <m:t>𝛉</m:t>
                        </m:r>
                      </m:e>
                    </m:d>
                    <m:r>
                      <a:rPr lang="en-US" sz="2000" i="1">
                        <a:latin typeface="Cambria Math" panose="02040503050406030204" pitchFamily="18" charset="0"/>
                      </a:rPr>
                      <m:t>𝑓</m:t>
                    </m:r>
                    <m:r>
                      <a:rPr lang="en-US" sz="2000" i="1">
                        <a:latin typeface="Cambria Math" panose="02040503050406030204" pitchFamily="18" charset="0"/>
                      </a:rPr>
                      <m:t>(</m:t>
                    </m:r>
                    <m:r>
                      <a:rPr lang="en-US" sz="2000" b="1">
                        <a:latin typeface="Cambria Math" panose="02040503050406030204" pitchFamily="18" charset="0"/>
                      </a:rPr>
                      <m:t>𝛉</m:t>
                    </m:r>
                    <m:r>
                      <a:rPr lang="en-US" sz="2000" i="1">
                        <a:latin typeface="Cambria Math" panose="02040503050406030204" pitchFamily="18" charset="0"/>
                      </a:rPr>
                      <m:t>)</m:t>
                    </m:r>
                  </m:oMath>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DB28AEFF-D253-48BD-89DC-7807F1499AFF}"/>
                  </a:ext>
                </a:extLst>
              </p:cNvPr>
              <p:cNvSpPr txBox="1">
                <a:spLocks noRot="1" noChangeAspect="1" noMove="1" noResize="1" noEditPoints="1" noAdjustHandles="1" noChangeArrowheads="1" noChangeShapeType="1" noTextEdit="1"/>
              </p:cNvSpPr>
              <p:nvPr/>
            </p:nvSpPr>
            <p:spPr>
              <a:xfrm>
                <a:off x="6398021" y="1821475"/>
                <a:ext cx="2299284" cy="307777"/>
              </a:xfrm>
              <a:prstGeom prst="rect">
                <a:avLst/>
              </a:prstGeom>
              <a:blipFill>
                <a:blip r:embed="rId4"/>
                <a:stretch>
                  <a:fillRect l="-5305" r="-4509" b="-40000"/>
                </a:stretch>
              </a:blipFill>
              <a:ln w="28575">
                <a:noFill/>
              </a:ln>
            </p:spPr>
            <p:txBody>
              <a:bodyPr/>
              <a:lstStyle/>
              <a:p>
                <a:r>
                  <a:rPr lang="en-US">
                    <a:noFill/>
                  </a:rPr>
                  <a:t> </a:t>
                </a:r>
              </a:p>
            </p:txBody>
          </p:sp>
        </mc:Fallback>
      </mc:AlternateContent>
      <p:sp>
        <p:nvSpPr>
          <p:cNvPr id="6" name="Arrow: Right 5">
            <a:extLst>
              <a:ext uri="{FF2B5EF4-FFF2-40B4-BE49-F238E27FC236}">
                <a16:creationId xmlns:a16="http://schemas.microsoft.com/office/drawing/2014/main" id="{94075EAC-532A-403A-9EE0-A5F895E1D05E}"/>
              </a:ext>
            </a:extLst>
          </p:cNvPr>
          <p:cNvSpPr/>
          <p:nvPr/>
        </p:nvSpPr>
        <p:spPr>
          <a:xfrm>
            <a:off x="5608320" y="1857253"/>
            <a:ext cx="411480" cy="236220"/>
          </a:xfrm>
          <a:prstGeom prst="rightArrow">
            <a:avLst/>
          </a:prstGeom>
          <a:solidFill>
            <a:srgbClr val="FFFF00"/>
          </a:solid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603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440E0-8263-45BA-8FA6-66E435FE95B2}"/>
              </a:ext>
            </a:extLst>
          </p:cNvPr>
          <p:cNvSpPr>
            <a:spLocks noGrp="1"/>
          </p:cNvSpPr>
          <p:nvPr>
            <p:ph type="ctrTitle"/>
          </p:nvPr>
        </p:nvSpPr>
        <p:spPr/>
        <p:txBody>
          <a:bodyPr/>
          <a:lstStyle/>
          <a:p>
            <a:r>
              <a:rPr lang="en-US" dirty="0"/>
              <a:t>5. Bayesian Updating</a:t>
            </a:r>
          </a:p>
        </p:txBody>
      </p:sp>
      <p:sp>
        <p:nvSpPr>
          <p:cNvPr id="5" name="Subtitle 4">
            <a:extLst>
              <a:ext uri="{FF2B5EF4-FFF2-40B4-BE49-F238E27FC236}">
                <a16:creationId xmlns:a16="http://schemas.microsoft.com/office/drawing/2014/main" id="{0EEF7087-496D-4444-A1F2-972C7B57A0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1305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3D4EC77-516D-43B5-ADB4-E820CC6D5B69}"/>
                  </a:ext>
                </a:extLst>
              </p:cNvPr>
              <p:cNvSpPr>
                <a:spLocks noGrp="1"/>
              </p:cNvSpPr>
              <p:nvPr>
                <p:ph type="body" sz="quarter" idx="10"/>
              </p:nvPr>
            </p:nvSpPr>
            <p:spPr/>
            <p:txBody>
              <a:bodyPr/>
              <a:lstStyle/>
              <a:p>
                <a:r>
                  <a:rPr lang="en-US" dirty="0"/>
                  <a:t>Posterior distribution = likelihood function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prior distribution</a:t>
                </a:r>
              </a:p>
              <a:p>
                <a:pPr lvl="1"/>
                <a:r>
                  <a:rPr lang="en-US" dirty="0">
                    <a:solidFill>
                      <a:srgbClr val="FF0000"/>
                    </a:solidFill>
                  </a:rPr>
                  <a:t>Likelihood function </a:t>
                </a:r>
                <a:r>
                  <a:rPr lang="en-US" dirty="0"/>
                  <a:t>is similar to probability density function, but it is different</a:t>
                </a:r>
              </a:p>
              <a:p>
                <a:r>
                  <a:rPr lang="en-US" dirty="0">
                    <a:solidFill>
                      <a:srgbClr val="FF0000"/>
                    </a:solidFill>
                  </a:rPr>
                  <a:t>overall Bayesian method</a:t>
                </a:r>
                <a:r>
                  <a:rPr lang="en-US" dirty="0"/>
                  <a:t>: posterior distribution is obtained by multiplying likelihood of all data with the prior distribution</a:t>
                </a:r>
              </a:p>
              <a:p>
                <a:r>
                  <a:rPr lang="en-US" dirty="0">
                    <a:solidFill>
                      <a:srgbClr val="FF0000"/>
                    </a:solidFill>
                  </a:rPr>
                  <a:t>recursive Bayesian method</a:t>
                </a:r>
                <a:r>
                  <a:rPr lang="en-US" dirty="0"/>
                  <a:t>: </a:t>
                </a:r>
              </a:p>
              <a:p>
                <a:pPr lvl="1"/>
                <a:r>
                  <a:rPr lang="en-US" dirty="0"/>
                  <a:t>Bayesian update is employed one data point at a time</a:t>
                </a:r>
              </a:p>
              <a:p>
                <a:pPr lvl="1"/>
                <a:r>
                  <a:rPr lang="en-US" dirty="0"/>
                  <a:t>the posterior distribution from the previous update is used as a prior distribution and likelihood includes only a single test data</a:t>
                </a:r>
              </a:p>
              <a:p>
                <a:r>
                  <a:rPr lang="en-US" dirty="0"/>
                  <a:t>Mathematically, these two Bayesian updating methods are equivalent and should yield the identical posterior distribution</a:t>
                </a:r>
              </a:p>
              <a:p>
                <a:r>
                  <a:rPr lang="en-US" dirty="0"/>
                  <a:t>They become different numerically, especially when a PDF is rep-resented by samples</a:t>
                </a:r>
              </a:p>
              <a:p>
                <a:pPr lvl="1"/>
                <a:endParaRPr lang="en-US" dirty="0"/>
              </a:p>
            </p:txBody>
          </p:sp>
        </mc:Choice>
        <mc:Fallback xmlns="">
          <p:sp>
            <p:nvSpPr>
              <p:cNvPr id="2" name="Text Placeholder 1">
                <a:extLst>
                  <a:ext uri="{FF2B5EF4-FFF2-40B4-BE49-F238E27FC236}">
                    <a16:creationId xmlns:a16="http://schemas.microsoft.com/office/drawing/2014/main" id="{33D4EC77-516D-43B5-ADB4-E820CC6D5B6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373DD9E-F36F-48EC-B9F8-22E1F45A9FDD}"/>
              </a:ext>
            </a:extLst>
          </p:cNvPr>
          <p:cNvSpPr>
            <a:spLocks noGrp="1"/>
          </p:cNvSpPr>
          <p:nvPr>
            <p:ph type="title"/>
          </p:nvPr>
        </p:nvSpPr>
        <p:spPr/>
        <p:txBody>
          <a:bodyPr/>
          <a:lstStyle/>
          <a:p>
            <a:r>
              <a:rPr lang="en-US" dirty="0"/>
              <a:t>Bayesian Updating</a:t>
            </a:r>
          </a:p>
        </p:txBody>
      </p:sp>
    </p:spTree>
    <p:extLst>
      <p:ext uri="{BB962C8B-B14F-4D97-AF65-F5344CB8AC3E}">
        <p14:creationId xmlns:p14="http://schemas.microsoft.com/office/powerpoint/2010/main" val="3785000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8015A4-1D0B-4755-B0E2-A56A68B62BBA}"/>
              </a:ext>
            </a:extLst>
          </p:cNvPr>
          <p:cNvSpPr>
            <a:spLocks noGrp="1"/>
          </p:cNvSpPr>
          <p:nvPr>
            <p:ph type="body" sz="quarter" idx="10"/>
          </p:nvPr>
        </p:nvSpPr>
        <p:spPr/>
        <p:txBody>
          <a:bodyPr/>
          <a:lstStyle/>
          <a:p>
            <a:r>
              <a:rPr lang="en-US" dirty="0"/>
              <a:t>Assume uniform prior and 2 data from uniform test variability</a:t>
            </a:r>
          </a:p>
        </p:txBody>
      </p:sp>
      <p:sp>
        <p:nvSpPr>
          <p:cNvPr id="3" name="Title 2">
            <a:extLst>
              <a:ext uri="{FF2B5EF4-FFF2-40B4-BE49-F238E27FC236}">
                <a16:creationId xmlns:a16="http://schemas.microsoft.com/office/drawing/2014/main" id="{E68E3B2A-4A7D-451A-8544-440AFEA9E989}"/>
              </a:ext>
            </a:extLst>
          </p:cNvPr>
          <p:cNvSpPr>
            <a:spLocks noGrp="1"/>
          </p:cNvSpPr>
          <p:nvPr>
            <p:ph type="title"/>
          </p:nvPr>
        </p:nvSpPr>
        <p:spPr/>
        <p:txBody>
          <a:bodyPr/>
          <a:lstStyle/>
          <a:p>
            <a:r>
              <a:rPr lang="en-US" dirty="0"/>
              <a:t>Recursive Bayesian Update</a:t>
            </a:r>
          </a:p>
        </p:txBody>
      </p:sp>
      <p:pic>
        <p:nvPicPr>
          <p:cNvPr id="4" name="그림 18">
            <a:extLst>
              <a:ext uri="{FF2B5EF4-FFF2-40B4-BE49-F238E27FC236}">
                <a16:creationId xmlns:a16="http://schemas.microsoft.com/office/drawing/2014/main" id="{F919E024-92A0-4E5B-80FD-38051B34E2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3624" y="1704215"/>
            <a:ext cx="6617336" cy="4655206"/>
          </a:xfrm>
          <a:prstGeom prst="rect">
            <a:avLst/>
          </a:prstGeom>
        </p:spPr>
      </p:pic>
    </p:spTree>
    <p:extLst>
      <p:ext uri="{BB962C8B-B14F-4D97-AF65-F5344CB8AC3E}">
        <p14:creationId xmlns:p14="http://schemas.microsoft.com/office/powerpoint/2010/main" val="2755165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1272A-2235-438A-9A2C-AA803BC1D65C}"/>
              </a:ext>
            </a:extLst>
          </p:cNvPr>
          <p:cNvSpPr>
            <a:spLocks noGrp="1"/>
          </p:cNvSpPr>
          <p:nvPr>
            <p:ph type="body" sz="quarter" idx="10"/>
          </p:nvPr>
        </p:nvSpPr>
        <p:spPr/>
        <p:txBody>
          <a:bodyPr/>
          <a:lstStyle/>
          <a:p>
            <a:r>
              <a:rPr lang="en-US" dirty="0"/>
              <a:t>the posterior distribution from the previous data is used as a prior distribution for the next data</a:t>
            </a:r>
          </a:p>
        </p:txBody>
      </p:sp>
      <p:sp>
        <p:nvSpPr>
          <p:cNvPr id="3" name="Title 2">
            <a:extLst>
              <a:ext uri="{FF2B5EF4-FFF2-40B4-BE49-F238E27FC236}">
                <a16:creationId xmlns:a16="http://schemas.microsoft.com/office/drawing/2014/main" id="{2EB8E6B8-7027-4231-9D8D-2354EAF52327}"/>
              </a:ext>
            </a:extLst>
          </p:cNvPr>
          <p:cNvSpPr>
            <a:spLocks noGrp="1"/>
          </p:cNvSpPr>
          <p:nvPr>
            <p:ph type="title"/>
          </p:nvPr>
        </p:nvSpPr>
        <p:spPr/>
        <p:txBody>
          <a:bodyPr/>
          <a:lstStyle/>
          <a:p>
            <a:r>
              <a:rPr lang="en-US" dirty="0"/>
              <a:t>Recursive Bayesian Update cont.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B43617-F036-4D96-9F00-C9901E24598A}"/>
                  </a:ext>
                </a:extLst>
              </p:cNvPr>
              <p:cNvSpPr txBox="1"/>
              <p:nvPr/>
            </p:nvSpPr>
            <p:spPr>
              <a:xfrm>
                <a:off x="2712720" y="1887141"/>
                <a:ext cx="3513013" cy="1846659"/>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𝛉</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1</m:t>
                              </m:r>
                            </m:sub>
                          </m:sSub>
                        </m:e>
                        <m:e>
                          <m:r>
                            <a:rPr lang="en-US" sz="2000" b="1" i="0" smtClean="0">
                              <a:latin typeface="Cambria Math" panose="02040503050406030204" pitchFamily="18" charset="0"/>
                              <a:ea typeface="Cambria Math" panose="02040503050406030204" pitchFamily="18" charset="0"/>
                            </a:rPr>
                            <m:t>𝛉</m:t>
                          </m:r>
                        </m:e>
                      </m:d>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r>
                            <a:rPr lang="en-US" sz="2000" b="1" i="0" smtClean="0">
                              <a:latin typeface="Cambria Math" panose="02040503050406030204" pitchFamily="18" charset="0"/>
                              <a:ea typeface="Cambria Math" panose="02040503050406030204" pitchFamily="18" charset="0"/>
                            </a:rPr>
                            <m:t>𝛉</m:t>
                          </m:r>
                        </m:e>
                      </m:d>
                    </m:oMath>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a:latin typeface="Cambria Math" panose="02040503050406030204" pitchFamily="18" charset="0"/>
                            </a:rPr>
                            <m:t>𝛉</m:t>
                          </m:r>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1:2</m:t>
                              </m:r>
                            </m:sub>
                          </m:sSub>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2</m:t>
                              </m:r>
                            </m:sub>
                          </m:sSub>
                        </m:e>
                        <m:e>
                          <m:r>
                            <a:rPr lang="en-US" sz="2000" b="1">
                              <a:latin typeface="Cambria Math" panose="02040503050406030204" pitchFamily="18" charset="0"/>
                              <a:ea typeface="Cambria Math" panose="02040503050406030204" pitchFamily="18" charset="0"/>
                            </a:rPr>
                            <m:t>𝛉</m:t>
                          </m:r>
                        </m:e>
                      </m:d>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a:latin typeface="Cambria Math" panose="02040503050406030204" pitchFamily="18" charset="0"/>
                            </a:rPr>
                            <m:t>𝛉</m:t>
                          </m:r>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1</m:t>
                              </m:r>
                            </m:sub>
                          </m:sSub>
                        </m:e>
                      </m:d>
                    </m:oMath>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a:latin typeface="Cambria Math" panose="02040503050406030204" pitchFamily="18" charset="0"/>
                            </a:rPr>
                            <m:t>𝛉</m:t>
                          </m:r>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1:</m:t>
                              </m:r>
                              <m:r>
                                <a:rPr lang="en-US" sz="2000" b="0" i="1" smtClean="0">
                                  <a:latin typeface="Cambria Math" panose="02040503050406030204" pitchFamily="18" charset="0"/>
                                </a:rPr>
                                <m:t>𝑘</m:t>
                              </m:r>
                            </m:sub>
                          </m:sSub>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𝑘</m:t>
                              </m:r>
                            </m:sub>
                          </m:sSub>
                        </m:e>
                        <m:e>
                          <m:r>
                            <a:rPr lang="en-US" sz="2000" b="1">
                              <a:latin typeface="Cambria Math" panose="02040503050406030204" pitchFamily="18" charset="0"/>
                              <a:ea typeface="Cambria Math" panose="02040503050406030204" pitchFamily="18" charset="0"/>
                            </a:rPr>
                            <m:t>𝛉</m:t>
                          </m:r>
                        </m:e>
                      </m:d>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a:latin typeface="Cambria Math" panose="02040503050406030204" pitchFamily="18" charset="0"/>
                            </a:rPr>
                            <m:t>𝛉</m:t>
                          </m:r>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−1</m:t>
                              </m:r>
                            </m:sub>
                          </m:sSub>
                        </m:e>
                      </m:d>
                    </m:oMath>
                  </m:oMathPara>
                </a14:m>
                <a:endParaRPr lang="en-US" sz="2000" b="0" i="1" dirty="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F2B43617-F036-4D96-9F00-C9901E24598A}"/>
                  </a:ext>
                </a:extLst>
              </p:cNvPr>
              <p:cNvSpPr txBox="1">
                <a:spLocks noRot="1" noChangeAspect="1" noMove="1" noResize="1" noEditPoints="1" noAdjustHandles="1" noChangeArrowheads="1" noChangeShapeType="1" noTextEdit="1"/>
              </p:cNvSpPr>
              <p:nvPr/>
            </p:nvSpPr>
            <p:spPr>
              <a:xfrm>
                <a:off x="2712720" y="1887141"/>
                <a:ext cx="3513013" cy="184665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01950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63526" y="945360"/>
                <a:ext cx="8534400" cy="2097088"/>
              </a:xfrm>
            </p:spPr>
            <p:txBody>
              <a:bodyPr/>
              <a:lstStyle/>
              <a:p>
                <a:r>
                  <a:rPr lang="en-US" dirty="0"/>
                  <a:t>Estimate the uncertainty of normalized failure strength given 3 test data</a:t>
                </a:r>
              </a:p>
              <a:p>
                <a:r>
                  <a:rPr lang="en-US" dirty="0"/>
                  <a:t>Prior distribution of failure strength is uniformly distributed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𝑈</m:t>
                    </m:r>
                    <m:r>
                      <a:rPr lang="en-US" i="1" dirty="0" smtClean="0">
                        <a:latin typeface="Cambria Math" panose="02040503050406030204" pitchFamily="18" charset="0"/>
                      </a:rPr>
                      <m:t>(0.9, 1.1)</m:t>
                    </m:r>
                  </m:oMath>
                </a14:m>
                <a:endParaRPr lang="en-US" dirty="0"/>
              </a:p>
              <a:p>
                <a:r>
                  <a:rPr lang="en-US" dirty="0"/>
                  <a:t>3 tensile tests yield measured failure strength of 1.05, 1.10, and 1.15</a:t>
                </a:r>
              </a:p>
              <a:p>
                <a:r>
                  <a:rPr lang="en-US" dirty="0"/>
                  <a:t>Test variability is uniformly distributed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𝑈</m:t>
                    </m:r>
                    <m:d>
                      <m:dPr>
                        <m:ctrlPr>
                          <a:rPr lang="en-US" i="1" dirty="0" smtClean="0">
                            <a:latin typeface="Cambria Math" panose="02040503050406030204" pitchFamily="18" charset="0"/>
                          </a:rPr>
                        </m:ctrlPr>
                      </m:dPr>
                      <m:e>
                        <m:r>
                          <a:rPr lang="en-US" i="1" dirty="0" smtClean="0">
                            <a:latin typeface="Cambria Math" panose="02040503050406030204" pitchFamily="18" charset="0"/>
                          </a:rPr>
                          <m:t>−0.15, 0.15</m:t>
                        </m:r>
                      </m:e>
                    </m:d>
                  </m:oMath>
                </a14:m>
                <a:endParaRPr lang="en-US" dirty="0"/>
              </a:p>
              <a:p>
                <a:endParaRPr lang="en-US" dirty="0"/>
              </a:p>
              <a:p>
                <a:r>
                  <a:rPr lang="en-US" dirty="0"/>
                  <a:t>First data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=1.05</m:t>
                    </m:r>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63526" y="945360"/>
                <a:ext cx="8534400" cy="2097088"/>
              </a:xfrm>
              <a:blipFill>
                <a:blip r:embed="rId2"/>
                <a:stretch>
                  <a:fillRect l="-643" t="-1163" b="-3343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Ex) Bayesian Updating of Failure Strength</a:t>
            </a:r>
          </a:p>
        </p:txBody>
      </p:sp>
      <p:grpSp>
        <p:nvGrpSpPr>
          <p:cNvPr id="100" name="Group 99"/>
          <p:cNvGrpSpPr/>
          <p:nvPr/>
        </p:nvGrpSpPr>
        <p:grpSpPr>
          <a:xfrm>
            <a:off x="1075531" y="3630620"/>
            <a:ext cx="4351337" cy="2449507"/>
            <a:chOff x="2054226" y="4030668"/>
            <a:chExt cx="4351337" cy="2449507"/>
          </a:xfrm>
        </p:grpSpPr>
        <p:sp>
          <p:nvSpPr>
            <p:cNvPr id="6" name="Line 506"/>
            <p:cNvSpPr>
              <a:spLocks noChangeShapeType="1"/>
            </p:cNvSpPr>
            <p:nvPr/>
          </p:nvSpPr>
          <p:spPr bwMode="auto">
            <a:xfrm>
              <a:off x="2235201" y="4064005"/>
              <a:ext cx="4135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07"/>
            <p:cNvSpPr>
              <a:spLocks noChangeShapeType="1"/>
            </p:cNvSpPr>
            <p:nvPr/>
          </p:nvSpPr>
          <p:spPr bwMode="auto">
            <a:xfrm>
              <a:off x="2235201" y="6018213"/>
              <a:ext cx="4135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10"/>
            <p:cNvSpPr>
              <a:spLocks noChangeShapeType="1"/>
            </p:cNvSpPr>
            <p:nvPr/>
          </p:nvSpPr>
          <p:spPr bwMode="auto">
            <a:xfrm>
              <a:off x="2235201" y="6018213"/>
              <a:ext cx="4135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12"/>
            <p:cNvSpPr>
              <a:spLocks noChangeShapeType="1"/>
            </p:cNvSpPr>
            <p:nvPr/>
          </p:nvSpPr>
          <p:spPr bwMode="auto">
            <a:xfrm flipV="1">
              <a:off x="2601913" y="597693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13"/>
            <p:cNvSpPr>
              <a:spLocks noChangeShapeType="1"/>
            </p:cNvSpPr>
            <p:nvPr/>
          </p:nvSpPr>
          <p:spPr bwMode="auto">
            <a:xfrm>
              <a:off x="2601913" y="4064005"/>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514"/>
            <p:cNvSpPr>
              <a:spLocks noChangeArrowheads="1"/>
            </p:cNvSpPr>
            <p:nvPr/>
          </p:nvSpPr>
          <p:spPr bwMode="auto">
            <a:xfrm>
              <a:off x="2527301" y="603091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0.9</a:t>
              </a:r>
              <a:endParaRPr lang="en-US" altLang="en-US"/>
            </a:p>
          </p:txBody>
        </p:sp>
        <p:sp>
          <p:nvSpPr>
            <p:cNvPr id="13" name="Line 515"/>
            <p:cNvSpPr>
              <a:spLocks noChangeShapeType="1"/>
            </p:cNvSpPr>
            <p:nvPr/>
          </p:nvSpPr>
          <p:spPr bwMode="auto">
            <a:xfrm flipV="1">
              <a:off x="3209926" y="597693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16"/>
            <p:cNvSpPr>
              <a:spLocks noChangeShapeType="1"/>
            </p:cNvSpPr>
            <p:nvPr/>
          </p:nvSpPr>
          <p:spPr bwMode="auto">
            <a:xfrm>
              <a:off x="3209926" y="4064005"/>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Rectangle 517"/>
            <p:cNvSpPr>
              <a:spLocks noChangeArrowheads="1"/>
            </p:cNvSpPr>
            <p:nvPr/>
          </p:nvSpPr>
          <p:spPr bwMode="auto">
            <a:xfrm>
              <a:off x="3101976" y="603091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0.95</a:t>
              </a:r>
              <a:endParaRPr lang="en-US" altLang="en-US"/>
            </a:p>
          </p:txBody>
        </p:sp>
        <p:sp>
          <p:nvSpPr>
            <p:cNvPr id="16" name="Line 518"/>
            <p:cNvSpPr>
              <a:spLocks noChangeShapeType="1"/>
            </p:cNvSpPr>
            <p:nvPr/>
          </p:nvSpPr>
          <p:spPr bwMode="auto">
            <a:xfrm flipV="1">
              <a:off x="3817938" y="597693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19"/>
            <p:cNvSpPr>
              <a:spLocks noChangeShapeType="1"/>
            </p:cNvSpPr>
            <p:nvPr/>
          </p:nvSpPr>
          <p:spPr bwMode="auto">
            <a:xfrm>
              <a:off x="3817938" y="4064005"/>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ectangle 520"/>
            <p:cNvSpPr>
              <a:spLocks noChangeArrowheads="1"/>
            </p:cNvSpPr>
            <p:nvPr/>
          </p:nvSpPr>
          <p:spPr bwMode="auto">
            <a:xfrm>
              <a:off x="3797301" y="60309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a:t>
              </a:r>
              <a:endParaRPr lang="en-US" altLang="en-US"/>
            </a:p>
          </p:txBody>
        </p:sp>
        <p:sp>
          <p:nvSpPr>
            <p:cNvPr id="19" name="Line 521"/>
            <p:cNvSpPr>
              <a:spLocks noChangeShapeType="1"/>
            </p:cNvSpPr>
            <p:nvPr/>
          </p:nvSpPr>
          <p:spPr bwMode="auto">
            <a:xfrm flipV="1">
              <a:off x="4425951" y="597693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522"/>
            <p:cNvSpPr>
              <a:spLocks noChangeShapeType="1"/>
            </p:cNvSpPr>
            <p:nvPr/>
          </p:nvSpPr>
          <p:spPr bwMode="auto">
            <a:xfrm>
              <a:off x="4425951" y="4064005"/>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523"/>
            <p:cNvSpPr>
              <a:spLocks noChangeArrowheads="1"/>
            </p:cNvSpPr>
            <p:nvPr/>
          </p:nvSpPr>
          <p:spPr bwMode="auto">
            <a:xfrm>
              <a:off x="4318001" y="603091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1.05</a:t>
              </a:r>
              <a:endParaRPr lang="en-US" altLang="en-US"/>
            </a:p>
          </p:txBody>
        </p:sp>
        <p:sp>
          <p:nvSpPr>
            <p:cNvPr id="22" name="Line 524"/>
            <p:cNvSpPr>
              <a:spLocks noChangeShapeType="1"/>
            </p:cNvSpPr>
            <p:nvPr/>
          </p:nvSpPr>
          <p:spPr bwMode="auto">
            <a:xfrm flipV="1">
              <a:off x="5033963" y="597693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525"/>
            <p:cNvSpPr>
              <a:spLocks noChangeShapeType="1"/>
            </p:cNvSpPr>
            <p:nvPr/>
          </p:nvSpPr>
          <p:spPr bwMode="auto">
            <a:xfrm>
              <a:off x="5033963" y="4064005"/>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526"/>
            <p:cNvSpPr>
              <a:spLocks noChangeArrowheads="1"/>
            </p:cNvSpPr>
            <p:nvPr/>
          </p:nvSpPr>
          <p:spPr bwMode="auto">
            <a:xfrm>
              <a:off x="4960938" y="603091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a:t>
              </a:r>
              <a:endParaRPr lang="en-US" altLang="en-US"/>
            </a:p>
          </p:txBody>
        </p:sp>
        <p:sp>
          <p:nvSpPr>
            <p:cNvPr id="25" name="Line 527"/>
            <p:cNvSpPr>
              <a:spLocks noChangeShapeType="1"/>
            </p:cNvSpPr>
            <p:nvPr/>
          </p:nvSpPr>
          <p:spPr bwMode="auto">
            <a:xfrm flipV="1">
              <a:off x="5637213" y="597693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528"/>
            <p:cNvSpPr>
              <a:spLocks noChangeShapeType="1"/>
            </p:cNvSpPr>
            <p:nvPr/>
          </p:nvSpPr>
          <p:spPr bwMode="auto">
            <a:xfrm>
              <a:off x="5637213" y="4064005"/>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Rectangle 529"/>
            <p:cNvSpPr>
              <a:spLocks noChangeArrowheads="1"/>
            </p:cNvSpPr>
            <p:nvPr/>
          </p:nvSpPr>
          <p:spPr bwMode="auto">
            <a:xfrm>
              <a:off x="5530851" y="603091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1.15</a:t>
              </a:r>
              <a:endParaRPr lang="en-US" altLang="en-US"/>
            </a:p>
          </p:txBody>
        </p:sp>
        <p:sp>
          <p:nvSpPr>
            <p:cNvPr id="28" name="Line 530"/>
            <p:cNvSpPr>
              <a:spLocks noChangeShapeType="1"/>
            </p:cNvSpPr>
            <p:nvPr/>
          </p:nvSpPr>
          <p:spPr bwMode="auto">
            <a:xfrm flipV="1">
              <a:off x="6245226" y="597693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531"/>
            <p:cNvSpPr>
              <a:spLocks noChangeShapeType="1"/>
            </p:cNvSpPr>
            <p:nvPr/>
          </p:nvSpPr>
          <p:spPr bwMode="auto">
            <a:xfrm>
              <a:off x="6245226" y="4064005"/>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Rectangle 532"/>
            <p:cNvSpPr>
              <a:spLocks noChangeArrowheads="1"/>
            </p:cNvSpPr>
            <p:nvPr/>
          </p:nvSpPr>
          <p:spPr bwMode="auto">
            <a:xfrm>
              <a:off x="6170613" y="603091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1.2</a:t>
              </a:r>
              <a:endParaRPr lang="en-US" altLang="en-US"/>
            </a:p>
          </p:txBody>
        </p:sp>
        <p:sp>
          <p:nvSpPr>
            <p:cNvPr id="31" name="Line 533"/>
            <p:cNvSpPr>
              <a:spLocks noChangeShapeType="1"/>
            </p:cNvSpPr>
            <p:nvPr/>
          </p:nvSpPr>
          <p:spPr bwMode="auto">
            <a:xfrm>
              <a:off x="2235201" y="60182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34"/>
            <p:cNvSpPr>
              <a:spLocks noChangeShapeType="1"/>
            </p:cNvSpPr>
            <p:nvPr/>
          </p:nvSpPr>
          <p:spPr bwMode="auto">
            <a:xfrm flipH="1">
              <a:off x="6329363" y="60182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Rectangle 535"/>
            <p:cNvSpPr>
              <a:spLocks noChangeArrowheads="1"/>
            </p:cNvSpPr>
            <p:nvPr/>
          </p:nvSpPr>
          <p:spPr bwMode="auto">
            <a:xfrm>
              <a:off x="2054226" y="5984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a:t>
              </a:r>
              <a:endParaRPr lang="en-US" altLang="en-US"/>
            </a:p>
          </p:txBody>
        </p:sp>
        <p:sp>
          <p:nvSpPr>
            <p:cNvPr id="34" name="Line 536"/>
            <p:cNvSpPr>
              <a:spLocks noChangeShapeType="1"/>
            </p:cNvSpPr>
            <p:nvPr/>
          </p:nvSpPr>
          <p:spPr bwMode="auto">
            <a:xfrm>
              <a:off x="2235201" y="57388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537"/>
            <p:cNvSpPr>
              <a:spLocks noChangeShapeType="1"/>
            </p:cNvSpPr>
            <p:nvPr/>
          </p:nvSpPr>
          <p:spPr bwMode="auto">
            <a:xfrm flipH="1">
              <a:off x="6329363" y="57388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538"/>
            <p:cNvSpPr>
              <a:spLocks noChangeArrowheads="1"/>
            </p:cNvSpPr>
            <p:nvPr/>
          </p:nvSpPr>
          <p:spPr bwMode="auto">
            <a:xfrm>
              <a:off x="2054226" y="57054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a:t>
              </a:r>
              <a:endParaRPr lang="en-US" altLang="en-US"/>
            </a:p>
          </p:txBody>
        </p:sp>
        <p:sp>
          <p:nvSpPr>
            <p:cNvPr id="37" name="Line 539"/>
            <p:cNvSpPr>
              <a:spLocks noChangeShapeType="1"/>
            </p:cNvSpPr>
            <p:nvPr/>
          </p:nvSpPr>
          <p:spPr bwMode="auto">
            <a:xfrm>
              <a:off x="2235201" y="546100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40"/>
            <p:cNvSpPr>
              <a:spLocks noChangeShapeType="1"/>
            </p:cNvSpPr>
            <p:nvPr/>
          </p:nvSpPr>
          <p:spPr bwMode="auto">
            <a:xfrm flipH="1">
              <a:off x="6329363" y="546100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Rectangle 541"/>
            <p:cNvSpPr>
              <a:spLocks noChangeArrowheads="1"/>
            </p:cNvSpPr>
            <p:nvPr/>
          </p:nvSpPr>
          <p:spPr bwMode="auto">
            <a:xfrm>
              <a:off x="2054226" y="542766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2</a:t>
              </a:r>
              <a:endParaRPr lang="en-US" altLang="en-US"/>
            </a:p>
          </p:txBody>
        </p:sp>
        <p:sp>
          <p:nvSpPr>
            <p:cNvPr id="40" name="Line 542"/>
            <p:cNvSpPr>
              <a:spLocks noChangeShapeType="1"/>
            </p:cNvSpPr>
            <p:nvPr/>
          </p:nvSpPr>
          <p:spPr bwMode="auto">
            <a:xfrm>
              <a:off x="2235201" y="518160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43"/>
            <p:cNvSpPr>
              <a:spLocks noChangeShapeType="1"/>
            </p:cNvSpPr>
            <p:nvPr/>
          </p:nvSpPr>
          <p:spPr bwMode="auto">
            <a:xfrm flipH="1">
              <a:off x="6329363" y="518160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544"/>
            <p:cNvSpPr>
              <a:spLocks noChangeArrowheads="1"/>
            </p:cNvSpPr>
            <p:nvPr/>
          </p:nvSpPr>
          <p:spPr bwMode="auto">
            <a:xfrm>
              <a:off x="2054226" y="51498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3</a:t>
              </a:r>
              <a:endParaRPr lang="en-US" altLang="en-US"/>
            </a:p>
          </p:txBody>
        </p:sp>
        <p:sp>
          <p:nvSpPr>
            <p:cNvPr id="43" name="Line 545"/>
            <p:cNvSpPr>
              <a:spLocks noChangeShapeType="1"/>
            </p:cNvSpPr>
            <p:nvPr/>
          </p:nvSpPr>
          <p:spPr bwMode="auto">
            <a:xfrm>
              <a:off x="2235201" y="490220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46"/>
            <p:cNvSpPr>
              <a:spLocks noChangeShapeType="1"/>
            </p:cNvSpPr>
            <p:nvPr/>
          </p:nvSpPr>
          <p:spPr bwMode="auto">
            <a:xfrm flipH="1">
              <a:off x="6329363" y="490220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Rectangle 547"/>
            <p:cNvSpPr>
              <a:spLocks noChangeArrowheads="1"/>
            </p:cNvSpPr>
            <p:nvPr/>
          </p:nvSpPr>
          <p:spPr bwMode="auto">
            <a:xfrm>
              <a:off x="2054226" y="48704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4</a:t>
              </a:r>
              <a:endParaRPr lang="en-US" altLang="en-US"/>
            </a:p>
          </p:txBody>
        </p:sp>
        <p:sp>
          <p:nvSpPr>
            <p:cNvPr id="46" name="Line 548"/>
            <p:cNvSpPr>
              <a:spLocks noChangeShapeType="1"/>
            </p:cNvSpPr>
            <p:nvPr/>
          </p:nvSpPr>
          <p:spPr bwMode="auto">
            <a:xfrm>
              <a:off x="2235201" y="462438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549"/>
            <p:cNvSpPr>
              <a:spLocks noChangeShapeType="1"/>
            </p:cNvSpPr>
            <p:nvPr/>
          </p:nvSpPr>
          <p:spPr bwMode="auto">
            <a:xfrm flipH="1">
              <a:off x="6329363" y="462438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Rectangle 550"/>
            <p:cNvSpPr>
              <a:spLocks noChangeArrowheads="1"/>
            </p:cNvSpPr>
            <p:nvPr/>
          </p:nvSpPr>
          <p:spPr bwMode="auto">
            <a:xfrm>
              <a:off x="2054226" y="45910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5</a:t>
              </a:r>
              <a:endParaRPr lang="en-US" altLang="en-US"/>
            </a:p>
          </p:txBody>
        </p:sp>
        <p:sp>
          <p:nvSpPr>
            <p:cNvPr id="49" name="Line 551"/>
            <p:cNvSpPr>
              <a:spLocks noChangeShapeType="1"/>
            </p:cNvSpPr>
            <p:nvPr/>
          </p:nvSpPr>
          <p:spPr bwMode="auto">
            <a:xfrm>
              <a:off x="2235201" y="434498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552"/>
            <p:cNvSpPr>
              <a:spLocks noChangeShapeType="1"/>
            </p:cNvSpPr>
            <p:nvPr/>
          </p:nvSpPr>
          <p:spPr bwMode="auto">
            <a:xfrm flipH="1">
              <a:off x="6329363" y="434498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Rectangle 553"/>
            <p:cNvSpPr>
              <a:spLocks noChangeArrowheads="1"/>
            </p:cNvSpPr>
            <p:nvPr/>
          </p:nvSpPr>
          <p:spPr bwMode="auto">
            <a:xfrm>
              <a:off x="2054226" y="43116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6</a:t>
              </a:r>
              <a:endParaRPr lang="en-US" altLang="en-US"/>
            </a:p>
          </p:txBody>
        </p:sp>
        <p:sp>
          <p:nvSpPr>
            <p:cNvPr id="52" name="Line 554"/>
            <p:cNvSpPr>
              <a:spLocks noChangeShapeType="1"/>
            </p:cNvSpPr>
            <p:nvPr/>
          </p:nvSpPr>
          <p:spPr bwMode="auto">
            <a:xfrm>
              <a:off x="2235201" y="406558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55"/>
            <p:cNvSpPr>
              <a:spLocks noChangeShapeType="1"/>
            </p:cNvSpPr>
            <p:nvPr/>
          </p:nvSpPr>
          <p:spPr bwMode="auto">
            <a:xfrm flipH="1">
              <a:off x="6329363" y="406558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63"/>
            <p:cNvSpPr>
              <a:spLocks noChangeShapeType="1"/>
            </p:cNvSpPr>
            <p:nvPr/>
          </p:nvSpPr>
          <p:spPr bwMode="auto">
            <a:xfrm>
              <a:off x="2235201" y="4343405"/>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64"/>
            <p:cNvSpPr>
              <a:spLocks noChangeShapeType="1"/>
            </p:cNvSpPr>
            <p:nvPr/>
          </p:nvSpPr>
          <p:spPr bwMode="auto">
            <a:xfrm flipH="1">
              <a:off x="6329363" y="4343405"/>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566"/>
            <p:cNvSpPr>
              <a:spLocks noChangeShapeType="1"/>
            </p:cNvSpPr>
            <p:nvPr/>
          </p:nvSpPr>
          <p:spPr bwMode="auto">
            <a:xfrm>
              <a:off x="2235201" y="4064005"/>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567"/>
            <p:cNvSpPr>
              <a:spLocks noChangeShapeType="1"/>
            </p:cNvSpPr>
            <p:nvPr/>
          </p:nvSpPr>
          <p:spPr bwMode="auto">
            <a:xfrm flipH="1">
              <a:off x="6329363" y="4064005"/>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Rectangle 568"/>
            <p:cNvSpPr>
              <a:spLocks noChangeArrowheads="1"/>
            </p:cNvSpPr>
            <p:nvPr/>
          </p:nvSpPr>
          <p:spPr bwMode="auto">
            <a:xfrm>
              <a:off x="2055021" y="403066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dirty="0">
                  <a:solidFill>
                    <a:srgbClr val="000000"/>
                  </a:solidFill>
                  <a:latin typeface="Helvetica" panose="020B0604020202020204" pitchFamily="34" charset="0"/>
                </a:rPr>
                <a:t>7</a:t>
              </a:r>
              <a:endParaRPr lang="en-US" altLang="en-US" dirty="0"/>
            </a:p>
          </p:txBody>
        </p:sp>
        <p:sp>
          <p:nvSpPr>
            <p:cNvPr id="67" name="Line 569"/>
            <p:cNvSpPr>
              <a:spLocks noChangeShapeType="1"/>
            </p:cNvSpPr>
            <p:nvPr/>
          </p:nvSpPr>
          <p:spPr bwMode="auto">
            <a:xfrm>
              <a:off x="2227886" y="4064005"/>
              <a:ext cx="4135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570"/>
            <p:cNvSpPr>
              <a:spLocks noChangeShapeType="1"/>
            </p:cNvSpPr>
            <p:nvPr/>
          </p:nvSpPr>
          <p:spPr bwMode="auto">
            <a:xfrm>
              <a:off x="2235201" y="6018213"/>
              <a:ext cx="4135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571"/>
            <p:cNvSpPr>
              <a:spLocks noChangeShapeType="1"/>
            </p:cNvSpPr>
            <p:nvPr/>
          </p:nvSpPr>
          <p:spPr bwMode="auto">
            <a:xfrm flipV="1">
              <a:off x="6370638" y="4064005"/>
              <a:ext cx="0" cy="1954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572"/>
            <p:cNvSpPr>
              <a:spLocks noChangeShapeType="1"/>
            </p:cNvSpPr>
            <p:nvPr/>
          </p:nvSpPr>
          <p:spPr bwMode="auto">
            <a:xfrm flipV="1">
              <a:off x="2233613" y="4064005"/>
              <a:ext cx="0" cy="1954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Freeform 573"/>
            <p:cNvSpPr>
              <a:spLocks/>
            </p:cNvSpPr>
            <p:nvPr/>
          </p:nvSpPr>
          <p:spPr bwMode="auto">
            <a:xfrm>
              <a:off x="2601913" y="4624388"/>
              <a:ext cx="2432050" cy="1393825"/>
            </a:xfrm>
            <a:custGeom>
              <a:avLst/>
              <a:gdLst>
                <a:gd name="T0" fmla="*/ 0 w 3503"/>
                <a:gd name="T1" fmla="*/ 2009 h 2009"/>
                <a:gd name="T2" fmla="*/ 0 w 3503"/>
                <a:gd name="T3" fmla="*/ 0 h 2009"/>
                <a:gd name="T4" fmla="*/ 174 w 3503"/>
                <a:gd name="T5" fmla="*/ 0 h 2009"/>
                <a:gd name="T6" fmla="*/ 348 w 3503"/>
                <a:gd name="T7" fmla="*/ 0 h 2009"/>
                <a:gd name="T8" fmla="*/ 527 w 3503"/>
                <a:gd name="T9" fmla="*/ 0 h 2009"/>
                <a:gd name="T10" fmla="*/ 701 w 3503"/>
                <a:gd name="T11" fmla="*/ 0 h 2009"/>
                <a:gd name="T12" fmla="*/ 875 w 3503"/>
                <a:gd name="T13" fmla="*/ 0 h 2009"/>
                <a:gd name="T14" fmla="*/ 1049 w 3503"/>
                <a:gd name="T15" fmla="*/ 0 h 2009"/>
                <a:gd name="T16" fmla="*/ 1223 w 3503"/>
                <a:gd name="T17" fmla="*/ 0 h 2009"/>
                <a:gd name="T18" fmla="*/ 1397 w 3503"/>
                <a:gd name="T19" fmla="*/ 0 h 2009"/>
                <a:gd name="T20" fmla="*/ 1577 w 3503"/>
                <a:gd name="T21" fmla="*/ 0 h 2009"/>
                <a:gd name="T22" fmla="*/ 1751 w 3503"/>
                <a:gd name="T23" fmla="*/ 0 h 2009"/>
                <a:gd name="T24" fmla="*/ 1925 w 3503"/>
                <a:gd name="T25" fmla="*/ 0 h 2009"/>
                <a:gd name="T26" fmla="*/ 2099 w 3503"/>
                <a:gd name="T27" fmla="*/ 0 h 2009"/>
                <a:gd name="T28" fmla="*/ 2273 w 3503"/>
                <a:gd name="T29" fmla="*/ 0 h 2009"/>
                <a:gd name="T30" fmla="*/ 2453 w 3503"/>
                <a:gd name="T31" fmla="*/ 0 h 2009"/>
                <a:gd name="T32" fmla="*/ 2627 w 3503"/>
                <a:gd name="T33" fmla="*/ 0 h 2009"/>
                <a:gd name="T34" fmla="*/ 2801 w 3503"/>
                <a:gd name="T35" fmla="*/ 0 h 2009"/>
                <a:gd name="T36" fmla="*/ 2975 w 3503"/>
                <a:gd name="T37" fmla="*/ 0 h 2009"/>
                <a:gd name="T38" fmla="*/ 3149 w 3503"/>
                <a:gd name="T39" fmla="*/ 0 h 2009"/>
                <a:gd name="T40" fmla="*/ 3323 w 3503"/>
                <a:gd name="T41" fmla="*/ 0 h 2009"/>
                <a:gd name="T42" fmla="*/ 3503 w 3503"/>
                <a:gd name="T43" fmla="*/ 0 h 2009"/>
                <a:gd name="T44" fmla="*/ 3503 w 3503"/>
                <a:gd name="T45" fmla="*/ 2009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3" h="2009">
                  <a:moveTo>
                    <a:pt x="0" y="2009"/>
                  </a:moveTo>
                  <a:lnTo>
                    <a:pt x="0" y="0"/>
                  </a:lnTo>
                  <a:lnTo>
                    <a:pt x="174" y="0"/>
                  </a:lnTo>
                  <a:lnTo>
                    <a:pt x="348" y="0"/>
                  </a:lnTo>
                  <a:lnTo>
                    <a:pt x="527" y="0"/>
                  </a:lnTo>
                  <a:lnTo>
                    <a:pt x="701" y="0"/>
                  </a:lnTo>
                  <a:lnTo>
                    <a:pt x="875" y="0"/>
                  </a:lnTo>
                  <a:lnTo>
                    <a:pt x="1049" y="0"/>
                  </a:lnTo>
                  <a:lnTo>
                    <a:pt x="1223" y="0"/>
                  </a:lnTo>
                  <a:lnTo>
                    <a:pt x="1397" y="0"/>
                  </a:lnTo>
                  <a:lnTo>
                    <a:pt x="1577" y="0"/>
                  </a:lnTo>
                  <a:lnTo>
                    <a:pt x="1751" y="0"/>
                  </a:lnTo>
                  <a:lnTo>
                    <a:pt x="1925" y="0"/>
                  </a:lnTo>
                  <a:lnTo>
                    <a:pt x="2099" y="0"/>
                  </a:lnTo>
                  <a:lnTo>
                    <a:pt x="2273" y="0"/>
                  </a:lnTo>
                  <a:lnTo>
                    <a:pt x="2453" y="0"/>
                  </a:lnTo>
                  <a:lnTo>
                    <a:pt x="2627" y="0"/>
                  </a:lnTo>
                  <a:lnTo>
                    <a:pt x="2801" y="0"/>
                  </a:lnTo>
                  <a:lnTo>
                    <a:pt x="2975" y="0"/>
                  </a:lnTo>
                  <a:lnTo>
                    <a:pt x="3149" y="0"/>
                  </a:lnTo>
                  <a:lnTo>
                    <a:pt x="3323" y="0"/>
                  </a:lnTo>
                  <a:lnTo>
                    <a:pt x="3503" y="0"/>
                  </a:lnTo>
                  <a:lnTo>
                    <a:pt x="3503" y="2009"/>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Rectangle 574"/>
            <p:cNvSpPr>
              <a:spLocks noChangeArrowheads="1"/>
            </p:cNvSpPr>
            <p:nvPr/>
          </p:nvSpPr>
          <p:spPr bwMode="auto">
            <a:xfrm>
              <a:off x="2584451" y="6002338"/>
              <a:ext cx="33337" cy="333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Rectangle 575"/>
            <p:cNvSpPr>
              <a:spLocks noChangeArrowheads="1"/>
            </p:cNvSpPr>
            <p:nvPr/>
          </p:nvSpPr>
          <p:spPr bwMode="auto">
            <a:xfrm>
              <a:off x="2584451"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Rectangle 576"/>
            <p:cNvSpPr>
              <a:spLocks noChangeArrowheads="1"/>
            </p:cNvSpPr>
            <p:nvPr/>
          </p:nvSpPr>
          <p:spPr bwMode="auto">
            <a:xfrm>
              <a:off x="2706688"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Rectangle 577"/>
            <p:cNvSpPr>
              <a:spLocks noChangeArrowheads="1"/>
            </p:cNvSpPr>
            <p:nvPr/>
          </p:nvSpPr>
          <p:spPr bwMode="auto">
            <a:xfrm>
              <a:off x="2827338"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Rectangle 578"/>
            <p:cNvSpPr>
              <a:spLocks noChangeArrowheads="1"/>
            </p:cNvSpPr>
            <p:nvPr/>
          </p:nvSpPr>
          <p:spPr bwMode="auto">
            <a:xfrm>
              <a:off x="2951163"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Rectangle 579"/>
            <p:cNvSpPr>
              <a:spLocks noChangeArrowheads="1"/>
            </p:cNvSpPr>
            <p:nvPr/>
          </p:nvSpPr>
          <p:spPr bwMode="auto">
            <a:xfrm>
              <a:off x="3071813"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Rectangle 580"/>
            <p:cNvSpPr>
              <a:spLocks noChangeArrowheads="1"/>
            </p:cNvSpPr>
            <p:nvPr/>
          </p:nvSpPr>
          <p:spPr bwMode="auto">
            <a:xfrm>
              <a:off x="3192463"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Rectangle 581"/>
            <p:cNvSpPr>
              <a:spLocks noChangeArrowheads="1"/>
            </p:cNvSpPr>
            <p:nvPr/>
          </p:nvSpPr>
          <p:spPr bwMode="auto">
            <a:xfrm>
              <a:off x="3313113"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Rectangle 582"/>
            <p:cNvSpPr>
              <a:spLocks noChangeArrowheads="1"/>
            </p:cNvSpPr>
            <p:nvPr/>
          </p:nvSpPr>
          <p:spPr bwMode="auto">
            <a:xfrm>
              <a:off x="3433763"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Rectangle 583"/>
            <p:cNvSpPr>
              <a:spLocks noChangeArrowheads="1"/>
            </p:cNvSpPr>
            <p:nvPr/>
          </p:nvSpPr>
          <p:spPr bwMode="auto">
            <a:xfrm>
              <a:off x="3556001"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Rectangle 584"/>
            <p:cNvSpPr>
              <a:spLocks noChangeArrowheads="1"/>
            </p:cNvSpPr>
            <p:nvPr/>
          </p:nvSpPr>
          <p:spPr bwMode="auto">
            <a:xfrm>
              <a:off x="367982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Rectangle 585"/>
            <p:cNvSpPr>
              <a:spLocks noChangeArrowheads="1"/>
            </p:cNvSpPr>
            <p:nvPr/>
          </p:nvSpPr>
          <p:spPr bwMode="auto">
            <a:xfrm>
              <a:off x="380047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Rectangle 586"/>
            <p:cNvSpPr>
              <a:spLocks noChangeArrowheads="1"/>
            </p:cNvSpPr>
            <p:nvPr/>
          </p:nvSpPr>
          <p:spPr bwMode="auto">
            <a:xfrm>
              <a:off x="392112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587"/>
            <p:cNvSpPr>
              <a:spLocks noChangeArrowheads="1"/>
            </p:cNvSpPr>
            <p:nvPr/>
          </p:nvSpPr>
          <p:spPr bwMode="auto">
            <a:xfrm>
              <a:off x="4043363"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Rectangle 588"/>
            <p:cNvSpPr>
              <a:spLocks noChangeArrowheads="1"/>
            </p:cNvSpPr>
            <p:nvPr/>
          </p:nvSpPr>
          <p:spPr bwMode="auto">
            <a:xfrm>
              <a:off x="4164013"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Rectangle 589"/>
            <p:cNvSpPr>
              <a:spLocks noChangeArrowheads="1"/>
            </p:cNvSpPr>
            <p:nvPr/>
          </p:nvSpPr>
          <p:spPr bwMode="auto">
            <a:xfrm>
              <a:off x="4287838"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Rectangle 590"/>
            <p:cNvSpPr>
              <a:spLocks noChangeArrowheads="1"/>
            </p:cNvSpPr>
            <p:nvPr/>
          </p:nvSpPr>
          <p:spPr bwMode="auto">
            <a:xfrm>
              <a:off x="441007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Rectangle 591"/>
            <p:cNvSpPr>
              <a:spLocks noChangeArrowheads="1"/>
            </p:cNvSpPr>
            <p:nvPr/>
          </p:nvSpPr>
          <p:spPr bwMode="auto">
            <a:xfrm>
              <a:off x="453072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Rectangle 592"/>
            <p:cNvSpPr>
              <a:spLocks noChangeArrowheads="1"/>
            </p:cNvSpPr>
            <p:nvPr/>
          </p:nvSpPr>
          <p:spPr bwMode="auto">
            <a:xfrm>
              <a:off x="465137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Rectangle 593"/>
            <p:cNvSpPr>
              <a:spLocks noChangeArrowheads="1"/>
            </p:cNvSpPr>
            <p:nvPr/>
          </p:nvSpPr>
          <p:spPr bwMode="auto">
            <a:xfrm>
              <a:off x="477202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Rectangle 594"/>
            <p:cNvSpPr>
              <a:spLocks noChangeArrowheads="1"/>
            </p:cNvSpPr>
            <p:nvPr/>
          </p:nvSpPr>
          <p:spPr bwMode="auto">
            <a:xfrm>
              <a:off x="4892676" y="460692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595"/>
            <p:cNvSpPr>
              <a:spLocks noChangeArrowheads="1"/>
            </p:cNvSpPr>
            <p:nvPr/>
          </p:nvSpPr>
          <p:spPr bwMode="auto">
            <a:xfrm>
              <a:off x="5018088" y="460692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Rectangle 596"/>
            <p:cNvSpPr>
              <a:spLocks noChangeArrowheads="1"/>
            </p:cNvSpPr>
            <p:nvPr/>
          </p:nvSpPr>
          <p:spPr bwMode="auto">
            <a:xfrm>
              <a:off x="5018088" y="6002338"/>
              <a:ext cx="33338" cy="333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597"/>
            <p:cNvSpPr>
              <a:spLocks/>
            </p:cNvSpPr>
            <p:nvPr/>
          </p:nvSpPr>
          <p:spPr bwMode="auto">
            <a:xfrm>
              <a:off x="2601913" y="5086350"/>
              <a:ext cx="3643313" cy="931863"/>
            </a:xfrm>
            <a:custGeom>
              <a:avLst/>
              <a:gdLst>
                <a:gd name="T0" fmla="*/ 0 w 5248"/>
                <a:gd name="T1" fmla="*/ 1343 h 1343"/>
                <a:gd name="T2" fmla="*/ 0 w 5248"/>
                <a:gd name="T3" fmla="*/ 0 h 1343"/>
                <a:gd name="T4" fmla="*/ 174 w 5248"/>
                <a:gd name="T5" fmla="*/ 0 h 1343"/>
                <a:gd name="T6" fmla="*/ 348 w 5248"/>
                <a:gd name="T7" fmla="*/ 0 h 1343"/>
                <a:gd name="T8" fmla="*/ 527 w 5248"/>
                <a:gd name="T9" fmla="*/ 0 h 1343"/>
                <a:gd name="T10" fmla="*/ 701 w 5248"/>
                <a:gd name="T11" fmla="*/ 0 h 1343"/>
                <a:gd name="T12" fmla="*/ 875 w 5248"/>
                <a:gd name="T13" fmla="*/ 0 h 1343"/>
                <a:gd name="T14" fmla="*/ 1049 w 5248"/>
                <a:gd name="T15" fmla="*/ 0 h 1343"/>
                <a:gd name="T16" fmla="*/ 1223 w 5248"/>
                <a:gd name="T17" fmla="*/ 0 h 1343"/>
                <a:gd name="T18" fmla="*/ 1397 w 5248"/>
                <a:gd name="T19" fmla="*/ 0 h 1343"/>
                <a:gd name="T20" fmla="*/ 1577 w 5248"/>
                <a:gd name="T21" fmla="*/ 0 h 1343"/>
                <a:gd name="T22" fmla="*/ 1751 w 5248"/>
                <a:gd name="T23" fmla="*/ 0 h 1343"/>
                <a:gd name="T24" fmla="*/ 1925 w 5248"/>
                <a:gd name="T25" fmla="*/ 0 h 1343"/>
                <a:gd name="T26" fmla="*/ 2099 w 5248"/>
                <a:gd name="T27" fmla="*/ 0 h 1343"/>
                <a:gd name="T28" fmla="*/ 2273 w 5248"/>
                <a:gd name="T29" fmla="*/ 0 h 1343"/>
                <a:gd name="T30" fmla="*/ 2453 w 5248"/>
                <a:gd name="T31" fmla="*/ 0 h 1343"/>
                <a:gd name="T32" fmla="*/ 2627 w 5248"/>
                <a:gd name="T33" fmla="*/ 0 h 1343"/>
                <a:gd name="T34" fmla="*/ 2801 w 5248"/>
                <a:gd name="T35" fmla="*/ 0 h 1343"/>
                <a:gd name="T36" fmla="*/ 2975 w 5248"/>
                <a:gd name="T37" fmla="*/ 0 h 1343"/>
                <a:gd name="T38" fmla="*/ 3149 w 5248"/>
                <a:gd name="T39" fmla="*/ 0 h 1343"/>
                <a:gd name="T40" fmla="*/ 3323 w 5248"/>
                <a:gd name="T41" fmla="*/ 0 h 1343"/>
                <a:gd name="T42" fmla="*/ 3503 w 5248"/>
                <a:gd name="T43" fmla="*/ 0 h 1343"/>
                <a:gd name="T44" fmla="*/ 3677 w 5248"/>
                <a:gd name="T45" fmla="*/ 0 h 1343"/>
                <a:gd name="T46" fmla="*/ 3851 w 5248"/>
                <a:gd name="T47" fmla="*/ 0 h 1343"/>
                <a:gd name="T48" fmla="*/ 4025 w 5248"/>
                <a:gd name="T49" fmla="*/ 0 h 1343"/>
                <a:gd name="T50" fmla="*/ 4199 w 5248"/>
                <a:gd name="T51" fmla="*/ 0 h 1343"/>
                <a:gd name="T52" fmla="*/ 4372 w 5248"/>
                <a:gd name="T53" fmla="*/ 0 h 1343"/>
                <a:gd name="T54" fmla="*/ 4552 w 5248"/>
                <a:gd name="T55" fmla="*/ 0 h 1343"/>
                <a:gd name="T56" fmla="*/ 4726 w 5248"/>
                <a:gd name="T57" fmla="*/ 0 h 1343"/>
                <a:gd name="T58" fmla="*/ 4900 w 5248"/>
                <a:gd name="T59" fmla="*/ 0 h 1343"/>
                <a:gd name="T60" fmla="*/ 5074 w 5248"/>
                <a:gd name="T61" fmla="*/ 0 h 1343"/>
                <a:gd name="T62" fmla="*/ 5248 w 5248"/>
                <a:gd name="T63" fmla="*/ 0 h 1343"/>
                <a:gd name="T64" fmla="*/ 5248 w 5248"/>
                <a:gd name="T65" fmla="*/ 134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48" h="1343">
                  <a:moveTo>
                    <a:pt x="0" y="1343"/>
                  </a:moveTo>
                  <a:lnTo>
                    <a:pt x="0" y="0"/>
                  </a:lnTo>
                  <a:lnTo>
                    <a:pt x="174" y="0"/>
                  </a:lnTo>
                  <a:lnTo>
                    <a:pt x="348" y="0"/>
                  </a:lnTo>
                  <a:lnTo>
                    <a:pt x="527" y="0"/>
                  </a:lnTo>
                  <a:lnTo>
                    <a:pt x="701" y="0"/>
                  </a:lnTo>
                  <a:lnTo>
                    <a:pt x="875" y="0"/>
                  </a:lnTo>
                  <a:lnTo>
                    <a:pt x="1049" y="0"/>
                  </a:lnTo>
                  <a:lnTo>
                    <a:pt x="1223" y="0"/>
                  </a:lnTo>
                  <a:lnTo>
                    <a:pt x="1397" y="0"/>
                  </a:lnTo>
                  <a:lnTo>
                    <a:pt x="1577" y="0"/>
                  </a:lnTo>
                  <a:lnTo>
                    <a:pt x="1751" y="0"/>
                  </a:lnTo>
                  <a:lnTo>
                    <a:pt x="1925" y="0"/>
                  </a:lnTo>
                  <a:lnTo>
                    <a:pt x="2099" y="0"/>
                  </a:lnTo>
                  <a:lnTo>
                    <a:pt x="2273" y="0"/>
                  </a:lnTo>
                  <a:lnTo>
                    <a:pt x="2453" y="0"/>
                  </a:lnTo>
                  <a:lnTo>
                    <a:pt x="2627" y="0"/>
                  </a:lnTo>
                  <a:lnTo>
                    <a:pt x="2801" y="0"/>
                  </a:lnTo>
                  <a:lnTo>
                    <a:pt x="2975" y="0"/>
                  </a:lnTo>
                  <a:lnTo>
                    <a:pt x="3149" y="0"/>
                  </a:lnTo>
                  <a:lnTo>
                    <a:pt x="3323" y="0"/>
                  </a:lnTo>
                  <a:lnTo>
                    <a:pt x="3503" y="0"/>
                  </a:lnTo>
                  <a:lnTo>
                    <a:pt x="3677" y="0"/>
                  </a:lnTo>
                  <a:lnTo>
                    <a:pt x="3851" y="0"/>
                  </a:lnTo>
                  <a:lnTo>
                    <a:pt x="4025" y="0"/>
                  </a:lnTo>
                  <a:lnTo>
                    <a:pt x="4199" y="0"/>
                  </a:lnTo>
                  <a:lnTo>
                    <a:pt x="4372" y="0"/>
                  </a:lnTo>
                  <a:lnTo>
                    <a:pt x="4552" y="0"/>
                  </a:lnTo>
                  <a:lnTo>
                    <a:pt x="4726" y="0"/>
                  </a:lnTo>
                  <a:lnTo>
                    <a:pt x="4900" y="0"/>
                  </a:lnTo>
                  <a:lnTo>
                    <a:pt x="5074" y="0"/>
                  </a:lnTo>
                  <a:lnTo>
                    <a:pt x="5248" y="0"/>
                  </a:lnTo>
                  <a:lnTo>
                    <a:pt x="5248" y="1343"/>
                  </a:lnTo>
                </a:path>
              </a:pathLst>
            </a:custGeom>
            <a:noFill/>
            <a:ln w="19050" cap="flat">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Oval 598"/>
            <p:cNvSpPr>
              <a:spLocks noChangeAspect="1" noChangeArrowheads="1"/>
            </p:cNvSpPr>
            <p:nvPr/>
          </p:nvSpPr>
          <p:spPr bwMode="auto">
            <a:xfrm>
              <a:off x="4395445" y="5980392"/>
              <a:ext cx="66674" cy="66674"/>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Rectangle 599"/>
            <p:cNvSpPr>
              <a:spLocks noChangeArrowheads="1"/>
            </p:cNvSpPr>
            <p:nvPr/>
          </p:nvSpPr>
          <p:spPr bwMode="auto">
            <a:xfrm>
              <a:off x="2701926" y="6264731"/>
              <a:ext cx="31130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dirty="0">
                  <a:solidFill>
                    <a:srgbClr val="000000"/>
                  </a:solidFill>
                  <a:latin typeface="Helvetica" panose="020B0604020202020204" pitchFamily="34" charset="0"/>
                </a:rPr>
                <a:t>(a) Initial distribution and first test result</a:t>
              </a:r>
              <a:endParaRPr lang="en-US" altLang="en-US" sz="3200" dirty="0"/>
            </a:p>
          </p:txBody>
        </p:sp>
        <p:sp>
          <p:nvSpPr>
            <p:cNvPr id="98" name="Rectangle 600"/>
            <p:cNvSpPr>
              <a:spLocks noChangeArrowheads="1"/>
            </p:cNvSpPr>
            <p:nvPr/>
          </p:nvSpPr>
          <p:spPr bwMode="auto">
            <a:xfrm>
              <a:off x="2098676" y="598805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 </a:t>
              </a:r>
              <a:endParaRPr lang="en-US" altLang="en-US"/>
            </a:p>
          </p:txBody>
        </p:sp>
        <p:sp>
          <p:nvSpPr>
            <p:cNvPr id="99" name="Rectangle 601"/>
            <p:cNvSpPr>
              <a:spLocks noChangeArrowheads="1"/>
            </p:cNvSpPr>
            <p:nvPr/>
          </p:nvSpPr>
          <p:spPr bwMode="auto">
            <a:xfrm>
              <a:off x="6370638" y="4030668"/>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 </a:t>
              </a:r>
              <a:endParaRPr lang="en-US" altLang="en-US"/>
            </a:p>
          </p:txBody>
        </p:sp>
      </p:grpSp>
      <p:sp>
        <p:nvSpPr>
          <p:cNvPr id="101" name="TextBox 100"/>
          <p:cNvSpPr txBox="1"/>
          <p:nvPr/>
        </p:nvSpPr>
        <p:spPr>
          <a:xfrm>
            <a:off x="2518041" y="3829888"/>
            <a:ext cx="646331" cy="369332"/>
          </a:xfrm>
          <a:prstGeom prst="rect">
            <a:avLst/>
          </a:prstGeom>
          <a:noFill/>
        </p:spPr>
        <p:txBody>
          <a:bodyPr wrap="none" rtlCol="0">
            <a:spAutoFit/>
          </a:bodyPr>
          <a:lstStyle/>
          <a:p>
            <a:r>
              <a:rPr lang="en-US" dirty="0">
                <a:solidFill>
                  <a:srgbClr val="FF0000"/>
                </a:solidFill>
              </a:rPr>
              <a:t>prior</a:t>
            </a:r>
          </a:p>
        </p:txBody>
      </p:sp>
      <p:sp>
        <p:nvSpPr>
          <p:cNvPr id="102" name="TextBox 101"/>
          <p:cNvSpPr txBox="1"/>
          <p:nvPr/>
        </p:nvSpPr>
        <p:spPr>
          <a:xfrm>
            <a:off x="2610643" y="4337888"/>
            <a:ext cx="1223412" cy="369332"/>
          </a:xfrm>
          <a:prstGeom prst="rect">
            <a:avLst/>
          </a:prstGeom>
          <a:noFill/>
        </p:spPr>
        <p:txBody>
          <a:bodyPr wrap="none" rtlCol="0">
            <a:spAutoFit/>
          </a:bodyPr>
          <a:lstStyle/>
          <a:p>
            <a:r>
              <a:rPr lang="en-US" dirty="0">
                <a:solidFill>
                  <a:srgbClr val="0000FF"/>
                </a:solidFill>
              </a:rPr>
              <a:t>Likelihood</a:t>
            </a:r>
          </a:p>
        </p:txBody>
      </p:sp>
      <p:sp>
        <p:nvSpPr>
          <p:cNvPr id="103" name="TextBox 102"/>
          <p:cNvSpPr txBox="1"/>
          <p:nvPr/>
        </p:nvSpPr>
        <p:spPr>
          <a:xfrm>
            <a:off x="5842599" y="4104285"/>
            <a:ext cx="2941831" cy="923330"/>
          </a:xfrm>
          <a:prstGeom prst="rect">
            <a:avLst/>
          </a:prstGeom>
          <a:noFill/>
        </p:spPr>
        <p:txBody>
          <a:bodyPr wrap="none" rtlCol="0">
            <a:spAutoFit/>
          </a:bodyPr>
          <a:lstStyle/>
          <a:p>
            <a:r>
              <a:rPr lang="en-US" dirty="0"/>
              <a:t>Since the prior is within</a:t>
            </a:r>
            <a:br>
              <a:rPr lang="en-US" dirty="0"/>
            </a:br>
            <a:r>
              <a:rPr lang="en-US" dirty="0"/>
              <a:t>the likelihood, the posterior</a:t>
            </a:r>
            <a:br>
              <a:rPr lang="en-US" dirty="0"/>
            </a:br>
            <a:r>
              <a:rPr lang="en-US" dirty="0"/>
              <a:t>= the prior</a:t>
            </a:r>
          </a:p>
        </p:txBody>
      </p:sp>
    </p:spTree>
    <p:extLst>
      <p:ext uri="{BB962C8B-B14F-4D97-AF65-F5344CB8AC3E}">
        <p14:creationId xmlns:p14="http://schemas.microsoft.com/office/powerpoint/2010/main" val="1604382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066800"/>
            <a:ext cx="8534400" cy="1894593"/>
          </a:xfrm>
        </p:spPr>
        <p:txBody>
          <a:bodyPr/>
          <a:lstStyle/>
          <a:p>
            <a:r>
              <a:rPr lang="en-US" dirty="0"/>
              <a:t>Representing test variability</a:t>
            </a:r>
          </a:p>
          <a:p>
            <a:pPr lvl="1"/>
            <a:r>
              <a:rPr lang="en-US" dirty="0"/>
              <a:t>Assume uniform distribution ~ U(test-0.15, test+0.15)</a:t>
            </a:r>
          </a:p>
          <a:p>
            <a:r>
              <a:rPr lang="en-US" dirty="0"/>
              <a:t>Likelihood L(test | x): </a:t>
            </a:r>
          </a:p>
          <a:p>
            <a:pPr lvl="1"/>
            <a:r>
              <a:rPr lang="en-US" dirty="0"/>
              <a:t>When true failure strength is x, the probability to get failure strength test</a:t>
            </a:r>
          </a:p>
          <a:p>
            <a:endParaRPr lang="en-US" dirty="0"/>
          </a:p>
        </p:txBody>
      </p:sp>
      <p:sp>
        <p:nvSpPr>
          <p:cNvPr id="3" name="Title 2"/>
          <p:cNvSpPr>
            <a:spLocks noGrp="1"/>
          </p:cNvSpPr>
          <p:nvPr>
            <p:ph type="title"/>
          </p:nvPr>
        </p:nvSpPr>
        <p:spPr/>
        <p:txBody>
          <a:bodyPr/>
          <a:lstStyle/>
          <a:p>
            <a:r>
              <a:rPr lang="en-US" dirty="0"/>
              <a:t>Likelihood of Failure Strength</a:t>
            </a:r>
          </a:p>
        </p:txBody>
      </p:sp>
      <p:sp>
        <p:nvSpPr>
          <p:cNvPr id="4" name="TextBox 3"/>
          <p:cNvSpPr txBox="1"/>
          <p:nvPr/>
        </p:nvSpPr>
        <p:spPr>
          <a:xfrm>
            <a:off x="200024" y="3100385"/>
            <a:ext cx="5985934" cy="3046988"/>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x=0.8:0.001:1.3; n=size(x,2);</a:t>
            </a:r>
          </a:p>
          <a:p>
            <a:r>
              <a:rPr lang="en-US" sz="1600" dirty="0">
                <a:latin typeface="Courier New" panose="02070309020205020404" pitchFamily="49" charset="0"/>
                <a:cs typeface="Courier New" panose="02070309020205020404" pitchFamily="49" charset="0"/>
              </a:rPr>
              <a:t>likelihood=zeros(1,n);</a:t>
            </a:r>
          </a:p>
          <a:p>
            <a:r>
              <a:rPr lang="en-US" sz="1600" dirty="0">
                <a:latin typeface="Courier New" panose="02070309020205020404" pitchFamily="49" charset="0"/>
                <a:cs typeface="Courier New" panose="02070309020205020404" pitchFamily="49" charset="0"/>
              </a:rPr>
              <a:t>prior=pdf('unif',x,0.9,1.1);</a:t>
            </a:r>
          </a:p>
          <a:p>
            <a:r>
              <a:rPr lang="en-US" sz="1600" dirty="0">
                <a:latin typeface="Courier New" panose="02070309020205020404" pitchFamily="49" charset="0"/>
                <a:cs typeface="Courier New" panose="02070309020205020404" pitchFamily="49" charset="0"/>
              </a:rPr>
              <a:t>a=0.15;</a:t>
            </a:r>
          </a:p>
          <a:p>
            <a:r>
              <a:rPr lang="en-US" sz="1600" dirty="0">
                <a:latin typeface="Courier New" panose="02070309020205020404" pitchFamily="49" charset="0"/>
                <a:cs typeface="Courier New" panose="02070309020205020404" pitchFamily="49" charset="0"/>
              </a:rPr>
              <a:t>test1=1.05;</a:t>
            </a:r>
          </a:p>
          <a:p>
            <a:r>
              <a:rPr lang="en-US" sz="1600" dirty="0">
                <a:latin typeface="Courier New" panose="02070309020205020404" pitchFamily="49" charset="0"/>
                <a:cs typeface="Courier New" panose="02070309020205020404" pitchFamily="49" charset="0"/>
              </a:rPr>
              <a:t>for i=1:n</a:t>
            </a:r>
          </a:p>
          <a:p>
            <a:r>
              <a:rPr lang="en-US" sz="1600" dirty="0">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likelihood(i)=pdf('unif',test1,x(i)-</a:t>
            </a:r>
            <a:r>
              <a:rPr lang="en-US" sz="1600" b="1" dirty="0" err="1">
                <a:solidFill>
                  <a:srgbClr val="FF0000"/>
                </a:solidFill>
                <a:latin typeface="Courier New" panose="02070309020205020404" pitchFamily="49" charset="0"/>
                <a:cs typeface="Courier New" panose="02070309020205020404" pitchFamily="49" charset="0"/>
              </a:rPr>
              <a:t>a,x</a:t>
            </a:r>
            <a:r>
              <a:rPr lang="en-US" sz="1600" b="1" dirty="0">
                <a:solidFill>
                  <a:srgbClr val="FF0000"/>
                </a:solidFill>
                <a:latin typeface="Courier New" panose="02070309020205020404" pitchFamily="49" charset="0"/>
                <a:cs typeface="Courier New" panose="02070309020205020404" pitchFamily="49" charset="0"/>
              </a:rPr>
              <a:t>(i)+a);</a:t>
            </a:r>
          </a:p>
          <a:p>
            <a:r>
              <a:rPr lang="en-US" sz="1600" dirty="0">
                <a:latin typeface="Courier New" panose="02070309020205020404" pitchFamily="49" charset="0"/>
                <a:cs typeface="Courier New" panose="02070309020205020404" pitchFamily="49" charset="0"/>
              </a:rPr>
              <a:t>end</a:t>
            </a:r>
          </a:p>
          <a:p>
            <a:r>
              <a:rPr lang="en-US" sz="1600" dirty="0">
                <a:latin typeface="Courier New" panose="02070309020205020404" pitchFamily="49" charset="0"/>
                <a:cs typeface="Courier New" panose="02070309020205020404" pitchFamily="49" charset="0"/>
              </a:rPr>
              <a:t>posterior=prior.*likelihood;</a:t>
            </a:r>
          </a:p>
          <a:p>
            <a:r>
              <a:rPr lang="en-US" sz="1600" dirty="0">
                <a:latin typeface="Courier New" panose="02070309020205020404" pitchFamily="49" charset="0"/>
                <a:cs typeface="Courier New" panose="02070309020205020404" pitchFamily="49" charset="0"/>
              </a:rPr>
              <a:t>area=sum(posterior)*0.001;</a:t>
            </a:r>
          </a:p>
          <a:p>
            <a:r>
              <a:rPr lang="en-US" sz="1600" dirty="0">
                <a:latin typeface="Courier New" panose="02070309020205020404" pitchFamily="49" charset="0"/>
                <a:cs typeface="Courier New" panose="02070309020205020404" pitchFamily="49" charset="0"/>
              </a:rPr>
              <a:t>posterior=posterior/area;</a:t>
            </a:r>
          </a:p>
          <a:p>
            <a:r>
              <a:rPr lang="en-US" sz="1600" dirty="0">
                <a:latin typeface="Courier New" panose="02070309020205020404" pitchFamily="49" charset="0"/>
                <a:cs typeface="Courier New" panose="02070309020205020404" pitchFamily="49" charset="0"/>
              </a:rPr>
              <a:t>plot(</a:t>
            </a:r>
            <a:r>
              <a:rPr lang="en-US" sz="1600" dirty="0" err="1">
                <a:latin typeface="Courier New" panose="02070309020205020404" pitchFamily="49" charset="0"/>
                <a:cs typeface="Courier New" panose="02070309020205020404" pitchFamily="49" charset="0"/>
              </a:rPr>
              <a:t>x,prior,x,likelihood,x,posterior</a:t>
            </a:r>
            <a:r>
              <a:rPr lang="en-US" sz="1600" dirty="0">
                <a:latin typeface="Courier New" panose="02070309020205020404" pitchFamily="49" charset="0"/>
                <a:cs typeface="Courier New" panose="02070309020205020404" pitchFamily="49" charset="0"/>
              </a:rPr>
              <a:t>);</a:t>
            </a:r>
          </a:p>
        </p:txBody>
      </p:sp>
      <p:grpSp>
        <p:nvGrpSpPr>
          <p:cNvPr id="5" name="Group 4"/>
          <p:cNvGrpSpPr/>
          <p:nvPr/>
        </p:nvGrpSpPr>
        <p:grpSpPr>
          <a:xfrm>
            <a:off x="5407188" y="4078401"/>
            <a:ext cx="3184939" cy="816356"/>
            <a:chOff x="1784626" y="5669113"/>
            <a:chExt cx="3184939" cy="816356"/>
          </a:xfrm>
        </p:grpSpPr>
        <p:cxnSp>
          <p:nvCxnSpPr>
            <p:cNvPr id="6" name="Straight Arrow Connector 5"/>
            <p:cNvCxnSpPr/>
            <p:nvPr/>
          </p:nvCxnSpPr>
          <p:spPr>
            <a:xfrm>
              <a:off x="1784626" y="6159443"/>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703444" y="5669113"/>
              <a:ext cx="1391476"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10832" y="6115269"/>
              <a:ext cx="385042" cy="369332"/>
            </a:xfrm>
            <a:prstGeom prst="rect">
              <a:avLst/>
            </a:prstGeom>
            <a:noFill/>
          </p:spPr>
          <p:txBody>
            <a:bodyPr wrap="none" rtlCol="0">
              <a:spAutoFit/>
            </a:bodyPr>
            <a:lstStyle/>
            <a:p>
              <a:r>
                <a:rPr lang="en-US" dirty="0"/>
                <a:t>x</a:t>
              </a:r>
              <a:r>
                <a:rPr lang="en-US" baseline="-25000" dirty="0"/>
                <a:t>2</a:t>
              </a:r>
            </a:p>
          </p:txBody>
        </p:sp>
        <p:sp>
          <p:nvSpPr>
            <p:cNvPr id="9" name="TextBox 8"/>
            <p:cNvSpPr txBox="1"/>
            <p:nvPr/>
          </p:nvSpPr>
          <p:spPr>
            <a:xfrm>
              <a:off x="3619387" y="6116137"/>
              <a:ext cx="300082" cy="369332"/>
            </a:xfrm>
            <a:prstGeom prst="rect">
              <a:avLst/>
            </a:prstGeom>
            <a:noFill/>
          </p:spPr>
          <p:txBody>
            <a:bodyPr wrap="none" rtlCol="0">
              <a:spAutoFit/>
            </a:bodyPr>
            <a:lstStyle/>
            <a:p>
              <a:r>
                <a:rPr lang="en-US" dirty="0"/>
                <a:t>y</a:t>
              </a:r>
              <a:endParaRPr lang="en-US" baseline="-25000" dirty="0"/>
            </a:p>
          </p:txBody>
        </p:sp>
        <p:sp>
          <p:nvSpPr>
            <p:cNvPr id="10" name="Oval 9"/>
            <p:cNvSpPr/>
            <p:nvPr/>
          </p:nvSpPr>
          <p:spPr>
            <a:xfrm>
              <a:off x="3756500" y="6119642"/>
              <a:ext cx="77172" cy="77172"/>
            </a:xfrm>
            <a:prstGeom prst="ellipse">
              <a:avLst/>
            </a:prstGeom>
            <a:solidFill>
              <a:schemeClr val="accent2"/>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62988" y="6105220"/>
              <a:ext cx="77172" cy="77172"/>
            </a:xfrm>
            <a:prstGeom prst="ellipse">
              <a:avLst/>
            </a:prstGeom>
            <a:solidFill>
              <a:srgbClr val="00B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407188" y="2696145"/>
            <a:ext cx="3432012" cy="1344715"/>
            <a:chOff x="1784626" y="4141091"/>
            <a:chExt cx="3432012" cy="1344715"/>
          </a:xfrm>
        </p:grpSpPr>
        <p:cxnSp>
          <p:nvCxnSpPr>
            <p:cNvPr id="13" name="Straight Arrow Connector 12"/>
            <p:cNvCxnSpPr/>
            <p:nvPr/>
          </p:nvCxnSpPr>
          <p:spPr>
            <a:xfrm>
              <a:off x="1784626" y="5150946"/>
              <a:ext cx="31849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943654" y="4660616"/>
              <a:ext cx="1391476" cy="490330"/>
            </a:xfrm>
            <a:custGeom>
              <a:avLst/>
              <a:gdLst>
                <a:gd name="connsiteX0" fmla="*/ 0 w 1771374"/>
                <a:gd name="connsiteY0" fmla="*/ 490330 h 490330"/>
                <a:gd name="connsiteX1" fmla="*/ 0 w 1771374"/>
                <a:gd name="connsiteY1" fmla="*/ 0 h 490330"/>
                <a:gd name="connsiteX2" fmla="*/ 1771374 w 1771374"/>
                <a:gd name="connsiteY2" fmla="*/ 0 h 490330"/>
                <a:gd name="connsiteX3" fmla="*/ 1771374 w 1771374"/>
                <a:gd name="connsiteY3" fmla="*/ 472661 h 490330"/>
              </a:gdLst>
              <a:ahLst/>
              <a:cxnLst>
                <a:cxn ang="0">
                  <a:pos x="connsiteX0" y="connsiteY0"/>
                </a:cxn>
                <a:cxn ang="0">
                  <a:pos x="connsiteX1" y="connsiteY1"/>
                </a:cxn>
                <a:cxn ang="0">
                  <a:pos x="connsiteX2" y="connsiteY2"/>
                </a:cxn>
                <a:cxn ang="0">
                  <a:pos x="connsiteX3" y="connsiteY3"/>
                </a:cxn>
              </a:cxnLst>
              <a:rect l="l" t="t" r="r" b="b"/>
              <a:pathLst>
                <a:path w="1771374" h="490330">
                  <a:moveTo>
                    <a:pt x="0" y="490330"/>
                  </a:moveTo>
                  <a:lnTo>
                    <a:pt x="0" y="0"/>
                  </a:lnTo>
                  <a:lnTo>
                    <a:pt x="1771374" y="0"/>
                  </a:lnTo>
                  <a:lnTo>
                    <a:pt x="1771374" y="472661"/>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16556" y="4943332"/>
              <a:ext cx="300082" cy="369332"/>
            </a:xfrm>
            <a:prstGeom prst="rect">
              <a:avLst/>
            </a:prstGeom>
            <a:noFill/>
          </p:spPr>
          <p:txBody>
            <a:bodyPr wrap="none" rtlCol="0">
              <a:spAutoFit/>
            </a:bodyPr>
            <a:lstStyle/>
            <a:p>
              <a:r>
                <a:rPr lang="en-US" dirty="0"/>
                <a:t>x</a:t>
              </a:r>
            </a:p>
          </p:txBody>
        </p:sp>
        <p:sp>
          <p:nvSpPr>
            <p:cNvPr id="16" name="TextBox 15"/>
            <p:cNvSpPr txBox="1"/>
            <p:nvPr/>
          </p:nvSpPr>
          <p:spPr>
            <a:xfrm>
              <a:off x="2442196" y="5111190"/>
              <a:ext cx="385042" cy="369332"/>
            </a:xfrm>
            <a:prstGeom prst="rect">
              <a:avLst/>
            </a:prstGeom>
            <a:noFill/>
          </p:spPr>
          <p:txBody>
            <a:bodyPr wrap="none" rtlCol="0">
              <a:spAutoFit/>
            </a:bodyPr>
            <a:lstStyle/>
            <a:p>
              <a:r>
                <a:rPr lang="en-US" dirty="0"/>
                <a:t>x</a:t>
              </a:r>
              <a:r>
                <a:rPr lang="en-US" baseline="-25000" dirty="0"/>
                <a:t>1</a:t>
              </a:r>
            </a:p>
          </p:txBody>
        </p:sp>
        <p:sp>
          <p:nvSpPr>
            <p:cNvPr id="17" name="TextBox 16"/>
            <p:cNvSpPr txBox="1"/>
            <p:nvPr/>
          </p:nvSpPr>
          <p:spPr>
            <a:xfrm>
              <a:off x="2329050" y="4661481"/>
              <a:ext cx="620683" cy="369332"/>
            </a:xfrm>
            <a:prstGeom prst="rect">
              <a:avLst/>
            </a:prstGeom>
            <a:noFill/>
          </p:spPr>
          <p:txBody>
            <a:bodyPr wrap="none" rtlCol="0">
              <a:spAutoFit/>
            </a:bodyPr>
            <a:lstStyle/>
            <a:p>
              <a:r>
                <a:rPr lang="en-US" dirty="0" err="1"/>
                <a:t>f</a:t>
              </a:r>
              <a:r>
                <a:rPr lang="en-US" baseline="-25000" dirty="0" err="1"/>
                <a:t>Y</a:t>
              </a:r>
              <a:r>
                <a:rPr lang="en-US" dirty="0"/>
                <a:t>(x)</a:t>
              </a:r>
              <a:endParaRPr lang="en-US" baseline="-25000" dirty="0"/>
            </a:p>
          </p:txBody>
        </p:sp>
        <p:sp>
          <p:nvSpPr>
            <p:cNvPr id="18" name="TextBox 17"/>
            <p:cNvSpPr txBox="1"/>
            <p:nvPr/>
          </p:nvSpPr>
          <p:spPr>
            <a:xfrm>
              <a:off x="3619387" y="5116474"/>
              <a:ext cx="300082" cy="369332"/>
            </a:xfrm>
            <a:prstGeom prst="rect">
              <a:avLst/>
            </a:prstGeom>
            <a:noFill/>
          </p:spPr>
          <p:txBody>
            <a:bodyPr wrap="none" rtlCol="0">
              <a:spAutoFit/>
            </a:bodyPr>
            <a:lstStyle/>
            <a:p>
              <a:r>
                <a:rPr lang="en-US" dirty="0"/>
                <a:t>y</a:t>
              </a:r>
              <a:endParaRPr lang="en-US" baseline="-25000" dirty="0"/>
            </a:p>
          </p:txBody>
        </p:sp>
        <p:sp>
          <p:nvSpPr>
            <p:cNvPr id="19" name="Oval 18"/>
            <p:cNvSpPr/>
            <p:nvPr/>
          </p:nvSpPr>
          <p:spPr>
            <a:xfrm>
              <a:off x="3756500" y="5111145"/>
              <a:ext cx="77172" cy="77172"/>
            </a:xfrm>
            <a:prstGeom prst="ellipse">
              <a:avLst/>
            </a:prstGeom>
            <a:solidFill>
              <a:schemeClr val="accent2"/>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92335" y="5104775"/>
              <a:ext cx="77172" cy="77172"/>
            </a:xfrm>
            <a:prstGeom prst="ellipse">
              <a:avLst/>
            </a:prstGeom>
            <a:solidFill>
              <a:srgbClr val="00B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943654" y="4465983"/>
              <a:ext cx="687267"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38783" y="4472609"/>
              <a:ext cx="687267"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28457" y="4412967"/>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27652" y="4412967"/>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43654" y="4406340"/>
              <a:ext cx="0" cy="1943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48480" y="4141091"/>
              <a:ext cx="312906" cy="369332"/>
            </a:xfrm>
            <a:prstGeom prst="rect">
              <a:avLst/>
            </a:prstGeom>
            <a:noFill/>
          </p:spPr>
          <p:txBody>
            <a:bodyPr wrap="none" rtlCol="0">
              <a:spAutoFit/>
            </a:bodyPr>
            <a:lstStyle/>
            <a:p>
              <a:r>
                <a:rPr lang="en-US" dirty="0"/>
                <a:t>a</a:t>
              </a:r>
              <a:endParaRPr lang="en-US" baseline="-25000" dirty="0"/>
            </a:p>
          </p:txBody>
        </p:sp>
        <p:sp>
          <p:nvSpPr>
            <p:cNvPr id="27" name="TextBox 26"/>
            <p:cNvSpPr txBox="1"/>
            <p:nvPr/>
          </p:nvSpPr>
          <p:spPr>
            <a:xfrm>
              <a:off x="2811580" y="4149659"/>
              <a:ext cx="312906" cy="369332"/>
            </a:xfrm>
            <a:prstGeom prst="rect">
              <a:avLst/>
            </a:prstGeom>
            <a:noFill/>
          </p:spPr>
          <p:txBody>
            <a:bodyPr wrap="none" rtlCol="0">
              <a:spAutoFit/>
            </a:bodyPr>
            <a:lstStyle/>
            <a:p>
              <a:r>
                <a:rPr lang="en-US" dirty="0"/>
                <a:t>a</a:t>
              </a:r>
              <a:endParaRPr lang="en-US" baseline="-25000" dirty="0"/>
            </a:p>
          </p:txBody>
        </p:sp>
      </p:grpSp>
    </p:spTree>
    <p:extLst>
      <p:ext uri="{BB962C8B-B14F-4D97-AF65-F5344CB8AC3E}">
        <p14:creationId xmlns:p14="http://schemas.microsoft.com/office/powerpoint/2010/main" val="42310545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7" name="Text Placeholder 206"/>
              <p:cNvSpPr>
                <a:spLocks noGrp="1"/>
              </p:cNvSpPr>
              <p:nvPr>
                <p:ph type="body" sz="quarter" idx="10"/>
              </p:nvPr>
            </p:nvSpPr>
            <p:spPr>
              <a:xfrm>
                <a:off x="304800" y="4694076"/>
                <a:ext cx="8534400" cy="1706723"/>
              </a:xfrm>
            </p:spPr>
            <p:txBody>
              <a:bodyPr/>
              <a:lstStyle/>
              <a:p>
                <a:r>
                  <a:rPr lang="en-US" dirty="0"/>
                  <a:t>Uncertainty in prior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𝑈</m:t>
                    </m:r>
                    <m:r>
                      <a:rPr lang="en-US" i="1" dirty="0" smtClean="0">
                        <a:latin typeface="Cambria Math" panose="02040503050406030204" pitchFamily="18" charset="0"/>
                      </a:rPr>
                      <m:t>(0.9, 1.1)</m:t>
                    </m:r>
                  </m:oMath>
                </a14:m>
                <a:endParaRPr lang="en-US" dirty="0"/>
              </a:p>
              <a:p>
                <a:r>
                  <a:rPr lang="en-US" dirty="0"/>
                  <a:t>Uncertainty in posterior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𝑈</m:t>
                    </m:r>
                    <m:r>
                      <a:rPr lang="en-US" i="1" dirty="0" smtClean="0">
                        <a:latin typeface="Cambria Math" panose="02040503050406030204" pitchFamily="18" charset="0"/>
                      </a:rPr>
                      <m:t>(1.0, 1.1)</m:t>
                    </m:r>
                  </m:oMath>
                </a14:m>
                <a:endParaRPr lang="en-US" dirty="0"/>
              </a:p>
              <a:p>
                <a:r>
                  <a:rPr lang="en-US" dirty="0"/>
                  <a:t>3 tests reduce uncertainty in failure strength by 50%</a:t>
                </a:r>
              </a:p>
            </p:txBody>
          </p:sp>
        </mc:Choice>
        <mc:Fallback xmlns="">
          <p:sp>
            <p:nvSpPr>
              <p:cNvPr id="207" name="Text Placeholder 206"/>
              <p:cNvSpPr>
                <a:spLocks noGrp="1" noRot="1" noChangeAspect="1" noMove="1" noResize="1" noEditPoints="1" noAdjustHandles="1" noChangeArrowheads="1" noChangeShapeType="1" noTextEdit="1"/>
              </p:cNvSpPr>
              <p:nvPr>
                <p:ph type="body" sz="quarter" idx="10"/>
              </p:nvPr>
            </p:nvSpPr>
            <p:spPr>
              <a:xfrm>
                <a:off x="304800" y="4694076"/>
                <a:ext cx="8534400" cy="1706723"/>
              </a:xfrm>
              <a:blipFill>
                <a:blip r:embed="rId2"/>
                <a:stretch>
                  <a:fillRect l="-643" t="-142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Bayesian Updating of Failure Strength cont.</a:t>
            </a:r>
          </a:p>
        </p:txBody>
      </p:sp>
      <p:grpSp>
        <p:nvGrpSpPr>
          <p:cNvPr id="5" name="Group 4"/>
          <p:cNvGrpSpPr/>
          <p:nvPr/>
        </p:nvGrpSpPr>
        <p:grpSpPr>
          <a:xfrm>
            <a:off x="84934" y="1177985"/>
            <a:ext cx="4132259" cy="3345582"/>
            <a:chOff x="76200" y="1676400"/>
            <a:chExt cx="4398963" cy="3561512"/>
          </a:xfrm>
        </p:grpSpPr>
        <p:sp>
          <p:nvSpPr>
            <p:cNvPr id="6" name="Rectangle 12"/>
            <p:cNvSpPr>
              <a:spLocks noChangeArrowheads="1"/>
            </p:cNvSpPr>
            <p:nvPr/>
          </p:nvSpPr>
          <p:spPr bwMode="auto">
            <a:xfrm>
              <a:off x="306388" y="1709738"/>
              <a:ext cx="4133850" cy="307022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Line 13"/>
            <p:cNvSpPr>
              <a:spLocks noChangeShapeType="1"/>
            </p:cNvSpPr>
            <p:nvPr/>
          </p:nvSpPr>
          <p:spPr bwMode="auto">
            <a:xfrm>
              <a:off x="306388" y="1709738"/>
              <a:ext cx="41338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4"/>
            <p:cNvSpPr>
              <a:spLocks noChangeShapeType="1"/>
            </p:cNvSpPr>
            <p:nvPr/>
          </p:nvSpPr>
          <p:spPr bwMode="auto">
            <a:xfrm>
              <a:off x="306388" y="4779963"/>
              <a:ext cx="41338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5"/>
            <p:cNvSpPr>
              <a:spLocks noChangeShapeType="1"/>
            </p:cNvSpPr>
            <p:nvPr/>
          </p:nvSpPr>
          <p:spPr bwMode="auto">
            <a:xfrm flipV="1">
              <a:off x="4440238" y="1709738"/>
              <a:ext cx="0" cy="3070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7"/>
            <p:cNvSpPr>
              <a:spLocks noChangeShapeType="1"/>
            </p:cNvSpPr>
            <p:nvPr/>
          </p:nvSpPr>
          <p:spPr bwMode="auto">
            <a:xfrm>
              <a:off x="306388" y="4779963"/>
              <a:ext cx="41338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flipV="1">
              <a:off x="673100" y="47386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673100" y="1709738"/>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21"/>
            <p:cNvSpPr>
              <a:spLocks noChangeArrowheads="1"/>
            </p:cNvSpPr>
            <p:nvPr/>
          </p:nvSpPr>
          <p:spPr bwMode="auto">
            <a:xfrm>
              <a:off x="598488" y="479266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0.9</a:t>
              </a:r>
              <a:endParaRPr lang="en-US" altLang="en-US"/>
            </a:p>
          </p:txBody>
        </p:sp>
        <p:sp>
          <p:nvSpPr>
            <p:cNvPr id="14" name="Line 22"/>
            <p:cNvSpPr>
              <a:spLocks noChangeShapeType="1"/>
            </p:cNvSpPr>
            <p:nvPr/>
          </p:nvSpPr>
          <p:spPr bwMode="auto">
            <a:xfrm flipV="1">
              <a:off x="1279525" y="47386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3"/>
            <p:cNvSpPr>
              <a:spLocks noChangeShapeType="1"/>
            </p:cNvSpPr>
            <p:nvPr/>
          </p:nvSpPr>
          <p:spPr bwMode="auto">
            <a:xfrm>
              <a:off x="1279525" y="1709738"/>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24"/>
            <p:cNvSpPr>
              <a:spLocks noChangeArrowheads="1"/>
            </p:cNvSpPr>
            <p:nvPr/>
          </p:nvSpPr>
          <p:spPr bwMode="auto">
            <a:xfrm>
              <a:off x="1173163" y="479266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0.95</a:t>
              </a:r>
              <a:endParaRPr lang="en-US" altLang="en-US"/>
            </a:p>
          </p:txBody>
        </p:sp>
        <p:sp>
          <p:nvSpPr>
            <p:cNvPr id="17" name="Line 25"/>
            <p:cNvSpPr>
              <a:spLocks noChangeShapeType="1"/>
            </p:cNvSpPr>
            <p:nvPr/>
          </p:nvSpPr>
          <p:spPr bwMode="auto">
            <a:xfrm flipV="1">
              <a:off x="1887538" y="47386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6"/>
            <p:cNvSpPr>
              <a:spLocks noChangeShapeType="1"/>
            </p:cNvSpPr>
            <p:nvPr/>
          </p:nvSpPr>
          <p:spPr bwMode="auto">
            <a:xfrm>
              <a:off x="1887538" y="1709738"/>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Rectangle 27"/>
            <p:cNvSpPr>
              <a:spLocks noChangeArrowheads="1"/>
            </p:cNvSpPr>
            <p:nvPr/>
          </p:nvSpPr>
          <p:spPr bwMode="auto">
            <a:xfrm>
              <a:off x="1870075" y="479266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a:t>
              </a:r>
              <a:endParaRPr lang="en-US" altLang="en-US"/>
            </a:p>
          </p:txBody>
        </p:sp>
        <p:sp>
          <p:nvSpPr>
            <p:cNvPr id="20" name="Line 28"/>
            <p:cNvSpPr>
              <a:spLocks noChangeShapeType="1"/>
            </p:cNvSpPr>
            <p:nvPr/>
          </p:nvSpPr>
          <p:spPr bwMode="auto">
            <a:xfrm flipV="1">
              <a:off x="2495550" y="47386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9"/>
            <p:cNvSpPr>
              <a:spLocks noChangeShapeType="1"/>
            </p:cNvSpPr>
            <p:nvPr/>
          </p:nvSpPr>
          <p:spPr bwMode="auto">
            <a:xfrm>
              <a:off x="2495550" y="1709738"/>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Rectangle 30"/>
            <p:cNvSpPr>
              <a:spLocks noChangeArrowheads="1"/>
            </p:cNvSpPr>
            <p:nvPr/>
          </p:nvSpPr>
          <p:spPr bwMode="auto">
            <a:xfrm>
              <a:off x="2389188" y="479266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1.05</a:t>
              </a:r>
              <a:endParaRPr lang="en-US" altLang="en-US"/>
            </a:p>
          </p:txBody>
        </p:sp>
        <p:sp>
          <p:nvSpPr>
            <p:cNvPr id="23" name="Line 31"/>
            <p:cNvSpPr>
              <a:spLocks noChangeShapeType="1"/>
            </p:cNvSpPr>
            <p:nvPr/>
          </p:nvSpPr>
          <p:spPr bwMode="auto">
            <a:xfrm flipV="1">
              <a:off x="3105150" y="47386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2"/>
            <p:cNvSpPr>
              <a:spLocks noChangeShapeType="1"/>
            </p:cNvSpPr>
            <p:nvPr/>
          </p:nvSpPr>
          <p:spPr bwMode="auto">
            <a:xfrm>
              <a:off x="3105150" y="1709738"/>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Rectangle 33"/>
            <p:cNvSpPr>
              <a:spLocks noChangeArrowheads="1"/>
            </p:cNvSpPr>
            <p:nvPr/>
          </p:nvSpPr>
          <p:spPr bwMode="auto">
            <a:xfrm>
              <a:off x="3030538" y="479266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a:t>
              </a:r>
              <a:endParaRPr lang="en-US" altLang="en-US"/>
            </a:p>
          </p:txBody>
        </p:sp>
        <p:sp>
          <p:nvSpPr>
            <p:cNvPr id="26" name="Line 34"/>
            <p:cNvSpPr>
              <a:spLocks noChangeShapeType="1"/>
            </p:cNvSpPr>
            <p:nvPr/>
          </p:nvSpPr>
          <p:spPr bwMode="auto">
            <a:xfrm flipV="1">
              <a:off x="3708400" y="47386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5"/>
            <p:cNvSpPr>
              <a:spLocks noChangeShapeType="1"/>
            </p:cNvSpPr>
            <p:nvPr/>
          </p:nvSpPr>
          <p:spPr bwMode="auto">
            <a:xfrm>
              <a:off x="3708400" y="1709738"/>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36"/>
            <p:cNvSpPr>
              <a:spLocks noChangeArrowheads="1"/>
            </p:cNvSpPr>
            <p:nvPr/>
          </p:nvSpPr>
          <p:spPr bwMode="auto">
            <a:xfrm>
              <a:off x="3600450" y="479266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1.15</a:t>
              </a:r>
              <a:endParaRPr lang="en-US" altLang="en-US"/>
            </a:p>
          </p:txBody>
        </p:sp>
        <p:sp>
          <p:nvSpPr>
            <p:cNvPr id="29" name="Line 37"/>
            <p:cNvSpPr>
              <a:spLocks noChangeShapeType="1"/>
            </p:cNvSpPr>
            <p:nvPr/>
          </p:nvSpPr>
          <p:spPr bwMode="auto">
            <a:xfrm flipV="1">
              <a:off x="4316413" y="47386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8"/>
            <p:cNvSpPr>
              <a:spLocks noChangeShapeType="1"/>
            </p:cNvSpPr>
            <p:nvPr/>
          </p:nvSpPr>
          <p:spPr bwMode="auto">
            <a:xfrm>
              <a:off x="4316413" y="1709738"/>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39"/>
            <p:cNvSpPr>
              <a:spLocks noChangeArrowheads="1"/>
            </p:cNvSpPr>
            <p:nvPr/>
          </p:nvSpPr>
          <p:spPr bwMode="auto">
            <a:xfrm>
              <a:off x="4241800" y="479266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1.2</a:t>
              </a:r>
              <a:endParaRPr lang="en-US" altLang="en-US"/>
            </a:p>
          </p:txBody>
        </p:sp>
        <p:sp>
          <p:nvSpPr>
            <p:cNvPr id="32" name="Line 40"/>
            <p:cNvSpPr>
              <a:spLocks noChangeShapeType="1"/>
            </p:cNvSpPr>
            <p:nvPr/>
          </p:nvSpPr>
          <p:spPr bwMode="auto">
            <a:xfrm>
              <a:off x="306388" y="47799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1"/>
            <p:cNvSpPr>
              <a:spLocks noChangeShapeType="1"/>
            </p:cNvSpPr>
            <p:nvPr/>
          </p:nvSpPr>
          <p:spPr bwMode="auto">
            <a:xfrm flipH="1">
              <a:off x="4398963" y="47799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Rectangle 42"/>
            <p:cNvSpPr>
              <a:spLocks noChangeArrowheads="1"/>
            </p:cNvSpPr>
            <p:nvPr/>
          </p:nvSpPr>
          <p:spPr bwMode="auto">
            <a:xfrm>
              <a:off x="125413" y="47450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a:t>
              </a:r>
              <a:endParaRPr lang="en-US" altLang="en-US"/>
            </a:p>
          </p:txBody>
        </p:sp>
        <p:sp>
          <p:nvSpPr>
            <p:cNvPr id="35" name="Line 43"/>
            <p:cNvSpPr>
              <a:spLocks noChangeShapeType="1"/>
            </p:cNvSpPr>
            <p:nvPr/>
          </p:nvSpPr>
          <p:spPr bwMode="auto">
            <a:xfrm>
              <a:off x="306388" y="45005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4"/>
            <p:cNvSpPr>
              <a:spLocks noChangeShapeType="1"/>
            </p:cNvSpPr>
            <p:nvPr/>
          </p:nvSpPr>
          <p:spPr bwMode="auto">
            <a:xfrm flipH="1">
              <a:off x="4398963" y="45005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Rectangle 45"/>
            <p:cNvSpPr>
              <a:spLocks noChangeArrowheads="1"/>
            </p:cNvSpPr>
            <p:nvPr/>
          </p:nvSpPr>
          <p:spPr bwMode="auto">
            <a:xfrm>
              <a:off x="125413" y="44672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a:t>
              </a:r>
              <a:endParaRPr lang="en-US" altLang="en-US"/>
            </a:p>
          </p:txBody>
        </p:sp>
        <p:sp>
          <p:nvSpPr>
            <p:cNvPr id="38" name="Line 46"/>
            <p:cNvSpPr>
              <a:spLocks noChangeShapeType="1"/>
            </p:cNvSpPr>
            <p:nvPr/>
          </p:nvSpPr>
          <p:spPr bwMode="auto">
            <a:xfrm>
              <a:off x="306388" y="42227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7"/>
            <p:cNvSpPr>
              <a:spLocks noChangeShapeType="1"/>
            </p:cNvSpPr>
            <p:nvPr/>
          </p:nvSpPr>
          <p:spPr bwMode="auto">
            <a:xfrm flipH="1">
              <a:off x="4398963" y="42227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Rectangle 48"/>
            <p:cNvSpPr>
              <a:spLocks noChangeArrowheads="1"/>
            </p:cNvSpPr>
            <p:nvPr/>
          </p:nvSpPr>
          <p:spPr bwMode="auto">
            <a:xfrm>
              <a:off x="125413" y="41894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2</a:t>
              </a:r>
              <a:endParaRPr lang="en-US" altLang="en-US"/>
            </a:p>
          </p:txBody>
        </p:sp>
        <p:sp>
          <p:nvSpPr>
            <p:cNvPr id="41" name="Line 49"/>
            <p:cNvSpPr>
              <a:spLocks noChangeShapeType="1"/>
            </p:cNvSpPr>
            <p:nvPr/>
          </p:nvSpPr>
          <p:spPr bwMode="auto">
            <a:xfrm>
              <a:off x="306388" y="39433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0"/>
            <p:cNvSpPr>
              <a:spLocks noChangeShapeType="1"/>
            </p:cNvSpPr>
            <p:nvPr/>
          </p:nvSpPr>
          <p:spPr bwMode="auto">
            <a:xfrm flipH="1">
              <a:off x="4398963" y="39433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Rectangle 51"/>
            <p:cNvSpPr>
              <a:spLocks noChangeArrowheads="1"/>
            </p:cNvSpPr>
            <p:nvPr/>
          </p:nvSpPr>
          <p:spPr bwMode="auto">
            <a:xfrm>
              <a:off x="125413" y="39100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3</a:t>
              </a:r>
              <a:endParaRPr lang="en-US" altLang="en-US"/>
            </a:p>
          </p:txBody>
        </p:sp>
        <p:sp>
          <p:nvSpPr>
            <p:cNvPr id="44" name="Line 52"/>
            <p:cNvSpPr>
              <a:spLocks noChangeShapeType="1"/>
            </p:cNvSpPr>
            <p:nvPr/>
          </p:nvSpPr>
          <p:spPr bwMode="auto">
            <a:xfrm>
              <a:off x="306388" y="36639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53"/>
            <p:cNvSpPr>
              <a:spLocks noChangeShapeType="1"/>
            </p:cNvSpPr>
            <p:nvPr/>
          </p:nvSpPr>
          <p:spPr bwMode="auto">
            <a:xfrm flipH="1">
              <a:off x="4398963" y="36639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Rectangle 54"/>
            <p:cNvSpPr>
              <a:spLocks noChangeArrowheads="1"/>
            </p:cNvSpPr>
            <p:nvPr/>
          </p:nvSpPr>
          <p:spPr bwMode="auto">
            <a:xfrm>
              <a:off x="125413" y="36306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4</a:t>
              </a:r>
              <a:endParaRPr lang="en-US" altLang="en-US"/>
            </a:p>
          </p:txBody>
        </p:sp>
        <p:sp>
          <p:nvSpPr>
            <p:cNvPr id="47" name="Line 55"/>
            <p:cNvSpPr>
              <a:spLocks noChangeShapeType="1"/>
            </p:cNvSpPr>
            <p:nvPr/>
          </p:nvSpPr>
          <p:spPr bwMode="auto">
            <a:xfrm>
              <a:off x="306388" y="33845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6"/>
            <p:cNvSpPr>
              <a:spLocks noChangeShapeType="1"/>
            </p:cNvSpPr>
            <p:nvPr/>
          </p:nvSpPr>
          <p:spPr bwMode="auto">
            <a:xfrm flipH="1">
              <a:off x="4398963" y="33845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57"/>
            <p:cNvSpPr>
              <a:spLocks noChangeArrowheads="1"/>
            </p:cNvSpPr>
            <p:nvPr/>
          </p:nvSpPr>
          <p:spPr bwMode="auto">
            <a:xfrm>
              <a:off x="125413" y="33512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5</a:t>
              </a:r>
              <a:endParaRPr lang="en-US" altLang="en-US"/>
            </a:p>
          </p:txBody>
        </p:sp>
        <p:sp>
          <p:nvSpPr>
            <p:cNvPr id="50" name="Line 58"/>
            <p:cNvSpPr>
              <a:spLocks noChangeShapeType="1"/>
            </p:cNvSpPr>
            <p:nvPr/>
          </p:nvSpPr>
          <p:spPr bwMode="auto">
            <a:xfrm>
              <a:off x="306388" y="31051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59"/>
            <p:cNvSpPr>
              <a:spLocks noChangeShapeType="1"/>
            </p:cNvSpPr>
            <p:nvPr/>
          </p:nvSpPr>
          <p:spPr bwMode="auto">
            <a:xfrm flipH="1">
              <a:off x="4398963" y="31051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60"/>
            <p:cNvSpPr>
              <a:spLocks noChangeArrowheads="1"/>
            </p:cNvSpPr>
            <p:nvPr/>
          </p:nvSpPr>
          <p:spPr bwMode="auto">
            <a:xfrm>
              <a:off x="125413" y="30718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6</a:t>
              </a:r>
              <a:endParaRPr lang="en-US" altLang="en-US"/>
            </a:p>
          </p:txBody>
        </p:sp>
        <p:sp>
          <p:nvSpPr>
            <p:cNvPr id="53" name="Line 61"/>
            <p:cNvSpPr>
              <a:spLocks noChangeShapeType="1"/>
            </p:cNvSpPr>
            <p:nvPr/>
          </p:nvSpPr>
          <p:spPr bwMode="auto">
            <a:xfrm>
              <a:off x="306388" y="28257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62"/>
            <p:cNvSpPr>
              <a:spLocks noChangeShapeType="1"/>
            </p:cNvSpPr>
            <p:nvPr/>
          </p:nvSpPr>
          <p:spPr bwMode="auto">
            <a:xfrm flipH="1">
              <a:off x="4398963" y="282575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Rectangle 63"/>
            <p:cNvSpPr>
              <a:spLocks noChangeArrowheads="1"/>
            </p:cNvSpPr>
            <p:nvPr/>
          </p:nvSpPr>
          <p:spPr bwMode="auto">
            <a:xfrm>
              <a:off x="125413" y="27924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7</a:t>
              </a:r>
              <a:endParaRPr lang="en-US" altLang="en-US"/>
            </a:p>
          </p:txBody>
        </p:sp>
        <p:sp>
          <p:nvSpPr>
            <p:cNvPr id="56" name="Line 64"/>
            <p:cNvSpPr>
              <a:spLocks noChangeShapeType="1"/>
            </p:cNvSpPr>
            <p:nvPr/>
          </p:nvSpPr>
          <p:spPr bwMode="auto">
            <a:xfrm>
              <a:off x="306388" y="25479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65"/>
            <p:cNvSpPr>
              <a:spLocks noChangeShapeType="1"/>
            </p:cNvSpPr>
            <p:nvPr/>
          </p:nvSpPr>
          <p:spPr bwMode="auto">
            <a:xfrm flipH="1">
              <a:off x="4398963" y="25479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Rectangle 66"/>
            <p:cNvSpPr>
              <a:spLocks noChangeArrowheads="1"/>
            </p:cNvSpPr>
            <p:nvPr/>
          </p:nvSpPr>
          <p:spPr bwMode="auto">
            <a:xfrm>
              <a:off x="127000" y="2513013"/>
              <a:ext cx="650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000">
                  <a:solidFill>
                    <a:srgbClr val="000000"/>
                  </a:solidFill>
                  <a:latin typeface="Helvetica" panose="020B0604020202020204" pitchFamily="34" charset="0"/>
                </a:rPr>
                <a:t>8</a:t>
              </a:r>
              <a:endParaRPr lang="en-US" altLang="en-US"/>
            </a:p>
          </p:txBody>
        </p:sp>
        <p:sp>
          <p:nvSpPr>
            <p:cNvPr id="59" name="Line 67"/>
            <p:cNvSpPr>
              <a:spLocks noChangeShapeType="1"/>
            </p:cNvSpPr>
            <p:nvPr/>
          </p:nvSpPr>
          <p:spPr bwMode="auto">
            <a:xfrm>
              <a:off x="306388" y="22685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68"/>
            <p:cNvSpPr>
              <a:spLocks noChangeShapeType="1"/>
            </p:cNvSpPr>
            <p:nvPr/>
          </p:nvSpPr>
          <p:spPr bwMode="auto">
            <a:xfrm flipH="1">
              <a:off x="4398963" y="22685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Rectangle 69"/>
            <p:cNvSpPr>
              <a:spLocks noChangeArrowheads="1"/>
            </p:cNvSpPr>
            <p:nvPr/>
          </p:nvSpPr>
          <p:spPr bwMode="auto">
            <a:xfrm>
              <a:off x="125413" y="223520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9</a:t>
              </a:r>
              <a:endParaRPr lang="en-US" altLang="en-US"/>
            </a:p>
          </p:txBody>
        </p:sp>
        <p:sp>
          <p:nvSpPr>
            <p:cNvPr id="62" name="Line 70"/>
            <p:cNvSpPr>
              <a:spLocks noChangeShapeType="1"/>
            </p:cNvSpPr>
            <p:nvPr/>
          </p:nvSpPr>
          <p:spPr bwMode="auto">
            <a:xfrm>
              <a:off x="306388" y="19891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71"/>
            <p:cNvSpPr>
              <a:spLocks noChangeShapeType="1"/>
            </p:cNvSpPr>
            <p:nvPr/>
          </p:nvSpPr>
          <p:spPr bwMode="auto">
            <a:xfrm flipH="1">
              <a:off x="4398963" y="19891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Rectangle 72"/>
            <p:cNvSpPr>
              <a:spLocks noChangeArrowheads="1"/>
            </p:cNvSpPr>
            <p:nvPr/>
          </p:nvSpPr>
          <p:spPr bwMode="auto">
            <a:xfrm>
              <a:off x="76200" y="1955800"/>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10</a:t>
              </a:r>
              <a:endParaRPr lang="en-US" altLang="en-US"/>
            </a:p>
          </p:txBody>
        </p:sp>
        <p:sp>
          <p:nvSpPr>
            <p:cNvPr id="65" name="Line 73"/>
            <p:cNvSpPr>
              <a:spLocks noChangeShapeType="1"/>
            </p:cNvSpPr>
            <p:nvPr/>
          </p:nvSpPr>
          <p:spPr bwMode="auto">
            <a:xfrm>
              <a:off x="306388" y="17097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74"/>
            <p:cNvSpPr>
              <a:spLocks noChangeShapeType="1"/>
            </p:cNvSpPr>
            <p:nvPr/>
          </p:nvSpPr>
          <p:spPr bwMode="auto">
            <a:xfrm flipH="1">
              <a:off x="4398963" y="1709738"/>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Rectangle 75"/>
            <p:cNvSpPr>
              <a:spLocks noChangeArrowheads="1"/>
            </p:cNvSpPr>
            <p:nvPr/>
          </p:nvSpPr>
          <p:spPr bwMode="auto">
            <a:xfrm>
              <a:off x="76200" y="1676400"/>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a:t>
              </a:r>
              <a:endParaRPr lang="en-US" altLang="en-US"/>
            </a:p>
          </p:txBody>
        </p:sp>
        <p:sp>
          <p:nvSpPr>
            <p:cNvPr id="68" name="Line 76"/>
            <p:cNvSpPr>
              <a:spLocks noChangeShapeType="1"/>
            </p:cNvSpPr>
            <p:nvPr/>
          </p:nvSpPr>
          <p:spPr bwMode="auto">
            <a:xfrm>
              <a:off x="306388" y="1709738"/>
              <a:ext cx="41338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77"/>
            <p:cNvSpPr>
              <a:spLocks noChangeShapeType="1"/>
            </p:cNvSpPr>
            <p:nvPr/>
          </p:nvSpPr>
          <p:spPr bwMode="auto">
            <a:xfrm>
              <a:off x="306388" y="4779963"/>
              <a:ext cx="41338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78"/>
            <p:cNvSpPr>
              <a:spLocks noChangeShapeType="1"/>
            </p:cNvSpPr>
            <p:nvPr/>
          </p:nvSpPr>
          <p:spPr bwMode="auto">
            <a:xfrm flipV="1">
              <a:off x="4440238" y="1709738"/>
              <a:ext cx="0" cy="3070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79"/>
            <p:cNvSpPr>
              <a:spLocks noChangeShapeType="1"/>
            </p:cNvSpPr>
            <p:nvPr/>
          </p:nvSpPr>
          <p:spPr bwMode="auto">
            <a:xfrm flipV="1">
              <a:off x="304800" y="1709738"/>
              <a:ext cx="0" cy="3070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Freeform 80"/>
            <p:cNvSpPr>
              <a:spLocks/>
            </p:cNvSpPr>
            <p:nvPr/>
          </p:nvSpPr>
          <p:spPr bwMode="auto">
            <a:xfrm>
              <a:off x="673100" y="3384550"/>
              <a:ext cx="2432050" cy="1395413"/>
            </a:xfrm>
            <a:custGeom>
              <a:avLst/>
              <a:gdLst>
                <a:gd name="T0" fmla="*/ 0 w 3503"/>
                <a:gd name="T1" fmla="*/ 2009 h 2009"/>
                <a:gd name="T2" fmla="*/ 0 w 3503"/>
                <a:gd name="T3" fmla="*/ 0 h 2009"/>
                <a:gd name="T4" fmla="*/ 174 w 3503"/>
                <a:gd name="T5" fmla="*/ 0 h 2009"/>
                <a:gd name="T6" fmla="*/ 348 w 3503"/>
                <a:gd name="T7" fmla="*/ 0 h 2009"/>
                <a:gd name="T8" fmla="*/ 527 w 3503"/>
                <a:gd name="T9" fmla="*/ 0 h 2009"/>
                <a:gd name="T10" fmla="*/ 701 w 3503"/>
                <a:gd name="T11" fmla="*/ 0 h 2009"/>
                <a:gd name="T12" fmla="*/ 875 w 3503"/>
                <a:gd name="T13" fmla="*/ 0 h 2009"/>
                <a:gd name="T14" fmla="*/ 1049 w 3503"/>
                <a:gd name="T15" fmla="*/ 0 h 2009"/>
                <a:gd name="T16" fmla="*/ 1223 w 3503"/>
                <a:gd name="T17" fmla="*/ 0 h 2009"/>
                <a:gd name="T18" fmla="*/ 1397 w 3503"/>
                <a:gd name="T19" fmla="*/ 0 h 2009"/>
                <a:gd name="T20" fmla="*/ 1577 w 3503"/>
                <a:gd name="T21" fmla="*/ 0 h 2009"/>
                <a:gd name="T22" fmla="*/ 1751 w 3503"/>
                <a:gd name="T23" fmla="*/ 0 h 2009"/>
                <a:gd name="T24" fmla="*/ 1925 w 3503"/>
                <a:gd name="T25" fmla="*/ 0 h 2009"/>
                <a:gd name="T26" fmla="*/ 2099 w 3503"/>
                <a:gd name="T27" fmla="*/ 0 h 2009"/>
                <a:gd name="T28" fmla="*/ 2273 w 3503"/>
                <a:gd name="T29" fmla="*/ 0 h 2009"/>
                <a:gd name="T30" fmla="*/ 2453 w 3503"/>
                <a:gd name="T31" fmla="*/ 0 h 2009"/>
                <a:gd name="T32" fmla="*/ 2627 w 3503"/>
                <a:gd name="T33" fmla="*/ 0 h 2009"/>
                <a:gd name="T34" fmla="*/ 2801 w 3503"/>
                <a:gd name="T35" fmla="*/ 0 h 2009"/>
                <a:gd name="T36" fmla="*/ 2975 w 3503"/>
                <a:gd name="T37" fmla="*/ 0 h 2009"/>
                <a:gd name="T38" fmla="*/ 3149 w 3503"/>
                <a:gd name="T39" fmla="*/ 0 h 2009"/>
                <a:gd name="T40" fmla="*/ 3323 w 3503"/>
                <a:gd name="T41" fmla="*/ 0 h 2009"/>
                <a:gd name="T42" fmla="*/ 3503 w 3503"/>
                <a:gd name="T43" fmla="*/ 0 h 2009"/>
                <a:gd name="T44" fmla="*/ 3503 w 3503"/>
                <a:gd name="T45" fmla="*/ 2009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3" h="2009">
                  <a:moveTo>
                    <a:pt x="0" y="2009"/>
                  </a:moveTo>
                  <a:lnTo>
                    <a:pt x="0" y="0"/>
                  </a:lnTo>
                  <a:lnTo>
                    <a:pt x="174" y="0"/>
                  </a:lnTo>
                  <a:lnTo>
                    <a:pt x="348" y="0"/>
                  </a:lnTo>
                  <a:lnTo>
                    <a:pt x="527" y="0"/>
                  </a:lnTo>
                  <a:lnTo>
                    <a:pt x="701" y="0"/>
                  </a:lnTo>
                  <a:lnTo>
                    <a:pt x="875" y="0"/>
                  </a:lnTo>
                  <a:lnTo>
                    <a:pt x="1049" y="0"/>
                  </a:lnTo>
                  <a:lnTo>
                    <a:pt x="1223" y="0"/>
                  </a:lnTo>
                  <a:lnTo>
                    <a:pt x="1397" y="0"/>
                  </a:lnTo>
                  <a:lnTo>
                    <a:pt x="1577" y="0"/>
                  </a:lnTo>
                  <a:lnTo>
                    <a:pt x="1751" y="0"/>
                  </a:lnTo>
                  <a:lnTo>
                    <a:pt x="1925" y="0"/>
                  </a:lnTo>
                  <a:lnTo>
                    <a:pt x="2099" y="0"/>
                  </a:lnTo>
                  <a:lnTo>
                    <a:pt x="2273" y="0"/>
                  </a:lnTo>
                  <a:lnTo>
                    <a:pt x="2453" y="0"/>
                  </a:lnTo>
                  <a:lnTo>
                    <a:pt x="2627" y="0"/>
                  </a:lnTo>
                  <a:lnTo>
                    <a:pt x="2801" y="0"/>
                  </a:lnTo>
                  <a:lnTo>
                    <a:pt x="2975" y="0"/>
                  </a:lnTo>
                  <a:lnTo>
                    <a:pt x="3149" y="0"/>
                  </a:lnTo>
                  <a:lnTo>
                    <a:pt x="3323" y="0"/>
                  </a:lnTo>
                  <a:lnTo>
                    <a:pt x="3503" y="0"/>
                  </a:lnTo>
                  <a:lnTo>
                    <a:pt x="3503" y="2009"/>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Rectangle 81"/>
            <p:cNvSpPr>
              <a:spLocks noChangeArrowheads="1"/>
            </p:cNvSpPr>
            <p:nvPr/>
          </p:nvSpPr>
          <p:spPr bwMode="auto">
            <a:xfrm>
              <a:off x="655638" y="4762500"/>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Rectangle 82"/>
            <p:cNvSpPr>
              <a:spLocks noChangeArrowheads="1"/>
            </p:cNvSpPr>
            <p:nvPr/>
          </p:nvSpPr>
          <p:spPr bwMode="auto">
            <a:xfrm>
              <a:off x="655638"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Rectangle 83"/>
            <p:cNvSpPr>
              <a:spLocks noChangeArrowheads="1"/>
            </p:cNvSpPr>
            <p:nvPr/>
          </p:nvSpPr>
          <p:spPr bwMode="auto">
            <a:xfrm>
              <a:off x="776288"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Rectangle 84"/>
            <p:cNvSpPr>
              <a:spLocks noChangeArrowheads="1"/>
            </p:cNvSpPr>
            <p:nvPr/>
          </p:nvSpPr>
          <p:spPr bwMode="auto">
            <a:xfrm>
              <a:off x="896938"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Rectangle 85"/>
            <p:cNvSpPr>
              <a:spLocks noChangeArrowheads="1"/>
            </p:cNvSpPr>
            <p:nvPr/>
          </p:nvSpPr>
          <p:spPr bwMode="auto">
            <a:xfrm>
              <a:off x="1022350"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Rectangle 86"/>
            <p:cNvSpPr>
              <a:spLocks noChangeArrowheads="1"/>
            </p:cNvSpPr>
            <p:nvPr/>
          </p:nvSpPr>
          <p:spPr bwMode="auto">
            <a:xfrm>
              <a:off x="1143000"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Rectangle 87"/>
            <p:cNvSpPr>
              <a:spLocks noChangeArrowheads="1"/>
            </p:cNvSpPr>
            <p:nvPr/>
          </p:nvSpPr>
          <p:spPr bwMode="auto">
            <a:xfrm>
              <a:off x="1263650"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Rectangle 88"/>
            <p:cNvSpPr>
              <a:spLocks noChangeArrowheads="1"/>
            </p:cNvSpPr>
            <p:nvPr/>
          </p:nvSpPr>
          <p:spPr bwMode="auto">
            <a:xfrm>
              <a:off x="1384300"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Rectangle 89"/>
            <p:cNvSpPr>
              <a:spLocks noChangeArrowheads="1"/>
            </p:cNvSpPr>
            <p:nvPr/>
          </p:nvSpPr>
          <p:spPr bwMode="auto">
            <a:xfrm>
              <a:off x="1504950"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Rectangle 90"/>
            <p:cNvSpPr>
              <a:spLocks noChangeArrowheads="1"/>
            </p:cNvSpPr>
            <p:nvPr/>
          </p:nvSpPr>
          <p:spPr bwMode="auto">
            <a:xfrm>
              <a:off x="1625600"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Rectangle 91"/>
            <p:cNvSpPr>
              <a:spLocks noChangeArrowheads="1"/>
            </p:cNvSpPr>
            <p:nvPr/>
          </p:nvSpPr>
          <p:spPr bwMode="auto">
            <a:xfrm>
              <a:off x="1751013"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Rectangle 92"/>
            <p:cNvSpPr>
              <a:spLocks noChangeArrowheads="1"/>
            </p:cNvSpPr>
            <p:nvPr/>
          </p:nvSpPr>
          <p:spPr bwMode="auto">
            <a:xfrm>
              <a:off x="1871663"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93"/>
            <p:cNvSpPr>
              <a:spLocks noChangeArrowheads="1"/>
            </p:cNvSpPr>
            <p:nvPr/>
          </p:nvSpPr>
          <p:spPr bwMode="auto">
            <a:xfrm>
              <a:off x="1992313"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Rectangle 94"/>
            <p:cNvSpPr>
              <a:spLocks noChangeArrowheads="1"/>
            </p:cNvSpPr>
            <p:nvPr/>
          </p:nvSpPr>
          <p:spPr bwMode="auto">
            <a:xfrm>
              <a:off x="2112963"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Rectangle 95"/>
            <p:cNvSpPr>
              <a:spLocks noChangeArrowheads="1"/>
            </p:cNvSpPr>
            <p:nvPr/>
          </p:nvSpPr>
          <p:spPr bwMode="auto">
            <a:xfrm>
              <a:off x="2233613"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Rectangle 96"/>
            <p:cNvSpPr>
              <a:spLocks noChangeArrowheads="1"/>
            </p:cNvSpPr>
            <p:nvPr/>
          </p:nvSpPr>
          <p:spPr bwMode="auto">
            <a:xfrm>
              <a:off x="2359025"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Rectangle 97"/>
            <p:cNvSpPr>
              <a:spLocks noChangeArrowheads="1"/>
            </p:cNvSpPr>
            <p:nvPr/>
          </p:nvSpPr>
          <p:spPr bwMode="auto">
            <a:xfrm>
              <a:off x="2479675"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Rectangle 98"/>
            <p:cNvSpPr>
              <a:spLocks noChangeArrowheads="1"/>
            </p:cNvSpPr>
            <p:nvPr/>
          </p:nvSpPr>
          <p:spPr bwMode="auto">
            <a:xfrm>
              <a:off x="2600325"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Rectangle 99"/>
            <p:cNvSpPr>
              <a:spLocks noChangeArrowheads="1"/>
            </p:cNvSpPr>
            <p:nvPr/>
          </p:nvSpPr>
          <p:spPr bwMode="auto">
            <a:xfrm>
              <a:off x="2720975"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Rectangle 100"/>
            <p:cNvSpPr>
              <a:spLocks noChangeArrowheads="1"/>
            </p:cNvSpPr>
            <p:nvPr/>
          </p:nvSpPr>
          <p:spPr bwMode="auto">
            <a:xfrm>
              <a:off x="2841625"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101"/>
            <p:cNvSpPr>
              <a:spLocks noChangeArrowheads="1"/>
            </p:cNvSpPr>
            <p:nvPr/>
          </p:nvSpPr>
          <p:spPr bwMode="auto">
            <a:xfrm>
              <a:off x="2962275" y="3368675"/>
              <a:ext cx="33338"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Rectangle 102"/>
            <p:cNvSpPr>
              <a:spLocks noChangeArrowheads="1"/>
            </p:cNvSpPr>
            <p:nvPr/>
          </p:nvSpPr>
          <p:spPr bwMode="auto">
            <a:xfrm>
              <a:off x="3087688" y="3368675"/>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Rectangle 103"/>
            <p:cNvSpPr>
              <a:spLocks noChangeArrowheads="1"/>
            </p:cNvSpPr>
            <p:nvPr/>
          </p:nvSpPr>
          <p:spPr bwMode="auto">
            <a:xfrm>
              <a:off x="3087688" y="4762500"/>
              <a:ext cx="33337" cy="333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04"/>
            <p:cNvSpPr>
              <a:spLocks/>
            </p:cNvSpPr>
            <p:nvPr/>
          </p:nvSpPr>
          <p:spPr bwMode="auto">
            <a:xfrm>
              <a:off x="1279525" y="3846513"/>
              <a:ext cx="3160713" cy="933450"/>
            </a:xfrm>
            <a:custGeom>
              <a:avLst/>
              <a:gdLst>
                <a:gd name="T0" fmla="*/ 0 w 4553"/>
                <a:gd name="T1" fmla="*/ 1343 h 1343"/>
                <a:gd name="T2" fmla="*/ 0 w 4553"/>
                <a:gd name="T3" fmla="*/ 0 h 1343"/>
                <a:gd name="T4" fmla="*/ 174 w 4553"/>
                <a:gd name="T5" fmla="*/ 0 h 1343"/>
                <a:gd name="T6" fmla="*/ 348 w 4553"/>
                <a:gd name="T7" fmla="*/ 0 h 1343"/>
                <a:gd name="T8" fmla="*/ 522 w 4553"/>
                <a:gd name="T9" fmla="*/ 0 h 1343"/>
                <a:gd name="T10" fmla="*/ 702 w 4553"/>
                <a:gd name="T11" fmla="*/ 0 h 1343"/>
                <a:gd name="T12" fmla="*/ 876 w 4553"/>
                <a:gd name="T13" fmla="*/ 0 h 1343"/>
                <a:gd name="T14" fmla="*/ 1050 w 4553"/>
                <a:gd name="T15" fmla="*/ 0 h 1343"/>
                <a:gd name="T16" fmla="*/ 1224 w 4553"/>
                <a:gd name="T17" fmla="*/ 0 h 1343"/>
                <a:gd name="T18" fmla="*/ 1398 w 4553"/>
                <a:gd name="T19" fmla="*/ 0 h 1343"/>
                <a:gd name="T20" fmla="*/ 1578 w 4553"/>
                <a:gd name="T21" fmla="*/ 0 h 1343"/>
                <a:gd name="T22" fmla="*/ 1752 w 4553"/>
                <a:gd name="T23" fmla="*/ 0 h 1343"/>
                <a:gd name="T24" fmla="*/ 1926 w 4553"/>
                <a:gd name="T25" fmla="*/ 0 h 1343"/>
                <a:gd name="T26" fmla="*/ 2100 w 4553"/>
                <a:gd name="T27" fmla="*/ 0 h 1343"/>
                <a:gd name="T28" fmla="*/ 2274 w 4553"/>
                <a:gd name="T29" fmla="*/ 0 h 1343"/>
                <a:gd name="T30" fmla="*/ 2448 w 4553"/>
                <a:gd name="T31" fmla="*/ 0 h 1343"/>
                <a:gd name="T32" fmla="*/ 2628 w 4553"/>
                <a:gd name="T33" fmla="*/ 0 h 1343"/>
                <a:gd name="T34" fmla="*/ 2802 w 4553"/>
                <a:gd name="T35" fmla="*/ 0 h 1343"/>
                <a:gd name="T36" fmla="*/ 2976 w 4553"/>
                <a:gd name="T37" fmla="*/ 0 h 1343"/>
                <a:gd name="T38" fmla="*/ 3150 w 4553"/>
                <a:gd name="T39" fmla="*/ 0 h 1343"/>
                <a:gd name="T40" fmla="*/ 3324 w 4553"/>
                <a:gd name="T41" fmla="*/ 0 h 1343"/>
                <a:gd name="T42" fmla="*/ 3497 w 4553"/>
                <a:gd name="T43" fmla="*/ 0 h 1343"/>
                <a:gd name="T44" fmla="*/ 3677 w 4553"/>
                <a:gd name="T45" fmla="*/ 0 h 1343"/>
                <a:gd name="T46" fmla="*/ 3851 w 4553"/>
                <a:gd name="T47" fmla="*/ 0 h 1343"/>
                <a:gd name="T48" fmla="*/ 4025 w 4553"/>
                <a:gd name="T49" fmla="*/ 0 h 1343"/>
                <a:gd name="T50" fmla="*/ 4199 w 4553"/>
                <a:gd name="T51" fmla="*/ 0 h 1343"/>
                <a:gd name="T52" fmla="*/ 4373 w 4553"/>
                <a:gd name="T53" fmla="*/ 0 h 1343"/>
                <a:gd name="T54" fmla="*/ 4553 w 4553"/>
                <a:gd name="T55"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53" h="1343">
                  <a:moveTo>
                    <a:pt x="0" y="1343"/>
                  </a:moveTo>
                  <a:lnTo>
                    <a:pt x="0" y="0"/>
                  </a:lnTo>
                  <a:lnTo>
                    <a:pt x="174" y="0"/>
                  </a:lnTo>
                  <a:lnTo>
                    <a:pt x="348" y="0"/>
                  </a:lnTo>
                  <a:lnTo>
                    <a:pt x="522" y="0"/>
                  </a:lnTo>
                  <a:lnTo>
                    <a:pt x="702" y="0"/>
                  </a:lnTo>
                  <a:lnTo>
                    <a:pt x="876" y="0"/>
                  </a:lnTo>
                  <a:lnTo>
                    <a:pt x="1050" y="0"/>
                  </a:lnTo>
                  <a:lnTo>
                    <a:pt x="1224" y="0"/>
                  </a:lnTo>
                  <a:lnTo>
                    <a:pt x="1398" y="0"/>
                  </a:lnTo>
                  <a:lnTo>
                    <a:pt x="1578" y="0"/>
                  </a:lnTo>
                  <a:lnTo>
                    <a:pt x="1752" y="0"/>
                  </a:lnTo>
                  <a:lnTo>
                    <a:pt x="1926" y="0"/>
                  </a:lnTo>
                  <a:lnTo>
                    <a:pt x="2100" y="0"/>
                  </a:lnTo>
                  <a:lnTo>
                    <a:pt x="2274" y="0"/>
                  </a:lnTo>
                  <a:lnTo>
                    <a:pt x="2448" y="0"/>
                  </a:lnTo>
                  <a:lnTo>
                    <a:pt x="2628" y="0"/>
                  </a:lnTo>
                  <a:lnTo>
                    <a:pt x="2802" y="0"/>
                  </a:lnTo>
                  <a:lnTo>
                    <a:pt x="2976" y="0"/>
                  </a:lnTo>
                  <a:lnTo>
                    <a:pt x="3150" y="0"/>
                  </a:lnTo>
                  <a:lnTo>
                    <a:pt x="3324" y="0"/>
                  </a:lnTo>
                  <a:lnTo>
                    <a:pt x="3497" y="0"/>
                  </a:lnTo>
                  <a:lnTo>
                    <a:pt x="3677" y="0"/>
                  </a:lnTo>
                  <a:lnTo>
                    <a:pt x="3851" y="0"/>
                  </a:lnTo>
                  <a:lnTo>
                    <a:pt x="4025" y="0"/>
                  </a:lnTo>
                  <a:lnTo>
                    <a:pt x="4199" y="0"/>
                  </a:lnTo>
                  <a:lnTo>
                    <a:pt x="4373" y="0"/>
                  </a:lnTo>
                  <a:lnTo>
                    <a:pt x="4553" y="0"/>
                  </a:lnTo>
                </a:path>
              </a:pathLst>
            </a:custGeom>
            <a:noFill/>
            <a:ln w="19050" cap="flat">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Oval 105"/>
            <p:cNvSpPr>
              <a:spLocks noChangeArrowheads="1"/>
            </p:cNvSpPr>
            <p:nvPr/>
          </p:nvSpPr>
          <p:spPr bwMode="auto">
            <a:xfrm>
              <a:off x="3087688" y="4762500"/>
              <a:ext cx="33337" cy="33338"/>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Rectangle 106"/>
            <p:cNvSpPr>
              <a:spLocks noChangeArrowheads="1"/>
            </p:cNvSpPr>
            <p:nvPr/>
          </p:nvSpPr>
          <p:spPr bwMode="auto">
            <a:xfrm>
              <a:off x="1179928" y="5008563"/>
              <a:ext cx="2168916" cy="22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dirty="0">
                  <a:solidFill>
                    <a:srgbClr val="000000"/>
                  </a:solidFill>
                  <a:latin typeface="Helvetica" panose="020B0604020202020204" pitchFamily="34" charset="0"/>
                </a:rPr>
                <a:t>(b) Before and after test 2</a:t>
              </a:r>
              <a:endParaRPr lang="en-US" altLang="en-US" sz="3200" dirty="0"/>
            </a:p>
          </p:txBody>
        </p:sp>
        <p:sp>
          <p:nvSpPr>
            <p:cNvPr id="99" name="Rectangle 110"/>
            <p:cNvSpPr>
              <a:spLocks noChangeArrowheads="1"/>
            </p:cNvSpPr>
            <p:nvPr/>
          </p:nvSpPr>
          <p:spPr bwMode="auto">
            <a:xfrm>
              <a:off x="166688" y="4751388"/>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 </a:t>
              </a:r>
              <a:endParaRPr lang="en-US" altLang="en-US"/>
            </a:p>
          </p:txBody>
        </p:sp>
        <p:sp>
          <p:nvSpPr>
            <p:cNvPr id="100" name="Rectangle 111"/>
            <p:cNvSpPr>
              <a:spLocks noChangeArrowheads="1"/>
            </p:cNvSpPr>
            <p:nvPr/>
          </p:nvSpPr>
          <p:spPr bwMode="auto">
            <a:xfrm>
              <a:off x="4440238" y="16764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 </a:t>
              </a:r>
              <a:endParaRPr lang="en-US" altLang="en-US"/>
            </a:p>
          </p:txBody>
        </p:sp>
        <p:sp>
          <p:nvSpPr>
            <p:cNvPr id="101" name="Freeform 266"/>
            <p:cNvSpPr>
              <a:spLocks/>
            </p:cNvSpPr>
            <p:nvPr/>
          </p:nvSpPr>
          <p:spPr bwMode="auto">
            <a:xfrm>
              <a:off x="685800" y="2871788"/>
              <a:ext cx="2425700" cy="1906587"/>
            </a:xfrm>
            <a:custGeom>
              <a:avLst/>
              <a:gdLst>
                <a:gd name="T0" fmla="*/ 0 w 3519"/>
                <a:gd name="T1" fmla="*/ 2693 h 2693"/>
                <a:gd name="T2" fmla="*/ 174 w 3519"/>
                <a:gd name="T3" fmla="*/ 2693 h 2693"/>
                <a:gd name="T4" fmla="*/ 349 w 3519"/>
                <a:gd name="T5" fmla="*/ 2693 h 2693"/>
                <a:gd name="T6" fmla="*/ 530 w 3519"/>
                <a:gd name="T7" fmla="*/ 2693 h 2693"/>
                <a:gd name="T8" fmla="*/ 705 w 3519"/>
                <a:gd name="T9" fmla="*/ 2693 h 2693"/>
                <a:gd name="T10" fmla="*/ 879 w 3519"/>
                <a:gd name="T11" fmla="*/ 2693 h 2693"/>
                <a:gd name="T12" fmla="*/ 879 w 3519"/>
                <a:gd name="T13" fmla="*/ 0 h 2693"/>
                <a:gd name="T14" fmla="*/ 1054 w 3519"/>
                <a:gd name="T15" fmla="*/ 0 h 2693"/>
                <a:gd name="T16" fmla="*/ 1229 w 3519"/>
                <a:gd name="T17" fmla="*/ 0 h 2693"/>
                <a:gd name="T18" fmla="*/ 1404 w 3519"/>
                <a:gd name="T19" fmla="*/ 0 h 2693"/>
                <a:gd name="T20" fmla="*/ 1584 w 3519"/>
                <a:gd name="T21" fmla="*/ 0 h 2693"/>
                <a:gd name="T22" fmla="*/ 1759 w 3519"/>
                <a:gd name="T23" fmla="*/ 0 h 2693"/>
                <a:gd name="T24" fmla="*/ 1934 w 3519"/>
                <a:gd name="T25" fmla="*/ 0 h 2693"/>
                <a:gd name="T26" fmla="*/ 2109 w 3519"/>
                <a:gd name="T27" fmla="*/ 0 h 2693"/>
                <a:gd name="T28" fmla="*/ 2283 w 3519"/>
                <a:gd name="T29" fmla="*/ 0 h 2693"/>
                <a:gd name="T30" fmla="*/ 2464 w 3519"/>
                <a:gd name="T31" fmla="*/ 0 h 2693"/>
                <a:gd name="T32" fmla="*/ 2639 w 3519"/>
                <a:gd name="T33" fmla="*/ 0 h 2693"/>
                <a:gd name="T34" fmla="*/ 2814 w 3519"/>
                <a:gd name="T35" fmla="*/ 0 h 2693"/>
                <a:gd name="T36" fmla="*/ 2988 w 3519"/>
                <a:gd name="T37" fmla="*/ 0 h 2693"/>
                <a:gd name="T38" fmla="*/ 3163 w 3519"/>
                <a:gd name="T39" fmla="*/ 0 h 2693"/>
                <a:gd name="T40" fmla="*/ 3338 w 3519"/>
                <a:gd name="T41" fmla="*/ 0 h 2693"/>
                <a:gd name="T42" fmla="*/ 3519 w 3519"/>
                <a:gd name="T43" fmla="*/ 0 h 2693"/>
                <a:gd name="T44" fmla="*/ 3519 w 3519"/>
                <a:gd name="T45" fmla="*/ 2693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9" h="2693">
                  <a:moveTo>
                    <a:pt x="0" y="2693"/>
                  </a:moveTo>
                  <a:lnTo>
                    <a:pt x="174" y="2693"/>
                  </a:lnTo>
                  <a:lnTo>
                    <a:pt x="349" y="2693"/>
                  </a:lnTo>
                  <a:lnTo>
                    <a:pt x="530" y="2693"/>
                  </a:lnTo>
                  <a:lnTo>
                    <a:pt x="705" y="2693"/>
                  </a:lnTo>
                  <a:lnTo>
                    <a:pt x="879" y="2693"/>
                  </a:lnTo>
                  <a:lnTo>
                    <a:pt x="879" y="0"/>
                  </a:lnTo>
                  <a:lnTo>
                    <a:pt x="1054" y="0"/>
                  </a:lnTo>
                  <a:lnTo>
                    <a:pt x="1229" y="0"/>
                  </a:lnTo>
                  <a:lnTo>
                    <a:pt x="1404" y="0"/>
                  </a:lnTo>
                  <a:lnTo>
                    <a:pt x="1584" y="0"/>
                  </a:lnTo>
                  <a:lnTo>
                    <a:pt x="1759" y="0"/>
                  </a:lnTo>
                  <a:lnTo>
                    <a:pt x="1934" y="0"/>
                  </a:lnTo>
                  <a:lnTo>
                    <a:pt x="2109" y="0"/>
                  </a:lnTo>
                  <a:lnTo>
                    <a:pt x="2283" y="0"/>
                  </a:lnTo>
                  <a:lnTo>
                    <a:pt x="2464" y="0"/>
                  </a:lnTo>
                  <a:lnTo>
                    <a:pt x="2639" y="0"/>
                  </a:lnTo>
                  <a:lnTo>
                    <a:pt x="2814" y="0"/>
                  </a:lnTo>
                  <a:lnTo>
                    <a:pt x="2988" y="0"/>
                  </a:lnTo>
                  <a:lnTo>
                    <a:pt x="3163" y="0"/>
                  </a:lnTo>
                  <a:lnTo>
                    <a:pt x="3338" y="0"/>
                  </a:lnTo>
                  <a:lnTo>
                    <a:pt x="3519" y="0"/>
                  </a:lnTo>
                  <a:lnTo>
                    <a:pt x="3519" y="2693"/>
                  </a:lnTo>
                </a:path>
              </a:pathLst>
            </a:custGeom>
            <a:noFill/>
            <a:ln w="19050" cap="flat">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2" name="Group 101"/>
          <p:cNvGrpSpPr/>
          <p:nvPr/>
        </p:nvGrpSpPr>
        <p:grpSpPr>
          <a:xfrm>
            <a:off x="4412547" y="1177985"/>
            <a:ext cx="4162162" cy="3348395"/>
            <a:chOff x="4495800" y="2922588"/>
            <a:chExt cx="4519613" cy="3635959"/>
          </a:xfrm>
        </p:grpSpPr>
        <p:sp>
          <p:nvSpPr>
            <p:cNvPr id="103" name="Rectangle 141"/>
            <p:cNvSpPr>
              <a:spLocks noChangeArrowheads="1"/>
            </p:cNvSpPr>
            <p:nvPr/>
          </p:nvSpPr>
          <p:spPr bwMode="auto">
            <a:xfrm>
              <a:off x="4741863" y="2957513"/>
              <a:ext cx="4238625" cy="31432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Line 142"/>
            <p:cNvSpPr>
              <a:spLocks noChangeShapeType="1"/>
            </p:cNvSpPr>
            <p:nvPr/>
          </p:nvSpPr>
          <p:spPr bwMode="auto">
            <a:xfrm>
              <a:off x="4741863" y="2957513"/>
              <a:ext cx="4238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43"/>
            <p:cNvSpPr>
              <a:spLocks noChangeShapeType="1"/>
            </p:cNvSpPr>
            <p:nvPr/>
          </p:nvSpPr>
          <p:spPr bwMode="auto">
            <a:xfrm>
              <a:off x="4741863" y="6100763"/>
              <a:ext cx="4238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44"/>
            <p:cNvSpPr>
              <a:spLocks noChangeShapeType="1"/>
            </p:cNvSpPr>
            <p:nvPr/>
          </p:nvSpPr>
          <p:spPr bwMode="auto">
            <a:xfrm flipV="1">
              <a:off x="8980488" y="2957513"/>
              <a:ext cx="0" cy="3143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45"/>
            <p:cNvSpPr>
              <a:spLocks noChangeShapeType="1"/>
            </p:cNvSpPr>
            <p:nvPr/>
          </p:nvSpPr>
          <p:spPr bwMode="auto">
            <a:xfrm flipV="1">
              <a:off x="4724400" y="2957513"/>
              <a:ext cx="0" cy="3143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46"/>
            <p:cNvSpPr>
              <a:spLocks noChangeShapeType="1"/>
            </p:cNvSpPr>
            <p:nvPr/>
          </p:nvSpPr>
          <p:spPr bwMode="auto">
            <a:xfrm>
              <a:off x="4741863" y="6100763"/>
              <a:ext cx="4238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47"/>
            <p:cNvSpPr>
              <a:spLocks noChangeShapeType="1"/>
            </p:cNvSpPr>
            <p:nvPr/>
          </p:nvSpPr>
          <p:spPr bwMode="auto">
            <a:xfrm flipV="1">
              <a:off x="4724400" y="2957513"/>
              <a:ext cx="0" cy="3143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48"/>
            <p:cNvSpPr>
              <a:spLocks noChangeShapeType="1"/>
            </p:cNvSpPr>
            <p:nvPr/>
          </p:nvSpPr>
          <p:spPr bwMode="auto">
            <a:xfrm flipV="1">
              <a:off x="5118100" y="60594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49"/>
            <p:cNvSpPr>
              <a:spLocks noChangeShapeType="1"/>
            </p:cNvSpPr>
            <p:nvPr/>
          </p:nvSpPr>
          <p:spPr bwMode="auto">
            <a:xfrm>
              <a:off x="5118100" y="2957513"/>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Rectangle 150"/>
            <p:cNvSpPr>
              <a:spLocks noChangeArrowheads="1"/>
            </p:cNvSpPr>
            <p:nvPr/>
          </p:nvSpPr>
          <p:spPr bwMode="auto">
            <a:xfrm>
              <a:off x="5046663" y="6115050"/>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0.9</a:t>
              </a:r>
              <a:endParaRPr lang="en-US" altLang="en-US"/>
            </a:p>
          </p:txBody>
        </p:sp>
        <p:sp>
          <p:nvSpPr>
            <p:cNvPr id="113" name="Line 151"/>
            <p:cNvSpPr>
              <a:spLocks noChangeShapeType="1"/>
            </p:cNvSpPr>
            <p:nvPr/>
          </p:nvSpPr>
          <p:spPr bwMode="auto">
            <a:xfrm flipV="1">
              <a:off x="5741988" y="60594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52"/>
            <p:cNvSpPr>
              <a:spLocks noChangeShapeType="1"/>
            </p:cNvSpPr>
            <p:nvPr/>
          </p:nvSpPr>
          <p:spPr bwMode="auto">
            <a:xfrm>
              <a:off x="5741988" y="2957513"/>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Rectangle 153"/>
            <p:cNvSpPr>
              <a:spLocks noChangeArrowheads="1"/>
            </p:cNvSpPr>
            <p:nvPr/>
          </p:nvSpPr>
          <p:spPr bwMode="auto">
            <a:xfrm>
              <a:off x="5635625" y="6115050"/>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0.95</a:t>
              </a:r>
              <a:endParaRPr lang="en-US" altLang="en-US"/>
            </a:p>
          </p:txBody>
        </p:sp>
        <p:sp>
          <p:nvSpPr>
            <p:cNvPr id="116" name="Line 154"/>
            <p:cNvSpPr>
              <a:spLocks noChangeShapeType="1"/>
            </p:cNvSpPr>
            <p:nvPr/>
          </p:nvSpPr>
          <p:spPr bwMode="auto">
            <a:xfrm flipV="1">
              <a:off x="6364288" y="60594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155"/>
            <p:cNvSpPr>
              <a:spLocks noChangeShapeType="1"/>
            </p:cNvSpPr>
            <p:nvPr/>
          </p:nvSpPr>
          <p:spPr bwMode="auto">
            <a:xfrm>
              <a:off x="6364288" y="2957513"/>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Rectangle 156"/>
            <p:cNvSpPr>
              <a:spLocks noChangeArrowheads="1"/>
            </p:cNvSpPr>
            <p:nvPr/>
          </p:nvSpPr>
          <p:spPr bwMode="auto">
            <a:xfrm>
              <a:off x="6345238" y="61150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a:t>
              </a:r>
              <a:endParaRPr lang="en-US" altLang="en-US"/>
            </a:p>
          </p:txBody>
        </p:sp>
        <p:sp>
          <p:nvSpPr>
            <p:cNvPr id="119" name="Line 157"/>
            <p:cNvSpPr>
              <a:spLocks noChangeShapeType="1"/>
            </p:cNvSpPr>
            <p:nvPr/>
          </p:nvSpPr>
          <p:spPr bwMode="auto">
            <a:xfrm flipV="1">
              <a:off x="6988175" y="60594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58"/>
            <p:cNvSpPr>
              <a:spLocks noChangeShapeType="1"/>
            </p:cNvSpPr>
            <p:nvPr/>
          </p:nvSpPr>
          <p:spPr bwMode="auto">
            <a:xfrm>
              <a:off x="6988175" y="2957513"/>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Rectangle 159"/>
            <p:cNvSpPr>
              <a:spLocks noChangeArrowheads="1"/>
            </p:cNvSpPr>
            <p:nvPr/>
          </p:nvSpPr>
          <p:spPr bwMode="auto">
            <a:xfrm>
              <a:off x="6881813" y="6115050"/>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1.05</a:t>
              </a:r>
              <a:endParaRPr lang="en-US" altLang="en-US"/>
            </a:p>
          </p:txBody>
        </p:sp>
        <p:sp>
          <p:nvSpPr>
            <p:cNvPr id="122" name="Line 160"/>
            <p:cNvSpPr>
              <a:spLocks noChangeShapeType="1"/>
            </p:cNvSpPr>
            <p:nvPr/>
          </p:nvSpPr>
          <p:spPr bwMode="auto">
            <a:xfrm flipV="1">
              <a:off x="7610475" y="60594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61"/>
            <p:cNvSpPr>
              <a:spLocks noChangeShapeType="1"/>
            </p:cNvSpPr>
            <p:nvPr/>
          </p:nvSpPr>
          <p:spPr bwMode="auto">
            <a:xfrm>
              <a:off x="7610475" y="2957513"/>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Rectangle 162"/>
            <p:cNvSpPr>
              <a:spLocks noChangeArrowheads="1"/>
            </p:cNvSpPr>
            <p:nvPr/>
          </p:nvSpPr>
          <p:spPr bwMode="auto">
            <a:xfrm>
              <a:off x="7539038" y="6115050"/>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a:t>
              </a:r>
              <a:endParaRPr lang="en-US" altLang="en-US"/>
            </a:p>
          </p:txBody>
        </p:sp>
        <p:sp>
          <p:nvSpPr>
            <p:cNvPr id="125" name="Line 163"/>
            <p:cNvSpPr>
              <a:spLocks noChangeShapeType="1"/>
            </p:cNvSpPr>
            <p:nvPr/>
          </p:nvSpPr>
          <p:spPr bwMode="auto">
            <a:xfrm flipV="1">
              <a:off x="8229600" y="60594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64"/>
            <p:cNvSpPr>
              <a:spLocks noChangeShapeType="1"/>
            </p:cNvSpPr>
            <p:nvPr/>
          </p:nvSpPr>
          <p:spPr bwMode="auto">
            <a:xfrm>
              <a:off x="8229600" y="2957513"/>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Rectangle 165"/>
            <p:cNvSpPr>
              <a:spLocks noChangeArrowheads="1"/>
            </p:cNvSpPr>
            <p:nvPr/>
          </p:nvSpPr>
          <p:spPr bwMode="auto">
            <a:xfrm>
              <a:off x="8123238" y="6115050"/>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1.15</a:t>
              </a:r>
              <a:endParaRPr lang="en-US" altLang="en-US"/>
            </a:p>
          </p:txBody>
        </p:sp>
        <p:sp>
          <p:nvSpPr>
            <p:cNvPr id="128" name="Line 166"/>
            <p:cNvSpPr>
              <a:spLocks noChangeShapeType="1"/>
            </p:cNvSpPr>
            <p:nvPr/>
          </p:nvSpPr>
          <p:spPr bwMode="auto">
            <a:xfrm flipV="1">
              <a:off x="8853488" y="6059488"/>
              <a:ext cx="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67"/>
            <p:cNvSpPr>
              <a:spLocks noChangeShapeType="1"/>
            </p:cNvSpPr>
            <p:nvPr/>
          </p:nvSpPr>
          <p:spPr bwMode="auto">
            <a:xfrm>
              <a:off x="8853488" y="2957513"/>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Rectangle 168"/>
            <p:cNvSpPr>
              <a:spLocks noChangeArrowheads="1"/>
            </p:cNvSpPr>
            <p:nvPr/>
          </p:nvSpPr>
          <p:spPr bwMode="auto">
            <a:xfrm>
              <a:off x="8780463" y="6115050"/>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1.2</a:t>
              </a:r>
              <a:endParaRPr lang="en-US" altLang="en-US"/>
            </a:p>
          </p:txBody>
        </p:sp>
        <p:sp>
          <p:nvSpPr>
            <p:cNvPr id="131" name="Line 169"/>
            <p:cNvSpPr>
              <a:spLocks noChangeShapeType="1"/>
            </p:cNvSpPr>
            <p:nvPr/>
          </p:nvSpPr>
          <p:spPr bwMode="auto">
            <a:xfrm>
              <a:off x="4741863" y="610076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70"/>
            <p:cNvSpPr>
              <a:spLocks noChangeShapeType="1"/>
            </p:cNvSpPr>
            <p:nvPr/>
          </p:nvSpPr>
          <p:spPr bwMode="auto">
            <a:xfrm flipH="1">
              <a:off x="8939213" y="61007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Rectangle 171"/>
            <p:cNvSpPr>
              <a:spLocks noChangeArrowheads="1"/>
            </p:cNvSpPr>
            <p:nvPr/>
          </p:nvSpPr>
          <p:spPr bwMode="auto">
            <a:xfrm>
              <a:off x="4543425" y="6067425"/>
              <a:ext cx="68263"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0</a:t>
              </a:r>
              <a:endParaRPr lang="en-US" altLang="en-US"/>
            </a:p>
          </p:txBody>
        </p:sp>
        <p:sp>
          <p:nvSpPr>
            <p:cNvPr id="134" name="Line 172"/>
            <p:cNvSpPr>
              <a:spLocks noChangeShapeType="1"/>
            </p:cNvSpPr>
            <p:nvPr/>
          </p:nvSpPr>
          <p:spPr bwMode="auto">
            <a:xfrm>
              <a:off x="4741863" y="5816600"/>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173"/>
            <p:cNvSpPr>
              <a:spLocks noChangeShapeType="1"/>
            </p:cNvSpPr>
            <p:nvPr/>
          </p:nvSpPr>
          <p:spPr bwMode="auto">
            <a:xfrm flipH="1">
              <a:off x="8939213" y="5816600"/>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Rectangle 174"/>
            <p:cNvSpPr>
              <a:spLocks noChangeArrowheads="1"/>
            </p:cNvSpPr>
            <p:nvPr/>
          </p:nvSpPr>
          <p:spPr bwMode="auto">
            <a:xfrm>
              <a:off x="4543425" y="578326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a:t>
              </a:r>
              <a:endParaRPr lang="en-US" altLang="en-US"/>
            </a:p>
          </p:txBody>
        </p:sp>
        <p:sp>
          <p:nvSpPr>
            <p:cNvPr id="137" name="Line 175"/>
            <p:cNvSpPr>
              <a:spLocks noChangeShapeType="1"/>
            </p:cNvSpPr>
            <p:nvPr/>
          </p:nvSpPr>
          <p:spPr bwMode="auto">
            <a:xfrm>
              <a:off x="4741863" y="552926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76"/>
            <p:cNvSpPr>
              <a:spLocks noChangeShapeType="1"/>
            </p:cNvSpPr>
            <p:nvPr/>
          </p:nvSpPr>
          <p:spPr bwMode="auto">
            <a:xfrm flipH="1">
              <a:off x="8939213" y="55292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Rectangle 177"/>
            <p:cNvSpPr>
              <a:spLocks noChangeArrowheads="1"/>
            </p:cNvSpPr>
            <p:nvPr/>
          </p:nvSpPr>
          <p:spPr bwMode="auto">
            <a:xfrm>
              <a:off x="4543425" y="5495925"/>
              <a:ext cx="68263"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2</a:t>
              </a:r>
              <a:endParaRPr lang="en-US" altLang="en-US"/>
            </a:p>
          </p:txBody>
        </p:sp>
        <p:sp>
          <p:nvSpPr>
            <p:cNvPr id="140" name="Line 178"/>
            <p:cNvSpPr>
              <a:spLocks noChangeShapeType="1"/>
            </p:cNvSpPr>
            <p:nvPr/>
          </p:nvSpPr>
          <p:spPr bwMode="auto">
            <a:xfrm>
              <a:off x="4741863" y="524351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79"/>
            <p:cNvSpPr>
              <a:spLocks noChangeShapeType="1"/>
            </p:cNvSpPr>
            <p:nvPr/>
          </p:nvSpPr>
          <p:spPr bwMode="auto">
            <a:xfrm flipH="1">
              <a:off x="8939213" y="52435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Rectangle 180"/>
            <p:cNvSpPr>
              <a:spLocks noChangeArrowheads="1"/>
            </p:cNvSpPr>
            <p:nvPr/>
          </p:nvSpPr>
          <p:spPr bwMode="auto">
            <a:xfrm>
              <a:off x="4543425" y="52101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3</a:t>
              </a:r>
              <a:endParaRPr lang="en-US" altLang="en-US"/>
            </a:p>
          </p:txBody>
        </p:sp>
        <p:sp>
          <p:nvSpPr>
            <p:cNvPr id="143" name="Line 181"/>
            <p:cNvSpPr>
              <a:spLocks noChangeShapeType="1"/>
            </p:cNvSpPr>
            <p:nvPr/>
          </p:nvSpPr>
          <p:spPr bwMode="auto">
            <a:xfrm>
              <a:off x="4741863" y="495776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82"/>
            <p:cNvSpPr>
              <a:spLocks noChangeShapeType="1"/>
            </p:cNvSpPr>
            <p:nvPr/>
          </p:nvSpPr>
          <p:spPr bwMode="auto">
            <a:xfrm flipH="1">
              <a:off x="8939213" y="49577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Rectangle 183"/>
            <p:cNvSpPr>
              <a:spLocks noChangeArrowheads="1"/>
            </p:cNvSpPr>
            <p:nvPr/>
          </p:nvSpPr>
          <p:spPr bwMode="auto">
            <a:xfrm>
              <a:off x="4543425" y="4922838"/>
              <a:ext cx="68263"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4</a:t>
              </a:r>
              <a:endParaRPr lang="en-US" altLang="en-US"/>
            </a:p>
          </p:txBody>
        </p:sp>
        <p:sp>
          <p:nvSpPr>
            <p:cNvPr id="146" name="Line 184"/>
            <p:cNvSpPr>
              <a:spLocks noChangeShapeType="1"/>
            </p:cNvSpPr>
            <p:nvPr/>
          </p:nvSpPr>
          <p:spPr bwMode="auto">
            <a:xfrm>
              <a:off x="4741863" y="467201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185"/>
            <p:cNvSpPr>
              <a:spLocks noChangeShapeType="1"/>
            </p:cNvSpPr>
            <p:nvPr/>
          </p:nvSpPr>
          <p:spPr bwMode="auto">
            <a:xfrm flipH="1">
              <a:off x="8939213" y="46720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Rectangle 186"/>
            <p:cNvSpPr>
              <a:spLocks noChangeArrowheads="1"/>
            </p:cNvSpPr>
            <p:nvPr/>
          </p:nvSpPr>
          <p:spPr bwMode="auto">
            <a:xfrm>
              <a:off x="4543425" y="464026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5</a:t>
              </a:r>
              <a:endParaRPr lang="en-US" altLang="en-US"/>
            </a:p>
          </p:txBody>
        </p:sp>
        <p:sp>
          <p:nvSpPr>
            <p:cNvPr id="149" name="Line 187"/>
            <p:cNvSpPr>
              <a:spLocks noChangeShapeType="1"/>
            </p:cNvSpPr>
            <p:nvPr/>
          </p:nvSpPr>
          <p:spPr bwMode="auto">
            <a:xfrm>
              <a:off x="4741863" y="438626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188"/>
            <p:cNvSpPr>
              <a:spLocks noChangeShapeType="1"/>
            </p:cNvSpPr>
            <p:nvPr/>
          </p:nvSpPr>
          <p:spPr bwMode="auto">
            <a:xfrm flipH="1">
              <a:off x="8939213" y="43862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Rectangle 189"/>
            <p:cNvSpPr>
              <a:spLocks noChangeArrowheads="1"/>
            </p:cNvSpPr>
            <p:nvPr/>
          </p:nvSpPr>
          <p:spPr bwMode="auto">
            <a:xfrm>
              <a:off x="4543425" y="4351338"/>
              <a:ext cx="68263"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6</a:t>
              </a:r>
              <a:endParaRPr lang="en-US" altLang="en-US"/>
            </a:p>
          </p:txBody>
        </p:sp>
        <p:sp>
          <p:nvSpPr>
            <p:cNvPr id="152" name="Line 190"/>
            <p:cNvSpPr>
              <a:spLocks noChangeShapeType="1"/>
            </p:cNvSpPr>
            <p:nvPr/>
          </p:nvSpPr>
          <p:spPr bwMode="auto">
            <a:xfrm>
              <a:off x="4741863" y="410051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191"/>
            <p:cNvSpPr>
              <a:spLocks noChangeShapeType="1"/>
            </p:cNvSpPr>
            <p:nvPr/>
          </p:nvSpPr>
          <p:spPr bwMode="auto">
            <a:xfrm flipH="1">
              <a:off x="8939213" y="41005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Rectangle 192"/>
            <p:cNvSpPr>
              <a:spLocks noChangeArrowheads="1"/>
            </p:cNvSpPr>
            <p:nvPr/>
          </p:nvSpPr>
          <p:spPr bwMode="auto">
            <a:xfrm>
              <a:off x="4543425" y="40671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7</a:t>
              </a:r>
              <a:endParaRPr lang="en-US" altLang="en-US"/>
            </a:p>
          </p:txBody>
        </p:sp>
        <p:sp>
          <p:nvSpPr>
            <p:cNvPr id="155" name="Line 193"/>
            <p:cNvSpPr>
              <a:spLocks noChangeShapeType="1"/>
            </p:cNvSpPr>
            <p:nvPr/>
          </p:nvSpPr>
          <p:spPr bwMode="auto">
            <a:xfrm>
              <a:off x="4741863" y="381476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194"/>
            <p:cNvSpPr>
              <a:spLocks noChangeShapeType="1"/>
            </p:cNvSpPr>
            <p:nvPr/>
          </p:nvSpPr>
          <p:spPr bwMode="auto">
            <a:xfrm flipH="1">
              <a:off x="8939213" y="38147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Rectangle 195"/>
            <p:cNvSpPr>
              <a:spLocks noChangeArrowheads="1"/>
            </p:cNvSpPr>
            <p:nvPr/>
          </p:nvSpPr>
          <p:spPr bwMode="auto">
            <a:xfrm>
              <a:off x="4543425" y="3779838"/>
              <a:ext cx="68263"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8</a:t>
              </a:r>
              <a:endParaRPr lang="en-US" altLang="en-US"/>
            </a:p>
          </p:txBody>
        </p:sp>
        <p:sp>
          <p:nvSpPr>
            <p:cNvPr id="158" name="Line 196"/>
            <p:cNvSpPr>
              <a:spLocks noChangeShapeType="1"/>
            </p:cNvSpPr>
            <p:nvPr/>
          </p:nvSpPr>
          <p:spPr bwMode="auto">
            <a:xfrm>
              <a:off x="4741863" y="352901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97"/>
            <p:cNvSpPr>
              <a:spLocks noChangeShapeType="1"/>
            </p:cNvSpPr>
            <p:nvPr/>
          </p:nvSpPr>
          <p:spPr bwMode="auto">
            <a:xfrm flipH="1">
              <a:off x="8939213" y="35290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Rectangle 198"/>
            <p:cNvSpPr>
              <a:spLocks noChangeArrowheads="1"/>
            </p:cNvSpPr>
            <p:nvPr/>
          </p:nvSpPr>
          <p:spPr bwMode="auto">
            <a:xfrm>
              <a:off x="4543425" y="34956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9</a:t>
              </a:r>
              <a:endParaRPr lang="en-US" altLang="en-US"/>
            </a:p>
          </p:txBody>
        </p:sp>
        <p:sp>
          <p:nvSpPr>
            <p:cNvPr id="161" name="Line 199"/>
            <p:cNvSpPr>
              <a:spLocks noChangeShapeType="1"/>
            </p:cNvSpPr>
            <p:nvPr/>
          </p:nvSpPr>
          <p:spPr bwMode="auto">
            <a:xfrm>
              <a:off x="4741863" y="324326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200"/>
            <p:cNvSpPr>
              <a:spLocks noChangeShapeType="1"/>
            </p:cNvSpPr>
            <p:nvPr/>
          </p:nvSpPr>
          <p:spPr bwMode="auto">
            <a:xfrm flipH="1">
              <a:off x="8939213" y="324326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Rectangle 201"/>
            <p:cNvSpPr>
              <a:spLocks noChangeArrowheads="1"/>
            </p:cNvSpPr>
            <p:nvPr/>
          </p:nvSpPr>
          <p:spPr bwMode="auto">
            <a:xfrm>
              <a:off x="4495800" y="3209925"/>
              <a:ext cx="1365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10</a:t>
              </a:r>
              <a:endParaRPr lang="en-US" altLang="en-US"/>
            </a:p>
          </p:txBody>
        </p:sp>
        <p:sp>
          <p:nvSpPr>
            <p:cNvPr id="164" name="Line 202"/>
            <p:cNvSpPr>
              <a:spLocks noChangeShapeType="1"/>
            </p:cNvSpPr>
            <p:nvPr/>
          </p:nvSpPr>
          <p:spPr bwMode="auto">
            <a:xfrm>
              <a:off x="4741863" y="2957513"/>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203"/>
            <p:cNvSpPr>
              <a:spLocks noChangeShapeType="1"/>
            </p:cNvSpPr>
            <p:nvPr/>
          </p:nvSpPr>
          <p:spPr bwMode="auto">
            <a:xfrm flipH="1">
              <a:off x="8939213" y="2957513"/>
              <a:ext cx="412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Rectangle 204"/>
            <p:cNvSpPr>
              <a:spLocks noChangeArrowheads="1"/>
            </p:cNvSpPr>
            <p:nvPr/>
          </p:nvSpPr>
          <p:spPr bwMode="auto">
            <a:xfrm>
              <a:off x="4495800" y="2922588"/>
              <a:ext cx="13652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11</a:t>
              </a:r>
              <a:endParaRPr lang="en-US" altLang="en-US"/>
            </a:p>
          </p:txBody>
        </p:sp>
        <p:sp>
          <p:nvSpPr>
            <p:cNvPr id="167" name="Line 205"/>
            <p:cNvSpPr>
              <a:spLocks noChangeShapeType="1"/>
            </p:cNvSpPr>
            <p:nvPr/>
          </p:nvSpPr>
          <p:spPr bwMode="auto">
            <a:xfrm>
              <a:off x="4741863" y="2957513"/>
              <a:ext cx="4238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206"/>
            <p:cNvSpPr>
              <a:spLocks noChangeShapeType="1"/>
            </p:cNvSpPr>
            <p:nvPr/>
          </p:nvSpPr>
          <p:spPr bwMode="auto">
            <a:xfrm>
              <a:off x="4741863" y="6100763"/>
              <a:ext cx="4238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207"/>
            <p:cNvSpPr>
              <a:spLocks noChangeShapeType="1"/>
            </p:cNvSpPr>
            <p:nvPr/>
          </p:nvSpPr>
          <p:spPr bwMode="auto">
            <a:xfrm flipV="1">
              <a:off x="8980488" y="2957513"/>
              <a:ext cx="0" cy="3143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208"/>
            <p:cNvSpPr>
              <a:spLocks noChangeShapeType="1"/>
            </p:cNvSpPr>
            <p:nvPr/>
          </p:nvSpPr>
          <p:spPr bwMode="auto">
            <a:xfrm flipV="1">
              <a:off x="4724400" y="2957513"/>
              <a:ext cx="0" cy="3143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Freeform 209"/>
            <p:cNvSpPr>
              <a:spLocks/>
            </p:cNvSpPr>
            <p:nvPr/>
          </p:nvSpPr>
          <p:spPr bwMode="auto">
            <a:xfrm>
              <a:off x="5118100" y="4194175"/>
              <a:ext cx="2492375" cy="1906588"/>
            </a:xfrm>
            <a:custGeom>
              <a:avLst/>
              <a:gdLst>
                <a:gd name="T0" fmla="*/ 0 w 3519"/>
                <a:gd name="T1" fmla="*/ 2693 h 2693"/>
                <a:gd name="T2" fmla="*/ 174 w 3519"/>
                <a:gd name="T3" fmla="*/ 2693 h 2693"/>
                <a:gd name="T4" fmla="*/ 349 w 3519"/>
                <a:gd name="T5" fmla="*/ 2693 h 2693"/>
                <a:gd name="T6" fmla="*/ 530 w 3519"/>
                <a:gd name="T7" fmla="*/ 2693 h 2693"/>
                <a:gd name="T8" fmla="*/ 705 w 3519"/>
                <a:gd name="T9" fmla="*/ 2693 h 2693"/>
                <a:gd name="T10" fmla="*/ 879 w 3519"/>
                <a:gd name="T11" fmla="*/ 2693 h 2693"/>
                <a:gd name="T12" fmla="*/ 879 w 3519"/>
                <a:gd name="T13" fmla="*/ 0 h 2693"/>
                <a:gd name="T14" fmla="*/ 1054 w 3519"/>
                <a:gd name="T15" fmla="*/ 0 h 2693"/>
                <a:gd name="T16" fmla="*/ 1229 w 3519"/>
                <a:gd name="T17" fmla="*/ 0 h 2693"/>
                <a:gd name="T18" fmla="*/ 1404 w 3519"/>
                <a:gd name="T19" fmla="*/ 0 h 2693"/>
                <a:gd name="T20" fmla="*/ 1584 w 3519"/>
                <a:gd name="T21" fmla="*/ 0 h 2693"/>
                <a:gd name="T22" fmla="*/ 1759 w 3519"/>
                <a:gd name="T23" fmla="*/ 0 h 2693"/>
                <a:gd name="T24" fmla="*/ 1934 w 3519"/>
                <a:gd name="T25" fmla="*/ 0 h 2693"/>
                <a:gd name="T26" fmla="*/ 2109 w 3519"/>
                <a:gd name="T27" fmla="*/ 0 h 2693"/>
                <a:gd name="T28" fmla="*/ 2283 w 3519"/>
                <a:gd name="T29" fmla="*/ 0 h 2693"/>
                <a:gd name="T30" fmla="*/ 2464 w 3519"/>
                <a:gd name="T31" fmla="*/ 0 h 2693"/>
                <a:gd name="T32" fmla="*/ 2639 w 3519"/>
                <a:gd name="T33" fmla="*/ 0 h 2693"/>
                <a:gd name="T34" fmla="*/ 2814 w 3519"/>
                <a:gd name="T35" fmla="*/ 0 h 2693"/>
                <a:gd name="T36" fmla="*/ 2988 w 3519"/>
                <a:gd name="T37" fmla="*/ 0 h 2693"/>
                <a:gd name="T38" fmla="*/ 3163 w 3519"/>
                <a:gd name="T39" fmla="*/ 0 h 2693"/>
                <a:gd name="T40" fmla="*/ 3338 w 3519"/>
                <a:gd name="T41" fmla="*/ 0 h 2693"/>
                <a:gd name="T42" fmla="*/ 3519 w 3519"/>
                <a:gd name="T43" fmla="*/ 0 h 2693"/>
                <a:gd name="T44" fmla="*/ 3519 w 3519"/>
                <a:gd name="T45" fmla="*/ 2693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9" h="2693">
                  <a:moveTo>
                    <a:pt x="0" y="2693"/>
                  </a:moveTo>
                  <a:lnTo>
                    <a:pt x="174" y="2693"/>
                  </a:lnTo>
                  <a:lnTo>
                    <a:pt x="349" y="2693"/>
                  </a:lnTo>
                  <a:lnTo>
                    <a:pt x="530" y="2693"/>
                  </a:lnTo>
                  <a:lnTo>
                    <a:pt x="705" y="2693"/>
                  </a:lnTo>
                  <a:lnTo>
                    <a:pt x="879" y="2693"/>
                  </a:lnTo>
                  <a:lnTo>
                    <a:pt x="879" y="0"/>
                  </a:lnTo>
                  <a:lnTo>
                    <a:pt x="1054" y="0"/>
                  </a:lnTo>
                  <a:lnTo>
                    <a:pt x="1229" y="0"/>
                  </a:lnTo>
                  <a:lnTo>
                    <a:pt x="1404" y="0"/>
                  </a:lnTo>
                  <a:lnTo>
                    <a:pt x="1584" y="0"/>
                  </a:lnTo>
                  <a:lnTo>
                    <a:pt x="1759" y="0"/>
                  </a:lnTo>
                  <a:lnTo>
                    <a:pt x="1934" y="0"/>
                  </a:lnTo>
                  <a:lnTo>
                    <a:pt x="2109" y="0"/>
                  </a:lnTo>
                  <a:lnTo>
                    <a:pt x="2283" y="0"/>
                  </a:lnTo>
                  <a:lnTo>
                    <a:pt x="2464" y="0"/>
                  </a:lnTo>
                  <a:lnTo>
                    <a:pt x="2639" y="0"/>
                  </a:lnTo>
                  <a:lnTo>
                    <a:pt x="2814" y="0"/>
                  </a:lnTo>
                  <a:lnTo>
                    <a:pt x="2988" y="0"/>
                  </a:lnTo>
                  <a:lnTo>
                    <a:pt x="3163" y="0"/>
                  </a:lnTo>
                  <a:lnTo>
                    <a:pt x="3338" y="0"/>
                  </a:lnTo>
                  <a:lnTo>
                    <a:pt x="3519" y="0"/>
                  </a:lnTo>
                  <a:lnTo>
                    <a:pt x="3519" y="2693"/>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Rectangle 210"/>
            <p:cNvSpPr>
              <a:spLocks noChangeArrowheads="1"/>
            </p:cNvSpPr>
            <p:nvPr/>
          </p:nvSpPr>
          <p:spPr bwMode="auto">
            <a:xfrm>
              <a:off x="5100638" y="6084888"/>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Rectangle 211"/>
            <p:cNvSpPr>
              <a:spLocks noChangeArrowheads="1"/>
            </p:cNvSpPr>
            <p:nvPr/>
          </p:nvSpPr>
          <p:spPr bwMode="auto">
            <a:xfrm>
              <a:off x="5224463" y="6084888"/>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Rectangle 212"/>
            <p:cNvSpPr>
              <a:spLocks noChangeArrowheads="1"/>
            </p:cNvSpPr>
            <p:nvPr/>
          </p:nvSpPr>
          <p:spPr bwMode="auto">
            <a:xfrm>
              <a:off x="5348288" y="6084888"/>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Rectangle 213"/>
            <p:cNvSpPr>
              <a:spLocks noChangeArrowheads="1"/>
            </p:cNvSpPr>
            <p:nvPr/>
          </p:nvSpPr>
          <p:spPr bwMode="auto">
            <a:xfrm>
              <a:off x="5476875" y="6084888"/>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Rectangle 214"/>
            <p:cNvSpPr>
              <a:spLocks noChangeArrowheads="1"/>
            </p:cNvSpPr>
            <p:nvPr/>
          </p:nvSpPr>
          <p:spPr bwMode="auto">
            <a:xfrm>
              <a:off x="5600700" y="6084888"/>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Rectangle 215"/>
            <p:cNvSpPr>
              <a:spLocks noChangeArrowheads="1"/>
            </p:cNvSpPr>
            <p:nvPr/>
          </p:nvSpPr>
          <p:spPr bwMode="auto">
            <a:xfrm>
              <a:off x="5724525" y="6084888"/>
              <a:ext cx="33338"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Rectangle 216"/>
            <p:cNvSpPr>
              <a:spLocks noChangeArrowheads="1"/>
            </p:cNvSpPr>
            <p:nvPr/>
          </p:nvSpPr>
          <p:spPr bwMode="auto">
            <a:xfrm>
              <a:off x="5724525" y="4176713"/>
              <a:ext cx="33338"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Rectangle 217"/>
            <p:cNvSpPr>
              <a:spLocks noChangeArrowheads="1"/>
            </p:cNvSpPr>
            <p:nvPr/>
          </p:nvSpPr>
          <p:spPr bwMode="auto">
            <a:xfrm>
              <a:off x="5848350" y="4176713"/>
              <a:ext cx="33338"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Rectangle 218"/>
            <p:cNvSpPr>
              <a:spLocks noChangeArrowheads="1"/>
            </p:cNvSpPr>
            <p:nvPr/>
          </p:nvSpPr>
          <p:spPr bwMode="auto">
            <a:xfrm>
              <a:off x="5972175" y="4176713"/>
              <a:ext cx="33338"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Rectangle 219"/>
            <p:cNvSpPr>
              <a:spLocks noChangeArrowheads="1"/>
            </p:cNvSpPr>
            <p:nvPr/>
          </p:nvSpPr>
          <p:spPr bwMode="auto">
            <a:xfrm>
              <a:off x="6096000" y="4176713"/>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Rectangle 220"/>
            <p:cNvSpPr>
              <a:spLocks noChangeArrowheads="1"/>
            </p:cNvSpPr>
            <p:nvPr/>
          </p:nvSpPr>
          <p:spPr bwMode="auto">
            <a:xfrm>
              <a:off x="6223000" y="4176713"/>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Rectangle 221"/>
            <p:cNvSpPr>
              <a:spLocks noChangeArrowheads="1"/>
            </p:cNvSpPr>
            <p:nvPr/>
          </p:nvSpPr>
          <p:spPr bwMode="auto">
            <a:xfrm>
              <a:off x="6348413" y="4176713"/>
              <a:ext cx="33337"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Rectangle 222"/>
            <p:cNvSpPr>
              <a:spLocks noChangeArrowheads="1"/>
            </p:cNvSpPr>
            <p:nvPr/>
          </p:nvSpPr>
          <p:spPr bwMode="auto">
            <a:xfrm>
              <a:off x="6472238" y="4176713"/>
              <a:ext cx="33337"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Rectangle 223"/>
            <p:cNvSpPr>
              <a:spLocks noChangeArrowheads="1"/>
            </p:cNvSpPr>
            <p:nvPr/>
          </p:nvSpPr>
          <p:spPr bwMode="auto">
            <a:xfrm>
              <a:off x="6594475" y="4176713"/>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Rectangle 224"/>
            <p:cNvSpPr>
              <a:spLocks noChangeArrowheads="1"/>
            </p:cNvSpPr>
            <p:nvPr/>
          </p:nvSpPr>
          <p:spPr bwMode="auto">
            <a:xfrm>
              <a:off x="6718300" y="4176713"/>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Rectangle 225"/>
            <p:cNvSpPr>
              <a:spLocks noChangeArrowheads="1"/>
            </p:cNvSpPr>
            <p:nvPr/>
          </p:nvSpPr>
          <p:spPr bwMode="auto">
            <a:xfrm>
              <a:off x="6846888" y="4176713"/>
              <a:ext cx="33337"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Rectangle 226"/>
            <p:cNvSpPr>
              <a:spLocks noChangeArrowheads="1"/>
            </p:cNvSpPr>
            <p:nvPr/>
          </p:nvSpPr>
          <p:spPr bwMode="auto">
            <a:xfrm>
              <a:off x="6970713" y="4176713"/>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Rectangle 227"/>
            <p:cNvSpPr>
              <a:spLocks noChangeArrowheads="1"/>
            </p:cNvSpPr>
            <p:nvPr/>
          </p:nvSpPr>
          <p:spPr bwMode="auto">
            <a:xfrm>
              <a:off x="7094538" y="4176713"/>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Rectangle 228"/>
            <p:cNvSpPr>
              <a:spLocks noChangeArrowheads="1"/>
            </p:cNvSpPr>
            <p:nvPr/>
          </p:nvSpPr>
          <p:spPr bwMode="auto">
            <a:xfrm>
              <a:off x="7218363" y="4176713"/>
              <a:ext cx="33337"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Rectangle 229"/>
            <p:cNvSpPr>
              <a:spLocks noChangeArrowheads="1"/>
            </p:cNvSpPr>
            <p:nvPr/>
          </p:nvSpPr>
          <p:spPr bwMode="auto">
            <a:xfrm>
              <a:off x="7342188" y="4176713"/>
              <a:ext cx="33337"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Rectangle 230"/>
            <p:cNvSpPr>
              <a:spLocks noChangeArrowheads="1"/>
            </p:cNvSpPr>
            <p:nvPr/>
          </p:nvSpPr>
          <p:spPr bwMode="auto">
            <a:xfrm>
              <a:off x="7466013" y="4176713"/>
              <a:ext cx="33337"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Rectangle 231"/>
            <p:cNvSpPr>
              <a:spLocks noChangeArrowheads="1"/>
            </p:cNvSpPr>
            <p:nvPr/>
          </p:nvSpPr>
          <p:spPr bwMode="auto">
            <a:xfrm>
              <a:off x="7593013" y="4176713"/>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Rectangle 232"/>
            <p:cNvSpPr>
              <a:spLocks noChangeArrowheads="1"/>
            </p:cNvSpPr>
            <p:nvPr/>
          </p:nvSpPr>
          <p:spPr bwMode="auto">
            <a:xfrm>
              <a:off x="7593013" y="6084888"/>
              <a:ext cx="34925" cy="349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233"/>
            <p:cNvSpPr>
              <a:spLocks/>
            </p:cNvSpPr>
            <p:nvPr/>
          </p:nvSpPr>
          <p:spPr bwMode="auto">
            <a:xfrm>
              <a:off x="5741988" y="5146675"/>
              <a:ext cx="3238500" cy="954088"/>
            </a:xfrm>
            <a:custGeom>
              <a:avLst/>
              <a:gdLst>
                <a:gd name="T0" fmla="*/ 0 w 4574"/>
                <a:gd name="T1" fmla="*/ 1349 h 1349"/>
                <a:gd name="T2" fmla="*/ 175 w 4574"/>
                <a:gd name="T3" fmla="*/ 1349 h 1349"/>
                <a:gd name="T4" fmla="*/ 350 w 4574"/>
                <a:gd name="T5" fmla="*/ 1349 h 1349"/>
                <a:gd name="T6" fmla="*/ 525 w 4574"/>
                <a:gd name="T7" fmla="*/ 1349 h 1349"/>
                <a:gd name="T8" fmla="*/ 705 w 4574"/>
                <a:gd name="T9" fmla="*/ 1349 h 1349"/>
                <a:gd name="T10" fmla="*/ 880 w 4574"/>
                <a:gd name="T11" fmla="*/ 1349 h 1349"/>
                <a:gd name="T12" fmla="*/ 880 w 4574"/>
                <a:gd name="T13" fmla="*/ 0 h 1349"/>
                <a:gd name="T14" fmla="*/ 1055 w 4574"/>
                <a:gd name="T15" fmla="*/ 0 h 1349"/>
                <a:gd name="T16" fmla="*/ 1230 w 4574"/>
                <a:gd name="T17" fmla="*/ 0 h 1349"/>
                <a:gd name="T18" fmla="*/ 1404 w 4574"/>
                <a:gd name="T19" fmla="*/ 0 h 1349"/>
                <a:gd name="T20" fmla="*/ 1585 w 4574"/>
                <a:gd name="T21" fmla="*/ 0 h 1349"/>
                <a:gd name="T22" fmla="*/ 1760 w 4574"/>
                <a:gd name="T23" fmla="*/ 0 h 1349"/>
                <a:gd name="T24" fmla="*/ 1935 w 4574"/>
                <a:gd name="T25" fmla="*/ 0 h 1349"/>
                <a:gd name="T26" fmla="*/ 2109 w 4574"/>
                <a:gd name="T27" fmla="*/ 0 h 1349"/>
                <a:gd name="T28" fmla="*/ 2284 w 4574"/>
                <a:gd name="T29" fmla="*/ 0 h 1349"/>
                <a:gd name="T30" fmla="*/ 2459 w 4574"/>
                <a:gd name="T31" fmla="*/ 0 h 1349"/>
                <a:gd name="T32" fmla="*/ 2640 w 4574"/>
                <a:gd name="T33" fmla="*/ 0 h 1349"/>
                <a:gd name="T34" fmla="*/ 2814 w 4574"/>
                <a:gd name="T35" fmla="*/ 0 h 1349"/>
                <a:gd name="T36" fmla="*/ 2989 w 4574"/>
                <a:gd name="T37" fmla="*/ 0 h 1349"/>
                <a:gd name="T38" fmla="*/ 3164 w 4574"/>
                <a:gd name="T39" fmla="*/ 0 h 1349"/>
                <a:gd name="T40" fmla="*/ 3339 w 4574"/>
                <a:gd name="T41" fmla="*/ 0 h 1349"/>
                <a:gd name="T42" fmla="*/ 3513 w 4574"/>
                <a:gd name="T43" fmla="*/ 0 h 1349"/>
                <a:gd name="T44" fmla="*/ 3694 w 4574"/>
                <a:gd name="T45" fmla="*/ 0 h 1349"/>
                <a:gd name="T46" fmla="*/ 3869 w 4574"/>
                <a:gd name="T47" fmla="*/ 0 h 1349"/>
                <a:gd name="T48" fmla="*/ 4044 w 4574"/>
                <a:gd name="T49" fmla="*/ 0 h 1349"/>
                <a:gd name="T50" fmla="*/ 4218 w 4574"/>
                <a:gd name="T51" fmla="*/ 0 h 1349"/>
                <a:gd name="T52" fmla="*/ 4393 w 4574"/>
                <a:gd name="T53" fmla="*/ 0 h 1349"/>
                <a:gd name="T54" fmla="*/ 4574 w 4574"/>
                <a:gd name="T55" fmla="*/ 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74" h="1349">
                  <a:moveTo>
                    <a:pt x="0" y="1349"/>
                  </a:moveTo>
                  <a:lnTo>
                    <a:pt x="175" y="1349"/>
                  </a:lnTo>
                  <a:lnTo>
                    <a:pt x="350" y="1349"/>
                  </a:lnTo>
                  <a:lnTo>
                    <a:pt x="525" y="1349"/>
                  </a:lnTo>
                  <a:lnTo>
                    <a:pt x="705" y="1349"/>
                  </a:lnTo>
                  <a:lnTo>
                    <a:pt x="880" y="1349"/>
                  </a:lnTo>
                  <a:lnTo>
                    <a:pt x="880" y="0"/>
                  </a:lnTo>
                  <a:lnTo>
                    <a:pt x="1055" y="0"/>
                  </a:lnTo>
                  <a:lnTo>
                    <a:pt x="1230" y="0"/>
                  </a:lnTo>
                  <a:lnTo>
                    <a:pt x="1404" y="0"/>
                  </a:lnTo>
                  <a:lnTo>
                    <a:pt x="1585" y="0"/>
                  </a:lnTo>
                  <a:lnTo>
                    <a:pt x="1760" y="0"/>
                  </a:lnTo>
                  <a:lnTo>
                    <a:pt x="1935" y="0"/>
                  </a:lnTo>
                  <a:lnTo>
                    <a:pt x="2109" y="0"/>
                  </a:lnTo>
                  <a:lnTo>
                    <a:pt x="2284" y="0"/>
                  </a:lnTo>
                  <a:lnTo>
                    <a:pt x="2459" y="0"/>
                  </a:lnTo>
                  <a:lnTo>
                    <a:pt x="2640" y="0"/>
                  </a:lnTo>
                  <a:lnTo>
                    <a:pt x="2814" y="0"/>
                  </a:lnTo>
                  <a:lnTo>
                    <a:pt x="2989" y="0"/>
                  </a:lnTo>
                  <a:lnTo>
                    <a:pt x="3164" y="0"/>
                  </a:lnTo>
                  <a:lnTo>
                    <a:pt x="3339" y="0"/>
                  </a:lnTo>
                  <a:lnTo>
                    <a:pt x="3513" y="0"/>
                  </a:lnTo>
                  <a:lnTo>
                    <a:pt x="3694" y="0"/>
                  </a:lnTo>
                  <a:lnTo>
                    <a:pt x="3869" y="0"/>
                  </a:lnTo>
                  <a:lnTo>
                    <a:pt x="4044" y="0"/>
                  </a:lnTo>
                  <a:lnTo>
                    <a:pt x="4218" y="0"/>
                  </a:lnTo>
                  <a:lnTo>
                    <a:pt x="4393" y="0"/>
                  </a:lnTo>
                  <a:lnTo>
                    <a:pt x="4574" y="0"/>
                  </a:lnTo>
                </a:path>
              </a:pathLst>
            </a:custGeom>
            <a:noFill/>
            <a:ln w="19050" cap="flat">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Oval 234"/>
            <p:cNvSpPr>
              <a:spLocks noChangeArrowheads="1"/>
            </p:cNvSpPr>
            <p:nvPr/>
          </p:nvSpPr>
          <p:spPr bwMode="auto">
            <a:xfrm>
              <a:off x="8212138" y="6084888"/>
              <a:ext cx="34925" cy="34925"/>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Rectangle 235"/>
            <p:cNvSpPr>
              <a:spLocks noChangeArrowheads="1"/>
            </p:cNvSpPr>
            <p:nvPr/>
          </p:nvSpPr>
          <p:spPr bwMode="auto">
            <a:xfrm>
              <a:off x="5651695" y="6324600"/>
              <a:ext cx="2201949" cy="23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dirty="0">
                  <a:solidFill>
                    <a:srgbClr val="000000"/>
                  </a:solidFill>
                  <a:latin typeface="Helvetica" panose="020B0604020202020204" pitchFamily="34" charset="0"/>
                </a:rPr>
                <a:t>(c) Before and after test 3</a:t>
              </a:r>
              <a:endParaRPr lang="en-US" altLang="en-US" sz="3200" dirty="0"/>
            </a:p>
          </p:txBody>
        </p:sp>
        <p:sp>
          <p:nvSpPr>
            <p:cNvPr id="198" name="Rectangle 239"/>
            <p:cNvSpPr>
              <a:spLocks noChangeArrowheads="1"/>
            </p:cNvSpPr>
            <p:nvPr/>
          </p:nvSpPr>
          <p:spPr bwMode="auto">
            <a:xfrm>
              <a:off x="4587875" y="6070600"/>
              <a:ext cx="349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 </a:t>
              </a:r>
              <a:endParaRPr lang="en-US" altLang="en-US"/>
            </a:p>
          </p:txBody>
        </p:sp>
        <p:sp>
          <p:nvSpPr>
            <p:cNvPr id="199" name="Rectangle 240"/>
            <p:cNvSpPr>
              <a:spLocks noChangeArrowheads="1"/>
            </p:cNvSpPr>
            <p:nvPr/>
          </p:nvSpPr>
          <p:spPr bwMode="auto">
            <a:xfrm>
              <a:off x="8980488" y="2922588"/>
              <a:ext cx="3492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Helvetica" panose="020B0604020202020204" pitchFamily="34" charset="0"/>
                </a:rPr>
                <a:t> </a:t>
              </a:r>
              <a:endParaRPr lang="en-US" altLang="en-US"/>
            </a:p>
          </p:txBody>
        </p:sp>
        <p:sp>
          <p:nvSpPr>
            <p:cNvPr id="200" name="Freeform 267"/>
            <p:cNvSpPr>
              <a:spLocks/>
            </p:cNvSpPr>
            <p:nvPr/>
          </p:nvSpPr>
          <p:spPr bwMode="auto">
            <a:xfrm>
              <a:off x="5126038" y="3146425"/>
              <a:ext cx="2493962" cy="2949575"/>
            </a:xfrm>
            <a:custGeom>
              <a:avLst/>
              <a:gdLst>
                <a:gd name="T0" fmla="*/ 0 w 3503"/>
                <a:gd name="T1" fmla="*/ 4018 h 4018"/>
                <a:gd name="T2" fmla="*/ 174 w 3503"/>
                <a:gd name="T3" fmla="*/ 4018 h 4018"/>
                <a:gd name="T4" fmla="*/ 348 w 3503"/>
                <a:gd name="T5" fmla="*/ 4018 h 4018"/>
                <a:gd name="T6" fmla="*/ 527 w 3503"/>
                <a:gd name="T7" fmla="*/ 4018 h 4018"/>
                <a:gd name="T8" fmla="*/ 701 w 3503"/>
                <a:gd name="T9" fmla="*/ 4018 h 4018"/>
                <a:gd name="T10" fmla="*/ 875 w 3503"/>
                <a:gd name="T11" fmla="*/ 4018 h 4018"/>
                <a:gd name="T12" fmla="*/ 1049 w 3503"/>
                <a:gd name="T13" fmla="*/ 4018 h 4018"/>
                <a:gd name="T14" fmla="*/ 1223 w 3503"/>
                <a:gd name="T15" fmla="*/ 4018 h 4018"/>
                <a:gd name="T16" fmla="*/ 1397 w 3503"/>
                <a:gd name="T17" fmla="*/ 4018 h 4018"/>
                <a:gd name="T18" fmla="*/ 1577 w 3503"/>
                <a:gd name="T19" fmla="*/ 4018 h 4018"/>
                <a:gd name="T20" fmla="*/ 1751 w 3503"/>
                <a:gd name="T21" fmla="*/ 4018 h 4018"/>
                <a:gd name="T22" fmla="*/ 1751 w 3503"/>
                <a:gd name="T23" fmla="*/ 0 h 4018"/>
                <a:gd name="T24" fmla="*/ 1925 w 3503"/>
                <a:gd name="T25" fmla="*/ 0 h 4018"/>
                <a:gd name="T26" fmla="*/ 2099 w 3503"/>
                <a:gd name="T27" fmla="*/ 0 h 4018"/>
                <a:gd name="T28" fmla="*/ 2273 w 3503"/>
                <a:gd name="T29" fmla="*/ 0 h 4018"/>
                <a:gd name="T30" fmla="*/ 2453 w 3503"/>
                <a:gd name="T31" fmla="*/ 0 h 4018"/>
                <a:gd name="T32" fmla="*/ 2627 w 3503"/>
                <a:gd name="T33" fmla="*/ 0 h 4018"/>
                <a:gd name="T34" fmla="*/ 2801 w 3503"/>
                <a:gd name="T35" fmla="*/ 0 h 4018"/>
                <a:gd name="T36" fmla="*/ 2975 w 3503"/>
                <a:gd name="T37" fmla="*/ 0 h 4018"/>
                <a:gd name="T38" fmla="*/ 3149 w 3503"/>
                <a:gd name="T39" fmla="*/ 0 h 4018"/>
                <a:gd name="T40" fmla="*/ 3323 w 3503"/>
                <a:gd name="T41" fmla="*/ 0 h 4018"/>
                <a:gd name="T42" fmla="*/ 3503 w 3503"/>
                <a:gd name="T43" fmla="*/ 0 h 4018"/>
                <a:gd name="T44" fmla="*/ 3503 w 3503"/>
                <a:gd name="T45" fmla="*/ 4018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3" h="4018">
                  <a:moveTo>
                    <a:pt x="0" y="4018"/>
                  </a:moveTo>
                  <a:lnTo>
                    <a:pt x="174" y="4018"/>
                  </a:lnTo>
                  <a:lnTo>
                    <a:pt x="348" y="4018"/>
                  </a:lnTo>
                  <a:lnTo>
                    <a:pt x="527" y="4018"/>
                  </a:lnTo>
                  <a:lnTo>
                    <a:pt x="701" y="4018"/>
                  </a:lnTo>
                  <a:lnTo>
                    <a:pt x="875" y="4018"/>
                  </a:lnTo>
                  <a:lnTo>
                    <a:pt x="1049" y="4018"/>
                  </a:lnTo>
                  <a:lnTo>
                    <a:pt x="1223" y="4018"/>
                  </a:lnTo>
                  <a:lnTo>
                    <a:pt x="1397" y="4018"/>
                  </a:lnTo>
                  <a:lnTo>
                    <a:pt x="1577" y="4018"/>
                  </a:lnTo>
                  <a:lnTo>
                    <a:pt x="1751" y="4018"/>
                  </a:lnTo>
                  <a:lnTo>
                    <a:pt x="1751" y="0"/>
                  </a:lnTo>
                  <a:lnTo>
                    <a:pt x="1925" y="0"/>
                  </a:lnTo>
                  <a:lnTo>
                    <a:pt x="2099" y="0"/>
                  </a:lnTo>
                  <a:lnTo>
                    <a:pt x="2273" y="0"/>
                  </a:lnTo>
                  <a:lnTo>
                    <a:pt x="2453" y="0"/>
                  </a:lnTo>
                  <a:lnTo>
                    <a:pt x="2627" y="0"/>
                  </a:lnTo>
                  <a:lnTo>
                    <a:pt x="2801" y="0"/>
                  </a:lnTo>
                  <a:lnTo>
                    <a:pt x="2975" y="0"/>
                  </a:lnTo>
                  <a:lnTo>
                    <a:pt x="3149" y="0"/>
                  </a:lnTo>
                  <a:lnTo>
                    <a:pt x="3323" y="0"/>
                  </a:lnTo>
                  <a:lnTo>
                    <a:pt x="3503" y="0"/>
                  </a:lnTo>
                  <a:lnTo>
                    <a:pt x="3503" y="4018"/>
                  </a:lnTo>
                </a:path>
              </a:pathLst>
            </a:custGeom>
            <a:noFill/>
            <a:ln w="19050" cap="flat">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1" name="TextBox 200"/>
          <p:cNvSpPr txBox="1"/>
          <p:nvPr/>
        </p:nvSpPr>
        <p:spPr>
          <a:xfrm>
            <a:off x="1511034" y="2444769"/>
            <a:ext cx="646331" cy="369332"/>
          </a:xfrm>
          <a:prstGeom prst="rect">
            <a:avLst/>
          </a:prstGeom>
          <a:noFill/>
        </p:spPr>
        <p:txBody>
          <a:bodyPr wrap="none" rtlCol="0">
            <a:spAutoFit/>
          </a:bodyPr>
          <a:lstStyle/>
          <a:p>
            <a:r>
              <a:rPr lang="en-US" dirty="0">
                <a:solidFill>
                  <a:srgbClr val="FF0000"/>
                </a:solidFill>
              </a:rPr>
              <a:t>prior</a:t>
            </a:r>
          </a:p>
        </p:txBody>
      </p:sp>
      <p:sp>
        <p:nvSpPr>
          <p:cNvPr id="202" name="TextBox 201"/>
          <p:cNvSpPr txBox="1"/>
          <p:nvPr/>
        </p:nvSpPr>
        <p:spPr>
          <a:xfrm>
            <a:off x="2923240" y="2880342"/>
            <a:ext cx="1223412" cy="369332"/>
          </a:xfrm>
          <a:prstGeom prst="rect">
            <a:avLst/>
          </a:prstGeom>
          <a:noFill/>
        </p:spPr>
        <p:txBody>
          <a:bodyPr wrap="none" rtlCol="0">
            <a:spAutoFit/>
          </a:bodyPr>
          <a:lstStyle/>
          <a:p>
            <a:r>
              <a:rPr lang="en-US" dirty="0">
                <a:solidFill>
                  <a:srgbClr val="0000FF"/>
                </a:solidFill>
              </a:rPr>
              <a:t>Likelihood</a:t>
            </a:r>
          </a:p>
        </p:txBody>
      </p:sp>
      <p:sp>
        <p:nvSpPr>
          <p:cNvPr id="203" name="TextBox 202"/>
          <p:cNvSpPr txBox="1"/>
          <p:nvPr/>
        </p:nvSpPr>
        <p:spPr>
          <a:xfrm>
            <a:off x="1623860" y="1913992"/>
            <a:ext cx="1107996" cy="369332"/>
          </a:xfrm>
          <a:prstGeom prst="rect">
            <a:avLst/>
          </a:prstGeom>
          <a:noFill/>
        </p:spPr>
        <p:txBody>
          <a:bodyPr wrap="none" rtlCol="0">
            <a:spAutoFit/>
          </a:bodyPr>
          <a:lstStyle/>
          <a:p>
            <a:r>
              <a:rPr lang="en-US" dirty="0">
                <a:solidFill>
                  <a:srgbClr val="7030A0"/>
                </a:solidFill>
              </a:rPr>
              <a:t>Posterior</a:t>
            </a:r>
          </a:p>
        </p:txBody>
      </p:sp>
      <p:sp>
        <p:nvSpPr>
          <p:cNvPr id="204" name="TextBox 203"/>
          <p:cNvSpPr txBox="1"/>
          <p:nvPr/>
        </p:nvSpPr>
        <p:spPr>
          <a:xfrm>
            <a:off x="6330396" y="1994380"/>
            <a:ext cx="646331" cy="369332"/>
          </a:xfrm>
          <a:prstGeom prst="rect">
            <a:avLst/>
          </a:prstGeom>
          <a:noFill/>
        </p:spPr>
        <p:txBody>
          <a:bodyPr wrap="none" rtlCol="0">
            <a:spAutoFit/>
          </a:bodyPr>
          <a:lstStyle/>
          <a:p>
            <a:r>
              <a:rPr lang="en-US" dirty="0">
                <a:solidFill>
                  <a:srgbClr val="FF0000"/>
                </a:solidFill>
              </a:rPr>
              <a:t>prior</a:t>
            </a:r>
          </a:p>
        </p:txBody>
      </p:sp>
      <p:sp>
        <p:nvSpPr>
          <p:cNvPr id="205" name="TextBox 204"/>
          <p:cNvSpPr txBox="1"/>
          <p:nvPr/>
        </p:nvSpPr>
        <p:spPr>
          <a:xfrm>
            <a:off x="7247452" y="2899998"/>
            <a:ext cx="1223412" cy="369332"/>
          </a:xfrm>
          <a:prstGeom prst="rect">
            <a:avLst/>
          </a:prstGeom>
          <a:noFill/>
        </p:spPr>
        <p:txBody>
          <a:bodyPr wrap="none" rtlCol="0">
            <a:spAutoFit/>
          </a:bodyPr>
          <a:lstStyle/>
          <a:p>
            <a:r>
              <a:rPr lang="en-US" dirty="0">
                <a:solidFill>
                  <a:srgbClr val="0000FF"/>
                </a:solidFill>
              </a:rPr>
              <a:t>Likelihood</a:t>
            </a:r>
          </a:p>
        </p:txBody>
      </p:sp>
      <p:sp>
        <p:nvSpPr>
          <p:cNvPr id="206" name="TextBox 205"/>
          <p:cNvSpPr txBox="1"/>
          <p:nvPr/>
        </p:nvSpPr>
        <p:spPr>
          <a:xfrm>
            <a:off x="6107103" y="1394164"/>
            <a:ext cx="1107996" cy="369332"/>
          </a:xfrm>
          <a:prstGeom prst="rect">
            <a:avLst/>
          </a:prstGeom>
          <a:noFill/>
        </p:spPr>
        <p:txBody>
          <a:bodyPr wrap="none" rtlCol="0">
            <a:spAutoFit/>
          </a:bodyPr>
          <a:lstStyle/>
          <a:p>
            <a:r>
              <a:rPr lang="en-US" dirty="0">
                <a:solidFill>
                  <a:srgbClr val="7030A0"/>
                </a:solidFill>
              </a:rPr>
              <a:t>Posterior</a:t>
            </a:r>
          </a:p>
        </p:txBody>
      </p:sp>
      <p:sp>
        <p:nvSpPr>
          <p:cNvPr id="2" name="TextBox 1"/>
          <p:cNvSpPr txBox="1"/>
          <p:nvPr/>
        </p:nvSpPr>
        <p:spPr>
          <a:xfrm>
            <a:off x="257558" y="1227374"/>
            <a:ext cx="4006225" cy="369332"/>
          </a:xfrm>
          <a:prstGeom prst="rect">
            <a:avLst/>
          </a:prstGeom>
          <a:noFill/>
        </p:spPr>
        <p:txBody>
          <a:bodyPr wrap="none" rtlCol="0">
            <a:spAutoFit/>
          </a:bodyPr>
          <a:lstStyle/>
          <a:p>
            <a:r>
              <a:rPr lang="en-US" dirty="0"/>
              <a:t>Use previous posterior as a new prior</a:t>
            </a:r>
          </a:p>
        </p:txBody>
      </p:sp>
      <p:cxnSp>
        <p:nvCxnSpPr>
          <p:cNvPr id="208" name="Straight Arrow Connector 207"/>
          <p:cNvCxnSpPr>
            <a:endCxn id="77" idx="0"/>
          </p:cNvCxnSpPr>
          <p:nvPr/>
        </p:nvCxnSpPr>
        <p:spPr>
          <a:xfrm>
            <a:off x="786322" y="1519483"/>
            <a:ext cx="203057" cy="1248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767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yes_fig_illustr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1958"/>
            <a:ext cx="5486400" cy="4124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oup 18"/>
          <p:cNvGraphicFramePr>
            <a:graphicFrameLocks noGrp="1"/>
          </p:cNvGraphicFramePr>
          <p:nvPr/>
        </p:nvGraphicFramePr>
        <p:xfrm>
          <a:off x="1676400" y="6135018"/>
          <a:ext cx="5943600" cy="396875"/>
        </p:xfrm>
        <a:graphic>
          <a:graphicData uri="http://schemas.openxmlformats.org/drawingml/2006/table">
            <a:tbl>
              <a:tblPr/>
              <a:tblGrid>
                <a:gridCol w="5943600">
                  <a:extLst>
                    <a:ext uri="{9D8B030D-6E8A-4147-A177-3AD203B41FA5}">
                      <a16:colId xmlns:a16="http://schemas.microsoft.com/office/drawing/2014/main" val="20000"/>
                    </a:ext>
                  </a:extLst>
                </a:gridCol>
              </a:tblGrid>
              <a:tr h="396875">
                <a:tc>
                  <a:txBody>
                    <a:bodyPr/>
                    <a:lstStyle>
                      <a:lvl1pPr algn="l">
                        <a:spcBef>
                          <a:spcPct val="20000"/>
                        </a:spcBef>
                        <a:buClr>
                          <a:schemeClr val="accent1"/>
                        </a:buClr>
                        <a:buSzPct val="7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hlink"/>
                        </a:buClr>
                        <a:buSzPct val="65000"/>
                        <a:buFont typeface="Wingdings" panose="05000000000000000000" pitchFamily="2" charset="2"/>
                        <a:defRPr sz="2400">
                          <a:solidFill>
                            <a:schemeClr val="tx1"/>
                          </a:solidFill>
                          <a:latin typeface="Times New Roman" panose="02020603050405020304" pitchFamily="18" charset="0"/>
                        </a:defRPr>
                      </a:lvl2pPr>
                      <a:lvl3pPr algn="l">
                        <a:spcBef>
                          <a:spcPct val="20000"/>
                        </a:spcBef>
                        <a:buClr>
                          <a:schemeClr val="accent1"/>
                        </a:buClr>
                        <a:buSzPct val="7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hlink"/>
                        </a:buClr>
                        <a:buSzPct val="75000"/>
                        <a:buFont typeface="Wingdings" panose="05000000000000000000" pitchFamily="2" charset="2"/>
                        <a:defRPr>
                          <a:solidFill>
                            <a:schemeClr val="tx1"/>
                          </a:solidFill>
                          <a:latin typeface="Times New Roman" panose="02020603050405020304" pitchFamily="18" charset="0"/>
                        </a:defRPr>
                      </a:lvl4pPr>
                      <a:lvl5pPr algn="l">
                        <a:spcBef>
                          <a:spcPct val="20000"/>
                        </a:spcBef>
                        <a:buClr>
                          <a:schemeClr val="accent1"/>
                        </a:buClr>
                        <a:buSzPct val="70000"/>
                        <a:buFont typeface="Wingdings" panose="05000000000000000000" pitchFamily="2" charset="2"/>
                        <a:defRPr>
                          <a:solidFill>
                            <a:schemeClr val="tx1"/>
                          </a:solidFill>
                          <a:latin typeface="Times New Roman" panose="02020603050405020304" pitchFamily="18" charset="0"/>
                        </a:defRPr>
                      </a:lvl5pPr>
                      <a:lvl6pPr fontAlgn="base">
                        <a:spcBef>
                          <a:spcPct val="20000"/>
                        </a:spcBef>
                        <a:spcAft>
                          <a:spcPct val="0"/>
                        </a:spcAft>
                        <a:buClr>
                          <a:schemeClr val="accent1"/>
                        </a:buClr>
                        <a:buSzPct val="70000"/>
                        <a:buFont typeface="Wingdings" panose="05000000000000000000" pitchFamily="2" charset="2"/>
                        <a:defRPr>
                          <a:solidFill>
                            <a:schemeClr val="tx1"/>
                          </a:solidFill>
                          <a:latin typeface="Times New Roman" panose="02020603050405020304" pitchFamily="18" charset="0"/>
                        </a:defRPr>
                      </a:lvl6pPr>
                      <a:lvl7pPr fontAlgn="base">
                        <a:spcBef>
                          <a:spcPct val="20000"/>
                        </a:spcBef>
                        <a:spcAft>
                          <a:spcPct val="0"/>
                        </a:spcAft>
                        <a:buClr>
                          <a:schemeClr val="accent1"/>
                        </a:buClr>
                        <a:buSzPct val="70000"/>
                        <a:buFont typeface="Wingdings" panose="05000000000000000000" pitchFamily="2" charset="2"/>
                        <a:defRPr>
                          <a:solidFill>
                            <a:schemeClr val="tx1"/>
                          </a:solidFill>
                          <a:latin typeface="Times New Roman" panose="02020603050405020304" pitchFamily="18" charset="0"/>
                        </a:defRPr>
                      </a:lvl7pPr>
                      <a:lvl8pPr fontAlgn="base">
                        <a:spcBef>
                          <a:spcPct val="20000"/>
                        </a:spcBef>
                        <a:spcAft>
                          <a:spcPct val="0"/>
                        </a:spcAft>
                        <a:buClr>
                          <a:schemeClr val="accent1"/>
                        </a:buClr>
                        <a:buSzPct val="70000"/>
                        <a:buFont typeface="Wingdings" panose="05000000000000000000" pitchFamily="2" charset="2"/>
                        <a:defRPr>
                          <a:solidFill>
                            <a:schemeClr val="tx1"/>
                          </a:solidFill>
                          <a:latin typeface="Times New Roman" panose="02020603050405020304" pitchFamily="18" charset="0"/>
                        </a:defRPr>
                      </a:lvl8pPr>
                      <a:lvl9pPr fontAlgn="base">
                        <a:spcBef>
                          <a:spcPct val="20000"/>
                        </a:spcBef>
                        <a:spcAft>
                          <a:spcPct val="0"/>
                        </a:spcAft>
                        <a:buClr>
                          <a:schemeClr val="accent1"/>
                        </a:buClr>
                        <a:buSzPct val="7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Evolution of failure stress distribution, </a:t>
                      </a:r>
                      <a:r>
                        <a:rPr kumimoji="0" lang="en-US" altLang="en-US" sz="1400" b="1" i="1" u="none" strike="noStrike" cap="none" normalizeH="0" baseline="0">
                          <a:ln>
                            <a:noFill/>
                          </a:ln>
                          <a:solidFill>
                            <a:schemeClr val="tx1"/>
                          </a:solidFill>
                          <a:effectLst/>
                          <a:latin typeface="Arial" panose="020B0604020202020204" pitchFamily="34" charset="0"/>
                          <a:cs typeface="Times New Roman" panose="02020603050405020304" pitchFamily="18" charset="0"/>
                        </a:rPr>
                        <a:t>f(σ</a:t>
                      </a:r>
                      <a:r>
                        <a:rPr kumimoji="0" lang="en-US" altLang="en-US" sz="1400" b="1" i="1" u="none" strike="noStrike" cap="none" normalizeH="0" baseline="-30000">
                          <a:ln>
                            <a:noFill/>
                          </a:ln>
                          <a:solidFill>
                            <a:schemeClr val="tx1"/>
                          </a:solidFill>
                          <a:effectLst/>
                          <a:latin typeface="Arial" panose="020B0604020202020204" pitchFamily="34" charset="0"/>
                          <a:cs typeface="Times New Roman" panose="02020603050405020304" pitchFamily="18" charset="0"/>
                        </a:rPr>
                        <a:t>f</a:t>
                      </a:r>
                      <a:r>
                        <a:rPr kumimoji="0" lang="en-US" altLang="en-US" sz="1400" b="1" i="1"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with Bayesian updating. </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Placeholder 1"/>
          <p:cNvSpPr>
            <a:spLocks noGrp="1"/>
          </p:cNvSpPr>
          <p:nvPr>
            <p:ph type="body" sz="quarter" idx="10"/>
          </p:nvPr>
        </p:nvSpPr>
        <p:spPr>
          <a:xfrm>
            <a:off x="304800" y="861974"/>
            <a:ext cx="8534400" cy="1259433"/>
          </a:xfrm>
        </p:spPr>
        <p:txBody>
          <a:bodyPr/>
          <a:lstStyle/>
          <a:p>
            <a:r>
              <a:rPr lang="en-US" dirty="0"/>
              <a:t>We will learn Bayesian updating for different types of prior, likelihood and multiple parameters in the next chapter</a:t>
            </a:r>
          </a:p>
          <a:p>
            <a:r>
              <a:rPr lang="en-US" dirty="0"/>
              <a:t>When test variability is </a:t>
            </a:r>
            <a:r>
              <a:rPr lang="en-US" dirty="0" err="1"/>
              <a:t>lognormally</a:t>
            </a:r>
            <a:r>
              <a:rPr lang="en-US" dirty="0"/>
              <a:t> distributed</a:t>
            </a:r>
          </a:p>
        </p:txBody>
      </p:sp>
      <p:sp>
        <p:nvSpPr>
          <p:cNvPr id="3" name="Title 2"/>
          <p:cNvSpPr>
            <a:spLocks noGrp="1"/>
          </p:cNvSpPr>
          <p:nvPr>
            <p:ph type="title"/>
          </p:nvPr>
        </p:nvSpPr>
        <p:spPr/>
        <p:txBody>
          <a:bodyPr/>
          <a:lstStyle/>
          <a:p>
            <a:r>
              <a:rPr lang="en-US" dirty="0"/>
              <a:t>Lognormal Likelihood for Failure Strength</a:t>
            </a:r>
          </a:p>
        </p:txBody>
      </p:sp>
    </p:spTree>
    <p:extLst>
      <p:ext uri="{BB962C8B-B14F-4D97-AF65-F5344CB8AC3E}">
        <p14:creationId xmlns:p14="http://schemas.microsoft.com/office/powerpoint/2010/main" val="397142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1"/>
            <a:ext cx="7772400" cy="1771650"/>
          </a:xfrm>
        </p:spPr>
        <p:txBody>
          <a:bodyPr/>
          <a:lstStyle/>
          <a:p>
            <a:r>
              <a:rPr lang="en-US" dirty="0"/>
              <a:t>2. Aleatory versus Epistemic Uncertainty</a:t>
            </a:r>
          </a:p>
        </p:txBody>
      </p:sp>
    </p:spTree>
    <p:extLst>
      <p:ext uri="{BB962C8B-B14F-4D97-AF65-F5344CB8AC3E}">
        <p14:creationId xmlns:p14="http://schemas.microsoft.com/office/powerpoint/2010/main" val="3715886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066800"/>
            <a:ext cx="8534400" cy="2279651"/>
          </a:xfrm>
        </p:spPr>
        <p:txBody>
          <a:bodyPr/>
          <a:lstStyle/>
          <a:p>
            <a:r>
              <a:rPr lang="en-US" dirty="0"/>
              <a:t>If the error is assumed to have a fixed standard deviation, the likelihood for this error will be calculated from pdf of normal distribution</a:t>
            </a:r>
          </a:p>
          <a:p>
            <a:endParaRPr lang="en-US" dirty="0"/>
          </a:p>
          <a:p>
            <a:endParaRPr lang="en-US" dirty="0"/>
          </a:p>
          <a:p>
            <a:r>
              <a:rPr lang="en-US" dirty="0"/>
              <a:t>In the same way as uniform, normal likelihood is constructed as follows</a:t>
            </a:r>
          </a:p>
          <a:p>
            <a:endParaRPr lang="en-US" dirty="0"/>
          </a:p>
        </p:txBody>
      </p:sp>
      <p:sp>
        <p:nvSpPr>
          <p:cNvPr id="3" name="Title 2"/>
          <p:cNvSpPr>
            <a:spLocks noGrp="1"/>
          </p:cNvSpPr>
          <p:nvPr>
            <p:ph type="title"/>
          </p:nvPr>
        </p:nvSpPr>
        <p:spPr/>
        <p:txBody>
          <a:bodyPr/>
          <a:lstStyle/>
          <a:p>
            <a:r>
              <a:rPr lang="en-US" dirty="0"/>
              <a:t>Normal Likelihood</a:t>
            </a:r>
          </a:p>
        </p:txBody>
      </p:sp>
      <p:sp>
        <p:nvSpPr>
          <p:cNvPr id="5" name="TextBox 4"/>
          <p:cNvSpPr txBox="1"/>
          <p:nvPr/>
        </p:nvSpPr>
        <p:spPr>
          <a:xfrm>
            <a:off x="356912" y="3625852"/>
            <a:ext cx="4801314" cy="1323439"/>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for i=1:n</a:t>
            </a:r>
          </a:p>
          <a:p>
            <a:r>
              <a:rPr lang="en-US" sz="2000" dirty="0">
                <a:latin typeface="Courier New" panose="02070309020205020404" pitchFamily="49" charset="0"/>
                <a:cs typeface="Courier New" panose="02070309020205020404" pitchFamily="49" charset="0"/>
              </a:rPr>
              <a:t> likelihood(i)= ...</a:t>
            </a:r>
          </a:p>
          <a:p>
            <a:r>
              <a:rPr lang="en-US" sz="2000" dirty="0">
                <a:latin typeface="Courier New" panose="02070309020205020404" pitchFamily="49" charset="0"/>
                <a:cs typeface="Courier New" panose="02070309020205020404" pitchFamily="49" charset="0"/>
              </a:rPr>
              <a:t>   pdf(‘norm',test1,mean,std);</a:t>
            </a:r>
          </a:p>
          <a:p>
            <a:r>
              <a:rPr lang="en-US" sz="2000" dirty="0">
                <a:latin typeface="Courier New" panose="02070309020205020404" pitchFamily="49" charset="0"/>
                <a:cs typeface="Courier New" panose="02070309020205020404" pitchFamily="49" charset="0"/>
              </a:rPr>
              <a:t>end</a:t>
            </a:r>
          </a:p>
        </p:txBody>
      </p:sp>
      <p:grpSp>
        <p:nvGrpSpPr>
          <p:cNvPr id="93" name="Group 92"/>
          <p:cNvGrpSpPr/>
          <p:nvPr/>
        </p:nvGrpSpPr>
        <p:grpSpPr>
          <a:xfrm>
            <a:off x="5026026" y="3413126"/>
            <a:ext cx="3376613" cy="2722563"/>
            <a:chOff x="5026026" y="3413126"/>
            <a:chExt cx="3376613" cy="2722563"/>
          </a:xfrm>
        </p:grpSpPr>
        <p:grpSp>
          <p:nvGrpSpPr>
            <p:cNvPr id="7" name="Group 9"/>
            <p:cNvGrpSpPr>
              <a:grpSpLocks noChangeAspect="1"/>
            </p:cNvGrpSpPr>
            <p:nvPr/>
          </p:nvGrpSpPr>
          <p:grpSpPr bwMode="auto">
            <a:xfrm>
              <a:off x="5026026" y="3413126"/>
              <a:ext cx="3376613" cy="2722563"/>
              <a:chOff x="3166" y="2150"/>
              <a:chExt cx="2127" cy="1715"/>
            </a:xfrm>
          </p:grpSpPr>
          <p:sp>
            <p:nvSpPr>
              <p:cNvPr id="10" name="Rectangle 11"/>
              <p:cNvSpPr>
                <a:spLocks noChangeArrowheads="1"/>
              </p:cNvSpPr>
              <p:nvPr/>
            </p:nvSpPr>
            <p:spPr bwMode="auto">
              <a:xfrm>
                <a:off x="3212" y="2187"/>
                <a:ext cx="2003" cy="157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a:off x="3212" y="2187"/>
                <a:ext cx="2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3"/>
              <p:cNvSpPr>
                <a:spLocks noChangeShapeType="1"/>
              </p:cNvSpPr>
              <p:nvPr/>
            </p:nvSpPr>
            <p:spPr bwMode="auto">
              <a:xfrm>
                <a:off x="3212" y="3764"/>
                <a:ext cx="2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4"/>
              <p:cNvSpPr>
                <a:spLocks noChangeShapeType="1"/>
              </p:cNvSpPr>
              <p:nvPr/>
            </p:nvSpPr>
            <p:spPr bwMode="auto">
              <a:xfrm flipV="1">
                <a:off x="5215" y="2187"/>
                <a:ext cx="0" cy="15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5"/>
              <p:cNvSpPr>
                <a:spLocks noChangeShapeType="1"/>
              </p:cNvSpPr>
              <p:nvPr/>
            </p:nvSpPr>
            <p:spPr bwMode="auto">
              <a:xfrm flipV="1">
                <a:off x="3212" y="2187"/>
                <a:ext cx="0" cy="15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6"/>
              <p:cNvSpPr>
                <a:spLocks noChangeShapeType="1"/>
              </p:cNvSpPr>
              <p:nvPr/>
            </p:nvSpPr>
            <p:spPr bwMode="auto">
              <a:xfrm>
                <a:off x="3212" y="3764"/>
                <a:ext cx="2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7"/>
              <p:cNvSpPr>
                <a:spLocks noChangeShapeType="1"/>
              </p:cNvSpPr>
              <p:nvPr/>
            </p:nvSpPr>
            <p:spPr bwMode="auto">
              <a:xfrm flipV="1">
                <a:off x="3212" y="2187"/>
                <a:ext cx="0" cy="15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8"/>
              <p:cNvSpPr>
                <a:spLocks noChangeShapeType="1"/>
              </p:cNvSpPr>
              <p:nvPr/>
            </p:nvSpPr>
            <p:spPr bwMode="auto">
              <a:xfrm flipV="1">
                <a:off x="3212"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9"/>
              <p:cNvSpPr>
                <a:spLocks noChangeShapeType="1"/>
              </p:cNvSpPr>
              <p:nvPr/>
            </p:nvSpPr>
            <p:spPr bwMode="auto">
              <a:xfrm>
                <a:off x="3212"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
              <p:cNvSpPr>
                <a:spLocks noChangeArrowheads="1"/>
              </p:cNvSpPr>
              <p:nvPr/>
            </p:nvSpPr>
            <p:spPr bwMode="auto">
              <a:xfrm>
                <a:off x="3170" y="3777"/>
                <a:ext cx="1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21"/>
              <p:cNvSpPr>
                <a:spLocks noChangeShapeType="1"/>
              </p:cNvSpPr>
              <p:nvPr/>
            </p:nvSpPr>
            <p:spPr bwMode="auto">
              <a:xfrm flipV="1">
                <a:off x="3414"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2"/>
              <p:cNvSpPr>
                <a:spLocks noChangeShapeType="1"/>
              </p:cNvSpPr>
              <p:nvPr/>
            </p:nvSpPr>
            <p:spPr bwMode="auto">
              <a:xfrm>
                <a:off x="3414"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3"/>
              <p:cNvSpPr>
                <a:spLocks noChangeArrowheads="1"/>
              </p:cNvSpPr>
              <p:nvPr/>
            </p:nvSpPr>
            <p:spPr bwMode="auto">
              <a:xfrm>
                <a:off x="3359" y="3777"/>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0.85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4"/>
              <p:cNvSpPr>
                <a:spLocks noChangeShapeType="1"/>
              </p:cNvSpPr>
              <p:nvPr/>
            </p:nvSpPr>
            <p:spPr bwMode="auto">
              <a:xfrm flipV="1">
                <a:off x="3612"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5"/>
              <p:cNvSpPr>
                <a:spLocks noChangeShapeType="1"/>
              </p:cNvSpPr>
              <p:nvPr/>
            </p:nvSpPr>
            <p:spPr bwMode="auto">
              <a:xfrm>
                <a:off x="3612"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6"/>
              <p:cNvSpPr>
                <a:spLocks noChangeArrowheads="1"/>
              </p:cNvSpPr>
              <p:nvPr/>
            </p:nvSpPr>
            <p:spPr bwMode="auto">
              <a:xfrm>
                <a:off x="3571" y="3777"/>
                <a:ext cx="1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7"/>
              <p:cNvSpPr>
                <a:spLocks noChangeShapeType="1"/>
              </p:cNvSpPr>
              <p:nvPr/>
            </p:nvSpPr>
            <p:spPr bwMode="auto">
              <a:xfrm flipV="1">
                <a:off x="3815"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8"/>
              <p:cNvSpPr>
                <a:spLocks noChangeShapeType="1"/>
              </p:cNvSpPr>
              <p:nvPr/>
            </p:nvSpPr>
            <p:spPr bwMode="auto">
              <a:xfrm>
                <a:off x="3815"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9"/>
              <p:cNvSpPr>
                <a:spLocks noChangeArrowheads="1"/>
              </p:cNvSpPr>
              <p:nvPr/>
            </p:nvSpPr>
            <p:spPr bwMode="auto">
              <a:xfrm>
                <a:off x="3760" y="3777"/>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0.95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30"/>
              <p:cNvSpPr>
                <a:spLocks noChangeShapeType="1"/>
              </p:cNvSpPr>
              <p:nvPr/>
            </p:nvSpPr>
            <p:spPr bwMode="auto">
              <a:xfrm flipV="1">
                <a:off x="4013"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1"/>
              <p:cNvSpPr>
                <a:spLocks noChangeShapeType="1"/>
              </p:cNvSpPr>
              <p:nvPr/>
            </p:nvSpPr>
            <p:spPr bwMode="auto">
              <a:xfrm>
                <a:off x="4013"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a:off x="3999" y="3777"/>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3"/>
              <p:cNvSpPr>
                <a:spLocks noChangeShapeType="1"/>
              </p:cNvSpPr>
              <p:nvPr/>
            </p:nvSpPr>
            <p:spPr bwMode="auto">
              <a:xfrm flipV="1">
                <a:off x="4216"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4"/>
              <p:cNvSpPr>
                <a:spLocks noChangeShapeType="1"/>
              </p:cNvSpPr>
              <p:nvPr/>
            </p:nvSpPr>
            <p:spPr bwMode="auto">
              <a:xfrm>
                <a:off x="4216"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5"/>
              <p:cNvSpPr>
                <a:spLocks noChangeArrowheads="1"/>
              </p:cNvSpPr>
              <p:nvPr/>
            </p:nvSpPr>
            <p:spPr bwMode="auto">
              <a:xfrm>
                <a:off x="4160" y="3777"/>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6"/>
              <p:cNvSpPr>
                <a:spLocks noChangeShapeType="1"/>
              </p:cNvSpPr>
              <p:nvPr/>
            </p:nvSpPr>
            <p:spPr bwMode="auto">
              <a:xfrm flipV="1">
                <a:off x="4414"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7"/>
              <p:cNvSpPr>
                <a:spLocks noChangeShapeType="1"/>
              </p:cNvSpPr>
              <p:nvPr/>
            </p:nvSpPr>
            <p:spPr bwMode="auto">
              <a:xfrm>
                <a:off x="4414"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8"/>
              <p:cNvSpPr>
                <a:spLocks noChangeArrowheads="1"/>
              </p:cNvSpPr>
              <p:nvPr/>
            </p:nvSpPr>
            <p:spPr bwMode="auto">
              <a:xfrm>
                <a:off x="4372" y="3777"/>
                <a:ext cx="1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9"/>
              <p:cNvSpPr>
                <a:spLocks noChangeShapeType="1"/>
              </p:cNvSpPr>
              <p:nvPr/>
            </p:nvSpPr>
            <p:spPr bwMode="auto">
              <a:xfrm flipV="1">
                <a:off x="4612"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40"/>
              <p:cNvSpPr>
                <a:spLocks noChangeShapeType="1"/>
              </p:cNvSpPr>
              <p:nvPr/>
            </p:nvSpPr>
            <p:spPr bwMode="auto">
              <a:xfrm>
                <a:off x="4612"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41"/>
              <p:cNvSpPr>
                <a:spLocks noChangeArrowheads="1"/>
              </p:cNvSpPr>
              <p:nvPr/>
            </p:nvSpPr>
            <p:spPr bwMode="auto">
              <a:xfrm>
                <a:off x="4556" y="3777"/>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2"/>
              <p:cNvSpPr>
                <a:spLocks noChangeShapeType="1"/>
              </p:cNvSpPr>
              <p:nvPr/>
            </p:nvSpPr>
            <p:spPr bwMode="auto">
              <a:xfrm flipV="1">
                <a:off x="4814"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3"/>
              <p:cNvSpPr>
                <a:spLocks noChangeShapeType="1"/>
              </p:cNvSpPr>
              <p:nvPr/>
            </p:nvSpPr>
            <p:spPr bwMode="auto">
              <a:xfrm>
                <a:off x="4814"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4"/>
              <p:cNvSpPr>
                <a:spLocks noChangeArrowheads="1"/>
              </p:cNvSpPr>
              <p:nvPr/>
            </p:nvSpPr>
            <p:spPr bwMode="auto">
              <a:xfrm>
                <a:off x="4773" y="3777"/>
                <a:ext cx="1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5"/>
              <p:cNvSpPr>
                <a:spLocks noChangeShapeType="1"/>
              </p:cNvSpPr>
              <p:nvPr/>
            </p:nvSpPr>
            <p:spPr bwMode="auto">
              <a:xfrm flipV="1">
                <a:off x="5012"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6"/>
              <p:cNvSpPr>
                <a:spLocks noChangeShapeType="1"/>
              </p:cNvSpPr>
              <p:nvPr/>
            </p:nvSpPr>
            <p:spPr bwMode="auto">
              <a:xfrm>
                <a:off x="5012"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7"/>
              <p:cNvSpPr>
                <a:spLocks noChangeArrowheads="1"/>
              </p:cNvSpPr>
              <p:nvPr/>
            </p:nvSpPr>
            <p:spPr bwMode="auto">
              <a:xfrm>
                <a:off x="4957" y="3777"/>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8"/>
              <p:cNvSpPr>
                <a:spLocks noChangeShapeType="1"/>
              </p:cNvSpPr>
              <p:nvPr/>
            </p:nvSpPr>
            <p:spPr bwMode="auto">
              <a:xfrm flipV="1">
                <a:off x="5215" y="3741"/>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9"/>
              <p:cNvSpPr>
                <a:spLocks noChangeShapeType="1"/>
              </p:cNvSpPr>
              <p:nvPr/>
            </p:nvSpPr>
            <p:spPr bwMode="auto">
              <a:xfrm>
                <a:off x="5215" y="2187"/>
                <a:ext cx="0" cy="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50"/>
              <p:cNvSpPr>
                <a:spLocks noChangeArrowheads="1"/>
              </p:cNvSpPr>
              <p:nvPr/>
            </p:nvSpPr>
            <p:spPr bwMode="auto">
              <a:xfrm>
                <a:off x="5173" y="3777"/>
                <a:ext cx="1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51"/>
              <p:cNvSpPr>
                <a:spLocks noChangeShapeType="1"/>
              </p:cNvSpPr>
              <p:nvPr/>
            </p:nvSpPr>
            <p:spPr bwMode="auto">
              <a:xfrm>
                <a:off x="3212" y="376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2"/>
              <p:cNvSpPr>
                <a:spLocks noChangeShapeType="1"/>
              </p:cNvSpPr>
              <p:nvPr/>
            </p:nvSpPr>
            <p:spPr bwMode="auto">
              <a:xfrm flipH="1">
                <a:off x="5192" y="376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53"/>
              <p:cNvSpPr>
                <a:spLocks noChangeArrowheads="1"/>
              </p:cNvSpPr>
              <p:nvPr/>
            </p:nvSpPr>
            <p:spPr bwMode="auto">
              <a:xfrm>
                <a:off x="3166" y="3727"/>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4"/>
              <p:cNvSpPr>
                <a:spLocks noChangeShapeType="1"/>
              </p:cNvSpPr>
              <p:nvPr/>
            </p:nvSpPr>
            <p:spPr bwMode="auto">
              <a:xfrm>
                <a:off x="3212" y="353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5"/>
              <p:cNvSpPr>
                <a:spLocks noChangeShapeType="1"/>
              </p:cNvSpPr>
              <p:nvPr/>
            </p:nvSpPr>
            <p:spPr bwMode="auto">
              <a:xfrm flipH="1">
                <a:off x="5192" y="353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6"/>
              <p:cNvSpPr>
                <a:spLocks noChangeArrowheads="1"/>
              </p:cNvSpPr>
              <p:nvPr/>
            </p:nvSpPr>
            <p:spPr bwMode="auto">
              <a:xfrm>
                <a:off x="3166" y="3501"/>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7"/>
              <p:cNvSpPr>
                <a:spLocks noChangeShapeType="1"/>
              </p:cNvSpPr>
              <p:nvPr/>
            </p:nvSpPr>
            <p:spPr bwMode="auto">
              <a:xfrm>
                <a:off x="3212" y="331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8"/>
              <p:cNvSpPr>
                <a:spLocks noChangeShapeType="1"/>
              </p:cNvSpPr>
              <p:nvPr/>
            </p:nvSpPr>
            <p:spPr bwMode="auto">
              <a:xfrm flipH="1">
                <a:off x="5192" y="331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9"/>
              <p:cNvSpPr>
                <a:spLocks noChangeArrowheads="1"/>
              </p:cNvSpPr>
              <p:nvPr/>
            </p:nvSpPr>
            <p:spPr bwMode="auto">
              <a:xfrm>
                <a:off x="3166" y="3275"/>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60"/>
              <p:cNvSpPr>
                <a:spLocks noChangeShapeType="1"/>
              </p:cNvSpPr>
              <p:nvPr/>
            </p:nvSpPr>
            <p:spPr bwMode="auto">
              <a:xfrm>
                <a:off x="3212" y="30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61"/>
              <p:cNvSpPr>
                <a:spLocks noChangeShapeType="1"/>
              </p:cNvSpPr>
              <p:nvPr/>
            </p:nvSpPr>
            <p:spPr bwMode="auto">
              <a:xfrm flipH="1">
                <a:off x="5192" y="30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2"/>
              <p:cNvSpPr>
                <a:spLocks noChangeArrowheads="1"/>
              </p:cNvSpPr>
              <p:nvPr/>
            </p:nvSpPr>
            <p:spPr bwMode="auto">
              <a:xfrm>
                <a:off x="3166" y="3049"/>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63"/>
              <p:cNvSpPr>
                <a:spLocks noChangeShapeType="1"/>
              </p:cNvSpPr>
              <p:nvPr/>
            </p:nvSpPr>
            <p:spPr bwMode="auto">
              <a:xfrm>
                <a:off x="3212" y="28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4"/>
              <p:cNvSpPr>
                <a:spLocks noChangeShapeType="1"/>
              </p:cNvSpPr>
              <p:nvPr/>
            </p:nvSpPr>
            <p:spPr bwMode="auto">
              <a:xfrm flipH="1">
                <a:off x="5192" y="28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5"/>
              <p:cNvSpPr>
                <a:spLocks noChangeArrowheads="1"/>
              </p:cNvSpPr>
              <p:nvPr/>
            </p:nvSpPr>
            <p:spPr bwMode="auto">
              <a:xfrm>
                <a:off x="3166" y="2823"/>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6"/>
              <p:cNvSpPr>
                <a:spLocks noChangeShapeType="1"/>
              </p:cNvSpPr>
              <p:nvPr/>
            </p:nvSpPr>
            <p:spPr bwMode="auto">
              <a:xfrm>
                <a:off x="3212" y="26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7"/>
              <p:cNvSpPr>
                <a:spLocks noChangeShapeType="1"/>
              </p:cNvSpPr>
              <p:nvPr/>
            </p:nvSpPr>
            <p:spPr bwMode="auto">
              <a:xfrm flipH="1">
                <a:off x="5192" y="26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68"/>
              <p:cNvSpPr>
                <a:spLocks noChangeArrowheads="1"/>
              </p:cNvSpPr>
              <p:nvPr/>
            </p:nvSpPr>
            <p:spPr bwMode="auto">
              <a:xfrm>
                <a:off x="3166" y="2597"/>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9"/>
              <p:cNvSpPr>
                <a:spLocks noChangeShapeType="1"/>
              </p:cNvSpPr>
              <p:nvPr/>
            </p:nvSpPr>
            <p:spPr bwMode="auto">
              <a:xfrm>
                <a:off x="3212" y="240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70"/>
              <p:cNvSpPr>
                <a:spLocks noChangeShapeType="1"/>
              </p:cNvSpPr>
              <p:nvPr/>
            </p:nvSpPr>
            <p:spPr bwMode="auto">
              <a:xfrm flipH="1">
                <a:off x="5192" y="240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71"/>
              <p:cNvSpPr>
                <a:spLocks noChangeArrowheads="1"/>
              </p:cNvSpPr>
              <p:nvPr/>
            </p:nvSpPr>
            <p:spPr bwMode="auto">
              <a:xfrm>
                <a:off x="3166" y="2371"/>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72"/>
              <p:cNvSpPr>
                <a:spLocks noChangeShapeType="1"/>
              </p:cNvSpPr>
              <p:nvPr/>
            </p:nvSpPr>
            <p:spPr bwMode="auto">
              <a:xfrm>
                <a:off x="3212" y="21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73"/>
              <p:cNvSpPr>
                <a:spLocks noChangeShapeType="1"/>
              </p:cNvSpPr>
              <p:nvPr/>
            </p:nvSpPr>
            <p:spPr bwMode="auto">
              <a:xfrm flipH="1">
                <a:off x="5192" y="21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74"/>
              <p:cNvSpPr>
                <a:spLocks noChangeArrowheads="1"/>
              </p:cNvSpPr>
              <p:nvPr/>
            </p:nvSpPr>
            <p:spPr bwMode="auto">
              <a:xfrm>
                <a:off x="3166" y="2150"/>
                <a:ext cx="6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Helvetica"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75"/>
              <p:cNvSpPr>
                <a:spLocks noChangeShapeType="1"/>
              </p:cNvSpPr>
              <p:nvPr/>
            </p:nvSpPr>
            <p:spPr bwMode="auto">
              <a:xfrm>
                <a:off x="3212" y="2187"/>
                <a:ext cx="2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6"/>
              <p:cNvSpPr>
                <a:spLocks noChangeShapeType="1"/>
              </p:cNvSpPr>
              <p:nvPr/>
            </p:nvSpPr>
            <p:spPr bwMode="auto">
              <a:xfrm>
                <a:off x="3212" y="3764"/>
                <a:ext cx="2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7"/>
              <p:cNvSpPr>
                <a:spLocks noChangeShapeType="1"/>
              </p:cNvSpPr>
              <p:nvPr/>
            </p:nvSpPr>
            <p:spPr bwMode="auto">
              <a:xfrm flipV="1">
                <a:off x="5215" y="2187"/>
                <a:ext cx="0" cy="15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8"/>
              <p:cNvSpPr>
                <a:spLocks noChangeShapeType="1"/>
              </p:cNvSpPr>
              <p:nvPr/>
            </p:nvSpPr>
            <p:spPr bwMode="auto">
              <a:xfrm flipV="1">
                <a:off x="3212" y="2187"/>
                <a:ext cx="0" cy="15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auto">
              <a:xfrm>
                <a:off x="3216" y="2634"/>
                <a:ext cx="585" cy="1130"/>
              </a:xfrm>
              <a:custGeom>
                <a:avLst/>
                <a:gdLst>
                  <a:gd name="T0" fmla="*/ 9 w 585"/>
                  <a:gd name="T1" fmla="*/ 1130 h 1130"/>
                  <a:gd name="T2" fmla="*/ 23 w 585"/>
                  <a:gd name="T3" fmla="*/ 1130 h 1130"/>
                  <a:gd name="T4" fmla="*/ 37 w 585"/>
                  <a:gd name="T5" fmla="*/ 1130 h 1130"/>
                  <a:gd name="T6" fmla="*/ 51 w 585"/>
                  <a:gd name="T7" fmla="*/ 1130 h 1130"/>
                  <a:gd name="T8" fmla="*/ 65 w 585"/>
                  <a:gd name="T9" fmla="*/ 1130 h 1130"/>
                  <a:gd name="T10" fmla="*/ 78 w 585"/>
                  <a:gd name="T11" fmla="*/ 1130 h 1130"/>
                  <a:gd name="T12" fmla="*/ 92 w 585"/>
                  <a:gd name="T13" fmla="*/ 1130 h 1130"/>
                  <a:gd name="T14" fmla="*/ 106 w 585"/>
                  <a:gd name="T15" fmla="*/ 1130 h 1130"/>
                  <a:gd name="T16" fmla="*/ 120 w 585"/>
                  <a:gd name="T17" fmla="*/ 1130 h 1130"/>
                  <a:gd name="T18" fmla="*/ 134 w 585"/>
                  <a:gd name="T19" fmla="*/ 1130 h 1130"/>
                  <a:gd name="T20" fmla="*/ 148 w 585"/>
                  <a:gd name="T21" fmla="*/ 1130 h 1130"/>
                  <a:gd name="T22" fmla="*/ 161 w 585"/>
                  <a:gd name="T23" fmla="*/ 1130 h 1130"/>
                  <a:gd name="T24" fmla="*/ 175 w 585"/>
                  <a:gd name="T25" fmla="*/ 1130 h 1130"/>
                  <a:gd name="T26" fmla="*/ 189 w 585"/>
                  <a:gd name="T27" fmla="*/ 1130 h 1130"/>
                  <a:gd name="T28" fmla="*/ 203 w 585"/>
                  <a:gd name="T29" fmla="*/ 1130 h 1130"/>
                  <a:gd name="T30" fmla="*/ 217 w 585"/>
                  <a:gd name="T31" fmla="*/ 1130 h 1130"/>
                  <a:gd name="T32" fmla="*/ 230 w 585"/>
                  <a:gd name="T33" fmla="*/ 1130 h 1130"/>
                  <a:gd name="T34" fmla="*/ 244 w 585"/>
                  <a:gd name="T35" fmla="*/ 1130 h 1130"/>
                  <a:gd name="T36" fmla="*/ 258 w 585"/>
                  <a:gd name="T37" fmla="*/ 1130 h 1130"/>
                  <a:gd name="T38" fmla="*/ 272 w 585"/>
                  <a:gd name="T39" fmla="*/ 1130 h 1130"/>
                  <a:gd name="T40" fmla="*/ 286 w 585"/>
                  <a:gd name="T41" fmla="*/ 1130 h 1130"/>
                  <a:gd name="T42" fmla="*/ 300 w 585"/>
                  <a:gd name="T43" fmla="*/ 1130 h 1130"/>
                  <a:gd name="T44" fmla="*/ 313 w 585"/>
                  <a:gd name="T45" fmla="*/ 1130 h 1130"/>
                  <a:gd name="T46" fmla="*/ 327 w 585"/>
                  <a:gd name="T47" fmla="*/ 1130 h 1130"/>
                  <a:gd name="T48" fmla="*/ 341 w 585"/>
                  <a:gd name="T49" fmla="*/ 1130 h 1130"/>
                  <a:gd name="T50" fmla="*/ 355 w 585"/>
                  <a:gd name="T51" fmla="*/ 1130 h 1130"/>
                  <a:gd name="T52" fmla="*/ 369 w 585"/>
                  <a:gd name="T53" fmla="*/ 1130 h 1130"/>
                  <a:gd name="T54" fmla="*/ 382 w 585"/>
                  <a:gd name="T55" fmla="*/ 1130 h 1130"/>
                  <a:gd name="T56" fmla="*/ 396 w 585"/>
                  <a:gd name="T57" fmla="*/ 0 h 1130"/>
                  <a:gd name="T58" fmla="*/ 410 w 585"/>
                  <a:gd name="T59" fmla="*/ 0 h 1130"/>
                  <a:gd name="T60" fmla="*/ 424 w 585"/>
                  <a:gd name="T61" fmla="*/ 0 h 1130"/>
                  <a:gd name="T62" fmla="*/ 438 w 585"/>
                  <a:gd name="T63" fmla="*/ 0 h 1130"/>
                  <a:gd name="T64" fmla="*/ 452 w 585"/>
                  <a:gd name="T65" fmla="*/ 0 h 1130"/>
                  <a:gd name="T66" fmla="*/ 465 w 585"/>
                  <a:gd name="T67" fmla="*/ 0 h 1130"/>
                  <a:gd name="T68" fmla="*/ 479 w 585"/>
                  <a:gd name="T69" fmla="*/ 0 h 1130"/>
                  <a:gd name="T70" fmla="*/ 493 w 585"/>
                  <a:gd name="T71" fmla="*/ 0 h 1130"/>
                  <a:gd name="T72" fmla="*/ 507 w 585"/>
                  <a:gd name="T73" fmla="*/ 0 h 1130"/>
                  <a:gd name="T74" fmla="*/ 521 w 585"/>
                  <a:gd name="T75" fmla="*/ 0 h 1130"/>
                  <a:gd name="T76" fmla="*/ 534 w 585"/>
                  <a:gd name="T77" fmla="*/ 0 h 1130"/>
                  <a:gd name="T78" fmla="*/ 548 w 585"/>
                  <a:gd name="T79" fmla="*/ 0 h 1130"/>
                  <a:gd name="T80" fmla="*/ 562 w 585"/>
                  <a:gd name="T81" fmla="*/ 0 h 1130"/>
                  <a:gd name="T82" fmla="*/ 576 w 585"/>
                  <a:gd name="T83"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5" h="1130">
                    <a:moveTo>
                      <a:pt x="0" y="1130"/>
                    </a:moveTo>
                    <a:lnTo>
                      <a:pt x="5" y="1130"/>
                    </a:lnTo>
                    <a:lnTo>
                      <a:pt x="9" y="1130"/>
                    </a:lnTo>
                    <a:lnTo>
                      <a:pt x="14" y="1130"/>
                    </a:lnTo>
                    <a:lnTo>
                      <a:pt x="19" y="1130"/>
                    </a:lnTo>
                    <a:lnTo>
                      <a:pt x="23" y="1130"/>
                    </a:lnTo>
                    <a:lnTo>
                      <a:pt x="28" y="1130"/>
                    </a:lnTo>
                    <a:lnTo>
                      <a:pt x="32" y="1130"/>
                    </a:lnTo>
                    <a:lnTo>
                      <a:pt x="37" y="1130"/>
                    </a:lnTo>
                    <a:lnTo>
                      <a:pt x="42" y="1130"/>
                    </a:lnTo>
                    <a:lnTo>
                      <a:pt x="46" y="1130"/>
                    </a:lnTo>
                    <a:lnTo>
                      <a:pt x="51" y="1130"/>
                    </a:lnTo>
                    <a:lnTo>
                      <a:pt x="55" y="1130"/>
                    </a:lnTo>
                    <a:lnTo>
                      <a:pt x="60" y="1130"/>
                    </a:lnTo>
                    <a:lnTo>
                      <a:pt x="65" y="1130"/>
                    </a:lnTo>
                    <a:lnTo>
                      <a:pt x="69" y="1130"/>
                    </a:lnTo>
                    <a:lnTo>
                      <a:pt x="74" y="1130"/>
                    </a:lnTo>
                    <a:lnTo>
                      <a:pt x="78" y="1130"/>
                    </a:lnTo>
                    <a:lnTo>
                      <a:pt x="83" y="1130"/>
                    </a:lnTo>
                    <a:lnTo>
                      <a:pt x="88" y="1130"/>
                    </a:lnTo>
                    <a:lnTo>
                      <a:pt x="92" y="1130"/>
                    </a:lnTo>
                    <a:lnTo>
                      <a:pt x="97" y="1130"/>
                    </a:lnTo>
                    <a:lnTo>
                      <a:pt x="102" y="1130"/>
                    </a:lnTo>
                    <a:lnTo>
                      <a:pt x="106" y="1130"/>
                    </a:lnTo>
                    <a:lnTo>
                      <a:pt x="111" y="1130"/>
                    </a:lnTo>
                    <a:lnTo>
                      <a:pt x="115" y="1130"/>
                    </a:lnTo>
                    <a:lnTo>
                      <a:pt x="120" y="1130"/>
                    </a:lnTo>
                    <a:lnTo>
                      <a:pt x="125" y="1130"/>
                    </a:lnTo>
                    <a:lnTo>
                      <a:pt x="129" y="1130"/>
                    </a:lnTo>
                    <a:lnTo>
                      <a:pt x="134" y="1130"/>
                    </a:lnTo>
                    <a:lnTo>
                      <a:pt x="138" y="1130"/>
                    </a:lnTo>
                    <a:lnTo>
                      <a:pt x="143" y="1130"/>
                    </a:lnTo>
                    <a:lnTo>
                      <a:pt x="148" y="1130"/>
                    </a:lnTo>
                    <a:lnTo>
                      <a:pt x="152" y="1130"/>
                    </a:lnTo>
                    <a:lnTo>
                      <a:pt x="157" y="1130"/>
                    </a:lnTo>
                    <a:lnTo>
                      <a:pt x="161" y="1130"/>
                    </a:lnTo>
                    <a:lnTo>
                      <a:pt x="166" y="1130"/>
                    </a:lnTo>
                    <a:lnTo>
                      <a:pt x="171" y="1130"/>
                    </a:lnTo>
                    <a:lnTo>
                      <a:pt x="175" y="1130"/>
                    </a:lnTo>
                    <a:lnTo>
                      <a:pt x="180" y="1130"/>
                    </a:lnTo>
                    <a:lnTo>
                      <a:pt x="184" y="1130"/>
                    </a:lnTo>
                    <a:lnTo>
                      <a:pt x="189" y="1130"/>
                    </a:lnTo>
                    <a:lnTo>
                      <a:pt x="194" y="1130"/>
                    </a:lnTo>
                    <a:lnTo>
                      <a:pt x="198" y="1130"/>
                    </a:lnTo>
                    <a:lnTo>
                      <a:pt x="203" y="1130"/>
                    </a:lnTo>
                    <a:lnTo>
                      <a:pt x="207" y="1130"/>
                    </a:lnTo>
                    <a:lnTo>
                      <a:pt x="212" y="1130"/>
                    </a:lnTo>
                    <a:lnTo>
                      <a:pt x="217" y="1130"/>
                    </a:lnTo>
                    <a:lnTo>
                      <a:pt x="221" y="1130"/>
                    </a:lnTo>
                    <a:lnTo>
                      <a:pt x="226" y="1130"/>
                    </a:lnTo>
                    <a:lnTo>
                      <a:pt x="230" y="1130"/>
                    </a:lnTo>
                    <a:lnTo>
                      <a:pt x="235" y="1130"/>
                    </a:lnTo>
                    <a:lnTo>
                      <a:pt x="240" y="1130"/>
                    </a:lnTo>
                    <a:lnTo>
                      <a:pt x="244" y="1130"/>
                    </a:lnTo>
                    <a:lnTo>
                      <a:pt x="249" y="1130"/>
                    </a:lnTo>
                    <a:lnTo>
                      <a:pt x="253" y="1130"/>
                    </a:lnTo>
                    <a:lnTo>
                      <a:pt x="258" y="1130"/>
                    </a:lnTo>
                    <a:lnTo>
                      <a:pt x="263" y="1130"/>
                    </a:lnTo>
                    <a:lnTo>
                      <a:pt x="267" y="1130"/>
                    </a:lnTo>
                    <a:lnTo>
                      <a:pt x="272" y="1130"/>
                    </a:lnTo>
                    <a:lnTo>
                      <a:pt x="277" y="1130"/>
                    </a:lnTo>
                    <a:lnTo>
                      <a:pt x="281" y="1130"/>
                    </a:lnTo>
                    <a:lnTo>
                      <a:pt x="286" y="1130"/>
                    </a:lnTo>
                    <a:lnTo>
                      <a:pt x="290" y="1130"/>
                    </a:lnTo>
                    <a:lnTo>
                      <a:pt x="295" y="1130"/>
                    </a:lnTo>
                    <a:lnTo>
                      <a:pt x="300" y="1130"/>
                    </a:lnTo>
                    <a:lnTo>
                      <a:pt x="304" y="1130"/>
                    </a:lnTo>
                    <a:lnTo>
                      <a:pt x="309" y="1130"/>
                    </a:lnTo>
                    <a:lnTo>
                      <a:pt x="313" y="1130"/>
                    </a:lnTo>
                    <a:lnTo>
                      <a:pt x="318" y="1130"/>
                    </a:lnTo>
                    <a:lnTo>
                      <a:pt x="323" y="1130"/>
                    </a:lnTo>
                    <a:lnTo>
                      <a:pt x="327" y="1130"/>
                    </a:lnTo>
                    <a:lnTo>
                      <a:pt x="332" y="1130"/>
                    </a:lnTo>
                    <a:lnTo>
                      <a:pt x="336" y="1130"/>
                    </a:lnTo>
                    <a:lnTo>
                      <a:pt x="341" y="1130"/>
                    </a:lnTo>
                    <a:lnTo>
                      <a:pt x="346" y="1130"/>
                    </a:lnTo>
                    <a:lnTo>
                      <a:pt x="350" y="1130"/>
                    </a:lnTo>
                    <a:lnTo>
                      <a:pt x="355" y="1130"/>
                    </a:lnTo>
                    <a:lnTo>
                      <a:pt x="359" y="1130"/>
                    </a:lnTo>
                    <a:lnTo>
                      <a:pt x="364" y="1130"/>
                    </a:lnTo>
                    <a:lnTo>
                      <a:pt x="369" y="1130"/>
                    </a:lnTo>
                    <a:lnTo>
                      <a:pt x="373" y="1130"/>
                    </a:lnTo>
                    <a:lnTo>
                      <a:pt x="378" y="1130"/>
                    </a:lnTo>
                    <a:lnTo>
                      <a:pt x="382" y="1130"/>
                    </a:lnTo>
                    <a:lnTo>
                      <a:pt x="387" y="1130"/>
                    </a:lnTo>
                    <a:lnTo>
                      <a:pt x="392" y="1130"/>
                    </a:lnTo>
                    <a:lnTo>
                      <a:pt x="396" y="0"/>
                    </a:lnTo>
                    <a:lnTo>
                      <a:pt x="401" y="0"/>
                    </a:lnTo>
                    <a:lnTo>
                      <a:pt x="405" y="0"/>
                    </a:lnTo>
                    <a:lnTo>
                      <a:pt x="410" y="0"/>
                    </a:lnTo>
                    <a:lnTo>
                      <a:pt x="415" y="0"/>
                    </a:lnTo>
                    <a:lnTo>
                      <a:pt x="419" y="0"/>
                    </a:lnTo>
                    <a:lnTo>
                      <a:pt x="424" y="0"/>
                    </a:lnTo>
                    <a:lnTo>
                      <a:pt x="428" y="0"/>
                    </a:lnTo>
                    <a:lnTo>
                      <a:pt x="433" y="0"/>
                    </a:lnTo>
                    <a:lnTo>
                      <a:pt x="438" y="0"/>
                    </a:lnTo>
                    <a:lnTo>
                      <a:pt x="442" y="0"/>
                    </a:lnTo>
                    <a:lnTo>
                      <a:pt x="447" y="0"/>
                    </a:lnTo>
                    <a:lnTo>
                      <a:pt x="452" y="0"/>
                    </a:lnTo>
                    <a:lnTo>
                      <a:pt x="456" y="0"/>
                    </a:lnTo>
                    <a:lnTo>
                      <a:pt x="461" y="0"/>
                    </a:lnTo>
                    <a:lnTo>
                      <a:pt x="465" y="0"/>
                    </a:lnTo>
                    <a:lnTo>
                      <a:pt x="470" y="0"/>
                    </a:lnTo>
                    <a:lnTo>
                      <a:pt x="475" y="0"/>
                    </a:lnTo>
                    <a:lnTo>
                      <a:pt x="479" y="0"/>
                    </a:lnTo>
                    <a:lnTo>
                      <a:pt x="484" y="0"/>
                    </a:lnTo>
                    <a:lnTo>
                      <a:pt x="488" y="0"/>
                    </a:lnTo>
                    <a:lnTo>
                      <a:pt x="493" y="0"/>
                    </a:lnTo>
                    <a:lnTo>
                      <a:pt x="498" y="0"/>
                    </a:lnTo>
                    <a:lnTo>
                      <a:pt x="502" y="0"/>
                    </a:lnTo>
                    <a:lnTo>
                      <a:pt x="507" y="0"/>
                    </a:lnTo>
                    <a:lnTo>
                      <a:pt x="511" y="0"/>
                    </a:lnTo>
                    <a:lnTo>
                      <a:pt x="516" y="0"/>
                    </a:lnTo>
                    <a:lnTo>
                      <a:pt x="521" y="0"/>
                    </a:lnTo>
                    <a:lnTo>
                      <a:pt x="525" y="0"/>
                    </a:lnTo>
                    <a:lnTo>
                      <a:pt x="530" y="0"/>
                    </a:lnTo>
                    <a:lnTo>
                      <a:pt x="534" y="0"/>
                    </a:lnTo>
                    <a:lnTo>
                      <a:pt x="539" y="0"/>
                    </a:lnTo>
                    <a:lnTo>
                      <a:pt x="544" y="0"/>
                    </a:lnTo>
                    <a:lnTo>
                      <a:pt x="548" y="0"/>
                    </a:lnTo>
                    <a:lnTo>
                      <a:pt x="553" y="0"/>
                    </a:lnTo>
                    <a:lnTo>
                      <a:pt x="557" y="0"/>
                    </a:lnTo>
                    <a:lnTo>
                      <a:pt x="562" y="0"/>
                    </a:lnTo>
                    <a:lnTo>
                      <a:pt x="567" y="0"/>
                    </a:lnTo>
                    <a:lnTo>
                      <a:pt x="571" y="0"/>
                    </a:lnTo>
                    <a:lnTo>
                      <a:pt x="576" y="0"/>
                    </a:lnTo>
                    <a:lnTo>
                      <a:pt x="580" y="0"/>
                    </a:lnTo>
                    <a:lnTo>
                      <a:pt x="585"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0"/>
              <p:cNvSpPr>
                <a:spLocks/>
              </p:cNvSpPr>
              <p:nvPr/>
            </p:nvSpPr>
            <p:spPr bwMode="auto">
              <a:xfrm>
                <a:off x="3801" y="2634"/>
                <a:ext cx="585" cy="0"/>
              </a:xfrm>
              <a:custGeom>
                <a:avLst/>
                <a:gdLst>
                  <a:gd name="T0" fmla="*/ 9 w 585"/>
                  <a:gd name="T1" fmla="*/ 23 w 585"/>
                  <a:gd name="T2" fmla="*/ 37 w 585"/>
                  <a:gd name="T3" fmla="*/ 51 w 585"/>
                  <a:gd name="T4" fmla="*/ 65 w 585"/>
                  <a:gd name="T5" fmla="*/ 78 w 585"/>
                  <a:gd name="T6" fmla="*/ 92 w 585"/>
                  <a:gd name="T7" fmla="*/ 106 w 585"/>
                  <a:gd name="T8" fmla="*/ 120 w 585"/>
                  <a:gd name="T9" fmla="*/ 134 w 585"/>
                  <a:gd name="T10" fmla="*/ 147 w 585"/>
                  <a:gd name="T11" fmla="*/ 161 w 585"/>
                  <a:gd name="T12" fmla="*/ 175 w 585"/>
                  <a:gd name="T13" fmla="*/ 189 w 585"/>
                  <a:gd name="T14" fmla="*/ 203 w 585"/>
                  <a:gd name="T15" fmla="*/ 217 w 585"/>
                  <a:gd name="T16" fmla="*/ 230 w 585"/>
                  <a:gd name="T17" fmla="*/ 244 w 585"/>
                  <a:gd name="T18" fmla="*/ 258 w 585"/>
                  <a:gd name="T19" fmla="*/ 272 w 585"/>
                  <a:gd name="T20" fmla="*/ 286 w 585"/>
                  <a:gd name="T21" fmla="*/ 299 w 585"/>
                  <a:gd name="T22" fmla="*/ 313 w 585"/>
                  <a:gd name="T23" fmla="*/ 327 w 585"/>
                  <a:gd name="T24" fmla="*/ 341 w 585"/>
                  <a:gd name="T25" fmla="*/ 355 w 585"/>
                  <a:gd name="T26" fmla="*/ 369 w 585"/>
                  <a:gd name="T27" fmla="*/ 382 w 585"/>
                  <a:gd name="T28" fmla="*/ 396 w 585"/>
                  <a:gd name="T29" fmla="*/ 410 w 585"/>
                  <a:gd name="T30" fmla="*/ 424 w 585"/>
                  <a:gd name="T31" fmla="*/ 438 w 585"/>
                  <a:gd name="T32" fmla="*/ 451 w 585"/>
                  <a:gd name="T33" fmla="*/ 465 w 585"/>
                  <a:gd name="T34" fmla="*/ 479 w 585"/>
                  <a:gd name="T35" fmla="*/ 493 w 585"/>
                  <a:gd name="T36" fmla="*/ 507 w 585"/>
                  <a:gd name="T37" fmla="*/ 520 w 585"/>
                  <a:gd name="T38" fmla="*/ 534 w 585"/>
                  <a:gd name="T39" fmla="*/ 548 w 585"/>
                  <a:gd name="T40" fmla="*/ 562 w 585"/>
                  <a:gd name="T41" fmla="*/ 576 w 58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585">
                    <a:moveTo>
                      <a:pt x="0" y="0"/>
                    </a:moveTo>
                    <a:lnTo>
                      <a:pt x="5" y="0"/>
                    </a:lnTo>
                    <a:lnTo>
                      <a:pt x="9" y="0"/>
                    </a:lnTo>
                    <a:lnTo>
                      <a:pt x="14" y="0"/>
                    </a:lnTo>
                    <a:lnTo>
                      <a:pt x="18" y="0"/>
                    </a:lnTo>
                    <a:lnTo>
                      <a:pt x="23" y="0"/>
                    </a:lnTo>
                    <a:lnTo>
                      <a:pt x="28" y="0"/>
                    </a:lnTo>
                    <a:lnTo>
                      <a:pt x="32" y="0"/>
                    </a:lnTo>
                    <a:lnTo>
                      <a:pt x="37" y="0"/>
                    </a:lnTo>
                    <a:lnTo>
                      <a:pt x="42" y="0"/>
                    </a:lnTo>
                    <a:lnTo>
                      <a:pt x="46" y="0"/>
                    </a:lnTo>
                    <a:lnTo>
                      <a:pt x="51" y="0"/>
                    </a:lnTo>
                    <a:lnTo>
                      <a:pt x="55" y="0"/>
                    </a:lnTo>
                    <a:lnTo>
                      <a:pt x="60" y="0"/>
                    </a:lnTo>
                    <a:lnTo>
                      <a:pt x="65" y="0"/>
                    </a:lnTo>
                    <a:lnTo>
                      <a:pt x="69" y="0"/>
                    </a:lnTo>
                    <a:lnTo>
                      <a:pt x="74" y="0"/>
                    </a:lnTo>
                    <a:lnTo>
                      <a:pt x="78" y="0"/>
                    </a:lnTo>
                    <a:lnTo>
                      <a:pt x="83" y="0"/>
                    </a:lnTo>
                    <a:lnTo>
                      <a:pt x="88" y="0"/>
                    </a:lnTo>
                    <a:lnTo>
                      <a:pt x="92" y="0"/>
                    </a:lnTo>
                    <a:lnTo>
                      <a:pt x="97" y="0"/>
                    </a:lnTo>
                    <a:lnTo>
                      <a:pt x="101" y="0"/>
                    </a:lnTo>
                    <a:lnTo>
                      <a:pt x="106" y="0"/>
                    </a:lnTo>
                    <a:lnTo>
                      <a:pt x="111" y="0"/>
                    </a:lnTo>
                    <a:lnTo>
                      <a:pt x="115" y="0"/>
                    </a:lnTo>
                    <a:lnTo>
                      <a:pt x="120" y="0"/>
                    </a:lnTo>
                    <a:lnTo>
                      <a:pt x="124" y="0"/>
                    </a:lnTo>
                    <a:lnTo>
                      <a:pt x="129" y="0"/>
                    </a:lnTo>
                    <a:lnTo>
                      <a:pt x="134" y="0"/>
                    </a:lnTo>
                    <a:lnTo>
                      <a:pt x="138" y="0"/>
                    </a:lnTo>
                    <a:lnTo>
                      <a:pt x="143" y="0"/>
                    </a:lnTo>
                    <a:lnTo>
                      <a:pt x="147" y="0"/>
                    </a:lnTo>
                    <a:lnTo>
                      <a:pt x="152" y="0"/>
                    </a:lnTo>
                    <a:lnTo>
                      <a:pt x="157" y="0"/>
                    </a:lnTo>
                    <a:lnTo>
                      <a:pt x="161" y="0"/>
                    </a:lnTo>
                    <a:lnTo>
                      <a:pt x="166" y="0"/>
                    </a:lnTo>
                    <a:lnTo>
                      <a:pt x="170" y="0"/>
                    </a:lnTo>
                    <a:lnTo>
                      <a:pt x="175" y="0"/>
                    </a:lnTo>
                    <a:lnTo>
                      <a:pt x="180" y="0"/>
                    </a:lnTo>
                    <a:lnTo>
                      <a:pt x="184" y="0"/>
                    </a:lnTo>
                    <a:lnTo>
                      <a:pt x="189" y="0"/>
                    </a:lnTo>
                    <a:lnTo>
                      <a:pt x="193" y="0"/>
                    </a:lnTo>
                    <a:lnTo>
                      <a:pt x="198" y="0"/>
                    </a:lnTo>
                    <a:lnTo>
                      <a:pt x="203" y="0"/>
                    </a:lnTo>
                    <a:lnTo>
                      <a:pt x="207" y="0"/>
                    </a:lnTo>
                    <a:lnTo>
                      <a:pt x="212" y="0"/>
                    </a:lnTo>
                    <a:lnTo>
                      <a:pt x="217" y="0"/>
                    </a:lnTo>
                    <a:lnTo>
                      <a:pt x="221" y="0"/>
                    </a:lnTo>
                    <a:lnTo>
                      <a:pt x="226" y="0"/>
                    </a:lnTo>
                    <a:lnTo>
                      <a:pt x="230" y="0"/>
                    </a:lnTo>
                    <a:lnTo>
                      <a:pt x="235" y="0"/>
                    </a:lnTo>
                    <a:lnTo>
                      <a:pt x="240" y="0"/>
                    </a:lnTo>
                    <a:lnTo>
                      <a:pt x="244" y="0"/>
                    </a:lnTo>
                    <a:lnTo>
                      <a:pt x="249" y="0"/>
                    </a:lnTo>
                    <a:lnTo>
                      <a:pt x="253" y="0"/>
                    </a:lnTo>
                    <a:lnTo>
                      <a:pt x="258" y="0"/>
                    </a:lnTo>
                    <a:lnTo>
                      <a:pt x="263" y="0"/>
                    </a:lnTo>
                    <a:lnTo>
                      <a:pt x="267" y="0"/>
                    </a:lnTo>
                    <a:lnTo>
                      <a:pt x="272" y="0"/>
                    </a:lnTo>
                    <a:lnTo>
                      <a:pt x="276" y="0"/>
                    </a:lnTo>
                    <a:lnTo>
                      <a:pt x="281" y="0"/>
                    </a:lnTo>
                    <a:lnTo>
                      <a:pt x="286" y="0"/>
                    </a:lnTo>
                    <a:lnTo>
                      <a:pt x="290" y="0"/>
                    </a:lnTo>
                    <a:lnTo>
                      <a:pt x="295" y="0"/>
                    </a:lnTo>
                    <a:lnTo>
                      <a:pt x="299" y="0"/>
                    </a:lnTo>
                    <a:lnTo>
                      <a:pt x="304" y="0"/>
                    </a:lnTo>
                    <a:lnTo>
                      <a:pt x="309" y="0"/>
                    </a:lnTo>
                    <a:lnTo>
                      <a:pt x="313" y="0"/>
                    </a:lnTo>
                    <a:lnTo>
                      <a:pt x="318" y="0"/>
                    </a:lnTo>
                    <a:lnTo>
                      <a:pt x="322" y="0"/>
                    </a:lnTo>
                    <a:lnTo>
                      <a:pt x="327" y="0"/>
                    </a:lnTo>
                    <a:lnTo>
                      <a:pt x="332" y="0"/>
                    </a:lnTo>
                    <a:lnTo>
                      <a:pt x="336" y="0"/>
                    </a:lnTo>
                    <a:lnTo>
                      <a:pt x="341" y="0"/>
                    </a:lnTo>
                    <a:lnTo>
                      <a:pt x="345" y="0"/>
                    </a:lnTo>
                    <a:lnTo>
                      <a:pt x="350" y="0"/>
                    </a:lnTo>
                    <a:lnTo>
                      <a:pt x="355" y="0"/>
                    </a:lnTo>
                    <a:lnTo>
                      <a:pt x="359" y="0"/>
                    </a:lnTo>
                    <a:lnTo>
                      <a:pt x="364" y="0"/>
                    </a:lnTo>
                    <a:lnTo>
                      <a:pt x="369" y="0"/>
                    </a:lnTo>
                    <a:lnTo>
                      <a:pt x="373" y="0"/>
                    </a:lnTo>
                    <a:lnTo>
                      <a:pt x="378" y="0"/>
                    </a:lnTo>
                    <a:lnTo>
                      <a:pt x="382" y="0"/>
                    </a:lnTo>
                    <a:lnTo>
                      <a:pt x="387" y="0"/>
                    </a:lnTo>
                    <a:lnTo>
                      <a:pt x="392" y="0"/>
                    </a:lnTo>
                    <a:lnTo>
                      <a:pt x="396" y="0"/>
                    </a:lnTo>
                    <a:lnTo>
                      <a:pt x="401" y="0"/>
                    </a:lnTo>
                    <a:lnTo>
                      <a:pt x="405" y="0"/>
                    </a:lnTo>
                    <a:lnTo>
                      <a:pt x="410" y="0"/>
                    </a:lnTo>
                    <a:lnTo>
                      <a:pt x="415" y="0"/>
                    </a:lnTo>
                    <a:lnTo>
                      <a:pt x="419" y="0"/>
                    </a:lnTo>
                    <a:lnTo>
                      <a:pt x="424" y="0"/>
                    </a:lnTo>
                    <a:lnTo>
                      <a:pt x="428" y="0"/>
                    </a:lnTo>
                    <a:lnTo>
                      <a:pt x="433" y="0"/>
                    </a:lnTo>
                    <a:lnTo>
                      <a:pt x="438" y="0"/>
                    </a:lnTo>
                    <a:lnTo>
                      <a:pt x="442" y="0"/>
                    </a:lnTo>
                    <a:lnTo>
                      <a:pt x="447" y="0"/>
                    </a:lnTo>
                    <a:lnTo>
                      <a:pt x="451" y="0"/>
                    </a:lnTo>
                    <a:lnTo>
                      <a:pt x="456" y="0"/>
                    </a:lnTo>
                    <a:lnTo>
                      <a:pt x="461" y="0"/>
                    </a:lnTo>
                    <a:lnTo>
                      <a:pt x="465" y="0"/>
                    </a:lnTo>
                    <a:lnTo>
                      <a:pt x="470" y="0"/>
                    </a:lnTo>
                    <a:lnTo>
                      <a:pt x="474" y="0"/>
                    </a:lnTo>
                    <a:lnTo>
                      <a:pt x="479" y="0"/>
                    </a:lnTo>
                    <a:lnTo>
                      <a:pt x="484" y="0"/>
                    </a:lnTo>
                    <a:lnTo>
                      <a:pt x="488" y="0"/>
                    </a:lnTo>
                    <a:lnTo>
                      <a:pt x="493" y="0"/>
                    </a:lnTo>
                    <a:lnTo>
                      <a:pt x="497" y="0"/>
                    </a:lnTo>
                    <a:lnTo>
                      <a:pt x="502" y="0"/>
                    </a:lnTo>
                    <a:lnTo>
                      <a:pt x="507" y="0"/>
                    </a:lnTo>
                    <a:lnTo>
                      <a:pt x="511" y="0"/>
                    </a:lnTo>
                    <a:lnTo>
                      <a:pt x="516" y="0"/>
                    </a:lnTo>
                    <a:lnTo>
                      <a:pt x="520" y="0"/>
                    </a:lnTo>
                    <a:lnTo>
                      <a:pt x="525" y="0"/>
                    </a:lnTo>
                    <a:lnTo>
                      <a:pt x="530" y="0"/>
                    </a:lnTo>
                    <a:lnTo>
                      <a:pt x="534" y="0"/>
                    </a:lnTo>
                    <a:lnTo>
                      <a:pt x="539" y="0"/>
                    </a:lnTo>
                    <a:lnTo>
                      <a:pt x="544" y="0"/>
                    </a:lnTo>
                    <a:lnTo>
                      <a:pt x="548" y="0"/>
                    </a:lnTo>
                    <a:lnTo>
                      <a:pt x="553" y="0"/>
                    </a:lnTo>
                    <a:lnTo>
                      <a:pt x="557" y="0"/>
                    </a:lnTo>
                    <a:lnTo>
                      <a:pt x="562" y="0"/>
                    </a:lnTo>
                    <a:lnTo>
                      <a:pt x="567" y="0"/>
                    </a:lnTo>
                    <a:lnTo>
                      <a:pt x="571" y="0"/>
                    </a:lnTo>
                    <a:lnTo>
                      <a:pt x="576" y="0"/>
                    </a:lnTo>
                    <a:lnTo>
                      <a:pt x="580" y="0"/>
                    </a:lnTo>
                    <a:lnTo>
                      <a:pt x="585"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81"/>
              <p:cNvSpPr>
                <a:spLocks/>
              </p:cNvSpPr>
              <p:nvPr/>
            </p:nvSpPr>
            <p:spPr bwMode="auto">
              <a:xfrm>
                <a:off x="4386" y="2634"/>
                <a:ext cx="585" cy="1130"/>
              </a:xfrm>
              <a:custGeom>
                <a:avLst/>
                <a:gdLst>
                  <a:gd name="T0" fmla="*/ 9 w 585"/>
                  <a:gd name="T1" fmla="*/ 0 h 1130"/>
                  <a:gd name="T2" fmla="*/ 23 w 585"/>
                  <a:gd name="T3" fmla="*/ 0 h 1130"/>
                  <a:gd name="T4" fmla="*/ 37 w 585"/>
                  <a:gd name="T5" fmla="*/ 1130 h 1130"/>
                  <a:gd name="T6" fmla="*/ 51 w 585"/>
                  <a:gd name="T7" fmla="*/ 1130 h 1130"/>
                  <a:gd name="T8" fmla="*/ 64 w 585"/>
                  <a:gd name="T9" fmla="*/ 1130 h 1130"/>
                  <a:gd name="T10" fmla="*/ 78 w 585"/>
                  <a:gd name="T11" fmla="*/ 1130 h 1130"/>
                  <a:gd name="T12" fmla="*/ 92 w 585"/>
                  <a:gd name="T13" fmla="*/ 1130 h 1130"/>
                  <a:gd name="T14" fmla="*/ 106 w 585"/>
                  <a:gd name="T15" fmla="*/ 1130 h 1130"/>
                  <a:gd name="T16" fmla="*/ 120 w 585"/>
                  <a:gd name="T17" fmla="*/ 1130 h 1130"/>
                  <a:gd name="T18" fmla="*/ 134 w 585"/>
                  <a:gd name="T19" fmla="*/ 1130 h 1130"/>
                  <a:gd name="T20" fmla="*/ 147 w 585"/>
                  <a:gd name="T21" fmla="*/ 1130 h 1130"/>
                  <a:gd name="T22" fmla="*/ 161 w 585"/>
                  <a:gd name="T23" fmla="*/ 1130 h 1130"/>
                  <a:gd name="T24" fmla="*/ 175 w 585"/>
                  <a:gd name="T25" fmla="*/ 1130 h 1130"/>
                  <a:gd name="T26" fmla="*/ 189 w 585"/>
                  <a:gd name="T27" fmla="*/ 1130 h 1130"/>
                  <a:gd name="T28" fmla="*/ 203 w 585"/>
                  <a:gd name="T29" fmla="*/ 1130 h 1130"/>
                  <a:gd name="T30" fmla="*/ 216 w 585"/>
                  <a:gd name="T31" fmla="*/ 1130 h 1130"/>
                  <a:gd name="T32" fmla="*/ 230 w 585"/>
                  <a:gd name="T33" fmla="*/ 1130 h 1130"/>
                  <a:gd name="T34" fmla="*/ 244 w 585"/>
                  <a:gd name="T35" fmla="*/ 1130 h 1130"/>
                  <a:gd name="T36" fmla="*/ 258 w 585"/>
                  <a:gd name="T37" fmla="*/ 1130 h 1130"/>
                  <a:gd name="T38" fmla="*/ 272 w 585"/>
                  <a:gd name="T39" fmla="*/ 1130 h 1130"/>
                  <a:gd name="T40" fmla="*/ 285 w 585"/>
                  <a:gd name="T41" fmla="*/ 1130 h 1130"/>
                  <a:gd name="T42" fmla="*/ 299 w 585"/>
                  <a:gd name="T43" fmla="*/ 1130 h 1130"/>
                  <a:gd name="T44" fmla="*/ 313 w 585"/>
                  <a:gd name="T45" fmla="*/ 1130 h 1130"/>
                  <a:gd name="T46" fmla="*/ 327 w 585"/>
                  <a:gd name="T47" fmla="*/ 1130 h 1130"/>
                  <a:gd name="T48" fmla="*/ 341 w 585"/>
                  <a:gd name="T49" fmla="*/ 1130 h 1130"/>
                  <a:gd name="T50" fmla="*/ 355 w 585"/>
                  <a:gd name="T51" fmla="*/ 1130 h 1130"/>
                  <a:gd name="T52" fmla="*/ 368 w 585"/>
                  <a:gd name="T53" fmla="*/ 1130 h 1130"/>
                  <a:gd name="T54" fmla="*/ 382 w 585"/>
                  <a:gd name="T55" fmla="*/ 1130 h 1130"/>
                  <a:gd name="T56" fmla="*/ 396 w 585"/>
                  <a:gd name="T57" fmla="*/ 1130 h 1130"/>
                  <a:gd name="T58" fmla="*/ 410 w 585"/>
                  <a:gd name="T59" fmla="*/ 1130 h 1130"/>
                  <a:gd name="T60" fmla="*/ 424 w 585"/>
                  <a:gd name="T61" fmla="*/ 1130 h 1130"/>
                  <a:gd name="T62" fmla="*/ 437 w 585"/>
                  <a:gd name="T63" fmla="*/ 1130 h 1130"/>
                  <a:gd name="T64" fmla="*/ 451 w 585"/>
                  <a:gd name="T65" fmla="*/ 1130 h 1130"/>
                  <a:gd name="T66" fmla="*/ 465 w 585"/>
                  <a:gd name="T67" fmla="*/ 1130 h 1130"/>
                  <a:gd name="T68" fmla="*/ 479 w 585"/>
                  <a:gd name="T69" fmla="*/ 1130 h 1130"/>
                  <a:gd name="T70" fmla="*/ 493 w 585"/>
                  <a:gd name="T71" fmla="*/ 1130 h 1130"/>
                  <a:gd name="T72" fmla="*/ 507 w 585"/>
                  <a:gd name="T73" fmla="*/ 1130 h 1130"/>
                  <a:gd name="T74" fmla="*/ 520 w 585"/>
                  <a:gd name="T75" fmla="*/ 1130 h 1130"/>
                  <a:gd name="T76" fmla="*/ 534 w 585"/>
                  <a:gd name="T77" fmla="*/ 1130 h 1130"/>
                  <a:gd name="T78" fmla="*/ 548 w 585"/>
                  <a:gd name="T79" fmla="*/ 1130 h 1130"/>
                  <a:gd name="T80" fmla="*/ 562 w 585"/>
                  <a:gd name="T81" fmla="*/ 1130 h 1130"/>
                  <a:gd name="T82" fmla="*/ 576 w 585"/>
                  <a:gd name="T83" fmla="*/ 113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5" h="1130">
                    <a:moveTo>
                      <a:pt x="0" y="0"/>
                    </a:moveTo>
                    <a:lnTo>
                      <a:pt x="5" y="0"/>
                    </a:lnTo>
                    <a:lnTo>
                      <a:pt x="9" y="0"/>
                    </a:lnTo>
                    <a:lnTo>
                      <a:pt x="14" y="0"/>
                    </a:lnTo>
                    <a:lnTo>
                      <a:pt x="18" y="0"/>
                    </a:lnTo>
                    <a:lnTo>
                      <a:pt x="23" y="0"/>
                    </a:lnTo>
                    <a:lnTo>
                      <a:pt x="28" y="0"/>
                    </a:lnTo>
                    <a:lnTo>
                      <a:pt x="32" y="1130"/>
                    </a:lnTo>
                    <a:lnTo>
                      <a:pt x="37" y="1130"/>
                    </a:lnTo>
                    <a:lnTo>
                      <a:pt x="41" y="1130"/>
                    </a:lnTo>
                    <a:lnTo>
                      <a:pt x="46" y="1130"/>
                    </a:lnTo>
                    <a:lnTo>
                      <a:pt x="51" y="1130"/>
                    </a:lnTo>
                    <a:lnTo>
                      <a:pt x="55" y="1130"/>
                    </a:lnTo>
                    <a:lnTo>
                      <a:pt x="60" y="1130"/>
                    </a:lnTo>
                    <a:lnTo>
                      <a:pt x="64" y="1130"/>
                    </a:lnTo>
                    <a:lnTo>
                      <a:pt x="69" y="1130"/>
                    </a:lnTo>
                    <a:lnTo>
                      <a:pt x="74" y="1130"/>
                    </a:lnTo>
                    <a:lnTo>
                      <a:pt x="78" y="1130"/>
                    </a:lnTo>
                    <a:lnTo>
                      <a:pt x="83" y="1130"/>
                    </a:lnTo>
                    <a:lnTo>
                      <a:pt x="87" y="1130"/>
                    </a:lnTo>
                    <a:lnTo>
                      <a:pt x="92" y="1130"/>
                    </a:lnTo>
                    <a:lnTo>
                      <a:pt x="97" y="1130"/>
                    </a:lnTo>
                    <a:lnTo>
                      <a:pt x="101" y="1130"/>
                    </a:lnTo>
                    <a:lnTo>
                      <a:pt x="106" y="1130"/>
                    </a:lnTo>
                    <a:lnTo>
                      <a:pt x="110" y="1130"/>
                    </a:lnTo>
                    <a:lnTo>
                      <a:pt x="115" y="1130"/>
                    </a:lnTo>
                    <a:lnTo>
                      <a:pt x="120" y="1130"/>
                    </a:lnTo>
                    <a:lnTo>
                      <a:pt x="124" y="1130"/>
                    </a:lnTo>
                    <a:lnTo>
                      <a:pt x="129" y="1130"/>
                    </a:lnTo>
                    <a:lnTo>
                      <a:pt x="134" y="1130"/>
                    </a:lnTo>
                    <a:lnTo>
                      <a:pt x="138" y="1130"/>
                    </a:lnTo>
                    <a:lnTo>
                      <a:pt x="143" y="1130"/>
                    </a:lnTo>
                    <a:lnTo>
                      <a:pt x="147" y="1130"/>
                    </a:lnTo>
                    <a:lnTo>
                      <a:pt x="152" y="1130"/>
                    </a:lnTo>
                    <a:lnTo>
                      <a:pt x="157" y="1130"/>
                    </a:lnTo>
                    <a:lnTo>
                      <a:pt x="161" y="1130"/>
                    </a:lnTo>
                    <a:lnTo>
                      <a:pt x="166" y="1130"/>
                    </a:lnTo>
                    <a:lnTo>
                      <a:pt x="170" y="1130"/>
                    </a:lnTo>
                    <a:lnTo>
                      <a:pt x="175" y="1130"/>
                    </a:lnTo>
                    <a:lnTo>
                      <a:pt x="180" y="1130"/>
                    </a:lnTo>
                    <a:lnTo>
                      <a:pt x="184" y="1130"/>
                    </a:lnTo>
                    <a:lnTo>
                      <a:pt x="189" y="1130"/>
                    </a:lnTo>
                    <a:lnTo>
                      <a:pt x="193" y="1130"/>
                    </a:lnTo>
                    <a:lnTo>
                      <a:pt x="198" y="1130"/>
                    </a:lnTo>
                    <a:lnTo>
                      <a:pt x="203" y="1130"/>
                    </a:lnTo>
                    <a:lnTo>
                      <a:pt x="207" y="1130"/>
                    </a:lnTo>
                    <a:lnTo>
                      <a:pt x="212" y="1130"/>
                    </a:lnTo>
                    <a:lnTo>
                      <a:pt x="216" y="1130"/>
                    </a:lnTo>
                    <a:lnTo>
                      <a:pt x="221" y="1130"/>
                    </a:lnTo>
                    <a:lnTo>
                      <a:pt x="226" y="1130"/>
                    </a:lnTo>
                    <a:lnTo>
                      <a:pt x="230" y="1130"/>
                    </a:lnTo>
                    <a:lnTo>
                      <a:pt x="235" y="1130"/>
                    </a:lnTo>
                    <a:lnTo>
                      <a:pt x="239" y="1130"/>
                    </a:lnTo>
                    <a:lnTo>
                      <a:pt x="244" y="1130"/>
                    </a:lnTo>
                    <a:lnTo>
                      <a:pt x="249" y="1130"/>
                    </a:lnTo>
                    <a:lnTo>
                      <a:pt x="253" y="1130"/>
                    </a:lnTo>
                    <a:lnTo>
                      <a:pt x="258" y="1130"/>
                    </a:lnTo>
                    <a:lnTo>
                      <a:pt x="262" y="1130"/>
                    </a:lnTo>
                    <a:lnTo>
                      <a:pt x="267" y="1130"/>
                    </a:lnTo>
                    <a:lnTo>
                      <a:pt x="272" y="1130"/>
                    </a:lnTo>
                    <a:lnTo>
                      <a:pt x="276" y="1130"/>
                    </a:lnTo>
                    <a:lnTo>
                      <a:pt x="281" y="1130"/>
                    </a:lnTo>
                    <a:lnTo>
                      <a:pt x="285" y="1130"/>
                    </a:lnTo>
                    <a:lnTo>
                      <a:pt x="290" y="1130"/>
                    </a:lnTo>
                    <a:lnTo>
                      <a:pt x="295" y="1130"/>
                    </a:lnTo>
                    <a:lnTo>
                      <a:pt x="299" y="1130"/>
                    </a:lnTo>
                    <a:lnTo>
                      <a:pt x="304" y="1130"/>
                    </a:lnTo>
                    <a:lnTo>
                      <a:pt x="309" y="1130"/>
                    </a:lnTo>
                    <a:lnTo>
                      <a:pt x="313" y="1130"/>
                    </a:lnTo>
                    <a:lnTo>
                      <a:pt x="318" y="1130"/>
                    </a:lnTo>
                    <a:lnTo>
                      <a:pt x="322" y="1130"/>
                    </a:lnTo>
                    <a:lnTo>
                      <a:pt x="327" y="1130"/>
                    </a:lnTo>
                    <a:lnTo>
                      <a:pt x="332" y="1130"/>
                    </a:lnTo>
                    <a:lnTo>
                      <a:pt x="336" y="1130"/>
                    </a:lnTo>
                    <a:lnTo>
                      <a:pt x="341" y="1130"/>
                    </a:lnTo>
                    <a:lnTo>
                      <a:pt x="345" y="1130"/>
                    </a:lnTo>
                    <a:lnTo>
                      <a:pt x="350" y="1130"/>
                    </a:lnTo>
                    <a:lnTo>
                      <a:pt x="355" y="1130"/>
                    </a:lnTo>
                    <a:lnTo>
                      <a:pt x="359" y="1130"/>
                    </a:lnTo>
                    <a:lnTo>
                      <a:pt x="364" y="1130"/>
                    </a:lnTo>
                    <a:lnTo>
                      <a:pt x="368" y="1130"/>
                    </a:lnTo>
                    <a:lnTo>
                      <a:pt x="373" y="1130"/>
                    </a:lnTo>
                    <a:lnTo>
                      <a:pt x="378" y="1130"/>
                    </a:lnTo>
                    <a:lnTo>
                      <a:pt x="382" y="1130"/>
                    </a:lnTo>
                    <a:lnTo>
                      <a:pt x="387" y="1130"/>
                    </a:lnTo>
                    <a:lnTo>
                      <a:pt x="391" y="1130"/>
                    </a:lnTo>
                    <a:lnTo>
                      <a:pt x="396" y="1130"/>
                    </a:lnTo>
                    <a:lnTo>
                      <a:pt x="401" y="1130"/>
                    </a:lnTo>
                    <a:lnTo>
                      <a:pt x="405" y="1130"/>
                    </a:lnTo>
                    <a:lnTo>
                      <a:pt x="410" y="1130"/>
                    </a:lnTo>
                    <a:lnTo>
                      <a:pt x="414" y="1130"/>
                    </a:lnTo>
                    <a:lnTo>
                      <a:pt x="419" y="1130"/>
                    </a:lnTo>
                    <a:lnTo>
                      <a:pt x="424" y="1130"/>
                    </a:lnTo>
                    <a:lnTo>
                      <a:pt x="428" y="1130"/>
                    </a:lnTo>
                    <a:lnTo>
                      <a:pt x="433" y="1130"/>
                    </a:lnTo>
                    <a:lnTo>
                      <a:pt x="437" y="1130"/>
                    </a:lnTo>
                    <a:lnTo>
                      <a:pt x="442" y="1130"/>
                    </a:lnTo>
                    <a:lnTo>
                      <a:pt x="447" y="1130"/>
                    </a:lnTo>
                    <a:lnTo>
                      <a:pt x="451" y="1130"/>
                    </a:lnTo>
                    <a:lnTo>
                      <a:pt x="456" y="1130"/>
                    </a:lnTo>
                    <a:lnTo>
                      <a:pt x="460" y="1130"/>
                    </a:lnTo>
                    <a:lnTo>
                      <a:pt x="465" y="1130"/>
                    </a:lnTo>
                    <a:lnTo>
                      <a:pt x="470" y="1130"/>
                    </a:lnTo>
                    <a:lnTo>
                      <a:pt x="474" y="1130"/>
                    </a:lnTo>
                    <a:lnTo>
                      <a:pt x="479" y="1130"/>
                    </a:lnTo>
                    <a:lnTo>
                      <a:pt x="484" y="1130"/>
                    </a:lnTo>
                    <a:lnTo>
                      <a:pt x="488" y="1130"/>
                    </a:lnTo>
                    <a:lnTo>
                      <a:pt x="493" y="1130"/>
                    </a:lnTo>
                    <a:lnTo>
                      <a:pt x="497" y="1130"/>
                    </a:lnTo>
                    <a:lnTo>
                      <a:pt x="502" y="1130"/>
                    </a:lnTo>
                    <a:lnTo>
                      <a:pt x="507" y="1130"/>
                    </a:lnTo>
                    <a:lnTo>
                      <a:pt x="511" y="1130"/>
                    </a:lnTo>
                    <a:lnTo>
                      <a:pt x="516" y="1130"/>
                    </a:lnTo>
                    <a:lnTo>
                      <a:pt x="520" y="1130"/>
                    </a:lnTo>
                    <a:lnTo>
                      <a:pt x="525" y="1130"/>
                    </a:lnTo>
                    <a:lnTo>
                      <a:pt x="530" y="1130"/>
                    </a:lnTo>
                    <a:lnTo>
                      <a:pt x="534" y="1130"/>
                    </a:lnTo>
                    <a:lnTo>
                      <a:pt x="539" y="1130"/>
                    </a:lnTo>
                    <a:lnTo>
                      <a:pt x="543" y="1130"/>
                    </a:lnTo>
                    <a:lnTo>
                      <a:pt x="548" y="1130"/>
                    </a:lnTo>
                    <a:lnTo>
                      <a:pt x="553" y="1130"/>
                    </a:lnTo>
                    <a:lnTo>
                      <a:pt x="557" y="1130"/>
                    </a:lnTo>
                    <a:lnTo>
                      <a:pt x="562" y="1130"/>
                    </a:lnTo>
                    <a:lnTo>
                      <a:pt x="566" y="1130"/>
                    </a:lnTo>
                    <a:lnTo>
                      <a:pt x="571" y="1130"/>
                    </a:lnTo>
                    <a:lnTo>
                      <a:pt x="576" y="1130"/>
                    </a:lnTo>
                    <a:lnTo>
                      <a:pt x="580" y="1130"/>
                    </a:lnTo>
                    <a:lnTo>
                      <a:pt x="585" y="113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2"/>
              <p:cNvSpPr>
                <a:spLocks/>
              </p:cNvSpPr>
              <p:nvPr/>
            </p:nvSpPr>
            <p:spPr bwMode="auto">
              <a:xfrm>
                <a:off x="4971" y="3764"/>
                <a:ext cx="244" cy="0"/>
              </a:xfrm>
              <a:custGeom>
                <a:avLst/>
                <a:gdLst>
                  <a:gd name="T0" fmla="*/ 0 w 244"/>
                  <a:gd name="T1" fmla="*/ 4 w 244"/>
                  <a:gd name="T2" fmla="*/ 9 w 244"/>
                  <a:gd name="T3" fmla="*/ 14 w 244"/>
                  <a:gd name="T4" fmla="*/ 18 w 244"/>
                  <a:gd name="T5" fmla="*/ 23 w 244"/>
                  <a:gd name="T6" fmla="*/ 27 w 244"/>
                  <a:gd name="T7" fmla="*/ 32 w 244"/>
                  <a:gd name="T8" fmla="*/ 37 w 244"/>
                  <a:gd name="T9" fmla="*/ 41 w 244"/>
                  <a:gd name="T10" fmla="*/ 46 w 244"/>
                  <a:gd name="T11" fmla="*/ 50 w 244"/>
                  <a:gd name="T12" fmla="*/ 55 w 244"/>
                  <a:gd name="T13" fmla="*/ 60 w 244"/>
                  <a:gd name="T14" fmla="*/ 64 w 244"/>
                  <a:gd name="T15" fmla="*/ 69 w 244"/>
                  <a:gd name="T16" fmla="*/ 74 w 244"/>
                  <a:gd name="T17" fmla="*/ 78 w 244"/>
                  <a:gd name="T18" fmla="*/ 83 w 244"/>
                  <a:gd name="T19" fmla="*/ 87 w 244"/>
                  <a:gd name="T20" fmla="*/ 92 w 244"/>
                  <a:gd name="T21" fmla="*/ 97 w 244"/>
                  <a:gd name="T22" fmla="*/ 101 w 244"/>
                  <a:gd name="T23" fmla="*/ 106 w 244"/>
                  <a:gd name="T24" fmla="*/ 110 w 244"/>
                  <a:gd name="T25" fmla="*/ 115 w 244"/>
                  <a:gd name="T26" fmla="*/ 120 w 244"/>
                  <a:gd name="T27" fmla="*/ 124 w 244"/>
                  <a:gd name="T28" fmla="*/ 129 w 244"/>
                  <a:gd name="T29" fmla="*/ 133 w 244"/>
                  <a:gd name="T30" fmla="*/ 138 w 244"/>
                  <a:gd name="T31" fmla="*/ 143 w 244"/>
                  <a:gd name="T32" fmla="*/ 147 w 244"/>
                  <a:gd name="T33" fmla="*/ 152 w 244"/>
                  <a:gd name="T34" fmla="*/ 156 w 244"/>
                  <a:gd name="T35" fmla="*/ 161 w 244"/>
                  <a:gd name="T36" fmla="*/ 166 w 244"/>
                  <a:gd name="T37" fmla="*/ 170 w 244"/>
                  <a:gd name="T38" fmla="*/ 175 w 244"/>
                  <a:gd name="T39" fmla="*/ 179 w 244"/>
                  <a:gd name="T40" fmla="*/ 184 w 244"/>
                  <a:gd name="T41" fmla="*/ 189 w 244"/>
                  <a:gd name="T42" fmla="*/ 193 w 244"/>
                  <a:gd name="T43" fmla="*/ 198 w 244"/>
                  <a:gd name="T44" fmla="*/ 202 w 244"/>
                  <a:gd name="T45" fmla="*/ 207 w 244"/>
                  <a:gd name="T46" fmla="*/ 212 w 244"/>
                  <a:gd name="T47" fmla="*/ 216 w 244"/>
                  <a:gd name="T48" fmla="*/ 221 w 244"/>
                  <a:gd name="T49" fmla="*/ 225 w 244"/>
                  <a:gd name="T50" fmla="*/ 230 w 244"/>
                  <a:gd name="T51" fmla="*/ 235 w 244"/>
                  <a:gd name="T52" fmla="*/ 239 w 244"/>
                  <a:gd name="T53" fmla="*/ 244 w 24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Lst>
                <a:rect l="0" t="0" r="r" b="b"/>
                <a:pathLst>
                  <a:path w="244">
                    <a:moveTo>
                      <a:pt x="0" y="0"/>
                    </a:moveTo>
                    <a:lnTo>
                      <a:pt x="4" y="0"/>
                    </a:lnTo>
                    <a:lnTo>
                      <a:pt x="9" y="0"/>
                    </a:lnTo>
                    <a:lnTo>
                      <a:pt x="14" y="0"/>
                    </a:lnTo>
                    <a:lnTo>
                      <a:pt x="18" y="0"/>
                    </a:lnTo>
                    <a:lnTo>
                      <a:pt x="23" y="0"/>
                    </a:lnTo>
                    <a:lnTo>
                      <a:pt x="27" y="0"/>
                    </a:lnTo>
                    <a:lnTo>
                      <a:pt x="32" y="0"/>
                    </a:lnTo>
                    <a:lnTo>
                      <a:pt x="37" y="0"/>
                    </a:lnTo>
                    <a:lnTo>
                      <a:pt x="41" y="0"/>
                    </a:lnTo>
                    <a:lnTo>
                      <a:pt x="46" y="0"/>
                    </a:lnTo>
                    <a:lnTo>
                      <a:pt x="50" y="0"/>
                    </a:lnTo>
                    <a:lnTo>
                      <a:pt x="55" y="0"/>
                    </a:lnTo>
                    <a:lnTo>
                      <a:pt x="60" y="0"/>
                    </a:lnTo>
                    <a:lnTo>
                      <a:pt x="64" y="0"/>
                    </a:lnTo>
                    <a:lnTo>
                      <a:pt x="69" y="0"/>
                    </a:lnTo>
                    <a:lnTo>
                      <a:pt x="74" y="0"/>
                    </a:lnTo>
                    <a:lnTo>
                      <a:pt x="78" y="0"/>
                    </a:lnTo>
                    <a:lnTo>
                      <a:pt x="83" y="0"/>
                    </a:lnTo>
                    <a:lnTo>
                      <a:pt x="87" y="0"/>
                    </a:lnTo>
                    <a:lnTo>
                      <a:pt x="92" y="0"/>
                    </a:lnTo>
                    <a:lnTo>
                      <a:pt x="97" y="0"/>
                    </a:lnTo>
                    <a:lnTo>
                      <a:pt x="101" y="0"/>
                    </a:lnTo>
                    <a:lnTo>
                      <a:pt x="106" y="0"/>
                    </a:lnTo>
                    <a:lnTo>
                      <a:pt x="110" y="0"/>
                    </a:lnTo>
                    <a:lnTo>
                      <a:pt x="115" y="0"/>
                    </a:lnTo>
                    <a:lnTo>
                      <a:pt x="120" y="0"/>
                    </a:lnTo>
                    <a:lnTo>
                      <a:pt x="124" y="0"/>
                    </a:lnTo>
                    <a:lnTo>
                      <a:pt x="129" y="0"/>
                    </a:lnTo>
                    <a:lnTo>
                      <a:pt x="133" y="0"/>
                    </a:lnTo>
                    <a:lnTo>
                      <a:pt x="138" y="0"/>
                    </a:lnTo>
                    <a:lnTo>
                      <a:pt x="143" y="0"/>
                    </a:lnTo>
                    <a:lnTo>
                      <a:pt x="147" y="0"/>
                    </a:lnTo>
                    <a:lnTo>
                      <a:pt x="152" y="0"/>
                    </a:lnTo>
                    <a:lnTo>
                      <a:pt x="156" y="0"/>
                    </a:lnTo>
                    <a:lnTo>
                      <a:pt x="161" y="0"/>
                    </a:lnTo>
                    <a:lnTo>
                      <a:pt x="166" y="0"/>
                    </a:lnTo>
                    <a:lnTo>
                      <a:pt x="170" y="0"/>
                    </a:lnTo>
                    <a:lnTo>
                      <a:pt x="175" y="0"/>
                    </a:lnTo>
                    <a:lnTo>
                      <a:pt x="179" y="0"/>
                    </a:lnTo>
                    <a:lnTo>
                      <a:pt x="184" y="0"/>
                    </a:lnTo>
                    <a:lnTo>
                      <a:pt x="189" y="0"/>
                    </a:lnTo>
                    <a:lnTo>
                      <a:pt x="193" y="0"/>
                    </a:lnTo>
                    <a:lnTo>
                      <a:pt x="198" y="0"/>
                    </a:lnTo>
                    <a:lnTo>
                      <a:pt x="202" y="0"/>
                    </a:lnTo>
                    <a:lnTo>
                      <a:pt x="207" y="0"/>
                    </a:lnTo>
                    <a:lnTo>
                      <a:pt x="212" y="0"/>
                    </a:lnTo>
                    <a:lnTo>
                      <a:pt x="216" y="0"/>
                    </a:lnTo>
                    <a:lnTo>
                      <a:pt x="221" y="0"/>
                    </a:lnTo>
                    <a:lnTo>
                      <a:pt x="225" y="0"/>
                    </a:lnTo>
                    <a:lnTo>
                      <a:pt x="230" y="0"/>
                    </a:lnTo>
                    <a:lnTo>
                      <a:pt x="235" y="0"/>
                    </a:lnTo>
                    <a:lnTo>
                      <a:pt x="239" y="0"/>
                    </a:lnTo>
                    <a:lnTo>
                      <a:pt x="244"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3"/>
              <p:cNvSpPr>
                <a:spLocks/>
              </p:cNvSpPr>
              <p:nvPr/>
            </p:nvSpPr>
            <p:spPr bwMode="auto">
              <a:xfrm>
                <a:off x="3216" y="3279"/>
                <a:ext cx="548" cy="443"/>
              </a:xfrm>
              <a:custGeom>
                <a:avLst/>
                <a:gdLst>
                  <a:gd name="T0" fmla="*/ 9 w 548"/>
                  <a:gd name="T1" fmla="*/ 439 h 443"/>
                  <a:gd name="T2" fmla="*/ 23 w 548"/>
                  <a:gd name="T3" fmla="*/ 439 h 443"/>
                  <a:gd name="T4" fmla="*/ 37 w 548"/>
                  <a:gd name="T5" fmla="*/ 434 h 443"/>
                  <a:gd name="T6" fmla="*/ 51 w 548"/>
                  <a:gd name="T7" fmla="*/ 429 h 443"/>
                  <a:gd name="T8" fmla="*/ 65 w 548"/>
                  <a:gd name="T9" fmla="*/ 425 h 443"/>
                  <a:gd name="T10" fmla="*/ 78 w 548"/>
                  <a:gd name="T11" fmla="*/ 420 h 443"/>
                  <a:gd name="T12" fmla="*/ 92 w 548"/>
                  <a:gd name="T13" fmla="*/ 411 h 443"/>
                  <a:gd name="T14" fmla="*/ 106 w 548"/>
                  <a:gd name="T15" fmla="*/ 406 h 443"/>
                  <a:gd name="T16" fmla="*/ 120 w 548"/>
                  <a:gd name="T17" fmla="*/ 402 h 443"/>
                  <a:gd name="T18" fmla="*/ 134 w 548"/>
                  <a:gd name="T19" fmla="*/ 397 h 443"/>
                  <a:gd name="T20" fmla="*/ 148 w 548"/>
                  <a:gd name="T21" fmla="*/ 388 h 443"/>
                  <a:gd name="T22" fmla="*/ 161 w 548"/>
                  <a:gd name="T23" fmla="*/ 383 h 443"/>
                  <a:gd name="T24" fmla="*/ 175 w 548"/>
                  <a:gd name="T25" fmla="*/ 374 h 443"/>
                  <a:gd name="T26" fmla="*/ 189 w 548"/>
                  <a:gd name="T27" fmla="*/ 365 h 443"/>
                  <a:gd name="T28" fmla="*/ 203 w 548"/>
                  <a:gd name="T29" fmla="*/ 360 h 443"/>
                  <a:gd name="T30" fmla="*/ 217 w 548"/>
                  <a:gd name="T31" fmla="*/ 346 h 443"/>
                  <a:gd name="T32" fmla="*/ 230 w 548"/>
                  <a:gd name="T33" fmla="*/ 342 h 443"/>
                  <a:gd name="T34" fmla="*/ 244 w 548"/>
                  <a:gd name="T35" fmla="*/ 328 h 443"/>
                  <a:gd name="T36" fmla="*/ 258 w 548"/>
                  <a:gd name="T37" fmla="*/ 319 h 443"/>
                  <a:gd name="T38" fmla="*/ 272 w 548"/>
                  <a:gd name="T39" fmla="*/ 309 h 443"/>
                  <a:gd name="T40" fmla="*/ 286 w 548"/>
                  <a:gd name="T41" fmla="*/ 300 h 443"/>
                  <a:gd name="T42" fmla="*/ 300 w 548"/>
                  <a:gd name="T43" fmla="*/ 286 h 443"/>
                  <a:gd name="T44" fmla="*/ 313 w 548"/>
                  <a:gd name="T45" fmla="*/ 273 h 443"/>
                  <a:gd name="T46" fmla="*/ 327 w 548"/>
                  <a:gd name="T47" fmla="*/ 263 h 443"/>
                  <a:gd name="T48" fmla="*/ 336 w 548"/>
                  <a:gd name="T49" fmla="*/ 254 h 443"/>
                  <a:gd name="T50" fmla="*/ 350 w 548"/>
                  <a:gd name="T51" fmla="*/ 240 h 443"/>
                  <a:gd name="T52" fmla="*/ 359 w 548"/>
                  <a:gd name="T53" fmla="*/ 226 h 443"/>
                  <a:gd name="T54" fmla="*/ 373 w 548"/>
                  <a:gd name="T55" fmla="*/ 217 h 443"/>
                  <a:gd name="T56" fmla="*/ 387 w 548"/>
                  <a:gd name="T57" fmla="*/ 203 h 443"/>
                  <a:gd name="T58" fmla="*/ 396 w 548"/>
                  <a:gd name="T59" fmla="*/ 190 h 443"/>
                  <a:gd name="T60" fmla="*/ 410 w 548"/>
                  <a:gd name="T61" fmla="*/ 176 h 443"/>
                  <a:gd name="T62" fmla="*/ 424 w 548"/>
                  <a:gd name="T63" fmla="*/ 162 h 443"/>
                  <a:gd name="T64" fmla="*/ 433 w 548"/>
                  <a:gd name="T65" fmla="*/ 148 h 443"/>
                  <a:gd name="T66" fmla="*/ 447 w 548"/>
                  <a:gd name="T67" fmla="*/ 134 h 443"/>
                  <a:gd name="T68" fmla="*/ 456 w 548"/>
                  <a:gd name="T69" fmla="*/ 120 h 443"/>
                  <a:gd name="T70" fmla="*/ 470 w 548"/>
                  <a:gd name="T71" fmla="*/ 107 h 443"/>
                  <a:gd name="T72" fmla="*/ 484 w 548"/>
                  <a:gd name="T73" fmla="*/ 93 h 443"/>
                  <a:gd name="T74" fmla="*/ 493 w 548"/>
                  <a:gd name="T75" fmla="*/ 74 h 443"/>
                  <a:gd name="T76" fmla="*/ 507 w 548"/>
                  <a:gd name="T77" fmla="*/ 60 h 443"/>
                  <a:gd name="T78" fmla="*/ 516 w 548"/>
                  <a:gd name="T79" fmla="*/ 47 h 443"/>
                  <a:gd name="T80" fmla="*/ 530 w 548"/>
                  <a:gd name="T81" fmla="*/ 28 h 443"/>
                  <a:gd name="T82" fmla="*/ 544 w 548"/>
                  <a:gd name="T83" fmla="*/ 1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8" h="443">
                    <a:moveTo>
                      <a:pt x="0" y="443"/>
                    </a:moveTo>
                    <a:lnTo>
                      <a:pt x="5" y="439"/>
                    </a:lnTo>
                    <a:lnTo>
                      <a:pt x="9" y="439"/>
                    </a:lnTo>
                    <a:lnTo>
                      <a:pt x="14" y="439"/>
                    </a:lnTo>
                    <a:lnTo>
                      <a:pt x="19" y="439"/>
                    </a:lnTo>
                    <a:lnTo>
                      <a:pt x="23" y="439"/>
                    </a:lnTo>
                    <a:lnTo>
                      <a:pt x="28" y="434"/>
                    </a:lnTo>
                    <a:lnTo>
                      <a:pt x="32" y="434"/>
                    </a:lnTo>
                    <a:lnTo>
                      <a:pt x="37" y="434"/>
                    </a:lnTo>
                    <a:lnTo>
                      <a:pt x="42" y="429"/>
                    </a:lnTo>
                    <a:lnTo>
                      <a:pt x="46" y="429"/>
                    </a:lnTo>
                    <a:lnTo>
                      <a:pt x="51" y="429"/>
                    </a:lnTo>
                    <a:lnTo>
                      <a:pt x="55" y="425"/>
                    </a:lnTo>
                    <a:lnTo>
                      <a:pt x="60" y="425"/>
                    </a:lnTo>
                    <a:lnTo>
                      <a:pt x="65" y="425"/>
                    </a:lnTo>
                    <a:lnTo>
                      <a:pt x="69" y="420"/>
                    </a:lnTo>
                    <a:lnTo>
                      <a:pt x="74" y="420"/>
                    </a:lnTo>
                    <a:lnTo>
                      <a:pt x="78" y="420"/>
                    </a:lnTo>
                    <a:lnTo>
                      <a:pt x="83" y="415"/>
                    </a:lnTo>
                    <a:lnTo>
                      <a:pt x="88" y="415"/>
                    </a:lnTo>
                    <a:lnTo>
                      <a:pt x="92" y="411"/>
                    </a:lnTo>
                    <a:lnTo>
                      <a:pt x="97" y="411"/>
                    </a:lnTo>
                    <a:lnTo>
                      <a:pt x="102" y="411"/>
                    </a:lnTo>
                    <a:lnTo>
                      <a:pt x="106" y="406"/>
                    </a:lnTo>
                    <a:lnTo>
                      <a:pt x="111" y="406"/>
                    </a:lnTo>
                    <a:lnTo>
                      <a:pt x="115" y="406"/>
                    </a:lnTo>
                    <a:lnTo>
                      <a:pt x="120" y="402"/>
                    </a:lnTo>
                    <a:lnTo>
                      <a:pt x="125" y="397"/>
                    </a:lnTo>
                    <a:lnTo>
                      <a:pt x="129" y="397"/>
                    </a:lnTo>
                    <a:lnTo>
                      <a:pt x="134" y="397"/>
                    </a:lnTo>
                    <a:lnTo>
                      <a:pt x="138" y="392"/>
                    </a:lnTo>
                    <a:lnTo>
                      <a:pt x="143" y="392"/>
                    </a:lnTo>
                    <a:lnTo>
                      <a:pt x="148" y="388"/>
                    </a:lnTo>
                    <a:lnTo>
                      <a:pt x="152" y="383"/>
                    </a:lnTo>
                    <a:lnTo>
                      <a:pt x="157" y="383"/>
                    </a:lnTo>
                    <a:lnTo>
                      <a:pt x="161" y="383"/>
                    </a:lnTo>
                    <a:lnTo>
                      <a:pt x="166" y="379"/>
                    </a:lnTo>
                    <a:lnTo>
                      <a:pt x="171" y="379"/>
                    </a:lnTo>
                    <a:lnTo>
                      <a:pt x="175" y="374"/>
                    </a:lnTo>
                    <a:lnTo>
                      <a:pt x="180" y="369"/>
                    </a:lnTo>
                    <a:lnTo>
                      <a:pt x="184" y="369"/>
                    </a:lnTo>
                    <a:lnTo>
                      <a:pt x="189" y="365"/>
                    </a:lnTo>
                    <a:lnTo>
                      <a:pt x="194" y="365"/>
                    </a:lnTo>
                    <a:lnTo>
                      <a:pt x="198" y="360"/>
                    </a:lnTo>
                    <a:lnTo>
                      <a:pt x="203" y="360"/>
                    </a:lnTo>
                    <a:lnTo>
                      <a:pt x="207" y="356"/>
                    </a:lnTo>
                    <a:lnTo>
                      <a:pt x="212" y="351"/>
                    </a:lnTo>
                    <a:lnTo>
                      <a:pt x="217" y="346"/>
                    </a:lnTo>
                    <a:lnTo>
                      <a:pt x="221" y="346"/>
                    </a:lnTo>
                    <a:lnTo>
                      <a:pt x="226" y="342"/>
                    </a:lnTo>
                    <a:lnTo>
                      <a:pt x="230" y="342"/>
                    </a:lnTo>
                    <a:lnTo>
                      <a:pt x="235" y="337"/>
                    </a:lnTo>
                    <a:lnTo>
                      <a:pt x="240" y="332"/>
                    </a:lnTo>
                    <a:lnTo>
                      <a:pt x="244" y="328"/>
                    </a:lnTo>
                    <a:lnTo>
                      <a:pt x="249" y="328"/>
                    </a:lnTo>
                    <a:lnTo>
                      <a:pt x="253" y="323"/>
                    </a:lnTo>
                    <a:lnTo>
                      <a:pt x="258" y="319"/>
                    </a:lnTo>
                    <a:lnTo>
                      <a:pt x="263" y="319"/>
                    </a:lnTo>
                    <a:lnTo>
                      <a:pt x="267" y="314"/>
                    </a:lnTo>
                    <a:lnTo>
                      <a:pt x="272" y="309"/>
                    </a:lnTo>
                    <a:lnTo>
                      <a:pt x="277" y="305"/>
                    </a:lnTo>
                    <a:lnTo>
                      <a:pt x="281" y="300"/>
                    </a:lnTo>
                    <a:lnTo>
                      <a:pt x="286" y="300"/>
                    </a:lnTo>
                    <a:lnTo>
                      <a:pt x="290" y="296"/>
                    </a:lnTo>
                    <a:lnTo>
                      <a:pt x="295" y="291"/>
                    </a:lnTo>
                    <a:lnTo>
                      <a:pt x="300" y="286"/>
                    </a:lnTo>
                    <a:lnTo>
                      <a:pt x="304" y="282"/>
                    </a:lnTo>
                    <a:lnTo>
                      <a:pt x="309" y="277"/>
                    </a:lnTo>
                    <a:lnTo>
                      <a:pt x="313" y="273"/>
                    </a:lnTo>
                    <a:lnTo>
                      <a:pt x="318" y="273"/>
                    </a:lnTo>
                    <a:lnTo>
                      <a:pt x="323" y="268"/>
                    </a:lnTo>
                    <a:lnTo>
                      <a:pt x="327" y="263"/>
                    </a:lnTo>
                    <a:lnTo>
                      <a:pt x="336" y="254"/>
                    </a:lnTo>
                    <a:lnTo>
                      <a:pt x="332" y="254"/>
                    </a:lnTo>
                    <a:lnTo>
                      <a:pt x="336" y="254"/>
                    </a:lnTo>
                    <a:lnTo>
                      <a:pt x="341" y="249"/>
                    </a:lnTo>
                    <a:lnTo>
                      <a:pt x="346" y="245"/>
                    </a:lnTo>
                    <a:lnTo>
                      <a:pt x="350" y="240"/>
                    </a:lnTo>
                    <a:lnTo>
                      <a:pt x="355" y="236"/>
                    </a:lnTo>
                    <a:lnTo>
                      <a:pt x="364" y="226"/>
                    </a:lnTo>
                    <a:lnTo>
                      <a:pt x="359" y="226"/>
                    </a:lnTo>
                    <a:lnTo>
                      <a:pt x="364" y="226"/>
                    </a:lnTo>
                    <a:lnTo>
                      <a:pt x="369" y="222"/>
                    </a:lnTo>
                    <a:lnTo>
                      <a:pt x="373" y="217"/>
                    </a:lnTo>
                    <a:lnTo>
                      <a:pt x="378" y="213"/>
                    </a:lnTo>
                    <a:lnTo>
                      <a:pt x="382" y="208"/>
                    </a:lnTo>
                    <a:lnTo>
                      <a:pt x="387" y="203"/>
                    </a:lnTo>
                    <a:lnTo>
                      <a:pt x="392" y="199"/>
                    </a:lnTo>
                    <a:lnTo>
                      <a:pt x="392" y="194"/>
                    </a:lnTo>
                    <a:lnTo>
                      <a:pt x="396" y="190"/>
                    </a:lnTo>
                    <a:lnTo>
                      <a:pt x="401" y="185"/>
                    </a:lnTo>
                    <a:lnTo>
                      <a:pt x="405" y="180"/>
                    </a:lnTo>
                    <a:lnTo>
                      <a:pt x="410" y="176"/>
                    </a:lnTo>
                    <a:lnTo>
                      <a:pt x="415" y="171"/>
                    </a:lnTo>
                    <a:lnTo>
                      <a:pt x="419" y="166"/>
                    </a:lnTo>
                    <a:lnTo>
                      <a:pt x="424" y="162"/>
                    </a:lnTo>
                    <a:lnTo>
                      <a:pt x="424" y="157"/>
                    </a:lnTo>
                    <a:lnTo>
                      <a:pt x="428" y="153"/>
                    </a:lnTo>
                    <a:lnTo>
                      <a:pt x="433" y="148"/>
                    </a:lnTo>
                    <a:lnTo>
                      <a:pt x="438" y="143"/>
                    </a:lnTo>
                    <a:lnTo>
                      <a:pt x="442" y="139"/>
                    </a:lnTo>
                    <a:lnTo>
                      <a:pt x="447" y="134"/>
                    </a:lnTo>
                    <a:lnTo>
                      <a:pt x="452" y="130"/>
                    </a:lnTo>
                    <a:lnTo>
                      <a:pt x="452" y="125"/>
                    </a:lnTo>
                    <a:lnTo>
                      <a:pt x="456" y="120"/>
                    </a:lnTo>
                    <a:lnTo>
                      <a:pt x="461" y="116"/>
                    </a:lnTo>
                    <a:lnTo>
                      <a:pt x="465" y="111"/>
                    </a:lnTo>
                    <a:lnTo>
                      <a:pt x="470" y="107"/>
                    </a:lnTo>
                    <a:lnTo>
                      <a:pt x="475" y="102"/>
                    </a:lnTo>
                    <a:lnTo>
                      <a:pt x="479" y="97"/>
                    </a:lnTo>
                    <a:lnTo>
                      <a:pt x="484" y="93"/>
                    </a:lnTo>
                    <a:lnTo>
                      <a:pt x="484" y="88"/>
                    </a:lnTo>
                    <a:lnTo>
                      <a:pt x="488" y="79"/>
                    </a:lnTo>
                    <a:lnTo>
                      <a:pt x="493" y="74"/>
                    </a:lnTo>
                    <a:lnTo>
                      <a:pt x="498" y="70"/>
                    </a:lnTo>
                    <a:lnTo>
                      <a:pt x="502" y="65"/>
                    </a:lnTo>
                    <a:lnTo>
                      <a:pt x="507" y="60"/>
                    </a:lnTo>
                    <a:lnTo>
                      <a:pt x="511" y="56"/>
                    </a:lnTo>
                    <a:lnTo>
                      <a:pt x="511" y="51"/>
                    </a:lnTo>
                    <a:lnTo>
                      <a:pt x="516" y="47"/>
                    </a:lnTo>
                    <a:lnTo>
                      <a:pt x="521" y="37"/>
                    </a:lnTo>
                    <a:lnTo>
                      <a:pt x="525" y="33"/>
                    </a:lnTo>
                    <a:lnTo>
                      <a:pt x="530" y="28"/>
                    </a:lnTo>
                    <a:lnTo>
                      <a:pt x="534" y="23"/>
                    </a:lnTo>
                    <a:lnTo>
                      <a:pt x="539" y="19"/>
                    </a:lnTo>
                    <a:lnTo>
                      <a:pt x="544" y="14"/>
                    </a:lnTo>
                    <a:lnTo>
                      <a:pt x="544" y="10"/>
                    </a:lnTo>
                    <a:lnTo>
                      <a:pt x="548" y="0"/>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4"/>
              <p:cNvSpPr>
                <a:spLocks/>
              </p:cNvSpPr>
              <p:nvPr/>
            </p:nvSpPr>
            <p:spPr bwMode="auto">
              <a:xfrm>
                <a:off x="3764" y="2864"/>
                <a:ext cx="539" cy="415"/>
              </a:xfrm>
              <a:custGeom>
                <a:avLst/>
                <a:gdLst>
                  <a:gd name="T0" fmla="*/ 9 w 539"/>
                  <a:gd name="T1" fmla="*/ 406 h 415"/>
                  <a:gd name="T2" fmla="*/ 23 w 539"/>
                  <a:gd name="T3" fmla="*/ 392 h 415"/>
                  <a:gd name="T4" fmla="*/ 32 w 539"/>
                  <a:gd name="T5" fmla="*/ 374 h 415"/>
                  <a:gd name="T6" fmla="*/ 46 w 539"/>
                  <a:gd name="T7" fmla="*/ 355 h 415"/>
                  <a:gd name="T8" fmla="*/ 55 w 539"/>
                  <a:gd name="T9" fmla="*/ 342 h 415"/>
                  <a:gd name="T10" fmla="*/ 69 w 539"/>
                  <a:gd name="T11" fmla="*/ 323 h 415"/>
                  <a:gd name="T12" fmla="*/ 83 w 539"/>
                  <a:gd name="T13" fmla="*/ 309 h 415"/>
                  <a:gd name="T14" fmla="*/ 92 w 539"/>
                  <a:gd name="T15" fmla="*/ 291 h 415"/>
                  <a:gd name="T16" fmla="*/ 106 w 539"/>
                  <a:gd name="T17" fmla="*/ 277 h 415"/>
                  <a:gd name="T18" fmla="*/ 115 w 539"/>
                  <a:gd name="T19" fmla="*/ 259 h 415"/>
                  <a:gd name="T20" fmla="*/ 129 w 539"/>
                  <a:gd name="T21" fmla="*/ 245 h 415"/>
                  <a:gd name="T22" fmla="*/ 143 w 539"/>
                  <a:gd name="T23" fmla="*/ 231 h 415"/>
                  <a:gd name="T24" fmla="*/ 152 w 539"/>
                  <a:gd name="T25" fmla="*/ 213 h 415"/>
                  <a:gd name="T26" fmla="*/ 166 w 539"/>
                  <a:gd name="T27" fmla="*/ 199 h 415"/>
                  <a:gd name="T28" fmla="*/ 175 w 539"/>
                  <a:gd name="T29" fmla="*/ 185 h 415"/>
                  <a:gd name="T30" fmla="*/ 189 w 539"/>
                  <a:gd name="T31" fmla="*/ 171 h 415"/>
                  <a:gd name="T32" fmla="*/ 203 w 539"/>
                  <a:gd name="T33" fmla="*/ 157 h 415"/>
                  <a:gd name="T34" fmla="*/ 212 w 539"/>
                  <a:gd name="T35" fmla="*/ 143 h 415"/>
                  <a:gd name="T36" fmla="*/ 226 w 539"/>
                  <a:gd name="T37" fmla="*/ 130 h 415"/>
                  <a:gd name="T38" fmla="*/ 235 w 539"/>
                  <a:gd name="T39" fmla="*/ 116 h 415"/>
                  <a:gd name="T40" fmla="*/ 249 w 539"/>
                  <a:gd name="T41" fmla="*/ 102 h 415"/>
                  <a:gd name="T42" fmla="*/ 263 w 539"/>
                  <a:gd name="T43" fmla="*/ 93 h 415"/>
                  <a:gd name="T44" fmla="*/ 272 w 539"/>
                  <a:gd name="T45" fmla="*/ 83 h 415"/>
                  <a:gd name="T46" fmla="*/ 286 w 539"/>
                  <a:gd name="T47" fmla="*/ 70 h 415"/>
                  <a:gd name="T48" fmla="*/ 304 w 539"/>
                  <a:gd name="T49" fmla="*/ 56 h 415"/>
                  <a:gd name="T50" fmla="*/ 309 w 539"/>
                  <a:gd name="T51" fmla="*/ 51 h 415"/>
                  <a:gd name="T52" fmla="*/ 323 w 539"/>
                  <a:gd name="T53" fmla="*/ 42 h 415"/>
                  <a:gd name="T54" fmla="*/ 336 w 539"/>
                  <a:gd name="T55" fmla="*/ 33 h 415"/>
                  <a:gd name="T56" fmla="*/ 350 w 539"/>
                  <a:gd name="T57" fmla="*/ 28 h 415"/>
                  <a:gd name="T58" fmla="*/ 364 w 539"/>
                  <a:gd name="T59" fmla="*/ 19 h 415"/>
                  <a:gd name="T60" fmla="*/ 378 w 539"/>
                  <a:gd name="T61" fmla="*/ 14 h 415"/>
                  <a:gd name="T62" fmla="*/ 392 w 539"/>
                  <a:gd name="T63" fmla="*/ 5 h 415"/>
                  <a:gd name="T64" fmla="*/ 406 w 539"/>
                  <a:gd name="T65" fmla="*/ 5 h 415"/>
                  <a:gd name="T66" fmla="*/ 419 w 539"/>
                  <a:gd name="T67" fmla="*/ 0 h 415"/>
                  <a:gd name="T68" fmla="*/ 433 w 539"/>
                  <a:gd name="T69" fmla="*/ 0 h 415"/>
                  <a:gd name="T70" fmla="*/ 447 w 539"/>
                  <a:gd name="T71" fmla="*/ 0 h 415"/>
                  <a:gd name="T72" fmla="*/ 461 w 539"/>
                  <a:gd name="T73" fmla="*/ 0 h 415"/>
                  <a:gd name="T74" fmla="*/ 475 w 539"/>
                  <a:gd name="T75" fmla="*/ 0 h 415"/>
                  <a:gd name="T76" fmla="*/ 488 w 539"/>
                  <a:gd name="T77" fmla="*/ 5 h 415"/>
                  <a:gd name="T78" fmla="*/ 502 w 539"/>
                  <a:gd name="T79" fmla="*/ 5 h 415"/>
                  <a:gd name="T80" fmla="*/ 516 w 539"/>
                  <a:gd name="T81" fmla="*/ 10 h 415"/>
                  <a:gd name="T82" fmla="*/ 530 w 539"/>
                  <a:gd name="T83" fmla="*/ 1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9" h="415">
                    <a:moveTo>
                      <a:pt x="0" y="415"/>
                    </a:moveTo>
                    <a:lnTo>
                      <a:pt x="5" y="411"/>
                    </a:lnTo>
                    <a:lnTo>
                      <a:pt x="9" y="406"/>
                    </a:lnTo>
                    <a:lnTo>
                      <a:pt x="14" y="402"/>
                    </a:lnTo>
                    <a:lnTo>
                      <a:pt x="19" y="397"/>
                    </a:lnTo>
                    <a:lnTo>
                      <a:pt x="23" y="392"/>
                    </a:lnTo>
                    <a:lnTo>
                      <a:pt x="23" y="383"/>
                    </a:lnTo>
                    <a:lnTo>
                      <a:pt x="28" y="379"/>
                    </a:lnTo>
                    <a:lnTo>
                      <a:pt x="32" y="374"/>
                    </a:lnTo>
                    <a:lnTo>
                      <a:pt x="37" y="369"/>
                    </a:lnTo>
                    <a:lnTo>
                      <a:pt x="42" y="365"/>
                    </a:lnTo>
                    <a:lnTo>
                      <a:pt x="46" y="355"/>
                    </a:lnTo>
                    <a:lnTo>
                      <a:pt x="51" y="351"/>
                    </a:lnTo>
                    <a:lnTo>
                      <a:pt x="55" y="346"/>
                    </a:lnTo>
                    <a:lnTo>
                      <a:pt x="55" y="342"/>
                    </a:lnTo>
                    <a:lnTo>
                      <a:pt x="60" y="337"/>
                    </a:lnTo>
                    <a:lnTo>
                      <a:pt x="65" y="332"/>
                    </a:lnTo>
                    <a:lnTo>
                      <a:pt x="69" y="323"/>
                    </a:lnTo>
                    <a:lnTo>
                      <a:pt x="74" y="319"/>
                    </a:lnTo>
                    <a:lnTo>
                      <a:pt x="79" y="314"/>
                    </a:lnTo>
                    <a:lnTo>
                      <a:pt x="83" y="309"/>
                    </a:lnTo>
                    <a:lnTo>
                      <a:pt x="88" y="305"/>
                    </a:lnTo>
                    <a:lnTo>
                      <a:pt x="88" y="296"/>
                    </a:lnTo>
                    <a:lnTo>
                      <a:pt x="92" y="291"/>
                    </a:lnTo>
                    <a:lnTo>
                      <a:pt x="97" y="286"/>
                    </a:lnTo>
                    <a:lnTo>
                      <a:pt x="102" y="282"/>
                    </a:lnTo>
                    <a:lnTo>
                      <a:pt x="106" y="277"/>
                    </a:lnTo>
                    <a:lnTo>
                      <a:pt x="111" y="272"/>
                    </a:lnTo>
                    <a:lnTo>
                      <a:pt x="115" y="268"/>
                    </a:lnTo>
                    <a:lnTo>
                      <a:pt x="115" y="259"/>
                    </a:lnTo>
                    <a:lnTo>
                      <a:pt x="120" y="254"/>
                    </a:lnTo>
                    <a:lnTo>
                      <a:pt x="125" y="249"/>
                    </a:lnTo>
                    <a:lnTo>
                      <a:pt x="129" y="245"/>
                    </a:lnTo>
                    <a:lnTo>
                      <a:pt x="134" y="240"/>
                    </a:lnTo>
                    <a:lnTo>
                      <a:pt x="138" y="236"/>
                    </a:lnTo>
                    <a:lnTo>
                      <a:pt x="143" y="231"/>
                    </a:lnTo>
                    <a:lnTo>
                      <a:pt x="148" y="222"/>
                    </a:lnTo>
                    <a:lnTo>
                      <a:pt x="148" y="217"/>
                    </a:lnTo>
                    <a:lnTo>
                      <a:pt x="152" y="213"/>
                    </a:lnTo>
                    <a:lnTo>
                      <a:pt x="157" y="208"/>
                    </a:lnTo>
                    <a:lnTo>
                      <a:pt x="161" y="203"/>
                    </a:lnTo>
                    <a:lnTo>
                      <a:pt x="166" y="199"/>
                    </a:lnTo>
                    <a:lnTo>
                      <a:pt x="171" y="194"/>
                    </a:lnTo>
                    <a:lnTo>
                      <a:pt x="175" y="189"/>
                    </a:lnTo>
                    <a:lnTo>
                      <a:pt x="175" y="185"/>
                    </a:lnTo>
                    <a:lnTo>
                      <a:pt x="180" y="180"/>
                    </a:lnTo>
                    <a:lnTo>
                      <a:pt x="184" y="176"/>
                    </a:lnTo>
                    <a:lnTo>
                      <a:pt x="189" y="171"/>
                    </a:lnTo>
                    <a:lnTo>
                      <a:pt x="194" y="166"/>
                    </a:lnTo>
                    <a:lnTo>
                      <a:pt x="198" y="162"/>
                    </a:lnTo>
                    <a:lnTo>
                      <a:pt x="203" y="157"/>
                    </a:lnTo>
                    <a:lnTo>
                      <a:pt x="207" y="153"/>
                    </a:lnTo>
                    <a:lnTo>
                      <a:pt x="207" y="148"/>
                    </a:lnTo>
                    <a:lnTo>
                      <a:pt x="212" y="143"/>
                    </a:lnTo>
                    <a:lnTo>
                      <a:pt x="217" y="139"/>
                    </a:lnTo>
                    <a:lnTo>
                      <a:pt x="221" y="134"/>
                    </a:lnTo>
                    <a:lnTo>
                      <a:pt x="226" y="130"/>
                    </a:lnTo>
                    <a:lnTo>
                      <a:pt x="230" y="125"/>
                    </a:lnTo>
                    <a:lnTo>
                      <a:pt x="235" y="120"/>
                    </a:lnTo>
                    <a:lnTo>
                      <a:pt x="235" y="116"/>
                    </a:lnTo>
                    <a:lnTo>
                      <a:pt x="240" y="111"/>
                    </a:lnTo>
                    <a:lnTo>
                      <a:pt x="244" y="106"/>
                    </a:lnTo>
                    <a:lnTo>
                      <a:pt x="249" y="102"/>
                    </a:lnTo>
                    <a:lnTo>
                      <a:pt x="254" y="102"/>
                    </a:lnTo>
                    <a:lnTo>
                      <a:pt x="258" y="97"/>
                    </a:lnTo>
                    <a:lnTo>
                      <a:pt x="263" y="93"/>
                    </a:lnTo>
                    <a:lnTo>
                      <a:pt x="272" y="83"/>
                    </a:lnTo>
                    <a:lnTo>
                      <a:pt x="267" y="83"/>
                    </a:lnTo>
                    <a:lnTo>
                      <a:pt x="272" y="83"/>
                    </a:lnTo>
                    <a:lnTo>
                      <a:pt x="277" y="79"/>
                    </a:lnTo>
                    <a:lnTo>
                      <a:pt x="281" y="74"/>
                    </a:lnTo>
                    <a:lnTo>
                      <a:pt x="286" y="70"/>
                    </a:lnTo>
                    <a:lnTo>
                      <a:pt x="290" y="70"/>
                    </a:lnTo>
                    <a:lnTo>
                      <a:pt x="295" y="65"/>
                    </a:lnTo>
                    <a:lnTo>
                      <a:pt x="304" y="56"/>
                    </a:lnTo>
                    <a:lnTo>
                      <a:pt x="300" y="56"/>
                    </a:lnTo>
                    <a:lnTo>
                      <a:pt x="304" y="56"/>
                    </a:lnTo>
                    <a:lnTo>
                      <a:pt x="309" y="51"/>
                    </a:lnTo>
                    <a:lnTo>
                      <a:pt x="313" y="51"/>
                    </a:lnTo>
                    <a:lnTo>
                      <a:pt x="318" y="47"/>
                    </a:lnTo>
                    <a:lnTo>
                      <a:pt x="323" y="42"/>
                    </a:lnTo>
                    <a:lnTo>
                      <a:pt x="327" y="37"/>
                    </a:lnTo>
                    <a:lnTo>
                      <a:pt x="332" y="37"/>
                    </a:lnTo>
                    <a:lnTo>
                      <a:pt x="336" y="33"/>
                    </a:lnTo>
                    <a:lnTo>
                      <a:pt x="341" y="33"/>
                    </a:lnTo>
                    <a:lnTo>
                      <a:pt x="346" y="28"/>
                    </a:lnTo>
                    <a:lnTo>
                      <a:pt x="350" y="28"/>
                    </a:lnTo>
                    <a:lnTo>
                      <a:pt x="355" y="23"/>
                    </a:lnTo>
                    <a:lnTo>
                      <a:pt x="359" y="19"/>
                    </a:lnTo>
                    <a:lnTo>
                      <a:pt x="364" y="19"/>
                    </a:lnTo>
                    <a:lnTo>
                      <a:pt x="369" y="14"/>
                    </a:lnTo>
                    <a:lnTo>
                      <a:pt x="373" y="14"/>
                    </a:lnTo>
                    <a:lnTo>
                      <a:pt x="378" y="14"/>
                    </a:lnTo>
                    <a:lnTo>
                      <a:pt x="382" y="10"/>
                    </a:lnTo>
                    <a:lnTo>
                      <a:pt x="387" y="10"/>
                    </a:lnTo>
                    <a:lnTo>
                      <a:pt x="392" y="5"/>
                    </a:lnTo>
                    <a:lnTo>
                      <a:pt x="396" y="5"/>
                    </a:lnTo>
                    <a:lnTo>
                      <a:pt x="401" y="5"/>
                    </a:lnTo>
                    <a:lnTo>
                      <a:pt x="406" y="5"/>
                    </a:lnTo>
                    <a:lnTo>
                      <a:pt x="410" y="5"/>
                    </a:lnTo>
                    <a:lnTo>
                      <a:pt x="415" y="0"/>
                    </a:lnTo>
                    <a:lnTo>
                      <a:pt x="419" y="0"/>
                    </a:lnTo>
                    <a:lnTo>
                      <a:pt x="424" y="0"/>
                    </a:lnTo>
                    <a:lnTo>
                      <a:pt x="429" y="0"/>
                    </a:lnTo>
                    <a:lnTo>
                      <a:pt x="433" y="0"/>
                    </a:lnTo>
                    <a:lnTo>
                      <a:pt x="438" y="0"/>
                    </a:lnTo>
                    <a:lnTo>
                      <a:pt x="442" y="0"/>
                    </a:lnTo>
                    <a:lnTo>
                      <a:pt x="447" y="0"/>
                    </a:lnTo>
                    <a:lnTo>
                      <a:pt x="452" y="0"/>
                    </a:lnTo>
                    <a:lnTo>
                      <a:pt x="456" y="0"/>
                    </a:lnTo>
                    <a:lnTo>
                      <a:pt x="461" y="0"/>
                    </a:lnTo>
                    <a:lnTo>
                      <a:pt x="465" y="0"/>
                    </a:lnTo>
                    <a:lnTo>
                      <a:pt x="470" y="0"/>
                    </a:lnTo>
                    <a:lnTo>
                      <a:pt x="475" y="0"/>
                    </a:lnTo>
                    <a:lnTo>
                      <a:pt x="479" y="0"/>
                    </a:lnTo>
                    <a:lnTo>
                      <a:pt x="484" y="0"/>
                    </a:lnTo>
                    <a:lnTo>
                      <a:pt x="488" y="5"/>
                    </a:lnTo>
                    <a:lnTo>
                      <a:pt x="493" y="5"/>
                    </a:lnTo>
                    <a:lnTo>
                      <a:pt x="498" y="5"/>
                    </a:lnTo>
                    <a:lnTo>
                      <a:pt x="502" y="5"/>
                    </a:lnTo>
                    <a:lnTo>
                      <a:pt x="507" y="5"/>
                    </a:lnTo>
                    <a:lnTo>
                      <a:pt x="511" y="10"/>
                    </a:lnTo>
                    <a:lnTo>
                      <a:pt x="516" y="10"/>
                    </a:lnTo>
                    <a:lnTo>
                      <a:pt x="521" y="14"/>
                    </a:lnTo>
                    <a:lnTo>
                      <a:pt x="525" y="14"/>
                    </a:lnTo>
                    <a:lnTo>
                      <a:pt x="530" y="14"/>
                    </a:lnTo>
                    <a:lnTo>
                      <a:pt x="534" y="19"/>
                    </a:lnTo>
                    <a:lnTo>
                      <a:pt x="539" y="23"/>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5"/>
              <p:cNvSpPr>
                <a:spLocks/>
              </p:cNvSpPr>
              <p:nvPr/>
            </p:nvSpPr>
            <p:spPr bwMode="auto">
              <a:xfrm>
                <a:off x="4303" y="2887"/>
                <a:ext cx="520" cy="595"/>
              </a:xfrm>
              <a:custGeom>
                <a:avLst/>
                <a:gdLst>
                  <a:gd name="T0" fmla="*/ 9 w 520"/>
                  <a:gd name="T1" fmla="*/ 5 h 595"/>
                  <a:gd name="T2" fmla="*/ 23 w 520"/>
                  <a:gd name="T3" fmla="*/ 10 h 595"/>
                  <a:gd name="T4" fmla="*/ 37 w 520"/>
                  <a:gd name="T5" fmla="*/ 19 h 595"/>
                  <a:gd name="T6" fmla="*/ 51 w 520"/>
                  <a:gd name="T7" fmla="*/ 28 h 595"/>
                  <a:gd name="T8" fmla="*/ 65 w 520"/>
                  <a:gd name="T9" fmla="*/ 42 h 595"/>
                  <a:gd name="T10" fmla="*/ 78 w 520"/>
                  <a:gd name="T11" fmla="*/ 51 h 595"/>
                  <a:gd name="T12" fmla="*/ 92 w 520"/>
                  <a:gd name="T13" fmla="*/ 65 h 595"/>
                  <a:gd name="T14" fmla="*/ 106 w 520"/>
                  <a:gd name="T15" fmla="*/ 79 h 595"/>
                  <a:gd name="T16" fmla="*/ 120 w 520"/>
                  <a:gd name="T17" fmla="*/ 88 h 595"/>
                  <a:gd name="T18" fmla="*/ 129 w 520"/>
                  <a:gd name="T19" fmla="*/ 102 h 595"/>
                  <a:gd name="T20" fmla="*/ 143 w 520"/>
                  <a:gd name="T21" fmla="*/ 116 h 595"/>
                  <a:gd name="T22" fmla="*/ 152 w 520"/>
                  <a:gd name="T23" fmla="*/ 130 h 595"/>
                  <a:gd name="T24" fmla="*/ 166 w 520"/>
                  <a:gd name="T25" fmla="*/ 143 h 595"/>
                  <a:gd name="T26" fmla="*/ 180 w 520"/>
                  <a:gd name="T27" fmla="*/ 157 h 595"/>
                  <a:gd name="T28" fmla="*/ 189 w 520"/>
                  <a:gd name="T29" fmla="*/ 171 h 595"/>
                  <a:gd name="T30" fmla="*/ 203 w 520"/>
                  <a:gd name="T31" fmla="*/ 185 h 595"/>
                  <a:gd name="T32" fmla="*/ 212 w 520"/>
                  <a:gd name="T33" fmla="*/ 199 h 595"/>
                  <a:gd name="T34" fmla="*/ 226 w 520"/>
                  <a:gd name="T35" fmla="*/ 217 h 595"/>
                  <a:gd name="T36" fmla="*/ 240 w 520"/>
                  <a:gd name="T37" fmla="*/ 231 h 595"/>
                  <a:gd name="T38" fmla="*/ 249 w 520"/>
                  <a:gd name="T39" fmla="*/ 249 h 595"/>
                  <a:gd name="T40" fmla="*/ 263 w 520"/>
                  <a:gd name="T41" fmla="*/ 263 h 595"/>
                  <a:gd name="T42" fmla="*/ 272 w 520"/>
                  <a:gd name="T43" fmla="*/ 282 h 595"/>
                  <a:gd name="T44" fmla="*/ 286 w 520"/>
                  <a:gd name="T45" fmla="*/ 296 h 595"/>
                  <a:gd name="T46" fmla="*/ 299 w 520"/>
                  <a:gd name="T47" fmla="*/ 314 h 595"/>
                  <a:gd name="T48" fmla="*/ 309 w 520"/>
                  <a:gd name="T49" fmla="*/ 328 h 595"/>
                  <a:gd name="T50" fmla="*/ 322 w 520"/>
                  <a:gd name="T51" fmla="*/ 346 h 595"/>
                  <a:gd name="T52" fmla="*/ 336 w 520"/>
                  <a:gd name="T53" fmla="*/ 360 h 595"/>
                  <a:gd name="T54" fmla="*/ 345 w 520"/>
                  <a:gd name="T55" fmla="*/ 379 h 595"/>
                  <a:gd name="T56" fmla="*/ 359 w 520"/>
                  <a:gd name="T57" fmla="*/ 392 h 595"/>
                  <a:gd name="T58" fmla="*/ 368 w 520"/>
                  <a:gd name="T59" fmla="*/ 411 h 595"/>
                  <a:gd name="T60" fmla="*/ 382 w 520"/>
                  <a:gd name="T61" fmla="*/ 425 h 595"/>
                  <a:gd name="T62" fmla="*/ 396 w 520"/>
                  <a:gd name="T63" fmla="*/ 443 h 595"/>
                  <a:gd name="T64" fmla="*/ 405 w 520"/>
                  <a:gd name="T65" fmla="*/ 457 h 595"/>
                  <a:gd name="T66" fmla="*/ 419 w 520"/>
                  <a:gd name="T67" fmla="*/ 471 h 595"/>
                  <a:gd name="T68" fmla="*/ 428 w 520"/>
                  <a:gd name="T69" fmla="*/ 489 h 595"/>
                  <a:gd name="T70" fmla="*/ 442 w 520"/>
                  <a:gd name="T71" fmla="*/ 503 h 595"/>
                  <a:gd name="T72" fmla="*/ 456 w 520"/>
                  <a:gd name="T73" fmla="*/ 517 h 595"/>
                  <a:gd name="T74" fmla="*/ 465 w 520"/>
                  <a:gd name="T75" fmla="*/ 531 h 595"/>
                  <a:gd name="T76" fmla="*/ 479 w 520"/>
                  <a:gd name="T77" fmla="*/ 545 h 595"/>
                  <a:gd name="T78" fmla="*/ 488 w 520"/>
                  <a:gd name="T79" fmla="*/ 558 h 595"/>
                  <a:gd name="T80" fmla="*/ 502 w 520"/>
                  <a:gd name="T81" fmla="*/ 572 h 595"/>
                  <a:gd name="T82" fmla="*/ 516 w 520"/>
                  <a:gd name="T83" fmla="*/ 58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595">
                    <a:moveTo>
                      <a:pt x="0" y="0"/>
                    </a:moveTo>
                    <a:lnTo>
                      <a:pt x="5" y="0"/>
                    </a:lnTo>
                    <a:lnTo>
                      <a:pt x="9" y="5"/>
                    </a:lnTo>
                    <a:lnTo>
                      <a:pt x="14" y="5"/>
                    </a:lnTo>
                    <a:lnTo>
                      <a:pt x="18" y="10"/>
                    </a:lnTo>
                    <a:lnTo>
                      <a:pt x="23" y="10"/>
                    </a:lnTo>
                    <a:lnTo>
                      <a:pt x="28" y="14"/>
                    </a:lnTo>
                    <a:lnTo>
                      <a:pt x="32" y="19"/>
                    </a:lnTo>
                    <a:lnTo>
                      <a:pt x="37" y="19"/>
                    </a:lnTo>
                    <a:lnTo>
                      <a:pt x="42" y="24"/>
                    </a:lnTo>
                    <a:lnTo>
                      <a:pt x="46" y="28"/>
                    </a:lnTo>
                    <a:lnTo>
                      <a:pt x="51" y="28"/>
                    </a:lnTo>
                    <a:lnTo>
                      <a:pt x="55" y="33"/>
                    </a:lnTo>
                    <a:lnTo>
                      <a:pt x="60" y="37"/>
                    </a:lnTo>
                    <a:lnTo>
                      <a:pt x="65" y="42"/>
                    </a:lnTo>
                    <a:lnTo>
                      <a:pt x="69" y="47"/>
                    </a:lnTo>
                    <a:lnTo>
                      <a:pt x="74" y="47"/>
                    </a:lnTo>
                    <a:lnTo>
                      <a:pt x="78" y="51"/>
                    </a:lnTo>
                    <a:lnTo>
                      <a:pt x="83" y="56"/>
                    </a:lnTo>
                    <a:lnTo>
                      <a:pt x="88" y="60"/>
                    </a:lnTo>
                    <a:lnTo>
                      <a:pt x="92" y="65"/>
                    </a:lnTo>
                    <a:lnTo>
                      <a:pt x="97" y="70"/>
                    </a:lnTo>
                    <a:lnTo>
                      <a:pt x="101" y="74"/>
                    </a:lnTo>
                    <a:lnTo>
                      <a:pt x="106" y="79"/>
                    </a:lnTo>
                    <a:lnTo>
                      <a:pt x="111" y="79"/>
                    </a:lnTo>
                    <a:lnTo>
                      <a:pt x="115" y="83"/>
                    </a:lnTo>
                    <a:lnTo>
                      <a:pt x="120" y="88"/>
                    </a:lnTo>
                    <a:lnTo>
                      <a:pt x="124" y="93"/>
                    </a:lnTo>
                    <a:lnTo>
                      <a:pt x="124" y="97"/>
                    </a:lnTo>
                    <a:lnTo>
                      <a:pt x="129" y="102"/>
                    </a:lnTo>
                    <a:lnTo>
                      <a:pt x="134" y="107"/>
                    </a:lnTo>
                    <a:lnTo>
                      <a:pt x="138" y="111"/>
                    </a:lnTo>
                    <a:lnTo>
                      <a:pt x="143" y="116"/>
                    </a:lnTo>
                    <a:lnTo>
                      <a:pt x="147" y="120"/>
                    </a:lnTo>
                    <a:lnTo>
                      <a:pt x="152" y="125"/>
                    </a:lnTo>
                    <a:lnTo>
                      <a:pt x="152" y="130"/>
                    </a:lnTo>
                    <a:lnTo>
                      <a:pt x="157" y="134"/>
                    </a:lnTo>
                    <a:lnTo>
                      <a:pt x="161" y="139"/>
                    </a:lnTo>
                    <a:lnTo>
                      <a:pt x="166" y="143"/>
                    </a:lnTo>
                    <a:lnTo>
                      <a:pt x="170" y="148"/>
                    </a:lnTo>
                    <a:lnTo>
                      <a:pt x="175" y="153"/>
                    </a:lnTo>
                    <a:lnTo>
                      <a:pt x="180" y="157"/>
                    </a:lnTo>
                    <a:lnTo>
                      <a:pt x="184" y="162"/>
                    </a:lnTo>
                    <a:lnTo>
                      <a:pt x="184" y="166"/>
                    </a:lnTo>
                    <a:lnTo>
                      <a:pt x="189" y="171"/>
                    </a:lnTo>
                    <a:lnTo>
                      <a:pt x="193" y="176"/>
                    </a:lnTo>
                    <a:lnTo>
                      <a:pt x="198" y="180"/>
                    </a:lnTo>
                    <a:lnTo>
                      <a:pt x="203" y="185"/>
                    </a:lnTo>
                    <a:lnTo>
                      <a:pt x="207" y="190"/>
                    </a:lnTo>
                    <a:lnTo>
                      <a:pt x="212" y="194"/>
                    </a:lnTo>
                    <a:lnTo>
                      <a:pt x="212" y="199"/>
                    </a:lnTo>
                    <a:lnTo>
                      <a:pt x="217" y="208"/>
                    </a:lnTo>
                    <a:lnTo>
                      <a:pt x="221" y="213"/>
                    </a:lnTo>
                    <a:lnTo>
                      <a:pt x="226" y="217"/>
                    </a:lnTo>
                    <a:lnTo>
                      <a:pt x="230" y="222"/>
                    </a:lnTo>
                    <a:lnTo>
                      <a:pt x="235" y="226"/>
                    </a:lnTo>
                    <a:lnTo>
                      <a:pt x="240" y="231"/>
                    </a:lnTo>
                    <a:lnTo>
                      <a:pt x="244" y="236"/>
                    </a:lnTo>
                    <a:lnTo>
                      <a:pt x="244" y="245"/>
                    </a:lnTo>
                    <a:lnTo>
                      <a:pt x="249" y="249"/>
                    </a:lnTo>
                    <a:lnTo>
                      <a:pt x="253" y="254"/>
                    </a:lnTo>
                    <a:lnTo>
                      <a:pt x="258" y="259"/>
                    </a:lnTo>
                    <a:lnTo>
                      <a:pt x="263" y="263"/>
                    </a:lnTo>
                    <a:lnTo>
                      <a:pt x="267" y="268"/>
                    </a:lnTo>
                    <a:lnTo>
                      <a:pt x="272" y="273"/>
                    </a:lnTo>
                    <a:lnTo>
                      <a:pt x="272" y="282"/>
                    </a:lnTo>
                    <a:lnTo>
                      <a:pt x="276" y="286"/>
                    </a:lnTo>
                    <a:lnTo>
                      <a:pt x="281" y="291"/>
                    </a:lnTo>
                    <a:lnTo>
                      <a:pt x="286" y="296"/>
                    </a:lnTo>
                    <a:lnTo>
                      <a:pt x="290" y="300"/>
                    </a:lnTo>
                    <a:lnTo>
                      <a:pt x="295" y="309"/>
                    </a:lnTo>
                    <a:lnTo>
                      <a:pt x="299" y="314"/>
                    </a:lnTo>
                    <a:lnTo>
                      <a:pt x="304" y="319"/>
                    </a:lnTo>
                    <a:lnTo>
                      <a:pt x="304" y="323"/>
                    </a:lnTo>
                    <a:lnTo>
                      <a:pt x="309" y="328"/>
                    </a:lnTo>
                    <a:lnTo>
                      <a:pt x="313" y="332"/>
                    </a:lnTo>
                    <a:lnTo>
                      <a:pt x="318" y="342"/>
                    </a:lnTo>
                    <a:lnTo>
                      <a:pt x="322" y="346"/>
                    </a:lnTo>
                    <a:lnTo>
                      <a:pt x="327" y="351"/>
                    </a:lnTo>
                    <a:lnTo>
                      <a:pt x="332" y="356"/>
                    </a:lnTo>
                    <a:lnTo>
                      <a:pt x="336" y="360"/>
                    </a:lnTo>
                    <a:lnTo>
                      <a:pt x="336" y="369"/>
                    </a:lnTo>
                    <a:lnTo>
                      <a:pt x="341" y="374"/>
                    </a:lnTo>
                    <a:lnTo>
                      <a:pt x="345" y="379"/>
                    </a:lnTo>
                    <a:lnTo>
                      <a:pt x="350" y="383"/>
                    </a:lnTo>
                    <a:lnTo>
                      <a:pt x="355" y="388"/>
                    </a:lnTo>
                    <a:lnTo>
                      <a:pt x="359" y="392"/>
                    </a:lnTo>
                    <a:lnTo>
                      <a:pt x="364" y="402"/>
                    </a:lnTo>
                    <a:lnTo>
                      <a:pt x="364" y="406"/>
                    </a:lnTo>
                    <a:lnTo>
                      <a:pt x="368" y="411"/>
                    </a:lnTo>
                    <a:lnTo>
                      <a:pt x="373" y="415"/>
                    </a:lnTo>
                    <a:lnTo>
                      <a:pt x="378" y="420"/>
                    </a:lnTo>
                    <a:lnTo>
                      <a:pt x="382" y="425"/>
                    </a:lnTo>
                    <a:lnTo>
                      <a:pt x="387" y="429"/>
                    </a:lnTo>
                    <a:lnTo>
                      <a:pt x="392" y="439"/>
                    </a:lnTo>
                    <a:lnTo>
                      <a:pt x="396" y="443"/>
                    </a:lnTo>
                    <a:lnTo>
                      <a:pt x="396" y="448"/>
                    </a:lnTo>
                    <a:lnTo>
                      <a:pt x="401" y="452"/>
                    </a:lnTo>
                    <a:lnTo>
                      <a:pt x="405" y="457"/>
                    </a:lnTo>
                    <a:lnTo>
                      <a:pt x="410" y="462"/>
                    </a:lnTo>
                    <a:lnTo>
                      <a:pt x="415" y="466"/>
                    </a:lnTo>
                    <a:lnTo>
                      <a:pt x="419" y="471"/>
                    </a:lnTo>
                    <a:lnTo>
                      <a:pt x="424" y="480"/>
                    </a:lnTo>
                    <a:lnTo>
                      <a:pt x="424" y="485"/>
                    </a:lnTo>
                    <a:lnTo>
                      <a:pt x="428" y="489"/>
                    </a:lnTo>
                    <a:lnTo>
                      <a:pt x="433" y="494"/>
                    </a:lnTo>
                    <a:lnTo>
                      <a:pt x="438" y="499"/>
                    </a:lnTo>
                    <a:lnTo>
                      <a:pt x="442" y="503"/>
                    </a:lnTo>
                    <a:lnTo>
                      <a:pt x="447" y="508"/>
                    </a:lnTo>
                    <a:lnTo>
                      <a:pt x="451" y="512"/>
                    </a:lnTo>
                    <a:lnTo>
                      <a:pt x="456" y="517"/>
                    </a:lnTo>
                    <a:lnTo>
                      <a:pt x="456" y="522"/>
                    </a:lnTo>
                    <a:lnTo>
                      <a:pt x="461" y="526"/>
                    </a:lnTo>
                    <a:lnTo>
                      <a:pt x="465" y="531"/>
                    </a:lnTo>
                    <a:lnTo>
                      <a:pt x="470" y="535"/>
                    </a:lnTo>
                    <a:lnTo>
                      <a:pt x="474" y="540"/>
                    </a:lnTo>
                    <a:lnTo>
                      <a:pt x="479" y="545"/>
                    </a:lnTo>
                    <a:lnTo>
                      <a:pt x="484" y="549"/>
                    </a:lnTo>
                    <a:lnTo>
                      <a:pt x="484" y="554"/>
                    </a:lnTo>
                    <a:lnTo>
                      <a:pt x="488" y="558"/>
                    </a:lnTo>
                    <a:lnTo>
                      <a:pt x="493" y="563"/>
                    </a:lnTo>
                    <a:lnTo>
                      <a:pt x="497" y="568"/>
                    </a:lnTo>
                    <a:lnTo>
                      <a:pt x="502" y="572"/>
                    </a:lnTo>
                    <a:lnTo>
                      <a:pt x="507" y="577"/>
                    </a:lnTo>
                    <a:lnTo>
                      <a:pt x="511" y="582"/>
                    </a:lnTo>
                    <a:lnTo>
                      <a:pt x="516" y="586"/>
                    </a:lnTo>
                    <a:lnTo>
                      <a:pt x="516" y="591"/>
                    </a:lnTo>
                    <a:lnTo>
                      <a:pt x="520" y="595"/>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6"/>
              <p:cNvSpPr>
                <a:spLocks/>
              </p:cNvSpPr>
              <p:nvPr/>
            </p:nvSpPr>
            <p:spPr bwMode="auto">
              <a:xfrm>
                <a:off x="4823" y="3482"/>
                <a:ext cx="392" cy="240"/>
              </a:xfrm>
              <a:custGeom>
                <a:avLst/>
                <a:gdLst>
                  <a:gd name="T0" fmla="*/ 5 w 392"/>
                  <a:gd name="T1" fmla="*/ 5 h 240"/>
                  <a:gd name="T2" fmla="*/ 14 w 392"/>
                  <a:gd name="T3" fmla="*/ 14 h 240"/>
                  <a:gd name="T4" fmla="*/ 23 w 392"/>
                  <a:gd name="T5" fmla="*/ 23 h 240"/>
                  <a:gd name="T6" fmla="*/ 33 w 392"/>
                  <a:gd name="T7" fmla="*/ 33 h 240"/>
                  <a:gd name="T8" fmla="*/ 42 w 392"/>
                  <a:gd name="T9" fmla="*/ 42 h 240"/>
                  <a:gd name="T10" fmla="*/ 51 w 392"/>
                  <a:gd name="T11" fmla="*/ 51 h 240"/>
                  <a:gd name="T12" fmla="*/ 60 w 392"/>
                  <a:gd name="T13" fmla="*/ 60 h 240"/>
                  <a:gd name="T14" fmla="*/ 70 w 392"/>
                  <a:gd name="T15" fmla="*/ 70 h 240"/>
                  <a:gd name="T16" fmla="*/ 79 w 392"/>
                  <a:gd name="T17" fmla="*/ 74 h 240"/>
                  <a:gd name="T18" fmla="*/ 88 w 392"/>
                  <a:gd name="T19" fmla="*/ 83 h 240"/>
                  <a:gd name="T20" fmla="*/ 97 w 392"/>
                  <a:gd name="T21" fmla="*/ 93 h 240"/>
                  <a:gd name="T22" fmla="*/ 106 w 392"/>
                  <a:gd name="T23" fmla="*/ 97 h 240"/>
                  <a:gd name="T24" fmla="*/ 116 w 392"/>
                  <a:gd name="T25" fmla="*/ 106 h 240"/>
                  <a:gd name="T26" fmla="*/ 125 w 392"/>
                  <a:gd name="T27" fmla="*/ 116 h 240"/>
                  <a:gd name="T28" fmla="*/ 134 w 392"/>
                  <a:gd name="T29" fmla="*/ 120 h 240"/>
                  <a:gd name="T30" fmla="*/ 143 w 392"/>
                  <a:gd name="T31" fmla="*/ 125 h 240"/>
                  <a:gd name="T32" fmla="*/ 152 w 392"/>
                  <a:gd name="T33" fmla="*/ 134 h 240"/>
                  <a:gd name="T34" fmla="*/ 162 w 392"/>
                  <a:gd name="T35" fmla="*/ 139 h 240"/>
                  <a:gd name="T36" fmla="*/ 171 w 392"/>
                  <a:gd name="T37" fmla="*/ 143 h 240"/>
                  <a:gd name="T38" fmla="*/ 175 w 392"/>
                  <a:gd name="T39" fmla="*/ 153 h 240"/>
                  <a:gd name="T40" fmla="*/ 185 w 392"/>
                  <a:gd name="T41" fmla="*/ 157 h 240"/>
                  <a:gd name="T42" fmla="*/ 194 w 392"/>
                  <a:gd name="T43" fmla="*/ 162 h 240"/>
                  <a:gd name="T44" fmla="*/ 203 w 392"/>
                  <a:gd name="T45" fmla="*/ 166 h 240"/>
                  <a:gd name="T46" fmla="*/ 212 w 392"/>
                  <a:gd name="T47" fmla="*/ 171 h 240"/>
                  <a:gd name="T48" fmla="*/ 222 w 392"/>
                  <a:gd name="T49" fmla="*/ 176 h 240"/>
                  <a:gd name="T50" fmla="*/ 231 w 392"/>
                  <a:gd name="T51" fmla="*/ 180 h 240"/>
                  <a:gd name="T52" fmla="*/ 240 w 392"/>
                  <a:gd name="T53" fmla="*/ 185 h 240"/>
                  <a:gd name="T54" fmla="*/ 249 w 392"/>
                  <a:gd name="T55" fmla="*/ 189 h 240"/>
                  <a:gd name="T56" fmla="*/ 258 w 392"/>
                  <a:gd name="T57" fmla="*/ 194 h 240"/>
                  <a:gd name="T58" fmla="*/ 268 w 392"/>
                  <a:gd name="T59" fmla="*/ 199 h 240"/>
                  <a:gd name="T60" fmla="*/ 277 w 392"/>
                  <a:gd name="T61" fmla="*/ 203 h 240"/>
                  <a:gd name="T62" fmla="*/ 286 w 392"/>
                  <a:gd name="T63" fmla="*/ 208 h 240"/>
                  <a:gd name="T64" fmla="*/ 295 w 392"/>
                  <a:gd name="T65" fmla="*/ 208 h 240"/>
                  <a:gd name="T66" fmla="*/ 304 w 392"/>
                  <a:gd name="T67" fmla="*/ 212 h 240"/>
                  <a:gd name="T68" fmla="*/ 314 w 392"/>
                  <a:gd name="T69" fmla="*/ 217 h 240"/>
                  <a:gd name="T70" fmla="*/ 323 w 392"/>
                  <a:gd name="T71" fmla="*/ 222 h 240"/>
                  <a:gd name="T72" fmla="*/ 332 w 392"/>
                  <a:gd name="T73" fmla="*/ 222 h 240"/>
                  <a:gd name="T74" fmla="*/ 341 w 392"/>
                  <a:gd name="T75" fmla="*/ 226 h 240"/>
                  <a:gd name="T76" fmla="*/ 350 w 392"/>
                  <a:gd name="T77" fmla="*/ 231 h 240"/>
                  <a:gd name="T78" fmla="*/ 360 w 392"/>
                  <a:gd name="T79" fmla="*/ 231 h 240"/>
                  <a:gd name="T80" fmla="*/ 369 w 392"/>
                  <a:gd name="T81" fmla="*/ 236 h 240"/>
                  <a:gd name="T82" fmla="*/ 378 w 392"/>
                  <a:gd name="T83" fmla="*/ 236 h 240"/>
                  <a:gd name="T84" fmla="*/ 387 w 392"/>
                  <a:gd name="T8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240">
                    <a:moveTo>
                      <a:pt x="0" y="0"/>
                    </a:moveTo>
                    <a:lnTo>
                      <a:pt x="5" y="5"/>
                    </a:lnTo>
                    <a:lnTo>
                      <a:pt x="10" y="10"/>
                    </a:lnTo>
                    <a:lnTo>
                      <a:pt x="14" y="14"/>
                    </a:lnTo>
                    <a:lnTo>
                      <a:pt x="19" y="19"/>
                    </a:lnTo>
                    <a:lnTo>
                      <a:pt x="23" y="23"/>
                    </a:lnTo>
                    <a:lnTo>
                      <a:pt x="28" y="28"/>
                    </a:lnTo>
                    <a:lnTo>
                      <a:pt x="33" y="33"/>
                    </a:lnTo>
                    <a:lnTo>
                      <a:pt x="37" y="37"/>
                    </a:lnTo>
                    <a:lnTo>
                      <a:pt x="42" y="42"/>
                    </a:lnTo>
                    <a:lnTo>
                      <a:pt x="47" y="46"/>
                    </a:lnTo>
                    <a:lnTo>
                      <a:pt x="51" y="51"/>
                    </a:lnTo>
                    <a:lnTo>
                      <a:pt x="56" y="56"/>
                    </a:lnTo>
                    <a:lnTo>
                      <a:pt x="60" y="60"/>
                    </a:lnTo>
                    <a:lnTo>
                      <a:pt x="65" y="65"/>
                    </a:lnTo>
                    <a:lnTo>
                      <a:pt x="70" y="70"/>
                    </a:lnTo>
                    <a:lnTo>
                      <a:pt x="74" y="70"/>
                    </a:lnTo>
                    <a:lnTo>
                      <a:pt x="79" y="74"/>
                    </a:lnTo>
                    <a:lnTo>
                      <a:pt x="83" y="79"/>
                    </a:lnTo>
                    <a:lnTo>
                      <a:pt x="88" y="83"/>
                    </a:lnTo>
                    <a:lnTo>
                      <a:pt x="93" y="88"/>
                    </a:lnTo>
                    <a:lnTo>
                      <a:pt x="97" y="93"/>
                    </a:lnTo>
                    <a:lnTo>
                      <a:pt x="102" y="97"/>
                    </a:lnTo>
                    <a:lnTo>
                      <a:pt x="106" y="97"/>
                    </a:lnTo>
                    <a:lnTo>
                      <a:pt x="111" y="102"/>
                    </a:lnTo>
                    <a:lnTo>
                      <a:pt x="116" y="106"/>
                    </a:lnTo>
                    <a:lnTo>
                      <a:pt x="120" y="111"/>
                    </a:lnTo>
                    <a:lnTo>
                      <a:pt x="125" y="116"/>
                    </a:lnTo>
                    <a:lnTo>
                      <a:pt x="129" y="116"/>
                    </a:lnTo>
                    <a:lnTo>
                      <a:pt x="134" y="120"/>
                    </a:lnTo>
                    <a:lnTo>
                      <a:pt x="139" y="125"/>
                    </a:lnTo>
                    <a:lnTo>
                      <a:pt x="143" y="125"/>
                    </a:lnTo>
                    <a:lnTo>
                      <a:pt x="148" y="129"/>
                    </a:lnTo>
                    <a:lnTo>
                      <a:pt x="152" y="134"/>
                    </a:lnTo>
                    <a:lnTo>
                      <a:pt x="157" y="139"/>
                    </a:lnTo>
                    <a:lnTo>
                      <a:pt x="162" y="139"/>
                    </a:lnTo>
                    <a:lnTo>
                      <a:pt x="166" y="143"/>
                    </a:lnTo>
                    <a:lnTo>
                      <a:pt x="171" y="143"/>
                    </a:lnTo>
                    <a:lnTo>
                      <a:pt x="180" y="153"/>
                    </a:lnTo>
                    <a:lnTo>
                      <a:pt x="175" y="153"/>
                    </a:lnTo>
                    <a:lnTo>
                      <a:pt x="180" y="153"/>
                    </a:lnTo>
                    <a:lnTo>
                      <a:pt x="185" y="157"/>
                    </a:lnTo>
                    <a:lnTo>
                      <a:pt x="189" y="157"/>
                    </a:lnTo>
                    <a:lnTo>
                      <a:pt x="194" y="162"/>
                    </a:lnTo>
                    <a:lnTo>
                      <a:pt x="198" y="162"/>
                    </a:lnTo>
                    <a:lnTo>
                      <a:pt x="203" y="166"/>
                    </a:lnTo>
                    <a:lnTo>
                      <a:pt x="208" y="171"/>
                    </a:lnTo>
                    <a:lnTo>
                      <a:pt x="212" y="171"/>
                    </a:lnTo>
                    <a:lnTo>
                      <a:pt x="217" y="176"/>
                    </a:lnTo>
                    <a:lnTo>
                      <a:pt x="222" y="176"/>
                    </a:lnTo>
                    <a:lnTo>
                      <a:pt x="226" y="180"/>
                    </a:lnTo>
                    <a:lnTo>
                      <a:pt x="231" y="180"/>
                    </a:lnTo>
                    <a:lnTo>
                      <a:pt x="235" y="180"/>
                    </a:lnTo>
                    <a:lnTo>
                      <a:pt x="240" y="185"/>
                    </a:lnTo>
                    <a:lnTo>
                      <a:pt x="245" y="189"/>
                    </a:lnTo>
                    <a:lnTo>
                      <a:pt x="249" y="189"/>
                    </a:lnTo>
                    <a:lnTo>
                      <a:pt x="254" y="194"/>
                    </a:lnTo>
                    <a:lnTo>
                      <a:pt x="258" y="194"/>
                    </a:lnTo>
                    <a:lnTo>
                      <a:pt x="263" y="194"/>
                    </a:lnTo>
                    <a:lnTo>
                      <a:pt x="268" y="199"/>
                    </a:lnTo>
                    <a:lnTo>
                      <a:pt x="272" y="203"/>
                    </a:lnTo>
                    <a:lnTo>
                      <a:pt x="277" y="203"/>
                    </a:lnTo>
                    <a:lnTo>
                      <a:pt x="281" y="203"/>
                    </a:lnTo>
                    <a:lnTo>
                      <a:pt x="286" y="208"/>
                    </a:lnTo>
                    <a:lnTo>
                      <a:pt x="291" y="208"/>
                    </a:lnTo>
                    <a:lnTo>
                      <a:pt x="295" y="208"/>
                    </a:lnTo>
                    <a:lnTo>
                      <a:pt x="300" y="212"/>
                    </a:lnTo>
                    <a:lnTo>
                      <a:pt x="304" y="212"/>
                    </a:lnTo>
                    <a:lnTo>
                      <a:pt x="309" y="217"/>
                    </a:lnTo>
                    <a:lnTo>
                      <a:pt x="314" y="217"/>
                    </a:lnTo>
                    <a:lnTo>
                      <a:pt x="318" y="217"/>
                    </a:lnTo>
                    <a:lnTo>
                      <a:pt x="323" y="222"/>
                    </a:lnTo>
                    <a:lnTo>
                      <a:pt x="327" y="222"/>
                    </a:lnTo>
                    <a:lnTo>
                      <a:pt x="332" y="222"/>
                    </a:lnTo>
                    <a:lnTo>
                      <a:pt x="337" y="226"/>
                    </a:lnTo>
                    <a:lnTo>
                      <a:pt x="341" y="226"/>
                    </a:lnTo>
                    <a:lnTo>
                      <a:pt x="346" y="226"/>
                    </a:lnTo>
                    <a:lnTo>
                      <a:pt x="350" y="231"/>
                    </a:lnTo>
                    <a:lnTo>
                      <a:pt x="355" y="231"/>
                    </a:lnTo>
                    <a:lnTo>
                      <a:pt x="360" y="231"/>
                    </a:lnTo>
                    <a:lnTo>
                      <a:pt x="364" y="236"/>
                    </a:lnTo>
                    <a:lnTo>
                      <a:pt x="369" y="236"/>
                    </a:lnTo>
                    <a:lnTo>
                      <a:pt x="373" y="236"/>
                    </a:lnTo>
                    <a:lnTo>
                      <a:pt x="378" y="236"/>
                    </a:lnTo>
                    <a:lnTo>
                      <a:pt x="383" y="236"/>
                    </a:lnTo>
                    <a:lnTo>
                      <a:pt x="387" y="240"/>
                    </a:lnTo>
                    <a:lnTo>
                      <a:pt x="392" y="240"/>
                    </a:lnTo>
                  </a:path>
                </a:pathLst>
              </a:custGeom>
              <a:noFill/>
              <a:ln w="190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7"/>
              <p:cNvSpPr>
                <a:spLocks/>
              </p:cNvSpPr>
              <p:nvPr/>
            </p:nvSpPr>
            <p:spPr bwMode="auto">
              <a:xfrm>
                <a:off x="3216" y="2970"/>
                <a:ext cx="562" cy="794"/>
              </a:xfrm>
              <a:custGeom>
                <a:avLst/>
                <a:gdLst>
                  <a:gd name="T0" fmla="*/ 9 w 562"/>
                  <a:gd name="T1" fmla="*/ 794 h 794"/>
                  <a:gd name="T2" fmla="*/ 23 w 562"/>
                  <a:gd name="T3" fmla="*/ 794 h 794"/>
                  <a:gd name="T4" fmla="*/ 37 w 562"/>
                  <a:gd name="T5" fmla="*/ 794 h 794"/>
                  <a:gd name="T6" fmla="*/ 51 w 562"/>
                  <a:gd name="T7" fmla="*/ 794 h 794"/>
                  <a:gd name="T8" fmla="*/ 65 w 562"/>
                  <a:gd name="T9" fmla="*/ 794 h 794"/>
                  <a:gd name="T10" fmla="*/ 78 w 562"/>
                  <a:gd name="T11" fmla="*/ 794 h 794"/>
                  <a:gd name="T12" fmla="*/ 92 w 562"/>
                  <a:gd name="T13" fmla="*/ 794 h 794"/>
                  <a:gd name="T14" fmla="*/ 106 w 562"/>
                  <a:gd name="T15" fmla="*/ 794 h 794"/>
                  <a:gd name="T16" fmla="*/ 120 w 562"/>
                  <a:gd name="T17" fmla="*/ 794 h 794"/>
                  <a:gd name="T18" fmla="*/ 134 w 562"/>
                  <a:gd name="T19" fmla="*/ 794 h 794"/>
                  <a:gd name="T20" fmla="*/ 148 w 562"/>
                  <a:gd name="T21" fmla="*/ 794 h 794"/>
                  <a:gd name="T22" fmla="*/ 161 w 562"/>
                  <a:gd name="T23" fmla="*/ 794 h 794"/>
                  <a:gd name="T24" fmla="*/ 175 w 562"/>
                  <a:gd name="T25" fmla="*/ 794 h 794"/>
                  <a:gd name="T26" fmla="*/ 189 w 562"/>
                  <a:gd name="T27" fmla="*/ 794 h 794"/>
                  <a:gd name="T28" fmla="*/ 203 w 562"/>
                  <a:gd name="T29" fmla="*/ 794 h 794"/>
                  <a:gd name="T30" fmla="*/ 217 w 562"/>
                  <a:gd name="T31" fmla="*/ 794 h 794"/>
                  <a:gd name="T32" fmla="*/ 230 w 562"/>
                  <a:gd name="T33" fmla="*/ 794 h 794"/>
                  <a:gd name="T34" fmla="*/ 244 w 562"/>
                  <a:gd name="T35" fmla="*/ 794 h 794"/>
                  <a:gd name="T36" fmla="*/ 258 w 562"/>
                  <a:gd name="T37" fmla="*/ 794 h 794"/>
                  <a:gd name="T38" fmla="*/ 272 w 562"/>
                  <a:gd name="T39" fmla="*/ 794 h 794"/>
                  <a:gd name="T40" fmla="*/ 286 w 562"/>
                  <a:gd name="T41" fmla="*/ 794 h 794"/>
                  <a:gd name="T42" fmla="*/ 300 w 562"/>
                  <a:gd name="T43" fmla="*/ 794 h 794"/>
                  <a:gd name="T44" fmla="*/ 313 w 562"/>
                  <a:gd name="T45" fmla="*/ 794 h 794"/>
                  <a:gd name="T46" fmla="*/ 327 w 562"/>
                  <a:gd name="T47" fmla="*/ 794 h 794"/>
                  <a:gd name="T48" fmla="*/ 341 w 562"/>
                  <a:gd name="T49" fmla="*/ 794 h 794"/>
                  <a:gd name="T50" fmla="*/ 355 w 562"/>
                  <a:gd name="T51" fmla="*/ 794 h 794"/>
                  <a:gd name="T52" fmla="*/ 369 w 562"/>
                  <a:gd name="T53" fmla="*/ 794 h 794"/>
                  <a:gd name="T54" fmla="*/ 382 w 562"/>
                  <a:gd name="T55" fmla="*/ 794 h 794"/>
                  <a:gd name="T56" fmla="*/ 396 w 562"/>
                  <a:gd name="T57" fmla="*/ 328 h 794"/>
                  <a:gd name="T58" fmla="*/ 410 w 562"/>
                  <a:gd name="T59" fmla="*/ 305 h 794"/>
                  <a:gd name="T60" fmla="*/ 424 w 562"/>
                  <a:gd name="T61" fmla="*/ 282 h 794"/>
                  <a:gd name="T62" fmla="*/ 433 w 562"/>
                  <a:gd name="T63" fmla="*/ 259 h 794"/>
                  <a:gd name="T64" fmla="*/ 447 w 562"/>
                  <a:gd name="T65" fmla="*/ 240 h 794"/>
                  <a:gd name="T66" fmla="*/ 456 w 562"/>
                  <a:gd name="T67" fmla="*/ 217 h 794"/>
                  <a:gd name="T68" fmla="*/ 470 w 562"/>
                  <a:gd name="T69" fmla="*/ 190 h 794"/>
                  <a:gd name="T70" fmla="*/ 484 w 562"/>
                  <a:gd name="T71" fmla="*/ 166 h 794"/>
                  <a:gd name="T72" fmla="*/ 493 w 562"/>
                  <a:gd name="T73" fmla="*/ 143 h 794"/>
                  <a:gd name="T74" fmla="*/ 507 w 562"/>
                  <a:gd name="T75" fmla="*/ 120 h 794"/>
                  <a:gd name="T76" fmla="*/ 516 w 562"/>
                  <a:gd name="T77" fmla="*/ 93 h 794"/>
                  <a:gd name="T78" fmla="*/ 530 w 562"/>
                  <a:gd name="T79" fmla="*/ 70 h 794"/>
                  <a:gd name="T80" fmla="*/ 544 w 562"/>
                  <a:gd name="T81" fmla="*/ 42 h 794"/>
                  <a:gd name="T82" fmla="*/ 553 w 562"/>
                  <a:gd name="T83" fmla="*/ 19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2" h="794">
                    <a:moveTo>
                      <a:pt x="0" y="794"/>
                    </a:moveTo>
                    <a:lnTo>
                      <a:pt x="5" y="794"/>
                    </a:lnTo>
                    <a:lnTo>
                      <a:pt x="9" y="794"/>
                    </a:lnTo>
                    <a:lnTo>
                      <a:pt x="14" y="794"/>
                    </a:lnTo>
                    <a:lnTo>
                      <a:pt x="19" y="794"/>
                    </a:lnTo>
                    <a:lnTo>
                      <a:pt x="23" y="794"/>
                    </a:lnTo>
                    <a:lnTo>
                      <a:pt x="28" y="794"/>
                    </a:lnTo>
                    <a:lnTo>
                      <a:pt x="32" y="794"/>
                    </a:lnTo>
                    <a:lnTo>
                      <a:pt x="37" y="794"/>
                    </a:lnTo>
                    <a:lnTo>
                      <a:pt x="42" y="794"/>
                    </a:lnTo>
                    <a:lnTo>
                      <a:pt x="46" y="794"/>
                    </a:lnTo>
                    <a:lnTo>
                      <a:pt x="51" y="794"/>
                    </a:lnTo>
                    <a:lnTo>
                      <a:pt x="55" y="794"/>
                    </a:lnTo>
                    <a:lnTo>
                      <a:pt x="60" y="794"/>
                    </a:lnTo>
                    <a:lnTo>
                      <a:pt x="65" y="794"/>
                    </a:lnTo>
                    <a:lnTo>
                      <a:pt x="69" y="794"/>
                    </a:lnTo>
                    <a:lnTo>
                      <a:pt x="74" y="794"/>
                    </a:lnTo>
                    <a:lnTo>
                      <a:pt x="78" y="794"/>
                    </a:lnTo>
                    <a:lnTo>
                      <a:pt x="83" y="794"/>
                    </a:lnTo>
                    <a:lnTo>
                      <a:pt x="88" y="794"/>
                    </a:lnTo>
                    <a:lnTo>
                      <a:pt x="92" y="794"/>
                    </a:lnTo>
                    <a:lnTo>
                      <a:pt x="97" y="794"/>
                    </a:lnTo>
                    <a:lnTo>
                      <a:pt x="102" y="794"/>
                    </a:lnTo>
                    <a:lnTo>
                      <a:pt x="106" y="794"/>
                    </a:lnTo>
                    <a:lnTo>
                      <a:pt x="111" y="794"/>
                    </a:lnTo>
                    <a:lnTo>
                      <a:pt x="115" y="794"/>
                    </a:lnTo>
                    <a:lnTo>
                      <a:pt x="120" y="794"/>
                    </a:lnTo>
                    <a:lnTo>
                      <a:pt x="125" y="794"/>
                    </a:lnTo>
                    <a:lnTo>
                      <a:pt x="129" y="794"/>
                    </a:lnTo>
                    <a:lnTo>
                      <a:pt x="134" y="794"/>
                    </a:lnTo>
                    <a:lnTo>
                      <a:pt x="138" y="794"/>
                    </a:lnTo>
                    <a:lnTo>
                      <a:pt x="143" y="794"/>
                    </a:lnTo>
                    <a:lnTo>
                      <a:pt x="148" y="794"/>
                    </a:lnTo>
                    <a:lnTo>
                      <a:pt x="152" y="794"/>
                    </a:lnTo>
                    <a:lnTo>
                      <a:pt x="157" y="794"/>
                    </a:lnTo>
                    <a:lnTo>
                      <a:pt x="161" y="794"/>
                    </a:lnTo>
                    <a:lnTo>
                      <a:pt x="166" y="794"/>
                    </a:lnTo>
                    <a:lnTo>
                      <a:pt x="171" y="794"/>
                    </a:lnTo>
                    <a:lnTo>
                      <a:pt x="175" y="794"/>
                    </a:lnTo>
                    <a:lnTo>
                      <a:pt x="180" y="794"/>
                    </a:lnTo>
                    <a:lnTo>
                      <a:pt x="184" y="794"/>
                    </a:lnTo>
                    <a:lnTo>
                      <a:pt x="189" y="794"/>
                    </a:lnTo>
                    <a:lnTo>
                      <a:pt x="194" y="794"/>
                    </a:lnTo>
                    <a:lnTo>
                      <a:pt x="198" y="794"/>
                    </a:lnTo>
                    <a:lnTo>
                      <a:pt x="203" y="794"/>
                    </a:lnTo>
                    <a:lnTo>
                      <a:pt x="207" y="794"/>
                    </a:lnTo>
                    <a:lnTo>
                      <a:pt x="212" y="794"/>
                    </a:lnTo>
                    <a:lnTo>
                      <a:pt x="217" y="794"/>
                    </a:lnTo>
                    <a:lnTo>
                      <a:pt x="221" y="794"/>
                    </a:lnTo>
                    <a:lnTo>
                      <a:pt x="226" y="794"/>
                    </a:lnTo>
                    <a:lnTo>
                      <a:pt x="230" y="794"/>
                    </a:lnTo>
                    <a:lnTo>
                      <a:pt x="235" y="794"/>
                    </a:lnTo>
                    <a:lnTo>
                      <a:pt x="240" y="794"/>
                    </a:lnTo>
                    <a:lnTo>
                      <a:pt x="244" y="794"/>
                    </a:lnTo>
                    <a:lnTo>
                      <a:pt x="249" y="794"/>
                    </a:lnTo>
                    <a:lnTo>
                      <a:pt x="253" y="794"/>
                    </a:lnTo>
                    <a:lnTo>
                      <a:pt x="258" y="794"/>
                    </a:lnTo>
                    <a:lnTo>
                      <a:pt x="263" y="794"/>
                    </a:lnTo>
                    <a:lnTo>
                      <a:pt x="267" y="794"/>
                    </a:lnTo>
                    <a:lnTo>
                      <a:pt x="272" y="794"/>
                    </a:lnTo>
                    <a:lnTo>
                      <a:pt x="277" y="794"/>
                    </a:lnTo>
                    <a:lnTo>
                      <a:pt x="281" y="794"/>
                    </a:lnTo>
                    <a:lnTo>
                      <a:pt x="286" y="794"/>
                    </a:lnTo>
                    <a:lnTo>
                      <a:pt x="290" y="794"/>
                    </a:lnTo>
                    <a:lnTo>
                      <a:pt x="295" y="794"/>
                    </a:lnTo>
                    <a:lnTo>
                      <a:pt x="300" y="794"/>
                    </a:lnTo>
                    <a:lnTo>
                      <a:pt x="304" y="794"/>
                    </a:lnTo>
                    <a:lnTo>
                      <a:pt x="309" y="794"/>
                    </a:lnTo>
                    <a:lnTo>
                      <a:pt x="313" y="794"/>
                    </a:lnTo>
                    <a:lnTo>
                      <a:pt x="318" y="794"/>
                    </a:lnTo>
                    <a:lnTo>
                      <a:pt x="323" y="794"/>
                    </a:lnTo>
                    <a:lnTo>
                      <a:pt x="327" y="794"/>
                    </a:lnTo>
                    <a:lnTo>
                      <a:pt x="332" y="794"/>
                    </a:lnTo>
                    <a:lnTo>
                      <a:pt x="336" y="794"/>
                    </a:lnTo>
                    <a:lnTo>
                      <a:pt x="341" y="794"/>
                    </a:lnTo>
                    <a:lnTo>
                      <a:pt x="346" y="794"/>
                    </a:lnTo>
                    <a:lnTo>
                      <a:pt x="350" y="794"/>
                    </a:lnTo>
                    <a:lnTo>
                      <a:pt x="355" y="794"/>
                    </a:lnTo>
                    <a:lnTo>
                      <a:pt x="359" y="794"/>
                    </a:lnTo>
                    <a:lnTo>
                      <a:pt x="364" y="794"/>
                    </a:lnTo>
                    <a:lnTo>
                      <a:pt x="369" y="794"/>
                    </a:lnTo>
                    <a:lnTo>
                      <a:pt x="373" y="794"/>
                    </a:lnTo>
                    <a:lnTo>
                      <a:pt x="378" y="794"/>
                    </a:lnTo>
                    <a:lnTo>
                      <a:pt x="382" y="794"/>
                    </a:lnTo>
                    <a:lnTo>
                      <a:pt x="387" y="794"/>
                    </a:lnTo>
                    <a:lnTo>
                      <a:pt x="392" y="794"/>
                    </a:lnTo>
                    <a:lnTo>
                      <a:pt x="396" y="328"/>
                    </a:lnTo>
                    <a:lnTo>
                      <a:pt x="401" y="319"/>
                    </a:lnTo>
                    <a:lnTo>
                      <a:pt x="405" y="314"/>
                    </a:lnTo>
                    <a:lnTo>
                      <a:pt x="410" y="305"/>
                    </a:lnTo>
                    <a:lnTo>
                      <a:pt x="415" y="296"/>
                    </a:lnTo>
                    <a:lnTo>
                      <a:pt x="419" y="291"/>
                    </a:lnTo>
                    <a:lnTo>
                      <a:pt x="424" y="282"/>
                    </a:lnTo>
                    <a:lnTo>
                      <a:pt x="424" y="277"/>
                    </a:lnTo>
                    <a:lnTo>
                      <a:pt x="428" y="268"/>
                    </a:lnTo>
                    <a:lnTo>
                      <a:pt x="433" y="259"/>
                    </a:lnTo>
                    <a:lnTo>
                      <a:pt x="438" y="254"/>
                    </a:lnTo>
                    <a:lnTo>
                      <a:pt x="442" y="245"/>
                    </a:lnTo>
                    <a:lnTo>
                      <a:pt x="447" y="240"/>
                    </a:lnTo>
                    <a:lnTo>
                      <a:pt x="452" y="231"/>
                    </a:lnTo>
                    <a:lnTo>
                      <a:pt x="452" y="222"/>
                    </a:lnTo>
                    <a:lnTo>
                      <a:pt x="456" y="217"/>
                    </a:lnTo>
                    <a:lnTo>
                      <a:pt x="461" y="208"/>
                    </a:lnTo>
                    <a:lnTo>
                      <a:pt x="465" y="199"/>
                    </a:lnTo>
                    <a:lnTo>
                      <a:pt x="470" y="190"/>
                    </a:lnTo>
                    <a:lnTo>
                      <a:pt x="475" y="185"/>
                    </a:lnTo>
                    <a:lnTo>
                      <a:pt x="479" y="176"/>
                    </a:lnTo>
                    <a:lnTo>
                      <a:pt x="484" y="166"/>
                    </a:lnTo>
                    <a:lnTo>
                      <a:pt x="484" y="157"/>
                    </a:lnTo>
                    <a:lnTo>
                      <a:pt x="488" y="153"/>
                    </a:lnTo>
                    <a:lnTo>
                      <a:pt x="493" y="143"/>
                    </a:lnTo>
                    <a:lnTo>
                      <a:pt x="498" y="134"/>
                    </a:lnTo>
                    <a:lnTo>
                      <a:pt x="502" y="125"/>
                    </a:lnTo>
                    <a:lnTo>
                      <a:pt x="507" y="120"/>
                    </a:lnTo>
                    <a:lnTo>
                      <a:pt x="511" y="111"/>
                    </a:lnTo>
                    <a:lnTo>
                      <a:pt x="511" y="102"/>
                    </a:lnTo>
                    <a:lnTo>
                      <a:pt x="516" y="93"/>
                    </a:lnTo>
                    <a:lnTo>
                      <a:pt x="521" y="83"/>
                    </a:lnTo>
                    <a:lnTo>
                      <a:pt x="525" y="79"/>
                    </a:lnTo>
                    <a:lnTo>
                      <a:pt x="530" y="70"/>
                    </a:lnTo>
                    <a:lnTo>
                      <a:pt x="534" y="60"/>
                    </a:lnTo>
                    <a:lnTo>
                      <a:pt x="539" y="51"/>
                    </a:lnTo>
                    <a:lnTo>
                      <a:pt x="544" y="42"/>
                    </a:lnTo>
                    <a:lnTo>
                      <a:pt x="544" y="33"/>
                    </a:lnTo>
                    <a:lnTo>
                      <a:pt x="548" y="24"/>
                    </a:lnTo>
                    <a:lnTo>
                      <a:pt x="553" y="19"/>
                    </a:lnTo>
                    <a:lnTo>
                      <a:pt x="557" y="10"/>
                    </a:lnTo>
                    <a:lnTo>
                      <a:pt x="562"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8"/>
              <p:cNvSpPr>
                <a:spLocks/>
              </p:cNvSpPr>
              <p:nvPr/>
            </p:nvSpPr>
            <p:spPr bwMode="auto">
              <a:xfrm>
                <a:off x="3778" y="2330"/>
                <a:ext cx="530" cy="640"/>
              </a:xfrm>
              <a:custGeom>
                <a:avLst/>
                <a:gdLst>
                  <a:gd name="T0" fmla="*/ 9 w 530"/>
                  <a:gd name="T1" fmla="*/ 622 h 640"/>
                  <a:gd name="T2" fmla="*/ 18 w 530"/>
                  <a:gd name="T3" fmla="*/ 599 h 640"/>
                  <a:gd name="T4" fmla="*/ 32 w 530"/>
                  <a:gd name="T5" fmla="*/ 571 h 640"/>
                  <a:gd name="T6" fmla="*/ 41 w 530"/>
                  <a:gd name="T7" fmla="*/ 544 h 640"/>
                  <a:gd name="T8" fmla="*/ 55 w 530"/>
                  <a:gd name="T9" fmla="*/ 521 h 640"/>
                  <a:gd name="T10" fmla="*/ 69 w 530"/>
                  <a:gd name="T11" fmla="*/ 493 h 640"/>
                  <a:gd name="T12" fmla="*/ 78 w 530"/>
                  <a:gd name="T13" fmla="*/ 465 h 640"/>
                  <a:gd name="T14" fmla="*/ 92 w 530"/>
                  <a:gd name="T15" fmla="*/ 442 h 640"/>
                  <a:gd name="T16" fmla="*/ 101 w 530"/>
                  <a:gd name="T17" fmla="*/ 415 h 640"/>
                  <a:gd name="T18" fmla="*/ 115 w 530"/>
                  <a:gd name="T19" fmla="*/ 391 h 640"/>
                  <a:gd name="T20" fmla="*/ 129 w 530"/>
                  <a:gd name="T21" fmla="*/ 364 h 640"/>
                  <a:gd name="T22" fmla="*/ 138 w 530"/>
                  <a:gd name="T23" fmla="*/ 341 h 640"/>
                  <a:gd name="T24" fmla="*/ 152 w 530"/>
                  <a:gd name="T25" fmla="*/ 318 h 640"/>
                  <a:gd name="T26" fmla="*/ 161 w 530"/>
                  <a:gd name="T27" fmla="*/ 295 h 640"/>
                  <a:gd name="T28" fmla="*/ 175 w 530"/>
                  <a:gd name="T29" fmla="*/ 272 h 640"/>
                  <a:gd name="T30" fmla="*/ 189 w 530"/>
                  <a:gd name="T31" fmla="*/ 249 h 640"/>
                  <a:gd name="T32" fmla="*/ 198 w 530"/>
                  <a:gd name="T33" fmla="*/ 225 h 640"/>
                  <a:gd name="T34" fmla="*/ 212 w 530"/>
                  <a:gd name="T35" fmla="*/ 207 h 640"/>
                  <a:gd name="T36" fmla="*/ 221 w 530"/>
                  <a:gd name="T37" fmla="*/ 184 h 640"/>
                  <a:gd name="T38" fmla="*/ 235 w 530"/>
                  <a:gd name="T39" fmla="*/ 166 h 640"/>
                  <a:gd name="T40" fmla="*/ 249 w 530"/>
                  <a:gd name="T41" fmla="*/ 147 h 640"/>
                  <a:gd name="T42" fmla="*/ 258 w 530"/>
                  <a:gd name="T43" fmla="*/ 129 h 640"/>
                  <a:gd name="T44" fmla="*/ 272 w 530"/>
                  <a:gd name="T45" fmla="*/ 115 h 640"/>
                  <a:gd name="T46" fmla="*/ 286 w 530"/>
                  <a:gd name="T47" fmla="*/ 96 h 640"/>
                  <a:gd name="T48" fmla="*/ 295 w 530"/>
                  <a:gd name="T49" fmla="*/ 83 h 640"/>
                  <a:gd name="T50" fmla="*/ 309 w 530"/>
                  <a:gd name="T51" fmla="*/ 69 h 640"/>
                  <a:gd name="T52" fmla="*/ 318 w 530"/>
                  <a:gd name="T53" fmla="*/ 55 h 640"/>
                  <a:gd name="T54" fmla="*/ 332 w 530"/>
                  <a:gd name="T55" fmla="*/ 46 h 640"/>
                  <a:gd name="T56" fmla="*/ 345 w 530"/>
                  <a:gd name="T57" fmla="*/ 32 h 640"/>
                  <a:gd name="T58" fmla="*/ 359 w 530"/>
                  <a:gd name="T59" fmla="*/ 23 h 640"/>
                  <a:gd name="T60" fmla="*/ 373 w 530"/>
                  <a:gd name="T61" fmla="*/ 13 h 640"/>
                  <a:gd name="T62" fmla="*/ 387 w 530"/>
                  <a:gd name="T63" fmla="*/ 9 h 640"/>
                  <a:gd name="T64" fmla="*/ 401 w 530"/>
                  <a:gd name="T65" fmla="*/ 4 h 640"/>
                  <a:gd name="T66" fmla="*/ 415 w 530"/>
                  <a:gd name="T67" fmla="*/ 0 h 640"/>
                  <a:gd name="T68" fmla="*/ 428 w 530"/>
                  <a:gd name="T69" fmla="*/ 0 h 640"/>
                  <a:gd name="T70" fmla="*/ 442 w 530"/>
                  <a:gd name="T71" fmla="*/ 0 h 640"/>
                  <a:gd name="T72" fmla="*/ 456 w 530"/>
                  <a:gd name="T73" fmla="*/ 0 h 640"/>
                  <a:gd name="T74" fmla="*/ 470 w 530"/>
                  <a:gd name="T75" fmla="*/ 4 h 640"/>
                  <a:gd name="T76" fmla="*/ 484 w 530"/>
                  <a:gd name="T77" fmla="*/ 9 h 640"/>
                  <a:gd name="T78" fmla="*/ 497 w 530"/>
                  <a:gd name="T79" fmla="*/ 18 h 640"/>
                  <a:gd name="T80" fmla="*/ 511 w 530"/>
                  <a:gd name="T81" fmla="*/ 23 h 640"/>
                  <a:gd name="T82" fmla="*/ 530 w 530"/>
                  <a:gd name="T83" fmla="*/ 3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0" h="640">
                    <a:moveTo>
                      <a:pt x="0" y="640"/>
                    </a:moveTo>
                    <a:lnTo>
                      <a:pt x="5" y="631"/>
                    </a:lnTo>
                    <a:lnTo>
                      <a:pt x="9" y="622"/>
                    </a:lnTo>
                    <a:lnTo>
                      <a:pt x="9" y="613"/>
                    </a:lnTo>
                    <a:lnTo>
                      <a:pt x="14" y="604"/>
                    </a:lnTo>
                    <a:lnTo>
                      <a:pt x="18" y="599"/>
                    </a:lnTo>
                    <a:lnTo>
                      <a:pt x="23" y="590"/>
                    </a:lnTo>
                    <a:lnTo>
                      <a:pt x="28" y="581"/>
                    </a:lnTo>
                    <a:lnTo>
                      <a:pt x="32" y="571"/>
                    </a:lnTo>
                    <a:lnTo>
                      <a:pt x="37" y="562"/>
                    </a:lnTo>
                    <a:lnTo>
                      <a:pt x="41" y="553"/>
                    </a:lnTo>
                    <a:lnTo>
                      <a:pt x="41" y="544"/>
                    </a:lnTo>
                    <a:lnTo>
                      <a:pt x="46" y="534"/>
                    </a:lnTo>
                    <a:lnTo>
                      <a:pt x="51" y="525"/>
                    </a:lnTo>
                    <a:lnTo>
                      <a:pt x="55" y="521"/>
                    </a:lnTo>
                    <a:lnTo>
                      <a:pt x="60" y="511"/>
                    </a:lnTo>
                    <a:lnTo>
                      <a:pt x="65" y="502"/>
                    </a:lnTo>
                    <a:lnTo>
                      <a:pt x="69" y="493"/>
                    </a:lnTo>
                    <a:lnTo>
                      <a:pt x="74" y="484"/>
                    </a:lnTo>
                    <a:lnTo>
                      <a:pt x="74" y="474"/>
                    </a:lnTo>
                    <a:lnTo>
                      <a:pt x="78" y="465"/>
                    </a:lnTo>
                    <a:lnTo>
                      <a:pt x="83" y="456"/>
                    </a:lnTo>
                    <a:lnTo>
                      <a:pt x="88" y="451"/>
                    </a:lnTo>
                    <a:lnTo>
                      <a:pt x="92" y="442"/>
                    </a:lnTo>
                    <a:lnTo>
                      <a:pt x="97" y="433"/>
                    </a:lnTo>
                    <a:lnTo>
                      <a:pt x="101" y="424"/>
                    </a:lnTo>
                    <a:lnTo>
                      <a:pt x="101" y="415"/>
                    </a:lnTo>
                    <a:lnTo>
                      <a:pt x="106" y="405"/>
                    </a:lnTo>
                    <a:lnTo>
                      <a:pt x="111" y="401"/>
                    </a:lnTo>
                    <a:lnTo>
                      <a:pt x="115" y="391"/>
                    </a:lnTo>
                    <a:lnTo>
                      <a:pt x="120" y="382"/>
                    </a:lnTo>
                    <a:lnTo>
                      <a:pt x="124" y="373"/>
                    </a:lnTo>
                    <a:lnTo>
                      <a:pt x="129" y="364"/>
                    </a:lnTo>
                    <a:lnTo>
                      <a:pt x="134" y="359"/>
                    </a:lnTo>
                    <a:lnTo>
                      <a:pt x="134" y="350"/>
                    </a:lnTo>
                    <a:lnTo>
                      <a:pt x="138" y="341"/>
                    </a:lnTo>
                    <a:lnTo>
                      <a:pt x="143" y="332"/>
                    </a:lnTo>
                    <a:lnTo>
                      <a:pt x="147" y="327"/>
                    </a:lnTo>
                    <a:lnTo>
                      <a:pt x="152" y="318"/>
                    </a:lnTo>
                    <a:lnTo>
                      <a:pt x="157" y="308"/>
                    </a:lnTo>
                    <a:lnTo>
                      <a:pt x="161" y="304"/>
                    </a:lnTo>
                    <a:lnTo>
                      <a:pt x="161" y="295"/>
                    </a:lnTo>
                    <a:lnTo>
                      <a:pt x="166" y="285"/>
                    </a:lnTo>
                    <a:lnTo>
                      <a:pt x="170" y="281"/>
                    </a:lnTo>
                    <a:lnTo>
                      <a:pt x="175" y="272"/>
                    </a:lnTo>
                    <a:lnTo>
                      <a:pt x="180" y="262"/>
                    </a:lnTo>
                    <a:lnTo>
                      <a:pt x="184" y="258"/>
                    </a:lnTo>
                    <a:lnTo>
                      <a:pt x="189" y="249"/>
                    </a:lnTo>
                    <a:lnTo>
                      <a:pt x="193" y="239"/>
                    </a:lnTo>
                    <a:lnTo>
                      <a:pt x="193" y="235"/>
                    </a:lnTo>
                    <a:lnTo>
                      <a:pt x="198" y="225"/>
                    </a:lnTo>
                    <a:lnTo>
                      <a:pt x="203" y="221"/>
                    </a:lnTo>
                    <a:lnTo>
                      <a:pt x="207" y="212"/>
                    </a:lnTo>
                    <a:lnTo>
                      <a:pt x="212" y="207"/>
                    </a:lnTo>
                    <a:lnTo>
                      <a:pt x="216" y="198"/>
                    </a:lnTo>
                    <a:lnTo>
                      <a:pt x="221" y="193"/>
                    </a:lnTo>
                    <a:lnTo>
                      <a:pt x="221" y="184"/>
                    </a:lnTo>
                    <a:lnTo>
                      <a:pt x="226" y="179"/>
                    </a:lnTo>
                    <a:lnTo>
                      <a:pt x="230" y="175"/>
                    </a:lnTo>
                    <a:lnTo>
                      <a:pt x="235" y="166"/>
                    </a:lnTo>
                    <a:lnTo>
                      <a:pt x="240" y="161"/>
                    </a:lnTo>
                    <a:lnTo>
                      <a:pt x="244" y="152"/>
                    </a:lnTo>
                    <a:lnTo>
                      <a:pt x="249" y="147"/>
                    </a:lnTo>
                    <a:lnTo>
                      <a:pt x="253" y="142"/>
                    </a:lnTo>
                    <a:lnTo>
                      <a:pt x="253" y="138"/>
                    </a:lnTo>
                    <a:lnTo>
                      <a:pt x="258" y="129"/>
                    </a:lnTo>
                    <a:lnTo>
                      <a:pt x="263" y="124"/>
                    </a:lnTo>
                    <a:lnTo>
                      <a:pt x="267" y="119"/>
                    </a:lnTo>
                    <a:lnTo>
                      <a:pt x="272" y="115"/>
                    </a:lnTo>
                    <a:lnTo>
                      <a:pt x="276" y="110"/>
                    </a:lnTo>
                    <a:lnTo>
                      <a:pt x="281" y="101"/>
                    </a:lnTo>
                    <a:lnTo>
                      <a:pt x="286" y="96"/>
                    </a:lnTo>
                    <a:lnTo>
                      <a:pt x="286" y="92"/>
                    </a:lnTo>
                    <a:lnTo>
                      <a:pt x="290" y="87"/>
                    </a:lnTo>
                    <a:lnTo>
                      <a:pt x="295" y="83"/>
                    </a:lnTo>
                    <a:lnTo>
                      <a:pt x="299" y="78"/>
                    </a:lnTo>
                    <a:lnTo>
                      <a:pt x="304" y="73"/>
                    </a:lnTo>
                    <a:lnTo>
                      <a:pt x="309" y="69"/>
                    </a:lnTo>
                    <a:lnTo>
                      <a:pt x="313" y="64"/>
                    </a:lnTo>
                    <a:lnTo>
                      <a:pt x="313" y="59"/>
                    </a:lnTo>
                    <a:lnTo>
                      <a:pt x="318" y="55"/>
                    </a:lnTo>
                    <a:lnTo>
                      <a:pt x="322" y="55"/>
                    </a:lnTo>
                    <a:lnTo>
                      <a:pt x="327" y="50"/>
                    </a:lnTo>
                    <a:lnTo>
                      <a:pt x="332" y="46"/>
                    </a:lnTo>
                    <a:lnTo>
                      <a:pt x="336" y="41"/>
                    </a:lnTo>
                    <a:lnTo>
                      <a:pt x="341" y="36"/>
                    </a:lnTo>
                    <a:lnTo>
                      <a:pt x="345" y="32"/>
                    </a:lnTo>
                    <a:lnTo>
                      <a:pt x="350" y="27"/>
                    </a:lnTo>
                    <a:lnTo>
                      <a:pt x="355" y="27"/>
                    </a:lnTo>
                    <a:lnTo>
                      <a:pt x="359" y="23"/>
                    </a:lnTo>
                    <a:lnTo>
                      <a:pt x="364" y="23"/>
                    </a:lnTo>
                    <a:lnTo>
                      <a:pt x="368" y="18"/>
                    </a:lnTo>
                    <a:lnTo>
                      <a:pt x="373" y="13"/>
                    </a:lnTo>
                    <a:lnTo>
                      <a:pt x="378" y="13"/>
                    </a:lnTo>
                    <a:lnTo>
                      <a:pt x="382" y="9"/>
                    </a:lnTo>
                    <a:lnTo>
                      <a:pt x="387" y="9"/>
                    </a:lnTo>
                    <a:lnTo>
                      <a:pt x="392" y="9"/>
                    </a:lnTo>
                    <a:lnTo>
                      <a:pt x="396" y="4"/>
                    </a:lnTo>
                    <a:lnTo>
                      <a:pt x="401" y="4"/>
                    </a:lnTo>
                    <a:lnTo>
                      <a:pt x="405" y="0"/>
                    </a:lnTo>
                    <a:lnTo>
                      <a:pt x="410" y="0"/>
                    </a:lnTo>
                    <a:lnTo>
                      <a:pt x="415" y="0"/>
                    </a:lnTo>
                    <a:lnTo>
                      <a:pt x="419" y="0"/>
                    </a:lnTo>
                    <a:lnTo>
                      <a:pt x="424" y="0"/>
                    </a:lnTo>
                    <a:lnTo>
                      <a:pt x="428" y="0"/>
                    </a:lnTo>
                    <a:lnTo>
                      <a:pt x="433" y="0"/>
                    </a:lnTo>
                    <a:lnTo>
                      <a:pt x="438" y="0"/>
                    </a:lnTo>
                    <a:lnTo>
                      <a:pt x="442" y="0"/>
                    </a:lnTo>
                    <a:lnTo>
                      <a:pt x="447" y="0"/>
                    </a:lnTo>
                    <a:lnTo>
                      <a:pt x="451" y="0"/>
                    </a:lnTo>
                    <a:lnTo>
                      <a:pt x="456" y="0"/>
                    </a:lnTo>
                    <a:lnTo>
                      <a:pt x="461" y="0"/>
                    </a:lnTo>
                    <a:lnTo>
                      <a:pt x="465" y="4"/>
                    </a:lnTo>
                    <a:lnTo>
                      <a:pt x="470" y="4"/>
                    </a:lnTo>
                    <a:lnTo>
                      <a:pt x="474" y="4"/>
                    </a:lnTo>
                    <a:lnTo>
                      <a:pt x="479" y="9"/>
                    </a:lnTo>
                    <a:lnTo>
                      <a:pt x="484" y="9"/>
                    </a:lnTo>
                    <a:lnTo>
                      <a:pt x="488" y="9"/>
                    </a:lnTo>
                    <a:lnTo>
                      <a:pt x="493" y="13"/>
                    </a:lnTo>
                    <a:lnTo>
                      <a:pt x="497" y="18"/>
                    </a:lnTo>
                    <a:lnTo>
                      <a:pt x="502" y="18"/>
                    </a:lnTo>
                    <a:lnTo>
                      <a:pt x="507" y="23"/>
                    </a:lnTo>
                    <a:lnTo>
                      <a:pt x="511" y="23"/>
                    </a:lnTo>
                    <a:lnTo>
                      <a:pt x="516" y="27"/>
                    </a:lnTo>
                    <a:lnTo>
                      <a:pt x="520" y="27"/>
                    </a:lnTo>
                    <a:lnTo>
                      <a:pt x="530" y="36"/>
                    </a:lnTo>
                    <a:lnTo>
                      <a:pt x="525" y="36"/>
                    </a:lnTo>
                    <a:lnTo>
                      <a:pt x="530" y="36"/>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9"/>
              <p:cNvSpPr>
                <a:spLocks/>
              </p:cNvSpPr>
              <p:nvPr/>
            </p:nvSpPr>
            <p:spPr bwMode="auto">
              <a:xfrm>
                <a:off x="4308" y="2366"/>
                <a:ext cx="571" cy="1398"/>
              </a:xfrm>
              <a:custGeom>
                <a:avLst/>
                <a:gdLst>
                  <a:gd name="T0" fmla="*/ 9 w 571"/>
                  <a:gd name="T1" fmla="*/ 10 h 1398"/>
                  <a:gd name="T2" fmla="*/ 23 w 571"/>
                  <a:gd name="T3" fmla="*/ 19 h 1398"/>
                  <a:gd name="T4" fmla="*/ 32 w 571"/>
                  <a:gd name="T5" fmla="*/ 33 h 1398"/>
                  <a:gd name="T6" fmla="*/ 46 w 571"/>
                  <a:gd name="T7" fmla="*/ 47 h 1398"/>
                  <a:gd name="T8" fmla="*/ 55 w 571"/>
                  <a:gd name="T9" fmla="*/ 60 h 1398"/>
                  <a:gd name="T10" fmla="*/ 69 w 571"/>
                  <a:gd name="T11" fmla="*/ 79 h 1398"/>
                  <a:gd name="T12" fmla="*/ 83 w 571"/>
                  <a:gd name="T13" fmla="*/ 93 h 1398"/>
                  <a:gd name="T14" fmla="*/ 92 w 571"/>
                  <a:gd name="T15" fmla="*/ 111 h 1398"/>
                  <a:gd name="T16" fmla="*/ 106 w 571"/>
                  <a:gd name="T17" fmla="*/ 130 h 1398"/>
                  <a:gd name="T18" fmla="*/ 119 w 571"/>
                  <a:gd name="T19" fmla="*/ 1398 h 1398"/>
                  <a:gd name="T20" fmla="*/ 133 w 571"/>
                  <a:gd name="T21" fmla="*/ 1398 h 1398"/>
                  <a:gd name="T22" fmla="*/ 147 w 571"/>
                  <a:gd name="T23" fmla="*/ 1398 h 1398"/>
                  <a:gd name="T24" fmla="*/ 161 w 571"/>
                  <a:gd name="T25" fmla="*/ 1398 h 1398"/>
                  <a:gd name="T26" fmla="*/ 175 w 571"/>
                  <a:gd name="T27" fmla="*/ 1398 h 1398"/>
                  <a:gd name="T28" fmla="*/ 188 w 571"/>
                  <a:gd name="T29" fmla="*/ 1398 h 1398"/>
                  <a:gd name="T30" fmla="*/ 202 w 571"/>
                  <a:gd name="T31" fmla="*/ 1398 h 1398"/>
                  <a:gd name="T32" fmla="*/ 216 w 571"/>
                  <a:gd name="T33" fmla="*/ 1398 h 1398"/>
                  <a:gd name="T34" fmla="*/ 230 w 571"/>
                  <a:gd name="T35" fmla="*/ 1398 h 1398"/>
                  <a:gd name="T36" fmla="*/ 244 w 571"/>
                  <a:gd name="T37" fmla="*/ 1398 h 1398"/>
                  <a:gd name="T38" fmla="*/ 258 w 571"/>
                  <a:gd name="T39" fmla="*/ 1398 h 1398"/>
                  <a:gd name="T40" fmla="*/ 271 w 571"/>
                  <a:gd name="T41" fmla="*/ 1398 h 1398"/>
                  <a:gd name="T42" fmla="*/ 285 w 571"/>
                  <a:gd name="T43" fmla="*/ 1398 h 1398"/>
                  <a:gd name="T44" fmla="*/ 299 w 571"/>
                  <a:gd name="T45" fmla="*/ 1398 h 1398"/>
                  <a:gd name="T46" fmla="*/ 313 w 571"/>
                  <a:gd name="T47" fmla="*/ 1398 h 1398"/>
                  <a:gd name="T48" fmla="*/ 327 w 571"/>
                  <a:gd name="T49" fmla="*/ 1398 h 1398"/>
                  <a:gd name="T50" fmla="*/ 340 w 571"/>
                  <a:gd name="T51" fmla="*/ 1398 h 1398"/>
                  <a:gd name="T52" fmla="*/ 354 w 571"/>
                  <a:gd name="T53" fmla="*/ 1398 h 1398"/>
                  <a:gd name="T54" fmla="*/ 368 w 571"/>
                  <a:gd name="T55" fmla="*/ 1398 h 1398"/>
                  <a:gd name="T56" fmla="*/ 382 w 571"/>
                  <a:gd name="T57" fmla="*/ 1398 h 1398"/>
                  <a:gd name="T58" fmla="*/ 396 w 571"/>
                  <a:gd name="T59" fmla="*/ 1398 h 1398"/>
                  <a:gd name="T60" fmla="*/ 410 w 571"/>
                  <a:gd name="T61" fmla="*/ 1398 h 1398"/>
                  <a:gd name="T62" fmla="*/ 423 w 571"/>
                  <a:gd name="T63" fmla="*/ 1398 h 1398"/>
                  <a:gd name="T64" fmla="*/ 437 w 571"/>
                  <a:gd name="T65" fmla="*/ 1398 h 1398"/>
                  <a:gd name="T66" fmla="*/ 451 w 571"/>
                  <a:gd name="T67" fmla="*/ 1398 h 1398"/>
                  <a:gd name="T68" fmla="*/ 465 w 571"/>
                  <a:gd name="T69" fmla="*/ 1398 h 1398"/>
                  <a:gd name="T70" fmla="*/ 479 w 571"/>
                  <a:gd name="T71" fmla="*/ 1398 h 1398"/>
                  <a:gd name="T72" fmla="*/ 492 w 571"/>
                  <a:gd name="T73" fmla="*/ 1398 h 1398"/>
                  <a:gd name="T74" fmla="*/ 506 w 571"/>
                  <a:gd name="T75" fmla="*/ 1398 h 1398"/>
                  <a:gd name="T76" fmla="*/ 520 w 571"/>
                  <a:gd name="T77" fmla="*/ 1398 h 1398"/>
                  <a:gd name="T78" fmla="*/ 534 w 571"/>
                  <a:gd name="T79" fmla="*/ 1398 h 1398"/>
                  <a:gd name="T80" fmla="*/ 548 w 571"/>
                  <a:gd name="T81" fmla="*/ 1398 h 1398"/>
                  <a:gd name="T82" fmla="*/ 562 w 571"/>
                  <a:gd name="T83"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1398">
                    <a:moveTo>
                      <a:pt x="0" y="0"/>
                    </a:moveTo>
                    <a:lnTo>
                      <a:pt x="4" y="5"/>
                    </a:lnTo>
                    <a:lnTo>
                      <a:pt x="9" y="10"/>
                    </a:lnTo>
                    <a:lnTo>
                      <a:pt x="13" y="14"/>
                    </a:lnTo>
                    <a:lnTo>
                      <a:pt x="18" y="19"/>
                    </a:lnTo>
                    <a:lnTo>
                      <a:pt x="23" y="19"/>
                    </a:lnTo>
                    <a:lnTo>
                      <a:pt x="27" y="23"/>
                    </a:lnTo>
                    <a:lnTo>
                      <a:pt x="27" y="28"/>
                    </a:lnTo>
                    <a:lnTo>
                      <a:pt x="32" y="33"/>
                    </a:lnTo>
                    <a:lnTo>
                      <a:pt x="37" y="37"/>
                    </a:lnTo>
                    <a:lnTo>
                      <a:pt x="41" y="42"/>
                    </a:lnTo>
                    <a:lnTo>
                      <a:pt x="46" y="47"/>
                    </a:lnTo>
                    <a:lnTo>
                      <a:pt x="50" y="51"/>
                    </a:lnTo>
                    <a:lnTo>
                      <a:pt x="55" y="56"/>
                    </a:lnTo>
                    <a:lnTo>
                      <a:pt x="55" y="60"/>
                    </a:lnTo>
                    <a:lnTo>
                      <a:pt x="60" y="65"/>
                    </a:lnTo>
                    <a:lnTo>
                      <a:pt x="64" y="74"/>
                    </a:lnTo>
                    <a:lnTo>
                      <a:pt x="69" y="79"/>
                    </a:lnTo>
                    <a:lnTo>
                      <a:pt x="73" y="83"/>
                    </a:lnTo>
                    <a:lnTo>
                      <a:pt x="78" y="88"/>
                    </a:lnTo>
                    <a:lnTo>
                      <a:pt x="83" y="93"/>
                    </a:lnTo>
                    <a:lnTo>
                      <a:pt x="87" y="102"/>
                    </a:lnTo>
                    <a:lnTo>
                      <a:pt x="87" y="106"/>
                    </a:lnTo>
                    <a:lnTo>
                      <a:pt x="92" y="111"/>
                    </a:lnTo>
                    <a:lnTo>
                      <a:pt x="96" y="116"/>
                    </a:lnTo>
                    <a:lnTo>
                      <a:pt x="101" y="125"/>
                    </a:lnTo>
                    <a:lnTo>
                      <a:pt x="106" y="130"/>
                    </a:lnTo>
                    <a:lnTo>
                      <a:pt x="110" y="1398"/>
                    </a:lnTo>
                    <a:lnTo>
                      <a:pt x="115" y="1398"/>
                    </a:lnTo>
                    <a:lnTo>
                      <a:pt x="119" y="1398"/>
                    </a:lnTo>
                    <a:lnTo>
                      <a:pt x="124" y="1398"/>
                    </a:lnTo>
                    <a:lnTo>
                      <a:pt x="129" y="1398"/>
                    </a:lnTo>
                    <a:lnTo>
                      <a:pt x="133" y="1398"/>
                    </a:lnTo>
                    <a:lnTo>
                      <a:pt x="138" y="1398"/>
                    </a:lnTo>
                    <a:lnTo>
                      <a:pt x="142" y="1398"/>
                    </a:lnTo>
                    <a:lnTo>
                      <a:pt x="147" y="1398"/>
                    </a:lnTo>
                    <a:lnTo>
                      <a:pt x="152" y="1398"/>
                    </a:lnTo>
                    <a:lnTo>
                      <a:pt x="156" y="1398"/>
                    </a:lnTo>
                    <a:lnTo>
                      <a:pt x="161" y="1398"/>
                    </a:lnTo>
                    <a:lnTo>
                      <a:pt x="165" y="1398"/>
                    </a:lnTo>
                    <a:lnTo>
                      <a:pt x="170" y="1398"/>
                    </a:lnTo>
                    <a:lnTo>
                      <a:pt x="175" y="1398"/>
                    </a:lnTo>
                    <a:lnTo>
                      <a:pt x="179" y="1398"/>
                    </a:lnTo>
                    <a:lnTo>
                      <a:pt x="184" y="1398"/>
                    </a:lnTo>
                    <a:lnTo>
                      <a:pt x="188" y="1398"/>
                    </a:lnTo>
                    <a:lnTo>
                      <a:pt x="193" y="1398"/>
                    </a:lnTo>
                    <a:lnTo>
                      <a:pt x="198" y="1398"/>
                    </a:lnTo>
                    <a:lnTo>
                      <a:pt x="202" y="1398"/>
                    </a:lnTo>
                    <a:lnTo>
                      <a:pt x="207" y="1398"/>
                    </a:lnTo>
                    <a:lnTo>
                      <a:pt x="212" y="1398"/>
                    </a:lnTo>
                    <a:lnTo>
                      <a:pt x="216" y="1398"/>
                    </a:lnTo>
                    <a:lnTo>
                      <a:pt x="221" y="1398"/>
                    </a:lnTo>
                    <a:lnTo>
                      <a:pt x="225" y="1398"/>
                    </a:lnTo>
                    <a:lnTo>
                      <a:pt x="230" y="1398"/>
                    </a:lnTo>
                    <a:lnTo>
                      <a:pt x="235" y="1398"/>
                    </a:lnTo>
                    <a:lnTo>
                      <a:pt x="239" y="1398"/>
                    </a:lnTo>
                    <a:lnTo>
                      <a:pt x="244" y="1398"/>
                    </a:lnTo>
                    <a:lnTo>
                      <a:pt x="248" y="1398"/>
                    </a:lnTo>
                    <a:lnTo>
                      <a:pt x="253" y="1398"/>
                    </a:lnTo>
                    <a:lnTo>
                      <a:pt x="258" y="1398"/>
                    </a:lnTo>
                    <a:lnTo>
                      <a:pt x="262" y="1398"/>
                    </a:lnTo>
                    <a:lnTo>
                      <a:pt x="267" y="1398"/>
                    </a:lnTo>
                    <a:lnTo>
                      <a:pt x="271" y="1398"/>
                    </a:lnTo>
                    <a:lnTo>
                      <a:pt x="276" y="1398"/>
                    </a:lnTo>
                    <a:lnTo>
                      <a:pt x="281" y="1398"/>
                    </a:lnTo>
                    <a:lnTo>
                      <a:pt x="285" y="1398"/>
                    </a:lnTo>
                    <a:lnTo>
                      <a:pt x="290" y="1398"/>
                    </a:lnTo>
                    <a:lnTo>
                      <a:pt x="294" y="1398"/>
                    </a:lnTo>
                    <a:lnTo>
                      <a:pt x="299" y="1398"/>
                    </a:lnTo>
                    <a:lnTo>
                      <a:pt x="304" y="1398"/>
                    </a:lnTo>
                    <a:lnTo>
                      <a:pt x="308" y="1398"/>
                    </a:lnTo>
                    <a:lnTo>
                      <a:pt x="313" y="1398"/>
                    </a:lnTo>
                    <a:lnTo>
                      <a:pt x="317" y="1398"/>
                    </a:lnTo>
                    <a:lnTo>
                      <a:pt x="322" y="1398"/>
                    </a:lnTo>
                    <a:lnTo>
                      <a:pt x="327" y="1398"/>
                    </a:lnTo>
                    <a:lnTo>
                      <a:pt x="331" y="1398"/>
                    </a:lnTo>
                    <a:lnTo>
                      <a:pt x="336" y="1398"/>
                    </a:lnTo>
                    <a:lnTo>
                      <a:pt x="340" y="1398"/>
                    </a:lnTo>
                    <a:lnTo>
                      <a:pt x="345" y="1398"/>
                    </a:lnTo>
                    <a:lnTo>
                      <a:pt x="350" y="1398"/>
                    </a:lnTo>
                    <a:lnTo>
                      <a:pt x="354" y="1398"/>
                    </a:lnTo>
                    <a:lnTo>
                      <a:pt x="359" y="1398"/>
                    </a:lnTo>
                    <a:lnTo>
                      <a:pt x="363" y="1398"/>
                    </a:lnTo>
                    <a:lnTo>
                      <a:pt x="368" y="1398"/>
                    </a:lnTo>
                    <a:lnTo>
                      <a:pt x="373" y="1398"/>
                    </a:lnTo>
                    <a:lnTo>
                      <a:pt x="377" y="1398"/>
                    </a:lnTo>
                    <a:lnTo>
                      <a:pt x="382" y="1398"/>
                    </a:lnTo>
                    <a:lnTo>
                      <a:pt x="387" y="1398"/>
                    </a:lnTo>
                    <a:lnTo>
                      <a:pt x="391" y="1398"/>
                    </a:lnTo>
                    <a:lnTo>
                      <a:pt x="396" y="1398"/>
                    </a:lnTo>
                    <a:lnTo>
                      <a:pt x="400" y="1398"/>
                    </a:lnTo>
                    <a:lnTo>
                      <a:pt x="405" y="1398"/>
                    </a:lnTo>
                    <a:lnTo>
                      <a:pt x="410" y="1398"/>
                    </a:lnTo>
                    <a:lnTo>
                      <a:pt x="414" y="1398"/>
                    </a:lnTo>
                    <a:lnTo>
                      <a:pt x="419" y="1398"/>
                    </a:lnTo>
                    <a:lnTo>
                      <a:pt x="423" y="1398"/>
                    </a:lnTo>
                    <a:lnTo>
                      <a:pt x="428" y="1398"/>
                    </a:lnTo>
                    <a:lnTo>
                      <a:pt x="433" y="1398"/>
                    </a:lnTo>
                    <a:lnTo>
                      <a:pt x="437" y="1398"/>
                    </a:lnTo>
                    <a:lnTo>
                      <a:pt x="442" y="1398"/>
                    </a:lnTo>
                    <a:lnTo>
                      <a:pt x="446" y="1398"/>
                    </a:lnTo>
                    <a:lnTo>
                      <a:pt x="451" y="1398"/>
                    </a:lnTo>
                    <a:lnTo>
                      <a:pt x="456" y="1398"/>
                    </a:lnTo>
                    <a:lnTo>
                      <a:pt x="460" y="1398"/>
                    </a:lnTo>
                    <a:lnTo>
                      <a:pt x="465" y="1398"/>
                    </a:lnTo>
                    <a:lnTo>
                      <a:pt x="469" y="1398"/>
                    </a:lnTo>
                    <a:lnTo>
                      <a:pt x="474" y="1398"/>
                    </a:lnTo>
                    <a:lnTo>
                      <a:pt x="479" y="1398"/>
                    </a:lnTo>
                    <a:lnTo>
                      <a:pt x="483" y="1398"/>
                    </a:lnTo>
                    <a:lnTo>
                      <a:pt x="488" y="1398"/>
                    </a:lnTo>
                    <a:lnTo>
                      <a:pt x="492" y="1398"/>
                    </a:lnTo>
                    <a:lnTo>
                      <a:pt x="497" y="1398"/>
                    </a:lnTo>
                    <a:lnTo>
                      <a:pt x="502" y="1398"/>
                    </a:lnTo>
                    <a:lnTo>
                      <a:pt x="506" y="1398"/>
                    </a:lnTo>
                    <a:lnTo>
                      <a:pt x="511" y="1398"/>
                    </a:lnTo>
                    <a:lnTo>
                      <a:pt x="515" y="1398"/>
                    </a:lnTo>
                    <a:lnTo>
                      <a:pt x="520" y="1398"/>
                    </a:lnTo>
                    <a:lnTo>
                      <a:pt x="525" y="1398"/>
                    </a:lnTo>
                    <a:lnTo>
                      <a:pt x="529" y="1398"/>
                    </a:lnTo>
                    <a:lnTo>
                      <a:pt x="534" y="1398"/>
                    </a:lnTo>
                    <a:lnTo>
                      <a:pt x="538" y="1398"/>
                    </a:lnTo>
                    <a:lnTo>
                      <a:pt x="543" y="1398"/>
                    </a:lnTo>
                    <a:lnTo>
                      <a:pt x="548" y="1398"/>
                    </a:lnTo>
                    <a:lnTo>
                      <a:pt x="552" y="1398"/>
                    </a:lnTo>
                    <a:lnTo>
                      <a:pt x="557" y="1398"/>
                    </a:lnTo>
                    <a:lnTo>
                      <a:pt x="562" y="1398"/>
                    </a:lnTo>
                    <a:lnTo>
                      <a:pt x="566" y="1398"/>
                    </a:lnTo>
                    <a:lnTo>
                      <a:pt x="571" y="1398"/>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90"/>
              <p:cNvSpPr>
                <a:spLocks/>
              </p:cNvSpPr>
              <p:nvPr/>
            </p:nvSpPr>
            <p:spPr bwMode="auto">
              <a:xfrm>
                <a:off x="4879" y="3764"/>
                <a:ext cx="336" cy="0"/>
              </a:xfrm>
              <a:custGeom>
                <a:avLst/>
                <a:gdLst>
                  <a:gd name="T0" fmla="*/ 4 w 336"/>
                  <a:gd name="T1" fmla="*/ 14 w 336"/>
                  <a:gd name="T2" fmla="*/ 23 w 336"/>
                  <a:gd name="T3" fmla="*/ 32 w 336"/>
                  <a:gd name="T4" fmla="*/ 41 w 336"/>
                  <a:gd name="T5" fmla="*/ 50 w 336"/>
                  <a:gd name="T6" fmla="*/ 60 w 336"/>
                  <a:gd name="T7" fmla="*/ 69 w 336"/>
                  <a:gd name="T8" fmla="*/ 78 w 336"/>
                  <a:gd name="T9" fmla="*/ 87 w 336"/>
                  <a:gd name="T10" fmla="*/ 96 w 336"/>
                  <a:gd name="T11" fmla="*/ 106 w 336"/>
                  <a:gd name="T12" fmla="*/ 115 w 336"/>
                  <a:gd name="T13" fmla="*/ 124 w 336"/>
                  <a:gd name="T14" fmla="*/ 133 w 336"/>
                  <a:gd name="T15" fmla="*/ 142 w 336"/>
                  <a:gd name="T16" fmla="*/ 152 w 336"/>
                  <a:gd name="T17" fmla="*/ 161 w 336"/>
                  <a:gd name="T18" fmla="*/ 170 w 336"/>
                  <a:gd name="T19" fmla="*/ 179 w 336"/>
                  <a:gd name="T20" fmla="*/ 189 w 336"/>
                  <a:gd name="T21" fmla="*/ 198 w 336"/>
                  <a:gd name="T22" fmla="*/ 207 w 336"/>
                  <a:gd name="T23" fmla="*/ 216 w 336"/>
                  <a:gd name="T24" fmla="*/ 225 w 336"/>
                  <a:gd name="T25" fmla="*/ 235 w 336"/>
                  <a:gd name="T26" fmla="*/ 244 w 336"/>
                  <a:gd name="T27" fmla="*/ 253 w 336"/>
                  <a:gd name="T28" fmla="*/ 262 w 336"/>
                  <a:gd name="T29" fmla="*/ 271 w 336"/>
                  <a:gd name="T30" fmla="*/ 281 w 336"/>
                  <a:gd name="T31" fmla="*/ 290 w 336"/>
                  <a:gd name="T32" fmla="*/ 299 w 336"/>
                  <a:gd name="T33" fmla="*/ 308 w 336"/>
                  <a:gd name="T34" fmla="*/ 317 w 336"/>
                  <a:gd name="T35" fmla="*/ 327 w 336"/>
                  <a:gd name="T36" fmla="*/ 336 w 3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Lst>
                <a:rect l="0" t="0" r="r" b="b"/>
                <a:pathLst>
                  <a:path w="336">
                    <a:moveTo>
                      <a:pt x="0" y="0"/>
                    </a:moveTo>
                    <a:lnTo>
                      <a:pt x="4" y="0"/>
                    </a:lnTo>
                    <a:lnTo>
                      <a:pt x="9" y="0"/>
                    </a:lnTo>
                    <a:lnTo>
                      <a:pt x="14" y="0"/>
                    </a:lnTo>
                    <a:lnTo>
                      <a:pt x="18" y="0"/>
                    </a:lnTo>
                    <a:lnTo>
                      <a:pt x="23" y="0"/>
                    </a:lnTo>
                    <a:lnTo>
                      <a:pt x="27" y="0"/>
                    </a:lnTo>
                    <a:lnTo>
                      <a:pt x="32" y="0"/>
                    </a:lnTo>
                    <a:lnTo>
                      <a:pt x="37" y="0"/>
                    </a:lnTo>
                    <a:lnTo>
                      <a:pt x="41" y="0"/>
                    </a:lnTo>
                    <a:lnTo>
                      <a:pt x="46" y="0"/>
                    </a:lnTo>
                    <a:lnTo>
                      <a:pt x="50" y="0"/>
                    </a:lnTo>
                    <a:lnTo>
                      <a:pt x="55" y="0"/>
                    </a:lnTo>
                    <a:lnTo>
                      <a:pt x="60" y="0"/>
                    </a:lnTo>
                    <a:lnTo>
                      <a:pt x="64" y="0"/>
                    </a:lnTo>
                    <a:lnTo>
                      <a:pt x="69" y="0"/>
                    </a:lnTo>
                    <a:lnTo>
                      <a:pt x="73" y="0"/>
                    </a:lnTo>
                    <a:lnTo>
                      <a:pt x="78" y="0"/>
                    </a:lnTo>
                    <a:lnTo>
                      <a:pt x="83" y="0"/>
                    </a:lnTo>
                    <a:lnTo>
                      <a:pt x="87" y="0"/>
                    </a:lnTo>
                    <a:lnTo>
                      <a:pt x="92" y="0"/>
                    </a:lnTo>
                    <a:lnTo>
                      <a:pt x="96" y="0"/>
                    </a:lnTo>
                    <a:lnTo>
                      <a:pt x="101" y="0"/>
                    </a:lnTo>
                    <a:lnTo>
                      <a:pt x="106" y="0"/>
                    </a:lnTo>
                    <a:lnTo>
                      <a:pt x="110" y="0"/>
                    </a:lnTo>
                    <a:lnTo>
                      <a:pt x="115" y="0"/>
                    </a:lnTo>
                    <a:lnTo>
                      <a:pt x="119" y="0"/>
                    </a:lnTo>
                    <a:lnTo>
                      <a:pt x="124" y="0"/>
                    </a:lnTo>
                    <a:lnTo>
                      <a:pt x="129" y="0"/>
                    </a:lnTo>
                    <a:lnTo>
                      <a:pt x="133" y="0"/>
                    </a:lnTo>
                    <a:lnTo>
                      <a:pt x="138" y="0"/>
                    </a:lnTo>
                    <a:lnTo>
                      <a:pt x="142" y="0"/>
                    </a:lnTo>
                    <a:lnTo>
                      <a:pt x="147" y="0"/>
                    </a:lnTo>
                    <a:lnTo>
                      <a:pt x="152" y="0"/>
                    </a:lnTo>
                    <a:lnTo>
                      <a:pt x="156" y="0"/>
                    </a:lnTo>
                    <a:lnTo>
                      <a:pt x="161" y="0"/>
                    </a:lnTo>
                    <a:lnTo>
                      <a:pt x="166" y="0"/>
                    </a:lnTo>
                    <a:lnTo>
                      <a:pt x="170" y="0"/>
                    </a:lnTo>
                    <a:lnTo>
                      <a:pt x="175" y="0"/>
                    </a:lnTo>
                    <a:lnTo>
                      <a:pt x="179" y="0"/>
                    </a:lnTo>
                    <a:lnTo>
                      <a:pt x="184" y="0"/>
                    </a:lnTo>
                    <a:lnTo>
                      <a:pt x="189" y="0"/>
                    </a:lnTo>
                    <a:lnTo>
                      <a:pt x="193" y="0"/>
                    </a:lnTo>
                    <a:lnTo>
                      <a:pt x="198" y="0"/>
                    </a:lnTo>
                    <a:lnTo>
                      <a:pt x="202" y="0"/>
                    </a:lnTo>
                    <a:lnTo>
                      <a:pt x="207" y="0"/>
                    </a:lnTo>
                    <a:lnTo>
                      <a:pt x="212" y="0"/>
                    </a:lnTo>
                    <a:lnTo>
                      <a:pt x="216" y="0"/>
                    </a:lnTo>
                    <a:lnTo>
                      <a:pt x="221" y="0"/>
                    </a:lnTo>
                    <a:lnTo>
                      <a:pt x="225" y="0"/>
                    </a:lnTo>
                    <a:lnTo>
                      <a:pt x="230" y="0"/>
                    </a:lnTo>
                    <a:lnTo>
                      <a:pt x="235" y="0"/>
                    </a:lnTo>
                    <a:lnTo>
                      <a:pt x="239" y="0"/>
                    </a:lnTo>
                    <a:lnTo>
                      <a:pt x="244" y="0"/>
                    </a:lnTo>
                    <a:lnTo>
                      <a:pt x="248" y="0"/>
                    </a:lnTo>
                    <a:lnTo>
                      <a:pt x="253" y="0"/>
                    </a:lnTo>
                    <a:lnTo>
                      <a:pt x="258" y="0"/>
                    </a:lnTo>
                    <a:lnTo>
                      <a:pt x="262" y="0"/>
                    </a:lnTo>
                    <a:lnTo>
                      <a:pt x="267" y="0"/>
                    </a:lnTo>
                    <a:lnTo>
                      <a:pt x="271" y="0"/>
                    </a:lnTo>
                    <a:lnTo>
                      <a:pt x="276" y="0"/>
                    </a:lnTo>
                    <a:lnTo>
                      <a:pt x="281" y="0"/>
                    </a:lnTo>
                    <a:lnTo>
                      <a:pt x="285" y="0"/>
                    </a:lnTo>
                    <a:lnTo>
                      <a:pt x="290" y="0"/>
                    </a:lnTo>
                    <a:lnTo>
                      <a:pt x="294" y="0"/>
                    </a:lnTo>
                    <a:lnTo>
                      <a:pt x="299" y="0"/>
                    </a:lnTo>
                    <a:lnTo>
                      <a:pt x="304" y="0"/>
                    </a:lnTo>
                    <a:lnTo>
                      <a:pt x="308" y="0"/>
                    </a:lnTo>
                    <a:lnTo>
                      <a:pt x="313" y="0"/>
                    </a:lnTo>
                    <a:lnTo>
                      <a:pt x="317" y="0"/>
                    </a:lnTo>
                    <a:lnTo>
                      <a:pt x="322" y="0"/>
                    </a:lnTo>
                    <a:lnTo>
                      <a:pt x="327" y="0"/>
                    </a:lnTo>
                    <a:lnTo>
                      <a:pt x="331" y="0"/>
                    </a:lnTo>
                    <a:lnTo>
                      <a:pt x="33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0" name="TextBox 89"/>
            <p:cNvSpPr txBox="1"/>
            <p:nvPr/>
          </p:nvSpPr>
          <p:spPr>
            <a:xfrm>
              <a:off x="5635439" y="3843603"/>
              <a:ext cx="646331" cy="369332"/>
            </a:xfrm>
            <a:prstGeom prst="rect">
              <a:avLst/>
            </a:prstGeom>
            <a:noFill/>
          </p:spPr>
          <p:txBody>
            <a:bodyPr wrap="none" rtlCol="0">
              <a:spAutoFit/>
            </a:bodyPr>
            <a:lstStyle/>
            <a:p>
              <a:r>
                <a:rPr lang="en-US" dirty="0">
                  <a:solidFill>
                    <a:srgbClr val="0000FF"/>
                  </a:solidFill>
                </a:rPr>
                <a:t>prior</a:t>
              </a:r>
            </a:p>
          </p:txBody>
        </p:sp>
        <p:sp>
          <p:nvSpPr>
            <p:cNvPr id="91" name="TextBox 90"/>
            <p:cNvSpPr txBox="1"/>
            <p:nvPr/>
          </p:nvSpPr>
          <p:spPr>
            <a:xfrm>
              <a:off x="7052159" y="4549261"/>
              <a:ext cx="1223412" cy="369332"/>
            </a:xfrm>
            <a:prstGeom prst="rect">
              <a:avLst/>
            </a:prstGeom>
            <a:noFill/>
          </p:spPr>
          <p:txBody>
            <a:bodyPr wrap="none" rtlCol="0">
              <a:spAutoFit/>
            </a:bodyPr>
            <a:lstStyle/>
            <a:p>
              <a:r>
                <a:rPr lang="en-US" dirty="0">
                  <a:solidFill>
                    <a:srgbClr val="00B050"/>
                  </a:solidFill>
                </a:rPr>
                <a:t>Likelihood</a:t>
              </a:r>
            </a:p>
          </p:txBody>
        </p:sp>
        <p:sp>
          <p:nvSpPr>
            <p:cNvPr id="92" name="TextBox 91"/>
            <p:cNvSpPr txBox="1"/>
            <p:nvPr/>
          </p:nvSpPr>
          <p:spPr>
            <a:xfrm>
              <a:off x="6835485" y="3529015"/>
              <a:ext cx="1107996" cy="369332"/>
            </a:xfrm>
            <a:prstGeom prst="rect">
              <a:avLst/>
            </a:prstGeom>
            <a:noFill/>
          </p:spPr>
          <p:txBody>
            <a:bodyPr wrap="none" rtlCol="0">
              <a:spAutoFit/>
            </a:bodyPr>
            <a:lstStyle/>
            <a:p>
              <a:r>
                <a:rPr lang="en-US" dirty="0">
                  <a:solidFill>
                    <a:srgbClr val="FF0000"/>
                  </a:solidFill>
                </a:rPr>
                <a:t>Posterior</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0A7235-DFFE-4157-8858-8F2E88F3D373}"/>
                  </a:ext>
                </a:extLst>
              </p:cNvPr>
              <p:cNvSpPr txBox="1"/>
              <p:nvPr/>
            </p:nvSpPr>
            <p:spPr>
              <a:xfrm>
                <a:off x="1879181" y="2034095"/>
                <a:ext cx="472482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𝐿</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𝑥</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Normal</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PDF</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B50A7235-DFFE-4157-8858-8F2E88F3D373}"/>
                  </a:ext>
                </a:extLst>
              </p:cNvPr>
              <p:cNvSpPr txBox="1">
                <a:spLocks noRot="1" noChangeAspect="1" noMove="1" noResize="1" noEditPoints="1" noAdjustHandles="1" noChangeArrowheads="1" noChangeShapeType="1" noTextEdit="1"/>
              </p:cNvSpPr>
              <p:nvPr/>
            </p:nvSpPr>
            <p:spPr>
              <a:xfrm>
                <a:off x="1879181" y="2034095"/>
                <a:ext cx="4724820" cy="400110"/>
              </a:xfrm>
              <a:prstGeom prst="rect">
                <a:avLst/>
              </a:prstGeom>
              <a:blipFill>
                <a:blip r:embed="rId2"/>
                <a:stretch>
                  <a:fillRect b="-18462"/>
                </a:stretch>
              </a:blipFill>
            </p:spPr>
            <p:txBody>
              <a:bodyPr/>
              <a:lstStyle/>
              <a:p>
                <a:r>
                  <a:rPr lang="en-US">
                    <a:noFill/>
                  </a:rPr>
                  <a:t> </a:t>
                </a:r>
              </a:p>
            </p:txBody>
          </p:sp>
        </mc:Fallback>
      </mc:AlternateContent>
    </p:spTree>
    <p:extLst>
      <p:ext uri="{BB962C8B-B14F-4D97-AF65-F5344CB8AC3E}">
        <p14:creationId xmlns:p14="http://schemas.microsoft.com/office/powerpoint/2010/main" val="33064204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9F7E1C1-D198-4A6C-A6A6-6DCB7E6C8563}"/>
                  </a:ext>
                </a:extLst>
              </p:cNvPr>
              <p:cNvSpPr>
                <a:spLocks noGrp="1"/>
              </p:cNvSpPr>
              <p:nvPr>
                <p:ph type="body" sz="quarter" idx="10"/>
              </p:nvPr>
            </p:nvSpPr>
            <p:spPr/>
            <p:txBody>
              <a:bodyPr/>
              <a:lstStyle/>
              <a:p>
                <a:r>
                  <a:rPr lang="en-US" dirty="0"/>
                  <a:t>Posterior distribution = likelihood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prior distribution</a:t>
                </a:r>
              </a:p>
              <a:p>
                <a:r>
                  <a:rPr lang="en-US" dirty="0"/>
                  <a:t>Likelihood function includes all data together</a:t>
                </a:r>
              </a:p>
              <a:p>
                <a:endParaRPr lang="en-US" dirty="0"/>
              </a:p>
              <a:p>
                <a:endParaRPr lang="en-US" dirty="0"/>
              </a:p>
            </p:txBody>
          </p:sp>
        </mc:Choice>
        <mc:Fallback xmlns="">
          <p:sp>
            <p:nvSpPr>
              <p:cNvPr id="2" name="Text Placeholder 1">
                <a:extLst>
                  <a:ext uri="{FF2B5EF4-FFF2-40B4-BE49-F238E27FC236}">
                    <a16:creationId xmlns:a16="http://schemas.microsoft.com/office/drawing/2014/main" id="{19F7E1C1-D198-4A6C-A6A6-6DCB7E6C856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5FD0754-6F76-435B-965F-83C3D3B08E95}"/>
              </a:ext>
            </a:extLst>
          </p:cNvPr>
          <p:cNvSpPr>
            <a:spLocks noGrp="1"/>
          </p:cNvSpPr>
          <p:nvPr>
            <p:ph type="title"/>
          </p:nvPr>
        </p:nvSpPr>
        <p:spPr/>
        <p:txBody>
          <a:bodyPr/>
          <a:lstStyle/>
          <a:p>
            <a:r>
              <a:rPr lang="en-US" dirty="0"/>
              <a:t>Overall Bayesian Update</a:t>
            </a:r>
          </a:p>
        </p:txBody>
      </p:sp>
      <p:pic>
        <p:nvPicPr>
          <p:cNvPr id="4" name="그림 24">
            <a:extLst>
              <a:ext uri="{FF2B5EF4-FFF2-40B4-BE49-F238E27FC236}">
                <a16:creationId xmlns:a16="http://schemas.microsoft.com/office/drawing/2014/main" id="{5D4930EE-BFE5-4311-B46B-98E2D92CE08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56860" y="2555210"/>
            <a:ext cx="3482340" cy="392941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CFD490-1754-434A-B39D-00DBD300057D}"/>
                  </a:ext>
                </a:extLst>
              </p:cNvPr>
              <p:cNvSpPr txBox="1"/>
              <p:nvPr/>
            </p:nvSpPr>
            <p:spPr>
              <a:xfrm>
                <a:off x="1043940" y="1954530"/>
                <a:ext cx="5846216" cy="923330"/>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𝛉</m:t>
                          </m:r>
                        </m:e>
                        <m:e>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𝐲</m:t>
                              </m:r>
                            </m:e>
                            <m:sub>
                              <m:r>
                                <a:rPr lang="en-US" sz="2000" b="0" i="1" smtClean="0">
                                  <a:latin typeface="Cambria Math" panose="02040503050406030204" pitchFamily="18" charset="0"/>
                                </a:rPr>
                                <m:t>1:</m:t>
                              </m:r>
                              <m:r>
                                <a:rPr lang="en-US" sz="2000" b="0" i="1" smtClean="0">
                                  <a:latin typeface="Cambria Math" panose="02040503050406030204" pitchFamily="18" charset="0"/>
                                </a:rPr>
                                <m:t>𝑘</m:t>
                              </m:r>
                            </m:sub>
                          </m:sSub>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1</m:t>
                              </m:r>
                            </m:sub>
                          </m:sSub>
                        </m:e>
                        <m:e>
                          <m:r>
                            <a:rPr lang="en-US" sz="2000" b="1">
                              <a:latin typeface="Cambria Math" panose="02040503050406030204" pitchFamily="18" charset="0"/>
                            </a:rPr>
                            <m:t>𝛉</m:t>
                          </m:r>
                        </m:e>
                      </m:d>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2</m:t>
                              </m:r>
                            </m:sub>
                          </m:sSub>
                        </m:e>
                        <m:e>
                          <m:r>
                            <a:rPr lang="en-US" sz="2000" b="1">
                              <a:latin typeface="Cambria Math" panose="02040503050406030204" pitchFamily="18" charset="0"/>
                            </a:rPr>
                            <m:t>𝛉</m:t>
                          </m:r>
                        </m:e>
                      </m:d>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𝑘</m:t>
                              </m:r>
                            </m:sub>
                          </m:sSub>
                        </m:e>
                        <m:e>
                          <m:r>
                            <a:rPr lang="en-US" sz="2000" b="1">
                              <a:latin typeface="Cambria Math" panose="02040503050406030204" pitchFamily="18" charset="0"/>
                            </a:rPr>
                            <m:t>𝛉</m:t>
                          </m:r>
                        </m:e>
                      </m:d>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r>
                            <a:rPr lang="en-US" sz="2000" b="1">
                              <a:latin typeface="Cambria Math" panose="02040503050406030204" pitchFamily="18" charset="0"/>
                            </a:rPr>
                            <m:t>𝛉</m:t>
                          </m:r>
                        </m:e>
                      </m:d>
                    </m:oMath>
                    <m:oMath xmlns:m="http://schemas.openxmlformats.org/officeDocument/2006/math">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1" i="0" smtClean="0">
                                  <a:latin typeface="Cambria Math" panose="02040503050406030204" pitchFamily="18" charset="0"/>
                                  <a:ea typeface="Cambria Math" panose="02040503050406030204" pitchFamily="18" charset="0"/>
                                </a:rPr>
                                <m:t>𝐲</m:t>
                              </m:r>
                            </m:e>
                            <m:sub>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𝑘</m:t>
                              </m:r>
                            </m:sub>
                          </m:sSub>
                        </m:e>
                        <m:e>
                          <m:r>
                            <a:rPr lang="en-US" sz="2000" b="1">
                              <a:latin typeface="Cambria Math" panose="02040503050406030204" pitchFamily="18" charset="0"/>
                            </a:rPr>
                            <m:t>𝛉</m:t>
                          </m:r>
                        </m:e>
                      </m:d>
                      <m:r>
                        <a:rPr lang="en-US" sz="2000" b="0" i="1" smtClean="0">
                          <a:latin typeface="Cambria Math" panose="02040503050406030204" pitchFamily="18" charset="0"/>
                          <a:ea typeface="Cambria Math" panose="02040503050406030204" pitchFamily="18" charset="0"/>
                        </a:rPr>
                        <m:t>𝑓</m:t>
                      </m:r>
                      <m:r>
                        <a:rPr lang="en-US" sz="2000" b="0" i="1" smtClean="0">
                          <a:latin typeface="Cambria Math" panose="02040503050406030204" pitchFamily="18" charset="0"/>
                          <a:ea typeface="Cambria Math" panose="02040503050406030204" pitchFamily="18" charset="0"/>
                        </a:rPr>
                        <m:t>(</m:t>
                      </m:r>
                      <m:r>
                        <a:rPr lang="en-US" sz="2000" b="1">
                          <a:latin typeface="Cambria Math" panose="02040503050406030204" pitchFamily="18" charset="0"/>
                        </a:rPr>
                        <m:t>𝛉</m:t>
                      </m:r>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48CFD490-1754-434A-B39D-00DBD300057D}"/>
                  </a:ext>
                </a:extLst>
              </p:cNvPr>
              <p:cNvSpPr txBox="1">
                <a:spLocks noRot="1" noChangeAspect="1" noMove="1" noResize="1" noEditPoints="1" noAdjustHandles="1" noChangeArrowheads="1" noChangeShapeType="1" noTextEdit="1"/>
              </p:cNvSpPr>
              <p:nvPr/>
            </p:nvSpPr>
            <p:spPr>
              <a:xfrm>
                <a:off x="1043940" y="1954530"/>
                <a:ext cx="5846216" cy="9233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4111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C3366-85E4-4D0B-82AA-4F410EB7B84D}"/>
              </a:ext>
            </a:extLst>
          </p:cNvPr>
          <p:cNvSpPr>
            <a:spLocks noGrp="1"/>
          </p:cNvSpPr>
          <p:nvPr>
            <p:ph type="body" sz="quarter" idx="10"/>
          </p:nvPr>
        </p:nvSpPr>
        <p:spPr>
          <a:xfrm>
            <a:off x="278765" y="914400"/>
            <a:ext cx="5756275" cy="5334000"/>
          </a:xfrm>
        </p:spPr>
        <p:txBody>
          <a:bodyPr/>
          <a:lstStyle/>
          <a:p>
            <a:pPr marL="0" indent="0">
              <a:spcBef>
                <a:spcPts val="0"/>
              </a:spcBef>
              <a:buNone/>
            </a:pPr>
            <a:r>
              <a:rPr lang="en-US" dirty="0"/>
              <a:t>x=0.8:0.001:1.3;</a:t>
            </a:r>
          </a:p>
          <a:p>
            <a:pPr marL="0" indent="0">
              <a:spcBef>
                <a:spcPts val="0"/>
              </a:spcBef>
              <a:buNone/>
            </a:pPr>
            <a:r>
              <a:rPr lang="en-US" dirty="0"/>
              <a:t>prior=pdf('unif',x,0.9,1.1);</a:t>
            </a:r>
          </a:p>
          <a:p>
            <a:pPr marL="0" indent="0">
              <a:spcBef>
                <a:spcPts val="0"/>
              </a:spcBef>
              <a:buNone/>
            </a:pPr>
            <a:r>
              <a:rPr lang="en-US" dirty="0"/>
              <a:t>test=[1.05 1.10 1.15]; </a:t>
            </a:r>
            <a:r>
              <a:rPr lang="en-US" dirty="0" err="1"/>
              <a:t>ny</a:t>
            </a:r>
            <a:r>
              <a:rPr lang="en-US" dirty="0"/>
              <a:t>=length(test);</a:t>
            </a:r>
          </a:p>
          <a:p>
            <a:pPr marL="0" indent="0">
              <a:spcBef>
                <a:spcPts val="0"/>
              </a:spcBef>
              <a:buNone/>
            </a:pPr>
            <a:r>
              <a:rPr lang="en-US" dirty="0"/>
              <a:t>likelihood=1;</a:t>
            </a:r>
          </a:p>
          <a:p>
            <a:pPr marL="0" indent="0">
              <a:spcBef>
                <a:spcPts val="0"/>
              </a:spcBef>
              <a:buNone/>
            </a:pPr>
            <a:r>
              <a:rPr lang="en-US" dirty="0"/>
              <a:t>for k=1:ny</a:t>
            </a:r>
          </a:p>
          <a:p>
            <a:pPr marL="0" indent="0">
              <a:spcBef>
                <a:spcPts val="0"/>
              </a:spcBef>
              <a:buNone/>
            </a:pPr>
            <a:r>
              <a:rPr lang="en-US" dirty="0"/>
              <a:t> likelihood=pdf('</a:t>
            </a:r>
            <a:r>
              <a:rPr lang="en-US" dirty="0" err="1"/>
              <a:t>unif</a:t>
            </a:r>
            <a:r>
              <a:rPr lang="en-US" dirty="0"/>
              <a:t>',test(k),</a:t>
            </a:r>
            <a:r>
              <a:rPr lang="en-US" dirty="0" err="1"/>
              <a:t>x-a,x+a</a:t>
            </a:r>
            <a:r>
              <a:rPr lang="en-US" dirty="0"/>
              <a:t>).*likelihood;</a:t>
            </a:r>
          </a:p>
          <a:p>
            <a:pPr marL="0" indent="0">
              <a:spcBef>
                <a:spcPts val="0"/>
              </a:spcBef>
              <a:buNone/>
            </a:pPr>
            <a:r>
              <a:rPr lang="en-US" dirty="0"/>
              <a:t>end</a:t>
            </a:r>
          </a:p>
          <a:p>
            <a:pPr marL="0" indent="0">
              <a:spcBef>
                <a:spcPts val="0"/>
              </a:spcBef>
              <a:buNone/>
            </a:pPr>
            <a:r>
              <a:rPr lang="en-US" dirty="0" err="1"/>
              <a:t>areaL</a:t>
            </a:r>
            <a:r>
              <a:rPr lang="en-US" dirty="0"/>
              <a:t>=sum(likelihood)*0.001;</a:t>
            </a:r>
          </a:p>
          <a:p>
            <a:pPr marL="0" indent="0">
              <a:spcBef>
                <a:spcPts val="0"/>
              </a:spcBef>
              <a:buNone/>
            </a:pPr>
            <a:r>
              <a:rPr lang="en-US" dirty="0"/>
              <a:t>likelihood=likelihood/</a:t>
            </a:r>
            <a:r>
              <a:rPr lang="en-US" dirty="0" err="1"/>
              <a:t>areaL</a:t>
            </a:r>
            <a:r>
              <a:rPr lang="en-US" dirty="0"/>
              <a:t>;</a:t>
            </a:r>
          </a:p>
          <a:p>
            <a:pPr marL="0" indent="0">
              <a:spcBef>
                <a:spcPts val="0"/>
              </a:spcBef>
              <a:buNone/>
            </a:pPr>
            <a:r>
              <a:rPr lang="en-US" dirty="0"/>
              <a:t>posterior=prior.*likelihood;</a:t>
            </a:r>
          </a:p>
          <a:p>
            <a:pPr marL="0" indent="0">
              <a:spcBef>
                <a:spcPts val="0"/>
              </a:spcBef>
              <a:buNone/>
            </a:pPr>
            <a:r>
              <a:rPr lang="en-US" dirty="0"/>
              <a:t>area=sum(posterior)*0.001;</a:t>
            </a:r>
          </a:p>
          <a:p>
            <a:pPr marL="0" indent="0">
              <a:spcBef>
                <a:spcPts val="0"/>
              </a:spcBef>
              <a:buNone/>
            </a:pPr>
            <a:r>
              <a:rPr lang="en-US" dirty="0"/>
              <a:t>posterior=posterior/area;</a:t>
            </a:r>
          </a:p>
          <a:p>
            <a:pPr marL="0" indent="0">
              <a:spcBef>
                <a:spcPts val="0"/>
              </a:spcBef>
              <a:buNone/>
            </a:pPr>
            <a:r>
              <a:rPr lang="en-US" dirty="0"/>
              <a:t>plot(</a:t>
            </a:r>
            <a:r>
              <a:rPr lang="en-US" dirty="0" err="1"/>
              <a:t>x,prior,'r</a:t>
            </a:r>
            <a:r>
              <a:rPr lang="en-US" dirty="0"/>
              <a:t>-',</a:t>
            </a:r>
            <a:r>
              <a:rPr lang="en-US" dirty="0" err="1"/>
              <a:t>x,likelihood,'b</a:t>
            </a:r>
            <a:r>
              <a:rPr lang="en-US" dirty="0"/>
              <a:t>--’,…</a:t>
            </a:r>
          </a:p>
          <a:p>
            <a:pPr marL="0" indent="0">
              <a:spcBef>
                <a:spcPts val="0"/>
              </a:spcBef>
              <a:buNone/>
            </a:pPr>
            <a:r>
              <a:rPr lang="en-US" dirty="0"/>
              <a:t>       </a:t>
            </a:r>
            <a:r>
              <a:rPr lang="en-US" dirty="0" err="1"/>
              <a:t>x,posterior,'m</a:t>
            </a:r>
            <a:r>
              <a:rPr lang="en-US" dirty="0"/>
              <a:t>-');</a:t>
            </a:r>
          </a:p>
          <a:p>
            <a:pPr marL="0" indent="0">
              <a:spcBef>
                <a:spcPts val="0"/>
              </a:spcBef>
              <a:buNone/>
            </a:pPr>
            <a:endParaRPr lang="en-US" dirty="0"/>
          </a:p>
        </p:txBody>
      </p:sp>
      <p:sp>
        <p:nvSpPr>
          <p:cNvPr id="3" name="Title 2">
            <a:extLst>
              <a:ext uri="{FF2B5EF4-FFF2-40B4-BE49-F238E27FC236}">
                <a16:creationId xmlns:a16="http://schemas.microsoft.com/office/drawing/2014/main" id="{A94FFBEC-04A3-4E6D-8EFD-37EC41CCD437}"/>
              </a:ext>
            </a:extLst>
          </p:cNvPr>
          <p:cNvSpPr>
            <a:spLocks noGrp="1"/>
          </p:cNvSpPr>
          <p:nvPr>
            <p:ph type="title"/>
          </p:nvPr>
        </p:nvSpPr>
        <p:spPr/>
        <p:txBody>
          <a:bodyPr/>
          <a:lstStyle/>
          <a:p>
            <a:r>
              <a:rPr lang="en-US" dirty="0"/>
              <a:t>Ex) Overall Bayesian Update</a:t>
            </a:r>
          </a:p>
        </p:txBody>
      </p:sp>
      <p:pic>
        <p:nvPicPr>
          <p:cNvPr id="4" name="그림 1158">
            <a:extLst>
              <a:ext uri="{FF2B5EF4-FFF2-40B4-BE49-F238E27FC236}">
                <a16:creationId xmlns:a16="http://schemas.microsoft.com/office/drawing/2014/main" id="{6E9DFD97-2087-40E4-B38D-3A9B8F52672B}"/>
              </a:ext>
            </a:extLst>
          </p:cNvPr>
          <p:cNvPicPr/>
          <p:nvPr/>
        </p:nvPicPr>
        <p:blipFill>
          <a:blip r:embed="rId2"/>
          <a:stretch>
            <a:fillRect/>
          </a:stretch>
        </p:blipFill>
        <p:spPr>
          <a:xfrm>
            <a:off x="4533900" y="3106573"/>
            <a:ext cx="4279265" cy="3294227"/>
          </a:xfrm>
          <a:prstGeom prst="rect">
            <a:avLst/>
          </a:prstGeom>
        </p:spPr>
      </p:pic>
    </p:spTree>
    <p:extLst>
      <p:ext uri="{BB962C8B-B14F-4D97-AF65-F5344CB8AC3E}">
        <p14:creationId xmlns:p14="http://schemas.microsoft.com/office/powerpoint/2010/main" val="1970635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440E0-8263-45BA-8FA6-66E435FE95B2}"/>
              </a:ext>
            </a:extLst>
          </p:cNvPr>
          <p:cNvSpPr>
            <a:spLocks noGrp="1"/>
          </p:cNvSpPr>
          <p:nvPr>
            <p:ph type="ctrTitle"/>
          </p:nvPr>
        </p:nvSpPr>
        <p:spPr/>
        <p:txBody>
          <a:bodyPr/>
          <a:lstStyle/>
          <a:p>
            <a:r>
              <a:rPr lang="en-US" dirty="0"/>
              <a:t>6. Bayesian Parameter Estimation</a:t>
            </a:r>
          </a:p>
        </p:txBody>
      </p:sp>
      <p:sp>
        <p:nvSpPr>
          <p:cNvPr id="5" name="Subtitle 4">
            <a:extLst>
              <a:ext uri="{FF2B5EF4-FFF2-40B4-BE49-F238E27FC236}">
                <a16:creationId xmlns:a16="http://schemas.microsoft.com/office/drawing/2014/main" id="{0EEF7087-496D-4444-A1F2-972C7B57A0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44546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7C6622F-8ED4-4F11-A1FF-E94A9BD15E8E}"/>
                  </a:ext>
                </a:extLst>
              </p:cNvPr>
              <p:cNvSpPr>
                <a:spLocks noGrp="1"/>
              </p:cNvSpPr>
              <p:nvPr>
                <p:ph type="body" sz="quarter" idx="10"/>
              </p:nvPr>
            </p:nvSpPr>
            <p:spPr/>
            <p:txBody>
              <a:bodyPr/>
              <a:lstStyle/>
              <a:p>
                <a:r>
                  <a:rPr lang="en-US" dirty="0"/>
                  <a:t>Illustration model: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1" i="0" smtClean="0">
                            <a:latin typeface="Cambria Math" panose="02040503050406030204" pitchFamily="18" charset="0"/>
                          </a:rPr>
                          <m:t>𝛉</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𝐿</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a14:m>
                <a:endParaRPr lang="en-US" dirty="0"/>
              </a:p>
              <a:p>
                <a:r>
                  <a:rPr lang="en-US" dirty="0"/>
                  <a:t>Want to estimate the mean and STD of normal distribution</a:t>
                </a:r>
              </a:p>
              <a:p>
                <a:r>
                  <a:rPr lang="en-US" dirty="0"/>
                  <a:t>Normally distributed likelihood: </a:t>
                </a:r>
              </a:p>
              <a:p>
                <a:endParaRPr lang="en-US" dirty="0"/>
              </a:p>
              <a:p>
                <a:pPr lvl="1"/>
                <a14:m>
                  <m:oMath xmlns:m="http://schemas.openxmlformats.org/officeDocument/2006/math">
                    <m:r>
                      <a:rPr lang="en-US" b="0" i="1" smtClean="0">
                        <a:latin typeface="Cambria Math" panose="02040503050406030204" pitchFamily="18" charset="0"/>
                      </a:rPr>
                      <m:t>𝜇</m:t>
                    </m:r>
                  </m:oMath>
                </a14:m>
                <a:r>
                  <a:rPr lang="en-US" dirty="0"/>
                  <a:t> becomes model output and </a:t>
                </a:r>
                <a14:m>
                  <m:oMath xmlns:m="http://schemas.openxmlformats.org/officeDocument/2006/math">
                    <m:r>
                      <a:rPr lang="en-US" b="0" i="1" smtClean="0">
                        <a:latin typeface="Cambria Math" panose="02040503050406030204" pitchFamily="18" charset="0"/>
                      </a:rPr>
                      <m:t>𝜎</m:t>
                    </m:r>
                  </m:oMath>
                </a14:m>
                <a:r>
                  <a:rPr lang="en-US" dirty="0"/>
                  <a:t> is the measurement variability</a:t>
                </a:r>
              </a:p>
              <a:p>
                <a:pPr lvl="1"/>
                <a:r>
                  <a:rPr lang="en-US" dirty="0"/>
                  <a:t>Measurement error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is normally distributed with zero mean and </a:t>
                </a:r>
                <a14:m>
                  <m:oMath xmlns:m="http://schemas.openxmlformats.org/officeDocument/2006/math">
                    <m:r>
                      <a:rPr lang="en-US" b="0" i="1" smtClean="0">
                        <a:latin typeface="Cambria Math" panose="02040503050406030204" pitchFamily="18" charset="0"/>
                      </a:rPr>
                      <m:t>𝜎</m:t>
                    </m:r>
                  </m:oMath>
                </a14:m>
                <a:endParaRPr lang="en-US" dirty="0"/>
              </a:p>
              <a:p>
                <a:r>
                  <a:rPr lang="en-US" dirty="0"/>
                  <a:t>Equivalent form:</a:t>
                </a:r>
              </a:p>
              <a:p>
                <a:endParaRPr lang="en-US" dirty="0"/>
              </a:p>
              <a:p>
                <a:endParaRPr lang="en-US" dirty="0"/>
              </a:p>
              <a:p>
                <a:r>
                  <a:rPr lang="en-US" dirty="0"/>
                  <a:t>Multiple data</a:t>
                </a:r>
              </a:p>
            </p:txBody>
          </p:sp>
        </mc:Choice>
        <mc:Fallback xmlns="">
          <p:sp>
            <p:nvSpPr>
              <p:cNvPr id="2" name="Text Placeholder 1">
                <a:extLst>
                  <a:ext uri="{FF2B5EF4-FFF2-40B4-BE49-F238E27FC236}">
                    <a16:creationId xmlns:a16="http://schemas.microsoft.com/office/drawing/2014/main" id="{D7C6622F-8ED4-4F11-A1FF-E94A9BD15E8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BF22671-3D0E-44D4-9B9B-1345079ED982}"/>
              </a:ext>
            </a:extLst>
          </p:cNvPr>
          <p:cNvSpPr>
            <a:spLocks noGrp="1"/>
          </p:cNvSpPr>
          <p:nvPr>
            <p:ph type="title"/>
          </p:nvPr>
        </p:nvSpPr>
        <p:spPr/>
        <p:txBody>
          <a:bodyPr/>
          <a:lstStyle/>
          <a:p>
            <a:r>
              <a:rPr lang="en-US" dirty="0"/>
              <a:t>Bayesian Estimation of Model Parameters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0F1D34-B65F-49B9-9026-68732281D4EE}"/>
                  </a:ext>
                </a:extLst>
              </p:cNvPr>
              <p:cNvSpPr txBox="1"/>
              <p:nvPr/>
            </p:nvSpPr>
            <p:spPr>
              <a:xfrm>
                <a:off x="2674620" y="2221230"/>
                <a:ext cx="3967753" cy="69769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𝜇</m:t>
                          </m:r>
                          <m:r>
                            <a:rPr lang="en-US" sz="2000" b="0" i="1" smtClean="0">
                              <a:latin typeface="Cambria Math" panose="02040503050406030204" pitchFamily="18" charset="0"/>
                            </a:rPr>
                            <m:t>,</m:t>
                          </m:r>
                          <m:r>
                            <a:rPr lang="en-US" sz="2000" b="0" i="1" smtClean="0">
                              <a:latin typeface="Cambria Math" panose="02040503050406030204" pitchFamily="18" charset="0"/>
                            </a:rPr>
                            <m:t>𝜎</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𝜎</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𝜋</m:t>
                              </m:r>
                            </m:e>
                          </m:rad>
                        </m:den>
                      </m:f>
                      <m:r>
                        <a:rPr lang="en-US" sz="2000" b="0" i="1" smtClean="0">
                          <a:latin typeface="Cambria Math" panose="02040503050406030204" pitchFamily="18" charset="0"/>
                        </a:rPr>
                        <m:t>𝑒𝑥𝑝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𝜇</m:t>
                                      </m:r>
                                      <m:r>
                                        <a:rPr lang="en-US" sz="2000" b="0" i="1" smtClean="0">
                                          <a:latin typeface="Cambria Math" panose="02040503050406030204" pitchFamily="18" charset="0"/>
                                        </a:rPr>
                                        <m:t>−</m:t>
                                      </m:r>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e>
                      </m:d>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330F1D34-B65F-49B9-9026-68732281D4EE}"/>
                  </a:ext>
                </a:extLst>
              </p:cNvPr>
              <p:cNvSpPr txBox="1">
                <a:spLocks noRot="1" noChangeAspect="1" noMove="1" noResize="1" noEditPoints="1" noAdjustHandles="1" noChangeArrowheads="1" noChangeShapeType="1" noTextEdit="1"/>
              </p:cNvSpPr>
              <p:nvPr/>
            </p:nvSpPr>
            <p:spPr>
              <a:xfrm>
                <a:off x="2674620" y="2221230"/>
                <a:ext cx="3967753" cy="697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C20628-C010-4B0D-998D-295E267A8DFD}"/>
                  </a:ext>
                </a:extLst>
              </p:cNvPr>
              <p:cNvSpPr txBox="1"/>
              <p:nvPr/>
            </p:nvSpPr>
            <p:spPr>
              <a:xfrm>
                <a:off x="1234440" y="4149090"/>
                <a:ext cx="5321520" cy="697692"/>
              </a:xfrm>
              <a:prstGeom prst="rect">
                <a:avLst/>
              </a:prstGeom>
              <a:noFill/>
              <a:ln w="28575">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𝑘</m:t>
                              </m:r>
                            </m:sub>
                          </m:sSub>
                        </m:e>
                        <m:e>
                          <m:r>
                            <a:rPr lang="en-US" sz="2000" b="1" i="0" smtClean="0">
                              <a:latin typeface="Cambria Math" panose="02040503050406030204" pitchFamily="18" charset="0"/>
                            </a:rPr>
                            <m:t>𝛉</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𝜎</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𝜋</m:t>
                              </m:r>
                            </m:e>
                          </m:rad>
                        </m:den>
                      </m:f>
                      <m:r>
                        <a:rPr lang="en-US" sz="2000" b="0" i="1" smtClean="0">
                          <a:latin typeface="Cambria Math" panose="02040503050406030204" pitchFamily="18" charset="0"/>
                        </a:rPr>
                        <m:t>𝑒𝑥𝑝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𝑘</m:t>
                                          </m:r>
                                        </m:sub>
                                      </m:sSub>
                                    </m:e>
                                  </m:d>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𝑘</m:t>
                          </m:r>
                        </m:sub>
                      </m:sSub>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1DC20628-C010-4B0D-998D-295E267A8DFD}"/>
                  </a:ext>
                </a:extLst>
              </p:cNvPr>
              <p:cNvSpPr txBox="1">
                <a:spLocks noRot="1" noChangeAspect="1" noMove="1" noResize="1" noEditPoints="1" noAdjustHandles="1" noChangeArrowheads="1" noChangeShapeType="1" noTextEdit="1"/>
              </p:cNvSpPr>
              <p:nvPr/>
            </p:nvSpPr>
            <p:spPr>
              <a:xfrm>
                <a:off x="1234440" y="4149090"/>
                <a:ext cx="5321520" cy="697692"/>
              </a:xfrm>
              <a:prstGeom prst="rect">
                <a:avLst/>
              </a:prstGeom>
              <a:blipFill>
                <a:blip r:embed="rId4"/>
                <a:stretch>
                  <a:fillRect/>
                </a:stretch>
              </a:blipFill>
              <a:ln w="28575">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EEEFF30-5912-4DBB-88B6-CEFEA723E96C}"/>
                  </a:ext>
                </a:extLst>
              </p:cNvPr>
              <p:cNvSpPr txBox="1"/>
              <p:nvPr/>
            </p:nvSpPr>
            <p:spPr>
              <a:xfrm>
                <a:off x="2225040" y="4896481"/>
                <a:ext cx="4067780" cy="321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2</m:t>
                          </m:r>
                        </m:sub>
                      </m:sSub>
                      <m:r>
                        <a:rPr lang="en-US" sz="2000" i="1">
                          <a:latin typeface="Cambria Math" panose="02040503050406030204" pitchFamily="18" charset="0"/>
                        </a:rPr>
                        <m:t>𝐿</m:t>
                      </m:r>
                      <m:sSubSup>
                        <m:sSubSupPr>
                          <m:ctrlPr>
                            <a:rPr lang="en-US" sz="2000" b="0" i="1" smtClean="0">
                              <a:latin typeface="Cambria Math" panose="02040503050406030204" pitchFamily="18" charset="0"/>
                            </a:rPr>
                          </m:ctrlPr>
                        </m:sSubSupPr>
                        <m:e>
                          <m:r>
                            <a:rPr lang="en-US" sz="2000" i="1">
                              <a:latin typeface="Cambria Math" panose="02040503050406030204" pitchFamily="18" charset="0"/>
                            </a:rPr>
                            <m:t>𝑡</m:t>
                          </m:r>
                        </m:e>
                        <m:sub>
                          <m:r>
                            <a:rPr lang="en-US" sz="2000" b="0" i="1" smtClean="0">
                              <a:latin typeface="Cambria Math" panose="02040503050406030204" pitchFamily="18" charset="0"/>
                            </a:rPr>
                            <m:t>𝑘</m:t>
                          </m:r>
                        </m:sub>
                        <m:sup>
                          <m:r>
                            <a:rPr lang="en-US" sz="2000" i="1">
                              <a:latin typeface="Cambria Math" panose="02040503050406030204" pitchFamily="18" charset="0"/>
                            </a:rPr>
                            <m:t>2</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3</m:t>
                          </m:r>
                        </m:sub>
                      </m:sSub>
                      <m:sSubSup>
                        <m:sSubSupPr>
                          <m:ctrlPr>
                            <a:rPr lang="en-US" sz="2000" b="0" i="1" smtClean="0">
                              <a:latin typeface="Cambria Math" panose="02040503050406030204" pitchFamily="18" charset="0"/>
                            </a:rPr>
                          </m:ctrlPr>
                        </m:sSubSupPr>
                        <m:e>
                          <m:r>
                            <a:rPr lang="en-US" sz="2000" i="1">
                              <a:latin typeface="Cambria Math" panose="02040503050406030204" pitchFamily="18" charset="0"/>
                            </a:rPr>
                            <m:t>𝑡</m:t>
                          </m:r>
                        </m:e>
                        <m:sub>
                          <m:r>
                            <a:rPr lang="en-US" sz="2000" b="0" i="1" smtClean="0">
                              <a:latin typeface="Cambria Math" panose="02040503050406030204" pitchFamily="18" charset="0"/>
                            </a:rPr>
                            <m:t>𝑘</m:t>
                          </m:r>
                        </m:sub>
                        <m:sup>
                          <m:r>
                            <a:rPr lang="en-US" sz="2000" i="1">
                              <a:latin typeface="Cambria Math" panose="02040503050406030204" pitchFamily="18" charset="0"/>
                            </a:rPr>
                            <m:t>3</m:t>
                          </m:r>
                        </m:sup>
                      </m:sSubSup>
                      <m:r>
                        <a:rPr lang="en-US" sz="2000" b="0" i="1" smtClean="0">
                          <a:latin typeface="Cambria Math" panose="02040503050406030204" pitchFamily="18" charset="0"/>
                        </a:rPr>
                        <m:t>,  </m:t>
                      </m:r>
                      <m:r>
                        <a:rPr lang="en-US" sz="2000" b="0" i="1" smtClean="0">
                          <a:latin typeface="Cambria Math" panose="02040503050406030204" pitchFamily="18" charset="0"/>
                        </a:rPr>
                        <m:t>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4</m:t>
                          </m:r>
                        </m:sub>
                      </m:sSub>
                    </m:oMath>
                  </m:oMathPara>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BEEEFF30-5912-4DBB-88B6-CEFEA723E96C}"/>
                  </a:ext>
                </a:extLst>
              </p:cNvPr>
              <p:cNvSpPr txBox="1">
                <a:spLocks noRot="1" noChangeAspect="1" noMove="1" noResize="1" noEditPoints="1" noAdjustHandles="1" noChangeArrowheads="1" noChangeShapeType="1" noTextEdit="1"/>
              </p:cNvSpPr>
              <p:nvPr/>
            </p:nvSpPr>
            <p:spPr>
              <a:xfrm>
                <a:off x="2225040" y="4896481"/>
                <a:ext cx="4067780" cy="321563"/>
              </a:xfrm>
              <a:prstGeom prst="rect">
                <a:avLst/>
              </a:prstGeom>
              <a:blipFill>
                <a:blip r:embed="rId5"/>
                <a:stretch>
                  <a:fillRect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A5BC78-7E14-429B-B3F5-D0A683E97030}"/>
                  </a:ext>
                </a:extLst>
              </p:cNvPr>
              <p:cNvSpPr txBox="1"/>
              <p:nvPr/>
            </p:nvSpPr>
            <p:spPr>
              <a:xfrm>
                <a:off x="358140" y="5526738"/>
                <a:ext cx="8442631" cy="840551"/>
              </a:xfrm>
              <a:prstGeom prst="rect">
                <a:avLst/>
              </a:prstGeom>
              <a:noFill/>
              <a:ln w="28575">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𝐲</m:t>
                              </m:r>
                            </m:e>
                            <m:sub>
                              <m:r>
                                <a:rPr lang="en-US" sz="2000" b="0" i="1" smtClean="0">
                                  <a:latin typeface="Cambria Math" panose="02040503050406030204" pitchFamily="18" charset="0"/>
                                </a:rPr>
                                <m:t>1:</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sub>
                          </m:sSub>
                        </m:e>
                        <m:e>
                          <m:r>
                            <a:rPr lang="en-US" sz="2000" b="1" i="0" smtClean="0">
                              <a:latin typeface="Cambria Math" panose="02040503050406030204" pitchFamily="18" charset="0"/>
                            </a:rPr>
                            <m:t>𝛉</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1</m:t>
                              </m:r>
                            </m:sub>
                          </m:sSub>
                        </m:e>
                        <m:e>
                          <m:r>
                            <a:rPr lang="en-US" sz="2000" b="1">
                              <a:latin typeface="Cambria Math" panose="02040503050406030204" pitchFamily="18" charset="0"/>
                            </a:rPr>
                            <m:t>𝛉</m:t>
                          </m:r>
                        </m:e>
                      </m:d>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sub>
                          </m:sSub>
                        </m:e>
                        <m:e>
                          <m:r>
                            <a:rPr lang="en-US" sz="2000" b="1">
                              <a:latin typeface="Cambria Math" panose="02040503050406030204" pitchFamily="18" charset="0"/>
                            </a:rPr>
                            <m:t>𝛉</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i="1">
                                      <a:latin typeface="Cambria Math" panose="02040503050406030204" pitchFamily="18" charset="0"/>
                                    </a:rPr>
                                    <m:t>𝜎</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𝜋</m:t>
                                      </m:r>
                                    </m:e>
                                  </m:rad>
                                </m:e>
                              </m:d>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sup>
                          </m:sSup>
                        </m:den>
                      </m:f>
                      <m:r>
                        <a:rPr lang="en-US" sz="2000" b="0" i="1" smtClean="0">
                          <a:latin typeface="Cambria Math" panose="02040503050406030204" pitchFamily="18" charset="0"/>
                        </a:rPr>
                        <m:t>𝑒𝑥𝑝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𝑘</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𝑘</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𝑘</m:t>
                                              </m:r>
                                            </m:sub>
                                          </m:sSub>
                                        </m:e>
                                      </m:d>
                                    </m:e>
                                    <m:sup>
                                      <m:r>
                                        <a:rPr lang="en-US" sz="2000" b="0" i="1" smtClean="0">
                                          <a:latin typeface="Cambria Math" panose="02040503050406030204" pitchFamily="18" charset="0"/>
                                        </a:rPr>
                                        <m:t>2</m:t>
                                      </m:r>
                                    </m:sup>
                                  </m:sSup>
                                </m:e>
                              </m:nary>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e>
                      </m:d>
                    </m:oMath>
                  </m:oMathPara>
                </a14:m>
                <a:endParaRPr lang="en-US" sz="2000" b="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6AA5BC78-7E14-429B-B3F5-D0A683E97030}"/>
                  </a:ext>
                </a:extLst>
              </p:cNvPr>
              <p:cNvSpPr txBox="1">
                <a:spLocks noRot="1" noChangeAspect="1" noMove="1" noResize="1" noEditPoints="1" noAdjustHandles="1" noChangeArrowheads="1" noChangeShapeType="1" noTextEdit="1"/>
              </p:cNvSpPr>
              <p:nvPr/>
            </p:nvSpPr>
            <p:spPr>
              <a:xfrm>
                <a:off x="358140" y="5526738"/>
                <a:ext cx="8442631" cy="840551"/>
              </a:xfrm>
              <a:prstGeom prst="rect">
                <a:avLst/>
              </a:prstGeom>
              <a:blipFill>
                <a:blip r:embed="rId6"/>
                <a:stretch>
                  <a:fillRect/>
                </a:stretch>
              </a:blipFill>
              <a:ln w="28575">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914172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8868EC8-BE41-42AF-8DD6-CE341DFF5228}"/>
                  </a:ext>
                </a:extLst>
              </p:cNvPr>
              <p:cNvSpPr>
                <a:spLocks noGrp="1"/>
              </p:cNvSpPr>
              <p:nvPr>
                <p:ph type="body" sz="quarter" idx="10"/>
              </p:nvPr>
            </p:nvSpPr>
            <p:spPr/>
            <p:txBody>
              <a:bodyPr/>
              <a:lstStyle/>
              <a:p>
                <a:r>
                  <a:rPr lang="en-US" dirty="0"/>
                  <a:t>Uniform prior distribution</a:t>
                </a:r>
              </a:p>
              <a:p>
                <a:endParaRPr lang="en-US" dirty="0"/>
              </a:p>
              <a:p>
                <a:endParaRPr lang="en-US" dirty="0"/>
              </a:p>
              <a:p>
                <a:r>
                  <a:rPr lang="en-US" dirty="0"/>
                  <a:t>Independent prior distribution with multiple parameters</a:t>
                </a:r>
              </a:p>
              <a:p>
                <a:endParaRPr lang="en-US" dirty="0"/>
              </a:p>
              <a:p>
                <a:endParaRPr lang="en-US" dirty="0"/>
              </a:p>
              <a:p>
                <a:r>
                  <a:rPr lang="en-US" dirty="0"/>
                  <a:t>Posterior = Likelihood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Prior</a:t>
                </a:r>
              </a:p>
            </p:txBody>
          </p:sp>
        </mc:Choice>
        <mc:Fallback xmlns="">
          <p:sp>
            <p:nvSpPr>
              <p:cNvPr id="2" name="Text Placeholder 1">
                <a:extLst>
                  <a:ext uri="{FF2B5EF4-FFF2-40B4-BE49-F238E27FC236}">
                    <a16:creationId xmlns:a16="http://schemas.microsoft.com/office/drawing/2014/main" id="{68868EC8-BE41-42AF-8DD6-CE341DFF522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27218D6-C4A2-4F6D-8E84-2488C687E8C4}"/>
              </a:ext>
            </a:extLst>
          </p:cNvPr>
          <p:cNvSpPr>
            <a:spLocks noGrp="1"/>
          </p:cNvSpPr>
          <p:nvPr>
            <p:ph type="title"/>
          </p:nvPr>
        </p:nvSpPr>
        <p:spPr/>
        <p:txBody>
          <a:bodyPr/>
          <a:lstStyle/>
          <a:p>
            <a:r>
              <a:rPr lang="en-US" dirty="0"/>
              <a:t>Bayesian Estimation of Model Parameters cont.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2756FC-3745-4F10-BF95-019FD6AC6A2F}"/>
                  </a:ext>
                </a:extLst>
              </p:cNvPr>
              <p:cNvSpPr txBox="1"/>
              <p:nvPr/>
            </p:nvSpPr>
            <p:spPr>
              <a:xfrm>
                <a:off x="2158936" y="1588770"/>
                <a:ext cx="4826128" cy="68653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r>
                        <a:rPr lang="en-US" sz="2000" b="0" i="1" smtClean="0">
                          <a:latin typeface="Cambria Math" panose="02040503050406030204" pitchFamily="18" charset="0"/>
                        </a:rPr>
                        <m:t>=</m:t>
                      </m:r>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for</m:t>
                              </m:r>
                              <m:r>
                                <a:rPr lang="en-US" sz="2000" b="0" i="1" smtClean="0">
                                  <a:latin typeface="Cambria Math" panose="02040503050406030204" pitchFamily="18" charset="0"/>
                                </a:rPr>
                                <m:t> </m:t>
                              </m:r>
                              <m:r>
                                <a:rPr lang="en-US" sz="2000" b="0" i="1" smtClean="0">
                                  <a:latin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m:t>
                              </m:r>
                            </m:e>
                            <m:e>
                              <m:r>
                                <a:rPr lang="en-US" sz="2000" b="0" i="1" smtClean="0">
                                  <a:latin typeface="Cambria Math" panose="02040503050406030204" pitchFamily="18" charset="0"/>
                                  <a:ea typeface="Cambria Math" panose="02040503050406030204" pitchFamily="18" charset="0"/>
                                </a:rPr>
                                <m:t>0               </m:t>
                              </m:r>
                              <m:r>
                                <m:rPr>
                                  <m:sty m:val="p"/>
                                </m:rPr>
                                <a:rPr lang="en-US" sz="2000" b="0" i="0" smtClean="0">
                                  <a:latin typeface="Cambria Math" panose="02040503050406030204" pitchFamily="18" charset="0"/>
                                  <a:ea typeface="Cambria Math" panose="02040503050406030204" pitchFamily="18" charset="0"/>
                                </a:rPr>
                                <m:t>otherwise</m:t>
                              </m:r>
                            </m:e>
                          </m:eqArr>
                        </m:e>
                      </m:d>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992756FC-3745-4F10-BF95-019FD6AC6A2F}"/>
                  </a:ext>
                </a:extLst>
              </p:cNvPr>
              <p:cNvSpPr txBox="1">
                <a:spLocks noRot="1" noChangeAspect="1" noMove="1" noResize="1" noEditPoints="1" noAdjustHandles="1" noChangeArrowheads="1" noChangeShapeType="1" noTextEdit="1"/>
              </p:cNvSpPr>
              <p:nvPr/>
            </p:nvSpPr>
            <p:spPr>
              <a:xfrm>
                <a:off x="2158936" y="1588770"/>
                <a:ext cx="4826128"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C7A439-2149-4078-8436-83A0BC2AD42A}"/>
                  </a:ext>
                </a:extLst>
              </p:cNvPr>
              <p:cNvSpPr txBox="1"/>
              <p:nvPr/>
            </p:nvSpPr>
            <p:spPr>
              <a:xfrm>
                <a:off x="2486596" y="2929890"/>
                <a:ext cx="3603166" cy="864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𝛉</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𝑝</m:t>
                              </m:r>
                            </m:sub>
                          </m:sSub>
                        </m:sup>
                        <m:e>
                          <m:r>
                            <a:rPr lang="en-US" sz="2000" b="0" i="1" smtClean="0">
                              <a:latin typeface="Cambria Math" panose="02040503050406030204" pitchFamily="18" charset="0"/>
                            </a:rPr>
                            <m:t>𝑓</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𝑝</m:t>
                              </m:r>
                            </m:sub>
                          </m:sSub>
                        </m:sup>
                        <m:e>
                          <m:r>
                            <a:rPr lang="en-US" sz="2000" b="0" i="1" smtClean="0">
                              <a:latin typeface="Cambria Math" panose="02040503050406030204" pitchFamily="18" charset="0"/>
                            </a:rPr>
                            <m:t>𝑈</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E9C7A439-2149-4078-8436-83A0BC2AD42A}"/>
                  </a:ext>
                </a:extLst>
              </p:cNvPr>
              <p:cNvSpPr txBox="1">
                <a:spLocks noRot="1" noChangeAspect="1" noMove="1" noResize="1" noEditPoints="1" noAdjustHandles="1" noChangeArrowheads="1" noChangeShapeType="1" noTextEdit="1"/>
              </p:cNvSpPr>
              <p:nvPr/>
            </p:nvSpPr>
            <p:spPr>
              <a:xfrm>
                <a:off x="2486596" y="2929890"/>
                <a:ext cx="3603166" cy="86440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95723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19">
            <a:extLst>
              <a:ext uri="{FF2B5EF4-FFF2-40B4-BE49-F238E27FC236}">
                <a16:creationId xmlns:a16="http://schemas.microsoft.com/office/drawing/2014/main" id="{038D7CB9-399E-4149-963E-515E109CB7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855" y="3585611"/>
            <a:ext cx="3874015" cy="2911158"/>
          </a:xfrm>
          <a:prstGeom prst="rect">
            <a:avLst/>
          </a:prstGeom>
          <a:noFill/>
          <a:ln>
            <a:noFill/>
          </a:ln>
        </p:spPr>
      </p:pic>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CC9B3BF-CA5E-486C-8230-2C3E5798BFD3}"/>
                  </a:ext>
                </a:extLst>
              </p:cNvPr>
              <p:cNvSpPr>
                <a:spLocks noGrp="1"/>
              </p:cNvSpPr>
              <p:nvPr>
                <p:ph type="body" sz="quarter" idx="10"/>
              </p:nvPr>
            </p:nvSpPr>
            <p:spPr/>
            <p:txBody>
              <a:bodyPr/>
              <a:lstStyle/>
              <a:p>
                <a:r>
                  <a:rPr lang="en-US" dirty="0"/>
                  <a:t>Assume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+0.2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i="1" smtClean="0">
                        <a:latin typeface="Cambria Math" panose="02040503050406030204" pitchFamily="18" charset="0"/>
                      </a:rPr>
                      <m:t>0</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a14:m>
                <a:r>
                  <a:rPr lang="en-US" dirty="0"/>
                  <a:t> with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=2.9</m:t>
                    </m:r>
                  </m:oMath>
                </a14:m>
                <a:r>
                  <a:rPr lang="en-US" dirty="0"/>
                  <a:t> (single parameter)</a:t>
                </a:r>
              </a:p>
              <a:p>
                <a:r>
                  <a:rPr lang="en-US" dirty="0"/>
                  <a:t>Prior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[0,10]</m:t>
                    </m:r>
                  </m:oMath>
                </a14:m>
                <a:r>
                  <a:rPr lang="en-US" dirty="0"/>
                  <a:t>, Likelihood: normal distribution</a:t>
                </a:r>
              </a:p>
              <a:p>
                <a:r>
                  <a:rPr lang="en-US" dirty="0"/>
                  <a:t>Recursive Bayesian parameter estimation</a:t>
                </a:r>
              </a:p>
              <a:p>
                <a:endParaRPr lang="en-US" dirty="0"/>
              </a:p>
              <a:p>
                <a:endParaRPr lang="en-US" dirty="0"/>
              </a:p>
              <a:p>
                <a:endParaRPr lang="en-US" dirty="0"/>
              </a:p>
              <a:p>
                <a:endParaRPr lang="en-US" dirty="0"/>
              </a:p>
              <a:p>
                <a:endParaRPr lang="en-US" dirty="0"/>
              </a:p>
              <a:p>
                <a:endParaRPr lang="en-US" dirty="0"/>
              </a:p>
              <a:p>
                <a:r>
                  <a:rPr lang="en-US" dirty="0"/>
                  <a:t>as more data are used, the distribution </a:t>
                </a:r>
                <a:br>
                  <a:rPr lang="en-US" dirty="0"/>
                </a:br>
                <a:r>
                  <a:rPr lang="en-US" dirty="0"/>
                  <a:t>becomes narrower</a:t>
                </a:r>
              </a:p>
            </p:txBody>
          </p:sp>
        </mc:Choice>
        <mc:Fallback xmlns="">
          <p:sp>
            <p:nvSpPr>
              <p:cNvPr id="2" name="Text Placeholder 1">
                <a:extLst>
                  <a:ext uri="{FF2B5EF4-FFF2-40B4-BE49-F238E27FC236}">
                    <a16:creationId xmlns:a16="http://schemas.microsoft.com/office/drawing/2014/main" id="{1CC9B3BF-CA5E-486C-8230-2C3E5798BFD3}"/>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6F727C0-44BB-4821-B70A-E70C164F7C5A}"/>
              </a:ext>
            </a:extLst>
          </p:cNvPr>
          <p:cNvSpPr>
            <a:spLocks noGrp="1"/>
          </p:cNvSpPr>
          <p:nvPr>
            <p:ph type="title"/>
          </p:nvPr>
        </p:nvSpPr>
        <p:spPr/>
        <p:txBody>
          <a:bodyPr/>
          <a:lstStyle/>
          <a:p>
            <a:r>
              <a:rPr lang="en-US" dirty="0"/>
              <a:t>Ex) Bayesian Parameter Estimation</a:t>
            </a:r>
          </a:p>
        </p:txBody>
      </p:sp>
      <p:sp>
        <p:nvSpPr>
          <p:cNvPr id="6" name="TextBox 5">
            <a:extLst>
              <a:ext uri="{FF2B5EF4-FFF2-40B4-BE49-F238E27FC236}">
                <a16:creationId xmlns:a16="http://schemas.microsoft.com/office/drawing/2014/main" id="{B31A0F0C-9AEA-46BB-8BA1-53C54A228C63}"/>
              </a:ext>
            </a:extLst>
          </p:cNvPr>
          <p:cNvSpPr txBox="1"/>
          <p:nvPr/>
        </p:nvSpPr>
        <p:spPr>
          <a:xfrm>
            <a:off x="613410" y="2446689"/>
            <a:ext cx="7410450" cy="2308324"/>
          </a:xfrm>
          <a:prstGeom prst="rect">
            <a:avLst/>
          </a:prstGeom>
          <a:noFill/>
        </p:spPr>
        <p:txBody>
          <a:bodyPr wrap="square">
            <a:spAutoFit/>
          </a:bodyPr>
          <a:lstStyle/>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t=[0    1    2    3    4]; y=[5.0  5.3  6.6  9.5  14.6];</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sigma=2.9; theta=-5:0.01:15; ng=length(theta);</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prior=</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unifpdf</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(theta,0,10);</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k=1:5</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z(k,:)=theta+0.2*t(k)^2+0.1*t(k)^3;</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normpdf</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(y(k),z(k,:),sigma).*prior;</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prior=</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theta,postS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(0.01*sum(postS,2),1,ng));</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728416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5572FD-04B6-4BB6-B5AC-E8D473B9034A}"/>
              </a:ext>
            </a:extLst>
          </p:cNvPr>
          <p:cNvSpPr>
            <a:spLocks noGrp="1"/>
          </p:cNvSpPr>
          <p:nvPr>
            <p:ph type="body" sz="quarter" idx="10"/>
          </p:nvPr>
        </p:nvSpPr>
        <p:spPr/>
        <p:txBody>
          <a:bodyPr/>
          <a:lstStyle/>
          <a:p>
            <a:r>
              <a:rPr lang="en-US" dirty="0"/>
              <a:t>Overall Bayesian parameter estimation</a:t>
            </a:r>
          </a:p>
        </p:txBody>
      </p:sp>
      <p:sp>
        <p:nvSpPr>
          <p:cNvPr id="3" name="Title 2">
            <a:extLst>
              <a:ext uri="{FF2B5EF4-FFF2-40B4-BE49-F238E27FC236}">
                <a16:creationId xmlns:a16="http://schemas.microsoft.com/office/drawing/2014/main" id="{8D93C7B3-3D1B-42D8-9F93-2E53E30D7BA3}"/>
              </a:ext>
            </a:extLst>
          </p:cNvPr>
          <p:cNvSpPr>
            <a:spLocks noGrp="1"/>
          </p:cNvSpPr>
          <p:nvPr>
            <p:ph type="title"/>
          </p:nvPr>
        </p:nvSpPr>
        <p:spPr/>
        <p:txBody>
          <a:bodyPr/>
          <a:lstStyle/>
          <a:p>
            <a:r>
              <a:rPr lang="en-US" dirty="0"/>
              <a:t>Ex) Bayesian Parameter Estimation cont.</a:t>
            </a:r>
          </a:p>
        </p:txBody>
      </p:sp>
      <p:sp>
        <p:nvSpPr>
          <p:cNvPr id="6" name="TextBox 5">
            <a:extLst>
              <a:ext uri="{FF2B5EF4-FFF2-40B4-BE49-F238E27FC236}">
                <a16:creationId xmlns:a16="http://schemas.microsoft.com/office/drawing/2014/main" id="{F401AA31-0D96-4E55-B08D-1681AB3C63C4}"/>
              </a:ext>
            </a:extLst>
          </p:cNvPr>
          <p:cNvSpPr txBox="1"/>
          <p:nvPr/>
        </p:nvSpPr>
        <p:spPr>
          <a:xfrm>
            <a:off x="1017270" y="1414462"/>
            <a:ext cx="7936230" cy="2062103"/>
          </a:xfrm>
          <a:prstGeom prst="rect">
            <a:avLst/>
          </a:prstGeom>
          <a:noFill/>
        </p:spPr>
        <p:txBody>
          <a:bodyPr wrap="square">
            <a:spAutoFit/>
          </a:bodyPr>
          <a:lstStyle/>
          <a:p>
            <a:pPr marL="0" marR="0" hangingPunct="0">
              <a:spcBef>
                <a:spcPts val="0"/>
              </a:spcBef>
              <a:spcAft>
                <a:spcPts val="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=length(y);</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=1:ng</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z=theta(</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)+0.2*t.^2+0.1*t.^3;</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prior=</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unifpdf</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),0,10);</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postO</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(1,i)=(sigma*sqrt(2*pi))^-</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s-E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a:t>
            </a:r>
            <a:r>
              <a:rPr lang="es-E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(-0.5/sigma^2*(z-y)*(z-y)')*prior;</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theta,postO</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/(0.01*sum(</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postO</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pic>
        <p:nvPicPr>
          <p:cNvPr id="7" name="그림 20">
            <a:extLst>
              <a:ext uri="{FF2B5EF4-FFF2-40B4-BE49-F238E27FC236}">
                <a16:creationId xmlns:a16="http://schemas.microsoft.com/office/drawing/2014/main" id="{52BD426B-71AF-4DDE-A577-96FE73C80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839" y="3573462"/>
            <a:ext cx="3853221" cy="2895532"/>
          </a:xfrm>
          <a:prstGeom prst="rect">
            <a:avLst/>
          </a:prstGeom>
          <a:noFill/>
          <a:ln>
            <a:noFill/>
          </a:ln>
        </p:spPr>
      </p:pic>
      <p:pic>
        <p:nvPicPr>
          <p:cNvPr id="8" name="그림 19">
            <a:extLst>
              <a:ext uri="{FF2B5EF4-FFF2-40B4-BE49-F238E27FC236}">
                <a16:creationId xmlns:a16="http://schemas.microsoft.com/office/drawing/2014/main" id="{74F79893-6FE1-468F-AA38-8D4BEF3CC0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375" y="3428999"/>
            <a:ext cx="4045465" cy="3039995"/>
          </a:xfrm>
          <a:prstGeom prst="rect">
            <a:avLst/>
          </a:prstGeom>
          <a:noFill/>
          <a:ln>
            <a:noFill/>
          </a:ln>
        </p:spPr>
      </p:pic>
    </p:spTree>
    <p:extLst>
      <p:ext uri="{BB962C8B-B14F-4D97-AF65-F5344CB8AC3E}">
        <p14:creationId xmlns:p14="http://schemas.microsoft.com/office/powerpoint/2010/main" val="28275227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72ED7DE-A04E-4870-BCEE-EDFDAFCB785E}"/>
                  </a:ext>
                </a:extLst>
              </p:cNvPr>
              <p:cNvSpPr>
                <a:spLocks noGrp="1"/>
              </p:cNvSpPr>
              <p:nvPr>
                <p:ph type="body" sz="quarter" idx="10"/>
              </p:nvPr>
            </p:nvSpPr>
            <p:spPr/>
            <p:txBody>
              <a:bodyPr/>
              <a:lstStyle/>
              <a:p>
                <a:r>
                  <a:rPr lang="en-US" dirty="0"/>
                  <a:t>Model: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1" i="0" smtClean="0">
                            <a:latin typeface="Cambria Math" panose="02040503050406030204" pitchFamily="18" charset="0"/>
                          </a:rPr>
                          <m:t>𝛉</m:t>
                        </m:r>
                      </m:e>
                    </m:d>
                    <m:r>
                      <a:rPr lang="en-US" b="0" i="1" smtClean="0">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a14:m>
                <a:r>
                  <a:rPr lang="en-US" dirty="0"/>
                  <a:t> with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=2.9</m:t>
                    </m:r>
                  </m:oMath>
                </a14:m>
                <a:r>
                  <a:rPr lang="en-US" dirty="0"/>
                  <a:t> and non-informative prior</a:t>
                </a:r>
              </a:p>
              <a:p>
                <a:r>
                  <a:rPr lang="en-US" dirty="0"/>
                  <a:t>Recursive Bayesian (2 parameters)</a:t>
                </a:r>
              </a:p>
              <a:p>
                <a:endParaRPr lang="en-US" dirty="0"/>
              </a:p>
            </p:txBody>
          </p:sp>
        </mc:Choice>
        <mc:Fallback xmlns="">
          <p:sp>
            <p:nvSpPr>
              <p:cNvPr id="2" name="Text Placeholder 1">
                <a:extLst>
                  <a:ext uri="{FF2B5EF4-FFF2-40B4-BE49-F238E27FC236}">
                    <a16:creationId xmlns:a16="http://schemas.microsoft.com/office/drawing/2014/main" id="{F72ED7DE-A04E-4870-BCEE-EDFDAFCB785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8E4057A-8BD7-4EE2-AADB-67CBEC544E14}"/>
              </a:ext>
            </a:extLst>
          </p:cNvPr>
          <p:cNvSpPr>
            <a:spLocks noGrp="1"/>
          </p:cNvSpPr>
          <p:nvPr>
            <p:ph type="title"/>
          </p:nvPr>
        </p:nvSpPr>
        <p:spPr/>
        <p:txBody>
          <a:bodyPr/>
          <a:lstStyle/>
          <a:p>
            <a:r>
              <a:rPr lang="en-US" dirty="0"/>
              <a:t>Ex) Bayesian Parameter Estimation 2</a:t>
            </a:r>
          </a:p>
        </p:txBody>
      </p:sp>
      <p:sp>
        <p:nvSpPr>
          <p:cNvPr id="6" name="TextBox 5">
            <a:extLst>
              <a:ext uri="{FF2B5EF4-FFF2-40B4-BE49-F238E27FC236}">
                <a16:creationId xmlns:a16="http://schemas.microsoft.com/office/drawing/2014/main" id="{1C5C2444-4126-42E7-A3F3-01E0C166D434}"/>
              </a:ext>
            </a:extLst>
          </p:cNvPr>
          <p:cNvSpPr txBox="1"/>
          <p:nvPr/>
        </p:nvSpPr>
        <p:spPr>
          <a:xfrm>
            <a:off x="922020" y="1876485"/>
            <a:ext cx="8100060" cy="4524315"/>
          </a:xfrm>
          <a:prstGeom prst="rect">
            <a:avLst/>
          </a:prstGeom>
          <a:noFill/>
        </p:spPr>
        <p:txBody>
          <a:bodyPr wrap="square">
            <a:spAutoFit/>
          </a:bodyPr>
          <a:lstStyle/>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t=[0    1    2    3    4];</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y=[6.99 2.28 1.91 11.94 14.60];</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sigma=2.9;</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ng=200;</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th2B=[-10 10]; th3B=[-2 2];</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[theta2 theta3]=</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meshgrid</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linspace</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(th2B(1),th2B(2),ng)',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linspace</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(th3B(1),th3B(2),ng));</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B050"/>
                </a:solidFill>
                <a:effectLst/>
                <a:latin typeface="Courier New" panose="02070309020205020404" pitchFamily="49" charset="0"/>
                <a:ea typeface="Malgun Gothic" panose="020B0503020000020004" pitchFamily="34" charset="-127"/>
                <a:cs typeface="Times New Roman" panose="02020603050405020304" pitchFamily="18" charset="0"/>
              </a:rPr>
              <a:t>%%% Recursive</a:t>
            </a: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prior=1;</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k=1:5;</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z(k,:)=5+theta2(:)*t(k)^2+theta3(:)*t(k)^3;</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normpdf</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(y(k),z(k,:),sigma).*prior;</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prior=</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C=sum(</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(th2B(2)-th2B(1))/(ng-1)*(th3B(2)-th3B(1))/(ng-1);</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contour(theta2,theta3,reshape(</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postS</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C,ng,ng</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hold on;</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plot(0.2,0.1,'pk','markersize',18);</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690199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23D30-85CE-42EE-AB35-09C1DBE59328}"/>
              </a:ext>
            </a:extLst>
          </p:cNvPr>
          <p:cNvSpPr>
            <a:spLocks noGrp="1"/>
          </p:cNvSpPr>
          <p:nvPr>
            <p:ph type="body" sz="quarter" idx="10"/>
          </p:nvPr>
        </p:nvSpPr>
        <p:spPr/>
        <p:txBody>
          <a:bodyPr/>
          <a:lstStyle/>
          <a:p>
            <a:r>
              <a:rPr lang="en-US" dirty="0"/>
              <a:t>Overall Bayesian</a:t>
            </a:r>
          </a:p>
          <a:p>
            <a:endParaRPr lang="en-US" dirty="0"/>
          </a:p>
        </p:txBody>
      </p:sp>
      <p:sp>
        <p:nvSpPr>
          <p:cNvPr id="3" name="Title 2">
            <a:extLst>
              <a:ext uri="{FF2B5EF4-FFF2-40B4-BE49-F238E27FC236}">
                <a16:creationId xmlns:a16="http://schemas.microsoft.com/office/drawing/2014/main" id="{024F2255-6261-4C5E-B522-8F131E1B2A26}"/>
              </a:ext>
            </a:extLst>
          </p:cNvPr>
          <p:cNvSpPr>
            <a:spLocks noGrp="1"/>
          </p:cNvSpPr>
          <p:nvPr>
            <p:ph type="title"/>
          </p:nvPr>
        </p:nvSpPr>
        <p:spPr/>
        <p:txBody>
          <a:bodyPr/>
          <a:lstStyle/>
          <a:p>
            <a:r>
              <a:rPr lang="en-US" dirty="0"/>
              <a:t>Ex) Bayesian Parameter Estimation 2 cont.</a:t>
            </a:r>
          </a:p>
        </p:txBody>
      </p:sp>
      <p:sp>
        <p:nvSpPr>
          <p:cNvPr id="6" name="TextBox 5">
            <a:extLst>
              <a:ext uri="{FF2B5EF4-FFF2-40B4-BE49-F238E27FC236}">
                <a16:creationId xmlns:a16="http://schemas.microsoft.com/office/drawing/2014/main" id="{4C196E1E-D184-4675-8C51-B25A9E365A93}"/>
              </a:ext>
            </a:extLst>
          </p:cNvPr>
          <p:cNvSpPr txBox="1"/>
          <p:nvPr/>
        </p:nvSpPr>
        <p:spPr>
          <a:xfrm>
            <a:off x="708660" y="1389461"/>
            <a:ext cx="7147560" cy="2800767"/>
          </a:xfrm>
          <a:prstGeom prst="rect">
            <a:avLst/>
          </a:prstGeom>
          <a:noFill/>
        </p:spPr>
        <p:txBody>
          <a:bodyPr wrap="square">
            <a:spAutoFit/>
          </a:bodyPr>
          <a:lstStyle/>
          <a:p>
            <a:pPr marL="0" marR="0" hangingPunct="0">
              <a:spcBef>
                <a:spcPts val="0"/>
              </a:spcBef>
              <a:spcAft>
                <a:spcPts val="0"/>
              </a:spcAft>
            </a:pPr>
            <a:r>
              <a:rPr lang="en-US" sz="1600" dirty="0">
                <a:solidFill>
                  <a:srgbClr val="00B050"/>
                </a:solidFill>
                <a:effectLst/>
                <a:latin typeface="Courier New" panose="02070309020205020404" pitchFamily="49" charset="0"/>
                <a:ea typeface="Malgun Gothic" panose="020B0503020000020004" pitchFamily="34" charset="-127"/>
                <a:cs typeface="Times New Roman" panose="02020603050405020304" pitchFamily="18" charset="0"/>
              </a:rPr>
              <a:t>%%% Overall</a:t>
            </a:r>
          </a:p>
          <a:p>
            <a:pPr marL="0" marR="0" hangingPunct="0">
              <a:spcBef>
                <a:spcPts val="0"/>
              </a:spcBef>
              <a:spcAft>
                <a:spcPts val="0"/>
              </a:spcAft>
            </a:pP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=length(y);</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=1:ng; for j=1:ng</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z=5+theta2(</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i,j</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)*t.^2+theta3(</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i,j</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)*t.^3;</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postO</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i,j</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)=(sigma*sqrt(2*pi))^-</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s-E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a:t>
            </a:r>
            <a:r>
              <a:rPr lang="es-E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(-0.5/sigma^2*(z-y)*(z-y)');</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 end</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C=sum(sum(</a:t>
            </a:r>
            <a:r>
              <a:rPr lang="en-US" sz="16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postO</a:t>
            </a: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(th2B(2)-th2B(1))/(ng-1)*(th3B(2)-th3B(1))/(ng-1);</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contour(theta2,theta3,postO/C); hold on;</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6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plot(0.2,0.1,'pk','markersize',18);</a:t>
            </a:r>
            <a:endParaRPr lang="en-US" sz="16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pic>
        <p:nvPicPr>
          <p:cNvPr id="7" name="그림 36">
            <a:extLst>
              <a:ext uri="{FF2B5EF4-FFF2-40B4-BE49-F238E27FC236}">
                <a16:creationId xmlns:a16="http://schemas.microsoft.com/office/drawing/2014/main" id="{2D5C1DCF-1483-4891-A157-4BD97F0EC0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 y="4131627"/>
            <a:ext cx="3128764" cy="2345373"/>
          </a:xfrm>
          <a:prstGeom prst="rect">
            <a:avLst/>
          </a:prstGeom>
          <a:noFill/>
          <a:ln>
            <a:noFill/>
          </a:ln>
        </p:spPr>
      </p:pic>
      <p:pic>
        <p:nvPicPr>
          <p:cNvPr id="8" name="그림 37">
            <a:extLst>
              <a:ext uri="{FF2B5EF4-FFF2-40B4-BE49-F238E27FC236}">
                <a16:creationId xmlns:a16="http://schemas.microsoft.com/office/drawing/2014/main" id="{F25A3CD4-3D0F-4C0C-9749-284C393B23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384" y="4139207"/>
            <a:ext cx="3211076" cy="2407076"/>
          </a:xfrm>
          <a:prstGeom prst="rect">
            <a:avLst/>
          </a:prstGeom>
          <a:noFill/>
          <a:ln>
            <a:noFill/>
          </a:ln>
        </p:spPr>
      </p:pic>
      <p:sp>
        <p:nvSpPr>
          <p:cNvPr id="4" name="TextBox 3">
            <a:extLst>
              <a:ext uri="{FF2B5EF4-FFF2-40B4-BE49-F238E27FC236}">
                <a16:creationId xmlns:a16="http://schemas.microsoft.com/office/drawing/2014/main" id="{578EF491-B0A7-4D2D-B43A-AE63B0A9E6F1}"/>
              </a:ext>
            </a:extLst>
          </p:cNvPr>
          <p:cNvSpPr txBox="1"/>
          <p:nvPr/>
        </p:nvSpPr>
        <p:spPr>
          <a:xfrm>
            <a:off x="7067542" y="4727192"/>
            <a:ext cx="1577355" cy="615553"/>
          </a:xfrm>
          <a:prstGeom prst="rect">
            <a:avLst/>
          </a:prstGeom>
          <a:noFill/>
        </p:spPr>
        <p:txBody>
          <a:bodyPr wrap="none" lIns="0" tIns="0" rIns="0" bIns="0" rtlCol="0">
            <a:spAutoFit/>
          </a:bodyPr>
          <a:lstStyle/>
          <a:p>
            <a:pPr algn="l"/>
            <a:r>
              <a:rPr lang="en-US" sz="2000" b="0" dirty="0">
                <a:latin typeface="Cambria Math" panose="02040503050406030204" pitchFamily="18" charset="0"/>
              </a:rPr>
              <a:t>Joint PDF with</a:t>
            </a:r>
            <a:br>
              <a:rPr lang="en-US" sz="2000" dirty="0">
                <a:latin typeface="Cambria Math" panose="02040503050406030204" pitchFamily="18" charset="0"/>
              </a:rPr>
            </a:br>
            <a:r>
              <a:rPr lang="en-US" sz="2000" dirty="0">
                <a:latin typeface="Cambria Math" panose="02040503050406030204" pitchFamily="18" charset="0"/>
              </a:rPr>
              <a:t>correlation</a:t>
            </a:r>
            <a:endParaRPr lang="en-US" sz="2000" b="0" dirty="0">
              <a:latin typeface="Cambria Math" panose="02040503050406030204" pitchFamily="18" charset="0"/>
            </a:endParaRPr>
          </a:p>
        </p:txBody>
      </p:sp>
    </p:spTree>
    <p:extLst>
      <p:ext uri="{BB962C8B-B14F-4D97-AF65-F5344CB8AC3E}">
        <p14:creationId xmlns:p14="http://schemas.microsoft.com/office/powerpoint/2010/main" val="349056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CB904-828E-4C62-B158-8CCD882A6575}"/>
              </a:ext>
            </a:extLst>
          </p:cNvPr>
          <p:cNvSpPr>
            <a:spLocks noGrp="1"/>
          </p:cNvSpPr>
          <p:nvPr>
            <p:ph type="body" sz="quarter" idx="10"/>
          </p:nvPr>
        </p:nvSpPr>
        <p:spPr/>
        <p:txBody>
          <a:bodyPr/>
          <a:lstStyle/>
          <a:p>
            <a:r>
              <a:rPr lang="en-US" dirty="0"/>
              <a:t>also called as random variable, variability, type-A uncertainty or irreducible uncertainty</a:t>
            </a:r>
          </a:p>
          <a:p>
            <a:r>
              <a:rPr lang="en-US" dirty="0"/>
              <a:t>Inherent </a:t>
            </a:r>
            <a:r>
              <a:rPr lang="en-US" dirty="0">
                <a:solidFill>
                  <a:srgbClr val="FF0000"/>
                </a:solidFill>
              </a:rPr>
              <a:t>randomness</a:t>
            </a:r>
            <a:r>
              <a:rPr lang="en-US" dirty="0"/>
              <a:t> which cannot be reduced by further data </a:t>
            </a:r>
          </a:p>
          <a:p>
            <a:r>
              <a:rPr lang="en-US" dirty="0"/>
              <a:t>Ex) the tensile strengths of different specimens from a same material are different</a:t>
            </a:r>
          </a:p>
          <a:p>
            <a:r>
              <a:rPr lang="en-US" dirty="0">
                <a:solidFill>
                  <a:srgbClr val="FF0000"/>
                </a:solidFill>
              </a:rPr>
              <a:t>Variability</a:t>
            </a:r>
            <a:r>
              <a:rPr lang="en-US" dirty="0"/>
              <a:t> in material properties, noise in measurement, and variability in applied loads can be considered as aleatory uncertainty</a:t>
            </a:r>
          </a:p>
          <a:p>
            <a:r>
              <a:rPr lang="en-US" dirty="0"/>
              <a:t>Generally expressed using PDF or CDF</a:t>
            </a:r>
          </a:p>
          <a:p>
            <a:r>
              <a:rPr lang="en-US" dirty="0"/>
              <a:t>For a random variable, it is often required to take a conservative estimate</a:t>
            </a:r>
          </a:p>
          <a:p>
            <a:pPr lvl="1"/>
            <a:r>
              <a:rPr lang="en-US" dirty="0"/>
              <a:t>Ex) when the failure strength is randomly distributed, it is safe to design based on a conservative value</a:t>
            </a:r>
          </a:p>
        </p:txBody>
      </p:sp>
      <p:sp>
        <p:nvSpPr>
          <p:cNvPr id="3" name="Title 2">
            <a:extLst>
              <a:ext uri="{FF2B5EF4-FFF2-40B4-BE49-F238E27FC236}">
                <a16:creationId xmlns:a16="http://schemas.microsoft.com/office/drawing/2014/main" id="{0705D684-2D8E-4D0D-B04D-D1D6BD69B8B0}"/>
              </a:ext>
            </a:extLst>
          </p:cNvPr>
          <p:cNvSpPr>
            <a:spLocks noGrp="1"/>
          </p:cNvSpPr>
          <p:nvPr>
            <p:ph type="title"/>
          </p:nvPr>
        </p:nvSpPr>
        <p:spPr/>
        <p:txBody>
          <a:bodyPr/>
          <a:lstStyle/>
          <a:p>
            <a:r>
              <a:rPr lang="en-US" dirty="0"/>
              <a:t>Aleatory Uncertainty</a:t>
            </a:r>
          </a:p>
        </p:txBody>
      </p:sp>
    </p:spTree>
    <p:extLst>
      <p:ext uri="{BB962C8B-B14F-4D97-AF65-F5344CB8AC3E}">
        <p14:creationId xmlns:p14="http://schemas.microsoft.com/office/powerpoint/2010/main" val="4262582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440E0-8263-45BA-8FA6-66E435FE95B2}"/>
              </a:ext>
            </a:extLst>
          </p:cNvPr>
          <p:cNvSpPr>
            <a:spLocks noGrp="1"/>
          </p:cNvSpPr>
          <p:nvPr>
            <p:ph type="ctrTitle"/>
          </p:nvPr>
        </p:nvSpPr>
        <p:spPr/>
        <p:txBody>
          <a:bodyPr/>
          <a:lstStyle/>
          <a:p>
            <a:r>
              <a:rPr lang="en-US" dirty="0"/>
              <a:t>7. Generating Samples from Posterior Distribution</a:t>
            </a:r>
          </a:p>
        </p:txBody>
      </p:sp>
      <p:sp>
        <p:nvSpPr>
          <p:cNvPr id="5" name="Subtitle 4">
            <a:extLst>
              <a:ext uri="{FF2B5EF4-FFF2-40B4-BE49-F238E27FC236}">
                <a16:creationId xmlns:a16="http://schemas.microsoft.com/office/drawing/2014/main" id="{0EEF7087-496D-4444-A1F2-972C7B57A0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34012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F8FD8-2D4B-43A9-AAA6-A0897C96B041}"/>
              </a:ext>
            </a:extLst>
          </p:cNvPr>
          <p:cNvSpPr>
            <a:spLocks noGrp="1"/>
          </p:cNvSpPr>
          <p:nvPr>
            <p:ph type="body" sz="quarter" idx="10"/>
          </p:nvPr>
        </p:nvSpPr>
        <p:spPr/>
        <p:txBody>
          <a:bodyPr/>
          <a:lstStyle/>
          <a:p>
            <a:r>
              <a:rPr lang="en-US" dirty="0"/>
              <a:t>So far, we studied how to obtain the posterior distribution (PDF)</a:t>
            </a:r>
          </a:p>
          <a:p>
            <a:pPr lvl="1"/>
            <a:r>
              <a:rPr lang="en-US" dirty="0"/>
              <a:t>We have analytical expression of the posterior PDF</a:t>
            </a:r>
          </a:p>
          <a:p>
            <a:pPr lvl="1"/>
            <a:r>
              <a:rPr lang="en-US" dirty="0"/>
              <a:t>Most of time, posterior PDF is not a standard distribution</a:t>
            </a:r>
          </a:p>
          <a:p>
            <a:r>
              <a:rPr lang="en-US" dirty="0"/>
              <a:t>How to estimate the distribution of degradation with posterior PDF of model parameters?</a:t>
            </a:r>
          </a:p>
          <a:p>
            <a:pPr lvl="1"/>
            <a:r>
              <a:rPr lang="en-US" dirty="0"/>
              <a:t>Samples of model parameters are generated based on the posterior PDF</a:t>
            </a:r>
          </a:p>
          <a:p>
            <a:pPr lvl="1"/>
            <a:r>
              <a:rPr lang="en-US" dirty="0"/>
              <a:t>These samples are substituted in the degradation model to generate the samples of degradation (i.e., samples of RUL)</a:t>
            </a:r>
          </a:p>
          <a:p>
            <a:r>
              <a:rPr lang="en-US" dirty="0"/>
              <a:t>Objective: H</a:t>
            </a:r>
            <a:r>
              <a:rPr lang="en-US" altLang="ko-KR" dirty="0"/>
              <a:t>ow to generate samples that follow the posterior PDF?</a:t>
            </a:r>
          </a:p>
          <a:p>
            <a:pPr lvl="1"/>
            <a:r>
              <a:rPr lang="en-US" dirty="0"/>
              <a:t>Inverse CDF method</a:t>
            </a:r>
          </a:p>
          <a:p>
            <a:pPr lvl="1"/>
            <a:r>
              <a:rPr lang="en-US" dirty="0"/>
              <a:t>Grid approximation method</a:t>
            </a:r>
          </a:p>
          <a:p>
            <a:pPr lvl="1"/>
            <a:r>
              <a:rPr lang="en-US" dirty="0"/>
              <a:t>More general methods will follow in the</a:t>
            </a:r>
            <a:r>
              <a:rPr lang="ko-KR" altLang="en-US" dirty="0"/>
              <a:t> </a:t>
            </a:r>
            <a:r>
              <a:rPr lang="en-US" altLang="ko-KR" dirty="0"/>
              <a:t>next</a:t>
            </a:r>
            <a:r>
              <a:rPr lang="ko-KR" altLang="en-US" dirty="0"/>
              <a:t> </a:t>
            </a:r>
            <a:r>
              <a:rPr lang="en-US" altLang="ko-KR" dirty="0"/>
              <a:t>chapter</a:t>
            </a:r>
            <a:endParaRPr lang="en-US" dirty="0"/>
          </a:p>
          <a:p>
            <a:pPr lvl="1"/>
            <a:endParaRPr lang="en-US" dirty="0"/>
          </a:p>
        </p:txBody>
      </p:sp>
      <p:sp>
        <p:nvSpPr>
          <p:cNvPr id="3" name="Title 2">
            <a:extLst>
              <a:ext uri="{FF2B5EF4-FFF2-40B4-BE49-F238E27FC236}">
                <a16:creationId xmlns:a16="http://schemas.microsoft.com/office/drawing/2014/main" id="{7A037659-2779-4982-B330-5F79F9F210E0}"/>
              </a:ext>
            </a:extLst>
          </p:cNvPr>
          <p:cNvSpPr>
            <a:spLocks noGrp="1"/>
          </p:cNvSpPr>
          <p:nvPr>
            <p:ph type="title"/>
          </p:nvPr>
        </p:nvSpPr>
        <p:spPr/>
        <p:txBody>
          <a:bodyPr/>
          <a:lstStyle/>
          <a:p>
            <a:r>
              <a:rPr lang="en-US" dirty="0"/>
              <a:t>Generating Samples from Posterior PDF</a:t>
            </a:r>
          </a:p>
        </p:txBody>
      </p:sp>
    </p:spTree>
    <p:extLst>
      <p:ext uri="{BB962C8B-B14F-4D97-AF65-F5344CB8AC3E}">
        <p14:creationId xmlns:p14="http://schemas.microsoft.com/office/powerpoint/2010/main" val="35088889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96E0199-C31F-471F-B08A-0D1B23C659B7}"/>
                  </a:ext>
                </a:extLst>
              </p:cNvPr>
              <p:cNvSpPr>
                <a:spLocks noGrp="1"/>
              </p:cNvSpPr>
              <p:nvPr>
                <p:ph type="body" sz="quarter" idx="10"/>
              </p:nvPr>
            </p:nvSpPr>
            <p:spPr/>
            <p:txBody>
              <a:bodyPr/>
              <a:lstStyle/>
              <a:p>
                <a:r>
                  <a:rPr lang="en-US" dirty="0"/>
                  <a:t>Use the CDF of posterior distribution to draw random samples</a:t>
                </a:r>
              </a:p>
              <a:p>
                <a:r>
                  <a:rPr lang="en-US" dirty="0"/>
                  <a:t>Integrate the posterior PDF to obtain CDF (numerically)</a:t>
                </a:r>
              </a:p>
              <a:p>
                <a:r>
                  <a:rPr lang="en-US" dirty="0"/>
                  <a:t>Generate a random sample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(0,1)</m:t>
                    </m:r>
                  </m:oMath>
                </a14:m>
                <a:r>
                  <a:rPr lang="en-US" dirty="0"/>
                  <a:t> (in the vertical axis) and find the corresponding real sample </a:t>
                </a:r>
                <a14:m>
                  <m:oMath xmlns:m="http://schemas.openxmlformats.org/officeDocument/2006/math">
                    <m:r>
                      <a:rPr lang="en-US" b="0" i="1" smtClean="0">
                        <a:latin typeface="Cambria Math" panose="02040503050406030204" pitchFamily="18" charset="0"/>
                      </a:rPr>
                      <m:t>𝜃</m:t>
                    </m:r>
                  </m:oMath>
                </a14:m>
                <a:r>
                  <a:rPr lang="en-US" dirty="0"/>
                  <a:t> using the inverse of CDF</a:t>
                </a:r>
              </a:p>
              <a:p>
                <a:endParaRPr lang="en-US" dirty="0"/>
              </a:p>
              <a:p>
                <a:endParaRPr lang="en-US" dirty="0"/>
              </a:p>
              <a:p>
                <a:r>
                  <a:rPr lang="en-US" dirty="0"/>
                  <a:t>It means, generate random </a:t>
                </a:r>
                <a:br>
                  <a:rPr lang="en-US" dirty="0"/>
                </a:br>
                <a:r>
                  <a:rPr lang="en-US" dirty="0"/>
                  <a:t>samples of CDF and </a:t>
                </a:r>
                <a:br>
                  <a:rPr lang="en-US" dirty="0"/>
                </a:br>
                <a:r>
                  <a:rPr lang="en-US" dirty="0"/>
                  <a:t>find corresponding </a:t>
                </a:r>
                <a:br>
                  <a:rPr lang="en-US" dirty="0"/>
                </a:br>
                <a:r>
                  <a:rPr lang="en-US" dirty="0"/>
                  <a:t>random parameter </a:t>
                </a:r>
                <a14:m>
                  <m:oMath xmlns:m="http://schemas.openxmlformats.org/officeDocument/2006/math">
                    <m:r>
                      <a:rPr lang="en-US" b="0" i="1" smtClean="0">
                        <a:latin typeface="Cambria Math" panose="02040503050406030204" pitchFamily="18" charset="0"/>
                      </a:rPr>
                      <m:t>𝜃</m:t>
                    </m:r>
                  </m:oMath>
                </a14:m>
                <a:endParaRPr lang="en-US" dirty="0"/>
              </a:p>
              <a:p>
                <a:r>
                  <a:rPr lang="en-US" dirty="0"/>
                  <a:t>Figure shows more samples</a:t>
                </a:r>
                <a:br>
                  <a:rPr lang="en-US" dirty="0"/>
                </a:br>
                <a:r>
                  <a:rPr lang="en-US" dirty="0"/>
                  <a:t>near the high PDF</a:t>
                </a:r>
              </a:p>
            </p:txBody>
          </p:sp>
        </mc:Choice>
        <mc:Fallback xmlns="">
          <p:sp>
            <p:nvSpPr>
              <p:cNvPr id="2" name="Text Placeholder 1">
                <a:extLst>
                  <a:ext uri="{FF2B5EF4-FFF2-40B4-BE49-F238E27FC236}">
                    <a16:creationId xmlns:a16="http://schemas.microsoft.com/office/drawing/2014/main" id="{796E0199-C31F-471F-B08A-0D1B23C659B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634F43A-4EA2-44AD-93E1-CF67B6EDD49A}"/>
              </a:ext>
            </a:extLst>
          </p:cNvPr>
          <p:cNvSpPr>
            <a:spLocks noGrp="1"/>
          </p:cNvSpPr>
          <p:nvPr>
            <p:ph type="title"/>
          </p:nvPr>
        </p:nvSpPr>
        <p:spPr/>
        <p:txBody>
          <a:bodyPr/>
          <a:lstStyle/>
          <a:p>
            <a:r>
              <a:rPr lang="en-US" dirty="0"/>
              <a:t>Inverse CDF Method</a:t>
            </a:r>
          </a:p>
        </p:txBody>
      </p:sp>
      <p:pic>
        <p:nvPicPr>
          <p:cNvPr id="4" name="그림 33">
            <a:extLst>
              <a:ext uri="{FF2B5EF4-FFF2-40B4-BE49-F238E27FC236}">
                <a16:creationId xmlns:a16="http://schemas.microsoft.com/office/drawing/2014/main" id="{B4C2EDA3-E5FB-426B-A44D-2FF439E500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63117" y="2627161"/>
            <a:ext cx="5080884" cy="366664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FC70895-1FCC-4DD4-8BF6-0A161195F6DF}"/>
                  </a:ext>
                </a:extLst>
              </p:cNvPr>
              <p:cNvSpPr txBox="1"/>
              <p:nvPr/>
            </p:nvSpPr>
            <p:spPr>
              <a:xfrm>
                <a:off x="498502" y="3017856"/>
                <a:ext cx="273132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𝐹</m:t>
                          </m:r>
                        </m:e>
                        <m:sup>
                          <m:r>
                            <a:rPr lang="en-US" sz="2000" b="0" i="1" smtClean="0">
                              <a:latin typeface="Cambria Math" panose="02040503050406030204" pitchFamily="18" charset="0"/>
                              <a:ea typeface="Cambria Math" panose="02040503050406030204" pitchFamily="18" charset="0"/>
                            </a:rPr>
                            <m:t>−1</m:t>
                          </m:r>
                        </m:sup>
                      </m:sSup>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𝑢</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𝜃</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3FC70895-1FCC-4DD4-8BF6-0A161195F6DF}"/>
                  </a:ext>
                </a:extLst>
              </p:cNvPr>
              <p:cNvSpPr txBox="1">
                <a:spLocks noRot="1" noChangeAspect="1" noMove="1" noResize="1" noEditPoints="1" noAdjustHandles="1" noChangeArrowheads="1" noChangeShapeType="1" noTextEdit="1"/>
              </p:cNvSpPr>
              <p:nvPr/>
            </p:nvSpPr>
            <p:spPr>
              <a:xfrm>
                <a:off x="498502" y="3017856"/>
                <a:ext cx="2731325" cy="307777"/>
              </a:xfrm>
              <a:prstGeom prst="rect">
                <a:avLst/>
              </a:prstGeom>
              <a:blipFill>
                <a:blip r:embed="rId4"/>
                <a:stretch>
                  <a:fillRect l="-1786" r="-1786" b="-9804"/>
                </a:stretch>
              </a:blipFill>
            </p:spPr>
            <p:txBody>
              <a:bodyPr/>
              <a:lstStyle/>
              <a:p>
                <a:r>
                  <a:rPr lang="en-US">
                    <a:noFill/>
                  </a:rPr>
                  <a:t> </a:t>
                </a:r>
              </a:p>
            </p:txBody>
          </p:sp>
        </mc:Fallback>
      </mc:AlternateContent>
    </p:spTree>
    <p:extLst>
      <p:ext uri="{BB962C8B-B14F-4D97-AF65-F5344CB8AC3E}">
        <p14:creationId xmlns:p14="http://schemas.microsoft.com/office/powerpoint/2010/main" val="37678077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47">
            <a:extLst>
              <a:ext uri="{FF2B5EF4-FFF2-40B4-BE49-F238E27FC236}">
                <a16:creationId xmlns:a16="http://schemas.microsoft.com/office/drawing/2014/main" id="{D1B78E3F-EC7B-46B2-9D19-BD4D37C94C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387" y="3215844"/>
            <a:ext cx="4163923" cy="3121345"/>
          </a:xfrm>
          <a:prstGeom prst="rect">
            <a:avLst/>
          </a:prstGeom>
          <a:noFill/>
          <a:ln>
            <a:noFill/>
          </a:ln>
        </p:spPr>
      </p:pic>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2511FE4-70C7-41D0-B769-435314E34E2A}"/>
                  </a:ext>
                </a:extLst>
              </p:cNvPr>
              <p:cNvSpPr>
                <a:spLocks noGrp="1"/>
              </p:cNvSpPr>
              <p:nvPr>
                <p:ph type="body" sz="quarter" idx="10"/>
              </p:nvPr>
            </p:nvSpPr>
            <p:spPr/>
            <p:txBody>
              <a:bodyPr/>
              <a:lstStyle/>
              <a:p>
                <a:r>
                  <a:rPr lang="en-US" dirty="0"/>
                  <a:t>Generate 500 samples of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5,2.9</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using the inverse CDF method and compared the histogram with exact PDF</a:t>
                </a:r>
              </a:p>
            </p:txBody>
          </p:sp>
        </mc:Choice>
        <mc:Fallback xmlns="">
          <p:sp>
            <p:nvSpPr>
              <p:cNvPr id="2" name="Text Placeholder 1">
                <a:extLst>
                  <a:ext uri="{FF2B5EF4-FFF2-40B4-BE49-F238E27FC236}">
                    <a16:creationId xmlns:a16="http://schemas.microsoft.com/office/drawing/2014/main" id="{02511FE4-70C7-41D0-B769-435314E34E2A}"/>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3" t="-457" r="-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813163A-9E10-41A5-8CE3-381D78D4D303}"/>
              </a:ext>
            </a:extLst>
          </p:cNvPr>
          <p:cNvSpPr>
            <a:spLocks noGrp="1"/>
          </p:cNvSpPr>
          <p:nvPr>
            <p:ph type="title"/>
          </p:nvPr>
        </p:nvSpPr>
        <p:spPr/>
        <p:txBody>
          <a:bodyPr/>
          <a:lstStyle/>
          <a:p>
            <a:r>
              <a:rPr lang="en-US" dirty="0"/>
              <a:t>Ex) Inverse CDF Method</a:t>
            </a:r>
          </a:p>
        </p:txBody>
      </p:sp>
      <p:sp>
        <p:nvSpPr>
          <p:cNvPr id="6" name="TextBox 5">
            <a:extLst>
              <a:ext uri="{FF2B5EF4-FFF2-40B4-BE49-F238E27FC236}">
                <a16:creationId xmlns:a16="http://schemas.microsoft.com/office/drawing/2014/main" id="{1AB8918B-0C9B-4477-8CE0-ACD2BD2FC77C}"/>
              </a:ext>
            </a:extLst>
          </p:cNvPr>
          <p:cNvSpPr txBox="1"/>
          <p:nvPr/>
        </p:nvSpPr>
        <p:spPr>
          <a:xfrm>
            <a:off x="667910" y="1821544"/>
            <a:ext cx="6814267" cy="2339102"/>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ns=5000; % num. of samples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u=rand(1,ns);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thetaS</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norminv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u,mu,sig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samples by inv. CDF</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fre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val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]=hist(thetaS,30); bar(</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val,fre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/ns/(</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val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val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linspace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(-10,20,200);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pdf=</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normpdf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theta,mu,sig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exact PDF</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a:spcBef>
                <a:spcPts val="0"/>
              </a:spcBef>
              <a:spcAft>
                <a:spcPts val="0"/>
              </a:spcAft>
            </a:pPr>
            <a:r>
              <a:rPr lang="en-US" sz="2000" dirty="0">
                <a:effectLst/>
                <a:latin typeface="Courier New" panose="02070309020205020404" pitchFamily="49" charset="0"/>
                <a:ea typeface="Malgun Gothic" panose="020B0503020000020004" pitchFamily="34" charset="-127"/>
                <a:cs typeface="Courier New" panose="02070309020205020404" pitchFamily="49" charset="0"/>
              </a:rPr>
              <a:t>hold on; plot(</a:t>
            </a:r>
            <a:r>
              <a:rPr lang="en-US" sz="2000" dirty="0" err="1">
                <a:effectLst/>
                <a:latin typeface="Courier New" panose="02070309020205020404" pitchFamily="49" charset="0"/>
                <a:ea typeface="Malgun Gothic" panose="020B0503020000020004" pitchFamily="34" charset="-127"/>
                <a:cs typeface="Courier New" panose="02070309020205020404" pitchFamily="49" charset="0"/>
              </a:rPr>
              <a:t>theta,pdf,'r</a:t>
            </a:r>
            <a:r>
              <a:rPr lang="en-US" sz="2000" dirty="0">
                <a:effectLst/>
                <a:latin typeface="Courier New" panose="02070309020205020404" pitchFamily="49" charset="0"/>
                <a:ea typeface="Malgun Gothic" panose="020B0503020000020004" pitchFamily="34" charset="-127"/>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534202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BA9A87C-FBC3-4795-A1D7-F561925ED9ED}"/>
                  </a:ext>
                </a:extLst>
              </p:cNvPr>
              <p:cNvSpPr>
                <a:spLocks noGrp="1"/>
              </p:cNvSpPr>
              <p:nvPr>
                <p:ph type="body" sz="quarter" idx="10"/>
              </p:nvPr>
            </p:nvSpPr>
            <p:spPr/>
            <p:txBody>
              <a:bodyPr/>
              <a:lstStyle/>
              <a:p>
                <a:r>
                  <a:rPr lang="en-US" dirty="0"/>
                  <a:t>When the closed expression of CDF is not available, it is approximated by piecewise linear polynomials at several grid points (numerical integration)</a:t>
                </a:r>
              </a:p>
              <a:p>
                <a:r>
                  <a:rPr lang="en-US" dirty="0"/>
                  <a:t>For a given random 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5</m:t>
                        </m:r>
                      </m:sub>
                    </m:sSub>
                  </m:oMath>
                </a14:m>
                <a:r>
                  <a:rPr lang="en-US" dirty="0"/>
                  <a:t>,</a:t>
                </a:r>
              </a:p>
            </p:txBody>
          </p:sp>
        </mc:Choice>
        <mc:Fallback xmlns="">
          <p:sp>
            <p:nvSpPr>
              <p:cNvPr id="2" name="Text Placeholder 1">
                <a:extLst>
                  <a:ext uri="{FF2B5EF4-FFF2-40B4-BE49-F238E27FC236}">
                    <a16:creationId xmlns:a16="http://schemas.microsoft.com/office/drawing/2014/main" id="{0BA9A87C-FBC3-4795-A1D7-F561925ED9E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r="-1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1CEE3C3-1666-40E0-8652-0F97FF79E416}"/>
              </a:ext>
            </a:extLst>
          </p:cNvPr>
          <p:cNvSpPr>
            <a:spLocks noGrp="1"/>
          </p:cNvSpPr>
          <p:nvPr>
            <p:ph type="title"/>
          </p:nvPr>
        </p:nvSpPr>
        <p:spPr/>
        <p:txBody>
          <a:bodyPr/>
          <a:lstStyle/>
          <a:p>
            <a:r>
              <a:rPr lang="en-US" dirty="0"/>
              <a:t>Grid Approximation Method: 1 parameter</a:t>
            </a:r>
          </a:p>
        </p:txBody>
      </p:sp>
      <p:pic>
        <p:nvPicPr>
          <p:cNvPr id="4" name="그림 34">
            <a:extLst>
              <a:ext uri="{FF2B5EF4-FFF2-40B4-BE49-F238E27FC236}">
                <a16:creationId xmlns:a16="http://schemas.microsoft.com/office/drawing/2014/main" id="{4D2A77DC-BAC5-4F52-BF21-F971EDE998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6105" y="2789287"/>
            <a:ext cx="5633720" cy="37697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80954B-3B25-4C09-AE14-40C02C067C6E}"/>
                  </a:ext>
                </a:extLst>
              </p:cNvPr>
              <p:cNvSpPr txBox="1"/>
              <p:nvPr/>
            </p:nvSpPr>
            <p:spPr>
              <a:xfrm>
                <a:off x="1604175" y="2468879"/>
                <a:ext cx="4184735"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r>
                            <a:rPr lang="en-US" sz="2000" b="0" i="1" smtClean="0">
                              <a:latin typeface="Cambria Math" panose="02040503050406030204" pitchFamily="18" charset="0"/>
                            </a:rPr>
                            <m:t>𝐹</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num>
                        <m:den>
                          <m:r>
                            <a:rPr lang="en-US" sz="2000" i="1">
                              <a:latin typeface="Cambria Math" panose="02040503050406030204" pitchFamily="18" charset="0"/>
                            </a:rPr>
                            <m:t>𝐹</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1</m:t>
                              </m:r>
                            </m:sub>
                          </m:sSub>
                          <m:r>
                            <a:rPr lang="en-US" sz="2000" i="1">
                              <a:latin typeface="Cambria Math" panose="02040503050406030204" pitchFamily="18" charset="0"/>
                            </a:rPr>
                            <m:t>)</m:t>
                          </m:r>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𝑔</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𝑔</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B180954B-3B25-4C09-AE14-40C02C067C6E}"/>
                  </a:ext>
                </a:extLst>
              </p:cNvPr>
              <p:cNvSpPr txBox="1">
                <a:spLocks noRot="1" noChangeAspect="1" noMove="1" noResize="1" noEditPoints="1" noAdjustHandles="1" noChangeArrowheads="1" noChangeShapeType="1" noTextEdit="1"/>
              </p:cNvSpPr>
              <p:nvPr/>
            </p:nvSpPr>
            <p:spPr>
              <a:xfrm>
                <a:off x="1604175" y="2468879"/>
                <a:ext cx="4184735" cy="64081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48797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type="body" sz="quarter" idx="10"/>
              </p:nvPr>
            </p:nvSpPr>
            <p:spPr>
              <a:xfrm>
                <a:off x="304800" y="863601"/>
                <a:ext cx="8534400" cy="5334000"/>
              </a:xfrm>
            </p:spPr>
            <p:txBody>
              <a:bodyPr>
                <a:noAutofit/>
              </a:bodyPr>
              <a:lstStyle/>
              <a:p>
                <a:r>
                  <a:rPr lang="en-US" altLang="ko-KR" dirty="0"/>
                  <a:t>Procedure</a:t>
                </a:r>
              </a:p>
              <a:p>
                <a:pPr lvl="1"/>
                <a:r>
                  <a:rPr lang="en-US" altLang="ko-KR" dirty="0"/>
                  <a:t>In order to generate samples following PDF </a:t>
                </a:r>
                <a14:m>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a:rPr lang="en-US" altLang="ko-KR" b="0" i="1" smtClean="0">
                        <a:latin typeface="Cambria Math" panose="02040503050406030204" pitchFamily="18" charset="0"/>
                      </a:rPr>
                      <m:t>𝜃</m:t>
                    </m:r>
                    <m:r>
                      <a:rPr lang="en-US" altLang="ko-KR" b="0" i="1" smtClean="0">
                        <a:latin typeface="Cambria Math" panose="02040503050406030204" pitchFamily="18" charset="0"/>
                      </a:rPr>
                      <m:t>)</m:t>
                    </m:r>
                  </m:oMath>
                </a14:m>
                <a:r>
                  <a:rPr lang="en-US" altLang="ko-KR" dirty="0"/>
                  <a:t>,</a:t>
                </a:r>
              </a:p>
              <a:p>
                <a:pPr marL="800100" lvl="1" indent="-342900">
                  <a:buFont typeface="+mj-lt"/>
                  <a:buAutoNum type="arabicPeriod"/>
                </a:pPr>
                <a:r>
                  <a:rPr lang="en-US" altLang="ko-KR" dirty="0"/>
                  <a:t>Construct  approx. CDF </a:t>
                </a:r>
                <a14:m>
                  <m:oMath xmlns:m="http://schemas.openxmlformats.org/officeDocument/2006/math">
                    <m:r>
                      <a:rPr lang="en-US" altLang="ko-KR" b="0" i="1" smtClean="0">
                        <a:latin typeface="Cambria Math" panose="02040503050406030204" pitchFamily="18" charset="0"/>
                      </a:rPr>
                      <m:t>𝐹</m:t>
                    </m:r>
                    <m:r>
                      <a:rPr lang="en-US" altLang="ko-KR" b="0" i="1" smtClean="0">
                        <a:latin typeface="Cambria Math" panose="02040503050406030204" pitchFamily="18" charset="0"/>
                      </a:rPr>
                      <m:t>(</m:t>
                    </m:r>
                    <m:r>
                      <a:rPr lang="en-US" altLang="ko-KR" b="0" i="1" smtClean="0">
                        <a:latin typeface="Cambria Math" panose="02040503050406030204" pitchFamily="18" charset="0"/>
                      </a:rPr>
                      <m:t>𝜃</m:t>
                    </m:r>
                    <m:r>
                      <a:rPr lang="en-US" altLang="ko-KR" b="0" i="1" smtClean="0">
                        <a:latin typeface="Cambria Math" panose="02040503050406030204" pitchFamily="18" charset="0"/>
                      </a:rPr>
                      <m:t>)</m:t>
                    </m:r>
                  </m:oMath>
                </a14:m>
                <a:r>
                  <a:rPr lang="en-US" altLang="ko-KR" dirty="0"/>
                  <a:t> which is the integral of </a:t>
                </a:r>
                <a14:m>
                  <m:oMath xmlns:m="http://schemas.openxmlformats.org/officeDocument/2006/math">
                    <m:r>
                      <a:rPr lang="en-US" altLang="ko-KR" i="1">
                        <a:latin typeface="Cambria Math" panose="02040503050406030204" pitchFamily="18" charset="0"/>
                      </a:rPr>
                      <m:t>𝑓</m:t>
                    </m:r>
                    <m:r>
                      <a:rPr lang="en-US" altLang="ko-KR" i="1">
                        <a:latin typeface="Cambria Math" panose="02040503050406030204" pitchFamily="18" charset="0"/>
                      </a:rPr>
                      <m:t>(</m:t>
                    </m:r>
                    <m:r>
                      <a:rPr lang="en-US" altLang="ko-KR" i="1">
                        <a:latin typeface="Cambria Math" panose="02040503050406030204" pitchFamily="18" charset="0"/>
                      </a:rPr>
                      <m:t>𝜃</m:t>
                    </m:r>
                    <m:r>
                      <a:rPr lang="en-US" altLang="ko-KR" i="1">
                        <a:latin typeface="Cambria Math" panose="02040503050406030204" pitchFamily="18" charset="0"/>
                      </a:rPr>
                      <m:t>)</m:t>
                    </m:r>
                  </m:oMath>
                </a14:m>
                <a:r>
                  <a:rPr lang="en-US" altLang="ko-KR" dirty="0"/>
                  <a:t>.</a:t>
                </a:r>
              </a:p>
              <a:p>
                <a:pPr marL="800100" lvl="1" indent="-342900">
                  <a:buFont typeface="+mj-lt"/>
                  <a:buAutoNum type="arabicPeriod"/>
                </a:pPr>
                <a:r>
                  <a:rPr lang="en-US" altLang="ko-KR" dirty="0"/>
                  <a:t>Draw random value </a:t>
                </a:r>
                <a14:m>
                  <m:oMath xmlns:m="http://schemas.openxmlformats.org/officeDocument/2006/math">
                    <m:r>
                      <a:rPr lang="en-US" altLang="ko-KR" b="0" i="1" smtClean="0">
                        <a:latin typeface="Cambria Math" panose="02040503050406030204" pitchFamily="18" charset="0"/>
                      </a:rPr>
                      <m:t>𝑢</m:t>
                    </m:r>
                  </m:oMath>
                </a14:m>
                <a:r>
                  <a:rPr lang="en-US" altLang="ko-KR" dirty="0"/>
                  <a:t> from the uniform distribution on [0,1].</a:t>
                </a:r>
              </a:p>
              <a:p>
                <a:pPr marL="800100" lvl="1" indent="-342900">
                  <a:buFont typeface="+mj-lt"/>
                  <a:buAutoNum type="arabicPeriod"/>
                </a:pPr>
                <a:r>
                  <a:rPr lang="en-US" altLang="ko-KR" dirty="0"/>
                  <a:t>let </a:t>
                </a:r>
                <a14:m>
                  <m:oMath xmlns:m="http://schemas.openxmlformats.org/officeDocument/2006/math">
                    <m:r>
                      <a:rPr lang="en-US" altLang="ko-KR" b="0" i="1" smtClean="0">
                        <a:latin typeface="Cambria Math" panose="02040503050406030204" pitchFamily="18" charset="0"/>
                      </a:rPr>
                      <m:t>𝜃</m:t>
                    </m:r>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𝐹</m:t>
                        </m:r>
                      </m:e>
                      <m:sup>
                        <m:r>
                          <a:rPr lang="en-US" altLang="ko-KR" b="0" i="1" smtClean="0">
                            <a:latin typeface="Cambria Math" panose="02040503050406030204" pitchFamily="18" charset="0"/>
                          </a:rPr>
                          <m:t>−1</m:t>
                        </m:r>
                      </m:sup>
                    </m:sSup>
                    <m:r>
                      <a:rPr lang="en-US" altLang="ko-KR" b="0" i="1" smtClean="0">
                        <a:latin typeface="Cambria Math" panose="02040503050406030204" pitchFamily="18" charset="0"/>
                      </a:rPr>
                      <m:t>(</m:t>
                    </m:r>
                    <m:r>
                      <a:rPr lang="en-US" altLang="ko-KR" b="0" i="1" smtClean="0">
                        <a:latin typeface="Cambria Math" panose="02040503050406030204" pitchFamily="18" charset="0"/>
                      </a:rPr>
                      <m:t>𝑢</m:t>
                    </m:r>
                    <m:r>
                      <a:rPr lang="en-US" altLang="ko-KR" b="0" i="1" smtClean="0">
                        <a:latin typeface="Cambria Math" panose="02040503050406030204" pitchFamily="18" charset="0"/>
                      </a:rPr>
                      <m:t>)</m:t>
                    </m:r>
                  </m:oMath>
                </a14:m>
                <a:r>
                  <a:rPr lang="en-US" altLang="ko-KR" dirty="0"/>
                  <a:t>. Then the value </a:t>
                </a:r>
                <a14:m>
                  <m:oMath xmlns:m="http://schemas.openxmlformats.org/officeDocument/2006/math">
                    <m:r>
                      <a:rPr lang="en-US" altLang="ko-KR" i="1">
                        <a:latin typeface="Cambria Math" panose="02040503050406030204" pitchFamily="18" charset="0"/>
                      </a:rPr>
                      <m:t>𝜃</m:t>
                    </m:r>
                  </m:oMath>
                </a14:m>
                <a:r>
                  <a:rPr lang="en-US" altLang="ko-KR" dirty="0"/>
                  <a:t> will be a random draw from </a:t>
                </a:r>
                <a14:m>
                  <m:oMath xmlns:m="http://schemas.openxmlformats.org/officeDocument/2006/math">
                    <m:r>
                      <a:rPr lang="en-US" altLang="ko-KR" i="1">
                        <a:latin typeface="Cambria Math" panose="02040503050406030204" pitchFamily="18" charset="0"/>
                      </a:rPr>
                      <m:t>𝑓</m:t>
                    </m:r>
                    <m:r>
                      <a:rPr lang="en-US" altLang="ko-KR" i="1">
                        <a:latin typeface="Cambria Math" panose="02040503050406030204" pitchFamily="18" charset="0"/>
                      </a:rPr>
                      <m:t>(</m:t>
                    </m:r>
                    <m:r>
                      <a:rPr lang="en-US" altLang="ko-KR" i="1">
                        <a:latin typeface="Cambria Math" panose="02040503050406030204" pitchFamily="18" charset="0"/>
                      </a:rPr>
                      <m:t>𝜃</m:t>
                    </m:r>
                    <m:r>
                      <a:rPr lang="en-US" altLang="ko-KR" i="1">
                        <a:latin typeface="Cambria Math" panose="02040503050406030204" pitchFamily="18" charset="0"/>
                      </a:rPr>
                      <m:t>)</m:t>
                    </m:r>
                  </m:oMath>
                </a14:m>
                <a:r>
                  <a:rPr lang="en-US" altLang="ko-KR" dirty="0"/>
                  <a:t>.</a:t>
                </a:r>
              </a:p>
              <a:p>
                <a:r>
                  <a:rPr lang="en-US" altLang="ko-KR" dirty="0"/>
                  <a:t>Remarks</a:t>
                </a:r>
              </a:p>
              <a:p>
                <a:pPr lvl="1"/>
                <a:r>
                  <a:rPr lang="en-US" altLang="ko-KR" dirty="0"/>
                  <a:t>Effective only when we have knowledge of the range and we miss nothing outside their ranges. </a:t>
                </a:r>
              </a:p>
              <a:p>
                <a:pPr lvl="1"/>
                <a:r>
                  <a:rPr lang="en-US" altLang="ko-KR" dirty="0"/>
                  <a:t>Not good for higher-dimensional multivariate problems, where computing at every point in the multidimensional grid becomes prohibitively expensive.</a:t>
                </a:r>
              </a:p>
              <a:p>
                <a:pPr lvl="1"/>
                <a:r>
                  <a:rPr lang="en-US" altLang="ko-KR" dirty="0"/>
                  <a:t>Conclusion: this method is not used well in practice.</a:t>
                </a:r>
              </a:p>
            </p:txBody>
          </p:sp>
        </mc:Choice>
        <mc:Fallback xmlns="">
          <p:sp>
            <p:nvSpPr>
              <p:cNvPr id="5" name="Content Placeholder 4"/>
              <p:cNvSpPr>
                <a:spLocks noGrp="1" noRot="1" noChangeAspect="1" noMove="1" noResize="1" noEditPoints="1" noAdjustHandles="1" noChangeArrowheads="1" noChangeShapeType="1" noTextEdit="1"/>
              </p:cNvSpPr>
              <p:nvPr>
                <p:ph type="body" sz="quarter" idx="10"/>
              </p:nvPr>
            </p:nvSpPr>
            <p:spPr>
              <a:xfrm>
                <a:off x="304800" y="863601"/>
                <a:ext cx="8534400" cy="5334000"/>
              </a:xfrm>
              <a:blipFill>
                <a:blip r:embed="rId4"/>
                <a:stretch>
                  <a:fillRect l="-643" t="-571"/>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altLang="ko-KR" dirty="0"/>
              <a:t>Procedure</a:t>
            </a:r>
            <a:endParaRPr lang="en-US" dirty="0"/>
          </a:p>
        </p:txBody>
      </p:sp>
    </p:spTree>
    <p:custDataLst>
      <p:tags r:id="rId1"/>
    </p:custDataLst>
    <p:extLst>
      <p:ext uri="{BB962C8B-B14F-4D97-AF65-F5344CB8AC3E}">
        <p14:creationId xmlns:p14="http://schemas.microsoft.com/office/powerpoint/2010/main" val="5463535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53733" y="729295"/>
            <a:ext cx="3557303" cy="2667001"/>
          </a:xfrm>
          <a:prstGeom prst="rect">
            <a:avLst/>
          </a:prstGeom>
        </p:spPr>
      </p:pic>
      <p:pic>
        <p:nvPicPr>
          <p:cNvPr id="6" name="Picture 5"/>
          <p:cNvPicPr>
            <a:picLocks noChangeAspect="1"/>
          </p:cNvPicPr>
          <p:nvPr/>
        </p:nvPicPr>
        <p:blipFill>
          <a:blip r:embed="rId3"/>
          <a:stretch>
            <a:fillRect/>
          </a:stretch>
        </p:blipFill>
        <p:spPr>
          <a:xfrm>
            <a:off x="5586697" y="3924658"/>
            <a:ext cx="3557303" cy="2667001"/>
          </a:xfrm>
          <a:prstGeom prst="rect">
            <a:avLst/>
          </a:prstGeom>
        </p:spPr>
      </p:pic>
      <p:sp>
        <p:nvSpPr>
          <p:cNvPr id="2" name="Text Placeholder 1"/>
          <p:cNvSpPr>
            <a:spLocks noGrp="1"/>
          </p:cNvSpPr>
          <p:nvPr>
            <p:ph type="body" sz="quarter" idx="10"/>
          </p:nvPr>
        </p:nvSpPr>
        <p:spPr/>
        <p:txBody>
          <a:bodyPr/>
          <a:lstStyle/>
          <a:p>
            <a:pPr>
              <a:spcBef>
                <a:spcPts val="0"/>
              </a:spcBef>
            </a:pPr>
            <a:r>
              <a:rPr lang="en-US" sz="1800" dirty="0"/>
              <a:t>mx=0; sx=1; dx=.01; xx=-3:dx:3; </a:t>
            </a:r>
            <a:r>
              <a:rPr lang="en-US" sz="1800" dirty="0" err="1"/>
              <a:t>nx</a:t>
            </a:r>
            <a:r>
              <a:rPr lang="en-US" sz="1800" dirty="0"/>
              <a:t>=length(xx);</a:t>
            </a:r>
          </a:p>
          <a:p>
            <a:pPr>
              <a:spcBef>
                <a:spcPts val="0"/>
              </a:spcBef>
            </a:pPr>
            <a:r>
              <a:rPr lang="en-US" sz="1800" dirty="0" err="1"/>
              <a:t>pdfnorm</a:t>
            </a:r>
            <a:r>
              <a:rPr lang="en-US" sz="1800" dirty="0"/>
              <a:t>=1/sqrt(2*pi)/sx*exp(-1/2*((xx-mx)./sx).^2); </a:t>
            </a:r>
          </a:p>
          <a:p>
            <a:pPr>
              <a:spcBef>
                <a:spcPts val="0"/>
              </a:spcBef>
            </a:pPr>
            <a:r>
              <a:rPr lang="en-US" sz="1800" dirty="0"/>
              <a:t>plot(</a:t>
            </a:r>
            <a:r>
              <a:rPr lang="en-US" sz="1800" dirty="0" err="1"/>
              <a:t>xx,pdfnorm</a:t>
            </a:r>
            <a:r>
              <a:rPr lang="en-US" sz="1800" dirty="0"/>
              <a:t>); grid on; % normal pdf</a:t>
            </a:r>
          </a:p>
          <a:p>
            <a:pPr>
              <a:spcBef>
                <a:spcPts val="0"/>
              </a:spcBef>
            </a:pPr>
            <a:endParaRPr lang="en-US" sz="1800" dirty="0"/>
          </a:p>
          <a:p>
            <a:pPr>
              <a:spcBef>
                <a:spcPts val="0"/>
              </a:spcBef>
            </a:pPr>
            <a:r>
              <a:rPr lang="en-US" sz="1800" dirty="0"/>
              <a:t>% generate approximate </a:t>
            </a:r>
            <a:r>
              <a:rPr lang="en-US" sz="1800" dirty="0" err="1"/>
              <a:t>cdf</a:t>
            </a:r>
            <a:r>
              <a:rPr lang="en-US" sz="1800" dirty="0"/>
              <a:t>.</a:t>
            </a:r>
          </a:p>
          <a:p>
            <a:pPr>
              <a:spcBef>
                <a:spcPts val="0"/>
              </a:spcBef>
            </a:pPr>
            <a:r>
              <a:rPr lang="en-US" sz="1800" dirty="0" err="1"/>
              <a:t>cdf</a:t>
            </a:r>
            <a:r>
              <a:rPr lang="en-US" sz="1800" dirty="0"/>
              <a:t>(1)=0; </a:t>
            </a:r>
          </a:p>
          <a:p>
            <a:pPr>
              <a:spcBef>
                <a:spcPts val="0"/>
              </a:spcBef>
            </a:pPr>
            <a:r>
              <a:rPr lang="en-US" sz="1800" dirty="0"/>
              <a:t>for i=2:length(xx); </a:t>
            </a:r>
          </a:p>
          <a:p>
            <a:pPr>
              <a:spcBef>
                <a:spcPts val="0"/>
              </a:spcBef>
            </a:pPr>
            <a:r>
              <a:rPr lang="en-US" sz="1800" dirty="0"/>
              <a:t>  </a:t>
            </a:r>
            <a:r>
              <a:rPr lang="en-US" sz="1800" dirty="0" err="1"/>
              <a:t>cdf</a:t>
            </a:r>
            <a:r>
              <a:rPr lang="en-US" sz="1800" dirty="0"/>
              <a:t>(i)=sum(</a:t>
            </a:r>
            <a:r>
              <a:rPr lang="en-US" sz="1800" dirty="0" err="1"/>
              <a:t>pdfnorm</a:t>
            </a:r>
            <a:r>
              <a:rPr lang="en-US" sz="1800" dirty="0"/>
              <a:t>(1:i-1))*dx; </a:t>
            </a:r>
          </a:p>
          <a:p>
            <a:pPr>
              <a:spcBef>
                <a:spcPts val="0"/>
              </a:spcBef>
            </a:pPr>
            <a:r>
              <a:rPr lang="en-US" sz="1800" dirty="0"/>
              <a:t>end;</a:t>
            </a:r>
          </a:p>
          <a:p>
            <a:pPr>
              <a:spcBef>
                <a:spcPts val="0"/>
              </a:spcBef>
            </a:pPr>
            <a:r>
              <a:rPr lang="en-US" sz="1800" dirty="0"/>
              <a:t>plot(</a:t>
            </a:r>
            <a:r>
              <a:rPr lang="en-US" sz="1800" dirty="0" err="1"/>
              <a:t>xx,cdf</a:t>
            </a:r>
            <a:r>
              <a:rPr lang="en-US" sz="1800" dirty="0"/>
              <a:t>);grid on; % approximate </a:t>
            </a:r>
            <a:r>
              <a:rPr lang="en-US" sz="1800" dirty="0" err="1"/>
              <a:t>cdf</a:t>
            </a:r>
            <a:endParaRPr lang="en-US" sz="1800" dirty="0"/>
          </a:p>
          <a:p>
            <a:pPr>
              <a:spcBef>
                <a:spcPts val="0"/>
              </a:spcBef>
            </a:pPr>
            <a:endParaRPr lang="en-US" sz="1800" dirty="0"/>
          </a:p>
          <a:p>
            <a:pPr>
              <a:spcBef>
                <a:spcPts val="0"/>
              </a:spcBef>
            </a:pPr>
            <a:r>
              <a:rPr lang="en-US" sz="1800" dirty="0"/>
              <a:t>% grid method based on the approximate </a:t>
            </a:r>
            <a:r>
              <a:rPr lang="en-US" sz="1800" dirty="0" err="1"/>
              <a:t>cdf</a:t>
            </a:r>
            <a:r>
              <a:rPr lang="en-US" sz="1800" dirty="0"/>
              <a:t>.</a:t>
            </a:r>
          </a:p>
          <a:p>
            <a:pPr>
              <a:spcBef>
                <a:spcPts val="0"/>
              </a:spcBef>
            </a:pPr>
            <a:r>
              <a:rPr lang="en-US" sz="1800" dirty="0"/>
              <a:t>N=1e4; u=rand(1,N)*(max(</a:t>
            </a:r>
            <a:r>
              <a:rPr lang="en-US" sz="1800" dirty="0" err="1"/>
              <a:t>cdf</a:t>
            </a:r>
            <a:r>
              <a:rPr lang="en-US" sz="1800" dirty="0"/>
              <a:t>)-min(</a:t>
            </a:r>
            <a:r>
              <a:rPr lang="en-US" sz="1800" dirty="0" err="1"/>
              <a:t>cdf</a:t>
            </a:r>
            <a:r>
              <a:rPr lang="en-US" sz="1800" dirty="0"/>
              <a:t>)); </a:t>
            </a:r>
          </a:p>
          <a:p>
            <a:pPr>
              <a:spcBef>
                <a:spcPts val="0"/>
              </a:spcBef>
            </a:pPr>
            <a:r>
              <a:rPr lang="en-US" sz="1800" dirty="0"/>
              <a:t>for i=1:N; </a:t>
            </a:r>
          </a:p>
          <a:p>
            <a:pPr>
              <a:spcBef>
                <a:spcPts val="0"/>
              </a:spcBef>
            </a:pPr>
            <a:r>
              <a:rPr lang="en-US" sz="1800" dirty="0"/>
              <a:t>  i2=min(find(</a:t>
            </a:r>
            <a:r>
              <a:rPr lang="en-US" sz="1800" dirty="0" err="1"/>
              <a:t>cdf</a:t>
            </a:r>
            <a:r>
              <a:rPr lang="en-US" sz="1800" dirty="0"/>
              <a:t>&gt;u(i))); i1=i2-1;</a:t>
            </a:r>
          </a:p>
          <a:p>
            <a:pPr>
              <a:spcBef>
                <a:spcPts val="0"/>
              </a:spcBef>
            </a:pPr>
            <a:r>
              <a:rPr lang="en-US" sz="1800" dirty="0"/>
              <a:t>  </a:t>
            </a:r>
            <a:r>
              <a:rPr lang="en-US" sz="1800" dirty="0" err="1"/>
              <a:t>xmc</a:t>
            </a:r>
            <a:r>
              <a:rPr lang="en-US" sz="1800" dirty="0"/>
              <a:t>(i)=</a:t>
            </a:r>
            <a:r>
              <a:rPr lang="en-US" sz="1800" dirty="0" err="1"/>
              <a:t>unifinv</a:t>
            </a:r>
            <a:r>
              <a:rPr lang="en-US" sz="1800" dirty="0"/>
              <a:t>(u(i),xx(i1),xx(i2)); </a:t>
            </a:r>
          </a:p>
          <a:p>
            <a:pPr>
              <a:spcBef>
                <a:spcPts val="0"/>
              </a:spcBef>
            </a:pPr>
            <a:r>
              <a:rPr lang="en-US" sz="1800" dirty="0"/>
              <a:t>end;</a:t>
            </a:r>
          </a:p>
          <a:p>
            <a:pPr>
              <a:spcBef>
                <a:spcPts val="0"/>
              </a:spcBef>
            </a:pPr>
            <a:r>
              <a:rPr lang="en-US" sz="1800" dirty="0" err="1"/>
              <a:t>nb</a:t>
            </a:r>
            <a:r>
              <a:rPr lang="en-US" sz="1800" dirty="0"/>
              <a:t>=</a:t>
            </a:r>
            <a:r>
              <a:rPr lang="en-US" sz="1800" dirty="0" err="1"/>
              <a:t>hist</a:t>
            </a:r>
            <a:r>
              <a:rPr lang="en-US" sz="1800" dirty="0"/>
              <a:t>(xmc,-3:.2:3);</a:t>
            </a:r>
          </a:p>
          <a:p>
            <a:pPr>
              <a:spcBef>
                <a:spcPts val="0"/>
              </a:spcBef>
            </a:pPr>
            <a:r>
              <a:rPr lang="en-US" sz="1800" dirty="0"/>
              <a:t>plot(</a:t>
            </a:r>
            <a:r>
              <a:rPr lang="en-US" sz="1800" dirty="0" err="1"/>
              <a:t>xx,pdfnorm</a:t>
            </a:r>
            <a:r>
              <a:rPr lang="en-US" sz="1800" dirty="0"/>
              <a:t>); hold on; bar(-3:.2:3,nb/N/.2);</a:t>
            </a:r>
          </a:p>
        </p:txBody>
      </p:sp>
      <p:sp>
        <p:nvSpPr>
          <p:cNvPr id="3" name="Title 2"/>
          <p:cNvSpPr>
            <a:spLocks noGrp="1"/>
          </p:cNvSpPr>
          <p:nvPr>
            <p:ph type="title"/>
          </p:nvPr>
        </p:nvSpPr>
        <p:spPr/>
        <p:txBody>
          <a:bodyPr/>
          <a:lstStyle/>
          <a:p>
            <a:r>
              <a:rPr lang="en-US" dirty="0"/>
              <a:t>Matlab Practice (Normal Distribution)</a:t>
            </a:r>
          </a:p>
        </p:txBody>
      </p:sp>
    </p:spTree>
    <p:extLst>
      <p:ext uri="{BB962C8B-B14F-4D97-AF65-F5344CB8AC3E}">
        <p14:creationId xmlns:p14="http://schemas.microsoft.com/office/powerpoint/2010/main" val="3005787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897197"/>
            <a:ext cx="8534400" cy="3224977"/>
          </a:xfrm>
        </p:spPr>
        <p:txBody>
          <a:bodyPr/>
          <a:lstStyle/>
          <a:p>
            <a:pPr>
              <a:spcBef>
                <a:spcPts val="0"/>
              </a:spcBef>
            </a:pPr>
            <a:r>
              <a:rPr lang="en-US" dirty="0"/>
              <a:t>% direct method #1 just for reference</a:t>
            </a:r>
          </a:p>
          <a:p>
            <a:pPr>
              <a:spcBef>
                <a:spcPts val="0"/>
              </a:spcBef>
            </a:pPr>
            <a:r>
              <a:rPr lang="en-US" dirty="0"/>
              <a:t>u=rand(N,1); </a:t>
            </a:r>
          </a:p>
          <a:p>
            <a:pPr>
              <a:spcBef>
                <a:spcPts val="0"/>
              </a:spcBef>
            </a:pPr>
            <a:r>
              <a:rPr lang="en-US" dirty="0"/>
              <a:t>xmc1=</a:t>
            </a:r>
            <a:r>
              <a:rPr lang="en-US" dirty="0" err="1"/>
              <a:t>norminv</a:t>
            </a:r>
            <a:r>
              <a:rPr lang="en-US" dirty="0"/>
              <a:t>(</a:t>
            </a:r>
            <a:r>
              <a:rPr lang="en-US" dirty="0" err="1"/>
              <a:t>u,mx,sx</a:t>
            </a:r>
            <a:r>
              <a:rPr lang="en-US" dirty="0"/>
              <a:t>); </a:t>
            </a:r>
          </a:p>
          <a:p>
            <a:pPr>
              <a:spcBef>
                <a:spcPts val="0"/>
              </a:spcBef>
            </a:pPr>
            <a:r>
              <a:rPr lang="en-US" dirty="0"/>
              <a:t>nb1=</a:t>
            </a:r>
            <a:r>
              <a:rPr lang="en-US" dirty="0" err="1"/>
              <a:t>hist</a:t>
            </a:r>
            <a:r>
              <a:rPr lang="en-US" dirty="0"/>
              <a:t>(xmc1,-3:.2:3);</a:t>
            </a:r>
          </a:p>
          <a:p>
            <a:pPr>
              <a:spcBef>
                <a:spcPts val="0"/>
              </a:spcBef>
            </a:pPr>
            <a:r>
              <a:rPr lang="en-US" dirty="0"/>
              <a:t>plot(</a:t>
            </a:r>
            <a:r>
              <a:rPr lang="en-US" dirty="0" err="1"/>
              <a:t>xx,pdfnorm</a:t>
            </a:r>
            <a:r>
              <a:rPr lang="en-US" dirty="0"/>
              <a:t>); hold on; bar(-3:.2:3,nb1/N/.2);</a:t>
            </a:r>
          </a:p>
          <a:p>
            <a:pPr>
              <a:spcBef>
                <a:spcPts val="0"/>
              </a:spcBef>
            </a:pPr>
            <a:endParaRPr lang="en-US" dirty="0"/>
          </a:p>
          <a:p>
            <a:pPr>
              <a:spcBef>
                <a:spcPts val="0"/>
              </a:spcBef>
            </a:pPr>
            <a:r>
              <a:rPr lang="en-US" dirty="0"/>
              <a:t>% direct method #2 just for reference too</a:t>
            </a:r>
          </a:p>
          <a:p>
            <a:pPr>
              <a:spcBef>
                <a:spcPts val="0"/>
              </a:spcBef>
            </a:pPr>
            <a:r>
              <a:rPr lang="en-US" dirty="0"/>
              <a:t>xmc2=</a:t>
            </a:r>
            <a:r>
              <a:rPr lang="en-US" dirty="0" err="1"/>
              <a:t>normrnd</a:t>
            </a:r>
            <a:r>
              <a:rPr lang="en-US" dirty="0"/>
              <a:t>(mx,sx,N,1); </a:t>
            </a:r>
          </a:p>
          <a:p>
            <a:pPr>
              <a:spcBef>
                <a:spcPts val="0"/>
              </a:spcBef>
            </a:pPr>
            <a:r>
              <a:rPr lang="en-US" dirty="0"/>
              <a:t>nb2=</a:t>
            </a:r>
            <a:r>
              <a:rPr lang="en-US" dirty="0" err="1"/>
              <a:t>hist</a:t>
            </a:r>
            <a:r>
              <a:rPr lang="en-US" dirty="0"/>
              <a:t>(xmc2,-3:.2:3);</a:t>
            </a:r>
          </a:p>
          <a:p>
            <a:pPr>
              <a:spcBef>
                <a:spcPts val="0"/>
              </a:spcBef>
            </a:pPr>
            <a:r>
              <a:rPr lang="en-US" dirty="0"/>
              <a:t>plot(</a:t>
            </a:r>
            <a:r>
              <a:rPr lang="en-US" dirty="0" err="1"/>
              <a:t>xx,pdfnorm</a:t>
            </a:r>
            <a:r>
              <a:rPr lang="en-US" dirty="0"/>
              <a:t>); hold on; bar(-3:.2:3,nb2/N/.2);</a:t>
            </a:r>
          </a:p>
        </p:txBody>
      </p:sp>
      <p:sp>
        <p:nvSpPr>
          <p:cNvPr id="3" name="Title 2"/>
          <p:cNvSpPr>
            <a:spLocks noGrp="1"/>
          </p:cNvSpPr>
          <p:nvPr>
            <p:ph type="title"/>
          </p:nvPr>
        </p:nvSpPr>
        <p:spPr/>
        <p:txBody>
          <a:bodyPr/>
          <a:lstStyle/>
          <a:p>
            <a:r>
              <a:rPr lang="en-US" dirty="0"/>
              <a:t>Matlab Practice</a:t>
            </a:r>
          </a:p>
        </p:txBody>
      </p:sp>
      <p:pic>
        <p:nvPicPr>
          <p:cNvPr id="4" name="Picture 3"/>
          <p:cNvPicPr>
            <a:picLocks noChangeAspect="1"/>
          </p:cNvPicPr>
          <p:nvPr/>
        </p:nvPicPr>
        <p:blipFill>
          <a:blip r:embed="rId2"/>
          <a:stretch>
            <a:fillRect/>
          </a:stretch>
        </p:blipFill>
        <p:spPr>
          <a:xfrm>
            <a:off x="5712058" y="798870"/>
            <a:ext cx="3557303" cy="2667001"/>
          </a:xfrm>
          <a:prstGeom prst="rect">
            <a:avLst/>
          </a:prstGeom>
        </p:spPr>
      </p:pic>
      <p:pic>
        <p:nvPicPr>
          <p:cNvPr id="5" name="Picture 4"/>
          <p:cNvPicPr>
            <a:picLocks noChangeAspect="1"/>
          </p:cNvPicPr>
          <p:nvPr/>
        </p:nvPicPr>
        <p:blipFill>
          <a:blip r:embed="rId3"/>
          <a:stretch>
            <a:fillRect/>
          </a:stretch>
        </p:blipFill>
        <p:spPr>
          <a:xfrm>
            <a:off x="756601" y="4001729"/>
            <a:ext cx="3557303" cy="2667001"/>
          </a:xfrm>
          <a:prstGeom prst="rect">
            <a:avLst/>
          </a:prstGeom>
        </p:spPr>
      </p:pic>
      <p:pic>
        <p:nvPicPr>
          <p:cNvPr id="6" name="Picture 5"/>
          <p:cNvPicPr>
            <a:picLocks noChangeAspect="1"/>
          </p:cNvPicPr>
          <p:nvPr/>
        </p:nvPicPr>
        <p:blipFill>
          <a:blip r:embed="rId4"/>
          <a:stretch>
            <a:fillRect/>
          </a:stretch>
        </p:blipFill>
        <p:spPr>
          <a:xfrm>
            <a:off x="4797900" y="4001728"/>
            <a:ext cx="3557303" cy="2667001"/>
          </a:xfrm>
          <a:prstGeom prst="rect">
            <a:avLst/>
          </a:prstGeom>
        </p:spPr>
      </p:pic>
    </p:spTree>
    <p:extLst>
      <p:ext uri="{BB962C8B-B14F-4D97-AF65-F5344CB8AC3E}">
        <p14:creationId xmlns:p14="http://schemas.microsoft.com/office/powerpoint/2010/main" val="19709670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6BBAFB0-5801-4AE2-AE47-15BBA2ECBE78}"/>
                  </a:ext>
                </a:extLst>
              </p:cNvPr>
              <p:cNvSpPr>
                <a:spLocks noGrp="1"/>
              </p:cNvSpPr>
              <p:nvPr>
                <p:ph type="body" sz="quarter" idx="10"/>
              </p:nvPr>
            </p:nvSpPr>
            <p:spPr/>
            <p:txBody>
              <a:bodyPr/>
              <a:lstStyle/>
              <a:p>
                <a:r>
                  <a:rPr lang="en-US" dirty="0"/>
                  <a:t>Drawing samples from joint PDF (correlated)</a:t>
                </a:r>
              </a:p>
              <a:p>
                <a:r>
                  <a:rPr lang="en-US" dirty="0"/>
                  <a:t>Joint PDF: </a:t>
                </a:r>
              </a:p>
              <a:p>
                <a:endParaRPr lang="en-US" dirty="0"/>
              </a:p>
              <a:p>
                <a:endParaRPr lang="en-US" dirty="0"/>
              </a:p>
              <a:p>
                <a:endParaRPr lang="en-US" dirty="0"/>
              </a:p>
              <a:p>
                <a:pPr marL="457200" indent="-457200">
                  <a:buFont typeface="+mj-lt"/>
                  <a:buAutoNum type="arabicPeriod"/>
                </a:pPr>
                <a:r>
                  <a:rPr lang="en-US" dirty="0"/>
                  <a:t>Draw a sample from a marginal PDF of </a:t>
                </a:r>
                <a14:m>
                  <m:oMath xmlns:m="http://schemas.openxmlformats.org/officeDocument/2006/math">
                    <m:r>
                      <a:rPr lang="en-US" b="0" i="1" smtClean="0">
                        <a:latin typeface="Cambria Math" panose="02040503050406030204" pitchFamily="18" charset="0"/>
                      </a:rPr>
                      <m:t>𝐴</m:t>
                    </m:r>
                  </m:oMath>
                </a14:m>
                <a:r>
                  <a:rPr lang="en-US" dirty="0"/>
                  <a:t> as the same way explained in the grid approximation method</a:t>
                </a:r>
              </a:p>
              <a:p>
                <a:pPr marL="457200" indent="-457200">
                  <a:buFont typeface="+mj-lt"/>
                  <a:buAutoNum type="arabicPeriod"/>
                </a:pPr>
                <a:r>
                  <a:rPr lang="en-US" dirty="0"/>
                  <a:t>Construct a PDF of </a:t>
                </a:r>
                <a14:m>
                  <m:oMath xmlns:m="http://schemas.openxmlformats.org/officeDocument/2006/math">
                    <m:r>
                      <a:rPr lang="en-US" b="0" i="1" smtClean="0">
                        <a:latin typeface="Cambria Math" panose="02040503050406030204" pitchFamily="18" charset="0"/>
                      </a:rPr>
                      <m:t>𝐵</m:t>
                    </m:r>
                  </m:oMath>
                </a14:m>
                <a:r>
                  <a:rPr lang="en-US" dirty="0"/>
                  <a:t> conditional on the sample of </a:t>
                </a:r>
                <a14:m>
                  <m:oMath xmlns:m="http://schemas.openxmlformats.org/officeDocument/2006/math">
                    <m:r>
                      <a:rPr lang="en-US" b="0" i="1" smtClean="0">
                        <a:latin typeface="Cambria Math" panose="02040503050406030204" pitchFamily="18" charset="0"/>
                      </a:rPr>
                      <m:t>𝐴</m:t>
                    </m:r>
                  </m:oMath>
                </a14:m>
                <a:r>
                  <a:rPr lang="en-US" dirty="0"/>
                  <a:t> in Step 1</a:t>
                </a:r>
              </a:p>
              <a:p>
                <a:pPr marL="457200" indent="-457200">
                  <a:buFont typeface="+mj-lt"/>
                  <a:buAutoNum type="arabicPeriod"/>
                </a:pPr>
                <a:r>
                  <a:rPr lang="en-US" dirty="0"/>
                  <a:t>Draw a sample from the PDF in Step 2 as the same way explained in the grid approximation method</a:t>
                </a:r>
              </a:p>
              <a:p>
                <a:r>
                  <a:rPr lang="en-US" dirty="0"/>
                  <a:t>Repeat Steps 1-3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𝑠</m:t>
                        </m:r>
                      </m:sub>
                    </m:sSub>
                  </m:oMath>
                </a14:m>
                <a:r>
                  <a:rPr lang="en-US" dirty="0"/>
                  <a:t> times</a:t>
                </a:r>
              </a:p>
              <a:p>
                <a:endParaRPr lang="en-US" dirty="0"/>
              </a:p>
            </p:txBody>
          </p:sp>
        </mc:Choice>
        <mc:Fallback xmlns="">
          <p:sp>
            <p:nvSpPr>
              <p:cNvPr id="2" name="Text Placeholder 1">
                <a:extLst>
                  <a:ext uri="{FF2B5EF4-FFF2-40B4-BE49-F238E27FC236}">
                    <a16:creationId xmlns:a16="http://schemas.microsoft.com/office/drawing/2014/main" id="{36BBAFB0-5801-4AE2-AE47-15BBA2ECBE7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72B617C-B842-49E0-9B19-A24B1899503B}"/>
              </a:ext>
            </a:extLst>
          </p:cNvPr>
          <p:cNvSpPr>
            <a:spLocks noGrp="1"/>
          </p:cNvSpPr>
          <p:nvPr>
            <p:ph type="title"/>
          </p:nvPr>
        </p:nvSpPr>
        <p:spPr/>
        <p:txBody>
          <a:bodyPr/>
          <a:lstStyle/>
          <a:p>
            <a:r>
              <a:rPr lang="en-US" dirty="0"/>
              <a:t>Grid Approximation Method: 2 Parameters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DF8DD2-C60D-4024-9712-EAE7EB7211D9}"/>
                  </a:ext>
                </a:extLst>
              </p:cNvPr>
              <p:cNvSpPr txBox="1"/>
              <p:nvPr/>
            </p:nvSpPr>
            <p:spPr>
              <a:xfrm>
                <a:off x="1530626" y="1971922"/>
                <a:ext cx="5703677"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𝐴𝐵</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𝐴</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e>
                        <m:e>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𝑏</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𝐵</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𝐵</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e>
                        <m:e>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𝑎</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9ADF8DD2-C60D-4024-9712-EAE7EB7211D9}"/>
                  </a:ext>
                </a:extLst>
              </p:cNvPr>
              <p:cNvSpPr txBox="1">
                <a:spLocks noRot="1" noChangeAspect="1" noMove="1" noResize="1" noEditPoints="1" noAdjustHandles="1" noChangeArrowheads="1" noChangeShapeType="1" noTextEdit="1"/>
              </p:cNvSpPr>
              <p:nvPr/>
            </p:nvSpPr>
            <p:spPr>
              <a:xfrm>
                <a:off x="1530626" y="1971922"/>
                <a:ext cx="5703677" cy="307777"/>
              </a:xfrm>
              <a:prstGeom prst="rect">
                <a:avLst/>
              </a:prstGeom>
              <a:blipFill>
                <a:blip r:embed="rId3"/>
                <a:stretch>
                  <a:fillRect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645B08-E6F6-49C0-ADB6-3748AFC05083}"/>
                  </a:ext>
                </a:extLst>
              </p:cNvPr>
              <p:cNvSpPr txBox="1"/>
              <p:nvPr/>
            </p:nvSpPr>
            <p:spPr>
              <a:xfrm>
                <a:off x="1419308" y="2418541"/>
                <a:ext cx="5656998" cy="664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𝐴</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e>
                      </m:d>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𝐴𝐵</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𝑑𝑏</m:t>
                          </m:r>
                          <m:r>
                            <a:rPr lang="en-US" sz="2000" b="0" i="1" smtClean="0">
                              <a:latin typeface="Cambria Math" panose="02040503050406030204" pitchFamily="18" charset="0"/>
                            </a:rPr>
                            <m:t>,  </m:t>
                          </m:r>
                        </m:e>
                      </m:nary>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𝐵</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𝑏</m:t>
                          </m:r>
                        </m:e>
                      </m:d>
                      <m:r>
                        <a:rPr lang="en-US" sz="2000" i="1">
                          <a:latin typeface="Cambria Math" panose="02040503050406030204" pitchFamily="18" charset="0"/>
                        </a:rPr>
                        <m:t>=</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ea typeface="Cambria Math" panose="02040503050406030204" pitchFamily="18" charset="0"/>
                            </a:rPr>
                            <m:t>∞</m:t>
                          </m:r>
                        </m:sup>
                        <m:e>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𝐴𝐵</m:t>
                              </m:r>
                            </m:sub>
                          </m:sSub>
                          <m:d>
                            <m:dPr>
                              <m:ctrlPr>
                                <a:rPr lang="en-US" sz="2000" i="1">
                                  <a:latin typeface="Cambria Math" panose="02040503050406030204" pitchFamily="18" charset="0"/>
                                </a:rPr>
                              </m:ctrlPr>
                            </m:dPr>
                            <m:e>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𝑏</m:t>
                              </m:r>
                            </m:e>
                          </m:d>
                          <m:r>
                            <a:rPr lang="en-US" sz="2000" i="1">
                              <a:latin typeface="Cambria Math" panose="02040503050406030204" pitchFamily="18" charset="0"/>
                            </a:rPr>
                            <m:t>𝑑</m:t>
                          </m:r>
                          <m:r>
                            <a:rPr lang="en-US" sz="2000" b="0" i="1" smtClean="0">
                              <a:latin typeface="Cambria Math" panose="02040503050406030204" pitchFamily="18" charset="0"/>
                            </a:rPr>
                            <m:t>𝑎</m:t>
                          </m:r>
                          <m:r>
                            <a:rPr lang="en-US" sz="2000" i="1">
                              <a:latin typeface="Cambria Math" panose="02040503050406030204" pitchFamily="18" charset="0"/>
                            </a:rPr>
                            <m:t> </m:t>
                          </m:r>
                        </m:e>
                      </m:nary>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48645B08-E6F6-49C0-ADB6-3748AFC05083}"/>
                  </a:ext>
                </a:extLst>
              </p:cNvPr>
              <p:cNvSpPr txBox="1">
                <a:spLocks noRot="1" noChangeAspect="1" noMove="1" noResize="1" noEditPoints="1" noAdjustHandles="1" noChangeArrowheads="1" noChangeShapeType="1" noTextEdit="1"/>
              </p:cNvSpPr>
              <p:nvPr/>
            </p:nvSpPr>
            <p:spPr>
              <a:xfrm>
                <a:off x="1419308" y="2418541"/>
                <a:ext cx="5656998" cy="66409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13708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0EA8B91-CAE1-4462-90E4-7DD948C5F92B}"/>
                  </a:ext>
                </a:extLst>
              </p:cNvPr>
              <p:cNvSpPr>
                <a:spLocks noGrp="1"/>
              </p:cNvSpPr>
              <p:nvPr>
                <p:ph type="body" sz="quarter" idx="10"/>
              </p:nvPr>
            </p:nvSpPr>
            <p:spPr/>
            <p:txBody>
              <a:bodyPr/>
              <a:lstStyle/>
              <a:p>
                <a:r>
                  <a:rPr lang="en-US" dirty="0"/>
                  <a:t>Model: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1" i="0" smtClean="0">
                            <a:latin typeface="Cambria Math" panose="02040503050406030204" pitchFamily="18" charset="0"/>
                          </a:rPr>
                          <m:t>𝛉</m:t>
                        </m:r>
                      </m:e>
                    </m:d>
                    <m:r>
                      <a:rPr lang="en-US" b="0" i="1" smtClean="0">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a14:m>
                <a:r>
                  <a:rPr lang="en-US" dirty="0"/>
                  <a:t> with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=2.9</m:t>
                    </m:r>
                  </m:oMath>
                </a14:m>
                <a:r>
                  <a:rPr lang="en-US" dirty="0"/>
                  <a:t> and non-informative prior</a:t>
                </a:r>
              </a:p>
              <a:p>
                <a:endParaRPr lang="en-US" dirty="0"/>
              </a:p>
            </p:txBody>
          </p:sp>
        </mc:Choice>
        <mc:Fallback xmlns="">
          <p:sp>
            <p:nvSpPr>
              <p:cNvPr id="2" name="Text Placeholder 1">
                <a:extLst>
                  <a:ext uri="{FF2B5EF4-FFF2-40B4-BE49-F238E27FC236}">
                    <a16:creationId xmlns:a16="http://schemas.microsoft.com/office/drawing/2014/main" id="{E0EA8B91-CAE1-4462-90E4-7DD948C5F92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734CF8E-5E6C-4327-999E-2CDE6966212F}"/>
              </a:ext>
            </a:extLst>
          </p:cNvPr>
          <p:cNvSpPr>
            <a:spLocks noGrp="1"/>
          </p:cNvSpPr>
          <p:nvPr>
            <p:ph type="title"/>
          </p:nvPr>
        </p:nvSpPr>
        <p:spPr>
          <a:xfrm>
            <a:off x="212698" y="152400"/>
            <a:ext cx="8610600" cy="534987"/>
          </a:xfrm>
        </p:spPr>
        <p:txBody>
          <a:bodyPr/>
          <a:lstStyle/>
          <a:p>
            <a:r>
              <a:rPr lang="en-US" dirty="0"/>
              <a:t>Ex) Grid Approximation Method</a:t>
            </a:r>
          </a:p>
        </p:txBody>
      </p:sp>
      <p:sp>
        <p:nvSpPr>
          <p:cNvPr id="6" name="TextBox 5">
            <a:extLst>
              <a:ext uri="{FF2B5EF4-FFF2-40B4-BE49-F238E27FC236}">
                <a16:creationId xmlns:a16="http://schemas.microsoft.com/office/drawing/2014/main" id="{468A398F-E807-49A7-880F-44D5AD66997D}"/>
              </a:ext>
            </a:extLst>
          </p:cNvPr>
          <p:cNvSpPr txBox="1"/>
          <p:nvPr/>
        </p:nvSpPr>
        <p:spPr>
          <a:xfrm>
            <a:off x="596348" y="1646800"/>
            <a:ext cx="8317064" cy="4801314"/>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ng=50; ns=5000;                    </a:t>
            </a:r>
            <a:r>
              <a:rPr lang="en-US" sz="1800" dirty="0">
                <a:solidFill>
                  <a:srgbClr val="00B050"/>
                </a:solidFill>
                <a:effectLst/>
                <a:latin typeface="Courier New" panose="02070309020205020404" pitchFamily="49" charset="0"/>
                <a:ea typeface="Malgun Gothic" panose="020B0503020000020004" pitchFamily="34" charset="-127"/>
                <a:cs typeface="Times New Roman" panose="02020603050405020304" pitchFamily="18" charset="0"/>
              </a:rPr>
              <a:t>% num. of grid &amp; samples</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 = [0    1    2    3    4];</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y=[6.99 2.28 1.91 11.94 14.60];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=length(y);</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 = 2.9;</a:t>
            </a: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=[-5; -1];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thU</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=[5; 2];</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linspace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thU</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(1),ng+1);</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linspace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thU</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(2),ng+1);</a:t>
            </a: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thU-thL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)/ng; % grid width</a:t>
            </a: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thetaP</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/2,1,ng)+theta(:,1:ng);     </a:t>
            </a:r>
            <a:r>
              <a:rPr lang="en-US" sz="1800" dirty="0">
                <a:solidFill>
                  <a:srgbClr val="00B050"/>
                </a:solidFill>
                <a:effectLst/>
                <a:latin typeface="Courier New" panose="02070309020205020404" pitchFamily="49" charset="0"/>
                <a:ea typeface="Malgun Gothic" panose="020B0503020000020004" pitchFamily="34" charset="-127"/>
                <a:cs typeface="Times New Roman" panose="02020603050405020304" pitchFamily="18" charset="0"/>
              </a:rPr>
              <a:t>% point for pdf</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[thetaP2 thetaP3]=</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meshgrid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thetaP</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thetaP</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a:t>
            </a:r>
          </a:p>
          <a:p>
            <a:pPr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post=1;                                       </a:t>
            </a:r>
            <a:r>
              <a:rPr lang="en-US" sz="1800" dirty="0">
                <a:solidFill>
                  <a:srgbClr val="00B050"/>
                </a:solidFill>
                <a:effectLst/>
                <a:latin typeface="Courier New" panose="02070309020205020404" pitchFamily="49" charset="0"/>
                <a:ea typeface="Malgun Gothic" panose="020B0503020000020004" pitchFamily="34" charset="-127"/>
                <a:cs typeface="Times New Roman" panose="02020603050405020304" pitchFamily="18" charset="0"/>
              </a:rPr>
              <a:t>%%% joint PDF</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k=1:ny;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z=5+thetaP2(:)*t(k)^2+thetaP3(:)*t(k)^3;</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normpdf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(y(k),</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C=sum(post)*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jPdf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=reshape(post/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C,ng,ng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964206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8.8|9.7"/>
</p:tagLst>
</file>

<file path=ppt/tags/tag10.xml><?xml version="1.0" encoding="utf-8"?>
<p:tagLst xmlns:a="http://schemas.openxmlformats.org/drawingml/2006/main" xmlns:r="http://schemas.openxmlformats.org/officeDocument/2006/relationships" xmlns:p="http://schemas.openxmlformats.org/presentationml/2006/main">
  <p:tag name="TIMING" val="|66"/>
</p:tagLst>
</file>

<file path=ppt/tags/tag11.xml><?xml version="1.0" encoding="utf-8"?>
<p:tagLst xmlns:a="http://schemas.openxmlformats.org/drawingml/2006/main" xmlns:r="http://schemas.openxmlformats.org/officeDocument/2006/relationships" xmlns:p="http://schemas.openxmlformats.org/presentationml/2006/main">
  <p:tag name="TIMING" val="|33.3"/>
</p:tagLst>
</file>

<file path=ppt/tags/tag12.xml><?xml version="1.0" encoding="utf-8"?>
<p:tagLst xmlns:a="http://schemas.openxmlformats.org/drawingml/2006/main" xmlns:r="http://schemas.openxmlformats.org/officeDocument/2006/relationships" xmlns:p="http://schemas.openxmlformats.org/presentationml/2006/main">
  <p:tag name="TIMING" val="|45.5"/>
</p:tagLst>
</file>

<file path=ppt/tags/tag13.xml><?xml version="1.0" encoding="utf-8"?>
<p:tagLst xmlns:a="http://schemas.openxmlformats.org/drawingml/2006/main" xmlns:r="http://schemas.openxmlformats.org/officeDocument/2006/relationships" xmlns:p="http://schemas.openxmlformats.org/presentationml/2006/main">
  <p:tag name="TIMING" val="|49.1"/>
</p:tagLst>
</file>

<file path=ppt/tags/tag14.xml><?xml version="1.0" encoding="utf-8"?>
<p:tagLst xmlns:a="http://schemas.openxmlformats.org/drawingml/2006/main" xmlns:r="http://schemas.openxmlformats.org/officeDocument/2006/relationships" xmlns:p="http://schemas.openxmlformats.org/presentationml/2006/main">
  <p:tag name="TIMING" val="|61.5"/>
</p:tagLst>
</file>

<file path=ppt/tags/tag15.xml><?xml version="1.0" encoding="utf-8"?>
<p:tagLst xmlns:a="http://schemas.openxmlformats.org/drawingml/2006/main" xmlns:r="http://schemas.openxmlformats.org/officeDocument/2006/relationships" xmlns:p="http://schemas.openxmlformats.org/presentationml/2006/main">
  <p:tag name="TIMING" val="|79.4"/>
</p:tagLst>
</file>

<file path=ppt/tags/tag16.xml><?xml version="1.0" encoding="utf-8"?>
<p:tagLst xmlns:a="http://schemas.openxmlformats.org/drawingml/2006/main" xmlns:r="http://schemas.openxmlformats.org/officeDocument/2006/relationships" xmlns:p="http://schemas.openxmlformats.org/presentationml/2006/main">
  <p:tag name="TIMING" val="|62"/>
</p:tagLst>
</file>

<file path=ppt/tags/tag17.xml><?xml version="1.0" encoding="utf-8"?>
<p:tagLst xmlns:a="http://schemas.openxmlformats.org/drawingml/2006/main" xmlns:r="http://schemas.openxmlformats.org/officeDocument/2006/relationships" xmlns:p="http://schemas.openxmlformats.org/presentationml/2006/main">
  <p:tag name="TIMING" val="|61.5"/>
</p:tagLst>
</file>

<file path=ppt/tags/tag18.xml><?xml version="1.0" encoding="utf-8"?>
<p:tagLst xmlns:a="http://schemas.openxmlformats.org/drawingml/2006/main" xmlns:r="http://schemas.openxmlformats.org/officeDocument/2006/relationships" xmlns:p="http://schemas.openxmlformats.org/presentationml/2006/main">
  <p:tag name="TIMING" val="|79.4"/>
</p:tagLst>
</file>

<file path=ppt/tags/tag19.xml><?xml version="1.0" encoding="utf-8"?>
<p:tagLst xmlns:a="http://schemas.openxmlformats.org/drawingml/2006/main" xmlns:r="http://schemas.openxmlformats.org/officeDocument/2006/relationships" xmlns:p="http://schemas.openxmlformats.org/presentationml/2006/main">
  <p:tag name="TIMING" val="|47.4|31.5"/>
</p:tagLst>
</file>

<file path=ppt/tags/tag2.xml><?xml version="1.0" encoding="utf-8"?>
<p:tagLst xmlns:a="http://schemas.openxmlformats.org/drawingml/2006/main" xmlns:r="http://schemas.openxmlformats.org/officeDocument/2006/relationships" xmlns:p="http://schemas.openxmlformats.org/presentationml/2006/main">
  <p:tag name="TIMING" val="|69.3"/>
</p:tagLst>
</file>

<file path=ppt/tags/tag3.xml><?xml version="1.0" encoding="utf-8"?>
<p:tagLst xmlns:a="http://schemas.openxmlformats.org/drawingml/2006/main" xmlns:r="http://schemas.openxmlformats.org/officeDocument/2006/relationships" xmlns:p="http://schemas.openxmlformats.org/presentationml/2006/main">
  <p:tag name="TIMING" val="|37.1"/>
</p:tagLst>
</file>

<file path=ppt/tags/tag4.xml><?xml version="1.0" encoding="utf-8"?>
<p:tagLst xmlns:a="http://schemas.openxmlformats.org/drawingml/2006/main" xmlns:r="http://schemas.openxmlformats.org/officeDocument/2006/relationships" xmlns:p="http://schemas.openxmlformats.org/presentationml/2006/main">
  <p:tag name="TIMING" val="|65.5|23.5"/>
</p:tagLst>
</file>

<file path=ppt/tags/tag5.xml><?xml version="1.0" encoding="utf-8"?>
<p:tagLst xmlns:a="http://schemas.openxmlformats.org/drawingml/2006/main" xmlns:r="http://schemas.openxmlformats.org/officeDocument/2006/relationships" xmlns:p="http://schemas.openxmlformats.org/presentationml/2006/main">
  <p:tag name="TIMING" val="|56.8"/>
</p:tagLst>
</file>

<file path=ppt/tags/tag6.xml><?xml version="1.0" encoding="utf-8"?>
<p:tagLst xmlns:a="http://schemas.openxmlformats.org/drawingml/2006/main" xmlns:r="http://schemas.openxmlformats.org/officeDocument/2006/relationships" xmlns:p="http://schemas.openxmlformats.org/presentationml/2006/main">
  <p:tag name="TIMING" val="|32"/>
</p:tagLst>
</file>

<file path=ppt/tags/tag7.xml><?xml version="1.0" encoding="utf-8"?>
<p:tagLst xmlns:a="http://schemas.openxmlformats.org/drawingml/2006/main" xmlns:r="http://schemas.openxmlformats.org/officeDocument/2006/relationships" xmlns:p="http://schemas.openxmlformats.org/presentationml/2006/main">
  <p:tag name="TIMING" val="|72.5|77.2"/>
</p:tagLst>
</file>

<file path=ppt/tags/tag8.xml><?xml version="1.0" encoding="utf-8"?>
<p:tagLst xmlns:a="http://schemas.openxmlformats.org/drawingml/2006/main" xmlns:r="http://schemas.openxmlformats.org/officeDocument/2006/relationships" xmlns:p="http://schemas.openxmlformats.org/presentationml/2006/main">
  <p:tag name="TIMING" val="|36|21.6"/>
</p:tagLst>
</file>

<file path=ppt/tags/tag9.xml><?xml version="1.0" encoding="utf-8"?>
<p:tagLst xmlns:a="http://schemas.openxmlformats.org/drawingml/2006/main" xmlns:r="http://schemas.openxmlformats.org/officeDocument/2006/relationships" xmlns:p="http://schemas.openxmlformats.org/presentationml/2006/main">
  <p:tag name="TIMING" val="|38.3"/>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34925">
          <a:solidFill>
            <a:srgbClr val="0000C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2000" b="0" i="1" smtClean="0">
            <a:latin typeface="Cambria Math" panose="02040503050406030204" pitchFamily="18" charset="0"/>
          </a:defRPr>
        </a:defPPr>
      </a:lstStyle>
    </a:txDef>
  </a:objectDefaults>
  <a:extraClrSchemeLst/>
  <a:extLst>
    <a:ext uri="{05A4C25C-085E-4340-85A3-A5531E510DB2}">
      <thm15:themeFamily xmlns:thm15="http://schemas.microsoft.com/office/thememl/2012/main" name="Template.pptx" id="{92CE5671-D4ED-463B-BED2-8B0213C38721}" vid="{A2230B24-0EB7-41BD-A3D0-5D517CA662EF}"/>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My_template</Template>
  <TotalTime>24575</TotalTime>
  <Words>14912</Words>
  <Application>Microsoft Office PowerPoint</Application>
  <PresentationFormat>On-screen Show (4:3)</PresentationFormat>
  <Paragraphs>1992</Paragraphs>
  <Slides>155</Slides>
  <Notes>18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155</vt:i4>
      </vt:variant>
    </vt:vector>
  </HeadingPairs>
  <TitlesOfParts>
    <vt:vector size="171" baseType="lpstr">
      <vt:lpstr>Arial Unicode MS</vt:lpstr>
      <vt:lpstr>굴림</vt:lpstr>
      <vt:lpstr>HY강M</vt:lpstr>
      <vt:lpstr>Malgun Gothic</vt:lpstr>
      <vt:lpstr>Arial</vt:lpstr>
      <vt:lpstr>Calibri</vt:lpstr>
      <vt:lpstr>Cambria Math</vt:lpstr>
      <vt:lpstr>Courier New</vt:lpstr>
      <vt:lpstr>Euclid Symbol</vt:lpstr>
      <vt:lpstr>Helvetica</vt:lpstr>
      <vt:lpstr>Symbol</vt:lpstr>
      <vt:lpstr>Times</vt:lpstr>
      <vt:lpstr>Times New Roman</vt:lpstr>
      <vt:lpstr>Office 테마</vt:lpstr>
      <vt:lpstr>Equation</vt:lpstr>
      <vt:lpstr>Visio.Drawing.11</vt:lpstr>
      <vt:lpstr>Chapter 3 Bayesian Statistics for Prognostics</vt:lpstr>
      <vt:lpstr>1. Introduction to Bayesian Theory</vt:lpstr>
      <vt:lpstr>Deterministic vs. Probabilistic Approaches</vt:lpstr>
      <vt:lpstr>Model Parameter Estimation Methods</vt:lpstr>
      <vt:lpstr>Purpose of Bayes’ Theorem in Prognostics</vt:lpstr>
      <vt:lpstr>Bayesian Inference Process</vt:lpstr>
      <vt:lpstr>Bayesian Inference for Prognostics</vt:lpstr>
      <vt:lpstr>2. Aleatory versus Epistemic Uncertainty</vt:lpstr>
      <vt:lpstr>Aleatory Uncertainty</vt:lpstr>
      <vt:lpstr>Ex) Normal Distribution</vt:lpstr>
      <vt:lpstr>Probability density function (PDF)</vt:lpstr>
      <vt:lpstr>Cumulative distribution function (CDF)</vt:lpstr>
      <vt:lpstr>Cumulative distribution function (CDF)</vt:lpstr>
      <vt:lpstr>STATISTICAL MOMENTS</vt:lpstr>
      <vt:lpstr>STATISTICAL MOMENTS cont.</vt:lpstr>
      <vt:lpstr>Epistemic Uncertainty</vt:lpstr>
      <vt:lpstr>Interval analysis</vt:lpstr>
      <vt:lpstr>Probability-based method</vt:lpstr>
      <vt:lpstr>Evidence theory</vt:lpstr>
      <vt:lpstr>Evidence theory (Dempster-Shafer theory)</vt:lpstr>
      <vt:lpstr>Evidence theory</vt:lpstr>
      <vt:lpstr>Comparison of different methods</vt:lpstr>
      <vt:lpstr>Probability Theory for Epistemic Uncertainty</vt:lpstr>
      <vt:lpstr>Epistemic Uncertainty in Model Parameters</vt:lpstr>
      <vt:lpstr>Review: Population vs. Samples</vt:lpstr>
      <vt:lpstr>Review: Population vs. Samples cont.</vt:lpstr>
      <vt:lpstr>Sampling Uncertainty in Coupon Tests</vt:lpstr>
      <vt:lpstr>Sampling Uncertainty in Coupon Tests cont.</vt:lpstr>
      <vt:lpstr>Ex) Failure Strength</vt:lpstr>
      <vt:lpstr>Double-loop MCS</vt:lpstr>
      <vt:lpstr>Distribution of P_F</vt:lpstr>
      <vt:lpstr>Can Epistemic and Aleatory Be Combined?</vt:lpstr>
      <vt:lpstr>Can Epistemic and Aleatory Be Combined? cont.</vt:lpstr>
      <vt:lpstr>Summary</vt:lpstr>
      <vt:lpstr>3. Conditional Probability and Total Probability</vt:lpstr>
      <vt:lpstr>Emergency Car Depot</vt:lpstr>
      <vt:lpstr>Set Notation</vt:lpstr>
      <vt:lpstr>Venn Diagram</vt:lpstr>
      <vt:lpstr>Axiom of Probability</vt:lpstr>
      <vt:lpstr>Example</vt:lpstr>
      <vt:lpstr>Conditional Probability</vt:lpstr>
      <vt:lpstr>Statistically Independent Events</vt:lpstr>
      <vt:lpstr>California Problem</vt:lpstr>
      <vt:lpstr>Bridge Damage Example</vt:lpstr>
      <vt:lpstr>Bridge Damage Answer</vt:lpstr>
      <vt:lpstr>Ex) Failure Probability of Turbine Blades</vt:lpstr>
      <vt:lpstr>Ex) Failure Probability of Turbine Blades cont.</vt:lpstr>
      <vt:lpstr>Ex) Proof Load Test</vt:lpstr>
      <vt:lpstr>Ex) Proof Load Test cont.</vt:lpstr>
      <vt:lpstr>Total Probability</vt:lpstr>
      <vt:lpstr>Ex) Total Probability</vt:lpstr>
      <vt:lpstr>4. Bayes' Theorem</vt:lpstr>
      <vt:lpstr>Frequentist’s Method</vt:lpstr>
      <vt:lpstr>Bayes’ Rule (Bayes 1763)</vt:lpstr>
      <vt:lpstr>Understanding Bayes’ Rule</vt:lpstr>
      <vt:lpstr>Bayes’ Rule Example</vt:lpstr>
      <vt:lpstr>Bayes’ Rule for PDF</vt:lpstr>
      <vt:lpstr>Bayes’ Rule for PDF cont.</vt:lpstr>
      <vt:lpstr>Analytical Posterior</vt:lpstr>
      <vt:lpstr>Ex) Independent Variables</vt:lpstr>
      <vt:lpstr>Ex) Bayes’ Theorem for Failure Strength</vt:lpstr>
      <vt:lpstr>Ex) Bayes’ Theorem for Failure Strength cont.</vt:lpstr>
      <vt:lpstr>Ex) Bayes’ Theorem for Failure Strength cont.</vt:lpstr>
      <vt:lpstr>Bayes’ Theorem with Multiple Data</vt:lpstr>
      <vt:lpstr>Bayes’ Theorem with Multiple Data cont.</vt:lpstr>
      <vt:lpstr>Bayesian Updating Illustration</vt:lpstr>
      <vt:lpstr>Bayesian Updating Illustration cont.</vt:lpstr>
      <vt:lpstr>Ex) Conjugate Distribution with Multiple Data</vt:lpstr>
      <vt:lpstr>Ex) Conjugate Distribution with Multiple Data cont.</vt:lpstr>
      <vt:lpstr>Bayes’ Theorem for Parameter Estimation</vt:lpstr>
      <vt:lpstr>Bayesian Inference</vt:lpstr>
      <vt:lpstr>5. Bayesian Updating</vt:lpstr>
      <vt:lpstr>Bayesian Updating</vt:lpstr>
      <vt:lpstr>Recursive Bayesian Update</vt:lpstr>
      <vt:lpstr>Recursive Bayesian Update cont.</vt:lpstr>
      <vt:lpstr>Ex) Bayesian Updating of Failure Strength</vt:lpstr>
      <vt:lpstr>Likelihood of Failure Strength</vt:lpstr>
      <vt:lpstr>Bayesian Updating of Failure Strength cont.</vt:lpstr>
      <vt:lpstr>Lognormal Likelihood for Failure Strength</vt:lpstr>
      <vt:lpstr>Normal Likelihood</vt:lpstr>
      <vt:lpstr>Overall Bayesian Update</vt:lpstr>
      <vt:lpstr>Ex) Overall Bayesian Update</vt:lpstr>
      <vt:lpstr>6. Bayesian Parameter Estimation</vt:lpstr>
      <vt:lpstr>Bayesian Estimation of Model Parameters</vt:lpstr>
      <vt:lpstr>Bayesian Estimation of Model Parameters cont.</vt:lpstr>
      <vt:lpstr>Ex) Bayesian Parameter Estimation</vt:lpstr>
      <vt:lpstr>Ex) Bayesian Parameter Estimation cont.</vt:lpstr>
      <vt:lpstr>Ex) Bayesian Parameter Estimation 2</vt:lpstr>
      <vt:lpstr>Ex) Bayesian Parameter Estimation 2 cont.</vt:lpstr>
      <vt:lpstr>7. Generating Samples from Posterior Distribution</vt:lpstr>
      <vt:lpstr>Generating Samples from Posterior PDF</vt:lpstr>
      <vt:lpstr>Inverse CDF Method</vt:lpstr>
      <vt:lpstr>Ex) Inverse CDF Method</vt:lpstr>
      <vt:lpstr>Grid Approximation Method: 1 parameter</vt:lpstr>
      <vt:lpstr>Procedure</vt:lpstr>
      <vt:lpstr>Matlab Practice (Normal Distribution)</vt:lpstr>
      <vt:lpstr>Matlab Practice</vt:lpstr>
      <vt:lpstr>Grid Approximation Method: 2 Parameters</vt:lpstr>
      <vt:lpstr>Ex) Grid Approximation Method</vt:lpstr>
      <vt:lpstr>Ex) Grid Approximation Method cont.</vt:lpstr>
      <vt:lpstr>Ex) Grid Approximation Method cont. </vt:lpstr>
      <vt:lpstr>Rejection Sampling</vt:lpstr>
      <vt:lpstr>Triangular Distribution Example</vt:lpstr>
      <vt:lpstr>Rejection Sampling</vt:lpstr>
      <vt:lpstr>Matlab Practice</vt:lpstr>
      <vt:lpstr>Matlab Practice cont.</vt:lpstr>
      <vt:lpstr>8. Importance Sampling</vt:lpstr>
      <vt:lpstr>Importance Sampling</vt:lpstr>
      <vt:lpstr>Calculation of Moment</vt:lpstr>
      <vt:lpstr>Triangular Distribution Example</vt:lpstr>
      <vt:lpstr>Importance Sampling</vt:lpstr>
      <vt:lpstr>Matlab Practice</vt:lpstr>
      <vt:lpstr>Calculation of Probability of g(x)≤0</vt:lpstr>
      <vt:lpstr>How Many Samples We Need?</vt:lpstr>
      <vt:lpstr>Tricky with Importance Sampling</vt:lpstr>
      <vt:lpstr>Reducing the Number of Samples</vt:lpstr>
      <vt:lpstr>Practice</vt:lpstr>
      <vt:lpstr>9. Markov Chain Monte Carlo Simulation</vt:lpstr>
      <vt:lpstr>Markov Simulation</vt:lpstr>
      <vt:lpstr>Markov Chain Monte Carlo (MCMC) simulation</vt:lpstr>
      <vt:lpstr>Markov Chain Monte Carlo</vt:lpstr>
      <vt:lpstr>Weather Transition Matrix</vt:lpstr>
      <vt:lpstr>Far Future Predictions</vt:lpstr>
      <vt:lpstr>Markov Chain and Long-Term Prediction</vt:lpstr>
      <vt:lpstr>Matlab Practice</vt:lpstr>
      <vt:lpstr>Markov Chain in Continuous Space</vt:lpstr>
      <vt:lpstr>Introduction to Markov Chain Monte Carlo</vt:lpstr>
      <vt:lpstr>Markov Chain Monte Carlo</vt:lpstr>
      <vt:lpstr>Matlab Practice 3-Value Distribution</vt:lpstr>
      <vt:lpstr>Introduction to the Metropolis-Hastings Algorithm</vt:lpstr>
      <vt:lpstr>Flow Chart</vt:lpstr>
      <vt:lpstr>Triangular Distribution Illustration </vt:lpstr>
      <vt:lpstr>Triangular Distribution</vt:lpstr>
      <vt:lpstr>Uniform Proposal Distribution</vt:lpstr>
      <vt:lpstr>Compare CDFs</vt:lpstr>
      <vt:lpstr>10. Matlab MCMC</vt:lpstr>
      <vt:lpstr>Introduction to the Metropolis-Hastings Algorithm</vt:lpstr>
      <vt:lpstr>Metropolis-Hastings Algorithm</vt:lpstr>
      <vt:lpstr>MCMC sampling</vt:lpstr>
      <vt:lpstr>Triangular Distribution Illustration </vt:lpstr>
      <vt:lpstr>Metropolis-Hastings Algorithm</vt:lpstr>
      <vt:lpstr>Normal Proposal Distribution Example</vt:lpstr>
      <vt:lpstr>Normal Proposal Distribution Example cont.</vt:lpstr>
      <vt:lpstr>Normal Proposal Distribution Example cont.</vt:lpstr>
      <vt:lpstr>Remarks</vt:lpstr>
      <vt:lpstr>Trace of samples from MCMC sampling</vt:lpstr>
      <vt:lpstr>Fatigue crack growth example</vt:lpstr>
      <vt:lpstr>Measurement data</vt:lpstr>
      <vt:lpstr>Damage growth parameters estimation</vt:lpstr>
      <vt:lpstr>Damage growth parameters estimation</vt:lpstr>
      <vt:lpstr>Damage growth parameter estimation</vt:lpstr>
      <vt:lpstr>Damage growth parameters estimation</vt:lpstr>
      <vt:lpstr>Damage propagation and RUL prediction</vt:lpstr>
      <vt:lpstr>Damage propagation and RUL prediction</vt:lpstr>
      <vt:lpstr>Correlation between two Paris model parameters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Reliability Analysis and  Design under Uncertainty</dc:title>
  <dc:creator>Kim,Nam Ho</dc:creator>
  <cp:lastModifiedBy>Nam-Ho Kim</cp:lastModifiedBy>
  <cp:revision>399</cp:revision>
  <cp:lastPrinted>2020-08-13T15:25:27Z</cp:lastPrinted>
  <dcterms:created xsi:type="dcterms:W3CDTF">2014-02-16T03:20:43Z</dcterms:created>
  <dcterms:modified xsi:type="dcterms:W3CDTF">2021-02-01T14:59:20Z</dcterms:modified>
</cp:coreProperties>
</file>