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handoutMasterIdLst>
    <p:handoutMasterId r:id="rId121"/>
  </p:handoutMasterIdLst>
  <p:sldIdLst>
    <p:sldId id="428" r:id="rId2"/>
    <p:sldId id="722" r:id="rId3"/>
    <p:sldId id="809" r:id="rId4"/>
    <p:sldId id="810" r:id="rId5"/>
    <p:sldId id="811" r:id="rId6"/>
    <p:sldId id="812" r:id="rId7"/>
    <p:sldId id="813" r:id="rId8"/>
    <p:sldId id="309" r:id="rId9"/>
    <p:sldId id="814" r:id="rId10"/>
    <p:sldId id="815" r:id="rId11"/>
    <p:sldId id="816" r:id="rId12"/>
    <p:sldId id="817" r:id="rId13"/>
    <p:sldId id="311" r:id="rId14"/>
    <p:sldId id="312" r:id="rId15"/>
    <p:sldId id="313" r:id="rId16"/>
    <p:sldId id="314" r:id="rId17"/>
    <p:sldId id="595" r:id="rId18"/>
    <p:sldId id="818" r:id="rId19"/>
    <p:sldId id="316" r:id="rId20"/>
    <p:sldId id="596" r:id="rId21"/>
    <p:sldId id="655" r:id="rId22"/>
    <p:sldId id="315" r:id="rId23"/>
    <p:sldId id="317" r:id="rId24"/>
    <p:sldId id="610" r:id="rId25"/>
    <p:sldId id="820" r:id="rId26"/>
    <p:sldId id="611" r:id="rId27"/>
    <p:sldId id="612" r:id="rId28"/>
    <p:sldId id="819" r:id="rId29"/>
    <p:sldId id="613" r:id="rId30"/>
    <p:sldId id="821" r:id="rId31"/>
    <p:sldId id="614" r:id="rId32"/>
    <p:sldId id="615" r:id="rId33"/>
    <p:sldId id="616" r:id="rId34"/>
    <p:sldId id="318" r:id="rId35"/>
    <p:sldId id="822" r:id="rId36"/>
    <p:sldId id="617" r:id="rId37"/>
    <p:sldId id="823" r:id="rId38"/>
    <p:sldId id="671" r:id="rId39"/>
    <p:sldId id="321" r:id="rId40"/>
    <p:sldId id="322" r:id="rId41"/>
    <p:sldId id="619" r:id="rId42"/>
    <p:sldId id="620" r:id="rId43"/>
    <p:sldId id="806" r:id="rId44"/>
    <p:sldId id="807" r:id="rId45"/>
    <p:sldId id="320" r:id="rId46"/>
    <p:sldId id="618" r:id="rId47"/>
    <p:sldId id="824" r:id="rId48"/>
    <p:sldId id="808" r:id="rId49"/>
    <p:sldId id="324" r:id="rId50"/>
    <p:sldId id="825" r:id="rId51"/>
    <p:sldId id="826" r:id="rId52"/>
    <p:sldId id="827" r:id="rId53"/>
    <p:sldId id="828" r:id="rId54"/>
    <p:sldId id="829" r:id="rId55"/>
    <p:sldId id="830" r:id="rId56"/>
    <p:sldId id="833" r:id="rId57"/>
    <p:sldId id="831" r:id="rId58"/>
    <p:sldId id="832" r:id="rId59"/>
    <p:sldId id="834" r:id="rId60"/>
    <p:sldId id="835" r:id="rId61"/>
    <p:sldId id="836" r:id="rId62"/>
    <p:sldId id="837" r:id="rId63"/>
    <p:sldId id="507" r:id="rId64"/>
    <p:sldId id="557" r:id="rId65"/>
    <p:sldId id="558" r:id="rId66"/>
    <p:sldId id="559" r:id="rId67"/>
    <p:sldId id="560" r:id="rId68"/>
    <p:sldId id="561" r:id="rId69"/>
    <p:sldId id="562" r:id="rId70"/>
    <p:sldId id="563" r:id="rId71"/>
    <p:sldId id="564" r:id="rId72"/>
    <p:sldId id="565" r:id="rId73"/>
    <p:sldId id="566" r:id="rId74"/>
    <p:sldId id="567" r:id="rId75"/>
    <p:sldId id="568" r:id="rId76"/>
    <p:sldId id="569" r:id="rId77"/>
    <p:sldId id="570" r:id="rId78"/>
    <p:sldId id="571" r:id="rId79"/>
    <p:sldId id="572" r:id="rId80"/>
    <p:sldId id="573" r:id="rId81"/>
    <p:sldId id="574" r:id="rId82"/>
    <p:sldId id="838" r:id="rId83"/>
    <p:sldId id="575" r:id="rId84"/>
    <p:sldId id="576" r:id="rId85"/>
    <p:sldId id="839" r:id="rId86"/>
    <p:sldId id="578" r:id="rId87"/>
    <p:sldId id="579" r:id="rId88"/>
    <p:sldId id="840" r:id="rId89"/>
    <p:sldId id="577" r:id="rId90"/>
    <p:sldId id="841" r:id="rId91"/>
    <p:sldId id="580" r:id="rId92"/>
    <p:sldId id="842" r:id="rId93"/>
    <p:sldId id="843" r:id="rId94"/>
    <p:sldId id="844" r:id="rId95"/>
    <p:sldId id="855" r:id="rId96"/>
    <p:sldId id="856" r:id="rId97"/>
    <p:sldId id="857" r:id="rId98"/>
    <p:sldId id="858" r:id="rId99"/>
    <p:sldId id="859" r:id="rId100"/>
    <p:sldId id="845" r:id="rId101"/>
    <p:sldId id="852" r:id="rId102"/>
    <p:sldId id="860" r:id="rId103"/>
    <p:sldId id="861" r:id="rId104"/>
    <p:sldId id="862" r:id="rId105"/>
    <p:sldId id="863" r:id="rId106"/>
    <p:sldId id="865" r:id="rId107"/>
    <p:sldId id="864" r:id="rId108"/>
    <p:sldId id="866" r:id="rId109"/>
    <p:sldId id="867" r:id="rId110"/>
    <p:sldId id="868" r:id="rId111"/>
    <p:sldId id="846" r:id="rId112"/>
    <p:sldId id="847" r:id="rId113"/>
    <p:sldId id="848" r:id="rId114"/>
    <p:sldId id="849" r:id="rId115"/>
    <p:sldId id="850" r:id="rId116"/>
    <p:sldId id="851" r:id="rId117"/>
    <p:sldId id="853" r:id="rId118"/>
    <p:sldId id="854" r:id="rId1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kim"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6" autoAdjust="0"/>
    <p:restoredTop sz="92759" autoAdjust="0"/>
  </p:normalViewPr>
  <p:slideViewPr>
    <p:cSldViewPr snapToGrid="0">
      <p:cViewPr varScale="1">
        <p:scale>
          <a:sx n="140" d="100"/>
          <a:sy n="140" d="100"/>
        </p:scale>
        <p:origin x="2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084"/>
    </p:cViewPr>
  </p:sorterViewPr>
  <p:notesViewPr>
    <p:cSldViewPr snapToGrid="0">
      <p:cViewPr varScale="1">
        <p:scale>
          <a:sx n="66" d="100"/>
          <a:sy n="66" d="100"/>
        </p:scale>
        <p:origin x="3345"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16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2775" y="0"/>
            <a:ext cx="3170717" cy="481604"/>
          </a:xfrm>
          <a:prstGeom prst="rect">
            <a:avLst/>
          </a:prstGeom>
        </p:spPr>
        <p:txBody>
          <a:bodyPr vert="horz" lIns="91440" tIns="45720" rIns="91440" bIns="45720" rtlCol="0"/>
          <a:lstStyle>
            <a:lvl1pPr algn="r">
              <a:defRPr sz="1200"/>
            </a:lvl1pPr>
          </a:lstStyle>
          <a:p>
            <a:fld id="{C7396331-0F36-497A-B34A-68804BA6A4FF}" type="datetimeFigureOut">
              <a:rPr lang="en-US" smtClean="0"/>
              <a:t>3/24/2021</a:t>
            </a:fld>
            <a:endParaRPr lang="en-US"/>
          </a:p>
        </p:txBody>
      </p:sp>
      <p:sp>
        <p:nvSpPr>
          <p:cNvPr id="4" name="Footer Placeholder 3"/>
          <p:cNvSpPr>
            <a:spLocks noGrp="1"/>
          </p:cNvSpPr>
          <p:nvPr>
            <p:ph type="ftr" sz="quarter" idx="2"/>
          </p:nvPr>
        </p:nvSpPr>
        <p:spPr>
          <a:xfrm>
            <a:off x="0" y="9119596"/>
            <a:ext cx="3170717" cy="4816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2775" y="9119596"/>
            <a:ext cx="3170717" cy="481604"/>
          </a:xfrm>
          <a:prstGeom prst="rect">
            <a:avLst/>
          </a:prstGeom>
        </p:spPr>
        <p:txBody>
          <a:bodyPr vert="horz" lIns="91440" tIns="45720" rIns="91440" bIns="45720" rtlCol="0" anchor="b"/>
          <a:lstStyle>
            <a:lvl1pPr algn="r">
              <a:defRPr sz="1200"/>
            </a:lvl1pPr>
          </a:lstStyle>
          <a:p>
            <a:fld id="{E3564C55-37AA-43FA-917F-D15C573D879F}" type="slidenum">
              <a:rPr lang="en-US" smtClean="0"/>
              <a:t>‹#›</a:t>
            </a:fld>
            <a:endParaRPr lang="en-US"/>
          </a:p>
        </p:txBody>
      </p:sp>
    </p:spTree>
    <p:extLst>
      <p:ext uri="{BB962C8B-B14F-4D97-AF65-F5344CB8AC3E}">
        <p14:creationId xmlns:p14="http://schemas.microsoft.com/office/powerpoint/2010/main" val="191876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170717" cy="480060"/>
          </a:xfrm>
          <a:prstGeom prst="rect">
            <a:avLst/>
          </a:prstGeom>
        </p:spPr>
        <p:txBody>
          <a:bodyPr vert="horz" wrap="square" lIns="91440" tIns="45720" rIns="91440" bIns="45720" numCol="1" anchor="t" anchorCtr="0" compatLnSpc="1">
            <a:prstTxWarp prst="textNoShape">
              <a:avLst/>
            </a:prstTxWarp>
          </a:bodyPr>
          <a:lstStyle>
            <a:lvl1pPr>
              <a:defRPr sz="1200">
                <a:ea typeface="굴림" charset="-127"/>
              </a:defRPr>
            </a:lvl1pPr>
          </a:lstStyle>
          <a:p>
            <a:pPr>
              <a:defRPr/>
            </a:pPr>
            <a:endParaRPr lang="en-US" altLang="ko-KR"/>
          </a:p>
        </p:txBody>
      </p:sp>
      <p:sp>
        <p:nvSpPr>
          <p:cNvPr id="3" name="날짜 개체 틀 2"/>
          <p:cNvSpPr>
            <a:spLocks noGrp="1"/>
          </p:cNvSpPr>
          <p:nvPr>
            <p:ph type="dt" idx="1"/>
          </p:nvPr>
        </p:nvSpPr>
        <p:spPr>
          <a:xfrm>
            <a:off x="4142775" y="1"/>
            <a:ext cx="3170717" cy="480060"/>
          </a:xfrm>
          <a:prstGeom prst="rect">
            <a:avLst/>
          </a:prstGeom>
        </p:spPr>
        <p:txBody>
          <a:bodyPr vert="horz" wrap="square" lIns="91440" tIns="45720" rIns="91440" bIns="45720" numCol="1" anchor="t" anchorCtr="0" compatLnSpc="1">
            <a:prstTxWarp prst="textNoShape">
              <a:avLst/>
            </a:prstTxWarp>
          </a:bodyPr>
          <a:lstStyle>
            <a:lvl1pPr algn="r">
              <a:defRPr sz="1200">
                <a:ea typeface="굴림" charset="-127"/>
              </a:defRPr>
            </a:lvl1pPr>
          </a:lstStyle>
          <a:p>
            <a:pPr>
              <a:defRPr/>
            </a:pPr>
            <a:fld id="{12206DA3-447E-472B-895C-613D89885BA9}" type="datetimeFigureOut">
              <a:rPr lang="en-US" altLang="ko-KR"/>
              <a:pPr>
                <a:defRPr/>
              </a:pPr>
              <a:t>3/24/2021</a:t>
            </a:fld>
            <a:endParaRPr lang="en-US" altLang="ko-KR"/>
          </a:p>
        </p:txBody>
      </p:sp>
      <p:sp>
        <p:nvSpPr>
          <p:cNvPr id="4" name="슬라이드 이미지 개체 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슬라이드 노트 개체 틀 4"/>
          <p:cNvSpPr>
            <a:spLocks noGrp="1"/>
          </p:cNvSpPr>
          <p:nvPr>
            <p:ph type="body" sz="quarter" idx="3"/>
          </p:nvPr>
        </p:nvSpPr>
        <p:spPr>
          <a:xfrm>
            <a:off x="731179" y="4561342"/>
            <a:ext cx="5852843" cy="4320540"/>
          </a:xfrm>
          <a:prstGeom prst="rect">
            <a:avLst/>
          </a:prstGeom>
        </p:spPr>
        <p:txBody>
          <a:bodyPr vert="horz" wrap="square" lIns="91440" tIns="45720" rIns="91440" bIns="45720" numCol="1" anchor="t" anchorCtr="0" compatLnSpc="1">
            <a:prstTxWarp prst="textNoShape">
              <a:avLst/>
            </a:prstTxWarp>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endParaRPr lang="en-US" noProof="0"/>
          </a:p>
        </p:txBody>
      </p:sp>
      <p:sp>
        <p:nvSpPr>
          <p:cNvPr id="6" name="바닥글 개체 틀 5"/>
          <p:cNvSpPr>
            <a:spLocks noGrp="1"/>
          </p:cNvSpPr>
          <p:nvPr>
            <p:ph type="ftr" sz="quarter" idx="4"/>
          </p:nvPr>
        </p:nvSpPr>
        <p:spPr>
          <a:xfrm>
            <a:off x="0" y="9119597"/>
            <a:ext cx="3170717" cy="480060"/>
          </a:xfrm>
          <a:prstGeom prst="rect">
            <a:avLst/>
          </a:prstGeom>
        </p:spPr>
        <p:txBody>
          <a:bodyPr vert="horz" wrap="square" lIns="91440" tIns="45720" rIns="91440" bIns="45720" numCol="1" anchor="b" anchorCtr="0" compatLnSpc="1">
            <a:prstTxWarp prst="textNoShape">
              <a:avLst/>
            </a:prstTxWarp>
          </a:bodyPr>
          <a:lstStyle>
            <a:lvl1pPr>
              <a:defRPr sz="1200">
                <a:ea typeface="굴림" charset="-127"/>
              </a:defRPr>
            </a:lvl1pPr>
          </a:lstStyle>
          <a:p>
            <a:pPr>
              <a:defRPr/>
            </a:pPr>
            <a:endParaRPr lang="en-US" altLang="ko-KR"/>
          </a:p>
        </p:txBody>
      </p:sp>
      <p:sp>
        <p:nvSpPr>
          <p:cNvPr id="7" name="슬라이드 번호 개체 틀 6"/>
          <p:cNvSpPr>
            <a:spLocks noGrp="1"/>
          </p:cNvSpPr>
          <p:nvPr>
            <p:ph type="sldNum" sz="quarter" idx="5"/>
          </p:nvPr>
        </p:nvSpPr>
        <p:spPr>
          <a:xfrm>
            <a:off x="4142775" y="9119597"/>
            <a:ext cx="3170717" cy="480060"/>
          </a:xfrm>
          <a:prstGeom prst="rect">
            <a:avLst/>
          </a:prstGeom>
        </p:spPr>
        <p:txBody>
          <a:bodyPr vert="horz" wrap="square" lIns="91440" tIns="45720" rIns="91440" bIns="45720" numCol="1" anchor="b" anchorCtr="0" compatLnSpc="1">
            <a:prstTxWarp prst="textNoShape">
              <a:avLst/>
            </a:prstTxWarp>
          </a:bodyPr>
          <a:lstStyle>
            <a:lvl1pPr algn="r">
              <a:defRPr sz="1200">
                <a:ea typeface="굴림" charset="-127"/>
              </a:defRPr>
            </a:lvl1pPr>
          </a:lstStyle>
          <a:p>
            <a:pPr>
              <a:defRPr/>
            </a:pPr>
            <a:fld id="{9E53008D-CCD7-4166-A8D1-723D2A057DB6}" type="slidenum">
              <a:rPr lang="en-US" altLang="ko-KR"/>
              <a:pPr>
                <a:defRPr/>
              </a:pPr>
              <a:t>‹#›</a:t>
            </a:fld>
            <a:endParaRPr lang="en-US" altLang="ko-KR"/>
          </a:p>
        </p:txBody>
      </p:sp>
    </p:spTree>
    <p:extLst>
      <p:ext uri="{BB962C8B-B14F-4D97-AF65-F5344CB8AC3E}">
        <p14:creationId xmlns:p14="http://schemas.microsoft.com/office/powerpoint/2010/main" val="3774934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79.w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Kriging was invented in the 1950s by Daniel </a:t>
            </a:r>
            <a:r>
              <a:rPr lang="en-US" dirty="0" err="1"/>
              <a:t>Krige</a:t>
            </a:r>
            <a:r>
              <a:rPr lang="en-US" dirty="0"/>
              <a:t> (Professor at University of the Witwatersrand, Republic of South Africa), a South African geologist , for the purpose of predicting the distribution of minerals on the basis of samples.  It became very popular for fitting surrogates to expensive computer simulations only about 40-50 years later. This is at least partly because it is an expensive surrogate in terms of computation, and it had to wait until computers became fast enough.</a:t>
            </a:r>
          </a:p>
          <a:p>
            <a:endParaRPr lang="en-US" dirty="0"/>
          </a:p>
          <a:p>
            <a:r>
              <a:rPr lang="en-US" dirty="0"/>
              <a:t>My experience is that of all currently popular surrogates, it has the highest chance of being the most accurate for a given problem. However, from my experience that chance is still less than 50%.</a:t>
            </a:r>
          </a:p>
          <a:p>
            <a:endParaRPr lang="en-US" dirty="0"/>
          </a:p>
          <a:p>
            <a:r>
              <a:rPr lang="en-US" dirty="0" err="1"/>
              <a:t>Krige</a:t>
            </a:r>
            <a:r>
              <a:rPr lang="en-US" dirty="0"/>
              <a:t>, D. G. (1951). "A statistical approach to some basic mine valuation problems on the Witwatersrand". </a:t>
            </a:r>
            <a:r>
              <a:rPr lang="en-US" i="1" dirty="0"/>
              <a:t>J. of the Chem., Metal. and Mining Soc. of South Africa</a:t>
            </a:r>
            <a:r>
              <a:rPr lang="en-US" dirty="0"/>
              <a:t> </a:t>
            </a:r>
            <a:r>
              <a:rPr lang="en-US" b="1" dirty="0"/>
              <a:t>52</a:t>
            </a:r>
            <a:r>
              <a:rPr lang="en-US" dirty="0"/>
              <a:t> (6): 119–139.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Matheron</a:t>
            </a:r>
            <a:r>
              <a:rPr lang="en-US" sz="1200" b="0" i="0" kern="1200" dirty="0">
                <a:solidFill>
                  <a:schemeClr val="tx1"/>
                </a:solidFill>
                <a:effectLst/>
                <a:latin typeface="+mn-lt"/>
                <a:ea typeface="+mn-ea"/>
                <a:cs typeface="+mn-cs"/>
              </a:rPr>
              <a:t>, G., "Principles of </a:t>
            </a:r>
            <a:r>
              <a:rPr lang="en-US" sz="1200" b="0" i="0" kern="1200" dirty="0" err="1">
                <a:solidFill>
                  <a:schemeClr val="tx1"/>
                </a:solidFill>
                <a:effectLst/>
                <a:latin typeface="+mn-lt"/>
                <a:ea typeface="+mn-ea"/>
                <a:cs typeface="+mn-cs"/>
              </a:rPr>
              <a:t>geostatistics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Economic Geology</a:t>
            </a:r>
            <a:r>
              <a:rPr lang="en-US" sz="1200" b="0" i="0" kern="1200" dirty="0">
                <a:solidFill>
                  <a:schemeClr val="tx1"/>
                </a:solidFill>
                <a:effectLst/>
                <a:latin typeface="+mn-lt"/>
                <a:ea typeface="+mn-ea"/>
                <a:cs typeface="+mn-cs"/>
              </a:rPr>
              <a:t>, 58, pp 1246–1266, 1963</a:t>
            </a:r>
          </a:p>
        </p:txBody>
      </p:sp>
      <p:sp>
        <p:nvSpPr>
          <p:cNvPr id="4" name="Slide Number Placeholder 3"/>
          <p:cNvSpPr>
            <a:spLocks noGrp="1"/>
          </p:cNvSpPr>
          <p:nvPr>
            <p:ph type="sldNum" sz="quarter" idx="10"/>
          </p:nvPr>
        </p:nvSpPr>
        <p:spPr/>
        <p:txBody>
          <a:bodyPr/>
          <a:lstStyle/>
          <a:p>
            <a:fld id="{D5B0F82D-3C3D-41B4-AB9B-198681FA425A}" type="slidenum">
              <a:rPr lang="en-US" smtClean="0"/>
              <a:t>13</a:t>
            </a:fld>
            <a:endParaRPr lang="en-US"/>
          </a:p>
        </p:txBody>
      </p:sp>
    </p:spTree>
    <p:extLst>
      <p:ext uri="{BB962C8B-B14F-4D97-AF65-F5344CB8AC3E}">
        <p14:creationId xmlns:p14="http://schemas.microsoft.com/office/powerpoint/2010/main" val="76156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of </a:t>
            </a:r>
            <a:r>
              <a:rPr lang="en-US" dirty="0" err="1"/>
              <a:t>fiting</a:t>
            </a:r>
            <a:r>
              <a:rPr lang="en-US" dirty="0"/>
              <a:t> a quadratic function  was used with several </a:t>
            </a:r>
            <a:r>
              <a:rPr lang="en-US" dirty="0" err="1"/>
              <a:t>kriging</a:t>
            </a:r>
            <a:r>
              <a:rPr lang="en-US" dirty="0"/>
              <a:t> packages, using the points shown in the figure or also additional points outside the range. The two cases shown on the next slide are extreme cases for this simple function, but they show  the kind of behavior that is occasionally encountered and can be detected by plotting the </a:t>
            </a:r>
            <a:r>
              <a:rPr lang="en-US" dirty="0" err="1"/>
              <a:t>kriging</a:t>
            </a:r>
            <a:r>
              <a:rPr lang="en-US" dirty="0"/>
              <a:t> fit and bounds representing two standard errors.</a:t>
            </a:r>
          </a:p>
        </p:txBody>
      </p:sp>
      <p:sp>
        <p:nvSpPr>
          <p:cNvPr id="4" name="Slide Number Placeholder 3"/>
          <p:cNvSpPr>
            <a:spLocks noGrp="1"/>
          </p:cNvSpPr>
          <p:nvPr>
            <p:ph type="sldNum" sz="quarter" idx="10"/>
          </p:nvPr>
        </p:nvSpPr>
        <p:spPr/>
        <p:txBody>
          <a:bodyPr/>
          <a:lstStyle/>
          <a:p>
            <a:fld id="{D5B0F82D-3C3D-41B4-AB9B-198681FA425A}" type="slidenum">
              <a:rPr lang="en-US" smtClean="0"/>
              <a:t>40</a:t>
            </a:fld>
            <a:endParaRPr lang="en-US"/>
          </a:p>
        </p:txBody>
      </p:sp>
    </p:spTree>
    <p:extLst>
      <p:ext uri="{BB962C8B-B14F-4D97-AF65-F5344CB8AC3E}">
        <p14:creationId xmlns:p14="http://schemas.microsoft.com/office/powerpoint/2010/main" val="144201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270000" y="719138"/>
            <a:ext cx="4800600" cy="3600450"/>
          </a:xfrm>
          <a:ln/>
        </p:spPr>
      </p:sp>
      <mc:AlternateContent xmlns:mc="http://schemas.openxmlformats.org/markup-compatibility/2006" xmlns:a14="http://schemas.microsoft.com/office/drawing/2010/main">
        <mc:Choice Requires="a14">
          <p:sp>
            <p:nvSpPr>
              <p:cNvPr id="25603"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6093" tIns="48045" rIns="96093" bIns="48045"/>
              <a:lstStyle/>
              <a:p>
                <a:r>
                  <a:rPr lang="en-US" dirty="0"/>
                  <a:t>Once we have fitted the kriging parameters, besides the surrogate estimate, </a:t>
                </a:r>
                <a14:m>
                  <m:oMath xmlns:m="http://schemas.openxmlformats.org/officeDocument/2006/math">
                    <m:d>
                      <m:dPr>
                        <m:beg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e>
                    </m:d>
                  </m:oMath>
                </a14:m>
                <a:r>
                  <a:rPr lang="en-US" dirty="0"/>
                  <a:t>, we also get a prediction variance or the variance of the estimate as</a:t>
                </a:r>
              </a:p>
              <a:p>
                <a:endParaRPr lang="en-US" dirty="0"/>
              </a:p>
              <a:p>
                <a:endParaRPr lang="en-US" dirty="0"/>
              </a:p>
              <a:p>
                <a:endParaRPr lang="en-US" dirty="0"/>
              </a:p>
              <a:p>
                <a:r>
                  <a:rPr lang="en-US" dirty="0"/>
                  <a:t>The square root of V is estimate of the standard deviation, called the standard error. It is often shown along the kriging fit by a shaded area as can be seen in the top right figure.</a:t>
                </a:r>
              </a:p>
              <a:p>
                <a:r>
                  <a:rPr lang="en-US" dirty="0"/>
                  <a:t>In general it is high far from data points and low near data points. It can be used to decide where to put additional data points in  order to reduce the uncertainty in the kriging predictions (that is add points where V is maximal).</a:t>
                </a:r>
              </a:p>
              <a:p>
                <a:endParaRPr lang="en-US" dirty="0"/>
              </a:p>
              <a:p>
                <a:r>
                  <a:rPr lang="en-US" dirty="0"/>
                  <a:t>For some applications we take advantage that the distribution of uncertainty about the prediction is normal, with </a:t>
                </a:r>
                <a14:m>
                  <m:oMath xmlns:m="http://schemas.openxmlformats.org/officeDocument/2006/math">
                    <m:d>
                      <m:dPr>
                        <m:beg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e>
                    </m:d>
                  </m:oMath>
                </a14:m>
                <a:r>
                  <a:rPr lang="en-US" dirty="0"/>
                  <a:t> being the mean and the standard error being the standard deviation, as shown in the left figure. This entire distribution is used for the Efficient Global Optimization in  order to find points that have maximal expected improvement over the best sample value available so far.</a:t>
                </a:r>
              </a:p>
              <a:p>
                <a:endParaRPr lang="en-US" dirty="0"/>
              </a:p>
              <a:p>
                <a:r>
                  <a:rPr lang="en-US" dirty="0"/>
                  <a:t>For derivations</a:t>
                </a:r>
                <a:r>
                  <a:rPr lang="en-US" baseline="0" dirty="0"/>
                  <a:t> one can refer to: </a:t>
                </a:r>
                <a:r>
                  <a:rPr lang="en-US" sz="1200" b="0" i="0" u="none" strike="noStrike" kern="1200" baseline="0" dirty="0">
                    <a:solidFill>
                      <a:schemeClr val="tx1"/>
                    </a:solidFill>
                    <a:latin typeface="+mn-lt"/>
                    <a:ea typeface="+mn-ea"/>
                    <a:cs typeface="+mn-cs"/>
                  </a:rPr>
                  <a:t>Sacks, J., Welch, W.J., Mitchell, T.J. and Wynn, H.P. (1989), Design and analysis of computer experiments (with discussion), </a:t>
                </a:r>
                <a:r>
                  <a:rPr lang="en-US" sz="1200" b="0" i="1" u="none" strike="noStrike" kern="1200" baseline="0" dirty="0">
                    <a:solidFill>
                      <a:schemeClr val="tx1"/>
                    </a:solidFill>
                    <a:latin typeface="+mn-lt"/>
                    <a:ea typeface="+mn-ea"/>
                    <a:cs typeface="+mn-cs"/>
                  </a:rPr>
                  <a:t>Statistical Science </a:t>
                </a:r>
                <a:r>
                  <a:rPr lang="en-US" sz="1200" b="0" i="0" u="none" strike="noStrike" kern="1200" baseline="0" dirty="0">
                    <a:solidFill>
                      <a:schemeClr val="tx1"/>
                    </a:solidFill>
                    <a:latin typeface="+mn-lt"/>
                    <a:ea typeface="+mn-ea"/>
                    <a:cs typeface="+mn-cs"/>
                  </a:rPr>
                  <a:t>4: 409–435.</a:t>
                </a:r>
                <a:endParaRPr lang="en-US" dirty="0"/>
              </a:p>
            </p:txBody>
          </p:sp>
        </mc:Choice>
        <mc:Fallback xmlns="">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r>
                  <a:rPr lang="en-US" dirty="0" smtClean="0"/>
                  <a:t>Once we have fitted the kriging parameters, besides the surrogate estimate, </a:t>
                </a:r>
                <a:r>
                  <a:rPr lang="en-US" i="0">
                    <a:latin typeface="Cambria Math" panose="02040503050406030204" pitchFamily="18" charset="0"/>
                  </a:rPr>
                  <a:t>├ </a:t>
                </a:r>
                <a:r>
                  <a:rPr lang="en-US" i="0">
                    <a:latin typeface="Cambria Math"/>
                  </a:rPr>
                  <a:t>𝑦</a:t>
                </a:r>
                <a:r>
                  <a:rPr lang="en-US" i="0">
                    <a:latin typeface="Cambria Math" panose="02040503050406030204" pitchFamily="18" charset="0"/>
                  </a:rPr>
                  <a:t> ̂</a:t>
                </a:r>
                <a:r>
                  <a:rPr lang="en-US" i="0">
                    <a:latin typeface="Cambria Math"/>
                  </a:rPr>
                  <a:t>(</a:t>
                </a:r>
                <a:r>
                  <a:rPr lang="en-US" b="1" i="0">
                    <a:latin typeface="Cambria Math"/>
                  </a:rPr>
                  <a:t>𝐱</a:t>
                </a:r>
                <a:r>
                  <a:rPr lang="en-US" b="1" i="0">
                    <a:latin typeface="Cambria Math" panose="02040503050406030204" pitchFamily="18" charset="0"/>
                  </a:rPr>
                  <a:t>)</a:t>
                </a:r>
                <a:r>
                  <a:rPr lang="en-US" dirty="0" smtClean="0"/>
                  <a:t>, we also get a prediction variance or the variance of the estimate </a:t>
                </a:r>
                <a:r>
                  <a:rPr lang="en-US" dirty="0" smtClean="0"/>
                  <a:t>as</a:t>
                </a:r>
              </a:p>
              <a:p>
                <a:endParaRPr lang="en-US" dirty="0"/>
              </a:p>
              <a:p>
                <a:endParaRPr lang="en-US" dirty="0" smtClean="0"/>
              </a:p>
              <a:p>
                <a:pPr/>
                <a:endParaRPr lang="en-US" dirty="0" smtClean="0"/>
              </a:p>
              <a:p>
                <a:r>
                  <a:rPr lang="en-US" dirty="0" smtClean="0"/>
                  <a:t>The square root of V is estimate of the standard deviation, called the standard error. It is often shown along the kriging fit by a shaded area as can be seen in the top right figure.</a:t>
                </a:r>
              </a:p>
              <a:p>
                <a:r>
                  <a:rPr lang="en-US" dirty="0" smtClean="0"/>
                  <a:t>In general it is high far from data points and low near data points. It can be used to decide where to put additional data points in  order to reduce the uncertainty in the kriging predictions (that is add points where V is maximal).</a:t>
                </a:r>
              </a:p>
              <a:p>
                <a:endParaRPr lang="en-US" dirty="0"/>
              </a:p>
              <a:p>
                <a:r>
                  <a:rPr lang="en-US" dirty="0" smtClean="0"/>
                  <a:t>For some applications we take advantage that the distribution of uncertainty about the prediction is normal, with </a:t>
                </a:r>
                <a:r>
                  <a:rPr lang="en-US" i="0">
                    <a:latin typeface="Cambria Math" panose="02040503050406030204" pitchFamily="18" charset="0"/>
                  </a:rPr>
                  <a:t>├ </a:t>
                </a:r>
                <a:r>
                  <a:rPr lang="en-US" i="0">
                    <a:latin typeface="Cambria Math"/>
                  </a:rPr>
                  <a:t>𝑦</a:t>
                </a:r>
                <a:r>
                  <a:rPr lang="en-US" i="0">
                    <a:latin typeface="Cambria Math" panose="02040503050406030204" pitchFamily="18" charset="0"/>
                  </a:rPr>
                  <a:t> ̂</a:t>
                </a:r>
                <a:r>
                  <a:rPr lang="en-US" i="0">
                    <a:latin typeface="Cambria Math"/>
                  </a:rPr>
                  <a:t>(</a:t>
                </a:r>
                <a:r>
                  <a:rPr lang="en-US" b="1" i="0">
                    <a:latin typeface="Cambria Math"/>
                  </a:rPr>
                  <a:t>𝐱</a:t>
                </a:r>
                <a:r>
                  <a:rPr lang="en-US" b="1" i="0">
                    <a:latin typeface="Cambria Math" panose="02040503050406030204" pitchFamily="18" charset="0"/>
                  </a:rPr>
                  <a:t>)</a:t>
                </a:r>
                <a:r>
                  <a:rPr lang="en-US" dirty="0" smtClean="0"/>
                  <a:t> being the mean and the standard error being the standard deviation, as shown in the left figure. This entire distribution is used for the Efficient Global Optimization in  order to find points that have maximal expected improvement over the best sample value available so far.</a:t>
                </a:r>
              </a:p>
              <a:p>
                <a:endParaRPr lang="en-US" dirty="0" smtClean="0"/>
              </a:p>
              <a:p>
                <a:r>
                  <a:rPr lang="en-US" dirty="0" smtClean="0"/>
                  <a:t>For derivations</a:t>
                </a:r>
                <a:r>
                  <a:rPr lang="en-US" baseline="0" dirty="0" smtClean="0"/>
                  <a:t> one can refer to: </a:t>
                </a:r>
                <a:r>
                  <a:rPr lang="en-US" sz="1200" b="0" i="0" u="none" strike="noStrike" kern="1200" baseline="0" dirty="0" smtClean="0">
                    <a:solidFill>
                      <a:schemeClr val="tx1"/>
                    </a:solidFill>
                    <a:latin typeface="+mn-lt"/>
                    <a:ea typeface="+mn-ea"/>
                    <a:cs typeface="+mn-cs"/>
                  </a:rPr>
                  <a:t>Sacks, J., Welch, W.J., Mitchell, T.J. and Wynn, H.P. (1989), Design and analysis of computer experiments (with discussion), </a:t>
                </a:r>
                <a:r>
                  <a:rPr lang="en-US" sz="1200" b="0" i="1" u="none" strike="noStrike" kern="1200" baseline="0" dirty="0" smtClean="0">
                    <a:solidFill>
                      <a:schemeClr val="tx1"/>
                    </a:solidFill>
                    <a:latin typeface="+mn-lt"/>
                    <a:ea typeface="+mn-ea"/>
                    <a:cs typeface="+mn-cs"/>
                  </a:rPr>
                  <a:t>Statistical Science </a:t>
                </a:r>
                <a:r>
                  <a:rPr lang="en-US" sz="1200" b="0" i="0" u="none" strike="noStrike" kern="1200" baseline="0" dirty="0" smtClean="0">
                    <a:solidFill>
                      <a:schemeClr val="tx1"/>
                    </a:solidFill>
                    <a:latin typeface="+mn-lt"/>
                    <a:ea typeface="+mn-ea"/>
                    <a:cs typeface="+mn-cs"/>
                  </a:rPr>
                  <a:t>4: 409–435.</a:t>
                </a:r>
                <a:endParaRPr lang="en-US" dirty="0" smtClean="0"/>
              </a:p>
            </p:txBody>
          </p:sp>
        </mc:Fallback>
      </mc:AlternateContent>
      <p:sp>
        <p:nvSpPr>
          <p:cNvPr id="25604"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C6B6A1D2-8012-4C49-ABD9-E9A39064EE4D}" type="slidenum">
              <a:rPr lang="pt-BR" sz="1200">
                <a:latin typeface="Times New Roman" pitchFamily="18" charset="0"/>
              </a:rPr>
              <a:pPr algn="r" eaLnBrk="1" hangingPunct="1"/>
              <a:t>45</a:t>
            </a:fld>
            <a:endParaRPr lang="pt-BR" sz="1200">
              <a:latin typeface="Times New Roman" pitchFamily="18" charset="0"/>
            </a:endParaRPr>
          </a:p>
        </p:txBody>
      </p:sp>
      <p:graphicFrame>
        <p:nvGraphicFramePr>
          <p:cNvPr id="5" name="Object 4"/>
          <p:cNvGraphicFramePr>
            <a:graphicFrameLocks noChangeAspect="1"/>
          </p:cNvGraphicFramePr>
          <p:nvPr/>
        </p:nvGraphicFramePr>
        <p:xfrm>
          <a:off x="1447800" y="4994387"/>
          <a:ext cx="2590800" cy="497268"/>
        </p:xfrm>
        <a:graphic>
          <a:graphicData uri="http://schemas.openxmlformats.org/presentationml/2006/ole">
            <mc:AlternateContent xmlns:mc="http://schemas.openxmlformats.org/markup-compatibility/2006">
              <mc:Choice xmlns:v="urn:schemas-microsoft-com:vml" Requires="v">
                <p:oleObj name="Equation" r:id="rId3" imgW="2514600" imgH="482400" progId="Equation.DSMT4">
                  <p:embed/>
                </p:oleObj>
              </mc:Choice>
              <mc:Fallback>
                <p:oleObj name="Equation" r:id="rId3" imgW="2514600" imgH="482400" progId="Equation.DSMT4">
                  <p:embed/>
                  <p:pic>
                    <p:nvPicPr>
                      <p:cNvPr id="5" name="Object 4"/>
                      <p:cNvPicPr>
                        <a:picLocks noChangeAspect="1" noChangeArrowheads="1"/>
                      </p:cNvPicPr>
                      <p:nvPr/>
                    </p:nvPicPr>
                    <p:blipFill>
                      <a:blip r:embed="rId4"/>
                      <a:srcRect/>
                      <a:stretch>
                        <a:fillRect/>
                      </a:stretch>
                    </p:blipFill>
                    <p:spPr bwMode="auto">
                      <a:xfrm>
                        <a:off x="1447800" y="4994387"/>
                        <a:ext cx="2590800" cy="497268"/>
                      </a:xfrm>
                      <a:prstGeom prst="rect">
                        <a:avLst/>
                      </a:prstGeom>
                      <a:solidFill>
                        <a:srgbClr val="92D050"/>
                      </a:solidFill>
                      <a:ln>
                        <a:noFill/>
                      </a:ln>
                      <a:effectLst/>
                    </p:spPr>
                  </p:pic>
                </p:oleObj>
              </mc:Fallback>
            </mc:AlternateContent>
          </a:graphicData>
        </a:graphic>
      </p:graphicFrame>
    </p:spTree>
    <p:extLst>
      <p:ext uri="{BB962C8B-B14F-4D97-AF65-F5344CB8AC3E}">
        <p14:creationId xmlns:p14="http://schemas.microsoft.com/office/powerpoint/2010/main" val="119896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linear regression we normally assume that we know the functional shape (e.g. a polynomial) and the data is to be used to find the coefficients that will minimize the root mean square errors at the data points. </a:t>
            </a:r>
            <a:r>
              <a:rPr lang="en-US" dirty="0" err="1"/>
              <a:t>Kriging</a:t>
            </a:r>
            <a:r>
              <a:rPr lang="en-US" dirty="0"/>
              <a:t> takes a very different approach. It assumes that  we don’t know much about the function, except for the form of correlation between the value of the function at nearby points. In particular, the correlation depends only on the separation between points and decays as they are further apart.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Kriging is a smooth predictor.</a:t>
            </a:r>
            <a:r>
              <a:rPr lang="en-US" baseline="0" dirty="0"/>
              <a:t> If two points are close, then their Kriging estimates are close.</a:t>
            </a:r>
            <a:endParaRPr lang="en-US" dirty="0"/>
          </a:p>
          <a:p>
            <a:endParaRPr lang="en-US" dirty="0"/>
          </a:p>
          <a:p>
            <a:r>
              <a:rPr lang="en-US" dirty="0" err="1"/>
              <a:t>Kriging</a:t>
            </a:r>
            <a:r>
              <a:rPr lang="en-US" dirty="0"/>
              <a:t> is usually used as an interpolator, so that if fits exactly the data, and we could not use the </a:t>
            </a:r>
            <a:r>
              <a:rPr lang="en-US" dirty="0" err="1"/>
              <a:t>rms</a:t>
            </a:r>
            <a:r>
              <a:rPr lang="en-US" dirty="0"/>
              <a:t> error as a way to find its parameters. That is, we assume that there is no noise in the data. There is a version of kriging with noise (often called kriging with a nugget).</a:t>
            </a:r>
          </a:p>
          <a:p>
            <a:endParaRPr lang="en-US" dirty="0"/>
          </a:p>
          <a:p>
            <a:r>
              <a:rPr lang="en-US" dirty="0"/>
              <a:t>Because of the correlation decay, kriging is a local surrogate with shape functions that are similar to those used for radial basis surrogates, except that the decay can be different in different directions.</a:t>
            </a:r>
          </a:p>
        </p:txBody>
      </p:sp>
      <p:sp>
        <p:nvSpPr>
          <p:cNvPr id="4" name="Slide Number Placeholder 3"/>
          <p:cNvSpPr>
            <a:spLocks noGrp="1"/>
          </p:cNvSpPr>
          <p:nvPr>
            <p:ph type="sldNum" sz="quarter" idx="10"/>
          </p:nvPr>
        </p:nvSpPr>
        <p:spPr/>
        <p:txBody>
          <a:bodyPr/>
          <a:lstStyle/>
          <a:p>
            <a:fld id="{D5B0F82D-3C3D-41B4-AB9B-198681FA425A}" type="slidenum">
              <a:rPr lang="en-US" smtClean="0"/>
              <a:t>14</a:t>
            </a:fld>
            <a:endParaRPr lang="en-US"/>
          </a:p>
        </p:txBody>
      </p:sp>
    </p:spTree>
    <p:extLst>
      <p:ext uri="{BB962C8B-B14F-4D97-AF65-F5344CB8AC3E}">
        <p14:creationId xmlns:p14="http://schemas.microsoft.com/office/powerpoint/2010/main" val="204097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of the basic statistical quantities of covariance of pair of random variables and the important concept of correlation. Remember that the variance of a random variable, is the first moment around its mean, or the square of the standard deviation. The covariance of a pair of random variables is the mixed moment of the two variables.</a:t>
            </a:r>
          </a:p>
          <a:p>
            <a:endParaRPr lang="en-US" dirty="0"/>
          </a:p>
          <a:p>
            <a:r>
              <a:rPr lang="en-US" dirty="0"/>
              <a:t>Correlation measures their propensity to move together. So a correlation of 1 means that they increase and decrease in perfect synchrony. The most common case is when X=</a:t>
            </a:r>
            <a:r>
              <a:rPr lang="en-US" dirty="0" err="1"/>
              <a:t>cY</a:t>
            </a:r>
            <a:r>
              <a:rPr lang="en-US" dirty="0"/>
              <a:t>, where c is a positive constant.</a:t>
            </a:r>
          </a:p>
          <a:p>
            <a:endParaRPr lang="en-US" dirty="0"/>
          </a:p>
          <a:p>
            <a:r>
              <a:rPr lang="en-US" dirty="0"/>
              <a:t>Similarly a correlation of -1 also means perfect synchrony, but in the opposite direction, and X=</a:t>
            </a:r>
            <a:r>
              <a:rPr lang="en-US" dirty="0" err="1"/>
              <a:t>cY</a:t>
            </a:r>
            <a:r>
              <a:rPr lang="en-US" dirty="0"/>
              <a:t>, with c a negative constant is a common case. Finally, a correlation of 0 means that they are not related. The common case is when the random variables are independent, but not all uncorrelated variables are independent. Zero correlation relates to the first moment, but there may be dependence through higher order effects.</a:t>
            </a:r>
          </a:p>
          <a:p>
            <a:endParaRPr lang="en-US" dirty="0"/>
          </a:p>
          <a:p>
            <a:r>
              <a:rPr lang="en-US" dirty="0"/>
              <a:t>The correlation matrix is the matrix of correlation of the components of a vector. It has 1 on the diagonal, because each variable is perfectly correlated with itself.</a:t>
            </a:r>
          </a:p>
        </p:txBody>
      </p:sp>
      <p:sp>
        <p:nvSpPr>
          <p:cNvPr id="4" name="Slide Number Placeholder 3"/>
          <p:cNvSpPr>
            <a:spLocks noGrp="1"/>
          </p:cNvSpPr>
          <p:nvPr>
            <p:ph type="sldNum" sz="quarter" idx="10"/>
          </p:nvPr>
        </p:nvSpPr>
        <p:spPr/>
        <p:txBody>
          <a:bodyPr/>
          <a:lstStyle/>
          <a:p>
            <a:fld id="{D5B0F82D-3C3D-41B4-AB9B-198681FA425A}" type="slidenum">
              <a:rPr lang="en-US" smtClean="0"/>
              <a:t>15</a:t>
            </a:fld>
            <a:endParaRPr lang="en-US"/>
          </a:p>
        </p:txBody>
      </p:sp>
    </p:spTree>
    <p:extLst>
      <p:ext uri="{BB962C8B-B14F-4D97-AF65-F5344CB8AC3E}">
        <p14:creationId xmlns:p14="http://schemas.microsoft.com/office/powerpoint/2010/main" val="391515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fitting process in kriging needs to estimate how fast the correlation between function values decays with distance. This depends on the wavelength of the function, with short wavelength corresponding to fast decay. In the example here, we check how fast the correlation decays for sin(x) that has a wave length of 2</a:t>
            </a:r>
            <a:r>
              <a:rPr lang="en-US" dirty="0">
                <a:latin typeface="Symbol" panose="05050102010706020507" pitchFamily="18" charset="2"/>
              </a:rPr>
              <a:t>p</a:t>
            </a:r>
            <a:r>
              <a:rPr lang="en-US" dirty="0"/>
              <a:t>.</a:t>
            </a:r>
          </a:p>
          <a:p>
            <a:endParaRPr lang="en-US" dirty="0"/>
          </a:p>
          <a:p>
            <a:r>
              <a:rPr lang="en-US" dirty="0"/>
              <a:t>To illustrate the values of correlations that are expected between function values, we generate random numbers between 0 and 10 and evaluate the sine function at  these points. We also translate the points by a small amount compared to the wavelength (0.1) and a larger amount (1.0) and calculate the correlation coefficients between the function values in the original and translated sets.</a:t>
            </a:r>
          </a:p>
          <a:p>
            <a:endParaRPr lang="en-US" dirty="0"/>
          </a:p>
          <a:p>
            <a:r>
              <a:rPr lang="en-US" dirty="0"/>
              <a:t>The correlation coefficient is  about 0.99 with the nearby points and 0.42 with the set further away. This reflects the change in function values, as illustrated by the pair of points marked in red.</a:t>
            </a:r>
          </a:p>
          <a:p>
            <a:endParaRPr lang="en-US" dirty="0"/>
          </a:p>
          <a:p>
            <a:r>
              <a:rPr lang="en-US" dirty="0"/>
              <a:t>In </a:t>
            </a:r>
            <a:r>
              <a:rPr lang="en-US" dirty="0" err="1"/>
              <a:t>kriging</a:t>
            </a:r>
            <a:r>
              <a:rPr lang="en-US" dirty="0"/>
              <a:t>,  finding the rate of correlation decay is part of the fitting process. This example shows us that with a wavy function we can expect the correlation to decay to about 0.4 over one sixth of the wavelength.</a:t>
            </a:r>
          </a:p>
        </p:txBody>
      </p:sp>
      <p:sp>
        <p:nvSpPr>
          <p:cNvPr id="4" name="Slide Number Placeholder 3"/>
          <p:cNvSpPr>
            <a:spLocks noGrp="1"/>
          </p:cNvSpPr>
          <p:nvPr>
            <p:ph type="sldNum" sz="quarter" idx="10"/>
          </p:nvPr>
        </p:nvSpPr>
        <p:spPr/>
        <p:txBody>
          <a:bodyPr/>
          <a:lstStyle/>
          <a:p>
            <a:fld id="{D5B0F82D-3C3D-41B4-AB9B-198681FA425A}" type="slidenum">
              <a:rPr lang="en-US" smtClean="0"/>
              <a:t>16</a:t>
            </a:fld>
            <a:endParaRPr lang="en-US"/>
          </a:p>
        </p:txBody>
      </p:sp>
    </p:spTree>
    <p:extLst>
      <p:ext uri="{BB962C8B-B14F-4D97-AF65-F5344CB8AC3E}">
        <p14:creationId xmlns:p14="http://schemas.microsoft.com/office/powerpoint/2010/main" val="113663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06DF-7C61-4BC1-BAB8-4E5916287C84}" type="slidenum">
              <a:rPr lang="en-US"/>
              <a:pPr/>
              <a:t>19</a:t>
            </a:fld>
            <a:endParaRPr lang="en-US"/>
          </a:p>
        </p:txBody>
      </p:sp>
      <p:sp>
        <p:nvSpPr>
          <p:cNvPr id="87042" name="Rectangle 2"/>
          <p:cNvSpPr>
            <a:spLocks noGrp="1" noRot="1" noChangeAspect="1" noChangeArrowheads="1" noTextEdit="1"/>
          </p:cNvSpPr>
          <p:nvPr>
            <p:ph type="sldImg"/>
          </p:nvPr>
        </p:nvSpPr>
        <p:spPr>
          <a:xfrm>
            <a:off x="1257300" y="717550"/>
            <a:ext cx="4802188" cy="3602038"/>
          </a:xfrm>
          <a:ln/>
        </p:spPr>
      </p:sp>
      <mc:AlternateContent xmlns:mc="http://schemas.openxmlformats.org/markup-compatibility/2006" xmlns:a14="http://schemas.microsoft.com/office/drawing/2010/main">
        <mc:Choice Requires="a14">
          <p:sp>
            <p:nvSpPr>
              <p:cNvPr id="87043" name="Rectangle 3"/>
              <p:cNvSpPr>
                <a:spLocks noGrp="1" noChangeArrowheads="1"/>
              </p:cNvSpPr>
              <p:nvPr>
                <p:ph type="body" idx="1"/>
              </p:nvPr>
            </p:nvSpPr>
            <p:spPr>
              <a:xfrm>
                <a:off x="731520" y="4560570"/>
                <a:ext cx="5852160" cy="4322207"/>
              </a:xfrm>
            </p:spPr>
            <p:txBody>
              <a:bodyPr>
                <a:normAutofit/>
              </a:bodyPr>
              <a:lstStyle/>
              <a:p>
                <a:r>
                  <a:rPr lang="en-US" dirty="0"/>
                  <a:t>The most general version of </a:t>
                </a:r>
                <a:r>
                  <a:rPr lang="en-US" dirty="0" err="1"/>
                  <a:t>kriging</a:t>
                </a:r>
                <a:r>
                  <a:rPr lang="en-US" dirty="0"/>
                  <a:t> is called universal </a:t>
                </a:r>
                <a:r>
                  <a:rPr lang="en-US" dirty="0" err="1"/>
                  <a:t>kriging</a:t>
                </a:r>
                <a:r>
                  <a:rPr lang="en-US" dirty="0"/>
                  <a:t>, and it includes a linear trend function and the deviation  </a:t>
                </a:r>
                <a14:m>
                  <m:oMath xmlns:m="http://schemas.openxmlformats.org/officeDocument/2006/math">
                    <m:d>
                      <m:dPr>
                        <m:begChr m:val=""/>
                        <m:ctrlPr>
                          <a:rPr lang="en-US" i="1">
                            <a:latin typeface="Cambria Math" panose="02040503050406030204" pitchFamily="18" charset="0"/>
                          </a:rPr>
                        </m:ctrlPr>
                      </m:dPr>
                      <m:e>
                        <m:r>
                          <a:rPr lang="en-US" i="1">
                            <a:latin typeface="Cambria Math"/>
                          </a:rPr>
                          <m:t>𝑍</m:t>
                        </m:r>
                        <m:r>
                          <a:rPr lang="en-US">
                            <a:latin typeface="Cambria Math"/>
                          </a:rPr>
                          <m:t>(</m:t>
                        </m:r>
                        <m:r>
                          <a:rPr lang="en-US" b="1">
                            <a:latin typeface="Cambria Math"/>
                          </a:rPr>
                          <m:t>𝐱</m:t>
                        </m:r>
                      </m:e>
                    </m:d>
                  </m:oMath>
                </a14:m>
                <a:r>
                  <a:rPr lang="en-US" dirty="0"/>
                  <a:t>which includes the local contributions and is governed by the correlation function.  </a:t>
                </a:r>
              </a:p>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𝑁</m:t>
                              </m:r>
                            </m:e>
                            <m:sub>
                              <m:r>
                                <a:rPr lang="en-US" i="1">
                                  <a:latin typeface="Cambria Math"/>
                                </a:rPr>
                                <m:t>𝑣</m:t>
                              </m:r>
                            </m:sub>
                          </m:sSub>
                        </m:sup>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𝛽</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r>
                                <a:rPr lang="en-US">
                                  <a:latin typeface="Cambria Math"/>
                                </a:rPr>
                                <m:t>(</m:t>
                              </m:r>
                              <m:r>
                                <a:rPr lang="en-US" b="1">
                                  <a:latin typeface="Cambria Math"/>
                                </a:rPr>
                                <m:t>𝐱</m:t>
                              </m:r>
                            </m:e>
                          </m:d>
                        </m:e>
                      </m:nary>
                      <m:r>
                        <a:rPr lang="en-US">
                          <a:latin typeface="Cambria Math"/>
                        </a:rPr>
                        <m:t>+</m:t>
                      </m:r>
                      <m:r>
                        <a:rPr lang="en-US" i="1">
                          <a:latin typeface="Cambria Math"/>
                        </a:rPr>
                        <m:t>𝑍</m:t>
                      </m:r>
                      <m:r>
                        <a:rPr lang="en-US">
                          <a:latin typeface="Cambria Math"/>
                        </a:rPr>
                        <m:t>(</m:t>
                      </m:r>
                      <m:r>
                        <a:rPr lang="en-US" b="1" smtClean="0">
                          <a:latin typeface="Cambria Math"/>
                        </a:rPr>
                        <m:t>𝐱</m:t>
                      </m:r>
                      <m:r>
                        <a:rPr lang="en-US" b="1" i="0" smtClean="0">
                          <a:latin typeface="Cambria Math"/>
                        </a:rPr>
                        <m:t>)</m:t>
                      </m:r>
                    </m:oMath>
                  </m:oMathPara>
                </a14:m>
                <a:endParaRPr lang="en-US" dirty="0"/>
              </a:p>
              <a:p>
                <a:r>
                  <a:rPr lang="en-US" dirty="0"/>
                  <a:t>The trend function is composed of known shape functions </a:t>
                </a:r>
                <a14:m>
                  <m:oMath xmlns:m="http://schemas.openxmlformats.org/officeDocument/2006/math">
                    <m:sSub>
                      <m:sSubPr>
                        <m:ctrlPr>
                          <a:rPr lang="en-US" i="1">
                            <a:latin typeface="Cambria Math" panose="02040503050406030204" pitchFamily="18" charset="0"/>
                          </a:rPr>
                        </m:ctrlPr>
                      </m:sSubPr>
                      <m:e>
                        <m:r>
                          <a:rPr lang="en-US" i="1">
                            <a:latin typeface="Cambria Math"/>
                          </a:rPr>
                          <m:t>𝜉</m:t>
                        </m:r>
                      </m:e>
                      <m:sub>
                        <m:r>
                          <a:rPr lang="en-US" i="1">
                            <a:latin typeface="Cambria Math"/>
                          </a:rPr>
                          <m:t>𝑖</m:t>
                        </m:r>
                      </m:sub>
                    </m:sSub>
                    <m:d>
                      <m:dPr>
                        <m:ctrlPr>
                          <a:rPr lang="en-US" i="1">
                            <a:latin typeface="Cambria Math" panose="02040503050406030204" pitchFamily="18" charset="0"/>
                          </a:rPr>
                        </m:ctrlPr>
                      </m:dPr>
                      <m:e>
                        <m:r>
                          <a:rPr lang="en-US" b="1">
                            <a:latin typeface="Cambria Math"/>
                          </a:rPr>
                          <m:t>𝐱</m:t>
                        </m:r>
                      </m:e>
                    </m:d>
                  </m:oMath>
                </a14:m>
                <a:r>
                  <a:rPr lang="en-US" dirty="0"/>
                  <a:t> and coefficients </a:t>
                </a:r>
                <a14:m>
                  <m:oMath xmlns:m="http://schemas.openxmlformats.org/officeDocument/2006/math">
                    <m:sSub>
                      <m:sSubPr>
                        <m:ctrlPr>
                          <a:rPr lang="en-US" i="1">
                            <a:latin typeface="Cambria Math" panose="02040503050406030204" pitchFamily="18" charset="0"/>
                          </a:rPr>
                        </m:ctrlPr>
                      </m:sSubPr>
                      <m:e>
                        <m:r>
                          <a:rPr lang="en-US" i="1">
                            <a:latin typeface="Cambria Math"/>
                          </a:rPr>
                          <m:t>𝛽</m:t>
                        </m:r>
                      </m:e>
                      <m:sub>
                        <m:r>
                          <a:rPr lang="en-US" i="1">
                            <a:latin typeface="Cambria Math"/>
                          </a:rPr>
                          <m:t>𝑖</m:t>
                        </m:r>
                      </m:sub>
                    </m:sSub>
                  </m:oMath>
                </a14:m>
                <a:r>
                  <a:rPr lang="en-US" dirty="0"/>
                  <a:t> to be determined. The shape functions are typically monomials, so that popular trend functions are linear and quadratic polynomials.</a:t>
                </a:r>
              </a:p>
              <a:p>
                <a:r>
                  <a:rPr lang="en-US" dirty="0"/>
                  <a:t>Here we will limit the description to a constant trend, a version of kriging known as </a:t>
                </a:r>
                <a:r>
                  <a:rPr lang="en-US" i="1" dirty="0"/>
                  <a:t>ordinary </a:t>
                </a:r>
                <a:r>
                  <a:rPr lang="en-US" dirty="0"/>
                  <a:t>kriging, with the constant estimated from the data. Another version of </a:t>
                </a:r>
                <a:r>
                  <a:rPr lang="en-US" dirty="0" err="1"/>
                  <a:t>kriging</a:t>
                </a:r>
                <a:r>
                  <a:rPr lang="en-US" dirty="0"/>
                  <a:t>, known as </a:t>
                </a:r>
                <a:r>
                  <a:rPr lang="en-US" i="1" dirty="0"/>
                  <a:t>simple </a:t>
                </a:r>
                <a:r>
                  <a:rPr lang="en-US" dirty="0" err="1"/>
                  <a:t>kriging</a:t>
                </a:r>
                <a:r>
                  <a:rPr lang="en-US" dirty="0"/>
                  <a:t> is when the constant is assumed to be known.</a:t>
                </a:r>
              </a:p>
              <a:p>
                <a:r>
                  <a:rPr lang="en-US" dirty="0"/>
                  <a:t>As in linear regression, the kriging fit, shown in red in the figure, is only the mean of a normal distribution, and the distribution can be used to provide estimates of uncertainty in the kriging predictions, as well as guide  the placements of further sampling points so as to reduce the uncertainty in the kriging prediction.</a:t>
                </a:r>
              </a:p>
              <a:p>
                <a:r>
                  <a:rPr lang="en-US" dirty="0"/>
                  <a:t>Caution: Note that the figure is misleading in that the uncertainty at the points where the data is given is zero when there is no noise. The uncertainty is larger in between data points.</a:t>
                </a:r>
              </a:p>
            </p:txBody>
          </p:sp>
        </mc:Choice>
        <mc:Fallback xmlns="">
          <p:sp>
            <p:nvSpPr>
              <p:cNvPr id="87043" name="Rectangle 3"/>
              <p:cNvSpPr>
                <a:spLocks noGrp="1" noChangeArrowheads="1"/>
              </p:cNvSpPr>
              <p:nvPr>
                <p:ph type="body" idx="1"/>
              </p:nvPr>
            </p:nvSpPr>
            <p:spPr>
              <a:xfrm>
                <a:off x="731520" y="4560570"/>
                <a:ext cx="5852160" cy="4322207"/>
              </a:xfrm>
            </p:spPr>
            <p:txBody>
              <a:bodyPr>
                <a:normAutofit/>
              </a:bodyPr>
              <a:lstStyle/>
              <a:p>
                <a:r>
                  <a:rPr lang="en-US" dirty="0"/>
                  <a:t>The most general version of </a:t>
                </a:r>
                <a:r>
                  <a:rPr lang="en-US" dirty="0" err="1"/>
                  <a:t>kriging</a:t>
                </a:r>
                <a:r>
                  <a:rPr lang="en-US" dirty="0"/>
                  <a:t> is called universal </a:t>
                </a:r>
                <a:r>
                  <a:rPr lang="en-US" dirty="0" err="1"/>
                  <a:t>kriging</a:t>
                </a:r>
                <a:r>
                  <a:rPr lang="en-US" dirty="0"/>
                  <a:t>, and it includes a linear trend function and the deviation  </a:t>
                </a:r>
                <a:r>
                  <a:rPr lang="en-US" i="0">
                    <a:latin typeface="Cambria Math" panose="02040503050406030204" pitchFamily="18" charset="0"/>
                  </a:rPr>
                  <a:t>├ </a:t>
                </a:r>
                <a:r>
                  <a:rPr lang="en-US" i="0">
                    <a:latin typeface="Cambria Math"/>
                  </a:rPr>
                  <a:t>𝑍(</a:t>
                </a:r>
                <a:r>
                  <a:rPr lang="en-US" b="1" i="0">
                    <a:latin typeface="Cambria Math"/>
                  </a:rPr>
                  <a:t>𝐱</a:t>
                </a:r>
                <a:r>
                  <a:rPr lang="en-US" b="1" i="0">
                    <a:latin typeface="Cambria Math" panose="02040503050406030204" pitchFamily="18" charset="0"/>
                  </a:rPr>
                  <a:t>)</a:t>
                </a:r>
                <a:r>
                  <a:rPr lang="en-US" dirty="0"/>
                  <a:t>which includes the local contributions and is governed by the correlation function.  </a:t>
                </a:r>
              </a:p>
              <a:p>
                <a:pPr/>
                <a:r>
                  <a:rPr lang="en-US" i="0">
                    <a:latin typeface="Cambria Math"/>
                  </a:rPr>
                  <a:t>𝑦</a:t>
                </a:r>
                <a:r>
                  <a:rPr lang="en-US" i="0">
                    <a:latin typeface="Cambria Math" panose="02040503050406030204" pitchFamily="18" charset="0"/>
                  </a:rPr>
                  <a:t> ̂</a:t>
                </a:r>
                <a:r>
                  <a:rPr lang="en-US" i="0">
                    <a:latin typeface="Cambria Math"/>
                  </a:rPr>
                  <a:t>(</a:t>
                </a:r>
                <a:r>
                  <a:rPr lang="en-US" b="1" i="0">
                    <a:latin typeface="Cambria Math"/>
                  </a:rPr>
                  <a:t>𝐱</a:t>
                </a:r>
                <a:r>
                  <a:rPr lang="en-US" i="0">
                    <a:latin typeface="Cambria Math"/>
                  </a:rPr>
                  <a:t>)=</a:t>
                </a:r>
                <a:r>
                  <a:rPr lang="en-US" i="0">
                    <a:latin typeface="Cambria Math" panose="02040503050406030204" pitchFamily="18" charset="0"/>
                  </a:rPr>
                  <a:t>∑129_(</a:t>
                </a:r>
                <a:r>
                  <a:rPr lang="en-US" i="0">
                    <a:latin typeface="Cambria Math"/>
                  </a:rPr>
                  <a:t>𝑖=1</a:t>
                </a:r>
                <a:r>
                  <a:rPr lang="en-US" i="0">
                    <a:latin typeface="Cambria Math" panose="02040503050406030204" pitchFamily="18" charset="0"/>
                  </a:rPr>
                  <a:t>)^(</a:t>
                </a:r>
                <a:r>
                  <a:rPr lang="en-US" i="0">
                    <a:latin typeface="Cambria Math"/>
                  </a:rPr>
                  <a:t>𝑁</a:t>
                </a:r>
                <a:r>
                  <a:rPr lang="en-US" i="0">
                    <a:latin typeface="Cambria Math" panose="02040503050406030204" pitchFamily="18" charset="0"/>
                  </a:rPr>
                  <a:t>_</a:t>
                </a:r>
                <a:r>
                  <a:rPr lang="en-US" i="0">
                    <a:latin typeface="Cambria Math"/>
                  </a:rPr>
                  <a:t>𝑣</a:t>
                </a:r>
                <a:r>
                  <a:rPr lang="en-US" i="0">
                    <a:latin typeface="Cambria Math" panose="02040503050406030204" pitchFamily="18" charset="0"/>
                  </a:rPr>
                  <a:t>)</a:t>
                </a:r>
                <a:r>
                  <a:rPr lang="en-US" b="1" i="0">
                    <a:latin typeface="Cambria Math" panose="02040503050406030204" pitchFamily="18" charset="0"/>
                  </a:rPr>
                  <a:t>▒├ </a:t>
                </a:r>
                <a:r>
                  <a:rPr lang="en-US" i="0">
                    <a:latin typeface="Cambria Math"/>
                  </a:rPr>
                  <a:t>𝛽</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 </a:t>
                </a:r>
                <a:r>
                  <a:rPr lang="en-US" i="0">
                    <a:latin typeface="Cambria Math"/>
                  </a:rPr>
                  <a:t>𝜉</a:t>
                </a:r>
                <a:r>
                  <a:rPr lang="en-US" i="0">
                    <a:latin typeface="Cambria Math" panose="02040503050406030204" pitchFamily="18" charset="0"/>
                  </a:rPr>
                  <a:t>_</a:t>
                </a:r>
                <a:r>
                  <a:rPr lang="en-US" i="0">
                    <a:latin typeface="Cambria Math"/>
                  </a:rPr>
                  <a:t>𝑖 (</a:t>
                </a:r>
                <a:r>
                  <a:rPr lang="en-US" b="1" i="0">
                    <a:latin typeface="Cambria Math"/>
                  </a:rPr>
                  <a:t>𝐱</a:t>
                </a:r>
                <a:r>
                  <a:rPr lang="en-US" b="1" i="0">
                    <a:latin typeface="Cambria Math" panose="02040503050406030204" pitchFamily="18" charset="0"/>
                  </a:rPr>
                  <a:t>) </a:t>
                </a:r>
                <a:r>
                  <a:rPr lang="en-US" i="0">
                    <a:latin typeface="Cambria Math"/>
                  </a:rPr>
                  <a:t>+𝑍(</a:t>
                </a:r>
                <a:r>
                  <a:rPr lang="en-US" b="1" i="0">
                    <a:latin typeface="Cambria Math"/>
                  </a:rPr>
                  <a:t>𝐱)</a:t>
                </a:r>
                <a:endParaRPr lang="en-US" dirty="0"/>
              </a:p>
              <a:p>
                <a:r>
                  <a:rPr lang="en-US" dirty="0"/>
                  <a:t>The trend function is composed of known shape functions </a:t>
                </a:r>
                <a:r>
                  <a:rPr lang="en-US" i="0">
                    <a:latin typeface="Cambria Math"/>
                  </a:rPr>
                  <a:t>𝜉</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 (</a:t>
                </a:r>
                <a:r>
                  <a:rPr lang="en-US" b="1" i="0">
                    <a:latin typeface="Cambria Math"/>
                  </a:rPr>
                  <a:t>𝐱</a:t>
                </a:r>
                <a:r>
                  <a:rPr lang="en-US" b="1" i="0">
                    <a:latin typeface="Cambria Math" panose="02040503050406030204" pitchFamily="18" charset="0"/>
                  </a:rPr>
                  <a:t>)</a:t>
                </a:r>
                <a:r>
                  <a:rPr lang="en-US" dirty="0"/>
                  <a:t> and coefficients </a:t>
                </a:r>
                <a:r>
                  <a:rPr lang="en-US" i="0">
                    <a:latin typeface="Cambria Math"/>
                  </a:rPr>
                  <a:t>𝛽</a:t>
                </a:r>
                <a:r>
                  <a:rPr lang="en-US" i="0">
                    <a:latin typeface="Cambria Math" panose="02040503050406030204" pitchFamily="18" charset="0"/>
                  </a:rPr>
                  <a:t>_</a:t>
                </a:r>
                <a:r>
                  <a:rPr lang="en-US" i="0">
                    <a:latin typeface="Cambria Math"/>
                  </a:rPr>
                  <a:t>𝑖</a:t>
                </a:r>
                <a:r>
                  <a:rPr lang="en-US" dirty="0"/>
                  <a:t> to be determined. The shape functions are typically monomials, so that popular trend functions are linear and quadratic polynomials.</a:t>
                </a:r>
              </a:p>
              <a:p>
                <a:r>
                  <a:rPr lang="en-US" dirty="0"/>
                  <a:t>Here we will limit the description to a constant trend, a version of kriging known as </a:t>
                </a:r>
                <a:r>
                  <a:rPr lang="en-US" i="1" dirty="0"/>
                  <a:t>ordinary </a:t>
                </a:r>
                <a:r>
                  <a:rPr lang="en-US" dirty="0"/>
                  <a:t>kriging, with the constant estimated from the data. Another version of </a:t>
                </a:r>
                <a:r>
                  <a:rPr lang="en-US" dirty="0" err="1"/>
                  <a:t>kriging</a:t>
                </a:r>
                <a:r>
                  <a:rPr lang="en-US" dirty="0"/>
                  <a:t>, known as </a:t>
                </a:r>
                <a:r>
                  <a:rPr lang="en-US" i="1" dirty="0"/>
                  <a:t>simple </a:t>
                </a:r>
                <a:r>
                  <a:rPr lang="en-US" dirty="0" err="1"/>
                  <a:t>kriging</a:t>
                </a:r>
                <a:r>
                  <a:rPr lang="en-US" dirty="0"/>
                  <a:t> is when the constant is assumed to be known.</a:t>
                </a:r>
              </a:p>
              <a:p>
                <a:r>
                  <a:rPr lang="en-US" dirty="0"/>
                  <a:t>As in linear regression, the kriging fit, shown in red in the figure, is only the mean of a normal distribution, and the distribution can be used to provide estimates of uncertainty in the kriging predictions, as well as guide  the placements of further sampling points so as to reduce the uncertainty in the kriging prediction.</a:t>
                </a:r>
              </a:p>
              <a:p>
                <a:r>
                  <a:rPr lang="en-US" dirty="0"/>
                  <a:t>Caution: Note that the figure is misleading in that the uncertainty at the points where the data is given is zero when there is no noise. The uncertainty is larger in between data points.</a:t>
                </a:r>
              </a:p>
            </p:txBody>
          </p:sp>
        </mc:Fallback>
      </mc:AlternateContent>
    </p:spTree>
    <p:extLst>
      <p:ext uri="{BB962C8B-B14F-4D97-AF65-F5344CB8AC3E}">
        <p14:creationId xmlns:p14="http://schemas.microsoft.com/office/powerpoint/2010/main" val="218417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most popular correlation decay function for kriging is Gaussian. Given two points </a:t>
                </a:r>
                <a:r>
                  <a:rPr lang="en-US" b="1" i="1" dirty="0"/>
                  <a:t>x </a:t>
                </a:r>
                <a:r>
                  <a:rPr lang="en-US" dirty="0"/>
                  <a:t>(with components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a14:m>
                <a:r>
                  <a:rPr lang="en-US" dirty="0"/>
                  <a:t>) and </a:t>
                </a:r>
                <a:r>
                  <a:rPr lang="en-US" b="1" i="1" dirty="0"/>
                  <a:t>s </a:t>
                </a:r>
                <a:r>
                  <a:rPr lang="en-US" b="1" dirty="0"/>
                  <a:t> </a:t>
                </a:r>
                <a:r>
                  <a:rPr lang="en-US" dirty="0"/>
                  <a:t>we assume that the correlation of the unknown function Z at these two points is given as</a:t>
                </a:r>
              </a:p>
              <a:p>
                <a:pPr/>
                <a14:m>
                  <m:oMathPara xmlns:m="http://schemas.openxmlformats.org/officeDocument/2006/math">
                    <m:oMathParaPr>
                      <m:jc m:val="centerGroup"/>
                    </m:oMathParaPr>
                    <m:oMath xmlns:m="http://schemas.openxmlformats.org/officeDocument/2006/math">
                      <m:r>
                        <a:rPr lang="en-US" i="1">
                          <a:latin typeface="Cambria Math"/>
                        </a:rPr>
                        <m:t>𝐶</m:t>
                      </m:r>
                      <m:d>
                        <m:dPr>
                          <m:ctrlPr>
                            <a:rPr lang="en-US" i="1">
                              <a:latin typeface="Cambria Math" panose="02040503050406030204" pitchFamily="18" charset="0"/>
                            </a:rPr>
                          </m:ctrlPr>
                        </m:dPr>
                        <m:e>
                          <m:r>
                            <a:rPr lang="en-US" i="1">
                              <a:latin typeface="Cambria Math"/>
                            </a:rPr>
                            <m:t>𝑍</m:t>
                          </m:r>
                          <m:r>
                            <a:rPr lang="en-US">
                              <a:latin typeface="Cambria Math"/>
                            </a:rPr>
                            <m:t>(</m:t>
                          </m:r>
                          <m:r>
                            <a:rPr lang="en-US" b="1">
                              <a:latin typeface="Cambria Math"/>
                            </a:rPr>
                            <m:t>𝐱</m:t>
                          </m:r>
                          <m:r>
                            <a:rPr lang="en-US">
                              <a:latin typeface="Cambria Math"/>
                            </a:rPr>
                            <m:t>),</m:t>
                          </m:r>
                          <m:r>
                            <a:rPr lang="en-US" i="1">
                              <a:latin typeface="Cambria Math"/>
                            </a:rPr>
                            <m:t>𝑍</m:t>
                          </m:r>
                          <m:r>
                            <a:rPr lang="en-US">
                              <a:latin typeface="Cambria Math"/>
                            </a:rPr>
                            <m:t>(</m:t>
                          </m:r>
                          <m:r>
                            <a:rPr lang="en-US" b="1">
                              <a:latin typeface="Cambria Math"/>
                            </a:rPr>
                            <m:t>𝐬</m:t>
                          </m:r>
                          <m:r>
                            <a:rPr lang="en-US">
                              <a:latin typeface="Cambria Math"/>
                            </a:rPr>
                            <m:t>),</m:t>
                          </m:r>
                          <m:r>
                            <a:rPr lang="en-US" b="1">
                              <a:latin typeface="Cambria Math"/>
                            </a:rPr>
                            <m:t>𝛉</m:t>
                          </m:r>
                        </m:e>
                      </m:d>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𝑖</m:t>
                          </m:r>
                          <m:r>
                            <a:rPr lang="en-US">
                              <a:latin typeface="Cambria Math"/>
                            </a:rPr>
                            <m:t>=1</m:t>
                          </m:r>
                        </m:sub>
                        <m:sup>
                          <m:sSub>
                            <m:sSubPr>
                              <m:ctrlPr>
                                <a:rPr lang="en-US" i="1">
                                  <a:latin typeface="Cambria Math" panose="02040503050406030204" pitchFamily="18" charset="0"/>
                                </a:rPr>
                              </m:ctrlPr>
                            </m:sSubPr>
                            <m:e>
                              <m:r>
                                <a:rPr lang="en-US" i="1">
                                  <a:latin typeface="Cambria Math"/>
                                </a:rPr>
                                <m:t>𝑁</m:t>
                              </m:r>
                            </m:e>
                            <m:sub>
                              <m:r>
                                <a:rPr lang="en-US" i="1">
                                  <a:latin typeface="Cambria Math"/>
                                </a:rPr>
                                <m:t>𝑣</m:t>
                              </m:r>
                            </m:sub>
                          </m:sSub>
                        </m:sup>
                        <m:e>
                          <m:r>
                            <m:rPr>
                              <m:sty m:val="p"/>
                            </m:rPr>
                            <a:rPr lang="en-US">
                              <a:latin typeface="Cambria Math"/>
                            </a:rPr>
                            <m:t>exp</m:t>
                          </m:r>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a:latin typeface="Cambria Math"/>
                                        </a:rPr>
                                        <m:t>−</m:t>
                                      </m:r>
                                      <m:sSub>
                                        <m:sSubPr>
                                          <m:ctrlPr>
                                            <a:rPr lang="en-US" i="1">
                                              <a:latin typeface="Cambria Math" panose="02040503050406030204" pitchFamily="18" charset="0"/>
                                            </a:rPr>
                                          </m:ctrlPr>
                                        </m:sSubPr>
                                        <m:e>
                                          <m:r>
                                            <a:rPr lang="en-US" i="1">
                                              <a:latin typeface="Cambria Math"/>
                                            </a:rPr>
                                            <m:t>𝑠</m:t>
                                          </m:r>
                                        </m:e>
                                        <m:sub>
                                          <m:r>
                                            <a:rPr lang="en-US" i="1">
                                              <a:latin typeface="Cambria Math"/>
                                            </a:rPr>
                                            <m:t>𝑖</m:t>
                                          </m:r>
                                        </m:sub>
                                      </m:sSub>
                                    </m:e>
                                  </m:d>
                                </m:e>
                                <m:sup>
                                  <m:r>
                                    <a:rPr lang="en-US">
                                      <a:latin typeface="Cambria Math"/>
                                    </a:rPr>
                                    <m:t>2</m:t>
                                  </m:r>
                                </m:sup>
                              </m:sSup>
                            </m:e>
                          </m:d>
                        </m:e>
                      </m:nary>
                    </m:oMath>
                  </m:oMathPara>
                </a14:m>
                <a:endParaRPr lang="en-US" dirty="0"/>
              </a:p>
              <a:p>
                <a:r>
                  <a:rPr lang="en-US" dirty="0"/>
                  <a:t>Where the larger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oMath>
                </a14:m>
                <a:r>
                  <a:rPr lang="en-US" dirty="0"/>
                  <a:t> is, the faster the decay of  the correlation with distance. For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oMath>
                </a14:m>
                <a:r>
                  <a:rPr lang="en-US" dirty="0"/>
                  <a:t>=1, the decay in the </a:t>
                </a:r>
                <a:r>
                  <a:rPr lang="en-US" i="1" dirty="0" err="1"/>
                  <a:t>ith</a:t>
                </a:r>
                <a:r>
                  <a:rPr lang="en-US" i="1" dirty="0"/>
                  <a:t> </a:t>
                </a:r>
                <a:r>
                  <a:rPr lang="en-US" dirty="0"/>
                  <a:t>direction is 1/e=0.37, which approximately corresponds to what we  found for one sixth of the wavelength for the function sin(x). So if the wavelength in the </a:t>
                </a:r>
                <a:r>
                  <a:rPr lang="en-US" i="1" dirty="0" err="1"/>
                  <a:t>ith</a:t>
                </a:r>
                <a:r>
                  <a:rPr lang="en-US" i="1" dirty="0"/>
                  <a:t> </a:t>
                </a:r>
                <a:r>
                  <a:rPr lang="en-US" dirty="0"/>
                  <a:t>direction is </a:t>
                </a:r>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𝑙</m:t>
                        </m:r>
                      </m:e>
                      <m:sub>
                        <m:r>
                          <a:rPr lang="en-US" i="1">
                            <a:latin typeface="Cambria Math"/>
                          </a:rPr>
                          <m:t>𝑖</m:t>
                        </m:r>
                      </m:sub>
                    </m:sSub>
                  </m:oMath>
                </a14:m>
                <a:r>
                  <a:rPr lang="en-US" dirty="0"/>
                  <a:t>, we should have approximately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𝑖</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𝑙</m:t>
                                      </m:r>
                                    </m:e>
                                    <m:sub>
                                      <m:r>
                                        <a:rPr lang="en-US" i="1">
                                          <a:latin typeface="Cambria Math"/>
                                        </a:rPr>
                                        <m:t>𝑖</m:t>
                                      </m:r>
                                    </m:sub>
                                  </m:sSub>
                                </m:num>
                                <m:den>
                                  <m:r>
                                    <a:rPr lang="en-US">
                                      <a:latin typeface="Cambria Math"/>
                                    </a:rPr>
                                    <m:t>6</m:t>
                                  </m:r>
                                </m:den>
                              </m:f>
                            </m:e>
                          </m:d>
                        </m:e>
                        <m:sup>
                          <m:r>
                            <a:rPr lang="en-US">
                              <a:latin typeface="Cambria Math"/>
                            </a:rPr>
                            <m:t>2</m:t>
                          </m:r>
                        </m:sup>
                      </m:sSup>
                      <m:r>
                        <a:rPr lang="en-US">
                          <a:latin typeface="Cambria Math"/>
                        </a:rPr>
                        <m:t>=1</m:t>
                      </m:r>
                      <m:r>
                        <m:rPr>
                          <m:nor/>
                        </m:rPr>
                        <a:rPr lang="en-US" b="0" i="1" smtClean="0"/>
                        <m:t>         </m:t>
                      </m:r>
                      <m:r>
                        <m:rPr>
                          <m:nor/>
                        </m:rPr>
                        <a:rPr lang="en-US" i="1"/>
                        <m:t>or</m:t>
                      </m:r>
                      <m:sSub>
                        <m:sSubPr>
                          <m:ctrlPr>
                            <a:rPr lang="en-US" i="1">
                              <a:latin typeface="Cambria Math" panose="02040503050406030204" pitchFamily="18" charset="0"/>
                            </a:rPr>
                          </m:ctrlPr>
                        </m:sSubPr>
                        <m:e>
                          <m:r>
                            <a:rPr lang="en-US" b="0" i="1" smtClean="0">
                              <a:latin typeface="Cambria Math"/>
                            </a:rPr>
                            <m:t>          </m:t>
                          </m:r>
                          <m:r>
                            <a:rPr lang="en-US" i="1">
                              <a:latin typeface="Cambria Math"/>
                            </a:rPr>
                            <m:t>𝜃</m:t>
                          </m:r>
                        </m:e>
                        <m:sub>
                          <m:r>
                            <a:rPr lang="en-US" i="1">
                              <a:latin typeface="Cambria Math"/>
                            </a:rPr>
                            <m:t>𝑖</m:t>
                          </m:r>
                        </m:sub>
                      </m:sSub>
                      <m:r>
                        <a:rPr lang="en-US">
                          <a:latin typeface="Cambria Math"/>
                        </a:rPr>
                        <m:t>=</m:t>
                      </m:r>
                      <m:f>
                        <m:fPr>
                          <m:type m:val="lin"/>
                          <m:ctrlPr>
                            <a:rPr lang="en-US" i="1">
                              <a:latin typeface="Cambria Math" panose="02040503050406030204" pitchFamily="18" charset="0"/>
                            </a:rPr>
                          </m:ctrlPr>
                        </m:fPr>
                        <m:num>
                          <m:r>
                            <a:rPr lang="en-US">
                              <a:latin typeface="Cambria Math"/>
                            </a:rPr>
                            <m:t>36</m:t>
                          </m:r>
                        </m:num>
                        <m:den>
                          <m:sSubSup>
                            <m:sSubSupPr>
                              <m:ctrlPr>
                                <a:rPr lang="en-US" i="1">
                                  <a:latin typeface="Cambria Math" panose="02040503050406030204" pitchFamily="18" charset="0"/>
                                </a:rPr>
                              </m:ctrlPr>
                            </m:sSubSupPr>
                            <m:e>
                              <m:r>
                                <a:rPr lang="en-US" i="1">
                                  <a:latin typeface="Cambria Math"/>
                                </a:rPr>
                                <m:t>𝑙</m:t>
                              </m:r>
                            </m:e>
                            <m:sub>
                              <m:r>
                                <a:rPr lang="en-US" i="1">
                                  <a:latin typeface="Cambria Math"/>
                                </a:rPr>
                                <m:t>𝑖</m:t>
                              </m:r>
                            </m:sub>
                            <m:sup>
                              <m:r>
                                <a:rPr lang="en-US">
                                  <a:latin typeface="Cambria Math"/>
                                </a:rPr>
                                <m:t>2</m:t>
                              </m:r>
                            </m:sup>
                          </m:sSubSup>
                        </m:den>
                      </m:f>
                    </m:oMath>
                  </m:oMathPara>
                </a14:m>
                <a:endParaRPr lang="en-US" dirty="0"/>
              </a:p>
              <a:p>
                <a:r>
                  <a:rPr lang="en-US" dirty="0"/>
                  <a:t>So for the function </a:t>
                </a:r>
                <a14:m>
                  <m:oMath xmlns:m="http://schemas.openxmlformats.org/officeDocument/2006/math">
                    <m:d>
                      <m:dPr>
                        <m:begChr m:val=""/>
                        <m:ctrlPr>
                          <a:rPr lang="en-US" i="1">
                            <a:latin typeface="Cambria Math" panose="02040503050406030204" pitchFamily="18" charset="0"/>
                          </a:rPr>
                        </m:ctrlPr>
                      </m:dPr>
                      <m:e>
                        <m:r>
                          <a:rPr lang="en-US" i="1">
                            <a:latin typeface="Cambria Math"/>
                          </a:rPr>
                          <m:t>𝑦</m:t>
                        </m:r>
                        <m:r>
                          <a:rPr lang="en-US">
                            <a:latin typeface="Cambria Math"/>
                          </a:rPr>
                          <m:t>=</m:t>
                        </m:r>
                        <m:r>
                          <m:rPr>
                            <m:sty m:val="p"/>
                          </m:rPr>
                          <a:rPr lang="en-US">
                            <a:latin typeface="Cambria Math"/>
                          </a:rPr>
                          <m:t>sin</m:t>
                        </m:r>
                        <m:r>
                          <a:rPr lang="en-US">
                            <a:latin typeface="Cambria Math"/>
                          </a:rPr>
                          <m:t>(</m:t>
                        </m:r>
                        <m:sSub>
                          <m:sSubPr>
                            <m:ctrlPr>
                              <a:rPr lang="en-US" i="1">
                                <a:latin typeface="Cambria Math" panose="02040503050406030204" pitchFamily="18" charset="0"/>
                              </a:rPr>
                            </m:ctrlPr>
                          </m:sSubPr>
                          <m:e>
                            <m:r>
                              <a:rPr lang="en-US" i="1">
                                <a:latin typeface="Cambria Math"/>
                              </a:rPr>
                              <m:t>𝑥</m:t>
                            </m:r>
                          </m:e>
                          <m:sub>
                            <m:r>
                              <a:rPr lang="en-US">
                                <a:latin typeface="Cambria Math"/>
                              </a:rPr>
                              <m:t>1</m:t>
                            </m:r>
                          </m:sub>
                        </m:sSub>
                        <m:r>
                          <a:rPr lang="en-US">
                            <a:latin typeface="Cambria Math"/>
                          </a:rPr>
                          <m:t>)∗</m:t>
                        </m:r>
                        <m:r>
                          <m:rPr>
                            <m:sty m:val="p"/>
                          </m:rPr>
                          <a:rPr lang="en-US">
                            <a:latin typeface="Cambria Math"/>
                          </a:rPr>
                          <m:t>sin</m:t>
                        </m:r>
                        <m:r>
                          <a:rPr lang="en-US">
                            <a:latin typeface="Cambria Math"/>
                          </a:rPr>
                          <m:t>(5</m:t>
                        </m:r>
                        <m:sSub>
                          <m:sSubPr>
                            <m:ctrlPr>
                              <a:rPr lang="en-US" i="1">
                                <a:latin typeface="Cambria Math" panose="02040503050406030204" pitchFamily="18" charset="0"/>
                              </a:rPr>
                            </m:ctrlPr>
                          </m:sSubPr>
                          <m:e>
                            <m:r>
                              <a:rPr lang="en-US" i="1">
                                <a:latin typeface="Cambria Math"/>
                              </a:rPr>
                              <m:t>𝑥</m:t>
                            </m:r>
                          </m:e>
                          <m:sub>
                            <m:r>
                              <a:rPr lang="en-US">
                                <a:latin typeface="Cambria Math"/>
                              </a:rPr>
                              <m:t>2</m:t>
                            </m:r>
                          </m:sub>
                        </m:sSub>
                      </m:e>
                    </m:d>
                  </m:oMath>
                </a14:m>
                <a:r>
                  <a:rPr lang="en-US" dirty="0"/>
                  <a:t>  we have </a:t>
                </a:r>
                <a14:m>
                  <m:oMath xmlns:m="http://schemas.openxmlformats.org/officeDocument/2006/math">
                    <m:sSub>
                      <m:sSubPr>
                        <m:ctrlPr>
                          <a:rPr lang="en-US" i="1">
                            <a:latin typeface="Cambria Math" panose="02040503050406030204" pitchFamily="18" charset="0"/>
                          </a:rPr>
                        </m:ctrlPr>
                      </m:sSubPr>
                      <m:e>
                        <m:r>
                          <a:rPr lang="en-US" i="1">
                            <a:latin typeface="Cambria Math"/>
                          </a:rPr>
                          <m:t>𝑙</m:t>
                        </m:r>
                      </m:e>
                      <m:sub>
                        <m:r>
                          <a:rPr lang="en-US">
                            <a:latin typeface="Cambria Math"/>
                          </a:rPr>
                          <m:t>1</m:t>
                        </m:r>
                      </m:sub>
                    </m:sSub>
                    <m:r>
                      <a:rPr lang="en-US" b="0" i="1" smtClean="0">
                        <a:latin typeface="Cambria Math"/>
                      </a:rPr>
                      <m:t>=2</m:t>
                    </m:r>
                    <m:r>
                      <a:rPr lang="en-US" b="0" i="1" smtClean="0">
                        <a:latin typeface="Cambria Math"/>
                      </a:rPr>
                      <m:t>𝜋</m:t>
                    </m:r>
                    <m:r>
                      <a:rPr lang="en-US">
                        <a:latin typeface="Cambria Math"/>
                      </a:rPr>
                      <m:t>≈6,</m:t>
                    </m:r>
                    <m:r>
                      <m:rPr>
                        <m:nor/>
                      </m:rPr>
                      <a:rPr lang="en-US" i="1"/>
                      <m:t>  </m:t>
                    </m:r>
                    <m:sSub>
                      <m:sSubPr>
                        <m:ctrlPr>
                          <a:rPr lang="en-US" i="1">
                            <a:latin typeface="Cambria Math" panose="02040503050406030204" pitchFamily="18" charset="0"/>
                          </a:rPr>
                        </m:ctrlPr>
                      </m:sSubPr>
                      <m:e>
                        <m:r>
                          <a:rPr lang="en-US" i="1">
                            <a:latin typeface="Cambria Math"/>
                          </a:rPr>
                          <m:t>𝑙</m:t>
                        </m:r>
                      </m:e>
                      <m:sub>
                        <m:r>
                          <a:rPr lang="en-US">
                            <a:latin typeface="Cambria Math"/>
                          </a:rPr>
                          <m:t>2</m:t>
                        </m:r>
                      </m:sub>
                    </m:sSub>
                    <m:r>
                      <a:rPr lang="en-US">
                        <a:latin typeface="Cambria Math"/>
                      </a:rPr>
                      <m:t>≈1.2</m:t>
                    </m:r>
                  </m:oMath>
                </a14:m>
                <a:r>
                  <a:rPr lang="en-US" dirty="0"/>
                  <a:t> ~(6/5) so we should use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a:latin typeface="Cambria Math"/>
                          </a:rPr>
                          <m:t>1</m:t>
                        </m:r>
                      </m:sub>
                    </m:sSub>
                    <m:r>
                      <a:rPr lang="en-US">
                        <a:latin typeface="Cambria Math"/>
                      </a:rPr>
                      <m:t>≈1,</m:t>
                    </m:r>
                    <m:r>
                      <m:rPr>
                        <m:nor/>
                      </m:rPr>
                      <a:rPr lang="en-US" i="1"/>
                      <m:t> </m:t>
                    </m:r>
                    <m:sSub>
                      <m:sSubPr>
                        <m:ctrlPr>
                          <a:rPr lang="en-US" i="1">
                            <a:latin typeface="Cambria Math" panose="02040503050406030204" pitchFamily="18" charset="0"/>
                          </a:rPr>
                        </m:ctrlPr>
                      </m:sSubPr>
                      <m:e>
                        <m:r>
                          <a:rPr lang="en-US" i="1">
                            <a:latin typeface="Cambria Math"/>
                          </a:rPr>
                          <m:t>𝜃</m:t>
                        </m:r>
                      </m:e>
                      <m:sub>
                        <m:r>
                          <a:rPr lang="en-US">
                            <a:latin typeface="Cambria Math"/>
                          </a:rPr>
                          <m:t>2</m:t>
                        </m:r>
                      </m:sub>
                    </m:sSub>
                    <m:r>
                      <a:rPr lang="en-US">
                        <a:latin typeface="Cambria Math"/>
                      </a:rPr>
                      <m:t>≈25</m:t>
                    </m:r>
                  </m:oMath>
                </a14:m>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gaussian</a:t>
                </a:r>
                <a:r>
                  <a:rPr lang="en-US" baseline="0" dirty="0"/>
                  <a:t> </a:t>
                </a:r>
                <a:r>
                  <a:rPr lang="en-US" dirty="0"/>
                  <a:t>correlation function can also be generally referred to as </a:t>
                </a:r>
                <a:r>
                  <a:rPr lang="en-US" dirty="0" err="1"/>
                  <a:t>gaussian</a:t>
                </a:r>
                <a:r>
                  <a:rPr lang="en-US" baseline="0" dirty="0"/>
                  <a:t> </a:t>
                </a:r>
                <a:r>
                  <a:rPr lang="en-US" dirty="0"/>
                  <a:t>kernel or basis functions.</a:t>
                </a:r>
              </a:p>
            </p:txBody>
          </p:sp>
        </mc:Choice>
        <mc:Fallback xmlns="">
          <p:sp>
            <p:nvSpPr>
              <p:cNvPr id="3" name="Notes Placeholder 2"/>
              <p:cNvSpPr>
                <a:spLocks noGrp="1"/>
              </p:cNvSpPr>
              <p:nvPr>
                <p:ph type="body" idx="1"/>
              </p:nvPr>
            </p:nvSpPr>
            <p:spPr/>
            <p:txBody>
              <a:bodyPr/>
              <a:lstStyle/>
              <a:p>
                <a:r>
                  <a:rPr lang="en-US" dirty="0" smtClean="0"/>
                  <a:t>The most popular correlation decay function for </a:t>
                </a:r>
                <a:r>
                  <a:rPr lang="en-US" dirty="0" err="1" smtClean="0"/>
                  <a:t>kriging</a:t>
                </a:r>
                <a:r>
                  <a:rPr lang="en-US" dirty="0" smtClean="0"/>
                  <a:t> is Gaussian. Given two points </a:t>
                </a:r>
                <a:r>
                  <a:rPr lang="en-US" b="1" i="1" dirty="0" smtClean="0"/>
                  <a:t>x </a:t>
                </a:r>
                <a:r>
                  <a:rPr lang="en-US" dirty="0" smtClean="0"/>
                  <a:t>(with components </a:t>
                </a:r>
                <a:r>
                  <a:rPr lang="en-US" i="0">
                    <a:latin typeface="Cambria Math"/>
                  </a:rPr>
                  <a:t>𝑥_𝑖</a:t>
                </a:r>
                <a:r>
                  <a:rPr lang="en-US" dirty="0" smtClean="0"/>
                  <a:t>) and </a:t>
                </a:r>
                <a:r>
                  <a:rPr lang="en-US" b="1" i="1" dirty="0" smtClean="0"/>
                  <a:t>s </a:t>
                </a:r>
                <a:r>
                  <a:rPr lang="en-US" b="1" dirty="0"/>
                  <a:t> </a:t>
                </a:r>
                <a:r>
                  <a:rPr lang="en-US" dirty="0" smtClean="0"/>
                  <a:t>we assume that the correlation of the unknown function Z at these two points is given as</a:t>
                </a:r>
              </a:p>
              <a:p>
                <a:r>
                  <a:rPr lang="en-US" i="0"/>
                  <a:t>𝐶(𝑍(</a:t>
                </a:r>
                <a:r>
                  <a:rPr lang="en-US" b="1" i="0"/>
                  <a:t>𝐱</a:t>
                </a:r>
                <a:r>
                  <a:rPr lang="en-US" i="0"/>
                  <a:t>),𝑍(</a:t>
                </a:r>
                <a:r>
                  <a:rPr lang="en-US" b="1" i="0"/>
                  <a:t>𝐬</a:t>
                </a:r>
                <a:r>
                  <a:rPr lang="en-US" i="0"/>
                  <a:t>),</a:t>
                </a:r>
                <a:r>
                  <a:rPr lang="en-US" b="1" i="0"/>
                  <a:t>𝛉)</a:t>
                </a:r>
                <a:r>
                  <a:rPr lang="en-US" i="0"/>
                  <a:t>=∏129_(𝑖=1)^(𝑁_𝑣)▒exp(−𝜃_𝑖 (𝑥_𝑖−𝑠_𝑖 )^2 ) </a:t>
                </a:r>
                <a:endParaRPr lang="en-US" dirty="0" smtClean="0"/>
              </a:p>
              <a:p>
                <a:r>
                  <a:rPr lang="en-US" dirty="0" smtClean="0"/>
                  <a:t>Where the larger </a:t>
                </a:r>
                <a:r>
                  <a:rPr lang="en-US" i="0">
                    <a:latin typeface="Cambria Math"/>
                  </a:rPr>
                  <a:t>𝜃_𝑖</a:t>
                </a:r>
                <a:r>
                  <a:rPr lang="en-US" dirty="0" smtClean="0"/>
                  <a:t> is, the faster the decay of  the correlation with distance. For </a:t>
                </a:r>
                <a:r>
                  <a:rPr lang="en-US" i="0">
                    <a:latin typeface="Cambria Math"/>
                  </a:rPr>
                  <a:t>𝜃_𝑖</a:t>
                </a:r>
                <a:r>
                  <a:rPr lang="en-US" dirty="0" smtClean="0"/>
                  <a:t>=1, the decay in the </a:t>
                </a:r>
                <a:r>
                  <a:rPr lang="en-US" i="1" dirty="0" err="1" smtClean="0"/>
                  <a:t>ith</a:t>
                </a:r>
                <a:r>
                  <a:rPr lang="en-US" i="1" dirty="0" smtClean="0"/>
                  <a:t> </a:t>
                </a:r>
                <a:r>
                  <a:rPr lang="en-US" dirty="0" smtClean="0"/>
                  <a:t>direction is 1/e=0.37, which approximately corresponds to what we  found for one sixth of the wavelength for the function sin(x). So if the wavelength in the </a:t>
                </a:r>
                <a:r>
                  <a:rPr lang="en-US" i="1" dirty="0" err="1" smtClean="0"/>
                  <a:t>ith</a:t>
                </a:r>
                <a:r>
                  <a:rPr lang="en-US" i="1" dirty="0" smtClean="0"/>
                  <a:t> </a:t>
                </a:r>
                <a:r>
                  <a:rPr lang="en-US" dirty="0" smtClean="0"/>
                  <a:t>direction is </a:t>
                </a:r>
                <a:r>
                  <a:rPr lang="en-US" i="1" dirty="0" smtClean="0"/>
                  <a:t> </a:t>
                </a:r>
                <a:r>
                  <a:rPr lang="en-US" i="0"/>
                  <a:t>𝑙_𝑖</a:t>
                </a:r>
                <a:r>
                  <a:rPr lang="en-US" dirty="0" smtClean="0"/>
                  <a:t>, we should have approximately </a:t>
                </a:r>
              </a:p>
              <a:p>
                <a:r>
                  <a:rPr lang="en-US" i="0"/>
                  <a:t>𝜃_𝑖 (𝑙_𝑖∕6)^2=1</a:t>
                </a:r>
                <a:r>
                  <a:rPr lang="en-US" b="0" i="0" smtClean="0">
                    <a:latin typeface="Cambria Math"/>
                  </a:rPr>
                  <a:t>"         </a:t>
                </a:r>
                <a:r>
                  <a:rPr lang="en-US" i="0">
                    <a:latin typeface="Cambria Math"/>
                  </a:rPr>
                  <a:t>or</a:t>
                </a:r>
                <a:r>
                  <a:rPr lang="en-US" i="0"/>
                  <a:t>" 〖</a:t>
                </a:r>
                <a:r>
                  <a:rPr lang="en-US" b="0" i="0" smtClean="0">
                    <a:latin typeface="Cambria Math"/>
                  </a:rPr>
                  <a:t>          </a:t>
                </a:r>
                <a:r>
                  <a:rPr lang="en-US" i="0"/>
                  <a:t>𝜃〗_𝑖=36∕𝑙_𝑖^2 </a:t>
                </a:r>
                <a:endParaRPr lang="en-US" dirty="0" smtClean="0"/>
              </a:p>
              <a:p>
                <a:r>
                  <a:rPr lang="en-US" dirty="0" smtClean="0"/>
                  <a:t>So for the function </a:t>
                </a:r>
                <a:r>
                  <a:rPr lang="en-US" i="0">
                    <a:latin typeface="Cambria Math"/>
                  </a:rPr>
                  <a:t>├ </a:t>
                </a:r>
                <a:r>
                  <a:rPr lang="en-US" i="0">
                    <a:latin typeface="Cambria Math"/>
                  </a:rPr>
                  <a:t>𝑦=sin(𝑥_1)∗sin(5𝑥_2 )</a:t>
                </a:r>
                <a:r>
                  <a:rPr lang="en-US" dirty="0"/>
                  <a:t> </a:t>
                </a:r>
                <a:r>
                  <a:rPr lang="en-US" dirty="0" smtClean="0"/>
                  <a:t> we have </a:t>
                </a:r>
                <a:r>
                  <a:rPr lang="en-US" i="0"/>
                  <a:t>𝑙_1≈6,</a:t>
                </a:r>
                <a:r>
                  <a:rPr lang="en-US" i="0">
                    <a:latin typeface="Cambria Math"/>
                  </a:rPr>
                  <a:t>"  </a:t>
                </a:r>
                <a:r>
                  <a:rPr lang="en-US" i="0"/>
                  <a:t>" 𝑙_2≈1.2</a:t>
                </a:r>
                <a:r>
                  <a:rPr lang="en-US" dirty="0" smtClean="0"/>
                  <a:t> so we should use </a:t>
                </a:r>
                <a:r>
                  <a:rPr lang="en-US" i="0">
                    <a:latin typeface="Cambria Math"/>
                  </a:rPr>
                  <a:t>𝜃_1≈1," " 𝜃_2≈25</a:t>
                </a:r>
                <a:r>
                  <a:rPr lang="en-US" dirty="0" smtClean="0"/>
                  <a:t>.</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22</a:t>
            </a:fld>
            <a:endParaRPr lang="en-US"/>
          </a:p>
        </p:txBody>
      </p:sp>
      <p:graphicFrame>
        <p:nvGraphicFramePr>
          <p:cNvPr id="5" name="Object 4"/>
          <p:cNvGraphicFramePr>
            <a:graphicFrameLocks noChangeAspect="1"/>
          </p:cNvGraphicFramePr>
          <p:nvPr/>
        </p:nvGraphicFramePr>
        <p:xfrm>
          <a:off x="6248400" y="32766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5" name="Object 4"/>
                      <p:cNvPicPr/>
                      <p:nvPr/>
                    </p:nvPicPr>
                    <p:blipFill>
                      <a:blip r:embed="rId4"/>
                      <a:stretch>
                        <a:fillRect/>
                      </a:stretch>
                    </p:blipFill>
                    <p:spPr>
                      <a:xfrm>
                        <a:off x="6248400" y="32766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345539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use subscripts to denote components of a vector, and superscript to identify data points. We are in </a:t>
                </a:r>
                <a:r>
                  <a:rPr lang="en-US" i="1" dirty="0"/>
                  <a:t>n </a:t>
                </a:r>
                <a:r>
                  <a:rPr lang="en-US" dirty="0"/>
                  <a:t>dimensional space, and we have </a:t>
                </a:r>
                <a14:m>
                  <m:oMath xmlns:m="http://schemas.openxmlformats.org/officeDocument/2006/math">
                    <m:sSub>
                      <m:sSubPr>
                        <m:ctrlPr>
                          <a:rPr lang="en-US" i="1">
                            <a:latin typeface="Cambria Math" panose="02040503050406030204" pitchFamily="18" charset="0"/>
                          </a:rPr>
                        </m:ctrlPr>
                      </m:sSubPr>
                      <m:e>
                        <m:r>
                          <a:rPr lang="en-US" i="1">
                            <a:latin typeface="Cambria Math"/>
                          </a:rPr>
                          <m:t>𝑛</m:t>
                        </m:r>
                      </m:e>
                      <m:sub>
                        <m:r>
                          <a:rPr lang="en-US" i="1">
                            <a:latin typeface="Cambria Math"/>
                          </a:rPr>
                          <m:t>𝑦</m:t>
                        </m:r>
                      </m:sub>
                    </m:sSub>
                  </m:oMath>
                </a14:m>
                <a:r>
                  <a:rPr lang="en-US" dirty="0"/>
                  <a:t> data points.</a:t>
                </a:r>
              </a:p>
              <a:p>
                <a:endParaRPr lang="en-US" dirty="0"/>
              </a:p>
              <a:p>
                <a:r>
                  <a:rPr lang="en-US" dirty="0"/>
                  <a:t>In the process of fitting the data, we will also need to estimate the decay rates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and the standard deviation </a:t>
                </a:r>
                <a14:m>
                  <m:oMath xmlns:m="http://schemas.openxmlformats.org/officeDocument/2006/math">
                    <m:r>
                      <a:rPr lang="en-US" i="1">
                        <a:latin typeface="Cambria Math"/>
                      </a:rPr>
                      <m:t>𝜎</m:t>
                    </m:r>
                  </m:oMath>
                </a14:m>
                <a:r>
                  <a:rPr lang="en-US" dirty="0"/>
                  <a:t>. The standard deviation will be small when the data is dense. Dense means that we have more than enough points to describe the waviness of the function. That means that the distance from one point to the nearest one should be an order of magnitude less than the wavelength of the function.</a:t>
                </a:r>
              </a:p>
            </p:txBody>
          </p:sp>
        </mc:Choice>
        <mc:Fallback xmlns="">
          <p:sp>
            <p:nvSpPr>
              <p:cNvPr id="3" name="Notes Placeholder 2"/>
              <p:cNvSpPr>
                <a:spLocks noGrp="1"/>
              </p:cNvSpPr>
              <p:nvPr>
                <p:ph type="body" idx="1"/>
              </p:nvPr>
            </p:nvSpPr>
            <p:spPr/>
            <p:txBody>
              <a:bodyPr/>
              <a:lstStyle/>
              <a:p>
                <a:r>
                  <a:rPr lang="en-US" dirty="0" smtClean="0"/>
                  <a:t>We use subscripts to denote components of a vector, and superscript to identify data points. We are in </a:t>
                </a:r>
                <a:r>
                  <a:rPr lang="en-US" i="1" dirty="0" smtClean="0"/>
                  <a:t>n </a:t>
                </a:r>
                <a:r>
                  <a:rPr lang="en-US" dirty="0" smtClean="0"/>
                  <a:t>dimensional space, and we have </a:t>
                </a:r>
                <a:r>
                  <a:rPr lang="en-US" i="0">
                    <a:latin typeface="Cambria Math"/>
                  </a:rPr>
                  <a:t>𝑛_𝑦</a:t>
                </a:r>
                <a:r>
                  <a:rPr lang="en-US" dirty="0"/>
                  <a:t> </a:t>
                </a:r>
                <a:r>
                  <a:rPr lang="en-US" dirty="0" smtClean="0"/>
                  <a:t>data points.</a:t>
                </a:r>
              </a:p>
              <a:p>
                <a:endParaRPr lang="en-US" dirty="0"/>
              </a:p>
              <a:p>
                <a:r>
                  <a:rPr lang="en-US" dirty="0" smtClean="0"/>
                  <a:t>In the process of fitting the data, we will also need to estimate the decay rates </a:t>
                </a:r>
                <a:r>
                  <a:rPr lang="en-US" i="0">
                    <a:latin typeface="Cambria Math"/>
                  </a:rPr>
                  <a:t>𝜃_𝑘</a:t>
                </a:r>
                <a:r>
                  <a:rPr lang="en-US" dirty="0" smtClean="0"/>
                  <a:t> and the standard deviation </a:t>
                </a:r>
                <a:r>
                  <a:rPr lang="en-US" i="0">
                    <a:latin typeface="Cambria Math"/>
                  </a:rPr>
                  <a:t>𝜎</a:t>
                </a:r>
                <a:r>
                  <a:rPr lang="en-US" dirty="0" smtClean="0"/>
                  <a:t>. The standard deviation will be small when the data is dense. Dense means that we have more than enough points to describe the waviness of the function. That means that the distance from one point to the nearest one should be an order of magnitude less than the wavelength of the function..</a:t>
                </a:r>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23</a:t>
            </a:fld>
            <a:endParaRPr lang="en-US"/>
          </a:p>
        </p:txBody>
      </p:sp>
    </p:spTree>
    <p:extLst>
      <p:ext uri="{BB962C8B-B14F-4D97-AF65-F5344CB8AC3E}">
        <p14:creationId xmlns:p14="http://schemas.microsoft.com/office/powerpoint/2010/main" val="194440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form of the surrogate for ordinary </a:t>
                </a:r>
                <a:r>
                  <a:rPr lang="en-US" dirty="0" err="1"/>
                  <a:t>kriging</a:t>
                </a:r>
                <a:r>
                  <a:rPr lang="en-US" dirty="0"/>
                  <a:t> is</a:t>
                </a:r>
              </a:p>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r>
                        <a:rPr lang="en-US">
                          <a:latin typeface="Cambria Math"/>
                        </a:rPr>
                        <m:t>)=</m:t>
                      </m:r>
                      <m:acc>
                        <m:accPr>
                          <m:chr m:val="̂"/>
                          <m:ctrlPr>
                            <a:rPr lang="en-US" i="1">
                              <a:latin typeface="Cambria Math" panose="02040503050406030204" pitchFamily="18" charset="0"/>
                            </a:rPr>
                          </m:ctrlPr>
                        </m:accPr>
                        <m:e>
                          <m:r>
                            <a:rPr lang="en-US" i="1">
                              <a:latin typeface="Cambria Math"/>
                            </a:rPr>
                            <m:t>𝜇</m:t>
                          </m:r>
                        </m:e>
                      </m:acc>
                      <m:r>
                        <a:rPr lang="en-US">
                          <a:latin typeface="Cambria Math"/>
                        </a:rPr>
                        <m:t>+</m:t>
                      </m:r>
                      <m:sSup>
                        <m:sSupPr>
                          <m:ctrlPr>
                            <a:rPr lang="en-US" i="1">
                              <a:latin typeface="Cambria Math" panose="02040503050406030204" pitchFamily="18" charset="0"/>
                            </a:rPr>
                          </m:ctrlPr>
                        </m:sSupPr>
                        <m:e>
                          <m:r>
                            <a:rPr lang="en-US" b="1">
                              <a:latin typeface="Cambria Math"/>
                            </a:rPr>
                            <m:t>𝐫</m:t>
                          </m:r>
                        </m:e>
                        <m:sup>
                          <m:r>
                            <a:rPr lang="en-US" i="1">
                              <a:latin typeface="Cambria Math"/>
                            </a:rPr>
                            <m:t>𝑇</m:t>
                          </m:r>
                        </m:sup>
                      </m:sSup>
                      <m:sSup>
                        <m:sSupPr>
                          <m:ctrlPr>
                            <a:rPr lang="en-US" i="1">
                              <a:latin typeface="Cambria Math" panose="02040503050406030204" pitchFamily="18" charset="0"/>
                            </a:rPr>
                          </m:ctrlPr>
                        </m:sSupPr>
                        <m:e>
                          <m:r>
                            <a:rPr lang="en-US" i="1">
                              <a:latin typeface="Cambria Math"/>
                            </a:rPr>
                            <m:t>𝑅</m:t>
                          </m:r>
                        </m:e>
                        <m:sup>
                          <m:r>
                            <a:rPr lang="en-US">
                              <a:latin typeface="Cambria Math"/>
                            </a:rPr>
                            <m:t>−1</m:t>
                          </m:r>
                        </m:sup>
                      </m:sSup>
                      <m:r>
                        <a:rPr lang="en-US" b="1">
                          <a:latin typeface="Cambria Math"/>
                        </a:rPr>
                        <m:t>𝐲</m:t>
                      </m:r>
                      <m:r>
                        <a:rPr lang="en-US">
                          <a:latin typeface="Cambria Math"/>
                        </a:rPr>
                        <m:t>=</m:t>
                      </m:r>
                      <m:acc>
                        <m:accPr>
                          <m:chr m:val="̂"/>
                          <m:ctrlPr>
                            <a:rPr lang="en-US" i="1">
                              <a:latin typeface="Cambria Math" panose="02040503050406030204" pitchFamily="18" charset="0"/>
                            </a:rPr>
                          </m:ctrlPr>
                        </m:accPr>
                        <m:e>
                          <m:r>
                            <a:rPr lang="en-US" i="1">
                              <a:latin typeface="Cambria Math"/>
                            </a:rPr>
                            <m:t>𝜇</m:t>
                          </m:r>
                        </m:e>
                      </m:acc>
                      <m:r>
                        <a:rPr lang="en-US">
                          <a:latin typeface="Cambria Math"/>
                        </a:rPr>
                        <m:t>+</m:t>
                      </m:r>
                      <m:sSup>
                        <m:sSupPr>
                          <m:ctrlPr>
                            <a:rPr lang="en-US" i="1">
                              <a:latin typeface="Cambria Math" panose="02040503050406030204" pitchFamily="18" charset="0"/>
                            </a:rPr>
                          </m:ctrlPr>
                        </m:sSupPr>
                        <m:e>
                          <m:r>
                            <a:rPr lang="en-US" b="1">
                              <a:latin typeface="Cambria Math"/>
                            </a:rPr>
                            <m:t>𝐛</m:t>
                          </m:r>
                        </m:e>
                        <m:sup>
                          <m:r>
                            <a:rPr lang="en-US" i="1">
                              <a:latin typeface="Cambria Math"/>
                            </a:rPr>
                            <m:t>𝑇</m:t>
                          </m:r>
                        </m:sup>
                      </m:sSup>
                      <m:r>
                        <a:rPr lang="en-US" b="1">
                          <a:latin typeface="Cambria Math"/>
                        </a:rPr>
                        <m:t>𝐫</m:t>
                      </m:r>
                    </m:oMath>
                  </m:oMathPara>
                </a14:m>
                <a:endParaRPr lang="en-US" dirty="0"/>
              </a:p>
              <a:p>
                <a:r>
                  <a:rPr lang="en-US" dirty="0"/>
                  <a:t>Where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oMath>
                </a14:m>
                <a:r>
                  <a:rPr lang="en-US" dirty="0"/>
                  <a:t> is the constant, the estimated mean value. The vector </a:t>
                </a:r>
                <a:r>
                  <a:rPr lang="en-US" b="1" i="1" dirty="0"/>
                  <a:t>b</a:t>
                </a:r>
                <a:r>
                  <a:rPr lang="en-US" dirty="0"/>
                  <a:t> of coefficient is  </a:t>
                </a:r>
                <a14:m>
                  <m:oMath xmlns:m="http://schemas.openxmlformats.org/officeDocument/2006/math">
                    <m:sSup>
                      <m:sSupPr>
                        <m:ctrlPr>
                          <a:rPr lang="en-US" i="1">
                            <a:latin typeface="Cambria Math" panose="02040503050406030204" pitchFamily="18" charset="0"/>
                          </a:rPr>
                        </m:ctrlPr>
                      </m:sSupPr>
                      <m:e>
                        <m:r>
                          <a:rPr lang="en-US" b="1" i="1" smtClean="0">
                            <a:latin typeface="Cambria Math"/>
                          </a:rPr>
                          <m:t>𝒃</m:t>
                        </m:r>
                        <m:r>
                          <a:rPr lang="en-US" b="1" i="1" smtClean="0">
                            <a:latin typeface="Cambria Math"/>
                          </a:rPr>
                          <m:t>=</m:t>
                        </m:r>
                        <m:r>
                          <a:rPr lang="en-US" i="1">
                            <a:latin typeface="Cambria Math"/>
                          </a:rPr>
                          <m:t>𝑅</m:t>
                        </m:r>
                      </m:e>
                      <m:sup>
                        <m:r>
                          <a:rPr lang="en-US">
                            <a:latin typeface="Cambria Math"/>
                          </a:rPr>
                          <m:t>−1</m:t>
                        </m:r>
                      </m:sup>
                    </m:sSup>
                    <m:r>
                      <a:rPr lang="en-US" b="1">
                        <a:latin typeface="Cambria Math"/>
                      </a:rPr>
                      <m:t>𝐲</m:t>
                    </m:r>
                  </m:oMath>
                </a14:m>
                <a:r>
                  <a:rPr lang="en-US" dirty="0"/>
                  <a:t>, and the shape functions that it multiplies are  the exponentials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𝑖</m:t>
                          </m:r>
                        </m:sub>
                      </m:sSub>
                      <m:r>
                        <a:rPr lang="en-US">
                          <a:latin typeface="Cambria Math"/>
                        </a:rPr>
                        <m:t>=</m:t>
                      </m:r>
                      <m:r>
                        <m:rPr>
                          <m:sty m:val="p"/>
                        </m:rPr>
                        <a:rPr lang="en-US">
                          <a:latin typeface="Cambria Math"/>
                        </a:rPr>
                        <m:t>exp</m:t>
                      </m:r>
                      <m:d>
                        <m:dPr>
                          <m:ctrlPr>
                            <a:rPr lang="en-US" i="1">
                              <a:latin typeface="Cambria Math" panose="02040503050406030204" pitchFamily="18" charset="0"/>
                            </a:rPr>
                          </m:ctrlPr>
                        </m:dPr>
                        <m:e>
                          <m:r>
                            <a:rPr lang="en-US">
                              <a:latin typeface="Cambria Math"/>
                            </a:rPr>
                            <m:t>−</m:t>
                          </m:r>
                          <m:nary>
                            <m:naryPr>
                              <m:chr m:val="∑"/>
                              <m:limLoc m:val="undOvr"/>
                              <m:grow m:val="on"/>
                              <m:ctrlPr>
                                <a:rPr lang="en-US" i="1">
                                  <a:latin typeface="Cambria Math" panose="02040503050406030204" pitchFamily="18" charset="0"/>
                                </a:rPr>
                              </m:ctrlPr>
                            </m:naryPr>
                            <m:sub>
                              <m:r>
                                <a:rPr lang="en-US" i="1">
                                  <a:latin typeface="Cambria Math"/>
                                </a:rPr>
                                <m:t>𝑘</m:t>
                              </m:r>
                              <m:r>
                                <a:rPr lang="en-US">
                                  <a:latin typeface="Cambria Math"/>
                                </a:rPr>
                                <m:t>=1</m:t>
                              </m:r>
                            </m:sub>
                            <m:sup>
                              <m:r>
                                <a:rPr lang="en-US" i="1">
                                  <a:latin typeface="Cambria Math"/>
                                </a:rPr>
                                <m:t>𝑛</m:t>
                              </m:r>
                            </m:sup>
                            <m:e>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𝑘</m:t>
                                          </m:r>
                                        </m:sub>
                                        <m:sup>
                                          <m:d>
                                            <m:dPr>
                                              <m:ctrlPr>
                                                <a:rPr lang="en-US" i="1">
                                                  <a:latin typeface="Cambria Math" panose="02040503050406030204" pitchFamily="18" charset="0"/>
                                                </a:rPr>
                                              </m:ctrlPr>
                                            </m:dPr>
                                            <m:e>
                                              <m:r>
                                                <a:rPr lang="en-US" i="1">
                                                  <a:latin typeface="Cambria Math"/>
                                                </a:rPr>
                                                <m:t>𝑖</m:t>
                                              </m:r>
                                            </m:e>
                                          </m:d>
                                        </m:sup>
                                      </m:sSubSup>
                                      <m:r>
                                        <a:rPr lang="en-US">
                                          <a:latin typeface="Cambria Math"/>
                                        </a:rPr>
                                        <m:t>−</m:t>
                                      </m:r>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𝑘</m:t>
                                          </m:r>
                                        </m:sub>
                                        <m:sup/>
                                      </m:sSubSup>
                                    </m:e>
                                  </m:d>
                                </m:e>
                                <m:sup>
                                  <m:r>
                                    <a:rPr lang="en-US">
                                      <a:latin typeface="Cambria Math"/>
                                    </a:rPr>
                                    <m:t>2</m:t>
                                  </m:r>
                                </m:sup>
                              </m:sSup>
                            </m:e>
                          </m:nary>
                        </m:e>
                      </m:d>
                    </m:oMath>
                  </m:oMathPara>
                </a14:m>
                <a:endParaRPr lang="en-US" dirty="0"/>
              </a:p>
              <a:p>
                <a:r>
                  <a:rPr lang="en-US" dirty="0"/>
                  <a:t>So </a:t>
                </a:r>
                <a:r>
                  <a:rPr lang="en-US" dirty="0" err="1"/>
                  <a:t>kriging</a:t>
                </a:r>
                <a:r>
                  <a:rPr lang="en-US" dirty="0"/>
                  <a:t>  is similar to linear regression, which is a linear combination of unknown coefficients time known shape function. However, there are two important differences. First the shape functions are not known, in that the decay rates </a:t>
                </a:r>
                <a14:m>
                  <m:oMath xmlns:m="http://schemas.openxmlformats.org/officeDocument/2006/math">
                    <m:sSub>
                      <m:sSubPr>
                        <m:ctrlPr>
                          <a:rPr lang="en-US" i="1">
                            <a:latin typeface="Cambria Math" panose="02040503050406030204" pitchFamily="18" charset="0"/>
                          </a:rPr>
                        </m:ctrlPr>
                      </m:sSubPr>
                      <m:e>
                        <m:r>
                          <a:rPr lang="en-US" i="1">
                            <a:latin typeface="Cambria Math"/>
                          </a:rPr>
                          <m:t>𝜃</m:t>
                        </m:r>
                      </m:e>
                      <m:sub>
                        <m:r>
                          <a:rPr lang="en-US" i="1">
                            <a:latin typeface="Cambria Math"/>
                          </a:rPr>
                          <m:t>𝑘</m:t>
                        </m:r>
                      </m:sub>
                    </m:sSub>
                  </m:oMath>
                </a14:m>
                <a:r>
                  <a:rPr lang="en-US" dirty="0"/>
                  <a:t> will be estimated from the data (in the next slide). Second, the coefficients are not found by minimizing the </a:t>
                </a:r>
                <a:r>
                  <a:rPr lang="en-US" dirty="0" err="1"/>
                  <a:t>rms</a:t>
                </a:r>
                <a:r>
                  <a:rPr lang="en-US" dirty="0"/>
                  <a:t> error at the data points (which is zero, because the data is exactly interpolated). </a:t>
                </a:r>
              </a:p>
              <a:p>
                <a:endParaRPr lang="en-US" dirty="0"/>
              </a:p>
              <a:p>
                <a:r>
                  <a:rPr lang="en-US" dirty="0"/>
                  <a:t>Note that since the exponentials decay away from the data points, when we are far from all data points the prediction will be close to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oMath>
                </a14:m>
                <a:r>
                  <a:rPr lang="en-US" dirty="0"/>
                  <a:t> . So ordinary </a:t>
                </a:r>
                <a:r>
                  <a:rPr lang="en-US" dirty="0" err="1"/>
                  <a:t>kriging</a:t>
                </a:r>
                <a:r>
                  <a:rPr lang="en-US" dirty="0"/>
                  <a:t> is not good for substantial extrapolation. If we expect to need to extrapolate far from data points, we should use universal </a:t>
                </a:r>
                <a:r>
                  <a:rPr lang="en-US" dirty="0" err="1"/>
                  <a:t>kriging</a:t>
                </a:r>
                <a:r>
                  <a:rPr lang="en-US" dirty="0"/>
                  <a:t> with a trend.</a:t>
                </a:r>
              </a:p>
            </p:txBody>
          </p:sp>
        </mc:Choice>
        <mc:Fallback xmlns="">
          <p:sp>
            <p:nvSpPr>
              <p:cNvPr id="3" name="Notes Placeholder 2"/>
              <p:cNvSpPr>
                <a:spLocks noGrp="1"/>
              </p:cNvSpPr>
              <p:nvPr>
                <p:ph type="body" idx="1"/>
              </p:nvPr>
            </p:nvSpPr>
            <p:spPr/>
            <p:txBody>
              <a:bodyPr/>
              <a:lstStyle/>
              <a:p>
                <a:r>
                  <a:rPr lang="en-US" dirty="0" smtClean="0"/>
                  <a:t>The form of the surrogate for ordinary </a:t>
                </a:r>
                <a:r>
                  <a:rPr lang="en-US" dirty="0" err="1" smtClean="0"/>
                  <a:t>kriging</a:t>
                </a:r>
                <a:r>
                  <a:rPr lang="en-US" dirty="0" smtClean="0"/>
                  <a:t> is</a:t>
                </a:r>
              </a:p>
              <a:p>
                <a:r>
                  <a:rPr lang="en-US" i="0"/>
                  <a:t>𝑦 ̂(</a:t>
                </a:r>
                <a:r>
                  <a:rPr lang="en-US" b="1" i="0"/>
                  <a:t>𝐱</a:t>
                </a:r>
                <a:r>
                  <a:rPr lang="en-US" i="0"/>
                  <a:t>)=𝜇 ̂+</a:t>
                </a:r>
                <a:r>
                  <a:rPr lang="en-US" b="1" i="0"/>
                  <a:t>𝐫^</a:t>
                </a:r>
                <a:r>
                  <a:rPr lang="en-US" i="0"/>
                  <a:t>𝑇 𝑅^(−1)</a:t>
                </a:r>
                <a:r>
                  <a:rPr lang="en-US" b="1" i="0"/>
                  <a:t> 𝐲</a:t>
                </a:r>
                <a:r>
                  <a:rPr lang="en-US" i="0"/>
                  <a:t>=𝜇 ̂+</a:t>
                </a:r>
                <a:r>
                  <a:rPr lang="en-US" b="1" i="0"/>
                  <a:t>𝐛^</a:t>
                </a:r>
                <a:r>
                  <a:rPr lang="en-US" i="0"/>
                  <a:t>𝑇</a:t>
                </a:r>
                <a:r>
                  <a:rPr lang="en-US" b="1" i="0"/>
                  <a:t> 𝐫</a:t>
                </a:r>
                <a:endParaRPr lang="en-US" dirty="0" smtClean="0"/>
              </a:p>
              <a:p>
                <a:r>
                  <a:rPr lang="en-US" dirty="0" smtClean="0"/>
                  <a:t>Where </a:t>
                </a:r>
                <a:r>
                  <a:rPr lang="en-US" i="0"/>
                  <a:t>𝜇 ̂</a:t>
                </a:r>
                <a:r>
                  <a:rPr lang="en-US" dirty="0" smtClean="0"/>
                  <a:t> is the constant, the estimated mean value. The vector </a:t>
                </a:r>
                <a:r>
                  <a:rPr lang="en-US" b="1" i="1" dirty="0" smtClean="0"/>
                  <a:t>b</a:t>
                </a:r>
                <a:r>
                  <a:rPr lang="en-US" dirty="0" smtClean="0"/>
                  <a:t> of coefficient is  </a:t>
                </a:r>
                <a:r>
                  <a:rPr lang="en-US" i="0"/>
                  <a:t>〖</a:t>
                </a:r>
                <a:r>
                  <a:rPr lang="en-US" b="1" i="0" smtClean="0">
                    <a:latin typeface="Cambria Math"/>
                  </a:rPr>
                  <a:t>𝒃=</a:t>
                </a:r>
                <a:r>
                  <a:rPr lang="en-US" i="0"/>
                  <a:t>𝑅〗^(−1)</a:t>
                </a:r>
                <a:r>
                  <a:rPr lang="en-US" b="1" i="0"/>
                  <a:t> 𝐲</a:t>
                </a:r>
                <a:r>
                  <a:rPr lang="en-US" dirty="0" smtClean="0"/>
                  <a:t>, and the shape functions that it multiplies are  the exponentials</a:t>
                </a:r>
              </a:p>
              <a:p>
                <a:r>
                  <a:rPr lang="en-US" i="0"/>
                  <a:t>𝑟_𝑖=exp(−∑129_(𝑘=1)^𝑛▒〖𝜃_𝑘 (𝑥_𝑘^((𝑖) )−𝑥_𝑘^  )^2 〗)</a:t>
                </a:r>
                <a:endParaRPr lang="en-US" dirty="0" smtClean="0"/>
              </a:p>
              <a:p>
                <a:r>
                  <a:rPr lang="en-US" dirty="0" smtClean="0"/>
                  <a:t>So </a:t>
                </a:r>
                <a:r>
                  <a:rPr lang="en-US" dirty="0" err="1" smtClean="0"/>
                  <a:t>kriging</a:t>
                </a:r>
                <a:r>
                  <a:rPr lang="en-US" dirty="0" smtClean="0"/>
                  <a:t>  is similar to linear regression, which is a linear combination of unknown coefficients time known shape function. However, there are two important differences. First the shape functions are not known, in that the decay rates </a:t>
                </a:r>
                <a:r>
                  <a:rPr lang="en-US" i="0">
                    <a:latin typeface="Cambria Math"/>
                  </a:rPr>
                  <a:t>𝜃_𝑘</a:t>
                </a:r>
                <a:r>
                  <a:rPr lang="en-US" dirty="0" smtClean="0"/>
                  <a:t> will be estimated from the data (in the next slide). Second, the coefficients are not found by minimizing the </a:t>
                </a:r>
                <a:r>
                  <a:rPr lang="en-US" dirty="0" err="1" smtClean="0"/>
                  <a:t>rms</a:t>
                </a:r>
                <a:r>
                  <a:rPr lang="en-US" dirty="0" smtClean="0"/>
                  <a:t> error at the data points (which is zero, because the data is exactly interpolated). </a:t>
                </a:r>
              </a:p>
              <a:p>
                <a:endParaRPr lang="en-US" dirty="0"/>
              </a:p>
              <a:p>
                <a:r>
                  <a:rPr lang="en-US" dirty="0" smtClean="0"/>
                  <a:t>Note that since the exponentials decay away from the data points, when we are far from all data points the prediction will be close to </a:t>
                </a:r>
                <a:r>
                  <a:rPr lang="en-US" i="0">
                    <a:latin typeface="Cambria Math"/>
                  </a:rPr>
                  <a:t>𝜇 ̂</a:t>
                </a:r>
                <a:r>
                  <a:rPr lang="en-US" dirty="0"/>
                  <a:t> </a:t>
                </a:r>
                <a:r>
                  <a:rPr lang="en-US" dirty="0" smtClean="0"/>
                  <a:t>. So ordinary </a:t>
                </a:r>
                <a:r>
                  <a:rPr lang="en-US" dirty="0" err="1" smtClean="0"/>
                  <a:t>kriging</a:t>
                </a:r>
                <a:r>
                  <a:rPr lang="en-US" dirty="0" smtClean="0"/>
                  <a:t> is not good for substantial extrapolation. If we expect to need to extrapolate far from data points, we should use universal </a:t>
                </a:r>
                <a:r>
                  <a:rPr lang="en-US" dirty="0" err="1" smtClean="0"/>
                  <a:t>kriging</a:t>
                </a:r>
                <a:r>
                  <a:rPr lang="en-US" dirty="0" smtClean="0"/>
                  <a:t> with a trend.</a:t>
                </a:r>
                <a:endParaRPr lang="en-US" dirty="0"/>
              </a:p>
            </p:txBody>
          </p:sp>
        </mc:Fallback>
      </mc:AlternateContent>
      <p:sp>
        <p:nvSpPr>
          <p:cNvPr id="4" name="Slide Number Placeholder 3"/>
          <p:cNvSpPr>
            <a:spLocks noGrp="1"/>
          </p:cNvSpPr>
          <p:nvPr>
            <p:ph type="sldNum" sz="quarter" idx="10"/>
          </p:nvPr>
        </p:nvSpPr>
        <p:spPr/>
        <p:txBody>
          <a:bodyPr/>
          <a:lstStyle/>
          <a:p>
            <a:fld id="{D5B0F82D-3C3D-41B4-AB9B-198681FA425A}" type="slidenum">
              <a:rPr lang="en-US" smtClean="0"/>
              <a:t>34</a:t>
            </a:fld>
            <a:endParaRPr lang="en-US"/>
          </a:p>
        </p:txBody>
      </p:sp>
    </p:spTree>
    <p:extLst>
      <p:ext uri="{BB962C8B-B14F-4D97-AF65-F5344CB8AC3E}">
        <p14:creationId xmlns:p14="http://schemas.microsoft.com/office/powerpoint/2010/main" val="66402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0F82D-3C3D-41B4-AB9B-198681FA425A}" type="slidenum">
              <a:rPr lang="en-US" smtClean="0"/>
              <a:t>39</a:t>
            </a:fld>
            <a:endParaRPr lang="en-US"/>
          </a:p>
        </p:txBody>
      </p:sp>
    </p:spTree>
    <p:extLst>
      <p:ext uri="{BB962C8B-B14F-4D97-AF65-F5344CB8AC3E}">
        <p14:creationId xmlns:p14="http://schemas.microsoft.com/office/powerpoint/2010/main" val="2690861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6" name="Picture 344" descr="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5502275"/>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0"/>
          <p:cNvGrpSpPr/>
          <p:nvPr userDrawn="1"/>
        </p:nvGrpSpPr>
        <p:grpSpPr>
          <a:xfrm>
            <a:off x="533400" y="0"/>
            <a:ext cx="2433696" cy="762000"/>
            <a:chOff x="1447800" y="685800"/>
            <a:chExt cx="5009356" cy="1568449"/>
          </a:xfrm>
          <a:effectLst>
            <a:outerShdw blurRad="50800" dist="38100" dir="2700000" algn="tl" rotWithShape="0">
              <a:prstClr val="black">
                <a:alpha val="40000"/>
              </a:prstClr>
            </a:outerShdw>
          </a:effectLst>
        </p:grpSpPr>
        <p:sp>
          <p:nvSpPr>
            <p:cNvPr id="8" name="Rectangle 11"/>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9" name="Picture 345" descr="Logo_UF.jpg"/>
            <p:cNvPicPr>
              <a:picLocks noChangeAspect="1"/>
            </p:cNvPicPr>
            <p:nvPr/>
          </p:nvPicPr>
          <p:blipFill>
            <a:blip r:embed="rId3" cstate="print"/>
            <a:srcRect/>
            <a:stretch>
              <a:fillRect/>
            </a:stretch>
          </p:blipFill>
          <p:spPr bwMode="auto">
            <a:xfrm>
              <a:off x="1838325" y="881062"/>
              <a:ext cx="4257675" cy="1176338"/>
            </a:xfrm>
            <a:prstGeom prst="rect">
              <a:avLst/>
            </a:prstGeom>
            <a:noFill/>
            <a:ln w="9525">
              <a:noFill/>
              <a:miter lim="800000"/>
              <a:headEnd/>
              <a:tailEnd/>
            </a:ln>
          </p:spPr>
        </p:pic>
      </p:grpSp>
      <p:sp>
        <p:nvSpPr>
          <p:cNvPr id="26" name="제목 1"/>
          <p:cNvSpPr>
            <a:spLocks noGrp="1"/>
          </p:cNvSpPr>
          <p:nvPr>
            <p:ph type="ctrTitle"/>
          </p:nvPr>
        </p:nvSpPr>
        <p:spPr>
          <a:xfrm>
            <a:off x="685800" y="2130425"/>
            <a:ext cx="7772400" cy="1470025"/>
          </a:xfrm>
        </p:spPr>
        <p:txBody>
          <a:bodyPr/>
          <a:lstStyle>
            <a:lvl1pPr>
              <a:defRPr>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123946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140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72072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
        <p:nvSpPr>
          <p:cNvPr id="13" name="Text Placeholder 12"/>
          <p:cNvSpPr>
            <a:spLocks noGrp="1"/>
          </p:cNvSpPr>
          <p:nvPr>
            <p:ph type="body" sz="quarter" idx="10"/>
          </p:nvPr>
        </p:nvSpPr>
        <p:spPr>
          <a:xfrm>
            <a:off x="304800" y="1066800"/>
            <a:ext cx="8534400" cy="5334000"/>
          </a:xfrm>
        </p:spPr>
        <p:txBody>
          <a:bodyPr/>
          <a:lstStyle>
            <a:lvl1pPr marL="285750" indent="-285750">
              <a:spcBef>
                <a:spcPts val="1200"/>
              </a:spcBef>
              <a:defRPr>
                <a:latin typeface="Arial" panose="020B0604020202020204" pitchFamily="34" charset="0"/>
                <a:cs typeface="Arial" panose="020B0604020202020204" pitchFamily="34" charset="0"/>
              </a:defRPr>
            </a:lvl1pPr>
            <a:lvl2pPr marL="512763" indent="-227013">
              <a:spcBef>
                <a:spcPts val="1200"/>
              </a:spcBef>
              <a:defRPr>
                <a:latin typeface="Arial" panose="020B0604020202020204" pitchFamily="34" charset="0"/>
                <a:cs typeface="Arial" panose="020B0604020202020204" pitchFamily="34" charset="0"/>
              </a:defRPr>
            </a:lvl2pPr>
            <a:lvl3pPr marL="746125" indent="-228600">
              <a:spcBef>
                <a:spcPts val="1200"/>
              </a:spcBef>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4" name="Title 13"/>
          <p:cNvSpPr>
            <a:spLocks noGrp="1"/>
          </p:cNvSpPr>
          <p:nvPr>
            <p:ph type="title"/>
          </p:nvPr>
        </p:nvSpPr>
        <p:spPr>
          <a:xfrm>
            <a:off x="228600" y="1524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5403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auto">
          <a:xfrm>
            <a:off x="0" y="73025"/>
            <a:ext cx="9144000" cy="76517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prstClr val="white"/>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prstClr val="white"/>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prstClr val="white"/>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prstClr val="black"/>
                </a:solidFill>
                <a:latin typeface="Arial" pitchFamily="34" charset="0"/>
                <a:cs typeface="Arial" pitchFamily="34" charset="0"/>
              </a:rPr>
              <a:pPr>
                <a:defRPr/>
              </a:pPr>
              <a:t>‹#›</a:t>
            </a:fld>
            <a:endParaRPr lang="en-US" sz="1400" dirty="0">
              <a:solidFill>
                <a:prstClr val="black"/>
              </a:solidFill>
              <a:latin typeface="Arial" pitchFamily="34" charset="0"/>
              <a:cs typeface="Arial" pitchFamily="34" charset="0"/>
            </a:endParaRPr>
          </a:p>
        </p:txBody>
      </p:sp>
      <p:sp>
        <p:nvSpPr>
          <p:cNvPr id="14" name="Title 13"/>
          <p:cNvSpPr>
            <a:spLocks noGrp="1"/>
          </p:cNvSpPr>
          <p:nvPr>
            <p:ph type="title"/>
          </p:nvPr>
        </p:nvSpPr>
        <p:spPr>
          <a:xfrm>
            <a:off x="228600" y="152400"/>
            <a:ext cx="8610600" cy="534987"/>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428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2"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latin typeface="Arial" pitchFamily="34" charset="0"/>
                <a:cs typeface="Arial" pitchFamily="34" charset="0"/>
              </a:rPr>
              <a:pPr>
                <a:defRPr/>
              </a:pPr>
              <a:t>‹#›</a:t>
            </a:fld>
            <a:endParaRPr lang="en-US" sz="1400" dirty="0">
              <a:latin typeface="Arial" pitchFamily="34" charset="0"/>
              <a:cs typeface="Arial" pitchFamily="34" charset="0"/>
            </a:endParaRPr>
          </a:p>
        </p:txBody>
      </p:sp>
    </p:spTree>
    <p:extLst>
      <p:ext uri="{BB962C8B-B14F-4D97-AF65-F5344CB8AC3E}">
        <p14:creationId xmlns:p14="http://schemas.microsoft.com/office/powerpoint/2010/main" val="385403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7564E-33A4-46EC-851D-6071E6695C28}"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44434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7564E-33A4-46EC-851D-6071E6695C28}"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17821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57564E-33A4-46EC-851D-6071E6695C28}"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54776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A57564E-33A4-46EC-851D-6071E6695C28}"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F9FB-C405-4215-B5BB-FE1F5FDAC1EC}" type="slidenum">
              <a:rPr lang="en-US" smtClean="0"/>
              <a:t>‹#›</a:t>
            </a:fld>
            <a:endParaRPr lang="en-US"/>
          </a:p>
        </p:txBody>
      </p:sp>
    </p:spTree>
    <p:extLst>
      <p:ext uri="{BB962C8B-B14F-4D97-AF65-F5344CB8AC3E}">
        <p14:creationId xmlns:p14="http://schemas.microsoft.com/office/powerpoint/2010/main" val="10914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Rectangle 2"/>
          <p:cNvSpPr/>
          <p:nvPr userDrawn="1"/>
        </p:nvSpPr>
        <p:spPr bwMode="auto">
          <a:xfrm>
            <a:off x="0" y="73025"/>
            <a:ext cx="9144000" cy="841375"/>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grpSp>
        <p:nvGrpSpPr>
          <p:cNvPr id="7" name="Group 6"/>
          <p:cNvGrpSpPr/>
          <p:nvPr userDrawn="1"/>
        </p:nvGrpSpPr>
        <p:grpSpPr>
          <a:xfrm>
            <a:off x="411465" y="6400800"/>
            <a:ext cx="1493535" cy="467632"/>
            <a:chOff x="1447800" y="685800"/>
            <a:chExt cx="5009356" cy="1568449"/>
          </a:xfrm>
          <a:effectLst>
            <a:outerShdw blurRad="50800" dist="38100" dir="2700000" algn="tl" rotWithShape="0">
              <a:prstClr val="black">
                <a:alpha val="40000"/>
              </a:prstClr>
            </a:outerShdw>
          </a:effectLst>
        </p:grpSpPr>
        <p:sp>
          <p:nvSpPr>
            <p:cNvPr id="9" name="Rectangle 8"/>
            <p:cNvSpPr/>
            <p:nvPr/>
          </p:nvSpPr>
          <p:spPr bwMode="auto">
            <a:xfrm>
              <a:off x="1447800" y="685800"/>
              <a:ext cx="5009356" cy="156844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pic>
          <p:nvPicPr>
            <p:cNvPr id="10" name="Picture 345" descr="Logo_UF.jpg"/>
            <p:cNvPicPr>
              <a:picLocks noChangeAspect="1"/>
            </p:cNvPicPr>
            <p:nvPr/>
          </p:nvPicPr>
          <p:blipFill>
            <a:blip r:embed="rId2" cstate="print"/>
            <a:srcRect/>
            <a:stretch>
              <a:fillRect/>
            </a:stretch>
          </p:blipFill>
          <p:spPr bwMode="auto">
            <a:xfrm>
              <a:off x="1838325" y="881062"/>
              <a:ext cx="4257675" cy="1176338"/>
            </a:xfrm>
            <a:prstGeom prst="rect">
              <a:avLst/>
            </a:prstGeom>
            <a:noFill/>
            <a:ln w="9525">
              <a:noFill/>
              <a:miter lim="800000"/>
              <a:headEnd/>
              <a:tailEnd/>
            </a:ln>
          </p:spPr>
        </p:pic>
      </p:grpSp>
      <p:sp>
        <p:nvSpPr>
          <p:cNvPr id="11" name="TextBox 323"/>
          <p:cNvSpPr txBox="1">
            <a:spLocks noChangeArrowheads="1"/>
          </p:cNvSpPr>
          <p:nvPr userDrawn="1"/>
        </p:nvSpPr>
        <p:spPr bwMode="auto">
          <a:xfrm>
            <a:off x="5181600" y="6483350"/>
            <a:ext cx="3902075" cy="307975"/>
          </a:xfrm>
          <a:prstGeom prst="rect">
            <a:avLst/>
          </a:prstGeom>
          <a:noFill/>
          <a:ln w="9525">
            <a:noFill/>
            <a:miter lim="800000"/>
            <a:headEnd/>
            <a:tailEnd/>
          </a:ln>
        </p:spPr>
        <p:txBody>
          <a:bodyPr wrap="none">
            <a:spAutoFit/>
          </a:bodyPr>
          <a:lstStyle/>
          <a:p>
            <a:pPr>
              <a:defRPr/>
            </a:pPr>
            <a:r>
              <a:rPr lang="en-US" sz="1400" b="1">
                <a:solidFill>
                  <a:schemeClr val="bg1"/>
                </a:solidFill>
                <a:latin typeface="Calibri" pitchFamily="34" charset="0"/>
              </a:rPr>
              <a:t>Structural &amp; Multidisciplinary Optimization Group</a:t>
            </a:r>
          </a:p>
        </p:txBody>
      </p:sp>
      <p:sp>
        <p:nvSpPr>
          <p:cNvPr id="12" name="슬라이드 번호 개체 틀 5"/>
          <p:cNvSpPr txBox="1">
            <a:spLocks/>
          </p:cNvSpPr>
          <p:nvPr userDrawn="1"/>
        </p:nvSpPr>
        <p:spPr>
          <a:xfrm>
            <a:off x="8447088" y="6248400"/>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100" smtClean="0">
                <a:latin typeface="Arial" pitchFamily="34" charset="0"/>
                <a:cs typeface="Arial" pitchFamily="34" charset="0"/>
              </a:rPr>
              <a:pPr>
                <a:defRPr/>
              </a:pPr>
              <a:t>‹#›</a:t>
            </a:fld>
            <a:r>
              <a:rPr lang="en-US" sz="1100" dirty="0">
                <a:latin typeface="Arial" pitchFamily="34" charset="0"/>
                <a:cs typeface="Arial" pitchFamily="34" charset="0"/>
              </a:rPr>
              <a:t>/18</a:t>
            </a:r>
          </a:p>
        </p:txBody>
      </p:sp>
      <p:sp>
        <p:nvSpPr>
          <p:cNvPr id="8" name="Title 1"/>
          <p:cNvSpPr>
            <a:spLocks noGrp="1"/>
          </p:cNvSpPr>
          <p:nvPr>
            <p:ph type="title"/>
          </p:nvPr>
        </p:nvSpPr>
        <p:spPr>
          <a:xfrm>
            <a:off x="457200" y="152400"/>
            <a:ext cx="8229600" cy="639762"/>
          </a:xfrm>
        </p:spPr>
        <p:txBody>
          <a:bodyPr/>
          <a:lstStyle>
            <a:lvl1pPr algn="l">
              <a:defRPr sz="2800" b="1" u="none">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defRPr>
            </a:lvl1pPr>
          </a:lstStyle>
          <a:p>
            <a:r>
              <a:rPr lang="en-US"/>
              <a:t>Click to edit Master title style</a:t>
            </a:r>
          </a:p>
        </p:txBody>
      </p:sp>
    </p:spTree>
    <p:extLst>
      <p:ext uri="{BB962C8B-B14F-4D97-AF65-F5344CB8AC3E}">
        <p14:creationId xmlns:p14="http://schemas.microsoft.com/office/powerpoint/2010/main" val="211226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제목 개체 틀 1"/>
          <p:cNvSpPr>
            <a:spLocks noGrp="1"/>
          </p:cNvSpPr>
          <p:nvPr>
            <p:ph type="title"/>
          </p:nvPr>
        </p:nvSpPr>
        <p:spPr bwMode="auto">
          <a:xfrm>
            <a:off x="228600" y="227013"/>
            <a:ext cx="8610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2051" name="텍스트 개체 틀 2"/>
          <p:cNvSpPr>
            <a:spLocks noGrp="1"/>
          </p:cNvSpPr>
          <p:nvPr>
            <p:ph type="body" idx="1"/>
          </p:nvPr>
        </p:nvSpPr>
        <p:spPr bwMode="auto">
          <a:xfrm>
            <a:off x="228600" y="1066800"/>
            <a:ext cx="86106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굴림" charset="-127"/>
              </a:defRPr>
            </a:lvl1pPr>
          </a:lstStyle>
          <a:p>
            <a:pPr>
              <a:defRPr/>
            </a:pPr>
            <a:fld id="{B10D1E11-BDD6-4089-89B8-197214ED539B}" type="datetimeFigureOut">
              <a:rPr lang="en-US" altLang="ko-KR"/>
              <a:pPr>
                <a:defRPr/>
              </a:pPr>
              <a:t>3/24/2021</a:t>
            </a:fld>
            <a:endParaRPr lang="en-US" altLang="ko-K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굴림" charset="-127"/>
              </a:defRPr>
            </a:lvl1pPr>
          </a:lstStyle>
          <a:p>
            <a:pPr>
              <a:defRPr/>
            </a:pPr>
            <a:endParaRPr lang="en-US" altLang="ko-K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굴림" charset="-127"/>
              </a:defRPr>
            </a:lvl1pPr>
          </a:lstStyle>
          <a:p>
            <a:pPr>
              <a:defRPr/>
            </a:pPr>
            <a:fld id="{B1B15FB2-5338-491A-A0F3-09EF2C5D24F4}"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8" r:id="rId3"/>
    <p:sldLayoutId id="2147483976" r:id="rId4"/>
    <p:sldLayoutId id="2147483979" r:id="rId5"/>
    <p:sldLayoutId id="2147483980" r:id="rId6"/>
    <p:sldLayoutId id="2147483982" r:id="rId7"/>
    <p:sldLayoutId id="2147483983" r:id="rId8"/>
    <p:sldLayoutId id="2147483985" r:id="rId9"/>
    <p:sldLayoutId id="2147483986" r:id="rId10"/>
  </p:sldLayoutIdLst>
  <p:txStyles>
    <p:titleStyle>
      <a:lvl1pPr algn="ctr" rtl="0" eaLnBrk="1" fontAlgn="base" hangingPunct="1">
        <a:spcBef>
          <a:spcPct val="0"/>
        </a:spcBef>
        <a:spcAft>
          <a:spcPct val="0"/>
        </a:spcAft>
        <a:defRPr sz="2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03.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2.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8.xml"/><Relationship Id="rId7" Type="http://schemas.openxmlformats.org/officeDocument/2006/relationships/image" Target="../media/image60.png"/><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64.png"/><Relationship Id="rId12"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10.xml"/><Relationship Id="rId11" Type="http://schemas.openxmlformats.org/officeDocument/2006/relationships/image" Target="NULL"/><Relationship Id="rId15" Type="http://schemas.openxmlformats.org/officeDocument/2006/relationships/image" Target="../media/image68.png"/><Relationship Id="rId1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2.emf"/><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9.png"/><Relationship Id="rId1" Type="http://schemas.openxmlformats.org/officeDocument/2006/relationships/slideLayout" Target="../slideLayouts/slideLayout10.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13" Type="http://schemas.openxmlformats.org/officeDocument/2006/relationships/image" Target="../media/image87.png"/><Relationship Id="rId3" Type="http://schemas.openxmlformats.org/officeDocument/2006/relationships/image" Target="../media/image66.emf"/><Relationship Id="rId12" Type="http://schemas.openxmlformats.org/officeDocument/2006/relationships/image" Target="../media/image86.png"/><Relationship Id="rId2" Type="http://schemas.openxmlformats.org/officeDocument/2006/relationships/image" Target="../media/image83.png"/><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78.png"/><Relationship Id="rId5" Type="http://schemas.openxmlformats.org/officeDocument/2006/relationships/image" Target="../media/image72.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0.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0.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102.png"/><Relationship Id="rId1" Type="http://schemas.openxmlformats.org/officeDocument/2006/relationships/slideLayout" Target="../slideLayouts/slideLayout10.xml"/><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86.tif"/><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8" Type="http://schemas.openxmlformats.org/officeDocument/2006/relationships/image" Target="NULL"/><Relationship Id="rId2" Type="http://schemas.openxmlformats.org/officeDocument/2006/relationships/image" Target="../media/image105.png"/><Relationship Id="rId1" Type="http://schemas.openxmlformats.org/officeDocument/2006/relationships/slideLayout" Target="../slideLayouts/slideLayout10.xml"/><Relationship Id="rId10" Type="http://schemas.openxmlformats.org/officeDocument/2006/relationships/image" Target="../media/image112.png"/><Relationship Id="rId9" Type="http://schemas.openxmlformats.org/officeDocument/2006/relationships/image" Target="../media/image111.png"/></Relationships>
</file>

<file path=ppt/slides/_rels/slide7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87.tiff"/><Relationship Id="rId7" Type="http://schemas.openxmlformats.org/officeDocument/2006/relationships/image" Target="../media/image92.png"/><Relationship Id="rId2" Type="http://schemas.openxmlformats.org/officeDocument/2006/relationships/image" Target="../media/image116.png"/><Relationship Id="rId1" Type="http://schemas.openxmlformats.org/officeDocument/2006/relationships/slideLayout" Target="../slideLayouts/slideLayout10.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22.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0.xml"/><Relationship Id="rId4" Type="http://schemas.openxmlformats.org/officeDocument/2006/relationships/image" Target="../media/image117.png"/></Relationships>
</file>

<file path=ppt/slides/_rels/slide7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121.png"/><Relationship Id="rId1" Type="http://schemas.openxmlformats.org/officeDocument/2006/relationships/slideLayout" Target="../slideLayouts/slideLayout10.xml"/><Relationship Id="rId4" Type="http://schemas.openxmlformats.org/officeDocument/2006/relationships/image" Target="../media/image8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NULL"/><Relationship Id="rId12" Type="http://schemas.openxmlformats.org/officeDocument/2006/relationships/image" Target="../media/image126.png"/><Relationship Id="rId1" Type="http://schemas.openxmlformats.org/officeDocument/2006/relationships/slideLayout" Target="../slideLayouts/slideLayout10.xml"/><Relationship Id="rId11" Type="http://schemas.openxmlformats.org/officeDocument/2006/relationships/image" Target="NULL"/><Relationship Id="rId5" Type="http://schemas.openxmlformats.org/officeDocument/2006/relationships/image" Target="../media/image91.emf"/><Relationship Id="rId10" Type="http://schemas.openxmlformats.org/officeDocument/2006/relationships/image" Target="NULL"/><Relationship Id="rId4" Type="http://schemas.openxmlformats.org/officeDocument/2006/relationships/image" Target="../media/image90.emf"/></Relationships>
</file>

<file path=ppt/slides/_rels/slide8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NULL"/><Relationship Id="rId1" Type="http://schemas.openxmlformats.org/officeDocument/2006/relationships/slideLayout" Target="../slideLayouts/slideLayout10.xml"/><Relationship Id="rId5" Type="http://schemas.openxmlformats.org/officeDocument/2006/relationships/image" Target="../media/image123.png"/><Relationship Id="rId4" Type="http://schemas.openxmlformats.org/officeDocument/2006/relationships/image" Target="../media/image92.tif"/></Relationships>
</file>

<file path=ppt/slides/_rels/slide8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png"/><Relationship Id="rId1" Type="http://schemas.openxmlformats.org/officeDocument/2006/relationships/slideLayout" Target="../slideLayouts/slideLayout10.xml"/><Relationship Id="rId4" Type="http://schemas.openxmlformats.org/officeDocument/2006/relationships/image" Target="../media/image135.png"/></Relationships>
</file>

<file path=ppt/slides/_rels/slide9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0.png"/><Relationship Id="rId1" Type="http://schemas.openxmlformats.org/officeDocument/2006/relationships/slideLayout" Target="../slideLayouts/slideLayout10.xml"/><Relationship Id="rId4" Type="http://schemas.openxmlformats.org/officeDocument/2006/relationships/image" Target="../media/image13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92696"/>
            <a:ext cx="7772400" cy="2464076"/>
          </a:xfrm>
        </p:spPr>
        <p:txBody>
          <a:bodyPr/>
          <a:lstStyle/>
          <a:p>
            <a:r>
              <a:rPr lang="en-US" sz="4000" b="1" dirty="0"/>
              <a:t>Chapter 5</a:t>
            </a:r>
            <a:br>
              <a:rPr lang="en-US" sz="4000" b="1" dirty="0"/>
            </a:br>
            <a:r>
              <a:rPr lang="en-US" sz="4000" b="1" dirty="0"/>
              <a:t>Data-driven Prognostics</a:t>
            </a:r>
          </a:p>
        </p:txBody>
      </p:sp>
    </p:spTree>
    <p:extLst>
      <p:ext uri="{BB962C8B-B14F-4D97-AF65-F5344CB8AC3E}">
        <p14:creationId xmlns:p14="http://schemas.microsoft.com/office/powerpoint/2010/main" val="265939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0A8982-40D8-40C9-B9F6-C0D707BE1D03}"/>
              </a:ext>
            </a:extLst>
          </p:cNvPr>
          <p:cNvSpPr>
            <a:spLocks noGrp="1"/>
          </p:cNvSpPr>
          <p:nvPr>
            <p:ph type="body" sz="quarter" idx="10"/>
          </p:nvPr>
        </p:nvSpPr>
        <p:spPr/>
        <p:txBody>
          <a:bodyPr/>
          <a:lstStyle/>
          <a:p>
            <a:r>
              <a:rPr lang="en-US" dirty="0"/>
              <a:t>In prognostics, the surrogate model is used for a different purpose</a:t>
            </a:r>
          </a:p>
          <a:p>
            <a:pPr lvl="1"/>
            <a:r>
              <a:rPr lang="en-US" dirty="0"/>
              <a:t>time is often used as an input variable (to predict the RUL of a system)</a:t>
            </a:r>
          </a:p>
          <a:p>
            <a:pPr lvl="1"/>
            <a:r>
              <a:rPr lang="en-US" dirty="0"/>
              <a:t>the main purpose of surrogate is not reducing computational time, but accurate prediction in the future time</a:t>
            </a:r>
          </a:p>
          <a:p>
            <a:pPr lvl="1"/>
            <a:r>
              <a:rPr lang="en-US" dirty="0"/>
              <a:t>Most applications usually predict the quantity of interest within the range of input data (interpolation )</a:t>
            </a:r>
          </a:p>
          <a:p>
            <a:r>
              <a:rPr lang="en-US" dirty="0"/>
              <a:t>In prognostics, it is to predict the degradation level in future time (extrapolation)</a:t>
            </a:r>
          </a:p>
          <a:p>
            <a:pPr lvl="1"/>
            <a:r>
              <a:rPr lang="en-US" dirty="0"/>
              <a:t>If degradation levels are measured up to the current time, they are used to fit a surrogate model to predict the degradation level in future time</a:t>
            </a:r>
          </a:p>
          <a:p>
            <a:r>
              <a:rPr lang="en-US" dirty="0"/>
              <a:t>a surrogate behaves quite different between interpolation and extrapolation region</a:t>
            </a:r>
          </a:p>
          <a:p>
            <a:pPr lvl="1"/>
            <a:r>
              <a:rPr lang="en-US" dirty="0"/>
              <a:t>A surrogate model with a good fit in interpolation region can miserably fail in predicting in the extrapolation region</a:t>
            </a:r>
          </a:p>
        </p:txBody>
      </p:sp>
      <p:sp>
        <p:nvSpPr>
          <p:cNvPr id="3" name="Title 2">
            <a:extLst>
              <a:ext uri="{FF2B5EF4-FFF2-40B4-BE49-F238E27FC236}">
                <a16:creationId xmlns:a16="http://schemas.microsoft.com/office/drawing/2014/main" id="{9F7FB8F3-958B-49DC-B15D-27EA4647DB4F}"/>
              </a:ext>
            </a:extLst>
          </p:cNvPr>
          <p:cNvSpPr>
            <a:spLocks noGrp="1"/>
          </p:cNvSpPr>
          <p:nvPr>
            <p:ph type="title"/>
          </p:nvPr>
        </p:nvSpPr>
        <p:spPr/>
        <p:txBody>
          <a:bodyPr/>
          <a:lstStyle/>
          <a:p>
            <a:r>
              <a:rPr lang="en-US" dirty="0"/>
              <a:t>Surrogate Model for Prognostics</a:t>
            </a:r>
          </a:p>
        </p:txBody>
      </p:sp>
    </p:spTree>
    <p:extLst>
      <p:ext uri="{BB962C8B-B14F-4D97-AF65-F5344CB8AC3E}">
        <p14:creationId xmlns:p14="http://schemas.microsoft.com/office/powerpoint/2010/main" val="6492430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Practical Use of Data-Driven Approaches</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848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888C5-3B10-48A4-9A7A-66880E401A7D}"/>
              </a:ext>
            </a:extLst>
          </p:cNvPr>
          <p:cNvSpPr>
            <a:spLocks noGrp="1"/>
          </p:cNvSpPr>
          <p:nvPr>
            <p:ph type="body" sz="quarter" idx="10"/>
          </p:nvPr>
        </p:nvSpPr>
        <p:spPr/>
        <p:txBody>
          <a:bodyPr/>
          <a:lstStyle/>
          <a:p>
            <a:r>
              <a:rPr lang="en-US" dirty="0"/>
              <a:t>Time is input, but</a:t>
            </a:r>
          </a:p>
          <a:p>
            <a:pPr lvl="1"/>
            <a:r>
              <a:rPr lang="en-US" dirty="0"/>
              <a:t>work well for a simple problem with one data set</a:t>
            </a:r>
          </a:p>
          <a:p>
            <a:pPr lvl="1"/>
            <a:r>
              <a:rPr lang="en-US" dirty="0"/>
              <a:t>Not useful when training data sets obtained under different usage conditions</a:t>
            </a:r>
          </a:p>
          <a:p>
            <a:r>
              <a:rPr lang="en-US" dirty="0"/>
              <a:t>In order to be practical …</a:t>
            </a:r>
          </a:p>
          <a:p>
            <a:pPr lvl="1"/>
            <a:r>
              <a:rPr lang="en-US" dirty="0"/>
              <a:t>degradation levels are used as both input and output</a:t>
            </a:r>
          </a:p>
          <a:p>
            <a:pPr lvl="1"/>
            <a:r>
              <a:rPr lang="en-US" dirty="0"/>
              <a:t>The current degradation state as an output can be expressed with several previous degradation states as the inputs</a:t>
            </a:r>
          </a:p>
          <a:p>
            <a:pPr lvl="1"/>
            <a:r>
              <a:rPr lang="en-US" dirty="0"/>
              <a:t>utilize the information included in different degradation rates from the different data sets</a:t>
            </a:r>
          </a:p>
          <a:p>
            <a:pPr lvl="1"/>
            <a:r>
              <a:rPr lang="en-US" dirty="0"/>
              <a:t>having previous degradation states as inputs can allow to use a simpler functional form</a:t>
            </a:r>
          </a:p>
          <a:p>
            <a:r>
              <a:rPr lang="en-US" dirty="0"/>
              <a:t>We will use crack growth problem for demonstration</a:t>
            </a:r>
          </a:p>
        </p:txBody>
      </p:sp>
      <p:sp>
        <p:nvSpPr>
          <p:cNvPr id="3" name="Title 2">
            <a:extLst>
              <a:ext uri="{FF2B5EF4-FFF2-40B4-BE49-F238E27FC236}">
                <a16:creationId xmlns:a16="http://schemas.microsoft.com/office/drawing/2014/main" id="{2DA0886E-BF58-4847-AE3B-C9830CCBA593}"/>
              </a:ext>
            </a:extLst>
          </p:cNvPr>
          <p:cNvSpPr>
            <a:spLocks noGrp="1"/>
          </p:cNvSpPr>
          <p:nvPr>
            <p:ph type="title"/>
          </p:nvPr>
        </p:nvSpPr>
        <p:spPr/>
        <p:txBody>
          <a:bodyPr/>
          <a:lstStyle/>
          <a:p>
            <a:r>
              <a:rPr lang="en-US" dirty="0"/>
              <a:t>Inputs</a:t>
            </a:r>
          </a:p>
        </p:txBody>
      </p:sp>
    </p:spTree>
    <p:extLst>
      <p:ext uri="{BB962C8B-B14F-4D97-AF65-F5344CB8AC3E}">
        <p14:creationId xmlns:p14="http://schemas.microsoft.com/office/powerpoint/2010/main" val="160392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1868756-7A10-4E07-A49B-7EFC09101347}"/>
                  </a:ext>
                </a:extLst>
              </p:cNvPr>
              <p:cNvSpPr>
                <a:spLocks noGrp="1"/>
              </p:cNvSpPr>
              <p:nvPr>
                <p:ph type="body" sz="quarter" idx="10"/>
              </p:nvPr>
            </p:nvSpPr>
            <p:spPr/>
            <p:txBody>
              <a:bodyPr/>
              <a:lstStyle/>
              <a:p>
                <a:r>
                  <a:rPr lang="en-US" dirty="0"/>
                  <a:t>26 training data are generated from true model parameters </a:t>
                </a:r>
              </a:p>
              <a:p>
                <a:pPr lvl="1"/>
                <a:r>
                  <a:rPr lang="en-US" dirty="0"/>
                  <a:t>Run-to-fail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m:rPr>
                            <m:sty m:val="p"/>
                          </m:rPr>
                          <a:rPr lang="en-US" b="0" i="0" smtClean="0">
                            <a:latin typeface="Cambria Math" panose="02040503050406030204" pitchFamily="18" charset="0"/>
                          </a:rPr>
                          <m:t>true</m:t>
                        </m:r>
                      </m:sub>
                    </m:sSub>
                    <m:r>
                      <a:rPr lang="en-US" b="0" i="1" smtClean="0">
                        <a:latin typeface="Cambria Math" panose="02040503050406030204" pitchFamily="18" charset="0"/>
                      </a:rPr>
                      <m:t>=3.8,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m:rPr>
                            <m:sty m:val="p"/>
                          </m:rPr>
                          <a:rPr lang="en-US" b="0" i="0" smtClean="0">
                            <a:latin typeface="Cambria Math" panose="02040503050406030204" pitchFamily="18" charset="0"/>
                          </a:rPr>
                          <m:t>true</m:t>
                        </m:r>
                      </m:sub>
                    </m:sSub>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0</m:t>
                        </m:r>
                        <m:r>
                          <m:rPr>
                            <m:sty m:val="p"/>
                          </m:rPr>
                          <a:rPr lang="en-US" b="0" i="0" smtClean="0">
                            <a:latin typeface="Cambria Math" panose="02040503050406030204" pitchFamily="18" charset="0"/>
                            <a:ea typeface="Cambria Math" panose="02040503050406030204" pitchFamily="18" charset="0"/>
                          </a:rPr>
                          <m:t>true</m:t>
                        </m:r>
                      </m:sub>
                    </m:sSub>
                    <m:r>
                      <a:rPr lang="en-US" b="0" i="1" smtClean="0">
                        <a:latin typeface="Cambria Math" panose="02040503050406030204" pitchFamily="18" charset="0"/>
                        <a:ea typeface="Cambria Math" panose="02040503050406030204" pitchFamily="18" charset="0"/>
                      </a:rPr>
                      <m:t>=0.01</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=79</m:t>
                    </m:r>
                    <m:r>
                      <m:rPr>
                        <m:sty m:val="p"/>
                      </m:rPr>
                      <a:rPr lang="en-US" b="0" i="0" smtClean="0">
                        <a:latin typeface="Cambria Math" panose="02040503050406030204" pitchFamily="18" charset="0"/>
                        <a:ea typeface="Cambria Math" panose="02040503050406030204" pitchFamily="18" charset="0"/>
                      </a:rPr>
                      <m:t>MPa</m:t>
                    </m:r>
                  </m:oMath>
                </a14:m>
                <a:endParaRPr lang="en-US" dirty="0"/>
              </a:p>
              <a:p>
                <a:r>
                  <a:rPr lang="en-US" dirty="0"/>
                  <a:t>16 prediction data: same parameters and loading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=75</m:t>
                    </m:r>
                    <m:r>
                      <m:rPr>
                        <m:sty m:val="p"/>
                      </m:rPr>
                      <a:rPr lang="en-US" b="0" i="0" smtClean="0">
                        <a:latin typeface="Cambria Math" panose="02040503050406030204" pitchFamily="18" charset="0"/>
                        <a:ea typeface="Cambria Math" panose="02040503050406030204" pitchFamily="18" charset="0"/>
                      </a:rPr>
                      <m:t>MPa</m:t>
                    </m:r>
                  </m:oMath>
                </a14:m>
                <a:endParaRPr lang="en-US" dirty="0"/>
              </a:p>
              <a:p>
                <a:r>
                  <a:rPr lang="en-US" dirty="0"/>
                  <a:t>Inputs</a:t>
                </a:r>
              </a:p>
              <a:p>
                <a:pPr lvl="1"/>
                <a:r>
                  <a:rPr lang="en-US" dirty="0"/>
                  <a:t>3 previous crack sizes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 </m:t>
                    </m:r>
                    <m:r>
                      <a:rPr lang="en-US" b="0" i="1" smtClean="0">
                        <a:latin typeface="Cambria Math" panose="02040503050406030204" pitchFamily="18" charset="0"/>
                      </a:rPr>
                      <m:t>)</m:t>
                    </m:r>
                  </m:oMath>
                </a14:m>
                <a:r>
                  <a:rPr lang="en-US" dirty="0"/>
                  <a:t>as inputs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endParaRPr lang="en-US" dirty="0"/>
              </a:p>
            </p:txBody>
          </p:sp>
        </mc:Choice>
        <mc:Fallback xmlns="">
          <p:sp>
            <p:nvSpPr>
              <p:cNvPr id="2" name="Text Placeholder 1">
                <a:extLst>
                  <a:ext uri="{FF2B5EF4-FFF2-40B4-BE49-F238E27FC236}">
                    <a16:creationId xmlns:a16="http://schemas.microsoft.com/office/drawing/2014/main" id="{31868756-7A10-4E07-A49B-7EFC0910134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AD25C3B-F546-4B84-9CE0-E9C8C96B3D6F}"/>
              </a:ext>
            </a:extLst>
          </p:cNvPr>
          <p:cNvSpPr>
            <a:spLocks noGrp="1"/>
          </p:cNvSpPr>
          <p:nvPr>
            <p:ph type="title"/>
          </p:nvPr>
        </p:nvSpPr>
        <p:spPr/>
        <p:txBody>
          <a:bodyPr/>
          <a:lstStyle/>
          <a:p>
            <a:r>
              <a:rPr lang="en-US" dirty="0"/>
              <a:t>Crack Growth Prognostics</a:t>
            </a:r>
          </a:p>
        </p:txBody>
      </p:sp>
      <p:pic>
        <p:nvPicPr>
          <p:cNvPr id="4" name="그림 20">
            <a:extLst>
              <a:ext uri="{FF2B5EF4-FFF2-40B4-BE49-F238E27FC236}">
                <a16:creationId xmlns:a16="http://schemas.microsoft.com/office/drawing/2014/main" id="{314ADA27-7180-4057-89C0-0532A3664B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22569" y="3536667"/>
            <a:ext cx="3821432" cy="2864134"/>
          </a:xfrm>
          <a:prstGeom prst="rect">
            <a:avLst/>
          </a:prstGeom>
          <a:noFill/>
          <a:ln>
            <a:noFill/>
          </a:ln>
        </p:spPr>
      </p:pic>
      <p:pic>
        <p:nvPicPr>
          <p:cNvPr id="5" name="Picture 4">
            <a:extLst>
              <a:ext uri="{FF2B5EF4-FFF2-40B4-BE49-F238E27FC236}">
                <a16:creationId xmlns:a16="http://schemas.microsoft.com/office/drawing/2014/main" id="{E6598F6E-3EDB-40CE-91B6-559F3C5B442C}"/>
              </a:ext>
            </a:extLst>
          </p:cNvPr>
          <p:cNvPicPr>
            <a:picLocks noChangeAspect="1"/>
          </p:cNvPicPr>
          <p:nvPr/>
        </p:nvPicPr>
        <p:blipFill>
          <a:blip r:embed="rId4"/>
          <a:stretch>
            <a:fillRect/>
          </a:stretch>
        </p:blipFill>
        <p:spPr>
          <a:xfrm>
            <a:off x="155829" y="4224938"/>
            <a:ext cx="5166739" cy="2010037"/>
          </a:xfrm>
          <a:prstGeom prst="rect">
            <a:avLst/>
          </a:prstGeom>
        </p:spPr>
      </p:pic>
    </p:spTree>
    <p:extLst>
      <p:ext uri="{BB962C8B-B14F-4D97-AF65-F5344CB8AC3E}">
        <p14:creationId xmlns:p14="http://schemas.microsoft.com/office/powerpoint/2010/main" val="17916209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84441A2-10A6-4E0D-8FEB-688675D70C44}"/>
                  </a:ext>
                </a:extLst>
              </p:cNvPr>
              <p:cNvSpPr>
                <a:spLocks noGrp="1"/>
              </p:cNvSpPr>
              <p:nvPr>
                <p:ph type="body" sz="quarter" idx="10"/>
              </p:nvPr>
            </p:nvSpPr>
            <p:spPr/>
            <p:txBody>
              <a:bodyPr/>
              <a:lstStyle/>
              <a:p>
                <a:r>
                  <a:rPr lang="en-US" dirty="0"/>
                  <a:t>Short-term prediction</a:t>
                </a:r>
              </a:p>
              <a:p>
                <a:pPr lvl="1"/>
                <a:r>
                  <a:rPr lang="en-US" dirty="0"/>
                  <a:t>One-step ahead prediction (prediction using real data)</a:t>
                </a:r>
              </a:p>
              <a:p>
                <a:pPr lvl="1"/>
                <a:r>
                  <a:rPr lang="en-US" dirty="0"/>
                  <a:t>Use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 </m:t>
                    </m:r>
                    <m:r>
                      <a:rPr lang="en-US" b="0" i="1" smtClean="0">
                        <a:latin typeface="Cambria Math" panose="02040503050406030204" pitchFamily="18" charset="0"/>
                      </a:rPr>
                      <m:t>)</m:t>
                    </m:r>
                  </m:oMath>
                </a14:m>
                <a:r>
                  <a:rPr lang="en-US" dirty="0"/>
                  <a:t>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endParaRPr lang="en-US" dirty="0"/>
              </a:p>
              <a:p>
                <a:pPr lvl="1"/>
                <a:r>
                  <a:rPr lang="en-US" dirty="0"/>
                  <a:t>Not able to predict degradation at future time</a:t>
                </a:r>
              </a:p>
              <a:p>
                <a:r>
                  <a:rPr lang="en-US" dirty="0"/>
                  <a:t>Long-term prediction</a:t>
                </a:r>
              </a:p>
              <a:p>
                <a:pPr lvl="1"/>
                <a:r>
                  <a:rPr lang="en-US" dirty="0"/>
                  <a:t>Use predictions at previous times to predict future</a:t>
                </a:r>
              </a:p>
              <a:p>
                <a:pPr lvl="1"/>
                <a:r>
                  <a:rPr lang="en-US" dirty="0"/>
                  <a:t>Use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r>
                          <a:rPr lang="en-US" i="1">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𝑘</m:t>
                        </m:r>
                        <m:r>
                          <a:rPr lang="en-US" i="1">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𝑘</m:t>
                        </m:r>
                        <m:r>
                          <a:rPr lang="en-US" i="1">
                            <a:latin typeface="Cambria Math" panose="02040503050406030204" pitchFamily="18" charset="0"/>
                          </a:rPr>
                          <m:t>−1</m:t>
                        </m:r>
                      </m:sub>
                    </m:sSub>
                    <m:r>
                      <a:rPr lang="en-US" i="1">
                        <a:latin typeface="Cambria Math" panose="02040503050406030204" pitchFamily="18" charset="0"/>
                      </a:rPr>
                      <m:t> </m:t>
                    </m:r>
                    <m:r>
                      <a:rPr lang="en-US" b="0" i="1" smtClean="0">
                        <a:latin typeface="Cambria Math" panose="02040503050406030204" pitchFamily="18" charset="0"/>
                      </a:rPr>
                      <m:t>)</m:t>
                    </m:r>
                  </m:oMath>
                </a14:m>
                <a:r>
                  <a:rPr lang="en-US" dirty="0"/>
                  <a:t> to predict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endParaRPr lang="en-US" dirty="0"/>
              </a:p>
              <a:p>
                <a:pPr lvl="1"/>
                <a:r>
                  <a:rPr lang="en-US" dirty="0"/>
                  <a:t>since predictions are used for inputs, the accuracy will be worse than short-term prediction</a:t>
                </a:r>
              </a:p>
              <a:p>
                <a:pPr lvl="1"/>
                <a:r>
                  <a:rPr lang="en-US" dirty="0"/>
                  <a:t>but it allows to predict the degradation in long future time</a:t>
                </a:r>
              </a:p>
              <a:p>
                <a:pPr lvl="1"/>
                <a:endParaRPr lang="en-US" dirty="0"/>
              </a:p>
              <a:p>
                <a:endParaRPr lang="en-US" dirty="0"/>
              </a:p>
            </p:txBody>
          </p:sp>
        </mc:Choice>
        <mc:Fallback xmlns="">
          <p:sp>
            <p:nvSpPr>
              <p:cNvPr id="2" name="Text Placeholder 1">
                <a:extLst>
                  <a:ext uri="{FF2B5EF4-FFF2-40B4-BE49-F238E27FC236}">
                    <a16:creationId xmlns:a16="http://schemas.microsoft.com/office/drawing/2014/main" id="{984441A2-10A6-4E0D-8FEB-688675D70C4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A81087A-1424-4C10-88DE-04C6BF398FBB}"/>
              </a:ext>
            </a:extLst>
          </p:cNvPr>
          <p:cNvSpPr>
            <a:spLocks noGrp="1"/>
          </p:cNvSpPr>
          <p:nvPr>
            <p:ph type="title"/>
          </p:nvPr>
        </p:nvSpPr>
        <p:spPr/>
        <p:txBody>
          <a:bodyPr/>
          <a:lstStyle/>
          <a:p>
            <a:r>
              <a:rPr lang="en-US" dirty="0"/>
              <a:t>Short- versus Long-term Prediction</a:t>
            </a:r>
          </a:p>
        </p:txBody>
      </p:sp>
    </p:spTree>
    <p:extLst>
      <p:ext uri="{BB962C8B-B14F-4D97-AF65-F5344CB8AC3E}">
        <p14:creationId xmlns:p14="http://schemas.microsoft.com/office/powerpoint/2010/main" val="15663404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E49C0-B8E1-4793-BDFA-3EF776ACAB28}"/>
              </a:ext>
            </a:extLst>
          </p:cNvPr>
          <p:cNvSpPr>
            <a:spLocks noGrp="1"/>
          </p:cNvSpPr>
          <p:nvPr>
            <p:ph type="title"/>
          </p:nvPr>
        </p:nvSpPr>
        <p:spPr/>
        <p:txBody>
          <a:bodyPr/>
          <a:lstStyle/>
          <a:p>
            <a:r>
              <a:rPr lang="en-US" dirty="0"/>
              <a:t>Matlab Codes for Crack Growth</a:t>
            </a:r>
          </a:p>
        </p:txBody>
      </p:sp>
      <p:sp>
        <p:nvSpPr>
          <p:cNvPr id="6" name="TextBox 5">
            <a:extLst>
              <a:ext uri="{FF2B5EF4-FFF2-40B4-BE49-F238E27FC236}">
                <a16:creationId xmlns:a16="http://schemas.microsoft.com/office/drawing/2014/main" id="{42F79DEF-DF30-4F15-8C43-F57FEF52D67F}"/>
              </a:ext>
            </a:extLst>
          </p:cNvPr>
          <p:cNvSpPr txBox="1"/>
          <p:nvPr/>
        </p:nvSpPr>
        <p:spPr>
          <a:xfrm>
            <a:off x="316687" y="793077"/>
            <a:ext cx="8610600" cy="5601533"/>
          </a:xfrm>
          <a:prstGeom prst="rect">
            <a:avLst/>
          </a:prstGeom>
          <a:noFill/>
        </p:spPr>
        <p:txBody>
          <a:bodyPr wrap="square">
            <a:spAutoFit/>
          </a:bodyPr>
          <a:lstStyle/>
          <a:p>
            <a:pPr marL="285750" marR="0" indent="-285750" hangingPunct="0">
              <a:spcBef>
                <a:spcPts val="1200"/>
              </a:spcBef>
              <a:spcAft>
                <a:spcPts val="0"/>
              </a:spcAft>
              <a:buFont typeface="Arial" panose="020B0604020202020204" pitchFamily="34" charset="0"/>
              <a:buChar char="•"/>
            </a:pPr>
            <a:r>
              <a:rPr lang="en-US" sz="2400" dirty="0">
                <a:solidFill>
                  <a:srgbClr val="000000"/>
                </a:solidFill>
                <a:effectLst/>
                <a:latin typeface="+mn-lt"/>
                <a:ea typeface="Malgun Gothic" panose="020B0503020000020004" pitchFamily="34" charset="-127"/>
                <a:cs typeface="Times New Roman" panose="02020603050405020304" pitchFamily="18" charset="0"/>
              </a:rPr>
              <a:t>Problem definition</a:t>
            </a:r>
          </a:p>
          <a:p>
            <a:pPr marL="0" marR="0" hangingPunct="0">
              <a:spcBef>
                <a:spcPts val="120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Crack_GP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or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Crack_NN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='Crack size (m)';</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='Cycles';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0:100:2500</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0:100:1600, </a:t>
            </a:r>
            <a:r>
              <a:rPr lang="en-US" sz="1800" dirty="0">
                <a:solidFill>
                  <a:srgbClr val="FF0000"/>
                </a:solidFill>
                <a:effectLst/>
                <a:latin typeface="Courier New" panose="02070309020205020404" pitchFamily="49" charset="0"/>
                <a:ea typeface="Malgun Gothic" panose="020B0503020000020004" pitchFamily="34" charset="-127"/>
                <a:cs typeface="Times New Roman" panose="02020603050405020304" pitchFamily="18" charset="0"/>
              </a:rPr>
              <a:t>1700:100:4000</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0.01 0.0104 0.0107 0.0111 0.0116 0.0120 0.0125  ...</a:t>
            </a: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 0.0131 0.0137 0.0143 0.0150 0.0158 0.0166 0.0176   ...</a:t>
            </a: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 0.0186 0.0198 0.0211 0.0226 0.0243 0.0263 0.0287   ...</a:t>
            </a: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 0.0314 0.0347 0.0387 0.0437 0.0501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0.0100 0.0103 0.0106 0.0109 0.0112 0.0116 0.012 0.0124 ...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0.0128 0.0133 0.0138 0.0143 0.0149 0.0155 0.0162 0.0169]';</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=[26 16]';</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=0.05;</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=3.8;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=1.5e-10;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=0.01;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=75; t=0:100:3500;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.*(1-mTrue./2).*(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*sqrt(pi)).^</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.^(1-mTrue./2)).^(2./(2-mTrue));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signiLevel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=5;</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ns=5e3; % or 30 for NN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582396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E11D90-45C9-4ED6-A585-BC55D7B1D4B1}"/>
              </a:ext>
            </a:extLst>
          </p:cNvPr>
          <p:cNvSpPr>
            <a:spLocks noGrp="1"/>
          </p:cNvSpPr>
          <p:nvPr>
            <p:ph type="body" sz="quarter" idx="10"/>
          </p:nvPr>
        </p:nvSpPr>
        <p:spPr/>
        <p:txBody>
          <a:bodyPr/>
          <a:lstStyle/>
          <a:p>
            <a:r>
              <a:rPr lang="en-US" dirty="0"/>
              <a:t>Training degradation data</a:t>
            </a:r>
          </a:p>
          <a:p>
            <a:pPr lvl="1"/>
            <a:r>
              <a:rPr lang="en-US" dirty="0"/>
              <a:t>26 run-to-fail data at 79 MPa + 16 data at 75 MPa from current system</a:t>
            </a:r>
          </a:p>
          <a:p>
            <a:pPr lvl="1"/>
            <a:r>
              <a:rPr lang="en-US" dirty="0"/>
              <a:t>Prediction future time (1700:100:4000)</a:t>
            </a:r>
          </a:p>
          <a:p>
            <a:r>
              <a:rPr lang="en-US" dirty="0"/>
              <a:t>Inputs: 3 previous degradation data</a:t>
            </a:r>
          </a:p>
          <a:p>
            <a:r>
              <a:rPr lang="en-US" dirty="0"/>
              <a:t>GP problem definition (training)</a:t>
            </a:r>
          </a:p>
        </p:txBody>
      </p:sp>
      <p:sp>
        <p:nvSpPr>
          <p:cNvPr id="3" name="Title 2">
            <a:extLst>
              <a:ext uri="{FF2B5EF4-FFF2-40B4-BE49-F238E27FC236}">
                <a16:creationId xmlns:a16="http://schemas.microsoft.com/office/drawing/2014/main" id="{9C46042F-6F1F-49C2-A2D5-983888B06FCE}"/>
              </a:ext>
            </a:extLst>
          </p:cNvPr>
          <p:cNvSpPr>
            <a:spLocks noGrp="1"/>
          </p:cNvSpPr>
          <p:nvPr>
            <p:ph type="title"/>
          </p:nvPr>
        </p:nvSpPr>
        <p:spPr/>
        <p:txBody>
          <a:bodyPr/>
          <a:lstStyle/>
          <a:p>
            <a:r>
              <a:rPr lang="en-US" dirty="0"/>
              <a:t>Matlab Codes for Crack Growth cont.</a:t>
            </a:r>
          </a:p>
        </p:txBody>
      </p:sp>
      <p:sp>
        <p:nvSpPr>
          <p:cNvPr id="6" name="TextBox 5">
            <a:extLst>
              <a:ext uri="{FF2B5EF4-FFF2-40B4-BE49-F238E27FC236}">
                <a16:creationId xmlns:a16="http://schemas.microsoft.com/office/drawing/2014/main" id="{C8B47CAD-0CF8-405C-B358-62450656CD6E}"/>
              </a:ext>
            </a:extLst>
          </p:cNvPr>
          <p:cNvSpPr txBox="1"/>
          <p:nvPr/>
        </p:nvSpPr>
        <p:spPr>
          <a:xfrm>
            <a:off x="304800" y="3353388"/>
            <a:ext cx="8534400" cy="2585323"/>
          </a:xfrm>
          <a:prstGeom prst="rect">
            <a:avLst/>
          </a:prstGeom>
          <a:noFill/>
        </p:spPr>
        <p:txBody>
          <a:bodyPr wrap="square">
            <a:spAutoFit/>
          </a:bodyPr>
          <a:lstStyle/>
          <a:p>
            <a:pPr marL="0" marR="0" hangingPunct="0">
              <a:spcBef>
                <a:spcPts val="120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=3;                    % num. of previous data as the input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y0=(y-min(y))/(max(y)-min(y));        % normalization of data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nm=size(y,2); a=0; b=0;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l=1:nT;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for k=1:nt(l)-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(k+a,1:nx*nm)=reshape(y0(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,:),1,nx*nm);</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k+nx+b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end; a=size(xTrain,1); b=sum(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(1:l));</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7A2AEF-2DF1-462A-BB14-709397490D34}"/>
                  </a:ext>
                </a:extLst>
              </p:cNvPr>
              <p:cNvSpPr txBox="1"/>
              <p:nvPr/>
            </p:nvSpPr>
            <p:spPr>
              <a:xfrm>
                <a:off x="1999854" y="5846802"/>
                <a:ext cx="3646959" cy="553998"/>
              </a:xfrm>
              <a:prstGeom prst="rect">
                <a:avLst/>
              </a:prstGeom>
              <a:solidFill>
                <a:srgbClr val="FFFF00"/>
              </a:solidFill>
              <a:ln w="28575">
                <a:solidFill>
                  <a:srgbClr val="0000CC"/>
                </a:solidFill>
              </a:ln>
            </p:spPr>
            <p:txBody>
              <a:bodyPr wrap="none" lIns="91440" tIns="91440" rIns="91440" bIns="9144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acc>
                            <m:accPr>
                              <m:chr m:val="̂"/>
                              <m:ctrlPr>
                                <a:rPr lang="en-US" sz="2400" b="0" i="1" smtClean="0">
                                  <a:latin typeface="Cambria Math" panose="02040503050406030204" pitchFamily="18" charset="0"/>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𝑧</m:t>
                              </m:r>
                            </m:e>
                          </m:acc>
                        </m:e>
                        <m:sub>
                          <m:r>
                            <a:rPr lang="en-US" sz="2400" b="0" i="1" smtClean="0">
                              <a:latin typeface="Cambria Math" panose="02040503050406030204" pitchFamily="18" charset="0"/>
                              <a:cs typeface="Arial" panose="020B0604020202020204" pitchFamily="34" charset="0"/>
                            </a:rPr>
                            <m:t>𝑘</m:t>
                          </m:r>
                        </m:sub>
                      </m:sSub>
                      <m:r>
                        <a:rPr lang="en-US" sz="2400" b="0" i="1" smtClean="0">
                          <a:latin typeface="Cambria Math" panose="02040503050406030204" pitchFamily="18" charset="0"/>
                          <a:cs typeface="Arial" panose="020B0604020202020204" pitchFamily="34" charset="0"/>
                        </a:rPr>
                        <m:t>=</m:t>
                      </m:r>
                      <m:r>
                        <m:rPr>
                          <m:sty m:val="p"/>
                        </m:rPr>
                        <a:rPr lang="en-US" sz="2400" b="0" i="0" smtClean="0">
                          <a:latin typeface="Cambria Math" panose="02040503050406030204" pitchFamily="18" charset="0"/>
                          <a:cs typeface="Arial" panose="020B0604020202020204" pitchFamily="34" charset="0"/>
                        </a:rPr>
                        <m:t>GP</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𝑦</m:t>
                          </m:r>
                        </m:e>
                        <m:sub>
                          <m:r>
                            <a:rPr lang="en-US" sz="2400" b="0" i="1" smtClean="0">
                              <a:latin typeface="Cambria Math" panose="02040503050406030204" pitchFamily="18" charset="0"/>
                              <a:cs typeface="Arial" panose="020B0604020202020204" pitchFamily="34" charset="0"/>
                            </a:rPr>
                            <m:t>𝑘</m:t>
                          </m:r>
                          <m:r>
                            <a:rPr lang="en-US" sz="2400" b="0" i="1" smtClean="0">
                              <a:latin typeface="Cambria Math" panose="02040503050406030204" pitchFamily="18" charset="0"/>
                              <a:cs typeface="Arial" panose="020B0604020202020204" pitchFamily="34" charset="0"/>
                            </a:rPr>
                            <m:t>−3</m:t>
                          </m:r>
                        </m:sub>
                      </m:sSub>
                      <m:r>
                        <a:rPr lang="en-US" sz="2400" b="0" i="1" smtClean="0">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𝑦</m:t>
                          </m:r>
                        </m:e>
                        <m:sub>
                          <m:r>
                            <a:rPr lang="en-US" sz="2400" i="1">
                              <a:latin typeface="Cambria Math" panose="02040503050406030204" pitchFamily="18" charset="0"/>
                              <a:cs typeface="Arial" panose="020B0604020202020204" pitchFamily="34" charset="0"/>
                            </a:rPr>
                            <m:t>𝑘</m:t>
                          </m:r>
                          <m:r>
                            <a:rPr lang="en-US" sz="2400" i="1">
                              <a:latin typeface="Cambria Math" panose="02040503050406030204" pitchFamily="18" charset="0"/>
                              <a:cs typeface="Arial" panose="020B0604020202020204" pitchFamily="34" charset="0"/>
                            </a:rPr>
                            <m:t>−2</m:t>
                          </m:r>
                        </m:sub>
                      </m:sSub>
                      <m:r>
                        <a:rPr lang="en-US" sz="2400" b="0" i="1" smtClean="0">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𝑦</m:t>
                          </m:r>
                        </m:e>
                        <m:sub>
                          <m:r>
                            <a:rPr lang="en-US" sz="2400" i="1">
                              <a:latin typeface="Cambria Math" panose="02040503050406030204" pitchFamily="18" charset="0"/>
                              <a:cs typeface="Arial" panose="020B0604020202020204" pitchFamily="34" charset="0"/>
                            </a:rPr>
                            <m:t>𝑘</m:t>
                          </m:r>
                          <m:r>
                            <a:rPr lang="en-US" sz="2400" i="1">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oMath>
                  </m:oMathPara>
                </a14:m>
                <a:endParaRPr lang="en-US" sz="2400" b="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A7A2AEF-2DF1-462A-BB14-709397490D34}"/>
                  </a:ext>
                </a:extLst>
              </p:cNvPr>
              <p:cNvSpPr txBox="1">
                <a:spLocks noRot="1" noChangeAspect="1" noMove="1" noResize="1" noEditPoints="1" noAdjustHandles="1" noChangeArrowheads="1" noChangeShapeType="1" noTextEdit="1"/>
              </p:cNvSpPr>
              <p:nvPr/>
            </p:nvSpPr>
            <p:spPr>
              <a:xfrm>
                <a:off x="1999854" y="5846802"/>
                <a:ext cx="3646959" cy="553998"/>
              </a:xfrm>
              <a:prstGeom prst="rect">
                <a:avLst/>
              </a:prstGeom>
              <a:blipFill>
                <a:blip r:embed="rId2"/>
                <a:stretch>
                  <a:fillRect b="-5208"/>
                </a:stretch>
              </a:blipFill>
              <a:ln w="2857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5282406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C6AAB-24B8-41BB-91A9-351CA67C2DF6}"/>
              </a:ext>
            </a:extLst>
          </p:cNvPr>
          <p:cNvSpPr>
            <a:spLocks noGrp="1"/>
          </p:cNvSpPr>
          <p:nvPr>
            <p:ph type="body" sz="quarter" idx="10"/>
          </p:nvPr>
        </p:nvSpPr>
        <p:spPr/>
        <p:txBody>
          <a:bodyPr/>
          <a:lstStyle/>
          <a:p>
            <a:r>
              <a:rPr lang="en-US" dirty="0"/>
              <a:t>NN problem definition (training, no normalization)</a:t>
            </a:r>
          </a:p>
          <a:p>
            <a:endParaRPr lang="en-US" dirty="0"/>
          </a:p>
          <a:p>
            <a:endParaRPr lang="en-US" dirty="0"/>
          </a:p>
          <a:p>
            <a:endParaRPr lang="en-US" dirty="0"/>
          </a:p>
          <a:p>
            <a:endParaRPr lang="en-US" dirty="0"/>
          </a:p>
          <a:p>
            <a:endParaRPr lang="en-US" dirty="0"/>
          </a:p>
          <a:p>
            <a:endParaRPr lang="en-US" dirty="0"/>
          </a:p>
          <a:p>
            <a:r>
              <a:rPr lang="en-US" dirty="0"/>
              <a:t>Additional modification for GP</a:t>
            </a:r>
          </a:p>
          <a:p>
            <a:pPr lvl="1"/>
            <a:r>
              <a:rPr lang="en-US" dirty="0"/>
              <a:t>Change exponent 2 to 1.9 (to prevent singularity in the correlation matrix)</a:t>
            </a:r>
          </a:p>
          <a:p>
            <a:endParaRPr lang="en-US" dirty="0"/>
          </a:p>
        </p:txBody>
      </p:sp>
      <p:sp>
        <p:nvSpPr>
          <p:cNvPr id="3" name="Title 2">
            <a:extLst>
              <a:ext uri="{FF2B5EF4-FFF2-40B4-BE49-F238E27FC236}">
                <a16:creationId xmlns:a16="http://schemas.microsoft.com/office/drawing/2014/main" id="{0E0D77D1-CF25-45CC-B7AE-B155BAAE9389}"/>
              </a:ext>
            </a:extLst>
          </p:cNvPr>
          <p:cNvSpPr>
            <a:spLocks noGrp="1"/>
          </p:cNvSpPr>
          <p:nvPr>
            <p:ph type="title"/>
          </p:nvPr>
        </p:nvSpPr>
        <p:spPr/>
        <p:txBody>
          <a:bodyPr/>
          <a:lstStyle/>
          <a:p>
            <a:r>
              <a:rPr lang="en-US" dirty="0"/>
              <a:t>Matlab Codes for Crack Growth cont.</a:t>
            </a:r>
          </a:p>
        </p:txBody>
      </p:sp>
      <p:sp>
        <p:nvSpPr>
          <p:cNvPr id="6" name="TextBox 5">
            <a:extLst>
              <a:ext uri="{FF2B5EF4-FFF2-40B4-BE49-F238E27FC236}">
                <a16:creationId xmlns:a16="http://schemas.microsoft.com/office/drawing/2014/main" id="{A4E7CF0F-AFD3-4203-8844-C9467C3F3D13}"/>
              </a:ext>
            </a:extLst>
          </p:cNvPr>
          <p:cNvSpPr txBox="1"/>
          <p:nvPr/>
        </p:nvSpPr>
        <p:spPr>
          <a:xfrm>
            <a:off x="435006" y="1664979"/>
            <a:ext cx="8534400" cy="2308324"/>
          </a:xfrm>
          <a:prstGeom prst="rect">
            <a:avLst/>
          </a:prstGeom>
          <a:noFill/>
        </p:spPr>
        <p:txBody>
          <a:bodyPr wrap="square">
            <a:spAutoFit/>
          </a:bodyPr>
          <a:lstStyle/>
          <a:p>
            <a:pPr marL="0" marR="0" hangingPunct="0">
              <a:spcBef>
                <a:spcPts val="120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=3;                    % num. of previous data as the input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nm=size(y,2); a=0; b=0;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l=1:nT;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for k=1:nt(l)-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(k+a,1:nx*nm)=reshape(y(</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,:),1,nx*nm);</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k+nx+b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end; a=size(xTrain,1); b=sum(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(1:l));</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DD87C67B-432E-4765-B80F-01BD9316B820}"/>
              </a:ext>
            </a:extLst>
          </p:cNvPr>
          <p:cNvSpPr txBox="1"/>
          <p:nvPr/>
        </p:nvSpPr>
        <p:spPr>
          <a:xfrm>
            <a:off x="871491" y="5324214"/>
            <a:ext cx="7661429" cy="369332"/>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)=exp(-(norm(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(k,:)-x0(l,:))/h)^1.9);</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0031907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B74AAC-AC81-4B01-B673-6F2779D71D06}"/>
              </a:ext>
            </a:extLst>
          </p:cNvPr>
          <p:cNvSpPr>
            <a:spLocks noGrp="1"/>
          </p:cNvSpPr>
          <p:nvPr>
            <p:ph type="body" sz="quarter" idx="10"/>
          </p:nvPr>
        </p:nvSpPr>
        <p:spPr/>
        <p:txBody>
          <a:bodyPr/>
          <a:lstStyle/>
          <a:p>
            <a:r>
              <a:rPr lang="en-US" dirty="0"/>
              <a:t>GP Problem definition 2 (Prediction Stage)</a:t>
            </a:r>
          </a:p>
          <a:p>
            <a:endParaRPr lang="en-US" dirty="0"/>
          </a:p>
          <a:p>
            <a:endParaRPr lang="en-US" dirty="0"/>
          </a:p>
          <a:p>
            <a:endParaRPr lang="en-US" dirty="0"/>
          </a:p>
          <a:p>
            <a:endParaRPr lang="en-US" dirty="0"/>
          </a:p>
          <a:p>
            <a:endParaRPr lang="en-US" dirty="0"/>
          </a:p>
          <a:p>
            <a:r>
              <a:rPr lang="en-US" dirty="0"/>
              <a:t>NN Problem definition 2 (Prediction Stage, no-normalization)</a:t>
            </a:r>
          </a:p>
          <a:p>
            <a:endParaRPr lang="en-US" dirty="0"/>
          </a:p>
        </p:txBody>
      </p:sp>
      <p:sp>
        <p:nvSpPr>
          <p:cNvPr id="3" name="Title 2">
            <a:extLst>
              <a:ext uri="{FF2B5EF4-FFF2-40B4-BE49-F238E27FC236}">
                <a16:creationId xmlns:a16="http://schemas.microsoft.com/office/drawing/2014/main" id="{60FD91B7-228B-49EE-9076-C0F17031320F}"/>
              </a:ext>
            </a:extLst>
          </p:cNvPr>
          <p:cNvSpPr>
            <a:spLocks noGrp="1"/>
          </p:cNvSpPr>
          <p:nvPr>
            <p:ph type="title"/>
          </p:nvPr>
        </p:nvSpPr>
        <p:spPr/>
        <p:txBody>
          <a:bodyPr/>
          <a:lstStyle/>
          <a:p>
            <a:r>
              <a:rPr lang="en-US" dirty="0"/>
              <a:t>Matlab Codes for Crack Growth cont.</a:t>
            </a:r>
          </a:p>
        </p:txBody>
      </p:sp>
      <p:sp>
        <p:nvSpPr>
          <p:cNvPr id="6" name="TextBox 5">
            <a:extLst>
              <a:ext uri="{FF2B5EF4-FFF2-40B4-BE49-F238E27FC236}">
                <a16:creationId xmlns:a16="http://schemas.microsoft.com/office/drawing/2014/main" id="{A25A30BB-837B-40C5-B27E-24CC7824305E}"/>
              </a:ext>
            </a:extLst>
          </p:cNvPr>
          <p:cNvSpPr txBox="1"/>
          <p:nvPr/>
        </p:nvSpPr>
        <p:spPr>
          <a:xfrm>
            <a:off x="304800" y="1549081"/>
            <a:ext cx="8534400" cy="2031325"/>
          </a:xfrm>
          <a:prstGeom prst="rect">
            <a:avLst/>
          </a:prstGeom>
          <a:noFill/>
        </p:spPr>
        <p:txBody>
          <a:bodyPr wrap="square">
            <a:spAutoFit/>
          </a:bodyPr>
          <a:lstStyle/>
          <a:p>
            <a:pPr marL="0" marR="0" hangingPunct="0">
              <a:spcBef>
                <a:spcPts val="120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input=y0(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end-nx:end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k=1:length(time(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=reshape(input(k:(k-1)+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,:),1,nx*nm);</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GPSIM(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xNew,funcOrd,hH,R,thetaH,sigmaH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if k&gt;1 input(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 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8BFA35CD-260A-44A7-9287-EB082B05282F}"/>
              </a:ext>
            </a:extLst>
          </p:cNvPr>
          <p:cNvSpPr txBox="1"/>
          <p:nvPr/>
        </p:nvSpPr>
        <p:spPr>
          <a:xfrm>
            <a:off x="304800" y="4281938"/>
            <a:ext cx="8534400" cy="1754326"/>
          </a:xfrm>
          <a:prstGeom prst="rect">
            <a:avLst/>
          </a:prstGeom>
          <a:noFill/>
        </p:spPr>
        <p:txBody>
          <a:bodyPr wrap="square">
            <a:spAutoFit/>
          </a:bodyPr>
          <a:lstStyle/>
          <a:p>
            <a:pPr marL="0" marR="0" hangingPunct="0">
              <a:spcBef>
                <a:spcPts val="120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input=y(</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end-nx:end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for k=1:length(time(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=reshape(input(k:(k-1)+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,:),1,nx*nm);</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netModel,xNew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if k&gt;1, input(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0452771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0DB508-BEFC-42D2-9FE6-2D82FA6A986F}"/>
              </a:ext>
            </a:extLst>
          </p:cNvPr>
          <p:cNvSpPr>
            <a:spLocks noGrp="1"/>
          </p:cNvSpPr>
          <p:nvPr>
            <p:ph type="body" sz="quarter" idx="10"/>
          </p:nvPr>
        </p:nvSpPr>
        <p:spPr/>
        <p:txBody>
          <a:bodyPr/>
          <a:lstStyle/>
          <a:p>
            <a:r>
              <a:rPr lang="en-US" dirty="0"/>
              <a:t>Calling convention</a:t>
            </a:r>
          </a:p>
          <a:p>
            <a:pPr lvl="1"/>
            <a:r>
              <a:rPr lang="en-US" dirty="0"/>
              <a:t>GP</a:t>
            </a:r>
          </a:p>
          <a:p>
            <a:pPr lvl="1"/>
            <a:endParaRPr lang="en-US" dirty="0"/>
          </a:p>
          <a:p>
            <a:pPr lvl="1"/>
            <a:r>
              <a:rPr lang="en-US" dirty="0"/>
              <a:t>NN</a:t>
            </a:r>
          </a:p>
          <a:p>
            <a:pPr lvl="1"/>
            <a:endParaRPr lang="en-US" dirty="0"/>
          </a:p>
        </p:txBody>
      </p:sp>
      <p:sp>
        <p:nvSpPr>
          <p:cNvPr id="3" name="Title 2">
            <a:extLst>
              <a:ext uri="{FF2B5EF4-FFF2-40B4-BE49-F238E27FC236}">
                <a16:creationId xmlns:a16="http://schemas.microsoft.com/office/drawing/2014/main" id="{3DA1AA0D-14A7-4FB9-AA85-5C0A2F94ED3F}"/>
              </a:ext>
            </a:extLst>
          </p:cNvPr>
          <p:cNvSpPr>
            <a:spLocks noGrp="1"/>
          </p:cNvSpPr>
          <p:nvPr>
            <p:ph type="title"/>
          </p:nvPr>
        </p:nvSpPr>
        <p:spPr/>
        <p:txBody>
          <a:bodyPr/>
          <a:lstStyle/>
          <a:p>
            <a:r>
              <a:rPr lang="en-US" dirty="0"/>
              <a:t>Matlab Codes for Crack Growth cont.</a:t>
            </a:r>
          </a:p>
        </p:txBody>
      </p:sp>
      <p:sp>
        <p:nvSpPr>
          <p:cNvPr id="6" name="TextBox 5">
            <a:extLst>
              <a:ext uri="{FF2B5EF4-FFF2-40B4-BE49-F238E27FC236}">
                <a16:creationId xmlns:a16="http://schemas.microsoft.com/office/drawing/2014/main" id="{6745A39A-0A33-422E-B129-B04AB1B0110C}"/>
              </a:ext>
            </a:extLst>
          </p:cNvPr>
          <p:cNvSpPr txBox="1"/>
          <p:nvPr/>
        </p:nvSpPr>
        <p:spPr>
          <a:xfrm>
            <a:off x="878889" y="2023583"/>
            <a:ext cx="4580876" cy="267381"/>
          </a:xfrm>
          <a:prstGeom prst="rect">
            <a:avLst/>
          </a:prstGeom>
          <a:noFill/>
        </p:spPr>
        <p:txBody>
          <a:bodyPr wrap="square">
            <a:spAutoFit/>
          </a:bodyPr>
          <a:lstStyle/>
          <a:p>
            <a:pPr marL="0" marR="0" hangingPunct="0">
              <a:lnSpc>
                <a:spcPts val="1100"/>
              </a:lnSpc>
              <a:spcBef>
                <a:spcPts val="1200"/>
              </a:spcBef>
              <a:spcAft>
                <a:spcPts val="120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=GP(1,0.1);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A407D4EE-AADD-4980-9C56-AC3EF301889B}"/>
              </a:ext>
            </a:extLst>
          </p:cNvPr>
          <p:cNvSpPr txBox="1"/>
          <p:nvPr/>
        </p:nvSpPr>
        <p:spPr>
          <a:xfrm>
            <a:off x="878889" y="2980366"/>
            <a:ext cx="5646198" cy="267381"/>
          </a:xfrm>
          <a:prstGeom prst="rect">
            <a:avLst/>
          </a:prstGeom>
          <a:noFill/>
        </p:spPr>
        <p:txBody>
          <a:bodyPr wrap="square">
            <a:spAutoFit/>
          </a:bodyPr>
          <a:lstStyle/>
          <a:p>
            <a:pPr marL="0" marR="0" hangingPunct="0">
              <a:lnSpc>
                <a:spcPts val="1100"/>
              </a:lnSpc>
              <a:spcBef>
                <a:spcPts val="1200"/>
              </a:spcBef>
              <a:spcAft>
                <a:spcPts val="120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purelin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purelin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147593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F07A0C-5EE4-4CBF-8D42-D8D1AEA2632B}"/>
              </a:ext>
            </a:extLst>
          </p:cNvPr>
          <p:cNvSpPr>
            <a:spLocks noGrp="1"/>
          </p:cNvSpPr>
          <p:nvPr>
            <p:ph type="body" sz="quarter" idx="10"/>
          </p:nvPr>
        </p:nvSpPr>
        <p:spPr/>
        <p:txBody>
          <a:bodyPr/>
          <a:lstStyle/>
          <a:p>
            <a:r>
              <a:rPr lang="en-US" dirty="0"/>
              <a:t>Linear global function (GP) and activation function (NN) </a:t>
            </a:r>
            <a:r>
              <a:rPr lang="en-US" dirty="0">
                <a:sym typeface="Wingdings" panose="05000000000000000000" pitchFamily="2" charset="2"/>
              </a:rPr>
              <a:t> still can predict nonlinear degradation</a:t>
            </a:r>
          </a:p>
          <a:p>
            <a:pPr lvl="1"/>
            <a:r>
              <a:rPr lang="en-US" dirty="0"/>
              <a:t>because the relation between previous three degradation data and the current degradation data can be captured by a linear function</a:t>
            </a:r>
          </a:p>
          <a:p>
            <a:r>
              <a:rPr lang="en-US" dirty="0"/>
              <a:t>GP is accurate with small prediction uncertainty</a:t>
            </a:r>
          </a:p>
          <a:p>
            <a:pPr lvl="1"/>
            <a:r>
              <a:rPr lang="en-US" dirty="0"/>
              <a:t>Reversed trend after 3000 cycles because of extrapolation</a:t>
            </a:r>
          </a:p>
          <a:p>
            <a:pPr lvl="1"/>
            <a:endParaRPr lang="en-US" dirty="0"/>
          </a:p>
        </p:txBody>
      </p:sp>
      <p:sp>
        <p:nvSpPr>
          <p:cNvPr id="3" name="Title 2">
            <a:extLst>
              <a:ext uri="{FF2B5EF4-FFF2-40B4-BE49-F238E27FC236}">
                <a16:creationId xmlns:a16="http://schemas.microsoft.com/office/drawing/2014/main" id="{AE208F37-CA2D-42FB-86D5-433C9A3CF920}"/>
              </a:ext>
            </a:extLst>
          </p:cNvPr>
          <p:cNvSpPr>
            <a:spLocks noGrp="1"/>
          </p:cNvSpPr>
          <p:nvPr>
            <p:ph type="title"/>
          </p:nvPr>
        </p:nvSpPr>
        <p:spPr/>
        <p:txBody>
          <a:bodyPr/>
          <a:lstStyle/>
          <a:p>
            <a:r>
              <a:rPr lang="en-US" dirty="0"/>
              <a:t>Results</a:t>
            </a:r>
          </a:p>
        </p:txBody>
      </p:sp>
      <p:pic>
        <p:nvPicPr>
          <p:cNvPr id="4" name="그림 16">
            <a:extLst>
              <a:ext uri="{FF2B5EF4-FFF2-40B4-BE49-F238E27FC236}">
                <a16:creationId xmlns:a16="http://schemas.microsoft.com/office/drawing/2014/main" id="{73120EDE-0563-4687-A192-3B52DFE1CE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10" y="3576626"/>
            <a:ext cx="3903436" cy="2926080"/>
          </a:xfrm>
          <a:prstGeom prst="rect">
            <a:avLst/>
          </a:prstGeom>
          <a:noFill/>
          <a:ln>
            <a:noFill/>
          </a:ln>
        </p:spPr>
      </p:pic>
      <p:pic>
        <p:nvPicPr>
          <p:cNvPr id="5" name="그림 28">
            <a:extLst>
              <a:ext uri="{FF2B5EF4-FFF2-40B4-BE49-F238E27FC236}">
                <a16:creationId xmlns:a16="http://schemas.microsoft.com/office/drawing/2014/main" id="{A88AD1F7-9392-48F1-A73E-36FF47C197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0" y="3525673"/>
            <a:ext cx="3903436" cy="2926080"/>
          </a:xfrm>
          <a:prstGeom prst="rect">
            <a:avLst/>
          </a:prstGeom>
          <a:noFill/>
          <a:ln>
            <a:noFill/>
          </a:ln>
        </p:spPr>
      </p:pic>
      <p:sp>
        <p:nvSpPr>
          <p:cNvPr id="6" name="TextBox 5">
            <a:extLst>
              <a:ext uri="{FF2B5EF4-FFF2-40B4-BE49-F238E27FC236}">
                <a16:creationId xmlns:a16="http://schemas.microsoft.com/office/drawing/2014/main" id="{5D5D0C99-16C1-4FDB-988D-F474FD367FB7}"/>
              </a:ext>
            </a:extLst>
          </p:cNvPr>
          <p:cNvSpPr txBox="1"/>
          <p:nvPr/>
        </p:nvSpPr>
        <p:spPr>
          <a:xfrm>
            <a:off x="2252638" y="3525673"/>
            <a:ext cx="333425" cy="276999"/>
          </a:xfrm>
          <a:prstGeom prst="rect">
            <a:avLst/>
          </a:prstGeom>
          <a:noFill/>
        </p:spPr>
        <p:txBody>
          <a:bodyPr wrap="none" lIns="0" tIns="0" rIns="0" bIns="0" rtlCol="0">
            <a:spAutoFit/>
          </a:bodyPr>
          <a:lstStyle/>
          <a:p>
            <a:pPr algn="l"/>
            <a:r>
              <a:rPr lang="en-US" b="0" dirty="0">
                <a:latin typeface="Arial" panose="020B0604020202020204" pitchFamily="34" charset="0"/>
                <a:cs typeface="Arial" panose="020B0604020202020204" pitchFamily="34" charset="0"/>
              </a:rPr>
              <a:t>GP</a:t>
            </a:r>
          </a:p>
        </p:txBody>
      </p:sp>
      <p:sp>
        <p:nvSpPr>
          <p:cNvPr id="7" name="TextBox 6">
            <a:extLst>
              <a:ext uri="{FF2B5EF4-FFF2-40B4-BE49-F238E27FC236}">
                <a16:creationId xmlns:a16="http://schemas.microsoft.com/office/drawing/2014/main" id="{A6EB9D50-0BE9-47DA-BEC6-F4BEFDA4C76F}"/>
              </a:ext>
            </a:extLst>
          </p:cNvPr>
          <p:cNvSpPr txBox="1"/>
          <p:nvPr/>
        </p:nvSpPr>
        <p:spPr>
          <a:xfrm>
            <a:off x="6557937" y="3525673"/>
            <a:ext cx="333425" cy="276999"/>
          </a:xfrm>
          <a:prstGeom prst="rect">
            <a:avLst/>
          </a:prstGeom>
          <a:noFill/>
        </p:spPr>
        <p:txBody>
          <a:bodyPr wrap="none" lIns="0" tIns="0" rIns="0" bIns="0" rtlCol="0">
            <a:spAutoFit/>
          </a:bodyPr>
          <a:lstStyle/>
          <a:p>
            <a:pPr algn="l"/>
            <a:r>
              <a:rPr lang="en-US" b="0" dirty="0">
                <a:latin typeface="Arial" panose="020B0604020202020204" pitchFamily="34" charset="0"/>
                <a:cs typeface="Arial" panose="020B0604020202020204" pitchFamily="34" charset="0"/>
              </a:rPr>
              <a:t>NN</a:t>
            </a:r>
          </a:p>
        </p:txBody>
      </p:sp>
    </p:spTree>
    <p:extLst>
      <p:ext uri="{BB962C8B-B14F-4D97-AF65-F5344CB8AC3E}">
        <p14:creationId xmlns:p14="http://schemas.microsoft.com/office/powerpoint/2010/main" val="145389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48A823F-0D89-4C2C-8B17-52ABC23B0137}"/>
                  </a:ext>
                </a:extLst>
              </p:cNvPr>
              <p:cNvSpPr>
                <a:spLocks noGrp="1"/>
              </p:cNvSpPr>
              <p:nvPr>
                <p:ph type="body" sz="quarter" idx="10"/>
              </p:nvPr>
            </p:nvSpPr>
            <p:spPr/>
            <p:txBody>
              <a:bodyPr/>
              <a:lstStyle/>
              <a:p>
                <a:r>
                  <a:rPr lang="en-US" dirty="0"/>
                  <a:t>Approximate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+0.5</m:t>
                    </m:r>
                    <m:r>
                      <m:rPr>
                        <m:sty m:val="p"/>
                      </m:rPr>
                      <a:rPr lang="en-US" b="0" i="0" smtClean="0">
                        <a:latin typeface="Cambria Math" panose="02040503050406030204" pitchFamily="18" charset="0"/>
                      </a:rPr>
                      <m:t>sin</m:t>
                    </m:r>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using 21 equally-spaced samples in the range of [1, 9]</a:t>
                </a:r>
              </a:p>
              <a:p>
                <a:r>
                  <a:rPr lang="en-US" dirty="0"/>
                  <a:t>Fit the 21 samples using </a:t>
                </a:r>
                <a:r>
                  <a:rPr lang="en-US" dirty="0" err="1"/>
                  <a:t>newrb</a:t>
                </a:r>
                <a:r>
                  <a:rPr lang="en-US" dirty="0"/>
                  <a:t> (Matlab) radial-basis neural network in the range of [0, 10]</a:t>
                </a:r>
              </a:p>
              <a:p>
                <a:r>
                  <a:rPr lang="en-US" dirty="0"/>
                  <a:t>Surrogate fits are extremely accurate in [1, 9], but miserably failed in [0, 1] and [9, 10]</a:t>
                </a:r>
              </a:p>
            </p:txBody>
          </p:sp>
        </mc:Choice>
        <mc:Fallback xmlns="">
          <p:sp>
            <p:nvSpPr>
              <p:cNvPr id="2" name="Text Placeholder 1">
                <a:extLst>
                  <a:ext uri="{FF2B5EF4-FFF2-40B4-BE49-F238E27FC236}">
                    <a16:creationId xmlns:a16="http://schemas.microsoft.com/office/drawing/2014/main" id="{648A823F-0D89-4C2C-8B17-52ABC23B013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71C4DBC-6842-4406-A1D9-4E206617F723}"/>
              </a:ext>
            </a:extLst>
          </p:cNvPr>
          <p:cNvSpPr>
            <a:spLocks noGrp="1"/>
          </p:cNvSpPr>
          <p:nvPr>
            <p:ph type="title"/>
          </p:nvPr>
        </p:nvSpPr>
        <p:spPr/>
        <p:txBody>
          <a:bodyPr/>
          <a:lstStyle/>
          <a:p>
            <a:r>
              <a:rPr lang="en-US" dirty="0"/>
              <a:t>Interpolation vs. Extrapolation in Surrogate</a:t>
            </a:r>
          </a:p>
        </p:txBody>
      </p:sp>
      <p:pic>
        <p:nvPicPr>
          <p:cNvPr id="4" name="Picture 3">
            <a:extLst>
              <a:ext uri="{FF2B5EF4-FFF2-40B4-BE49-F238E27FC236}">
                <a16:creationId xmlns:a16="http://schemas.microsoft.com/office/drawing/2014/main" id="{86D047FA-6E52-4426-9B17-F3B67541DBD6}"/>
              </a:ext>
            </a:extLst>
          </p:cNvPr>
          <p:cNvPicPr/>
          <p:nvPr/>
        </p:nvPicPr>
        <p:blipFill>
          <a:blip r:embed="rId3"/>
          <a:stretch>
            <a:fillRect/>
          </a:stretch>
        </p:blipFill>
        <p:spPr>
          <a:xfrm>
            <a:off x="4344064" y="2920924"/>
            <a:ext cx="4388810" cy="3659525"/>
          </a:xfrm>
          <a:prstGeom prst="rect">
            <a:avLst/>
          </a:prstGeom>
        </p:spPr>
      </p:pic>
      <p:sp>
        <p:nvSpPr>
          <p:cNvPr id="7" name="TextBox 6">
            <a:extLst>
              <a:ext uri="{FF2B5EF4-FFF2-40B4-BE49-F238E27FC236}">
                <a16:creationId xmlns:a16="http://schemas.microsoft.com/office/drawing/2014/main" id="{7280F5A5-1A93-4BBC-A3B8-42276AA97619}"/>
              </a:ext>
            </a:extLst>
          </p:cNvPr>
          <p:cNvSpPr txBox="1"/>
          <p:nvPr/>
        </p:nvSpPr>
        <p:spPr>
          <a:xfrm>
            <a:off x="567733" y="3596524"/>
            <a:ext cx="3670005" cy="2308324"/>
          </a:xfrm>
          <a:prstGeom prst="rect">
            <a:avLst/>
          </a:prstGeom>
          <a:noFill/>
        </p:spPr>
        <p:txBody>
          <a:bodyPr wrap="square">
            <a:spAutoFit/>
          </a:bodyPr>
          <a:lstStyle/>
          <a:p>
            <a:pPr marL="0" marR="0" hangingPunct="0">
              <a:spcBef>
                <a:spcPts val="120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(1,9,21); </a:t>
            </a:r>
            <a:b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b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y=x+0.5*sin(5*x);</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newrb</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linspace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(0,10,101); </a:t>
            </a:r>
            <a:b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b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=xf+0.5*sin(5*</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ysim</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net,xf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xf,yf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hold on; </a:t>
            </a:r>
            <a:b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b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plot(xf,</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ysim</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986817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B0211-424E-4CC4-9EE0-856D1D4CBF43}"/>
              </a:ext>
            </a:extLst>
          </p:cNvPr>
          <p:cNvSpPr>
            <a:spLocks noGrp="1"/>
          </p:cNvSpPr>
          <p:nvPr>
            <p:ph type="body" sz="quarter" idx="10"/>
          </p:nvPr>
        </p:nvSpPr>
        <p:spPr/>
        <p:txBody>
          <a:bodyPr/>
          <a:lstStyle/>
          <a:p>
            <a:r>
              <a:rPr lang="en-US" dirty="0"/>
              <a:t>NN: out of 30 repetitions</a:t>
            </a:r>
          </a:p>
          <a:p>
            <a:pPr lvl="1"/>
            <a:r>
              <a:rPr lang="en-US" dirty="0"/>
              <a:t>19 failed to satisfy 2 regulations: outliers and monotonicity</a:t>
            </a:r>
          </a:p>
          <a:p>
            <a:pPr lvl="1"/>
            <a:r>
              <a:rPr lang="en-US" dirty="0"/>
              <a:t>Larger prediction uncertainty than GP</a:t>
            </a:r>
          </a:p>
          <a:p>
            <a:r>
              <a:rPr lang="en-US" dirty="0"/>
              <a:t>RUL prediction</a:t>
            </a:r>
          </a:p>
        </p:txBody>
      </p:sp>
      <p:sp>
        <p:nvSpPr>
          <p:cNvPr id="3" name="Title 2">
            <a:extLst>
              <a:ext uri="{FF2B5EF4-FFF2-40B4-BE49-F238E27FC236}">
                <a16:creationId xmlns:a16="http://schemas.microsoft.com/office/drawing/2014/main" id="{D37BAF65-35C5-45D1-AE25-168DBE0C08E2}"/>
              </a:ext>
            </a:extLst>
          </p:cNvPr>
          <p:cNvSpPr>
            <a:spLocks noGrp="1"/>
          </p:cNvSpPr>
          <p:nvPr>
            <p:ph type="title"/>
          </p:nvPr>
        </p:nvSpPr>
        <p:spPr/>
        <p:txBody>
          <a:bodyPr/>
          <a:lstStyle/>
          <a:p>
            <a:r>
              <a:rPr lang="en-US" dirty="0"/>
              <a:t>Results cont.</a:t>
            </a:r>
          </a:p>
        </p:txBody>
      </p:sp>
      <p:pic>
        <p:nvPicPr>
          <p:cNvPr id="4" name="그림 4096">
            <a:extLst>
              <a:ext uri="{FF2B5EF4-FFF2-40B4-BE49-F238E27FC236}">
                <a16:creationId xmlns:a16="http://schemas.microsoft.com/office/drawing/2014/main" id="{48DB0130-56EA-43BF-AF95-9FEF2387FE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564" y="3064033"/>
            <a:ext cx="3903436" cy="2926080"/>
          </a:xfrm>
          <a:prstGeom prst="rect">
            <a:avLst/>
          </a:prstGeom>
          <a:noFill/>
          <a:ln>
            <a:noFill/>
          </a:ln>
        </p:spPr>
      </p:pic>
      <p:pic>
        <p:nvPicPr>
          <p:cNvPr id="5" name="그림 29">
            <a:extLst>
              <a:ext uri="{FF2B5EF4-FFF2-40B4-BE49-F238E27FC236}">
                <a16:creationId xmlns:a16="http://schemas.microsoft.com/office/drawing/2014/main" id="{C58416A7-5828-400F-BBA8-F6D5E90844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3882" y="3064033"/>
            <a:ext cx="3903436" cy="2926080"/>
          </a:xfrm>
          <a:prstGeom prst="rect">
            <a:avLst/>
          </a:prstGeom>
          <a:noFill/>
          <a:ln>
            <a:noFill/>
          </a:ln>
        </p:spPr>
      </p:pic>
    </p:spTree>
    <p:extLst>
      <p:ext uri="{BB962C8B-B14F-4D97-AF65-F5344CB8AC3E}">
        <p14:creationId xmlns:p14="http://schemas.microsoft.com/office/powerpoint/2010/main" val="12896297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Issues in Data-Driven Prognostics</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71205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63435-6B1A-4006-970E-991FC19949A5}"/>
              </a:ext>
            </a:extLst>
          </p:cNvPr>
          <p:cNvSpPr>
            <a:spLocks noGrp="1"/>
          </p:cNvSpPr>
          <p:nvPr>
            <p:ph type="body" sz="quarter" idx="10"/>
          </p:nvPr>
        </p:nvSpPr>
        <p:spPr/>
        <p:txBody>
          <a:bodyPr/>
          <a:lstStyle/>
          <a:p>
            <a:r>
              <a:rPr lang="en-US" dirty="0"/>
              <a:t>Global function</a:t>
            </a:r>
          </a:p>
          <a:p>
            <a:pPr lvl="1"/>
            <a:r>
              <a:rPr lang="en-US" dirty="0"/>
              <a:t>performance largely depends on global and covariance functions</a:t>
            </a:r>
          </a:p>
          <a:p>
            <a:pPr lvl="1"/>
            <a:r>
              <a:rPr lang="en-US" dirty="0"/>
              <a:t>Conventional interpolation: global function is not important (ordinary Kriging)</a:t>
            </a:r>
          </a:p>
          <a:p>
            <a:pPr lvl="1"/>
            <a:r>
              <a:rPr lang="en-US" dirty="0"/>
              <a:t>Prognostics: extrapolation, global function is as important as covariance </a:t>
            </a:r>
            <a:r>
              <a:rPr lang="en-US" dirty="0" err="1"/>
              <a:t>fn</a:t>
            </a:r>
            <a:endParaRPr lang="en-US" dirty="0"/>
          </a:p>
          <a:p>
            <a:pPr lvl="1"/>
            <a:r>
              <a:rPr lang="en-US" dirty="0"/>
              <a:t>not much literature on selecting or updating the global function to improve the prediction capability in the extrapolation region</a:t>
            </a:r>
          </a:p>
          <a:p>
            <a:r>
              <a:rPr lang="en-US" dirty="0"/>
              <a:t>Covariance function</a:t>
            </a:r>
          </a:p>
          <a:p>
            <a:pPr lvl="1"/>
            <a:r>
              <a:rPr lang="en-US" dirty="0"/>
              <a:t>determine GP simulation quality for entire regions</a:t>
            </a:r>
          </a:p>
          <a:p>
            <a:pPr lvl="1"/>
            <a:r>
              <a:rPr lang="en-US" dirty="0"/>
              <a:t>non-stationary covariance function:  adapts to variable smoothness by adding or multiplying simple covariance functions</a:t>
            </a:r>
          </a:p>
          <a:p>
            <a:pPr lvl="1"/>
            <a:r>
              <a:rPr lang="en-US" dirty="0"/>
              <a:t>Non-stationary covariance function requires more parameters</a:t>
            </a:r>
          </a:p>
        </p:txBody>
      </p:sp>
      <p:sp>
        <p:nvSpPr>
          <p:cNvPr id="3" name="Title 2">
            <a:extLst>
              <a:ext uri="{FF2B5EF4-FFF2-40B4-BE49-F238E27FC236}">
                <a16:creationId xmlns:a16="http://schemas.microsoft.com/office/drawing/2014/main" id="{E2057EC9-00CD-428E-9684-EF84DF49C5D8}"/>
              </a:ext>
            </a:extLst>
          </p:cNvPr>
          <p:cNvSpPr>
            <a:spLocks noGrp="1"/>
          </p:cNvSpPr>
          <p:nvPr>
            <p:ph type="title"/>
          </p:nvPr>
        </p:nvSpPr>
        <p:spPr/>
        <p:txBody>
          <a:bodyPr/>
          <a:lstStyle/>
          <a:p>
            <a:r>
              <a:rPr lang="en-US" dirty="0"/>
              <a:t>Model-Form Adequacy for GP</a:t>
            </a:r>
          </a:p>
        </p:txBody>
      </p:sp>
    </p:spTree>
    <p:extLst>
      <p:ext uri="{BB962C8B-B14F-4D97-AF65-F5344CB8AC3E}">
        <p14:creationId xmlns:p14="http://schemas.microsoft.com/office/powerpoint/2010/main" val="31167125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7158E-16EC-48A4-A928-CAE829896B77}"/>
              </a:ext>
            </a:extLst>
          </p:cNvPr>
          <p:cNvSpPr>
            <a:spLocks noGrp="1"/>
          </p:cNvSpPr>
          <p:nvPr>
            <p:ph type="body" sz="quarter" idx="10"/>
          </p:nvPr>
        </p:nvSpPr>
        <p:spPr/>
        <p:txBody>
          <a:bodyPr/>
          <a:lstStyle/>
          <a:p>
            <a:r>
              <a:rPr lang="en-US" dirty="0"/>
              <a:t>Network model = selecting the number of hidden nodes, hidden layers and input nodes</a:t>
            </a:r>
          </a:p>
          <a:p>
            <a:r>
              <a:rPr lang="en-US" dirty="0"/>
              <a:t>Determining hidden layers/nodes</a:t>
            </a:r>
          </a:p>
          <a:p>
            <a:pPr lvl="1"/>
            <a:r>
              <a:rPr lang="en-US" dirty="0"/>
              <a:t>one or two hidden layers are commonly used</a:t>
            </a:r>
          </a:p>
          <a:p>
            <a:pPr lvl="1"/>
            <a:r>
              <a:rPr lang="en-US" dirty="0"/>
              <a:t>It is possible to determine the optimal number of hidden nodes using MSE</a:t>
            </a:r>
          </a:p>
          <a:p>
            <a:pPr lvl="1"/>
            <a:r>
              <a:rPr lang="en-US" dirty="0"/>
              <a:t>Or, measuring complexity of function to determine the number of nodes</a:t>
            </a:r>
          </a:p>
          <a:p>
            <a:r>
              <a:rPr lang="en-US" dirty="0"/>
              <a:t>Determining input nodes</a:t>
            </a:r>
          </a:p>
          <a:p>
            <a:pPr lvl="1"/>
            <a:r>
              <a:rPr lang="en-US" dirty="0"/>
              <a:t>Input nodes = available information, time, loading conditions, and degradation data</a:t>
            </a:r>
          </a:p>
          <a:p>
            <a:pPr lvl="1"/>
            <a:r>
              <a:rPr lang="en-US" dirty="0"/>
              <a:t>Several past degradation data can be used as inputs</a:t>
            </a:r>
          </a:p>
          <a:p>
            <a:r>
              <a:rPr lang="en-US" dirty="0"/>
              <a:t>there is no universal procedure to establish a proper NN model</a:t>
            </a:r>
          </a:p>
        </p:txBody>
      </p:sp>
      <p:sp>
        <p:nvSpPr>
          <p:cNvPr id="3" name="Title 2">
            <a:extLst>
              <a:ext uri="{FF2B5EF4-FFF2-40B4-BE49-F238E27FC236}">
                <a16:creationId xmlns:a16="http://schemas.microsoft.com/office/drawing/2014/main" id="{3E4CD99D-8B86-43C5-9FFE-E6115CFA09B0}"/>
              </a:ext>
            </a:extLst>
          </p:cNvPr>
          <p:cNvSpPr>
            <a:spLocks noGrp="1"/>
          </p:cNvSpPr>
          <p:nvPr>
            <p:ph type="title"/>
          </p:nvPr>
        </p:nvSpPr>
        <p:spPr/>
        <p:txBody>
          <a:bodyPr/>
          <a:lstStyle/>
          <a:p>
            <a:r>
              <a:rPr lang="en-US" dirty="0"/>
              <a:t>Model-Form Adequacy for NN</a:t>
            </a:r>
          </a:p>
        </p:txBody>
      </p:sp>
    </p:spTree>
    <p:extLst>
      <p:ext uri="{BB962C8B-B14F-4D97-AF65-F5344CB8AC3E}">
        <p14:creationId xmlns:p14="http://schemas.microsoft.com/office/powerpoint/2010/main" val="28644958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1041CC0-F532-4D0D-AFFC-1F838A0551AB}"/>
                  </a:ext>
                </a:extLst>
              </p:cNvPr>
              <p:cNvSpPr>
                <a:spLocks noGrp="1"/>
              </p:cNvSpPr>
              <p:nvPr>
                <p:ph type="body" sz="quarter" idx="10"/>
              </p:nvPr>
            </p:nvSpPr>
            <p:spPr/>
            <p:txBody>
              <a:bodyPr/>
              <a:lstStyle/>
              <a:p>
                <a:r>
                  <a:rPr lang="en-US" dirty="0"/>
                  <a:t>Scale parameters (hyper-parameters)</a:t>
                </a:r>
              </a:p>
              <a:p>
                <a:pPr lvl="1"/>
                <a:r>
                  <a:rPr lang="en-US" dirty="0"/>
                  <a:t>determine the smoothness of the GP function</a:t>
                </a:r>
              </a:p>
              <a:p>
                <a:pPr lvl="1"/>
                <a:r>
                  <a:rPr lang="en-US" dirty="0"/>
                  <a:t>Large </a:t>
                </a:r>
                <a14:m>
                  <m:oMath xmlns:m="http://schemas.openxmlformats.org/officeDocument/2006/math">
                    <m:r>
                      <a:rPr lang="en-US" b="0" i="1" smtClean="0">
                        <a:latin typeface="Cambria Math" panose="02040503050406030204" pitchFamily="18" charset="0"/>
                      </a:rPr>
                      <m:t>h</m:t>
                    </m:r>
                  </m:oMath>
                </a14:m>
                <a:r>
                  <a:rPr lang="en-US" dirty="0"/>
                  <a:t> makes the prediction smooth; </a:t>
                </a:r>
                <a14:m>
                  <m:oMath xmlns:m="http://schemas.openxmlformats.org/officeDocument/2006/math">
                    <m:r>
                      <a:rPr lang="en-US" b="1" i="0" smtClean="0">
                        <a:latin typeface="Cambria Math" panose="02040503050406030204" pitchFamily="18" charset="0"/>
                      </a:rPr>
                      <m:t>𝐑</m:t>
                    </m:r>
                  </m:oMath>
                </a14:m>
                <a:r>
                  <a:rPr lang="en-US" dirty="0"/>
                  <a:t> becomes singular with too large </a:t>
                </a:r>
                <a14:m>
                  <m:oMath xmlns:m="http://schemas.openxmlformats.org/officeDocument/2006/math">
                    <m:r>
                      <a:rPr lang="en-US" i="1">
                        <a:latin typeface="Cambria Math" panose="02040503050406030204" pitchFamily="18" charset="0"/>
                      </a:rPr>
                      <m:t>h</m:t>
                    </m:r>
                  </m:oMath>
                </a14:m>
                <a:endParaRPr lang="en-US" dirty="0"/>
              </a:p>
              <a:p>
                <a:pPr lvl="1"/>
                <a:r>
                  <a:rPr lang="en-US" dirty="0"/>
                  <a:t>Generally, </a:t>
                </a:r>
                <a14:m>
                  <m:oMath xmlns:m="http://schemas.openxmlformats.org/officeDocument/2006/math">
                    <m:r>
                      <a:rPr lang="en-US" b="0" i="1" smtClean="0">
                        <a:latin typeface="Cambria Math" panose="02040503050406030204" pitchFamily="18" charset="0"/>
                      </a:rPr>
                      <m:t>h</m:t>
                    </m:r>
                  </m:oMath>
                </a14:m>
                <a:r>
                  <a:rPr lang="en-US" dirty="0"/>
                  <a:t> is determined by maximizing likelihood function</a:t>
                </a:r>
              </a:p>
              <a:p>
                <a:pPr lvl="1"/>
                <a:r>
                  <a:rPr lang="en-US" dirty="0"/>
                  <a:t>Optimal </a:t>
                </a:r>
                <a14:m>
                  <m:oMath xmlns:m="http://schemas.openxmlformats.org/officeDocument/2006/math">
                    <m:r>
                      <a:rPr lang="en-US" b="0" i="1" smtClean="0">
                        <a:latin typeface="Cambria Math" panose="02040503050406030204" pitchFamily="18" charset="0"/>
                      </a:rPr>
                      <m:t>h</m:t>
                    </m:r>
                  </m:oMath>
                </a14:m>
                <a:r>
                  <a:rPr lang="en-US" dirty="0"/>
                  <a:t> is difficult to find, and optimum </a:t>
                </a:r>
                <a14:m>
                  <m:oMath xmlns:m="http://schemas.openxmlformats.org/officeDocument/2006/math">
                    <m:r>
                      <a:rPr lang="en-US" i="1">
                        <a:latin typeface="Cambria Math" panose="02040503050406030204" pitchFamily="18" charset="0"/>
                      </a:rPr>
                      <m:t>h</m:t>
                    </m:r>
                  </m:oMath>
                </a14:m>
                <a:r>
                  <a:rPr lang="en-US" dirty="0"/>
                  <a:t> is not always the best selection</a:t>
                </a:r>
              </a:p>
              <a:p>
                <a:pPr lvl="1"/>
                <a14:m>
                  <m:oMath xmlns:m="http://schemas.openxmlformats.org/officeDocument/2006/math">
                    <m:r>
                      <a:rPr lang="en-US" b="0" i="1" smtClean="0">
                        <a:latin typeface="Cambria Math" panose="02040503050406030204" pitchFamily="18" charset="0"/>
                      </a:rPr>
                      <m:t>h</m:t>
                    </m:r>
                  </m:oMath>
                </a14:m>
                <a:r>
                  <a:rPr lang="en-US" dirty="0"/>
                  <a:t> can be considered as a distribution (work better than deterministic </a:t>
                </a:r>
                <a14:m>
                  <m:oMath xmlns:m="http://schemas.openxmlformats.org/officeDocument/2006/math">
                    <m:r>
                      <a:rPr lang="en-US" i="1">
                        <a:latin typeface="Cambria Math" panose="02040503050406030204" pitchFamily="18" charset="0"/>
                      </a:rPr>
                      <m:t>h</m:t>
                    </m:r>
                  </m:oMath>
                </a14:m>
                <a:r>
                  <a:rPr lang="en-US" dirty="0"/>
                  <a:t>)</a:t>
                </a:r>
              </a:p>
              <a:p>
                <a:r>
                  <a:rPr lang="en-US" dirty="0"/>
                  <a:t>No strategy to find best </a:t>
                </a:r>
                <a14:m>
                  <m:oMath xmlns:m="http://schemas.openxmlformats.org/officeDocument/2006/math">
                    <m:r>
                      <a:rPr lang="en-US" b="0" i="1" smtClean="0">
                        <a:latin typeface="Cambria Math" panose="02040503050406030204" pitchFamily="18" charset="0"/>
                      </a:rPr>
                      <m:t>h</m:t>
                    </m:r>
                  </m:oMath>
                </a14:m>
                <a:r>
                  <a:rPr lang="en-US" dirty="0"/>
                  <a:t> for prognostics (extrapolation)</a:t>
                </a:r>
              </a:p>
              <a:p>
                <a:pPr lvl="1"/>
                <a:r>
                  <a:rPr lang="en-US" dirty="0"/>
                  <a:t>Many SHM data with small intervals </a:t>
                </a:r>
                <a:r>
                  <a:rPr lang="en-US" dirty="0">
                    <a:sym typeface="Wingdings" panose="05000000000000000000" pitchFamily="2" charset="2"/>
                  </a:rPr>
                  <a:t> small </a:t>
                </a:r>
                <a14:m>
                  <m:oMath xmlns:m="http://schemas.openxmlformats.org/officeDocument/2006/math">
                    <m:r>
                      <a:rPr lang="en-US" b="0" i="1" smtClean="0">
                        <a:latin typeface="Cambria Math" panose="02040503050406030204" pitchFamily="18" charset="0"/>
                      </a:rPr>
                      <m:t>h</m:t>
                    </m:r>
                  </m:oMath>
                </a14:m>
                <a:r>
                  <a:rPr lang="en-US" dirty="0"/>
                  <a:t> </a:t>
                </a:r>
                <a:r>
                  <a:rPr lang="en-US" dirty="0">
                    <a:sym typeface="Wingdings" panose="05000000000000000000" pitchFamily="2" charset="2"/>
                  </a:rPr>
                  <a:t> extrapolation quickly converge to the global function</a:t>
                </a:r>
                <a:endParaRPr lang="en-US" dirty="0"/>
              </a:p>
              <a:p>
                <a:pPr lvl="1"/>
                <a:endParaRPr lang="en-US" dirty="0"/>
              </a:p>
            </p:txBody>
          </p:sp>
        </mc:Choice>
        <mc:Fallback xmlns="">
          <p:sp>
            <p:nvSpPr>
              <p:cNvPr id="2" name="Text Placeholder 1">
                <a:extLst>
                  <a:ext uri="{FF2B5EF4-FFF2-40B4-BE49-F238E27FC236}">
                    <a16:creationId xmlns:a16="http://schemas.microsoft.com/office/drawing/2014/main" id="{D1041CC0-F532-4D0D-AFFC-1F838A0551A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1402C18-9AC0-4CF0-AEAB-6D5310A360FF}"/>
              </a:ext>
            </a:extLst>
          </p:cNvPr>
          <p:cNvSpPr>
            <a:spLocks noGrp="1"/>
          </p:cNvSpPr>
          <p:nvPr>
            <p:ph type="title"/>
          </p:nvPr>
        </p:nvSpPr>
        <p:spPr/>
        <p:txBody>
          <a:bodyPr/>
          <a:lstStyle/>
          <a:p>
            <a:r>
              <a:rPr lang="en-US" dirty="0"/>
              <a:t>Optimal Parameter Estimation for GP</a:t>
            </a:r>
          </a:p>
        </p:txBody>
      </p:sp>
    </p:spTree>
    <p:extLst>
      <p:ext uri="{BB962C8B-B14F-4D97-AF65-F5344CB8AC3E}">
        <p14:creationId xmlns:p14="http://schemas.microsoft.com/office/powerpoint/2010/main" val="3336010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976EB-681A-4592-AB5B-A7D67B7B0E59}"/>
              </a:ext>
            </a:extLst>
          </p:cNvPr>
          <p:cNvSpPr>
            <a:spLocks noGrp="1"/>
          </p:cNvSpPr>
          <p:nvPr>
            <p:ph type="body" sz="quarter" idx="10"/>
          </p:nvPr>
        </p:nvSpPr>
        <p:spPr/>
        <p:txBody>
          <a:bodyPr/>
          <a:lstStyle/>
          <a:p>
            <a:r>
              <a:rPr lang="en-US" dirty="0"/>
              <a:t>Determining weights and biases</a:t>
            </a:r>
          </a:p>
          <a:p>
            <a:pPr lvl="1"/>
            <a:r>
              <a:rPr lang="en-US" dirty="0"/>
              <a:t>Complex behavior requires a greater number of nodes </a:t>
            </a:r>
            <a:r>
              <a:rPr lang="en-US" dirty="0">
                <a:sym typeface="Wingdings" panose="05000000000000000000" pitchFamily="2" charset="2"/>
              </a:rPr>
              <a:t> a greater number of weights and biases  require mode training data</a:t>
            </a:r>
          </a:p>
          <a:p>
            <a:r>
              <a:rPr lang="en-US" dirty="0">
                <a:sym typeface="Wingdings" panose="05000000000000000000" pitchFamily="2" charset="2"/>
              </a:rPr>
              <a:t>Difficulty using backpropagation algorithm</a:t>
            </a:r>
          </a:p>
          <a:p>
            <a:pPr lvl="1"/>
            <a:r>
              <a:rPr lang="en-US" dirty="0"/>
              <a:t>the global optimum is extremely difficult to find in the case of many parameters</a:t>
            </a:r>
          </a:p>
          <a:p>
            <a:pPr lvl="1"/>
            <a:r>
              <a:rPr lang="en-US" dirty="0"/>
              <a:t>the convergence rate is very low and depends on the initial estimates</a:t>
            </a:r>
          </a:p>
          <a:p>
            <a:r>
              <a:rPr lang="en-US" dirty="0"/>
              <a:t>Algorithmic improvement</a:t>
            </a:r>
          </a:p>
          <a:p>
            <a:pPr lvl="1"/>
            <a:r>
              <a:rPr lang="en-US" dirty="0"/>
              <a:t>dynamic self-adaptation algorithm, simulated annealing algorithm, combined genetic and differential evolution algorithm </a:t>
            </a:r>
          </a:p>
          <a:p>
            <a:r>
              <a:rPr lang="en-US" dirty="0"/>
              <a:t>probabilistic approaches (Bayesian learning technique)</a:t>
            </a:r>
          </a:p>
          <a:p>
            <a:pPr lvl="1"/>
            <a:r>
              <a:rPr lang="en-US" dirty="0"/>
              <a:t>Represent uncertainty in the parameters</a:t>
            </a:r>
          </a:p>
          <a:p>
            <a:pPr lvl="1"/>
            <a:r>
              <a:rPr lang="en-US" dirty="0"/>
              <a:t>finding optimal weights and biases is still challenging</a:t>
            </a:r>
          </a:p>
        </p:txBody>
      </p:sp>
      <p:sp>
        <p:nvSpPr>
          <p:cNvPr id="3" name="Title 2">
            <a:extLst>
              <a:ext uri="{FF2B5EF4-FFF2-40B4-BE49-F238E27FC236}">
                <a16:creationId xmlns:a16="http://schemas.microsoft.com/office/drawing/2014/main" id="{A55991E0-F541-4F76-808A-B67CFF43DEED}"/>
              </a:ext>
            </a:extLst>
          </p:cNvPr>
          <p:cNvSpPr>
            <a:spLocks noGrp="1"/>
          </p:cNvSpPr>
          <p:nvPr>
            <p:ph type="title"/>
          </p:nvPr>
        </p:nvSpPr>
        <p:spPr/>
        <p:txBody>
          <a:bodyPr/>
          <a:lstStyle/>
          <a:p>
            <a:r>
              <a:rPr lang="en-US" dirty="0"/>
              <a:t>Optimal Parameter Estimation for NN</a:t>
            </a:r>
          </a:p>
        </p:txBody>
      </p:sp>
    </p:spTree>
    <p:extLst>
      <p:ext uri="{BB962C8B-B14F-4D97-AF65-F5344CB8AC3E}">
        <p14:creationId xmlns:p14="http://schemas.microsoft.com/office/powerpoint/2010/main" val="3676500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7D5BD-6850-4971-A951-A0BA3FAB95FA}"/>
              </a:ext>
            </a:extLst>
          </p:cNvPr>
          <p:cNvSpPr>
            <a:spLocks noGrp="1"/>
          </p:cNvSpPr>
          <p:nvPr>
            <p:ph type="body" sz="quarter" idx="10"/>
          </p:nvPr>
        </p:nvSpPr>
        <p:spPr/>
        <p:txBody>
          <a:bodyPr/>
          <a:lstStyle/>
          <a:p>
            <a:r>
              <a:rPr lang="en-US" dirty="0"/>
              <a:t>uncertainty caused by bias and noise in data is an important issue regardless of prognostics approaches</a:t>
            </a:r>
          </a:p>
          <a:p>
            <a:r>
              <a:rPr lang="en-US" dirty="0"/>
              <a:t>the bias cannot be handled with data-driven approaches because there are no parameters related to it</a:t>
            </a:r>
          </a:p>
          <a:p>
            <a:r>
              <a:rPr lang="en-US" dirty="0"/>
              <a:t>data quality issues for noise will be discussed in Chapter 6</a:t>
            </a:r>
          </a:p>
        </p:txBody>
      </p:sp>
      <p:sp>
        <p:nvSpPr>
          <p:cNvPr id="3" name="Title 2">
            <a:extLst>
              <a:ext uri="{FF2B5EF4-FFF2-40B4-BE49-F238E27FC236}">
                <a16:creationId xmlns:a16="http://schemas.microsoft.com/office/drawing/2014/main" id="{6E044514-F860-479E-9CC6-ABAC13827EA5}"/>
              </a:ext>
            </a:extLst>
          </p:cNvPr>
          <p:cNvSpPr>
            <a:spLocks noGrp="1"/>
          </p:cNvSpPr>
          <p:nvPr>
            <p:ph type="title"/>
          </p:nvPr>
        </p:nvSpPr>
        <p:spPr/>
        <p:txBody>
          <a:bodyPr/>
          <a:lstStyle/>
          <a:p>
            <a:r>
              <a:rPr lang="en-US" dirty="0"/>
              <a:t>Quality of Degradation Data</a:t>
            </a:r>
          </a:p>
        </p:txBody>
      </p:sp>
    </p:spTree>
    <p:extLst>
      <p:ext uri="{BB962C8B-B14F-4D97-AF65-F5344CB8AC3E}">
        <p14:creationId xmlns:p14="http://schemas.microsoft.com/office/powerpoint/2010/main" val="1040972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7F5D34-7A71-47E3-AEB6-16747FC1DF11}"/>
              </a:ext>
            </a:extLst>
          </p:cNvPr>
          <p:cNvSpPr>
            <a:spLocks noGrp="1"/>
          </p:cNvSpPr>
          <p:nvPr>
            <p:ph type="body" sz="quarter" idx="10"/>
          </p:nvPr>
        </p:nvSpPr>
        <p:spPr/>
        <p:txBody>
          <a:bodyPr/>
          <a:lstStyle/>
          <a:p>
            <a:r>
              <a:rPr lang="en-US" dirty="0"/>
              <a:t>Large # of training data are not always good for GP</a:t>
            </a:r>
          </a:p>
          <a:p>
            <a:pPr lvl="1"/>
            <a:r>
              <a:rPr lang="en-US" dirty="0"/>
              <a:t>Difficult to calculate the inverse of covariance matrix (may cause singularity)</a:t>
            </a:r>
          </a:p>
          <a:p>
            <a:pPr lvl="1"/>
            <a:r>
              <a:rPr lang="en-US" dirty="0"/>
              <a:t>Only a portion of whole data can be used</a:t>
            </a:r>
          </a:p>
          <a:p>
            <a:pPr lvl="1"/>
            <a:r>
              <a:rPr lang="en-US" dirty="0"/>
              <a:t>Or approximation of the inverse of covariance matrix </a:t>
            </a:r>
          </a:p>
          <a:p>
            <a:r>
              <a:rPr lang="en-US" dirty="0"/>
              <a:t>When data include noise</a:t>
            </a:r>
          </a:p>
          <a:p>
            <a:pPr lvl="1"/>
            <a:r>
              <a:rPr lang="en-US" dirty="0"/>
              <a:t>GP generally assumes that data are accurate</a:t>
            </a:r>
          </a:p>
          <a:p>
            <a:pPr lvl="1"/>
            <a:r>
              <a:rPr lang="en-US" dirty="0"/>
              <a:t>Nugget effect represents noise in data by adding diagonal terms of the covariance matrix</a:t>
            </a:r>
          </a:p>
          <a:p>
            <a:pPr lvl="1"/>
            <a:r>
              <a:rPr lang="en-US" dirty="0"/>
              <a:t>Nugget STD is coupled with h </a:t>
            </a:r>
            <a:r>
              <a:rPr lang="en-US" dirty="0">
                <a:sym typeface="Wingdings" panose="05000000000000000000" pitchFamily="2" charset="2"/>
              </a:rPr>
              <a:t> difficult to uniquely identify it</a:t>
            </a:r>
            <a:endParaRPr lang="en-US" dirty="0"/>
          </a:p>
        </p:txBody>
      </p:sp>
      <p:sp>
        <p:nvSpPr>
          <p:cNvPr id="3" name="Title 2">
            <a:extLst>
              <a:ext uri="{FF2B5EF4-FFF2-40B4-BE49-F238E27FC236}">
                <a16:creationId xmlns:a16="http://schemas.microsoft.com/office/drawing/2014/main" id="{F36FEF65-CD51-4C3E-BBB8-471D51B0BFCB}"/>
              </a:ext>
            </a:extLst>
          </p:cNvPr>
          <p:cNvSpPr>
            <a:spLocks noGrp="1"/>
          </p:cNvSpPr>
          <p:nvPr>
            <p:ph type="title"/>
          </p:nvPr>
        </p:nvSpPr>
        <p:spPr/>
        <p:txBody>
          <a:bodyPr/>
          <a:lstStyle/>
          <a:p>
            <a:r>
              <a:rPr lang="en-US" dirty="0"/>
              <a:t>Quality of Degradation Data in GP</a:t>
            </a:r>
          </a:p>
        </p:txBody>
      </p:sp>
    </p:spTree>
    <p:extLst>
      <p:ext uri="{BB962C8B-B14F-4D97-AF65-F5344CB8AC3E}">
        <p14:creationId xmlns:p14="http://schemas.microsoft.com/office/powerpoint/2010/main" val="24375388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F8DA7-EA6B-4A7B-943D-5ED74A2136D2}"/>
              </a:ext>
            </a:extLst>
          </p:cNvPr>
          <p:cNvSpPr>
            <a:spLocks noGrp="1"/>
          </p:cNvSpPr>
          <p:nvPr>
            <p:ph type="body" sz="quarter" idx="10"/>
          </p:nvPr>
        </p:nvSpPr>
        <p:spPr/>
        <p:txBody>
          <a:bodyPr/>
          <a:lstStyle/>
          <a:p>
            <a:r>
              <a:rPr lang="en-US" dirty="0"/>
              <a:t>Uncertainty in prediction results</a:t>
            </a:r>
          </a:p>
          <a:p>
            <a:r>
              <a:rPr lang="en-US" dirty="0"/>
              <a:t>Difficult to find global optimum of parameters </a:t>
            </a:r>
          </a:p>
          <a:p>
            <a:pPr lvl="1"/>
            <a:r>
              <a:rPr lang="en-US" dirty="0"/>
              <a:t>measurement noise, a small number of data compared to the number of parameters, and the complexity of damage growth, which can yield a significant error in prediction results</a:t>
            </a:r>
          </a:p>
          <a:p>
            <a:r>
              <a:rPr lang="en-US" dirty="0"/>
              <a:t>Bootstrapping</a:t>
            </a:r>
          </a:p>
          <a:p>
            <a:pPr lvl="1"/>
            <a:r>
              <a:rPr lang="en-US" dirty="0"/>
              <a:t>running Matlab NN toolbox several times because Matlab uses different subsets of the training data to obtain weights and biases</a:t>
            </a:r>
          </a:p>
          <a:p>
            <a:pPr lvl="1"/>
            <a:r>
              <a:rPr lang="en-US" dirty="0"/>
              <a:t>Also, use different (randomly generated) initial parameters</a:t>
            </a:r>
          </a:p>
          <a:p>
            <a:r>
              <a:rPr lang="en-US" dirty="0"/>
              <a:t>Systematically handling uncertainty</a:t>
            </a:r>
          </a:p>
          <a:p>
            <a:pPr lvl="1"/>
            <a:r>
              <a:rPr lang="en-US" dirty="0"/>
              <a:t>probabilistic neural network (PNN) </a:t>
            </a:r>
          </a:p>
          <a:p>
            <a:pPr lvl="1"/>
            <a:r>
              <a:rPr lang="en-US" dirty="0"/>
              <a:t>Bayesian NN </a:t>
            </a:r>
          </a:p>
        </p:txBody>
      </p:sp>
      <p:sp>
        <p:nvSpPr>
          <p:cNvPr id="3" name="Title 2">
            <a:extLst>
              <a:ext uri="{FF2B5EF4-FFF2-40B4-BE49-F238E27FC236}">
                <a16:creationId xmlns:a16="http://schemas.microsoft.com/office/drawing/2014/main" id="{B75D7568-BB38-4F98-B213-B0D7DC5483D6}"/>
              </a:ext>
            </a:extLst>
          </p:cNvPr>
          <p:cNvSpPr>
            <a:spLocks noGrp="1"/>
          </p:cNvSpPr>
          <p:nvPr>
            <p:ph type="title"/>
          </p:nvPr>
        </p:nvSpPr>
        <p:spPr/>
        <p:txBody>
          <a:bodyPr/>
          <a:lstStyle/>
          <a:p>
            <a:r>
              <a:rPr lang="en-US" dirty="0"/>
              <a:t>Quality of Degradation Data in NN</a:t>
            </a:r>
          </a:p>
        </p:txBody>
      </p:sp>
    </p:spTree>
    <p:extLst>
      <p:ext uri="{BB962C8B-B14F-4D97-AF65-F5344CB8AC3E}">
        <p14:creationId xmlns:p14="http://schemas.microsoft.com/office/powerpoint/2010/main" val="32397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E7D85-AEA7-4402-989E-C13F396139EC}"/>
              </a:ext>
            </a:extLst>
          </p:cNvPr>
          <p:cNvSpPr>
            <a:spLocks noGrp="1"/>
          </p:cNvSpPr>
          <p:nvPr>
            <p:ph type="body" sz="quarter" idx="10"/>
          </p:nvPr>
        </p:nvSpPr>
        <p:spPr/>
        <p:txBody>
          <a:bodyPr/>
          <a:lstStyle/>
          <a:p>
            <a:r>
              <a:rPr lang="en-US" dirty="0"/>
              <a:t>it is important to evaluate surrogates for the perspective of extrapolation in prognostics</a:t>
            </a:r>
          </a:p>
          <a:p>
            <a:r>
              <a:rPr lang="en-US" dirty="0"/>
              <a:t>RBNN may not be a good surrogate as it does not carry the trend of degradation</a:t>
            </a:r>
          </a:p>
          <a:p>
            <a:r>
              <a:rPr lang="en-US" dirty="0"/>
              <a:t>Polynomial response surface may follow the trend relatively well, but it tends to change the curvature quickly in the extrapolation region</a:t>
            </a:r>
          </a:p>
          <a:p>
            <a:r>
              <a:rPr lang="en-US" dirty="0"/>
              <a:t>Gaussian process (GP) regression surrogate model turns out to be most robust in terms of extrapolation</a:t>
            </a:r>
          </a:p>
          <a:p>
            <a:r>
              <a:rPr lang="en-US" dirty="0"/>
              <a:t>In the surrogate community, GP is often called Kriging surrogate</a:t>
            </a:r>
          </a:p>
        </p:txBody>
      </p:sp>
      <p:sp>
        <p:nvSpPr>
          <p:cNvPr id="3" name="Title 2">
            <a:extLst>
              <a:ext uri="{FF2B5EF4-FFF2-40B4-BE49-F238E27FC236}">
                <a16:creationId xmlns:a16="http://schemas.microsoft.com/office/drawing/2014/main" id="{24EA5414-8B5B-4A28-98A8-16373885417E}"/>
              </a:ext>
            </a:extLst>
          </p:cNvPr>
          <p:cNvSpPr>
            <a:spLocks noGrp="1"/>
          </p:cNvSpPr>
          <p:nvPr>
            <p:ph type="title"/>
          </p:nvPr>
        </p:nvSpPr>
        <p:spPr/>
        <p:txBody>
          <a:bodyPr/>
          <a:lstStyle/>
          <a:p>
            <a:r>
              <a:rPr lang="en-US" dirty="0"/>
              <a:t>Surrogate for Extrapolation</a:t>
            </a:r>
          </a:p>
        </p:txBody>
      </p:sp>
    </p:spTree>
    <p:extLst>
      <p:ext uri="{BB962C8B-B14F-4D97-AF65-F5344CB8AC3E}">
        <p14:creationId xmlns:p14="http://schemas.microsoft.com/office/powerpoint/2010/main" val="98826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t>Method invented in the 1950s by South African geologist Daniel G. Krige (1919-2013) for predicting distribution of minerals.</a:t>
            </a:r>
          </a:p>
          <a:p>
            <a:pPr lvl="1"/>
            <a:r>
              <a:rPr lang="en-US"/>
              <a:t>Formalized by French engineer, Georges Matheron in 1960.</a:t>
            </a:r>
          </a:p>
          <a:p>
            <a:pPr lvl="1"/>
            <a:r>
              <a:rPr lang="en-US"/>
              <a:t>Statisticians refer to a more general Gaussian Process regression.</a:t>
            </a:r>
          </a:p>
          <a:p>
            <a:r>
              <a:rPr lang="en-US"/>
              <a:t>Became very popular for fitting surrogates to expensive computer simulations in the 21st century.</a:t>
            </a:r>
          </a:p>
          <a:p>
            <a:r>
              <a:rPr lang="en-US"/>
              <a:t>It is one of the best surrogates available.</a:t>
            </a:r>
          </a:p>
          <a:p>
            <a:r>
              <a:rPr lang="en-US"/>
              <a:t>It probably became popular late mostly because of the high computer cost of fitting it to data.</a:t>
            </a:r>
            <a:endParaRPr lang="en-US" dirty="0"/>
          </a:p>
        </p:txBody>
      </p:sp>
      <p:sp>
        <p:nvSpPr>
          <p:cNvPr id="2" name="Title 1"/>
          <p:cNvSpPr>
            <a:spLocks noGrp="1"/>
          </p:cNvSpPr>
          <p:nvPr>
            <p:ph type="title"/>
          </p:nvPr>
        </p:nvSpPr>
        <p:spPr/>
        <p:txBody>
          <a:bodyPr/>
          <a:lstStyle/>
          <a:p>
            <a:r>
              <a:rPr lang="en-US"/>
              <a:t>Introduction to Kriging</a:t>
            </a:r>
            <a:endParaRPr lang="en-US" dirty="0"/>
          </a:p>
        </p:txBody>
      </p:sp>
    </p:spTree>
    <p:custDataLst>
      <p:tags r:id="rId1"/>
    </p:custDataLst>
    <p:extLst>
      <p:ext uri="{BB962C8B-B14F-4D97-AF65-F5344CB8AC3E}">
        <p14:creationId xmlns:p14="http://schemas.microsoft.com/office/powerpoint/2010/main" val="55160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We assume that the data is sampled from an unknown function that obeys simple correlation rules.</a:t>
            </a:r>
          </a:p>
          <a:p>
            <a:r>
              <a:rPr lang="en-US" dirty="0"/>
              <a:t>The value of the function at a point is correlated to the values at neighboring points based on their separation in different directions.</a:t>
            </a:r>
          </a:p>
          <a:p>
            <a:r>
              <a:rPr lang="en-US" dirty="0"/>
              <a:t>The </a:t>
            </a:r>
            <a:r>
              <a:rPr lang="en-US" dirty="0">
                <a:solidFill>
                  <a:srgbClr val="FF0000"/>
                </a:solidFill>
              </a:rPr>
              <a:t>correlation</a:t>
            </a:r>
            <a:r>
              <a:rPr lang="en-US" dirty="0"/>
              <a:t> is strong to nearby points and weak with far away points, but strength does not change based on location, only separation between points.</a:t>
            </a:r>
          </a:p>
          <a:p>
            <a:r>
              <a:rPr lang="en-US" dirty="0"/>
              <a:t>Normally Kriging is used for </a:t>
            </a:r>
            <a:r>
              <a:rPr lang="en-US" dirty="0">
                <a:solidFill>
                  <a:srgbClr val="FF0000"/>
                </a:solidFill>
              </a:rPr>
              <a:t>noise free data </a:t>
            </a:r>
            <a:r>
              <a:rPr lang="en-US" dirty="0"/>
              <a:t>so that it interpolates exactly the function values.</a:t>
            </a:r>
          </a:p>
        </p:txBody>
      </p:sp>
      <p:sp>
        <p:nvSpPr>
          <p:cNvPr id="2" name="Title 1"/>
          <p:cNvSpPr>
            <a:spLocks noGrp="1"/>
          </p:cNvSpPr>
          <p:nvPr>
            <p:ph type="title"/>
          </p:nvPr>
        </p:nvSpPr>
        <p:spPr/>
        <p:txBody>
          <a:bodyPr/>
          <a:lstStyle/>
          <a:p>
            <a:r>
              <a:rPr lang="en-US"/>
              <a:t>Kriging philosophy</a:t>
            </a:r>
            <a:endParaRPr lang="en-US" dirty="0"/>
          </a:p>
        </p:txBody>
      </p:sp>
    </p:spTree>
    <p:extLst>
      <p:ext uri="{BB962C8B-B14F-4D97-AF65-F5344CB8AC3E}">
        <p14:creationId xmlns:p14="http://schemas.microsoft.com/office/powerpoint/2010/main" val="226366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4CFE961-7803-499F-A1B3-505019DE4556}"/>
              </a:ext>
            </a:extLst>
          </p:cNvPr>
          <p:cNvSpPr/>
          <p:nvPr/>
        </p:nvSpPr>
        <p:spPr>
          <a:xfrm>
            <a:off x="2332495" y="4156996"/>
            <a:ext cx="2468105" cy="81321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Covariance of two random variables </a:t>
                </a:r>
                <a:r>
                  <a:rPr lang="en-US" i="1" dirty="0"/>
                  <a:t>X</a:t>
                </a:r>
                <a:r>
                  <a:rPr lang="en-US" dirty="0"/>
                  <a:t> and </a:t>
                </a:r>
                <a:r>
                  <a:rPr lang="en-US" i="1" dirty="0"/>
                  <a:t>Y</a:t>
                </a:r>
              </a:p>
              <a:p>
                <a:endParaRPr lang="en-US" dirty="0"/>
              </a:p>
              <a:p>
                <a:r>
                  <a:rPr lang="en-US" dirty="0"/>
                  <a:t>The covariance of a random variable with itself is the square of the standard deviation </a:t>
                </a:r>
                <a14:m>
                  <m:oMath xmlns:m="http://schemas.openxmlformats.org/officeDocument/2006/math">
                    <m:r>
                      <a:rPr lang="en-US" b="0" i="1" smtClean="0">
                        <a:latin typeface="Cambria Math" panose="02040503050406030204" pitchFamily="18" charset="0"/>
                      </a:rPr>
                      <m:t>𝑉𝑎𝑟</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𝑋</m:t>
                                </m:r>
                              </m:sub>
                            </m:sSub>
                          </m:e>
                        </m:d>
                      </m:e>
                      <m:sup>
                        <m:r>
                          <a:rPr lang="en-US" b="0" i="1" smtClean="0">
                            <a:latin typeface="Cambria Math" panose="02040503050406030204" pitchFamily="18" charset="0"/>
                          </a:rPr>
                          <m:t>2</m:t>
                        </m:r>
                      </m:sup>
                    </m:sSup>
                  </m:oMath>
                </a14:m>
                <a:endParaRPr lang="en-US" dirty="0"/>
              </a:p>
              <a:p>
                <a:pPr>
                  <a:spcBef>
                    <a:spcPts val="3600"/>
                  </a:spcBef>
                </a:pPr>
                <a:r>
                  <a:rPr lang="en-US" dirty="0"/>
                  <a:t>Covariance matrix</a:t>
                </a:r>
              </a:p>
              <a:p>
                <a:pPr>
                  <a:spcBef>
                    <a:spcPts val="6000"/>
                  </a:spcBef>
                </a:pPr>
                <a:r>
                  <a:rPr lang="en-US" dirty="0"/>
                  <a:t>Correlation</a:t>
                </a:r>
              </a:p>
              <a:p>
                <a:pPr>
                  <a:spcBef>
                    <a:spcPts val="3600"/>
                  </a:spcBef>
                </a:pPr>
                <a:r>
                  <a:rPr lang="en-US" dirty="0"/>
                  <a:t>The correlation matrix has 1 on the diagonal.</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Reminder: Covariance and Correlation</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2426C7-BF20-4953-BDC2-0754662C0C47}"/>
                  </a:ext>
                </a:extLst>
              </p:cNvPr>
              <p:cNvSpPr txBox="1"/>
              <p:nvPr/>
            </p:nvSpPr>
            <p:spPr>
              <a:xfrm>
                <a:off x="1949723" y="1449052"/>
                <a:ext cx="556383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𝑐𝑜𝑣</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𝐸</m:t>
                      </m:r>
                      <m:d>
                        <m:dPr>
                          <m:begChr m:val="["/>
                          <m:endChr m:val="]"/>
                          <m:ctrlPr>
                            <a:rPr lang="en-US" sz="2000" b="0" i="1" smtClean="0">
                              <a:latin typeface="Cambria Math" panose="02040503050406030204" pitchFamily="18" charset="0"/>
                              <a:cs typeface="Arial" panose="020B0604020202020204" pitchFamily="34" charset="0"/>
                            </a:rPr>
                          </m:ctrlPr>
                        </m:dPr>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𝜇</m:t>
                                  </m:r>
                                </m:e>
                                <m:sub>
                                  <m:r>
                                    <a:rPr lang="en-US" sz="2000" b="0" i="1" smtClean="0">
                                      <a:latin typeface="Cambria Math" panose="02040503050406030204" pitchFamily="18" charset="0"/>
                                      <a:cs typeface="Arial" panose="020B0604020202020204" pitchFamily="34" charset="0"/>
                                    </a:rPr>
                                    <m:t>𝑥</m:t>
                                  </m:r>
                                </m:sub>
                              </m:sSub>
                            </m:e>
                          </m:d>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𝑌</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𝜇</m:t>
                                  </m:r>
                                </m:e>
                                <m:sub>
                                  <m:r>
                                    <a:rPr lang="en-US" sz="2000" b="0" i="1" smtClean="0">
                                      <a:latin typeface="Cambria Math" panose="02040503050406030204" pitchFamily="18" charset="0"/>
                                      <a:cs typeface="Arial" panose="020B0604020202020204" pitchFamily="34" charset="0"/>
                                    </a:rPr>
                                    <m:t>𝑌</m:t>
                                  </m:r>
                                </m:sub>
                              </m:sSub>
                            </m:e>
                          </m:d>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𝐸</m:t>
                      </m:r>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𝑋𝑌</m:t>
                          </m:r>
                        </m:e>
                      </m:d>
                      <m:r>
                        <a:rPr lang="en-US" sz="2000" b="0" i="1" smtClean="0">
                          <a:latin typeface="Cambria Math" panose="02040503050406030204" pitchFamily="18" charset="0"/>
                          <a:cs typeface="Arial" panose="020B0604020202020204" pitchFamily="34" charset="0"/>
                        </a:rPr>
                        <m:t>−</m:t>
                      </m:r>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𝜇</m:t>
                          </m:r>
                        </m:e>
                        <m:sub>
                          <m:r>
                            <a:rPr lang="en-US" sz="2000" i="1">
                              <a:latin typeface="Cambria Math" panose="02040503050406030204" pitchFamily="18" charset="0"/>
                              <a:cs typeface="Arial" panose="020B0604020202020204" pitchFamily="34" charset="0"/>
                            </a:rPr>
                            <m:t>𝑥</m:t>
                          </m:r>
                        </m:sub>
                      </m:sSub>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𝜇</m:t>
                          </m:r>
                        </m:e>
                        <m:sub>
                          <m:r>
                            <a:rPr lang="en-US" sz="2000" i="1">
                              <a:latin typeface="Cambria Math" panose="02040503050406030204" pitchFamily="18" charset="0"/>
                              <a:cs typeface="Arial" panose="020B0604020202020204" pitchFamily="34" charset="0"/>
                            </a:rPr>
                            <m:t>𝑌</m:t>
                          </m:r>
                        </m:sub>
                      </m:sSub>
                    </m:oMath>
                  </m:oMathPara>
                </a14:m>
                <a:endParaRPr lang="en-US" sz="2000" b="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F82426C7-BF20-4953-BDC2-0754662C0C47}"/>
                  </a:ext>
                </a:extLst>
              </p:cNvPr>
              <p:cNvSpPr txBox="1">
                <a:spLocks noRot="1" noChangeAspect="1" noMove="1" noResize="1" noEditPoints="1" noAdjustHandles="1" noChangeArrowheads="1" noChangeShapeType="1" noTextEdit="1"/>
              </p:cNvSpPr>
              <p:nvPr/>
            </p:nvSpPr>
            <p:spPr>
              <a:xfrm>
                <a:off x="1949723" y="1449052"/>
                <a:ext cx="5563831" cy="307777"/>
              </a:xfrm>
              <a:prstGeom prst="rect">
                <a:avLst/>
              </a:prstGeom>
              <a:blipFill>
                <a:blip r:embed="rId5"/>
                <a:stretch>
                  <a:fillRect l="-110"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25E90EF-E0E5-488B-AC84-FAD710F283E7}"/>
                  </a:ext>
                </a:extLst>
              </p:cNvPr>
              <p:cNvSpPr txBox="1"/>
              <p:nvPr/>
            </p:nvSpPr>
            <p:spPr>
              <a:xfrm>
                <a:off x="2396917" y="4246810"/>
                <a:ext cx="4824269"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𝑅</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e>
                      </m:d>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𝑐𝑜𝑣</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r>
                            <a:rPr lang="en-US" sz="2000" b="0" i="1" smtClean="0">
                              <a:latin typeface="Cambria Math" panose="02040503050406030204" pitchFamily="18" charset="0"/>
                              <a:cs typeface="Arial" panose="020B0604020202020204" pitchFamily="34" charset="0"/>
                            </a:rPr>
                            <m:t>)</m:t>
                          </m:r>
                        </m:num>
                        <m:den>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𝜎</m:t>
                              </m:r>
                            </m:e>
                            <m:sub>
                              <m:r>
                                <a:rPr lang="en-US" sz="2000" b="0" i="1" smtClean="0">
                                  <a:latin typeface="Cambria Math" panose="02040503050406030204" pitchFamily="18" charset="0"/>
                                  <a:cs typeface="Arial" panose="020B0604020202020204" pitchFamily="34" charset="0"/>
                                </a:rPr>
                                <m:t>𝑋</m:t>
                              </m:r>
                            </m:sub>
                          </m:sSub>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𝜎</m:t>
                              </m:r>
                            </m:e>
                            <m:sub>
                              <m:r>
                                <a:rPr lang="en-US" sz="2000" b="0" i="1" smtClean="0">
                                  <a:latin typeface="Cambria Math" panose="02040503050406030204" pitchFamily="18" charset="0"/>
                                  <a:cs typeface="Arial" panose="020B0604020202020204" pitchFamily="34" charset="0"/>
                                </a:rPr>
                                <m:t>𝑌</m:t>
                              </m:r>
                            </m:sub>
                          </m:sSub>
                        </m:den>
                      </m:f>
                      <m:r>
                        <a:rPr lang="en-US" sz="2000" b="0" i="1" smtClean="0">
                          <a:latin typeface="Cambria Math" panose="02040503050406030204" pitchFamily="18" charset="0"/>
                          <a:cs typeface="Arial" panose="020B0604020202020204" pitchFamily="34" charset="0"/>
                        </a:rPr>
                        <m:t>,  −1</m:t>
                      </m:r>
                      <m:r>
                        <a:rPr lang="en-US" sz="2000" b="0" i="1" smtClean="0">
                          <a:latin typeface="Cambria Math" panose="02040503050406030204" pitchFamily="18" charset="0"/>
                          <a:ea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𝑅</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𝑋</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𝑌</m:t>
                          </m:r>
                        </m:e>
                      </m:d>
                      <m:r>
                        <a:rPr lang="en-US" sz="2000" b="0" i="1" smtClean="0">
                          <a:latin typeface="Cambria Math" panose="02040503050406030204" pitchFamily="18" charset="0"/>
                          <a:ea typeface="Cambria Math" panose="02040503050406030204" pitchFamily="18" charset="0"/>
                          <a:cs typeface="Arial" panose="020B0604020202020204" pitchFamily="34" charset="0"/>
                        </a:rPr>
                        <m:t>≤1</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425E90EF-E0E5-488B-AC84-FAD710F283E7}"/>
                  </a:ext>
                </a:extLst>
              </p:cNvPr>
              <p:cNvSpPr txBox="1">
                <a:spLocks noRot="1" noChangeAspect="1" noMove="1" noResize="1" noEditPoints="1" noAdjustHandles="1" noChangeArrowheads="1" noChangeShapeType="1" noTextEdit="1"/>
              </p:cNvSpPr>
              <p:nvPr/>
            </p:nvSpPr>
            <p:spPr>
              <a:xfrm>
                <a:off x="2396917" y="4246810"/>
                <a:ext cx="4824269" cy="6365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AE7673-B51B-4908-8643-77C84D1FCE68}"/>
                  </a:ext>
                </a:extLst>
              </p:cNvPr>
              <p:cNvSpPr txBox="1"/>
              <p:nvPr/>
            </p:nvSpPr>
            <p:spPr>
              <a:xfrm>
                <a:off x="3366976" y="3145374"/>
                <a:ext cx="3334118" cy="594458"/>
              </a:xfrm>
              <a:prstGeom prst="rect">
                <a:avLst/>
              </a:prstGeom>
              <a:noFill/>
              <a:ln w="19050">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m:rPr>
                              <m:sty m:val="p"/>
                            </m:rPr>
                            <a:rPr lang="en-US" sz="2000" b="0" i="0" smtClean="0">
                              <a:latin typeface="Cambria Math" panose="02040503050406030204" pitchFamily="18" charset="0"/>
                              <a:cs typeface="Arial" panose="020B0604020202020204" pitchFamily="34" charset="0"/>
                            </a:rPr>
                            <m:t>Σ</m:t>
                          </m:r>
                        </m:e>
                        <m:sub>
                          <m:r>
                            <a:rPr lang="en-US" sz="2000" b="0" i="1" smtClean="0">
                              <a:latin typeface="Cambria Math" panose="02040503050406030204" pitchFamily="18" charset="0"/>
                              <a:cs typeface="Arial" panose="020B0604020202020204" pitchFamily="34" charset="0"/>
                            </a:rPr>
                            <m:t>𝑋𝑌</m:t>
                          </m:r>
                        </m:sub>
                      </m:sSub>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𝑉</m:t>
                                </m:r>
                                <m:r>
                                  <a:rPr lang="en-US" sz="2000" b="0" i="1" smtClean="0">
                                    <a:latin typeface="Cambria Math" panose="02040503050406030204" pitchFamily="18" charset="0"/>
                                    <a:cs typeface="Arial" panose="020B0604020202020204" pitchFamily="34" charset="0"/>
                                  </a:rPr>
                                  <m:t>𝑎𝑟</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e>
                              <m:e>
                                <m:r>
                                  <a:rPr lang="en-US" sz="2000" b="0" i="1" smtClean="0">
                                    <a:latin typeface="Cambria Math" panose="02040503050406030204" pitchFamily="18" charset="0"/>
                                    <a:cs typeface="Arial" panose="020B0604020202020204" pitchFamily="34" charset="0"/>
                                  </a:rPr>
                                  <m:t>𝑐𝑜𝑣</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r>
                                  <a:rPr lang="en-US" sz="2000" b="0" i="1" smtClean="0">
                                    <a:latin typeface="Cambria Math" panose="02040503050406030204" pitchFamily="18" charset="0"/>
                                    <a:cs typeface="Arial" panose="020B0604020202020204" pitchFamily="34" charset="0"/>
                                  </a:rPr>
                                  <m:t>)</m:t>
                                </m:r>
                              </m:e>
                            </m:mr>
                            <m:mr>
                              <m:e>
                                <m:r>
                                  <a:rPr lang="en-US" sz="2000" b="0" i="1" smtClean="0">
                                    <a:latin typeface="Cambria Math" panose="02040503050406030204" pitchFamily="18" charset="0"/>
                                    <a:cs typeface="Arial" panose="020B0604020202020204" pitchFamily="34" charset="0"/>
                                  </a:rPr>
                                  <m:t>𝑐𝑜𝑣</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𝑋</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r>
                                  <a:rPr lang="en-US" sz="2000" b="0" i="1" smtClean="0">
                                    <a:latin typeface="Cambria Math" panose="02040503050406030204" pitchFamily="18" charset="0"/>
                                    <a:cs typeface="Arial" panose="020B0604020202020204" pitchFamily="34" charset="0"/>
                                  </a:rPr>
                                  <m:t>)</m:t>
                                </m:r>
                              </m:e>
                              <m:e>
                                <m:r>
                                  <a:rPr lang="en-US" sz="2000" b="0" i="1" smtClean="0">
                                    <a:latin typeface="Cambria Math" panose="02040503050406030204" pitchFamily="18" charset="0"/>
                                    <a:cs typeface="Arial" panose="020B0604020202020204" pitchFamily="34" charset="0"/>
                                  </a:rPr>
                                  <m:t>𝑉𝑎𝑟</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𝑌</m:t>
                                </m:r>
                                <m:r>
                                  <a:rPr lang="en-US" sz="2000" b="0" i="1" smtClean="0">
                                    <a:latin typeface="Cambria Math" panose="02040503050406030204" pitchFamily="18" charset="0"/>
                                    <a:cs typeface="Arial" panose="020B0604020202020204" pitchFamily="34" charset="0"/>
                                  </a:rPr>
                                  <m:t>)</m:t>
                                </m:r>
                              </m:e>
                            </m:mr>
                          </m:m>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98AE7673-B51B-4908-8643-77C84D1FCE68}"/>
                  </a:ext>
                </a:extLst>
              </p:cNvPr>
              <p:cNvSpPr txBox="1">
                <a:spLocks noRot="1" noChangeAspect="1" noMove="1" noResize="1" noEditPoints="1" noAdjustHandles="1" noChangeArrowheads="1" noChangeShapeType="1" noTextEdit="1"/>
              </p:cNvSpPr>
              <p:nvPr/>
            </p:nvSpPr>
            <p:spPr>
              <a:xfrm>
                <a:off x="3366976" y="3145374"/>
                <a:ext cx="3334118" cy="594458"/>
              </a:xfrm>
              <a:prstGeom prst="rect">
                <a:avLst/>
              </a:prstGeom>
              <a:blipFill>
                <a:blip r:embed="rId7"/>
                <a:stretch>
                  <a:fillRect/>
                </a:stretch>
              </a:blipFill>
              <a:ln w="19050">
                <a:solidFill>
                  <a:srgbClr val="0000FF"/>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9272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Generate 10 random samples, translate them by a bit (0.1), and by more (1.0)</a:t>
                </a:r>
              </a:p>
              <a:p>
                <a:pPr marL="288925" lvl="1" indent="0">
                  <a:buNone/>
                </a:pPr>
                <a:r>
                  <a:rPr lang="en-US" sz="1600" dirty="0">
                    <a:latin typeface="Courier New" panose="02070309020205020404" pitchFamily="49" charset="0"/>
                    <a:cs typeface="Courier New" panose="02070309020205020404" pitchFamily="49" charset="0"/>
                  </a:rPr>
                  <a:t>x=10*rand(1,10);</a:t>
                </a:r>
              </a:p>
              <a:p>
                <a:pPr marL="288925" lvl="1" indent="0">
                  <a:spcBef>
                    <a:spcPts val="0"/>
                  </a:spcBef>
                  <a:buNone/>
                </a:pPr>
                <a:r>
                  <a:rPr lang="en-US" sz="1600" dirty="0" err="1">
                    <a:latin typeface="Courier New" panose="02070309020205020404" pitchFamily="49" charset="0"/>
                    <a:cs typeface="Courier New" panose="02070309020205020404" pitchFamily="49" charset="0"/>
                  </a:rPr>
                  <a:t>xnear</a:t>
                </a:r>
                <a:r>
                  <a:rPr lang="en-US" sz="1600" dirty="0">
                    <a:latin typeface="Courier New" panose="02070309020205020404" pitchFamily="49" charset="0"/>
                    <a:cs typeface="Courier New" panose="02070309020205020404" pitchFamily="49" charset="0"/>
                  </a:rPr>
                  <a:t>=x+0.1; </a:t>
                </a:r>
                <a:r>
                  <a:rPr lang="sv-SE" sz="1600" dirty="0">
                    <a:latin typeface="Courier New" panose="02070309020205020404" pitchFamily="49" charset="0"/>
                    <a:cs typeface="Courier New" panose="02070309020205020404" pitchFamily="49" charset="0"/>
                  </a:rPr>
                  <a:t>xfar=x+1; </a:t>
                </a:r>
              </a:p>
              <a:p>
                <a:pPr marL="288925" lvl="1" indent="0">
                  <a:spcBef>
                    <a:spcPts val="0"/>
                  </a:spcBef>
                  <a:buNone/>
                </a:pPr>
                <a:r>
                  <a:rPr lang="en-US" sz="1600" dirty="0" err="1">
                    <a:latin typeface="Courier New" panose="02070309020205020404" pitchFamily="49" charset="0"/>
                    <a:cs typeface="Courier New" panose="02070309020205020404" pitchFamily="49" charset="0"/>
                  </a:rPr>
                  <a:t>ynear</a:t>
                </a:r>
                <a:r>
                  <a:rPr lang="en-US" sz="1600" dirty="0">
                    <a:latin typeface="Courier New" panose="02070309020205020404" pitchFamily="49" charset="0"/>
                    <a:cs typeface="Courier New" panose="02070309020205020404" pitchFamily="49" charset="0"/>
                  </a:rPr>
                  <a:t>=sin(</a:t>
                </a:r>
                <a:r>
                  <a:rPr lang="en-US" sz="1600" dirty="0" err="1">
                    <a:latin typeface="Courier New" panose="02070309020205020404" pitchFamily="49" charset="0"/>
                    <a:cs typeface="Courier New" panose="02070309020205020404" pitchFamily="49" charset="0"/>
                  </a:rPr>
                  <a:t>xnear</a:t>
                </a:r>
                <a:r>
                  <a:rPr lang="en-US" sz="1600" dirty="0">
                    <a:latin typeface="Courier New" panose="02070309020205020404" pitchFamily="49" charset="0"/>
                    <a:cs typeface="Courier New" panose="02070309020205020404" pitchFamily="49" charset="0"/>
                  </a:rPr>
                  <a:t>);</a:t>
                </a:r>
              </a:p>
              <a:p>
                <a:pPr marL="288925" lvl="1" indent="0">
                  <a:spcBef>
                    <a:spcPts val="0"/>
                  </a:spcBef>
                  <a:buNone/>
                </a:pPr>
                <a:r>
                  <a:rPr lang="es-ES" sz="1600" dirty="0">
                    <a:latin typeface="Courier New" panose="02070309020205020404" pitchFamily="49" charset="0"/>
                    <a:cs typeface="Courier New" panose="02070309020205020404" pitchFamily="49" charset="0"/>
                  </a:rPr>
                  <a:t>y=sin(x);</a:t>
                </a:r>
              </a:p>
              <a:p>
                <a:pPr marL="288925" lvl="1" indent="0">
                  <a:spcBef>
                    <a:spcPts val="0"/>
                  </a:spcBef>
                  <a:buNone/>
                </a:pPr>
                <a:r>
                  <a:rPr lang="sv-SE" sz="1600" dirty="0">
                    <a:latin typeface="Courier New" panose="02070309020205020404" pitchFamily="49" charset="0"/>
                    <a:cs typeface="Courier New" panose="02070309020205020404" pitchFamily="49" charset="0"/>
                  </a:rPr>
                  <a:t>yfar=sin(xfar);</a:t>
                </a:r>
              </a:p>
              <a:p>
                <a:endParaRPr lang="sv-SE" dirty="0"/>
              </a:p>
              <a:p>
                <a:r>
                  <a:rPr lang="sv-SE" dirty="0"/>
                  <a:t>Compare corelations: </a:t>
                </a:r>
              </a:p>
              <a:p>
                <a:pPr marL="285750" lvl="1" indent="0">
                  <a:spcBef>
                    <a:spcPts val="0"/>
                  </a:spcBef>
                  <a:buNone/>
                </a:pPr>
                <a:r>
                  <a:rPr lang="en-US" sz="1600" dirty="0">
                    <a:latin typeface="Courier New" panose="02070309020205020404" pitchFamily="49" charset="0"/>
                    <a:cs typeface="Courier New" panose="02070309020205020404" pitchFamily="49" charset="0"/>
                  </a:rPr>
                  <a:t>r=</a:t>
                </a:r>
                <a:r>
                  <a:rPr lang="en-US" sz="1600" dirty="0" err="1">
                    <a:latin typeface="Courier New" panose="02070309020205020404" pitchFamily="49" charset="0"/>
                    <a:cs typeface="Courier New" panose="02070309020205020404" pitchFamily="49" charset="0"/>
                  </a:rPr>
                  <a:t>corrcoef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y,ynear</a:t>
                </a:r>
                <a:r>
                  <a:rPr lang="en-US" sz="1600" dirty="0">
                    <a:latin typeface="Courier New" panose="02070309020205020404" pitchFamily="49" charset="0"/>
                    <a:cs typeface="Courier New" panose="02070309020205020404" pitchFamily="49" charset="0"/>
                  </a:rPr>
                  <a:t>)   	0.9894; 	</a:t>
                </a:r>
                <a:r>
                  <a:rPr lang="en-US" sz="1600" dirty="0">
                    <a:solidFill>
                      <a:srgbClr val="0000FF"/>
                    </a:solidFill>
                    <a:latin typeface="+mn-lt"/>
                    <a:cs typeface="Courier New" panose="02070309020205020404" pitchFamily="49" charset="0"/>
                  </a:rPr>
                  <a:t>High correlation</a:t>
                </a:r>
              </a:p>
              <a:p>
                <a:pPr marL="285750" lvl="1" indent="0">
                  <a:spcBef>
                    <a:spcPts val="0"/>
                  </a:spcBef>
                  <a:buNone/>
                </a:pPr>
                <a:r>
                  <a:rPr lang="en-US" sz="1600" dirty="0" err="1">
                    <a:latin typeface="Courier New" panose="02070309020205020404" pitchFamily="49" charset="0"/>
                    <a:cs typeface="Courier New" panose="02070309020205020404" pitchFamily="49" charset="0"/>
                  </a:rPr>
                  <a:t>rfar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corrcoef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y,yfar</a:t>
                </a:r>
                <a:r>
                  <a:rPr lang="en-US" sz="1600" dirty="0">
                    <a:latin typeface="Courier New" panose="02070309020205020404" pitchFamily="49" charset="0"/>
                    <a:cs typeface="Courier New" panose="02070309020205020404" pitchFamily="49" charset="0"/>
                  </a:rPr>
                  <a:t>)    	0.4229;		</a:t>
                </a:r>
                <a:r>
                  <a:rPr lang="en-US" sz="1600" dirty="0">
                    <a:solidFill>
                      <a:srgbClr val="0000FF"/>
                    </a:solidFill>
                    <a:latin typeface="+mn-lt"/>
                    <a:cs typeface="Courier New" panose="02070309020205020404" pitchFamily="49" charset="0"/>
                  </a:rPr>
                  <a:t>Low correlation</a:t>
                </a:r>
              </a:p>
              <a:p>
                <a:r>
                  <a:rPr lang="en-US" dirty="0"/>
                  <a:t>Decay to about 0.4 over one sixth of the wavelength.</a:t>
                </a:r>
              </a:p>
              <a:p>
                <a:pPr lvl="1"/>
                <a:r>
                  <a:rPr lang="en-US" dirty="0"/>
                  <a:t>Wavelength on sine function is 2</a:t>
                </a:r>
                <a14:m>
                  <m:oMath xmlns:m="http://schemas.openxmlformats.org/officeDocument/2006/math">
                    <m:r>
                      <a:rPr lang="en-US" smtClean="0">
                        <a:latin typeface="Cambria Math" panose="02040503050406030204" pitchFamily="18" charset="0"/>
                      </a:rPr>
                      <m:t>𝜋</m:t>
                    </m:r>
                  </m:oMath>
                </a14:m>
                <a:r>
                  <a:rPr lang="en-US" dirty="0"/>
                  <a:t>~6</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758" r="-128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Correlation between functions at near and far points</a:t>
            </a:r>
          </a:p>
        </p:txBody>
      </p:sp>
      <p:pic>
        <p:nvPicPr>
          <p:cNvPr id="61" name="Picture 60">
            <a:extLst>
              <a:ext uri="{FF2B5EF4-FFF2-40B4-BE49-F238E27FC236}">
                <a16:creationId xmlns:a16="http://schemas.microsoft.com/office/drawing/2014/main" id="{1FA03446-D454-4EAD-A21C-E64AE53DA199}"/>
              </a:ext>
            </a:extLst>
          </p:cNvPr>
          <p:cNvPicPr>
            <a:picLocks noChangeAspect="1"/>
          </p:cNvPicPr>
          <p:nvPr/>
        </p:nvPicPr>
        <p:blipFill>
          <a:blip r:embed="rId5"/>
          <a:stretch>
            <a:fillRect/>
          </a:stretch>
        </p:blipFill>
        <p:spPr>
          <a:xfrm>
            <a:off x="4815840" y="1053030"/>
            <a:ext cx="4188226" cy="3142259"/>
          </a:xfrm>
          <a:prstGeom prst="rect">
            <a:avLst/>
          </a:prstGeom>
        </p:spPr>
      </p:pic>
    </p:spTree>
    <p:custDataLst>
      <p:tags r:id="rId1"/>
    </p:custDataLst>
    <p:extLst>
      <p:ext uri="{BB962C8B-B14F-4D97-AF65-F5344CB8AC3E}">
        <p14:creationId xmlns:p14="http://schemas.microsoft.com/office/powerpoint/2010/main" val="90370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2C9C49B-6B64-4C68-A80D-253BD4F6CA00}"/>
                  </a:ext>
                </a:extLst>
              </p:cNvPr>
              <p:cNvSpPr>
                <a:spLocks noGrp="1"/>
              </p:cNvSpPr>
              <p:nvPr>
                <p:ph type="body" sz="quarter" idx="10"/>
              </p:nvPr>
            </p:nvSpPr>
            <p:spPr/>
            <p:txBody>
              <a:bodyPr/>
              <a:lstStyle/>
              <a:p>
                <a:r>
                  <a:rPr lang="en-US" dirty="0"/>
                  <a:t>Kriging is similar to PRS, but starting from statistical view</a:t>
                </a:r>
              </a:p>
              <a:p>
                <a:endParaRPr lang="en-US" dirty="0"/>
              </a:p>
              <a:p>
                <a:endParaRPr lang="en-US" dirty="0"/>
              </a:p>
              <a:p>
                <a:r>
                  <a:rPr lang="en-US" dirty="0"/>
                  <a:t>Ex) Linear global function</a:t>
                </a:r>
              </a:p>
              <a:p>
                <a:pPr lvl="1"/>
                <a14:m>
                  <m:oMath xmlns:m="http://schemas.openxmlformats.org/officeDocument/2006/math">
                    <m:r>
                      <a:rPr lang="en-US" b="1">
                        <a:latin typeface="Cambria Math" panose="02040503050406030204" pitchFamily="18" charset="0"/>
                      </a:rPr>
                      <m:t>𝛏</m:t>
                    </m:r>
                    <m:d>
                      <m:dPr>
                        <m:ctrlPr>
                          <a:rPr lang="en-US" i="1">
                            <a:latin typeface="Cambria Math" panose="02040503050406030204" pitchFamily="18" charset="0"/>
                          </a:rPr>
                        </m:ctrlPr>
                      </m:dPr>
                      <m:e>
                        <m:r>
                          <a:rPr lang="en-US" b="1">
                            <a:latin typeface="Cambria Math" panose="02040503050406030204" pitchFamily="18" charset="0"/>
                          </a:rPr>
                          <m:t>𝐱</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1,</m:t>
                        </m:r>
                        <m:r>
                          <m:rPr>
                            <m:sty m:val="p"/>
                          </m:rPr>
                          <a:rPr lang="en-US" b="0" i="0" smtClean="0">
                            <a:latin typeface="Cambria Math" panose="02040503050406030204" pitchFamily="18" charset="0"/>
                          </a:rPr>
                          <m:t>x</m:t>
                        </m:r>
                      </m:e>
                    </m:d>
                    <m:r>
                      <a:rPr lang="en-US" b="0" i="0" smtClean="0">
                        <a:latin typeface="Cambria Math" panose="02040503050406030204" pitchFamily="18" charset="0"/>
                      </a:rPr>
                      <m:t>, </m:t>
                    </m:r>
                    <m:r>
                      <a:rPr lang="en-US" b="1" i="0" smtClean="0">
                        <a:latin typeface="Cambria Math" panose="02040503050406030204" pitchFamily="18" charset="0"/>
                      </a:rPr>
                      <m:t>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𝑇</m:t>
                        </m:r>
                      </m:sup>
                    </m:sSup>
                  </m:oMath>
                </a14:m>
                <a:endParaRPr lang="en-US" dirty="0"/>
              </a:p>
              <a:p>
                <a:endParaRPr lang="en-US" dirty="0"/>
              </a:p>
              <a:p>
                <a:r>
                  <a:rPr lang="en-US" dirty="0"/>
                  <a:t>Measurement data</a:t>
                </a:r>
              </a:p>
              <a:p>
                <a:endParaRPr lang="en-US" dirty="0"/>
              </a:p>
              <a:p>
                <a:pPr lvl="1"/>
                <a:r>
                  <a:rPr lang="en-US" dirty="0"/>
                  <a:t>Predictions are exact at</a:t>
                </a:r>
                <a:br>
                  <a:rPr lang="en-US" dirty="0"/>
                </a:br>
                <a:r>
                  <a:rPr lang="en-US" dirty="0"/>
                  <a:t>data points</a:t>
                </a:r>
              </a:p>
            </p:txBody>
          </p:sp>
        </mc:Choice>
        <mc:Fallback xmlns="">
          <p:sp>
            <p:nvSpPr>
              <p:cNvPr id="2" name="Text Placeholder 1">
                <a:extLst>
                  <a:ext uri="{FF2B5EF4-FFF2-40B4-BE49-F238E27FC236}">
                    <a16:creationId xmlns:a16="http://schemas.microsoft.com/office/drawing/2014/main" id="{32C9C49B-6B64-4C68-A80D-253BD4F6CA0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AF81C208-CE02-4844-B1E2-3BD44FE71CA9}"/>
              </a:ext>
            </a:extLst>
          </p:cNvPr>
          <p:cNvGrpSpPr/>
          <p:nvPr/>
        </p:nvGrpSpPr>
        <p:grpSpPr>
          <a:xfrm>
            <a:off x="3647704" y="1343660"/>
            <a:ext cx="5060838" cy="1900166"/>
            <a:chOff x="3522346" y="1343660"/>
            <a:chExt cx="5060838" cy="1900166"/>
          </a:xfrm>
        </p:grpSpPr>
        <p:sp>
          <p:nvSpPr>
            <p:cNvPr id="13" name="Rectangle: Rounded Corners 12">
              <a:extLst>
                <a:ext uri="{FF2B5EF4-FFF2-40B4-BE49-F238E27FC236}">
                  <a16:creationId xmlns:a16="http://schemas.microsoft.com/office/drawing/2014/main" id="{4DD60408-C6DD-4788-AFFA-19A4815A20A9}"/>
                </a:ext>
              </a:extLst>
            </p:cNvPr>
            <p:cNvSpPr/>
            <p:nvPr/>
          </p:nvSpPr>
          <p:spPr>
            <a:xfrm>
              <a:off x="3522346" y="1409700"/>
              <a:ext cx="718820" cy="57912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Rounded Corners 13">
              <a:extLst>
                <a:ext uri="{FF2B5EF4-FFF2-40B4-BE49-F238E27FC236}">
                  <a16:creationId xmlns:a16="http://schemas.microsoft.com/office/drawing/2014/main" id="{378B5D16-A930-441C-B6DB-EEC9B5570F25}"/>
                </a:ext>
              </a:extLst>
            </p:cNvPr>
            <p:cNvSpPr/>
            <p:nvPr/>
          </p:nvSpPr>
          <p:spPr>
            <a:xfrm>
              <a:off x="4631050" y="1400174"/>
              <a:ext cx="632460" cy="588646"/>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5" name="TextBox 14">
              <a:extLst>
                <a:ext uri="{FF2B5EF4-FFF2-40B4-BE49-F238E27FC236}">
                  <a16:creationId xmlns:a16="http://schemas.microsoft.com/office/drawing/2014/main" id="{DF400FB6-878A-4F65-A47A-E3BB95D48832}"/>
                </a:ext>
              </a:extLst>
            </p:cNvPr>
            <p:cNvSpPr txBox="1"/>
            <p:nvPr/>
          </p:nvSpPr>
          <p:spPr>
            <a:xfrm>
              <a:off x="5751190" y="1343660"/>
              <a:ext cx="2191626" cy="707886"/>
            </a:xfrm>
            <a:prstGeom prst="rect">
              <a:avLst/>
            </a:prstGeom>
            <a:noFill/>
          </p:spPr>
          <p:txBody>
            <a:bodyPr wrap="none" rtlCol="0">
              <a:spAutoFit/>
            </a:bodyPr>
            <a:lstStyle/>
            <a:p>
              <a:pPr algn="l"/>
              <a:r>
                <a:rPr lang="en-US" sz="2000" dirty="0">
                  <a:solidFill>
                    <a:srgbClr val="0000CC"/>
                  </a:solidFill>
                </a:rPr>
                <a:t>Local departure</a:t>
              </a:r>
            </a:p>
            <a:p>
              <a:pPr algn="l"/>
              <a:r>
                <a:rPr lang="en-US" sz="2000" dirty="0">
                  <a:solidFill>
                    <a:srgbClr val="0000CC"/>
                  </a:solidFill>
                </a:rPr>
                <a:t>(random process)</a:t>
              </a:r>
            </a:p>
          </p:txBody>
        </p:sp>
        <p:sp>
          <p:nvSpPr>
            <p:cNvPr id="16" name="TextBox 15">
              <a:extLst>
                <a:ext uri="{FF2B5EF4-FFF2-40B4-BE49-F238E27FC236}">
                  <a16:creationId xmlns:a16="http://schemas.microsoft.com/office/drawing/2014/main" id="{3E65ACA7-B607-4DCA-A336-8BA3D44638E6}"/>
                </a:ext>
              </a:extLst>
            </p:cNvPr>
            <p:cNvSpPr txBox="1"/>
            <p:nvPr/>
          </p:nvSpPr>
          <p:spPr>
            <a:xfrm>
              <a:off x="5732724" y="2228163"/>
              <a:ext cx="2850460" cy="1015663"/>
            </a:xfrm>
            <a:prstGeom prst="rect">
              <a:avLst/>
            </a:prstGeom>
            <a:noFill/>
          </p:spPr>
          <p:txBody>
            <a:bodyPr wrap="none" rtlCol="0">
              <a:spAutoFit/>
            </a:bodyPr>
            <a:lstStyle/>
            <a:p>
              <a:pPr algn="l"/>
              <a:r>
                <a:rPr lang="en-US" sz="2000" dirty="0">
                  <a:solidFill>
                    <a:srgbClr val="0000CC"/>
                  </a:solidFill>
                </a:rPr>
                <a:t>Trend function</a:t>
              </a:r>
            </a:p>
            <a:p>
              <a:pPr algn="l"/>
              <a:r>
                <a:rPr lang="en-US" sz="2000" dirty="0">
                  <a:solidFill>
                    <a:srgbClr val="0000CC"/>
                  </a:solidFill>
                </a:rPr>
                <a:t>Global function</a:t>
              </a:r>
            </a:p>
            <a:p>
              <a:pPr algn="l"/>
              <a:r>
                <a:rPr lang="en-US" sz="2000" dirty="0">
                  <a:solidFill>
                    <a:srgbClr val="0000CC"/>
                  </a:solidFill>
                </a:rPr>
                <a:t>(low-order polynomials)</a:t>
              </a:r>
            </a:p>
          </p:txBody>
        </p:sp>
        <p:sp>
          <p:nvSpPr>
            <p:cNvPr id="17" name="Freeform: Shape 16">
              <a:extLst>
                <a:ext uri="{FF2B5EF4-FFF2-40B4-BE49-F238E27FC236}">
                  <a16:creationId xmlns:a16="http://schemas.microsoft.com/office/drawing/2014/main" id="{1143C721-2966-45C7-BE99-3653FD76588A}"/>
                </a:ext>
              </a:extLst>
            </p:cNvPr>
            <p:cNvSpPr/>
            <p:nvPr/>
          </p:nvSpPr>
          <p:spPr>
            <a:xfrm>
              <a:off x="5263510" y="1684020"/>
              <a:ext cx="586740" cy="0"/>
            </a:xfrm>
            <a:custGeom>
              <a:avLst/>
              <a:gdLst>
                <a:gd name="connsiteX0" fmla="*/ 0 w 586740"/>
                <a:gd name="connsiteY0" fmla="*/ 0 h 0"/>
                <a:gd name="connsiteX1" fmla="*/ 586740 w 586740"/>
                <a:gd name="connsiteY1" fmla="*/ 0 h 0"/>
              </a:gdLst>
              <a:ahLst/>
              <a:cxnLst>
                <a:cxn ang="0">
                  <a:pos x="connsiteX0" y="connsiteY0"/>
                </a:cxn>
                <a:cxn ang="0">
                  <a:pos x="connsiteX1" y="connsiteY1"/>
                </a:cxn>
              </a:cxnLst>
              <a:rect l="l" t="t" r="r" b="b"/>
              <a:pathLst>
                <a:path w="586740">
                  <a:moveTo>
                    <a:pt x="0" y="0"/>
                  </a:moveTo>
                  <a:lnTo>
                    <a:pt x="586740" y="0"/>
                  </a:lnTo>
                </a:path>
              </a:pathLst>
            </a:custGeom>
            <a:noFill/>
            <a:ln w="34925">
              <a:solidFill>
                <a:srgbClr val="0000FF"/>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DCDB9A3-34FA-4DE6-B35B-05A4418E5053}"/>
                </a:ext>
              </a:extLst>
            </p:cNvPr>
            <p:cNvSpPr/>
            <p:nvPr/>
          </p:nvSpPr>
          <p:spPr>
            <a:xfrm>
              <a:off x="3903924" y="1988820"/>
              <a:ext cx="1927860" cy="563880"/>
            </a:xfrm>
            <a:custGeom>
              <a:avLst/>
              <a:gdLst>
                <a:gd name="connsiteX0" fmla="*/ 0 w 1927860"/>
                <a:gd name="connsiteY0" fmla="*/ 0 h 563880"/>
                <a:gd name="connsiteX1" fmla="*/ 0 w 1927860"/>
                <a:gd name="connsiteY1" fmla="*/ 563880 h 563880"/>
                <a:gd name="connsiteX2" fmla="*/ 1927860 w 1927860"/>
                <a:gd name="connsiteY2" fmla="*/ 563880 h 563880"/>
              </a:gdLst>
              <a:ahLst/>
              <a:cxnLst>
                <a:cxn ang="0">
                  <a:pos x="connsiteX0" y="connsiteY0"/>
                </a:cxn>
                <a:cxn ang="0">
                  <a:pos x="connsiteX1" y="connsiteY1"/>
                </a:cxn>
                <a:cxn ang="0">
                  <a:pos x="connsiteX2" y="connsiteY2"/>
                </a:cxn>
              </a:cxnLst>
              <a:rect l="l" t="t" r="r" b="b"/>
              <a:pathLst>
                <a:path w="1927860" h="563880">
                  <a:moveTo>
                    <a:pt x="0" y="0"/>
                  </a:moveTo>
                  <a:lnTo>
                    <a:pt x="0" y="563880"/>
                  </a:lnTo>
                  <a:lnTo>
                    <a:pt x="1927860" y="563880"/>
                  </a:lnTo>
                </a:path>
              </a:pathLst>
            </a:custGeom>
            <a:noFill/>
            <a:ln w="34925">
              <a:solidFill>
                <a:srgbClr val="0000FF"/>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7F4345CC-B096-476B-893B-6DBB984ADEFD}"/>
              </a:ext>
            </a:extLst>
          </p:cNvPr>
          <p:cNvSpPr>
            <a:spLocks noGrp="1"/>
          </p:cNvSpPr>
          <p:nvPr>
            <p:ph type="title"/>
          </p:nvPr>
        </p:nvSpPr>
        <p:spPr/>
        <p:txBody>
          <a:bodyPr/>
          <a:lstStyle/>
          <a:p>
            <a:r>
              <a:rPr lang="en-US" dirty="0"/>
              <a:t>Universal Kriging approximation</a:t>
            </a:r>
          </a:p>
        </p:txBody>
      </p:sp>
      <p:grpSp>
        <p:nvGrpSpPr>
          <p:cNvPr id="62" name="Group 61">
            <a:extLst>
              <a:ext uri="{FF2B5EF4-FFF2-40B4-BE49-F238E27FC236}">
                <a16:creationId xmlns:a16="http://schemas.microsoft.com/office/drawing/2014/main" id="{53C98EA0-88AA-4B4C-9754-F3A2A93F5813}"/>
              </a:ext>
            </a:extLst>
          </p:cNvPr>
          <p:cNvGrpSpPr/>
          <p:nvPr/>
        </p:nvGrpSpPr>
        <p:grpSpPr>
          <a:xfrm>
            <a:off x="3873803" y="3280874"/>
            <a:ext cx="4371974" cy="3124201"/>
            <a:chOff x="1312546" y="3276600"/>
            <a:chExt cx="4371974" cy="3124201"/>
          </a:xfrm>
        </p:grpSpPr>
        <p:grpSp>
          <p:nvGrpSpPr>
            <p:cNvPr id="63" name="Group 5">
              <a:extLst>
                <a:ext uri="{FF2B5EF4-FFF2-40B4-BE49-F238E27FC236}">
                  <a16:creationId xmlns:a16="http://schemas.microsoft.com/office/drawing/2014/main" id="{042FB5E7-3AC9-4FF9-8D66-FBB881A9A209}"/>
                </a:ext>
              </a:extLst>
            </p:cNvPr>
            <p:cNvGrpSpPr>
              <a:grpSpLocks/>
            </p:cNvGrpSpPr>
            <p:nvPr/>
          </p:nvGrpSpPr>
          <p:grpSpPr bwMode="auto">
            <a:xfrm rot="5400000">
              <a:off x="4563745" y="4395787"/>
              <a:ext cx="685800" cy="533400"/>
              <a:chOff x="1246" y="2064"/>
              <a:chExt cx="432" cy="336"/>
            </a:xfrm>
          </p:grpSpPr>
          <p:pic>
            <p:nvPicPr>
              <p:cNvPr id="102" name="Picture 6" descr="normal3">
                <a:extLst>
                  <a:ext uri="{FF2B5EF4-FFF2-40B4-BE49-F238E27FC236}">
                    <a16:creationId xmlns:a16="http://schemas.microsoft.com/office/drawing/2014/main" id="{C979B65E-8E14-433C-AF3A-60CAF5032138}"/>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103" name="Line 7">
                <a:extLst>
                  <a:ext uri="{FF2B5EF4-FFF2-40B4-BE49-F238E27FC236}">
                    <a16:creationId xmlns:a16="http://schemas.microsoft.com/office/drawing/2014/main" id="{37B3CB4F-BC1C-49AC-9B9D-7FC9067395F4}"/>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4" name="Group 8">
              <a:extLst>
                <a:ext uri="{FF2B5EF4-FFF2-40B4-BE49-F238E27FC236}">
                  <a16:creationId xmlns:a16="http://schemas.microsoft.com/office/drawing/2014/main" id="{AB0A8372-B53B-4F8F-B372-033471AB2913}"/>
                </a:ext>
              </a:extLst>
            </p:cNvPr>
            <p:cNvGrpSpPr>
              <a:grpSpLocks/>
            </p:cNvGrpSpPr>
            <p:nvPr/>
          </p:nvGrpSpPr>
          <p:grpSpPr bwMode="auto">
            <a:xfrm rot="5400000">
              <a:off x="4046220" y="4701540"/>
              <a:ext cx="685800" cy="533400"/>
              <a:chOff x="1246" y="2064"/>
              <a:chExt cx="432" cy="336"/>
            </a:xfrm>
          </p:grpSpPr>
          <p:pic>
            <p:nvPicPr>
              <p:cNvPr id="100" name="Picture 9" descr="normal3">
                <a:extLst>
                  <a:ext uri="{FF2B5EF4-FFF2-40B4-BE49-F238E27FC236}">
                    <a16:creationId xmlns:a16="http://schemas.microsoft.com/office/drawing/2014/main" id="{37293817-7FD4-4A50-A812-A35D77DFE0AA}"/>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101" name="Line 10">
                <a:extLst>
                  <a:ext uri="{FF2B5EF4-FFF2-40B4-BE49-F238E27FC236}">
                    <a16:creationId xmlns:a16="http://schemas.microsoft.com/office/drawing/2014/main" id="{FE2E1EAA-F1BE-4887-BEE5-5D4D58B33B12}"/>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5" name="Group 11">
              <a:extLst>
                <a:ext uri="{FF2B5EF4-FFF2-40B4-BE49-F238E27FC236}">
                  <a16:creationId xmlns:a16="http://schemas.microsoft.com/office/drawing/2014/main" id="{5ABF3BD7-B658-4B4A-940E-25CB7C3328BE}"/>
                </a:ext>
              </a:extLst>
            </p:cNvPr>
            <p:cNvGrpSpPr>
              <a:grpSpLocks/>
            </p:cNvGrpSpPr>
            <p:nvPr/>
          </p:nvGrpSpPr>
          <p:grpSpPr bwMode="auto">
            <a:xfrm rot="5400000">
              <a:off x="3456940" y="4472940"/>
              <a:ext cx="685800" cy="533400"/>
              <a:chOff x="1246" y="2064"/>
              <a:chExt cx="432" cy="336"/>
            </a:xfrm>
          </p:grpSpPr>
          <p:pic>
            <p:nvPicPr>
              <p:cNvPr id="98" name="Picture 12" descr="normal3">
                <a:extLst>
                  <a:ext uri="{FF2B5EF4-FFF2-40B4-BE49-F238E27FC236}">
                    <a16:creationId xmlns:a16="http://schemas.microsoft.com/office/drawing/2014/main" id="{5995B5E4-969F-4965-8781-304376FF013D}"/>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9" name="Line 13">
                <a:extLst>
                  <a:ext uri="{FF2B5EF4-FFF2-40B4-BE49-F238E27FC236}">
                    <a16:creationId xmlns:a16="http://schemas.microsoft.com/office/drawing/2014/main" id="{F66C1EFE-FC3D-4954-AF05-AB903196AB8D}"/>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6" name="Group 14">
              <a:extLst>
                <a:ext uri="{FF2B5EF4-FFF2-40B4-BE49-F238E27FC236}">
                  <a16:creationId xmlns:a16="http://schemas.microsoft.com/office/drawing/2014/main" id="{60DD9D8D-DF44-4606-8DAA-48AF4D81DB0A}"/>
                </a:ext>
              </a:extLst>
            </p:cNvPr>
            <p:cNvGrpSpPr>
              <a:grpSpLocks/>
            </p:cNvGrpSpPr>
            <p:nvPr/>
          </p:nvGrpSpPr>
          <p:grpSpPr bwMode="auto">
            <a:xfrm rot="5400000">
              <a:off x="2885440" y="4381500"/>
              <a:ext cx="685800" cy="533400"/>
              <a:chOff x="1246" y="2064"/>
              <a:chExt cx="432" cy="336"/>
            </a:xfrm>
          </p:grpSpPr>
          <p:pic>
            <p:nvPicPr>
              <p:cNvPr id="96" name="Picture 15" descr="normal3">
                <a:extLst>
                  <a:ext uri="{FF2B5EF4-FFF2-40B4-BE49-F238E27FC236}">
                    <a16:creationId xmlns:a16="http://schemas.microsoft.com/office/drawing/2014/main" id="{5F1A34F9-D411-43F8-BBED-3FC7411C743D}"/>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7" name="Line 16">
                <a:extLst>
                  <a:ext uri="{FF2B5EF4-FFF2-40B4-BE49-F238E27FC236}">
                    <a16:creationId xmlns:a16="http://schemas.microsoft.com/office/drawing/2014/main" id="{E8DCC21E-3ED5-4A87-930E-7EE7ECBFA358}"/>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grpSp>
          <p:nvGrpSpPr>
            <p:cNvPr id="67" name="Group 17">
              <a:extLst>
                <a:ext uri="{FF2B5EF4-FFF2-40B4-BE49-F238E27FC236}">
                  <a16:creationId xmlns:a16="http://schemas.microsoft.com/office/drawing/2014/main" id="{62C522A4-D3F7-409B-8DFB-4AAFE835E603}"/>
                </a:ext>
              </a:extLst>
            </p:cNvPr>
            <p:cNvGrpSpPr>
              <a:grpSpLocks/>
            </p:cNvGrpSpPr>
            <p:nvPr/>
          </p:nvGrpSpPr>
          <p:grpSpPr bwMode="auto">
            <a:xfrm rot="5400000">
              <a:off x="2349500" y="4739640"/>
              <a:ext cx="685800" cy="533400"/>
              <a:chOff x="1246" y="2064"/>
              <a:chExt cx="432" cy="336"/>
            </a:xfrm>
          </p:grpSpPr>
          <p:pic>
            <p:nvPicPr>
              <p:cNvPr id="94" name="Picture 18" descr="normal3">
                <a:extLst>
                  <a:ext uri="{FF2B5EF4-FFF2-40B4-BE49-F238E27FC236}">
                    <a16:creationId xmlns:a16="http://schemas.microsoft.com/office/drawing/2014/main" id="{A372B19D-46B9-4B57-9204-2356BFDA3D56}"/>
                  </a:ext>
                </a:extLst>
              </p:cNvPr>
              <p:cNvPicPr>
                <a:picLocks noChangeAspect="1" noChangeArrowheads="1"/>
              </p:cNvPicPr>
              <p:nvPr/>
            </p:nvPicPr>
            <p:blipFill>
              <a:blip r:embed="rId3" cstate="print"/>
              <a:srcRect l="46286" b="72369"/>
              <a:stretch>
                <a:fillRect/>
              </a:stretch>
            </p:blipFill>
            <p:spPr bwMode="auto">
              <a:xfrm>
                <a:off x="1246" y="2112"/>
                <a:ext cx="432" cy="258"/>
              </a:xfrm>
              <a:prstGeom prst="rect">
                <a:avLst/>
              </a:prstGeom>
              <a:noFill/>
            </p:spPr>
          </p:pic>
          <p:sp>
            <p:nvSpPr>
              <p:cNvPr id="95" name="Line 19">
                <a:extLst>
                  <a:ext uri="{FF2B5EF4-FFF2-40B4-BE49-F238E27FC236}">
                    <a16:creationId xmlns:a16="http://schemas.microsoft.com/office/drawing/2014/main" id="{29EACC58-8F93-4836-B2B1-940FE29C01C0}"/>
                  </a:ext>
                </a:extLst>
              </p:cNvPr>
              <p:cNvSpPr>
                <a:spLocks noChangeShapeType="1"/>
              </p:cNvSpPr>
              <p:nvPr/>
            </p:nvSpPr>
            <p:spPr bwMode="auto">
              <a:xfrm>
                <a:off x="1464" y="2064"/>
                <a:ext cx="0" cy="336"/>
              </a:xfrm>
              <a:prstGeom prst="line">
                <a:avLst/>
              </a:prstGeom>
              <a:noFill/>
              <a:ln w="9525">
                <a:solidFill>
                  <a:schemeClr val="tx1"/>
                </a:solidFill>
                <a:round/>
                <a:headEnd/>
                <a:tailEnd/>
              </a:ln>
              <a:effectLst/>
            </p:spPr>
            <p:txBody>
              <a:bodyPr/>
              <a:lstStyle/>
              <a:p>
                <a:endParaRPr lang="en-US"/>
              </a:p>
            </p:txBody>
          </p:sp>
        </p:grpSp>
        <p:sp>
          <p:nvSpPr>
            <p:cNvPr id="68" name="Line 20">
              <a:extLst>
                <a:ext uri="{FF2B5EF4-FFF2-40B4-BE49-F238E27FC236}">
                  <a16:creationId xmlns:a16="http://schemas.microsoft.com/office/drawing/2014/main" id="{C17AEABE-DC88-4C1E-9010-7533633DCFF6}"/>
                </a:ext>
              </a:extLst>
            </p:cNvPr>
            <p:cNvSpPr>
              <a:spLocks noChangeAspect="1" noChangeShapeType="1"/>
            </p:cNvSpPr>
            <p:nvPr/>
          </p:nvSpPr>
          <p:spPr bwMode="auto">
            <a:xfrm>
              <a:off x="1717358" y="6235700"/>
              <a:ext cx="3209925" cy="0"/>
            </a:xfrm>
            <a:prstGeom prst="line">
              <a:avLst/>
            </a:prstGeom>
            <a:noFill/>
            <a:ln w="19050">
              <a:solidFill>
                <a:schemeClr val="tx1"/>
              </a:solidFill>
              <a:round/>
              <a:headEnd/>
              <a:tailEnd type="triangle" w="med" len="med"/>
            </a:ln>
            <a:effectLst/>
          </p:spPr>
          <p:txBody>
            <a:bodyPr/>
            <a:lstStyle/>
            <a:p>
              <a:endParaRPr lang="en-US"/>
            </a:p>
          </p:txBody>
        </p:sp>
        <p:sp>
          <p:nvSpPr>
            <p:cNvPr id="69" name="Line 21">
              <a:extLst>
                <a:ext uri="{FF2B5EF4-FFF2-40B4-BE49-F238E27FC236}">
                  <a16:creationId xmlns:a16="http://schemas.microsoft.com/office/drawing/2014/main" id="{C94D3F53-2DA6-4940-8A45-60A90F75F9B2}"/>
                </a:ext>
              </a:extLst>
            </p:cNvPr>
            <p:cNvSpPr>
              <a:spLocks noChangeAspect="1" noChangeShapeType="1"/>
            </p:cNvSpPr>
            <p:nvPr/>
          </p:nvSpPr>
          <p:spPr bwMode="auto">
            <a:xfrm flipV="1">
              <a:off x="1922145" y="3595688"/>
              <a:ext cx="0" cy="2805113"/>
            </a:xfrm>
            <a:prstGeom prst="line">
              <a:avLst/>
            </a:prstGeom>
            <a:noFill/>
            <a:ln w="19050">
              <a:solidFill>
                <a:schemeClr val="tx1"/>
              </a:solidFill>
              <a:round/>
              <a:headEnd/>
              <a:tailEnd type="triangle" w="med" len="med"/>
            </a:ln>
            <a:effectLst/>
          </p:spPr>
          <p:txBody>
            <a:bodyPr/>
            <a:lstStyle/>
            <a:p>
              <a:endParaRPr lang="en-US"/>
            </a:p>
          </p:txBody>
        </p:sp>
        <p:sp>
          <p:nvSpPr>
            <p:cNvPr id="70" name="Text Box 22">
              <a:extLst>
                <a:ext uri="{FF2B5EF4-FFF2-40B4-BE49-F238E27FC236}">
                  <a16:creationId xmlns:a16="http://schemas.microsoft.com/office/drawing/2014/main" id="{33B021E4-3400-43D3-A95B-F7FAE43133AE}"/>
                </a:ext>
              </a:extLst>
            </p:cNvPr>
            <p:cNvSpPr txBox="1">
              <a:spLocks noChangeAspect="1" noChangeArrowheads="1"/>
            </p:cNvSpPr>
            <p:nvPr/>
          </p:nvSpPr>
          <p:spPr bwMode="auto">
            <a:xfrm>
              <a:off x="4892358" y="5924550"/>
              <a:ext cx="334963" cy="457200"/>
            </a:xfrm>
            <a:prstGeom prst="rect">
              <a:avLst/>
            </a:prstGeom>
            <a:noFill/>
            <a:ln w="9525">
              <a:noFill/>
              <a:miter lim="800000"/>
              <a:headEnd/>
              <a:tailEnd/>
            </a:ln>
            <a:effectLst/>
          </p:spPr>
          <p:txBody>
            <a:bodyPr>
              <a:spAutoFit/>
            </a:bodyPr>
            <a:lstStyle/>
            <a:p>
              <a:pPr>
                <a:spcBef>
                  <a:spcPct val="50000"/>
                </a:spcBef>
              </a:pPr>
              <a:r>
                <a:rPr lang="en-US" sz="2400" b="1" i="1">
                  <a:latin typeface="Times New Roman" pitchFamily="18" charset="0"/>
                </a:rPr>
                <a:t>x</a:t>
              </a:r>
            </a:p>
          </p:txBody>
        </p:sp>
        <p:sp>
          <p:nvSpPr>
            <p:cNvPr id="71" name="Text Box 23">
              <a:extLst>
                <a:ext uri="{FF2B5EF4-FFF2-40B4-BE49-F238E27FC236}">
                  <a16:creationId xmlns:a16="http://schemas.microsoft.com/office/drawing/2014/main" id="{AE5D042B-12C5-48D6-8BAD-7A8EBFB25BDE}"/>
                </a:ext>
              </a:extLst>
            </p:cNvPr>
            <p:cNvSpPr txBox="1">
              <a:spLocks noChangeAspect="1" noChangeArrowheads="1"/>
            </p:cNvSpPr>
            <p:nvPr/>
          </p:nvSpPr>
          <p:spPr bwMode="auto">
            <a:xfrm>
              <a:off x="1312546" y="3359150"/>
              <a:ext cx="592138" cy="461665"/>
            </a:xfrm>
            <a:prstGeom prst="rect">
              <a:avLst/>
            </a:prstGeom>
            <a:noFill/>
            <a:ln w="9525">
              <a:noFill/>
              <a:miter lim="800000"/>
              <a:headEnd/>
              <a:tailEnd/>
            </a:ln>
            <a:effectLst/>
          </p:spPr>
          <p:txBody>
            <a:bodyPr wrap="square">
              <a:spAutoFit/>
            </a:bodyPr>
            <a:lstStyle/>
            <a:p>
              <a:pPr>
                <a:spcBef>
                  <a:spcPct val="50000"/>
                </a:spcBef>
              </a:pPr>
              <a:r>
                <a:rPr lang="en-US" sz="2400" b="1" i="1" dirty="0">
                  <a:latin typeface="Times New Roman" pitchFamily="18" charset="0"/>
                </a:rPr>
                <a:t>z, y</a:t>
              </a:r>
            </a:p>
          </p:txBody>
        </p:sp>
        <p:sp>
          <p:nvSpPr>
            <p:cNvPr id="72" name="AutoShape 24">
              <a:extLst>
                <a:ext uri="{FF2B5EF4-FFF2-40B4-BE49-F238E27FC236}">
                  <a16:creationId xmlns:a16="http://schemas.microsoft.com/office/drawing/2014/main" id="{89ED72B9-17B1-4B91-BD26-3EF0AA254829}"/>
                </a:ext>
              </a:extLst>
            </p:cNvPr>
            <p:cNvSpPr>
              <a:spLocks noChangeAspect="1" noChangeArrowheads="1"/>
            </p:cNvSpPr>
            <p:nvPr/>
          </p:nvSpPr>
          <p:spPr bwMode="auto">
            <a:xfrm>
              <a:off x="2188845" y="5076825"/>
              <a:ext cx="96838"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3" name="AutoShape 25">
              <a:extLst>
                <a:ext uri="{FF2B5EF4-FFF2-40B4-BE49-F238E27FC236}">
                  <a16:creationId xmlns:a16="http://schemas.microsoft.com/office/drawing/2014/main" id="{7C1B714C-F9C0-4730-AF27-C1442BE490DE}"/>
                </a:ext>
              </a:extLst>
            </p:cNvPr>
            <p:cNvSpPr>
              <a:spLocks noChangeAspect="1" noChangeArrowheads="1"/>
            </p:cNvSpPr>
            <p:nvPr/>
          </p:nvSpPr>
          <p:spPr bwMode="auto">
            <a:xfrm>
              <a:off x="2817495" y="4814888"/>
              <a:ext cx="95250" cy="96838"/>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4" name="AutoShape 26">
              <a:extLst>
                <a:ext uri="{FF2B5EF4-FFF2-40B4-BE49-F238E27FC236}">
                  <a16:creationId xmlns:a16="http://schemas.microsoft.com/office/drawing/2014/main" id="{EF00A4C7-82B9-49A5-B736-0A60104A24D1}"/>
                </a:ext>
              </a:extLst>
            </p:cNvPr>
            <p:cNvSpPr>
              <a:spLocks noChangeAspect="1" noChangeArrowheads="1"/>
            </p:cNvSpPr>
            <p:nvPr/>
          </p:nvSpPr>
          <p:spPr bwMode="auto">
            <a:xfrm>
              <a:off x="3390583" y="4403725"/>
              <a:ext cx="95250" cy="96838"/>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5" name="AutoShape 27">
              <a:extLst>
                <a:ext uri="{FF2B5EF4-FFF2-40B4-BE49-F238E27FC236}">
                  <a16:creationId xmlns:a16="http://schemas.microsoft.com/office/drawing/2014/main" id="{96812BEE-4927-4812-AFA7-C7E0110FFCA8}"/>
                </a:ext>
              </a:extLst>
            </p:cNvPr>
            <p:cNvSpPr>
              <a:spLocks noChangeAspect="1" noChangeArrowheads="1"/>
            </p:cNvSpPr>
            <p:nvPr/>
          </p:nvSpPr>
          <p:spPr bwMode="auto">
            <a:xfrm>
              <a:off x="3854133" y="5003800"/>
              <a:ext cx="96838"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6" name="AutoShape 28">
              <a:extLst>
                <a:ext uri="{FF2B5EF4-FFF2-40B4-BE49-F238E27FC236}">
                  <a16:creationId xmlns:a16="http://schemas.microsoft.com/office/drawing/2014/main" id="{99FFA759-F4C4-4F1E-BB4F-C335D00D68EB}"/>
                </a:ext>
              </a:extLst>
            </p:cNvPr>
            <p:cNvSpPr>
              <a:spLocks noChangeAspect="1" noChangeArrowheads="1"/>
            </p:cNvSpPr>
            <p:nvPr/>
          </p:nvSpPr>
          <p:spPr bwMode="auto">
            <a:xfrm>
              <a:off x="4531995" y="4751388"/>
              <a:ext cx="98425" cy="98425"/>
            </a:xfrm>
            <a:prstGeom prst="flowChartConnector">
              <a:avLst/>
            </a:prstGeom>
            <a:solidFill>
              <a:srgbClr val="000000"/>
            </a:solidFill>
            <a:ln w="9525">
              <a:solidFill>
                <a:schemeClr val="tx1"/>
              </a:solidFill>
              <a:round/>
              <a:headEnd/>
              <a:tailEnd/>
            </a:ln>
            <a:effectLst/>
          </p:spPr>
          <p:txBody>
            <a:bodyPr wrap="none" anchor="ctr"/>
            <a:lstStyle/>
            <a:p>
              <a:endParaRPr lang="en-US"/>
            </a:p>
          </p:txBody>
        </p:sp>
        <p:sp>
          <p:nvSpPr>
            <p:cNvPr id="77" name="Text Box 29">
              <a:extLst>
                <a:ext uri="{FF2B5EF4-FFF2-40B4-BE49-F238E27FC236}">
                  <a16:creationId xmlns:a16="http://schemas.microsoft.com/office/drawing/2014/main" id="{0219E25A-DFFB-4B7D-9CF9-6B7542CBEEA7}"/>
                </a:ext>
              </a:extLst>
            </p:cNvPr>
            <p:cNvSpPr txBox="1">
              <a:spLocks noChangeArrowheads="1"/>
            </p:cNvSpPr>
            <p:nvPr/>
          </p:nvSpPr>
          <p:spPr bwMode="auto">
            <a:xfrm>
              <a:off x="3812858" y="5434013"/>
              <a:ext cx="1081088" cy="830263"/>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rPr>
                <a:t>Mean of Kriging prediction</a:t>
              </a:r>
            </a:p>
          </p:txBody>
        </p:sp>
        <p:sp>
          <p:nvSpPr>
            <p:cNvPr id="78" name="Line 30">
              <a:extLst>
                <a:ext uri="{FF2B5EF4-FFF2-40B4-BE49-F238E27FC236}">
                  <a16:creationId xmlns:a16="http://schemas.microsoft.com/office/drawing/2014/main" id="{5B67779E-98E8-4C56-BB65-10A832CF4ECF}"/>
                </a:ext>
              </a:extLst>
            </p:cNvPr>
            <p:cNvSpPr>
              <a:spLocks noChangeShapeType="1"/>
            </p:cNvSpPr>
            <p:nvPr/>
          </p:nvSpPr>
          <p:spPr bwMode="auto">
            <a:xfrm flipV="1">
              <a:off x="4201795" y="4953000"/>
              <a:ext cx="34925" cy="601663"/>
            </a:xfrm>
            <a:prstGeom prst="line">
              <a:avLst/>
            </a:prstGeom>
            <a:noFill/>
            <a:ln w="9525">
              <a:solidFill>
                <a:schemeClr val="tx1"/>
              </a:solidFill>
              <a:round/>
              <a:headEnd/>
              <a:tailEnd type="triangle" w="med" len="med"/>
            </a:ln>
            <a:effectLst/>
          </p:spPr>
          <p:txBody>
            <a:bodyPr/>
            <a:lstStyle/>
            <a:p>
              <a:endParaRPr lang="en-US"/>
            </a:p>
          </p:txBody>
        </p:sp>
        <p:sp>
          <p:nvSpPr>
            <p:cNvPr id="79" name="Line 31">
              <a:extLst>
                <a:ext uri="{FF2B5EF4-FFF2-40B4-BE49-F238E27FC236}">
                  <a16:creationId xmlns:a16="http://schemas.microsoft.com/office/drawing/2014/main" id="{0D200A11-5ECA-4F10-B3FA-62655648E37F}"/>
                </a:ext>
              </a:extLst>
            </p:cNvPr>
            <p:cNvSpPr>
              <a:spLocks noChangeShapeType="1"/>
            </p:cNvSpPr>
            <p:nvPr/>
          </p:nvSpPr>
          <p:spPr bwMode="auto">
            <a:xfrm>
              <a:off x="2638108" y="3873500"/>
              <a:ext cx="214313" cy="914400"/>
            </a:xfrm>
            <a:prstGeom prst="line">
              <a:avLst/>
            </a:prstGeom>
            <a:noFill/>
            <a:ln w="9525">
              <a:solidFill>
                <a:schemeClr val="tx1"/>
              </a:solidFill>
              <a:round/>
              <a:headEnd/>
              <a:tailEnd type="triangle" w="med" len="med"/>
            </a:ln>
            <a:effectLst/>
          </p:spPr>
          <p:txBody>
            <a:bodyPr/>
            <a:lstStyle/>
            <a:p>
              <a:endParaRPr lang="en-US"/>
            </a:p>
          </p:txBody>
        </p:sp>
        <p:sp>
          <p:nvSpPr>
            <p:cNvPr id="80" name="Text Box 32">
              <a:extLst>
                <a:ext uri="{FF2B5EF4-FFF2-40B4-BE49-F238E27FC236}">
                  <a16:creationId xmlns:a16="http://schemas.microsoft.com/office/drawing/2014/main" id="{A53F5578-B082-458F-9C52-9B859C2155EF}"/>
                </a:ext>
              </a:extLst>
            </p:cNvPr>
            <p:cNvSpPr txBox="1">
              <a:spLocks noChangeArrowheads="1"/>
            </p:cNvSpPr>
            <p:nvPr/>
          </p:nvSpPr>
          <p:spPr bwMode="auto">
            <a:xfrm>
              <a:off x="2065020" y="3276600"/>
              <a:ext cx="1331913" cy="581025"/>
            </a:xfrm>
            <a:prstGeom prst="rect">
              <a:avLst/>
            </a:prstGeom>
            <a:noFill/>
            <a:ln w="9525">
              <a:noFill/>
              <a:miter lim="800000"/>
              <a:headEnd/>
              <a:tailEnd/>
            </a:ln>
            <a:effectLst/>
          </p:spPr>
          <p:txBody>
            <a:bodyPr>
              <a:spAutoFit/>
            </a:bodyPr>
            <a:lstStyle/>
            <a:p>
              <a:pPr>
                <a:spcBef>
                  <a:spcPct val="50000"/>
                </a:spcBef>
              </a:pPr>
              <a:r>
                <a:rPr lang="en-US" sz="1600" b="1">
                  <a:latin typeface="Times New Roman" pitchFamily="18" charset="0"/>
                </a:rPr>
                <a:t>Sampling data points</a:t>
              </a:r>
            </a:p>
          </p:txBody>
        </p:sp>
        <p:sp>
          <p:nvSpPr>
            <p:cNvPr id="81" name="Text Box 33">
              <a:extLst>
                <a:ext uri="{FF2B5EF4-FFF2-40B4-BE49-F238E27FC236}">
                  <a16:creationId xmlns:a16="http://schemas.microsoft.com/office/drawing/2014/main" id="{47DD284D-B354-4AAB-B633-6E9246E563B9}"/>
                </a:ext>
              </a:extLst>
            </p:cNvPr>
            <p:cNvSpPr txBox="1">
              <a:spLocks noChangeArrowheads="1"/>
            </p:cNvSpPr>
            <p:nvPr/>
          </p:nvSpPr>
          <p:spPr bwMode="auto">
            <a:xfrm>
              <a:off x="2134870" y="5368925"/>
              <a:ext cx="1247775" cy="581025"/>
            </a:xfrm>
            <a:prstGeom prst="rect">
              <a:avLst/>
            </a:prstGeom>
            <a:noFill/>
            <a:ln w="9525">
              <a:noFill/>
              <a:miter lim="800000"/>
              <a:headEnd/>
              <a:tailEnd/>
            </a:ln>
            <a:effectLst/>
          </p:spPr>
          <p:txBody>
            <a:bodyPr>
              <a:spAutoFit/>
            </a:bodyPr>
            <a:lstStyle/>
            <a:p>
              <a:pPr>
                <a:spcBef>
                  <a:spcPct val="50000"/>
                </a:spcBef>
              </a:pPr>
              <a:r>
                <a:rPr lang="en-US" sz="1600" b="1" dirty="0">
                  <a:latin typeface="Times New Roman" pitchFamily="18" charset="0"/>
                </a:rPr>
                <a:t>Systematic Departure</a:t>
              </a:r>
            </a:p>
          </p:txBody>
        </p:sp>
        <p:sp>
          <p:nvSpPr>
            <p:cNvPr id="82" name="Line 34">
              <a:extLst>
                <a:ext uri="{FF2B5EF4-FFF2-40B4-BE49-F238E27FC236}">
                  <a16:creationId xmlns:a16="http://schemas.microsoft.com/office/drawing/2014/main" id="{F9B9D3E9-5ABA-41E8-A9CD-7104CCF11FB5}"/>
                </a:ext>
              </a:extLst>
            </p:cNvPr>
            <p:cNvSpPr>
              <a:spLocks noChangeShapeType="1"/>
            </p:cNvSpPr>
            <p:nvPr/>
          </p:nvSpPr>
          <p:spPr bwMode="auto">
            <a:xfrm>
              <a:off x="2636520" y="3886200"/>
              <a:ext cx="762000" cy="533400"/>
            </a:xfrm>
            <a:prstGeom prst="line">
              <a:avLst/>
            </a:prstGeom>
            <a:noFill/>
            <a:ln w="9525">
              <a:solidFill>
                <a:schemeClr val="tx1"/>
              </a:solidFill>
              <a:round/>
              <a:headEnd/>
              <a:tailEnd type="triangle" w="med" len="med"/>
            </a:ln>
            <a:effectLst/>
          </p:spPr>
          <p:txBody>
            <a:bodyPr/>
            <a:lstStyle/>
            <a:p>
              <a:endParaRPr lang="en-US"/>
            </a:p>
          </p:txBody>
        </p:sp>
        <p:sp>
          <p:nvSpPr>
            <p:cNvPr id="83" name="Freeform 35">
              <a:extLst>
                <a:ext uri="{FF2B5EF4-FFF2-40B4-BE49-F238E27FC236}">
                  <a16:creationId xmlns:a16="http://schemas.microsoft.com/office/drawing/2014/main" id="{0BDC2E69-6845-4C6C-830B-E16CC18FBD22}"/>
                </a:ext>
              </a:extLst>
            </p:cNvPr>
            <p:cNvSpPr>
              <a:spLocks/>
            </p:cNvSpPr>
            <p:nvPr/>
          </p:nvSpPr>
          <p:spPr bwMode="auto">
            <a:xfrm>
              <a:off x="2226945" y="4403725"/>
              <a:ext cx="2695575" cy="741363"/>
            </a:xfrm>
            <a:custGeom>
              <a:avLst/>
              <a:gdLst/>
              <a:ahLst/>
              <a:cxnLst>
                <a:cxn ang="0">
                  <a:pos x="0" y="467"/>
                </a:cxn>
                <a:cxn ang="0">
                  <a:pos x="403" y="277"/>
                </a:cxn>
                <a:cxn ang="0">
                  <a:pos x="757" y="22"/>
                </a:cxn>
                <a:cxn ang="0">
                  <a:pos x="1053" y="409"/>
                </a:cxn>
                <a:cxn ang="0">
                  <a:pos x="1490" y="245"/>
                </a:cxn>
                <a:cxn ang="0">
                  <a:pos x="1698" y="58"/>
                </a:cxn>
              </a:cxnLst>
              <a:rect l="0" t="0" r="r" b="b"/>
              <a:pathLst>
                <a:path w="1698" h="467">
                  <a:moveTo>
                    <a:pt x="0" y="467"/>
                  </a:moveTo>
                  <a:cubicBezTo>
                    <a:pt x="67" y="435"/>
                    <a:pt x="277" y="351"/>
                    <a:pt x="403" y="277"/>
                  </a:cubicBezTo>
                  <a:cubicBezTo>
                    <a:pt x="529" y="203"/>
                    <a:pt x="649" y="0"/>
                    <a:pt x="757" y="22"/>
                  </a:cubicBezTo>
                  <a:cubicBezTo>
                    <a:pt x="865" y="44"/>
                    <a:pt x="931" y="372"/>
                    <a:pt x="1053" y="409"/>
                  </a:cubicBezTo>
                  <a:cubicBezTo>
                    <a:pt x="1175" y="446"/>
                    <a:pt x="1383" y="303"/>
                    <a:pt x="1490" y="245"/>
                  </a:cubicBezTo>
                  <a:cubicBezTo>
                    <a:pt x="1597" y="187"/>
                    <a:pt x="1655" y="97"/>
                    <a:pt x="1698" y="58"/>
                  </a:cubicBezTo>
                </a:path>
              </a:pathLst>
            </a:custGeom>
            <a:noFill/>
            <a:ln w="28575">
              <a:solidFill>
                <a:srgbClr val="FF0000"/>
              </a:solidFill>
              <a:round/>
              <a:headEnd/>
              <a:tailEnd/>
            </a:ln>
            <a:effectLst/>
          </p:spPr>
          <p:txBody>
            <a:bodyPr/>
            <a:lstStyle/>
            <a:p>
              <a:endParaRPr lang="en-US"/>
            </a:p>
          </p:txBody>
        </p:sp>
        <p:sp>
          <p:nvSpPr>
            <p:cNvPr id="84" name="Line 36">
              <a:extLst>
                <a:ext uri="{FF2B5EF4-FFF2-40B4-BE49-F238E27FC236}">
                  <a16:creationId xmlns:a16="http://schemas.microsoft.com/office/drawing/2014/main" id="{A11518A2-256F-492B-BECF-87BE2E213116}"/>
                </a:ext>
              </a:extLst>
            </p:cNvPr>
            <p:cNvSpPr>
              <a:spLocks noChangeShapeType="1"/>
            </p:cNvSpPr>
            <p:nvPr/>
          </p:nvSpPr>
          <p:spPr bwMode="auto">
            <a:xfrm flipV="1">
              <a:off x="1950720" y="4267200"/>
              <a:ext cx="3048000" cy="1066800"/>
            </a:xfrm>
            <a:prstGeom prst="line">
              <a:avLst/>
            </a:prstGeom>
            <a:noFill/>
            <a:ln w="25400">
              <a:solidFill>
                <a:srgbClr val="000000"/>
              </a:solidFill>
              <a:prstDash val="sysDot"/>
              <a:round/>
              <a:headEnd/>
              <a:tailEnd/>
            </a:ln>
            <a:effectLst/>
          </p:spPr>
          <p:txBody>
            <a:bodyPr/>
            <a:lstStyle/>
            <a:p>
              <a:endParaRPr lang="en-US"/>
            </a:p>
          </p:txBody>
        </p:sp>
        <p:sp>
          <p:nvSpPr>
            <p:cNvPr id="85" name="Text Box 37">
              <a:extLst>
                <a:ext uri="{FF2B5EF4-FFF2-40B4-BE49-F238E27FC236}">
                  <a16:creationId xmlns:a16="http://schemas.microsoft.com/office/drawing/2014/main" id="{AD058685-0540-4EEC-816D-8EFFE53D6AD2}"/>
                </a:ext>
              </a:extLst>
            </p:cNvPr>
            <p:cNvSpPr txBox="1">
              <a:spLocks noChangeArrowheads="1"/>
            </p:cNvSpPr>
            <p:nvPr/>
          </p:nvSpPr>
          <p:spPr bwMode="auto">
            <a:xfrm>
              <a:off x="4084320" y="3581400"/>
              <a:ext cx="1600200" cy="338138"/>
            </a:xfrm>
            <a:prstGeom prst="rect">
              <a:avLst/>
            </a:prstGeom>
            <a:noFill/>
            <a:ln w="9525" algn="ctr">
              <a:noFill/>
              <a:miter lim="800000"/>
              <a:headEnd/>
              <a:tailEnd/>
            </a:ln>
            <a:effectLst/>
          </p:spPr>
          <p:txBody>
            <a:bodyPr>
              <a:spAutoFit/>
            </a:bodyPr>
            <a:lstStyle/>
            <a:p>
              <a:pPr>
                <a:spcBef>
                  <a:spcPct val="50000"/>
                </a:spcBef>
              </a:pPr>
              <a:r>
                <a:rPr lang="en-US" sz="1600" b="1" dirty="0">
                  <a:latin typeface="Times New Roman" pitchFamily="18" charset="0"/>
                </a:rPr>
                <a:t>Trend Model</a:t>
              </a:r>
            </a:p>
          </p:txBody>
        </p:sp>
        <p:sp>
          <p:nvSpPr>
            <p:cNvPr id="86" name="Line 38">
              <a:extLst>
                <a:ext uri="{FF2B5EF4-FFF2-40B4-BE49-F238E27FC236}">
                  <a16:creationId xmlns:a16="http://schemas.microsoft.com/office/drawing/2014/main" id="{5BF29E3E-7C62-4117-9202-8195617527C7}"/>
                </a:ext>
              </a:extLst>
            </p:cNvPr>
            <p:cNvSpPr>
              <a:spLocks noChangeShapeType="1"/>
            </p:cNvSpPr>
            <p:nvPr/>
          </p:nvSpPr>
          <p:spPr bwMode="auto">
            <a:xfrm>
              <a:off x="2255520" y="5105400"/>
              <a:ext cx="0" cy="152400"/>
            </a:xfrm>
            <a:prstGeom prst="line">
              <a:avLst/>
            </a:prstGeom>
            <a:noFill/>
            <a:ln w="25400">
              <a:solidFill>
                <a:srgbClr val="000000"/>
              </a:solidFill>
              <a:round/>
              <a:headEnd/>
              <a:tailEnd/>
            </a:ln>
            <a:effectLst/>
          </p:spPr>
          <p:txBody>
            <a:bodyPr/>
            <a:lstStyle/>
            <a:p>
              <a:endParaRPr lang="en-US"/>
            </a:p>
          </p:txBody>
        </p:sp>
        <p:sp>
          <p:nvSpPr>
            <p:cNvPr id="87" name="Line 39">
              <a:extLst>
                <a:ext uri="{FF2B5EF4-FFF2-40B4-BE49-F238E27FC236}">
                  <a16:creationId xmlns:a16="http://schemas.microsoft.com/office/drawing/2014/main" id="{46EEEAA5-CD1B-4D64-8D2C-F1017E663448}"/>
                </a:ext>
              </a:extLst>
            </p:cNvPr>
            <p:cNvSpPr>
              <a:spLocks noChangeShapeType="1"/>
            </p:cNvSpPr>
            <p:nvPr/>
          </p:nvSpPr>
          <p:spPr bwMode="auto">
            <a:xfrm flipH="1">
              <a:off x="2865120" y="4787900"/>
              <a:ext cx="12700" cy="228600"/>
            </a:xfrm>
            <a:prstGeom prst="line">
              <a:avLst/>
            </a:prstGeom>
            <a:noFill/>
            <a:ln w="25400">
              <a:solidFill>
                <a:srgbClr val="000000"/>
              </a:solidFill>
              <a:round/>
              <a:headEnd/>
              <a:tailEnd/>
            </a:ln>
            <a:effectLst/>
          </p:spPr>
          <p:txBody>
            <a:bodyPr/>
            <a:lstStyle/>
            <a:p>
              <a:endParaRPr lang="en-US"/>
            </a:p>
          </p:txBody>
        </p:sp>
        <p:sp>
          <p:nvSpPr>
            <p:cNvPr id="88" name="Line 40">
              <a:extLst>
                <a:ext uri="{FF2B5EF4-FFF2-40B4-BE49-F238E27FC236}">
                  <a16:creationId xmlns:a16="http://schemas.microsoft.com/office/drawing/2014/main" id="{5AF2D6ED-54D7-43A2-914B-E1BD4BF9A4E6}"/>
                </a:ext>
              </a:extLst>
            </p:cNvPr>
            <p:cNvSpPr>
              <a:spLocks noChangeShapeType="1"/>
            </p:cNvSpPr>
            <p:nvPr/>
          </p:nvSpPr>
          <p:spPr bwMode="auto">
            <a:xfrm flipH="1">
              <a:off x="3436620" y="4343400"/>
              <a:ext cx="12700" cy="457200"/>
            </a:xfrm>
            <a:prstGeom prst="line">
              <a:avLst/>
            </a:prstGeom>
            <a:noFill/>
            <a:ln w="25400">
              <a:solidFill>
                <a:srgbClr val="000000"/>
              </a:solidFill>
              <a:round/>
              <a:headEnd/>
              <a:tailEnd/>
            </a:ln>
            <a:effectLst/>
          </p:spPr>
          <p:txBody>
            <a:bodyPr/>
            <a:lstStyle/>
            <a:p>
              <a:endParaRPr lang="en-US"/>
            </a:p>
          </p:txBody>
        </p:sp>
        <p:sp>
          <p:nvSpPr>
            <p:cNvPr id="89" name="Line 41">
              <a:extLst>
                <a:ext uri="{FF2B5EF4-FFF2-40B4-BE49-F238E27FC236}">
                  <a16:creationId xmlns:a16="http://schemas.microsoft.com/office/drawing/2014/main" id="{254B3ADE-8CC2-4171-98EA-8A7B77ACD5A5}"/>
                </a:ext>
              </a:extLst>
            </p:cNvPr>
            <p:cNvSpPr>
              <a:spLocks noChangeShapeType="1"/>
            </p:cNvSpPr>
            <p:nvPr/>
          </p:nvSpPr>
          <p:spPr bwMode="auto">
            <a:xfrm flipH="1">
              <a:off x="3893820" y="4622800"/>
              <a:ext cx="12700" cy="457200"/>
            </a:xfrm>
            <a:prstGeom prst="line">
              <a:avLst/>
            </a:prstGeom>
            <a:noFill/>
            <a:ln w="25400">
              <a:solidFill>
                <a:srgbClr val="000000"/>
              </a:solidFill>
              <a:round/>
              <a:headEnd/>
              <a:tailEnd/>
            </a:ln>
            <a:effectLst/>
          </p:spPr>
          <p:txBody>
            <a:bodyPr/>
            <a:lstStyle/>
            <a:p>
              <a:endParaRPr lang="en-US"/>
            </a:p>
          </p:txBody>
        </p:sp>
        <p:sp>
          <p:nvSpPr>
            <p:cNvPr id="90" name="Line 42">
              <a:extLst>
                <a:ext uri="{FF2B5EF4-FFF2-40B4-BE49-F238E27FC236}">
                  <a16:creationId xmlns:a16="http://schemas.microsoft.com/office/drawing/2014/main" id="{25A1CD76-7AB7-4410-8156-4C60EFCD4A93}"/>
                </a:ext>
              </a:extLst>
            </p:cNvPr>
            <p:cNvSpPr>
              <a:spLocks noChangeShapeType="1"/>
            </p:cNvSpPr>
            <p:nvPr/>
          </p:nvSpPr>
          <p:spPr bwMode="auto">
            <a:xfrm flipH="1">
              <a:off x="4579620" y="4381500"/>
              <a:ext cx="12700" cy="457200"/>
            </a:xfrm>
            <a:prstGeom prst="line">
              <a:avLst/>
            </a:prstGeom>
            <a:noFill/>
            <a:ln w="25400">
              <a:solidFill>
                <a:srgbClr val="000000"/>
              </a:solidFill>
              <a:round/>
              <a:headEnd/>
              <a:tailEnd/>
            </a:ln>
            <a:effectLst/>
          </p:spPr>
          <p:txBody>
            <a:bodyPr/>
            <a:lstStyle/>
            <a:p>
              <a:endParaRPr lang="en-US"/>
            </a:p>
          </p:txBody>
        </p:sp>
        <p:sp>
          <p:nvSpPr>
            <p:cNvPr id="91" name="Line 43">
              <a:extLst>
                <a:ext uri="{FF2B5EF4-FFF2-40B4-BE49-F238E27FC236}">
                  <a16:creationId xmlns:a16="http://schemas.microsoft.com/office/drawing/2014/main" id="{8ED3DB2D-112F-40E6-A738-F0D504B63C82}"/>
                </a:ext>
              </a:extLst>
            </p:cNvPr>
            <p:cNvSpPr>
              <a:spLocks noChangeShapeType="1"/>
            </p:cNvSpPr>
            <p:nvPr/>
          </p:nvSpPr>
          <p:spPr bwMode="auto">
            <a:xfrm flipV="1">
              <a:off x="2621280" y="4953000"/>
              <a:ext cx="228600" cy="533400"/>
            </a:xfrm>
            <a:prstGeom prst="line">
              <a:avLst/>
            </a:prstGeom>
            <a:noFill/>
            <a:ln w="9525">
              <a:solidFill>
                <a:srgbClr val="000000"/>
              </a:solidFill>
              <a:round/>
              <a:headEnd/>
              <a:tailEnd type="triangle" w="med" len="med"/>
            </a:ln>
            <a:effectLst/>
          </p:spPr>
          <p:txBody>
            <a:bodyPr/>
            <a:lstStyle/>
            <a:p>
              <a:endParaRPr lang="en-US"/>
            </a:p>
          </p:txBody>
        </p:sp>
        <p:sp>
          <p:nvSpPr>
            <p:cNvPr id="92" name="Line 44">
              <a:extLst>
                <a:ext uri="{FF2B5EF4-FFF2-40B4-BE49-F238E27FC236}">
                  <a16:creationId xmlns:a16="http://schemas.microsoft.com/office/drawing/2014/main" id="{FD5F6485-9428-4B51-B0AD-8BAFBA4F5913}"/>
                </a:ext>
              </a:extLst>
            </p:cNvPr>
            <p:cNvSpPr>
              <a:spLocks noChangeShapeType="1"/>
            </p:cNvSpPr>
            <p:nvPr/>
          </p:nvSpPr>
          <p:spPr bwMode="auto">
            <a:xfrm flipV="1">
              <a:off x="2621280" y="4572000"/>
              <a:ext cx="838200" cy="914400"/>
            </a:xfrm>
            <a:prstGeom prst="line">
              <a:avLst/>
            </a:prstGeom>
            <a:noFill/>
            <a:ln w="9525">
              <a:solidFill>
                <a:srgbClr val="000000"/>
              </a:solidFill>
              <a:round/>
              <a:headEnd/>
              <a:tailEnd type="triangle" w="med" len="med"/>
            </a:ln>
            <a:effectLst/>
          </p:spPr>
          <p:txBody>
            <a:bodyPr/>
            <a:lstStyle/>
            <a:p>
              <a:endParaRPr lang="en-US"/>
            </a:p>
          </p:txBody>
        </p:sp>
        <p:sp>
          <p:nvSpPr>
            <p:cNvPr id="93" name="Line 45">
              <a:extLst>
                <a:ext uri="{FF2B5EF4-FFF2-40B4-BE49-F238E27FC236}">
                  <a16:creationId xmlns:a16="http://schemas.microsoft.com/office/drawing/2014/main" id="{9524CDDA-6925-4C1B-B2CC-9E8073F1729C}"/>
                </a:ext>
              </a:extLst>
            </p:cNvPr>
            <p:cNvSpPr>
              <a:spLocks noChangeShapeType="1"/>
            </p:cNvSpPr>
            <p:nvPr/>
          </p:nvSpPr>
          <p:spPr bwMode="auto">
            <a:xfrm flipH="1">
              <a:off x="4312920" y="4114800"/>
              <a:ext cx="76200" cy="381000"/>
            </a:xfrm>
            <a:prstGeom prst="line">
              <a:avLst/>
            </a:prstGeom>
            <a:noFill/>
            <a:ln w="9525">
              <a:solidFill>
                <a:srgbClr val="000000"/>
              </a:solidFill>
              <a:round/>
              <a:headEnd/>
              <a:tailEnd type="triangle" w="med" len="med"/>
            </a:ln>
            <a:effectLst/>
          </p:spPr>
          <p:txBody>
            <a:bodyPr/>
            <a:lstStyle/>
            <a:p>
              <a:endParaRPr lang="en-US"/>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1EC39F-D249-4761-8818-47AD22C57BE6}"/>
                  </a:ext>
                </a:extLst>
              </p:cNvPr>
              <p:cNvSpPr txBox="1"/>
              <p:nvPr/>
            </p:nvSpPr>
            <p:spPr>
              <a:xfrm>
                <a:off x="2642962" y="1537990"/>
                <a:ext cx="272125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r>
                            <a:rPr lang="en-US" sz="2000" b="1" i="0" smtClean="0">
                              <a:latin typeface="Cambria Math" panose="02040503050406030204" pitchFamily="18" charset="0"/>
                              <a:cs typeface="Arial" panose="020B0604020202020204" pitchFamily="34" charset="0"/>
                            </a:rPr>
                            <m:t>𝐱</m:t>
                          </m:r>
                        </m:e>
                      </m:d>
                      <m:r>
                        <a:rPr lang="en-US" sz="2000" b="0" i="1" smtClean="0">
                          <a:latin typeface="Cambria Math" panose="02040503050406030204" pitchFamily="18" charset="0"/>
                          <a:cs typeface="Arial" panose="020B0604020202020204" pitchFamily="34" charset="0"/>
                        </a:rPr>
                        <m:t>  =</m:t>
                      </m:r>
                      <m:r>
                        <a:rPr lang="en-US" sz="2000" b="1" i="0" smtClean="0">
                          <a:latin typeface="Cambria Math" panose="02040503050406030204" pitchFamily="18" charset="0"/>
                          <a:cs typeface="Arial" panose="020B0604020202020204" pitchFamily="34" charset="0"/>
                        </a:rPr>
                        <m:t>  </m:t>
                      </m:r>
                      <m:r>
                        <a:rPr lang="en-US" sz="2000" b="1" i="0" smtClean="0">
                          <a:latin typeface="Cambria Math" panose="02040503050406030204" pitchFamily="18" charset="0"/>
                          <a:cs typeface="Arial" panose="020B0604020202020204" pitchFamily="34" charset="0"/>
                        </a:rPr>
                        <m:t>𝛏</m:t>
                      </m:r>
                      <m:d>
                        <m:dPr>
                          <m:ctrlPr>
                            <a:rPr lang="en-US" sz="2000" b="0" i="1" smtClean="0">
                              <a:latin typeface="Cambria Math" panose="02040503050406030204" pitchFamily="18" charset="0"/>
                              <a:cs typeface="Arial" panose="020B0604020202020204" pitchFamily="34" charset="0"/>
                            </a:rPr>
                          </m:ctrlPr>
                        </m:dPr>
                        <m:e>
                          <m:r>
                            <a:rPr lang="en-US" sz="2000" b="1" i="0" smtClean="0">
                              <a:latin typeface="Cambria Math" panose="02040503050406030204" pitchFamily="18" charset="0"/>
                              <a:cs typeface="Arial" panose="020B0604020202020204" pitchFamily="34" charset="0"/>
                            </a:rPr>
                            <m:t>𝐱</m:t>
                          </m:r>
                        </m:e>
                      </m:d>
                      <m:r>
                        <a:rPr lang="en-US" sz="2000" b="1" i="0" smtClean="0">
                          <a:latin typeface="Cambria Math" panose="02040503050406030204" pitchFamily="18" charset="0"/>
                          <a:cs typeface="Arial" panose="020B0604020202020204" pitchFamily="34" charset="0"/>
                        </a:rPr>
                        <m:t>𝛉</m:t>
                      </m:r>
                      <m:r>
                        <a:rPr lang="en-US" sz="2000" b="1" i="0"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𝐱</m:t>
                      </m:r>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91EC39F-D249-4761-8818-47AD22C57BE6}"/>
                  </a:ext>
                </a:extLst>
              </p:cNvPr>
              <p:cNvSpPr txBox="1">
                <a:spLocks noRot="1" noChangeAspect="1" noMove="1" noResize="1" noEditPoints="1" noAdjustHandles="1" noChangeArrowheads="1" noChangeShapeType="1" noTextEdit="1"/>
              </p:cNvSpPr>
              <p:nvPr/>
            </p:nvSpPr>
            <p:spPr>
              <a:xfrm>
                <a:off x="2642962" y="1537990"/>
                <a:ext cx="2721258" cy="307777"/>
              </a:xfrm>
              <a:prstGeom prst="rect">
                <a:avLst/>
              </a:prstGeom>
              <a:blipFill>
                <a:blip r:embed="rId4"/>
                <a:stretch>
                  <a:fillRect l="-673" r="-2691"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34CCB9B-DF41-4596-AA2C-171E538201BA}"/>
                  </a:ext>
                </a:extLst>
              </p:cNvPr>
              <p:cNvSpPr txBox="1"/>
              <p:nvPr/>
            </p:nvSpPr>
            <p:spPr>
              <a:xfrm>
                <a:off x="527408" y="4916000"/>
                <a:ext cx="37369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sSub>
                            <m:sSubPr>
                              <m:ctrlPr>
                                <a:rPr lang="en-US" sz="2000" b="1"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𝐱</m:t>
                              </m:r>
                            </m:e>
                            <m:sub>
                              <m:r>
                                <a:rPr lang="en-US" sz="2000" b="0" i="1" smtClean="0">
                                  <a:latin typeface="Cambria Math" panose="02040503050406030204" pitchFamily="18" charset="0"/>
                                  <a:cs typeface="Arial" panose="020B0604020202020204" pitchFamily="34" charset="0"/>
                                </a:rPr>
                                <m:t>𝑘</m:t>
                              </m:r>
                            </m:sub>
                          </m:sSub>
                        </m:e>
                      </m:d>
                      <m:r>
                        <a:rPr lang="en-US" sz="2000" b="0" i="1" smtClean="0">
                          <a:latin typeface="Cambria Math" panose="02040503050406030204" pitchFamily="18" charset="0"/>
                          <a:cs typeface="Arial" panose="020B0604020202020204" pitchFamily="34" charset="0"/>
                        </a:rPr>
                        <m:t>  =</m:t>
                      </m:r>
                      <m:r>
                        <a:rPr lang="en-US" sz="2000" b="1" i="0" smtClean="0">
                          <a:latin typeface="Cambria Math" panose="02040503050406030204" pitchFamily="18" charset="0"/>
                          <a:cs typeface="Arial" panose="020B0604020202020204" pitchFamily="34" charset="0"/>
                        </a:rPr>
                        <m:t>  </m:t>
                      </m:r>
                      <m:r>
                        <a:rPr lang="en-US" sz="2000" b="1" i="0" smtClean="0">
                          <a:latin typeface="Cambria Math" panose="02040503050406030204" pitchFamily="18" charset="0"/>
                          <a:cs typeface="Arial" panose="020B0604020202020204" pitchFamily="34" charset="0"/>
                        </a:rPr>
                        <m:t>𝛏</m:t>
                      </m:r>
                      <m:d>
                        <m:dPr>
                          <m:ctrlPr>
                            <a:rPr lang="en-US" sz="2000" b="0" i="1" smtClean="0">
                              <a:latin typeface="Cambria Math" panose="02040503050406030204" pitchFamily="18" charset="0"/>
                              <a:cs typeface="Arial" panose="020B0604020202020204" pitchFamily="34" charset="0"/>
                            </a:rPr>
                          </m:ctrlPr>
                        </m:dPr>
                        <m:e>
                          <m:sSub>
                            <m:sSubPr>
                              <m:ctrlPr>
                                <a:rPr lang="en-US" sz="2000" b="1" i="1">
                                  <a:latin typeface="Cambria Math" panose="02040503050406030204" pitchFamily="18" charset="0"/>
                                  <a:cs typeface="Arial" panose="020B0604020202020204" pitchFamily="34" charset="0"/>
                                </a:rPr>
                              </m:ctrlPr>
                            </m:sSubPr>
                            <m:e>
                              <m:r>
                                <a:rPr lang="en-US" sz="2000" b="1">
                                  <a:latin typeface="Cambria Math" panose="02040503050406030204" pitchFamily="18" charset="0"/>
                                  <a:cs typeface="Arial" panose="020B0604020202020204" pitchFamily="34" charset="0"/>
                                </a:rPr>
                                <m:t>𝐱</m:t>
                              </m:r>
                            </m:e>
                            <m:sub>
                              <m:r>
                                <a:rPr lang="en-US" sz="2000" i="1">
                                  <a:latin typeface="Cambria Math" panose="02040503050406030204" pitchFamily="18" charset="0"/>
                                  <a:cs typeface="Arial" panose="020B0604020202020204" pitchFamily="34" charset="0"/>
                                </a:rPr>
                                <m:t>𝑘</m:t>
                              </m:r>
                            </m:sub>
                          </m:sSub>
                        </m:e>
                      </m:d>
                      <m:r>
                        <a:rPr lang="en-US" sz="2000" b="1" i="0" smtClean="0">
                          <a:latin typeface="Cambria Math" panose="02040503050406030204" pitchFamily="18" charset="0"/>
                          <a:cs typeface="Arial" panose="020B0604020202020204" pitchFamily="34" charset="0"/>
                        </a:rPr>
                        <m:t>𝛉</m:t>
                      </m:r>
                      <m:r>
                        <a:rPr lang="en-US" sz="2000" b="1" i="0"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sSub>
                        <m:sSubPr>
                          <m:ctrlPr>
                            <a:rPr lang="en-US" sz="2000" b="1" i="1">
                              <a:latin typeface="Cambria Math" panose="02040503050406030204" pitchFamily="18" charset="0"/>
                              <a:cs typeface="Arial" panose="020B0604020202020204" pitchFamily="34" charset="0"/>
                            </a:rPr>
                          </m:ctrlPr>
                        </m:sSubPr>
                        <m:e>
                          <m:r>
                            <a:rPr lang="en-US" sz="2000" b="1">
                              <a:latin typeface="Cambria Math" panose="02040503050406030204" pitchFamily="18" charset="0"/>
                              <a:cs typeface="Arial" panose="020B0604020202020204" pitchFamily="34" charset="0"/>
                            </a:rPr>
                            <m:t>𝐱</m:t>
                          </m:r>
                        </m:e>
                        <m:sub>
                          <m:r>
                            <a:rPr lang="en-US" sz="2000" i="1">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55" name="TextBox 54">
                <a:extLst>
                  <a:ext uri="{FF2B5EF4-FFF2-40B4-BE49-F238E27FC236}">
                    <a16:creationId xmlns:a16="http://schemas.microsoft.com/office/drawing/2014/main" id="{B34CCB9B-DF41-4596-AA2C-171E538201BA}"/>
                  </a:ext>
                </a:extLst>
              </p:cNvPr>
              <p:cNvSpPr txBox="1">
                <a:spLocks noRot="1" noChangeAspect="1" noMove="1" noResize="1" noEditPoints="1" noAdjustHandles="1" noChangeArrowheads="1" noChangeShapeType="1" noTextEdit="1"/>
              </p:cNvSpPr>
              <p:nvPr/>
            </p:nvSpPr>
            <p:spPr>
              <a:xfrm>
                <a:off x="527408" y="4916000"/>
                <a:ext cx="3736920" cy="307777"/>
              </a:xfrm>
              <a:prstGeom prst="rect">
                <a:avLst/>
              </a:prstGeom>
              <a:blipFill>
                <a:blip r:embed="rId5"/>
                <a:stretch>
                  <a:fillRect l="-979" r="-1958" b="-37255"/>
                </a:stretch>
              </a:blipFill>
            </p:spPr>
            <p:txBody>
              <a:bodyPr/>
              <a:lstStyle/>
              <a:p>
                <a:r>
                  <a:rPr lang="en-US">
                    <a:noFill/>
                  </a:rPr>
                  <a:t> </a:t>
                </a:r>
              </a:p>
            </p:txBody>
          </p:sp>
        </mc:Fallback>
      </mc:AlternateContent>
    </p:spTree>
    <p:extLst>
      <p:ext uri="{BB962C8B-B14F-4D97-AF65-F5344CB8AC3E}">
        <p14:creationId xmlns:p14="http://schemas.microsoft.com/office/powerpoint/2010/main" val="345551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A1DE951-C9FF-4C55-A3F7-4B867A646C15}"/>
                  </a:ext>
                </a:extLst>
              </p:cNvPr>
              <p:cNvSpPr>
                <a:spLocks noGrp="1"/>
              </p:cNvSpPr>
              <p:nvPr>
                <p:ph type="body" sz="quarter" idx="10"/>
              </p:nvPr>
            </p:nvSpPr>
            <p:spPr/>
            <p:txBody>
              <a:bodyPr/>
              <a:lstStyle/>
              <a:p>
                <a:r>
                  <a:rPr lang="en-US" dirty="0"/>
                  <a:t>Local departure</a:t>
                </a:r>
              </a:p>
              <a:p>
                <a:pPr lvl="1"/>
                <a:r>
                  <a:rPr lang="en-US" dirty="0"/>
                  <a:t>The difference between the prediction and global trend function</a:t>
                </a:r>
              </a:p>
              <a:p>
                <a:pPr lvl="1"/>
                <a:r>
                  <a:rPr lang="en-US" dirty="0"/>
                  <a:t>Kriging assumes that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1" i="0" smtClean="0">
                        <a:latin typeface="Cambria Math" panose="02040503050406030204" pitchFamily="18" charset="0"/>
                      </a:rPr>
                      <m:t>𝐱</m:t>
                    </m:r>
                    <m:r>
                      <a:rPr lang="en-US" b="0" i="1" smtClean="0">
                        <a:latin typeface="Cambria Math" panose="02040503050406030204" pitchFamily="18" charset="0"/>
                      </a:rPr>
                      <m:t>)</m:t>
                    </m:r>
                  </m:oMath>
                </a14:m>
                <a:r>
                  <a:rPr lang="en-US" dirty="0"/>
                  <a:t> follows a Gaussian process</a:t>
                </a:r>
              </a:p>
              <a:p>
                <a:pPr lvl="1"/>
                <a:endParaRPr lang="en-US" dirty="0"/>
              </a:p>
              <a:p>
                <a:pPr lvl="1"/>
                <a14:m>
                  <m:oMath xmlns:m="http://schemas.openxmlformats.org/officeDocument/2006/math">
                    <m:r>
                      <a:rPr lang="en-US" b="0" i="1" smtClean="0">
                        <a:latin typeface="Cambria Math" panose="02040503050406030204" pitchFamily="18" charset="0"/>
                      </a:rPr>
                      <m:t>𝜎</m:t>
                    </m:r>
                  </m:oMath>
                </a14:m>
                <a:r>
                  <a:rPr lang="en-US" dirty="0"/>
                  <a:t>: standard deviation of data </a:t>
                </a:r>
                <a:r>
                  <a:rPr lang="en-US" dirty="0" err="1"/>
                  <a:t>w.r.t.</a:t>
                </a:r>
                <a:r>
                  <a:rPr lang="en-US" dirty="0"/>
                  <a:t> the global function</a:t>
                </a:r>
              </a:p>
              <a:p>
                <a:pPr lvl="1"/>
                <a:endParaRPr lang="en-US" dirty="0"/>
              </a:p>
            </p:txBody>
          </p:sp>
        </mc:Choice>
        <mc:Fallback xmlns="">
          <p:sp>
            <p:nvSpPr>
              <p:cNvPr id="2" name="Text Placeholder 1">
                <a:extLst>
                  <a:ext uri="{FF2B5EF4-FFF2-40B4-BE49-F238E27FC236}">
                    <a16:creationId xmlns:a16="http://schemas.microsoft.com/office/drawing/2014/main" id="{2A1DE951-C9FF-4C55-A3F7-4B867A646C1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56A021-2E4A-40A6-BCC3-07587809C27C}"/>
              </a:ext>
            </a:extLst>
          </p:cNvPr>
          <p:cNvSpPr>
            <a:spLocks noGrp="1"/>
          </p:cNvSpPr>
          <p:nvPr>
            <p:ph type="title"/>
          </p:nvPr>
        </p:nvSpPr>
        <p:spPr/>
        <p:txBody>
          <a:bodyPr/>
          <a:lstStyle/>
          <a:p>
            <a:r>
              <a:rPr lang="en-US" dirty="0"/>
              <a:t>Universal Kriging Approximation cont.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113F1C-30CF-4F2A-9814-D24F728CF8E5}"/>
                  </a:ext>
                </a:extLst>
              </p:cNvPr>
              <p:cNvSpPr txBox="1"/>
              <p:nvPr/>
            </p:nvSpPr>
            <p:spPr>
              <a:xfrm>
                <a:off x="3285203" y="2510910"/>
                <a:ext cx="1652568" cy="307777"/>
              </a:xfrm>
              <a:prstGeom prst="rect">
                <a:avLst/>
              </a:prstGeom>
              <a:noFill/>
              <a:ln w="19050">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𝐱</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ea typeface="Cambria Math" panose="02040503050406030204" pitchFamily="18" charset="0"/>
                          <a:cs typeface="Arial" panose="020B0604020202020204" pitchFamily="34" charset="0"/>
                        </a:rPr>
                        <m:t>~</m:t>
                      </m:r>
                      <m:r>
                        <a:rPr lang="en-US" sz="2000" b="0" i="1" smtClean="0">
                          <a:latin typeface="Cambria Math" panose="02040503050406030204" pitchFamily="18" charset="0"/>
                          <a:ea typeface="Cambria Math" panose="02040503050406030204" pitchFamily="18" charset="0"/>
                          <a:cs typeface="Arial" panose="020B0604020202020204" pitchFamily="34" charset="0"/>
                        </a:rPr>
                        <m:t>𝑁</m:t>
                      </m:r>
                      <m:r>
                        <a:rPr lang="en-US" sz="2000" b="0" i="1" smtClean="0">
                          <a:latin typeface="Cambria Math" panose="02040503050406030204" pitchFamily="18" charset="0"/>
                          <a:ea typeface="Cambria Math" panose="02040503050406030204" pitchFamily="18" charset="0"/>
                          <a:cs typeface="Arial" panose="020B0604020202020204" pitchFamily="34" charset="0"/>
                        </a:rPr>
                        <m:t>(0,</m:t>
                      </m:r>
                      <m:sSup>
                        <m:sSupPr>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ea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0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0113F1C-30CF-4F2A-9814-D24F728CF8E5}"/>
                  </a:ext>
                </a:extLst>
              </p:cNvPr>
              <p:cNvSpPr txBox="1">
                <a:spLocks noRot="1" noChangeAspect="1" noMove="1" noResize="1" noEditPoints="1" noAdjustHandles="1" noChangeArrowheads="1" noChangeShapeType="1" noTextEdit="1"/>
              </p:cNvSpPr>
              <p:nvPr/>
            </p:nvSpPr>
            <p:spPr>
              <a:xfrm>
                <a:off x="3285203" y="2510910"/>
                <a:ext cx="1652568" cy="307777"/>
              </a:xfrm>
              <a:prstGeom prst="rect">
                <a:avLst/>
              </a:prstGeom>
              <a:blipFill>
                <a:blip r:embed="rId3"/>
                <a:stretch>
                  <a:fillRect l="-1095" r="-4015" b="-33962"/>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99418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그림 12">
            <a:extLst>
              <a:ext uri="{FF2B5EF4-FFF2-40B4-BE49-F238E27FC236}">
                <a16:creationId xmlns:a16="http://schemas.microsoft.com/office/drawing/2014/main" id="{20B036A9-1479-4CDD-B059-5C9A56C830B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16298" y="2928918"/>
            <a:ext cx="4900972" cy="3518597"/>
          </a:xfrm>
          <a:prstGeom prst="rect">
            <a:avLst/>
          </a:prstGeom>
        </p:spPr>
      </p:pic>
      <mc:AlternateContent xmlns:mc="http://schemas.openxmlformats.org/markup-compatibility/2006" xmlns:a14="http://schemas.microsoft.com/office/drawing/2010/main">
        <mc:Choice Requires="a14">
          <p:sp>
            <p:nvSpPr>
              <p:cNvPr id="86018" name="Rectangle 2"/>
              <p:cNvSpPr>
                <a:spLocks noGrp="1" noChangeArrowheads="1"/>
              </p:cNvSpPr>
              <p:nvPr>
                <p:ph type="body" sz="quarter" idx="10"/>
              </p:nvPr>
            </p:nvSpPr>
            <p:spPr/>
            <p:txBody>
              <a:bodyPr/>
              <a:lstStyle/>
              <a:p>
                <a:r>
                  <a:rPr lang="en-US" dirty="0">
                    <a:solidFill>
                      <a:srgbClr val="FF0000"/>
                    </a:solidFill>
                  </a:rPr>
                  <a:t>Ordinary Kriging</a:t>
                </a:r>
                <a:r>
                  <a:rPr lang="en-US" dirty="0"/>
                  <a:t>: constant trend function</a:t>
                </a:r>
              </a:p>
              <a:p>
                <a:r>
                  <a:rPr lang="en-US" dirty="0">
                    <a:solidFill>
                      <a:srgbClr val="FF0000"/>
                    </a:solidFill>
                  </a:rPr>
                  <a:t>Simple Kriging</a:t>
                </a:r>
                <a:r>
                  <a:rPr lang="en-US" dirty="0"/>
                  <a:t>: constant trend function is known (often 0)</a:t>
                </a:r>
              </a:p>
              <a:p>
                <a:r>
                  <a:rPr lang="en-US" dirty="0"/>
                  <a:t>Assumption: Systematic departures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are </a:t>
                </a:r>
                <a:r>
                  <a:rPr lang="en-US" dirty="0">
                    <a:solidFill>
                      <a:srgbClr val="FF0000"/>
                    </a:solidFill>
                  </a:rPr>
                  <a:t>correlated</a:t>
                </a:r>
                <a:r>
                  <a:rPr lang="en-US" dirty="0"/>
                  <a:t>. </a:t>
                </a:r>
              </a:p>
              <a:p>
                <a:r>
                  <a:rPr lang="en-US" dirty="0"/>
                  <a:t>Kriging prediction comes with a normal distribution of the </a:t>
                </a:r>
                <a:r>
                  <a:rPr lang="en-US" dirty="0">
                    <a:solidFill>
                      <a:srgbClr val="FF0000"/>
                    </a:solidFill>
                  </a:rPr>
                  <a:t>uncertainty</a:t>
                </a:r>
                <a:r>
                  <a:rPr lang="en-US" dirty="0"/>
                  <a:t> in the prediction</a:t>
                </a:r>
              </a:p>
              <a:p>
                <a:r>
                  <a:rPr lang="en-US" dirty="0"/>
                  <a:t>At the sample points,</a:t>
                </a:r>
                <a:br>
                  <a:rPr lang="en-US" dirty="0"/>
                </a:br>
                <a:r>
                  <a:rPr lang="en-US" dirty="0"/>
                  <a:t>the uncertainty is zero</a:t>
                </a:r>
              </a:p>
            </p:txBody>
          </p:sp>
        </mc:Choice>
        <mc:Fallback xmlns="">
          <p:sp>
            <p:nvSpPr>
              <p:cNvPr id="86018" name="Rectangle 2"/>
              <p:cNvSpPr>
                <a:spLocks noGrp="1" noRot="1" noChangeAspect="1" noMove="1" noResize="1" noEditPoints="1" noAdjustHandles="1" noChangeArrowheads="1" noChangeShapeType="1" noTextEdit="1"/>
              </p:cNvSpPr>
              <p:nvPr>
                <p:ph type="body" sz="quarter" idx="10"/>
              </p:nvPr>
            </p:nvSpPr>
            <p:spPr>
              <a:blipFill>
                <a:blip r:embed="rId5"/>
                <a:stretch>
                  <a:fillRect l="-929" t="-758"/>
                </a:stretch>
              </a:blipFill>
            </p:spPr>
            <p:txBody>
              <a:bodyPr/>
              <a:lstStyle/>
              <a:p>
                <a:r>
                  <a:rPr lang="en-US">
                    <a:noFill/>
                  </a:rPr>
                  <a:t> </a:t>
                </a:r>
              </a:p>
            </p:txBody>
          </p:sp>
        </mc:Fallback>
      </mc:AlternateContent>
      <p:sp>
        <p:nvSpPr>
          <p:cNvPr id="86019" name="Rectangle 3"/>
          <p:cNvSpPr>
            <a:spLocks noGrp="1" noChangeArrowheads="1"/>
          </p:cNvSpPr>
          <p:nvPr>
            <p:ph type="title"/>
          </p:nvPr>
        </p:nvSpPr>
        <p:spPr/>
        <p:txBody>
          <a:bodyPr/>
          <a:lstStyle/>
          <a:p>
            <a:r>
              <a:rPr lang="en-US" dirty="0"/>
              <a:t>Ordinary and simple Kriging</a:t>
            </a:r>
          </a:p>
        </p:txBody>
      </p:sp>
    </p:spTree>
    <p:custDataLst>
      <p:tags r:id="rId1"/>
    </p:custDataLst>
    <p:extLst>
      <p:ext uri="{BB962C8B-B14F-4D97-AF65-F5344CB8AC3E}">
        <p14:creationId xmlns:p14="http://schemas.microsoft.com/office/powerpoint/2010/main" val="182377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09CE78-EF4D-404A-A679-D47915D6AA46}"/>
              </a:ext>
            </a:extLst>
          </p:cNvPr>
          <p:cNvSpPr>
            <a:spLocks noGrp="1"/>
          </p:cNvSpPr>
          <p:nvPr>
            <p:ph type="ctrTitle"/>
          </p:nvPr>
        </p:nvSpPr>
        <p:spPr/>
        <p:txBody>
          <a:bodyPr/>
          <a:lstStyle/>
          <a:p>
            <a:r>
              <a:rPr lang="en-US" dirty="0"/>
              <a:t>1. Introduction to Data-driven Prognostics</a:t>
            </a:r>
          </a:p>
        </p:txBody>
      </p:sp>
      <p:sp>
        <p:nvSpPr>
          <p:cNvPr id="7" name="Subtitle 6">
            <a:extLst>
              <a:ext uri="{FF2B5EF4-FFF2-40B4-BE49-F238E27FC236}">
                <a16:creationId xmlns:a16="http://schemas.microsoft.com/office/drawing/2014/main" id="{5D2AF031-659F-47EA-BF22-C132B8F28A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72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014E835-B5F9-40A5-94E2-981DAA90E6AE}"/>
                  </a:ext>
                </a:extLst>
              </p:cNvPr>
              <p:cNvSpPr>
                <a:spLocks noGrp="1"/>
              </p:cNvSpPr>
              <p:nvPr>
                <p:ph type="body" sz="quarter" idx="10"/>
              </p:nvPr>
            </p:nvSpPr>
            <p:spPr/>
            <p:txBody>
              <a:bodyPr/>
              <a:lstStyle/>
              <a:p>
                <a:r>
                  <a:rPr lang="en-US" dirty="0"/>
                  <a:t>Kriging assumes that predictions are correlated inversely proportional to the distance</a:t>
                </a:r>
              </a:p>
              <a:p>
                <a:r>
                  <a:rPr lang="en-US" dirty="0"/>
                  <a:t>Systematic departure captures this correlation</a:t>
                </a:r>
              </a:p>
              <a:p>
                <a:pPr lvl="1"/>
                <a:r>
                  <a:rPr lang="en-US" dirty="0"/>
                  <a:t>Zero mean: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=0</m:t>
                    </m:r>
                  </m:oMath>
                </a14:m>
                <a:r>
                  <a:rPr lang="en-US" dirty="0"/>
                  <a:t> </a:t>
                </a:r>
              </a:p>
              <a:p>
                <a:pPr lvl="1">
                  <a:spcBef>
                    <a:spcPts val="3000"/>
                  </a:spcBef>
                </a:pPr>
                <a:r>
                  <a:rPr lang="en-US" dirty="0"/>
                  <a:t>Covariance of data: </a:t>
                </a:r>
                <a14:m>
                  <m:oMath xmlns:m="http://schemas.openxmlformats.org/officeDocument/2006/math">
                    <m:r>
                      <a:rPr lang="en-US" b="0" i="1" smtClean="0">
                        <a:latin typeface="Cambria Math" panose="02040503050406030204" pitchFamily="18" charset="0"/>
                      </a:rPr>
                      <m:t>𝑐𝑜𝑣</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𝑠</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p>
                          </m:e>
                        </m:d>
                        <m:r>
                          <a:rPr lang="en-US" i="1">
                            <a:latin typeface="Cambria Math" panose="02040503050406030204" pitchFamily="18" charset="0"/>
                          </a:rPr>
                          <m:t>,</m:t>
                        </m:r>
                        <m:r>
                          <a:rPr lang="en-US" i="1">
                            <a:latin typeface="Cambria Math" panose="02040503050406030204" pitchFamily="18" charset="0"/>
                          </a:rPr>
                          <m:t>𝑠</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b="0" i="1" smtClean="0">
                                        <a:latin typeface="Cambria Math" panose="02040503050406030204" pitchFamily="18" charset="0"/>
                                      </a:rPr>
                                      <m:t>𝑗</m:t>
                                    </m:r>
                                  </m:e>
                                </m:d>
                              </m:sup>
                            </m:sSup>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b="0" i="1" smtClean="0">
                                <a:latin typeface="Cambria Math" panose="02040503050406030204" pitchFamily="18" charset="0"/>
                              </a:rPr>
                              <m:t>𝑗</m:t>
                            </m:r>
                          </m:e>
                        </m:d>
                      </m:sup>
                    </m:sSup>
                    <m:r>
                      <a:rPr lang="en-US" b="0" i="1" smtClean="0">
                        <a:latin typeface="Cambria Math" panose="02040503050406030204" pitchFamily="18" charset="0"/>
                      </a:rPr>
                      <m:t>)</m:t>
                    </m:r>
                  </m:oMath>
                </a14:m>
                <a:endParaRPr lang="en-US" dirty="0"/>
              </a:p>
              <a:p>
                <a:pPr lvl="1">
                  <a:spcBef>
                    <a:spcPts val="3000"/>
                  </a:spcBef>
                </a:pPr>
                <a:r>
                  <a:rPr lang="en-US" dirty="0"/>
                  <a:t>Variance of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𝑐𝑜𝑣</m:t>
                    </m:r>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lvl="1">
                  <a:spcBef>
                    <a:spcPts val="3000"/>
                  </a:spcBef>
                </a:pPr>
                <a:r>
                  <a:rPr lang="en-US" dirty="0"/>
                  <a:t>Isotropic correlation: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b="0" i="1" smtClean="0">
                                    <a:latin typeface="Cambria Math" panose="02040503050406030204" pitchFamily="18" charset="0"/>
                                  </a:rPr>
                                  <m:t>𝑗</m:t>
                                </m:r>
                              </m:e>
                            </m:d>
                          </m:sup>
                        </m:sSup>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𝑘</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sup>
                                </m:sSubSup>
                              </m:e>
                            </m:d>
                          </m:e>
                        </m:d>
                      </m:e>
                    </m:nary>
                  </m:oMath>
                </a14:m>
                <a:endParaRPr lang="en-US" dirty="0"/>
              </a:p>
              <a:p>
                <a:pPr lvl="1">
                  <a:spcBef>
                    <a:spcPts val="3000"/>
                  </a:spcBef>
                </a:pPr>
                <a:r>
                  <a:rPr lang="en-US" dirty="0"/>
                  <a:t>Anisotropic correlation: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i="1">
                                    <a:latin typeface="Cambria Math" panose="02040503050406030204" pitchFamily="18" charset="0"/>
                                  </a:rPr>
                                  <m:t>𝑖</m:t>
                                </m:r>
                              </m:e>
                            </m:d>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d>
                              <m:dPr>
                                <m:ctrlPr>
                                  <a:rPr lang="en-US" i="1">
                                    <a:latin typeface="Cambria Math" panose="02040503050406030204" pitchFamily="18" charset="0"/>
                                  </a:rPr>
                                </m:ctrlPr>
                              </m:dPr>
                              <m:e>
                                <m:r>
                                  <a:rPr lang="en-US" b="0" i="1" smtClean="0">
                                    <a:latin typeface="Cambria Math" panose="02040503050406030204" pitchFamily="18" charset="0"/>
                                  </a:rPr>
                                  <m:t>𝑗</m:t>
                                </m:r>
                              </m:e>
                            </m:d>
                          </m:sup>
                        </m:sSup>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𝑘</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𝑘</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𝑗</m:t>
                                        </m:r>
                                      </m:e>
                                    </m:d>
                                  </m:sup>
                                </m:sSubSup>
                              </m:e>
                            </m:d>
                          </m:e>
                        </m:d>
                      </m:e>
                    </m:nary>
                  </m:oMath>
                </a14:m>
                <a:endParaRPr lang="en-US" dirty="0"/>
              </a:p>
            </p:txBody>
          </p:sp>
        </mc:Choice>
        <mc:Fallback xmlns="">
          <p:sp>
            <p:nvSpPr>
              <p:cNvPr id="2" name="Text Placeholder 1">
                <a:extLst>
                  <a:ext uri="{FF2B5EF4-FFF2-40B4-BE49-F238E27FC236}">
                    <a16:creationId xmlns:a16="http://schemas.microsoft.com/office/drawing/2014/main" id="{4014E835-B5F9-40A5-94E2-981DAA90E6A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95C0E64-A03B-4031-BD9C-FF90A8F3FF2C}"/>
              </a:ext>
            </a:extLst>
          </p:cNvPr>
          <p:cNvSpPr>
            <a:spLocks noGrp="1"/>
          </p:cNvSpPr>
          <p:nvPr>
            <p:ph type="title"/>
          </p:nvPr>
        </p:nvSpPr>
        <p:spPr/>
        <p:txBody>
          <a:bodyPr/>
          <a:lstStyle/>
          <a:p>
            <a:r>
              <a:rPr lang="en-US" dirty="0"/>
              <a:t>Correlation model</a:t>
            </a:r>
          </a:p>
        </p:txBody>
      </p:sp>
    </p:spTree>
    <p:extLst>
      <p:ext uri="{BB962C8B-B14F-4D97-AF65-F5344CB8AC3E}">
        <p14:creationId xmlns:p14="http://schemas.microsoft.com/office/powerpoint/2010/main" val="377957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4C926-A133-47D4-A051-F417A846BB75}"/>
              </a:ext>
            </a:extLst>
          </p:cNvPr>
          <p:cNvSpPr>
            <a:spLocks noGrp="1"/>
          </p:cNvSpPr>
          <p:nvPr>
            <p:ph type="title"/>
          </p:nvPr>
        </p:nvSpPr>
        <p:spPr/>
        <p:txBody>
          <a:bodyPr/>
          <a:lstStyle/>
          <a:p>
            <a:r>
              <a:rPr lang="en-US" dirty="0"/>
              <a:t>Isotropic vs. anisotropic correlation functions</a:t>
            </a:r>
          </a:p>
        </p:txBody>
      </p:sp>
      <p:grpSp>
        <p:nvGrpSpPr>
          <p:cNvPr id="4" name="Group 3">
            <a:extLst>
              <a:ext uri="{FF2B5EF4-FFF2-40B4-BE49-F238E27FC236}">
                <a16:creationId xmlns:a16="http://schemas.microsoft.com/office/drawing/2014/main" id="{B6556B51-36DC-4F43-9624-B39D59BE5BF9}"/>
              </a:ext>
            </a:extLst>
          </p:cNvPr>
          <p:cNvGrpSpPr/>
          <p:nvPr/>
        </p:nvGrpSpPr>
        <p:grpSpPr>
          <a:xfrm>
            <a:off x="213908" y="1881922"/>
            <a:ext cx="8887621" cy="3429218"/>
            <a:chOff x="617621" y="410076"/>
            <a:chExt cx="5809849" cy="2241684"/>
          </a:xfrm>
        </p:grpSpPr>
        <p:pic>
          <p:nvPicPr>
            <p:cNvPr id="5" name="Picture 4">
              <a:extLst>
                <a:ext uri="{FF2B5EF4-FFF2-40B4-BE49-F238E27FC236}">
                  <a16:creationId xmlns:a16="http://schemas.microsoft.com/office/drawing/2014/main" id="{8761CCEE-3930-4D0A-8A1C-BC418365284D}"/>
                </a:ext>
              </a:extLst>
            </p:cNvPr>
            <p:cNvPicPr>
              <a:picLocks noChangeAspect="1"/>
            </p:cNvPicPr>
            <p:nvPr/>
          </p:nvPicPr>
          <p:blipFill>
            <a:blip r:embed="rId2"/>
            <a:stretch>
              <a:fillRect/>
            </a:stretch>
          </p:blipFill>
          <p:spPr>
            <a:xfrm>
              <a:off x="617621" y="410076"/>
              <a:ext cx="2743200" cy="2057400"/>
            </a:xfrm>
            <a:prstGeom prst="rect">
              <a:avLst/>
            </a:prstGeom>
          </p:spPr>
        </p:pic>
        <p:sp>
          <p:nvSpPr>
            <p:cNvPr id="6" name="TextBox 5">
              <a:extLst>
                <a:ext uri="{FF2B5EF4-FFF2-40B4-BE49-F238E27FC236}">
                  <a16:creationId xmlns:a16="http://schemas.microsoft.com/office/drawing/2014/main" id="{EC1BD6EE-CA8B-432C-BB3E-21627809C82D}"/>
                </a:ext>
              </a:extLst>
            </p:cNvPr>
            <p:cNvSpPr txBox="1"/>
            <p:nvPr/>
          </p:nvSpPr>
          <p:spPr>
            <a:xfrm>
              <a:off x="1396622" y="2426502"/>
              <a:ext cx="1372729" cy="160955"/>
            </a:xfrm>
            <a:prstGeom prst="rect">
              <a:avLst/>
            </a:prstGeom>
            <a:noFill/>
          </p:spPr>
          <p:txBody>
            <a:bodyPr wrap="none" lIns="0" tIns="0" rIns="0" bIns="0" rtlCol="0" anchor="ctr" anchorCtr="0">
              <a:spAutoFit/>
            </a:bodyPr>
            <a:lstStyle/>
            <a:p>
              <a:r>
                <a:rPr lang="en-US" sz="1600" dirty="0">
                  <a:latin typeface="+mn-lt"/>
                  <a:cs typeface="Times New Roman" panose="02020603050405020304" pitchFamily="18" charset="0"/>
                </a:rPr>
                <a:t>(a) Isotropic correlation</a:t>
              </a:r>
            </a:p>
          </p:txBody>
        </p:sp>
        <p:sp>
          <p:nvSpPr>
            <p:cNvPr id="7" name="TextBox 6">
              <a:extLst>
                <a:ext uri="{FF2B5EF4-FFF2-40B4-BE49-F238E27FC236}">
                  <a16:creationId xmlns:a16="http://schemas.microsoft.com/office/drawing/2014/main" id="{861F5057-1250-4B67-A44B-A029611AA105}"/>
                </a:ext>
              </a:extLst>
            </p:cNvPr>
            <p:cNvSpPr txBox="1"/>
            <p:nvPr/>
          </p:nvSpPr>
          <p:spPr>
            <a:xfrm>
              <a:off x="4357473" y="2426502"/>
              <a:ext cx="1520398" cy="160955"/>
            </a:xfrm>
            <a:prstGeom prst="rect">
              <a:avLst/>
            </a:prstGeom>
            <a:noFill/>
          </p:spPr>
          <p:txBody>
            <a:bodyPr wrap="none" lIns="0" tIns="0" rIns="0" bIns="0" rtlCol="0" anchor="ctr" anchorCtr="0">
              <a:spAutoFit/>
            </a:bodyPr>
            <a:lstStyle/>
            <a:p>
              <a:r>
                <a:rPr lang="en-US" sz="1600" dirty="0">
                  <a:latin typeface="+mn-lt"/>
                  <a:cs typeface="Times New Roman" panose="02020603050405020304" pitchFamily="18" charset="0"/>
                </a:rPr>
                <a:t>(b) Anisotropic correlation</a:t>
              </a:r>
            </a:p>
          </p:txBody>
        </p:sp>
        <p:pic>
          <p:nvPicPr>
            <p:cNvPr id="8" name="Picture 7">
              <a:extLst>
                <a:ext uri="{FF2B5EF4-FFF2-40B4-BE49-F238E27FC236}">
                  <a16:creationId xmlns:a16="http://schemas.microsoft.com/office/drawing/2014/main" id="{EE3A513E-8857-4268-9009-A5CD351BEDF5}"/>
                </a:ext>
              </a:extLst>
            </p:cNvPr>
            <p:cNvPicPr>
              <a:picLocks noChangeAspect="1"/>
            </p:cNvPicPr>
            <p:nvPr/>
          </p:nvPicPr>
          <p:blipFill>
            <a:blip r:embed="rId3"/>
            <a:stretch>
              <a:fillRect/>
            </a:stretch>
          </p:blipFill>
          <p:spPr>
            <a:xfrm>
              <a:off x="3684270" y="410076"/>
              <a:ext cx="2743200" cy="2057400"/>
            </a:xfrm>
            <a:prstGeom prst="rect">
              <a:avLst/>
            </a:prstGeom>
          </p:spPr>
        </p:pic>
        <p:sp>
          <p:nvSpPr>
            <p:cNvPr id="9" name="Rectangle 8">
              <a:extLst>
                <a:ext uri="{FF2B5EF4-FFF2-40B4-BE49-F238E27FC236}">
                  <a16:creationId xmlns:a16="http://schemas.microsoft.com/office/drawing/2014/main" id="{6354C10B-D5B6-40AD-8D24-35F42F0F5D8E}"/>
                </a:ext>
              </a:extLst>
            </p:cNvPr>
            <p:cNvSpPr/>
            <p:nvPr/>
          </p:nvSpPr>
          <p:spPr>
            <a:xfrm>
              <a:off x="689610" y="410076"/>
              <a:ext cx="5676900" cy="22416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101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10BFB67-55EC-4123-A9B4-CA11B218FA3C}"/>
              </a:ext>
            </a:extLst>
          </p:cNvPr>
          <p:cNvSpPr/>
          <p:nvPr/>
        </p:nvSpPr>
        <p:spPr>
          <a:xfrm>
            <a:off x="1569719" y="1310639"/>
            <a:ext cx="5104035" cy="101223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Correlation between point </a:t>
                </a:r>
                <a14:m>
                  <m:oMath xmlns:m="http://schemas.openxmlformats.org/officeDocument/2006/math">
                    <m:r>
                      <a:rPr lang="en-US" i="1" dirty="0" smtClean="0">
                        <a:latin typeface="Cambria Math" panose="02040503050406030204" pitchFamily="18" charset="0"/>
                      </a:rPr>
                      <m:t>𝑥</m:t>
                    </m:r>
                  </m:oMath>
                </a14:m>
                <a:r>
                  <a:rPr lang="en-US" dirty="0"/>
                  <a:t> and point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𝑥</m:t>
                        </m:r>
                      </m:e>
                      <m:sup>
                        <m:r>
                          <a:rPr lang="en-US" b="0" i="1" dirty="0" smtClean="0">
                            <a:latin typeface="Cambria Math" panose="02040503050406030204" pitchFamily="18" charset="0"/>
                          </a:rPr>
                          <m:t>∗</m:t>
                        </m:r>
                      </m:sup>
                    </m:sSup>
                  </m:oMath>
                </a14:m>
                <a:endParaRPr lang="en-US" dirty="0"/>
              </a:p>
              <a:p>
                <a:endParaRPr lang="en-US" dirty="0"/>
              </a:p>
              <a:p>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t>
                </a:r>
                <a:r>
                  <a:rPr lang="en-US" dirty="0">
                    <a:solidFill>
                      <a:srgbClr val="FF0000"/>
                    </a:solidFill>
                  </a:rPr>
                  <a:t>hyperparameter</a:t>
                </a:r>
                <a:r>
                  <a:rPr lang="en-US" dirty="0"/>
                  <a:t>, decaying rate</a:t>
                </a:r>
              </a:p>
              <a:p>
                <a:r>
                  <a:rPr lang="en-US" dirty="0"/>
                  <a:t>The correlation should decay to about 0.4 at one sixth of the wavelength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r>
                      <a:rPr lang="en-US" smtClean="0">
                        <a:latin typeface="Cambria Math" panose="02040503050406030204" pitchFamily="18" charset="0"/>
                      </a:rPr>
                      <m:t>=0.37</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m:t>
                    </m:r>
                    <m:r>
                      <a:rPr lang="en-US" smtClean="0">
                        <a:latin typeface="Cambria Math" panose="02040503050406030204" pitchFamily="18" charset="0"/>
                      </a:rPr>
                      <m:t>.</m:t>
                    </m:r>
                  </m:oMath>
                </a14:m>
                <a:endParaRPr lang="en-US" dirty="0"/>
              </a:p>
              <a:p>
                <a:r>
                  <a:rPr lang="en-US" dirty="0"/>
                  <a:t>Approximately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num>
                              <m:den>
                                <m:r>
                                  <a:rPr lang="en-US">
                                    <a:latin typeface="Cambria Math" panose="02040503050406030204" pitchFamily="18" charset="0"/>
                                  </a:rPr>
                                  <m:t>6</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e>
                        </m:d>
                      </m:e>
                      <m:sup>
                        <m:r>
                          <a:rPr lang="en-US">
                            <a:latin typeface="Cambria Math" panose="02040503050406030204" pitchFamily="18" charset="0"/>
                          </a:rPr>
                          <m:t>2</m:t>
                        </m:r>
                      </m:sup>
                    </m:sSup>
                    <m:r>
                      <a:rPr lang="en-US">
                        <a:latin typeface="Cambria Math" panose="02040503050406030204" pitchFamily="18" charset="0"/>
                      </a:rPr>
                      <m:t>=1</m:t>
                    </m:r>
                    <m:r>
                      <m:rPr>
                        <m:nor/>
                      </m:rPr>
                      <a:rPr lang="en-US"/>
                      <m:t>  </m:t>
                    </m:r>
                    <m:r>
                      <m:rPr>
                        <m:nor/>
                      </m:rPr>
                      <a:rPr lang="en-US"/>
                      <m:t>or</m:t>
                    </m:r>
                    <m:sSub>
                      <m:sSubPr>
                        <m:ctrlPr>
                          <a:rPr lang="en-US" i="1">
                            <a:latin typeface="Cambria Math" panose="02040503050406030204" pitchFamily="18" charset="0"/>
                          </a:rPr>
                        </m:ctrlPr>
                      </m:sSubPr>
                      <m:e>
                        <m:r>
                          <a:rPr lang="en-US">
                            <a:latin typeface="Cambria Math" panose="02040503050406030204" pitchFamily="18" charset="0"/>
                          </a:rPr>
                          <m:t>  </m:t>
                        </m:r>
                        <m:r>
                          <a:rPr lang="en-US" b="0" i="1" smtClean="0">
                            <a:latin typeface="Cambria Math" panose="02040503050406030204" pitchFamily="18" charset="0"/>
                          </a:rPr>
                          <m:t>h</m:t>
                        </m:r>
                      </m:e>
                      <m:sub>
                        <m:r>
                          <a:rPr lang="en-US">
                            <a:latin typeface="Cambria Math" panose="02040503050406030204" pitchFamily="18" charset="0"/>
                          </a:rPr>
                          <m:t>𝑖</m:t>
                        </m:r>
                      </m:sub>
                    </m:sSub>
                    <m:r>
                      <a:rPr lang="en-US">
                        <a:latin typeface="Cambria Math" panose="02040503050406030204" pitchFamily="18" charset="0"/>
                      </a:rPr>
                      <m:t>=</m:t>
                    </m:r>
                    <m:f>
                      <m:fPr>
                        <m:type m:val="lin"/>
                        <m:ctrlPr>
                          <a:rPr lang="en-US" i="1">
                            <a:latin typeface="Cambria Math" panose="02040503050406030204" pitchFamily="18" charset="0"/>
                          </a:rPr>
                        </m:ctrlPr>
                      </m:fPr>
                      <m:num>
                        <m:r>
                          <a:rPr lang="en-US" b="0" i="1" smtClean="0">
                            <a:latin typeface="Cambria Math" panose="02040503050406030204" pitchFamily="18" charset="0"/>
                          </a:rPr>
                          <m:t>𝑙</m:t>
                        </m:r>
                      </m:num>
                      <m:den>
                        <m:r>
                          <a:rPr lang="en-US" b="0" i="1" smtClean="0">
                            <a:latin typeface="Cambria Math" panose="02040503050406030204" pitchFamily="18" charset="0"/>
                          </a:rPr>
                          <m:t>6</m:t>
                        </m:r>
                      </m:den>
                    </m:f>
                  </m:oMath>
                </a14:m>
                <a:endParaRPr lang="en-US" dirty="0"/>
              </a:p>
              <a:p>
                <a:r>
                  <a:rPr lang="en-US" dirty="0"/>
                  <a:t>For the function </a:t>
                </a:r>
                <a14:m>
                  <m:oMath xmlns:m="http://schemas.openxmlformats.org/officeDocument/2006/math">
                    <m:d>
                      <m:dPr>
                        <m:begChr m:val=""/>
                        <m:ctrlPr>
                          <a:rPr lang="en-US" i="1">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(5</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2</m:t>
                            </m:r>
                          </m:sub>
                        </m:sSub>
                      </m:e>
                    </m:d>
                  </m:oMath>
                </a14:m>
                <a:r>
                  <a:rPr lang="en-US" dirty="0"/>
                  <a:t> we would like to estimate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≈1,</m:t>
                    </m:r>
                    <m:r>
                      <m:rPr>
                        <m:nor/>
                      </m:rPr>
                      <a:rPr lang="en-US"/>
                      <m:t> </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2</m:t>
                        </m:r>
                      </m:sub>
                    </m:sSub>
                    <m:r>
                      <a:rPr lang="en-US">
                        <a:latin typeface="Cambria Math" panose="02040503050406030204" pitchFamily="18" charset="0"/>
                      </a:rPr>
                      <m:t>≈</m:t>
                    </m:r>
                    <m:r>
                      <a:rPr lang="en-US" b="0" i="0" smtClean="0">
                        <a:latin typeface="Cambria Math" panose="02040503050406030204" pitchFamily="18" charset="0"/>
                      </a:rPr>
                      <m:t>0.2</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Gaussian correlation function</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8B77A6-1BAD-435D-A627-0832A128DE27}"/>
                  </a:ext>
                </a:extLst>
              </p:cNvPr>
              <p:cNvSpPr txBox="1"/>
              <p:nvPr/>
            </p:nvSpPr>
            <p:spPr>
              <a:xfrm>
                <a:off x="1677632" y="1369632"/>
                <a:ext cx="4855047"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𝑅</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𝑠</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𝑥</m:t>
                                  </m:r>
                                </m:e>
                                <m:sup>
                                  <m:r>
                                    <a:rPr lang="en-US" sz="2000" b="0" i="1" smtClean="0">
                                      <a:latin typeface="Cambria Math" panose="02040503050406030204" pitchFamily="18" charset="0"/>
                                      <a:cs typeface="Arial" panose="020B0604020202020204" pitchFamily="34" charset="0"/>
                                    </a:rPr>
                                    <m:t>∗</m:t>
                                  </m:r>
                                </m:sup>
                              </m:sSup>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e>
                      </m:d>
                      <m:r>
                        <a:rPr lang="en-US" sz="2000" b="0" i="1" smtClean="0">
                          <a:latin typeface="Cambria Math" panose="02040503050406030204" pitchFamily="18" charset="0"/>
                          <a:cs typeface="Arial" panose="020B0604020202020204" pitchFamily="34" charset="0"/>
                        </a:rPr>
                        <m:t>=</m:t>
                      </m:r>
                      <m:nary>
                        <m:naryPr>
                          <m:chr m:val="∏"/>
                          <m:ctrlPr>
                            <a:rPr lang="en-US" sz="2000" b="0" i="1" smtClean="0">
                              <a:latin typeface="Cambria Math" panose="02040503050406030204" pitchFamily="18" charset="0"/>
                              <a:cs typeface="Arial" panose="020B0604020202020204" pitchFamily="34" charset="0"/>
                            </a:rPr>
                          </m:ctrlPr>
                        </m:naryPr>
                        <m:sub>
                          <m:r>
                            <m:rPr>
                              <m:brk m:alnAt="23"/>
                            </m:rPr>
                            <a:rPr lang="en-US" sz="2000" b="0" i="1" smtClean="0">
                              <a:latin typeface="Cambria Math" panose="02040503050406030204" pitchFamily="18" charset="0"/>
                              <a:cs typeface="Arial" panose="020B0604020202020204" pitchFamily="34" charset="0"/>
                            </a:rPr>
                            <m:t>𝑘</m:t>
                          </m:r>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𝑛</m:t>
                          </m:r>
                        </m:sup>
                        <m:e>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exp</m:t>
                              </m:r>
                            </m:fName>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i="1">
                                                  <a:latin typeface="Cambria Math" panose="02040503050406030204" pitchFamily="18" charset="0"/>
                                                  <a:cs typeface="Arial" panose="020B0604020202020204" pitchFamily="34" charset="0"/>
                                                </a:rPr>
                                                <m:t>−</m:t>
                                              </m:r>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up>
                                                  <m:r>
                                                    <a:rPr lang="en-US" sz="2000" i="1">
                                                      <a:latin typeface="Cambria Math" panose="02040503050406030204" pitchFamily="18" charset="0"/>
                                                      <a:cs typeface="Arial" panose="020B0604020202020204" pitchFamily="34" charset="0"/>
                                                    </a:rPr>
                                                    <m:t>∗</m:t>
                                                  </m:r>
                                                </m:sup>
                                              </m:sSubSup>
                                            </m:num>
                                            <m:den>
                                              <m:r>
                                                <a:rPr lang="en-US" sz="2000" i="1">
                                                  <a:latin typeface="Cambria Math" panose="02040503050406030204" pitchFamily="18" charset="0"/>
                                                  <a:cs typeface="Arial" panose="020B0604020202020204" pitchFamily="34" charset="0"/>
                                                </a:rPr>
                                                <m:t>h</m:t>
                                              </m:r>
                                            </m:den>
                                          </m:f>
                                        </m:e>
                                      </m:d>
                                    </m:e>
                                    <m:sup>
                                      <m:r>
                                        <a:rPr lang="en-US" sz="2000" b="0" i="1" smtClean="0">
                                          <a:latin typeface="Cambria Math" panose="02040503050406030204" pitchFamily="18" charset="0"/>
                                          <a:cs typeface="Arial" panose="020B0604020202020204" pitchFamily="34" charset="0"/>
                                        </a:rPr>
                                        <m:t>2</m:t>
                                      </m:r>
                                    </m:sup>
                                  </m:sSup>
                                </m:e>
                              </m:d>
                            </m:e>
                          </m:func>
                        </m:e>
                      </m:nary>
                    </m:oMath>
                  </m:oMathPara>
                </a14:m>
                <a:endParaRPr lang="en-US" sz="20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78B77A6-1BAD-435D-A627-0832A128DE27}"/>
                  </a:ext>
                </a:extLst>
              </p:cNvPr>
              <p:cNvSpPr txBox="1">
                <a:spLocks noRot="1" noChangeAspect="1" noMove="1" noResize="1" noEditPoints="1" noAdjustHandles="1" noChangeArrowheads="1" noChangeShapeType="1" noTextEdit="1"/>
              </p:cNvSpPr>
              <p:nvPr/>
            </p:nvSpPr>
            <p:spPr>
              <a:xfrm>
                <a:off x="1677632" y="1369632"/>
                <a:ext cx="4855047" cy="840295"/>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7044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7B5AB2-F044-4D6A-8812-FB03A233BCE3}"/>
              </a:ext>
            </a:extLst>
          </p:cNvPr>
          <p:cNvSpPr/>
          <p:nvPr/>
        </p:nvSpPr>
        <p:spPr>
          <a:xfrm>
            <a:off x="513878" y="2470355"/>
            <a:ext cx="6830819" cy="72267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𝑛</m:t>
                        </m:r>
                      </m:e>
                      <m:sub>
                        <m:r>
                          <a:rPr lang="en-US">
                            <a:latin typeface="Cambria Math" panose="02040503050406030204" pitchFamily="18" charset="0"/>
                          </a:rPr>
                          <m:t>𝑦</m:t>
                        </m:r>
                      </m:sub>
                    </m:sSub>
                  </m:oMath>
                </a14:m>
                <a:r>
                  <a:rPr lang="en-US" dirty="0"/>
                  <a:t> sample points </a:t>
                </a:r>
                <a14:m>
                  <m:oMath xmlns:m="http://schemas.openxmlformats.org/officeDocument/2006/math">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𝐱</m:t>
                            </m:r>
                          </m:e>
                          <m:sup>
                            <m:d>
                              <m:dPr>
                                <m:ctrlPr>
                                  <a:rPr lang="en-US" i="1">
                                    <a:latin typeface="Cambria Math" panose="02040503050406030204" pitchFamily="18" charset="0"/>
                                  </a:rPr>
                                </m:ctrlPr>
                              </m:dPr>
                              <m:e>
                                <m:r>
                                  <a:rPr lang="en-US">
                                    <a:latin typeface="Cambria Math" panose="02040503050406030204" pitchFamily="18" charset="0"/>
                                  </a:rPr>
                                  <m:t>𝑖</m:t>
                                </m:r>
                              </m:e>
                            </m:d>
                          </m:sup>
                        </m:sSup>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oMath>
                </a14:m>
                <a:r>
                  <a:rPr lang="en-US" dirty="0"/>
                  <a:t>, with </a:t>
                </a:r>
                <a14:m>
                  <m:oMath xmlns:m="http://schemas.openxmlformats.org/officeDocument/2006/math">
                    <m:r>
                      <a:rPr lang="en-US" b="0" i="1" smtClean="0">
                        <a:latin typeface="Cambria Math" panose="02040503050406030204" pitchFamily="18" charset="0"/>
                      </a:rPr>
                      <m:t>𝑛</m:t>
                    </m:r>
                  </m:oMath>
                </a14:m>
                <a:r>
                  <a:rPr lang="en-US" dirty="0"/>
                  <a:t>-dimension of input </a:t>
                </a:r>
                <a14:m>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𝑥</m:t>
                        </m:r>
                      </m:e>
                      <m:sub>
                        <m:r>
                          <a:rPr lang="en-US">
                            <a:latin typeface="Cambria Math" panose="02040503050406030204" pitchFamily="18" charset="0"/>
                          </a:rPr>
                          <m:t>𝑘</m:t>
                        </m:r>
                      </m:sub>
                      <m:sup>
                        <m:d>
                          <m:dPr>
                            <m:ctrlPr>
                              <a:rPr lang="en-US" i="1">
                                <a:latin typeface="Cambria Math" panose="02040503050406030204" pitchFamily="18" charset="0"/>
                              </a:rPr>
                            </m:ctrlPr>
                          </m:dPr>
                          <m:e>
                            <m:r>
                              <a:rPr lang="en-US">
                                <a:latin typeface="Cambria Math" panose="02040503050406030204" pitchFamily="18" charset="0"/>
                              </a:rPr>
                              <m:t>𝑖</m:t>
                            </m:r>
                          </m:e>
                        </m:d>
                      </m:sup>
                    </m:sSubSup>
                    <m:r>
                      <a:rPr lang="en-US" smtClean="0">
                        <a:latin typeface="Cambria Math" panose="02040503050406030204" pitchFamily="18" charset="0"/>
                      </a:rPr>
                      <m:t>, </m:t>
                    </m:r>
                    <m:r>
                      <a:rPr lang="en-US" i="1" smtClean="0">
                        <a:latin typeface="Cambria Math" panose="02040503050406030204" pitchFamily="18" charset="0"/>
                      </a:rPr>
                      <m:t>𝑘</m:t>
                    </m:r>
                    <m:r>
                      <a:rPr lang="en-US" smtClean="0">
                        <a:latin typeface="Cambria Math" panose="02040503050406030204" pitchFamily="18" charset="0"/>
                      </a:rPr>
                      <m:t>=1,…,</m:t>
                    </m:r>
                    <m:r>
                      <a:rPr lang="en-US" i="1" smtClean="0">
                        <a:latin typeface="Cambria Math" panose="02040503050406030204" pitchFamily="18" charset="0"/>
                      </a:rPr>
                      <m:t>𝑛</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𝑦</m:t>
                        </m:r>
                      </m:e>
                      <m:sub>
                        <m:r>
                          <a:rPr lang="en-US">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b="1">
                            <a:latin typeface="Cambria Math" panose="02040503050406030204" pitchFamily="18" charset="0"/>
                          </a:rPr>
                          <m:t>𝐱</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p>
                    <m:r>
                      <a:rPr lang="en-US" i="1">
                        <a:latin typeface="Cambria Math" panose="02040503050406030204" pitchFamily="18" charset="0"/>
                      </a:rPr>
                      <m:t>)</m:t>
                    </m:r>
                  </m:oMath>
                </a14:m>
                <a:endParaRPr lang="en-US" dirty="0"/>
              </a:p>
              <a:p>
                <a:r>
                  <a:rPr lang="en-US" dirty="0"/>
                  <a:t>Given decay rates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𝑘</m:t>
                        </m:r>
                      </m:sub>
                    </m:sSub>
                  </m:oMath>
                </a14:m>
                <a:r>
                  <a:rPr lang="en-US" dirty="0"/>
                  <a:t>, the covariance matrix of the data</a:t>
                </a:r>
              </a:p>
              <a:p>
                <a:endParaRPr lang="en-US" dirty="0"/>
              </a:p>
              <a:p>
                <a:pPr>
                  <a:spcBef>
                    <a:spcPts val="3600"/>
                  </a:spcBef>
                </a:pPr>
                <a:r>
                  <a:rPr lang="en-US" dirty="0"/>
                  <a:t>The </a:t>
                </a:r>
                <a:r>
                  <a:rPr lang="en-US" dirty="0">
                    <a:solidFill>
                      <a:srgbClr val="FF0000"/>
                    </a:solidFill>
                  </a:rPr>
                  <a:t>correlation matrix </a:t>
                </a:r>
                <a:r>
                  <a:rPr lang="en-US" b="1" dirty="0"/>
                  <a:t>R</a:t>
                </a:r>
                <a:r>
                  <a:rPr lang="en-US" dirty="0"/>
                  <a:t> is formed from the covariance matrix, assuming a constant standard deviation </a:t>
                </a:r>
                <a14:m>
                  <m:oMath xmlns:m="http://schemas.openxmlformats.org/officeDocument/2006/math">
                    <m:r>
                      <a:rPr lang="en-US">
                        <a:latin typeface="Cambria Math" panose="02040503050406030204" pitchFamily="18" charset="0"/>
                      </a:rPr>
                      <m:t>𝜎</m:t>
                    </m:r>
                    <m:r>
                      <a:rPr lang="en-US" smtClean="0">
                        <a:latin typeface="Cambria Math" panose="02040503050406030204" pitchFamily="18" charset="0"/>
                      </a:rPr>
                      <m:t>, </m:t>
                    </m:r>
                  </m:oMath>
                </a14:m>
                <a:r>
                  <a:rPr lang="en-US" dirty="0"/>
                  <a:t>which measures the uncertainty in function values (</a:t>
                </a:r>
                <a:r>
                  <a:rPr lang="en-US" dirty="0">
                    <a:solidFill>
                      <a:srgbClr val="FF0000"/>
                    </a:solidFill>
                  </a:rPr>
                  <a:t>stationary covariance</a:t>
                </a:r>
                <a:r>
                  <a:rPr lang="en-US" dirty="0"/>
                  <a:t>)</a:t>
                </a:r>
              </a:p>
              <a:p>
                <a:r>
                  <a:rPr lang="en-US" dirty="0"/>
                  <a:t>Small </a:t>
                </a:r>
                <a14:m>
                  <m:oMath xmlns:m="http://schemas.openxmlformats.org/officeDocument/2006/math">
                    <m:r>
                      <a:rPr lang="en-US">
                        <a:latin typeface="Cambria Math" panose="02040503050406030204" pitchFamily="18" charset="0"/>
                      </a:rPr>
                      <m:t>𝜎</m:t>
                    </m:r>
                    <m:r>
                      <a:rPr lang="en-US" i="1">
                        <a:latin typeface="Cambria Math" panose="02040503050406030204" pitchFamily="18" charset="0"/>
                      </a:rPr>
                      <m:t> </m:t>
                    </m:r>
                  </m:oMath>
                </a14:m>
                <a:r>
                  <a:rPr lang="en-US" dirty="0"/>
                  <a:t>for dense data, large </a:t>
                </a:r>
                <a14:m>
                  <m:oMath xmlns:m="http://schemas.openxmlformats.org/officeDocument/2006/math">
                    <m:r>
                      <a:rPr lang="en-US">
                        <a:latin typeface="Cambria Math" panose="02040503050406030204" pitchFamily="18" charset="0"/>
                      </a:rPr>
                      <m:t>𝜎</m:t>
                    </m:r>
                  </m:oMath>
                </a14:m>
                <a:r>
                  <a:rPr lang="en-US" dirty="0"/>
                  <a:t> for sparse data</a:t>
                </a:r>
              </a:p>
              <a:p>
                <a:pPr lvl="1"/>
                <a:r>
                  <a:rPr lang="en-US" dirty="0"/>
                  <a:t>How do you decide whether the data is sparse or dense?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43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Notation</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BC03C8-94B3-48F3-BCAF-17A9FF40562F}"/>
                  </a:ext>
                </a:extLst>
              </p:cNvPr>
              <p:cNvSpPr txBox="1"/>
              <p:nvPr/>
            </p:nvSpPr>
            <p:spPr>
              <a:xfrm>
                <a:off x="605829" y="2601455"/>
                <a:ext cx="8538171" cy="425501"/>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cs typeface="Arial" panose="020B0604020202020204" pitchFamily="34" charset="0"/>
                      </a:rPr>
                      <m:t>𝑐𝑜𝑣</m:t>
                    </m:r>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𝑦</m:t>
                            </m:r>
                          </m:e>
                          <m:sub>
                            <m:r>
                              <a:rPr lang="en-US" sz="2400" b="0" i="1" smtClean="0">
                                <a:latin typeface="Cambria Math" panose="02040503050406030204" pitchFamily="18" charset="0"/>
                                <a:cs typeface="Arial" panose="020B0604020202020204" pitchFamily="34" charset="0"/>
                              </a:rPr>
                              <m:t>𝑖</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𝑦</m:t>
                            </m:r>
                          </m:e>
                          <m:sub>
                            <m:r>
                              <a:rPr lang="en-US" sz="2400" b="0" i="1" smtClean="0">
                                <a:latin typeface="Cambria Math" panose="02040503050406030204" pitchFamily="18" charset="0"/>
                                <a:cs typeface="Arial" panose="020B0604020202020204" pitchFamily="34" charset="0"/>
                              </a:rPr>
                              <m:t>𝑗</m:t>
                            </m:r>
                          </m:sub>
                        </m:sSub>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𝜎</m:t>
                        </m:r>
                      </m:e>
                      <m:sup>
                        <m:r>
                          <a:rPr lang="en-US" sz="2400" b="0" i="1" smtClean="0">
                            <a:latin typeface="Cambria Math" panose="02040503050406030204" pitchFamily="18" charset="0"/>
                            <a:cs typeface="Arial" panose="020B0604020202020204" pitchFamily="34" charset="0"/>
                          </a:rPr>
                          <m:t>2</m:t>
                        </m:r>
                      </m:sup>
                    </m:sSup>
                  </m:oMath>
                </a14:m>
                <a:r>
                  <a:rPr lang="en-US" sz="2400" dirty="0">
                    <a:cs typeface="Arial" panose="020B0604020202020204" pitchFamily="34" charset="0"/>
                  </a:rPr>
                  <a:t> </a:t>
                </a:r>
                <a14:m>
                  <m:oMath xmlns:m="http://schemas.openxmlformats.org/officeDocument/2006/math">
                    <m:func>
                      <m:funcPr>
                        <m:ctrlPr>
                          <a:rPr lang="en-US" sz="2400" i="1">
                            <a:latin typeface="Cambria Math" panose="02040503050406030204" pitchFamily="18" charset="0"/>
                            <a:cs typeface="Arial" panose="020B0604020202020204" pitchFamily="34" charset="0"/>
                          </a:rPr>
                        </m:ctrlPr>
                      </m:funcPr>
                      <m:fName>
                        <m:r>
                          <m:rPr>
                            <m:sty m:val="p"/>
                          </m:rPr>
                          <a:rPr lang="en-US" sz="2400">
                            <a:latin typeface="Cambria Math" panose="02040503050406030204" pitchFamily="18" charset="0"/>
                            <a:cs typeface="Arial" panose="020B0604020202020204" pitchFamily="34" charset="0"/>
                          </a:rPr>
                          <m:t>exp</m:t>
                        </m:r>
                      </m:fName>
                      <m:e>
                        <m:d>
                          <m:dPr>
                            <m:ctrlPr>
                              <a:rPr lang="en-US" sz="2400" i="1">
                                <a:latin typeface="Cambria Math" panose="02040503050406030204" pitchFamily="18" charset="0"/>
                                <a:cs typeface="Arial" panose="020B0604020202020204" pitchFamily="34" charset="0"/>
                              </a:rPr>
                            </m:ctrlPr>
                          </m:dPr>
                          <m:e>
                            <m:r>
                              <a:rPr lang="en-US" sz="2400" i="1">
                                <a:latin typeface="Cambria Math" panose="02040503050406030204" pitchFamily="18" charset="0"/>
                                <a:cs typeface="Arial" panose="020B0604020202020204" pitchFamily="34" charset="0"/>
                              </a:rPr>
                              <m:t>−</m:t>
                            </m:r>
                            <m:nary>
                              <m:naryPr>
                                <m:chr m:val="∑"/>
                                <m:ctrlPr>
                                  <a:rPr lang="en-US" sz="2400" i="1" smtClean="0">
                                    <a:latin typeface="Cambria Math" panose="02040503050406030204" pitchFamily="18" charset="0"/>
                                    <a:cs typeface="Arial" panose="020B0604020202020204" pitchFamily="34" charset="0"/>
                                  </a:rPr>
                                </m:ctrlPr>
                              </m:naryPr>
                              <m:sub>
                                <m:r>
                                  <m:rPr>
                                    <m:brk m:alnAt="23"/>
                                  </m:rPr>
                                  <a:rPr lang="en-US" sz="2400" b="0" i="1" smtClean="0">
                                    <a:latin typeface="Cambria Math" panose="02040503050406030204" pitchFamily="18" charset="0"/>
                                    <a:cs typeface="Arial" panose="020B0604020202020204" pitchFamily="34" charset="0"/>
                                  </a:rPr>
                                  <m:t>𝑘</m:t>
                                </m:r>
                                <m:r>
                                  <a:rPr lang="en-US" sz="2400" b="0" i="1" smtClean="0">
                                    <a:latin typeface="Cambria Math" panose="02040503050406030204" pitchFamily="18" charset="0"/>
                                    <a:cs typeface="Arial" panose="020B0604020202020204" pitchFamily="34" charset="0"/>
                                  </a:rPr>
                                  <m:t>=1</m:t>
                                </m:r>
                              </m:sub>
                              <m:sup>
                                <m:r>
                                  <a:rPr lang="en-US" sz="2400" b="0" i="1" smtClean="0">
                                    <a:latin typeface="Cambria Math" panose="02040503050406030204" pitchFamily="18" charset="0"/>
                                    <a:cs typeface="Arial" panose="020B0604020202020204" pitchFamily="34" charset="0"/>
                                  </a:rPr>
                                  <m:t>𝑛</m:t>
                                </m:r>
                              </m:sup>
                              <m:e>
                                <m:r>
                                  <a:rPr lang="en-US" sz="2400" i="1">
                                    <a:latin typeface="Cambria Math" panose="02040503050406030204" pitchFamily="18" charset="0"/>
                                    <a:cs typeface="Arial" panose="020B0604020202020204" pitchFamily="34" charset="0"/>
                                  </a:rPr>
                                  <m:t>h</m:t>
                                </m:r>
                                <m:sSup>
                                  <m:sSupPr>
                                    <m:ctrlPr>
                                      <a:rPr lang="en-US" sz="2400" b="0" i="1" smtClean="0">
                                        <a:latin typeface="Cambria Math" panose="02040503050406030204" pitchFamily="18" charset="0"/>
                                        <a:cs typeface="Arial" panose="020B0604020202020204" pitchFamily="34" charset="0"/>
                                      </a:rPr>
                                    </m:ctrlPr>
                                  </m:sSupPr>
                                  <m:e>
                                    <m:d>
                                      <m:dPr>
                                        <m:ctrlPr>
                                          <a:rPr lang="en-US" sz="2400" i="1">
                                            <a:latin typeface="Cambria Math" panose="02040503050406030204" pitchFamily="18" charset="0"/>
                                            <a:cs typeface="Arial" panose="020B0604020202020204" pitchFamily="34" charset="0"/>
                                          </a:rPr>
                                        </m:ctrlPr>
                                      </m:dPr>
                                      <m:e>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𝑥</m:t>
                                            </m:r>
                                          </m:e>
                                          <m:sub>
                                            <m:r>
                                              <a:rPr lang="en-US" sz="2400" i="1">
                                                <a:latin typeface="Cambria Math" panose="02040503050406030204" pitchFamily="18" charset="0"/>
                                                <a:cs typeface="Arial" panose="020B0604020202020204" pitchFamily="34" charset="0"/>
                                              </a:rPr>
                                              <m:t>𝑘</m:t>
                                            </m:r>
                                          </m:sub>
                                        </m:sSub>
                                        <m:r>
                                          <a:rPr lang="en-US" sz="2400" i="1">
                                            <a:latin typeface="Cambria Math" panose="02040503050406030204" pitchFamily="18" charset="0"/>
                                            <a:cs typeface="Arial" panose="020B0604020202020204" pitchFamily="34" charset="0"/>
                                          </a:rPr>
                                          <m:t>−</m:t>
                                        </m:r>
                                        <m:sSubSup>
                                          <m:sSubSupPr>
                                            <m:ctrlPr>
                                              <a:rPr lang="en-US" sz="2400" i="1">
                                                <a:latin typeface="Cambria Math" panose="02040503050406030204" pitchFamily="18" charset="0"/>
                                                <a:cs typeface="Arial" panose="020B0604020202020204" pitchFamily="34" charset="0"/>
                                              </a:rPr>
                                            </m:ctrlPr>
                                          </m:sSubSupPr>
                                          <m:e>
                                            <m:r>
                                              <a:rPr lang="en-US" sz="2400" i="1">
                                                <a:latin typeface="Cambria Math" panose="02040503050406030204" pitchFamily="18" charset="0"/>
                                                <a:cs typeface="Arial" panose="020B0604020202020204" pitchFamily="34" charset="0"/>
                                              </a:rPr>
                                              <m:t>𝑥</m:t>
                                            </m:r>
                                          </m:e>
                                          <m:sub>
                                            <m:r>
                                              <a:rPr lang="en-US" sz="2400" i="1">
                                                <a:latin typeface="Cambria Math" panose="02040503050406030204" pitchFamily="18" charset="0"/>
                                                <a:cs typeface="Arial" panose="020B0604020202020204" pitchFamily="34" charset="0"/>
                                              </a:rPr>
                                              <m:t>𝑘</m:t>
                                            </m:r>
                                          </m:sub>
                                          <m:sup>
                                            <m:r>
                                              <a:rPr lang="en-US" sz="2400" i="1">
                                                <a:latin typeface="Cambria Math" panose="02040503050406030204" pitchFamily="18" charset="0"/>
                                                <a:cs typeface="Arial" panose="020B0604020202020204" pitchFamily="34" charset="0"/>
                                              </a:rPr>
                                              <m:t>∗</m:t>
                                            </m:r>
                                          </m:sup>
                                        </m:sSubSup>
                                      </m:e>
                                    </m:d>
                                  </m:e>
                                  <m:sup>
                                    <m:r>
                                      <a:rPr lang="en-US" sz="2400" b="0" i="1" smtClean="0">
                                        <a:latin typeface="Cambria Math" panose="02040503050406030204" pitchFamily="18" charset="0"/>
                                        <a:cs typeface="Arial" panose="020B0604020202020204" pitchFamily="34" charset="0"/>
                                      </a:rPr>
                                      <m:t>2</m:t>
                                    </m:r>
                                  </m:sup>
                                </m:sSup>
                              </m:e>
                            </m:nary>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𝜎</m:t>
                            </m:r>
                          </m:e>
                          <m:sup>
                            <m:r>
                              <a:rPr lang="en-US" sz="2400" b="0" i="1" smtClean="0">
                                <a:latin typeface="Cambria Math" panose="02040503050406030204" pitchFamily="18" charset="0"/>
                                <a:cs typeface="Arial" panose="020B0604020202020204" pitchFamily="34" charset="0"/>
                              </a:rPr>
                              <m:t>2</m:t>
                            </m:r>
                          </m:sup>
                        </m:sSup>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𝑅</m:t>
                            </m:r>
                          </m:e>
                          <m:sub>
                            <m:r>
                              <a:rPr lang="en-US" sz="2400" b="0" i="1" smtClean="0">
                                <a:latin typeface="Cambria Math" panose="02040503050406030204" pitchFamily="18" charset="0"/>
                                <a:cs typeface="Arial" panose="020B0604020202020204" pitchFamily="34" charset="0"/>
                              </a:rPr>
                              <m:t>𝑖𝑗</m:t>
                            </m:r>
                          </m:sub>
                        </m:sSub>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𝑖</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𝑗</m:t>
                        </m:r>
                        <m:r>
                          <a:rPr lang="en-US" sz="2400" b="0" i="1" smtClean="0">
                            <a:latin typeface="Cambria Math" panose="02040503050406030204" pitchFamily="18" charset="0"/>
                            <a:cs typeface="Arial" panose="020B0604020202020204" pitchFamily="34" charset="0"/>
                          </a:rPr>
                          <m:t>=1,⋯</m:t>
                        </m:r>
                        <m:sSub>
                          <m:sSub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ea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ea typeface="Cambria Math" panose="02040503050406030204" pitchFamily="18" charset="0"/>
                                <a:cs typeface="Arial" panose="020B0604020202020204" pitchFamily="34" charset="0"/>
                              </a:rPr>
                              <m:t>𝑦</m:t>
                            </m:r>
                          </m:sub>
                        </m:sSub>
                      </m:e>
                    </m:func>
                  </m:oMath>
                </a14:m>
                <a:endParaRPr lang="en-US" sz="2400" b="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9BC03C8-94B3-48F3-BCAF-17A9FF40562F}"/>
                  </a:ext>
                </a:extLst>
              </p:cNvPr>
              <p:cNvSpPr txBox="1">
                <a:spLocks noRot="1" noChangeAspect="1" noMove="1" noResize="1" noEditPoints="1" noAdjustHandles="1" noChangeArrowheads="1" noChangeShapeType="1" noTextEdit="1"/>
              </p:cNvSpPr>
              <p:nvPr/>
            </p:nvSpPr>
            <p:spPr>
              <a:xfrm>
                <a:off x="605829" y="2601455"/>
                <a:ext cx="8538171" cy="425501"/>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6650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6549A8A-0B36-44A6-85C6-B7FFB085DA6D}"/>
              </a:ext>
            </a:extLst>
          </p:cNvPr>
          <p:cNvSpPr/>
          <p:nvPr/>
        </p:nvSpPr>
        <p:spPr>
          <a:xfrm>
            <a:off x="4937019" y="1210152"/>
            <a:ext cx="3317534" cy="99649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Rectangle: Rounded Corners 5">
            <a:extLst>
              <a:ext uri="{FF2B5EF4-FFF2-40B4-BE49-F238E27FC236}">
                <a16:creationId xmlns:a16="http://schemas.microsoft.com/office/drawing/2014/main" id="{3FF54F39-F38A-4CEA-AC79-CDD0188B8B19}"/>
              </a:ext>
            </a:extLst>
          </p:cNvPr>
          <p:cNvSpPr/>
          <p:nvPr/>
        </p:nvSpPr>
        <p:spPr>
          <a:xfrm>
            <a:off x="597005" y="1210152"/>
            <a:ext cx="3317534" cy="99649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4420583-84D5-4B82-A9DD-83D484F55B81}"/>
                  </a:ext>
                </a:extLst>
              </p:cNvPr>
              <p:cNvSpPr>
                <a:spLocks noGrp="1"/>
              </p:cNvSpPr>
              <p:nvPr>
                <p:ph type="body" sz="quarter" idx="10"/>
              </p:nvPr>
            </p:nvSpPr>
            <p:spPr/>
            <p:txBody>
              <a:bodyPr/>
              <a:lstStyle/>
              <a:p>
                <a:pPr marL="0" indent="0">
                  <a:buNone/>
                </a:pPr>
                <a:r>
                  <a:rPr lang="en-US" dirty="0"/>
                  <a:t>	Kriging				PRS</a:t>
                </a:r>
              </a:p>
              <a:p>
                <a:endParaRPr lang="en-US" dirty="0"/>
              </a:p>
              <a:p>
                <a:endParaRPr lang="en-US" dirty="0"/>
              </a:p>
              <a:p>
                <a:r>
                  <a:rPr lang="en-US" dirty="0"/>
                  <a:t>PRS assumes that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𝜉</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r>
                  <a:rPr lang="en-US" dirty="0"/>
                  <a:t> is a correct form, but data have error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that are statistically independent</a:t>
                </a:r>
              </a:p>
              <a:p>
                <a:r>
                  <a:rPr lang="en-US" dirty="0"/>
                  <a:t>Kriging assumes that data are accurate, but the model form is uncertain </a:t>
                </a:r>
                <a:r>
                  <a:rPr lang="en-US" dirty="0">
                    <a:sym typeface="Wingdings" panose="05000000000000000000" pitchFamily="2" charset="2"/>
                  </a:rPr>
                  <a:t> Kriging fits data</a:t>
                </a:r>
              </a:p>
              <a:p>
                <a:endParaRPr lang="en-US" dirty="0">
                  <a:sym typeface="Wingdings" panose="05000000000000000000" pitchFamily="2" charset="2"/>
                </a:endParaRPr>
              </a:p>
              <a:p>
                <a:r>
                  <a:rPr lang="en-US" dirty="0">
                    <a:sym typeface="Wingdings" panose="05000000000000000000" pitchFamily="2" charset="2"/>
                  </a:rPr>
                  <a:t>At prediction points, error in Kriging is described by local departure </a:t>
                </a:r>
                <a14:m>
                  <m:oMath xmlns:m="http://schemas.openxmlformats.org/officeDocument/2006/math">
                    <m:r>
                      <a:rPr lang="en-US" b="0" i="1" smtClean="0">
                        <a:latin typeface="Cambria Math" panose="02040503050406030204" pitchFamily="18" charset="0"/>
                        <a:sym typeface="Wingdings" panose="05000000000000000000" pitchFamily="2" charset="2"/>
                      </a:rPr>
                      <m:t>𝑠</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𝑥</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sym typeface="Wingdings" panose="05000000000000000000" pitchFamily="2" charset="2"/>
                      </a:rPr>
                      <m:t>𝑁</m:t>
                    </m:r>
                    <m:r>
                      <a:rPr lang="en-US" b="0" i="1" smtClean="0">
                        <a:latin typeface="Cambria Math" panose="02040503050406030204" pitchFamily="18" charset="0"/>
                        <a:ea typeface="Cambria Math" panose="02040503050406030204" pitchFamily="18" charset="0"/>
                        <a:sym typeface="Wingdings" panose="05000000000000000000" pitchFamily="2" charset="2"/>
                      </a:rPr>
                      <m:t>(0,</m:t>
                    </m:r>
                    <m:sSup>
                      <m:sSupPr>
                        <m:ctrlPr>
                          <a:rPr lang="en-US" b="0" i="1" smtClean="0">
                            <a:latin typeface="Cambria Math" panose="02040503050406030204" pitchFamily="18" charset="0"/>
                            <a:ea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ea typeface="Cambria Math" panose="02040503050406030204" pitchFamily="18" charset="0"/>
                            <a:sym typeface="Wingdings" panose="05000000000000000000" pitchFamily="2" charset="2"/>
                          </a:rPr>
                          <m:t>𝜎</m:t>
                        </m:r>
                      </m:e>
                      <m:sup>
                        <m:r>
                          <a:rPr lang="en-US" b="0" i="1" smtClean="0">
                            <a:latin typeface="Cambria Math" panose="02040503050406030204" pitchFamily="18" charset="0"/>
                            <a:ea typeface="Cambria Math" panose="02040503050406030204" pitchFamily="18" charset="0"/>
                            <a:sym typeface="Wingdings" panose="05000000000000000000" pitchFamily="2" charset="2"/>
                          </a:rPr>
                          <m:t>2</m:t>
                        </m:r>
                      </m:sup>
                    </m:sSup>
                    <m:r>
                      <a:rPr lang="en-US" b="0" i="1" smtClean="0">
                        <a:latin typeface="Cambria Math" panose="02040503050406030204" pitchFamily="18" charset="0"/>
                        <a:ea typeface="Cambria Math" panose="02040503050406030204" pitchFamily="18" charset="0"/>
                        <a:sym typeface="Wingdings" panose="05000000000000000000" pitchFamily="2" charset="2"/>
                      </a:rPr>
                      <m:t>)</m:t>
                    </m:r>
                  </m:oMath>
                </a14:m>
                <a:endParaRPr lang="en-US" dirty="0"/>
              </a:p>
            </p:txBody>
          </p:sp>
        </mc:Choice>
        <mc:Fallback xmlns="">
          <p:sp>
            <p:nvSpPr>
              <p:cNvPr id="2" name="Text Placeholder 1">
                <a:extLst>
                  <a:ext uri="{FF2B5EF4-FFF2-40B4-BE49-F238E27FC236}">
                    <a16:creationId xmlns:a16="http://schemas.microsoft.com/office/drawing/2014/main" id="{04420583-84D5-4B82-A9DD-83D484F55B8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500" b="-1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2E1F104-61A5-4772-92FF-892359265675}"/>
              </a:ext>
            </a:extLst>
          </p:cNvPr>
          <p:cNvSpPr>
            <a:spLocks noGrp="1"/>
          </p:cNvSpPr>
          <p:nvPr>
            <p:ph type="title"/>
          </p:nvPr>
        </p:nvSpPr>
        <p:spPr/>
        <p:txBody>
          <a:bodyPr/>
          <a:lstStyle/>
          <a:p>
            <a:r>
              <a:rPr lang="en-US" dirty="0"/>
              <a:t>Kriging vs. PRS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F1CE40E-97CC-477D-9EC9-F808E11A76E4}"/>
                  </a:ext>
                </a:extLst>
              </p:cNvPr>
              <p:cNvSpPr txBox="1"/>
              <p:nvPr/>
            </p:nvSpPr>
            <p:spPr>
              <a:xfrm>
                <a:off x="750894" y="1276199"/>
                <a:ext cx="2830005" cy="86440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nary>
                        <m:naryPr>
                          <m:chr m:val="∑"/>
                          <m:ctrlPr>
                            <a:rPr lang="en-US" sz="2000" b="0" i="1" smtClean="0">
                              <a:latin typeface="Cambria Math" panose="02040503050406030204" pitchFamily="18" charset="0"/>
                              <a:cs typeface="Arial" panose="020B0604020202020204" pitchFamily="34" charset="0"/>
                            </a:rPr>
                          </m:ctrlPr>
                        </m:naryPr>
                        <m:sub>
                          <m:r>
                            <m:rPr>
                              <m:brk m:alnAt="23"/>
                            </m:rPr>
                            <a:rPr lang="en-US" sz="2000" b="0" i="1" smtClean="0">
                              <a:latin typeface="Cambria Math" panose="02040503050406030204" pitchFamily="18" charset="0"/>
                              <a:cs typeface="Arial" panose="020B0604020202020204" pitchFamily="34" charset="0"/>
                            </a:rPr>
                            <m:t>𝑖</m:t>
                          </m:r>
                          <m:r>
                            <a:rPr lang="en-US" sz="2000" b="0" i="1" smtClean="0">
                              <a:latin typeface="Cambria Math" panose="02040503050406030204" pitchFamily="18" charset="0"/>
                              <a:cs typeface="Arial" panose="020B0604020202020204" pitchFamily="34" charset="0"/>
                            </a:rPr>
                            <m:t>=1</m:t>
                          </m:r>
                        </m:sub>
                        <m: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sup>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𝜃</m:t>
                              </m:r>
                            </m:e>
                            <m:sub>
                              <m:r>
                                <a:rPr lang="en-US" sz="2000" b="0" i="1" smtClean="0">
                                  <a:latin typeface="Cambria Math" panose="02040503050406030204" pitchFamily="18" charset="0"/>
                                  <a:cs typeface="Arial" panose="020B0604020202020204" pitchFamily="34" charset="0"/>
                                </a:rPr>
                                <m:t>𝑖</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𝜉</m:t>
                              </m:r>
                            </m:e>
                            <m:sub>
                              <m:r>
                                <a:rPr lang="en-US" sz="2000" b="0" i="1" smtClean="0">
                                  <a:latin typeface="Cambria Math" panose="02040503050406030204" pitchFamily="18" charset="0"/>
                                  <a:cs typeface="Arial" panose="020B0604020202020204" pitchFamily="34" charset="0"/>
                                </a:rPr>
                                <m:t>𝑖</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e>
                      </m:nary>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CF1CE40E-97CC-477D-9EC9-F808E11A76E4}"/>
                  </a:ext>
                </a:extLst>
              </p:cNvPr>
              <p:cNvSpPr txBox="1">
                <a:spLocks noRot="1" noChangeAspect="1" noMove="1" noResize="1" noEditPoints="1" noAdjustHandles="1" noChangeArrowheads="1" noChangeShapeType="1" noTextEdit="1"/>
              </p:cNvSpPr>
              <p:nvPr/>
            </p:nvSpPr>
            <p:spPr>
              <a:xfrm>
                <a:off x="750894" y="1276199"/>
                <a:ext cx="2830005" cy="8644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2A48A3-A53D-4CAB-853C-E552723DC82D}"/>
                  </a:ext>
                </a:extLst>
              </p:cNvPr>
              <p:cNvSpPr txBox="1"/>
              <p:nvPr/>
            </p:nvSpPr>
            <p:spPr>
              <a:xfrm>
                <a:off x="5179340" y="1253181"/>
                <a:ext cx="2832891" cy="86440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nary>
                        <m:naryPr>
                          <m:chr m:val="∑"/>
                          <m:ctrlPr>
                            <a:rPr lang="en-US" sz="2000" b="0" i="1" smtClean="0">
                              <a:latin typeface="Cambria Math" panose="02040503050406030204" pitchFamily="18" charset="0"/>
                              <a:cs typeface="Arial" panose="020B0604020202020204" pitchFamily="34" charset="0"/>
                            </a:rPr>
                          </m:ctrlPr>
                        </m:naryPr>
                        <m:sub>
                          <m:r>
                            <m:rPr>
                              <m:brk m:alnAt="23"/>
                            </m:rPr>
                            <a:rPr lang="en-US" sz="2000" b="0" i="1" smtClean="0">
                              <a:latin typeface="Cambria Math" panose="02040503050406030204" pitchFamily="18" charset="0"/>
                              <a:cs typeface="Arial" panose="020B0604020202020204" pitchFamily="34" charset="0"/>
                            </a:rPr>
                            <m:t>𝑖</m:t>
                          </m:r>
                          <m:r>
                            <a:rPr lang="en-US" sz="2000" b="0" i="1" smtClean="0">
                              <a:latin typeface="Cambria Math" panose="02040503050406030204" pitchFamily="18" charset="0"/>
                              <a:cs typeface="Arial" panose="020B0604020202020204" pitchFamily="34" charset="0"/>
                            </a:rPr>
                            <m:t>=1</m:t>
                          </m:r>
                        </m:sub>
                        <m: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sup>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𝜃</m:t>
                              </m:r>
                            </m:e>
                            <m:sub>
                              <m:r>
                                <a:rPr lang="en-US" sz="2000" b="0" i="1" smtClean="0">
                                  <a:latin typeface="Cambria Math" panose="02040503050406030204" pitchFamily="18" charset="0"/>
                                  <a:cs typeface="Arial" panose="020B0604020202020204" pitchFamily="34" charset="0"/>
                                </a:rPr>
                                <m:t>𝑖</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𝜉</m:t>
                              </m:r>
                            </m:e>
                            <m:sub>
                              <m:r>
                                <a:rPr lang="en-US" sz="2000" b="0" i="1" smtClean="0">
                                  <a:latin typeface="Cambria Math" panose="02040503050406030204" pitchFamily="18" charset="0"/>
                                  <a:cs typeface="Arial" panose="020B0604020202020204" pitchFamily="34" charset="0"/>
                                </a:rPr>
                                <m:t>𝑖</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e>
                      </m:nary>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𝜖</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E2A48A3-A53D-4CAB-853C-E552723DC82D}"/>
                  </a:ext>
                </a:extLst>
              </p:cNvPr>
              <p:cNvSpPr txBox="1">
                <a:spLocks noRot="1" noChangeAspect="1" noMove="1" noResize="1" noEditPoints="1" noAdjustHandles="1" noChangeArrowheads="1" noChangeShapeType="1" noTextEdit="1"/>
              </p:cNvSpPr>
              <p:nvPr/>
            </p:nvSpPr>
            <p:spPr>
              <a:xfrm>
                <a:off x="5179340" y="1253181"/>
                <a:ext cx="2832891" cy="8644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62DC2FA-A601-44C8-8929-1263987E9C9B}"/>
                  </a:ext>
                </a:extLst>
              </p:cNvPr>
              <p:cNvSpPr txBox="1"/>
              <p:nvPr/>
            </p:nvSpPr>
            <p:spPr>
              <a:xfrm>
                <a:off x="2499536" y="4593021"/>
                <a:ext cx="3790461" cy="864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e>
                      </m:d>
                      <m:r>
                        <a:rPr lang="en-US" sz="2000" b="0" i="1" smtClean="0">
                          <a:latin typeface="Cambria Math" panose="02040503050406030204" pitchFamily="18" charset="0"/>
                          <a:cs typeface="Arial" panose="020B0604020202020204" pitchFamily="34" charset="0"/>
                        </a:rPr>
                        <m:t>=</m:t>
                      </m:r>
                      <m:nary>
                        <m:naryPr>
                          <m:chr m:val="∑"/>
                          <m:ctrlPr>
                            <a:rPr lang="en-US" sz="2000" b="0" i="1" smtClean="0">
                              <a:latin typeface="Cambria Math" panose="02040503050406030204" pitchFamily="18" charset="0"/>
                              <a:cs typeface="Arial" panose="020B0604020202020204" pitchFamily="34" charset="0"/>
                            </a:rPr>
                          </m:ctrlPr>
                        </m:naryPr>
                        <m:sub>
                          <m:r>
                            <m:rPr>
                              <m:brk m:alnAt="23"/>
                            </m:rPr>
                            <a:rPr lang="en-US" sz="2000" b="0" i="1" smtClean="0">
                              <a:latin typeface="Cambria Math" panose="02040503050406030204" pitchFamily="18" charset="0"/>
                              <a:cs typeface="Arial" panose="020B0604020202020204" pitchFamily="34" charset="0"/>
                            </a:rPr>
                            <m:t>𝑖</m:t>
                          </m:r>
                          <m:r>
                            <a:rPr lang="en-US" sz="2000" b="0" i="1" smtClean="0">
                              <a:latin typeface="Cambria Math" panose="02040503050406030204" pitchFamily="18" charset="0"/>
                              <a:cs typeface="Arial" panose="020B0604020202020204" pitchFamily="34" charset="0"/>
                            </a:rPr>
                            <m:t>=1</m:t>
                          </m:r>
                        </m:sub>
                        <m: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sup>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𝜃</m:t>
                              </m:r>
                            </m:e>
                            <m:sub>
                              <m:r>
                                <a:rPr lang="en-US" sz="2000" b="0" i="1" smtClean="0">
                                  <a:latin typeface="Cambria Math" panose="02040503050406030204" pitchFamily="18" charset="0"/>
                                  <a:cs typeface="Arial" panose="020B0604020202020204" pitchFamily="34" charset="0"/>
                                </a:rPr>
                                <m:t>𝑖</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𝜉</m:t>
                              </m:r>
                            </m:e>
                            <m:sub>
                              <m:r>
                                <a:rPr lang="en-US" sz="2000" b="0" i="1" smtClean="0">
                                  <a:latin typeface="Cambria Math" panose="02040503050406030204" pitchFamily="18" charset="0"/>
                                  <a:cs typeface="Arial" panose="020B0604020202020204" pitchFamily="34" charset="0"/>
                                </a:rPr>
                                <m:t>𝑖</m:t>
                              </m:r>
                            </m:sub>
                          </m:sSub>
                          <m:r>
                            <a:rPr lang="en-US" sz="2000" b="0" i="1" smtClean="0">
                              <a:latin typeface="Cambria Math" panose="02040503050406030204" pitchFamily="18" charset="0"/>
                              <a:cs typeface="Arial" panose="020B0604020202020204" pitchFamily="34" charset="0"/>
                            </a:rPr>
                            <m:t>(</m:t>
                          </m:r>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e>
                      </m:nary>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62DC2FA-A601-44C8-8929-1263987E9C9B}"/>
                  </a:ext>
                </a:extLst>
              </p:cNvPr>
              <p:cNvSpPr txBox="1">
                <a:spLocks noRot="1" noChangeAspect="1" noMove="1" noResize="1" noEditPoints="1" noAdjustHandles="1" noChangeArrowheads="1" noChangeShapeType="1" noTextEdit="1"/>
              </p:cNvSpPr>
              <p:nvPr/>
            </p:nvSpPr>
            <p:spPr>
              <a:xfrm>
                <a:off x="2499536" y="4593021"/>
                <a:ext cx="3790461" cy="8644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5947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CF273C4-2DF3-402B-9CD7-7DEF1D7EEE2A}"/>
                  </a:ext>
                </a:extLst>
              </p:cNvPr>
              <p:cNvSpPr>
                <a:spLocks noGrp="1"/>
              </p:cNvSpPr>
              <p:nvPr>
                <p:ph type="body" sz="quarter" idx="10"/>
              </p:nvPr>
            </p:nvSpPr>
            <p:spPr/>
            <p:txBody>
              <a:bodyPr/>
              <a:lstStyle/>
              <a:p>
                <a:r>
                  <a:rPr lang="en-US" dirty="0"/>
                  <a:t>GP simulation function is derived using measured data</a:t>
                </a:r>
              </a:p>
              <a:p>
                <a:pPr lvl="1"/>
                <a:r>
                  <a:rPr lang="en-US" dirty="0"/>
                  <a:t>Need to determine global function parameters, </a:t>
                </a:r>
                <a14:m>
                  <m:oMath xmlns:m="http://schemas.openxmlformats.org/officeDocument/2006/math">
                    <m:r>
                      <a:rPr lang="en-US" b="1" i="0" smtClean="0">
                        <a:latin typeface="Cambria Math" panose="02040503050406030204" pitchFamily="18" charset="0"/>
                      </a:rPr>
                      <m:t>𝛉</m:t>
                    </m:r>
                  </m:oMath>
                </a14:m>
                <a:r>
                  <a:rPr lang="en-US" dirty="0"/>
                  <a:t>, and the variance of data </a:t>
                </a:r>
                <a:r>
                  <a:rPr lang="en-US" dirty="0" err="1"/>
                  <a:t>w.r.t.</a:t>
                </a:r>
                <a:r>
                  <a:rPr lang="en-US" dirty="0"/>
                  <a:t> global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using MLE</a:t>
                </a:r>
              </a:p>
              <a:p>
                <a:pPr lvl="1"/>
                <a:r>
                  <a:rPr lang="en-US" dirty="0"/>
                  <a:t>Local departure is calculated by minimizing the unbiased mean-squares-error</a:t>
                </a:r>
              </a:p>
              <a:p>
                <a:r>
                  <a:rPr lang="en-US" dirty="0"/>
                  <a:t>Error b/w data and global function</a:t>
                </a:r>
              </a:p>
              <a:p>
                <a:endParaRPr lang="en-US" dirty="0"/>
              </a:p>
            </p:txBody>
          </p:sp>
        </mc:Choice>
        <mc:Fallback xmlns="">
          <p:sp>
            <p:nvSpPr>
              <p:cNvPr id="2" name="Text Placeholder 1">
                <a:extLst>
                  <a:ext uri="{FF2B5EF4-FFF2-40B4-BE49-F238E27FC236}">
                    <a16:creationId xmlns:a16="http://schemas.microsoft.com/office/drawing/2014/main" id="{1CF273C4-2DF3-402B-9CD7-7DEF1D7EEE2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9D84F82-E9F1-4887-8B96-706376D100BC}"/>
              </a:ext>
            </a:extLst>
          </p:cNvPr>
          <p:cNvSpPr>
            <a:spLocks noGrp="1"/>
          </p:cNvSpPr>
          <p:nvPr>
            <p:ph type="title"/>
          </p:nvPr>
        </p:nvSpPr>
        <p:spPr/>
        <p:txBody>
          <a:bodyPr/>
          <a:lstStyle/>
          <a:p>
            <a:r>
              <a:rPr lang="en-US" dirty="0"/>
              <a:t>GP Simulation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CA28B6-42FA-44B1-B0AD-92D6C05EF6B2}"/>
                  </a:ext>
                </a:extLst>
              </p:cNvPr>
              <p:cNvSpPr txBox="1"/>
              <p:nvPr/>
            </p:nvSpPr>
            <p:spPr>
              <a:xfrm>
                <a:off x="1069037" y="3587500"/>
                <a:ext cx="5817939" cy="15161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cs typeface="Arial" panose="020B0604020202020204" pitchFamily="34" charset="0"/>
                        </a:rPr>
                        <m:t>𝐞</m:t>
                      </m:r>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𝐲</m:t>
                      </m:r>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𝐗</m:t>
                      </m:r>
                      <m:r>
                        <a:rPr lang="en-US" sz="2400" b="1" i="0" smtClean="0">
                          <a:latin typeface="Cambria Math" panose="02040503050406030204" pitchFamily="18" charset="0"/>
                          <a:cs typeface="Arial" panose="020B0604020202020204" pitchFamily="34" charset="0"/>
                        </a:rPr>
                        <m:t>𝛉</m:t>
                      </m:r>
                      <m:r>
                        <a:rPr lang="en-US" sz="2400" b="0" i="1" smtClean="0">
                          <a:latin typeface="Cambria Math" panose="02040503050406030204" pitchFamily="18" charset="0"/>
                          <a:cs typeface="Arial" panose="020B0604020202020204" pitchFamily="34" charset="0"/>
                        </a:rPr>
                        <m:t>=</m:t>
                      </m:r>
                      <m:d>
                        <m:dPr>
                          <m:begChr m:val="{"/>
                          <m:endChr m:val="}"/>
                          <m:ctrlPr>
                            <a:rPr lang="en-US" sz="2400" b="0" i="1" smtClean="0">
                              <a:latin typeface="Cambria Math" panose="02040503050406030204" pitchFamily="18" charset="0"/>
                              <a:cs typeface="Arial" panose="020B0604020202020204" pitchFamily="34" charset="0"/>
                            </a:rPr>
                          </m:ctrlPr>
                        </m:dPr>
                        <m:e>
                          <m:m>
                            <m:mPr>
                              <m:mcs>
                                <m:mc>
                                  <m:mcPr>
                                    <m:count m:val="1"/>
                                    <m:mcJc m:val="center"/>
                                  </m:mcPr>
                                </m:mc>
                              </m:mcs>
                              <m:ctrlPr>
                                <a:rPr lang="en-US" sz="2400" b="0" i="1" smtClean="0">
                                  <a:latin typeface="Cambria Math" panose="02040503050406030204" pitchFamily="18" charset="0"/>
                                  <a:cs typeface="Arial" panose="020B0604020202020204" pitchFamily="34" charset="0"/>
                                </a:rPr>
                              </m:ctrlPr>
                            </m:mP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sSub>
                                        <m:sSubPr>
                                          <m:ctrlPr>
                                            <a:rPr lang="en-US" sz="2400" b="0" i="1" smtClean="0">
                                              <a:latin typeface="Cambria Math" panose="02040503050406030204" pitchFamily="18" charset="0"/>
                                              <a:cs typeface="Arial" panose="020B0604020202020204" pitchFamily="34" charset="0"/>
                                            </a:rPr>
                                          </m:ctrlPr>
                                        </m:sSubPr>
                                        <m:e>
                                          <m:r>
                                            <m:rPr>
                                              <m:brk m:alnAt="7"/>
                                            </m:rPr>
                                            <a:rPr lang="en-US" sz="2400" b="0" i="1" smtClean="0">
                                              <a:latin typeface="Cambria Math" panose="02040503050406030204" pitchFamily="18" charset="0"/>
                                              <a:cs typeface="Arial" panose="020B0604020202020204" pitchFamily="34" charset="0"/>
                                            </a:rPr>
                                            <m:t>𝑦</m:t>
                                          </m:r>
                                        </m:e>
                                        <m:sub>
                                          <m:r>
                                            <m:rPr>
                                              <m:brk m:alnAt="7"/>
                                            </m:rPr>
                                            <a:rPr lang="en-US" sz="2400" b="0" i="1" smtClean="0">
                                              <a:latin typeface="Cambria Math" panose="02040503050406030204" pitchFamily="18" charset="0"/>
                                              <a:cs typeface="Arial" panose="020B0604020202020204" pitchFamily="34" charset="0"/>
                                            </a:rPr>
                                            <m:t>1</m:t>
                                          </m:r>
                                        </m:sub>
                                      </m:sSub>
                                    </m:e>
                                  </m:mr>
                                  <m:mr>
                                    <m:e>
                                      <m:sSub>
                                        <m:sSubPr>
                                          <m:ctrlPr>
                                            <a:rPr lang="en-US" sz="2400" i="1">
                                              <a:latin typeface="Cambria Math" panose="02040503050406030204" pitchFamily="18" charset="0"/>
                                              <a:cs typeface="Arial" panose="020B0604020202020204" pitchFamily="34" charset="0"/>
                                            </a:rPr>
                                          </m:ctrlPr>
                                        </m:sSubPr>
                                        <m:e>
                                          <m:r>
                                            <m:rPr>
                                              <m:brk m:alnAt="7"/>
                                            </m:rPr>
                                            <a:rPr lang="en-US" sz="2400" i="1">
                                              <a:latin typeface="Cambria Math" panose="02040503050406030204" pitchFamily="18" charset="0"/>
                                              <a:cs typeface="Arial" panose="020B0604020202020204" pitchFamily="34" charset="0"/>
                                            </a:rPr>
                                            <m:t>𝑦</m:t>
                                          </m:r>
                                        </m:e>
                                        <m:sub>
                                          <m:r>
                                            <a:rPr lang="en-US" sz="2400" b="0" i="1" smtClean="0">
                                              <a:latin typeface="Cambria Math" panose="02040503050406030204" pitchFamily="18" charset="0"/>
                                              <a:cs typeface="Arial" panose="020B0604020202020204" pitchFamily="34" charset="0"/>
                                            </a:rPr>
                                            <m:t>2</m:t>
                                          </m:r>
                                        </m:sub>
                                      </m:sSub>
                                    </m:e>
                                  </m:mr>
                                </m:m>
                              </m:e>
                            </m:m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r>
                                        <m:rPr>
                                          <m:brk m:alnAt="7"/>
                                        </m:rPr>
                                        <a:rPr lang="en-US" sz="2400" i="1" smtClean="0">
                                          <a:latin typeface="Cambria Math" panose="02040503050406030204" pitchFamily="18" charset="0"/>
                                          <a:ea typeface="Cambria Math" panose="02040503050406030204" pitchFamily="18" charset="0"/>
                                          <a:cs typeface="Arial" panose="020B0604020202020204" pitchFamily="34" charset="0"/>
                                        </a:rPr>
                                        <m:t>⋮</m:t>
                                      </m:r>
                                    </m:e>
                                  </m:mr>
                                  <m:mr>
                                    <m:e>
                                      <m:sSub>
                                        <m:sSubPr>
                                          <m:ctrlPr>
                                            <a:rPr lang="en-US" sz="2400" i="1">
                                              <a:latin typeface="Cambria Math" panose="02040503050406030204" pitchFamily="18" charset="0"/>
                                              <a:cs typeface="Arial" panose="020B0604020202020204" pitchFamily="34" charset="0"/>
                                            </a:rPr>
                                          </m:ctrlPr>
                                        </m:sSubPr>
                                        <m:e>
                                          <m:r>
                                            <m:rPr>
                                              <m:brk m:alnAt="7"/>
                                            </m:rPr>
                                            <a:rPr lang="en-US" sz="2400" i="1">
                                              <a:latin typeface="Cambria Math" panose="02040503050406030204" pitchFamily="18" charset="0"/>
                                              <a:cs typeface="Arial" panose="020B0604020202020204" pitchFamily="34" charset="0"/>
                                            </a:rPr>
                                            <m:t>𝑦</m:t>
                                          </m:r>
                                        </m:e>
                                        <m: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sub>
                                      </m:sSub>
                                    </m:e>
                                  </m:mr>
                                </m:m>
                              </m:e>
                            </m:mr>
                          </m:m>
                        </m:e>
                      </m:d>
                      <m:r>
                        <a:rPr lang="en-US" sz="2400" b="0" i="1" smtClean="0">
                          <a:latin typeface="Cambria Math" panose="02040503050406030204" pitchFamily="18" charset="0"/>
                          <a:cs typeface="Arial" panose="020B0604020202020204" pitchFamily="34" charset="0"/>
                        </a:rPr>
                        <m:t>−</m:t>
                      </m:r>
                      <m:d>
                        <m:dPr>
                          <m:begChr m:val="["/>
                          <m:endChr m:val="]"/>
                          <m:ctrlPr>
                            <a:rPr lang="en-US" sz="2400" b="0" i="1" smtClean="0">
                              <a:latin typeface="Cambria Math" panose="02040503050406030204" pitchFamily="18" charset="0"/>
                              <a:cs typeface="Arial" panose="020B0604020202020204" pitchFamily="34" charset="0"/>
                            </a:rPr>
                          </m:ctrlPr>
                        </m:dPr>
                        <m:e>
                          <m:m>
                            <m:mPr>
                              <m:mcs>
                                <m:mc>
                                  <m:mcPr>
                                    <m:count m:val="1"/>
                                    <m:mcJc m:val="center"/>
                                  </m:mcPr>
                                </m:mc>
                              </m:mcs>
                              <m:ctrlPr>
                                <a:rPr lang="en-US" sz="2400" i="1">
                                  <a:latin typeface="Cambria Math" panose="02040503050406030204" pitchFamily="18" charset="0"/>
                                  <a:cs typeface="Arial" panose="020B0604020202020204" pitchFamily="34" charset="0"/>
                                </a:rPr>
                              </m:ctrlPr>
                            </m:mP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r>
                                        <m:rPr>
                                          <m:brk m:alnAt="7"/>
                                        </m:rPr>
                                        <a:rPr lang="en-US" sz="240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𝛏</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𝑥</m:t>
                                          </m:r>
                                        </m:e>
                                        <m:sub>
                                          <m:r>
                                            <a:rPr lang="en-US" sz="2400" b="0" i="1" smtClean="0">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r>
                                        <m:rPr>
                                          <m:brk m:alnAt="7"/>
                                        </m:rPr>
                                        <a:rPr lang="en-US" sz="2400" i="1">
                                          <a:latin typeface="Cambria Math" panose="02040503050406030204" pitchFamily="18" charset="0"/>
                                          <a:cs typeface="Arial" panose="020B0604020202020204" pitchFamily="34" charset="0"/>
                                        </a:rPr>
                                        <m:t>—</m:t>
                                      </m:r>
                                    </m:e>
                                  </m:mr>
                                  <m:mr>
                                    <m:e>
                                      <m:r>
                                        <m:rPr>
                                          <m:brk m:alnAt="7"/>
                                        </m:rPr>
                                        <a:rPr lang="en-US" sz="2400" i="1">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𝛏</m:t>
                                      </m:r>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𝑥</m:t>
                                          </m:r>
                                        </m:e>
                                        <m:sub>
                                          <m:r>
                                            <a:rPr lang="en-US" sz="2400" b="0" i="1" smtClean="0">
                                              <a:latin typeface="Cambria Math" panose="02040503050406030204" pitchFamily="18" charset="0"/>
                                              <a:cs typeface="Arial" panose="020B0604020202020204" pitchFamily="34" charset="0"/>
                                            </a:rPr>
                                            <m:t>2</m:t>
                                          </m:r>
                                        </m:sub>
                                      </m:sSub>
                                      <m:r>
                                        <a:rPr lang="en-US" sz="2400" i="1">
                                          <a:latin typeface="Cambria Math" panose="02040503050406030204" pitchFamily="18" charset="0"/>
                                          <a:cs typeface="Arial" panose="020B0604020202020204" pitchFamily="34" charset="0"/>
                                        </a:rPr>
                                        <m:t>)</m:t>
                                      </m:r>
                                      <m:r>
                                        <m:rPr>
                                          <m:brk m:alnAt="7"/>
                                        </m:rPr>
                                        <a:rPr lang="en-US" sz="2400" i="1">
                                          <a:latin typeface="Cambria Math" panose="02040503050406030204" pitchFamily="18" charset="0"/>
                                          <a:cs typeface="Arial" panose="020B0604020202020204" pitchFamily="34" charset="0"/>
                                        </a:rPr>
                                        <m:t>—</m:t>
                                      </m:r>
                                    </m:e>
                                  </m:mr>
                                </m:m>
                              </m:e>
                            </m:m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r>
                                        <m:rPr>
                                          <m:brk m:alnAt="7"/>
                                        </m:rPr>
                                        <a:rPr lang="en-US" sz="2400" i="1">
                                          <a:latin typeface="Cambria Math" panose="02040503050406030204" pitchFamily="18" charset="0"/>
                                          <a:ea typeface="Cambria Math" panose="02040503050406030204" pitchFamily="18" charset="0"/>
                                          <a:cs typeface="Arial" panose="020B0604020202020204" pitchFamily="34" charset="0"/>
                                        </a:rPr>
                                        <m:t>⋮</m:t>
                                      </m:r>
                                    </m:e>
                                  </m:mr>
                                  <m:mr>
                                    <m:e>
                                      <m:r>
                                        <m:rPr>
                                          <m:brk m:alnAt="7"/>
                                        </m:rPr>
                                        <a:rPr lang="en-US" sz="2400" i="1">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𝛏</m:t>
                                      </m:r>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𝑥</m:t>
                                          </m:r>
                                        </m:e>
                                        <m: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sub>
                                      </m:sSub>
                                      <m:r>
                                        <a:rPr lang="en-US" sz="2400" i="1">
                                          <a:latin typeface="Cambria Math" panose="02040503050406030204" pitchFamily="18" charset="0"/>
                                          <a:cs typeface="Arial" panose="020B0604020202020204" pitchFamily="34" charset="0"/>
                                        </a:rPr>
                                        <m:t>)</m:t>
                                      </m:r>
                                      <m:r>
                                        <m:rPr>
                                          <m:brk m:alnAt="7"/>
                                        </m:rPr>
                                        <a:rPr lang="en-US" sz="2400" i="1">
                                          <a:latin typeface="Cambria Math" panose="02040503050406030204" pitchFamily="18" charset="0"/>
                                          <a:cs typeface="Arial" panose="020B0604020202020204" pitchFamily="34" charset="0"/>
                                        </a:rPr>
                                        <m:t>—</m:t>
                                      </m:r>
                                    </m:e>
                                  </m:mr>
                                </m:m>
                              </m:e>
                            </m:mr>
                          </m:m>
                        </m:e>
                      </m:d>
                      <m:d>
                        <m:dPr>
                          <m:begChr m:val="{"/>
                          <m:endChr m:val="}"/>
                          <m:ctrlPr>
                            <a:rPr lang="en-US" sz="2400" i="1">
                              <a:latin typeface="Cambria Math" panose="02040503050406030204" pitchFamily="18" charset="0"/>
                              <a:cs typeface="Arial" panose="020B0604020202020204" pitchFamily="34" charset="0"/>
                            </a:rPr>
                          </m:ctrlPr>
                        </m:dPr>
                        <m:e>
                          <m:m>
                            <m:mPr>
                              <m:mcs>
                                <m:mc>
                                  <m:mcPr>
                                    <m:count m:val="1"/>
                                    <m:mcJc m:val="center"/>
                                  </m:mcPr>
                                </m:mc>
                              </m:mcs>
                              <m:ctrlPr>
                                <a:rPr lang="en-US" sz="2400" i="1">
                                  <a:latin typeface="Cambria Math" panose="02040503050406030204" pitchFamily="18" charset="0"/>
                                  <a:cs typeface="Arial" panose="020B0604020202020204" pitchFamily="34" charset="0"/>
                                </a:rPr>
                              </m:ctrlPr>
                            </m:mP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𝜃</m:t>
                                          </m:r>
                                        </m:e>
                                        <m:sub>
                                          <m:r>
                                            <a:rPr lang="en-US" sz="2400" b="0" i="1" smtClean="0">
                                              <a:latin typeface="Cambria Math" panose="02040503050406030204" pitchFamily="18" charset="0"/>
                                              <a:cs typeface="Arial" panose="020B0604020202020204" pitchFamily="34" charset="0"/>
                                            </a:rPr>
                                            <m:t>1</m:t>
                                          </m:r>
                                        </m:sub>
                                      </m:sSub>
                                    </m:e>
                                  </m:mr>
                                  <m:mr>
                                    <m:e>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𝜃</m:t>
                                          </m:r>
                                        </m:e>
                                        <m:sub>
                                          <m:r>
                                            <a:rPr lang="en-US" sz="2400" i="1">
                                              <a:latin typeface="Cambria Math" panose="02040503050406030204" pitchFamily="18" charset="0"/>
                                              <a:cs typeface="Arial" panose="020B0604020202020204" pitchFamily="34" charset="0"/>
                                            </a:rPr>
                                            <m:t>1</m:t>
                                          </m:r>
                                        </m:sub>
                                      </m:sSub>
                                    </m:e>
                                  </m:mr>
                                </m:m>
                              </m:e>
                            </m:mr>
                            <m:mr>
                              <m:e>
                                <m:m>
                                  <m:mPr>
                                    <m:mcs>
                                      <m:mc>
                                        <m:mcPr>
                                          <m:count m:val="1"/>
                                          <m:mcJc m:val="center"/>
                                        </m:mcPr>
                                      </m:mc>
                                    </m:mcs>
                                    <m:ctrlPr>
                                      <a:rPr lang="en-US" sz="2400" i="1">
                                        <a:latin typeface="Cambria Math" panose="02040503050406030204" pitchFamily="18" charset="0"/>
                                        <a:cs typeface="Arial" panose="020B0604020202020204" pitchFamily="34" charset="0"/>
                                      </a:rPr>
                                    </m:ctrlPr>
                                  </m:mPr>
                                  <m:mr>
                                    <m:e>
                                      <m:r>
                                        <m:rPr>
                                          <m:brk m:alnAt="7"/>
                                        </m:rPr>
                                        <a:rPr lang="en-US" sz="2400" i="1">
                                          <a:latin typeface="Cambria Math" panose="02040503050406030204" pitchFamily="18" charset="0"/>
                                          <a:ea typeface="Cambria Math" panose="02040503050406030204" pitchFamily="18" charset="0"/>
                                          <a:cs typeface="Arial" panose="020B0604020202020204" pitchFamily="34" charset="0"/>
                                        </a:rPr>
                                        <m:t>⋮</m:t>
                                      </m:r>
                                    </m:e>
                                  </m:mr>
                                  <m:mr>
                                    <m:e>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𝜃</m:t>
                                          </m:r>
                                        </m:e>
                                        <m: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𝑝</m:t>
                                              </m:r>
                                            </m:sub>
                                          </m:sSub>
                                        </m:sub>
                                      </m:sSub>
                                    </m:e>
                                  </m:mr>
                                </m:m>
                              </m:e>
                            </m:mr>
                          </m:m>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9CA28B6-42FA-44B1-B0AD-92D6C05EF6B2}"/>
                  </a:ext>
                </a:extLst>
              </p:cNvPr>
              <p:cNvSpPr txBox="1">
                <a:spLocks noRot="1" noChangeAspect="1" noMove="1" noResize="1" noEditPoints="1" noAdjustHandles="1" noChangeArrowheads="1" noChangeShapeType="1" noTextEdit="1"/>
              </p:cNvSpPr>
              <p:nvPr/>
            </p:nvSpPr>
            <p:spPr>
              <a:xfrm>
                <a:off x="1069037" y="3587500"/>
                <a:ext cx="5817939" cy="151618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9987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CA31295-A546-4F4E-A102-1A0FA22090AD}"/>
              </a:ext>
            </a:extLst>
          </p:cNvPr>
          <p:cNvSpPr/>
          <p:nvPr/>
        </p:nvSpPr>
        <p:spPr>
          <a:xfrm>
            <a:off x="1110342" y="3036562"/>
            <a:ext cx="6923315" cy="1008743"/>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D88CA9F-CCA3-4966-9D31-40DEC0EBE06E}"/>
                  </a:ext>
                </a:extLst>
              </p:cNvPr>
              <p:cNvSpPr>
                <a:spLocks noGrp="1"/>
              </p:cNvSpPr>
              <p:nvPr>
                <p:ph type="body" sz="quarter" idx="10"/>
              </p:nvPr>
            </p:nvSpPr>
            <p:spPr/>
            <p:txBody>
              <a:bodyPr/>
              <a:lstStyle/>
              <a:p>
                <a:r>
                  <a:rPr lang="en-US" dirty="0"/>
                  <a:t>Assumption: error </a:t>
                </a:r>
                <a14:m>
                  <m:oMath xmlns:m="http://schemas.openxmlformats.org/officeDocument/2006/math">
                    <m:r>
                      <a:rPr lang="en-US" b="1" i="0" smtClean="0">
                        <a:latin typeface="Cambria Math" panose="02040503050406030204" pitchFamily="18" charset="0"/>
                      </a:rPr>
                      <m:t>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r>
                  <a:rPr lang="en-US" dirty="0"/>
                  <a:t> and correlation between data</a:t>
                </a:r>
              </a:p>
              <a:p>
                <a:r>
                  <a:rPr lang="en-US" dirty="0">
                    <a:solidFill>
                      <a:srgbClr val="FF0000"/>
                    </a:solidFill>
                  </a:rPr>
                  <a:t>Maximum likelihood estimate </a:t>
                </a:r>
                <a:r>
                  <a:rPr lang="en-US" dirty="0"/>
                  <a:t>(MSE)</a:t>
                </a:r>
              </a:p>
              <a:p>
                <a:pPr lvl="1"/>
                <a:r>
                  <a:rPr lang="en-US" dirty="0">
                    <a:solidFill>
                      <a:srgbClr val="FF0000"/>
                    </a:solidFill>
                  </a:rPr>
                  <a:t>Likelihood</a:t>
                </a:r>
                <a:r>
                  <a:rPr lang="en-US" dirty="0"/>
                  <a:t>: PDF of getting data </a:t>
                </a:r>
                <a14:m>
                  <m:oMath xmlns:m="http://schemas.openxmlformats.org/officeDocument/2006/math">
                    <m:r>
                      <a:rPr lang="en-US" b="1" i="0" smtClean="0">
                        <a:latin typeface="Cambria Math" panose="02040503050406030204" pitchFamily="18" charset="0"/>
                      </a:rPr>
                      <m:t>𝐲</m:t>
                    </m:r>
                  </m:oMath>
                </a14:m>
                <a:r>
                  <a:rPr lang="en-US" dirty="0"/>
                  <a:t> for given parameters, </a:t>
                </a:r>
                <a14:m>
                  <m:oMath xmlns:m="http://schemas.openxmlformats.org/officeDocument/2006/math">
                    <m:r>
                      <a:rPr lang="en-US" b="1" i="0" smtClean="0">
                        <a:latin typeface="Cambria Math" panose="02040503050406030204" pitchFamily="18" charset="0"/>
                      </a:rPr>
                      <m:t>𝛉</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pPr lvl="1"/>
                <a:r>
                  <a:rPr lang="en-US" dirty="0"/>
                  <a:t>Use joint PDF of correlated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data to define likelihood</a:t>
                </a:r>
              </a:p>
              <a:p>
                <a:pPr lvl="1"/>
                <a:endParaRPr lang="en-US" dirty="0"/>
              </a:p>
              <a:p>
                <a:pPr lvl="1"/>
                <a:endParaRPr lang="en-US" dirty="0"/>
              </a:p>
              <a:p>
                <a:pPr lvl="1"/>
                <a:r>
                  <a:rPr lang="en-US" dirty="0"/>
                  <a:t>This is multiplication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Gaussian distributions</a:t>
                </a:r>
              </a:p>
              <a:p>
                <a:pPr lvl="1"/>
                <a14:m>
                  <m:oMath xmlns:m="http://schemas.openxmlformats.org/officeDocument/2006/math">
                    <m:r>
                      <a:rPr lang="en-US" b="1" i="0" smtClean="0">
                        <a:latin typeface="Cambria Math" panose="02040503050406030204" pitchFamily="18" charset="0"/>
                      </a:rPr>
                      <m:t>𝐑</m:t>
                    </m:r>
                  </m:oMath>
                </a14:m>
                <a:r>
                  <a:rPr lang="en-US" dirty="0"/>
                  <a:t>: correlation matrix, </a:t>
                </a:r>
                <a14:m>
                  <m:oMath xmlns:m="http://schemas.openxmlformats.org/officeDocument/2006/math">
                    <m:d>
                      <m:dPr>
                        <m:begChr m:val="|"/>
                        <m:endChr m:val="|"/>
                        <m:ctrlPr>
                          <a:rPr lang="en-US" i="1" smtClean="0">
                            <a:latin typeface="Cambria Math" panose="02040503050406030204" pitchFamily="18" charset="0"/>
                          </a:rPr>
                        </m:ctrlPr>
                      </m:dPr>
                      <m:e>
                        <m:r>
                          <a:rPr lang="en-US" b="1" i="0" smtClean="0">
                            <a:latin typeface="Cambria Math" panose="02040503050406030204" pitchFamily="18" charset="0"/>
                          </a:rPr>
                          <m:t>𝐑</m:t>
                        </m:r>
                      </m:e>
                    </m:d>
                  </m:oMath>
                </a14:m>
                <a:r>
                  <a:rPr lang="en-US" dirty="0"/>
                  <a:t>: determinant of correlation matrix</a:t>
                </a:r>
              </a:p>
              <a:p>
                <a:r>
                  <a:rPr lang="en-US" dirty="0"/>
                  <a:t>Parameters, </a:t>
                </a:r>
                <a14:m>
                  <m:oMath xmlns:m="http://schemas.openxmlformats.org/officeDocument/2006/math">
                    <m:r>
                      <a:rPr lang="en-US" b="1" i="0" smtClean="0">
                        <a:latin typeface="Cambria Math" panose="02040503050406030204" pitchFamily="18" charset="0"/>
                      </a:rPr>
                      <m:t>𝛉</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can be found by maximizing the likelihood function</a:t>
                </a:r>
              </a:p>
            </p:txBody>
          </p:sp>
        </mc:Choice>
        <mc:Fallback xmlns="">
          <p:sp>
            <p:nvSpPr>
              <p:cNvPr id="2" name="Text Placeholder 1">
                <a:extLst>
                  <a:ext uri="{FF2B5EF4-FFF2-40B4-BE49-F238E27FC236}">
                    <a16:creationId xmlns:a16="http://schemas.microsoft.com/office/drawing/2014/main" id="{ED88CA9F-CCA3-4966-9D31-40DEC0EBE06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30D6848-14FE-4181-91D3-06EE84C0FC22}"/>
              </a:ext>
            </a:extLst>
          </p:cNvPr>
          <p:cNvSpPr>
            <a:spLocks noGrp="1"/>
          </p:cNvSpPr>
          <p:nvPr>
            <p:ph type="title"/>
          </p:nvPr>
        </p:nvSpPr>
        <p:spPr/>
        <p:txBody>
          <a:bodyPr/>
          <a:lstStyle/>
          <a:p>
            <a:r>
              <a:rPr lang="en-US" dirty="0"/>
              <a:t>Determining the global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8307153-9170-495F-B629-B30AE710A262}"/>
                  </a:ext>
                </a:extLst>
              </p:cNvPr>
              <p:cNvSpPr txBox="1"/>
              <p:nvPr/>
            </p:nvSpPr>
            <p:spPr>
              <a:xfrm>
                <a:off x="1166702" y="3194844"/>
                <a:ext cx="6477094"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𝑓</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𝑦</m:t>
                          </m:r>
                        </m:e>
                        <m:e>
                          <m:r>
                            <a:rPr lang="en-US" sz="2000" b="1" i="0" smtClean="0">
                              <a:latin typeface="Cambria Math" panose="02040503050406030204" pitchFamily="18" charset="0"/>
                              <a:cs typeface="Arial" panose="020B0604020202020204" pitchFamily="34" charset="0"/>
                            </a:rPr>
                            <m:t>𝛉</m:t>
                          </m:r>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2</m:t>
                              </m:r>
                            </m:sup>
                          </m:sSup>
                        </m:e>
                      </m:d>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ad>
                            <m:radPr>
                              <m:degHide m:val="on"/>
                              <m:ctrlPr>
                                <a:rPr lang="en-US" sz="2000" b="0" i="1" smtClean="0">
                                  <a:latin typeface="Cambria Math" panose="02040503050406030204" pitchFamily="18" charset="0"/>
                                  <a:cs typeface="Arial" panose="020B0604020202020204" pitchFamily="34" charset="0"/>
                                </a:rPr>
                              </m:ctrlPr>
                            </m:radPr>
                            <m:deg/>
                            <m:e>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2</m:t>
                                      </m:r>
                                      <m:r>
                                        <a:rPr lang="en-US" sz="2000" b="0" i="1" smtClean="0">
                                          <a:latin typeface="Cambria Math" panose="02040503050406030204" pitchFamily="18" charset="0"/>
                                          <a:cs typeface="Arial" panose="020B0604020202020204" pitchFamily="34" charset="0"/>
                                        </a:rPr>
                                        <m:t>𝜋</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e>
                                <m: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sup>
                              </m:sSup>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𝐑</m:t>
                              </m:r>
                              <m:r>
                                <a:rPr lang="en-US" sz="2000" b="0" i="1" smtClean="0">
                                  <a:latin typeface="Cambria Math" panose="02040503050406030204" pitchFamily="18" charset="0"/>
                                  <a:cs typeface="Arial" panose="020B0604020202020204" pitchFamily="34" charset="0"/>
                                </a:rPr>
                                <m:t>|</m:t>
                              </m:r>
                            </m:e>
                          </m:rad>
                        </m:den>
                      </m:f>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exp</m:t>
                          </m:r>
                        </m:fName>
                        <m:e>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e>
                                  </m:d>
                                </m:e>
                                <m:sup>
                                  <m:r>
                                    <a:rPr lang="en-US" sz="2000" b="0" i="1" smtClean="0">
                                      <a:latin typeface="Cambria Math" panose="02040503050406030204" pitchFamily="18" charset="0"/>
                                      <a:cs typeface="Arial" panose="020B0604020202020204" pitchFamily="34" charset="0"/>
                                    </a:rPr>
                                    <m:t>𝑇</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0" i="1" smtClean="0">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r>
                                <a:rPr lang="en-US" sz="2000" b="0" i="1" smtClean="0">
                                  <a:latin typeface="Cambria Math" panose="02040503050406030204" pitchFamily="18" charset="0"/>
                                  <a:cs typeface="Arial" panose="020B0604020202020204" pitchFamily="34" charset="0"/>
                                </a:rPr>
                                <m:t>)</m:t>
                              </m:r>
                            </m:num>
                            <m:den>
                              <m:r>
                                <a:rPr lang="en-US" sz="2000" b="0" i="1" smtClean="0">
                                  <a:latin typeface="Cambria Math" panose="02040503050406030204" pitchFamily="18" charset="0"/>
                                  <a:cs typeface="Arial" panose="020B0604020202020204" pitchFamily="34" charset="0"/>
                                </a:rPr>
                                <m:t>2</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2</m:t>
                                  </m:r>
                                </m:sup>
                              </m:sSup>
                            </m:den>
                          </m:f>
                          <m:r>
                            <a:rPr lang="en-US" sz="2000" b="0" i="1" smtClean="0">
                              <a:latin typeface="Cambria Math" panose="02040503050406030204" pitchFamily="18" charset="0"/>
                              <a:cs typeface="Arial" panose="020B0604020202020204" pitchFamily="34" charset="0"/>
                            </a:rPr>
                            <m:t>)</m:t>
                          </m:r>
                        </m:e>
                      </m:func>
                    </m:oMath>
                  </m:oMathPara>
                </a14:m>
                <a:endParaRPr lang="en-US" sz="20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78307153-9170-495F-B629-B30AE710A262}"/>
                  </a:ext>
                </a:extLst>
              </p:cNvPr>
              <p:cNvSpPr txBox="1">
                <a:spLocks noRot="1" noChangeAspect="1" noMove="1" noResize="1" noEditPoints="1" noAdjustHandles="1" noChangeArrowheads="1" noChangeShapeType="1" noTextEdit="1"/>
              </p:cNvSpPr>
              <p:nvPr/>
            </p:nvSpPr>
            <p:spPr>
              <a:xfrm>
                <a:off x="1166702" y="3194844"/>
                <a:ext cx="6477094" cy="74693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8446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FB6C516-1F4C-4447-87D3-496DFC575A73}"/>
              </a:ext>
            </a:extLst>
          </p:cNvPr>
          <p:cNvSpPr/>
          <p:nvPr/>
        </p:nvSpPr>
        <p:spPr>
          <a:xfrm>
            <a:off x="718457" y="4491108"/>
            <a:ext cx="3344724" cy="140991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87B943E-3C66-4D99-82A4-660278824371}"/>
                  </a:ext>
                </a:extLst>
              </p:cNvPr>
              <p:cNvSpPr>
                <a:spLocks noGrp="1"/>
              </p:cNvSpPr>
              <p:nvPr>
                <p:ph type="body" sz="quarter" idx="10"/>
              </p:nvPr>
            </p:nvSpPr>
            <p:spPr/>
            <p:txBody>
              <a:bodyPr/>
              <a:lstStyle/>
              <a:p>
                <a:r>
                  <a:rPr lang="en-US" dirty="0"/>
                  <a:t>Logarithmic likelihood (ignore </a:t>
                </a:r>
                <a14:m>
                  <m:oMath xmlns:m="http://schemas.openxmlformats.org/officeDocument/2006/math">
                    <m:r>
                      <a:rPr lang="en-US" b="1" i="0" smtClean="0">
                        <a:latin typeface="Cambria Math" panose="02040503050406030204" pitchFamily="18" charset="0"/>
                      </a:rPr>
                      <m:t>𝛉</m:t>
                    </m:r>
                  </m:oMath>
                </a14:m>
                <a:r>
                  <a:rPr lang="en-US" dirty="0"/>
                  <a:t> for now)</a:t>
                </a:r>
              </a:p>
              <a:p>
                <a:endParaRPr lang="en-US" dirty="0"/>
              </a:p>
              <a:p>
                <a:r>
                  <a:rPr lang="en-US" dirty="0"/>
                  <a:t>Stationary condition</a:t>
                </a:r>
              </a:p>
              <a:p>
                <a:endParaRPr lang="en-US" dirty="0"/>
              </a:p>
              <a:p>
                <a:endParaRPr lang="en-US" dirty="0"/>
              </a:p>
              <a:p>
                <a:pPr>
                  <a:spcBef>
                    <a:spcPts val="3600"/>
                  </a:spcBef>
                </a:pPr>
                <a:r>
                  <a:rPr lang="en-US" dirty="0"/>
                  <a:t>Solve for </a:t>
                </a:r>
                <a14:m>
                  <m:oMath xmlns:m="http://schemas.openxmlformats.org/officeDocument/2006/math">
                    <m:r>
                      <a:rPr lang="en-US" b="1">
                        <a:latin typeface="Cambria Math" panose="02040503050406030204" pitchFamily="18" charset="0"/>
                      </a:rPr>
                      <m:t>𝛉</m:t>
                    </m:r>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187B943E-3C66-4D99-82A4-66027882437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E6EB386-D4DD-4130-9CA2-E66E22A68F49}"/>
              </a:ext>
            </a:extLst>
          </p:cNvPr>
          <p:cNvSpPr>
            <a:spLocks noGrp="1"/>
          </p:cNvSpPr>
          <p:nvPr>
            <p:ph type="title"/>
          </p:nvPr>
        </p:nvSpPr>
        <p:spPr/>
        <p:txBody>
          <a:bodyPr/>
          <a:lstStyle/>
          <a:p>
            <a:r>
              <a:rPr lang="en-US" dirty="0"/>
              <a:t>Maximum likelihood estimate (MLE)</a:t>
            </a:r>
          </a:p>
        </p:txBody>
      </p:sp>
      <p:sp>
        <p:nvSpPr>
          <p:cNvPr id="4" name="Rectangle 2">
            <a:extLst>
              <a:ext uri="{FF2B5EF4-FFF2-40B4-BE49-F238E27FC236}">
                <a16:creationId xmlns:a16="http://schemas.microsoft.com/office/drawing/2014/main" id="{0D4FF3F7-3C0A-4AB0-890A-0815D9EA97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A6793A2-8DD3-4BAD-8C7E-8D735FF1207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9B0BAD73-FFF5-4CAB-9BEC-DDDDFC99EB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Arrow: Right 10">
            <a:extLst>
              <a:ext uri="{FF2B5EF4-FFF2-40B4-BE49-F238E27FC236}">
                <a16:creationId xmlns:a16="http://schemas.microsoft.com/office/drawing/2014/main" id="{1AB25D13-6F8F-42AB-94BE-96AE4CE92D2E}"/>
              </a:ext>
            </a:extLst>
          </p:cNvPr>
          <p:cNvSpPr/>
          <p:nvPr/>
        </p:nvSpPr>
        <p:spPr>
          <a:xfrm flipH="1">
            <a:off x="4331188" y="5097726"/>
            <a:ext cx="464457" cy="25400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51D9E76-365C-4A9D-ABB2-0841C575CC87}"/>
                  </a:ext>
                </a:extLst>
              </p:cNvPr>
              <p:cNvSpPr txBox="1"/>
              <p:nvPr/>
            </p:nvSpPr>
            <p:spPr>
              <a:xfrm>
                <a:off x="1018440" y="1292609"/>
                <a:ext cx="7276030" cy="617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𝑓</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𝑦</m:t>
                              </m:r>
                            </m:e>
                            <m:e>
                              <m:r>
                                <a:rPr lang="en-US" sz="2000" b="1" i="0">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r>
                            <a:rPr lang="en-US" sz="2000" b="0" i="1" smtClean="0">
                              <a:latin typeface="Cambria Math" panose="02040503050406030204" pitchFamily="18" charset="0"/>
                              <a:cs typeface="Arial" panose="020B0604020202020204" pitchFamily="34" charset="0"/>
                            </a:rPr>
                            <m:t>]</m:t>
                          </m:r>
                        </m:e>
                      </m:func>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num>
                        <m:den>
                          <m:r>
                            <a:rPr lang="en-US" sz="2000" i="1">
                              <a:latin typeface="Cambria Math" panose="02040503050406030204" pitchFamily="18" charset="0"/>
                              <a:cs typeface="Arial" panose="020B0604020202020204" pitchFamily="34" charset="0"/>
                            </a:rPr>
                            <m:t>2</m:t>
                          </m:r>
                        </m:den>
                      </m:f>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d>
                            <m:dPr>
                              <m:ctrlPr>
                                <a:rPr lang="en-US" sz="2000" b="0" i="1" smtClean="0">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2</m:t>
                              </m:r>
                              <m:r>
                                <a:rPr lang="en-US" sz="2000" i="1">
                                  <a:latin typeface="Cambria Math" panose="02040503050406030204" pitchFamily="18" charset="0"/>
                                  <a:cs typeface="Arial" panose="020B0604020202020204" pitchFamily="34" charset="0"/>
                                </a:rPr>
                                <m:t>𝜋</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e>
                      </m:func>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2</m:t>
                          </m:r>
                        </m:den>
                      </m:f>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d>
                            <m:dPr>
                              <m:begChr m:val="|"/>
                              <m:endChr m:val="|"/>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𝐑</m:t>
                              </m:r>
                            </m:e>
                          </m:d>
                        </m:e>
                      </m:func>
                      <m:r>
                        <a:rPr lang="en-US" sz="2000" b="0" i="1" smtClean="0">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e>
                              </m:d>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oMath>
                  </m:oMathPara>
                </a14:m>
                <a:endParaRPr lang="en-US" sz="2000" b="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351D9E76-365C-4A9D-ABB2-0841C575CC87}"/>
                  </a:ext>
                </a:extLst>
              </p:cNvPr>
              <p:cNvSpPr txBox="1">
                <a:spLocks noRot="1" noChangeAspect="1" noMove="1" noResize="1" noEditPoints="1" noAdjustHandles="1" noChangeArrowheads="1" noChangeShapeType="1" noTextEdit="1"/>
              </p:cNvSpPr>
              <p:nvPr/>
            </p:nvSpPr>
            <p:spPr>
              <a:xfrm>
                <a:off x="1018440" y="1292609"/>
                <a:ext cx="7276030" cy="61773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E49DFEB-03C4-425A-93D4-4FC1B16558E0}"/>
                  </a:ext>
                </a:extLst>
              </p:cNvPr>
              <p:cNvSpPr txBox="1"/>
              <p:nvPr/>
            </p:nvSpPr>
            <p:spPr>
              <a:xfrm>
                <a:off x="1086543" y="2490013"/>
                <a:ext cx="3344441" cy="617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Cambria Math" panose="02040503050406030204" pitchFamily="18" charset="0"/>
                              <a:cs typeface="Arial" panose="020B0604020202020204" pitchFamily="34" charset="0"/>
                            </a:rPr>
                            <m:t>𝜕</m:t>
                          </m:r>
                          <m:func>
                            <m:funcPr>
                              <m:ctrlPr>
                                <a:rPr lang="en-US" sz="2000" i="1">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ea typeface="Cambria Math" panose="02040503050406030204" pitchFamily="18" charset="0"/>
                                  <a:cs typeface="Arial" panose="020B0604020202020204" pitchFamily="34" charset="0"/>
                                </a:rPr>
                                <m:t>ln</m:t>
                              </m:r>
                            </m:fName>
                            <m:e>
                              <m:r>
                                <a:rPr lang="en-US" sz="2000" i="1">
                                  <a:latin typeface="Cambria Math" panose="02040503050406030204" pitchFamily="18" charset="0"/>
                                  <a:ea typeface="Cambria Math" panose="02040503050406030204" pitchFamily="18" charset="0"/>
                                  <a:cs typeface="Arial" panose="020B0604020202020204" pitchFamily="34" charset="0"/>
                                </a:rPr>
                                <m:t>(</m:t>
                              </m:r>
                              <m:r>
                                <a:rPr lang="en-US" sz="2000" i="1">
                                  <a:latin typeface="Cambria Math" panose="02040503050406030204" pitchFamily="18" charset="0"/>
                                  <a:ea typeface="Cambria Math" panose="02040503050406030204" pitchFamily="18" charset="0"/>
                                  <a:cs typeface="Arial" panose="020B0604020202020204" pitchFamily="34" charset="0"/>
                                </a:rPr>
                                <m:t>𝑓</m:t>
                              </m:r>
                              <m:r>
                                <a:rPr lang="en-US" sz="2000" i="1">
                                  <a:latin typeface="Cambria Math" panose="02040503050406030204" pitchFamily="18" charset="0"/>
                                  <a:ea typeface="Cambria Math" panose="02040503050406030204" pitchFamily="18" charset="0"/>
                                  <a:cs typeface="Arial" panose="020B0604020202020204" pitchFamily="34" charset="0"/>
                                </a:rPr>
                                <m:t>)</m:t>
                              </m:r>
                            </m:e>
                          </m:func>
                        </m:num>
                        <m:den>
                          <m:r>
                            <a:rPr lang="en-US" sz="2000" i="1">
                              <a:latin typeface="Cambria Math" panose="02040503050406030204" pitchFamily="18" charset="0"/>
                              <a:ea typeface="Cambria Math" panose="02040503050406030204" pitchFamily="18" charset="0"/>
                              <a:cs typeface="Arial" panose="020B0604020202020204" pitchFamily="34" charset="0"/>
                            </a:rPr>
                            <m:t>𝜕</m:t>
                          </m:r>
                          <m:r>
                            <a:rPr lang="en-US" sz="2000" b="1">
                              <a:latin typeface="Cambria Math" panose="02040503050406030204" pitchFamily="18" charset="0"/>
                              <a:ea typeface="Cambria Math" panose="02040503050406030204" pitchFamily="18" charset="0"/>
                              <a:cs typeface="Arial" panose="020B0604020202020204" pitchFamily="34" charset="0"/>
                            </a:rPr>
                            <m:t>𝛉</m:t>
                          </m:r>
                        </m:den>
                      </m:f>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𝐗</m:t>
                              </m:r>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r>
                        <a:rPr lang="en-US" sz="2000" b="0" i="1" smtClean="0">
                          <a:latin typeface="Cambria Math" panose="02040503050406030204" pitchFamily="18" charset="0"/>
                          <a:cs typeface="Arial" panose="020B0604020202020204" pitchFamily="34" charset="0"/>
                        </a:rPr>
                        <m:t>=0</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1E49DFEB-03C4-425A-93D4-4FC1B16558E0}"/>
                  </a:ext>
                </a:extLst>
              </p:cNvPr>
              <p:cNvSpPr txBox="1">
                <a:spLocks noRot="1" noChangeAspect="1" noMove="1" noResize="1" noEditPoints="1" noAdjustHandles="1" noChangeArrowheads="1" noChangeShapeType="1" noTextEdit="1"/>
              </p:cNvSpPr>
              <p:nvPr/>
            </p:nvSpPr>
            <p:spPr>
              <a:xfrm>
                <a:off x="1086543" y="2490013"/>
                <a:ext cx="3344441" cy="6177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3D0215-FBD1-41BC-9267-971E422770BD}"/>
                  </a:ext>
                </a:extLst>
              </p:cNvPr>
              <p:cNvSpPr txBox="1"/>
              <p:nvPr/>
            </p:nvSpPr>
            <p:spPr>
              <a:xfrm>
                <a:off x="1081236" y="3293704"/>
                <a:ext cx="5114670" cy="617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Cambria Math" panose="02040503050406030204" pitchFamily="18" charset="0"/>
                              <a:cs typeface="Arial" panose="020B0604020202020204" pitchFamily="34" charset="0"/>
                            </a:rPr>
                            <m:t>𝜕</m:t>
                          </m:r>
                          <m:func>
                            <m:funcPr>
                              <m:ctrlPr>
                                <a:rPr lang="en-US" sz="2000" i="1">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ea typeface="Cambria Math" panose="02040503050406030204" pitchFamily="18" charset="0"/>
                                  <a:cs typeface="Arial" panose="020B0604020202020204" pitchFamily="34" charset="0"/>
                                </a:rPr>
                                <m:t>ln</m:t>
                              </m:r>
                            </m:fName>
                            <m:e>
                              <m:r>
                                <a:rPr lang="en-US" sz="2000" i="1">
                                  <a:latin typeface="Cambria Math" panose="02040503050406030204" pitchFamily="18" charset="0"/>
                                  <a:ea typeface="Cambria Math" panose="02040503050406030204" pitchFamily="18" charset="0"/>
                                  <a:cs typeface="Arial" panose="020B0604020202020204" pitchFamily="34" charset="0"/>
                                </a:rPr>
                                <m:t>(</m:t>
                              </m:r>
                              <m:r>
                                <a:rPr lang="en-US" sz="2000" i="1">
                                  <a:latin typeface="Cambria Math" panose="02040503050406030204" pitchFamily="18" charset="0"/>
                                  <a:ea typeface="Cambria Math" panose="02040503050406030204" pitchFamily="18" charset="0"/>
                                  <a:cs typeface="Arial" panose="020B0604020202020204" pitchFamily="34" charset="0"/>
                                </a:rPr>
                                <m:t>𝑓</m:t>
                              </m:r>
                              <m:r>
                                <a:rPr lang="en-US" sz="2000" i="1">
                                  <a:latin typeface="Cambria Math" panose="02040503050406030204" pitchFamily="18" charset="0"/>
                                  <a:ea typeface="Cambria Math" panose="02040503050406030204" pitchFamily="18" charset="0"/>
                                  <a:cs typeface="Arial" panose="020B0604020202020204" pitchFamily="34" charset="0"/>
                                </a:rPr>
                                <m:t>)</m:t>
                              </m:r>
                            </m:e>
                          </m:func>
                        </m:num>
                        <m:den>
                          <m:r>
                            <a:rPr lang="en-US" sz="2000" i="1">
                              <a:latin typeface="Cambria Math" panose="02040503050406030204" pitchFamily="18" charset="0"/>
                              <a:ea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r>
                        <a:rPr lang="en-US" sz="2000" b="0" i="1" smtClean="0">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e>
                              </m:d>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e>
                          </m:d>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4</m:t>
                              </m:r>
                            </m:sup>
                          </m:sSup>
                        </m:den>
                      </m:f>
                      <m:r>
                        <a:rPr lang="en-US" sz="2000" b="0" i="1" smtClean="0">
                          <a:latin typeface="Cambria Math" panose="02040503050406030204" pitchFamily="18" charset="0"/>
                          <a:cs typeface="Arial" panose="020B0604020202020204" pitchFamily="34" charset="0"/>
                        </a:rPr>
                        <m:t>=0</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BC3D0215-FBD1-41BC-9267-971E422770BD}"/>
                  </a:ext>
                </a:extLst>
              </p:cNvPr>
              <p:cNvSpPr txBox="1">
                <a:spLocks noRot="1" noChangeAspect="1" noMove="1" noResize="1" noEditPoints="1" noAdjustHandles="1" noChangeArrowheads="1" noChangeShapeType="1" noTextEdit="1"/>
              </p:cNvSpPr>
              <p:nvPr/>
            </p:nvSpPr>
            <p:spPr>
              <a:xfrm>
                <a:off x="1081236" y="3293704"/>
                <a:ext cx="5114670" cy="6177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9703F4-68E9-419D-A92A-4D9E60FFED05}"/>
                  </a:ext>
                </a:extLst>
              </p:cNvPr>
              <p:cNvSpPr txBox="1"/>
              <p:nvPr/>
            </p:nvSpPr>
            <p:spPr>
              <a:xfrm>
                <a:off x="756841" y="4672940"/>
                <a:ext cx="3205558" cy="1103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cs typeface="Arial" panose="020B0604020202020204" pitchFamily="34" charset="0"/>
                            </a:rPr>
                          </m:ctrlPr>
                        </m:accPr>
                        <m:e>
                          <m:r>
                            <a:rPr lang="en-US" sz="2000" b="1" i="0" smtClean="0">
                              <a:latin typeface="Cambria Math" panose="02040503050406030204" pitchFamily="18" charset="0"/>
                              <a:cs typeface="Arial" panose="020B0604020202020204" pitchFamily="34" charset="0"/>
                            </a:rPr>
                            <m:t>𝛉</m:t>
                          </m:r>
                        </m:e>
                      </m:acc>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𝐗</m:t>
                              </m:r>
                            </m:e>
                          </m:d>
                        </m:e>
                        <m:sup>
                          <m:r>
                            <a:rPr lang="en-US" sz="2000" b="0" i="1" smtClean="0">
                              <a:latin typeface="Cambria Math" panose="02040503050406030204" pitchFamily="18" charset="0"/>
                              <a:cs typeface="Arial" panose="020B0604020202020204" pitchFamily="34" charset="0"/>
                            </a:rPr>
                            <m:t>−1</m:t>
                          </m:r>
                        </m:sup>
                      </m:sSup>
                      <m:d>
                        <m:dPr>
                          <m:begChr m:val="{"/>
                          <m:endChr m:val="}"/>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𝐲</m:t>
                          </m:r>
                        </m:e>
                      </m:d>
                    </m:oMath>
                    <m:oMath xmlns:m="http://schemas.openxmlformats.org/officeDocument/2006/math">
                      <m:sSup>
                        <m:sSupPr>
                          <m:ctrlPr>
                            <a:rPr lang="en-US" sz="2000" b="0" i="1" smtClean="0">
                              <a:latin typeface="Cambria Math" panose="02040503050406030204" pitchFamily="18" charset="0"/>
                              <a:cs typeface="Arial" panose="020B0604020202020204" pitchFamily="34" charset="0"/>
                            </a:rPr>
                          </m:ctrlPr>
                        </m:sSupPr>
                        <m:e>
                          <m:acc>
                            <m:accPr>
                              <m:chr m:val="̂"/>
                              <m:ctrlPr>
                                <a:rPr lang="en-US" sz="2000" b="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𝜎</m:t>
                              </m:r>
                            </m:e>
                          </m:acc>
                        </m:e>
                        <m:sup>
                          <m:r>
                            <a:rPr lang="en-US" sz="2000" b="0" i="1" smtClean="0">
                              <a:latin typeface="Cambria Math" panose="02040503050406030204" pitchFamily="18" charset="0"/>
                              <a:cs typeface="Arial" panose="020B0604020202020204" pitchFamily="34" charset="0"/>
                            </a:rPr>
                            <m:t>2</m:t>
                          </m:r>
                        </m:sup>
                      </m:sSup>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e>
                              </m:d>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r>
                            <a:rPr lang="en-US" sz="2000" i="1">
                              <a:latin typeface="Cambria Math" panose="02040503050406030204" pitchFamily="18" charset="0"/>
                              <a:cs typeface="Arial" panose="020B0604020202020204" pitchFamily="34" charset="0"/>
                            </a:rPr>
                            <m:t>)</m:t>
                          </m:r>
                        </m:num>
                        <m:den>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den>
                      </m:f>
                    </m:oMath>
                  </m:oMathPara>
                </a14:m>
                <a:endParaRPr lang="en-US" sz="2000" b="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AC9703F4-68E9-419D-A92A-4D9E60FFED05}"/>
                  </a:ext>
                </a:extLst>
              </p:cNvPr>
              <p:cNvSpPr txBox="1">
                <a:spLocks noRot="1" noChangeAspect="1" noMove="1" noResize="1" noEditPoints="1" noAdjustHandles="1" noChangeArrowheads="1" noChangeShapeType="1" noTextEdit="1"/>
              </p:cNvSpPr>
              <p:nvPr/>
            </p:nvSpPr>
            <p:spPr>
              <a:xfrm>
                <a:off x="756841" y="4672940"/>
                <a:ext cx="3205558" cy="1103572"/>
              </a:xfrm>
              <a:prstGeom prst="rect">
                <a:avLst/>
              </a:prstGeom>
              <a:blipFill>
                <a:blip r:embed="rId6"/>
                <a:stretch>
                  <a:fillRect l="-1331" t="-7182"/>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F256E7F3-E4EB-4971-BF02-2E532C3C2B1A}"/>
              </a:ext>
            </a:extLst>
          </p:cNvPr>
          <p:cNvGrpSpPr/>
          <p:nvPr/>
        </p:nvGrpSpPr>
        <p:grpSpPr>
          <a:xfrm>
            <a:off x="4795645" y="4330710"/>
            <a:ext cx="3727928" cy="1971202"/>
            <a:chOff x="4795645" y="4330710"/>
            <a:chExt cx="3727928" cy="1971202"/>
          </a:xfrm>
        </p:grpSpPr>
        <p:sp>
          <p:nvSpPr>
            <p:cNvPr id="16" name="Rectangle: Rounded Corners 15">
              <a:extLst>
                <a:ext uri="{FF2B5EF4-FFF2-40B4-BE49-F238E27FC236}">
                  <a16:creationId xmlns:a16="http://schemas.microsoft.com/office/drawing/2014/main" id="{D0024271-7ECA-4A11-A453-9B598BE83846}"/>
                </a:ext>
              </a:extLst>
            </p:cNvPr>
            <p:cNvSpPr/>
            <p:nvPr/>
          </p:nvSpPr>
          <p:spPr>
            <a:xfrm>
              <a:off x="6180623" y="5502585"/>
              <a:ext cx="914400" cy="400110"/>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3" name="TextBox 12">
              <a:extLst>
                <a:ext uri="{FF2B5EF4-FFF2-40B4-BE49-F238E27FC236}">
                  <a16:creationId xmlns:a16="http://schemas.microsoft.com/office/drawing/2014/main" id="{AEC51604-2195-4CC0-BC0A-8079F40988C3}"/>
                </a:ext>
              </a:extLst>
            </p:cNvPr>
            <p:cNvSpPr txBox="1"/>
            <p:nvPr/>
          </p:nvSpPr>
          <p:spPr>
            <a:xfrm>
              <a:off x="4795645" y="4330710"/>
              <a:ext cx="2680542" cy="400110"/>
            </a:xfrm>
            <a:prstGeom prst="rect">
              <a:avLst/>
            </a:prstGeom>
            <a:noFill/>
          </p:spPr>
          <p:txBody>
            <a:bodyPr wrap="none" rtlCol="0">
              <a:spAutoFit/>
            </a:bodyPr>
            <a:lstStyle/>
            <a:p>
              <a:pPr algn="l"/>
              <a:r>
                <a:rPr lang="en-US" sz="2000" dirty="0"/>
                <a:t>PRS linear regression</a:t>
              </a:r>
            </a:p>
          </p:txBody>
        </p:sp>
        <p:sp>
          <p:nvSpPr>
            <p:cNvPr id="17" name="TextBox 16">
              <a:extLst>
                <a:ext uri="{FF2B5EF4-FFF2-40B4-BE49-F238E27FC236}">
                  <a16:creationId xmlns:a16="http://schemas.microsoft.com/office/drawing/2014/main" id="{2DE80B73-86AF-4F76-B14D-720A4DDAF967}"/>
                </a:ext>
              </a:extLst>
            </p:cNvPr>
            <p:cNvSpPr txBox="1"/>
            <p:nvPr/>
          </p:nvSpPr>
          <p:spPr>
            <a:xfrm>
              <a:off x="5802956" y="5901802"/>
              <a:ext cx="2720617" cy="400110"/>
            </a:xfrm>
            <a:prstGeom prst="rect">
              <a:avLst/>
            </a:prstGeom>
            <a:noFill/>
          </p:spPr>
          <p:txBody>
            <a:bodyPr wrap="none" rtlCol="0">
              <a:spAutoFit/>
            </a:bodyPr>
            <a:lstStyle/>
            <a:p>
              <a:pPr algn="l"/>
              <a:r>
                <a:rPr lang="en-US" sz="2000" dirty="0"/>
                <a:t>For unbiased estimate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CC15429-4508-4B3E-90B2-1CA1F3F0D127}"/>
                    </a:ext>
                  </a:extLst>
                </p:cNvPr>
                <p:cNvSpPr txBox="1"/>
                <p:nvPr/>
              </p:nvSpPr>
              <p:spPr>
                <a:xfrm>
                  <a:off x="4898755" y="4746599"/>
                  <a:ext cx="2831031" cy="1103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cs typeface="Arial" panose="020B0604020202020204" pitchFamily="34" charset="0"/>
                              </a:rPr>
                            </m:ctrlPr>
                          </m:accPr>
                          <m:e>
                            <m:r>
                              <a:rPr lang="en-US" sz="2000" b="1" i="0" smtClean="0">
                                <a:latin typeface="Cambria Math" panose="02040503050406030204" pitchFamily="18" charset="0"/>
                                <a:cs typeface="Arial" panose="020B0604020202020204" pitchFamily="34" charset="0"/>
                              </a:rPr>
                              <m:t>𝛉</m:t>
                            </m:r>
                          </m:e>
                        </m:acc>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r>
                                  <a:rPr lang="en-US" sz="2000" b="1" i="0" smtClean="0">
                                    <a:latin typeface="Cambria Math" panose="02040503050406030204" pitchFamily="18" charset="0"/>
                                    <a:cs typeface="Arial" panose="020B0604020202020204" pitchFamily="34" charset="0"/>
                                  </a:rPr>
                                  <m:t>𝐗</m:t>
                                </m:r>
                              </m:e>
                            </m:d>
                          </m:e>
                          <m:sup>
                            <m:r>
                              <a:rPr lang="en-US" sz="2000" b="0" i="1" smtClean="0">
                                <a:latin typeface="Cambria Math" panose="02040503050406030204" pitchFamily="18" charset="0"/>
                                <a:cs typeface="Arial" panose="020B0604020202020204" pitchFamily="34" charset="0"/>
                              </a:rPr>
                              <m:t>−1</m:t>
                            </m:r>
                          </m:sup>
                        </m:sSup>
                        <m:d>
                          <m:dPr>
                            <m:begChr m:val="{"/>
                            <m:endChr m:val="}"/>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r>
                              <a:rPr lang="en-US" sz="2000" b="1" i="0" smtClean="0">
                                <a:latin typeface="Cambria Math" panose="02040503050406030204" pitchFamily="18" charset="0"/>
                                <a:cs typeface="Arial" panose="020B0604020202020204" pitchFamily="34" charset="0"/>
                              </a:rPr>
                              <m:t>𝐲</m:t>
                            </m:r>
                          </m:e>
                        </m:d>
                      </m:oMath>
                      <m:oMath xmlns:m="http://schemas.openxmlformats.org/officeDocument/2006/math">
                        <m:sSup>
                          <m:sSupPr>
                            <m:ctrlPr>
                              <a:rPr lang="en-US" sz="2000" b="0" i="1" smtClean="0">
                                <a:latin typeface="Cambria Math" panose="02040503050406030204" pitchFamily="18" charset="0"/>
                                <a:cs typeface="Arial" panose="020B0604020202020204" pitchFamily="34" charset="0"/>
                              </a:rPr>
                            </m:ctrlPr>
                          </m:sSupPr>
                          <m:e>
                            <m:acc>
                              <m:accPr>
                                <m:chr m:val="̂"/>
                                <m:ctrlPr>
                                  <a:rPr lang="en-US" sz="2000" b="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𝜎</m:t>
                                </m:r>
                              </m:e>
                            </m:acc>
                          </m:e>
                          <m:sup>
                            <m:r>
                              <a:rPr lang="en-US" sz="2000" b="0" i="1" smtClean="0">
                                <a:latin typeface="Cambria Math" panose="02040503050406030204" pitchFamily="18" charset="0"/>
                                <a:cs typeface="Arial" panose="020B0604020202020204" pitchFamily="34" charset="0"/>
                              </a:rPr>
                              <m:t>2</m:t>
                            </m:r>
                          </m:sup>
                        </m:sSup>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e>
                                </m:d>
                              </m:e>
                              <m:sup>
                                <m:r>
                                  <a:rPr lang="en-US" sz="2000" i="1">
                                    <a:latin typeface="Cambria Math" panose="02040503050406030204" pitchFamily="18" charset="0"/>
                                    <a:cs typeface="Arial" panose="020B0604020202020204" pitchFamily="34" charset="0"/>
                                  </a:rPr>
                                  <m:t>𝑇</m:t>
                                </m:r>
                              </m:sup>
                            </m:sSup>
                            <m:r>
                              <a:rPr lang="en-US" sz="2000" i="1" smtClean="0">
                                <a:latin typeface="Cambria Math" panose="02040503050406030204" pitchFamily="18" charset="0"/>
                                <a:cs typeface="Arial" panose="020B0604020202020204" pitchFamily="34" charset="0"/>
                              </a:rPr>
                              <m:t> </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r>
                              <a:rPr lang="en-US" sz="2000" i="1">
                                <a:latin typeface="Cambria Math" panose="02040503050406030204" pitchFamily="18" charset="0"/>
                                <a:cs typeface="Arial" panose="020B0604020202020204" pitchFamily="34" charset="0"/>
                              </a:rPr>
                              <m:t>)</m:t>
                            </m:r>
                          </m:num>
                          <m:den>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den>
                        </m:f>
                      </m:oMath>
                    </m:oMathPara>
                  </a14:m>
                  <a:endParaRPr lang="en-US" sz="2000" b="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CC15429-4508-4B3E-90B2-1CA1F3F0D127}"/>
                    </a:ext>
                  </a:extLst>
                </p:cNvPr>
                <p:cNvSpPr txBox="1">
                  <a:spLocks noRot="1" noChangeAspect="1" noMove="1" noResize="1" noEditPoints="1" noAdjustHandles="1" noChangeArrowheads="1" noChangeShapeType="1" noTextEdit="1"/>
                </p:cNvSpPr>
                <p:nvPr/>
              </p:nvSpPr>
              <p:spPr>
                <a:xfrm>
                  <a:off x="4898755" y="4746599"/>
                  <a:ext cx="2831031" cy="1103572"/>
                </a:xfrm>
                <a:prstGeom prst="rect">
                  <a:avLst/>
                </a:prstGeom>
                <a:blipFill>
                  <a:blip r:embed="rId7"/>
                  <a:stretch>
                    <a:fillRect l="-1509" t="-7182"/>
                  </a:stretch>
                </a:blipFill>
              </p:spPr>
              <p:txBody>
                <a:bodyPr/>
                <a:lstStyle/>
                <a:p>
                  <a:r>
                    <a:rPr lang="en-US">
                      <a:noFill/>
                    </a:rPr>
                    <a:t> </a:t>
                  </a:r>
                </a:p>
              </p:txBody>
            </p:sp>
          </mc:Fallback>
        </mc:AlternateContent>
      </p:grpSp>
    </p:spTree>
    <p:extLst>
      <p:ext uri="{BB962C8B-B14F-4D97-AF65-F5344CB8AC3E}">
        <p14:creationId xmlns:p14="http://schemas.microsoft.com/office/powerpoint/2010/main" val="230607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570DF52-F62E-449B-9689-A4B922E6D19C}"/>
                  </a:ext>
                </a:extLst>
              </p:cNvPr>
              <p:cNvSpPr>
                <a:spLocks noGrp="1"/>
              </p:cNvSpPr>
              <p:nvPr>
                <p:ph type="body" sz="quarter" idx="10"/>
              </p:nvPr>
            </p:nvSpPr>
            <p:spPr/>
            <p:txBody>
              <a:bodyPr/>
              <a:lstStyle/>
              <a:p>
                <a:r>
                  <a:rPr lang="en-US" dirty="0"/>
                  <a:t>Estimate parameter </a:t>
                </a:r>
                <a14:m>
                  <m:oMath xmlns:m="http://schemas.openxmlformats.org/officeDocument/2006/math">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𝛉</m:t>
                        </m:r>
                      </m:e>
                    </m:acc>
                  </m:oMath>
                </a14:m>
                <a:r>
                  <a:rPr lang="en-US" b="1" dirty="0"/>
                  <a:t> </a:t>
                </a:r>
                <a:r>
                  <a:rPr lang="en-US" dirty="0"/>
                  <a:t>is similar to linear regression, except for having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𝐑</m:t>
                        </m:r>
                      </m:e>
                      <m:sup>
                        <m:r>
                          <a:rPr lang="en-US" b="0" i="1" smtClean="0">
                            <a:latin typeface="Cambria Math" panose="02040503050406030204" pitchFamily="18" charset="0"/>
                          </a:rPr>
                          <m:t>−1</m:t>
                        </m:r>
                      </m:sup>
                    </m:sSup>
                  </m:oMath>
                </a14:m>
                <a:endParaRPr lang="en-US" dirty="0"/>
              </a:p>
              <a:p>
                <a:r>
                  <a:rPr lang="en-US" dirty="0"/>
                  <a:t>For the unbiased estimation,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oMath>
                </a14:m>
                <a:r>
                  <a:rPr lang="en-US" dirty="0"/>
                  <a:t> is used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oMath>
                </a14:m>
                <a:endParaRPr lang="en-US" dirty="0"/>
              </a:p>
              <a:p>
                <a:r>
                  <a:rPr lang="en-US" dirty="0"/>
                  <a:t>Estimated parameters, </a:t>
                </a:r>
                <a14:m>
                  <m:oMath xmlns:m="http://schemas.openxmlformats.org/officeDocument/2006/math">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𝛉</m:t>
                        </m:r>
                      </m:e>
                    </m:acc>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r>
                  <a:rPr lang="en-US" dirty="0"/>
                  <a:t>, depends on correlation </a:t>
                </a:r>
                <a14:m>
                  <m:oMath xmlns:m="http://schemas.openxmlformats.org/officeDocument/2006/math">
                    <m:r>
                      <a:rPr lang="en-US" b="1" i="0" smtClean="0">
                        <a:latin typeface="Cambria Math" panose="02040503050406030204" pitchFamily="18" charset="0"/>
                      </a:rPr>
                      <m:t>𝐑</m:t>
                    </m:r>
                  </m:oMath>
                </a14:m>
                <a:endParaRPr lang="en-US" b="1" dirty="0"/>
              </a:p>
              <a:p>
                <a:r>
                  <a:rPr lang="en-US" dirty="0"/>
                  <a:t>It is assumed that covariance matrix is constant</a:t>
                </a:r>
              </a:p>
              <a:p>
                <a:pPr lvl="1"/>
                <a:r>
                  <a:rPr lang="en-US" dirty="0"/>
                  <a:t>the wavelength of the function is uniform in all regions of input space</a:t>
                </a:r>
              </a:p>
              <a:p>
                <a:r>
                  <a:rPr lang="en-US" dirty="0"/>
                  <a:t>Ordinary and simple Kriging is not a good choice for prognostics</a:t>
                </a:r>
              </a:p>
              <a:p>
                <a:pPr lvl="1"/>
                <a:r>
                  <a:rPr lang="en-US" dirty="0"/>
                  <a:t>purpose of prognostics is for extrapolation where the correlation is quickly diminished as the extrapolation distance increases and the prediction goes back to the global function</a:t>
                </a:r>
              </a:p>
            </p:txBody>
          </p:sp>
        </mc:Choice>
        <mc:Fallback xmlns="">
          <p:sp>
            <p:nvSpPr>
              <p:cNvPr id="2" name="Text Placeholder 1">
                <a:extLst>
                  <a:ext uri="{FF2B5EF4-FFF2-40B4-BE49-F238E27FC236}">
                    <a16:creationId xmlns:a16="http://schemas.microsoft.com/office/drawing/2014/main" id="{F570DF52-F62E-449B-9689-A4B922E6D19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542" r="-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D307DE9-FA0A-4796-AFE1-ECF4A8A02C92}"/>
              </a:ext>
            </a:extLst>
          </p:cNvPr>
          <p:cNvSpPr>
            <a:spLocks noGrp="1"/>
          </p:cNvSpPr>
          <p:nvPr>
            <p:ph type="title"/>
          </p:nvPr>
        </p:nvSpPr>
        <p:spPr/>
        <p:txBody>
          <a:bodyPr/>
          <a:lstStyle/>
          <a:p>
            <a:r>
              <a:rPr lang="en-US" dirty="0"/>
              <a:t>Maximum likelihood estimate (MLE)</a:t>
            </a:r>
          </a:p>
        </p:txBody>
      </p:sp>
    </p:spTree>
    <p:extLst>
      <p:ext uri="{BB962C8B-B14F-4D97-AF65-F5344CB8AC3E}">
        <p14:creationId xmlns:p14="http://schemas.microsoft.com/office/powerpoint/2010/main" val="269801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FEF68FD-2451-4090-996E-C3D8D6F5E591}"/>
                  </a:ext>
                </a:extLst>
              </p:cNvPr>
              <p:cNvSpPr>
                <a:spLocks noGrp="1"/>
              </p:cNvSpPr>
              <p:nvPr>
                <p:ph type="body" sz="quarter" idx="10"/>
              </p:nvPr>
            </p:nvSpPr>
            <p:spPr/>
            <p:txBody>
              <a:bodyPr/>
              <a:lstStyle/>
              <a:p>
                <a:r>
                  <a:rPr lang="en-US" dirty="0"/>
                  <a:t>Kriging passes data point </a:t>
                </a:r>
                <a:r>
                  <a:rPr lang="en-US" dirty="0">
                    <a:sym typeface="Wingdings" panose="05000000000000000000" pitchFamily="2" charset="2"/>
                  </a:rPr>
                  <a:t> </a:t>
                </a:r>
                <a:r>
                  <a:rPr lang="en-US" dirty="0"/>
                  <a:t>Kriging can be expressed by a linear combination of data and weights: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𝑧</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1" i="0" smtClean="0">
                        <a:latin typeface="Cambria Math" panose="02040503050406030204" pitchFamily="18" charset="0"/>
                      </a:rPr>
                      <m:t>𝐰</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𝑥</m:t>
                            </m:r>
                          </m:e>
                        </m:d>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𝐲</m:t>
                    </m:r>
                  </m:oMath>
                </a14:m>
                <a:endParaRPr lang="en-US" b="1" dirty="0"/>
              </a:p>
              <a:p>
                <a:r>
                  <a:rPr lang="en-US" dirty="0"/>
                  <a:t>Minimizing mean squared error (MSE)</a:t>
                </a:r>
              </a:p>
              <a:p>
                <a:pPr lvl="1"/>
                <a:endParaRPr lang="en-US" dirty="0"/>
              </a:p>
              <a:p>
                <a:pPr marL="514351" lvl="1"/>
                <a:endParaRPr lang="en-US" dirty="0"/>
              </a:p>
              <a:p>
                <a:pPr marL="287338"/>
                <a:r>
                  <a:rPr lang="en-US" dirty="0"/>
                  <a:t>No error in data: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𝐗</m:t>
                    </m:r>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𝜽</m:t>
                        </m:r>
                      </m:e>
                    </m:acc>
                    <m:r>
                      <a:rPr lang="en-US" b="0" i="1" smtClean="0">
                        <a:latin typeface="Cambria Math" panose="02040503050406030204" pitchFamily="18" charset="0"/>
                      </a:rPr>
                      <m:t>+</m:t>
                    </m:r>
                    <m:r>
                      <a:rPr lang="en-US" b="1" i="0" smtClean="0">
                        <a:latin typeface="Cambria Math" panose="02040503050406030204" pitchFamily="18" charset="0"/>
                      </a:rPr>
                      <m:t>𝐬</m:t>
                    </m:r>
                  </m:oMath>
                </a14:m>
                <a:endParaRPr lang="en-US" b="1" dirty="0"/>
              </a:p>
              <a:p>
                <a:pPr lvl="1"/>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local departure function</a:t>
                </a:r>
              </a:p>
              <a:p>
                <a:pPr lvl="1"/>
                <a14:m>
                  <m:oMath xmlns:m="http://schemas.openxmlformats.org/officeDocument/2006/math">
                    <m:r>
                      <a:rPr lang="en-US" b="1" i="0" smtClean="0">
                        <a:latin typeface="Cambria Math" panose="02040503050406030204" pitchFamily="18" charset="0"/>
                      </a:rPr>
                      <m:t>𝐬</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𝑠</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𝑥</m:t>
                                          </m:r>
                                        </m:e>
                                        <m:sub>
                                          <m:r>
                                            <m:rPr>
                                              <m:brk m:alnAt="7"/>
                                            </m:rPr>
                                            <a:rPr lang="en-US" b="0" i="1" smtClean="0">
                                              <a:latin typeface="Cambria Math" panose="02040503050406030204" pitchFamily="18" charset="0"/>
                                            </a:rPr>
                                            <m:t>1</m:t>
                                          </m:r>
                                        </m:sub>
                                      </m:sSub>
                                    </m:e>
                                  </m:d>
                                </m:e>
                                <m:e>
                                  <m:r>
                                    <a:rPr lang="en-US" b="0" i="1" smtClean="0">
                                      <a:latin typeface="Cambria Math" panose="02040503050406030204" pitchFamily="18" charset="0"/>
                                      <a:ea typeface="Cambria Math" panose="02040503050406030204" pitchFamily="18" charset="0"/>
                                    </a:rPr>
                                    <m:t>⋯</m:t>
                                  </m:r>
                                </m:e>
                                <m:e>
                                  <m:r>
                                    <m:rPr>
                                      <m:brk m:alnAt="7"/>
                                    </m:rPr>
                                    <a:rPr lang="en-US" i="1">
                                      <a:latin typeface="Cambria Math" panose="02040503050406030204" pitchFamily="18" charset="0"/>
                                    </a:rPr>
                                    <m:t>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brk m:alnAt="7"/>
                                            </m:rPr>
                                            <a:rPr lang="en-US" i="1">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b>
                                      </m:sSub>
                                    </m:e>
                                  </m:d>
                                </m:e>
                              </m:mr>
                            </m:m>
                          </m:e>
                        </m:d>
                      </m:e>
                      <m:sup>
                        <m:r>
                          <a:rPr lang="en-US" b="0" i="1" smtClean="0">
                            <a:latin typeface="Cambria Math" panose="02040503050406030204" pitchFamily="18" charset="0"/>
                          </a:rPr>
                          <m:t>𝑇</m:t>
                        </m:r>
                      </m:sup>
                    </m:sSup>
                  </m:oMath>
                </a14:m>
                <a:r>
                  <a:rPr lang="en-US" dirty="0"/>
                  <a:t>: local departure vector at data points</a:t>
                </a:r>
              </a:p>
              <a:p>
                <a:pPr marL="287338"/>
                <a:r>
                  <a:rPr lang="en-US" dirty="0"/>
                  <a:t>True function: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r>
                      <a:rPr lang="en-US" b="0" i="1" smtClean="0">
                        <a:latin typeface="Cambria Math" panose="02040503050406030204" pitchFamily="18" charset="0"/>
                      </a:rPr>
                      <m:t>=</m:t>
                    </m:r>
                    <m:r>
                      <a:rPr lang="en-US" b="1" i="0" smtClean="0">
                        <a:latin typeface="Cambria Math" panose="02040503050406030204" pitchFamily="18" charset="0"/>
                      </a:rPr>
                      <m:t>𝛏</m:t>
                    </m:r>
                    <m:d>
                      <m:dPr>
                        <m:ctrlPr>
                          <a:rPr lang="en-US" b="1" i="1" smtClean="0">
                            <a:latin typeface="Cambria Math" panose="02040503050406030204" pitchFamily="18" charset="0"/>
                          </a:rPr>
                        </m:ctrlPr>
                      </m:dPr>
                      <m:e>
                        <m:r>
                          <a:rPr lang="en-US" b="0" i="1" smtClean="0">
                            <a:latin typeface="Cambria Math" panose="02040503050406030204" pitchFamily="18" charset="0"/>
                          </a:rPr>
                          <m:t>𝑥</m:t>
                        </m:r>
                      </m:e>
                    </m:d>
                    <m:acc>
                      <m:accPr>
                        <m:chr m:val="̂"/>
                        <m:ctrlPr>
                          <a:rPr lang="en-US" i="1">
                            <a:latin typeface="Cambria Math" panose="02040503050406030204" pitchFamily="18" charset="0"/>
                          </a:rPr>
                        </m:ctrlPr>
                      </m:accPr>
                      <m:e>
                        <m:r>
                          <a:rPr lang="en-US" b="1" i="1">
                            <a:latin typeface="Cambria Math" panose="02040503050406030204" pitchFamily="18" charset="0"/>
                          </a:rPr>
                          <m:t>𝜽</m:t>
                        </m:r>
                      </m:e>
                    </m:acc>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endParaRPr lang="en-US" dirty="0"/>
              </a:p>
              <a:p>
                <a:endParaRPr lang="en-US" dirty="0"/>
              </a:p>
            </p:txBody>
          </p:sp>
        </mc:Choice>
        <mc:Fallback xmlns="">
          <p:sp>
            <p:nvSpPr>
              <p:cNvPr id="2" name="Text Placeholder 1">
                <a:extLst>
                  <a:ext uri="{FF2B5EF4-FFF2-40B4-BE49-F238E27FC236}">
                    <a16:creationId xmlns:a16="http://schemas.microsoft.com/office/drawing/2014/main" id="{9FEF68FD-2451-4090-996E-C3D8D6F5E59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E873E71-37E6-41F7-A499-651B0673726D}"/>
              </a:ext>
            </a:extLst>
          </p:cNvPr>
          <p:cNvSpPr>
            <a:spLocks noGrp="1"/>
          </p:cNvSpPr>
          <p:nvPr>
            <p:ph type="title"/>
          </p:nvPr>
        </p:nvSpPr>
        <p:spPr/>
        <p:txBody>
          <a:bodyPr/>
          <a:lstStyle/>
          <a:p>
            <a:r>
              <a:rPr lang="en-US" dirty="0"/>
              <a:t>Local departure</a:t>
            </a:r>
          </a:p>
        </p:txBody>
      </p:sp>
      <p:sp>
        <p:nvSpPr>
          <p:cNvPr id="4" name="Rectangle 2">
            <a:extLst>
              <a:ext uri="{FF2B5EF4-FFF2-40B4-BE49-F238E27FC236}">
                <a16:creationId xmlns:a16="http://schemas.microsoft.com/office/drawing/2014/main" id="{84462458-6DFD-4BF4-98AB-84A688880E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A0C864F2-299E-48E4-B05A-882A3537022A}"/>
              </a:ext>
            </a:extLst>
          </p:cNvPr>
          <p:cNvGrpSpPr/>
          <p:nvPr/>
        </p:nvGrpSpPr>
        <p:grpSpPr>
          <a:xfrm>
            <a:off x="3970131" y="2773983"/>
            <a:ext cx="2498104" cy="545255"/>
            <a:chOff x="4579257" y="2656114"/>
            <a:chExt cx="2498104" cy="545255"/>
          </a:xfrm>
        </p:grpSpPr>
        <p:sp>
          <p:nvSpPr>
            <p:cNvPr id="6" name="Freeform: Shape 5">
              <a:extLst>
                <a:ext uri="{FF2B5EF4-FFF2-40B4-BE49-F238E27FC236}">
                  <a16:creationId xmlns:a16="http://schemas.microsoft.com/office/drawing/2014/main" id="{3E20DB76-A8BE-4AFC-8614-1DEF7A7417F2}"/>
                </a:ext>
              </a:extLst>
            </p:cNvPr>
            <p:cNvSpPr/>
            <p:nvPr/>
          </p:nvSpPr>
          <p:spPr>
            <a:xfrm>
              <a:off x="4579257" y="2656114"/>
              <a:ext cx="544286" cy="341086"/>
            </a:xfrm>
            <a:custGeom>
              <a:avLst/>
              <a:gdLst>
                <a:gd name="connsiteX0" fmla="*/ 0 w 544286"/>
                <a:gd name="connsiteY0" fmla="*/ 0 h 341086"/>
                <a:gd name="connsiteX1" fmla="*/ 0 w 544286"/>
                <a:gd name="connsiteY1" fmla="*/ 341086 h 341086"/>
                <a:gd name="connsiteX2" fmla="*/ 544286 w 544286"/>
                <a:gd name="connsiteY2" fmla="*/ 341086 h 341086"/>
              </a:gdLst>
              <a:ahLst/>
              <a:cxnLst>
                <a:cxn ang="0">
                  <a:pos x="connsiteX0" y="connsiteY0"/>
                </a:cxn>
                <a:cxn ang="0">
                  <a:pos x="connsiteX1" y="connsiteY1"/>
                </a:cxn>
                <a:cxn ang="0">
                  <a:pos x="connsiteX2" y="connsiteY2"/>
                </a:cxn>
              </a:cxnLst>
              <a:rect l="l" t="t" r="r" b="b"/>
              <a:pathLst>
                <a:path w="544286" h="341086">
                  <a:moveTo>
                    <a:pt x="0" y="0"/>
                  </a:moveTo>
                  <a:lnTo>
                    <a:pt x="0" y="341086"/>
                  </a:lnTo>
                  <a:lnTo>
                    <a:pt x="544286" y="341086"/>
                  </a:lnTo>
                </a:path>
              </a:pathLst>
            </a:custGeom>
            <a:noFill/>
            <a:ln w="34925">
              <a:solidFill>
                <a:srgbClr val="0000FF"/>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01FDF8-4650-4F1E-9924-A5C676F8F6CB}"/>
                </a:ext>
              </a:extLst>
            </p:cNvPr>
            <p:cNvSpPr txBox="1"/>
            <p:nvPr/>
          </p:nvSpPr>
          <p:spPr>
            <a:xfrm>
              <a:off x="5130802" y="2801259"/>
              <a:ext cx="1946559" cy="400110"/>
            </a:xfrm>
            <a:prstGeom prst="rect">
              <a:avLst/>
            </a:prstGeom>
            <a:noFill/>
          </p:spPr>
          <p:txBody>
            <a:bodyPr wrap="none" rtlCol="0">
              <a:spAutoFit/>
            </a:bodyPr>
            <a:lstStyle/>
            <a:p>
              <a:pPr algn="l"/>
              <a:r>
                <a:rPr lang="en-US" sz="2000" dirty="0"/>
                <a:t>Weight function</a:t>
              </a:r>
            </a:p>
          </p:txBody>
        </p:sp>
      </p:grpSp>
      <p:sp>
        <p:nvSpPr>
          <p:cNvPr id="12" name="Rectangle 6">
            <a:extLst>
              <a:ext uri="{FF2B5EF4-FFF2-40B4-BE49-F238E27FC236}">
                <a16:creationId xmlns:a16="http://schemas.microsoft.com/office/drawing/2014/main" id="{EC9D1DE2-9229-408B-A0C7-5984D2A3EB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37E508-34B0-4C74-AA9F-4B8CDBB10DA5}"/>
                  </a:ext>
                </a:extLst>
              </p:cNvPr>
              <p:cNvSpPr txBox="1"/>
              <p:nvPr/>
            </p:nvSpPr>
            <p:spPr>
              <a:xfrm>
                <a:off x="1294170" y="2485508"/>
                <a:ext cx="41642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𝜖</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acc>
                        <m:accPr>
                          <m:chr m:val="̂"/>
                          <m:ctrlPr>
                            <a:rPr lang="en-US" sz="2000" b="0" i="1" smtClean="0">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𝑧</m:t>
                          </m:r>
                        </m:e>
                      </m:acc>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𝑧</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𝐰</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e>
                        <m:sup>
                          <m:r>
                            <a:rPr lang="en-US" sz="2000" b="0" i="1" smtClean="0">
                              <a:latin typeface="Cambria Math" panose="02040503050406030204" pitchFamily="18" charset="0"/>
                              <a:cs typeface="Arial" panose="020B0604020202020204" pitchFamily="34" charset="0"/>
                            </a:rPr>
                            <m:t>𝑇</m:t>
                          </m:r>
                        </m:sup>
                      </m:sSup>
                      <m:r>
                        <a:rPr lang="en-US" sz="2000" b="1" i="0" smtClean="0">
                          <a:latin typeface="Cambria Math" panose="02040503050406030204" pitchFamily="18" charset="0"/>
                          <a:cs typeface="Arial" panose="020B0604020202020204" pitchFamily="34" charset="0"/>
                        </a:rPr>
                        <m:t>𝐲</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𝑧</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C37E508-34B0-4C74-AA9F-4B8CDBB10DA5}"/>
                  </a:ext>
                </a:extLst>
              </p:cNvPr>
              <p:cNvSpPr txBox="1">
                <a:spLocks noRot="1" noChangeAspect="1" noMove="1" noResize="1" noEditPoints="1" noAdjustHandles="1" noChangeArrowheads="1" noChangeShapeType="1" noTextEdit="1"/>
              </p:cNvSpPr>
              <p:nvPr/>
            </p:nvSpPr>
            <p:spPr>
              <a:xfrm>
                <a:off x="1294170" y="2485508"/>
                <a:ext cx="4164281" cy="307777"/>
              </a:xfrm>
              <a:prstGeom prst="rect">
                <a:avLst/>
              </a:prstGeom>
              <a:blipFill>
                <a:blip r:embed="rId3"/>
                <a:stretch>
                  <a:fillRect t="-20000" r="-1025" b="-40000"/>
                </a:stretch>
              </a:blipFill>
            </p:spPr>
            <p:txBody>
              <a:bodyPr/>
              <a:lstStyle/>
              <a:p>
                <a:r>
                  <a:rPr lang="en-US">
                    <a:noFill/>
                  </a:rPr>
                  <a:t> </a:t>
                </a:r>
              </a:p>
            </p:txBody>
          </p:sp>
        </mc:Fallback>
      </mc:AlternateContent>
    </p:spTree>
    <p:extLst>
      <p:ext uri="{BB962C8B-B14F-4D97-AF65-F5344CB8AC3E}">
        <p14:creationId xmlns:p14="http://schemas.microsoft.com/office/powerpoint/2010/main" val="172217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AF1DF-EE63-494D-835F-4A8036AB1C33}"/>
              </a:ext>
            </a:extLst>
          </p:cNvPr>
          <p:cNvSpPr>
            <a:spLocks noGrp="1"/>
          </p:cNvSpPr>
          <p:nvPr>
            <p:ph type="body" sz="quarter" idx="10"/>
          </p:nvPr>
        </p:nvSpPr>
        <p:spPr/>
        <p:txBody>
          <a:bodyPr/>
          <a:lstStyle/>
          <a:p>
            <a:r>
              <a:rPr lang="en-US" dirty="0"/>
              <a:t>physics-based prognostics approaches are a powerful tool for predicting the future behavior of damage degradation with a relatively small number of observed data</a:t>
            </a:r>
          </a:p>
          <a:p>
            <a:pPr lvl="1"/>
            <a:r>
              <a:rPr lang="en-US" dirty="0"/>
              <a:t>They are limited to the case when a physical model that describes the damage degradation behavior is available</a:t>
            </a:r>
          </a:p>
          <a:p>
            <a:pPr lvl="1"/>
            <a:r>
              <a:rPr lang="en-US" dirty="0"/>
              <a:t>the measured data must be directly related to the physical model</a:t>
            </a:r>
          </a:p>
          <a:p>
            <a:r>
              <a:rPr lang="en-US" dirty="0"/>
              <a:t>Physics-based prognostics may anticipate challenges when predicting failure of a complex system without well-defined physical model to describe degradation and when direct measurement of damage is impossible</a:t>
            </a:r>
          </a:p>
        </p:txBody>
      </p:sp>
      <p:sp>
        <p:nvSpPr>
          <p:cNvPr id="3" name="Title 2">
            <a:extLst>
              <a:ext uri="{FF2B5EF4-FFF2-40B4-BE49-F238E27FC236}">
                <a16:creationId xmlns:a16="http://schemas.microsoft.com/office/drawing/2014/main" id="{1D397DC2-6849-42DF-B25A-1BB8B7D15209}"/>
              </a:ext>
            </a:extLst>
          </p:cNvPr>
          <p:cNvSpPr>
            <a:spLocks noGrp="1"/>
          </p:cNvSpPr>
          <p:nvPr>
            <p:ph type="title"/>
          </p:nvPr>
        </p:nvSpPr>
        <p:spPr/>
        <p:txBody>
          <a:bodyPr/>
          <a:lstStyle/>
          <a:p>
            <a:r>
              <a:rPr lang="en-US" dirty="0"/>
              <a:t>Challenges in Physics-based Prognostics</a:t>
            </a:r>
          </a:p>
        </p:txBody>
      </p:sp>
    </p:spTree>
    <p:extLst>
      <p:ext uri="{BB962C8B-B14F-4D97-AF65-F5344CB8AC3E}">
        <p14:creationId xmlns:p14="http://schemas.microsoft.com/office/powerpoint/2010/main" val="183703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49C28CC-2BDB-4F79-B377-11D2586C324C}"/>
                  </a:ext>
                </a:extLst>
              </p:cNvPr>
              <p:cNvSpPr>
                <a:spLocks noGrp="1"/>
              </p:cNvSpPr>
              <p:nvPr>
                <p:ph type="body" sz="quarter" idx="10"/>
              </p:nvPr>
            </p:nvSpPr>
            <p:spPr/>
            <p:txBody>
              <a:bodyPr/>
              <a:lstStyle/>
              <a:p>
                <a:r>
                  <a:rPr lang="en-US" dirty="0"/>
                  <a:t>Goal: to determine the weight function that minimizes the error</a:t>
                </a:r>
              </a:p>
              <a:p>
                <a:r>
                  <a:rPr lang="en-US" dirty="0"/>
                  <a:t>Even if the GP simulation is shown in the form of  </a:t>
                </a:r>
                <a14:m>
                  <m:oMath xmlns:m="http://schemas.openxmlformats.org/officeDocument/2006/math">
                    <m:r>
                      <a:rPr lang="en-US" b="1" i="0" smtClean="0">
                        <a:latin typeface="Cambria Math" panose="02040503050406030204" pitchFamily="18" charset="0"/>
                      </a:rPr>
                      <m:t>𝐰</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𝑥</m:t>
                            </m:r>
                          </m:e>
                        </m:d>
                      </m:e>
                      <m:sup>
                        <m:r>
                          <m:rPr>
                            <m:sty m:val="p"/>
                          </m:rPr>
                          <a:rPr lang="en-US" b="0" i="0" smtClean="0">
                            <a:latin typeface="Cambria Math" panose="02040503050406030204" pitchFamily="18" charset="0"/>
                          </a:rPr>
                          <m:t>T</m:t>
                        </m:r>
                      </m:sup>
                    </m:sSup>
                    <m:r>
                      <a:rPr lang="en-US" b="1" i="0" smtClean="0">
                        <a:latin typeface="Cambria Math" panose="02040503050406030204" pitchFamily="18" charset="0"/>
                      </a:rPr>
                      <m:t>𝐲</m:t>
                    </m:r>
                  </m:oMath>
                </a14:m>
                <a:r>
                  <a:rPr lang="en-US" dirty="0"/>
                  <a:t>, this form will be expressed in terms of the global function and local departure</a:t>
                </a:r>
              </a:p>
              <a:p>
                <a:r>
                  <a:rPr lang="en-US" dirty="0"/>
                  <a:t>Error:</a:t>
                </a:r>
              </a:p>
              <a:p>
                <a:endParaRPr lang="en-US" dirty="0"/>
              </a:p>
            </p:txBody>
          </p:sp>
        </mc:Choice>
        <mc:Fallback xmlns="">
          <p:sp>
            <p:nvSpPr>
              <p:cNvPr id="2" name="Text Placeholder 1">
                <a:extLst>
                  <a:ext uri="{FF2B5EF4-FFF2-40B4-BE49-F238E27FC236}">
                    <a16:creationId xmlns:a16="http://schemas.microsoft.com/office/drawing/2014/main" id="{149C28CC-2BDB-4F79-B377-11D2586C324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6E65253-F03D-434D-AB94-29D7BB1E94E2}"/>
              </a:ext>
            </a:extLst>
          </p:cNvPr>
          <p:cNvSpPr>
            <a:spLocks noGrp="1"/>
          </p:cNvSpPr>
          <p:nvPr>
            <p:ph type="title"/>
          </p:nvPr>
        </p:nvSpPr>
        <p:spPr/>
        <p:txBody>
          <a:bodyPr/>
          <a:lstStyle/>
          <a:p>
            <a:r>
              <a:rPr lang="en-US" dirty="0"/>
              <a:t>Error term</a:t>
            </a:r>
          </a:p>
        </p:txBody>
      </p:sp>
      <p:grpSp>
        <p:nvGrpSpPr>
          <p:cNvPr id="7" name="Group 6">
            <a:extLst>
              <a:ext uri="{FF2B5EF4-FFF2-40B4-BE49-F238E27FC236}">
                <a16:creationId xmlns:a16="http://schemas.microsoft.com/office/drawing/2014/main" id="{2F8F6939-9816-45CD-8828-FE39C14D8B51}"/>
              </a:ext>
            </a:extLst>
          </p:cNvPr>
          <p:cNvGrpSpPr/>
          <p:nvPr/>
        </p:nvGrpSpPr>
        <p:grpSpPr>
          <a:xfrm>
            <a:off x="2443418" y="4461245"/>
            <a:ext cx="4604466" cy="696829"/>
            <a:chOff x="2251689" y="4760646"/>
            <a:chExt cx="4604466" cy="696829"/>
          </a:xfrm>
        </p:grpSpPr>
        <p:sp>
          <p:nvSpPr>
            <p:cNvPr id="8" name="Right Brace 7">
              <a:extLst>
                <a:ext uri="{FF2B5EF4-FFF2-40B4-BE49-F238E27FC236}">
                  <a16:creationId xmlns:a16="http://schemas.microsoft.com/office/drawing/2014/main" id="{9EF1D629-D232-4653-BDEE-EF6B141912EE}"/>
                </a:ext>
              </a:extLst>
            </p:cNvPr>
            <p:cNvSpPr/>
            <p:nvPr/>
          </p:nvSpPr>
          <p:spPr>
            <a:xfrm rot="5400000">
              <a:off x="3099518" y="3912817"/>
              <a:ext cx="239485" cy="1935144"/>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AF751D58-1485-48A0-8114-63426FEEBAE8}"/>
                </a:ext>
              </a:extLst>
            </p:cNvPr>
            <p:cNvSpPr/>
            <p:nvPr/>
          </p:nvSpPr>
          <p:spPr>
            <a:xfrm rot="5400000">
              <a:off x="5768841" y="4106736"/>
              <a:ext cx="239485" cy="1547305"/>
            </a:xfrm>
            <a:prstGeom prst="righ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8AEE193-F7AE-4CEA-965B-E690536A0D56}"/>
                </a:ext>
              </a:extLst>
            </p:cNvPr>
            <p:cNvSpPr txBox="1"/>
            <p:nvPr/>
          </p:nvSpPr>
          <p:spPr>
            <a:xfrm>
              <a:off x="2382605" y="5051762"/>
              <a:ext cx="1537600" cy="400110"/>
            </a:xfrm>
            <a:prstGeom prst="rect">
              <a:avLst/>
            </a:prstGeom>
            <a:noFill/>
          </p:spPr>
          <p:txBody>
            <a:bodyPr wrap="none" rtlCol="0">
              <a:spAutoFit/>
            </a:bodyPr>
            <a:lstStyle/>
            <a:p>
              <a:pPr algn="l"/>
              <a:r>
                <a:rPr lang="en-US" sz="2000" dirty="0">
                  <a:solidFill>
                    <a:srgbClr val="0000FF"/>
                  </a:solidFill>
                </a:rPr>
                <a:t>Global error</a:t>
              </a:r>
            </a:p>
          </p:txBody>
        </p:sp>
        <p:sp>
          <p:nvSpPr>
            <p:cNvPr id="11" name="TextBox 10">
              <a:extLst>
                <a:ext uri="{FF2B5EF4-FFF2-40B4-BE49-F238E27FC236}">
                  <a16:creationId xmlns:a16="http://schemas.microsoft.com/office/drawing/2014/main" id="{1C734CCD-3D6D-47DE-8950-53254C8908F4}"/>
                </a:ext>
              </a:extLst>
            </p:cNvPr>
            <p:cNvSpPr txBox="1"/>
            <p:nvPr/>
          </p:nvSpPr>
          <p:spPr>
            <a:xfrm>
              <a:off x="4921010" y="5057365"/>
              <a:ext cx="1935145" cy="400110"/>
            </a:xfrm>
            <a:prstGeom prst="rect">
              <a:avLst/>
            </a:prstGeom>
            <a:noFill/>
          </p:spPr>
          <p:txBody>
            <a:bodyPr wrap="none" rtlCol="0">
              <a:spAutoFit/>
            </a:bodyPr>
            <a:lstStyle/>
            <a:p>
              <a:pPr algn="l"/>
              <a:r>
                <a:rPr lang="en-US" sz="2000" dirty="0">
                  <a:solidFill>
                    <a:srgbClr val="0000FF"/>
                  </a:solidFill>
                </a:rPr>
                <a:t>Departure error</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CB8241-D43A-4FA4-8CB9-70E26DF1AE32}"/>
                  </a:ext>
                </a:extLst>
              </p:cNvPr>
              <p:cNvSpPr txBox="1"/>
              <p:nvPr/>
            </p:nvSpPr>
            <p:spPr>
              <a:xfrm>
                <a:off x="1391131" y="3522568"/>
                <a:ext cx="5767989" cy="9695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𝜖</m:t>
                      </m:r>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𝑥</m:t>
                          </m:r>
                        </m:e>
                      </m:d>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𝐰</m:t>
                      </m:r>
                      <m:sSup>
                        <m:sSupPr>
                          <m:ctrlPr>
                            <a:rPr lang="en-US" sz="2400" b="0" i="1" smtClean="0">
                              <a:latin typeface="Cambria Math" panose="02040503050406030204" pitchFamily="18" charset="0"/>
                              <a:cs typeface="Arial" panose="020B0604020202020204" pitchFamily="34" charset="0"/>
                            </a:rPr>
                          </m:ctrlPr>
                        </m:sSupPr>
                        <m:e>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𝑥</m:t>
                              </m:r>
                            </m:e>
                          </m:d>
                        </m:e>
                        <m:sup>
                          <m:r>
                            <a:rPr lang="en-US" sz="2400" b="0" i="1" smtClean="0">
                              <a:latin typeface="Cambria Math" panose="02040503050406030204" pitchFamily="18" charset="0"/>
                              <a:cs typeface="Arial" panose="020B0604020202020204" pitchFamily="34" charset="0"/>
                            </a:rPr>
                            <m:t>𝑇</m:t>
                          </m:r>
                        </m:sup>
                      </m:sSup>
                      <m:d>
                        <m:dPr>
                          <m:begChr m:val="{"/>
                          <m:endChr m:val="}"/>
                          <m:ctrlPr>
                            <a:rPr lang="en-US" sz="2400" b="0" i="1" smtClean="0">
                              <a:latin typeface="Cambria Math" panose="02040503050406030204" pitchFamily="18" charset="0"/>
                              <a:cs typeface="Arial" panose="020B0604020202020204" pitchFamily="34" charset="0"/>
                            </a:rPr>
                          </m:ctrlPr>
                        </m:dPr>
                        <m:e>
                          <m:r>
                            <a:rPr lang="en-US" sz="2400" b="1">
                              <a:latin typeface="Cambria Math" panose="02040503050406030204" pitchFamily="18" charset="0"/>
                            </a:rPr>
                            <m:t>𝐗</m:t>
                          </m:r>
                          <m:acc>
                            <m:accPr>
                              <m:chr m:val="̂"/>
                              <m:ctrlPr>
                                <a:rPr lang="en-US" sz="2400" i="1">
                                  <a:latin typeface="Cambria Math" panose="02040503050406030204" pitchFamily="18" charset="0"/>
                                </a:rPr>
                              </m:ctrlPr>
                            </m:accPr>
                            <m:e>
                              <m:r>
                                <a:rPr lang="en-US" sz="2400" b="1" i="1">
                                  <a:latin typeface="Cambria Math" panose="02040503050406030204" pitchFamily="18" charset="0"/>
                                </a:rPr>
                                <m:t>𝜽</m:t>
                              </m:r>
                            </m:e>
                          </m:acc>
                          <m:r>
                            <a:rPr lang="en-US" sz="2400" i="1">
                              <a:latin typeface="Cambria Math" panose="02040503050406030204" pitchFamily="18" charset="0"/>
                            </a:rPr>
                            <m:t>+</m:t>
                          </m:r>
                          <m:r>
                            <a:rPr lang="en-US" sz="2400" b="1">
                              <a:latin typeface="Cambria Math" panose="02040503050406030204" pitchFamily="18" charset="0"/>
                            </a:rPr>
                            <m:t>𝐬</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1">
                              <a:latin typeface="Cambria Math" panose="02040503050406030204" pitchFamily="18" charset="0"/>
                            </a:rPr>
                            <m:t>𝛏</m:t>
                          </m:r>
                          <m:d>
                            <m:dPr>
                              <m:ctrlPr>
                                <a:rPr lang="en-US" sz="2400" i="1">
                                  <a:latin typeface="Cambria Math" panose="02040503050406030204" pitchFamily="18" charset="0"/>
                                </a:rPr>
                              </m:ctrlPr>
                            </m:dPr>
                            <m:e>
                              <m:r>
                                <a:rPr lang="en-US" sz="2400" b="1">
                                  <a:latin typeface="Cambria Math" panose="02040503050406030204" pitchFamily="18" charset="0"/>
                                </a:rPr>
                                <m:t>𝐱</m:t>
                              </m:r>
                            </m:e>
                          </m:d>
                          <m:acc>
                            <m:accPr>
                              <m:chr m:val="̂"/>
                              <m:ctrlPr>
                                <a:rPr lang="en-US" sz="2400" i="1">
                                  <a:latin typeface="Cambria Math" panose="02040503050406030204" pitchFamily="18" charset="0"/>
                                </a:rPr>
                              </m:ctrlPr>
                            </m:accPr>
                            <m:e>
                              <m:r>
                                <a:rPr lang="en-US" sz="2400" b="1" i="1">
                                  <a:latin typeface="Cambria Math" panose="02040503050406030204" pitchFamily="18" charset="0"/>
                                </a:rPr>
                                <m:t>𝜽</m:t>
                              </m:r>
                            </m:e>
                          </m:acc>
                          <m:r>
                            <a:rPr lang="en-US" sz="2400" i="1">
                              <a:latin typeface="Cambria Math" panose="02040503050406030204" pitchFamily="18" charset="0"/>
                            </a:rPr>
                            <m:t>+</m:t>
                          </m:r>
                          <m:r>
                            <a:rPr lang="en-US" sz="2400" i="1">
                              <a:latin typeface="Cambria Math" panose="02040503050406030204" pitchFamily="18" charset="0"/>
                            </a:rPr>
                            <m:t>𝑠</m:t>
                          </m:r>
                          <m:d>
                            <m:dPr>
                              <m:ctrlPr>
                                <a:rPr lang="en-US" sz="2400" i="1">
                                  <a:latin typeface="Cambria Math" panose="02040503050406030204" pitchFamily="18" charset="0"/>
                                </a:rPr>
                              </m:ctrlPr>
                            </m:dPr>
                            <m:e>
                              <m:r>
                                <a:rPr lang="en-US" sz="2400" b="1">
                                  <a:latin typeface="Cambria Math" panose="02040503050406030204" pitchFamily="18" charset="0"/>
                                </a:rPr>
                                <m:t>𝐱</m:t>
                              </m:r>
                            </m:e>
                          </m:d>
                        </m:e>
                      </m:d>
                    </m:oMath>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m:t>
                      </m:r>
                      <m:d>
                        <m:dPr>
                          <m:ctrlPr>
                            <a:rPr lang="en-US" sz="2400" b="0" i="1" smtClean="0">
                              <a:latin typeface="Cambria Math" panose="02040503050406030204" pitchFamily="18" charset="0"/>
                              <a:cs typeface="Arial" panose="020B0604020202020204" pitchFamily="34" charset="0"/>
                            </a:rPr>
                          </m:ctrlPr>
                        </m:dPr>
                        <m:e>
                          <m:r>
                            <a:rPr lang="en-US" sz="2400" b="1">
                              <a:latin typeface="Cambria Math" panose="02040503050406030204" pitchFamily="18" charset="0"/>
                              <a:cs typeface="Arial" panose="020B0604020202020204" pitchFamily="34" charset="0"/>
                            </a:rPr>
                            <m:t>𝐰</m:t>
                          </m:r>
                          <m:sSup>
                            <m:sSupPr>
                              <m:ctrlPr>
                                <a:rPr lang="en-US" sz="2400" i="1">
                                  <a:latin typeface="Cambria Math" panose="02040503050406030204" pitchFamily="18" charset="0"/>
                                  <a:cs typeface="Arial" panose="020B0604020202020204" pitchFamily="34" charset="0"/>
                                </a:rPr>
                              </m:ctrlPr>
                            </m:sSupPr>
                            <m:e>
                              <m:d>
                                <m:dPr>
                                  <m:ctrlPr>
                                    <a:rPr lang="en-US" sz="2400" i="1">
                                      <a:latin typeface="Cambria Math" panose="02040503050406030204" pitchFamily="18" charset="0"/>
                                      <a:cs typeface="Arial" panose="020B0604020202020204" pitchFamily="34" charset="0"/>
                                    </a:rPr>
                                  </m:ctrlPr>
                                </m:dPr>
                                <m:e>
                                  <m:r>
                                    <a:rPr lang="en-US" sz="2400" i="1">
                                      <a:latin typeface="Cambria Math" panose="02040503050406030204" pitchFamily="18" charset="0"/>
                                      <a:cs typeface="Arial" panose="020B0604020202020204" pitchFamily="34" charset="0"/>
                                    </a:rPr>
                                    <m:t>𝑥</m:t>
                                  </m:r>
                                </m:e>
                              </m:d>
                            </m:e>
                            <m:sup>
                              <m:r>
                                <a:rPr lang="en-US" sz="2400" i="1">
                                  <a:latin typeface="Cambria Math" panose="02040503050406030204" pitchFamily="18" charset="0"/>
                                  <a:cs typeface="Arial" panose="020B0604020202020204" pitchFamily="34" charset="0"/>
                                </a:rPr>
                                <m:t>𝑇</m:t>
                              </m:r>
                            </m:sup>
                          </m:sSup>
                          <m:r>
                            <a:rPr lang="en-US" sz="2400" b="1">
                              <a:latin typeface="Cambria Math" panose="02040503050406030204" pitchFamily="18" charset="0"/>
                            </a:rPr>
                            <m:t>𝐗</m:t>
                          </m:r>
                          <m:r>
                            <a:rPr lang="en-US" sz="2400" b="1" i="0" smtClean="0">
                              <a:latin typeface="Cambria Math" panose="02040503050406030204" pitchFamily="18" charset="0"/>
                            </a:rPr>
                            <m:t>−</m:t>
                          </m:r>
                          <m:r>
                            <a:rPr lang="en-US" sz="2400" b="1">
                              <a:latin typeface="Cambria Math" panose="02040503050406030204" pitchFamily="18" charset="0"/>
                            </a:rPr>
                            <m:t>𝛏</m:t>
                          </m:r>
                          <m:d>
                            <m:dPr>
                              <m:ctrlPr>
                                <a:rPr lang="en-US" sz="2400" i="1">
                                  <a:latin typeface="Cambria Math" panose="02040503050406030204" pitchFamily="18" charset="0"/>
                                </a:rPr>
                              </m:ctrlPr>
                            </m:dPr>
                            <m:e>
                              <m:r>
                                <a:rPr lang="en-US" sz="2400" b="1">
                                  <a:latin typeface="Cambria Math" panose="02040503050406030204" pitchFamily="18" charset="0"/>
                                </a:rPr>
                                <m:t>𝐱</m:t>
                              </m:r>
                            </m:e>
                          </m:d>
                        </m:e>
                      </m:d>
                      <m:acc>
                        <m:accPr>
                          <m:chr m:val="̂"/>
                          <m:ctrlPr>
                            <a:rPr lang="en-US" sz="2400" i="1">
                              <a:latin typeface="Cambria Math" panose="02040503050406030204" pitchFamily="18" charset="0"/>
                            </a:rPr>
                          </m:ctrlPr>
                        </m:accPr>
                        <m:e>
                          <m:r>
                            <a:rPr lang="en-US" sz="2400" b="1" i="1">
                              <a:latin typeface="Cambria Math" panose="02040503050406030204" pitchFamily="18" charset="0"/>
                            </a:rPr>
                            <m:t>𝜽</m:t>
                          </m:r>
                        </m:e>
                      </m:acc>
                      <m:r>
                        <a:rPr lang="en-US" sz="2400" b="1" i="1" smtClean="0">
                          <a:latin typeface="Cambria Math" panose="02040503050406030204" pitchFamily="18" charset="0"/>
                        </a:rPr>
                        <m:t>+</m:t>
                      </m:r>
                      <m:r>
                        <a:rPr lang="en-US" sz="2400" b="1">
                          <a:latin typeface="Cambria Math" panose="02040503050406030204" pitchFamily="18" charset="0"/>
                          <a:cs typeface="Arial" panose="020B0604020202020204" pitchFamily="34" charset="0"/>
                        </a:rPr>
                        <m:t>𝐰</m:t>
                      </m:r>
                      <m:sSup>
                        <m:sSupPr>
                          <m:ctrlPr>
                            <a:rPr lang="en-US" sz="2400" i="1">
                              <a:latin typeface="Cambria Math" panose="02040503050406030204" pitchFamily="18" charset="0"/>
                              <a:cs typeface="Arial" panose="020B0604020202020204" pitchFamily="34" charset="0"/>
                            </a:rPr>
                          </m:ctrlPr>
                        </m:sSupPr>
                        <m:e>
                          <m:d>
                            <m:dPr>
                              <m:ctrlPr>
                                <a:rPr lang="en-US" sz="2400" i="1">
                                  <a:latin typeface="Cambria Math" panose="02040503050406030204" pitchFamily="18" charset="0"/>
                                  <a:cs typeface="Arial" panose="020B0604020202020204" pitchFamily="34" charset="0"/>
                                </a:rPr>
                              </m:ctrlPr>
                            </m:dPr>
                            <m:e>
                              <m:r>
                                <a:rPr lang="en-US" sz="2400" i="1">
                                  <a:latin typeface="Cambria Math" panose="02040503050406030204" pitchFamily="18" charset="0"/>
                                  <a:cs typeface="Arial" panose="020B0604020202020204" pitchFamily="34" charset="0"/>
                                </a:rPr>
                                <m:t>𝑥</m:t>
                              </m:r>
                            </m:e>
                          </m:d>
                        </m:e>
                        <m:sup>
                          <m:r>
                            <a:rPr lang="en-US" sz="2400" i="1">
                              <a:latin typeface="Cambria Math" panose="02040503050406030204" pitchFamily="18" charset="0"/>
                              <a:cs typeface="Arial" panose="020B0604020202020204" pitchFamily="34" charset="0"/>
                            </a:rPr>
                            <m:t>𝑇</m:t>
                          </m:r>
                        </m:sup>
                      </m:sSup>
                      <m:r>
                        <a:rPr lang="en-US" sz="2400" b="1">
                          <a:latin typeface="Cambria Math" panose="02040503050406030204" pitchFamily="18" charset="0"/>
                        </a:rPr>
                        <m:t>𝐬</m:t>
                      </m:r>
                      <m:r>
                        <a:rPr lang="en-US" sz="2400" b="1" i="0" smtClean="0">
                          <a:latin typeface="Cambria Math" panose="02040503050406030204" pitchFamily="18" charset="0"/>
                        </a:rPr>
                        <m:t>−</m:t>
                      </m:r>
                      <m:r>
                        <a:rPr lang="en-US" sz="2400" i="1">
                          <a:latin typeface="Cambria Math" panose="02040503050406030204" pitchFamily="18" charset="0"/>
                        </a:rPr>
                        <m:t>𝑠</m:t>
                      </m:r>
                      <m:d>
                        <m:dPr>
                          <m:ctrlPr>
                            <a:rPr lang="en-US" sz="2400" i="1">
                              <a:latin typeface="Cambria Math" panose="02040503050406030204" pitchFamily="18" charset="0"/>
                            </a:rPr>
                          </m:ctrlPr>
                        </m:dPr>
                        <m:e>
                          <m:r>
                            <a:rPr lang="en-US" sz="2400" b="1">
                              <a:latin typeface="Cambria Math" panose="02040503050406030204" pitchFamily="18" charset="0"/>
                            </a:rPr>
                            <m:t>𝐱</m:t>
                          </m:r>
                        </m:e>
                      </m:d>
                    </m:oMath>
                  </m:oMathPara>
                </a14:m>
                <a:endParaRPr lang="en-US" sz="2400" b="0" dirty="0">
                  <a:latin typeface="Arial" panose="020B0604020202020204" pitchFamily="34" charset="0"/>
                </a:endParaRPr>
              </a:p>
            </p:txBody>
          </p:sp>
        </mc:Choice>
        <mc:Fallback xmlns="">
          <p:sp>
            <p:nvSpPr>
              <p:cNvPr id="12" name="TextBox 11">
                <a:extLst>
                  <a:ext uri="{FF2B5EF4-FFF2-40B4-BE49-F238E27FC236}">
                    <a16:creationId xmlns:a16="http://schemas.microsoft.com/office/drawing/2014/main" id="{C9CB8241-D43A-4FA4-8CB9-70E26DF1AE32}"/>
                  </a:ext>
                </a:extLst>
              </p:cNvPr>
              <p:cNvSpPr txBox="1">
                <a:spLocks noRot="1" noChangeAspect="1" noMove="1" noResize="1" noEditPoints="1" noAdjustHandles="1" noChangeArrowheads="1" noChangeShapeType="1" noTextEdit="1"/>
              </p:cNvSpPr>
              <p:nvPr/>
            </p:nvSpPr>
            <p:spPr>
              <a:xfrm>
                <a:off x="1391131" y="3522568"/>
                <a:ext cx="5767989" cy="96956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7308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6B47FA-24AD-4892-A0AC-DA4AA66733EF}"/>
              </a:ext>
            </a:extLst>
          </p:cNvPr>
          <p:cNvSpPr/>
          <p:nvPr/>
        </p:nvSpPr>
        <p:spPr>
          <a:xfrm>
            <a:off x="2823029" y="1637570"/>
            <a:ext cx="2598057" cy="566559"/>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9" name="Rectangle: Rounded Corners 18">
            <a:extLst>
              <a:ext uri="{FF2B5EF4-FFF2-40B4-BE49-F238E27FC236}">
                <a16:creationId xmlns:a16="http://schemas.microsoft.com/office/drawing/2014/main" id="{407D0310-E37E-40B5-BF51-744EFE47FC68}"/>
              </a:ext>
            </a:extLst>
          </p:cNvPr>
          <p:cNvSpPr/>
          <p:nvPr/>
        </p:nvSpPr>
        <p:spPr>
          <a:xfrm>
            <a:off x="1240971" y="2979229"/>
            <a:ext cx="4034972" cy="6490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5A46760-B0D8-460D-BBE3-A192CC7FB774}"/>
                  </a:ext>
                </a:extLst>
              </p:cNvPr>
              <p:cNvSpPr>
                <a:spLocks noGrp="1"/>
              </p:cNvSpPr>
              <p:nvPr>
                <p:ph type="body" sz="quarter" idx="10"/>
              </p:nvPr>
            </p:nvSpPr>
            <p:spPr/>
            <p:txBody>
              <a:bodyPr/>
              <a:lstStyle/>
              <a:p>
                <a:r>
                  <a:rPr lang="en-US" dirty="0"/>
                  <a:t>To keep the global function </a:t>
                </a:r>
                <a:r>
                  <a:rPr lang="en-US" dirty="0">
                    <a:solidFill>
                      <a:srgbClr val="FF0000"/>
                    </a:solidFill>
                  </a:rPr>
                  <a:t>unbiased</a:t>
                </a:r>
                <a:r>
                  <a:rPr lang="en-US" dirty="0"/>
                  <a:t>, a constraint of global error being zero is added</a:t>
                </a:r>
              </a:p>
              <a:p>
                <a:endParaRPr lang="en-US" dirty="0"/>
              </a:p>
              <a:p>
                <a:r>
                  <a:rPr lang="en-US" dirty="0"/>
                  <a:t> </a:t>
                </a:r>
              </a:p>
              <a:p>
                <a:endParaRPr lang="en-US" dirty="0"/>
              </a:p>
              <a:p>
                <a:endParaRPr lang="en-US" dirty="0"/>
              </a:p>
              <a:p>
                <a:endParaRPr lang="en-US" dirty="0"/>
              </a:p>
              <a:p>
                <a:r>
                  <a:rPr lang="en-US" dirty="0"/>
                  <a:t>MSE is the </a:t>
                </a:r>
                <a:r>
                  <a:rPr lang="en-US" dirty="0">
                    <a:solidFill>
                      <a:srgbClr val="FF0000"/>
                    </a:solidFill>
                  </a:rPr>
                  <a:t>variance</a:t>
                </a:r>
                <a:r>
                  <a:rPr lang="en-US" dirty="0"/>
                  <a:t> (uncertainty) in Kriging prediction</a:t>
                </a:r>
              </a:p>
              <a:p>
                <a:r>
                  <a:rPr lang="en-US" dirty="0"/>
                  <a:t>Goal: find </a:t>
                </a:r>
                <a14:m>
                  <m:oMath xmlns:m="http://schemas.openxmlformats.org/officeDocument/2006/math">
                    <m:r>
                      <a:rPr lang="en-US" b="1" i="0" dirty="0" smtClean="0">
                        <a:latin typeface="Cambria Math" panose="02040503050406030204" pitchFamily="18" charset="0"/>
                      </a:rPr>
                      <m:t>𝐰</m:t>
                    </m:r>
                    <m:r>
                      <a:rPr lang="en-US" i="1" dirty="0">
                        <a:latin typeface="Cambria Math" panose="02040503050406030204" pitchFamily="18" charset="0"/>
                      </a:rPr>
                      <m:t>(</m:t>
                    </m:r>
                    <m:r>
                      <a:rPr lang="en-US" b="0" i="1" dirty="0">
                        <a:latin typeface="Cambria Math" panose="02040503050406030204" pitchFamily="18" charset="0"/>
                      </a:rPr>
                      <m:t>𝑥</m:t>
                    </m:r>
                    <m:r>
                      <a:rPr lang="en-US" i="1" dirty="0">
                        <a:latin typeface="Cambria Math" panose="02040503050406030204" pitchFamily="18" charset="0"/>
                      </a:rPr>
                      <m:t>)</m:t>
                    </m:r>
                  </m:oMath>
                </a14:m>
                <a:r>
                  <a:rPr lang="en-US" dirty="0"/>
                  <a:t> that minimizes MSE while satisfying the unbiased constraint</a:t>
                </a:r>
              </a:p>
            </p:txBody>
          </p:sp>
        </mc:Choice>
        <mc:Fallback xmlns="">
          <p:sp>
            <p:nvSpPr>
              <p:cNvPr id="2" name="Text Placeholder 1">
                <a:extLst>
                  <a:ext uri="{FF2B5EF4-FFF2-40B4-BE49-F238E27FC236}">
                    <a16:creationId xmlns:a16="http://schemas.microsoft.com/office/drawing/2014/main" id="{25A46760-B0D8-460D-BBE3-A192CC7FB77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5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B58420D-CA97-462E-8A3E-099A30F7AB65}"/>
              </a:ext>
            </a:extLst>
          </p:cNvPr>
          <p:cNvSpPr>
            <a:spLocks noGrp="1"/>
          </p:cNvSpPr>
          <p:nvPr>
            <p:ph type="title"/>
          </p:nvPr>
        </p:nvSpPr>
        <p:spPr/>
        <p:txBody>
          <a:bodyPr/>
          <a:lstStyle/>
          <a:p>
            <a:r>
              <a:rPr lang="en-US" dirty="0"/>
              <a:t>Minimize MSE</a:t>
            </a:r>
          </a:p>
        </p:txBody>
      </p:sp>
      <p:sp>
        <p:nvSpPr>
          <p:cNvPr id="4" name="Rectangle 2">
            <a:extLst>
              <a:ext uri="{FF2B5EF4-FFF2-40B4-BE49-F238E27FC236}">
                <a16:creationId xmlns:a16="http://schemas.microsoft.com/office/drawing/2014/main" id="{D9CCA800-0696-41D9-90D2-81D12FF327A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E56B3A9C-3CA0-4A07-B3AF-E409CE35C6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Arrow: Right 7">
            <a:extLst>
              <a:ext uri="{FF2B5EF4-FFF2-40B4-BE49-F238E27FC236}">
                <a16:creationId xmlns:a16="http://schemas.microsoft.com/office/drawing/2014/main" id="{5D88DC05-7DEE-4EF0-B053-925D26AAD848}"/>
              </a:ext>
            </a:extLst>
          </p:cNvPr>
          <p:cNvSpPr/>
          <p:nvPr/>
        </p:nvSpPr>
        <p:spPr>
          <a:xfrm>
            <a:off x="735758" y="3187373"/>
            <a:ext cx="439899" cy="22860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ectangle 7">
            <a:extLst>
              <a:ext uri="{FF2B5EF4-FFF2-40B4-BE49-F238E27FC236}">
                <a16:creationId xmlns:a16="http://schemas.microsoft.com/office/drawing/2014/main" id="{4F30B1FB-9E1D-4843-A86F-4DD8DCA25DF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32057932-87E2-4B39-9C44-B575E170FEE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1">
            <a:extLst>
              <a:ext uri="{FF2B5EF4-FFF2-40B4-BE49-F238E27FC236}">
                <a16:creationId xmlns:a16="http://schemas.microsoft.com/office/drawing/2014/main" id="{1D0EDF7A-86C3-4D9C-BC6B-608300A7C0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3">
            <a:extLst>
              <a:ext uri="{FF2B5EF4-FFF2-40B4-BE49-F238E27FC236}">
                <a16:creationId xmlns:a16="http://schemas.microsoft.com/office/drawing/2014/main" id="{8CFF11D1-EDA9-47B0-A82B-3D30356D56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5">
            <a:extLst>
              <a:ext uri="{FF2B5EF4-FFF2-40B4-BE49-F238E27FC236}">
                <a16:creationId xmlns:a16="http://schemas.microsoft.com/office/drawing/2014/main" id="{5E1667A7-9FB9-4194-BE27-B9B4A2FEC5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79375B0-9AEE-4E51-B8F7-143590B74BC9}"/>
                  </a:ext>
                </a:extLst>
              </p:cNvPr>
              <p:cNvSpPr txBox="1"/>
              <p:nvPr/>
            </p:nvSpPr>
            <p:spPr>
              <a:xfrm>
                <a:off x="2827234" y="1708738"/>
                <a:ext cx="2593852" cy="37587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cs typeface="Arial" panose="020B0604020202020204" pitchFamily="34" charset="0"/>
                        </a:rPr>
                        <m:t>𝐰</m:t>
                      </m:r>
                      <m:sSup>
                        <m:sSupPr>
                          <m:ctrlPr>
                            <a:rPr lang="en-US" sz="2400" b="1" i="1" smtClean="0">
                              <a:latin typeface="Cambria Math" panose="02040503050406030204" pitchFamily="18" charset="0"/>
                              <a:cs typeface="Arial" panose="020B0604020202020204" pitchFamily="34" charset="0"/>
                            </a:rPr>
                          </m:ctrlPr>
                        </m:sSupPr>
                        <m:e>
                          <m:d>
                            <m:dPr>
                              <m:ctrlPr>
                                <a:rPr lang="en-US" sz="2400" b="1"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𝑥</m:t>
                              </m:r>
                            </m:e>
                          </m:d>
                        </m:e>
                        <m:sup>
                          <m:r>
                            <m:rPr>
                              <m:sty m:val="p"/>
                            </m:rPr>
                            <a:rPr lang="en-US" sz="2400" b="0" i="0" smtClean="0">
                              <a:latin typeface="Cambria Math" panose="02040503050406030204" pitchFamily="18" charset="0"/>
                              <a:cs typeface="Arial" panose="020B0604020202020204" pitchFamily="34" charset="0"/>
                            </a:rPr>
                            <m:t>T</m:t>
                          </m:r>
                        </m:sup>
                      </m:sSup>
                      <m:r>
                        <a:rPr lang="en-US" sz="2400" b="1" i="0" smtClean="0">
                          <a:latin typeface="Cambria Math" panose="02040503050406030204" pitchFamily="18" charset="0"/>
                          <a:cs typeface="Arial" panose="020B0604020202020204" pitchFamily="34" charset="0"/>
                        </a:rPr>
                        <m:t>𝐗</m:t>
                      </m:r>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𝛏</m:t>
                      </m:r>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𝑥</m:t>
                          </m:r>
                        </m:e>
                      </m:d>
                      <m:r>
                        <a:rPr lang="en-US" sz="2400" b="0" i="1" smtClean="0">
                          <a:latin typeface="Cambria Math" panose="02040503050406030204" pitchFamily="18" charset="0"/>
                          <a:cs typeface="Arial" panose="020B0604020202020204" pitchFamily="34" charset="0"/>
                        </a:rPr>
                        <m:t>=0</m:t>
                      </m:r>
                    </m:oMath>
                  </m:oMathPara>
                </a14:m>
                <a:endParaRPr lang="en-US" sz="2400" b="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E79375B0-9AEE-4E51-B8F7-143590B74BC9}"/>
                  </a:ext>
                </a:extLst>
              </p:cNvPr>
              <p:cNvSpPr txBox="1">
                <a:spLocks noRot="1" noChangeAspect="1" noMove="1" noResize="1" noEditPoints="1" noAdjustHandles="1" noChangeArrowheads="1" noChangeShapeType="1" noTextEdit="1"/>
              </p:cNvSpPr>
              <p:nvPr/>
            </p:nvSpPr>
            <p:spPr>
              <a:xfrm>
                <a:off x="2827234" y="1708738"/>
                <a:ext cx="2593852" cy="375872"/>
              </a:xfrm>
              <a:prstGeom prst="rect">
                <a:avLst/>
              </a:prstGeom>
              <a:blipFill>
                <a:blip r:embed="rId3"/>
                <a:stretch>
                  <a:fillRect l="-1412" r="-2588"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112BBB-8079-4BB6-BF07-12030D7A9B08}"/>
                  </a:ext>
                </a:extLst>
              </p:cNvPr>
              <p:cNvSpPr txBox="1"/>
              <p:nvPr/>
            </p:nvSpPr>
            <p:spPr>
              <a:xfrm>
                <a:off x="677171" y="2353992"/>
                <a:ext cx="7057317" cy="463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cs typeface="Arial" panose="020B0604020202020204" pitchFamily="34" charset="0"/>
                        </a:rPr>
                        <m:t>MSE</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𝐸</m:t>
                      </m:r>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𝜖</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e>
                            <m:sup>
                              <m:r>
                                <a:rPr lang="en-US" sz="2000" b="0" i="1" smtClean="0">
                                  <a:latin typeface="Cambria Math" panose="02040503050406030204" pitchFamily="18" charset="0"/>
                                  <a:cs typeface="Arial" panose="020B0604020202020204" pitchFamily="34" charset="0"/>
                                </a:rPr>
                                <m:t>2</m:t>
                              </m:r>
                            </m:sup>
                          </m:sSup>
                        </m:e>
                      </m:d>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𝐸</m:t>
                      </m:r>
                      <m:d>
                        <m:dPr>
                          <m:begChr m:val="["/>
                          <m:endChr m:val="]"/>
                          <m:ctrlPr>
                            <a:rPr lang="en-US" sz="2000" i="1">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𝐰</m:t>
                                      </m:r>
                                    </m:e>
                                    <m:sup>
                                      <m:r>
                                        <m:rPr>
                                          <m:sty m:val="p"/>
                                        </m:rPr>
                                        <a:rPr lang="en-US" sz="2000" b="0" i="0" smtClean="0">
                                          <a:latin typeface="Cambria Math" panose="02040503050406030204" pitchFamily="18" charset="0"/>
                                          <a:cs typeface="Arial" panose="020B0604020202020204" pitchFamily="34" charset="0"/>
                                        </a:rPr>
                                        <m:t>T</m:t>
                                      </m:r>
                                    </m:sup>
                                  </m:sSup>
                                  <m:r>
                                    <a:rPr lang="en-US" sz="2000" b="1" i="0" smtClean="0">
                                      <a:latin typeface="Cambria Math" panose="02040503050406030204" pitchFamily="18" charset="0"/>
                                      <a:cs typeface="Arial" panose="020B0604020202020204" pitchFamily="34" charset="0"/>
                                    </a:rPr>
                                    <m:t>𝐬</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e>
                              </m:d>
                            </m:e>
                            <m:sup>
                              <m:r>
                                <a:rPr lang="en-US" sz="2000" b="0" i="1" smtClean="0">
                                  <a:latin typeface="Cambria Math" panose="02040503050406030204" pitchFamily="18" charset="0"/>
                                  <a:cs typeface="Arial" panose="020B0604020202020204" pitchFamily="34" charset="0"/>
                                </a:rPr>
                                <m:t>2</m:t>
                              </m:r>
                            </m:sup>
                          </m:sSup>
                        </m:e>
                      </m:d>
                      <m:r>
                        <a:rPr lang="en-US" sz="2000" b="0" i="1" smtClean="0">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𝐸</m:t>
                      </m:r>
                      <m:d>
                        <m:dPr>
                          <m:begChr m:val="["/>
                          <m:endChr m:val="]"/>
                          <m:ctrlPr>
                            <a:rPr lang="en-US" sz="2000" i="1">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a:latin typeface="Cambria Math" panose="02040503050406030204" pitchFamily="18" charset="0"/>
                              <a:cs typeface="Arial" panose="020B0604020202020204" pitchFamily="34" charset="0"/>
                            </a:rPr>
                            <m:t>𝐬</m:t>
                          </m:r>
                          <m:sSup>
                            <m:sSupPr>
                              <m:ctrlPr>
                                <a:rPr lang="en-US" sz="2000" b="1"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𝐬</m:t>
                              </m:r>
                            </m:e>
                            <m:sup>
                              <m:r>
                                <m:rPr>
                                  <m:sty m:val="p"/>
                                </m:rPr>
                                <a:rPr lang="en-US" sz="2000">
                                  <a:latin typeface="Cambria Math" panose="02040503050406030204" pitchFamily="18" charset="0"/>
                                  <a:cs typeface="Arial" panose="020B0604020202020204" pitchFamily="34" charset="0"/>
                                </a:rPr>
                                <m:t>T</m:t>
                              </m:r>
                            </m:sup>
                          </m:sSup>
                          <m:r>
                            <a:rPr lang="en-US" sz="2000" b="1">
                              <a:latin typeface="Cambria Math" panose="02040503050406030204" pitchFamily="18" charset="0"/>
                              <a:cs typeface="Arial" panose="020B0604020202020204" pitchFamily="34" charset="0"/>
                            </a:rPr>
                            <m:t>𝐰</m:t>
                          </m:r>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a:latin typeface="Cambria Math" panose="02040503050406030204" pitchFamily="18" charset="0"/>
                              <a:cs typeface="Arial" panose="020B0604020202020204" pitchFamily="34" charset="0"/>
                            </a:rPr>
                            <m:t>𝐬</m:t>
                          </m:r>
                          <m:r>
                            <a:rPr lang="en-US" sz="2000" i="1">
                              <a:latin typeface="Cambria Math" panose="02040503050406030204" pitchFamily="18" charset="0"/>
                              <a:cs typeface="Arial" panose="020B0604020202020204" pitchFamily="34" charset="0"/>
                            </a:rPr>
                            <m:t>𝑠</m:t>
                          </m:r>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𝑠</m:t>
                              </m:r>
                            </m:e>
                            <m:sup>
                              <m:r>
                                <a:rPr lang="en-US" sz="2000" i="1">
                                  <a:latin typeface="Cambria Math" panose="02040503050406030204" pitchFamily="18" charset="0"/>
                                  <a:cs typeface="Arial" panose="020B0604020202020204" pitchFamily="34" charset="0"/>
                                </a:rPr>
                                <m:t>2</m:t>
                              </m:r>
                            </m:sup>
                          </m:sSup>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6A112BBB-8079-4BB6-BF07-12030D7A9B08}"/>
                  </a:ext>
                </a:extLst>
              </p:cNvPr>
              <p:cNvSpPr txBox="1">
                <a:spLocks noRot="1" noChangeAspect="1" noMove="1" noResize="1" noEditPoints="1" noAdjustHandles="1" noChangeArrowheads="1" noChangeShapeType="1" noTextEdit="1"/>
              </p:cNvSpPr>
              <p:nvPr/>
            </p:nvSpPr>
            <p:spPr>
              <a:xfrm>
                <a:off x="677171" y="2353992"/>
                <a:ext cx="7057317" cy="463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31243E5-4319-45BA-AD65-F70E93437E07}"/>
                  </a:ext>
                </a:extLst>
              </p:cNvPr>
              <p:cNvSpPr txBox="1"/>
              <p:nvPr/>
            </p:nvSpPr>
            <p:spPr>
              <a:xfrm>
                <a:off x="1374914" y="3134918"/>
                <a:ext cx="3506216"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cs typeface="Arial" panose="020B0604020202020204" pitchFamily="34" charset="0"/>
                        </a:rPr>
                        <m:t>MSE</m:t>
                      </m:r>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2</m:t>
                          </m:r>
                        </m:sup>
                      </m:sSup>
                      <m:d>
                        <m:dPr>
                          <m:ctrlPr>
                            <a:rPr lang="en-US" sz="2000" b="0" i="1" smtClean="0">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i="0" smtClean="0">
                              <a:latin typeface="Cambria Math" panose="02040503050406030204" pitchFamily="18" charset="0"/>
                              <a:cs typeface="Arial" panose="020B0604020202020204" pitchFamily="34" charset="0"/>
                            </a:rPr>
                            <m:t>𝐑</m:t>
                          </m:r>
                          <m:r>
                            <a:rPr lang="en-US" sz="2000" b="1">
                              <a:latin typeface="Cambria Math" panose="02040503050406030204" pitchFamily="18" charset="0"/>
                              <a:cs typeface="Arial" panose="020B0604020202020204" pitchFamily="34" charset="0"/>
                            </a:rPr>
                            <m:t>𝐰</m:t>
                          </m:r>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i="0" smtClean="0">
                              <a:latin typeface="Cambria Math" panose="02040503050406030204" pitchFamily="18" charset="0"/>
                              <a:cs typeface="Arial" panose="020B0604020202020204" pitchFamily="34" charset="0"/>
                            </a:rPr>
                            <m:t>𝐫</m:t>
                          </m:r>
                          <m:r>
                            <a:rPr lang="en-US" sz="2000" i="1">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1</m:t>
                          </m:r>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31243E5-4319-45BA-AD65-F70E93437E07}"/>
                  </a:ext>
                </a:extLst>
              </p:cNvPr>
              <p:cNvSpPr txBox="1">
                <a:spLocks noRot="1" noChangeAspect="1" noMove="1" noResize="1" noEditPoints="1" noAdjustHandles="1" noChangeArrowheads="1" noChangeShapeType="1" noTextEdit="1"/>
              </p:cNvSpPr>
              <p:nvPr/>
            </p:nvSpPr>
            <p:spPr>
              <a:xfrm>
                <a:off x="1374914" y="3134918"/>
                <a:ext cx="3506216" cy="347403"/>
              </a:xfrm>
              <a:prstGeom prst="rect">
                <a:avLst/>
              </a:prstGeom>
              <a:blipFill>
                <a:blip r:embed="rId5"/>
                <a:stretch>
                  <a:fillRect l="-1217"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DED2F0-FCDD-4BF5-ABF0-AA2309C297AB}"/>
                  </a:ext>
                </a:extLst>
              </p:cNvPr>
              <p:cNvSpPr txBox="1"/>
              <p:nvPr/>
            </p:nvSpPr>
            <p:spPr>
              <a:xfrm>
                <a:off x="5804103" y="3010665"/>
                <a:ext cx="2680606" cy="1231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𝑐𝑜𝑣</m:t>
                      </m:r>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𝑠</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e>
                      </m:d>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2</m:t>
                          </m:r>
                        </m:sup>
                      </m:sSup>
                    </m:oMath>
                  </m:oMathPara>
                </a14:m>
                <a:endParaRPr lang="en-US" sz="2000" b="0" i="1" dirty="0">
                  <a:latin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anose="020B0604020202020204" pitchFamily="34" charset="0"/>
                        </a:rPr>
                        <m:t>𝑐𝑜𝑣</m:t>
                      </m:r>
                      <m:d>
                        <m:dPr>
                          <m:begChr m:val="["/>
                          <m:endChr m:val="]"/>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𝑠</m:t>
                          </m:r>
                          <m:d>
                            <m:dPr>
                              <m:ctrlPr>
                                <a:rPr lang="en-US" sz="2000" i="1">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e>
                          </m:d>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𝑠</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𝑥</m:t>
                          </m:r>
                          <m:r>
                            <a:rPr lang="en-US" sz="2000" i="1">
                              <a:latin typeface="Cambria Math" panose="02040503050406030204" pitchFamily="18" charset="0"/>
                              <a:cs typeface="Arial" panose="020B0604020202020204" pitchFamily="34" charset="0"/>
                            </a:rPr>
                            <m:t>)</m:t>
                          </m:r>
                        </m:e>
                      </m:d>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r>
                        <a:rPr lang="en-US" sz="2000" b="1" i="0" smtClean="0">
                          <a:latin typeface="Cambria Math" panose="02040503050406030204" pitchFamily="18" charset="0"/>
                          <a:cs typeface="Arial" panose="020B0604020202020204" pitchFamily="34" charset="0"/>
                        </a:rPr>
                        <m:t>𝐫</m:t>
                      </m:r>
                    </m:oMath>
                  </m:oMathPara>
                </a14:m>
                <a:endParaRPr lang="en-US" sz="2000" b="1" dirty="0">
                  <a:latin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anose="020B0604020202020204" pitchFamily="34" charset="0"/>
                        </a:rPr>
                        <m:t>𝑐𝑜𝑣</m:t>
                      </m:r>
                      <m:d>
                        <m:dPr>
                          <m:begChr m:val="["/>
                          <m:endChr m:val="]"/>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𝑠</m:t>
                          </m:r>
                          <m:d>
                            <m:dPr>
                              <m:ctrlPr>
                                <a:rPr lang="en-US" sz="2000" i="1">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e>
                          </m:d>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𝑠</m:t>
                          </m:r>
                          <m:r>
                            <a:rPr lang="en-US" sz="2000" i="1">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𝑙</m:t>
                              </m:r>
                            </m:sub>
                          </m:sSub>
                          <m:r>
                            <a:rPr lang="en-US" sz="2000" i="1">
                              <a:latin typeface="Cambria Math" panose="02040503050406030204" pitchFamily="18" charset="0"/>
                              <a:cs typeface="Arial" panose="020B0604020202020204" pitchFamily="34" charset="0"/>
                            </a:rPr>
                            <m:t>)</m:t>
                          </m:r>
                        </m:e>
                      </m:d>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r>
                        <a:rPr lang="en-US" sz="2000" b="1" i="0" smtClean="0">
                          <a:latin typeface="Cambria Math" panose="02040503050406030204" pitchFamily="18" charset="0"/>
                          <a:cs typeface="Arial" panose="020B0604020202020204" pitchFamily="34" charset="0"/>
                        </a:rPr>
                        <m:t>𝐑</m:t>
                      </m:r>
                    </m:oMath>
                  </m:oMathPara>
                </a14:m>
                <a:endParaRPr lang="en-US" sz="2000" b="1" dirty="0">
                  <a:latin typeface="Cambria Math" panose="02040503050406030204" pitchFamily="18"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𝐫</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𝑅</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𝑥</m:t>
                      </m:r>
                      <m:r>
                        <a:rPr lang="en-US" sz="2000" b="0" i="1" smtClean="0">
                          <a:latin typeface="Cambria Math" panose="02040503050406030204" pitchFamily="18" charset="0"/>
                          <a:cs typeface="Arial" panose="020B0604020202020204" pitchFamily="34" charset="0"/>
                        </a:rPr>
                        <m:t>)</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9ADED2F0-FCDD-4BF5-ABF0-AA2309C297AB}"/>
                  </a:ext>
                </a:extLst>
              </p:cNvPr>
              <p:cNvSpPr txBox="1">
                <a:spLocks noRot="1" noChangeAspect="1" noMove="1" noResize="1" noEditPoints="1" noAdjustHandles="1" noChangeArrowheads="1" noChangeShapeType="1" noTextEdit="1"/>
              </p:cNvSpPr>
              <p:nvPr/>
            </p:nvSpPr>
            <p:spPr>
              <a:xfrm>
                <a:off x="5804103" y="3010665"/>
                <a:ext cx="2680606" cy="1231106"/>
              </a:xfrm>
              <a:prstGeom prst="rect">
                <a:avLst/>
              </a:prstGeom>
              <a:blipFill>
                <a:blip r:embed="rId6"/>
                <a:stretch>
                  <a:fillRect l="-682" r="-2045" b="-8911"/>
                </a:stretch>
              </a:blipFill>
            </p:spPr>
            <p:txBody>
              <a:bodyPr/>
              <a:lstStyle/>
              <a:p>
                <a:r>
                  <a:rPr lang="en-US">
                    <a:noFill/>
                  </a:rPr>
                  <a:t> </a:t>
                </a:r>
              </a:p>
            </p:txBody>
          </p:sp>
        </mc:Fallback>
      </mc:AlternateContent>
    </p:spTree>
    <p:extLst>
      <p:ext uri="{BB962C8B-B14F-4D97-AF65-F5344CB8AC3E}">
        <p14:creationId xmlns:p14="http://schemas.microsoft.com/office/powerpoint/2010/main" val="2096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BB0E789-8639-4483-84B0-867976E3DCA7}"/>
              </a:ext>
            </a:extLst>
          </p:cNvPr>
          <p:cNvSpPr/>
          <p:nvPr/>
        </p:nvSpPr>
        <p:spPr>
          <a:xfrm>
            <a:off x="907143" y="1204686"/>
            <a:ext cx="6682001" cy="645888"/>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ext Placeholder 1">
            <a:extLst>
              <a:ext uri="{FF2B5EF4-FFF2-40B4-BE49-F238E27FC236}">
                <a16:creationId xmlns:a16="http://schemas.microsoft.com/office/drawing/2014/main" id="{950E8323-34F2-4AF6-BAF9-F6F7F2C88EB6}"/>
              </a:ext>
            </a:extLst>
          </p:cNvPr>
          <p:cNvSpPr>
            <a:spLocks noGrp="1"/>
          </p:cNvSpPr>
          <p:nvPr>
            <p:ph type="body" sz="quarter" idx="10"/>
          </p:nvPr>
        </p:nvSpPr>
        <p:spPr/>
        <p:txBody>
          <a:bodyPr/>
          <a:lstStyle/>
          <a:p>
            <a:r>
              <a:rPr lang="en-US" dirty="0"/>
              <a:t>Lagrange function (min. MSE with constraint)</a:t>
            </a:r>
          </a:p>
          <a:p>
            <a:endParaRPr lang="en-US" dirty="0"/>
          </a:p>
          <a:p>
            <a:r>
              <a:rPr lang="en-US" dirty="0"/>
              <a:t>Stationary conditions (KKT)</a:t>
            </a:r>
          </a:p>
        </p:txBody>
      </p:sp>
      <p:sp>
        <p:nvSpPr>
          <p:cNvPr id="3" name="Title 2">
            <a:extLst>
              <a:ext uri="{FF2B5EF4-FFF2-40B4-BE49-F238E27FC236}">
                <a16:creationId xmlns:a16="http://schemas.microsoft.com/office/drawing/2014/main" id="{DFCCE599-AA10-4FBE-A68B-67C0CF9770FD}"/>
              </a:ext>
            </a:extLst>
          </p:cNvPr>
          <p:cNvSpPr>
            <a:spLocks noGrp="1"/>
          </p:cNvSpPr>
          <p:nvPr>
            <p:ph type="title"/>
          </p:nvPr>
        </p:nvSpPr>
        <p:spPr/>
        <p:txBody>
          <a:bodyPr/>
          <a:lstStyle/>
          <a:p>
            <a:r>
              <a:rPr lang="en-US" dirty="0"/>
              <a:t>Lagrange function for constrained optimization</a:t>
            </a:r>
          </a:p>
        </p:txBody>
      </p:sp>
      <p:grpSp>
        <p:nvGrpSpPr>
          <p:cNvPr id="8" name="Group 7">
            <a:extLst>
              <a:ext uri="{FF2B5EF4-FFF2-40B4-BE49-F238E27FC236}">
                <a16:creationId xmlns:a16="http://schemas.microsoft.com/office/drawing/2014/main" id="{4FCD530C-6842-4838-80BB-4CF409169C78}"/>
              </a:ext>
            </a:extLst>
          </p:cNvPr>
          <p:cNvGrpSpPr/>
          <p:nvPr/>
        </p:nvGrpSpPr>
        <p:grpSpPr>
          <a:xfrm>
            <a:off x="5892798" y="1726232"/>
            <a:ext cx="2845327" cy="537998"/>
            <a:chOff x="5558971" y="1712686"/>
            <a:chExt cx="2845327" cy="537998"/>
          </a:xfrm>
        </p:grpSpPr>
        <p:sp>
          <p:nvSpPr>
            <p:cNvPr id="6" name="Freeform: Shape 5">
              <a:extLst>
                <a:ext uri="{FF2B5EF4-FFF2-40B4-BE49-F238E27FC236}">
                  <a16:creationId xmlns:a16="http://schemas.microsoft.com/office/drawing/2014/main" id="{6178FD76-1B96-498D-B676-0A0F766A5A91}"/>
                </a:ext>
              </a:extLst>
            </p:cNvPr>
            <p:cNvSpPr/>
            <p:nvPr/>
          </p:nvSpPr>
          <p:spPr>
            <a:xfrm>
              <a:off x="5558971" y="1712686"/>
              <a:ext cx="508000" cy="341085"/>
            </a:xfrm>
            <a:custGeom>
              <a:avLst/>
              <a:gdLst>
                <a:gd name="connsiteX0" fmla="*/ 0 w 508000"/>
                <a:gd name="connsiteY0" fmla="*/ 0 h 341085"/>
                <a:gd name="connsiteX1" fmla="*/ 0 w 508000"/>
                <a:gd name="connsiteY1" fmla="*/ 341085 h 341085"/>
                <a:gd name="connsiteX2" fmla="*/ 508000 w 508000"/>
                <a:gd name="connsiteY2" fmla="*/ 341085 h 341085"/>
              </a:gdLst>
              <a:ahLst/>
              <a:cxnLst>
                <a:cxn ang="0">
                  <a:pos x="connsiteX0" y="connsiteY0"/>
                </a:cxn>
                <a:cxn ang="0">
                  <a:pos x="connsiteX1" y="connsiteY1"/>
                </a:cxn>
                <a:cxn ang="0">
                  <a:pos x="connsiteX2" y="connsiteY2"/>
                </a:cxn>
              </a:cxnLst>
              <a:rect l="l" t="t" r="r" b="b"/>
              <a:pathLst>
                <a:path w="508000" h="341085">
                  <a:moveTo>
                    <a:pt x="0" y="0"/>
                  </a:moveTo>
                  <a:lnTo>
                    <a:pt x="0" y="341085"/>
                  </a:lnTo>
                  <a:lnTo>
                    <a:pt x="508000" y="341085"/>
                  </a:lnTo>
                </a:path>
              </a:pathLst>
            </a:custGeom>
            <a:noFill/>
            <a:ln w="34925">
              <a:solidFill>
                <a:srgbClr val="0000FF"/>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7" name="TextBox 6">
              <a:extLst>
                <a:ext uri="{FF2B5EF4-FFF2-40B4-BE49-F238E27FC236}">
                  <a16:creationId xmlns:a16="http://schemas.microsoft.com/office/drawing/2014/main" id="{A9BB0286-3C9D-4D77-ADF8-0D40D0C7C1A7}"/>
                </a:ext>
              </a:extLst>
            </p:cNvPr>
            <p:cNvSpPr txBox="1"/>
            <p:nvPr/>
          </p:nvSpPr>
          <p:spPr>
            <a:xfrm>
              <a:off x="6037945" y="1850574"/>
              <a:ext cx="2366353" cy="400110"/>
            </a:xfrm>
            <a:prstGeom prst="rect">
              <a:avLst/>
            </a:prstGeom>
            <a:noFill/>
          </p:spPr>
          <p:txBody>
            <a:bodyPr wrap="none" rtlCol="0">
              <a:spAutoFit/>
            </a:bodyPr>
            <a:lstStyle/>
            <a:p>
              <a:pPr algn="l"/>
              <a:r>
                <a:rPr lang="en-US" sz="2000" dirty="0">
                  <a:solidFill>
                    <a:srgbClr val="0000CC"/>
                  </a:solidFill>
                </a:rPr>
                <a:t>Lagrange multiplier</a:t>
              </a:r>
            </a:p>
          </p:txBody>
        </p:sp>
      </p:grpSp>
      <p:sp>
        <p:nvSpPr>
          <p:cNvPr id="9" name="Rectangle 5">
            <a:extLst>
              <a:ext uri="{FF2B5EF4-FFF2-40B4-BE49-F238E27FC236}">
                <a16:creationId xmlns:a16="http://schemas.microsoft.com/office/drawing/2014/main" id="{FCA7A979-654C-4B45-83F7-B6E36DD324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193D2256-920F-4EC9-A0E6-D54194A10F8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a:extLst>
              <a:ext uri="{FF2B5EF4-FFF2-40B4-BE49-F238E27FC236}">
                <a16:creationId xmlns:a16="http://schemas.microsoft.com/office/drawing/2014/main" id="{0334018A-E793-4630-8723-FAE3F0E791A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a:extLst>
              <a:ext uri="{FF2B5EF4-FFF2-40B4-BE49-F238E27FC236}">
                <a16:creationId xmlns:a16="http://schemas.microsoft.com/office/drawing/2014/main" id="{FE8D5821-56B3-414A-91C1-616183F6068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Left Brace 17">
            <a:extLst>
              <a:ext uri="{FF2B5EF4-FFF2-40B4-BE49-F238E27FC236}">
                <a16:creationId xmlns:a16="http://schemas.microsoft.com/office/drawing/2014/main" id="{6A5ED1BB-8452-4118-81F9-08A98E423F91}"/>
              </a:ext>
            </a:extLst>
          </p:cNvPr>
          <p:cNvSpPr/>
          <p:nvPr/>
        </p:nvSpPr>
        <p:spPr>
          <a:xfrm>
            <a:off x="978053" y="2575033"/>
            <a:ext cx="197604" cy="1317136"/>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Left Brace 18">
            <a:extLst>
              <a:ext uri="{FF2B5EF4-FFF2-40B4-BE49-F238E27FC236}">
                <a16:creationId xmlns:a16="http://schemas.microsoft.com/office/drawing/2014/main" id="{B337372F-91B0-4196-BA6E-A575684BB28D}"/>
              </a:ext>
            </a:extLst>
          </p:cNvPr>
          <p:cNvSpPr/>
          <p:nvPr/>
        </p:nvSpPr>
        <p:spPr>
          <a:xfrm>
            <a:off x="978053" y="4430450"/>
            <a:ext cx="197604" cy="1066800"/>
          </a:xfrm>
          <a:prstGeom prst="leftBrac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row: Right 19">
            <a:extLst>
              <a:ext uri="{FF2B5EF4-FFF2-40B4-BE49-F238E27FC236}">
                <a16:creationId xmlns:a16="http://schemas.microsoft.com/office/drawing/2014/main" id="{B65E6534-9D16-4812-941A-14773970AD18}"/>
              </a:ext>
            </a:extLst>
          </p:cNvPr>
          <p:cNvSpPr/>
          <p:nvPr/>
        </p:nvSpPr>
        <p:spPr>
          <a:xfrm>
            <a:off x="399143" y="4859111"/>
            <a:ext cx="420914" cy="199118"/>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1" name="Freeform: Shape 20">
            <a:extLst>
              <a:ext uri="{FF2B5EF4-FFF2-40B4-BE49-F238E27FC236}">
                <a16:creationId xmlns:a16="http://schemas.microsoft.com/office/drawing/2014/main" id="{01D6964B-0AE3-4BA7-BE6F-5F2C0B0168FD}"/>
              </a:ext>
            </a:extLst>
          </p:cNvPr>
          <p:cNvSpPr/>
          <p:nvPr/>
        </p:nvSpPr>
        <p:spPr>
          <a:xfrm>
            <a:off x="4706668" y="3028055"/>
            <a:ext cx="676837" cy="2030173"/>
          </a:xfrm>
          <a:custGeom>
            <a:avLst/>
            <a:gdLst>
              <a:gd name="connsiteX0" fmla="*/ 595085 w 676837"/>
              <a:gd name="connsiteY0" fmla="*/ 0 h 1545772"/>
              <a:gd name="connsiteX1" fmla="*/ 674914 w 676837"/>
              <a:gd name="connsiteY1" fmla="*/ 471714 h 1545772"/>
              <a:gd name="connsiteX2" fmla="*/ 587828 w 676837"/>
              <a:gd name="connsiteY2" fmla="*/ 1110343 h 1545772"/>
              <a:gd name="connsiteX3" fmla="*/ 0 w 676837"/>
              <a:gd name="connsiteY3" fmla="*/ 1545772 h 1545772"/>
            </a:gdLst>
            <a:ahLst/>
            <a:cxnLst>
              <a:cxn ang="0">
                <a:pos x="connsiteX0" y="connsiteY0"/>
              </a:cxn>
              <a:cxn ang="0">
                <a:pos x="connsiteX1" y="connsiteY1"/>
              </a:cxn>
              <a:cxn ang="0">
                <a:pos x="connsiteX2" y="connsiteY2"/>
              </a:cxn>
              <a:cxn ang="0">
                <a:pos x="connsiteX3" y="connsiteY3"/>
              </a:cxn>
            </a:cxnLst>
            <a:rect l="l" t="t" r="r" b="b"/>
            <a:pathLst>
              <a:path w="676837" h="1545772">
                <a:moveTo>
                  <a:pt x="595085" y="0"/>
                </a:moveTo>
                <a:cubicBezTo>
                  <a:pt x="635604" y="143328"/>
                  <a:pt x="676123" y="286657"/>
                  <a:pt x="674914" y="471714"/>
                </a:cubicBezTo>
                <a:cubicBezTo>
                  <a:pt x="673705" y="656771"/>
                  <a:pt x="700314" y="931333"/>
                  <a:pt x="587828" y="1110343"/>
                </a:cubicBezTo>
                <a:cubicBezTo>
                  <a:pt x="475342" y="1289353"/>
                  <a:pt x="237671" y="1417562"/>
                  <a:pt x="0" y="1545772"/>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DAFF67C-072E-42CD-B818-C465876E73BB}"/>
              </a:ext>
            </a:extLst>
          </p:cNvPr>
          <p:cNvSpPr/>
          <p:nvPr/>
        </p:nvSpPr>
        <p:spPr>
          <a:xfrm>
            <a:off x="4256125" y="3693887"/>
            <a:ext cx="450543" cy="863600"/>
          </a:xfrm>
          <a:custGeom>
            <a:avLst/>
            <a:gdLst>
              <a:gd name="connsiteX0" fmla="*/ 0 w 450543"/>
              <a:gd name="connsiteY0" fmla="*/ 863600 h 863600"/>
              <a:gd name="connsiteX1" fmla="*/ 341086 w 450543"/>
              <a:gd name="connsiteY1" fmla="*/ 667657 h 863600"/>
              <a:gd name="connsiteX2" fmla="*/ 449943 w 450543"/>
              <a:gd name="connsiteY2" fmla="*/ 254000 h 863600"/>
              <a:gd name="connsiteX3" fmla="*/ 304800 w 450543"/>
              <a:gd name="connsiteY3" fmla="*/ 0 h 863600"/>
            </a:gdLst>
            <a:ahLst/>
            <a:cxnLst>
              <a:cxn ang="0">
                <a:pos x="connsiteX0" y="connsiteY0"/>
              </a:cxn>
              <a:cxn ang="0">
                <a:pos x="connsiteX1" y="connsiteY1"/>
              </a:cxn>
              <a:cxn ang="0">
                <a:pos x="connsiteX2" y="connsiteY2"/>
              </a:cxn>
              <a:cxn ang="0">
                <a:pos x="connsiteX3" y="connsiteY3"/>
              </a:cxn>
            </a:cxnLst>
            <a:rect l="l" t="t" r="r" b="b"/>
            <a:pathLst>
              <a:path w="450543" h="863600">
                <a:moveTo>
                  <a:pt x="0" y="863600"/>
                </a:moveTo>
                <a:cubicBezTo>
                  <a:pt x="133048" y="816428"/>
                  <a:pt x="266096" y="769257"/>
                  <a:pt x="341086" y="667657"/>
                </a:cubicBezTo>
                <a:cubicBezTo>
                  <a:pt x="416077" y="566057"/>
                  <a:pt x="455991" y="365276"/>
                  <a:pt x="449943" y="254000"/>
                </a:cubicBezTo>
                <a:cubicBezTo>
                  <a:pt x="443895" y="142724"/>
                  <a:pt x="374347" y="71362"/>
                  <a:pt x="304800" y="0"/>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FFEA7BE-B5E4-47BC-AFEB-FC34564EAA16}"/>
              </a:ext>
            </a:extLst>
          </p:cNvPr>
          <p:cNvSpPr/>
          <p:nvPr/>
        </p:nvSpPr>
        <p:spPr>
          <a:xfrm>
            <a:off x="5892798" y="4347029"/>
            <a:ext cx="508000" cy="25303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BDCBE6-6827-43D5-91D6-E9EB5029E473}"/>
                  </a:ext>
                </a:extLst>
              </p:cNvPr>
              <p:cNvSpPr txBox="1"/>
              <p:nvPr/>
            </p:nvSpPr>
            <p:spPr>
              <a:xfrm>
                <a:off x="916227" y="1316389"/>
                <a:ext cx="6672917"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𝐿</m:t>
                      </m:r>
                      <m:d>
                        <m:dPr>
                          <m:ctrlPr>
                            <a:rPr lang="en-US" sz="2400" b="0" i="1" smtClean="0">
                              <a:latin typeface="Cambria Math" panose="02040503050406030204" pitchFamily="18" charset="0"/>
                              <a:cs typeface="Arial" panose="020B0604020202020204" pitchFamily="34" charset="0"/>
                            </a:rPr>
                          </m:ctrlPr>
                        </m:dPr>
                        <m:e>
                          <m:r>
                            <a:rPr lang="en-US" sz="2400" b="1" i="0" smtClean="0">
                              <a:latin typeface="Cambria Math" panose="02040503050406030204" pitchFamily="18" charset="0"/>
                              <a:cs typeface="Arial" panose="020B0604020202020204" pitchFamily="34" charset="0"/>
                            </a:rPr>
                            <m:t>𝐰</m:t>
                          </m:r>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𝛌</m:t>
                          </m:r>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𝜎</m:t>
                          </m:r>
                        </m:e>
                        <m:sup>
                          <m:r>
                            <a:rPr lang="en-US" sz="2400" b="0" i="1" smtClean="0">
                              <a:latin typeface="Cambria Math" panose="02040503050406030204" pitchFamily="18" charset="0"/>
                              <a:cs typeface="Arial" panose="020B0604020202020204" pitchFamily="34" charset="0"/>
                            </a:rPr>
                            <m:t>2</m:t>
                          </m:r>
                        </m:sup>
                      </m:sSup>
                      <m:d>
                        <m:dPr>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𝐑𝐰</m:t>
                          </m:r>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𝐫</m:t>
                          </m:r>
                          <m:r>
                            <a:rPr lang="en-US" sz="2400" i="1">
                              <a:latin typeface="Cambria Math" panose="02040503050406030204" pitchFamily="18" charset="0"/>
                              <a:cs typeface="Arial" panose="020B0604020202020204" pitchFamily="34" charset="0"/>
                            </a:rPr>
                            <m:t>+1</m:t>
                          </m:r>
                        </m:e>
                      </m:d>
                      <m:r>
                        <a:rPr lang="en-US" sz="2400" b="0" i="0"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𝛌</m:t>
                      </m:r>
                      <m:d>
                        <m:dPr>
                          <m:ctrlPr>
                            <a:rPr lang="en-US" sz="2400" b="0" i="1" smtClean="0">
                              <a:latin typeface="Cambria Math" panose="02040503050406030204" pitchFamily="18" charset="0"/>
                              <a:cs typeface="Arial" panose="020B0604020202020204" pitchFamily="34" charset="0"/>
                            </a:rPr>
                          </m:ctrlPr>
                        </m:dPr>
                        <m:e>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𝐗</m:t>
                              </m:r>
                            </m:e>
                            <m:sup>
                              <m:r>
                                <m:rPr>
                                  <m:sty m:val="p"/>
                                </m:rPr>
                                <a:rPr lang="en-US" sz="2400" b="0" i="0" smtClean="0">
                                  <a:latin typeface="Cambria Math" panose="02040503050406030204" pitchFamily="18" charset="0"/>
                                  <a:cs typeface="Arial" panose="020B0604020202020204" pitchFamily="34" charset="0"/>
                                </a:rPr>
                                <m:t>T</m:t>
                              </m:r>
                            </m:sup>
                          </m:sSup>
                          <m:r>
                            <a:rPr lang="en-US" sz="2400" b="1" i="0" smtClean="0">
                              <a:latin typeface="Cambria Math" panose="02040503050406030204" pitchFamily="18" charset="0"/>
                              <a:cs typeface="Arial" panose="020B0604020202020204" pitchFamily="34" charset="0"/>
                            </a:rPr>
                            <m:t>𝐰</m:t>
                          </m:r>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𝛏</m:t>
                              </m:r>
                            </m:e>
                            <m:sup>
                              <m:r>
                                <m:rPr>
                                  <m:sty m:val="p"/>
                                </m:rPr>
                                <a:rPr lang="en-US" sz="2400" b="0" i="0" smtClean="0">
                                  <a:latin typeface="Cambria Math" panose="02040503050406030204" pitchFamily="18" charset="0"/>
                                  <a:cs typeface="Arial" panose="020B0604020202020204" pitchFamily="34" charset="0"/>
                                </a:rPr>
                                <m:t>T</m:t>
                              </m:r>
                            </m:sup>
                          </m:sSup>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EBDCBE6-6827-43D5-91D6-E9EB5029E473}"/>
                  </a:ext>
                </a:extLst>
              </p:cNvPr>
              <p:cNvSpPr txBox="1">
                <a:spLocks noRot="1" noChangeAspect="1" noMove="1" noResize="1" noEditPoints="1" noAdjustHandles="1" noChangeArrowheads="1" noChangeShapeType="1" noTextEdit="1"/>
              </p:cNvSpPr>
              <p:nvPr/>
            </p:nvSpPr>
            <p:spPr>
              <a:xfrm>
                <a:off x="916227" y="1316389"/>
                <a:ext cx="6672917" cy="41684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921D817-EABE-4E0F-A3CA-6E8D5E7D11A0}"/>
                  </a:ext>
                </a:extLst>
              </p:cNvPr>
              <p:cNvSpPr txBox="1"/>
              <p:nvPr/>
            </p:nvSpPr>
            <p:spPr>
              <a:xfrm>
                <a:off x="1247616" y="2507198"/>
                <a:ext cx="4645182" cy="143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ea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𝐿</m:t>
                          </m:r>
                          <m:d>
                            <m:dPr>
                              <m:ctrlPr>
                                <a:rPr lang="en-US" sz="2400" i="1">
                                  <a:latin typeface="Cambria Math" panose="02040503050406030204" pitchFamily="18" charset="0"/>
                                  <a:cs typeface="Arial" panose="020B0604020202020204" pitchFamily="34" charset="0"/>
                                </a:rPr>
                              </m:ctrlPr>
                            </m:dPr>
                            <m:e>
                              <m:r>
                                <a:rPr lang="en-US" sz="2400" b="1">
                                  <a:latin typeface="Cambria Math" panose="02040503050406030204" pitchFamily="18" charset="0"/>
                                  <a:cs typeface="Arial" panose="020B0604020202020204" pitchFamily="34" charset="0"/>
                                </a:rPr>
                                <m:t>𝐰</m:t>
                              </m:r>
                              <m:r>
                                <a:rPr lang="en-US" sz="2400" i="1">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𝛌</m:t>
                              </m:r>
                            </m:e>
                          </m:d>
                        </m:num>
                        <m:den>
                          <m:r>
                            <a:rPr lang="en-US" sz="2400" b="0" i="1" smtClean="0">
                              <a:latin typeface="Cambria Math" panose="02040503050406030204" pitchFamily="18" charset="0"/>
                              <a:ea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𝐰</m:t>
                          </m:r>
                        </m:den>
                      </m:f>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
                        <m:dPr>
                          <m:ctrlPr>
                            <a:rPr lang="en-US" sz="2400" i="1">
                              <a:latin typeface="Cambria Math" panose="02040503050406030204" pitchFamily="18" charset="0"/>
                              <a:cs typeface="Arial" panose="020B0604020202020204" pitchFamily="34" charset="0"/>
                            </a:rPr>
                          </m:ctrlPr>
                        </m:dPr>
                        <m:e>
                          <m:r>
                            <a:rPr lang="en-US" sz="2400" b="1">
                              <a:latin typeface="Cambria Math" panose="02040503050406030204" pitchFamily="18" charset="0"/>
                              <a:cs typeface="Arial" panose="020B0604020202020204" pitchFamily="34" charset="0"/>
                            </a:rPr>
                            <m:t>𝐑𝐰</m:t>
                          </m:r>
                          <m:r>
                            <a:rPr lang="en-US" sz="2400" i="1">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𝐫</m:t>
                          </m:r>
                        </m:e>
                      </m:d>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𝐗</m:t>
                      </m:r>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𝛌</m:t>
                          </m:r>
                        </m:e>
                        <m:sup>
                          <m:r>
                            <m:rPr>
                              <m:sty m:val="p"/>
                            </m:rPr>
                            <a:rPr lang="en-US" sz="2400" b="0" i="0" smtClean="0">
                              <a:latin typeface="Cambria Math" panose="02040503050406030204" pitchFamily="18" charset="0"/>
                              <a:cs typeface="Arial" panose="020B0604020202020204" pitchFamily="34" charset="0"/>
                            </a:rPr>
                            <m:t>T</m:t>
                          </m:r>
                        </m:sup>
                      </m:sSup>
                      <m:r>
                        <a:rPr lang="en-US" sz="2400" b="0" i="1" smtClean="0">
                          <a:latin typeface="Cambria Math" panose="02040503050406030204" pitchFamily="18" charset="0"/>
                          <a:cs typeface="Arial" panose="020B0604020202020204" pitchFamily="34" charset="0"/>
                        </a:rPr>
                        <m:t>=0</m:t>
                      </m:r>
                    </m:oMath>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𝐿</m:t>
                          </m:r>
                          <m:d>
                            <m:dPr>
                              <m:ctrlPr>
                                <a:rPr lang="en-US" sz="2400" i="1">
                                  <a:latin typeface="Cambria Math" panose="02040503050406030204" pitchFamily="18" charset="0"/>
                                  <a:cs typeface="Arial" panose="020B0604020202020204" pitchFamily="34" charset="0"/>
                                </a:rPr>
                              </m:ctrlPr>
                            </m:dPr>
                            <m:e>
                              <m:r>
                                <a:rPr lang="en-US" sz="2400" b="1">
                                  <a:latin typeface="Cambria Math" panose="02040503050406030204" pitchFamily="18" charset="0"/>
                                  <a:cs typeface="Arial" panose="020B0604020202020204" pitchFamily="34" charset="0"/>
                                </a:rPr>
                                <m:t>𝐰</m:t>
                              </m:r>
                              <m:r>
                                <a:rPr lang="en-US" sz="2400" i="1">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𝛌</m:t>
                              </m:r>
                            </m:e>
                          </m:d>
                        </m:num>
                        <m:den>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𝛌</m:t>
                          </m:r>
                        </m:den>
                      </m:f>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𝐗</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𝐰</m:t>
                      </m:r>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𝛏</m:t>
                          </m:r>
                        </m:e>
                        <m:sup>
                          <m:r>
                            <m:rPr>
                              <m:sty m:val="p"/>
                            </m:rPr>
                            <a:rPr lang="en-US" sz="2400">
                              <a:latin typeface="Cambria Math" panose="02040503050406030204" pitchFamily="18" charset="0"/>
                              <a:cs typeface="Arial" panose="020B0604020202020204" pitchFamily="34" charset="0"/>
                            </a:rPr>
                            <m:t>T</m:t>
                          </m:r>
                        </m:sup>
                      </m:sSup>
                      <m:r>
                        <a:rPr lang="en-US" sz="2400" b="0" i="1" smtClean="0">
                          <a:latin typeface="Cambria Math" panose="02040503050406030204" pitchFamily="18" charset="0"/>
                          <a:cs typeface="Arial" panose="020B0604020202020204" pitchFamily="34" charset="0"/>
                        </a:rPr>
                        <m:t>=0</m:t>
                      </m:r>
                    </m:oMath>
                  </m:oMathPara>
                </a14:m>
                <a:endParaRPr lang="en-US" sz="2400" b="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0921D817-EABE-4E0F-A3CA-6E8D5E7D11A0}"/>
                  </a:ext>
                </a:extLst>
              </p:cNvPr>
              <p:cNvSpPr txBox="1">
                <a:spLocks noRot="1" noChangeAspect="1" noMove="1" noResize="1" noEditPoints="1" noAdjustHandles="1" noChangeArrowheads="1" noChangeShapeType="1" noTextEdit="1"/>
              </p:cNvSpPr>
              <p:nvPr/>
            </p:nvSpPr>
            <p:spPr>
              <a:xfrm>
                <a:off x="1247616" y="2507198"/>
                <a:ext cx="4645182" cy="14335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8369390-A1E0-4F1D-B9DC-03FE2CB73DE7}"/>
                  </a:ext>
                </a:extLst>
              </p:cNvPr>
              <p:cNvSpPr txBox="1"/>
              <p:nvPr/>
            </p:nvSpPr>
            <p:spPr>
              <a:xfrm>
                <a:off x="1198162" y="4110380"/>
                <a:ext cx="4570867" cy="14974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cs typeface="Arial" panose="020B0604020202020204" pitchFamily="34" charset="0"/>
                        </a:rPr>
                        <m:t>𝐰</m:t>
                      </m:r>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𝐑</m:t>
                          </m:r>
                        </m:e>
                        <m:sup>
                          <m:r>
                            <a:rPr lang="en-US" sz="2400" b="0" i="1" smtClean="0">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𝐫</m:t>
                      </m:r>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𝐑</m:t>
                          </m:r>
                        </m:e>
                        <m:sup>
                          <m:r>
                            <a:rPr lang="en-US" sz="2400" b="0" i="1" smtClean="0">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𝐗</m:t>
                      </m:r>
                      <m:f>
                        <m:fPr>
                          <m:ctrlPr>
                            <a:rPr lang="en-US" sz="2400" b="0" i="1" smtClean="0">
                              <a:latin typeface="Cambria Math" panose="02040503050406030204" pitchFamily="18" charset="0"/>
                              <a:cs typeface="Arial" panose="020B0604020202020204" pitchFamily="34" charset="0"/>
                            </a:rPr>
                          </m:ctrlPr>
                        </m:fPr>
                        <m:num>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𝛌</m:t>
                              </m:r>
                            </m:e>
                            <m:sup>
                              <m:r>
                                <m:rPr>
                                  <m:sty m:val="p"/>
                                </m:rPr>
                                <a:rPr lang="en-US" sz="2400">
                                  <a:latin typeface="Cambria Math" panose="02040503050406030204" pitchFamily="18" charset="0"/>
                                  <a:cs typeface="Arial" panose="020B0604020202020204" pitchFamily="34" charset="0"/>
                                </a:rPr>
                                <m:t>T</m:t>
                              </m:r>
                            </m:sup>
                          </m:sSup>
                        </m:num>
                        <m:den>
                          <m:r>
                            <a:rPr lang="en-US" sz="2400" b="0" i="1" smtClean="0">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en>
                      </m:f>
                    </m:oMath>
                    <m:oMath xmlns:m="http://schemas.openxmlformats.org/officeDocument/2006/math">
                      <m:f>
                        <m:fPr>
                          <m:ctrlPr>
                            <a:rPr lang="en-US" sz="2400" i="1">
                              <a:latin typeface="Cambria Math" panose="02040503050406030204" pitchFamily="18" charset="0"/>
                              <a:cs typeface="Arial" panose="020B0604020202020204" pitchFamily="34" charset="0"/>
                            </a:rPr>
                          </m:ctrlPr>
                        </m:fPr>
                        <m:num>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𝛌</m:t>
                              </m:r>
                            </m:e>
                            <m:sup>
                              <m:r>
                                <m:rPr>
                                  <m:sty m:val="p"/>
                                </m:rPr>
                                <a:rPr lang="en-US" sz="2400">
                                  <a:latin typeface="Cambria Math" panose="02040503050406030204" pitchFamily="18" charset="0"/>
                                  <a:cs typeface="Arial" panose="020B0604020202020204" pitchFamily="34" charset="0"/>
                                </a:rPr>
                                <m:t>T</m:t>
                              </m:r>
                            </m:sup>
                          </m:sSup>
                        </m:num>
                        <m:den>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en>
                      </m:f>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d>
                            <m:dPr>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𝐗</m:t>
                                  </m:r>
                                </m:e>
                                <m:sup>
                                  <m:r>
                                    <m:rPr>
                                      <m:sty m:val="p"/>
                                    </m:rPr>
                                    <a:rPr lang="en-US" sz="2400" i="0">
                                      <a:latin typeface="Cambria Math" panose="02040503050406030204" pitchFamily="18" charset="0"/>
                                      <a:cs typeface="Arial" panose="020B0604020202020204" pitchFamily="34" charset="0"/>
                                    </a:rPr>
                                    <m:t>T</m:t>
                                  </m:r>
                                </m:sup>
                              </m:sSup>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a:latin typeface="Cambria Math" panose="02040503050406030204" pitchFamily="18" charset="0"/>
                                  <a:cs typeface="Arial" panose="020B0604020202020204" pitchFamily="34" charset="0"/>
                                </a:rPr>
                                <m:t>𝐗</m:t>
                              </m:r>
                            </m:e>
                          </m:d>
                        </m:e>
                        <m:sup>
                          <m:r>
                            <a:rPr lang="en-US" sz="2400" i="1">
                              <a:latin typeface="Cambria Math" panose="02040503050406030204" pitchFamily="18" charset="0"/>
                              <a:cs typeface="Arial" panose="020B0604020202020204" pitchFamily="34" charset="0"/>
                            </a:rPr>
                            <m:t>−1</m:t>
                          </m:r>
                        </m:sup>
                      </m:sSup>
                      <m:d>
                        <m:dPr>
                          <m:begChr m:val="{"/>
                          <m:endChr m:val="}"/>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𝛏</m:t>
                              </m:r>
                            </m:e>
                            <m:sup>
                              <m:r>
                                <m:rPr>
                                  <m:sty m:val="p"/>
                                </m:rPr>
                                <a:rPr lang="en-US" sz="2400">
                                  <a:latin typeface="Cambria Math" panose="02040503050406030204" pitchFamily="18" charset="0"/>
                                  <a:cs typeface="Arial" panose="020B0604020202020204" pitchFamily="34" charset="0"/>
                                </a:rPr>
                                <m:t>T</m:t>
                              </m:r>
                            </m:sup>
                          </m:sSup>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𝐗</m:t>
                              </m:r>
                            </m:e>
                            <m:sup>
                              <m:r>
                                <a:rPr lang="en-US" sz="2400" i="1">
                                  <a:latin typeface="Cambria Math" panose="02040503050406030204" pitchFamily="18" charset="0"/>
                                  <a:cs typeface="Arial" panose="020B0604020202020204" pitchFamily="34" charset="0"/>
                                </a:rPr>
                                <m:t>𝑇</m:t>
                              </m:r>
                            </m:sup>
                          </m:sSup>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𝐫</m:t>
                          </m:r>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A8369390-A1E0-4F1D-B9DC-03FE2CB73DE7}"/>
                  </a:ext>
                </a:extLst>
              </p:cNvPr>
              <p:cNvSpPr txBox="1">
                <a:spLocks noRot="1" noChangeAspect="1" noMove="1" noResize="1" noEditPoints="1" noAdjustHandles="1" noChangeArrowheads="1" noChangeShapeType="1" noTextEdit="1"/>
              </p:cNvSpPr>
              <p:nvPr/>
            </p:nvSpPr>
            <p:spPr>
              <a:xfrm>
                <a:off x="1198162" y="4110380"/>
                <a:ext cx="4570867" cy="14974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DB8B94A-E0E5-4867-81F4-7D02C6F8EC5B}"/>
                  </a:ext>
                </a:extLst>
              </p:cNvPr>
              <p:cNvSpPr txBox="1"/>
              <p:nvPr/>
            </p:nvSpPr>
            <p:spPr>
              <a:xfrm>
                <a:off x="6610487" y="4311834"/>
                <a:ext cx="2069797"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b="1">
                          <a:latin typeface="Cambria Math" panose="02040503050406030204" pitchFamily="18" charset="0"/>
                        </a:rPr>
                        <m:t>𝐰</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e>
                          </m:d>
                        </m:e>
                        <m:sup>
                          <m:r>
                            <m:rPr>
                              <m:sty m:val="p"/>
                            </m:rPr>
                            <a:rPr lang="en-US" sz="2400">
                              <a:latin typeface="Cambria Math" panose="02040503050406030204" pitchFamily="18" charset="0"/>
                            </a:rPr>
                            <m:t>T</m:t>
                          </m:r>
                        </m:sup>
                      </m:sSup>
                      <m:r>
                        <a:rPr lang="en-US" sz="2400" b="1">
                          <a:latin typeface="Cambria Math" panose="02040503050406030204" pitchFamily="18" charset="0"/>
                        </a:rPr>
                        <m:t>𝐲</m:t>
                      </m:r>
                    </m:oMath>
                  </m:oMathPara>
                </a14:m>
                <a:endParaRPr lang="en-US" sz="2400" b="1" dirty="0"/>
              </a:p>
            </p:txBody>
          </p:sp>
        </mc:Choice>
        <mc:Fallback xmlns="">
          <p:sp>
            <p:nvSpPr>
              <p:cNvPr id="27" name="TextBox 26">
                <a:extLst>
                  <a:ext uri="{FF2B5EF4-FFF2-40B4-BE49-F238E27FC236}">
                    <a16:creationId xmlns:a16="http://schemas.microsoft.com/office/drawing/2014/main" id="{9DB8B94A-E0E5-4867-81F4-7D02C6F8EC5B}"/>
                  </a:ext>
                </a:extLst>
              </p:cNvPr>
              <p:cNvSpPr txBox="1">
                <a:spLocks noRot="1" noChangeAspect="1" noMove="1" noResize="1" noEditPoints="1" noAdjustHandles="1" noChangeArrowheads="1" noChangeShapeType="1" noTextEdit="1"/>
              </p:cNvSpPr>
              <p:nvPr/>
            </p:nvSpPr>
            <p:spPr>
              <a:xfrm>
                <a:off x="6610487" y="4311834"/>
                <a:ext cx="2069797" cy="375872"/>
              </a:xfrm>
              <a:prstGeom prst="rect">
                <a:avLst/>
              </a:prstGeom>
              <a:blipFill>
                <a:blip r:embed="rId5"/>
                <a:stretch>
                  <a:fillRect l="-1176" t="-11290" r="-3235" b="-29032"/>
                </a:stretch>
              </a:blipFill>
            </p:spPr>
            <p:txBody>
              <a:bodyPr/>
              <a:lstStyle/>
              <a:p>
                <a:r>
                  <a:rPr lang="en-US">
                    <a:noFill/>
                  </a:rPr>
                  <a:t> </a:t>
                </a:r>
              </a:p>
            </p:txBody>
          </p:sp>
        </mc:Fallback>
      </mc:AlternateContent>
    </p:spTree>
    <p:extLst>
      <p:ext uri="{BB962C8B-B14F-4D97-AF65-F5344CB8AC3E}">
        <p14:creationId xmlns:p14="http://schemas.microsoft.com/office/powerpoint/2010/main" val="254522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561AE9-09E2-4D6E-AA0E-D3D2E5C4BAEB}"/>
                  </a:ext>
                </a:extLst>
              </p:cNvPr>
              <p:cNvSpPr>
                <a:spLocks noGrp="1"/>
              </p:cNvSpPr>
              <p:nvPr>
                <p:ph type="body" sz="quarter" idx="10"/>
              </p:nvPr>
            </p:nvSpPr>
            <p:spPr/>
            <p:txBody>
              <a:bodyPr/>
              <a:lstStyle/>
              <a:p>
                <a:r>
                  <a:rPr lang="en-US" dirty="0"/>
                  <a:t>Kriging as linear combination of data and weight functions</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Local departure term is the weighted sum of the trend function error </a:t>
                </a:r>
                <a14:m>
                  <m:oMath xmlns:m="http://schemas.openxmlformats.org/officeDocument/2006/math">
                    <m:d>
                      <m:dPr>
                        <m:ctrlPr>
                          <a:rPr lang="en-US" b="0" i="1" smtClean="0">
                            <a:latin typeface="Cambria Math" panose="02040503050406030204" pitchFamily="18" charset="0"/>
                          </a:rPr>
                        </m:ctrlPr>
                      </m:dPr>
                      <m:e>
                        <m:r>
                          <a:rPr lang="en-US" b="1" i="0" smtClean="0">
                            <a:latin typeface="Cambria Math" panose="02040503050406030204" pitchFamily="18" charset="0"/>
                          </a:rPr>
                          <m:t>𝐲</m:t>
                        </m:r>
                        <m:r>
                          <a:rPr lang="en-US" b="0" i="1" smtClean="0">
                            <a:latin typeface="Cambria Math" panose="02040503050406030204" pitchFamily="18" charset="0"/>
                          </a:rPr>
                          <m:t>−</m:t>
                        </m:r>
                        <m:r>
                          <a:rPr lang="en-US" b="1" i="0" smtClean="0">
                            <a:latin typeface="Cambria Math" panose="02040503050406030204" pitchFamily="18" charset="0"/>
                          </a:rPr>
                          <m:t>𝐗</m:t>
                        </m:r>
                        <m:acc>
                          <m:accPr>
                            <m:chr m:val="̂"/>
                            <m:ctrlPr>
                              <a:rPr lang="en-US" i="1">
                                <a:latin typeface="Cambria Math" panose="02040503050406030204" pitchFamily="18" charset="0"/>
                              </a:rPr>
                            </m:ctrlPr>
                          </m:accPr>
                          <m:e>
                            <m:r>
                              <a:rPr lang="en-US" b="1">
                                <a:latin typeface="Cambria Math" panose="02040503050406030204" pitchFamily="18" charset="0"/>
                              </a:rPr>
                              <m:t>𝛉</m:t>
                            </m:r>
                          </m:e>
                        </m:acc>
                      </m:e>
                    </m:d>
                  </m:oMath>
                </a14:m>
                <a:r>
                  <a:rPr lang="en-US" dirty="0"/>
                  <a:t> based on the correlation term </a:t>
                </a:r>
                <a14:m>
                  <m:oMath xmlns:m="http://schemas.openxmlformats.org/officeDocument/2006/math">
                    <m:r>
                      <a:rPr lang="en-US" b="1" i="0" smtClean="0">
                        <a:latin typeface="Cambria Math" panose="02040503050406030204" pitchFamily="18" charset="0"/>
                      </a:rPr>
                      <m:t>𝐫</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0" smtClean="0">
                                <a:latin typeface="Cambria Math" panose="02040503050406030204" pitchFamily="18" charset="0"/>
                              </a:rPr>
                              <m:t>𝐱</m:t>
                            </m:r>
                          </m:e>
                        </m:d>
                      </m:e>
                      <m:sup>
                        <m:r>
                          <m:rPr>
                            <m:sty m:val="p"/>
                          </m:rPr>
                          <a:rPr lang="en-US" b="0" i="0" smtClean="0">
                            <a:latin typeface="Cambria Math" panose="02040503050406030204" pitchFamily="18" charset="0"/>
                          </a:rPr>
                          <m:t>T</m:t>
                        </m:r>
                      </m:sup>
                    </m:sSup>
                    <m:sSup>
                      <m:sSupPr>
                        <m:ctrlPr>
                          <a:rPr lang="en-US" b="0" i="1" smtClean="0">
                            <a:latin typeface="Cambria Math" panose="02040503050406030204" pitchFamily="18" charset="0"/>
                          </a:rPr>
                        </m:ctrlPr>
                      </m:sSupPr>
                      <m:e>
                        <m:r>
                          <a:rPr lang="en-US" b="1" i="0" smtClean="0">
                            <a:latin typeface="Cambria Math" panose="02040503050406030204" pitchFamily="18" charset="0"/>
                          </a:rPr>
                          <m:t>𝐑</m:t>
                        </m:r>
                      </m:e>
                      <m:sup>
                        <m:r>
                          <a:rPr lang="en-US" b="0" i="1" smtClean="0">
                            <a:latin typeface="Cambria Math" panose="02040503050406030204" pitchFamily="18" charset="0"/>
                          </a:rPr>
                          <m:t>−1</m:t>
                        </m:r>
                      </m:sup>
                    </m:sSup>
                  </m:oMath>
                </a14:m>
                <a:endParaRPr lang="en-US" b="1" dirty="0"/>
              </a:p>
            </p:txBody>
          </p:sp>
        </mc:Choice>
        <mc:Fallback xmlns="">
          <p:sp>
            <p:nvSpPr>
              <p:cNvPr id="2" name="Text Placeholder 1">
                <a:extLst>
                  <a:ext uri="{FF2B5EF4-FFF2-40B4-BE49-F238E27FC236}">
                    <a16:creationId xmlns:a16="http://schemas.microsoft.com/office/drawing/2014/main" id="{E7561AE9-09E2-4D6E-AA0E-D3D2E5C4BAE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7F84B1F9-F1AB-49C8-8C6A-BB764CB2765A}"/>
              </a:ext>
            </a:extLst>
          </p:cNvPr>
          <p:cNvSpPr/>
          <p:nvPr/>
        </p:nvSpPr>
        <p:spPr>
          <a:xfrm>
            <a:off x="815185" y="4009495"/>
            <a:ext cx="4653816" cy="5225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6" name="Rectangle: Rounded Corners 5">
            <a:extLst>
              <a:ext uri="{FF2B5EF4-FFF2-40B4-BE49-F238E27FC236}">
                <a16:creationId xmlns:a16="http://schemas.microsoft.com/office/drawing/2014/main" id="{1549C3A9-70CD-4ED8-B3F8-6EBD0D718904}"/>
              </a:ext>
            </a:extLst>
          </p:cNvPr>
          <p:cNvSpPr/>
          <p:nvPr/>
        </p:nvSpPr>
        <p:spPr>
          <a:xfrm>
            <a:off x="4934740" y="2955960"/>
            <a:ext cx="2965164" cy="5225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 name="Title 2">
            <a:extLst>
              <a:ext uri="{FF2B5EF4-FFF2-40B4-BE49-F238E27FC236}">
                <a16:creationId xmlns:a16="http://schemas.microsoft.com/office/drawing/2014/main" id="{8E10F424-9172-42BB-AB1A-7C4A65C0DC4A}"/>
              </a:ext>
            </a:extLst>
          </p:cNvPr>
          <p:cNvSpPr>
            <a:spLocks noGrp="1"/>
          </p:cNvSpPr>
          <p:nvPr>
            <p:ph type="title"/>
          </p:nvPr>
        </p:nvSpPr>
        <p:spPr/>
        <p:txBody>
          <a:bodyPr/>
          <a:lstStyle/>
          <a:p>
            <a:r>
              <a:rPr lang="en-US" dirty="0"/>
              <a:t>Kriging prediction</a:t>
            </a:r>
          </a:p>
        </p:txBody>
      </p:sp>
      <p:sp>
        <p:nvSpPr>
          <p:cNvPr id="4" name="Rectangle 2">
            <a:extLst>
              <a:ext uri="{FF2B5EF4-FFF2-40B4-BE49-F238E27FC236}">
                <a16:creationId xmlns:a16="http://schemas.microsoft.com/office/drawing/2014/main" id="{F5AC7CDE-079B-4C2E-8B79-FA68BA22B02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E2A3561B-5CBE-4203-8367-9CD803C2C6B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Arrow: Right 9">
            <a:extLst>
              <a:ext uri="{FF2B5EF4-FFF2-40B4-BE49-F238E27FC236}">
                <a16:creationId xmlns:a16="http://schemas.microsoft.com/office/drawing/2014/main" id="{3EF6D40C-FF88-498B-9F41-763CDDD6D9F3}"/>
              </a:ext>
            </a:extLst>
          </p:cNvPr>
          <p:cNvSpPr/>
          <p:nvPr/>
        </p:nvSpPr>
        <p:spPr>
          <a:xfrm>
            <a:off x="384745" y="4171647"/>
            <a:ext cx="370115" cy="195942"/>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nvGrpSpPr>
          <p:cNvPr id="17" name="Group 16">
            <a:extLst>
              <a:ext uri="{FF2B5EF4-FFF2-40B4-BE49-F238E27FC236}">
                <a16:creationId xmlns:a16="http://schemas.microsoft.com/office/drawing/2014/main" id="{42B83102-DA59-4B78-B91A-DDA17DE32A25}"/>
              </a:ext>
            </a:extLst>
          </p:cNvPr>
          <p:cNvGrpSpPr/>
          <p:nvPr/>
        </p:nvGrpSpPr>
        <p:grpSpPr>
          <a:xfrm>
            <a:off x="1357621" y="4418390"/>
            <a:ext cx="3751978" cy="849372"/>
            <a:chOff x="1350247" y="4593772"/>
            <a:chExt cx="3751978" cy="849372"/>
          </a:xfrm>
        </p:grpSpPr>
        <p:cxnSp>
          <p:nvCxnSpPr>
            <p:cNvPr id="13" name="Straight Arrow Connector 12">
              <a:extLst>
                <a:ext uri="{FF2B5EF4-FFF2-40B4-BE49-F238E27FC236}">
                  <a16:creationId xmlns:a16="http://schemas.microsoft.com/office/drawing/2014/main" id="{7824B54B-2567-4917-B5E5-C1A859E4E237}"/>
                </a:ext>
              </a:extLst>
            </p:cNvPr>
            <p:cNvCxnSpPr/>
            <p:nvPr/>
          </p:nvCxnSpPr>
          <p:spPr>
            <a:xfrm flipV="1">
              <a:off x="2256970" y="4593772"/>
              <a:ext cx="0" cy="39188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0DDF1B-1D06-45FD-909D-350D6461706F}"/>
                </a:ext>
              </a:extLst>
            </p:cNvPr>
            <p:cNvCxnSpPr/>
            <p:nvPr/>
          </p:nvCxnSpPr>
          <p:spPr>
            <a:xfrm flipV="1">
              <a:off x="3831770" y="4593772"/>
              <a:ext cx="0" cy="39188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1BF1BE-F8F0-417C-B284-1D9675AAD91B}"/>
                </a:ext>
              </a:extLst>
            </p:cNvPr>
            <p:cNvSpPr txBox="1"/>
            <p:nvPr/>
          </p:nvSpPr>
          <p:spPr>
            <a:xfrm>
              <a:off x="1350247" y="5043034"/>
              <a:ext cx="1895071" cy="400110"/>
            </a:xfrm>
            <a:prstGeom prst="rect">
              <a:avLst/>
            </a:prstGeom>
            <a:noFill/>
          </p:spPr>
          <p:txBody>
            <a:bodyPr wrap="none" rtlCol="0">
              <a:spAutoFit/>
            </a:bodyPr>
            <a:lstStyle/>
            <a:p>
              <a:pPr algn="l"/>
              <a:r>
                <a:rPr lang="en-US" sz="2000" dirty="0">
                  <a:solidFill>
                    <a:srgbClr val="0000CC"/>
                  </a:solidFill>
                </a:rPr>
                <a:t>Global function</a:t>
              </a:r>
            </a:p>
          </p:txBody>
        </p:sp>
        <p:sp>
          <p:nvSpPr>
            <p:cNvPr id="16" name="TextBox 15">
              <a:extLst>
                <a:ext uri="{FF2B5EF4-FFF2-40B4-BE49-F238E27FC236}">
                  <a16:creationId xmlns:a16="http://schemas.microsoft.com/office/drawing/2014/main" id="{C161BF30-BAE4-4198-A02C-5216805D6E40}"/>
                </a:ext>
              </a:extLst>
            </p:cNvPr>
            <p:cNvSpPr txBox="1"/>
            <p:nvPr/>
          </p:nvSpPr>
          <p:spPr>
            <a:xfrm>
              <a:off x="3136622" y="5037288"/>
              <a:ext cx="1965603" cy="400110"/>
            </a:xfrm>
            <a:prstGeom prst="rect">
              <a:avLst/>
            </a:prstGeom>
            <a:noFill/>
          </p:spPr>
          <p:txBody>
            <a:bodyPr wrap="none" rtlCol="0">
              <a:spAutoFit/>
            </a:bodyPr>
            <a:lstStyle/>
            <a:p>
              <a:pPr algn="l"/>
              <a:r>
                <a:rPr lang="en-US" sz="2000" dirty="0">
                  <a:solidFill>
                    <a:srgbClr val="0000CC"/>
                  </a:solidFill>
                </a:rPr>
                <a:t>Local departure</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664F02-F57A-40BF-800F-B4A18A254261}"/>
                  </a:ext>
                </a:extLst>
              </p:cNvPr>
              <p:cNvSpPr txBox="1"/>
              <p:nvPr/>
            </p:nvSpPr>
            <p:spPr>
              <a:xfrm>
                <a:off x="822325" y="1344670"/>
                <a:ext cx="7077579" cy="208217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𝑧</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b="1">
                          <a:latin typeface="Cambria Math" panose="02040503050406030204" pitchFamily="18" charset="0"/>
                        </a:rPr>
                        <m:t>𝐰</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𝑥</m:t>
                              </m:r>
                            </m:e>
                          </m:d>
                        </m:e>
                        <m:sup>
                          <m:r>
                            <m:rPr>
                              <m:sty m:val="p"/>
                            </m:rPr>
                            <a:rPr lang="en-US" sz="2400">
                              <a:latin typeface="Cambria Math" panose="02040503050406030204" pitchFamily="18" charset="0"/>
                            </a:rPr>
                            <m:t>T</m:t>
                          </m:r>
                        </m:sup>
                      </m:sSup>
                      <m:r>
                        <a:rPr lang="en-US" sz="2400" b="1" smtClean="0">
                          <a:latin typeface="Cambria Math" panose="02040503050406030204" pitchFamily="18" charset="0"/>
                        </a:rPr>
                        <m:t>𝐲</m:t>
                      </m:r>
                    </m:oMath>
                  </m:oMathPara>
                </a14:m>
                <a:endParaRPr lang="en-US" sz="2400" b="1" dirty="0">
                  <a:latin typeface="Cambria Math" panose="02040503050406030204" pitchFamily="18" charset="0"/>
                </a:endParaRPr>
              </a:p>
              <a:p>
                <a:r>
                  <a:rPr lang="en-US" sz="2400" b="1" dirty="0"/>
                  <a:t>        </a:t>
                </a:r>
                <a14:m>
                  <m:oMath xmlns:m="http://schemas.openxmlformats.org/officeDocument/2006/math">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d>
                          <m:dPr>
                            <m:ctrlPr>
                              <a:rPr lang="en-US" sz="2400" b="1" i="1" smtClean="0">
                                <a:latin typeface="Cambria Math" panose="02040503050406030204" pitchFamily="18"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a:latin typeface="Cambria Math" panose="02040503050406030204" pitchFamily="18" charset="0"/>
                                <a:cs typeface="Arial" panose="020B0604020202020204" pitchFamily="34" charset="0"/>
                              </a:rPr>
                              <m:t>𝐫</m:t>
                            </m:r>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a:latin typeface="Cambria Math" panose="02040503050406030204" pitchFamily="18" charset="0"/>
                                <a:cs typeface="Arial" panose="020B0604020202020204" pitchFamily="34" charset="0"/>
                              </a:rPr>
                              <m:t>𝐗</m:t>
                            </m:r>
                            <m:f>
                              <m:fPr>
                                <m:ctrlPr>
                                  <a:rPr lang="en-US" sz="2400" i="1">
                                    <a:latin typeface="Cambria Math" panose="02040503050406030204" pitchFamily="18" charset="0"/>
                                    <a:cs typeface="Arial" panose="020B0604020202020204" pitchFamily="34" charset="0"/>
                                  </a:rPr>
                                </m:ctrlPr>
                              </m:fPr>
                              <m:num>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𝛌</m:t>
                                    </m:r>
                                  </m:e>
                                  <m:sup>
                                    <m:r>
                                      <m:rPr>
                                        <m:sty m:val="p"/>
                                      </m:rPr>
                                      <a:rPr lang="en-US" sz="2400">
                                        <a:latin typeface="Cambria Math" panose="02040503050406030204" pitchFamily="18" charset="0"/>
                                        <a:cs typeface="Arial" panose="020B0604020202020204" pitchFamily="34" charset="0"/>
                                      </a:rPr>
                                      <m:t>T</m:t>
                                    </m:r>
                                  </m:sup>
                                </m:sSup>
                              </m:num>
                              <m:den>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en>
                            </m:f>
                          </m:e>
                        </m:d>
                      </m:e>
                      <m:sup>
                        <m:r>
                          <m:rPr>
                            <m:sty m:val="p"/>
                          </m:rPr>
                          <a:rPr lang="en-US" sz="2400" b="0" i="0" smtClean="0">
                            <a:latin typeface="Cambria Math" panose="02040503050406030204" pitchFamily="18" charset="0"/>
                          </a:rPr>
                          <m:t>T</m:t>
                        </m:r>
                      </m:sup>
                    </m:sSup>
                    <m:r>
                      <a:rPr lang="en-US" sz="2400" b="1" i="0" smtClean="0">
                        <a:latin typeface="Cambria Math" panose="02040503050406030204" pitchFamily="18" charset="0"/>
                      </a:rPr>
                      <m:t>𝐲</m:t>
                    </m:r>
                  </m:oMath>
                </a14:m>
                <a:endParaRPr lang="en-US" sz="2400" b="1" dirty="0"/>
              </a:p>
              <a:p>
                <a:r>
                  <a:rPr lang="en-US" sz="2400" b="1" dirty="0"/>
                  <a:t>        </a:t>
                </a:r>
                <a14:m>
                  <m:oMath xmlns:m="http://schemas.openxmlformats.org/officeDocument/2006/math">
                    <m:r>
                      <a:rPr lang="en-US" sz="2400" b="1"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𝐫</m:t>
                        </m:r>
                      </m:e>
                      <m:sup>
                        <m:r>
                          <m:rPr>
                            <m:sty m:val="p"/>
                          </m:rPr>
                          <a:rPr lang="en-US" sz="2400" b="0" i="0" smtClean="0">
                            <a:latin typeface="Cambria Math" panose="02040503050406030204" pitchFamily="18" charset="0"/>
                          </a:rPr>
                          <m:t>T</m:t>
                        </m:r>
                      </m:sup>
                    </m:sSup>
                    <m:sSup>
                      <m:sSupPr>
                        <m:ctrlPr>
                          <a:rPr lang="en-US" sz="2400" b="0" i="1" smtClean="0">
                            <a:latin typeface="Cambria Math" panose="02040503050406030204" pitchFamily="18" charset="0"/>
                          </a:rPr>
                        </m:ctrlPr>
                      </m:sSupPr>
                      <m:e>
                        <m:r>
                          <a:rPr lang="en-US" sz="2400" b="1" i="0" smtClean="0">
                            <a:latin typeface="Cambria Math" panose="02040503050406030204" pitchFamily="18" charset="0"/>
                          </a:rPr>
                          <m:t>𝐑</m:t>
                        </m:r>
                      </m:e>
                      <m:sup>
                        <m:r>
                          <a:rPr lang="en-US" sz="2400" b="0" i="1" smtClean="0">
                            <a:latin typeface="Cambria Math" panose="02040503050406030204" pitchFamily="18" charset="0"/>
                          </a:rPr>
                          <m:t>−1</m:t>
                        </m:r>
                      </m:sup>
                    </m:sSup>
                    <m:r>
                      <a:rPr lang="en-US" sz="2400" b="1" i="0" smtClean="0">
                        <a:latin typeface="Cambria Math" panose="02040503050406030204" pitchFamily="18" charset="0"/>
                      </a:rPr>
                      <m:t>𝐲</m:t>
                    </m:r>
                    <m:r>
                      <a:rPr lang="en-US" sz="2400" b="0" i="1" smtClean="0">
                        <a:latin typeface="Cambria Math" panose="02040503050406030204" pitchFamily="18" charset="0"/>
                      </a:rPr>
                      <m:t>+</m:t>
                    </m:r>
                  </m:oMath>
                </a14:m>
                <a:r>
                  <a:rPr lang="en-US" sz="2400" dirty="0">
                    <a:cs typeface="Arial" panose="020B0604020202020204" pitchFamily="34" charset="0"/>
                  </a:rPr>
                  <a:t>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b="1">
                            <a:latin typeface="Cambria Math" panose="02040503050406030204" pitchFamily="18" charset="0"/>
                            <a:cs typeface="Arial" panose="020B0604020202020204" pitchFamily="34" charset="0"/>
                          </a:rPr>
                          <m:t>𝛌</m:t>
                        </m:r>
                      </m:num>
                      <m:den>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en>
                    </m:f>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𝐗</m:t>
                        </m:r>
                      </m:e>
                      <m:sup>
                        <m:r>
                          <m:rPr>
                            <m:sty m:val="p"/>
                          </m:rPr>
                          <a:rPr lang="en-US" sz="2400" b="0" i="0" smtClean="0">
                            <a:latin typeface="Cambria Math" panose="02040503050406030204" pitchFamily="18" charset="0"/>
                            <a:cs typeface="Arial" panose="020B0604020202020204" pitchFamily="34" charset="0"/>
                          </a:rPr>
                          <m:t>T</m:t>
                        </m:r>
                      </m:sup>
                    </m:sSup>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𝐑</m:t>
                        </m:r>
                      </m:e>
                      <m:sup>
                        <m:r>
                          <a:rPr lang="en-US" sz="2400" b="0" i="1" smtClean="0">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𝐲</m:t>
                    </m:r>
                  </m:oMath>
                </a14:m>
                <a:endParaRPr lang="en-US" sz="2400" b="1" i="0" dirty="0">
                  <a:latin typeface="Cambria Math" panose="02040503050406030204" pitchFamily="18" charset="0"/>
                  <a:cs typeface="Arial" panose="020B0604020202020204" pitchFamily="34" charset="0"/>
                </a:endParaRPr>
              </a:p>
              <a:p>
                <a:r>
                  <a:rPr lang="en-US" sz="2400" b="1" dirty="0">
                    <a:cs typeface="Arial" panose="020B0604020202020204" pitchFamily="34" charset="0"/>
                  </a:rPr>
                  <a:t>        </a:t>
                </a:r>
                <a14:m>
                  <m:oMath xmlns:m="http://schemas.openxmlformats.org/officeDocument/2006/math">
                    <m:r>
                      <a:rPr lang="en-US" sz="2400" b="1"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r>
                      <a:rPr lang="en-US" sz="2400" b="1">
                        <a:latin typeface="Cambria Math" panose="02040503050406030204" pitchFamily="18" charset="0"/>
                      </a:rPr>
                      <m:t>𝐲</m:t>
                    </m:r>
                    <m:r>
                      <a:rPr lang="en-US" sz="2400" b="1" i="0" smtClean="0">
                        <a:latin typeface="Cambria Math" panose="02040503050406030204" pitchFamily="18" charset="0"/>
                      </a:rPr>
                      <m:t>+(</m:t>
                    </m:r>
                    <m:r>
                      <a:rPr lang="en-US" sz="2400" b="1" i="0" smtClean="0">
                        <a:latin typeface="Cambria Math" panose="02040503050406030204" pitchFamily="18" charset="0"/>
                      </a:rPr>
                      <m:t>𝛏</m:t>
                    </m:r>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𝐫</m:t>
                        </m:r>
                      </m:e>
                      <m:sup>
                        <m:r>
                          <m:rPr>
                            <m:sty m:val="p"/>
                          </m:rPr>
                          <a:rPr lang="en-US" sz="2400" b="0" i="0" smtClean="0">
                            <a:latin typeface="Cambria Math" panose="02040503050406030204" pitchFamily="18" charset="0"/>
                          </a:rPr>
                          <m:t>T</m:t>
                        </m:r>
                      </m:sup>
                    </m:sSup>
                    <m:sSup>
                      <m:sSupPr>
                        <m:ctrlPr>
                          <a:rPr lang="en-US" sz="2400" b="1" i="1" smtClean="0">
                            <a:latin typeface="Cambria Math" panose="02040503050406030204" pitchFamily="18" charset="0"/>
                          </a:rPr>
                        </m:ctrlPr>
                      </m:sSupPr>
                      <m:e>
                        <m:r>
                          <a:rPr lang="en-US" sz="2400" b="1" i="0" smtClean="0">
                            <a:latin typeface="Cambria Math" panose="02040503050406030204" pitchFamily="18" charset="0"/>
                          </a:rPr>
                          <m:t>𝐑</m:t>
                        </m:r>
                      </m:e>
                      <m:sup>
                        <m:r>
                          <a:rPr lang="en-US" sz="2400" b="0" i="1" smtClean="0">
                            <a:latin typeface="Cambria Math" panose="02040503050406030204" pitchFamily="18" charset="0"/>
                          </a:rPr>
                          <m:t>−1</m:t>
                        </m:r>
                      </m:sup>
                    </m:sSup>
                    <m:r>
                      <a:rPr lang="en-US" sz="2400" b="1" i="0" smtClean="0">
                        <a:latin typeface="Cambria Math" panose="02040503050406030204" pitchFamily="18" charset="0"/>
                      </a:rPr>
                      <m:t>𝐗</m:t>
                    </m:r>
                    <m:r>
                      <a:rPr lang="en-US" sz="2400" b="1" i="0" smtClean="0">
                        <a:latin typeface="Cambria Math" panose="02040503050406030204" pitchFamily="18" charset="0"/>
                      </a:rPr>
                      <m:t>)</m:t>
                    </m:r>
                    <m:sSup>
                      <m:sSupPr>
                        <m:ctrlPr>
                          <a:rPr lang="en-US" sz="2400" i="1">
                            <a:latin typeface="Cambria Math" panose="02040503050406030204" pitchFamily="18" charset="0"/>
                            <a:cs typeface="Arial" panose="020B0604020202020204" pitchFamily="34" charset="0"/>
                          </a:rPr>
                        </m:ctrlPr>
                      </m:sSupPr>
                      <m:e>
                        <m:d>
                          <m:dPr>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𝐗</m:t>
                                </m:r>
                              </m:e>
                              <m:sup>
                                <m:r>
                                  <m:rPr>
                                    <m:sty m:val="p"/>
                                  </m:rPr>
                                  <a:rPr lang="en-US" sz="2400">
                                    <a:latin typeface="Cambria Math" panose="02040503050406030204" pitchFamily="18" charset="0"/>
                                    <a:cs typeface="Arial" panose="020B0604020202020204" pitchFamily="34" charset="0"/>
                                  </a:rPr>
                                  <m:t>T</m:t>
                                </m:r>
                              </m:sup>
                            </m:sSup>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a:latin typeface="Cambria Math" panose="02040503050406030204" pitchFamily="18" charset="0"/>
                                <a:cs typeface="Arial" panose="020B0604020202020204" pitchFamily="34" charset="0"/>
                              </a:rPr>
                              <m:t>𝐗</m:t>
                            </m:r>
                          </m:e>
                        </m:d>
                      </m:e>
                      <m:sup>
                        <m:r>
                          <a:rPr lang="en-US" sz="2400" i="1">
                            <a:latin typeface="Cambria Math" panose="02040503050406030204" pitchFamily="18" charset="0"/>
                            <a:cs typeface="Arial" panose="020B0604020202020204" pitchFamily="34" charset="0"/>
                          </a:rPr>
                          <m:t>−1</m:t>
                        </m:r>
                      </m:sup>
                    </m:sSup>
                    <m:d>
                      <m:dPr>
                        <m:begChr m:val="{"/>
                        <m:endChr m:val="}"/>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𝐗</m:t>
                            </m:r>
                          </m:e>
                          <m:sup>
                            <m:r>
                              <a:rPr lang="en-US" sz="2400" i="1">
                                <a:latin typeface="Cambria Math" panose="02040503050406030204" pitchFamily="18" charset="0"/>
                                <a:cs typeface="Arial" panose="020B0604020202020204" pitchFamily="34" charset="0"/>
                              </a:rPr>
                              <m:t>𝑇</m:t>
                            </m:r>
                          </m:sup>
                        </m:sSup>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𝐲</m:t>
                        </m:r>
                      </m:e>
                    </m:d>
                  </m:oMath>
                </a14:m>
                <a:endParaRPr lang="en-US" sz="2400" b="1" dirty="0"/>
              </a:p>
            </p:txBody>
          </p:sp>
        </mc:Choice>
        <mc:Fallback xmlns="">
          <p:sp>
            <p:nvSpPr>
              <p:cNvPr id="18" name="TextBox 17">
                <a:extLst>
                  <a:ext uri="{FF2B5EF4-FFF2-40B4-BE49-F238E27FC236}">
                    <a16:creationId xmlns:a16="http://schemas.microsoft.com/office/drawing/2014/main" id="{A2664F02-F57A-40BF-800F-B4A18A254261}"/>
                  </a:ext>
                </a:extLst>
              </p:cNvPr>
              <p:cNvSpPr txBox="1">
                <a:spLocks noRot="1" noChangeAspect="1" noMove="1" noResize="1" noEditPoints="1" noAdjustHandles="1" noChangeArrowheads="1" noChangeShapeType="1" noTextEdit="1"/>
              </p:cNvSpPr>
              <p:nvPr/>
            </p:nvSpPr>
            <p:spPr>
              <a:xfrm>
                <a:off x="822325" y="1344670"/>
                <a:ext cx="7077579" cy="20821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AED4A3-4160-4F45-85DB-306CE7F17EFD}"/>
                  </a:ext>
                </a:extLst>
              </p:cNvPr>
              <p:cNvSpPr txBox="1"/>
              <p:nvPr/>
            </p:nvSpPr>
            <p:spPr>
              <a:xfrm>
                <a:off x="7697926" y="2666970"/>
                <a:ext cx="201978" cy="28899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1" i="0" smtClean="0">
                              <a:latin typeface="Cambria Math" panose="02040503050406030204" pitchFamily="18" charset="0"/>
                              <a:cs typeface="Arial" panose="020B0604020202020204" pitchFamily="34" charset="0"/>
                            </a:rPr>
                            <m:t>𝛉</m:t>
                          </m:r>
                        </m:e>
                      </m:acc>
                    </m:oMath>
                  </m:oMathPara>
                </a14:m>
                <a:endParaRPr lang="en-US" b="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D6AED4A3-4160-4F45-85DB-306CE7F17EFD}"/>
                  </a:ext>
                </a:extLst>
              </p:cNvPr>
              <p:cNvSpPr txBox="1">
                <a:spLocks noRot="1" noChangeAspect="1" noMove="1" noResize="1" noEditPoints="1" noAdjustHandles="1" noChangeArrowheads="1" noChangeShapeType="1" noTextEdit="1"/>
              </p:cNvSpPr>
              <p:nvPr/>
            </p:nvSpPr>
            <p:spPr>
              <a:xfrm>
                <a:off x="7697926" y="2666970"/>
                <a:ext cx="201978" cy="288990"/>
              </a:xfrm>
              <a:prstGeom prst="rect">
                <a:avLst/>
              </a:prstGeom>
              <a:blipFill>
                <a:blip r:embed="rId4"/>
                <a:stretch>
                  <a:fillRect l="-27273" t="-14583" r="-48485"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95C0608-3607-48EC-91F4-8377C13A4247}"/>
                  </a:ext>
                </a:extLst>
              </p:cNvPr>
              <p:cNvSpPr txBox="1"/>
              <p:nvPr/>
            </p:nvSpPr>
            <p:spPr>
              <a:xfrm>
                <a:off x="873129" y="4054208"/>
                <a:ext cx="4595874" cy="38523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𝑧</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b="1">
                          <a:latin typeface="Cambria Math" panose="02040503050406030204" pitchFamily="18" charset="0"/>
                        </a:rPr>
                        <m:t>𝛏</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𝑥</m:t>
                              </m:r>
                            </m:e>
                          </m:d>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r>
                        <a:rPr lang="en-US" sz="2400" b="0" i="1" smtClean="0">
                          <a:latin typeface="Cambria Math" panose="02040503050406030204" pitchFamily="18" charset="0"/>
                        </a:rPr>
                        <m:t>(</m:t>
                      </m:r>
                      <m:r>
                        <a:rPr lang="en-US" sz="2400" b="1">
                          <a:latin typeface="Cambria Math" panose="02040503050406030204" pitchFamily="18" charset="0"/>
                        </a:rPr>
                        <m:t>𝐲</m:t>
                      </m:r>
                      <m:r>
                        <a:rPr lang="en-US" sz="2400" b="1" i="0" smtClean="0">
                          <a:latin typeface="Cambria Math" panose="02040503050406030204" pitchFamily="18" charset="0"/>
                        </a:rPr>
                        <m:t>−</m:t>
                      </m:r>
                      <m:r>
                        <a:rPr lang="en-US" sz="2400" b="1" i="0" smtClean="0">
                          <a:latin typeface="Cambria Math" panose="02040503050406030204" pitchFamily="18" charset="0"/>
                        </a:rPr>
                        <m:t>𝐗</m:t>
                      </m:r>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b="1" i="0" smtClean="0">
                          <a:latin typeface="Cambria Math" panose="02040503050406030204" pitchFamily="18" charset="0"/>
                          <a:cs typeface="Arial" panose="020B0604020202020204" pitchFamily="34" charset="0"/>
                        </a:rPr>
                        <m:t>)</m:t>
                      </m:r>
                    </m:oMath>
                  </m:oMathPara>
                </a14:m>
                <a:endParaRPr lang="en-US" sz="2400" b="1" dirty="0"/>
              </a:p>
            </p:txBody>
          </p:sp>
        </mc:Choice>
        <mc:Fallback xmlns="">
          <p:sp>
            <p:nvSpPr>
              <p:cNvPr id="19" name="TextBox 18">
                <a:extLst>
                  <a:ext uri="{FF2B5EF4-FFF2-40B4-BE49-F238E27FC236}">
                    <a16:creationId xmlns:a16="http://schemas.microsoft.com/office/drawing/2014/main" id="{495C0608-3607-48EC-91F4-8377C13A4247}"/>
                  </a:ext>
                </a:extLst>
              </p:cNvPr>
              <p:cNvSpPr txBox="1">
                <a:spLocks noRot="1" noChangeAspect="1" noMove="1" noResize="1" noEditPoints="1" noAdjustHandles="1" noChangeArrowheads="1" noChangeShapeType="1" noTextEdit="1"/>
              </p:cNvSpPr>
              <p:nvPr/>
            </p:nvSpPr>
            <p:spPr>
              <a:xfrm>
                <a:off x="873129" y="4054208"/>
                <a:ext cx="4595874" cy="38523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2337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3716C-49BA-4E72-83ED-5FBA8C9866AF}"/>
              </a:ext>
            </a:extLst>
          </p:cNvPr>
          <p:cNvSpPr/>
          <p:nvPr/>
        </p:nvSpPr>
        <p:spPr>
          <a:xfrm>
            <a:off x="1408472" y="1436913"/>
            <a:ext cx="5943600" cy="57331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a:t>For ordinary Kriging, </a:t>
                </a:r>
                <a14:m>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=[1]</m:t>
                    </m:r>
                  </m:oMath>
                </a14:m>
                <a:r>
                  <a:rPr lang="en-US" dirty="0"/>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𝜃</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𝜇</m:t>
                        </m:r>
                      </m:e>
                    </m:acc>
                  </m:oMath>
                </a14:m>
                <a:r>
                  <a:rPr lang="en-US" dirty="0"/>
                  <a:t> (mean of data)</a:t>
                </a:r>
              </a:p>
              <a:p>
                <a:endParaRPr lang="en-US" dirty="0"/>
              </a:p>
              <a:p>
                <a:pPr>
                  <a:spcBef>
                    <a:spcPts val="3600"/>
                  </a:spcBef>
                </a:pPr>
                <a:r>
                  <a:rPr lang="en-US" dirty="0"/>
                  <a:t>Linear in </a:t>
                </a:r>
                <a14:m>
                  <m:oMath xmlns:m="http://schemas.openxmlformats.org/officeDocument/2006/math">
                    <m:r>
                      <a:rPr lang="en-US" b="1" i="0" dirty="0" smtClean="0">
                        <a:latin typeface="Cambria Math" panose="02040503050406030204" pitchFamily="18" charset="0"/>
                      </a:rPr>
                      <m:t>𝐫</m:t>
                    </m:r>
                    <m:r>
                      <a:rPr lang="en-US" i="1" dirty="0">
                        <a:latin typeface="Cambria Math" panose="02040503050406030204" pitchFamily="18" charset="0"/>
                      </a:rPr>
                      <m:t>(</m:t>
                    </m:r>
                    <m:r>
                      <a:rPr lang="en-US" b="0" i="1" dirty="0">
                        <a:latin typeface="Cambria Math" panose="02040503050406030204" pitchFamily="18" charset="0"/>
                      </a:rPr>
                      <m:t>𝑥</m:t>
                    </m:r>
                    <m:r>
                      <a:rPr lang="en-US" i="1" dirty="0">
                        <a:latin typeface="Cambria Math" panose="02040503050406030204" pitchFamily="18" charset="0"/>
                      </a:rPr>
                      <m:t>)</m:t>
                    </m:r>
                  </m:oMath>
                </a14:m>
                <a:r>
                  <a:rPr lang="en-US" dirty="0"/>
                  <a:t> that the radial basis </a:t>
                </a:r>
                <a:br>
                  <a:rPr lang="en-US" dirty="0"/>
                </a:br>
                <a:r>
                  <a:rPr lang="en-US" dirty="0"/>
                  <a:t>can be viewed as basis functions</a:t>
                </a:r>
              </a:p>
              <a:p>
                <a:r>
                  <a:rPr lang="en-US" dirty="0"/>
                  <a:t>The prediction is linear in the data </a:t>
                </a:r>
                <a:r>
                  <a:rPr lang="en-US" b="1" dirty="0"/>
                  <a:t>y</a:t>
                </a:r>
                <a:r>
                  <a:rPr lang="en-US" dirty="0"/>
                  <a:t>, in common with linear regression, but </a:t>
                </a:r>
                <a:r>
                  <a:rPr lang="en-US" b="1" dirty="0"/>
                  <a:t>b</a:t>
                </a:r>
                <a:r>
                  <a:rPr lang="en-US" dirty="0"/>
                  <a:t> is not calculated by minimizing MSE.</a:t>
                </a:r>
              </a:p>
              <a:p>
                <a:pPr lvl="1"/>
                <a:r>
                  <a:rPr lang="en-US" dirty="0"/>
                  <a:t>the basis function, </a:t>
                </a:r>
                <a14:m>
                  <m:oMath xmlns:m="http://schemas.openxmlformats.org/officeDocument/2006/math">
                    <m:r>
                      <a:rPr lang="en-US" b="1" i="0" smtClean="0">
                        <a:latin typeface="Cambria Math" panose="02040503050406030204" pitchFamily="18" charset="0"/>
                      </a:rPr>
                      <m:t>𝐫</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unknown, in that the correlation matrix, </a:t>
                </a:r>
                <a14:m>
                  <m:oMath xmlns:m="http://schemas.openxmlformats.org/officeDocument/2006/math">
                    <m:r>
                      <a:rPr lang="en-US" b="1" i="0" smtClean="0">
                        <a:latin typeface="Cambria Math" panose="02040503050406030204" pitchFamily="18" charset="0"/>
                      </a:rPr>
                      <m:t>𝐑</m:t>
                    </m:r>
                  </m:oMath>
                </a14:m>
                <a:r>
                  <a:rPr lang="en-US" dirty="0"/>
                  <a:t>, needs to be estimated from the data</a:t>
                </a:r>
              </a:p>
              <a:p>
                <a:r>
                  <a:rPr lang="en-US" dirty="0"/>
                  <a:t>Note that far away from data,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𝑧</m:t>
                        </m:r>
                      </m:e>
                    </m:acc>
                    <m:r>
                      <a:rPr lang="en-US">
                        <a:latin typeface="Cambria Math" panose="02040503050406030204" pitchFamily="18" charset="0"/>
                      </a:rPr>
                      <m:t>(</m:t>
                    </m:r>
                    <m:r>
                      <a:rPr lang="en-US">
                        <a:latin typeface="Cambria Math" panose="02040503050406030204" pitchFamily="18" charset="0"/>
                      </a:rPr>
                      <m:t>𝐱</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𝜇</m:t>
                        </m:r>
                      </m:e>
                    </m:acc>
                  </m:oMath>
                </a14:m>
                <a:r>
                  <a:rPr lang="en-US" dirty="0"/>
                  <a:t> (not good for substantial extrapolation)</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929" t="-542" r="-71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Simplification for ordinary Kriging</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722AAF-C12E-4FD0-A227-A797E724D074}"/>
                  </a:ext>
                </a:extLst>
              </p:cNvPr>
              <p:cNvSpPr txBox="1"/>
              <p:nvPr/>
            </p:nvSpPr>
            <p:spPr>
              <a:xfrm>
                <a:off x="1549809" y="1535634"/>
                <a:ext cx="5866991" cy="37587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𝑧</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𝜇</m:t>
                          </m:r>
                        </m:e>
                      </m:acc>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𝑥</m:t>
                              </m:r>
                            </m:e>
                          </m:d>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1">
                              <a:latin typeface="Cambria Math" panose="02040503050406030204" pitchFamily="18" charset="0"/>
                            </a:rPr>
                            <m:t>𝐲</m:t>
                          </m:r>
                          <m:r>
                            <a:rPr lang="en-US" sz="2400" b="1" i="0" smtClean="0">
                              <a:latin typeface="Cambria Math" panose="02040503050406030204" pitchFamily="18" charset="0"/>
                            </a:rPr>
                            <m:t>−</m:t>
                          </m:r>
                          <m:r>
                            <a:rPr lang="en-US" sz="2400" b="1" i="0" smtClean="0">
                              <a:latin typeface="Cambria Math" panose="02040503050406030204" pitchFamily="18" charset="0"/>
                            </a:rPr>
                            <m:t>𝟏</m:t>
                          </m:r>
                          <m:acc>
                            <m:accPr>
                              <m:chr m:val="̂"/>
                              <m:ctrlPr>
                                <a:rPr lang="en-US" sz="2400" i="1">
                                  <a:latin typeface="Cambria Math" panose="02040503050406030204" pitchFamily="18" charset="0"/>
                                </a:rPr>
                              </m:ctrlPr>
                            </m:accPr>
                            <m:e>
                              <m:r>
                                <a:rPr lang="en-US" sz="2400" i="1">
                                  <a:latin typeface="Cambria Math" panose="02040503050406030204" pitchFamily="18" charset="0"/>
                                </a:rPr>
                                <m:t>𝜇</m:t>
                              </m:r>
                            </m:e>
                          </m:acc>
                        </m:e>
                      </m:d>
                      <m:r>
                        <a:rPr lang="en-US" sz="2400" b="1" i="0" smtClean="0">
                          <a:latin typeface="Cambria Math" panose="02040503050406030204" pitchFamily="18" charset="0"/>
                          <a:cs typeface="Arial" panose="020B0604020202020204" pitchFamily="34"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𝜇</m:t>
                          </m:r>
                        </m:e>
                      </m:acc>
                      <m:r>
                        <a:rPr lang="en-US" sz="2400" i="1">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𝐛</m:t>
                          </m:r>
                        </m:e>
                        <m:sup>
                          <m:r>
                            <m:rPr>
                              <m:sty m:val="p"/>
                            </m:rPr>
                            <a:rPr lang="en-US" sz="2400" b="0" i="0" smtClean="0">
                              <a:latin typeface="Cambria Math" panose="02040503050406030204" pitchFamily="18" charset="0"/>
                              <a:cs typeface="Arial" panose="020B0604020202020204" pitchFamily="34" charset="0"/>
                            </a:rPr>
                            <m:t>T</m:t>
                          </m:r>
                        </m:sup>
                      </m:sSup>
                      <m:r>
                        <a:rPr lang="en-US" sz="2400" b="1" i="0" smtClean="0">
                          <a:latin typeface="Cambria Math" panose="02040503050406030204" pitchFamily="18" charset="0"/>
                          <a:cs typeface="Arial" panose="020B0604020202020204" pitchFamily="34" charset="0"/>
                        </a:rPr>
                        <m:t>𝐫</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𝑥</m:t>
                      </m:r>
                      <m:r>
                        <a:rPr lang="en-US" sz="2400" b="0" i="1" smtClean="0">
                          <a:latin typeface="Cambria Math" panose="02040503050406030204" pitchFamily="18" charset="0"/>
                          <a:cs typeface="Arial" panose="020B0604020202020204" pitchFamily="34" charset="0"/>
                        </a:rPr>
                        <m:t>)</m:t>
                      </m:r>
                    </m:oMath>
                  </m:oMathPara>
                </a14:m>
                <a:endParaRPr lang="en-US" sz="2400" b="1" dirty="0"/>
              </a:p>
            </p:txBody>
          </p:sp>
        </mc:Choice>
        <mc:Fallback xmlns="">
          <p:sp>
            <p:nvSpPr>
              <p:cNvPr id="8" name="TextBox 7">
                <a:extLst>
                  <a:ext uri="{FF2B5EF4-FFF2-40B4-BE49-F238E27FC236}">
                    <a16:creationId xmlns:a16="http://schemas.microsoft.com/office/drawing/2014/main" id="{76722AAF-C12E-4FD0-A227-A797E724D074}"/>
                  </a:ext>
                </a:extLst>
              </p:cNvPr>
              <p:cNvSpPr txBox="1">
                <a:spLocks noRot="1" noChangeAspect="1" noMove="1" noResize="1" noEditPoints="1" noAdjustHandles="1" noChangeArrowheads="1" noChangeShapeType="1" noTextEdit="1"/>
              </p:cNvSpPr>
              <p:nvPr/>
            </p:nvSpPr>
            <p:spPr>
              <a:xfrm>
                <a:off x="1549809" y="1535634"/>
                <a:ext cx="5866991" cy="375872"/>
              </a:xfrm>
              <a:prstGeom prst="rect">
                <a:avLst/>
              </a:prstGeom>
              <a:blipFill>
                <a:blip r:embed="rId7"/>
                <a:stretch>
                  <a:fillRect l="-1246" t="-12903" r="-104"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4AD7520-4961-4BA3-8A96-E4B16702C15F}"/>
                  </a:ext>
                </a:extLst>
              </p:cNvPr>
              <p:cNvSpPr txBox="1"/>
              <p:nvPr/>
            </p:nvSpPr>
            <p:spPr>
              <a:xfrm>
                <a:off x="5351318" y="2163192"/>
                <a:ext cx="3382080"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𝑟</m:t>
                          </m:r>
                        </m:e>
                        <m:sub>
                          <m:r>
                            <a:rPr lang="en-US" b="0" i="1" smtClean="0">
                              <a:latin typeface="Cambria Math" panose="02040503050406030204" pitchFamily="18" charset="0"/>
                              <a:cs typeface="Arial" panose="020B0604020202020204" pitchFamily="34" charset="0"/>
                            </a:rPr>
                            <m:t>𝑖</m:t>
                          </m:r>
                        </m:sub>
                      </m:sSub>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𝑥</m:t>
                          </m:r>
                        </m:e>
                      </m:d>
                      <m:r>
                        <a:rPr lang="en-US" b="0" i="1" smtClean="0">
                          <a:latin typeface="Cambria Math" panose="02040503050406030204" pitchFamily="18" charset="0"/>
                          <a:cs typeface="Arial" panose="020B0604020202020204" pitchFamily="34" charset="0"/>
                        </a:rPr>
                        <m:t>=</m:t>
                      </m:r>
                      <m:func>
                        <m:funcPr>
                          <m:ctrlPr>
                            <a:rPr lang="en-US" b="0" i="1" smtClean="0">
                              <a:latin typeface="Cambria Math" panose="02040503050406030204" pitchFamily="18" charset="0"/>
                              <a:cs typeface="Arial" panose="020B0604020202020204" pitchFamily="34" charset="0"/>
                            </a:rPr>
                          </m:ctrlPr>
                        </m:funcPr>
                        <m:fName>
                          <m:r>
                            <m:rPr>
                              <m:sty m:val="p"/>
                            </m:rPr>
                            <a:rPr lang="en-US" b="0" i="0" smtClean="0">
                              <a:latin typeface="Cambria Math" panose="02040503050406030204" pitchFamily="18" charset="0"/>
                              <a:cs typeface="Arial" panose="020B0604020202020204" pitchFamily="34" charset="0"/>
                            </a:rPr>
                            <m:t>exp</m:t>
                          </m:r>
                        </m:fName>
                        <m:e>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m:t>
                              </m:r>
                              <m:nary>
                                <m:naryPr>
                                  <m:chr m:val="∑"/>
                                  <m:ctrlPr>
                                    <a:rPr lang="en-US" b="0" i="1" smtClean="0">
                                      <a:latin typeface="Cambria Math" panose="02040503050406030204" pitchFamily="18" charset="0"/>
                                      <a:cs typeface="Arial" panose="020B0604020202020204" pitchFamily="34" charset="0"/>
                                    </a:rPr>
                                  </m:ctrlPr>
                                </m:naryPr>
                                <m:sub>
                                  <m:r>
                                    <m:rPr>
                                      <m:brk m:alnAt="23"/>
                                    </m:rPr>
                                    <a:rPr lang="en-US" b="0" i="1" smtClean="0">
                                      <a:latin typeface="Cambria Math" panose="02040503050406030204" pitchFamily="18" charset="0"/>
                                      <a:cs typeface="Arial" panose="020B0604020202020204" pitchFamily="34" charset="0"/>
                                    </a:rPr>
                                    <m:t>𝑘</m:t>
                                  </m:r>
                                  <m:r>
                                    <a:rPr lang="en-US" b="0" i="1" smtClean="0">
                                      <a:latin typeface="Cambria Math" panose="02040503050406030204" pitchFamily="18" charset="0"/>
                                      <a:cs typeface="Arial" panose="020B0604020202020204" pitchFamily="34" charset="0"/>
                                    </a:rPr>
                                    <m:t>=1</m:t>
                                  </m:r>
                                </m:sub>
                                <m:sup>
                                  <m:r>
                                    <a:rPr lang="en-US" b="0" i="1" smtClean="0">
                                      <a:latin typeface="Cambria Math" panose="02040503050406030204" pitchFamily="18" charset="0"/>
                                      <a:cs typeface="Arial" panose="020B0604020202020204" pitchFamily="34" charset="0"/>
                                    </a:rPr>
                                    <m:t>𝑛</m:t>
                                  </m:r>
                                </m:sup>
                                <m:e>
                                  <m:sSup>
                                    <m:sSupPr>
                                      <m:ctrlPr>
                                        <a:rPr lang="en-US" b="0" i="1" smtClean="0">
                                          <a:latin typeface="Cambria Math" panose="02040503050406030204" pitchFamily="18" charset="0"/>
                                          <a:cs typeface="Arial" panose="020B0604020202020204" pitchFamily="34" charset="0"/>
                                        </a:rPr>
                                      </m:ctrlPr>
                                    </m:sSupPr>
                                    <m:e>
                                      <m:d>
                                        <m:dPr>
                                          <m:ctrlPr>
                                            <a:rPr lang="en-US" b="0" i="1" smtClean="0">
                                              <a:latin typeface="Cambria Math" panose="02040503050406030204" pitchFamily="18" charset="0"/>
                                              <a:cs typeface="Arial" panose="020B0604020202020204" pitchFamily="34" charset="0"/>
                                            </a:rPr>
                                          </m:ctrlPr>
                                        </m:dPr>
                                        <m:e>
                                          <m:f>
                                            <m:fPr>
                                              <m:ctrlPr>
                                                <a:rPr lang="en-US" b="0" i="1" smtClean="0">
                                                  <a:latin typeface="Cambria Math" panose="02040503050406030204" pitchFamily="18" charset="0"/>
                                                  <a:cs typeface="Arial" panose="020B0604020202020204" pitchFamily="34" charset="0"/>
                                                </a:rPr>
                                              </m:ctrlPr>
                                            </m:fPr>
                                            <m:num>
                                              <m:sSubSup>
                                                <m:sSubSupPr>
                                                  <m:ctrlPr>
                                                    <a:rPr lang="en-US" i="1">
                                                      <a:latin typeface="Cambria Math" panose="02040503050406030204" pitchFamily="18" charset="0"/>
                                                      <a:cs typeface="Arial" panose="020B0604020202020204" pitchFamily="34" charset="0"/>
                                                    </a:rPr>
                                                  </m:ctrlPr>
                                                </m:sSubSupPr>
                                                <m:e>
                                                  <m:r>
                                                    <a:rPr lang="en-US" i="1">
                                                      <a:latin typeface="Cambria Math" panose="02040503050406030204" pitchFamily="18" charset="0"/>
                                                      <a:cs typeface="Arial" panose="020B0604020202020204" pitchFamily="34" charset="0"/>
                                                    </a:rPr>
                                                    <m:t>𝑥</m:t>
                                                  </m:r>
                                                </m:e>
                                                <m:sub>
                                                  <m:r>
                                                    <a:rPr lang="en-US" i="1">
                                                      <a:latin typeface="Cambria Math" panose="02040503050406030204" pitchFamily="18" charset="0"/>
                                                      <a:cs typeface="Arial" panose="020B0604020202020204" pitchFamily="34" charset="0"/>
                                                    </a:rPr>
                                                    <m:t>𝑘</m:t>
                                                  </m:r>
                                                </m:sub>
                                                <m:sup>
                                                  <m:d>
                                                    <m:dPr>
                                                      <m:ctrlPr>
                                                        <a:rPr lang="en-US" i="1">
                                                          <a:latin typeface="Cambria Math" panose="02040503050406030204" pitchFamily="18" charset="0"/>
                                                          <a:cs typeface="Arial" panose="020B0604020202020204" pitchFamily="34" charset="0"/>
                                                        </a:rPr>
                                                      </m:ctrlPr>
                                                    </m:dPr>
                                                    <m:e>
                                                      <m:r>
                                                        <a:rPr lang="en-US" i="1">
                                                          <a:latin typeface="Cambria Math" panose="02040503050406030204" pitchFamily="18" charset="0"/>
                                                          <a:cs typeface="Arial" panose="020B0604020202020204" pitchFamily="34" charset="0"/>
                                                        </a:rPr>
                                                        <m:t>𝑖</m:t>
                                                      </m:r>
                                                    </m:e>
                                                  </m:d>
                                                </m:sup>
                                              </m:sSubSup>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𝑥</m:t>
                                                  </m:r>
                                                </m:e>
                                                <m:sub>
                                                  <m:r>
                                                    <a:rPr lang="en-US" i="1">
                                                      <a:latin typeface="Cambria Math" panose="02040503050406030204" pitchFamily="18" charset="0"/>
                                                      <a:cs typeface="Arial" panose="020B0604020202020204" pitchFamily="34" charset="0"/>
                                                    </a:rPr>
                                                    <m:t>𝑘</m:t>
                                                  </m:r>
                                                </m:sub>
                                              </m:sSub>
                                            </m:num>
                                            <m:den>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h</m:t>
                                                  </m:r>
                                                </m:e>
                                                <m:sub>
                                                  <m:r>
                                                    <a:rPr lang="en-US" b="0" i="1" smtClean="0">
                                                      <a:latin typeface="Cambria Math" panose="02040503050406030204" pitchFamily="18" charset="0"/>
                                                      <a:cs typeface="Arial" panose="020B0604020202020204" pitchFamily="34" charset="0"/>
                                                    </a:rPr>
                                                    <m:t>𝑘</m:t>
                                                  </m:r>
                                                </m:sub>
                                              </m:sSub>
                                            </m:den>
                                          </m:f>
                                        </m:e>
                                      </m:d>
                                    </m:e>
                                    <m:sup>
                                      <m:r>
                                        <a:rPr lang="en-US" b="0" i="1" smtClean="0">
                                          <a:latin typeface="Cambria Math" panose="02040503050406030204" pitchFamily="18" charset="0"/>
                                          <a:cs typeface="Arial" panose="020B0604020202020204" pitchFamily="34" charset="0"/>
                                        </a:rPr>
                                        <m:t>2</m:t>
                                      </m:r>
                                    </m:sup>
                                  </m:sSup>
                                </m:e>
                              </m:nary>
                            </m:e>
                          </m:d>
                        </m:e>
                      </m:func>
                    </m:oMath>
                  </m:oMathPara>
                </a14:m>
                <a:endParaRPr lang="en-US"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4AD7520-4961-4BA3-8A96-E4B16702C15F}"/>
                  </a:ext>
                </a:extLst>
              </p:cNvPr>
              <p:cNvSpPr txBox="1">
                <a:spLocks noRot="1" noChangeAspect="1" noMove="1" noResize="1" noEditPoints="1" noAdjustHandles="1" noChangeArrowheads="1" noChangeShapeType="1" noTextEdit="1"/>
              </p:cNvSpPr>
              <p:nvPr/>
            </p:nvSpPr>
            <p:spPr>
              <a:xfrm>
                <a:off x="5351318" y="2163192"/>
                <a:ext cx="3382080" cy="891719"/>
              </a:xfrm>
              <a:prstGeom prst="rect">
                <a:avLst/>
              </a:prstGeom>
              <a:blipFill>
                <a:blip r:embed="rId8"/>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332743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2446475-DE3C-4C31-B977-91FD16BC684B}"/>
                  </a:ext>
                </a:extLst>
              </p:cNvPr>
              <p:cNvSpPr>
                <a:spLocks noGrp="1"/>
              </p:cNvSpPr>
              <p:nvPr>
                <p:ph type="body" sz="quarter" idx="10"/>
              </p:nvPr>
            </p:nvSpPr>
            <p:spPr/>
            <p:txBody>
              <a:bodyPr/>
              <a:lstStyle/>
              <a:p>
                <a:r>
                  <a:rPr lang="en-US" dirty="0"/>
                  <a:t>Correlation functions</a:t>
                </a:r>
              </a:p>
              <a:p>
                <a:pPr lvl="1"/>
                <a:r>
                  <a:rPr lang="en-US" dirty="0"/>
                  <a:t>radial basis (or squared exponential), rational quadratic, neural network, </a:t>
                </a:r>
                <a:r>
                  <a:rPr lang="en-US" dirty="0" err="1"/>
                  <a:t>Matern</a:t>
                </a:r>
                <a:r>
                  <a:rPr lang="en-US" dirty="0"/>
                  <a:t>, periodic, constant, linear functions</a:t>
                </a:r>
              </a:p>
              <a:p>
                <a:r>
                  <a:rPr lang="en-US" dirty="0"/>
                  <a:t>Commonly used one-parameter radial basis function </a:t>
                </a:r>
              </a:p>
              <a:p>
                <a:pPr lvl="1"/>
                <a:r>
                  <a:rPr lang="en-US" dirty="0"/>
                  <a:t>depends on the distance between inputs, i.e., the Euclidean norm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t>
                </a:r>
                <a:r>
                  <a:rPr lang="en-US" dirty="0">
                    <a:solidFill>
                      <a:srgbClr val="FF0000"/>
                    </a:solidFill>
                  </a:rPr>
                  <a:t>hyperparameter</a:t>
                </a:r>
                <a:r>
                  <a:rPr lang="en-US" dirty="0"/>
                  <a:t>, decaying rate</a:t>
                </a:r>
              </a:p>
              <a:p>
                <a:pPr lvl="1"/>
                <a:endParaRPr lang="en-US" dirty="0"/>
              </a:p>
              <a:p>
                <a:pPr lvl="1"/>
                <a:endParaRPr lang="en-US" dirty="0"/>
              </a:p>
              <a:p>
                <a:pPr lvl="1"/>
                <a:r>
                  <a:rPr lang="en-US" dirty="0"/>
                  <a:t>The correlation should decay to about 0.4 at one sixth of the wavelength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𝑖</m:t>
                        </m:r>
                      </m:sub>
                    </m:sSub>
                  </m:oMath>
                </a14:m>
                <a:r>
                  <a:rPr lang="en-US" dirty="0"/>
                  <a: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r>
                      <a:rPr lang="en-US" smtClean="0">
                        <a:latin typeface="Cambria Math" panose="02040503050406030204" pitchFamily="18" charset="0"/>
                      </a:rPr>
                      <m:t>=0.37</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m:t>
                    </m:r>
                    <m:r>
                      <a:rPr lang="en-US" smtClean="0">
                        <a:latin typeface="Cambria Math" panose="02040503050406030204" pitchFamily="18" charset="0"/>
                      </a:rPr>
                      <m:t>.</m:t>
                    </m:r>
                  </m:oMath>
                </a14:m>
                <a:endParaRPr lang="en-US" dirty="0"/>
              </a:p>
              <a:p>
                <a:pPr lvl="1"/>
                <a:r>
                  <a:rPr lang="en-US" dirty="0"/>
                  <a:t>Approximately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𝑙</m:t>
                                    </m:r>
                                  </m:e>
                                  <m:sub>
                                    <m:r>
                                      <a:rPr lang="en-US">
                                        <a:latin typeface="Cambria Math" panose="02040503050406030204" pitchFamily="18" charset="0"/>
                                      </a:rPr>
                                      <m:t>𝑖</m:t>
                                    </m:r>
                                  </m:sub>
                                </m:sSub>
                              </m:num>
                              <m:den>
                                <m:r>
                                  <a:rPr lang="en-US">
                                    <a:latin typeface="Cambria Math" panose="02040503050406030204" pitchFamily="18" charset="0"/>
                                  </a:rPr>
                                  <m:t>6</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den>
                            </m:f>
                          </m:e>
                        </m:d>
                      </m:e>
                      <m:sup>
                        <m:r>
                          <a:rPr lang="en-US">
                            <a:latin typeface="Cambria Math" panose="02040503050406030204" pitchFamily="18" charset="0"/>
                          </a:rPr>
                          <m:t>2</m:t>
                        </m:r>
                      </m:sup>
                    </m:sSup>
                    <m:r>
                      <a:rPr lang="en-US">
                        <a:latin typeface="Cambria Math" panose="02040503050406030204" pitchFamily="18" charset="0"/>
                      </a:rPr>
                      <m:t>=1</m:t>
                    </m:r>
                    <m:r>
                      <m:rPr>
                        <m:nor/>
                      </m:rPr>
                      <a:rPr lang="en-US"/>
                      <m:t>  </m:t>
                    </m:r>
                    <m:r>
                      <m:rPr>
                        <m:nor/>
                      </m:rPr>
                      <a:rPr lang="en-US"/>
                      <m:t>or</m:t>
                    </m:r>
                    <m:sSub>
                      <m:sSubPr>
                        <m:ctrlPr>
                          <a:rPr lang="en-US" i="1">
                            <a:latin typeface="Cambria Math" panose="02040503050406030204" pitchFamily="18" charset="0"/>
                          </a:rPr>
                        </m:ctrlPr>
                      </m:sSubPr>
                      <m:e>
                        <m:r>
                          <a:rPr lang="en-US">
                            <a:latin typeface="Cambria Math" panose="02040503050406030204" pitchFamily="18" charset="0"/>
                          </a:rPr>
                          <m:t>  </m:t>
                        </m:r>
                        <m:r>
                          <a:rPr lang="en-US" b="0" i="1" smtClean="0">
                            <a:latin typeface="Cambria Math" panose="02040503050406030204" pitchFamily="18" charset="0"/>
                          </a:rPr>
                          <m:t>h</m:t>
                        </m:r>
                      </m:e>
                      <m:sub>
                        <m:r>
                          <a:rPr lang="en-US">
                            <a:latin typeface="Cambria Math" panose="02040503050406030204" pitchFamily="18" charset="0"/>
                          </a:rPr>
                          <m:t>𝑖</m:t>
                        </m:r>
                      </m:sub>
                    </m:sSub>
                    <m:r>
                      <a:rPr lang="en-US">
                        <a:latin typeface="Cambria Math" panose="02040503050406030204" pitchFamily="18" charset="0"/>
                      </a:rPr>
                      <m:t>=</m:t>
                    </m:r>
                    <m:f>
                      <m:fPr>
                        <m:type m:val="lin"/>
                        <m:ctrlPr>
                          <a:rPr lang="en-US" i="1">
                            <a:latin typeface="Cambria Math" panose="02040503050406030204" pitchFamily="18" charset="0"/>
                          </a:rPr>
                        </m:ctrlPr>
                      </m:fPr>
                      <m:num>
                        <m:r>
                          <a:rPr lang="en-US" b="0" i="1" smtClean="0">
                            <a:latin typeface="Cambria Math" panose="02040503050406030204" pitchFamily="18" charset="0"/>
                          </a:rPr>
                          <m:t>𝑙</m:t>
                        </m:r>
                      </m:num>
                      <m:den>
                        <m:r>
                          <a:rPr lang="en-US" b="0" i="1" smtClean="0">
                            <a:latin typeface="Cambria Math" panose="02040503050406030204" pitchFamily="18" charset="0"/>
                          </a:rPr>
                          <m:t>6</m:t>
                        </m:r>
                      </m:den>
                    </m:f>
                  </m:oMath>
                </a14:m>
                <a:endParaRPr lang="en-US" dirty="0"/>
              </a:p>
              <a:p>
                <a:pPr lvl="1"/>
                <a:r>
                  <a:rPr lang="en-US" dirty="0"/>
                  <a:t>For </a:t>
                </a:r>
                <a14:m>
                  <m:oMath xmlns:m="http://schemas.openxmlformats.org/officeDocument/2006/math">
                    <m:d>
                      <m:dPr>
                        <m:begChr m:val=""/>
                        <m:ctrlPr>
                          <a:rPr lang="en-US" i="1">
                            <a:latin typeface="Cambria Math" panose="02040503050406030204" pitchFamily="18" charset="0"/>
                          </a:rPr>
                        </m:ctrlPr>
                      </m:dPr>
                      <m:e>
                        <m:r>
                          <m:rPr>
                            <m:sty m:val="p"/>
                          </m:rPr>
                          <a:rPr lang="en-US" b="0" i="0" smtClean="0">
                            <a:latin typeface="Cambria Math" panose="02040503050406030204" pitchFamily="18" charset="0"/>
                          </a:rPr>
                          <m:t>z</m:t>
                        </m:r>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1</m:t>
                            </m:r>
                          </m:sub>
                        </m:sSub>
                        <m:r>
                          <a:rPr lang="en-US">
                            <a:latin typeface="Cambria Math" panose="02040503050406030204" pitchFamily="18" charset="0"/>
                          </a:rPr>
                          <m:t>)∗</m:t>
                        </m:r>
                        <m:r>
                          <m:rPr>
                            <m:sty m:val="p"/>
                          </m:rPr>
                          <a:rPr lang="en-US">
                            <a:latin typeface="Cambria Math" panose="02040503050406030204" pitchFamily="18" charset="0"/>
                          </a:rPr>
                          <m:t>sin</m:t>
                        </m:r>
                        <m:r>
                          <a:rPr lang="en-US">
                            <a:latin typeface="Cambria Math" panose="02040503050406030204" pitchFamily="18" charset="0"/>
                          </a:rPr>
                          <m:t>(5</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2</m:t>
                            </m:r>
                          </m:sub>
                        </m:sSub>
                      </m:e>
                    </m:d>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≈1,</m:t>
                    </m:r>
                    <m:r>
                      <m:rPr>
                        <m:nor/>
                      </m:rPr>
                      <a:rPr lang="en-US"/>
                      <m:t> </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2</m:t>
                        </m:r>
                      </m:sub>
                    </m:sSub>
                    <m:r>
                      <a:rPr lang="en-US">
                        <a:latin typeface="Cambria Math" panose="02040503050406030204" pitchFamily="18" charset="0"/>
                      </a:rPr>
                      <m:t>≈</m:t>
                    </m:r>
                    <m:r>
                      <a:rPr lang="en-US" b="0" i="0" smtClean="0">
                        <a:latin typeface="Cambria Math" panose="02040503050406030204" pitchFamily="18" charset="0"/>
                      </a:rPr>
                      <m:t>0.2</m:t>
                    </m:r>
                  </m:oMath>
                </a14:m>
                <a:endParaRPr lang="en-US" dirty="0"/>
              </a:p>
            </p:txBody>
          </p:sp>
        </mc:Choice>
        <mc:Fallback xmlns="">
          <p:sp>
            <p:nvSpPr>
              <p:cNvPr id="2" name="Text Placeholder 1">
                <a:extLst>
                  <a:ext uri="{FF2B5EF4-FFF2-40B4-BE49-F238E27FC236}">
                    <a16:creationId xmlns:a16="http://schemas.microsoft.com/office/drawing/2014/main" id="{02446475-DE3C-4C31-B977-91FD16BC684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b="-151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0C2884F-4268-4064-ACB3-C81100F0DDA8}"/>
              </a:ext>
            </a:extLst>
          </p:cNvPr>
          <p:cNvSpPr>
            <a:spLocks noGrp="1"/>
          </p:cNvSpPr>
          <p:nvPr>
            <p:ph type="title"/>
          </p:nvPr>
        </p:nvSpPr>
        <p:spPr/>
        <p:txBody>
          <a:bodyPr/>
          <a:lstStyle/>
          <a:p>
            <a:r>
              <a:rPr lang="en-US" dirty="0"/>
              <a:t>Correlation Function and Hyperparameters</a:t>
            </a:r>
          </a:p>
        </p:txBody>
      </p:sp>
      <p:sp>
        <p:nvSpPr>
          <p:cNvPr id="5" name="Rectangle: Rounded Corners 4">
            <a:extLst>
              <a:ext uri="{FF2B5EF4-FFF2-40B4-BE49-F238E27FC236}">
                <a16:creationId xmlns:a16="http://schemas.microsoft.com/office/drawing/2014/main" id="{9185CA2D-09C1-4969-82DB-440CD483361C}"/>
              </a:ext>
            </a:extLst>
          </p:cNvPr>
          <p:cNvSpPr/>
          <p:nvPr/>
        </p:nvSpPr>
        <p:spPr>
          <a:xfrm>
            <a:off x="1650835" y="3604010"/>
            <a:ext cx="5104035" cy="1012231"/>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00BF3BD-B593-468E-8867-209D34FCE3CC}"/>
                  </a:ext>
                </a:extLst>
              </p:cNvPr>
              <p:cNvSpPr txBox="1"/>
              <p:nvPr/>
            </p:nvSpPr>
            <p:spPr>
              <a:xfrm>
                <a:off x="1758748" y="3663003"/>
                <a:ext cx="4855047" cy="8402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𝑅</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𝑠</m:t>
                          </m:r>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𝑥</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𝑠</m:t>
                          </m:r>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𝑥</m:t>
                                  </m:r>
                                </m:e>
                                <m:sup>
                                  <m:r>
                                    <a:rPr lang="en-US" sz="2000" b="0" i="1" smtClean="0">
                                      <a:latin typeface="Cambria Math" panose="02040503050406030204" pitchFamily="18" charset="0"/>
                                      <a:cs typeface="Arial" panose="020B0604020202020204" pitchFamily="34" charset="0"/>
                                    </a:rPr>
                                    <m:t>∗</m:t>
                                  </m:r>
                                </m:sup>
                              </m:sSup>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h</m:t>
                          </m:r>
                        </m:e>
                      </m:d>
                      <m:r>
                        <a:rPr lang="en-US" sz="2000" b="0" i="1" smtClean="0">
                          <a:latin typeface="Cambria Math" panose="02040503050406030204" pitchFamily="18" charset="0"/>
                          <a:cs typeface="Arial" panose="020B0604020202020204" pitchFamily="34" charset="0"/>
                        </a:rPr>
                        <m:t>=</m:t>
                      </m:r>
                      <m:nary>
                        <m:naryPr>
                          <m:chr m:val="∏"/>
                          <m:ctrlPr>
                            <a:rPr lang="en-US" sz="2000" b="0" i="1" smtClean="0">
                              <a:latin typeface="Cambria Math" panose="02040503050406030204" pitchFamily="18" charset="0"/>
                              <a:cs typeface="Arial" panose="020B0604020202020204" pitchFamily="34" charset="0"/>
                            </a:rPr>
                          </m:ctrlPr>
                        </m:naryPr>
                        <m:sub>
                          <m:r>
                            <m:rPr>
                              <m:brk m:alnAt="23"/>
                            </m:rPr>
                            <a:rPr lang="en-US" sz="2000" b="0" i="1" smtClean="0">
                              <a:latin typeface="Cambria Math" panose="02040503050406030204" pitchFamily="18" charset="0"/>
                              <a:cs typeface="Arial" panose="020B0604020202020204" pitchFamily="34" charset="0"/>
                            </a:rPr>
                            <m:t>𝑘</m:t>
                          </m:r>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𝑛</m:t>
                          </m:r>
                        </m:sup>
                        <m:e>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exp</m:t>
                              </m:r>
                            </m:fName>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i="1">
                                                  <a:latin typeface="Cambria Math" panose="02040503050406030204" pitchFamily="18" charset="0"/>
                                                  <a:cs typeface="Arial" panose="020B0604020202020204" pitchFamily="34" charset="0"/>
                                                </a:rPr>
                                                <m:t>−</m:t>
                                              </m:r>
                                              <m:sSubSup>
                                                <m:sSubSupPr>
                                                  <m:ctrlPr>
                                                    <a:rPr lang="en-US" sz="2000" i="1">
                                                      <a:latin typeface="Cambria Math" panose="02040503050406030204" pitchFamily="18" charset="0"/>
                                                      <a:cs typeface="Arial" panose="020B0604020202020204" pitchFamily="34" charset="0"/>
                                                    </a:rPr>
                                                  </m:ctrlPr>
                                                </m:sSubSup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up>
                                                  <m:r>
                                                    <a:rPr lang="en-US" sz="2000" i="1">
                                                      <a:latin typeface="Cambria Math" panose="02040503050406030204" pitchFamily="18" charset="0"/>
                                                      <a:cs typeface="Arial" panose="020B0604020202020204" pitchFamily="34" charset="0"/>
                                                    </a:rPr>
                                                    <m:t>∗</m:t>
                                                  </m:r>
                                                </m:sup>
                                              </m:sSubSup>
                                            </m:num>
                                            <m:den>
                                              <m:r>
                                                <a:rPr lang="en-US" sz="2000" i="1">
                                                  <a:latin typeface="Cambria Math" panose="02040503050406030204" pitchFamily="18" charset="0"/>
                                                  <a:cs typeface="Arial" panose="020B0604020202020204" pitchFamily="34" charset="0"/>
                                                </a:rPr>
                                                <m:t>h</m:t>
                                              </m:r>
                                            </m:den>
                                          </m:f>
                                        </m:e>
                                      </m:d>
                                    </m:e>
                                    <m:sup>
                                      <m:r>
                                        <a:rPr lang="en-US" sz="2000" b="0" i="1" smtClean="0">
                                          <a:latin typeface="Cambria Math" panose="02040503050406030204" pitchFamily="18" charset="0"/>
                                          <a:cs typeface="Arial" panose="020B0604020202020204" pitchFamily="34" charset="0"/>
                                        </a:rPr>
                                        <m:t>2</m:t>
                                      </m:r>
                                    </m:sup>
                                  </m:sSup>
                                </m:e>
                              </m:d>
                            </m:e>
                          </m:func>
                        </m:e>
                      </m:nary>
                    </m:oMath>
                  </m:oMathPara>
                </a14:m>
                <a:endParaRPr lang="en-US" sz="20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00BF3BD-B593-468E-8867-209D34FCE3CC}"/>
                  </a:ext>
                </a:extLst>
              </p:cNvPr>
              <p:cNvSpPr txBox="1">
                <a:spLocks noRot="1" noChangeAspect="1" noMove="1" noResize="1" noEditPoints="1" noAdjustHandles="1" noChangeArrowheads="1" noChangeShapeType="1" noTextEdit="1"/>
              </p:cNvSpPr>
              <p:nvPr/>
            </p:nvSpPr>
            <p:spPr>
              <a:xfrm>
                <a:off x="1758748" y="3663003"/>
                <a:ext cx="4855047" cy="84029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8475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9061861-1EC3-47A1-9629-67EF24B470B4}"/>
                  </a:ext>
                </a:extLst>
              </p:cNvPr>
              <p:cNvSpPr>
                <a:spLocks noGrp="1"/>
              </p:cNvSpPr>
              <p:nvPr>
                <p:ph type="body" sz="quarter" idx="10"/>
              </p:nvPr>
            </p:nvSpPr>
            <p:spPr/>
            <p:txBody>
              <a:bodyPr/>
              <a:lstStyle/>
              <a:p>
                <a:r>
                  <a:rPr lang="en-US" dirty="0"/>
                  <a:t>Estimating </a:t>
                </a:r>
                <a14:m>
                  <m:oMath xmlns:m="http://schemas.openxmlformats.org/officeDocument/2006/math">
                    <m:acc>
                      <m:accPr>
                        <m:chr m:val="̂"/>
                        <m:ctrlPr>
                          <a:rPr lang="en-US" b="1" i="1">
                            <a:latin typeface="Cambria Math" panose="02040503050406030204" pitchFamily="18" charset="0"/>
                          </a:rPr>
                        </m:ctrlPr>
                      </m:accPr>
                      <m:e>
                        <m:r>
                          <a:rPr lang="en-US" b="1" i="0" smtClean="0">
                            <a:latin typeface="Cambria Math" panose="02040503050406030204" pitchFamily="18" charset="0"/>
                          </a:rPr>
                          <m:t>𝛉</m:t>
                        </m:r>
                      </m:e>
                    </m:acc>
                  </m:oMath>
                </a14:m>
                <a:r>
                  <a:rPr lang="en-US" b="1" dirty="0"/>
                  <a:t> </a:t>
                </a:r>
                <a:r>
                  <a:rPr lang="en-US" dirty="0"/>
                  <a:t>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𝜎</m:t>
                        </m:r>
                      </m:e>
                    </m:acc>
                  </m:oMath>
                </a14:m>
                <a:r>
                  <a:rPr lang="en-US" dirty="0"/>
                  <a:t> depends on hyperparameter </a:t>
                </a:r>
                <a14:m>
                  <m:oMath xmlns:m="http://schemas.openxmlformats.org/officeDocument/2006/math">
                    <m:r>
                      <a:rPr lang="en-US" b="0" i="1" smtClean="0">
                        <a:latin typeface="Cambria Math" panose="02040503050406030204" pitchFamily="18" charset="0"/>
                      </a:rPr>
                      <m:t>h</m:t>
                    </m:r>
                  </m:oMath>
                </a14:m>
                <a:r>
                  <a:rPr lang="en-US" dirty="0"/>
                  <a:t> in </a:t>
                </a:r>
                <a:r>
                  <a:rPr lang="en-US" b="1" dirty="0"/>
                  <a:t>R</a:t>
                </a:r>
              </a:p>
              <a:p>
                <a:r>
                  <a:rPr lang="en-US" dirty="0"/>
                  <a:t>Maximizing the log-likelihood that the data comes from a Gaussian process defined by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a:latin typeface="Cambria Math" panose="02040503050406030204" pitchFamily="18" charset="0"/>
                          </a:rPr>
                          <m:t>𝑘</m:t>
                        </m:r>
                      </m:sub>
                    </m:sSub>
                  </m:oMath>
                </a14:m>
                <a:r>
                  <a:rPr lang="en-US" dirty="0"/>
                  <a:t>.</a:t>
                </a:r>
              </a:p>
              <a:p>
                <a:endParaRPr lang="en-US" dirty="0"/>
              </a:p>
              <a:p>
                <a:endParaRPr lang="en-US" dirty="0"/>
              </a:p>
              <a:p>
                <a:endParaRPr lang="en-US" dirty="0"/>
              </a:p>
              <a:p>
                <a:pPr>
                  <a:spcBef>
                    <a:spcPts val="4200"/>
                  </a:spcBef>
                </a:pPr>
                <a:r>
                  <a:rPr lang="en-US" dirty="0"/>
                  <a:t>Once </a:t>
                </a:r>
                <a14:m>
                  <m:oMath xmlns:m="http://schemas.openxmlformats.org/officeDocument/2006/math">
                    <m:r>
                      <a:rPr lang="en-US" b="0" i="1" smtClean="0">
                        <a:latin typeface="Cambria Math" panose="02040503050406030204" pitchFamily="18" charset="0"/>
                      </a:rPr>
                      <m:t>h</m:t>
                    </m:r>
                  </m:oMath>
                </a14:m>
                <a:r>
                  <a:rPr lang="en-US" dirty="0"/>
                  <a:t> is found, the estimate of the mean and standard deviation is obtained as (ordinary Kriging)</a:t>
                </a:r>
              </a:p>
              <a:p>
                <a:endParaRPr lang="en-US" dirty="0"/>
              </a:p>
            </p:txBody>
          </p:sp>
        </mc:Choice>
        <mc:Fallback xmlns="">
          <p:sp>
            <p:nvSpPr>
              <p:cNvPr id="2" name="Text Placeholder 1">
                <a:extLst>
                  <a:ext uri="{FF2B5EF4-FFF2-40B4-BE49-F238E27FC236}">
                    <a16:creationId xmlns:a16="http://schemas.microsoft.com/office/drawing/2014/main" id="{B9061861-1EC3-47A1-9629-67EF24B470B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5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29EC66F-A021-4128-8180-9FB70EB6BC22}"/>
                  </a:ext>
                </a:extLst>
              </p:cNvPr>
              <p:cNvSpPr>
                <a:spLocks noGrp="1"/>
              </p:cNvSpPr>
              <p:nvPr>
                <p:ph type="title"/>
              </p:nvPr>
            </p:nvSpPr>
            <p:spPr/>
            <p:txBody>
              <a:bodyPr/>
              <a:lstStyle/>
              <a:p>
                <a:r>
                  <a:rPr lang="en-US" dirty="0"/>
                  <a:t>Estimating hyperparameters </a:t>
                </a:r>
                <a14:m>
                  <m:oMath xmlns:m="http://schemas.openxmlformats.org/officeDocument/2006/math">
                    <m:r>
                      <a:rPr lang="en-US" b="1" i="1" smtClean="0">
                        <a:latin typeface="Cambria Math" panose="02040503050406030204" pitchFamily="18" charset="0"/>
                      </a:rPr>
                      <m:t>𝒉</m:t>
                    </m:r>
                  </m:oMath>
                </a14:m>
                <a:endParaRPr lang="en-US" i="1" dirty="0"/>
              </a:p>
            </p:txBody>
          </p:sp>
        </mc:Choice>
        <mc:Fallback xmlns="">
          <p:sp>
            <p:nvSpPr>
              <p:cNvPr id="3" name="Title 2">
                <a:extLst>
                  <a:ext uri="{FF2B5EF4-FFF2-40B4-BE49-F238E27FC236}">
                    <a16:creationId xmlns:a16="http://schemas.microsoft.com/office/drawing/2014/main" id="{229EC66F-A021-4128-8180-9FB70EB6BC22}"/>
                  </a:ext>
                </a:extLst>
              </p:cNvPr>
              <p:cNvSpPr>
                <a:spLocks noGrp="1" noRot="1" noChangeAspect="1" noMove="1" noResize="1" noEditPoints="1" noAdjustHandles="1" noChangeArrowheads="1" noChangeShapeType="1" noTextEdit="1"/>
              </p:cNvSpPr>
              <p:nvPr>
                <p:ph type="title"/>
              </p:nvPr>
            </p:nvSpPr>
            <p:spPr>
              <a:blipFill>
                <a:blip r:embed="rId3"/>
                <a:stretch>
                  <a:fillRect l="-1069" t="-14493" b="-39130"/>
                </a:stretch>
              </a:blipFill>
            </p:spPr>
            <p:txBody>
              <a:bodyPr/>
              <a:lstStyle/>
              <a:p>
                <a:r>
                  <a:rPr lang="en-US">
                    <a:noFill/>
                  </a:rPr>
                  <a:t> </a:t>
                </a:r>
              </a:p>
            </p:txBody>
          </p:sp>
        </mc:Fallback>
      </mc:AlternateContent>
      <p:sp>
        <p:nvSpPr>
          <p:cNvPr id="5" name="Arrow: Right 4">
            <a:extLst>
              <a:ext uri="{FF2B5EF4-FFF2-40B4-BE49-F238E27FC236}">
                <a16:creationId xmlns:a16="http://schemas.microsoft.com/office/drawing/2014/main" id="{726A3B60-00D8-4C30-B857-8FAF10E0F89E}"/>
              </a:ext>
            </a:extLst>
          </p:cNvPr>
          <p:cNvSpPr/>
          <p:nvPr/>
        </p:nvSpPr>
        <p:spPr>
          <a:xfrm>
            <a:off x="557011" y="3294743"/>
            <a:ext cx="400932" cy="22497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Rectangle 2">
            <a:extLst>
              <a:ext uri="{FF2B5EF4-FFF2-40B4-BE49-F238E27FC236}">
                <a16:creationId xmlns:a16="http://schemas.microsoft.com/office/drawing/2014/main" id="{D1CBFB67-A9A5-4960-BE20-084F88D8D0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Arrow: Right 8">
            <a:extLst>
              <a:ext uri="{FF2B5EF4-FFF2-40B4-BE49-F238E27FC236}">
                <a16:creationId xmlns:a16="http://schemas.microsoft.com/office/drawing/2014/main" id="{EC1E4B50-7475-477B-AB94-22674DAD206B}"/>
              </a:ext>
            </a:extLst>
          </p:cNvPr>
          <p:cNvSpPr/>
          <p:nvPr/>
        </p:nvSpPr>
        <p:spPr>
          <a:xfrm>
            <a:off x="557011" y="3967673"/>
            <a:ext cx="400932" cy="224971"/>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grpSp>
        <p:nvGrpSpPr>
          <p:cNvPr id="14" name="Group 13">
            <a:extLst>
              <a:ext uri="{FF2B5EF4-FFF2-40B4-BE49-F238E27FC236}">
                <a16:creationId xmlns:a16="http://schemas.microsoft.com/office/drawing/2014/main" id="{93BAB749-D5FE-4110-BC0F-FA267A5A5BB2}"/>
              </a:ext>
            </a:extLst>
          </p:cNvPr>
          <p:cNvGrpSpPr/>
          <p:nvPr/>
        </p:nvGrpSpPr>
        <p:grpSpPr>
          <a:xfrm>
            <a:off x="7282148" y="2706032"/>
            <a:ext cx="1739579" cy="1296194"/>
            <a:chOff x="6984606" y="2923744"/>
            <a:chExt cx="1739579" cy="1296194"/>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AF01A1-E8A4-432A-9001-76A600375812}"/>
                    </a:ext>
                  </a:extLst>
                </p:cNvPr>
                <p:cNvSpPr txBox="1"/>
                <p:nvPr/>
              </p:nvSpPr>
              <p:spPr>
                <a:xfrm>
                  <a:off x="6984606" y="3204275"/>
                  <a:ext cx="1739579" cy="1015663"/>
                </a:xfrm>
                <a:prstGeom prst="rect">
                  <a:avLst/>
                </a:prstGeom>
                <a:noFill/>
              </p:spPr>
              <p:txBody>
                <a:bodyPr wrap="none" rtlCol="0">
                  <a:spAutoFit/>
                </a:bodyPr>
                <a:lstStyle/>
                <a:p>
                  <a:pPr/>
                  <a14:m>
                    <m:oMath xmlns:m="http://schemas.openxmlformats.org/officeDocument/2006/math">
                      <m:sSup>
                        <m:sSupPr>
                          <m:ctrlPr>
                            <a:rPr lang="en-US" sz="2000" b="0" i="1" smtClean="0">
                              <a:solidFill>
                                <a:srgbClr val="0000FF"/>
                              </a:solidFill>
                              <a:latin typeface="Cambria Math" panose="02040503050406030204" pitchFamily="18" charset="0"/>
                            </a:rPr>
                          </m:ctrlPr>
                        </m:sSupPr>
                        <m:e>
                          <m:r>
                            <a:rPr lang="en-US" sz="2000" b="1" i="0" smtClean="0">
                              <a:solidFill>
                                <a:srgbClr val="0000FF"/>
                              </a:solidFill>
                              <a:latin typeface="Cambria Math" panose="02040503050406030204" pitchFamily="18" charset="0"/>
                            </a:rPr>
                            <m:t>𝐑</m:t>
                          </m:r>
                        </m:e>
                        <m:sup>
                          <m:r>
                            <a:rPr lang="en-US" sz="2000" b="0" i="1" smtClean="0">
                              <a:solidFill>
                                <a:srgbClr val="0000FF"/>
                              </a:solidFill>
                              <a:latin typeface="Cambria Math" panose="02040503050406030204" pitchFamily="18" charset="0"/>
                            </a:rPr>
                            <m:t>−1</m:t>
                          </m:r>
                        </m:sup>
                      </m:sSup>
                    </m:oMath>
                  </a14:m>
                  <a:r>
                    <a:rPr lang="en-US" sz="2000" dirty="0">
                      <a:solidFill>
                        <a:srgbClr val="0000FF"/>
                      </a:solidFill>
                    </a:rPr>
                    <a:t> will be</a:t>
                  </a:r>
                  <a:br>
                    <a:rPr lang="en-US" sz="2000" dirty="0">
                      <a:solidFill>
                        <a:srgbClr val="0000FF"/>
                      </a:solidFill>
                    </a:rPr>
                  </a:br>
                  <a:r>
                    <a:rPr lang="en-US" sz="2000" dirty="0">
                      <a:solidFill>
                        <a:srgbClr val="0000FF"/>
                      </a:solidFill>
                    </a:rPr>
                    <a:t>canceled with</a:t>
                  </a:r>
                  <a:br>
                    <a:rPr lang="en-US" sz="2000" dirty="0">
                      <a:solidFill>
                        <a:srgbClr val="0000FF"/>
                      </a:solidFill>
                    </a:rPr>
                  </a:br>
                  <a14:m>
                    <m:oMathPara xmlns:m="http://schemas.openxmlformats.org/officeDocument/2006/math">
                      <m:oMathParaPr>
                        <m:jc m:val="centerGroup"/>
                      </m:oMathParaPr>
                      <m:oMath xmlns:m="http://schemas.openxmlformats.org/officeDocument/2006/math">
                        <m:sSup>
                          <m:sSupPr>
                            <m:ctrlPr>
                              <a:rPr lang="en-US" sz="2000" b="0" i="1" smtClean="0">
                                <a:solidFill>
                                  <a:srgbClr val="0000FF"/>
                                </a:solidFill>
                                <a:latin typeface="Cambria Math" panose="02040503050406030204" pitchFamily="18" charset="0"/>
                              </a:rPr>
                            </m:ctrlPr>
                          </m:sSupPr>
                          <m:e>
                            <m:r>
                              <a:rPr lang="en-US" sz="2000" b="0" i="1" smtClean="0">
                                <a:solidFill>
                                  <a:srgbClr val="0000FF"/>
                                </a:solidFill>
                                <a:latin typeface="Cambria Math" panose="02040503050406030204" pitchFamily="18" charset="0"/>
                              </a:rPr>
                              <m:t>𝜎</m:t>
                            </m:r>
                          </m:e>
                          <m:sup>
                            <m:r>
                              <a:rPr lang="en-US" sz="2000" b="0" i="1" smtClean="0">
                                <a:solidFill>
                                  <a:srgbClr val="0000FF"/>
                                </a:solidFill>
                                <a:latin typeface="Cambria Math" panose="02040503050406030204" pitchFamily="18" charset="0"/>
                              </a:rPr>
                              <m:t>2</m:t>
                            </m:r>
                          </m:sup>
                        </m:sSup>
                      </m:oMath>
                    </m:oMathPara>
                  </a14:m>
                  <a:endParaRPr lang="en-US" sz="2000" dirty="0">
                    <a:solidFill>
                      <a:srgbClr val="0000FF"/>
                    </a:solidFill>
                  </a:endParaRPr>
                </a:p>
              </p:txBody>
            </p:sp>
          </mc:Choice>
          <mc:Fallback xmlns="">
            <p:sp>
              <p:nvSpPr>
                <p:cNvPr id="10" name="TextBox 9">
                  <a:extLst>
                    <a:ext uri="{FF2B5EF4-FFF2-40B4-BE49-F238E27FC236}">
                      <a16:creationId xmlns:a16="http://schemas.microsoft.com/office/drawing/2014/main" id="{19AF01A1-E8A4-432A-9001-76A600375812}"/>
                    </a:ext>
                  </a:extLst>
                </p:cNvPr>
                <p:cNvSpPr txBox="1">
                  <a:spLocks noRot="1" noChangeAspect="1" noMove="1" noResize="1" noEditPoints="1" noAdjustHandles="1" noChangeArrowheads="1" noChangeShapeType="1" noTextEdit="1"/>
                </p:cNvSpPr>
                <p:nvPr/>
              </p:nvSpPr>
              <p:spPr>
                <a:xfrm>
                  <a:off x="6984606" y="3204275"/>
                  <a:ext cx="1739579" cy="1015663"/>
                </a:xfrm>
                <a:prstGeom prst="rect">
                  <a:avLst/>
                </a:prstGeom>
                <a:blipFill>
                  <a:blip r:embed="rId11"/>
                  <a:stretch>
                    <a:fillRect l="-3860" t="-2994" r="-245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D71D2A52-F875-478F-8973-15ECDDCBB4AB}"/>
                </a:ext>
              </a:extLst>
            </p:cNvPr>
            <p:cNvCxnSpPr>
              <a:cxnSpLocks/>
            </p:cNvCxnSpPr>
            <p:nvPr/>
          </p:nvCxnSpPr>
          <p:spPr>
            <a:xfrm flipV="1">
              <a:off x="7612743" y="2923744"/>
              <a:ext cx="0" cy="370999"/>
            </a:xfrm>
            <a:prstGeom prst="straightConnector1">
              <a:avLst/>
            </a:prstGeom>
            <a:ln w="28575">
              <a:solidFill>
                <a:srgbClr val="0000CC"/>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DD4FE076-F1E7-4D77-9BA2-A49291C8EEC8}"/>
              </a:ext>
            </a:extLst>
          </p:cNvPr>
          <p:cNvSpPr txBox="1"/>
          <p:nvPr/>
        </p:nvSpPr>
        <p:spPr>
          <a:xfrm>
            <a:off x="4893774" y="3915388"/>
            <a:ext cx="1383712" cy="400110"/>
          </a:xfrm>
          <a:prstGeom prst="rect">
            <a:avLst/>
          </a:prstGeom>
          <a:noFill/>
        </p:spPr>
        <p:txBody>
          <a:bodyPr wrap="none" rtlCol="0">
            <a:spAutoFit/>
          </a:bodyPr>
          <a:lstStyle/>
          <a:p>
            <a:pPr algn="l"/>
            <a:r>
              <a:rPr lang="en-US" sz="2000" dirty="0">
                <a:solidFill>
                  <a:srgbClr val="0000FF"/>
                </a:solidFill>
              </a:rPr>
              <a:t>Equivalent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6ADF105-1772-4E3B-9262-4BE1489E24B3}"/>
                  </a:ext>
                </a:extLst>
              </p:cNvPr>
              <p:cNvSpPr txBox="1"/>
              <p:nvPr/>
            </p:nvSpPr>
            <p:spPr>
              <a:xfrm>
                <a:off x="624196" y="2242987"/>
                <a:ext cx="7518725" cy="617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𝑓</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𝑦</m:t>
                              </m:r>
                            </m:e>
                            <m:e>
                              <m:r>
                                <a:rPr lang="en-US" sz="2000" b="0" i="1" smtClean="0">
                                  <a:latin typeface="Cambria Math" panose="02040503050406030204" pitchFamily="18" charset="0"/>
                                  <a:cs typeface="Arial" panose="020B0604020202020204" pitchFamily="34" charset="0"/>
                                </a:rPr>
                                <m:t>h</m:t>
                              </m:r>
                              <m:r>
                                <a:rPr lang="en-US" sz="2000" b="1" i="0" smtClean="0">
                                  <a:latin typeface="Cambria Math" panose="02040503050406030204" pitchFamily="18" charset="0"/>
                                  <a:cs typeface="Arial" panose="020B0604020202020204" pitchFamily="34" charset="0"/>
                                </a:rPr>
                                <m:t>,</m:t>
                              </m:r>
                              <m:r>
                                <a:rPr lang="en-US" sz="2000" b="1" i="0">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r>
                            <a:rPr lang="en-US" sz="2000" b="0" i="1" smtClean="0">
                              <a:latin typeface="Cambria Math" panose="02040503050406030204" pitchFamily="18" charset="0"/>
                              <a:cs typeface="Arial" panose="020B0604020202020204" pitchFamily="34" charset="0"/>
                            </a:rPr>
                            <m:t>]</m:t>
                          </m:r>
                        </m:e>
                      </m:func>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num>
                        <m:den>
                          <m:r>
                            <a:rPr lang="en-US" sz="2000" i="1">
                              <a:latin typeface="Cambria Math" panose="02040503050406030204" pitchFamily="18" charset="0"/>
                              <a:cs typeface="Arial" panose="020B0604020202020204" pitchFamily="34" charset="0"/>
                            </a:rPr>
                            <m:t>2</m:t>
                          </m:r>
                        </m:den>
                      </m:f>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d>
                            <m:dPr>
                              <m:ctrlPr>
                                <a:rPr lang="en-US" sz="2000" b="0" i="1" smtClean="0">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2</m:t>
                              </m:r>
                              <m:r>
                                <a:rPr lang="en-US" sz="2000" i="1">
                                  <a:latin typeface="Cambria Math" panose="02040503050406030204" pitchFamily="18" charset="0"/>
                                  <a:cs typeface="Arial" panose="020B0604020202020204" pitchFamily="34" charset="0"/>
                                </a:rPr>
                                <m:t>𝜋</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e>
                      </m:func>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2</m:t>
                          </m:r>
                        </m:den>
                      </m:f>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ln</m:t>
                          </m:r>
                        </m:fName>
                        <m:e>
                          <m:d>
                            <m:dPr>
                              <m:begChr m:val="|"/>
                              <m:endChr m:val="|"/>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𝐑</m:t>
                              </m:r>
                            </m:e>
                          </m:d>
                        </m:e>
                      </m:func>
                      <m:r>
                        <a:rPr lang="en-US" sz="2000" b="0" i="1" smtClean="0">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e>
                              </m:d>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r>
                            <a:rPr lang="en-US" sz="2000" b="1">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oMath>
                  </m:oMathPara>
                </a14:m>
                <a:endParaRPr lang="en-US" sz="2000" b="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6ADF105-1772-4E3B-9262-4BE1489E24B3}"/>
                  </a:ext>
                </a:extLst>
              </p:cNvPr>
              <p:cNvSpPr txBox="1">
                <a:spLocks noRot="1" noChangeAspect="1" noMove="1" noResize="1" noEditPoints="1" noAdjustHandles="1" noChangeArrowheads="1" noChangeShapeType="1" noTextEdit="1"/>
              </p:cNvSpPr>
              <p:nvPr/>
            </p:nvSpPr>
            <p:spPr>
              <a:xfrm>
                <a:off x="624196" y="2242987"/>
                <a:ext cx="7518725" cy="61773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710699-1E46-46FD-A997-5F5CD53F7470}"/>
                  </a:ext>
                </a:extLst>
              </p:cNvPr>
              <p:cNvSpPr txBox="1"/>
              <p:nvPr/>
            </p:nvSpPr>
            <p:spPr>
              <a:xfrm>
                <a:off x="1045335" y="3112170"/>
                <a:ext cx="6054286" cy="586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arg</m:t>
                          </m:r>
                        </m:fName>
                        <m:e>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max</m:t>
                              </m:r>
                            </m:fName>
                            <m:e>
                              <m:d>
                                <m:dPr>
                                  <m:begChr m:val="["/>
                                  <m:endChr m:val="]"/>
                                  <m:ctrlPr>
                                    <a:rPr lang="en-US" sz="2000" b="0" i="1" smtClean="0">
                                      <a:latin typeface="Cambria Math" panose="02040503050406030204" pitchFamily="18" charset="0"/>
                                      <a:cs typeface="Arial" panose="020B0604020202020204" pitchFamily="34" charset="0"/>
                                    </a:rPr>
                                  </m:ctrlPr>
                                </m:dPr>
                                <m:e>
                                  <m:func>
                                    <m:funcPr>
                                      <m:ctrlPr>
                                        <a:rPr lang="en-US" sz="2000" i="1">
                                          <a:latin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cs typeface="Arial" panose="020B0604020202020204" pitchFamily="34" charset="0"/>
                                        </a:rPr>
                                        <m:t>ln</m:t>
                                      </m:r>
                                    </m:fName>
                                    <m:e>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𝑓</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cs typeface="Arial" panose="020B0604020202020204" pitchFamily="34" charset="0"/>
                                            </a:rPr>
                                            <m:t>𝑦</m:t>
                                          </m:r>
                                        </m:e>
                                        <m:e>
                                          <m:r>
                                            <a:rPr lang="en-US" sz="2000" i="1">
                                              <a:latin typeface="Cambria Math" panose="02040503050406030204" pitchFamily="18" charset="0"/>
                                              <a:cs typeface="Arial" panose="020B0604020202020204" pitchFamily="34" charset="0"/>
                                            </a:rPr>
                                            <m:t>h</m:t>
                                          </m:r>
                                          <m:r>
                                            <a:rPr lang="en-US" sz="2000" b="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𝛉</m:t>
                                          </m:r>
                                          <m:r>
                                            <a:rPr lang="en-US" sz="2000" i="1">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r>
                                        <a:rPr lang="en-US" sz="2000" i="1">
                                          <a:latin typeface="Cambria Math" panose="02040503050406030204" pitchFamily="18" charset="0"/>
                                          <a:cs typeface="Arial" panose="020B0604020202020204" pitchFamily="34" charset="0"/>
                                        </a:rPr>
                                        <m:t>]</m:t>
                                      </m:r>
                                    </m:e>
                                  </m:func>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num>
                                    <m:den>
                                      <m:r>
                                        <a:rPr lang="en-US" sz="2000" i="1">
                                          <a:latin typeface="Cambria Math" panose="02040503050406030204" pitchFamily="18" charset="0"/>
                                          <a:cs typeface="Arial" panose="020B0604020202020204" pitchFamily="34" charset="0"/>
                                        </a:rPr>
                                        <m:t>2</m:t>
                                      </m:r>
                                    </m:den>
                                  </m:f>
                                  <m:func>
                                    <m:funcPr>
                                      <m:ctrlPr>
                                        <a:rPr lang="en-US" sz="2000" i="1">
                                          <a:latin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cs typeface="Arial" panose="020B0604020202020204" pitchFamily="34" charset="0"/>
                                        </a:rPr>
                                        <m:t>ln</m:t>
                                      </m:r>
                                    </m:fName>
                                    <m:e>
                                      <m:d>
                                        <m:dPr>
                                          <m:ctrlPr>
                                            <a:rPr lang="en-US" sz="2000" i="1">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e>
                                      </m:d>
                                    </m:e>
                                  </m:func>
                                  <m:r>
                                    <a:rPr lang="en-US" sz="2000" i="1">
                                      <a:latin typeface="Cambria Math" panose="02040503050406030204" pitchFamily="18" charset="0"/>
                                      <a:cs typeface="Arial" panose="020B0604020202020204" pitchFamily="34" charset="0"/>
                                    </a:rPr>
                                    <m:t>−</m:t>
                                  </m:r>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rPr>
                                        <m:t>1</m:t>
                                      </m:r>
                                    </m:num>
                                    <m:den>
                                      <m:r>
                                        <a:rPr lang="en-US" sz="2000" i="1">
                                          <a:latin typeface="Cambria Math" panose="02040503050406030204" pitchFamily="18" charset="0"/>
                                          <a:cs typeface="Arial" panose="020B0604020202020204" pitchFamily="34" charset="0"/>
                                        </a:rPr>
                                        <m:t>2</m:t>
                                      </m:r>
                                    </m:den>
                                  </m:f>
                                  <m:func>
                                    <m:funcPr>
                                      <m:ctrlPr>
                                        <a:rPr lang="en-US" sz="2000" i="1">
                                          <a:latin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cs typeface="Arial" panose="020B0604020202020204" pitchFamily="34" charset="0"/>
                                        </a:rPr>
                                        <m:t>ln</m:t>
                                      </m:r>
                                    </m:fName>
                                    <m:e>
                                      <m:d>
                                        <m:dPr>
                                          <m:begChr m:val="|"/>
                                          <m:endChr m:val="|"/>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𝐑</m:t>
                                          </m:r>
                                        </m:e>
                                      </m:d>
                                    </m:e>
                                  </m:func>
                                </m:e>
                              </m:d>
                            </m:e>
                          </m:func>
                        </m:e>
                      </m:func>
                    </m:oMath>
                  </m:oMathPara>
                </a14:m>
                <a:endParaRPr lang="en-US" sz="2000" b="0" dirty="0">
                  <a:latin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D2710699-1E46-46FD-A997-5F5CD53F7470}"/>
                  </a:ext>
                </a:extLst>
              </p:cNvPr>
              <p:cNvSpPr txBox="1">
                <a:spLocks noRot="1" noChangeAspect="1" noMove="1" noResize="1" noEditPoints="1" noAdjustHandles="1" noChangeArrowheads="1" noChangeShapeType="1" noTextEdit="1"/>
              </p:cNvSpPr>
              <p:nvPr/>
            </p:nvSpPr>
            <p:spPr>
              <a:xfrm>
                <a:off x="1045335" y="3112170"/>
                <a:ext cx="6054286" cy="58644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6300F7D-8A08-4BAB-94A9-6B8D5F16FC12}"/>
                  </a:ext>
                </a:extLst>
              </p:cNvPr>
              <p:cNvSpPr txBox="1"/>
              <p:nvPr/>
            </p:nvSpPr>
            <p:spPr>
              <a:xfrm>
                <a:off x="1027418" y="3904181"/>
                <a:ext cx="3683829" cy="351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h</m:t>
                      </m:r>
                      <m:r>
                        <a:rPr lang="en-US" sz="2000" b="0" i="1" smtClean="0">
                          <a:latin typeface="Cambria Math" panose="02040503050406030204" pitchFamily="18" charset="0"/>
                          <a:cs typeface="Arial" panose="020B0604020202020204" pitchFamily="34" charset="0"/>
                        </a:rPr>
                        <m:t>=</m:t>
                      </m:r>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arg</m:t>
                          </m:r>
                        </m:fName>
                        <m:e>
                          <m:func>
                            <m:funcPr>
                              <m:ctrlPr>
                                <a:rPr lang="en-US" sz="2000" b="0" i="1" smtClean="0">
                                  <a:latin typeface="Cambria Math" panose="02040503050406030204" pitchFamily="18" charset="0"/>
                                  <a:cs typeface="Arial" panose="020B0604020202020204" pitchFamily="34" charset="0"/>
                                </a:rPr>
                              </m:ctrlPr>
                            </m:funcPr>
                            <m:fName>
                              <m:r>
                                <m:rPr>
                                  <m:sty m:val="p"/>
                                </m:rPr>
                                <a:rPr lang="en-US" sz="2000" b="0" i="0" smtClean="0">
                                  <a:latin typeface="Cambria Math" panose="02040503050406030204" pitchFamily="18" charset="0"/>
                                  <a:cs typeface="Arial" panose="020B0604020202020204" pitchFamily="34" charset="0"/>
                                </a:rPr>
                                <m:t>min</m:t>
                              </m:r>
                            </m:fName>
                            <m:e>
                              <m:d>
                                <m:dPr>
                                  <m:begChr m:val="["/>
                                  <m:endChr m:val="]"/>
                                  <m:ctrlPr>
                                    <a:rPr lang="en-US" sz="2000" b="0" i="1" smtClean="0">
                                      <a:latin typeface="Cambria Math" panose="02040503050406030204" pitchFamily="18" charset="0"/>
                                      <a:cs typeface="Arial" panose="020B0604020202020204" pitchFamily="34" charset="0"/>
                                    </a:rPr>
                                  </m:ctrlPr>
                                </m:dPr>
                                <m:e>
                                  <m:func>
                                    <m:funcPr>
                                      <m:ctrlPr>
                                        <a:rPr lang="en-US" sz="2000" i="1">
                                          <a:latin typeface="Cambria Math" panose="02040503050406030204" pitchFamily="18" charset="0"/>
                                          <a:cs typeface="Arial" panose="020B0604020202020204" pitchFamily="34" charset="0"/>
                                        </a:rPr>
                                      </m:ctrlPr>
                                    </m:funcPr>
                                    <m:fName>
                                      <m:r>
                                        <m:rPr>
                                          <m:sty m:val="p"/>
                                        </m:rPr>
                                        <a:rPr lang="en-US" sz="2000">
                                          <a:latin typeface="Cambria Math" panose="02040503050406030204" pitchFamily="18" charset="0"/>
                                          <a:cs typeface="Arial" panose="020B0604020202020204" pitchFamily="34" charset="0"/>
                                        </a:rPr>
                                        <m:t>ln</m:t>
                                      </m:r>
                                    </m:fName>
                                    <m:e>
                                      <m:d>
                                        <m:dPr>
                                          <m:ctrlPr>
                                            <a:rPr lang="en-US" sz="2000" i="1">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r>
                                                <a:rPr lang="en-US" sz="2000" b="0" i="1" smtClean="0">
                                                  <a:latin typeface="Cambria Math" panose="02040503050406030204" pitchFamily="18" charset="0"/>
                                                  <a:cs typeface="Arial" panose="020B0604020202020204" pitchFamily="34" charset="0"/>
                                                </a:rPr>
                                                <m:t>)</m:t>
                                              </m:r>
                                            </m:sup>
                                          </m:sSup>
                                          <m:r>
                                            <a:rPr lang="en-US" sz="200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𝐑</m:t>
                                              </m:r>
                                            </m:e>
                                          </m:d>
                                        </m:e>
                                      </m:d>
                                    </m:e>
                                  </m:func>
                                </m:e>
                              </m:d>
                            </m:e>
                          </m:func>
                        </m:e>
                      </m:func>
                    </m:oMath>
                  </m:oMathPara>
                </a14:m>
                <a:endParaRPr lang="en-US" sz="2000" b="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A6300F7D-8A08-4BAB-94A9-6B8D5F16FC12}"/>
                  </a:ext>
                </a:extLst>
              </p:cNvPr>
              <p:cNvSpPr txBox="1">
                <a:spLocks noRot="1" noChangeAspect="1" noMove="1" noResize="1" noEditPoints="1" noAdjustHandles="1" noChangeArrowheads="1" noChangeShapeType="1" noTextEdit="1"/>
              </p:cNvSpPr>
              <p:nvPr/>
            </p:nvSpPr>
            <p:spPr>
              <a:xfrm>
                <a:off x="1027418" y="3904181"/>
                <a:ext cx="3683829" cy="351956"/>
              </a:xfrm>
              <a:prstGeom prst="rect">
                <a:avLst/>
              </a:prstGeom>
              <a:blipFill>
                <a:blip r:embed="rId14"/>
                <a:stretch>
                  <a:fillRect l="-993" t="-1724" b="-17241"/>
                </a:stretch>
              </a:blipFill>
            </p:spPr>
            <p:txBody>
              <a:bodyPr/>
              <a:lstStyle/>
              <a:p>
                <a:r>
                  <a:rPr lang="en-US">
                    <a:noFill/>
                  </a:rPr>
                  <a:t> </a:t>
                </a:r>
              </a:p>
            </p:txBody>
          </p:sp>
        </mc:Fallback>
      </mc:AlternateContent>
      <p:sp>
        <p:nvSpPr>
          <p:cNvPr id="19" name="Rectangle: Rounded Corners 18">
            <a:extLst>
              <a:ext uri="{FF2B5EF4-FFF2-40B4-BE49-F238E27FC236}">
                <a16:creationId xmlns:a16="http://schemas.microsoft.com/office/drawing/2014/main" id="{4BE2648A-FE2F-4845-8972-3B37C0F58F22}"/>
              </a:ext>
            </a:extLst>
          </p:cNvPr>
          <p:cNvSpPr/>
          <p:nvPr/>
        </p:nvSpPr>
        <p:spPr>
          <a:xfrm>
            <a:off x="1536423" y="5324769"/>
            <a:ext cx="6349648" cy="1048204"/>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CA564C-9FBA-4D47-AF29-15A4AC31151C}"/>
                  </a:ext>
                </a:extLst>
              </p:cNvPr>
              <p:cNvSpPr txBox="1"/>
              <p:nvPr/>
            </p:nvSpPr>
            <p:spPr>
              <a:xfrm>
                <a:off x="1633939" y="5422664"/>
                <a:ext cx="6147709" cy="852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𝜇</m:t>
                          </m:r>
                        </m:e>
                      </m:acc>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p>
                            <m:sSupPr>
                              <m:ctrlPr>
                                <a:rPr lang="en-US" sz="2400" b="0" i="1" smtClean="0">
                                  <a:latin typeface="Cambria Math" panose="02040503050406030204" pitchFamily="18" charset="0"/>
                                  <a:cs typeface="Arial" panose="020B0604020202020204" pitchFamily="34" charset="0"/>
                                </a:rPr>
                              </m:ctrlPr>
                            </m:sSupPr>
                            <m:e>
                              <m:r>
                                <a:rPr lang="en-US" sz="2400" b="1" i="1" smtClean="0">
                                  <a:latin typeface="Cambria Math" panose="02040503050406030204" pitchFamily="18" charset="0"/>
                                  <a:cs typeface="Arial" panose="020B0604020202020204" pitchFamily="34" charset="0"/>
                                </a:rPr>
                                <m:t>𝟏</m:t>
                              </m:r>
                            </m:e>
                            <m:sup>
                              <m:r>
                                <m:rPr>
                                  <m:sty m:val="p"/>
                                </m:rPr>
                                <a:rPr lang="en-US" sz="2400" b="0" i="0" smtClean="0">
                                  <a:latin typeface="Cambria Math" panose="02040503050406030204" pitchFamily="18" charset="0"/>
                                  <a:cs typeface="Arial" panose="020B0604020202020204" pitchFamily="34" charset="0"/>
                                </a:rPr>
                                <m:t>T</m:t>
                              </m:r>
                            </m:sup>
                          </m:sSup>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𝐑</m:t>
                              </m:r>
                            </m:e>
                            <m:sup>
                              <m:r>
                                <a:rPr lang="en-US" sz="2400" b="0" i="1" smtClean="0">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𝐲</m:t>
                          </m:r>
                        </m:num>
                        <m:den>
                          <m:sSup>
                            <m:sSupPr>
                              <m:ctrlPr>
                                <a:rPr lang="en-US" sz="2400" i="1">
                                  <a:latin typeface="Cambria Math" panose="02040503050406030204" pitchFamily="18" charset="0"/>
                                  <a:cs typeface="Arial" panose="020B0604020202020204" pitchFamily="34" charset="0"/>
                                </a:rPr>
                              </m:ctrlPr>
                            </m:sSupPr>
                            <m:e>
                              <m:r>
                                <a:rPr lang="en-US" sz="2400" b="1" i="1">
                                  <a:latin typeface="Cambria Math" panose="02040503050406030204" pitchFamily="18" charset="0"/>
                                  <a:cs typeface="Arial" panose="020B0604020202020204" pitchFamily="34" charset="0"/>
                                </a:rPr>
                                <m:t>𝟏</m:t>
                              </m:r>
                            </m:e>
                            <m:sup>
                              <m:r>
                                <m:rPr>
                                  <m:sty m:val="p"/>
                                </m:rPr>
                                <a:rPr lang="en-US" sz="2400">
                                  <a:latin typeface="Cambria Math" panose="02040503050406030204" pitchFamily="18" charset="0"/>
                                  <a:cs typeface="Arial" panose="020B0604020202020204" pitchFamily="34" charset="0"/>
                                </a:rPr>
                                <m:t>T</m:t>
                              </m:r>
                            </m:sup>
                          </m:sSup>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𝐑</m:t>
                              </m:r>
                            </m:e>
                            <m:sup>
                              <m:r>
                                <a:rPr lang="en-US" sz="2400" i="1">
                                  <a:latin typeface="Cambria Math" panose="02040503050406030204" pitchFamily="18" charset="0"/>
                                  <a:cs typeface="Arial" panose="020B0604020202020204" pitchFamily="34" charset="0"/>
                                </a:rPr>
                                <m:t>−1</m:t>
                              </m:r>
                            </m:sup>
                          </m:sSup>
                          <m:r>
                            <a:rPr lang="en-US" sz="2400" b="1" i="0" smtClean="0">
                              <a:latin typeface="Cambria Math" panose="02040503050406030204" pitchFamily="18" charset="0"/>
                              <a:cs typeface="Arial" panose="020B0604020202020204" pitchFamily="34" charset="0"/>
                            </a:rPr>
                            <m:t>𝟏</m:t>
                          </m:r>
                        </m:den>
                      </m:f>
                      <m:r>
                        <a:rPr lang="en-US" sz="2400" b="0" i="1" smtClean="0">
                          <a:latin typeface="Cambria Math" panose="02040503050406030204" pitchFamily="18" charset="0"/>
                          <a:cs typeface="Arial" panose="020B0604020202020204" pitchFamily="34" charset="0"/>
                        </a:rPr>
                        <m:t>,  </m:t>
                      </m:r>
                      <m:sSup>
                        <m:sSupPr>
                          <m:ctrlPr>
                            <a:rPr lang="en-US" sz="2400" b="0" i="1" smtClean="0">
                              <a:latin typeface="Cambria Math" panose="02040503050406030204" pitchFamily="18" charset="0"/>
                              <a:cs typeface="Arial" panose="020B0604020202020204" pitchFamily="34" charset="0"/>
                            </a:rPr>
                          </m:ctrlPr>
                        </m:sSupPr>
                        <m:e>
                          <m:acc>
                            <m:accPr>
                              <m:chr m:val="̂"/>
                              <m:ctrlPr>
                                <a:rPr lang="en-US" sz="2400" b="0" i="1" smtClean="0">
                                  <a:latin typeface="Cambria Math" panose="02040503050406030204" pitchFamily="18" charset="0"/>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𝜎</m:t>
                              </m:r>
                            </m:e>
                          </m:acc>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p>
                            <m:sSupPr>
                              <m:ctrlPr>
                                <a:rPr lang="en-US" sz="2400" b="0" i="1" smtClean="0">
                                  <a:latin typeface="Cambria Math" panose="02040503050406030204" pitchFamily="18" charset="0"/>
                                  <a:cs typeface="Arial" panose="020B0604020202020204" pitchFamily="34" charset="0"/>
                                </a:rPr>
                              </m:ctrlPr>
                            </m:sSupPr>
                            <m:e>
                              <m:d>
                                <m:dPr>
                                  <m:ctrlPr>
                                    <a:rPr lang="en-US" sz="2400" b="0" i="1" smtClean="0">
                                      <a:latin typeface="Cambria Math" panose="02040503050406030204" pitchFamily="18" charset="0"/>
                                      <a:cs typeface="Arial" panose="020B0604020202020204" pitchFamily="34" charset="0"/>
                                    </a:rPr>
                                  </m:ctrlPr>
                                </m:dPr>
                                <m:e>
                                  <m:r>
                                    <a:rPr lang="en-US" sz="2400" b="1" i="0" smtClean="0">
                                      <a:latin typeface="Cambria Math" panose="02040503050406030204" pitchFamily="18" charset="0"/>
                                      <a:cs typeface="Arial" panose="020B0604020202020204" pitchFamily="34" charset="0"/>
                                    </a:rPr>
                                    <m:t>𝐲</m:t>
                                  </m:r>
                                  <m:r>
                                    <a:rPr lang="en-US" sz="2400" b="0" i="1" smtClean="0">
                                      <a:latin typeface="Cambria Math" panose="02040503050406030204" pitchFamily="18" charset="0"/>
                                      <a:cs typeface="Arial" panose="020B0604020202020204" pitchFamily="34" charset="0"/>
                                    </a:rPr>
                                    <m:t>−</m:t>
                                  </m:r>
                                  <m:acc>
                                    <m:accPr>
                                      <m:chr m:val="̂"/>
                                      <m:ctrlPr>
                                        <a:rPr lang="en-US" sz="2400" i="1">
                                          <a:latin typeface="Cambria Math" panose="02040503050406030204" pitchFamily="18" charset="0"/>
                                          <a:cs typeface="Arial" panose="020B0604020202020204" pitchFamily="34" charset="0"/>
                                        </a:rPr>
                                      </m:ctrlPr>
                                    </m:accPr>
                                    <m:e>
                                      <m:r>
                                        <a:rPr lang="en-US" sz="2400" i="1">
                                          <a:latin typeface="Cambria Math" panose="02040503050406030204" pitchFamily="18" charset="0"/>
                                          <a:cs typeface="Arial" panose="020B0604020202020204" pitchFamily="34" charset="0"/>
                                        </a:rPr>
                                        <m:t>𝜇</m:t>
                                      </m:r>
                                    </m:e>
                                  </m:acc>
                                  <m:r>
                                    <a:rPr lang="en-US" sz="2400" b="1" i="1" smtClean="0">
                                      <a:latin typeface="Cambria Math" panose="02040503050406030204" pitchFamily="18" charset="0"/>
                                      <a:cs typeface="Arial" panose="020B0604020202020204" pitchFamily="34" charset="0"/>
                                    </a:rPr>
                                    <m:t>𝟏</m:t>
                                  </m:r>
                                </m:e>
                              </m:d>
                            </m:e>
                            <m:sup>
                              <m:r>
                                <a:rPr lang="en-US" sz="2400" b="0" i="1" smtClean="0">
                                  <a:latin typeface="Cambria Math" panose="02040503050406030204" pitchFamily="18" charset="0"/>
                                  <a:cs typeface="Arial" panose="020B0604020202020204" pitchFamily="34" charset="0"/>
                                </a:rPr>
                                <m:t>𝑇</m:t>
                              </m:r>
                            </m:sup>
                          </m:sSup>
                          <m:sSup>
                            <m:sSupPr>
                              <m:ctrlPr>
                                <a:rPr lang="en-US" sz="2400" b="0" i="1" smtClean="0">
                                  <a:latin typeface="Cambria Math" panose="02040503050406030204" pitchFamily="18" charset="0"/>
                                  <a:cs typeface="Arial" panose="020B0604020202020204" pitchFamily="34" charset="0"/>
                                </a:rPr>
                              </m:ctrlPr>
                            </m:sSupPr>
                            <m:e>
                              <m:r>
                                <a:rPr lang="en-US" sz="2400" b="1" i="0" smtClean="0">
                                  <a:latin typeface="Cambria Math" panose="02040503050406030204" pitchFamily="18" charset="0"/>
                                  <a:cs typeface="Arial" panose="020B0604020202020204" pitchFamily="34" charset="0"/>
                                </a:rPr>
                                <m:t>𝐑</m:t>
                              </m:r>
                            </m:e>
                            <m:sup>
                              <m:r>
                                <a:rPr lang="en-US" sz="2400" b="0" i="1" smtClean="0">
                                  <a:latin typeface="Cambria Math" panose="02040503050406030204" pitchFamily="18" charset="0"/>
                                  <a:cs typeface="Arial" panose="020B0604020202020204" pitchFamily="34" charset="0"/>
                                </a:rPr>
                                <m:t>−1</m:t>
                              </m:r>
                            </m:sup>
                          </m:sSup>
                          <m:r>
                            <a:rPr lang="en-US" sz="2400" b="0" i="1" smtClean="0">
                              <a:latin typeface="Cambria Math" panose="02040503050406030204" pitchFamily="18" charset="0"/>
                              <a:cs typeface="Arial" panose="020B0604020202020204" pitchFamily="34" charset="0"/>
                            </a:rPr>
                            <m:t>(</m:t>
                          </m:r>
                          <m:r>
                            <a:rPr lang="en-US" sz="2400" b="1">
                              <a:latin typeface="Cambria Math" panose="02040503050406030204" pitchFamily="18" charset="0"/>
                              <a:cs typeface="Arial" panose="020B0604020202020204" pitchFamily="34" charset="0"/>
                            </a:rPr>
                            <m:t>𝐲</m:t>
                          </m:r>
                          <m:r>
                            <a:rPr lang="en-US" sz="2400" i="1">
                              <a:latin typeface="Cambria Math" panose="02040503050406030204" pitchFamily="18" charset="0"/>
                              <a:cs typeface="Arial" panose="020B0604020202020204" pitchFamily="34" charset="0"/>
                            </a:rPr>
                            <m:t>−</m:t>
                          </m:r>
                          <m:acc>
                            <m:accPr>
                              <m:chr m:val="̂"/>
                              <m:ctrlPr>
                                <a:rPr lang="en-US" sz="2400" i="1">
                                  <a:latin typeface="Cambria Math" panose="02040503050406030204" pitchFamily="18" charset="0"/>
                                  <a:cs typeface="Arial" panose="020B0604020202020204" pitchFamily="34" charset="0"/>
                                </a:rPr>
                              </m:ctrlPr>
                            </m:accPr>
                            <m:e>
                              <m:r>
                                <a:rPr lang="en-US" sz="2400" i="1">
                                  <a:latin typeface="Cambria Math" panose="02040503050406030204" pitchFamily="18" charset="0"/>
                                  <a:cs typeface="Arial" panose="020B0604020202020204" pitchFamily="34" charset="0"/>
                                </a:rPr>
                                <m:t>𝜇</m:t>
                              </m:r>
                            </m:e>
                          </m:acc>
                          <m:r>
                            <a:rPr lang="en-US" sz="2400" b="1" i="1">
                              <a:latin typeface="Cambria Math" panose="02040503050406030204" pitchFamily="18" charset="0"/>
                              <a:cs typeface="Arial" panose="020B0604020202020204" pitchFamily="34" charset="0"/>
                            </a:rPr>
                            <m:t>𝟏</m:t>
                          </m:r>
                          <m:r>
                            <a:rPr lang="en-US" sz="2400" b="0" i="1" smtClean="0">
                              <a:latin typeface="Cambria Math" panose="02040503050406030204" pitchFamily="18" charset="0"/>
                              <a:cs typeface="Arial" panose="020B0604020202020204" pitchFamily="34" charset="0"/>
                            </a:rPr>
                            <m:t>)</m:t>
                          </m:r>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𝑝</m:t>
                              </m:r>
                            </m:sub>
                          </m:sSub>
                        </m:den>
                      </m:f>
                    </m:oMath>
                  </m:oMathPara>
                </a14:m>
                <a:endParaRPr lang="en-US" sz="2400" b="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65CA564C-9FBA-4D47-AF29-15A4AC31151C}"/>
                  </a:ext>
                </a:extLst>
              </p:cNvPr>
              <p:cNvSpPr txBox="1">
                <a:spLocks noRot="1" noChangeAspect="1" noMove="1" noResize="1" noEditPoints="1" noAdjustHandles="1" noChangeArrowheads="1" noChangeShapeType="1" noTextEdit="1"/>
              </p:cNvSpPr>
              <p:nvPr/>
            </p:nvSpPr>
            <p:spPr>
              <a:xfrm>
                <a:off x="1633939" y="5422664"/>
                <a:ext cx="6147709" cy="85241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1468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D296A4-32AF-421A-BDAE-56C2CD0806D3}"/>
              </a:ext>
            </a:extLst>
          </p:cNvPr>
          <p:cNvSpPr>
            <a:spLocks noGrp="1"/>
          </p:cNvSpPr>
          <p:nvPr>
            <p:ph type="body" sz="quarter" idx="10"/>
          </p:nvPr>
        </p:nvSpPr>
        <p:spPr/>
        <p:txBody>
          <a:bodyPr/>
          <a:lstStyle/>
          <a:p>
            <a:r>
              <a:rPr lang="en-US" dirty="0"/>
              <a:t>Maximum likelihood is a tough optimization problem</a:t>
            </a:r>
          </a:p>
          <a:p>
            <a:pPr lvl="1"/>
            <a:r>
              <a:rPr lang="en-US" dirty="0"/>
              <a:t>the likelihood often varies slowly in a wide range of argument</a:t>
            </a:r>
          </a:p>
          <a:p>
            <a:pPr lvl="1"/>
            <a:r>
              <a:rPr lang="en-US" dirty="0"/>
              <a:t>Some Kriging codes minimize the cross-validation error instead</a:t>
            </a:r>
          </a:p>
          <a:p>
            <a:r>
              <a:rPr lang="en-US" dirty="0"/>
              <a:t>Cross-validation estimation</a:t>
            </a:r>
          </a:p>
          <a:p>
            <a:pPr lvl="1"/>
            <a:r>
              <a:rPr lang="en-US" dirty="0"/>
              <a:t>leaves out one of the points, fits the rest with the parameters, and calculates the error at the left-out point</a:t>
            </a:r>
          </a:p>
          <a:p>
            <a:pPr lvl="1"/>
            <a:r>
              <a:rPr lang="en-US" dirty="0"/>
              <a:t>repeated for every point to produce a total error measure</a:t>
            </a:r>
          </a:p>
          <a:p>
            <a:pPr lvl="1"/>
            <a:r>
              <a:rPr lang="en-US" dirty="0"/>
              <a:t>the set of parameters that yields the lowest cross-validation error is chosen</a:t>
            </a:r>
          </a:p>
          <a:p>
            <a:r>
              <a:rPr lang="en-US" dirty="0"/>
              <a:t>Optimization for parameters is often ill-conditioned</a:t>
            </a:r>
          </a:p>
          <a:p>
            <a:pPr lvl="1"/>
            <a:r>
              <a:rPr lang="en-US" dirty="0"/>
              <a:t>lead to either a poor fit or poor estimate of the prediction variance</a:t>
            </a:r>
          </a:p>
        </p:txBody>
      </p:sp>
      <p:sp>
        <p:nvSpPr>
          <p:cNvPr id="3" name="Title 2">
            <a:extLst>
              <a:ext uri="{FF2B5EF4-FFF2-40B4-BE49-F238E27FC236}">
                <a16:creationId xmlns:a16="http://schemas.microsoft.com/office/drawing/2014/main" id="{474D8F9D-4D8F-4A90-8997-B0AFFF2193FE}"/>
              </a:ext>
            </a:extLst>
          </p:cNvPr>
          <p:cNvSpPr>
            <a:spLocks noGrp="1"/>
          </p:cNvSpPr>
          <p:nvPr>
            <p:ph type="title"/>
          </p:nvPr>
        </p:nvSpPr>
        <p:spPr/>
        <p:txBody>
          <a:bodyPr/>
          <a:lstStyle/>
          <a:p>
            <a:r>
              <a:rPr lang="en-US" dirty="0"/>
              <a:t>Difficulty in MLE</a:t>
            </a:r>
          </a:p>
        </p:txBody>
      </p:sp>
    </p:spTree>
    <p:extLst>
      <p:ext uri="{BB962C8B-B14F-4D97-AF65-F5344CB8AC3E}">
        <p14:creationId xmlns:p14="http://schemas.microsoft.com/office/powerpoint/2010/main" val="748031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71679-38F7-4207-AAA0-4151238FED09}"/>
              </a:ext>
            </a:extLst>
          </p:cNvPr>
          <p:cNvSpPr>
            <a:spLocks noGrp="1"/>
          </p:cNvSpPr>
          <p:nvPr>
            <p:ph type="title"/>
          </p:nvPr>
        </p:nvSpPr>
        <p:spPr/>
        <p:txBody>
          <a:bodyPr/>
          <a:lstStyle/>
          <a:p>
            <a:r>
              <a:rPr lang="en-US" dirty="0"/>
              <a:t>Comparison b/w RMSE and MLE</a:t>
            </a:r>
          </a:p>
        </p:txBody>
      </p:sp>
      <p:pic>
        <p:nvPicPr>
          <p:cNvPr id="4" name="Picture 3">
            <a:extLst>
              <a:ext uri="{FF2B5EF4-FFF2-40B4-BE49-F238E27FC236}">
                <a16:creationId xmlns:a16="http://schemas.microsoft.com/office/drawing/2014/main" id="{A1E2BBDA-F9AC-4704-83B5-4B173C2D2639}"/>
              </a:ext>
            </a:extLst>
          </p:cNvPr>
          <p:cNvPicPr>
            <a:picLocks noChangeAspect="1"/>
          </p:cNvPicPr>
          <p:nvPr/>
        </p:nvPicPr>
        <p:blipFill>
          <a:blip r:embed="rId2"/>
          <a:stretch>
            <a:fillRect/>
          </a:stretch>
        </p:blipFill>
        <p:spPr>
          <a:xfrm>
            <a:off x="389504" y="580579"/>
            <a:ext cx="8074765" cy="5909233"/>
          </a:xfrm>
          <a:prstGeom prst="rect">
            <a:avLst/>
          </a:prstGeom>
        </p:spPr>
      </p:pic>
      <p:sp>
        <p:nvSpPr>
          <p:cNvPr id="5" name="TextBox 4">
            <a:extLst>
              <a:ext uri="{FF2B5EF4-FFF2-40B4-BE49-F238E27FC236}">
                <a16:creationId xmlns:a16="http://schemas.microsoft.com/office/drawing/2014/main" id="{EED4F5B0-7A7D-403A-9C61-0B71FBBD2A5C}"/>
              </a:ext>
            </a:extLst>
          </p:cNvPr>
          <p:cNvSpPr txBox="1"/>
          <p:nvPr/>
        </p:nvSpPr>
        <p:spPr>
          <a:xfrm>
            <a:off x="3487668" y="2152481"/>
            <a:ext cx="1470274" cy="338554"/>
          </a:xfrm>
          <a:prstGeom prst="rect">
            <a:avLst/>
          </a:prstGeom>
          <a:noFill/>
        </p:spPr>
        <p:txBody>
          <a:bodyPr wrap="none" rtlCol="0">
            <a:spAutoFit/>
          </a:bodyPr>
          <a:lstStyle/>
          <a:p>
            <a:pPr algn="l"/>
            <a:r>
              <a:rPr lang="en-US" sz="1600" dirty="0"/>
              <a:t>Discontinuous</a:t>
            </a:r>
          </a:p>
        </p:txBody>
      </p:sp>
      <p:sp>
        <p:nvSpPr>
          <p:cNvPr id="6" name="TextBox 5">
            <a:extLst>
              <a:ext uri="{FF2B5EF4-FFF2-40B4-BE49-F238E27FC236}">
                <a16:creationId xmlns:a16="http://schemas.microsoft.com/office/drawing/2014/main" id="{1CF2D65E-AAB6-4716-9B5B-46240A4E0F1D}"/>
              </a:ext>
            </a:extLst>
          </p:cNvPr>
          <p:cNvSpPr txBox="1"/>
          <p:nvPr/>
        </p:nvSpPr>
        <p:spPr>
          <a:xfrm>
            <a:off x="1019596" y="2233401"/>
            <a:ext cx="748923" cy="369332"/>
          </a:xfrm>
          <a:prstGeom prst="rect">
            <a:avLst/>
          </a:prstGeom>
          <a:noFill/>
        </p:spPr>
        <p:txBody>
          <a:bodyPr wrap="none" rtlCol="0">
            <a:spAutoFit/>
          </a:bodyPr>
          <a:lstStyle/>
          <a:p>
            <a:pPr algn="l"/>
            <a:r>
              <a:rPr lang="en-US" dirty="0"/>
              <a:t>Good</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6950F25-9362-4892-AC42-F70737BD2ED1}"/>
                  </a:ext>
                </a:extLst>
              </p:cNvPr>
              <p:cNvSpPr txBox="1"/>
              <p:nvPr/>
            </p:nvSpPr>
            <p:spPr>
              <a:xfrm>
                <a:off x="6235010" y="2031239"/>
                <a:ext cx="1935145" cy="369332"/>
              </a:xfrm>
              <a:prstGeom prst="rect">
                <a:avLst/>
              </a:prstGeom>
              <a:noFill/>
            </p:spPr>
            <p:txBody>
              <a:bodyPr wrap="none" rtlCol="0">
                <a:spAutoFit/>
              </a:bodyPr>
              <a:lstStyle/>
              <a:p>
                <a:pPr algn="l"/>
                <a:r>
                  <a:rPr lang="en-US" dirty="0"/>
                  <a:t>MLE</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min RMSE</a:t>
                </a:r>
              </a:p>
            </p:txBody>
          </p:sp>
        </mc:Choice>
        <mc:Fallback xmlns="">
          <p:sp>
            <p:nvSpPr>
              <p:cNvPr id="7" name="TextBox 6">
                <a:extLst>
                  <a:ext uri="{FF2B5EF4-FFF2-40B4-BE49-F238E27FC236}">
                    <a16:creationId xmlns:a16="http://schemas.microsoft.com/office/drawing/2014/main" id="{46950F25-9362-4892-AC42-F70737BD2ED1}"/>
                  </a:ext>
                </a:extLst>
              </p:cNvPr>
              <p:cNvSpPr txBox="1">
                <a:spLocks noRot="1" noChangeAspect="1" noMove="1" noResize="1" noEditPoints="1" noAdjustHandles="1" noChangeArrowheads="1" noChangeShapeType="1" noTextEdit="1"/>
              </p:cNvSpPr>
              <p:nvPr/>
            </p:nvSpPr>
            <p:spPr>
              <a:xfrm>
                <a:off x="6235010" y="2031239"/>
                <a:ext cx="1935145" cy="369332"/>
              </a:xfrm>
              <a:prstGeom prst="rect">
                <a:avLst/>
              </a:prstGeom>
              <a:blipFill>
                <a:blip r:embed="rId3"/>
                <a:stretch>
                  <a:fillRect l="-2839" t="-8197" r="-1577" b="-245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DEDA376-571B-4CC4-8F4E-829A47135E6D}"/>
              </a:ext>
            </a:extLst>
          </p:cNvPr>
          <p:cNvSpPr txBox="1"/>
          <p:nvPr/>
        </p:nvSpPr>
        <p:spPr>
          <a:xfrm>
            <a:off x="2783660" y="6077119"/>
            <a:ext cx="3223959" cy="369332"/>
          </a:xfrm>
          <a:prstGeom prst="rect">
            <a:avLst/>
          </a:prstGeom>
          <a:solidFill>
            <a:schemeClr val="bg1"/>
          </a:solidFill>
        </p:spPr>
        <p:txBody>
          <a:bodyPr wrap="none" rtlCol="0">
            <a:spAutoFit/>
          </a:bodyPr>
          <a:lstStyle/>
          <a:p>
            <a:pPr algn="l"/>
            <a:r>
              <a:rPr lang="en-US" dirty="0"/>
              <a:t>More than 2 hyperparameters</a:t>
            </a:r>
          </a:p>
        </p:txBody>
      </p:sp>
    </p:spTree>
    <p:extLst>
      <p:ext uri="{BB962C8B-B14F-4D97-AF65-F5344CB8AC3E}">
        <p14:creationId xmlns:p14="http://schemas.microsoft.com/office/powerpoint/2010/main" val="204934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MLE or cross-validation optimization problem solved to obtain the kriging fit is often ill-conditioned leading to poor fit, or poor estimate of the prediction variance.</a:t>
            </a:r>
          </a:p>
          <a:p>
            <a:r>
              <a:rPr lang="en-US" dirty="0"/>
              <a:t>Poor estimate of the prediction variance can be checked by comparing it to the cross validation error.</a:t>
            </a:r>
          </a:p>
          <a:p>
            <a:r>
              <a:rPr lang="en-US" dirty="0"/>
              <a:t>Poor fits are often characterized by the kriging surrogate having large curvature near data points.</a:t>
            </a:r>
          </a:p>
          <a:p>
            <a:r>
              <a:rPr lang="en-US" dirty="0"/>
              <a:t>It is recommended to visualize by plotting the kriging fit and its standard error.</a:t>
            </a:r>
          </a:p>
        </p:txBody>
      </p:sp>
      <p:sp>
        <p:nvSpPr>
          <p:cNvPr id="2" name="Title 1"/>
          <p:cNvSpPr>
            <a:spLocks noGrp="1"/>
          </p:cNvSpPr>
          <p:nvPr>
            <p:ph type="title"/>
          </p:nvPr>
        </p:nvSpPr>
        <p:spPr/>
        <p:txBody>
          <a:bodyPr/>
          <a:lstStyle/>
          <a:p>
            <a:r>
              <a:rPr lang="en-US"/>
              <a:t>Kriging fitting issues</a:t>
            </a:r>
            <a:endParaRPr lang="en-US" dirty="0"/>
          </a:p>
        </p:txBody>
      </p:sp>
    </p:spTree>
    <p:extLst>
      <p:ext uri="{BB962C8B-B14F-4D97-AF65-F5344CB8AC3E}">
        <p14:creationId xmlns:p14="http://schemas.microsoft.com/office/powerpoint/2010/main" val="232183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5FF5B-97D9-4C6A-A28B-15078A12973D}"/>
              </a:ext>
            </a:extLst>
          </p:cNvPr>
          <p:cNvSpPr>
            <a:spLocks noGrp="1"/>
          </p:cNvSpPr>
          <p:nvPr>
            <p:ph type="body" sz="quarter" idx="10"/>
          </p:nvPr>
        </p:nvSpPr>
        <p:spPr>
          <a:xfrm>
            <a:off x="304800" y="832887"/>
            <a:ext cx="8534400" cy="5334000"/>
          </a:xfrm>
        </p:spPr>
        <p:txBody>
          <a:bodyPr/>
          <a:lstStyle/>
          <a:p>
            <a:r>
              <a:rPr lang="en-US" dirty="0"/>
              <a:t>spall phenomenon where the rolling elements or race surface is damaged due to surface cracks</a:t>
            </a:r>
          </a:p>
          <a:p>
            <a:pPr lvl="1"/>
            <a:r>
              <a:rPr lang="en-US" dirty="0"/>
              <a:t>An initial small surface crack quickly propagates into other regions of surface and gradually increases vibration of the shaft and system</a:t>
            </a:r>
          </a:p>
          <a:p>
            <a:pPr lvl="1"/>
            <a:r>
              <a:rPr lang="en-US" dirty="0"/>
              <a:t>The excessive vibration eventually leads to the system failure</a:t>
            </a:r>
          </a:p>
          <a:p>
            <a:r>
              <a:rPr lang="en-US" dirty="0"/>
              <a:t>For SHM, these surface cracks cannot be measured directly while the bearing is rotating</a:t>
            </a:r>
          </a:p>
          <a:p>
            <a:pPr lvl="1"/>
            <a:r>
              <a:rPr lang="en-US" dirty="0"/>
              <a:t>accelerometers are often installed in the stationary parts of the system to monitor the level of vibration</a:t>
            </a:r>
          </a:p>
          <a:p>
            <a:pPr lvl="1"/>
            <a:r>
              <a:rPr lang="en-US" dirty="0"/>
              <a:t>the damage degradation is measured indirectly through the level of vibration</a:t>
            </a:r>
          </a:p>
          <a:p>
            <a:pPr lvl="1"/>
            <a:r>
              <a:rPr lang="en-US" dirty="0"/>
              <a:t>there is no clear physical relationship between the degradation level and vibration level</a:t>
            </a:r>
          </a:p>
          <a:p>
            <a:r>
              <a:rPr lang="en-US" dirty="0"/>
              <a:t>Maintenance decision is made by the vibration level based on experience</a:t>
            </a:r>
          </a:p>
          <a:p>
            <a:pPr lvl="1"/>
            <a:r>
              <a:rPr lang="en-US" dirty="0"/>
              <a:t>Reliable decision requires many run-to-fail  data of similar systems</a:t>
            </a:r>
          </a:p>
        </p:txBody>
      </p:sp>
      <p:sp>
        <p:nvSpPr>
          <p:cNvPr id="3" name="Title 2">
            <a:extLst>
              <a:ext uri="{FF2B5EF4-FFF2-40B4-BE49-F238E27FC236}">
                <a16:creationId xmlns:a16="http://schemas.microsoft.com/office/drawing/2014/main" id="{119C263B-4993-43D4-B27B-E93F0B48F0C6}"/>
              </a:ext>
            </a:extLst>
          </p:cNvPr>
          <p:cNvSpPr>
            <a:spLocks noGrp="1"/>
          </p:cNvSpPr>
          <p:nvPr>
            <p:ph type="title"/>
          </p:nvPr>
        </p:nvSpPr>
        <p:spPr/>
        <p:txBody>
          <a:bodyPr/>
          <a:lstStyle/>
          <a:p>
            <a:r>
              <a:rPr lang="en-US" dirty="0"/>
              <a:t>Ex) Bearing Spall </a:t>
            </a:r>
          </a:p>
        </p:txBody>
      </p:sp>
    </p:spTree>
    <p:extLst>
      <p:ext uri="{BB962C8B-B14F-4D97-AF65-F5344CB8AC3E}">
        <p14:creationId xmlns:p14="http://schemas.microsoft.com/office/powerpoint/2010/main" val="278455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539" y="429828"/>
            <a:ext cx="3563131" cy="26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E63922FE-8D4F-4D18-9AEE-7AEBEA1B6811}"/>
                  </a:ext>
                </a:extLst>
              </p:cNvPr>
              <p:cNvSpPr>
                <a:spLocks noGrp="1"/>
              </p:cNvSpPr>
              <p:nvPr>
                <p:ph type="body" sz="quarter" idx="10"/>
              </p:nvPr>
            </p:nvSpPr>
            <p:spPr/>
            <p:txBody>
              <a:bodyPr/>
              <a:lstStyle/>
              <a:p>
                <a:r>
                  <a:rPr lang="en-US" dirty="0"/>
                  <a:t>Use 9 data and a constant global </a:t>
                </a:r>
                <a:br>
                  <a:rPr lang="en-US" dirty="0"/>
                </a:br>
                <a:r>
                  <a:rPr lang="en-US" dirty="0"/>
                  <a:t>function </a:t>
                </a:r>
                <a14:m>
                  <m:oMath xmlns:m="http://schemas.openxmlformats.org/officeDocument/2006/math">
                    <m:r>
                      <a:rPr lang="en-US" b="0" i="1" smtClean="0">
                        <a:latin typeface="Cambria Math" panose="02040503050406030204" pitchFamily="18" charset="0"/>
                      </a:rPr>
                      <m:t>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m:t>
                    </m:r>
                  </m:oMath>
                </a14:m>
                <a:r>
                  <a:rPr lang="en-US" dirty="0"/>
                  <a:t> to fit a quadratic </a:t>
                </a:r>
                <a:br>
                  <a:rPr lang="en-US" dirty="0"/>
                </a:br>
                <a:r>
                  <a:rPr lang="en-US" dirty="0"/>
                  <a:t>function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−10</m:t>
                    </m:r>
                  </m:oMath>
                </a14:m>
                <a:endParaRPr lang="en-US" dirty="0"/>
              </a:p>
              <a:p>
                <a:r>
                  <a:rPr lang="en-US" dirty="0"/>
                  <a:t>Covariance</a:t>
                </a:r>
                <a:br>
                  <a:rPr lang="en-US" dirty="0"/>
                </a:br>
                <a:r>
                  <a:rPr lang="en-US" dirty="0"/>
                  <a:t> </a:t>
                </a:r>
                <a14:m>
                  <m:oMath xmlns:m="http://schemas.openxmlformats.org/officeDocument/2006/math">
                    <m:r>
                      <m:rPr>
                        <m:sty m:val="p"/>
                      </m:rPr>
                      <a:rPr lang="en-US">
                        <a:latin typeface="Cambria Math"/>
                      </a:rPr>
                      <m:t>c</m:t>
                    </m:r>
                    <m:r>
                      <a:rPr lang="en-US" i="1">
                        <a:latin typeface="Cambria Math"/>
                      </a:rPr>
                      <m:t>𝑜𝑣</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𝑗</m:t>
                            </m:r>
                          </m:sub>
                        </m:sSub>
                      </m:e>
                    </m:d>
                    <m:r>
                      <a:rPr lang="en-US" i="1">
                        <a:latin typeface="Cambria Math"/>
                      </a:rPr>
                      <m:t>=</m:t>
                    </m:r>
                    <m:r>
                      <m:rPr>
                        <m:sty m:val="p"/>
                      </m:rPr>
                      <a:rPr lang="en-US">
                        <a:latin typeface="Cambria Math"/>
                      </a:rPr>
                      <m:t>exp</m:t>
                    </m:r>
                    <m:r>
                      <a:rPr lang="en-US" i="1">
                        <a:latin typeface="Cambria Math"/>
                      </a:rPr>
                      <m:t>⁡(−</m:t>
                    </m:r>
                    <m:r>
                      <a:rPr lang="en-US" i="1">
                        <a:latin typeface="Cambria Math"/>
                        <a:ea typeface="Cambria Math"/>
                      </a:rPr>
                      <m:t>𝜃</m:t>
                    </m:r>
                    <m:sSup>
                      <m:sSupPr>
                        <m:ctrlPr>
                          <a:rPr lang="en-US" i="1">
                            <a:latin typeface="Cambria Math" panose="02040503050406030204" pitchFamily="18" charset="0"/>
                            <a:ea typeface="Cambria Math"/>
                          </a:rPr>
                        </m:ctrlPr>
                      </m:sSupPr>
                      <m:e>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𝑗</m:t>
                            </m:r>
                          </m:sub>
                        </m:sSub>
                        <m:r>
                          <a:rPr lang="en-US" i="1">
                            <a:latin typeface="Cambria Math"/>
                            <a:ea typeface="Cambria Math"/>
                          </a:rPr>
                          <m:t>)</m:t>
                        </m:r>
                      </m:e>
                      <m:sup>
                        <m:r>
                          <a:rPr lang="en-US" i="1">
                            <a:latin typeface="Cambria Math"/>
                            <a:ea typeface="Cambria Math"/>
                          </a:rPr>
                          <m:t>2</m:t>
                        </m:r>
                      </m:sup>
                    </m:sSup>
                    <m:r>
                      <a:rPr lang="en-US" i="1">
                        <a:latin typeface="Cambria Math"/>
                      </a:rPr>
                      <m:t>)</m:t>
                    </m:r>
                  </m:oMath>
                </a14:m>
                <a:endParaRPr lang="en-US" dirty="0"/>
              </a:p>
            </p:txBody>
          </p:sp>
        </mc:Choice>
        <mc:Fallback xmlns="">
          <p:sp>
            <p:nvSpPr>
              <p:cNvPr id="6" name="Text Placeholder 5">
                <a:extLst>
                  <a:ext uri="{FF2B5EF4-FFF2-40B4-BE49-F238E27FC236}">
                    <a16:creationId xmlns:a16="http://schemas.microsoft.com/office/drawing/2014/main" id="{E63922FE-8D4F-4D18-9AEE-7AEBEA1B6811}"/>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Ex) Quadratic function fit</a:t>
            </a:r>
          </a:p>
        </p:txBody>
      </p:sp>
      <p:pic>
        <p:nvPicPr>
          <p:cNvPr id="7" name="Picture 3">
            <a:extLst>
              <a:ext uri="{FF2B5EF4-FFF2-40B4-BE49-F238E27FC236}">
                <a16:creationId xmlns:a16="http://schemas.microsoft.com/office/drawing/2014/main" id="{8B76CAB0-F2BA-4F73-8FE7-F7997EF28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880" y="3037774"/>
            <a:ext cx="3563131" cy="26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082E8F1F-7E9C-4380-89A6-CCA003068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1" y="3037774"/>
            <a:ext cx="3562351" cy="267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B10461-09E8-41EB-966D-8D53A2FC2DA8}"/>
                  </a:ext>
                </a:extLst>
              </p:cNvPr>
              <p:cNvSpPr txBox="1"/>
              <p:nvPr/>
            </p:nvSpPr>
            <p:spPr>
              <a:xfrm>
                <a:off x="571500" y="5745480"/>
                <a:ext cx="3231975" cy="707886"/>
              </a:xfrm>
              <a:prstGeom prst="rect">
                <a:avLst/>
              </a:prstGeom>
              <a:noFill/>
            </p:spPr>
            <p:txBody>
              <a:bodyPr wrap="none" rtlCol="0">
                <a:spAutoFit/>
              </a:bodyPr>
              <a:lstStyle/>
              <a:p>
                <a:pPr algn="ctr"/>
                <a:r>
                  <a:rPr lang="en-US" sz="2000" dirty="0"/>
                  <a:t>Too large </a:t>
                </a:r>
                <a14:m>
                  <m:oMath xmlns:m="http://schemas.openxmlformats.org/officeDocument/2006/math">
                    <m:r>
                      <a:rPr lang="en-US" sz="2000" b="0" i="1" smtClean="0">
                        <a:latin typeface="Cambria Math" panose="02040503050406030204" pitchFamily="18" charset="0"/>
                      </a:rPr>
                      <m:t>h</m:t>
                    </m:r>
                  </m:oMath>
                </a14:m>
                <a:endParaRPr lang="en-US" sz="2000" dirty="0"/>
              </a:p>
              <a:p>
                <a:pPr algn="ctr"/>
                <a:r>
                  <a:rPr lang="en-US" sz="2000" dirty="0"/>
                  <a:t>Good fit with poor variance</a:t>
                </a:r>
              </a:p>
            </p:txBody>
          </p:sp>
        </mc:Choice>
        <mc:Fallback xmlns="">
          <p:sp>
            <p:nvSpPr>
              <p:cNvPr id="3" name="TextBox 2">
                <a:extLst>
                  <a:ext uri="{FF2B5EF4-FFF2-40B4-BE49-F238E27FC236}">
                    <a16:creationId xmlns:a16="http://schemas.microsoft.com/office/drawing/2014/main" id="{EDB10461-09E8-41EB-966D-8D53A2FC2DA8}"/>
                  </a:ext>
                </a:extLst>
              </p:cNvPr>
              <p:cNvSpPr txBox="1">
                <a:spLocks noRot="1" noChangeAspect="1" noMove="1" noResize="1" noEditPoints="1" noAdjustHandles="1" noChangeArrowheads="1" noChangeShapeType="1" noTextEdit="1"/>
              </p:cNvSpPr>
              <p:nvPr/>
            </p:nvSpPr>
            <p:spPr>
              <a:xfrm>
                <a:off x="571500" y="5745480"/>
                <a:ext cx="3231975" cy="707886"/>
              </a:xfrm>
              <a:prstGeom prst="rect">
                <a:avLst/>
              </a:prstGeom>
              <a:blipFill>
                <a:blip r:embed="rId7"/>
                <a:stretch>
                  <a:fillRect l="-1887" t="-4310" r="-1509"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DE1863-C86F-4E59-B3A9-788A478362B1}"/>
                  </a:ext>
                </a:extLst>
              </p:cNvPr>
              <p:cNvSpPr txBox="1"/>
              <p:nvPr/>
            </p:nvSpPr>
            <p:spPr>
              <a:xfrm>
                <a:off x="5467036" y="5745480"/>
                <a:ext cx="3062057" cy="707886"/>
              </a:xfrm>
              <a:prstGeom prst="rect">
                <a:avLst/>
              </a:prstGeom>
              <a:noFill/>
            </p:spPr>
            <p:txBody>
              <a:bodyPr wrap="none" rtlCol="0">
                <a:spAutoFit/>
              </a:bodyPr>
              <a:lstStyle/>
              <a:p>
                <a:pPr algn="ctr"/>
                <a:r>
                  <a:rPr lang="en-US" sz="2000" dirty="0"/>
                  <a:t>Too small </a:t>
                </a:r>
                <a14:m>
                  <m:oMath xmlns:m="http://schemas.openxmlformats.org/officeDocument/2006/math">
                    <m:r>
                      <a:rPr lang="en-US" sz="2000" b="0" i="1" smtClean="0">
                        <a:latin typeface="Cambria Math" panose="02040503050406030204" pitchFamily="18" charset="0"/>
                      </a:rPr>
                      <m:t>h</m:t>
                    </m:r>
                  </m:oMath>
                </a14:m>
                <a:endParaRPr lang="en-US" sz="2000" dirty="0"/>
              </a:p>
              <a:p>
                <a:pPr algn="ctr"/>
                <a:r>
                  <a:rPr lang="en-US" sz="2000" dirty="0"/>
                  <a:t>Bad fit with poor variance</a:t>
                </a:r>
              </a:p>
            </p:txBody>
          </p:sp>
        </mc:Choice>
        <mc:Fallback xmlns="">
          <p:sp>
            <p:nvSpPr>
              <p:cNvPr id="9" name="TextBox 8">
                <a:extLst>
                  <a:ext uri="{FF2B5EF4-FFF2-40B4-BE49-F238E27FC236}">
                    <a16:creationId xmlns:a16="http://schemas.microsoft.com/office/drawing/2014/main" id="{85DE1863-C86F-4E59-B3A9-788A478362B1}"/>
                  </a:ext>
                </a:extLst>
              </p:cNvPr>
              <p:cNvSpPr txBox="1">
                <a:spLocks noRot="1" noChangeAspect="1" noMove="1" noResize="1" noEditPoints="1" noAdjustHandles="1" noChangeArrowheads="1" noChangeShapeType="1" noTextEdit="1"/>
              </p:cNvSpPr>
              <p:nvPr/>
            </p:nvSpPr>
            <p:spPr>
              <a:xfrm>
                <a:off x="5467036" y="5745480"/>
                <a:ext cx="3062057" cy="707886"/>
              </a:xfrm>
              <a:prstGeom prst="rect">
                <a:avLst/>
              </a:prstGeom>
              <a:blipFill>
                <a:blip r:embed="rId8"/>
                <a:stretch>
                  <a:fillRect l="-1992" t="-4310" r="-1793" b="-14655"/>
                </a:stretch>
              </a:blipFill>
            </p:spPr>
            <p:txBody>
              <a:bodyPr/>
              <a:lstStyle/>
              <a:p>
                <a:r>
                  <a:rPr lang="en-US">
                    <a:noFill/>
                  </a:rPr>
                  <a:t> </a:t>
                </a:r>
              </a:p>
            </p:txBody>
          </p:sp>
        </mc:Fallback>
      </mc:AlternateContent>
    </p:spTree>
    <p:extLst>
      <p:ext uri="{BB962C8B-B14F-4D97-AF65-F5344CB8AC3E}">
        <p14:creationId xmlns:p14="http://schemas.microsoft.com/office/powerpoint/2010/main" val="121852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C2DAD20-DE34-419F-813E-697DB6E1C7FF}"/>
                  </a:ext>
                </a:extLst>
              </p:cNvPr>
              <p:cNvSpPr>
                <a:spLocks noGrp="1"/>
              </p:cNvSpPr>
              <p:nvPr>
                <p:ph type="body" sz="quarter" idx="10"/>
              </p:nvPr>
            </p:nvSpPr>
            <p:spPr/>
            <p:txBody>
              <a:bodyPr/>
              <a:lstStyle/>
              <a:p>
                <a:r>
                  <a:rPr lang="en-US" dirty="0"/>
                  <a:t>Fit data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0, 5, 10, 15, 20</m:t>
                            </m:r>
                          </m:e>
                        </m:d>
                      </m:e>
                      <m:sup>
                        <m:r>
                          <m:rPr>
                            <m:sty m:val="p"/>
                          </m:rPr>
                          <a:rPr lang="en-US" b="0" i="0" smtClean="0">
                            <a:latin typeface="Cambria Math" panose="02040503050406030204" pitchFamily="18" charset="0"/>
                          </a:rPr>
                          <m:t>T</m:t>
                        </m:r>
                      </m:sup>
                    </m:sSup>
                  </m:oMath>
                </a14:m>
                <a:r>
                  <a:rPr lang="en-US" dirty="0"/>
                  <a:t>, </a:t>
                </a:r>
                <a14:m>
                  <m:oMath xmlns:m="http://schemas.openxmlformats.org/officeDocument/2006/math">
                    <m:r>
                      <a:rPr lang="en-US" b="1" i="0" smtClean="0">
                        <a:latin typeface="Cambria Math" panose="02040503050406030204" pitchFamily="18" charset="0"/>
                      </a:rPr>
                      <m:t>𝐲</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1, 0.99, 0.99, 0.94, 0.95</m:t>
                            </m:r>
                          </m:e>
                        </m:d>
                      </m:e>
                      <m:sup>
                        <m:r>
                          <m:rPr>
                            <m:sty m:val="p"/>
                          </m:rPr>
                          <a:rPr lang="en-US" b="0" i="0" smtClean="0">
                            <a:latin typeface="Cambria Math" panose="02040503050406030204" pitchFamily="18" charset="0"/>
                          </a:rPr>
                          <m:t>T</m:t>
                        </m:r>
                      </m:sup>
                    </m:sSup>
                  </m:oMath>
                </a14:m>
                <a:r>
                  <a:rPr lang="en-US" dirty="0"/>
                  <a:t> for the global function using ordinary Kriging with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=5.2</m:t>
                    </m:r>
                  </m:oMath>
                </a14:m>
                <a:endParaRPr lang="en-US" b="0" dirty="0"/>
              </a:p>
              <a:p>
                <a:pPr lvl="1"/>
                <a:r>
                  <a:rPr lang="en-US" dirty="0"/>
                  <a:t>For ordinary Kriging, </a:t>
                </a:r>
                <a14:m>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1, 1, 1, 1, 1</m:t>
                            </m:r>
                          </m:e>
                        </m:d>
                      </m:e>
                      <m:sup>
                        <m:r>
                          <m:rPr>
                            <m:sty m:val="p"/>
                          </m:rPr>
                          <a:rPr lang="en-US" b="0" i="0" smtClean="0">
                            <a:latin typeface="Cambria Math" panose="02040503050406030204" pitchFamily="18" charset="0"/>
                          </a:rPr>
                          <m:t>T</m:t>
                        </m:r>
                      </m:sup>
                    </m:sSup>
                  </m:oMath>
                </a14:m>
                <a:r>
                  <a:rPr lang="en-US" dirty="0"/>
                  <a:t> and </a:t>
                </a:r>
                <a14:m>
                  <m:oMath xmlns:m="http://schemas.openxmlformats.org/officeDocument/2006/math">
                    <m:r>
                      <a:rPr lang="en-US" b="0" i="1" smtClean="0">
                        <a:latin typeface="Cambria Math" panose="02040503050406030204" pitchFamily="18" charset="0"/>
                      </a:rPr>
                      <m:t>𝜉</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endParaRPr lang="en-US" dirty="0"/>
              </a:p>
              <a:p>
                <a:pPr marL="515938" lvl="1" indent="0">
                  <a:spcBef>
                    <a:spcPts val="0"/>
                  </a:spcBef>
                  <a:buNone/>
                </a:pPr>
                <a:r>
                  <a:rPr lang="en-US" sz="1800" dirty="0">
                    <a:latin typeface="Courier New" panose="02070309020205020404" pitchFamily="49" charset="0"/>
                    <a:cs typeface="Courier New" panose="02070309020205020404" pitchFamily="49" charset="0"/>
                  </a:rPr>
                  <a:t>y=[1 0.99 0.99 0.94 0.95]’;            % measurement data</a:t>
                </a:r>
              </a:p>
              <a:p>
                <a:pPr marL="515938" lvl="1" indent="0">
                  <a:spcBef>
                    <a:spcPts val="0"/>
                  </a:spcBef>
                  <a:buNone/>
                </a:pPr>
                <a:r>
                  <a:rPr lang="en-US" sz="1800" dirty="0">
                    <a:latin typeface="Courier New" panose="02070309020205020404" pitchFamily="49" charset="0"/>
                    <a:cs typeface="Courier New" panose="02070309020205020404" pitchFamily="49" charset="0"/>
                  </a:rPr>
                  <a:t>x=[0 5 10 15 20]';                       % input variable</a:t>
                </a:r>
              </a:p>
              <a:p>
                <a:pPr marL="515938" lvl="1" indent="0">
                  <a:spcBef>
                    <a:spcPts val="0"/>
                  </a:spcBef>
                  <a:buNone/>
                </a:pPr>
                <a:r>
                  <a:rPr lang="en-US" sz="1800" dirty="0">
                    <a:latin typeface="Courier New" panose="02070309020205020404" pitchFamily="49" charset="0"/>
                    <a:cs typeface="Courier New" panose="02070309020205020404" pitchFamily="49" charset="0"/>
                  </a:rPr>
                  <a:t>X=ones(5,1);                              % design matrix</a:t>
                </a:r>
              </a:p>
              <a:p>
                <a:pPr marL="515938" lvl="1" indent="0">
                  <a:spcBef>
                    <a:spcPts val="0"/>
                  </a:spcBef>
                  <a:buNone/>
                </a:pPr>
                <a:r>
                  <a:rPr lang="en-US" sz="1800" dirty="0" err="1">
                    <a:latin typeface="Courier New" panose="02070309020205020404" pitchFamily="49" charset="0"/>
                    <a:cs typeface="Courier New" panose="02070309020205020404" pitchFamily="49" charset="0"/>
                  </a:rPr>
                  <a:t>ny</a:t>
                </a:r>
                <a:r>
                  <a:rPr lang="en-US" sz="1800" dirty="0">
                    <a:latin typeface="Courier New" panose="02070309020205020404" pitchFamily="49" charset="0"/>
                    <a:cs typeface="Courier New" panose="02070309020205020404" pitchFamily="49" charset="0"/>
                  </a:rPr>
                  <a:t>=length(y); np=size(X,2);</a:t>
                </a:r>
              </a:p>
              <a:p>
                <a:pPr lvl="1"/>
                <a:r>
                  <a:rPr lang="en-US" dirty="0"/>
                  <a:t>Correlation matrix </a:t>
                </a:r>
                <a14:m>
                  <m:oMath xmlns:m="http://schemas.openxmlformats.org/officeDocument/2006/math">
                    <m:r>
                      <a:rPr lang="en-US" b="1" i="0" smtClean="0">
                        <a:latin typeface="Cambria Math" panose="02040503050406030204" pitchFamily="18" charset="0"/>
                      </a:rPr>
                      <m:t>𝐑</m:t>
                    </m:r>
                  </m:oMath>
                </a14:m>
                <a:endParaRPr lang="en-US" b="1" dirty="0"/>
              </a:p>
              <a:p>
                <a:pPr marL="515938" lvl="1" indent="0">
                  <a:spcBef>
                    <a:spcPts val="0"/>
                  </a:spcBef>
                  <a:buNone/>
                </a:pPr>
                <a:r>
                  <a:rPr lang="da-DK" sz="1800" dirty="0">
                    <a:latin typeface="Courier New" panose="02070309020205020404" pitchFamily="49" charset="0"/>
                    <a:cs typeface="Courier New" panose="02070309020205020404" pitchFamily="49" charset="0"/>
                  </a:rPr>
                  <a:t>h=5.2;</a:t>
                </a:r>
              </a:p>
              <a:p>
                <a:pPr marL="515938" lvl="1" indent="0">
                  <a:spcBef>
                    <a:spcPts val="0"/>
                  </a:spcBef>
                  <a:buNone/>
                </a:pPr>
                <a:r>
                  <a:rPr lang="da-DK" sz="1800" dirty="0">
                    <a:latin typeface="Courier New" panose="02070309020205020404" pitchFamily="49" charset="0"/>
                    <a:cs typeface="Courier New" panose="02070309020205020404" pitchFamily="49" charset="0"/>
                  </a:rPr>
                  <a:t>for k=1:ny; for l=1:ny;</a:t>
                </a:r>
              </a:p>
              <a:p>
                <a:pPr marL="515938" lvl="1" indent="0">
                  <a:spcBef>
                    <a:spcPts val="0"/>
                  </a:spcBef>
                  <a:buNone/>
                </a:pPr>
                <a:r>
                  <a:rPr lang="da-DK" sz="1800" dirty="0">
                    <a:latin typeface="Courier New" panose="02070309020205020404" pitchFamily="49" charset="0"/>
                    <a:cs typeface="Courier New" panose="02070309020205020404" pitchFamily="49" charset="0"/>
                  </a:rPr>
                  <a:t>    R(k,l)=exp(-(norm(x(k,:)-x(l,:))/h)^2);</a:t>
                </a:r>
              </a:p>
              <a:p>
                <a:pPr marL="515938" lvl="1" indent="0">
                  <a:spcBef>
                    <a:spcPts val="0"/>
                  </a:spcBef>
                  <a:buNone/>
                </a:pPr>
                <a:r>
                  <a:rPr lang="da-DK" sz="1800" dirty="0">
                    <a:latin typeface="Courier New" panose="02070309020205020404" pitchFamily="49" charset="0"/>
                    <a:cs typeface="Courier New" panose="02070309020205020404" pitchFamily="49" charset="0"/>
                  </a:rPr>
                  <a:t>end; end;</a:t>
                </a:r>
              </a:p>
              <a:p>
                <a:pPr lvl="1"/>
                <a:endParaRPr lang="en-US" dirty="0"/>
              </a:p>
            </p:txBody>
          </p:sp>
        </mc:Choice>
        <mc:Fallback xmlns="">
          <p:sp>
            <p:nvSpPr>
              <p:cNvPr id="2" name="Text Placeholder 1">
                <a:extLst>
                  <a:ext uri="{FF2B5EF4-FFF2-40B4-BE49-F238E27FC236}">
                    <a16:creationId xmlns:a16="http://schemas.microsoft.com/office/drawing/2014/main" id="{DC2DAD20-DE34-419F-813E-697DB6E1C7F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6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E445222-4DB5-4B07-ABDC-D6698B82DB83}"/>
              </a:ext>
            </a:extLst>
          </p:cNvPr>
          <p:cNvSpPr>
            <a:spLocks noGrp="1"/>
          </p:cNvSpPr>
          <p:nvPr>
            <p:ph type="title"/>
          </p:nvPr>
        </p:nvSpPr>
        <p:spPr/>
        <p:txBody>
          <a:bodyPr/>
          <a:lstStyle/>
          <a:p>
            <a:r>
              <a:rPr lang="en-US" dirty="0"/>
              <a:t>Ex) Kriging fit</a:t>
            </a:r>
          </a:p>
        </p:txBody>
      </p:sp>
      <p:sp>
        <p:nvSpPr>
          <p:cNvPr id="4" name="Rectangle 2">
            <a:extLst>
              <a:ext uri="{FF2B5EF4-FFF2-40B4-BE49-F238E27FC236}">
                <a16:creationId xmlns:a16="http://schemas.microsoft.com/office/drawing/2014/main" id="{AC35BB37-7A80-4B23-AD50-F0D18297F887}"/>
              </a:ext>
            </a:extLst>
          </p:cNvPr>
          <p:cNvSpPr>
            <a:spLocks noChangeArrowheads="1"/>
          </p:cNvSpPr>
          <p:nvPr/>
        </p:nvSpPr>
        <p:spPr bwMode="auto">
          <a:xfrm>
            <a:off x="15472" y="282302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B70E7E86-583C-4589-8BFD-875231F8A6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034193F-2CDB-44B4-AAB2-6867D2953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12FDBC-7EB7-4941-AF2C-53101C8138F8}"/>
                  </a:ext>
                </a:extLst>
              </p:cNvPr>
              <p:cNvSpPr txBox="1"/>
              <p:nvPr/>
            </p:nvSpPr>
            <p:spPr>
              <a:xfrm>
                <a:off x="1050823" y="4966520"/>
                <a:ext cx="4903394" cy="1339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𝐑</m:t>
                      </m:r>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3"/>
                                    <m:mcJc m:val="center"/>
                                  </m:mcPr>
                                </m:mc>
                              </m:mcs>
                              <m:ctrlPr>
                                <a:rPr lang="en-US" sz="2000" i="1">
                                  <a:latin typeface="Cambria Math" panose="02040503050406030204" pitchFamily="18" charset="0"/>
                                  <a:cs typeface="Arial" panose="020B0604020202020204" pitchFamily="34" charset="0"/>
                                </a:rPr>
                              </m:ctrlPr>
                            </m:mPr>
                            <m:mr>
                              <m:e>
                                <m:m>
                                  <m:mPr>
                                    <m:mcs>
                                      <m:mc>
                                        <m:mcPr>
                                          <m:count m:val="2"/>
                                          <m:mcJc m:val="center"/>
                                        </m:mcPr>
                                      </m:mc>
                                    </m:mcs>
                                    <m:ctrlPr>
                                      <a:rPr lang="en-US" sz="2000" i="1" smtClean="0">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1</m:t>
                                      </m:r>
                                    </m:e>
                                    <m:e>
                                      <m:r>
                                        <a:rPr lang="en-US" sz="2000" b="0" i="1" smtClean="0">
                                          <a:latin typeface="Cambria Math" panose="02040503050406030204" pitchFamily="18" charset="0"/>
                                          <a:cs typeface="Arial" panose="020B0604020202020204" pitchFamily="34" charset="0"/>
                                        </a:rPr>
                                        <m:t>.3967</m:t>
                                      </m:r>
                                    </m:e>
                                  </m:mr>
                                  <m:mr>
                                    <m:e>
                                      <m:r>
                                        <a:rPr lang="en-US" sz="2000" b="0" i="1" smtClean="0">
                                          <a:latin typeface="Cambria Math" panose="02040503050406030204" pitchFamily="18" charset="0"/>
                                          <a:cs typeface="Arial" panose="020B0604020202020204" pitchFamily="34" charset="0"/>
                                        </a:rPr>
                                        <m:t>.3967</m:t>
                                      </m:r>
                                    </m:e>
                                    <m:e>
                                      <m:r>
                                        <a:rPr lang="en-US" sz="2000" b="0" i="1" smtClean="0">
                                          <a:latin typeface="Cambria Math" panose="02040503050406030204" pitchFamily="18" charset="0"/>
                                          <a:cs typeface="Arial" panose="020B0604020202020204" pitchFamily="34" charset="0"/>
                                        </a:rPr>
                                        <m:t>1</m:t>
                                      </m:r>
                                    </m:e>
                                  </m:mr>
                                </m:m>
                              </m:e>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0248</m:t>
                                      </m:r>
                                    </m:e>
                                    <m:e>
                                      <m:r>
                                        <a:rPr lang="en-US" sz="2000" b="0" i="1" smtClean="0">
                                          <a:latin typeface="Cambria Math" panose="02040503050406030204" pitchFamily="18" charset="0"/>
                                          <a:cs typeface="Arial" panose="020B0604020202020204" pitchFamily="34" charset="0"/>
                                        </a:rPr>
                                        <m:t>.0002</m:t>
                                      </m:r>
                                    </m:e>
                                  </m:mr>
                                  <m:mr>
                                    <m:e>
                                      <m:r>
                                        <a:rPr lang="en-US" sz="2000" i="1">
                                          <a:latin typeface="Cambria Math" panose="02040503050406030204" pitchFamily="18" charset="0"/>
                                          <a:cs typeface="Arial" panose="020B0604020202020204" pitchFamily="34" charset="0"/>
                                        </a:rPr>
                                        <m:t>3967</m:t>
                                      </m:r>
                                    </m:e>
                                    <m:e>
                                      <m:r>
                                        <m:rPr>
                                          <m:brk m:alnAt="7"/>
                                        </m:rPr>
                                        <a:rPr lang="en-US" sz="2000" i="1">
                                          <a:latin typeface="Cambria Math" panose="02040503050406030204" pitchFamily="18" charset="0"/>
                                          <a:cs typeface="Arial" panose="020B0604020202020204" pitchFamily="34" charset="0"/>
                                        </a:rPr>
                                        <m:t>0</m:t>
                                      </m:r>
                                      <m:r>
                                        <a:rPr lang="en-US" sz="2000" i="1">
                                          <a:latin typeface="Cambria Math" panose="02040503050406030204" pitchFamily="18" charset="0"/>
                                          <a:cs typeface="Arial" panose="020B0604020202020204" pitchFamily="34" charset="0"/>
                                        </a:rPr>
                                        <m:t>248</m:t>
                                      </m:r>
                                    </m:e>
                                  </m:mr>
                                </m:m>
                              </m:e>
                              <m:e>
                                <m:m>
                                  <m:mPr>
                                    <m:mcs>
                                      <m:mc>
                                        <m:mcPr>
                                          <m:count m:val="1"/>
                                          <m:mcJc m:val="center"/>
                                        </m:mcPr>
                                      </m:mc>
                                    </m:mcs>
                                    <m:ctrlPr>
                                      <a:rPr lang="en-US" sz="2000" i="1" smtClean="0">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0</m:t>
                                      </m:r>
                                    </m:e>
                                  </m:mr>
                                  <m:mr>
                                    <m:e>
                                      <m:r>
                                        <a:rPr lang="en-US" sz="2000" b="0" i="1" smtClean="0">
                                          <a:latin typeface="Cambria Math" panose="02040503050406030204" pitchFamily="18" charset="0"/>
                                          <a:cs typeface="Arial" panose="020B0604020202020204" pitchFamily="34" charset="0"/>
                                        </a:rPr>
                                        <m:t>.0002</m:t>
                                      </m:r>
                                    </m:e>
                                  </m:mr>
                                </m:m>
                              </m:e>
                            </m:mr>
                            <m:mr>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0248</m:t>
                                      </m:r>
                                    </m:e>
                                    <m:e>
                                      <m:r>
                                        <a:rPr lang="en-US" sz="2000" i="1">
                                          <a:latin typeface="Cambria Math" panose="02040503050406030204" pitchFamily="18" charset="0"/>
                                          <a:cs typeface="Arial" panose="020B0604020202020204" pitchFamily="34" charset="0"/>
                                        </a:rPr>
                                        <m:t>3967</m:t>
                                      </m:r>
                                    </m:e>
                                  </m:mr>
                                  <m:mr>
                                    <m:e>
                                      <m:r>
                                        <a:rPr lang="en-US" sz="2000" b="0" i="1" smtClean="0">
                                          <a:latin typeface="Cambria Math" panose="02040503050406030204" pitchFamily="18" charset="0"/>
                                          <a:cs typeface="Arial" panose="020B0604020202020204" pitchFamily="34" charset="0"/>
                                        </a:rPr>
                                        <m:t>.0002</m:t>
                                      </m:r>
                                    </m:e>
                                    <m:e>
                                      <m:r>
                                        <m:rPr>
                                          <m:brk m:alnAt="7"/>
                                        </m:rPr>
                                        <a:rPr lang="en-US" sz="2000" i="1">
                                          <a:latin typeface="Cambria Math" panose="02040503050406030204" pitchFamily="18" charset="0"/>
                                          <a:cs typeface="Arial" panose="020B0604020202020204" pitchFamily="34" charset="0"/>
                                        </a:rPr>
                                        <m:t>0</m:t>
                                      </m:r>
                                      <m:r>
                                        <a:rPr lang="en-US" sz="2000" i="1">
                                          <a:latin typeface="Cambria Math" panose="02040503050406030204" pitchFamily="18" charset="0"/>
                                          <a:cs typeface="Arial" panose="020B0604020202020204" pitchFamily="34" charset="0"/>
                                        </a:rPr>
                                        <m:t>248</m:t>
                                      </m:r>
                                    </m:e>
                                  </m:mr>
                                </m:m>
                              </m:e>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1</m:t>
                                      </m:r>
                                    </m:e>
                                    <m:e>
                                      <m:r>
                                        <a:rPr lang="en-US" sz="2000" i="1">
                                          <a:latin typeface="Cambria Math" panose="02040503050406030204" pitchFamily="18" charset="0"/>
                                          <a:cs typeface="Arial" panose="020B0604020202020204" pitchFamily="34" charset="0"/>
                                        </a:rPr>
                                        <m:t>3967</m:t>
                                      </m:r>
                                    </m:e>
                                  </m:mr>
                                  <m:mr>
                                    <m:e>
                                      <m:r>
                                        <a:rPr lang="en-US" sz="2000" i="1">
                                          <a:latin typeface="Cambria Math" panose="02040503050406030204" pitchFamily="18" charset="0"/>
                                          <a:cs typeface="Arial" panose="020B0604020202020204" pitchFamily="34" charset="0"/>
                                        </a:rPr>
                                        <m:t>3967</m:t>
                                      </m:r>
                                    </m:e>
                                    <m:e>
                                      <m:r>
                                        <a:rPr lang="en-US" sz="2000" b="0" i="1" smtClean="0">
                                          <a:latin typeface="Cambria Math" panose="02040503050406030204" pitchFamily="18" charset="0"/>
                                          <a:cs typeface="Arial" panose="020B0604020202020204" pitchFamily="34" charset="0"/>
                                        </a:rPr>
                                        <m:t>1</m:t>
                                      </m:r>
                                    </m:e>
                                  </m:mr>
                                </m:m>
                              </m:e>
                              <m:e>
                                <m:m>
                                  <m:mPr>
                                    <m:mcs>
                                      <m:mc>
                                        <m:mcPr>
                                          <m:count m:val="1"/>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0248</m:t>
                                      </m:r>
                                    </m:e>
                                  </m:mr>
                                  <m:mr>
                                    <m:e>
                                      <m:r>
                                        <a:rPr lang="en-US" sz="2000" b="0" i="1" smtClean="0">
                                          <a:latin typeface="Cambria Math" panose="02040503050406030204" pitchFamily="18" charset="0"/>
                                          <a:cs typeface="Arial" panose="020B0604020202020204" pitchFamily="34" charset="0"/>
                                        </a:rPr>
                                        <m:t>.3967</m:t>
                                      </m:r>
                                    </m:e>
                                  </m:mr>
                                </m:m>
                              </m:e>
                            </m:mr>
                            <m:mr>
                              <m:e>
                                <m:m>
                                  <m:mPr>
                                    <m:mcs>
                                      <m:mc>
                                        <m:mcPr>
                                          <m:count m:val="2"/>
                                          <m:mcJc m:val="center"/>
                                        </m:mcPr>
                                      </m:mc>
                                    </m:mcs>
                                    <m:ctrlPr>
                                      <a:rPr lang="en-US" sz="2000" i="1" smtClean="0">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0</m:t>
                                      </m:r>
                                      <m:r>
                                        <a:rPr lang="en-US" sz="2000" b="0" i="1" smtClean="0">
                                          <a:latin typeface="Cambria Math" panose="02040503050406030204" pitchFamily="18" charset="0"/>
                                          <a:cs typeface="Arial" panose="020B0604020202020204" pitchFamily="34" charset="0"/>
                                        </a:rPr>
                                        <m:t>.000</m:t>
                                      </m:r>
                                    </m:e>
                                    <m:e>
                                      <m:r>
                                        <a:rPr lang="en-US" sz="2000" b="0" i="1" smtClean="0">
                                          <a:latin typeface="Cambria Math" panose="02040503050406030204" pitchFamily="18" charset="0"/>
                                          <a:cs typeface="Arial" panose="020B0604020202020204" pitchFamily="34" charset="0"/>
                                        </a:rPr>
                                        <m:t>.0002</m:t>
                                      </m:r>
                                    </m:e>
                                  </m:mr>
                                </m:m>
                              </m:e>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0248</m:t>
                                      </m:r>
                                    </m:e>
                                    <m:e>
                                      <m:r>
                                        <a:rPr lang="en-US" sz="2000" b="0" i="1" smtClean="0">
                                          <a:latin typeface="Cambria Math" panose="02040503050406030204" pitchFamily="18" charset="0"/>
                                          <a:cs typeface="Arial" panose="020B0604020202020204" pitchFamily="34" charset="0"/>
                                        </a:rPr>
                                        <m:t>.3967</m:t>
                                      </m:r>
                                    </m:e>
                                  </m:mr>
                                </m:m>
                              </m:e>
                              <m:e>
                                <m:r>
                                  <a:rPr lang="en-US" sz="2000" b="0" i="1" smtClean="0">
                                    <a:latin typeface="Cambria Math" panose="02040503050406030204" pitchFamily="18" charset="0"/>
                                    <a:cs typeface="Arial" panose="020B0604020202020204" pitchFamily="34" charset="0"/>
                                  </a:rPr>
                                  <m:t>1</m:t>
                                </m:r>
                              </m:e>
                            </m:mr>
                          </m:m>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312FDBC-7EB7-4941-AF2C-53101C8138F8}"/>
                  </a:ext>
                </a:extLst>
              </p:cNvPr>
              <p:cNvSpPr txBox="1">
                <a:spLocks noRot="1" noChangeAspect="1" noMove="1" noResize="1" noEditPoints="1" noAdjustHandles="1" noChangeArrowheads="1" noChangeShapeType="1" noTextEdit="1"/>
              </p:cNvSpPr>
              <p:nvPr/>
            </p:nvSpPr>
            <p:spPr>
              <a:xfrm>
                <a:off x="1050823" y="4966520"/>
                <a:ext cx="4903394" cy="133953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7839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88B2774-0CA7-4B10-9DC8-9066675F87C8}"/>
                  </a:ext>
                </a:extLst>
              </p:cNvPr>
              <p:cNvSpPr>
                <a:spLocks noGrp="1"/>
              </p:cNvSpPr>
              <p:nvPr>
                <p:ph type="body" sz="quarter" idx="10"/>
              </p:nvPr>
            </p:nvSpPr>
            <p:spPr/>
            <p:txBody>
              <a:bodyPr/>
              <a:lstStyle/>
              <a:p>
                <a:r>
                  <a:rPr lang="en-US" dirty="0"/>
                  <a:t>Global function parameters</a:t>
                </a:r>
              </a:p>
              <a:p>
                <a:pPr marL="457200" lvl="1" indent="0">
                  <a:spcBef>
                    <a:spcPts val="0"/>
                  </a:spcBef>
                  <a:buNone/>
                </a:pP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=inv(R);</a:t>
                </a:r>
              </a:p>
              <a:p>
                <a:pPr marL="457200" lvl="1" indent="0">
                  <a:spcBef>
                    <a:spcPts val="0"/>
                  </a:spcBef>
                  <a:buNone/>
                </a:pPr>
                <a:r>
                  <a:rPr lang="en-US" sz="1800" dirty="0" err="1">
                    <a:latin typeface="Courier New" panose="02070309020205020404" pitchFamily="49" charset="0"/>
                    <a:cs typeface="Courier New" panose="02070309020205020404" pitchFamily="49" charset="0"/>
                  </a:rPr>
                  <a:t>thetaH</a:t>
                </a:r>
                <a:r>
                  <a:rPr lang="en-US" sz="1800" dirty="0">
                    <a:latin typeface="Courier New" panose="02070309020205020404" pitchFamily="49" charset="0"/>
                    <a:cs typeface="Courier New" panose="02070309020205020404" pitchFamily="49" charset="0"/>
                  </a:rPr>
                  <a:t>=(X'*</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*X)\(X'* </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*y);</a:t>
                </a:r>
              </a:p>
              <a:p>
                <a:pPr marL="457200" lvl="1" indent="0">
                  <a:spcBef>
                    <a:spcPts val="0"/>
                  </a:spcBef>
                  <a:buNone/>
                </a:pPr>
                <a:r>
                  <a:rPr lang="en-US" sz="1800" dirty="0" err="1">
                    <a:latin typeface="Courier New" panose="02070309020205020404" pitchFamily="49" charset="0"/>
                    <a:cs typeface="Courier New" panose="02070309020205020404" pitchFamily="49" charset="0"/>
                  </a:rPr>
                  <a:t>sigmaH</a:t>
                </a:r>
                <a:r>
                  <a:rPr lang="en-US" sz="1800" dirty="0">
                    <a:latin typeface="Courier New" panose="02070309020205020404" pitchFamily="49" charset="0"/>
                    <a:cs typeface="Courier New" panose="02070309020205020404" pitchFamily="49" charset="0"/>
                  </a:rPr>
                  <a:t>=sqrt(1/(</a:t>
                </a:r>
                <a:r>
                  <a:rPr lang="en-US" sz="1800" dirty="0" err="1">
                    <a:latin typeface="Courier New" panose="02070309020205020404" pitchFamily="49" charset="0"/>
                    <a:cs typeface="Courier New" panose="02070309020205020404" pitchFamily="49" charset="0"/>
                  </a:rPr>
                  <a:t>ny</a:t>
                </a:r>
                <a:r>
                  <a:rPr lang="en-US" sz="1800" dirty="0">
                    <a:latin typeface="Courier New" panose="02070309020205020404" pitchFamily="49" charset="0"/>
                    <a:cs typeface="Courier New" panose="02070309020205020404" pitchFamily="49" charset="0"/>
                  </a:rPr>
                  <a:t>-np)*((y-X*</a:t>
                </a:r>
                <a:r>
                  <a:rPr lang="en-US" sz="1800" dirty="0" err="1">
                    <a:latin typeface="Courier New" panose="02070309020205020404" pitchFamily="49" charset="0"/>
                    <a:cs typeface="Courier New" panose="02070309020205020404" pitchFamily="49" charset="0"/>
                  </a:rPr>
                  <a:t>thetaH</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*(y-X*</a:t>
                </a:r>
                <a:r>
                  <a:rPr lang="en-US" sz="1800" dirty="0" err="1">
                    <a:latin typeface="Courier New" panose="02070309020205020404" pitchFamily="49" charset="0"/>
                    <a:cs typeface="Courier New" panose="02070309020205020404" pitchFamily="49" charset="0"/>
                  </a:rPr>
                  <a:t>thetaH</a:t>
                </a:r>
                <a:r>
                  <a:rPr lang="en-US" sz="1800" dirty="0">
                    <a:latin typeface="Courier New" panose="02070309020205020404" pitchFamily="49" charset="0"/>
                    <a:cs typeface="Courier New" panose="02070309020205020404" pitchFamily="49" charset="0"/>
                  </a:rPr>
                  <a:t>)));</a:t>
                </a:r>
              </a:p>
              <a:p>
                <a:pPr lvl="1"/>
                <a:endParaRPr lang="en-US" dirty="0"/>
              </a:p>
              <a:p>
                <a:endParaRPr lang="en-US" dirty="0"/>
              </a:p>
              <a:p>
                <a:r>
                  <a:rPr lang="en-US" dirty="0"/>
                  <a:t>Estimate the optimum hyperparameter</a:t>
                </a:r>
              </a:p>
              <a:p>
                <a:pPr lvl="1"/>
                <a:r>
                  <a:rPr lang="en-US" dirty="0"/>
                  <a:t>Instead of optimization the hyperparameter, we calculate it graphically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𝑜𝑝𝑡</m:t>
                        </m:r>
                      </m:sub>
                    </m:sSub>
                    <m:r>
                      <a:rPr lang="en-US" b="0" i="1" smtClean="0">
                        <a:latin typeface="Cambria Math" panose="02040503050406030204" pitchFamily="18" charset="0"/>
                      </a:rPr>
                      <m:t>=5.2</m:t>
                    </m:r>
                  </m:oMath>
                </a14:m>
                <a:endParaRPr lang="en-US" dirty="0"/>
              </a:p>
              <a:p>
                <a:pPr lvl="1"/>
                <a:r>
                  <a:rPr lang="en-US" dirty="0"/>
                  <a:t>We used this value in calculating</a:t>
                </a:r>
                <a:br>
                  <a:rPr lang="en-US" dirty="0"/>
                </a:b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𝜃</m:t>
                        </m:r>
                      </m:e>
                    </m:acc>
                  </m:oMath>
                </a14:m>
                <a:r>
                  <a:rPr lang="en-US" dirty="0"/>
                  <a:t> and </a:t>
                </a:r>
                <a14:m>
                  <m:oMath xmlns:m="http://schemas.openxmlformats.org/officeDocument/2006/math">
                    <m:sSup>
                      <m:sSupPr>
                        <m:ctrlPr>
                          <a:rPr lang="en-US" b="0"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𝜎</m:t>
                            </m:r>
                          </m:e>
                        </m:acc>
                      </m:e>
                      <m:sup>
                        <m:r>
                          <a:rPr lang="en-US" b="0" i="1" smtClean="0">
                            <a:latin typeface="Cambria Math" panose="02040503050406030204" pitchFamily="18" charset="0"/>
                          </a:rPr>
                          <m:t>2</m:t>
                        </m:r>
                      </m:sup>
                    </m:sSup>
                  </m:oMath>
                </a14:m>
                <a:endParaRPr lang="en-US" dirty="0"/>
              </a:p>
            </p:txBody>
          </p:sp>
        </mc:Choice>
        <mc:Fallback xmlns="">
          <p:sp>
            <p:nvSpPr>
              <p:cNvPr id="2" name="Text Placeholder 1">
                <a:extLst>
                  <a:ext uri="{FF2B5EF4-FFF2-40B4-BE49-F238E27FC236}">
                    <a16:creationId xmlns:a16="http://schemas.microsoft.com/office/drawing/2014/main" id="{688B2774-0CA7-4B10-9DC8-9066675F87C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7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2069587-D3D4-414E-9BC2-10ACEA671D67}"/>
              </a:ext>
            </a:extLst>
          </p:cNvPr>
          <p:cNvSpPr>
            <a:spLocks noGrp="1"/>
          </p:cNvSpPr>
          <p:nvPr>
            <p:ph type="title"/>
          </p:nvPr>
        </p:nvSpPr>
        <p:spPr/>
        <p:txBody>
          <a:bodyPr/>
          <a:lstStyle/>
          <a:p>
            <a:r>
              <a:rPr lang="en-US" dirty="0"/>
              <a:t>Ex) Kriging fit </a:t>
            </a:r>
            <a:r>
              <a:rPr lang="en-US" i="1" dirty="0"/>
              <a:t>cont.</a:t>
            </a:r>
          </a:p>
        </p:txBody>
      </p:sp>
      <p:sp>
        <p:nvSpPr>
          <p:cNvPr id="4" name="Rectangle 2">
            <a:extLst>
              <a:ext uri="{FF2B5EF4-FFF2-40B4-BE49-F238E27FC236}">
                <a16:creationId xmlns:a16="http://schemas.microsoft.com/office/drawing/2014/main" id="{36E00A57-F031-4F52-998E-A67FFDBE03B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D2A4F233-6085-4E58-AB8D-9D54830E83A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그림 23">
            <a:extLst>
              <a:ext uri="{FF2B5EF4-FFF2-40B4-BE49-F238E27FC236}">
                <a16:creationId xmlns:a16="http://schemas.microsoft.com/office/drawing/2014/main" id="{C4C29D66-1943-40E9-8725-4832310138E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463" y="4242661"/>
            <a:ext cx="2963908" cy="2221794"/>
          </a:xfrm>
          <a:prstGeom prst="rect">
            <a:avLst/>
          </a:prstGeom>
          <a:noFill/>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50CE8C-A094-494A-A515-56E3C9C154B4}"/>
                  </a:ext>
                </a:extLst>
              </p:cNvPr>
              <p:cNvSpPr txBox="1"/>
              <p:nvPr/>
            </p:nvSpPr>
            <p:spPr>
              <a:xfrm>
                <a:off x="815834" y="2202585"/>
                <a:ext cx="6683176" cy="1103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cs typeface="Arial" panose="020B0604020202020204" pitchFamily="34" charset="0"/>
                            </a:rPr>
                          </m:ctrlPr>
                        </m:accPr>
                        <m:e>
                          <m:r>
                            <a:rPr lang="en-US" sz="2000" b="1" i="0" smtClean="0">
                              <a:latin typeface="Cambria Math" panose="02040503050406030204" pitchFamily="18" charset="0"/>
                              <a:cs typeface="Arial" panose="020B0604020202020204" pitchFamily="34" charset="0"/>
                            </a:rPr>
                            <m:t>𝛉</m:t>
                          </m:r>
                        </m:e>
                      </m:acc>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𝐗</m:t>
                              </m:r>
                            </m:e>
                          </m:d>
                        </m:e>
                        <m:sup>
                          <m:r>
                            <a:rPr lang="en-US" sz="2000" b="0" i="1" smtClean="0">
                              <a:latin typeface="Cambria Math" panose="02040503050406030204" pitchFamily="18" charset="0"/>
                              <a:cs typeface="Arial" panose="020B0604020202020204" pitchFamily="34" charset="0"/>
                            </a:rPr>
                            <m:t>−1</m:t>
                          </m:r>
                        </m:sup>
                      </m:sSup>
                      <m:d>
                        <m:dPr>
                          <m:begChr m:val="{"/>
                          <m:endChr m:val="}"/>
                          <m:ctrlPr>
                            <a:rPr lang="en-US" sz="2000" b="0" i="1" smtClean="0">
                              <a:latin typeface="Cambria Math" panose="02040503050406030204" pitchFamily="18" charset="0"/>
                              <a:cs typeface="Arial" panose="020B0604020202020204" pitchFamily="34" charset="0"/>
                            </a:rPr>
                          </m:ctrlPr>
                        </m:dPr>
                        <m:e>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𝐗</m:t>
                              </m:r>
                            </m:e>
                            <m:sup>
                              <m:r>
                                <a:rPr lang="en-US" sz="2000" b="0" i="1" smtClean="0">
                                  <a:latin typeface="Cambria Math" panose="02040503050406030204" pitchFamily="18" charset="0"/>
                                  <a:cs typeface="Arial" panose="020B0604020202020204" pitchFamily="34" charset="0"/>
                                </a:rPr>
                                <m:t>𝑇</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𝐲</m:t>
                          </m:r>
                        </m:e>
                      </m:d>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3.0989</m:t>
                          </m:r>
                        </m:e>
                        <m:sup>
                          <m:r>
                            <a:rPr lang="en-US" sz="2000" b="0" i="1" smtClean="0">
                              <a:latin typeface="Cambria Math" panose="02040503050406030204" pitchFamily="18" charset="0"/>
                              <a:cs typeface="Arial" panose="020B0604020202020204" pitchFamily="34" charset="0"/>
                            </a:rPr>
                            <m:t>−1</m:t>
                          </m:r>
                        </m:sup>
                      </m:sSup>
                      <m:r>
                        <a:rPr lang="en-US" sz="2000" b="0" i="1" smtClean="0">
                          <a:latin typeface="Cambria Math" panose="02040503050406030204" pitchFamily="18" charset="0"/>
                          <a:ea typeface="Cambria Math" panose="02040503050406030204" pitchFamily="18" charset="0"/>
                          <a:cs typeface="Arial" panose="020B0604020202020204" pitchFamily="34" charset="0"/>
                        </a:rPr>
                        <m:t>×3.0226=0.9754</m:t>
                      </m:r>
                    </m:oMath>
                    <m:oMath xmlns:m="http://schemas.openxmlformats.org/officeDocument/2006/math">
                      <m:sSup>
                        <m:sSupPr>
                          <m:ctrlPr>
                            <a:rPr lang="en-US" sz="2000" b="0" i="1" smtClean="0">
                              <a:latin typeface="Cambria Math" panose="02040503050406030204" pitchFamily="18" charset="0"/>
                              <a:cs typeface="Arial" panose="020B0604020202020204" pitchFamily="34" charset="0"/>
                            </a:rPr>
                          </m:ctrlPr>
                        </m:sSupPr>
                        <m:e>
                          <m:acc>
                            <m:accPr>
                              <m:chr m:val="̂"/>
                              <m:ctrlPr>
                                <a:rPr lang="en-US" sz="2000" b="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𝜎</m:t>
                              </m:r>
                            </m:e>
                          </m:acc>
                        </m:e>
                        <m:sup>
                          <m:r>
                            <a:rPr lang="en-US" sz="2000" b="0" i="1" smtClean="0">
                              <a:latin typeface="Cambria Math" panose="02040503050406030204" pitchFamily="18" charset="0"/>
                              <a:cs typeface="Arial" panose="020B0604020202020204" pitchFamily="34" charset="0"/>
                            </a:rPr>
                            <m:t>2</m:t>
                          </m:r>
                        </m:sup>
                      </m:sSup>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e>
                              </m:d>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r>
                            <a:rPr lang="en-US" sz="2000" b="1">
                              <a:latin typeface="Cambria Math" panose="02040503050406030204" pitchFamily="18" charset="0"/>
                              <a:cs typeface="Arial" panose="020B0604020202020204" pitchFamily="34" charset="0"/>
                            </a:rPr>
                            <m:t>𝐗</m:t>
                          </m:r>
                          <m:acc>
                            <m:accPr>
                              <m:chr m:val="̂"/>
                              <m:ctrlPr>
                                <a:rPr lang="en-US" sz="2000" b="1" i="1">
                                  <a:latin typeface="Cambria Math" panose="02040503050406030204" pitchFamily="18" charset="0"/>
                                  <a:cs typeface="Arial" panose="020B0604020202020204" pitchFamily="34" charset="0"/>
                                </a:rPr>
                              </m:ctrlPr>
                            </m:accPr>
                            <m:e>
                              <m:r>
                                <a:rPr lang="en-US" sz="2000" b="1">
                                  <a:latin typeface="Cambria Math" panose="02040503050406030204" pitchFamily="18" charset="0"/>
                                  <a:cs typeface="Arial" panose="020B0604020202020204" pitchFamily="34" charset="0"/>
                                </a:rPr>
                                <m:t>𝛉</m:t>
                              </m:r>
                            </m:e>
                          </m:acc>
                          <m:r>
                            <a:rPr lang="en-US" sz="2000" i="1">
                              <a:latin typeface="Cambria Math" panose="02040503050406030204" pitchFamily="18" charset="0"/>
                              <a:cs typeface="Arial" panose="020B0604020202020204" pitchFamily="34" charset="0"/>
                            </a:rPr>
                            <m:t>)</m:t>
                          </m:r>
                        </m:num>
                        <m:den>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𝑝</m:t>
                              </m:r>
                            </m:sub>
                          </m:sSub>
                        </m:den>
                      </m:f>
                      <m:r>
                        <a:rPr lang="en-US" sz="2000" b="0" i="1" smtClean="0">
                          <a:latin typeface="Cambria Math" panose="02040503050406030204" pitchFamily="18" charset="0"/>
                          <a:cs typeface="Arial" panose="020B0604020202020204" pitchFamily="34" charset="0"/>
                        </a:rPr>
                        <m:t>=7.28</m:t>
                      </m:r>
                      <m:r>
                        <a:rPr lang="en-US"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US" sz="2000" b="0" i="1" smtClean="0">
                              <a:latin typeface="Cambria Math" panose="02040503050406030204" pitchFamily="18" charset="0"/>
                              <a:ea typeface="Cambria Math" panose="02040503050406030204" pitchFamily="18" charset="0"/>
                              <a:cs typeface="Arial" panose="020B0604020202020204" pitchFamily="34" charset="0"/>
                            </a:rPr>
                            <m:t>−4</m:t>
                          </m:r>
                        </m:sup>
                      </m:sSup>
                      <m:r>
                        <a:rPr lang="en-US" sz="2000" b="0" i="1" smtClean="0">
                          <a:latin typeface="Cambria Math" panose="02040503050406030204" pitchFamily="18" charset="0"/>
                          <a:ea typeface="Cambria Math" panose="02040503050406030204" pitchFamily="18" charset="0"/>
                          <a:cs typeface="Arial" panose="020B0604020202020204" pitchFamily="34" charset="0"/>
                        </a:rPr>
                        <m:t>,  </m:t>
                      </m:r>
                      <m:acc>
                        <m:accPr>
                          <m:chr m:val="̂"/>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ea typeface="Cambria Math" panose="02040503050406030204" pitchFamily="18" charset="0"/>
                              <a:cs typeface="Arial" panose="020B0604020202020204" pitchFamily="34" charset="0"/>
                            </a:rPr>
                            <m:t>𝜎</m:t>
                          </m:r>
                        </m:e>
                      </m:acc>
                      <m:r>
                        <a:rPr lang="en-US" sz="2000" b="0" i="1" smtClean="0">
                          <a:latin typeface="Cambria Math" panose="02040503050406030204" pitchFamily="18" charset="0"/>
                          <a:cs typeface="Arial" panose="020B0604020202020204" pitchFamily="34" charset="0"/>
                        </a:rPr>
                        <m:t>=0.0270</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F50CE8C-A094-494A-A515-56E3C9C154B4}"/>
                  </a:ext>
                </a:extLst>
              </p:cNvPr>
              <p:cNvSpPr txBox="1">
                <a:spLocks noRot="1" noChangeAspect="1" noMove="1" noResize="1" noEditPoints="1" noAdjustHandles="1" noChangeArrowheads="1" noChangeShapeType="1" noTextEdit="1"/>
              </p:cNvSpPr>
              <p:nvPr/>
            </p:nvSpPr>
            <p:spPr>
              <a:xfrm>
                <a:off x="815834" y="2202585"/>
                <a:ext cx="6683176" cy="1103572"/>
              </a:xfrm>
              <a:prstGeom prst="rect">
                <a:avLst/>
              </a:prstGeom>
              <a:blipFill>
                <a:blip r:embed="rId4"/>
                <a:stretch>
                  <a:fillRect l="-365" t="-6630"/>
                </a:stretch>
              </a:blipFill>
            </p:spPr>
            <p:txBody>
              <a:bodyPr/>
              <a:lstStyle/>
              <a:p>
                <a:r>
                  <a:rPr lang="en-US">
                    <a:noFill/>
                  </a:rPr>
                  <a:t> </a:t>
                </a:r>
              </a:p>
            </p:txBody>
          </p:sp>
        </mc:Fallback>
      </mc:AlternateContent>
    </p:spTree>
    <p:extLst>
      <p:ext uri="{BB962C8B-B14F-4D97-AF65-F5344CB8AC3E}">
        <p14:creationId xmlns:p14="http://schemas.microsoft.com/office/powerpoint/2010/main" val="2205784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2F2D5B-943F-4DC8-B2A1-2482588AA1A8}"/>
                  </a:ext>
                </a:extLst>
              </p:cNvPr>
              <p:cNvSpPr>
                <a:spLocks noGrp="1"/>
              </p:cNvSpPr>
              <p:nvPr>
                <p:ph type="body" sz="quarter" idx="10"/>
              </p:nvPr>
            </p:nvSpPr>
            <p:spPr/>
            <p:txBody>
              <a:bodyPr/>
              <a:lstStyle/>
              <a:p>
                <a:r>
                  <a:rPr lang="en-US" dirty="0"/>
                  <a:t>Matlab code for the graph</a:t>
                </a:r>
              </a:p>
              <a:p>
                <a:endParaRPr lang="en-US" dirty="0"/>
              </a:p>
              <a:p>
                <a:endParaRPr lang="en-US" dirty="0"/>
              </a:p>
              <a:p>
                <a:endParaRPr lang="en-US" dirty="0"/>
              </a:p>
              <a:p>
                <a:endParaRPr lang="en-US" dirty="0"/>
              </a:p>
              <a:p>
                <a:endParaRPr lang="en-US" dirty="0"/>
              </a:p>
              <a:p>
                <a:r>
                  <a:rPr lang="en-US" dirty="0"/>
                  <a:t>Prediction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=10</m:t>
                    </m:r>
                  </m:oMath>
                </a14:m>
                <a:r>
                  <a:rPr lang="en-US" dirty="0"/>
                  <a:t> (this is a sample point)</a:t>
                </a:r>
              </a:p>
              <a:p>
                <a:endParaRPr lang="en-US" dirty="0"/>
              </a:p>
              <a:p>
                <a:pPr lvl="1" algn="ctr">
                  <a:spcBef>
                    <a:spcPts val="3600"/>
                  </a:spcBef>
                </a:pPr>
                <a:r>
                  <a:rPr lang="en-US" dirty="0">
                    <a:solidFill>
                      <a:srgbClr val="0000CC"/>
                    </a:solidFill>
                  </a:rPr>
                  <a:t>Exact at the sample point !</a:t>
                </a:r>
              </a:p>
            </p:txBody>
          </p:sp>
        </mc:Choice>
        <mc:Fallback xmlns="">
          <p:sp>
            <p:nvSpPr>
              <p:cNvPr id="2" name="Text Placeholder 1">
                <a:extLst>
                  <a:ext uri="{FF2B5EF4-FFF2-40B4-BE49-F238E27FC236}">
                    <a16:creationId xmlns:a16="http://schemas.microsoft.com/office/drawing/2014/main" id="{E72F2D5B-943F-4DC8-B2A1-2482588AA1A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5160402-4A9C-4E35-A208-FEFA2F07A76A}"/>
              </a:ext>
            </a:extLst>
          </p:cNvPr>
          <p:cNvSpPr>
            <a:spLocks noGrp="1"/>
          </p:cNvSpPr>
          <p:nvPr>
            <p:ph type="title"/>
          </p:nvPr>
        </p:nvSpPr>
        <p:spPr/>
        <p:txBody>
          <a:bodyPr/>
          <a:lstStyle/>
          <a:p>
            <a:r>
              <a:rPr lang="en-US" dirty="0"/>
              <a:t>Ex) Kriging fit </a:t>
            </a:r>
            <a:r>
              <a:rPr lang="en-US" i="1" dirty="0"/>
              <a:t>cont.</a:t>
            </a:r>
            <a:endParaRPr lang="en-US" dirty="0"/>
          </a:p>
        </p:txBody>
      </p:sp>
      <p:sp>
        <p:nvSpPr>
          <p:cNvPr id="4" name="TextBox 3">
            <a:extLst>
              <a:ext uri="{FF2B5EF4-FFF2-40B4-BE49-F238E27FC236}">
                <a16:creationId xmlns:a16="http://schemas.microsoft.com/office/drawing/2014/main" id="{A0A5C457-0A8D-4F97-8B54-9D09849232B2}"/>
              </a:ext>
            </a:extLst>
          </p:cNvPr>
          <p:cNvSpPr txBox="1"/>
          <p:nvPr/>
        </p:nvSpPr>
        <p:spPr>
          <a:xfrm>
            <a:off x="500743" y="1182915"/>
            <a:ext cx="7928774" cy="3046988"/>
          </a:xfrm>
          <a:prstGeom prst="rect">
            <a:avLst/>
          </a:prstGeom>
          <a:noFill/>
        </p:spPr>
        <p:txBody>
          <a:bodyPr wrap="none" rtlCol="0">
            <a:spAutoFit/>
          </a:bodyPr>
          <a:lstStyle/>
          <a:p>
            <a:pPr lvl="1">
              <a:spcBef>
                <a:spcPts val="0"/>
              </a:spcBef>
            </a:pPr>
            <a:r>
              <a:rPr lang="en-US" sz="1600" dirty="0">
                <a:latin typeface="Courier New" panose="02070309020205020404" pitchFamily="49" charset="0"/>
                <a:cs typeface="Courier New" panose="02070309020205020404" pitchFamily="49" charset="0"/>
              </a:rPr>
              <a:t>h=zeros(20,1); Obj=zeros(20,1);</a:t>
            </a:r>
          </a:p>
          <a:p>
            <a:pPr lvl="1">
              <a:spcBef>
                <a:spcPts val="0"/>
              </a:spcBef>
            </a:pPr>
            <a:r>
              <a:rPr lang="en-US" sz="1600" dirty="0">
                <a:latin typeface="Courier New" panose="02070309020205020404" pitchFamily="49" charset="0"/>
                <a:cs typeface="Courier New" panose="02070309020205020404" pitchFamily="49" charset="0"/>
              </a:rPr>
              <a:t>for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=1:20</a:t>
            </a:r>
          </a:p>
          <a:p>
            <a:pPr lvl="1">
              <a:spcBef>
                <a:spcPts val="0"/>
              </a:spcBef>
            </a:pPr>
            <a:r>
              <a:rPr lang="en-US" sz="1600" dirty="0">
                <a:latin typeface="Courier New" panose="02070309020205020404" pitchFamily="49" charset="0"/>
                <a:cs typeface="Courier New" panose="02070309020205020404" pitchFamily="49" charset="0"/>
              </a:rPr>
              <a:t>  h(</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)=0.5*</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lvl="1">
              <a:spcBef>
                <a:spcPts val="0"/>
              </a:spcBef>
            </a:pPr>
            <a:r>
              <a:rPr lang="en-US" sz="1600" dirty="0">
                <a:latin typeface="Courier New" panose="02070309020205020404" pitchFamily="49" charset="0"/>
                <a:cs typeface="Courier New" panose="02070309020205020404" pitchFamily="49" charset="0"/>
              </a:rPr>
              <a:t>  for k=1:ny; for l=1:ny;</a:t>
            </a:r>
          </a:p>
          <a:p>
            <a:pPr lvl="1">
              <a:spcBef>
                <a:spcPts val="0"/>
              </a:spcBef>
            </a:pPr>
            <a:r>
              <a:rPr lang="en-US" sz="1600" dirty="0">
                <a:latin typeface="Courier New" panose="02070309020205020404" pitchFamily="49" charset="0"/>
                <a:cs typeface="Courier New" panose="02070309020205020404" pitchFamily="49" charset="0"/>
              </a:rPr>
              <a:t>    R(</a:t>
            </a:r>
            <a:r>
              <a:rPr lang="en-US" sz="1600" dirty="0" err="1">
                <a:latin typeface="Courier New" panose="02070309020205020404" pitchFamily="49" charset="0"/>
                <a:cs typeface="Courier New" panose="02070309020205020404" pitchFamily="49" charset="0"/>
              </a:rPr>
              <a:t>k,l</a:t>
            </a:r>
            <a:r>
              <a:rPr lang="en-US" sz="1600" dirty="0">
                <a:latin typeface="Courier New" panose="02070309020205020404" pitchFamily="49" charset="0"/>
                <a:cs typeface="Courier New" panose="02070309020205020404" pitchFamily="49" charset="0"/>
              </a:rPr>
              <a:t>)=exp(-(norm(x(k,:)-x(l,:))/h(</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))^2);</a:t>
            </a:r>
          </a:p>
          <a:p>
            <a:pPr lvl="1">
              <a:spcBef>
                <a:spcPts val="0"/>
              </a:spcBef>
            </a:pPr>
            <a:r>
              <a:rPr lang="en-US" sz="1600" dirty="0">
                <a:latin typeface="Courier New" panose="02070309020205020404" pitchFamily="49" charset="0"/>
                <a:cs typeface="Courier New" panose="02070309020205020404" pitchFamily="49" charset="0"/>
              </a:rPr>
              <a:t>  end; end;</a:t>
            </a:r>
          </a:p>
          <a:p>
            <a:pPr lvl="1">
              <a:spcBef>
                <a:spcPts val="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Rinv</a:t>
            </a:r>
            <a:r>
              <a:rPr lang="en-US" sz="1600" dirty="0">
                <a:latin typeface="Courier New" panose="02070309020205020404" pitchFamily="49" charset="0"/>
                <a:cs typeface="Courier New" panose="02070309020205020404" pitchFamily="49" charset="0"/>
              </a:rPr>
              <a:t>=inv(R);</a:t>
            </a:r>
          </a:p>
          <a:p>
            <a:pPr lvl="1">
              <a:spcBef>
                <a:spcPts val="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=(X'*</a:t>
            </a:r>
            <a:r>
              <a:rPr lang="en-US" sz="1600" dirty="0" err="1">
                <a:latin typeface="Courier New" panose="02070309020205020404" pitchFamily="49" charset="0"/>
                <a:cs typeface="Courier New" panose="02070309020205020404" pitchFamily="49" charset="0"/>
              </a:rPr>
              <a:t>Rinv</a:t>
            </a:r>
            <a:r>
              <a:rPr lang="en-US" sz="1600" dirty="0">
                <a:latin typeface="Courier New" panose="02070309020205020404" pitchFamily="49" charset="0"/>
                <a:cs typeface="Courier New" panose="02070309020205020404" pitchFamily="49" charset="0"/>
              </a:rPr>
              <a:t>*X)\(X'* </a:t>
            </a:r>
            <a:r>
              <a:rPr lang="en-US" sz="1600" dirty="0" err="1">
                <a:latin typeface="Courier New" panose="02070309020205020404" pitchFamily="49" charset="0"/>
                <a:cs typeface="Courier New" panose="02070309020205020404" pitchFamily="49" charset="0"/>
              </a:rPr>
              <a:t>Rinv</a:t>
            </a:r>
            <a:r>
              <a:rPr lang="en-US" sz="1600" dirty="0">
                <a:latin typeface="Courier New" panose="02070309020205020404" pitchFamily="49" charset="0"/>
                <a:cs typeface="Courier New" panose="02070309020205020404" pitchFamily="49" charset="0"/>
              </a:rPr>
              <a:t>*y);</a:t>
            </a:r>
          </a:p>
          <a:p>
            <a:pPr lvl="1">
              <a:spcBef>
                <a:spcPts val="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sigmaH</a:t>
            </a:r>
            <a:r>
              <a:rPr lang="en-US" sz="1600" dirty="0">
                <a:latin typeface="Courier New" panose="02070309020205020404" pitchFamily="49" charset="0"/>
                <a:cs typeface="Courier New" panose="02070309020205020404" pitchFamily="49" charset="0"/>
              </a:rPr>
              <a:t>=sqrt(1/(</a:t>
            </a:r>
            <a:r>
              <a:rPr lang="en-US" sz="1600" dirty="0" err="1">
                <a:latin typeface="Courier New" panose="02070309020205020404" pitchFamily="49" charset="0"/>
                <a:cs typeface="Courier New" panose="02070309020205020404" pitchFamily="49" charset="0"/>
              </a:rPr>
              <a:t>ny</a:t>
            </a:r>
            <a:r>
              <a:rPr lang="en-US" sz="1600" dirty="0">
                <a:latin typeface="Courier New" panose="02070309020205020404" pitchFamily="49" charset="0"/>
                <a:cs typeface="Courier New" panose="02070309020205020404" pitchFamily="49" charset="0"/>
              </a:rPr>
              <a:t>-np)*((y-X*</a:t>
            </a:r>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Rinv</a:t>
            </a:r>
            <a:r>
              <a:rPr lang="en-US" sz="1600" dirty="0">
                <a:latin typeface="Courier New" panose="02070309020205020404" pitchFamily="49" charset="0"/>
                <a:cs typeface="Courier New" panose="02070309020205020404" pitchFamily="49" charset="0"/>
              </a:rPr>
              <a:t>*(y-X*</a:t>
            </a:r>
            <a:r>
              <a:rPr lang="en-US" sz="1600" dirty="0" err="1">
                <a:latin typeface="Courier New" panose="02070309020205020404" pitchFamily="49" charset="0"/>
                <a:cs typeface="Courier New" panose="02070309020205020404" pitchFamily="49" charset="0"/>
              </a:rPr>
              <a:t>thetaH</a:t>
            </a:r>
            <a:r>
              <a:rPr lang="en-US" sz="1600" dirty="0">
                <a:latin typeface="Courier New" panose="02070309020205020404" pitchFamily="49" charset="0"/>
                <a:cs typeface="Courier New" panose="02070309020205020404" pitchFamily="49" charset="0"/>
              </a:rPr>
              <a:t>)));</a:t>
            </a:r>
          </a:p>
          <a:p>
            <a:pPr lvl="1">
              <a:spcBef>
                <a:spcPts val="0"/>
              </a:spcBef>
            </a:pPr>
            <a:r>
              <a:rPr lang="en-US" sz="1600" dirty="0">
                <a:latin typeface="Courier New" panose="02070309020205020404" pitchFamily="49" charset="0"/>
                <a:cs typeface="Courier New" panose="02070309020205020404" pitchFamily="49" charset="0"/>
              </a:rPr>
              <a:t>  Obj(</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)=log(</a:t>
            </a:r>
            <a:r>
              <a:rPr lang="en-US" sz="1600" dirty="0" err="1">
                <a:latin typeface="Courier New" panose="02070309020205020404" pitchFamily="49" charset="0"/>
                <a:cs typeface="Courier New" panose="02070309020205020404" pitchFamily="49" charset="0"/>
              </a:rPr>
              <a:t>sigmaH</a:t>
            </a:r>
            <a:r>
              <a:rPr lang="en-US" sz="1600" dirty="0">
                <a:latin typeface="Courier New" panose="02070309020205020404" pitchFamily="49" charset="0"/>
                <a:cs typeface="Courier New" panose="02070309020205020404" pitchFamily="49" charset="0"/>
              </a:rPr>
              <a:t>^(2*(</a:t>
            </a:r>
            <a:r>
              <a:rPr lang="en-US" sz="1600" dirty="0" err="1">
                <a:latin typeface="Courier New" panose="02070309020205020404" pitchFamily="49" charset="0"/>
                <a:cs typeface="Courier New" panose="02070309020205020404" pitchFamily="49" charset="0"/>
              </a:rPr>
              <a:t>ny</a:t>
            </a:r>
            <a:r>
              <a:rPr lang="en-US" sz="1600" dirty="0">
                <a:latin typeface="Courier New" panose="02070309020205020404" pitchFamily="49" charset="0"/>
                <a:cs typeface="Courier New" panose="02070309020205020404" pitchFamily="49" charset="0"/>
              </a:rPr>
              <a:t>-np))*det(R));</a:t>
            </a:r>
          </a:p>
          <a:p>
            <a:pPr lvl="1">
              <a:spcBef>
                <a:spcPts val="0"/>
              </a:spcBef>
            </a:pPr>
            <a:r>
              <a:rPr lang="en-US" sz="1600" dirty="0">
                <a:latin typeface="Courier New" panose="02070309020205020404" pitchFamily="49" charset="0"/>
                <a:cs typeface="Courier New" panose="02070309020205020404" pitchFamily="49" charset="0"/>
              </a:rPr>
              <a:t>end</a:t>
            </a:r>
          </a:p>
          <a:p>
            <a:pPr lvl="1">
              <a:spcBef>
                <a:spcPts val="0"/>
              </a:spcBef>
            </a:pPr>
            <a:r>
              <a:rPr lang="en-US" sz="1600" dirty="0">
                <a:latin typeface="Courier New" panose="02070309020205020404" pitchFamily="49" charset="0"/>
                <a:cs typeface="Courier New" panose="02070309020205020404" pitchFamily="49" charset="0"/>
              </a:rPr>
              <a:t>plot(h,Obj,'linewidth',2); grid on;</a:t>
            </a:r>
            <a:endParaRPr lang="en-US" dirty="0">
              <a:latin typeface="Courier New" panose="02070309020205020404" pitchFamily="49" charset="0"/>
              <a:cs typeface="Courier New" panose="02070309020205020404" pitchFamily="49" charset="0"/>
            </a:endParaRPr>
          </a:p>
        </p:txBody>
      </p:sp>
      <p:sp>
        <p:nvSpPr>
          <p:cNvPr id="5" name="Rectangle 2">
            <a:extLst>
              <a:ext uri="{FF2B5EF4-FFF2-40B4-BE49-F238E27FC236}">
                <a16:creationId xmlns:a16="http://schemas.microsoft.com/office/drawing/2014/main" id="{EC8140A6-EB35-4F5F-8049-A72A6BA36B5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3C8585-A4A9-437A-BA82-AE79C39297A5}"/>
                  </a:ext>
                </a:extLst>
              </p:cNvPr>
              <p:cNvSpPr txBox="1"/>
              <p:nvPr/>
            </p:nvSpPr>
            <p:spPr>
              <a:xfrm>
                <a:off x="1101324" y="4853947"/>
                <a:ext cx="6009915"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𝐫</m:t>
                      </m:r>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𝑅</m:t>
                          </m:r>
                          <m:d>
                            <m:dPr>
                              <m:ctrlPr>
                                <a:rPr lang="en-US" sz="2000" b="0" i="1" smtClean="0">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,10</m:t>
                              </m:r>
                            </m:e>
                          </m:d>
                        </m:e>
                      </m:d>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0.0248, 0.3967, 1, 0.3967, 0.0248</m:t>
                              </m:r>
                            </m:e>
                          </m:d>
                        </m:e>
                        <m:sup>
                          <m:r>
                            <a:rPr lang="en-US" sz="2000" b="0" i="1" smtClean="0">
                              <a:latin typeface="Cambria Math" panose="02040503050406030204" pitchFamily="18" charset="0"/>
                              <a:cs typeface="Arial" panose="020B0604020202020204" pitchFamily="34" charset="0"/>
                            </a:rPr>
                            <m:t>𝑇</m:t>
                          </m:r>
                        </m:sup>
                      </m:sSup>
                    </m:oMath>
                  </m:oMathPara>
                </a14:m>
                <a:endParaRPr lang="en-US" sz="2000" b="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03C8585-A4A9-437A-BA82-AE79C39297A5}"/>
                  </a:ext>
                </a:extLst>
              </p:cNvPr>
              <p:cNvSpPr txBox="1">
                <a:spLocks noRot="1" noChangeAspect="1" noMove="1" noResize="1" noEditPoints="1" noAdjustHandles="1" noChangeArrowheads="1" noChangeShapeType="1" noTextEdit="1"/>
              </p:cNvSpPr>
              <p:nvPr/>
            </p:nvSpPr>
            <p:spPr>
              <a:xfrm>
                <a:off x="1101324" y="4853947"/>
                <a:ext cx="6009915" cy="307777"/>
              </a:xfrm>
              <a:prstGeom prst="rect">
                <a:avLst/>
              </a:prstGeom>
              <a:blipFill>
                <a:blip r:embed="rId3"/>
                <a:stretch>
                  <a:fillRect l="-203"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8FDC02-1BC9-4A4E-9A1D-A78E93207C9F}"/>
                  </a:ext>
                </a:extLst>
              </p:cNvPr>
              <p:cNvSpPr txBox="1"/>
              <p:nvPr/>
            </p:nvSpPr>
            <p:spPr>
              <a:xfrm>
                <a:off x="1101324" y="5325565"/>
                <a:ext cx="6292428"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𝑧</m:t>
                          </m:r>
                        </m:e>
                      </m:acc>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10</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𝜉</m:t>
                      </m:r>
                      <m:acc>
                        <m:accPr>
                          <m:chr m:val="̂"/>
                          <m:ctrlPr>
                            <a:rPr lang="en-US" sz="2000" b="1"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𝜃</m:t>
                          </m:r>
                        </m:e>
                      </m:acc>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𝐫</m:t>
                          </m:r>
                        </m:e>
                        <m:sup>
                          <m:r>
                            <m:rPr>
                              <m:sty m:val="p"/>
                            </m:rPr>
                            <a:rPr lang="en-US" sz="2000" b="0" i="0" smtClean="0">
                              <a:latin typeface="Cambria Math" panose="02040503050406030204" pitchFamily="18" charset="0"/>
                              <a:cs typeface="Arial" panose="020B0604020202020204" pitchFamily="34" charset="0"/>
                            </a:rPr>
                            <m:t>T</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d>
                        <m:dPr>
                          <m:ctrlPr>
                            <a:rPr lang="en-US" sz="2000" b="0" i="1" smtClean="0">
                              <a:latin typeface="Cambria Math" panose="02040503050406030204" pitchFamily="18" charset="0"/>
                              <a:cs typeface="Arial" panose="020B0604020202020204" pitchFamily="34" charset="0"/>
                            </a:rPr>
                          </m:ctrlPr>
                        </m:dPr>
                        <m:e>
                          <m:r>
                            <a:rPr lang="en-US" sz="2000" b="1" i="0" smtClean="0">
                              <a:latin typeface="Cambria Math" panose="02040503050406030204" pitchFamily="18" charset="0"/>
                              <a:cs typeface="Arial" panose="020B0604020202020204" pitchFamily="34" charset="0"/>
                            </a:rPr>
                            <m:t>𝐲</m:t>
                          </m:r>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𝐗</m:t>
                          </m:r>
                          <m:acc>
                            <m:accPr>
                              <m:chr m:val="̂"/>
                              <m:ctrlPr>
                                <a:rPr lang="en-US" sz="2000" b="1" i="1" smtClean="0">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𝜃</m:t>
                              </m:r>
                            </m:e>
                          </m:acc>
                        </m:e>
                      </m:d>
                      <m:r>
                        <a:rPr lang="en-US" sz="2000" b="0" i="1" smtClean="0">
                          <a:latin typeface="Cambria Math" panose="02040503050406030204" pitchFamily="18" charset="0"/>
                          <a:cs typeface="Arial" panose="020B0604020202020204" pitchFamily="34" charset="0"/>
                        </a:rPr>
                        <m:t>=0.9754+0.0146=0.99</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E88FDC02-1BC9-4A4E-9A1D-A78E93207C9F}"/>
                  </a:ext>
                </a:extLst>
              </p:cNvPr>
              <p:cNvSpPr txBox="1">
                <a:spLocks noRot="1" noChangeAspect="1" noMove="1" noResize="1" noEditPoints="1" noAdjustHandles="1" noChangeArrowheads="1" noChangeShapeType="1" noTextEdit="1"/>
              </p:cNvSpPr>
              <p:nvPr/>
            </p:nvSpPr>
            <p:spPr>
              <a:xfrm>
                <a:off x="1101324" y="5325565"/>
                <a:ext cx="6292428" cy="347403"/>
              </a:xfrm>
              <a:prstGeom prst="rect">
                <a:avLst/>
              </a:prstGeom>
              <a:blipFill>
                <a:blip r:embed="rId4"/>
                <a:stretch>
                  <a:fillRect t="-17544" r="-291" b="-24561"/>
                </a:stretch>
              </a:blipFill>
            </p:spPr>
            <p:txBody>
              <a:bodyPr/>
              <a:lstStyle/>
              <a:p>
                <a:r>
                  <a:rPr lang="en-US">
                    <a:noFill/>
                  </a:rPr>
                  <a:t> </a:t>
                </a:r>
              </a:p>
            </p:txBody>
          </p:sp>
        </mc:Fallback>
      </mc:AlternateContent>
    </p:spTree>
    <p:extLst>
      <p:ext uri="{BB962C8B-B14F-4D97-AF65-F5344CB8AC3E}">
        <p14:creationId xmlns:p14="http://schemas.microsoft.com/office/powerpoint/2010/main" val="1424228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378457-892D-4719-8292-22DC9EE07663}"/>
                  </a:ext>
                </a:extLst>
              </p:cNvPr>
              <p:cNvSpPr>
                <a:spLocks noGrp="1"/>
              </p:cNvSpPr>
              <p:nvPr>
                <p:ph type="body" sz="quarter" idx="10"/>
              </p:nvPr>
            </p:nvSpPr>
            <p:spPr/>
            <p:txBody>
              <a:bodyPr/>
              <a:lstStyle/>
              <a:p>
                <a:r>
                  <a:rPr lang="en-US" dirty="0"/>
                  <a:t>Prediction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=14</m:t>
                    </m:r>
                  </m:oMath>
                </a14:m>
                <a:r>
                  <a:rPr lang="en-US" dirty="0"/>
                  <a:t> (prediction point)</a:t>
                </a:r>
              </a:p>
              <a:p>
                <a:endParaRPr lang="en-US" dirty="0"/>
              </a:p>
              <a:p>
                <a:pPr marL="457200" lvl="1" indent="0">
                  <a:spcBef>
                    <a:spcPts val="3600"/>
                  </a:spcBef>
                  <a:buNone/>
                </a:pPr>
                <a:r>
                  <a:rPr lang="en-US" sz="1800" dirty="0" err="1">
                    <a:latin typeface="Courier New" panose="02070309020205020404" pitchFamily="49" charset="0"/>
                    <a:cs typeface="Courier New" panose="02070309020205020404" pitchFamily="49" charset="0"/>
                  </a:rPr>
                  <a:t>xNew</a:t>
                </a:r>
                <a:r>
                  <a:rPr lang="en-US" sz="1800" dirty="0">
                    <a:latin typeface="Courier New" panose="02070309020205020404" pitchFamily="49" charset="0"/>
                    <a:cs typeface="Courier New" panose="02070309020205020404" pitchFamily="49" charset="0"/>
                  </a:rPr>
                  <a:t>=10; %or </a:t>
                </a:r>
                <a:r>
                  <a:rPr lang="en-US" sz="1800" dirty="0" err="1">
                    <a:latin typeface="Courier New" panose="02070309020205020404" pitchFamily="49" charset="0"/>
                    <a:cs typeface="Courier New" panose="02070309020205020404" pitchFamily="49" charset="0"/>
                  </a:rPr>
                  <a:t>xNew</a:t>
                </a:r>
                <a:r>
                  <a:rPr lang="en-US" sz="1800" dirty="0">
                    <a:latin typeface="Courier New" panose="02070309020205020404" pitchFamily="49" charset="0"/>
                    <a:cs typeface="Courier New" panose="02070309020205020404" pitchFamily="49" charset="0"/>
                  </a:rPr>
                  <a:t>=14</a:t>
                </a:r>
              </a:p>
              <a:p>
                <a:pPr marL="457200" lvl="1" indent="0">
                  <a:spcBef>
                    <a:spcPts val="0"/>
                  </a:spcBef>
                  <a:buNone/>
                </a:pPr>
                <a:r>
                  <a:rPr lang="en-US" sz="1800" dirty="0">
                    <a:latin typeface="Courier New" panose="02070309020205020404" pitchFamily="49" charset="0"/>
                    <a:cs typeface="Courier New" panose="02070309020205020404" pitchFamily="49" charset="0"/>
                  </a:rPr>
                  <a:t>for k=1:ny; r(k,1)=exp(-(norm(x(k,:)-</a:t>
                </a:r>
                <a:r>
                  <a:rPr lang="en-US" sz="1800" dirty="0" err="1">
                    <a:latin typeface="Courier New" panose="02070309020205020404" pitchFamily="49" charset="0"/>
                    <a:cs typeface="Courier New" panose="02070309020205020404" pitchFamily="49" charset="0"/>
                  </a:rPr>
                  <a:t>xNew</a:t>
                </a:r>
                <a:r>
                  <a:rPr lang="en-US" sz="1800" dirty="0">
                    <a:latin typeface="Courier New" panose="02070309020205020404" pitchFamily="49" charset="0"/>
                    <a:cs typeface="Courier New" panose="02070309020205020404" pitchFamily="49" charset="0"/>
                  </a:rPr>
                  <a:t>)/h)^2); end;</a:t>
                </a:r>
              </a:p>
              <a:p>
                <a:pPr marL="457200" lvl="1" indent="0">
                  <a:spcBef>
                    <a:spcPts val="0"/>
                  </a:spcBef>
                  <a:buNone/>
                </a:pPr>
                <a:r>
                  <a:rPr lang="en-US" sz="1800" dirty="0" err="1">
                    <a:latin typeface="Courier New" panose="02070309020205020404" pitchFamily="49" charset="0"/>
                    <a:cs typeface="Courier New" panose="02070309020205020404" pitchFamily="49" charset="0"/>
                  </a:rPr>
                  <a:t>gpDepar</a:t>
                </a:r>
                <a:r>
                  <a:rPr lang="en-US" sz="1800" dirty="0">
                    <a:latin typeface="Courier New" panose="02070309020205020404" pitchFamily="49" charset="0"/>
                    <a:cs typeface="Courier New" panose="02070309020205020404" pitchFamily="49" charset="0"/>
                  </a:rPr>
                  <a:t>=r'*</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*(y-X*</a:t>
                </a:r>
                <a:r>
                  <a:rPr lang="en-US" sz="1800" dirty="0" err="1">
                    <a:latin typeface="Courier New" panose="02070309020205020404" pitchFamily="49" charset="0"/>
                    <a:cs typeface="Courier New" panose="02070309020205020404" pitchFamily="49" charset="0"/>
                  </a:rPr>
                  <a:t>thetaH</a:t>
                </a:r>
                <a:r>
                  <a:rPr lang="en-US" sz="1800" dirty="0">
                    <a:latin typeface="Courier New" panose="02070309020205020404" pitchFamily="49" charset="0"/>
                    <a:cs typeface="Courier New" panose="02070309020205020404" pitchFamily="49" charset="0"/>
                  </a:rPr>
                  <a:t>);</a:t>
                </a:r>
              </a:p>
              <a:p>
                <a:pPr lvl="1"/>
                <a:endParaRPr lang="en-US" dirty="0"/>
              </a:p>
            </p:txBody>
          </p:sp>
        </mc:Choice>
        <mc:Fallback xmlns="">
          <p:sp>
            <p:nvSpPr>
              <p:cNvPr id="2" name="Text Placeholder 1">
                <a:extLst>
                  <a:ext uri="{FF2B5EF4-FFF2-40B4-BE49-F238E27FC236}">
                    <a16:creationId xmlns:a16="http://schemas.microsoft.com/office/drawing/2014/main" id="{09378457-892D-4719-8292-22DC9EE076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02ECAB-A692-49BE-AAFF-505195018D46}"/>
              </a:ext>
            </a:extLst>
          </p:cNvPr>
          <p:cNvSpPr>
            <a:spLocks noGrp="1"/>
          </p:cNvSpPr>
          <p:nvPr>
            <p:ph type="title"/>
          </p:nvPr>
        </p:nvSpPr>
        <p:spPr/>
        <p:txBody>
          <a:bodyPr/>
          <a:lstStyle/>
          <a:p>
            <a:r>
              <a:rPr lang="en-US" dirty="0"/>
              <a:t>Ex) Kriging fit </a:t>
            </a:r>
            <a:r>
              <a:rPr lang="en-US" i="1" dirty="0"/>
              <a:t>cont.</a:t>
            </a:r>
            <a:endParaRPr lang="en-US" dirty="0"/>
          </a:p>
        </p:txBody>
      </p:sp>
      <p:sp>
        <p:nvSpPr>
          <p:cNvPr id="4" name="Rectangle 2">
            <a:extLst>
              <a:ext uri="{FF2B5EF4-FFF2-40B4-BE49-F238E27FC236}">
                <a16:creationId xmlns:a16="http://schemas.microsoft.com/office/drawing/2014/main" id="{9A0F8280-E7AF-48C1-B3B3-FA8923B07F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그림 4314">
            <a:extLst>
              <a:ext uri="{FF2B5EF4-FFF2-40B4-BE49-F238E27FC236}">
                <a16:creationId xmlns:a16="http://schemas.microsoft.com/office/drawing/2014/main" id="{BC04B32C-A3D7-404A-8576-AEDB391F50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87" y="3080906"/>
            <a:ext cx="3916657" cy="2940686"/>
          </a:xfrm>
          <a:prstGeom prst="rect">
            <a:avLst/>
          </a:prstGeom>
          <a:noFill/>
          <a:ln>
            <a:noFill/>
          </a:ln>
        </p:spPr>
      </p:pic>
      <p:pic>
        <p:nvPicPr>
          <p:cNvPr id="8" name="그림 4315">
            <a:extLst>
              <a:ext uri="{FF2B5EF4-FFF2-40B4-BE49-F238E27FC236}">
                <a16:creationId xmlns:a16="http://schemas.microsoft.com/office/drawing/2014/main" id="{5B4C1A29-4295-4BC5-8A41-D7F784957B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8231" y="3150529"/>
            <a:ext cx="3916657" cy="2940686"/>
          </a:xfrm>
          <a:prstGeom prst="rect">
            <a:avLst/>
          </a:prstGeom>
          <a:noFill/>
          <a:ln>
            <a:no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4CC15E-6FAA-481D-BB5F-DE636DA1356E}"/>
                  </a:ext>
                </a:extLst>
              </p:cNvPr>
              <p:cNvSpPr txBox="1"/>
              <p:nvPr/>
            </p:nvSpPr>
            <p:spPr>
              <a:xfrm>
                <a:off x="2951942" y="3269608"/>
                <a:ext cx="108003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=5.2</m:t>
                      </m:r>
                    </m:oMath>
                  </m:oMathPara>
                </a14:m>
                <a:endParaRPr lang="en-US" sz="2000" dirty="0"/>
              </a:p>
            </p:txBody>
          </p:sp>
        </mc:Choice>
        <mc:Fallback xmlns="">
          <p:sp>
            <p:nvSpPr>
              <p:cNvPr id="9" name="TextBox 8">
                <a:extLst>
                  <a:ext uri="{FF2B5EF4-FFF2-40B4-BE49-F238E27FC236}">
                    <a16:creationId xmlns:a16="http://schemas.microsoft.com/office/drawing/2014/main" id="{574CC15E-6FAA-481D-BB5F-DE636DA1356E}"/>
                  </a:ext>
                </a:extLst>
              </p:cNvPr>
              <p:cNvSpPr txBox="1">
                <a:spLocks noRot="1" noChangeAspect="1" noMove="1" noResize="1" noEditPoints="1" noAdjustHandles="1" noChangeArrowheads="1" noChangeShapeType="1" noTextEdit="1"/>
              </p:cNvSpPr>
              <p:nvPr/>
            </p:nvSpPr>
            <p:spPr>
              <a:xfrm>
                <a:off x="2951942" y="3269608"/>
                <a:ext cx="1080039"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58F5F8-EA4D-48F8-9605-BD4109B3B7A0}"/>
                  </a:ext>
                </a:extLst>
              </p:cNvPr>
              <p:cNvSpPr txBox="1"/>
              <p:nvPr/>
            </p:nvSpPr>
            <p:spPr>
              <a:xfrm>
                <a:off x="7001986" y="3387445"/>
                <a:ext cx="1080039"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=0.5</m:t>
                      </m:r>
                    </m:oMath>
                  </m:oMathPara>
                </a14:m>
                <a:endParaRPr lang="en-US" sz="2000" dirty="0"/>
              </a:p>
            </p:txBody>
          </p:sp>
        </mc:Choice>
        <mc:Fallback xmlns="">
          <p:sp>
            <p:nvSpPr>
              <p:cNvPr id="10" name="TextBox 9">
                <a:extLst>
                  <a:ext uri="{FF2B5EF4-FFF2-40B4-BE49-F238E27FC236}">
                    <a16:creationId xmlns:a16="http://schemas.microsoft.com/office/drawing/2014/main" id="{6558F5F8-EA4D-48F8-9605-BD4109B3B7A0}"/>
                  </a:ext>
                </a:extLst>
              </p:cNvPr>
              <p:cNvSpPr txBox="1">
                <a:spLocks noRot="1" noChangeAspect="1" noMove="1" noResize="1" noEditPoints="1" noAdjustHandles="1" noChangeArrowheads="1" noChangeShapeType="1" noTextEdit="1"/>
              </p:cNvSpPr>
              <p:nvPr/>
            </p:nvSpPr>
            <p:spPr>
              <a:xfrm>
                <a:off x="7001986" y="3387445"/>
                <a:ext cx="1080039"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699875-B5FA-499E-B0B0-4DB2B5FCAA12}"/>
                  </a:ext>
                </a:extLst>
              </p:cNvPr>
              <p:cNvSpPr txBox="1"/>
              <p:nvPr/>
            </p:nvSpPr>
            <p:spPr>
              <a:xfrm>
                <a:off x="946867" y="1236785"/>
                <a:ext cx="6348148" cy="30777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𝐫</m:t>
                      </m:r>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𝑅</m:t>
                          </m:r>
                          <m:d>
                            <m:dPr>
                              <m:ctrlPr>
                                <a:rPr lang="en-US" sz="2000" b="0" i="1" smtClean="0">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r>
                                <a:rPr lang="en-US" sz="2000" b="0" i="1" smtClean="0">
                                  <a:latin typeface="Cambria Math" panose="02040503050406030204" pitchFamily="18" charset="0"/>
                                  <a:cs typeface="Arial" panose="020B0604020202020204" pitchFamily="34" charset="0"/>
                                </a:rPr>
                                <m:t>,14</m:t>
                              </m:r>
                            </m:e>
                          </m:d>
                        </m:e>
                      </m:d>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0.0007, 0.05, 0.5534, 0.9637, 0.2641</m:t>
                              </m:r>
                            </m:e>
                          </m:d>
                        </m:e>
                        <m:sup>
                          <m:r>
                            <a:rPr lang="en-US" sz="2000" b="0" i="1" smtClean="0">
                              <a:latin typeface="Cambria Math" panose="02040503050406030204" pitchFamily="18" charset="0"/>
                              <a:cs typeface="Arial" panose="020B0604020202020204" pitchFamily="34" charset="0"/>
                            </a:rPr>
                            <m:t>𝑇</m:t>
                          </m:r>
                        </m:sup>
                      </m:sSup>
                    </m:oMath>
                  </m:oMathPara>
                </a14:m>
                <a:endParaRPr lang="en-US" sz="2000" b="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7699875-B5FA-499E-B0B0-4DB2B5FCAA12}"/>
                  </a:ext>
                </a:extLst>
              </p:cNvPr>
              <p:cNvSpPr txBox="1">
                <a:spLocks noRot="1" noChangeAspect="1" noMove="1" noResize="1" noEditPoints="1" noAdjustHandles="1" noChangeArrowheads="1" noChangeShapeType="1" noTextEdit="1"/>
              </p:cNvSpPr>
              <p:nvPr/>
            </p:nvSpPr>
            <p:spPr>
              <a:xfrm>
                <a:off x="946867" y="1236785"/>
                <a:ext cx="6348148" cy="307777"/>
              </a:xfrm>
              <a:prstGeom prst="rect">
                <a:avLst/>
              </a:prstGeom>
              <a:blipFill>
                <a:blip r:embed="rId12"/>
                <a:stretch>
                  <a:fillRect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CD4ADA-B87A-4A2E-9011-222EFCB70FB0}"/>
                  </a:ext>
                </a:extLst>
              </p:cNvPr>
              <p:cNvSpPr txBox="1"/>
              <p:nvPr/>
            </p:nvSpPr>
            <p:spPr>
              <a:xfrm>
                <a:off x="946867" y="1690296"/>
                <a:ext cx="6577763"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𝑧</m:t>
                          </m:r>
                        </m:e>
                      </m:acc>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14</m:t>
                          </m:r>
                        </m:e>
                      </m:d>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𝜉</m:t>
                      </m:r>
                      <m:acc>
                        <m:accPr>
                          <m:chr m:val="̂"/>
                          <m:ctrlPr>
                            <a:rPr lang="en-US" sz="2000" b="1"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𝜃</m:t>
                          </m:r>
                        </m:e>
                      </m:acc>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𝐫</m:t>
                          </m:r>
                        </m:e>
                        <m:sup>
                          <m:r>
                            <m:rPr>
                              <m:sty m:val="p"/>
                            </m:rPr>
                            <a:rPr lang="en-US" sz="2000" b="0" i="0" smtClean="0">
                              <a:latin typeface="Cambria Math" panose="02040503050406030204" pitchFamily="18" charset="0"/>
                              <a:cs typeface="Arial" panose="020B0604020202020204" pitchFamily="34" charset="0"/>
                            </a:rPr>
                            <m:t>T</m:t>
                          </m:r>
                        </m:sup>
                      </m:sSup>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d>
                        <m:dPr>
                          <m:ctrlPr>
                            <a:rPr lang="en-US" sz="2000" b="0" i="1" smtClean="0">
                              <a:latin typeface="Cambria Math" panose="02040503050406030204" pitchFamily="18" charset="0"/>
                              <a:cs typeface="Arial" panose="020B0604020202020204" pitchFamily="34" charset="0"/>
                            </a:rPr>
                          </m:ctrlPr>
                        </m:dPr>
                        <m:e>
                          <m:r>
                            <a:rPr lang="en-US" sz="2000" b="1" i="0" smtClean="0">
                              <a:latin typeface="Cambria Math" panose="02040503050406030204" pitchFamily="18" charset="0"/>
                              <a:cs typeface="Arial" panose="020B0604020202020204" pitchFamily="34" charset="0"/>
                            </a:rPr>
                            <m:t>𝐲</m:t>
                          </m:r>
                          <m:r>
                            <a:rPr lang="en-US" sz="2000" b="0" i="1" smtClean="0">
                              <a:latin typeface="Cambria Math" panose="02040503050406030204" pitchFamily="18" charset="0"/>
                              <a:cs typeface="Arial" panose="020B0604020202020204" pitchFamily="34" charset="0"/>
                            </a:rPr>
                            <m:t>−</m:t>
                          </m:r>
                          <m:r>
                            <a:rPr lang="en-US" sz="2000" b="1" i="0" smtClean="0">
                              <a:latin typeface="Cambria Math" panose="02040503050406030204" pitchFamily="18" charset="0"/>
                              <a:cs typeface="Arial" panose="020B0604020202020204" pitchFamily="34" charset="0"/>
                            </a:rPr>
                            <m:t>𝐗</m:t>
                          </m:r>
                          <m:acc>
                            <m:accPr>
                              <m:chr m:val="̂"/>
                              <m:ctrlPr>
                                <a:rPr lang="en-US" sz="2000" b="1" i="1" smtClean="0">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𝜃</m:t>
                              </m:r>
                            </m:e>
                          </m:acc>
                        </m:e>
                      </m:d>
                      <m:r>
                        <a:rPr lang="en-US" sz="2000" b="0" i="1" smtClean="0">
                          <a:latin typeface="Cambria Math" panose="02040503050406030204" pitchFamily="18" charset="0"/>
                          <a:cs typeface="Arial" panose="020B0604020202020204" pitchFamily="34" charset="0"/>
                        </a:rPr>
                        <m:t>=0.9754−0.0272=0.9482</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CCD4ADA-B87A-4A2E-9011-222EFCB70FB0}"/>
                  </a:ext>
                </a:extLst>
              </p:cNvPr>
              <p:cNvSpPr txBox="1">
                <a:spLocks noRot="1" noChangeAspect="1" noMove="1" noResize="1" noEditPoints="1" noAdjustHandles="1" noChangeArrowheads="1" noChangeShapeType="1" noTextEdit="1"/>
              </p:cNvSpPr>
              <p:nvPr/>
            </p:nvSpPr>
            <p:spPr>
              <a:xfrm>
                <a:off x="946867" y="1690296"/>
                <a:ext cx="6577763" cy="347403"/>
              </a:xfrm>
              <a:prstGeom prst="rect">
                <a:avLst/>
              </a:prstGeom>
              <a:blipFill>
                <a:blip r:embed="rId13"/>
                <a:stretch>
                  <a:fillRect t="-15789" r="-371" b="-26316"/>
                </a:stretch>
              </a:blipFill>
            </p:spPr>
            <p:txBody>
              <a:bodyPr/>
              <a:lstStyle/>
              <a:p>
                <a:r>
                  <a:rPr lang="en-US">
                    <a:noFill/>
                  </a:rPr>
                  <a:t> </a:t>
                </a:r>
              </a:p>
            </p:txBody>
          </p:sp>
        </mc:Fallback>
      </mc:AlternateContent>
    </p:spTree>
    <p:extLst>
      <p:ext uri="{BB962C8B-B14F-4D97-AF65-F5344CB8AC3E}">
        <p14:creationId xmlns:p14="http://schemas.microsoft.com/office/powerpoint/2010/main" val="2016302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104DA78-A518-439A-A9CF-EE4658577DE9}"/>
                  </a:ext>
                </a:extLst>
              </p:cNvPr>
              <p:cNvSpPr>
                <a:spLocks noGrp="1"/>
              </p:cNvSpPr>
              <p:nvPr>
                <p:ph type="body" sz="quarter" idx="10"/>
              </p:nvPr>
            </p:nvSpPr>
            <p:spPr/>
            <p:txBody>
              <a:bodyPr/>
              <a:lstStyle/>
              <a:p>
                <a:r>
                  <a:rPr lang="en-US" dirty="0"/>
                  <a:t>Square root of variance is  called </a:t>
                </a:r>
                <a:r>
                  <a:rPr lang="en-US" dirty="0">
                    <a:solidFill>
                      <a:srgbClr val="FF0000"/>
                    </a:solidFill>
                  </a:rPr>
                  <a:t>standard error</a:t>
                </a:r>
                <a:r>
                  <a:rPr lang="en-US" dirty="0"/>
                  <a:t>.</a:t>
                </a:r>
              </a:p>
              <a:p>
                <a:r>
                  <a:rPr lang="en-US" dirty="0"/>
                  <a:t>The uncertainty at any </a:t>
                </a:r>
                <a14:m>
                  <m:oMath xmlns:m="http://schemas.openxmlformats.org/officeDocument/2006/math">
                    <m:r>
                      <a:rPr lang="en-US" i="1" dirty="0" smtClean="0">
                        <a:latin typeface="Cambria Math" panose="02040503050406030204" pitchFamily="18" charset="0"/>
                      </a:rPr>
                      <m:t>𝑥</m:t>
                    </m:r>
                  </m:oMath>
                </a14:m>
                <a:r>
                  <a:rPr lang="en-US" dirty="0"/>
                  <a:t> is normally distributed.</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represents the mean of Kriging prediction.</a:t>
                </a:r>
              </a:p>
              <a:p>
                <a:endParaRPr lang="en-US" dirty="0"/>
              </a:p>
            </p:txBody>
          </p:sp>
        </mc:Choice>
        <mc:Fallback xmlns="">
          <p:sp>
            <p:nvSpPr>
              <p:cNvPr id="5" name="Text Placeholder 4">
                <a:extLst>
                  <a:ext uri="{FF2B5EF4-FFF2-40B4-BE49-F238E27FC236}">
                    <a16:creationId xmlns:a16="http://schemas.microsoft.com/office/drawing/2014/main" id="{D104DA78-A518-439A-A9CF-EE4658577DE9}"/>
                  </a:ext>
                </a:extLst>
              </p:cNvPr>
              <p:cNvSpPr>
                <a:spLocks noGrp="1" noRot="1" noChangeAspect="1" noMove="1" noResize="1" noEditPoints="1" noAdjustHandles="1" noChangeArrowheads="1" noChangeShapeType="1" noTextEdit="1"/>
              </p:cNvSpPr>
              <p:nvPr>
                <p:ph type="body" sz="quarter" idx="10"/>
              </p:nvPr>
            </p:nvSpPr>
            <p:spPr>
              <a:blipFill>
                <a:blip r:embed="rId4"/>
                <a:stretch>
                  <a:fillRect l="-929" t="-758"/>
                </a:stretch>
              </a:blipFill>
            </p:spPr>
            <p:txBody>
              <a:bodyPr/>
              <a:lstStyle/>
              <a:p>
                <a:r>
                  <a:rPr lang="en-US">
                    <a:noFill/>
                  </a:rPr>
                  <a:t> </a:t>
                </a:r>
              </a:p>
            </p:txBody>
          </p:sp>
        </mc:Fallback>
      </mc:AlternateContent>
      <p:pic>
        <p:nvPicPr>
          <p:cNvPr id="4098" name="Picture 2" descr="uncertaintystructure_distribution"/>
          <p:cNvPicPr>
            <a:picLocks noChangeAspect="1" noChangeArrowheads="1"/>
          </p:cNvPicPr>
          <p:nvPr/>
        </p:nvPicPr>
        <p:blipFill>
          <a:blip r:embed="rId5">
            <a:extLst>
              <a:ext uri="{28A0092B-C50C-407E-A947-70E740481C1C}">
                <a14:useLocalDpi xmlns:a14="http://schemas.microsoft.com/office/drawing/2010/main" val="0"/>
              </a:ext>
            </a:extLst>
          </a:blip>
          <a:srcRect b="52063"/>
          <a:stretch>
            <a:fillRect/>
          </a:stretch>
        </p:blipFill>
        <p:spPr bwMode="auto">
          <a:xfrm>
            <a:off x="5299868" y="3429000"/>
            <a:ext cx="3467100" cy="245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p:txBody>
          <a:bodyPr/>
          <a:lstStyle/>
          <a:p>
            <a:r>
              <a:rPr lang="en-US" dirty="0"/>
              <a:t>Prediction Variance</a:t>
            </a:r>
          </a:p>
        </p:txBody>
      </p:sp>
      <p:pic>
        <p:nvPicPr>
          <p:cNvPr id="4102" name="Picture 8" descr="uncertaintystructure_distribution_0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972" y="3132111"/>
            <a:ext cx="4603750" cy="28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00961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A67149A-007E-4C9A-B045-9B7D7B0A2A1C}"/>
              </a:ext>
            </a:extLst>
          </p:cNvPr>
          <p:cNvSpPr/>
          <p:nvPr/>
        </p:nvSpPr>
        <p:spPr>
          <a:xfrm>
            <a:off x="878114" y="5217886"/>
            <a:ext cx="5275943" cy="107405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 name="Rectangle: Rounded Corners 6">
            <a:extLst>
              <a:ext uri="{FF2B5EF4-FFF2-40B4-BE49-F238E27FC236}">
                <a16:creationId xmlns:a16="http://schemas.microsoft.com/office/drawing/2014/main" id="{C7588F8A-D16C-4748-9816-C54AB57C34DD}"/>
              </a:ext>
            </a:extLst>
          </p:cNvPr>
          <p:cNvSpPr/>
          <p:nvPr/>
        </p:nvSpPr>
        <p:spPr>
          <a:xfrm>
            <a:off x="457200" y="2272985"/>
            <a:ext cx="8382000" cy="69518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0084BEB-A540-4E64-8E5B-81DCA3A4B937}"/>
                  </a:ext>
                </a:extLst>
              </p:cNvPr>
              <p:cNvSpPr>
                <a:spLocks noGrp="1"/>
              </p:cNvSpPr>
              <p:nvPr>
                <p:ph type="body" sz="quarter" idx="10"/>
              </p:nvPr>
            </p:nvSpPr>
            <p:spPr/>
            <p:txBody>
              <a:bodyPr/>
              <a:lstStyle/>
              <a:p>
                <a:r>
                  <a:rPr lang="en-US" dirty="0"/>
                  <a:t>Kriging prediction </a:t>
                </a:r>
                <a14:m>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𝑧</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b="1">
                        <a:latin typeface="Cambria Math" panose="02040503050406030204" pitchFamily="18" charset="0"/>
                      </a:rPr>
                      <m:t>𝛏</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d>
                          <m:dPr>
                            <m:ctrlPr>
                              <a:rPr lang="en-US" sz="2400" b="1" i="1" smtClean="0">
                                <a:latin typeface="Cambria Math" panose="02040503050406030204" pitchFamily="18" charset="0"/>
                              </a:rPr>
                            </m:ctrlPr>
                          </m:dPr>
                          <m:e>
                            <m:r>
                              <a:rPr lang="en-US" sz="2400" b="0" i="1" smtClean="0">
                                <a:latin typeface="Cambria Math" panose="02040503050406030204" pitchFamily="18" charset="0"/>
                              </a:rPr>
                              <m:t>𝑥</m:t>
                            </m:r>
                          </m:e>
                        </m:d>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r>
                      <a:rPr lang="en-US" sz="2400" b="0" i="1" smtClean="0">
                        <a:latin typeface="Cambria Math" panose="02040503050406030204" pitchFamily="18" charset="0"/>
                      </a:rPr>
                      <m:t>(</m:t>
                    </m:r>
                    <m:r>
                      <a:rPr lang="en-US" sz="2400" b="1">
                        <a:latin typeface="Cambria Math" panose="02040503050406030204" pitchFamily="18" charset="0"/>
                      </a:rPr>
                      <m:t>𝐲</m:t>
                    </m:r>
                    <m:r>
                      <a:rPr lang="en-US" sz="2400" b="1" i="0" smtClean="0">
                        <a:latin typeface="Cambria Math" panose="02040503050406030204" pitchFamily="18" charset="0"/>
                      </a:rPr>
                      <m:t>−</m:t>
                    </m:r>
                    <m:r>
                      <a:rPr lang="en-US" sz="2400" b="1" i="0" smtClean="0">
                        <a:latin typeface="Cambria Math" panose="02040503050406030204" pitchFamily="18" charset="0"/>
                      </a:rPr>
                      <m:t>𝐗</m:t>
                    </m:r>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b="1" i="0" smtClean="0">
                        <a:latin typeface="Cambria Math" panose="02040503050406030204" pitchFamily="18" charset="0"/>
                        <a:cs typeface="Arial" panose="020B0604020202020204" pitchFamily="34" charset="0"/>
                      </a:rPr>
                      <m:t>)</m:t>
                    </m:r>
                  </m:oMath>
                </a14:m>
                <a:r>
                  <a:rPr lang="en-US" dirty="0"/>
                  <a:t> is the mean prediction and </a:t>
                </a:r>
                <a:r>
                  <a:rPr lang="en-US" dirty="0">
                    <a:solidFill>
                      <a:srgbClr val="FF0000"/>
                    </a:solidFill>
                  </a:rPr>
                  <a:t>MSE</a:t>
                </a:r>
                <a:r>
                  <a:rPr lang="en-US" dirty="0"/>
                  <a:t> is the variance</a:t>
                </a:r>
              </a:p>
              <a:p>
                <a:r>
                  <a:rPr lang="en-US" dirty="0"/>
                  <a:t>Kriging prediction is Gaussian distribution</a:t>
                </a:r>
              </a:p>
              <a:p>
                <a:pPr lvl="1"/>
                <a:endParaRPr lang="en-US" dirty="0"/>
              </a:p>
              <a:p>
                <a:pPr lvl="1">
                  <a:spcBef>
                    <a:spcPts val="3600"/>
                  </a:spcBef>
                </a:pPr>
                <a:r>
                  <a:rPr lang="en-US" dirty="0"/>
                  <a:t>This is an estimated uncertainty using data</a:t>
                </a:r>
              </a:p>
              <a:p>
                <a:pPr lvl="1"/>
                <a:r>
                  <a:rPr lang="en-US" dirty="0"/>
                  <a:t>When the # of data is small, use t-distribution</a:t>
                </a:r>
              </a:p>
              <a:p>
                <a:endParaRPr lang="en-US" dirty="0"/>
              </a:p>
              <a:p>
                <a:r>
                  <a:rPr lang="en-US" dirty="0"/>
                  <a:t>Ordinary Kriging</a:t>
                </a:r>
              </a:p>
            </p:txBody>
          </p:sp>
        </mc:Choice>
        <mc:Fallback xmlns="">
          <p:sp>
            <p:nvSpPr>
              <p:cNvPr id="2" name="Text Placeholder 1">
                <a:extLst>
                  <a:ext uri="{FF2B5EF4-FFF2-40B4-BE49-F238E27FC236}">
                    <a16:creationId xmlns:a16="http://schemas.microsoft.com/office/drawing/2014/main" id="{30084BEB-A540-4E64-8E5B-81DCA3A4B93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54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CFBB2F7-2C88-479D-BF75-44B40D2AE1F2}"/>
              </a:ext>
            </a:extLst>
          </p:cNvPr>
          <p:cNvSpPr>
            <a:spLocks noGrp="1"/>
          </p:cNvSpPr>
          <p:nvPr>
            <p:ph type="title"/>
          </p:nvPr>
        </p:nvSpPr>
        <p:spPr/>
        <p:txBody>
          <a:bodyPr/>
          <a:lstStyle/>
          <a:p>
            <a:r>
              <a:rPr lang="en-US" dirty="0"/>
              <a:t>Prediction uncertainty</a:t>
            </a:r>
          </a:p>
        </p:txBody>
      </p:sp>
      <p:sp>
        <p:nvSpPr>
          <p:cNvPr id="5" name="Rectangle 2">
            <a:extLst>
              <a:ext uri="{FF2B5EF4-FFF2-40B4-BE49-F238E27FC236}">
                <a16:creationId xmlns:a16="http://schemas.microsoft.com/office/drawing/2014/main" id="{A624C8A7-AC50-4154-9920-3D5317F981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D7559A2A-6E24-4D05-989E-32DFA5DBE3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1AEE80A-6021-47BB-B1B3-F820A52931DE}"/>
                  </a:ext>
                </a:extLst>
              </p:cNvPr>
              <p:cNvSpPr txBox="1"/>
              <p:nvPr/>
            </p:nvSpPr>
            <p:spPr>
              <a:xfrm>
                <a:off x="590187" y="2366814"/>
                <a:ext cx="8305800" cy="5527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𝑍</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d>
                        <m:dPr>
                          <m:ctrlPr>
                            <a:rPr lang="en-US" sz="2400" b="0" i="1" smtClean="0">
                              <a:latin typeface="Cambria Math" panose="02040503050406030204" pitchFamily="18" charset="0"/>
                              <a:ea typeface="Cambria Math" panose="02040503050406030204" pitchFamily="18" charset="0"/>
                            </a:rPr>
                          </m:ctrlPr>
                        </m:dPr>
                        <m:e>
                          <m:r>
                            <a:rPr lang="en-US" sz="2400" b="1">
                              <a:latin typeface="Cambria Math" panose="02040503050406030204" pitchFamily="18" charset="0"/>
                            </a:rPr>
                            <m:t>𝛏</m:t>
                          </m:r>
                          <m:d>
                            <m:dPr>
                              <m:ctrlPr>
                                <a:rPr lang="en-US" sz="2400" i="1">
                                  <a:latin typeface="Cambria Math" panose="02040503050406030204" pitchFamily="18" charset="0"/>
                                </a:rPr>
                              </m:ctrlPr>
                            </m:dPr>
                            <m:e>
                              <m:r>
                                <a:rPr lang="en-US" sz="2400" i="1">
                                  <a:latin typeface="Cambria Math" panose="02040503050406030204" pitchFamily="18" charset="0"/>
                                </a:rPr>
                                <m:t>𝑥</m:t>
                              </m:r>
                            </m:e>
                          </m:d>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d>
                                <m:dPr>
                                  <m:ctrlPr>
                                    <a:rPr lang="en-US" sz="2400" b="1" i="1">
                                      <a:latin typeface="Cambria Math" panose="02040503050406030204" pitchFamily="18" charset="0"/>
                                    </a:rPr>
                                  </m:ctrlPr>
                                </m:dPr>
                                <m:e>
                                  <m:r>
                                    <a:rPr lang="en-US" sz="2400" i="1">
                                      <a:latin typeface="Cambria Math" panose="02040503050406030204" pitchFamily="18" charset="0"/>
                                    </a:rPr>
                                    <m:t>𝑥</m:t>
                                  </m:r>
                                </m:e>
                              </m:d>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d>
                            <m:dPr>
                              <m:ctrlPr>
                                <a:rPr lang="en-US" sz="2400" i="1">
                                  <a:latin typeface="Cambria Math" panose="02040503050406030204" pitchFamily="18" charset="0"/>
                                </a:rPr>
                              </m:ctrlPr>
                            </m:dPr>
                            <m:e>
                              <m:r>
                                <a:rPr lang="en-US" sz="2400" b="1">
                                  <a:latin typeface="Cambria Math" panose="02040503050406030204" pitchFamily="18" charset="0"/>
                                </a:rPr>
                                <m:t>𝐲</m:t>
                              </m:r>
                              <m:r>
                                <a:rPr lang="en-US" sz="2400" b="1">
                                  <a:latin typeface="Cambria Math" panose="02040503050406030204" pitchFamily="18" charset="0"/>
                                </a:rPr>
                                <m:t>−</m:t>
                              </m:r>
                              <m:r>
                                <a:rPr lang="en-US" sz="2400" b="1">
                                  <a:latin typeface="Cambria Math" panose="02040503050406030204" pitchFamily="18" charset="0"/>
                                </a:rPr>
                                <m:t>𝐗</m:t>
                              </m:r>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e>
                          </m:d>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𝜎</m:t>
                              </m:r>
                            </m:e>
                            <m:sup>
                              <m:r>
                                <a:rPr lang="en-US" sz="2400" i="1">
                                  <a:latin typeface="Cambria Math" panose="02040503050406030204" pitchFamily="18" charset="0"/>
                                  <a:cs typeface="Arial" panose="020B0604020202020204" pitchFamily="34" charset="0"/>
                                </a:rPr>
                                <m:t>2</m:t>
                              </m:r>
                            </m:sup>
                          </m:sSup>
                          <m:d>
                            <m:dPr>
                              <m:ctrlPr>
                                <a:rPr lang="en-US" sz="2400" i="1">
                                  <a:latin typeface="Cambria Math" panose="02040503050406030204" pitchFamily="18" charset="0"/>
                                  <a:cs typeface="Arial" panose="020B0604020202020204" pitchFamily="34" charset="0"/>
                                </a:rPr>
                              </m:ctrlPr>
                            </m:dPr>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𝐑𝐰</m:t>
                              </m:r>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𝐫</m:t>
                              </m:r>
                              <m:r>
                                <a:rPr lang="en-US" sz="2400" i="1">
                                  <a:latin typeface="Cambria Math" panose="02040503050406030204" pitchFamily="18" charset="0"/>
                                  <a:cs typeface="Arial" panose="020B0604020202020204" pitchFamily="34" charset="0"/>
                                </a:rPr>
                                <m:t>+1</m:t>
                              </m:r>
                            </m:e>
                          </m:d>
                        </m:e>
                      </m:d>
                    </m:oMath>
                  </m:oMathPara>
                </a14:m>
                <a:endParaRPr lang="en-US" sz="2400" b="1" dirty="0"/>
              </a:p>
            </p:txBody>
          </p:sp>
        </mc:Choice>
        <mc:Fallback xmlns="">
          <p:sp>
            <p:nvSpPr>
              <p:cNvPr id="13" name="TextBox 12">
                <a:extLst>
                  <a:ext uri="{FF2B5EF4-FFF2-40B4-BE49-F238E27FC236}">
                    <a16:creationId xmlns:a16="http://schemas.microsoft.com/office/drawing/2014/main" id="{F1AEE80A-6021-47BB-B1B3-F820A52931DE}"/>
                  </a:ext>
                </a:extLst>
              </p:cNvPr>
              <p:cNvSpPr txBox="1">
                <a:spLocks noRot="1" noChangeAspect="1" noMove="1" noResize="1" noEditPoints="1" noAdjustHandles="1" noChangeArrowheads="1" noChangeShapeType="1" noTextEdit="1"/>
              </p:cNvSpPr>
              <p:nvPr/>
            </p:nvSpPr>
            <p:spPr>
              <a:xfrm>
                <a:off x="590187" y="2366814"/>
                <a:ext cx="8305800" cy="5527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4D25615-5E62-41BD-9B5A-D71E3AFC631F}"/>
                  </a:ext>
                </a:extLst>
              </p:cNvPr>
              <p:cNvSpPr txBox="1"/>
              <p:nvPr/>
            </p:nvSpPr>
            <p:spPr>
              <a:xfrm>
                <a:off x="429245" y="4119567"/>
                <a:ext cx="8627683" cy="54059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𝑍</m:t>
                          </m:r>
                        </m:e>
                      </m:acc>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smtClean="0">
                          <a:latin typeface="Cambria Math" panose="02040503050406030204" pitchFamily="18" charset="0"/>
                          <a:ea typeface="Cambria Math" panose="02040503050406030204" pitchFamily="18" charset="0"/>
                        </a:rPr>
                        <m:t>~</m:t>
                      </m:r>
                      <m:r>
                        <a:rPr lang="en-US" sz="2400" b="1">
                          <a:latin typeface="Cambria Math" panose="02040503050406030204" pitchFamily="18" charset="0"/>
                        </a:rPr>
                        <m:t>𝛏</m:t>
                      </m:r>
                      <m:d>
                        <m:dPr>
                          <m:ctrlPr>
                            <a:rPr lang="en-US" sz="2400" i="1">
                              <a:latin typeface="Cambria Math" panose="02040503050406030204" pitchFamily="18" charset="0"/>
                            </a:rPr>
                          </m:ctrlPr>
                        </m:dPr>
                        <m:e>
                          <m:r>
                            <a:rPr lang="en-US" sz="2400" i="1">
                              <a:latin typeface="Cambria Math" panose="02040503050406030204" pitchFamily="18" charset="0"/>
                            </a:rPr>
                            <m:t>𝑥</m:t>
                          </m:r>
                        </m:e>
                      </m:d>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rPr>
                          </m:ctrlPr>
                        </m:sSupPr>
                        <m:e>
                          <m:r>
                            <a:rPr lang="en-US" sz="2400" b="1">
                              <a:latin typeface="Cambria Math" panose="02040503050406030204" pitchFamily="18" charset="0"/>
                            </a:rPr>
                            <m:t>𝐫</m:t>
                          </m:r>
                          <m:d>
                            <m:dPr>
                              <m:ctrlPr>
                                <a:rPr lang="en-US" sz="2400" b="1" i="1">
                                  <a:latin typeface="Cambria Math" panose="02040503050406030204" pitchFamily="18" charset="0"/>
                                </a:rPr>
                              </m:ctrlPr>
                            </m:dPr>
                            <m:e>
                              <m:r>
                                <a:rPr lang="en-US" sz="2400" i="1">
                                  <a:latin typeface="Cambria Math" panose="02040503050406030204" pitchFamily="18" charset="0"/>
                                </a:rPr>
                                <m:t>𝑥</m:t>
                              </m:r>
                            </m:e>
                          </m:d>
                        </m:e>
                        <m:sup>
                          <m:r>
                            <m:rPr>
                              <m:sty m:val="p"/>
                            </m:rPr>
                            <a:rPr lang="en-US" sz="2400">
                              <a:latin typeface="Cambria Math" panose="02040503050406030204" pitchFamily="18" charset="0"/>
                            </a:rPr>
                            <m:t>T</m:t>
                          </m:r>
                        </m:sup>
                      </m:sSup>
                      <m:sSup>
                        <m:sSupPr>
                          <m:ctrlPr>
                            <a:rPr lang="en-US" sz="2400" i="1">
                              <a:latin typeface="Cambria Math" panose="02040503050406030204" pitchFamily="18" charset="0"/>
                            </a:rPr>
                          </m:ctrlPr>
                        </m:sSupPr>
                        <m:e>
                          <m:r>
                            <a:rPr lang="en-US" sz="2400" b="1">
                              <a:latin typeface="Cambria Math" panose="02040503050406030204" pitchFamily="18" charset="0"/>
                            </a:rPr>
                            <m:t>𝐑</m:t>
                          </m:r>
                        </m:e>
                        <m:sup>
                          <m:r>
                            <a:rPr lang="en-US" sz="2400" i="1">
                              <a:latin typeface="Cambria Math" panose="02040503050406030204" pitchFamily="18" charset="0"/>
                            </a:rPr>
                            <m:t>−1</m:t>
                          </m:r>
                        </m:sup>
                      </m:sSup>
                      <m:d>
                        <m:dPr>
                          <m:ctrlPr>
                            <a:rPr lang="en-US" sz="2400" i="1">
                              <a:latin typeface="Cambria Math" panose="02040503050406030204" pitchFamily="18" charset="0"/>
                            </a:rPr>
                          </m:ctrlPr>
                        </m:dPr>
                        <m:e>
                          <m:r>
                            <a:rPr lang="en-US" sz="2400" b="1">
                              <a:latin typeface="Cambria Math" panose="02040503050406030204" pitchFamily="18" charset="0"/>
                            </a:rPr>
                            <m:t>𝐲</m:t>
                          </m:r>
                          <m:r>
                            <a:rPr lang="en-US" sz="2400" b="1">
                              <a:latin typeface="Cambria Math" panose="02040503050406030204" pitchFamily="18" charset="0"/>
                            </a:rPr>
                            <m:t>−</m:t>
                          </m:r>
                          <m:r>
                            <a:rPr lang="en-US" sz="2400" b="1">
                              <a:latin typeface="Cambria Math" panose="02040503050406030204" pitchFamily="18" charset="0"/>
                            </a:rPr>
                            <m:t>𝐗</m:t>
                          </m:r>
                          <m:acc>
                            <m:accPr>
                              <m:chr m:val="̂"/>
                              <m:ctrlPr>
                                <a:rPr lang="en-US" sz="2400"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𝛉</m:t>
                              </m:r>
                            </m:e>
                          </m:acc>
                        </m:e>
                      </m:d>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𝑡</m:t>
                          </m:r>
                        </m:e>
                        <m: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𝑝</m:t>
                              </m:r>
                            </m:sub>
                          </m:sSub>
                        </m:sub>
                      </m:sSub>
                      <m:acc>
                        <m:accPr>
                          <m:chr m:val="̂"/>
                          <m:ctrlPr>
                            <a:rPr lang="en-US" sz="2400" b="0" i="1" smtClean="0">
                              <a:latin typeface="Cambria Math" panose="02040503050406030204" pitchFamily="18" charset="0"/>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𝜎</m:t>
                          </m:r>
                        </m:e>
                      </m:acc>
                      <m:rad>
                        <m:radPr>
                          <m:degHide m:val="on"/>
                          <m:ctrlPr>
                            <a:rPr lang="en-US" sz="2400" i="1" smtClean="0">
                              <a:latin typeface="Cambria Math" panose="02040503050406030204" pitchFamily="18" charset="0"/>
                            </a:rPr>
                          </m:ctrlPr>
                        </m:radPr>
                        <m:deg/>
                        <m:e>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𝐑𝐰</m:t>
                          </m:r>
                          <m:r>
                            <a:rPr lang="en-US" sz="2400" i="1">
                              <a:latin typeface="Cambria Math" panose="02040503050406030204" pitchFamily="18" charset="0"/>
                              <a:cs typeface="Arial" panose="020B0604020202020204" pitchFamily="34" charset="0"/>
                            </a:rPr>
                            <m:t>−2</m:t>
                          </m:r>
                          <m:sSup>
                            <m:sSupPr>
                              <m:ctrlPr>
                                <a:rPr lang="en-US" sz="2400" i="1">
                                  <a:latin typeface="Cambria Math" panose="02040503050406030204" pitchFamily="18" charset="0"/>
                                  <a:cs typeface="Arial" panose="020B0604020202020204" pitchFamily="34" charset="0"/>
                                </a:rPr>
                              </m:ctrlPr>
                            </m:sSupPr>
                            <m:e>
                              <m:r>
                                <a:rPr lang="en-US" sz="2400" b="1">
                                  <a:latin typeface="Cambria Math" panose="02040503050406030204" pitchFamily="18" charset="0"/>
                                  <a:cs typeface="Arial" panose="020B0604020202020204" pitchFamily="34" charset="0"/>
                                </a:rPr>
                                <m:t>𝐰</m:t>
                              </m:r>
                            </m:e>
                            <m:sup>
                              <m:r>
                                <m:rPr>
                                  <m:sty m:val="p"/>
                                </m:rPr>
                                <a:rPr lang="en-US" sz="2400">
                                  <a:latin typeface="Cambria Math" panose="02040503050406030204" pitchFamily="18" charset="0"/>
                                  <a:cs typeface="Arial" panose="020B0604020202020204" pitchFamily="34" charset="0"/>
                                </a:rPr>
                                <m:t>T</m:t>
                              </m:r>
                            </m:sup>
                          </m:sSup>
                          <m:r>
                            <a:rPr lang="en-US" sz="2400" b="1">
                              <a:latin typeface="Cambria Math" panose="02040503050406030204" pitchFamily="18" charset="0"/>
                              <a:cs typeface="Arial" panose="020B0604020202020204" pitchFamily="34" charset="0"/>
                            </a:rPr>
                            <m:t>𝐫</m:t>
                          </m:r>
                          <m:r>
                            <a:rPr lang="en-US" sz="2400" i="1">
                              <a:latin typeface="Cambria Math" panose="02040503050406030204" pitchFamily="18" charset="0"/>
                              <a:cs typeface="Arial" panose="020B0604020202020204" pitchFamily="34" charset="0"/>
                            </a:rPr>
                            <m:t>+1</m:t>
                          </m:r>
                        </m:e>
                      </m:rad>
                    </m:oMath>
                  </m:oMathPara>
                </a14:m>
                <a:endParaRPr lang="en-US" sz="2400" b="1" dirty="0"/>
              </a:p>
            </p:txBody>
          </p:sp>
        </mc:Choice>
        <mc:Fallback xmlns="">
          <p:sp>
            <p:nvSpPr>
              <p:cNvPr id="14" name="TextBox 13">
                <a:extLst>
                  <a:ext uri="{FF2B5EF4-FFF2-40B4-BE49-F238E27FC236}">
                    <a16:creationId xmlns:a16="http://schemas.microsoft.com/office/drawing/2014/main" id="{54D25615-5E62-41BD-9B5A-D71E3AFC631F}"/>
                  </a:ext>
                </a:extLst>
              </p:cNvPr>
              <p:cNvSpPr txBox="1">
                <a:spLocks noRot="1" noChangeAspect="1" noMove="1" noResize="1" noEditPoints="1" noAdjustHandles="1" noChangeArrowheads="1" noChangeShapeType="1" noTextEdit="1"/>
              </p:cNvSpPr>
              <p:nvPr/>
            </p:nvSpPr>
            <p:spPr>
              <a:xfrm>
                <a:off x="429245" y="4119567"/>
                <a:ext cx="8627683" cy="5405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3BDF2D-066B-4F6E-9D7A-E081AD478635}"/>
                  </a:ext>
                </a:extLst>
              </p:cNvPr>
              <p:cNvSpPr txBox="1"/>
              <p:nvPr/>
            </p:nvSpPr>
            <p:spPr>
              <a:xfrm>
                <a:off x="1009565" y="5399771"/>
                <a:ext cx="5013039" cy="693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anose="020B0604020202020204" pitchFamily="34" charset="0"/>
                        </a:rPr>
                        <m:t>𝑉</m:t>
                      </m:r>
                      <m:d>
                        <m:dPr>
                          <m:begChr m:val="["/>
                          <m:endChr m:val="]"/>
                          <m:ctrlPr>
                            <a:rPr lang="en-US" sz="2000" b="0" i="1" smtClean="0">
                              <a:latin typeface="Cambria Math" panose="02040503050406030204" pitchFamily="18" charset="0"/>
                              <a:cs typeface="Arial" panose="020B0604020202020204" pitchFamily="34"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𝑍</m:t>
                              </m:r>
                            </m:e>
                          </m:acc>
                          <m:d>
                            <m:dPr>
                              <m:ctrlPr>
                                <a:rPr lang="en-US" sz="2000" i="1">
                                  <a:latin typeface="Cambria Math" panose="02040503050406030204" pitchFamily="18" charset="0"/>
                                </a:rPr>
                              </m:ctrlPr>
                            </m:dPr>
                            <m:e>
                              <m:r>
                                <a:rPr lang="en-US" sz="2000" i="1">
                                  <a:latin typeface="Cambria Math" panose="02040503050406030204" pitchFamily="18" charset="0"/>
                                </a:rPr>
                                <m:t>𝑥</m:t>
                              </m:r>
                            </m:e>
                          </m:d>
                        </m:e>
                      </m:d>
                      <m:r>
                        <a:rPr lang="en-US" sz="2000" b="0" i="1" smtClean="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
                        <m:dPr>
                          <m:begChr m:val="["/>
                          <m:endChr m:val="]"/>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1−</m:t>
                          </m:r>
                          <m:sSup>
                            <m:sSupPr>
                              <m:ctrlPr>
                                <a:rPr lang="en-US" sz="2000" i="1">
                                  <a:latin typeface="Cambria Math" panose="02040503050406030204" pitchFamily="18" charset="0"/>
                                  <a:cs typeface="Arial" panose="020B0604020202020204" pitchFamily="34" charset="0"/>
                                </a:rPr>
                              </m:ctrlPr>
                            </m:sSupPr>
                            <m:e>
                              <m:r>
                                <a:rPr lang="en-US" sz="2000" b="1" i="1" smtClean="0">
                                  <a:latin typeface="Cambria Math" panose="02040503050406030204" pitchFamily="18" charset="0"/>
                                  <a:cs typeface="Arial" panose="020B0604020202020204" pitchFamily="34" charset="0"/>
                                </a:rPr>
                                <m:t>𝒓</m:t>
                              </m:r>
                            </m:e>
                            <m:sup>
                              <m:r>
                                <m:rPr>
                                  <m:sty m:val="p"/>
                                </m:rPr>
                                <a:rPr lang="en-US" sz="2000">
                                  <a:latin typeface="Cambria Math" panose="02040503050406030204" pitchFamily="18" charset="0"/>
                                  <a:cs typeface="Arial" panose="020B0604020202020204" pitchFamily="34" charset="0"/>
                                </a:rPr>
                                <m:t>T</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a:latin typeface="Cambria Math" panose="02040503050406030204" pitchFamily="18" charset="0"/>
                              <a:cs typeface="Arial" panose="020B0604020202020204" pitchFamily="34" charset="0"/>
                            </a:rPr>
                            <m:t>𝐫</m:t>
                          </m:r>
                          <m:r>
                            <a:rPr lang="en-US" sz="2000" b="0" i="1" smtClean="0">
                              <a:latin typeface="Cambria Math" panose="02040503050406030204" pitchFamily="18" charset="0"/>
                              <a:cs typeface="Arial" panose="020B0604020202020204" pitchFamily="34" charset="0"/>
                            </a:rPr>
                            <m:t>+</m:t>
                          </m:r>
                          <m:f>
                            <m:fPr>
                              <m:ctrlPr>
                                <a:rPr lang="en-US" sz="2000" b="0" i="1" smtClean="0">
                                  <a:latin typeface="Cambria Math" panose="02040503050406030204" pitchFamily="18" charset="0"/>
                                  <a:cs typeface="Arial" panose="020B0604020202020204" pitchFamily="34" charset="0"/>
                                </a:rPr>
                              </m:ctrlPr>
                            </m:fPr>
                            <m:num>
                              <m:sSup>
                                <m:sSupPr>
                                  <m:ctrlPr>
                                    <a:rPr lang="en-US" sz="2000" b="0" i="1" smtClean="0">
                                      <a:latin typeface="Cambria Math" panose="02040503050406030204" pitchFamily="18" charset="0"/>
                                      <a:cs typeface="Arial" panose="020B0604020202020204" pitchFamily="34" charset="0"/>
                                    </a:rPr>
                                  </m:ctrlPr>
                                </m:sSupPr>
                                <m:e>
                                  <m:d>
                                    <m:dPr>
                                      <m:ctrlPr>
                                        <a:rPr lang="en-US" sz="2000" b="0" i="1" smtClean="0">
                                          <a:latin typeface="Cambria Math" panose="02040503050406030204" pitchFamily="18" charset="0"/>
                                          <a:cs typeface="Arial" panose="020B0604020202020204" pitchFamily="34" charset="0"/>
                                        </a:rPr>
                                      </m:ctrlPr>
                                    </m:dPr>
                                    <m:e>
                                      <m:r>
                                        <a:rPr lang="en-US" sz="2000" b="0" i="1" smtClean="0">
                                          <a:latin typeface="Cambria Math" panose="02040503050406030204" pitchFamily="18" charset="0"/>
                                          <a:cs typeface="Arial" panose="020B0604020202020204" pitchFamily="34" charset="0"/>
                                        </a:rPr>
                                        <m:t>1−</m:t>
                                      </m:r>
                                      <m:sSup>
                                        <m:sSupPr>
                                          <m:ctrlPr>
                                            <a:rPr lang="en-US" sz="2000" i="1">
                                              <a:latin typeface="Cambria Math" panose="02040503050406030204" pitchFamily="18" charset="0"/>
                                              <a:cs typeface="Arial" panose="020B0604020202020204" pitchFamily="34" charset="0"/>
                                            </a:rPr>
                                          </m:ctrlPr>
                                        </m:sSupPr>
                                        <m:e>
                                          <m:r>
                                            <a:rPr lang="en-US" sz="2000" b="1" i="1">
                                              <a:latin typeface="Cambria Math" panose="02040503050406030204" pitchFamily="18" charset="0"/>
                                              <a:cs typeface="Arial" panose="020B0604020202020204" pitchFamily="34" charset="0"/>
                                            </a:rPr>
                                            <m:t>𝟏</m:t>
                                          </m:r>
                                        </m:e>
                                        <m:sup>
                                          <m:r>
                                            <m:rPr>
                                              <m:sty m:val="p"/>
                                            </m:rPr>
                                            <a:rPr lang="en-US" sz="2000">
                                              <a:latin typeface="Cambria Math" panose="02040503050406030204" pitchFamily="18" charset="0"/>
                                              <a:cs typeface="Arial" panose="020B0604020202020204" pitchFamily="34" charset="0"/>
                                            </a:rPr>
                                            <m:t>T</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𝐫</m:t>
                                      </m:r>
                                    </m:e>
                                  </m:d>
                                </m:e>
                                <m:sup>
                                  <m:r>
                                    <a:rPr lang="en-US" sz="2000" b="0" i="1" smtClean="0">
                                      <a:latin typeface="Cambria Math" panose="02040503050406030204" pitchFamily="18" charset="0"/>
                                      <a:cs typeface="Arial" panose="020B0604020202020204" pitchFamily="34" charset="0"/>
                                    </a:rPr>
                                    <m:t>2</m:t>
                                  </m:r>
                                </m:sup>
                              </m:sSup>
                            </m:num>
                            <m:den>
                              <m:sSup>
                                <m:sSupPr>
                                  <m:ctrlPr>
                                    <a:rPr lang="en-US" sz="2000" i="1">
                                      <a:latin typeface="Cambria Math" panose="02040503050406030204" pitchFamily="18" charset="0"/>
                                      <a:cs typeface="Arial" panose="020B0604020202020204" pitchFamily="34" charset="0"/>
                                    </a:rPr>
                                  </m:ctrlPr>
                                </m:sSupPr>
                                <m:e>
                                  <m:r>
                                    <a:rPr lang="en-US" sz="2000" b="1" i="1">
                                      <a:latin typeface="Cambria Math" panose="02040503050406030204" pitchFamily="18" charset="0"/>
                                      <a:cs typeface="Arial" panose="020B0604020202020204" pitchFamily="34" charset="0"/>
                                    </a:rPr>
                                    <m:t>𝟏</m:t>
                                  </m:r>
                                </m:e>
                                <m:sup>
                                  <m:r>
                                    <m:rPr>
                                      <m:sty m:val="p"/>
                                    </m:rPr>
                                    <a:rPr lang="en-US" sz="2000">
                                      <a:latin typeface="Cambria Math" panose="02040503050406030204" pitchFamily="18" charset="0"/>
                                      <a:cs typeface="Arial" panose="020B0604020202020204" pitchFamily="34" charset="0"/>
                                    </a:rPr>
                                    <m:t>T</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a:latin typeface="Cambria Math" panose="02040503050406030204" pitchFamily="18" charset="0"/>
                                  <a:cs typeface="Arial" panose="020B0604020202020204" pitchFamily="34" charset="0"/>
                                </a:rPr>
                                <m:t>𝟏</m:t>
                              </m:r>
                            </m:den>
                          </m:f>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D83BDF2D-066B-4F6E-9D7A-E081AD478635}"/>
                  </a:ext>
                </a:extLst>
              </p:cNvPr>
              <p:cNvSpPr txBox="1">
                <a:spLocks noRot="1" noChangeAspect="1" noMove="1" noResize="1" noEditPoints="1" noAdjustHandles="1" noChangeArrowheads="1" noChangeShapeType="1" noTextEdit="1"/>
              </p:cNvSpPr>
              <p:nvPr/>
            </p:nvSpPr>
            <p:spPr>
              <a:xfrm>
                <a:off x="1009565" y="5399771"/>
                <a:ext cx="5013039" cy="69397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9809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FC15F7B-2645-4229-BA78-511D3D2D4565}"/>
                  </a:ext>
                </a:extLst>
              </p:cNvPr>
              <p:cNvSpPr>
                <a:spLocks noGrp="1"/>
              </p:cNvSpPr>
              <p:nvPr>
                <p:ph type="body" sz="quarter" idx="10"/>
              </p:nvPr>
            </p:nvSpPr>
            <p:spPr/>
            <p:txBody>
              <a:bodyPr/>
              <a:lstStyle/>
              <a:p>
                <a:r>
                  <a:rPr lang="en-US" dirty="0"/>
                  <a:t>prediction variance is zero at data points </a:t>
                </a:r>
              </a:p>
              <a:p>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 at data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endParaRPr lang="en-US" dirty="0"/>
              </a:p>
              <a:p>
                <a:endParaRPr lang="en-US" dirty="0"/>
              </a:p>
              <a:p>
                <a:pPr lvl="1"/>
                <a:r>
                  <a:rPr lang="en-US" dirty="0"/>
                  <a:t>because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𝐫</m:t>
                    </m:r>
                    <m:d>
                      <m:dPr>
                        <m:ctrlPr>
                          <a:rPr lang="en-US" sz="2000" b="0" i="1" smtClean="0">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e>
                    </m:d>
                    <m:r>
                      <a:rPr lang="en-US" sz="2000" b="0" i="1" smtClean="0">
                        <a:latin typeface="Cambria Math" panose="02040503050406030204" pitchFamily="18" charset="0"/>
                        <a:cs typeface="Arial" panose="020B0604020202020204" pitchFamily="34" charset="0"/>
                      </a:rPr>
                      <m:t> </m:t>
                    </m:r>
                  </m:oMath>
                </a14:m>
                <a:r>
                  <a:rPr lang="en-US" dirty="0"/>
                  <a:t>is a unit vector whose </a:t>
                </a:r>
                <a14:m>
                  <m:oMath xmlns:m="http://schemas.openxmlformats.org/officeDocument/2006/math">
                    <m:r>
                      <a:rPr lang="en-US" b="0" i="1" smtClean="0">
                        <a:latin typeface="Cambria Math" panose="02040503050406030204" pitchFamily="18" charset="0"/>
                      </a:rPr>
                      <m:t>𝑘</m:t>
                    </m:r>
                  </m:oMath>
                </a14:m>
                <a:r>
                  <a:rPr lang="en-US" dirty="0" err="1"/>
                  <a:t>th</a:t>
                </a:r>
                <a:r>
                  <a:rPr lang="en-US" dirty="0"/>
                  <a:t> component is one</a:t>
                </a:r>
              </a:p>
              <a:p>
                <a:pPr lvl="1"/>
                <a:r>
                  <a:rPr lang="en-US" dirty="0"/>
                  <a:t> </a:t>
                </a:r>
                <a14:m>
                  <m:oMath xmlns:m="http://schemas.openxmlformats.org/officeDocument/2006/math">
                    <m:r>
                      <a:rPr lang="en-US" sz="2000" b="1" smtClean="0">
                        <a:latin typeface="Cambria Math" panose="02040503050406030204" pitchFamily="18" charset="0"/>
                        <a:cs typeface="Arial" panose="020B0604020202020204" pitchFamily="34" charset="0"/>
                      </a:rPr>
                      <m:t>𝛏</m:t>
                    </m:r>
                    <m:r>
                      <a:rPr lang="en-US" sz="2000">
                        <a:latin typeface="Cambria Math" panose="02040503050406030204" pitchFamily="18" charset="0"/>
                        <a:cs typeface="Arial" panose="020B0604020202020204" pitchFamily="34" charset="0"/>
                      </a:rPr>
                      <m:t>(</m:t>
                    </m:r>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a:latin typeface="Cambria Math" panose="02040503050406030204" pitchFamily="18" charset="0"/>
                        <a:cs typeface="Arial" panose="020B0604020202020204" pitchFamily="34" charset="0"/>
                      </a:rPr>
                      <m:t>)</m:t>
                    </m:r>
                  </m:oMath>
                </a14:m>
                <a:r>
                  <a:rPr lang="en-US" dirty="0"/>
                  <a:t> is </a:t>
                </a:r>
                <a14:m>
                  <m:oMath xmlns:m="http://schemas.openxmlformats.org/officeDocument/2006/math">
                    <m:r>
                      <a:rPr lang="en-US" b="0" i="1" smtClean="0">
                        <a:latin typeface="Cambria Math" panose="02040503050406030204" pitchFamily="18" charset="0"/>
                      </a:rPr>
                      <m:t>𝑘</m:t>
                    </m:r>
                  </m:oMath>
                </a14:m>
                <a:r>
                  <a:rPr lang="en-US" dirty="0" err="1"/>
                  <a:t>th</a:t>
                </a:r>
                <a:r>
                  <a:rPr lang="en-US" dirty="0"/>
                  <a:t> row of </a:t>
                </a:r>
                <a14:m>
                  <m:oMath xmlns:m="http://schemas.openxmlformats.org/officeDocument/2006/math">
                    <m:r>
                      <a:rPr lang="en-US" b="1" i="0" smtClean="0">
                        <a:latin typeface="Cambria Math" panose="02040503050406030204" pitchFamily="18" charset="0"/>
                      </a:rPr>
                      <m:t>𝐗</m:t>
                    </m:r>
                  </m:oMath>
                </a14:m>
                <a:endParaRPr lang="en-US" b="1" dirty="0"/>
              </a:p>
              <a:p>
                <a:r>
                  <a:rPr lang="en-US" dirty="0"/>
                  <a:t>Therefore, Lagrange multiplier = 0</a:t>
                </a:r>
              </a:p>
              <a:p>
                <a:endParaRPr lang="en-US" dirty="0"/>
              </a:p>
              <a:p>
                <a:endParaRPr lang="en-US" dirty="0"/>
              </a:p>
              <a:p>
                <a:r>
                  <a:rPr lang="en-US" dirty="0"/>
                  <a:t>MSE</a:t>
                </a:r>
              </a:p>
            </p:txBody>
          </p:sp>
        </mc:Choice>
        <mc:Fallback xmlns="">
          <p:sp>
            <p:nvSpPr>
              <p:cNvPr id="2" name="Text Placeholder 1">
                <a:extLst>
                  <a:ext uri="{FF2B5EF4-FFF2-40B4-BE49-F238E27FC236}">
                    <a16:creationId xmlns:a16="http://schemas.microsoft.com/office/drawing/2014/main" id="{1FC15F7B-2645-4229-BA78-511D3D2D456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76AEB5B-19B2-487F-AB04-B11D6184AE87}"/>
              </a:ext>
            </a:extLst>
          </p:cNvPr>
          <p:cNvSpPr>
            <a:spLocks noGrp="1"/>
          </p:cNvSpPr>
          <p:nvPr>
            <p:ph type="title"/>
          </p:nvPr>
        </p:nvSpPr>
        <p:spPr/>
        <p:txBody>
          <a:bodyPr/>
          <a:lstStyle/>
          <a:p>
            <a:r>
              <a:rPr lang="en-US" dirty="0"/>
              <a:t>Prediction Variance at Data Points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28B125-1F24-4B9F-9D9A-FD177F95B5E8}"/>
                  </a:ext>
                </a:extLst>
              </p:cNvPr>
              <p:cNvSpPr txBox="1"/>
              <p:nvPr/>
            </p:nvSpPr>
            <p:spPr>
              <a:xfrm>
                <a:off x="1772011" y="1955068"/>
                <a:ext cx="3168699" cy="4056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𝛏</m:t>
                          </m:r>
                          <m:r>
                            <a:rPr lang="en-US" sz="2000">
                              <a:latin typeface="Cambria Math" panose="02040503050406030204" pitchFamily="18" charset="0"/>
                              <a:cs typeface="Arial" panose="020B0604020202020204" pitchFamily="34" charset="0"/>
                            </a:rPr>
                            <m:t>(</m:t>
                          </m:r>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𝑥</m:t>
                              </m:r>
                            </m:e>
                            <m:sub>
                              <m:r>
                                <a:rPr lang="en-US" sz="2000" i="1">
                                  <a:latin typeface="Cambria Math" panose="02040503050406030204" pitchFamily="18" charset="0"/>
                                  <a:cs typeface="Arial" panose="020B0604020202020204" pitchFamily="34" charset="0"/>
                                </a:rPr>
                                <m:t>𝑘</m:t>
                              </m:r>
                            </m:sub>
                          </m:sSub>
                          <m:r>
                            <a:rPr lang="en-US" sz="2000">
                              <a:latin typeface="Cambria Math" panose="02040503050406030204" pitchFamily="18" charset="0"/>
                              <a:cs typeface="Arial" panose="020B0604020202020204" pitchFamily="34" charset="0"/>
                            </a:rPr>
                            <m:t>)</m:t>
                          </m:r>
                        </m:e>
                        <m:sup>
                          <m:r>
                            <m:rPr>
                              <m:sty m:val="p"/>
                            </m:rPr>
                            <a:rPr lang="en-US" sz="2000">
                              <a:latin typeface="Cambria Math" panose="02040503050406030204" pitchFamily="18" charset="0"/>
                              <a:cs typeface="Arial" panose="020B0604020202020204" pitchFamily="34" charset="0"/>
                            </a:rPr>
                            <m:t>T</m:t>
                          </m:r>
                        </m:sup>
                      </m:sSup>
                      <m:r>
                        <a:rPr lang="en-US" sz="2000" b="0" i="1" smtClean="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𝐗</m:t>
                          </m:r>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𝐫</m:t>
                      </m:r>
                      <m:d>
                        <m:dPr>
                          <m:ctrlPr>
                            <a:rPr lang="en-US" sz="2000" b="0" i="1" smtClean="0">
                              <a:latin typeface="Cambria Math" panose="02040503050406030204" pitchFamily="18" charset="0"/>
                              <a:cs typeface="Arial" panose="020B0604020202020204" pitchFamily="34" charset="0"/>
                            </a:rPr>
                          </m:ctrlPr>
                        </m:dP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𝑘</m:t>
                              </m:r>
                            </m:sub>
                          </m:sSub>
                        </m:e>
                      </m:d>
                      <m:r>
                        <a:rPr lang="en-US" sz="2000" b="0" i="0" smtClean="0">
                          <a:latin typeface="Cambria Math" panose="02040503050406030204" pitchFamily="18" charset="0"/>
                          <a:cs typeface="Arial" panose="020B0604020202020204" pitchFamily="34" charset="0"/>
                        </a:rPr>
                        <m:t>=0</m:t>
                      </m:r>
                    </m:oMath>
                  </m:oMathPara>
                </a14:m>
                <a:endParaRPr lang="en-US" sz="2000" dirty="0"/>
              </a:p>
            </p:txBody>
          </p:sp>
        </mc:Choice>
        <mc:Fallback xmlns="">
          <p:sp>
            <p:nvSpPr>
              <p:cNvPr id="5" name="TextBox 4">
                <a:extLst>
                  <a:ext uri="{FF2B5EF4-FFF2-40B4-BE49-F238E27FC236}">
                    <a16:creationId xmlns:a16="http://schemas.microsoft.com/office/drawing/2014/main" id="{0128B125-1F24-4B9F-9D9A-FD177F95B5E8}"/>
                  </a:ext>
                </a:extLst>
              </p:cNvPr>
              <p:cNvSpPr txBox="1">
                <a:spLocks noRot="1" noChangeAspect="1" noMove="1" noResize="1" noEditPoints="1" noAdjustHandles="1" noChangeArrowheads="1" noChangeShapeType="1" noTextEdit="1"/>
              </p:cNvSpPr>
              <p:nvPr/>
            </p:nvSpPr>
            <p:spPr>
              <a:xfrm>
                <a:off x="1772011" y="1955068"/>
                <a:ext cx="3168699" cy="40562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F3DFE0-F0F0-403C-9F93-22B57E413E1C}"/>
                  </a:ext>
                </a:extLst>
              </p:cNvPr>
              <p:cNvSpPr txBox="1"/>
              <p:nvPr/>
            </p:nvSpPr>
            <p:spPr>
              <a:xfrm>
                <a:off x="1198162" y="4110380"/>
                <a:ext cx="4304768" cy="623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𝛌</m:t>
                              </m:r>
                            </m:e>
                            <m:sup>
                              <m:r>
                                <m:rPr>
                                  <m:sty m:val="p"/>
                                </m:rPr>
                                <a:rPr lang="en-US" sz="2000">
                                  <a:latin typeface="Cambria Math" panose="02040503050406030204" pitchFamily="18" charset="0"/>
                                  <a:cs typeface="Arial" panose="020B0604020202020204" pitchFamily="34" charset="0"/>
                                </a:rPr>
                                <m:t>T</m:t>
                              </m:r>
                            </m:sup>
                          </m:sSup>
                        </m:num>
                        <m:den>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r>
                        <a:rPr lang="en-US" sz="2000" b="0" i="1" smtClean="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d>
                            <m:dPr>
                              <m:ctrlPr>
                                <a:rPr lang="en-US" sz="2000" i="1">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𝐗</m:t>
                                  </m:r>
                                </m:e>
                                <m:sup>
                                  <m:r>
                                    <m:rPr>
                                      <m:sty m:val="p"/>
                                    </m:rPr>
                                    <a:rPr lang="en-US" sz="2000" i="0">
                                      <a:latin typeface="Cambria Math" panose="02040503050406030204" pitchFamily="18" charset="0"/>
                                      <a:cs typeface="Arial" panose="020B0604020202020204" pitchFamily="34" charset="0"/>
                                    </a:rPr>
                                    <m:t>T</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a:latin typeface="Cambria Math" panose="02040503050406030204" pitchFamily="18" charset="0"/>
                                  <a:cs typeface="Arial" panose="020B0604020202020204" pitchFamily="34" charset="0"/>
                                </a:rPr>
                                <m:t>𝐗</m:t>
                              </m:r>
                            </m:e>
                          </m:d>
                        </m:e>
                        <m:sup>
                          <m:r>
                            <a:rPr lang="en-US" sz="2000" i="1">
                              <a:latin typeface="Cambria Math" panose="02040503050406030204" pitchFamily="18" charset="0"/>
                              <a:cs typeface="Arial" panose="020B0604020202020204" pitchFamily="34" charset="0"/>
                            </a:rPr>
                            <m:t>−1</m:t>
                          </m:r>
                        </m:sup>
                      </m:sSup>
                      <m:d>
                        <m:dPr>
                          <m:begChr m:val="{"/>
                          <m:endChr m:val="}"/>
                          <m:ctrlPr>
                            <a:rPr lang="en-US" sz="2000" i="1">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𝛏</m:t>
                              </m:r>
                            </m:e>
                            <m:sup>
                              <m:r>
                                <m:rPr>
                                  <m:sty m:val="p"/>
                                </m:rPr>
                                <a:rPr lang="en-US" sz="2000">
                                  <a:latin typeface="Cambria Math" panose="02040503050406030204" pitchFamily="18" charset="0"/>
                                  <a:cs typeface="Arial" panose="020B0604020202020204" pitchFamily="34" charset="0"/>
                                </a:rPr>
                                <m:t>T</m:t>
                              </m:r>
                            </m:sup>
                          </m:sSup>
                          <m:r>
                            <a:rPr lang="en-US" sz="2000" b="0" i="1" smtClean="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𝐗</m:t>
                              </m:r>
                            </m:e>
                            <m:sup>
                              <m:r>
                                <a:rPr lang="en-US" sz="2000" i="1">
                                  <a:latin typeface="Cambria Math" panose="02040503050406030204" pitchFamily="18" charset="0"/>
                                  <a:cs typeface="Arial" panose="020B0604020202020204" pitchFamily="34" charset="0"/>
                                </a:rPr>
                                <m:t>𝑇</m:t>
                              </m:r>
                            </m:sup>
                          </m:sSup>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𝐫</m:t>
                          </m:r>
                        </m:e>
                      </m:d>
                      <m:r>
                        <a:rPr lang="en-US" sz="2000" b="1" i="1" smtClean="0">
                          <a:latin typeface="Cambria Math" panose="02040503050406030204" pitchFamily="18" charset="0"/>
                          <a:cs typeface="Arial" panose="020B0604020202020204" pitchFamily="34" charset="0"/>
                        </a:rPr>
                        <m:t>=</m:t>
                      </m:r>
                      <m:r>
                        <a:rPr lang="en-US" sz="2000" b="1" i="1" smtClean="0">
                          <a:latin typeface="Cambria Math" panose="02040503050406030204" pitchFamily="18" charset="0"/>
                          <a:cs typeface="Arial" panose="020B0604020202020204" pitchFamily="34" charset="0"/>
                        </a:rPr>
                        <m:t>𝟎</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B1F3DFE0-F0F0-403C-9F93-22B57E413E1C}"/>
                  </a:ext>
                </a:extLst>
              </p:cNvPr>
              <p:cNvSpPr txBox="1">
                <a:spLocks noRot="1" noChangeAspect="1" noMove="1" noResize="1" noEditPoints="1" noAdjustHandles="1" noChangeArrowheads="1" noChangeShapeType="1" noTextEdit="1"/>
              </p:cNvSpPr>
              <p:nvPr/>
            </p:nvSpPr>
            <p:spPr>
              <a:xfrm>
                <a:off x="1198162" y="4110380"/>
                <a:ext cx="4304768" cy="6239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7E2A4E-94A9-47E0-9A93-5B50A9F1A6BB}"/>
                  </a:ext>
                </a:extLst>
              </p:cNvPr>
              <p:cNvSpPr txBox="1"/>
              <p:nvPr/>
            </p:nvSpPr>
            <p:spPr>
              <a:xfrm>
                <a:off x="1198162" y="4807967"/>
                <a:ext cx="3448445" cy="6240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𝐰</m:t>
                      </m:r>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𝐫</m:t>
                      </m:r>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1" i="0" smtClean="0">
                              <a:latin typeface="Cambria Math" panose="02040503050406030204" pitchFamily="18" charset="0"/>
                              <a:cs typeface="Arial" panose="020B0604020202020204" pitchFamily="34" charset="0"/>
                            </a:rPr>
                            <m:t>𝐑</m:t>
                          </m:r>
                        </m:e>
                        <m:sup>
                          <m:r>
                            <a:rPr lang="en-US" sz="2000" b="0" i="1" smtClean="0">
                              <a:latin typeface="Cambria Math" panose="02040503050406030204" pitchFamily="18" charset="0"/>
                              <a:cs typeface="Arial" panose="020B0604020202020204" pitchFamily="34" charset="0"/>
                            </a:rPr>
                            <m:t>−1</m:t>
                          </m:r>
                        </m:sup>
                      </m:sSup>
                      <m:r>
                        <a:rPr lang="en-US" sz="2000" b="1" i="0" smtClean="0">
                          <a:latin typeface="Cambria Math" panose="02040503050406030204" pitchFamily="18" charset="0"/>
                          <a:cs typeface="Arial" panose="020B0604020202020204" pitchFamily="34" charset="0"/>
                        </a:rPr>
                        <m:t>𝐗</m:t>
                      </m:r>
                      <m:f>
                        <m:fPr>
                          <m:ctrlPr>
                            <a:rPr lang="en-US" sz="2000" b="0" i="1" smtClean="0">
                              <a:latin typeface="Cambria Math" panose="02040503050406030204" pitchFamily="18" charset="0"/>
                              <a:cs typeface="Arial" panose="020B0604020202020204" pitchFamily="34" charset="0"/>
                            </a:rPr>
                          </m:ctrlPr>
                        </m:fPr>
                        <m:num>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𝛌</m:t>
                              </m:r>
                            </m:e>
                            <m:sup>
                              <m:r>
                                <m:rPr>
                                  <m:sty m:val="p"/>
                                </m:rPr>
                                <a:rPr lang="en-US" sz="2000">
                                  <a:latin typeface="Cambria Math" panose="02040503050406030204" pitchFamily="18" charset="0"/>
                                  <a:cs typeface="Arial" panose="020B0604020202020204" pitchFamily="34" charset="0"/>
                                </a:rPr>
                                <m:t>T</m:t>
                              </m:r>
                            </m:sup>
                          </m:sSup>
                        </m:num>
                        <m:den>
                          <m:r>
                            <a:rPr lang="en-US" sz="2000" b="0" i="1" smtClean="0">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𝜎</m:t>
                              </m:r>
                            </m:e>
                            <m:sup>
                              <m:r>
                                <a:rPr lang="en-US" sz="2000" i="1">
                                  <a:latin typeface="Cambria Math" panose="02040503050406030204" pitchFamily="18" charset="0"/>
                                  <a:cs typeface="Arial" panose="020B0604020202020204" pitchFamily="34" charset="0"/>
                                </a:rPr>
                                <m:t>2</m:t>
                              </m:r>
                            </m:sup>
                          </m:sSup>
                        </m:den>
                      </m:f>
                      <m:r>
                        <a:rPr lang="en-US" sz="2000" b="0" i="1" smtClean="0">
                          <a:latin typeface="Cambria Math" panose="02040503050406030204" pitchFamily="18" charset="0"/>
                          <a:cs typeface="Arial" panose="020B0604020202020204" pitchFamily="34" charset="0"/>
                        </a:rPr>
                        <m:t>=</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𝐑</m:t>
                          </m:r>
                        </m:e>
                        <m:sup>
                          <m:r>
                            <a:rPr lang="en-US" sz="2000" i="1">
                              <a:latin typeface="Cambria Math" panose="02040503050406030204" pitchFamily="18" charset="0"/>
                              <a:cs typeface="Arial" panose="020B0604020202020204" pitchFamily="34" charset="0"/>
                            </a:rPr>
                            <m:t>−1</m:t>
                          </m:r>
                        </m:sup>
                      </m:sSup>
                      <m:r>
                        <a:rPr lang="en-US" sz="2000" b="1">
                          <a:latin typeface="Cambria Math" panose="02040503050406030204" pitchFamily="18" charset="0"/>
                          <a:cs typeface="Arial" panose="020B0604020202020204" pitchFamily="34" charset="0"/>
                        </a:rPr>
                        <m:t>𝐫</m:t>
                      </m:r>
                    </m:oMath>
                  </m:oMathPara>
                </a14:m>
                <a:br>
                  <a:rPr lang="en-US" sz="2000" i="1" dirty="0">
                    <a:latin typeface="Cambria Math" panose="02040503050406030204" pitchFamily="18" charset="0"/>
                    <a:cs typeface="Arial" panose="020B0604020202020204" pitchFamily="34" charset="0"/>
                  </a:rPr>
                </a:br>
                <a:endParaRPr lang="en-US" sz="2000" b="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A7E2A4E-94A9-47E0-9A93-5B50A9F1A6BB}"/>
                  </a:ext>
                </a:extLst>
              </p:cNvPr>
              <p:cNvSpPr txBox="1">
                <a:spLocks noRot="1" noChangeAspect="1" noMove="1" noResize="1" noEditPoints="1" noAdjustHandles="1" noChangeArrowheads="1" noChangeShapeType="1" noTextEdit="1"/>
              </p:cNvSpPr>
              <p:nvPr/>
            </p:nvSpPr>
            <p:spPr>
              <a:xfrm>
                <a:off x="1198162" y="4807967"/>
                <a:ext cx="3448445" cy="6240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832E4B-C57F-4E1F-BF1D-8B5A5668B695}"/>
                  </a:ext>
                </a:extLst>
              </p:cNvPr>
              <p:cNvSpPr txBox="1"/>
              <p:nvPr/>
            </p:nvSpPr>
            <p:spPr>
              <a:xfrm>
                <a:off x="5642123" y="4842976"/>
                <a:ext cx="2210862" cy="553998"/>
              </a:xfrm>
              <a:prstGeom prst="rect">
                <a:avLst/>
              </a:prstGeom>
              <a:noFill/>
            </p:spPr>
            <p:txBody>
              <a:bodyPr wrap="none" lIns="0" tIns="0" rIns="0" bIns="0" rtlCol="0">
                <a:spAutoFit/>
              </a:bodyPr>
              <a:lstStyle/>
              <a:p>
                <a:pPr algn="l"/>
                <a:r>
                  <a:rPr lang="en-US" dirty="0"/>
                  <a:t>a unit vector whose </a:t>
                </a:r>
                <a:br>
                  <a:rPr lang="en-US" dirty="0"/>
                </a:br>
                <a14:m>
                  <m:oMath xmlns:m="http://schemas.openxmlformats.org/officeDocument/2006/math">
                    <m:r>
                      <a:rPr lang="en-US" b="0" i="1" smtClean="0">
                        <a:latin typeface="Cambria Math" panose="02040503050406030204" pitchFamily="18" charset="0"/>
                      </a:rPr>
                      <m:t>𝑘</m:t>
                    </m:r>
                  </m:oMath>
                </a14:m>
                <a:r>
                  <a:rPr lang="en-US" dirty="0" err="1"/>
                  <a:t>th</a:t>
                </a:r>
                <a:r>
                  <a:rPr lang="en-US" dirty="0"/>
                  <a:t> component is one</a:t>
                </a:r>
                <a:endParaRPr lang="en-US"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7832E4B-C57F-4E1F-BF1D-8B5A5668B695}"/>
                  </a:ext>
                </a:extLst>
              </p:cNvPr>
              <p:cNvSpPr txBox="1">
                <a:spLocks noRot="1" noChangeAspect="1" noMove="1" noResize="1" noEditPoints="1" noAdjustHandles="1" noChangeArrowheads="1" noChangeShapeType="1" noTextEdit="1"/>
              </p:cNvSpPr>
              <p:nvPr/>
            </p:nvSpPr>
            <p:spPr>
              <a:xfrm>
                <a:off x="5642123" y="4842976"/>
                <a:ext cx="2210862" cy="553998"/>
              </a:xfrm>
              <a:prstGeom prst="rect">
                <a:avLst/>
              </a:prstGeom>
              <a:blipFill>
                <a:blip r:embed="rId6"/>
                <a:stretch>
                  <a:fillRect l="-6630" t="-14286" r="-5525" b="-252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99D15F-6DD5-481F-850B-13D84BCCB662}"/>
                  </a:ext>
                </a:extLst>
              </p:cNvPr>
              <p:cNvSpPr txBox="1"/>
              <p:nvPr/>
            </p:nvSpPr>
            <p:spPr>
              <a:xfrm>
                <a:off x="1345417" y="5879642"/>
                <a:ext cx="3983719"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cs typeface="Arial" panose="020B0604020202020204" pitchFamily="34" charset="0"/>
                        </a:rPr>
                        <m:t>MSE</m:t>
                      </m:r>
                      <m:r>
                        <a:rPr lang="en-US" sz="2000" b="0" i="1" smtClean="0">
                          <a:latin typeface="Cambria Math" panose="02040503050406030204" pitchFamily="18" charset="0"/>
                          <a:cs typeface="Arial" panose="020B0604020202020204" pitchFamily="34" charset="0"/>
                        </a:rPr>
                        <m:t>=</m:t>
                      </m:r>
                      <m:sSup>
                        <m:sSupPr>
                          <m:ctrlPr>
                            <a:rPr lang="en-US" sz="2000" b="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𝜎</m:t>
                          </m:r>
                        </m:e>
                        <m:sup>
                          <m:r>
                            <a:rPr lang="en-US" sz="2000" b="0" i="1" smtClean="0">
                              <a:latin typeface="Cambria Math" panose="02040503050406030204" pitchFamily="18" charset="0"/>
                              <a:cs typeface="Arial" panose="020B0604020202020204" pitchFamily="34" charset="0"/>
                            </a:rPr>
                            <m:t>2</m:t>
                          </m:r>
                        </m:sup>
                      </m:sSup>
                      <m:d>
                        <m:dPr>
                          <m:ctrlPr>
                            <a:rPr lang="en-US" sz="2000" b="0" i="1" smtClean="0">
                              <a:latin typeface="Cambria Math" panose="02040503050406030204" pitchFamily="18" charset="0"/>
                              <a:cs typeface="Arial" panose="020B0604020202020204" pitchFamily="34" charset="0"/>
                            </a:rPr>
                          </m:ctrlPr>
                        </m:dPr>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i="0" smtClean="0">
                              <a:latin typeface="Cambria Math" panose="02040503050406030204" pitchFamily="18" charset="0"/>
                              <a:cs typeface="Arial" panose="020B0604020202020204" pitchFamily="34" charset="0"/>
                            </a:rPr>
                            <m:t>𝐑</m:t>
                          </m:r>
                          <m:r>
                            <a:rPr lang="en-US" sz="2000" b="1">
                              <a:latin typeface="Cambria Math" panose="02040503050406030204" pitchFamily="18" charset="0"/>
                              <a:cs typeface="Arial" panose="020B0604020202020204" pitchFamily="34" charset="0"/>
                            </a:rPr>
                            <m:t>𝐰</m:t>
                          </m:r>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i="0" smtClean="0">
                              <a:latin typeface="Cambria Math" panose="02040503050406030204" pitchFamily="18" charset="0"/>
                              <a:cs typeface="Arial" panose="020B0604020202020204" pitchFamily="34" charset="0"/>
                            </a:rPr>
                            <m:t>𝐫</m:t>
                          </m:r>
                          <m:r>
                            <a:rPr lang="en-US" sz="2000" i="1">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1</m:t>
                          </m:r>
                        </m:e>
                      </m:d>
                      <m:r>
                        <a:rPr lang="en-US" sz="2000" b="0" i="1" smtClean="0">
                          <a:latin typeface="Cambria Math" panose="02040503050406030204" pitchFamily="18" charset="0"/>
                          <a:cs typeface="Arial" panose="020B0604020202020204" pitchFamily="34" charset="0"/>
                        </a:rPr>
                        <m:t>=0</m:t>
                      </m:r>
                    </m:oMath>
                  </m:oMathPara>
                </a14:m>
                <a:endParaRPr lang="en-US" sz="2000" b="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399D15F-6DD5-481F-850B-13D84BCCB662}"/>
                  </a:ext>
                </a:extLst>
              </p:cNvPr>
              <p:cNvSpPr txBox="1">
                <a:spLocks noRot="1" noChangeAspect="1" noMove="1" noResize="1" noEditPoints="1" noAdjustHandles="1" noChangeArrowheads="1" noChangeShapeType="1" noTextEdit="1"/>
              </p:cNvSpPr>
              <p:nvPr/>
            </p:nvSpPr>
            <p:spPr>
              <a:xfrm>
                <a:off x="1345417" y="5879642"/>
                <a:ext cx="3983719" cy="347403"/>
              </a:xfrm>
              <a:prstGeom prst="rect">
                <a:avLst/>
              </a:prstGeom>
              <a:blipFill>
                <a:blip r:embed="rId7"/>
                <a:stretch>
                  <a:fillRect l="-919" r="-766" b="-3571"/>
                </a:stretch>
              </a:blipFill>
            </p:spPr>
            <p:txBody>
              <a:bodyPr/>
              <a:lstStyle/>
              <a:p>
                <a:r>
                  <a:rPr lang="en-US">
                    <a:noFill/>
                  </a:rPr>
                  <a:t> </a:t>
                </a:r>
              </a:p>
            </p:txBody>
          </p:sp>
        </mc:Fallback>
      </mc:AlternateContent>
    </p:spTree>
    <p:extLst>
      <p:ext uri="{BB962C8B-B14F-4D97-AF65-F5344CB8AC3E}">
        <p14:creationId xmlns:p14="http://schemas.microsoft.com/office/powerpoint/2010/main" val="2582482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FED6314-FA24-44C5-B5D6-FD52A539CD68}"/>
                  </a:ext>
                </a:extLst>
              </p:cNvPr>
              <p:cNvSpPr>
                <a:spLocks noGrp="1"/>
              </p:cNvSpPr>
              <p:nvPr>
                <p:ph type="body" sz="quarter" idx="10"/>
              </p:nvPr>
            </p:nvSpPr>
            <p:spPr/>
            <p:txBody>
              <a:bodyPr/>
              <a:lstStyle/>
              <a:p>
                <a:r>
                  <a:rPr lang="en-US" dirty="0"/>
                  <a:t>90% confidence intervals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=14</m:t>
                    </m:r>
                  </m:oMath>
                </a14:m>
                <a:endParaRPr lang="en-US" dirty="0"/>
              </a:p>
              <a:p>
                <a:pPr lvl="1"/>
                <a:r>
                  <a:rPr lang="en-US" dirty="0"/>
                  <a:t>Standard error:</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acc>
                          <m:accPr>
                            <m:chr m:val="̂"/>
                            <m:ctrlPr>
                              <a:rPr lang="en-US" sz="2000" i="1" smtClean="0">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𝜎</m:t>
                            </m:r>
                          </m:e>
                        </m:acc>
                      </m:e>
                      <m:sub>
                        <m:r>
                          <a:rPr lang="en-US" sz="2000" b="0" i="1" smtClean="0">
                            <a:latin typeface="Cambria Math" panose="02040503050406030204" pitchFamily="18" charset="0"/>
                            <a:cs typeface="Arial" panose="020B0604020202020204" pitchFamily="34" charset="0"/>
                          </a:rPr>
                          <m:t>𝑧</m:t>
                        </m:r>
                      </m:sub>
                    </m:sSub>
                    <m:r>
                      <a:rPr lang="en-US" sz="2000" b="0" i="1" smtClean="0">
                        <a:latin typeface="Cambria Math" panose="02040503050406030204" pitchFamily="18" charset="0"/>
                        <a:cs typeface="Arial" panose="020B0604020202020204" pitchFamily="34" charset="0"/>
                      </a:rPr>
                      <m:t>=</m:t>
                    </m:r>
                    <m:acc>
                      <m:accPr>
                        <m:chr m:val="̂"/>
                        <m:ctrlPr>
                          <a:rPr lang="en-US" sz="2000" b="0" i="1" smtClean="0">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𝜎</m:t>
                        </m:r>
                      </m:e>
                    </m:acc>
                    <m:rad>
                      <m:radPr>
                        <m:degHide m:val="on"/>
                        <m:ctrlPr>
                          <a:rPr lang="en-US" sz="2000" b="0" i="1" smtClean="0">
                            <a:latin typeface="Cambria Math" panose="02040503050406030204" pitchFamily="18" charset="0"/>
                            <a:cs typeface="Arial" panose="020B0604020202020204" pitchFamily="34" charset="0"/>
                          </a:rPr>
                        </m:ctrlPr>
                      </m:radPr>
                      <m:deg/>
                      <m:e>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a:latin typeface="Cambria Math" panose="02040503050406030204" pitchFamily="18" charset="0"/>
                            <a:cs typeface="Arial" panose="020B0604020202020204" pitchFamily="34" charset="0"/>
                          </a:rPr>
                          <m:t>𝐑𝐰</m:t>
                        </m:r>
                        <m:r>
                          <a:rPr lang="en-US" sz="2000" i="1">
                            <a:latin typeface="Cambria Math" panose="02040503050406030204" pitchFamily="18" charset="0"/>
                            <a:cs typeface="Arial" panose="020B0604020202020204" pitchFamily="34" charset="0"/>
                          </a:rPr>
                          <m:t>−2</m:t>
                        </m:r>
                        <m:sSup>
                          <m:sSupPr>
                            <m:ctrlPr>
                              <a:rPr lang="en-US" sz="2000" i="1">
                                <a:latin typeface="Cambria Math" panose="02040503050406030204" pitchFamily="18" charset="0"/>
                                <a:cs typeface="Arial" panose="020B0604020202020204" pitchFamily="34" charset="0"/>
                              </a:rPr>
                            </m:ctrlPr>
                          </m:sSupPr>
                          <m:e>
                            <m:r>
                              <a:rPr lang="en-US" sz="2000" b="1">
                                <a:latin typeface="Cambria Math" panose="02040503050406030204" pitchFamily="18" charset="0"/>
                                <a:cs typeface="Arial" panose="020B0604020202020204" pitchFamily="34" charset="0"/>
                              </a:rPr>
                              <m:t>𝐰</m:t>
                            </m:r>
                          </m:e>
                          <m:sup>
                            <m:r>
                              <m:rPr>
                                <m:sty m:val="p"/>
                              </m:rPr>
                              <a:rPr lang="en-US" sz="2000">
                                <a:latin typeface="Cambria Math" panose="02040503050406030204" pitchFamily="18" charset="0"/>
                                <a:cs typeface="Arial" panose="020B0604020202020204" pitchFamily="34" charset="0"/>
                              </a:rPr>
                              <m:t>T</m:t>
                            </m:r>
                          </m:sup>
                        </m:sSup>
                        <m:r>
                          <a:rPr lang="en-US" sz="2000" b="1">
                            <a:latin typeface="Cambria Math" panose="02040503050406030204" pitchFamily="18" charset="0"/>
                            <a:cs typeface="Arial" panose="020B0604020202020204" pitchFamily="34" charset="0"/>
                          </a:rPr>
                          <m:t>𝐫</m:t>
                        </m:r>
                        <m:r>
                          <a:rPr lang="en-US" sz="2000" i="1">
                            <a:latin typeface="Cambria Math" panose="02040503050406030204" pitchFamily="18" charset="0"/>
                            <a:cs typeface="Arial" panose="020B0604020202020204" pitchFamily="34" charset="0"/>
                          </a:rPr>
                          <m:t>+1</m:t>
                        </m:r>
                      </m:e>
                    </m:rad>
                  </m:oMath>
                </a14:m>
                <a:r>
                  <a:rPr lang="en-US" dirty="0"/>
                  <a:t> </a:t>
                </a:r>
              </a:p>
              <a:p>
                <a:pPr marL="457200" lvl="1" indent="0">
                  <a:spcBef>
                    <a:spcPts val="0"/>
                  </a:spcBef>
                  <a:buNone/>
                </a:pPr>
                <a:r>
                  <a:rPr lang="en-US" sz="1800" dirty="0">
                    <a:latin typeface="Courier New" panose="02070309020205020404" pitchFamily="49" charset="0"/>
                    <a:cs typeface="Courier New" panose="02070309020205020404" pitchFamily="49" charset="0"/>
                  </a:rPr>
                  <a:t>xi=1;</a:t>
                </a:r>
              </a:p>
              <a:p>
                <a:pPr marL="457200" lvl="1" indent="0">
                  <a:spcBef>
                    <a:spcPts val="0"/>
                  </a:spcBef>
                  <a:buNone/>
                </a:pPr>
                <a:r>
                  <a:rPr lang="en-US" sz="1800" dirty="0">
                    <a:latin typeface="Courier New" panose="02070309020205020404" pitchFamily="49" charset="0"/>
                    <a:cs typeface="Courier New" panose="02070309020205020404" pitchFamily="49" charset="0"/>
                  </a:rPr>
                  <a:t>w=</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r+Rinv</a:t>
                </a:r>
                <a:r>
                  <a:rPr lang="en-US" sz="1800" dirty="0">
                    <a:latin typeface="Courier New" panose="02070309020205020404" pitchFamily="49" charset="0"/>
                    <a:cs typeface="Courier New" panose="02070309020205020404" pitchFamily="49" charset="0"/>
                  </a:rPr>
                  <a:t>*X*((X'*</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*X)\(xi'-X'*</a:t>
                </a:r>
                <a:r>
                  <a:rPr lang="en-US" sz="1800" dirty="0" err="1">
                    <a:latin typeface="Courier New" panose="02070309020205020404" pitchFamily="49" charset="0"/>
                    <a:cs typeface="Courier New" panose="02070309020205020404" pitchFamily="49" charset="0"/>
                  </a:rPr>
                  <a:t>Rinv</a:t>
                </a:r>
                <a:r>
                  <a:rPr lang="en-US" sz="1800" dirty="0">
                    <a:latin typeface="Courier New" panose="02070309020205020404" pitchFamily="49" charset="0"/>
                    <a:cs typeface="Courier New" panose="02070309020205020404" pitchFamily="49" charset="0"/>
                  </a:rPr>
                  <a:t>*r));</a:t>
                </a:r>
              </a:p>
              <a:p>
                <a:pPr marL="457200" lvl="1" indent="0">
                  <a:spcBef>
                    <a:spcPts val="0"/>
                  </a:spcBef>
                  <a:buNone/>
                </a:pPr>
                <a:r>
                  <a:rPr lang="en-US" sz="1800" dirty="0" err="1">
                    <a:latin typeface="Courier New" panose="02070309020205020404" pitchFamily="49" charset="0"/>
                    <a:cs typeface="Courier New" panose="02070309020205020404" pitchFamily="49" charset="0"/>
                  </a:rPr>
                  <a:t>zSigmaH</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sigmaH</a:t>
                </a:r>
                <a:r>
                  <a:rPr lang="en-US" sz="1800" dirty="0">
                    <a:latin typeface="Courier New" panose="02070309020205020404" pitchFamily="49" charset="0"/>
                    <a:cs typeface="Courier New" panose="02070309020205020404" pitchFamily="49" charset="0"/>
                  </a:rPr>
                  <a:t>*sqrt(w'*R*w-2*w'*r+1);</a:t>
                </a:r>
              </a:p>
              <a:p>
                <a:pPr marL="457200" lvl="1" indent="0">
                  <a:spcBef>
                    <a:spcPts val="0"/>
                  </a:spcBef>
                  <a:buNone/>
                </a:pPr>
                <a:r>
                  <a:rPr lang="en-US" sz="1800" dirty="0">
                    <a:latin typeface="Courier New" panose="02070309020205020404" pitchFamily="49" charset="0"/>
                    <a:cs typeface="Courier New" panose="02070309020205020404" pitchFamily="49" charset="0"/>
                  </a:rPr>
                  <a:t>% using the inverse calculation</a:t>
                </a:r>
              </a:p>
              <a:p>
                <a:pPr marL="457200" lvl="1" indent="0">
                  <a:spcBef>
                    <a:spcPts val="0"/>
                  </a:spcBef>
                  <a:buNone/>
                </a:pPr>
                <a:r>
                  <a:rPr lang="en-US" sz="1800" dirty="0" err="1">
                    <a:latin typeface="Courier New" panose="02070309020205020404" pitchFamily="49" charset="0"/>
                    <a:cs typeface="Courier New" panose="02070309020205020404" pitchFamily="49" charset="0"/>
                  </a:rPr>
                  <a:t>gpMean</a:t>
                </a:r>
                <a:r>
                  <a:rPr lang="en-US" sz="1800" dirty="0">
                    <a:latin typeface="Courier New" panose="02070309020205020404" pitchFamily="49" charset="0"/>
                    <a:cs typeface="Courier New" panose="02070309020205020404" pitchFamily="49" charset="0"/>
                  </a:rPr>
                  <a:t>=0.9482; % from Example 5.2</a:t>
                </a:r>
              </a:p>
              <a:p>
                <a:pPr marL="457200" lvl="1" indent="0">
                  <a:spcBef>
                    <a:spcPts val="0"/>
                  </a:spcBef>
                  <a:buNone/>
                </a:pPr>
                <a:r>
                  <a:rPr lang="en-US" sz="1800" dirty="0">
                    <a:latin typeface="Courier New" panose="02070309020205020404" pitchFamily="49" charset="0"/>
                    <a:cs typeface="Courier New" panose="02070309020205020404" pitchFamily="49" charset="0"/>
                  </a:rPr>
                  <a:t>PI=[ </a:t>
                </a:r>
                <a:r>
                  <a:rPr lang="en-US" sz="1800" dirty="0" err="1">
                    <a:latin typeface="Courier New" panose="02070309020205020404" pitchFamily="49" charset="0"/>
                    <a:cs typeface="Courier New" panose="02070309020205020404" pitchFamily="49" charset="0"/>
                  </a:rPr>
                  <a:t>gpMean</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tinv</a:t>
                </a:r>
                <a:r>
                  <a:rPr lang="en-US" sz="1800" dirty="0">
                    <a:latin typeface="Courier New" panose="02070309020205020404" pitchFamily="49" charset="0"/>
                    <a:cs typeface="Courier New" panose="02070309020205020404" pitchFamily="49" charset="0"/>
                  </a:rPr>
                  <a:t>(0.05,ny-np)*</a:t>
                </a:r>
                <a:r>
                  <a:rPr lang="en-US" sz="1800" dirty="0" err="1">
                    <a:latin typeface="Courier New" panose="02070309020205020404" pitchFamily="49" charset="0"/>
                    <a:cs typeface="Courier New" panose="02070309020205020404" pitchFamily="49" charset="0"/>
                  </a:rPr>
                  <a:t>zSigmaH</a:t>
                </a:r>
                <a:r>
                  <a:rPr lang="en-US" sz="1800" dirty="0">
                    <a:latin typeface="Courier New" panose="02070309020205020404" pitchFamily="49" charset="0"/>
                    <a:cs typeface="Courier New" panose="02070309020205020404" pitchFamily="49" charset="0"/>
                  </a:rPr>
                  <a:t>, ...</a:t>
                </a:r>
              </a:p>
              <a:p>
                <a:pPr marL="457200"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gpMean</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tinv</a:t>
                </a:r>
                <a:r>
                  <a:rPr lang="en-US" sz="1800" dirty="0">
                    <a:latin typeface="Courier New" panose="02070309020205020404" pitchFamily="49" charset="0"/>
                    <a:cs typeface="Courier New" panose="02070309020205020404" pitchFamily="49" charset="0"/>
                  </a:rPr>
                  <a:t>(0.95,ny-np)*</a:t>
                </a:r>
                <a:r>
                  <a:rPr lang="en-US" sz="1800" dirty="0" err="1">
                    <a:latin typeface="Courier New" panose="02070309020205020404" pitchFamily="49" charset="0"/>
                    <a:cs typeface="Courier New" panose="02070309020205020404" pitchFamily="49" charset="0"/>
                  </a:rPr>
                  <a:t>zSigmaH</a:t>
                </a:r>
                <a:r>
                  <a:rPr lang="en-US" sz="1800" dirty="0">
                    <a:latin typeface="Courier New" panose="02070309020205020404" pitchFamily="49" charset="0"/>
                    <a:cs typeface="Courier New" panose="02070309020205020404" pitchFamily="49" charset="0"/>
                  </a:rPr>
                  <a:t>]</a:t>
                </a:r>
              </a:p>
              <a:p>
                <a:pPr marL="457200" lvl="1" indent="0">
                  <a:spcBef>
                    <a:spcPts val="0"/>
                  </a:spcBef>
                  <a:buNone/>
                </a:pPr>
                <a:r>
                  <a:rPr lang="en-US" sz="1800" dirty="0">
                    <a:latin typeface="Courier New" panose="02070309020205020404" pitchFamily="49" charset="0"/>
                    <a:cs typeface="Courier New" panose="02070309020205020404" pitchFamily="49" charset="0"/>
                  </a:rPr>
                  <a:t>% using the random samples</a:t>
                </a:r>
              </a:p>
              <a:p>
                <a:pPr marL="457200" lvl="1" indent="0">
                  <a:spcBef>
                    <a:spcPts val="0"/>
                  </a:spcBef>
                  <a:buNone/>
                </a:pPr>
                <a:r>
                  <a:rPr lang="en-US" sz="1800" dirty="0">
                    <a:latin typeface="Courier New" panose="02070309020205020404" pitchFamily="49" charset="0"/>
                    <a:cs typeface="Courier New" panose="02070309020205020404" pitchFamily="49" charset="0"/>
                  </a:rPr>
                  <a:t>ns=5e3;</a:t>
                </a:r>
              </a:p>
              <a:p>
                <a:pPr marL="457200" lvl="1" indent="0">
                  <a:spcBef>
                    <a:spcPts val="0"/>
                  </a:spcBef>
                  <a:buNone/>
                </a:pPr>
                <a:r>
                  <a:rPr lang="en-US" sz="1800" dirty="0" err="1">
                    <a:latin typeface="Courier New" panose="02070309020205020404" pitchFamily="49" charset="0"/>
                    <a:cs typeface="Courier New" panose="02070309020205020404" pitchFamily="49" charset="0"/>
                  </a:rPr>
                  <a:t>tDist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trnd</a:t>
                </a:r>
                <a:r>
                  <a:rPr lang="en-US" sz="1800" dirty="0">
                    <a:latin typeface="Courier New" panose="02070309020205020404" pitchFamily="49" charset="0"/>
                    <a:cs typeface="Courier New" panose="02070309020205020404" pitchFamily="49" charset="0"/>
                  </a:rPr>
                  <a:t>(ny-np,1,ns);</a:t>
                </a:r>
              </a:p>
              <a:p>
                <a:pPr marL="457200" lvl="1" indent="0">
                  <a:spcBef>
                    <a:spcPts val="0"/>
                  </a:spcBef>
                  <a:buNone/>
                </a:pPr>
                <a:r>
                  <a:rPr lang="en-US" sz="1800" dirty="0" err="1">
                    <a:latin typeface="Courier New" panose="02070309020205020404" pitchFamily="49" charset="0"/>
                    <a:cs typeface="Courier New" panose="02070309020205020404" pitchFamily="49" charset="0"/>
                  </a:rPr>
                  <a:t>yHat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gpMean+tDist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zSigmaH</a:t>
                </a:r>
                <a:r>
                  <a:rPr lang="en-US" sz="1800" dirty="0">
                    <a:latin typeface="Courier New" panose="02070309020205020404" pitchFamily="49" charset="0"/>
                    <a:cs typeface="Courier New" panose="02070309020205020404" pitchFamily="49" charset="0"/>
                  </a:rPr>
                  <a:t>;</a:t>
                </a:r>
              </a:p>
              <a:p>
                <a:pPr marL="457200" lvl="1" indent="0">
                  <a:spcBef>
                    <a:spcPts val="0"/>
                  </a:spcBef>
                  <a:buNone/>
                </a:pPr>
                <a:r>
                  <a:rPr lang="en-US" sz="1800" dirty="0">
                    <a:latin typeface="Courier New" panose="02070309020205020404" pitchFamily="49" charset="0"/>
                    <a:cs typeface="Courier New" panose="02070309020205020404" pitchFamily="49" charset="0"/>
                  </a:rPr>
                  <a:t>PI=</a:t>
                </a:r>
                <a:r>
                  <a:rPr lang="en-US" sz="1800" dirty="0" err="1">
                    <a:latin typeface="Courier New" panose="02070309020205020404" pitchFamily="49" charset="0"/>
                    <a:cs typeface="Courier New" panose="02070309020205020404" pitchFamily="49" charset="0"/>
                  </a:rPr>
                  <a:t>prctile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yHat</a:t>
                </a:r>
                <a:r>
                  <a:rPr lang="en-US" sz="1800" dirty="0">
                    <a:latin typeface="Courier New" panose="02070309020205020404" pitchFamily="49" charset="0"/>
                    <a:cs typeface="Courier New" panose="02070309020205020404" pitchFamily="49" charset="0"/>
                  </a:rPr>
                  <a:t>,[5 95])</a:t>
                </a:r>
                <a:endParaRPr lang="en-US" dirty="0">
                  <a:latin typeface="Courier New" panose="02070309020205020404" pitchFamily="49" charset="0"/>
                  <a:cs typeface="Courier New" panose="02070309020205020404" pitchFamily="49" charset="0"/>
                </a:endParaRPr>
              </a:p>
              <a:p>
                <a:pPr lvl="1"/>
                <a:endParaRPr lang="en-US" dirty="0"/>
              </a:p>
            </p:txBody>
          </p:sp>
        </mc:Choice>
        <mc:Fallback xmlns="">
          <p:sp>
            <p:nvSpPr>
              <p:cNvPr id="2" name="Text Placeholder 1">
                <a:extLst>
                  <a:ext uri="{FF2B5EF4-FFF2-40B4-BE49-F238E27FC236}">
                    <a16:creationId xmlns:a16="http://schemas.microsoft.com/office/drawing/2014/main" id="{DFED6314-FA24-44C5-B5D6-FD52A539CD6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F80289A-6C1E-4CB4-AFF9-20A191B05929}"/>
              </a:ext>
            </a:extLst>
          </p:cNvPr>
          <p:cNvSpPr>
            <a:spLocks noGrp="1"/>
          </p:cNvSpPr>
          <p:nvPr>
            <p:ph type="title"/>
          </p:nvPr>
        </p:nvSpPr>
        <p:spPr/>
        <p:txBody>
          <a:bodyPr/>
          <a:lstStyle/>
          <a:p>
            <a:r>
              <a:rPr lang="en-US" dirty="0"/>
              <a:t>Ex) Kriging fit </a:t>
            </a:r>
            <a:r>
              <a:rPr lang="en-US" i="1" dirty="0"/>
              <a:t>cont.</a:t>
            </a:r>
            <a:endParaRPr lang="en-US" dirty="0"/>
          </a:p>
        </p:txBody>
      </p:sp>
      <p:sp>
        <p:nvSpPr>
          <p:cNvPr id="4" name="Rectangle 2">
            <a:extLst>
              <a:ext uri="{FF2B5EF4-FFF2-40B4-BE49-F238E27FC236}">
                <a16:creationId xmlns:a16="http://schemas.microsoft.com/office/drawing/2014/main" id="{F54C6F1A-AA94-45CA-BDF7-1D5FB5AA0F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그림 4316">
            <a:extLst>
              <a:ext uri="{FF2B5EF4-FFF2-40B4-BE49-F238E27FC236}">
                <a16:creationId xmlns:a16="http://schemas.microsoft.com/office/drawing/2014/main" id="{6D34A146-BAFD-4E82-BA3D-BEFE3E6631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485" y="3602469"/>
            <a:ext cx="3733017" cy="2798331"/>
          </a:xfrm>
          <a:prstGeom prst="rect">
            <a:avLst/>
          </a:prstGeom>
          <a:noFill/>
          <a:ln>
            <a:noFill/>
          </a:ln>
        </p:spPr>
      </p:pic>
      <p:graphicFrame>
        <p:nvGraphicFramePr>
          <p:cNvPr id="7" name="Table 6">
            <a:extLst>
              <a:ext uri="{FF2B5EF4-FFF2-40B4-BE49-F238E27FC236}">
                <a16:creationId xmlns:a16="http://schemas.microsoft.com/office/drawing/2014/main" id="{FB369228-7A44-4C6A-B208-4BF0A86809FE}"/>
              </a:ext>
            </a:extLst>
          </p:cNvPr>
          <p:cNvGraphicFramePr>
            <a:graphicFrameLocks noGrp="1"/>
          </p:cNvGraphicFramePr>
          <p:nvPr/>
        </p:nvGraphicFramePr>
        <p:xfrm>
          <a:off x="838654" y="5066620"/>
          <a:ext cx="4511831" cy="1218066"/>
        </p:xfrm>
        <a:graphic>
          <a:graphicData uri="http://schemas.openxmlformats.org/drawingml/2006/table">
            <a:tbl>
              <a:tblPr firstRow="1" firstCol="1" bandRow="1" bandCol="1">
                <a:tableStyleId>{5C22544A-7EE6-4342-B048-85BDC9FD1C3A}</a:tableStyleId>
              </a:tblPr>
              <a:tblGrid>
                <a:gridCol w="1012860">
                  <a:extLst>
                    <a:ext uri="{9D8B030D-6E8A-4147-A177-3AD203B41FA5}">
                      <a16:colId xmlns:a16="http://schemas.microsoft.com/office/drawing/2014/main" val="3311805433"/>
                    </a:ext>
                  </a:extLst>
                </a:gridCol>
                <a:gridCol w="1215432">
                  <a:extLst>
                    <a:ext uri="{9D8B030D-6E8A-4147-A177-3AD203B41FA5}">
                      <a16:colId xmlns:a16="http://schemas.microsoft.com/office/drawing/2014/main" val="821296181"/>
                    </a:ext>
                  </a:extLst>
                </a:gridCol>
                <a:gridCol w="1325926">
                  <a:extLst>
                    <a:ext uri="{9D8B030D-6E8A-4147-A177-3AD203B41FA5}">
                      <a16:colId xmlns:a16="http://schemas.microsoft.com/office/drawing/2014/main" val="4382635"/>
                    </a:ext>
                  </a:extLst>
                </a:gridCol>
                <a:gridCol w="957613">
                  <a:extLst>
                    <a:ext uri="{9D8B030D-6E8A-4147-A177-3AD203B41FA5}">
                      <a16:colId xmlns:a16="http://schemas.microsoft.com/office/drawing/2014/main" val="508897052"/>
                    </a:ext>
                  </a:extLst>
                </a:gridCol>
              </a:tblGrid>
              <a:tr h="406022">
                <a:tc>
                  <a:txBody>
                    <a:bodyPr/>
                    <a:lstStyle/>
                    <a:p>
                      <a:pPr marL="0" marR="0" algn="ctr" hangingPunct="0">
                        <a:lnSpc>
                          <a:spcPts val="1000"/>
                        </a:lnSpc>
                        <a:spcBef>
                          <a:spcPts val="300"/>
                        </a:spcBef>
                        <a:spcAft>
                          <a:spcPts val="0"/>
                        </a:spcAft>
                      </a:pPr>
                      <a:r>
                        <a:rPr lang="en-US" sz="1600" dirty="0" err="1">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a:t>
                      </a:r>
                      <a:r>
                        <a:rPr lang="en-US" sz="1600" baseline="-25000" dirty="0" err="1">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new</a:t>
                      </a:r>
                      <a:endParaRPr lang="en-US" sz="1600" baseline="-250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95 percentile</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90% P.I.</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3755371323"/>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10</a:t>
                      </a: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0.99</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2512441439"/>
                  </a:ext>
                </a:extLst>
              </a:tr>
              <a:tr h="406022">
                <a:tc>
                  <a:txBody>
                    <a:bodyPr/>
                    <a:lstStyle/>
                    <a:p>
                      <a:pPr marL="0" marR="0" algn="ctr" hangingPunct="0">
                        <a:lnSpc>
                          <a:spcPts val="1000"/>
                        </a:lnSpc>
                        <a:spcBef>
                          <a:spcPts val="300"/>
                        </a:spcBef>
                        <a:spcAft>
                          <a:spcPts val="0"/>
                        </a:spcAft>
                      </a:pPr>
                      <a:r>
                        <a:rPr lang="en-US" sz="1600" dirty="0">
                          <a:solidFill>
                            <a:schemeClr val="bg1"/>
                          </a:solidFill>
                          <a:effectLst/>
                          <a:latin typeface="Times" panose="02020603050405020304" pitchFamily="18" charset="0"/>
                          <a:ea typeface="Malgun Gothic" panose="020B0503020000020004" pitchFamily="34" charset="-127"/>
                          <a:cs typeface="Times New Roman" panose="02020603050405020304" pitchFamily="18" charset="0"/>
                        </a:rPr>
                        <a:t>x = 14</a:t>
                      </a:r>
                    </a:p>
                  </a:txBody>
                  <a:tcPr marL="0" marR="0" marT="0" marB="0" anchor="ctr"/>
                </a:tc>
                <a:tc>
                  <a:txBody>
                    <a:bodyPr/>
                    <a:lstStyle/>
                    <a:p>
                      <a:pPr marL="0" marR="0" algn="ctr" hangingPunct="0">
                        <a:lnSpc>
                          <a:spcPts val="1000"/>
                        </a:lnSpc>
                        <a:spcBef>
                          <a:spcPts val="300"/>
                        </a:spcBef>
                        <a:spcAft>
                          <a:spcPts val="0"/>
                        </a:spcAft>
                      </a:pPr>
                      <a:r>
                        <a:rPr lang="en-US" sz="1600">
                          <a:effectLst/>
                        </a:rPr>
                        <a:t>0.9394</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a:effectLst/>
                        </a:rPr>
                        <a:t>0.9570</a:t>
                      </a:r>
                      <a:endParaRPr lang="en-US" sz="160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tc>
                  <a:txBody>
                    <a:bodyPr/>
                    <a:lstStyle/>
                    <a:p>
                      <a:pPr marL="0" marR="0" algn="ctr" hangingPunct="0">
                        <a:lnSpc>
                          <a:spcPts val="1000"/>
                        </a:lnSpc>
                        <a:spcBef>
                          <a:spcPts val="300"/>
                        </a:spcBef>
                        <a:spcAft>
                          <a:spcPts val="0"/>
                        </a:spcAft>
                      </a:pPr>
                      <a:r>
                        <a:rPr lang="en-US" sz="1600" dirty="0">
                          <a:effectLst/>
                        </a:rPr>
                        <a:t>0.0176</a:t>
                      </a:r>
                      <a:endParaRPr lang="en-US" sz="1600" dirty="0">
                        <a:effectLst/>
                        <a:latin typeface="Times" panose="02020603050405020304" pitchFamily="18" charset="0"/>
                        <a:ea typeface="Malgun Gothic" panose="020B0503020000020004" pitchFamily="34" charset="-127"/>
                        <a:cs typeface="Times New Roman" panose="02020603050405020304" pitchFamily="18" charset="0"/>
                      </a:endParaRPr>
                    </a:p>
                  </a:txBody>
                  <a:tcPr marL="0" marR="0" marT="0" marB="0" anchor="ctr"/>
                </a:tc>
                <a:extLst>
                  <a:ext uri="{0D108BD9-81ED-4DB2-BD59-A6C34878D82A}">
                    <a16:rowId xmlns:a16="http://schemas.microsoft.com/office/drawing/2014/main" val="1528248928"/>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53BD3F-A2ED-4A18-A244-158ECF857560}"/>
                  </a:ext>
                </a:extLst>
              </p:cNvPr>
              <p:cNvSpPr txBox="1"/>
              <p:nvPr/>
            </p:nvSpPr>
            <p:spPr>
              <a:xfrm>
                <a:off x="6046242" y="902604"/>
                <a:ext cx="3050066" cy="9984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cs typeface="Arial" panose="020B0604020202020204" pitchFamily="34" charset="0"/>
                        </a:rPr>
                        <m:t>𝐰</m:t>
                      </m:r>
                      <m:r>
                        <a:rPr lang="en-US" sz="1600" b="0" i="1" smtClean="0">
                          <a:latin typeface="Cambria Math" panose="02040503050406030204" pitchFamily="18" charset="0"/>
                          <a:cs typeface="Arial" panose="020B0604020202020204" pitchFamily="34" charset="0"/>
                        </a:rPr>
                        <m:t>=</m:t>
                      </m:r>
                      <m:sSup>
                        <m:sSupPr>
                          <m:ctrlPr>
                            <a:rPr lang="en-US" sz="1600" b="0" i="1" smtClean="0">
                              <a:latin typeface="Cambria Math" panose="02040503050406030204" pitchFamily="18" charset="0"/>
                              <a:cs typeface="Arial" panose="020B0604020202020204" pitchFamily="34" charset="0"/>
                            </a:rPr>
                          </m:ctrlPr>
                        </m:sSupPr>
                        <m:e>
                          <m:r>
                            <a:rPr lang="en-US" sz="1600" b="1" i="0" smtClean="0">
                              <a:latin typeface="Cambria Math" panose="02040503050406030204" pitchFamily="18" charset="0"/>
                              <a:cs typeface="Arial" panose="020B0604020202020204" pitchFamily="34" charset="0"/>
                            </a:rPr>
                            <m:t>𝐑</m:t>
                          </m:r>
                        </m:e>
                        <m:sup>
                          <m:r>
                            <a:rPr lang="en-US" sz="1600" b="0" i="1" smtClean="0">
                              <a:latin typeface="Cambria Math" panose="02040503050406030204" pitchFamily="18" charset="0"/>
                              <a:cs typeface="Arial" panose="020B0604020202020204" pitchFamily="34" charset="0"/>
                            </a:rPr>
                            <m:t>−1</m:t>
                          </m:r>
                        </m:sup>
                      </m:sSup>
                      <m:r>
                        <a:rPr lang="en-US" sz="1600" b="1" i="0" smtClean="0">
                          <a:latin typeface="Cambria Math" panose="02040503050406030204" pitchFamily="18" charset="0"/>
                          <a:cs typeface="Arial" panose="020B0604020202020204" pitchFamily="34" charset="0"/>
                        </a:rPr>
                        <m:t>𝐫</m:t>
                      </m:r>
                      <m:r>
                        <a:rPr lang="en-US" sz="1600" b="0" i="1" smtClean="0">
                          <a:latin typeface="Cambria Math" panose="02040503050406030204" pitchFamily="18" charset="0"/>
                          <a:cs typeface="Arial" panose="020B0604020202020204" pitchFamily="34" charset="0"/>
                        </a:rPr>
                        <m:t>+</m:t>
                      </m:r>
                      <m:sSup>
                        <m:sSupPr>
                          <m:ctrlPr>
                            <a:rPr lang="en-US" sz="1600" b="0" i="1" smtClean="0">
                              <a:latin typeface="Cambria Math" panose="02040503050406030204" pitchFamily="18" charset="0"/>
                              <a:cs typeface="Arial" panose="020B0604020202020204" pitchFamily="34" charset="0"/>
                            </a:rPr>
                          </m:ctrlPr>
                        </m:sSupPr>
                        <m:e>
                          <m:r>
                            <a:rPr lang="en-US" sz="1600" b="1" i="0" smtClean="0">
                              <a:latin typeface="Cambria Math" panose="02040503050406030204" pitchFamily="18" charset="0"/>
                              <a:cs typeface="Arial" panose="020B0604020202020204" pitchFamily="34" charset="0"/>
                            </a:rPr>
                            <m:t>𝐑</m:t>
                          </m:r>
                        </m:e>
                        <m:sup>
                          <m:r>
                            <a:rPr lang="en-US" sz="1600" b="0" i="1" smtClean="0">
                              <a:latin typeface="Cambria Math" panose="02040503050406030204" pitchFamily="18" charset="0"/>
                              <a:cs typeface="Arial" panose="020B0604020202020204" pitchFamily="34" charset="0"/>
                            </a:rPr>
                            <m:t>−1</m:t>
                          </m:r>
                        </m:sup>
                      </m:sSup>
                      <m:r>
                        <a:rPr lang="en-US" sz="1600" b="1" i="0" smtClean="0">
                          <a:latin typeface="Cambria Math" panose="02040503050406030204" pitchFamily="18" charset="0"/>
                          <a:cs typeface="Arial" panose="020B0604020202020204" pitchFamily="34" charset="0"/>
                        </a:rPr>
                        <m:t>𝐗</m:t>
                      </m:r>
                      <m:f>
                        <m:fPr>
                          <m:ctrlPr>
                            <a:rPr lang="en-US" sz="1600" b="0" i="1" smtClean="0">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𝛌</m:t>
                              </m:r>
                            </m:e>
                            <m:sup>
                              <m:r>
                                <m:rPr>
                                  <m:sty m:val="p"/>
                                </m:rPr>
                                <a:rPr lang="en-US" sz="1600">
                                  <a:latin typeface="Cambria Math" panose="02040503050406030204" pitchFamily="18" charset="0"/>
                                  <a:cs typeface="Arial" panose="020B0604020202020204" pitchFamily="34" charset="0"/>
                                </a:rPr>
                                <m:t>T</m:t>
                              </m:r>
                            </m:sup>
                          </m:sSup>
                        </m:num>
                        <m:den>
                          <m:r>
                            <a:rPr lang="en-US" sz="1600" b="0" i="1" smtClean="0">
                              <a:latin typeface="Cambria Math" panose="02040503050406030204" pitchFamily="18" charset="0"/>
                              <a:cs typeface="Arial" panose="020B0604020202020204" pitchFamily="34" charset="0"/>
                            </a:rPr>
                            <m:t>2</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𝜎</m:t>
                              </m:r>
                            </m:e>
                            <m:sup>
                              <m:r>
                                <a:rPr lang="en-US" sz="1600" i="1">
                                  <a:latin typeface="Cambria Math" panose="02040503050406030204" pitchFamily="18" charset="0"/>
                                  <a:cs typeface="Arial" panose="020B0604020202020204" pitchFamily="34" charset="0"/>
                                </a:rPr>
                                <m:t>2</m:t>
                              </m:r>
                            </m:sup>
                          </m:sSup>
                        </m:den>
                      </m:f>
                    </m:oMath>
                    <m:oMath xmlns:m="http://schemas.openxmlformats.org/officeDocument/2006/math">
                      <m:f>
                        <m:fPr>
                          <m:ctrlPr>
                            <a:rPr lang="en-US" sz="1600" i="1">
                              <a:latin typeface="Cambria Math" panose="02040503050406030204" pitchFamily="18" charset="0"/>
                              <a:cs typeface="Arial" panose="020B0604020202020204" pitchFamily="34" charset="0"/>
                            </a:rPr>
                          </m:ctrlPr>
                        </m:fPr>
                        <m:num>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𝛌</m:t>
                              </m:r>
                            </m:e>
                            <m:sup>
                              <m:r>
                                <m:rPr>
                                  <m:sty m:val="p"/>
                                </m:rPr>
                                <a:rPr lang="en-US" sz="1600">
                                  <a:latin typeface="Cambria Math" panose="02040503050406030204" pitchFamily="18" charset="0"/>
                                  <a:cs typeface="Arial" panose="020B0604020202020204" pitchFamily="34" charset="0"/>
                                </a:rPr>
                                <m:t>T</m:t>
                              </m:r>
                            </m:sup>
                          </m:sSup>
                        </m:num>
                        <m:den>
                          <m:r>
                            <a:rPr lang="en-US" sz="1600" i="1">
                              <a:latin typeface="Cambria Math" panose="02040503050406030204" pitchFamily="18" charset="0"/>
                              <a:cs typeface="Arial" panose="020B0604020202020204" pitchFamily="34" charset="0"/>
                            </a:rPr>
                            <m:t>2</m:t>
                          </m:r>
                          <m:sSup>
                            <m:sSupPr>
                              <m:ctrlPr>
                                <a:rPr lang="en-US" sz="1600" i="1">
                                  <a:latin typeface="Cambria Math" panose="02040503050406030204" pitchFamily="18" charset="0"/>
                                  <a:cs typeface="Arial" panose="020B0604020202020204" pitchFamily="34" charset="0"/>
                                </a:rPr>
                              </m:ctrlPr>
                            </m:sSupPr>
                            <m:e>
                              <m:r>
                                <a:rPr lang="en-US" sz="1600" i="1">
                                  <a:latin typeface="Cambria Math" panose="02040503050406030204" pitchFamily="18" charset="0"/>
                                  <a:cs typeface="Arial" panose="020B0604020202020204" pitchFamily="34" charset="0"/>
                                </a:rPr>
                                <m:t>𝜎</m:t>
                              </m:r>
                            </m:e>
                            <m:sup>
                              <m:r>
                                <a:rPr lang="en-US" sz="1600" i="1">
                                  <a:latin typeface="Cambria Math" panose="02040503050406030204" pitchFamily="18" charset="0"/>
                                  <a:cs typeface="Arial" panose="020B0604020202020204" pitchFamily="34" charset="0"/>
                                </a:rPr>
                                <m:t>2</m:t>
                              </m:r>
                            </m:sup>
                          </m:sSup>
                        </m:den>
                      </m:f>
                      <m:r>
                        <a:rPr lang="en-US" sz="1600" b="0" i="1" smtClean="0">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d>
                            <m:dPr>
                              <m:ctrlPr>
                                <a:rPr lang="en-US" sz="1600" i="1">
                                  <a:latin typeface="Cambria Math" panose="02040503050406030204" pitchFamily="18" charset="0"/>
                                  <a:cs typeface="Arial" panose="020B0604020202020204" pitchFamily="34" charset="0"/>
                                </a:rPr>
                              </m:ctrlPr>
                            </m:dPr>
                            <m:e>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𝐗</m:t>
                                  </m:r>
                                </m:e>
                                <m:sup>
                                  <m:r>
                                    <m:rPr>
                                      <m:sty m:val="p"/>
                                    </m:rPr>
                                    <a:rPr lang="en-US" sz="1600" i="0">
                                      <a:latin typeface="Cambria Math" panose="02040503050406030204" pitchFamily="18" charset="0"/>
                                      <a:cs typeface="Arial" panose="020B0604020202020204" pitchFamily="34" charset="0"/>
                                    </a:rPr>
                                    <m:t>T</m:t>
                                  </m:r>
                                </m:sup>
                              </m:sSup>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𝐑</m:t>
                                  </m:r>
                                </m:e>
                                <m:sup>
                                  <m:r>
                                    <a:rPr lang="en-US" sz="1600" i="1">
                                      <a:latin typeface="Cambria Math" panose="02040503050406030204" pitchFamily="18" charset="0"/>
                                      <a:cs typeface="Arial" panose="020B0604020202020204" pitchFamily="34" charset="0"/>
                                    </a:rPr>
                                    <m:t>−1</m:t>
                                  </m:r>
                                </m:sup>
                              </m:sSup>
                              <m:r>
                                <a:rPr lang="en-US" sz="1600" b="1">
                                  <a:latin typeface="Cambria Math" panose="02040503050406030204" pitchFamily="18" charset="0"/>
                                  <a:cs typeface="Arial" panose="020B0604020202020204" pitchFamily="34" charset="0"/>
                                </a:rPr>
                                <m:t>𝐗</m:t>
                              </m:r>
                            </m:e>
                          </m:d>
                        </m:e>
                        <m:sup>
                          <m:r>
                            <a:rPr lang="en-US" sz="1600" i="1">
                              <a:latin typeface="Cambria Math" panose="02040503050406030204" pitchFamily="18" charset="0"/>
                              <a:cs typeface="Arial" panose="020B0604020202020204" pitchFamily="34" charset="0"/>
                            </a:rPr>
                            <m:t>−1</m:t>
                          </m:r>
                        </m:sup>
                      </m:sSup>
                      <m:d>
                        <m:dPr>
                          <m:begChr m:val="{"/>
                          <m:endChr m:val="}"/>
                          <m:ctrlPr>
                            <a:rPr lang="en-US" sz="1600" i="1">
                              <a:latin typeface="Cambria Math" panose="02040503050406030204" pitchFamily="18" charset="0"/>
                              <a:cs typeface="Arial" panose="020B0604020202020204" pitchFamily="34" charset="0"/>
                            </a:rPr>
                          </m:ctrlPr>
                        </m:dPr>
                        <m:e>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𝛏</m:t>
                              </m:r>
                            </m:e>
                            <m:sup>
                              <m:r>
                                <m:rPr>
                                  <m:sty m:val="p"/>
                                </m:rPr>
                                <a:rPr lang="en-US" sz="1600">
                                  <a:latin typeface="Cambria Math" panose="02040503050406030204" pitchFamily="18" charset="0"/>
                                  <a:cs typeface="Arial" panose="020B0604020202020204" pitchFamily="34" charset="0"/>
                                </a:rPr>
                                <m:t>T</m:t>
                              </m:r>
                            </m:sup>
                          </m:sSup>
                          <m:r>
                            <a:rPr lang="en-US" sz="1600" b="0" i="1" smtClean="0">
                              <a:latin typeface="Cambria Math" panose="02040503050406030204" pitchFamily="18" charset="0"/>
                              <a:cs typeface="Arial" panose="020B0604020202020204" pitchFamily="34" charset="0"/>
                            </a:rPr>
                            <m:t>−</m:t>
                          </m:r>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𝐗</m:t>
                              </m:r>
                            </m:e>
                            <m:sup>
                              <m:r>
                                <a:rPr lang="en-US" sz="1600" i="1">
                                  <a:latin typeface="Cambria Math" panose="02040503050406030204" pitchFamily="18" charset="0"/>
                                  <a:cs typeface="Arial" panose="020B0604020202020204" pitchFamily="34" charset="0"/>
                                </a:rPr>
                                <m:t>𝑇</m:t>
                              </m:r>
                            </m:sup>
                          </m:sSup>
                          <m:sSup>
                            <m:sSupPr>
                              <m:ctrlPr>
                                <a:rPr lang="en-US" sz="1600" i="1">
                                  <a:latin typeface="Cambria Math" panose="02040503050406030204" pitchFamily="18" charset="0"/>
                                  <a:cs typeface="Arial" panose="020B0604020202020204" pitchFamily="34" charset="0"/>
                                </a:rPr>
                              </m:ctrlPr>
                            </m:sSupPr>
                            <m:e>
                              <m:r>
                                <a:rPr lang="en-US" sz="1600" b="1">
                                  <a:latin typeface="Cambria Math" panose="02040503050406030204" pitchFamily="18" charset="0"/>
                                  <a:cs typeface="Arial" panose="020B0604020202020204" pitchFamily="34" charset="0"/>
                                </a:rPr>
                                <m:t>𝐑</m:t>
                              </m:r>
                            </m:e>
                            <m:sup>
                              <m:r>
                                <a:rPr lang="en-US" sz="1600" i="1">
                                  <a:latin typeface="Cambria Math" panose="02040503050406030204" pitchFamily="18" charset="0"/>
                                  <a:cs typeface="Arial" panose="020B0604020202020204" pitchFamily="34" charset="0"/>
                                </a:rPr>
                                <m:t>−1</m:t>
                              </m:r>
                            </m:sup>
                          </m:sSup>
                          <m:r>
                            <a:rPr lang="en-US" sz="1600" b="1" i="0" smtClean="0">
                              <a:latin typeface="Cambria Math" panose="02040503050406030204" pitchFamily="18" charset="0"/>
                              <a:cs typeface="Arial" panose="020B0604020202020204" pitchFamily="34" charset="0"/>
                            </a:rPr>
                            <m:t>𝐫</m:t>
                          </m:r>
                        </m:e>
                      </m:d>
                    </m:oMath>
                  </m:oMathPara>
                </a14:m>
                <a:endParaRPr lang="en-US" sz="1600"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A953BD3F-A2ED-4A18-A244-158ECF857560}"/>
                  </a:ext>
                </a:extLst>
              </p:cNvPr>
              <p:cNvSpPr txBox="1">
                <a:spLocks noRot="1" noChangeAspect="1" noMove="1" noResize="1" noEditPoints="1" noAdjustHandles="1" noChangeArrowheads="1" noChangeShapeType="1" noTextEdit="1"/>
              </p:cNvSpPr>
              <p:nvPr/>
            </p:nvSpPr>
            <p:spPr>
              <a:xfrm>
                <a:off x="6046242" y="902604"/>
                <a:ext cx="3050066" cy="99847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8322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Nuggets – refers to the inclusion </a:t>
            </a:r>
            <a:br>
              <a:rPr lang="en-US" dirty="0"/>
            </a:br>
            <a:r>
              <a:rPr lang="en-US" dirty="0"/>
              <a:t>of noise at data points.</a:t>
            </a:r>
          </a:p>
          <a:p>
            <a:r>
              <a:rPr lang="en-US" dirty="0"/>
              <a:t>The more general Gaussian </a:t>
            </a:r>
            <a:br>
              <a:rPr lang="en-US" dirty="0"/>
            </a:br>
            <a:r>
              <a:rPr lang="en-US" dirty="0"/>
              <a:t>Process surrogates or Kriging </a:t>
            </a:r>
            <a:br>
              <a:rPr lang="en-US" dirty="0"/>
            </a:br>
            <a:r>
              <a:rPr lang="en-US" dirty="0"/>
              <a:t>with nuggets can handle data </a:t>
            </a:r>
            <a:br>
              <a:rPr lang="en-US" dirty="0"/>
            </a:br>
            <a:r>
              <a:rPr lang="en-US" dirty="0"/>
              <a:t>with noise (e.g. experimental </a:t>
            </a:r>
            <a:br>
              <a:rPr lang="en-US" dirty="0"/>
            </a:br>
            <a:r>
              <a:rPr lang="en-US" dirty="0"/>
              <a:t>results with noise).</a:t>
            </a:r>
          </a:p>
        </p:txBody>
      </p:sp>
      <p:sp>
        <p:nvSpPr>
          <p:cNvPr id="2" name="Title 1"/>
          <p:cNvSpPr>
            <a:spLocks noGrp="1"/>
          </p:cNvSpPr>
          <p:nvPr>
            <p:ph type="title"/>
          </p:nvPr>
        </p:nvSpPr>
        <p:spPr/>
        <p:txBody>
          <a:bodyPr/>
          <a:lstStyle/>
          <a:p>
            <a:r>
              <a:rPr lang="en-US"/>
              <a:t>Kriging with nuggets</a:t>
            </a:r>
            <a:endParaRPr lang="en-US" dirty="0"/>
          </a:p>
        </p:txBody>
      </p:sp>
      <p:pic>
        <p:nvPicPr>
          <p:cNvPr id="4" name="Picture 8"/>
          <p:cNvPicPr>
            <a:picLocks noChangeAspect="1" noChangeArrowheads="1"/>
          </p:cNvPicPr>
          <p:nvPr/>
        </p:nvPicPr>
        <p:blipFill>
          <a:blip r:embed="rId2"/>
          <a:srcRect l="4839" t="6590" r="8065" b="5107"/>
          <a:stretch>
            <a:fillRect/>
          </a:stretch>
        </p:blipFill>
        <p:spPr bwMode="auto">
          <a:xfrm>
            <a:off x="4953000" y="1319463"/>
            <a:ext cx="4114800" cy="5006340"/>
          </a:xfrm>
          <a:prstGeom prst="rect">
            <a:avLst/>
          </a:prstGeom>
          <a:noFill/>
          <a:ln w="9525">
            <a:noFill/>
            <a:miter lim="800000"/>
            <a:headEnd/>
            <a:tailEnd/>
          </a:ln>
          <a:effectLst/>
        </p:spPr>
      </p:pic>
    </p:spTree>
    <p:extLst>
      <p:ext uri="{BB962C8B-B14F-4D97-AF65-F5344CB8AC3E}">
        <p14:creationId xmlns:p14="http://schemas.microsoft.com/office/powerpoint/2010/main" val="123209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7B0BF-1BCA-4225-81D0-041771E4534F}"/>
              </a:ext>
            </a:extLst>
          </p:cNvPr>
          <p:cNvSpPr>
            <a:spLocks noGrp="1"/>
          </p:cNvSpPr>
          <p:nvPr>
            <p:ph type="body" sz="quarter" idx="10"/>
          </p:nvPr>
        </p:nvSpPr>
        <p:spPr/>
        <p:txBody>
          <a:bodyPr/>
          <a:lstStyle/>
          <a:p>
            <a:r>
              <a:rPr lang="en-US" dirty="0"/>
              <a:t>Data-driven approaches use information from observed data to identify the patterns of degradation progress and predict the future state without using a physical model</a:t>
            </a:r>
          </a:p>
          <a:p>
            <a:pPr lvl="1"/>
            <a:r>
              <a:rPr lang="en-US" dirty="0"/>
              <a:t>still use some sort of mathematical model that works only for a particular system under monitoring</a:t>
            </a:r>
          </a:p>
          <a:p>
            <a:pPr lvl="1"/>
            <a:r>
              <a:rPr lang="en-US" dirty="0"/>
              <a:t>can be considered as an extrapolation (prediction) method based on mathematical functions (degradation progress)</a:t>
            </a:r>
          </a:p>
          <a:p>
            <a:r>
              <a:rPr lang="en-US" dirty="0"/>
              <a:t>Training data</a:t>
            </a:r>
          </a:p>
          <a:p>
            <a:pPr lvl="1"/>
            <a:r>
              <a:rPr lang="en-US" dirty="0"/>
              <a:t>several sets of degradation data up to the end of life as well as the data from the current system are required to identify the degradation characteristics</a:t>
            </a:r>
          </a:p>
          <a:p>
            <a:pPr lvl="1"/>
            <a:r>
              <a:rPr lang="en-US" dirty="0"/>
              <a:t>used to make mathematical models learn the degradation behavior without a physical model</a:t>
            </a:r>
          </a:p>
          <a:p>
            <a:r>
              <a:rPr lang="en-US" dirty="0"/>
              <a:t>data-driven approaches are practical since physical degradation models are rare in practice</a:t>
            </a:r>
          </a:p>
        </p:txBody>
      </p:sp>
      <p:sp>
        <p:nvSpPr>
          <p:cNvPr id="3" name="Title 2">
            <a:extLst>
              <a:ext uri="{FF2B5EF4-FFF2-40B4-BE49-F238E27FC236}">
                <a16:creationId xmlns:a16="http://schemas.microsoft.com/office/drawing/2014/main" id="{4C954190-2C11-4F39-B9F4-4FA33F6746B2}"/>
              </a:ext>
            </a:extLst>
          </p:cNvPr>
          <p:cNvSpPr>
            <a:spLocks noGrp="1"/>
          </p:cNvSpPr>
          <p:nvPr>
            <p:ph type="title"/>
          </p:nvPr>
        </p:nvSpPr>
        <p:spPr/>
        <p:txBody>
          <a:bodyPr/>
          <a:lstStyle/>
          <a:p>
            <a:r>
              <a:rPr lang="en-US" dirty="0"/>
              <a:t>Data-driven Prognostics</a:t>
            </a:r>
          </a:p>
        </p:txBody>
      </p:sp>
    </p:spTree>
    <p:extLst>
      <p:ext uri="{BB962C8B-B14F-4D97-AF65-F5344CB8AC3E}">
        <p14:creationId xmlns:p14="http://schemas.microsoft.com/office/powerpoint/2010/main" val="272340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E786E-63E1-4FE4-91D1-3C09D588FB6E}"/>
              </a:ext>
            </a:extLst>
          </p:cNvPr>
          <p:cNvSpPr>
            <a:spLocks noGrp="1"/>
          </p:cNvSpPr>
          <p:nvPr>
            <p:ph type="title"/>
          </p:nvPr>
        </p:nvSpPr>
        <p:spPr/>
        <p:txBody>
          <a:bodyPr/>
          <a:lstStyle/>
          <a:p>
            <a:r>
              <a:rPr lang="en-US" dirty="0"/>
              <a:t>GP: Matlab code for Gaussian Process</a:t>
            </a:r>
          </a:p>
        </p:txBody>
      </p:sp>
      <p:sp>
        <p:nvSpPr>
          <p:cNvPr id="6" name="TextBox 5">
            <a:extLst>
              <a:ext uri="{FF2B5EF4-FFF2-40B4-BE49-F238E27FC236}">
                <a16:creationId xmlns:a16="http://schemas.microsoft.com/office/drawing/2014/main" id="{69C54FF3-1BD4-46FF-B35D-BAFEDC3CBD5D}"/>
              </a:ext>
            </a:extLst>
          </p:cNvPr>
          <p:cNvSpPr txBox="1"/>
          <p:nvPr/>
        </p:nvSpPr>
        <p:spPr>
          <a:xfrm>
            <a:off x="213852" y="854747"/>
            <a:ext cx="8775290" cy="5078313"/>
          </a:xfrm>
          <a:prstGeom prst="rect">
            <a:avLst/>
          </a:prstGeom>
          <a:noFill/>
        </p:spPr>
        <p:txBody>
          <a:bodyPr wrap="square">
            <a:spAutoFit/>
          </a:bodyPr>
          <a:lstStyle/>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=GP(funcOrd,h0)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clear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time y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signiLevel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ns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1 (Required Variables)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work results are saved by </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WorkName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degradation unit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time unit (Cycles, Weeks, etc.)</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%[cv]: time at both measurement and prediction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x 1]: measured data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num. of training set including the current one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x 1]: num. of training data in each training set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threshold (critical value)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%[cv]: true values of degradation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signiLevel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significance level for C.I. and P.I.</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number of particles/samples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(Training Matrix)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698744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E82EF-F9E2-4E37-8C0E-0FAFF1D31C26}"/>
              </a:ext>
            </a:extLst>
          </p:cNvPr>
          <p:cNvSpPr>
            <a:spLocks noGrp="1"/>
          </p:cNvSpPr>
          <p:nvPr>
            <p:ph type="title"/>
          </p:nvPr>
        </p:nvSpPr>
        <p:spPr/>
        <p:txBody>
          <a:bodyPr/>
          <a:lstStyle/>
          <a:p>
            <a:r>
              <a:rPr lang="en-US" dirty="0"/>
              <a:t>GP Matlab code cont.</a:t>
            </a:r>
          </a:p>
        </p:txBody>
      </p:sp>
      <p:sp>
        <p:nvSpPr>
          <p:cNvPr id="6" name="TextBox 5">
            <a:extLst>
              <a:ext uri="{FF2B5EF4-FFF2-40B4-BE49-F238E27FC236}">
                <a16:creationId xmlns:a16="http://schemas.microsoft.com/office/drawing/2014/main" id="{DE8D3EB1-7B5A-4176-AD6F-1A298FD606C5}"/>
              </a:ext>
            </a:extLst>
          </p:cNvPr>
          <p:cNvSpPr txBox="1"/>
          <p:nvPr/>
        </p:nvSpPr>
        <p:spPr>
          <a:xfrm>
            <a:off x="346587" y="523172"/>
            <a:ext cx="8672052" cy="6186309"/>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PROGNOSIS using GP</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X=GLOBAL(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Determine Hyperparameter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=size(yTrain,1)-size(X,2);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hMax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hBound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hMax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*ones(1,length(h0));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fmincon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(@FUNC,h0,[],[],[],[],-hBound,hBound);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R,thetaH,sigmaH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R, Theta, and Sigma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2 (Input Matrix for Prediction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k=1:length(time(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Degradation Prediction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GPSIM(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xNew,funcOrd,hH,R,thetaH,sigmaH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tDist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dof,size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(zMean,1),ns);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Prediction Uncertainty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(zMean,1,ns)+</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tDist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(zSig,1,ns);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=zHat0*(</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max</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(y)-min(y))+min(y);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POST-PROCESSING</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RUL &amp; Result </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Disp</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Name=[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num2str(time(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save(Name);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69032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FEFF4E-FB53-471D-8CBA-7E1A32F955C8}"/>
              </a:ext>
            </a:extLst>
          </p:cNvPr>
          <p:cNvSpPr>
            <a:spLocks noGrp="1"/>
          </p:cNvSpPr>
          <p:nvPr>
            <p:ph type="title"/>
          </p:nvPr>
        </p:nvSpPr>
        <p:spPr/>
        <p:txBody>
          <a:bodyPr/>
          <a:lstStyle/>
          <a:p>
            <a:r>
              <a:rPr lang="en-US" dirty="0"/>
              <a:t>GP Matlab code cont.</a:t>
            </a:r>
          </a:p>
        </p:txBody>
      </p:sp>
      <p:sp>
        <p:nvSpPr>
          <p:cNvPr id="6" name="TextBox 5">
            <a:extLst>
              <a:ext uri="{FF2B5EF4-FFF2-40B4-BE49-F238E27FC236}">
                <a16:creationId xmlns:a16="http://schemas.microsoft.com/office/drawing/2014/main" id="{1423C409-23FE-4BCF-A3C3-9052FA7FA918}"/>
              </a:ext>
            </a:extLst>
          </p:cNvPr>
          <p:cNvSpPr txBox="1"/>
          <p:nvPr/>
        </p:nvSpPr>
        <p:spPr>
          <a:xfrm>
            <a:off x="304800" y="594665"/>
            <a:ext cx="8691716" cy="6063198"/>
          </a:xfrm>
          <a:prstGeom prst="rect">
            <a:avLst/>
          </a:prstGeom>
          <a:noFill/>
        </p:spPr>
        <p:txBody>
          <a:bodyPr wrap="square">
            <a:spAutoFit/>
          </a:bodyPr>
          <a:lstStyle/>
          <a:p>
            <a:pPr marL="0" marR="0" hangingPunct="0">
              <a:spcBef>
                <a:spcPts val="120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GLOBAL FUNCTION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X=GLOBAL(x0,funcOrd)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=size(x0,1);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 X=ones(nx,1);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X=[ones(nx,1) x0];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 X=[ones(nx,1) x0 x0.^2];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OBJECTIVE FUNCTION TO FIND 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objec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objec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=log(sigma^(2*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)*det(R));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R, THETA, and SIGMA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R,theta,sigma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theta=(X'*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sigma=sqrt(1/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505008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ABD3A-04A6-4796-89D1-AC75262F818C}"/>
              </a:ext>
            </a:extLst>
          </p:cNvPr>
          <p:cNvSpPr>
            <a:spLocks noGrp="1"/>
          </p:cNvSpPr>
          <p:nvPr>
            <p:ph type="title"/>
          </p:nvPr>
        </p:nvSpPr>
        <p:spPr/>
        <p:txBody>
          <a:bodyPr/>
          <a:lstStyle/>
          <a:p>
            <a:r>
              <a:rPr lang="en-US" dirty="0"/>
              <a:t>GP Matlab code cont.</a:t>
            </a:r>
          </a:p>
        </p:txBody>
      </p:sp>
      <p:sp>
        <p:nvSpPr>
          <p:cNvPr id="6" name="TextBox 5">
            <a:extLst>
              <a:ext uri="{FF2B5EF4-FFF2-40B4-BE49-F238E27FC236}">
                <a16:creationId xmlns:a16="http://schemas.microsoft.com/office/drawing/2014/main" id="{4E4A3609-D79D-4F29-A33C-12090E6A0E87}"/>
              </a:ext>
            </a:extLst>
          </p:cNvPr>
          <p:cNvSpPr txBox="1"/>
          <p:nvPr/>
        </p:nvSpPr>
        <p:spPr>
          <a:xfrm>
            <a:off x="304799" y="835146"/>
            <a:ext cx="8534399" cy="4801314"/>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CORRELATION FUNCTION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R=CORREL(x0,h)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k=1:size(xTrain,1);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l=1:size(x0,1);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)=exp(-(norm(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(k,:)-x0(l,:))/h)^2);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GP SIMULATION at NEW INPUTS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]=GPSIM(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x,funcOrd,h,R,theta,sigma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xi=GLOBAL(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=xi*</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w=</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*X)\(xi'-X'*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=sigma*sqrt(w'*R*w-2*w'*r+1);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30405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AFFEB-478F-47BA-8115-36205E4E5AA0}"/>
              </a:ext>
            </a:extLst>
          </p:cNvPr>
          <p:cNvSpPr>
            <a:spLocks noGrp="1"/>
          </p:cNvSpPr>
          <p:nvPr>
            <p:ph type="body" sz="quarter" idx="10"/>
          </p:nvPr>
        </p:nvSpPr>
        <p:spPr/>
        <p:txBody>
          <a:bodyPr/>
          <a:lstStyle/>
          <a:p>
            <a:r>
              <a:rPr lang="en-US" dirty="0"/>
              <a:t>Problem definition</a:t>
            </a:r>
          </a:p>
          <a:p>
            <a:pPr lvl="1"/>
            <a:r>
              <a:rPr lang="en-US" dirty="0"/>
              <a:t>Mostly use the same convention of NLS, BM, and PF</a:t>
            </a:r>
          </a:p>
          <a:p>
            <a:r>
              <a:rPr lang="en-US" dirty="0"/>
              <a:t>Possible to have multiple sets of training data</a:t>
            </a:r>
          </a:p>
          <a:p>
            <a:pPr lvl="1"/>
            <a:r>
              <a:rPr lang="en-US" dirty="0" err="1">
                <a:latin typeface="Courier New" panose="02070309020205020404" pitchFamily="49" charset="0"/>
                <a:cs typeface="Courier New" panose="02070309020205020404" pitchFamily="49" charset="0"/>
              </a:rPr>
              <a:t>nT</a:t>
            </a:r>
            <a:r>
              <a:rPr lang="en-US" dirty="0"/>
              <a:t> is the number of training sets including prediction set</a:t>
            </a:r>
          </a:p>
          <a:p>
            <a:pPr lvl="1"/>
            <a:r>
              <a:rPr lang="en-US" dirty="0" err="1">
                <a:latin typeface="Courier New" panose="02070309020205020404" pitchFamily="49" charset="0"/>
                <a:cs typeface="Courier New" panose="02070309020205020404" pitchFamily="49" charset="0"/>
              </a:rPr>
              <a:t>nt</a:t>
            </a:r>
            <a:r>
              <a:rPr lang="en-US" dirty="0"/>
              <a:t> is a </a:t>
            </a:r>
            <a:r>
              <a:rPr lang="en-US" dirty="0">
                <a:latin typeface="Courier New" panose="02070309020205020404" pitchFamily="49" charset="0"/>
                <a:cs typeface="Courier New" panose="02070309020205020404" pitchFamily="49" charset="0"/>
              </a:rPr>
              <a:t>nT×1</a:t>
            </a:r>
            <a:r>
              <a:rPr lang="en-US" dirty="0"/>
              <a:t> vector of the number of training data in each data set</a:t>
            </a:r>
          </a:p>
          <a:p>
            <a:pPr lvl="1"/>
            <a:r>
              <a:rPr lang="en-US" dirty="0"/>
              <a:t>Ex) </a:t>
            </a:r>
            <a:r>
              <a:rPr lang="en-US" dirty="0" err="1">
                <a:latin typeface="Courier New" panose="02070309020205020404" pitchFamily="49" charset="0"/>
                <a:cs typeface="Courier New" panose="02070309020205020404" pitchFamily="49" charset="0"/>
              </a:rPr>
              <a:t>nT</a:t>
            </a:r>
            <a:r>
              <a:rPr lang="en-US" dirty="0"/>
              <a:t> = 3, </a:t>
            </a:r>
            <a:r>
              <a:rPr lang="en-US" dirty="0" err="1">
                <a:latin typeface="Courier New" panose="02070309020205020404" pitchFamily="49" charset="0"/>
                <a:cs typeface="Courier New" panose="02070309020205020404" pitchFamily="49" charset="0"/>
              </a:rPr>
              <a:t>nt</a:t>
            </a:r>
            <a:r>
              <a:rPr lang="en-US" dirty="0"/>
              <a:t> = [20 20 10]’: Two sets of 20 run-to-fail data from similar systems and 10 data from the current system</a:t>
            </a:r>
          </a:p>
          <a:p>
            <a:r>
              <a:rPr lang="en-US" dirty="0"/>
              <a:t>True degradation is given in the form of data  </a:t>
            </a:r>
          </a:p>
          <a:p>
            <a:pPr lvl="1"/>
            <a:endParaRPr lang="en-US" dirty="0"/>
          </a:p>
        </p:txBody>
      </p:sp>
      <p:sp>
        <p:nvSpPr>
          <p:cNvPr id="3" name="Title 2">
            <a:extLst>
              <a:ext uri="{FF2B5EF4-FFF2-40B4-BE49-F238E27FC236}">
                <a16:creationId xmlns:a16="http://schemas.microsoft.com/office/drawing/2014/main" id="{CF000F9E-BA8A-46C6-A046-A898E7AACABA}"/>
              </a:ext>
            </a:extLst>
          </p:cNvPr>
          <p:cNvSpPr>
            <a:spLocks noGrp="1"/>
          </p:cNvSpPr>
          <p:nvPr>
            <p:ph type="title"/>
          </p:nvPr>
        </p:nvSpPr>
        <p:spPr/>
        <p:txBody>
          <a:bodyPr/>
          <a:lstStyle/>
          <a:p>
            <a:r>
              <a:rPr lang="en-US" dirty="0"/>
              <a:t>GP Implementation of Battery Prognostics</a:t>
            </a:r>
          </a:p>
        </p:txBody>
      </p:sp>
      <p:sp>
        <p:nvSpPr>
          <p:cNvPr id="7" name="TextBox 6">
            <a:extLst>
              <a:ext uri="{FF2B5EF4-FFF2-40B4-BE49-F238E27FC236}">
                <a16:creationId xmlns:a16="http://schemas.microsoft.com/office/drawing/2014/main" id="{31177AD1-FF68-45AB-B620-D6AC17B4D4EB}"/>
              </a:ext>
            </a:extLst>
          </p:cNvPr>
          <p:cNvSpPr txBox="1"/>
          <p:nvPr/>
        </p:nvSpPr>
        <p:spPr>
          <a:xfrm>
            <a:off x="663678" y="4840204"/>
            <a:ext cx="7816644" cy="1508105"/>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time=[0:5:200]';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y=[1.00 0.99 0.99 0.94 0.95 0.94 0.91 0.91 0.87 0.86]';</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=[10]';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20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degraTrue</a:t>
            </a:r>
            <a:r>
              <a:rPr lang="en-US" sz="20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=exp(-0.003.*time);</a:t>
            </a:r>
            <a:endParaRPr lang="en-US" sz="20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431774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546E8B-E624-4B33-8BB7-2647749A109E}"/>
              </a:ext>
            </a:extLst>
          </p:cNvPr>
          <p:cNvSpPr>
            <a:spLocks noGrp="1"/>
          </p:cNvSpPr>
          <p:nvPr>
            <p:ph type="body" sz="quarter" idx="10"/>
          </p:nvPr>
        </p:nvSpPr>
        <p:spPr/>
        <p:txBody>
          <a:bodyPr/>
          <a:lstStyle/>
          <a:p>
            <a:r>
              <a:rPr lang="en-US" dirty="0"/>
              <a:t>No physical model </a:t>
            </a:r>
            <a:r>
              <a:rPr lang="en-US" dirty="0">
                <a:sym typeface="Wingdings" panose="05000000000000000000" pitchFamily="2" charset="2"/>
              </a:rPr>
              <a:t> Training data are uses instead</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r>
              <a:rPr lang="en-US" dirty="0">
                <a:sym typeface="Wingdings" panose="05000000000000000000" pitchFamily="2" charset="2"/>
              </a:rPr>
              <a:t>Normalizing input and output data in [0, 1] is required to find the hyperparameter properly</a:t>
            </a:r>
          </a:p>
          <a:p>
            <a:r>
              <a:rPr lang="en-US" dirty="0">
                <a:sym typeface="Wingdings" panose="05000000000000000000" pitchFamily="2" charset="2"/>
              </a:rPr>
              <a:t>Also, need normalization for prediction time</a:t>
            </a:r>
            <a:endParaRPr lang="en-US" dirty="0"/>
          </a:p>
        </p:txBody>
      </p:sp>
      <p:sp>
        <p:nvSpPr>
          <p:cNvPr id="3" name="Title 2">
            <a:extLst>
              <a:ext uri="{FF2B5EF4-FFF2-40B4-BE49-F238E27FC236}">
                <a16:creationId xmlns:a16="http://schemas.microsoft.com/office/drawing/2014/main" id="{413604CE-12A4-4CD9-A5B1-F99A1A4BEB9A}"/>
              </a:ext>
            </a:extLst>
          </p:cNvPr>
          <p:cNvSpPr>
            <a:spLocks noGrp="1"/>
          </p:cNvSpPr>
          <p:nvPr>
            <p:ph type="title"/>
          </p:nvPr>
        </p:nvSpPr>
        <p:spPr/>
        <p:txBody>
          <a:bodyPr/>
          <a:lstStyle/>
          <a:p>
            <a:r>
              <a:rPr lang="en-US" dirty="0"/>
              <a:t>Problem Definition cont.</a:t>
            </a:r>
          </a:p>
        </p:txBody>
      </p:sp>
      <p:sp>
        <p:nvSpPr>
          <p:cNvPr id="5" name="TextBox 4">
            <a:extLst>
              <a:ext uri="{FF2B5EF4-FFF2-40B4-BE49-F238E27FC236}">
                <a16:creationId xmlns:a16="http://schemas.microsoft.com/office/drawing/2014/main" id="{0B32E7EF-2DD3-4F9B-8C7B-FB6FC30F7D37}"/>
              </a:ext>
            </a:extLst>
          </p:cNvPr>
          <p:cNvSpPr txBox="1"/>
          <p:nvPr/>
        </p:nvSpPr>
        <p:spPr>
          <a:xfrm>
            <a:off x="304800" y="1449395"/>
            <a:ext cx="8534399" cy="1477328"/>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(Training Matrix)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y0=(y-min(y))/(max(y)-min(y));</a:t>
            </a: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time0=(time-min(time))/(max(time)-min(time));</a:t>
            </a: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=time0(1:length(y));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8" name="TextBox 7">
            <a:extLst>
              <a:ext uri="{FF2B5EF4-FFF2-40B4-BE49-F238E27FC236}">
                <a16:creationId xmlns:a16="http://schemas.microsoft.com/office/drawing/2014/main" id="{EC8119D9-36D8-476F-88D1-3D457E8B8572}"/>
              </a:ext>
            </a:extLst>
          </p:cNvPr>
          <p:cNvSpPr txBox="1"/>
          <p:nvPr/>
        </p:nvSpPr>
        <p:spPr>
          <a:xfrm>
            <a:off x="459043" y="4471493"/>
            <a:ext cx="4619932" cy="267381"/>
          </a:xfrm>
          <a:prstGeom prst="rect">
            <a:avLst/>
          </a:prstGeom>
          <a:noFill/>
        </p:spPr>
        <p:txBody>
          <a:bodyPr wrap="square">
            <a:spAutoFit/>
          </a:bodyPr>
          <a:lstStyle/>
          <a:p>
            <a:pPr marL="0" marR="0" hangingPunct="0">
              <a:lnSpc>
                <a:spcPts val="1100"/>
              </a:lnSpc>
              <a:spcBef>
                <a:spcPts val="1200"/>
              </a:spcBef>
              <a:spcAft>
                <a:spcPts val="120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=time0(ny-1+k);</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208022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A5EFB84-DA52-4F34-B94E-EE0ED8164DA1}"/>
                  </a:ext>
                </a:extLst>
              </p:cNvPr>
              <p:cNvSpPr>
                <a:spLocks noGrp="1"/>
              </p:cNvSpPr>
              <p:nvPr>
                <p:ph type="body" sz="quarter" idx="10"/>
              </p:nvPr>
            </p:nvSpPr>
            <p:spPr/>
            <p:txBody>
              <a:bodyPr/>
              <a:lstStyle/>
              <a:p>
                <a:r>
                  <a:rPr lang="en-US" dirty="0"/>
                  <a:t>Global function</a:t>
                </a:r>
              </a:p>
              <a:p>
                <a:pPr lvl="1"/>
                <a:r>
                  <a:rPr lang="en-US" dirty="0"/>
                  <a:t>User can choose constant, linear or quadratic global function using </a:t>
                </a:r>
                <a:r>
                  <a:rPr lang="en-US" dirty="0" err="1">
                    <a:latin typeface="Courier New" panose="02070309020205020404" pitchFamily="49" charset="0"/>
                    <a:cs typeface="Courier New" panose="02070309020205020404" pitchFamily="49" charset="0"/>
                  </a:rPr>
                  <a:t>funcOrd</a:t>
                </a:r>
                <a:r>
                  <a:rPr lang="en-US" dirty="0"/>
                  <a:t> = 0, 1, or 2.</a:t>
                </a:r>
              </a:p>
              <a:p>
                <a:pPr lvl="1"/>
                <a:endParaRPr lang="en-US" dirty="0"/>
              </a:p>
              <a:p>
                <a:pPr lvl="1"/>
                <a:endParaRPr lang="en-US" dirty="0"/>
              </a:p>
              <a:p>
                <a:pPr lvl="1"/>
                <a:endParaRPr lang="en-US" dirty="0"/>
              </a:p>
              <a:p>
                <a:pPr lvl="1"/>
                <a:endParaRPr lang="en-US" dirty="0"/>
              </a:p>
              <a:p>
                <a:pPr lvl="1"/>
                <a:endParaRPr lang="en-US" dirty="0"/>
              </a:p>
              <a:p>
                <a:pPr lvl="1"/>
                <a:r>
                  <a:rPr lang="en-US" dirty="0"/>
                  <a:t>Global function basically calculates the design matrix </a:t>
                </a:r>
                <a14:m>
                  <m:oMath xmlns:m="http://schemas.openxmlformats.org/officeDocument/2006/math">
                    <m:r>
                      <a:rPr lang="en-US" b="1" i="0" smtClean="0">
                        <a:latin typeface="Cambria Math" panose="02040503050406030204" pitchFamily="18" charset="0"/>
                      </a:rPr>
                      <m:t>𝐗</m:t>
                    </m:r>
                  </m:oMath>
                </a14:m>
                <a:endParaRPr lang="en-US" b="1" dirty="0"/>
              </a:p>
            </p:txBody>
          </p:sp>
        </mc:Choice>
        <mc:Fallback xmlns="">
          <p:sp>
            <p:nvSpPr>
              <p:cNvPr id="2" name="Text Placeholder 1">
                <a:extLst>
                  <a:ext uri="{FF2B5EF4-FFF2-40B4-BE49-F238E27FC236}">
                    <a16:creationId xmlns:a16="http://schemas.microsoft.com/office/drawing/2014/main" id="{6A5EFB84-DA52-4F34-B94E-EE0ED8164DA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3BB5A9C-3895-46CD-849A-4A75C7BBF445}"/>
              </a:ext>
            </a:extLst>
          </p:cNvPr>
          <p:cNvSpPr>
            <a:spLocks noGrp="1"/>
          </p:cNvSpPr>
          <p:nvPr>
            <p:ph type="title"/>
          </p:nvPr>
        </p:nvSpPr>
        <p:spPr/>
        <p:txBody>
          <a:bodyPr/>
          <a:lstStyle/>
          <a:p>
            <a:r>
              <a:rPr lang="en-US" dirty="0"/>
              <a:t>Global Function of GP</a:t>
            </a:r>
          </a:p>
        </p:txBody>
      </p:sp>
      <p:sp>
        <p:nvSpPr>
          <p:cNvPr id="5" name="TextBox 4">
            <a:extLst>
              <a:ext uri="{FF2B5EF4-FFF2-40B4-BE49-F238E27FC236}">
                <a16:creationId xmlns:a16="http://schemas.microsoft.com/office/drawing/2014/main" id="{65BB87EA-71FF-45C3-9F9D-0CBB0A69C5A0}"/>
              </a:ext>
            </a:extLst>
          </p:cNvPr>
          <p:cNvSpPr txBox="1"/>
          <p:nvPr/>
        </p:nvSpPr>
        <p:spPr>
          <a:xfrm>
            <a:off x="737419" y="2045771"/>
            <a:ext cx="7934633" cy="2308324"/>
          </a:xfrm>
          <a:prstGeom prst="rect">
            <a:avLst/>
          </a:prstGeom>
          <a:noFill/>
        </p:spPr>
        <p:txBody>
          <a:bodyPr wrap="square">
            <a:spAutoFit/>
          </a:bodyPr>
          <a:lstStyle/>
          <a:p>
            <a:pPr marL="0" marR="0" hangingPunct="0">
              <a:spcBef>
                <a:spcPts val="120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GLOBAL FUNCTION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X=GLOBAL(x0,funcOrd)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=size(x0,1);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 X=ones(nx,1);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 X=[ones(nx,1) x0];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 X=[ones(nx,1) x0 x0.^2];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955644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62806F1-BE9B-4EBA-B7B4-FCF5054B8658}"/>
                  </a:ext>
                </a:extLst>
              </p:cNvPr>
              <p:cNvSpPr>
                <a:spLocks noGrp="1"/>
              </p:cNvSpPr>
              <p:nvPr>
                <p:ph type="body" sz="quarter" idx="10"/>
              </p:nvPr>
            </p:nvSpPr>
            <p:spPr/>
            <p:txBody>
              <a:bodyPr/>
              <a:lstStyle/>
              <a:p>
                <a:r>
                  <a:rPr lang="en-US" dirty="0"/>
                  <a:t>We need a function that can calculate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 </m:t>
                    </m:r>
                    <m:r>
                      <a:rPr lang="en-US" b="0" i="1" smtClean="0">
                        <a:latin typeface="Cambria Math" panose="02040503050406030204" pitchFamily="18" charset="0"/>
                      </a:rPr>
                      <m:t>𝜎</m:t>
                    </m:r>
                  </m:oMath>
                </a14:m>
                <a:r>
                  <a:rPr lang="en-US" dirty="0"/>
                  <a:t> for given hyperparameter </a:t>
                </a:r>
                <a14:m>
                  <m:oMath xmlns:m="http://schemas.openxmlformats.org/officeDocument/2006/math">
                    <m:r>
                      <a:rPr lang="en-US" b="0" i="1" smtClean="0">
                        <a:latin typeface="Cambria Math" panose="02040503050406030204" pitchFamily="18" charset="0"/>
                      </a:rPr>
                      <m:t>h</m:t>
                    </m:r>
                  </m:oMath>
                </a14:m>
                <a:endParaRPr lang="en-US" dirty="0"/>
              </a:p>
              <a:p>
                <a:endParaRPr lang="en-US" dirty="0"/>
              </a:p>
              <a:p>
                <a:endParaRPr lang="en-US" dirty="0"/>
              </a:p>
              <a:p>
                <a:endParaRPr lang="en-US" dirty="0"/>
              </a:p>
              <a:p>
                <a:pPr>
                  <a:lnSpc>
                    <a:spcPct val="200000"/>
                  </a:lnSpc>
                </a:pPr>
                <a:r>
                  <a:rPr lang="en-US" dirty="0"/>
                  <a:t>Correlation function</a:t>
                </a:r>
              </a:p>
            </p:txBody>
          </p:sp>
        </mc:Choice>
        <mc:Fallback xmlns="">
          <p:sp>
            <p:nvSpPr>
              <p:cNvPr id="2" name="Text Placeholder 1">
                <a:extLst>
                  <a:ext uri="{FF2B5EF4-FFF2-40B4-BE49-F238E27FC236}">
                    <a16:creationId xmlns:a16="http://schemas.microsoft.com/office/drawing/2014/main" id="{262806F1-BE9B-4EBA-B7B4-FCF5054B865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6142ECB-520C-44A1-BE63-06736DC669FA}"/>
              </a:ext>
            </a:extLst>
          </p:cNvPr>
          <p:cNvSpPr>
            <a:spLocks noGrp="1"/>
          </p:cNvSpPr>
          <p:nvPr>
            <p:ph type="title"/>
          </p:nvPr>
        </p:nvSpPr>
        <p:spPr/>
        <p:txBody>
          <a:bodyPr/>
          <a:lstStyle/>
          <a:p>
            <a:r>
              <a:rPr lang="en-US" dirty="0"/>
              <a:t>Optimization to Find Hyperparameter</a:t>
            </a:r>
          </a:p>
        </p:txBody>
      </p:sp>
      <p:sp>
        <p:nvSpPr>
          <p:cNvPr id="5" name="TextBox 4">
            <a:extLst>
              <a:ext uri="{FF2B5EF4-FFF2-40B4-BE49-F238E27FC236}">
                <a16:creationId xmlns:a16="http://schemas.microsoft.com/office/drawing/2014/main" id="{59A6B703-21ED-4C6D-89DE-AB1F25E17B38}"/>
              </a:ext>
            </a:extLst>
          </p:cNvPr>
          <p:cNvSpPr txBox="1"/>
          <p:nvPr/>
        </p:nvSpPr>
        <p:spPr>
          <a:xfrm>
            <a:off x="412955" y="1695032"/>
            <a:ext cx="8534399" cy="2031325"/>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R, THETA, and SIGMA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R,theta,sigma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theta=(X'*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sigma=sqrt(1/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A9336D4F-7977-4853-8EFF-EE4AF51BCC53}"/>
              </a:ext>
            </a:extLst>
          </p:cNvPr>
          <p:cNvSpPr txBox="1"/>
          <p:nvPr/>
        </p:nvSpPr>
        <p:spPr>
          <a:xfrm>
            <a:off x="412955" y="4241671"/>
            <a:ext cx="8426244" cy="2031325"/>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CORRELATION FUNCTION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R=CORREL(x0,h)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k=1:size(xTrain,1);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l=1:size(x0,1);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)=exp(-(norm(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(k,:)-x0(l,:))/h)^2);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547345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324240C-582B-473E-9730-B3AE4CD84387}"/>
                  </a:ext>
                </a:extLst>
              </p:cNvPr>
              <p:cNvSpPr>
                <a:spLocks noGrp="1"/>
              </p:cNvSpPr>
              <p:nvPr>
                <p:ph type="body" sz="quarter" idx="10"/>
              </p:nvPr>
            </p:nvSpPr>
            <p:spPr/>
            <p:txBody>
              <a:bodyPr/>
              <a:lstStyle/>
              <a:p>
                <a:r>
                  <a:rPr lang="en-US" dirty="0"/>
                  <a:t>Negative log-likelihood (we will minimize this function)</a:t>
                </a:r>
              </a:p>
              <a:p>
                <a:endParaRPr lang="en-US" dirty="0"/>
              </a:p>
              <a:p>
                <a:endParaRPr lang="en-US" dirty="0"/>
              </a:p>
              <a:p>
                <a:endParaRPr lang="en-US" dirty="0"/>
              </a:p>
              <a:p>
                <a:endParaRPr lang="en-US" dirty="0"/>
              </a:p>
              <a:p>
                <a:r>
                  <a:rPr lang="en-US" dirty="0"/>
                  <a:t>Calling GP</a:t>
                </a:r>
              </a:p>
              <a:p>
                <a:pPr lvl="1"/>
                <a:endParaRPr lang="en-US" dirty="0"/>
              </a:p>
              <a:p>
                <a:pPr lvl="1"/>
                <a:r>
                  <a:rPr lang="en-US" dirty="0" err="1">
                    <a:latin typeface="Courier New" panose="02070309020205020404" pitchFamily="49" charset="0"/>
                    <a:cs typeface="Courier New" panose="02070309020205020404" pitchFamily="49" charset="0"/>
                  </a:rPr>
                  <a:t>funcOrd</a:t>
                </a:r>
                <a:r>
                  <a:rPr lang="en-US" dirty="0"/>
                  <a:t> = 1 (linear global function)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r>
                      <a:rPr lang="en-US" b="0" i="1" smtClean="0">
                        <a:latin typeface="Cambria Math" panose="02040503050406030204" pitchFamily="18" charset="0"/>
                      </a:rPr>
                      <m:t>=0.05</m:t>
                    </m:r>
                  </m:oMath>
                </a14:m>
                <a:r>
                  <a:rPr lang="en-US" dirty="0"/>
                  <a:t>: initial value of hyperparameter</a:t>
                </a:r>
              </a:p>
            </p:txBody>
          </p:sp>
        </mc:Choice>
        <mc:Fallback xmlns="">
          <p:sp>
            <p:nvSpPr>
              <p:cNvPr id="2" name="Text Placeholder 1">
                <a:extLst>
                  <a:ext uri="{FF2B5EF4-FFF2-40B4-BE49-F238E27FC236}">
                    <a16:creationId xmlns:a16="http://schemas.microsoft.com/office/drawing/2014/main" id="{8324240C-582B-473E-9730-B3AE4CD8438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4F046CF-FC6C-4476-BCA3-7F0BB091A02C}"/>
              </a:ext>
            </a:extLst>
          </p:cNvPr>
          <p:cNvSpPr>
            <a:spLocks noGrp="1"/>
          </p:cNvSpPr>
          <p:nvPr>
            <p:ph type="title"/>
          </p:nvPr>
        </p:nvSpPr>
        <p:spPr/>
        <p:txBody>
          <a:bodyPr/>
          <a:lstStyle/>
          <a:p>
            <a:r>
              <a:rPr lang="en-US" dirty="0"/>
              <a:t>Calling GP</a:t>
            </a:r>
          </a:p>
        </p:txBody>
      </p:sp>
      <p:sp>
        <p:nvSpPr>
          <p:cNvPr id="5" name="TextBox 4">
            <a:extLst>
              <a:ext uri="{FF2B5EF4-FFF2-40B4-BE49-F238E27FC236}">
                <a16:creationId xmlns:a16="http://schemas.microsoft.com/office/drawing/2014/main" id="{CC678904-E5DF-4EFB-B1D8-261B9880C8B0}"/>
              </a:ext>
            </a:extLst>
          </p:cNvPr>
          <p:cNvSpPr txBox="1"/>
          <p:nvPr/>
        </p:nvSpPr>
        <p:spPr>
          <a:xfrm>
            <a:off x="597311" y="1290383"/>
            <a:ext cx="6858000" cy="1754326"/>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OBJECTIVE FUNCTION TO FIND 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objec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]=RTHESIG(h);</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objec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=log(sigma^(2*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)*det(R));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8" name="TextBox 7">
            <a:extLst>
              <a:ext uri="{FF2B5EF4-FFF2-40B4-BE49-F238E27FC236}">
                <a16:creationId xmlns:a16="http://schemas.microsoft.com/office/drawing/2014/main" id="{A88B8490-B27C-40E3-9E2C-30AA728D3AE1}"/>
              </a:ext>
            </a:extLst>
          </p:cNvPr>
          <p:cNvSpPr txBox="1"/>
          <p:nvPr/>
        </p:nvSpPr>
        <p:spPr>
          <a:xfrm>
            <a:off x="739263" y="4383003"/>
            <a:ext cx="4619932" cy="267381"/>
          </a:xfrm>
          <a:prstGeom prst="rect">
            <a:avLst/>
          </a:prstGeom>
          <a:noFill/>
        </p:spPr>
        <p:txBody>
          <a:bodyPr wrap="square">
            <a:spAutoFit/>
          </a:bodyPr>
          <a:lstStyle/>
          <a:p>
            <a:pPr marL="0" marR="0" hangingPunct="0">
              <a:lnSpc>
                <a:spcPts val="1100"/>
              </a:lnSpc>
              <a:spcBef>
                <a:spcPts val="1200"/>
              </a:spcBef>
              <a:spcAft>
                <a:spcPts val="120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=GP(1,0.05);</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822208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8C5F994-5EE4-44FC-A75C-8536C4FF27A9}"/>
                  </a:ext>
                </a:extLst>
              </p:cNvPr>
              <p:cNvSpPr>
                <a:spLocks noGrp="1"/>
              </p:cNvSpPr>
              <p:nvPr>
                <p:ph type="body" sz="quarter" idx="10"/>
              </p:nvPr>
            </p:nvSpPr>
            <p:spPr/>
            <p:txBody>
              <a:bodyPr/>
              <a:lstStyle/>
              <a:p>
                <a:r>
                  <a:rPr lang="en-US" dirty="0"/>
                  <a:t>Finding hyperparameter </a:t>
                </a:r>
                <a:r>
                  <a:rPr lang="en-US" dirty="0" err="1">
                    <a:latin typeface="Courier New" panose="02070309020205020404" pitchFamily="49" charset="0"/>
                    <a:cs typeface="Courier New" panose="02070309020205020404" pitchFamily="49" charset="0"/>
                  </a:rPr>
                  <a:t>hH</a:t>
                </a:r>
                <a:endParaRPr lang="en-US" dirty="0">
                  <a:latin typeface="Courier New" panose="02070309020205020404" pitchFamily="49" charset="0"/>
                  <a:cs typeface="Courier New" panose="02070309020205020404" pitchFamily="49" charset="0"/>
                </a:endParaRPr>
              </a:p>
              <a:p>
                <a:pPr lvl="1"/>
                <a:endParaRPr lang="en-US" dirty="0"/>
              </a:p>
              <a:p>
                <a:pPr lvl="1"/>
                <a:endParaRPr lang="en-US" dirty="0"/>
              </a:p>
              <a:p>
                <a:pPr lvl="1"/>
                <a:endParaRPr lang="en-US" dirty="0"/>
              </a:p>
              <a:p>
                <a:pPr lvl="1"/>
                <a:endParaRPr lang="en-US" dirty="0"/>
              </a:p>
              <a:p>
                <a:pPr lvl="1"/>
                <a:r>
                  <a:rPr lang="en-US" dirty="0"/>
                  <a:t>Starting from </a:t>
                </a:r>
                <a:r>
                  <a:rPr lang="en-US" dirty="0">
                    <a:latin typeface="Courier New" panose="02070309020205020404" pitchFamily="49" charset="0"/>
                    <a:cs typeface="Courier New" panose="02070309020205020404" pitchFamily="49" charset="0"/>
                  </a:rPr>
                  <a:t>h0</a:t>
                </a:r>
                <a:r>
                  <a:rPr lang="en-US" dirty="0"/>
                  <a:t>, find </a:t>
                </a:r>
                <a:r>
                  <a:rPr lang="en-US" dirty="0" err="1">
                    <a:latin typeface="Courier New" panose="02070309020205020404" pitchFamily="49" charset="0"/>
                    <a:cs typeface="Courier New" panose="02070309020205020404" pitchFamily="49" charset="0"/>
                  </a:rPr>
                  <a:t>hH</a:t>
                </a:r>
                <a:r>
                  <a:rPr lang="en-US" dirty="0"/>
                  <a:t> that minimizes the negative log-likelihood</a:t>
                </a:r>
              </a:p>
              <a:p>
                <a:pPr lvl="1"/>
                <a:r>
                  <a:rPr lang="en-US" dirty="0"/>
                  <a:t>The range of </a:t>
                </a:r>
                <a:r>
                  <a:rPr lang="en-US" dirty="0" err="1">
                    <a:latin typeface="Courier New" panose="02070309020205020404" pitchFamily="49" charset="0"/>
                    <a:cs typeface="Courier New" panose="02070309020205020404" pitchFamily="49" charset="0"/>
                  </a:rPr>
                  <a:t>hH</a:t>
                </a:r>
                <a:r>
                  <a:rPr lang="en-US" dirty="0"/>
                  <a:t> is limited between [-2, 2]: to prevent ridiculously large value of the scale parameter</a:t>
                </a:r>
              </a:p>
              <a:p>
                <a:pPr lvl="1"/>
                <a:r>
                  <a:rPr lang="en-US" dirty="0"/>
                  <a:t>Once </a:t>
                </a:r>
                <a:r>
                  <a:rPr lang="en-US" dirty="0" err="1">
                    <a:latin typeface="Courier New" panose="02070309020205020404" pitchFamily="49" charset="0"/>
                    <a:cs typeface="Courier New" panose="02070309020205020404" pitchFamily="49" charset="0"/>
                  </a:rPr>
                  <a:t>hH</a:t>
                </a:r>
                <a:r>
                  <a:rPr lang="en-US" dirty="0"/>
                  <a:t> is found, use it to calculate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𝜎</m:t>
                    </m:r>
                  </m:oMath>
                </a14:m>
                <a:endParaRPr lang="en-US" dirty="0"/>
              </a:p>
              <a:p>
                <a:r>
                  <a:rPr lang="en-US" dirty="0"/>
                  <a:t>Finding hyperparameter is equivalent to training the GP model</a:t>
                </a:r>
              </a:p>
            </p:txBody>
          </p:sp>
        </mc:Choice>
        <mc:Fallback xmlns="">
          <p:sp>
            <p:nvSpPr>
              <p:cNvPr id="2" name="Text Placeholder 1">
                <a:extLst>
                  <a:ext uri="{FF2B5EF4-FFF2-40B4-BE49-F238E27FC236}">
                    <a16:creationId xmlns:a16="http://schemas.microsoft.com/office/drawing/2014/main" id="{58C5F994-5EE4-44FC-A75C-8536C4FF27A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19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D93218D-8762-4466-AAF7-172E0573EFBB}"/>
              </a:ext>
            </a:extLst>
          </p:cNvPr>
          <p:cNvSpPr>
            <a:spLocks noGrp="1"/>
          </p:cNvSpPr>
          <p:nvPr>
            <p:ph type="title"/>
          </p:nvPr>
        </p:nvSpPr>
        <p:spPr/>
        <p:txBody>
          <a:bodyPr/>
          <a:lstStyle/>
          <a:p>
            <a:r>
              <a:rPr lang="en-US" dirty="0"/>
              <a:t>Prognosis using GP</a:t>
            </a:r>
          </a:p>
        </p:txBody>
      </p:sp>
      <p:sp>
        <p:nvSpPr>
          <p:cNvPr id="5" name="TextBox 4">
            <a:extLst>
              <a:ext uri="{FF2B5EF4-FFF2-40B4-BE49-F238E27FC236}">
                <a16:creationId xmlns:a16="http://schemas.microsoft.com/office/drawing/2014/main" id="{79FE6079-8966-410A-8AB6-38A6FE282C9C}"/>
              </a:ext>
            </a:extLst>
          </p:cNvPr>
          <p:cNvSpPr txBox="1"/>
          <p:nvPr/>
        </p:nvSpPr>
        <p:spPr>
          <a:xfrm>
            <a:off x="304799" y="1332085"/>
            <a:ext cx="8534399" cy="2031325"/>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PROGNOSIS using GP</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X=GLOBAL(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Determine Hyperparameter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=size(yTrain,1)-size(X,2);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hMax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=2;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hBound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hMax</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*ones(1,length(h0));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fmincon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(@FUNC,h0,[],[],[],[],-hBound,hBound);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R,thetaH,sigmaH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]=RTHESIG(</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hH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R, Theta, and Sigma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20083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5F78246-32B9-4801-B9CF-12A73DD073A6}"/>
                  </a:ext>
                </a:extLst>
              </p:cNvPr>
              <p:cNvSpPr>
                <a:spLocks noGrp="1"/>
              </p:cNvSpPr>
              <p:nvPr>
                <p:ph type="body" sz="quarter" idx="10"/>
              </p:nvPr>
            </p:nvSpPr>
            <p:spPr/>
            <p:txBody>
              <a:bodyPr/>
              <a:lstStyle/>
              <a:p>
                <a:r>
                  <a:rPr lang="en-US" dirty="0"/>
                  <a:t>A mathematical model output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is a function of input variables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parameters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r>
                  <a:rPr lang="en-US" dirty="0"/>
                  <a:t>the mathematical model form must be determined first</a:t>
                </a:r>
              </a:p>
              <a:p>
                <a:r>
                  <a:rPr lang="en-US" dirty="0"/>
                  <a:t>Model parameters are identified using training data via optimization</a:t>
                </a:r>
              </a:p>
              <a:p>
                <a:pPr lvl="1"/>
                <a:r>
                  <a:rPr lang="en-US" dirty="0"/>
                  <a:t>data are obtained under various usage conditions or at previous times under a given usage condition</a:t>
                </a:r>
              </a:p>
              <a:p>
                <a:pPr lvl="1"/>
                <a:r>
                  <a:rPr lang="en-US" dirty="0"/>
                  <a:t>many sets of training data are required to prevent overfitting</a:t>
                </a:r>
              </a:p>
              <a:p>
                <a:r>
                  <a:rPr lang="en-US" dirty="0"/>
                  <a:t>Future degradation state is predicted based on the identified parameters and the mathematical model</a:t>
                </a:r>
              </a:p>
            </p:txBody>
          </p:sp>
        </mc:Choice>
        <mc:Fallback xmlns="">
          <p:sp>
            <p:nvSpPr>
              <p:cNvPr id="2" name="Text Placeholder 1">
                <a:extLst>
                  <a:ext uri="{FF2B5EF4-FFF2-40B4-BE49-F238E27FC236}">
                    <a16:creationId xmlns:a16="http://schemas.microsoft.com/office/drawing/2014/main" id="{65F78246-32B9-4801-B9CF-12A73DD073A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457" r="-8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78D3C4E-0AC5-4A7A-B7D5-09836B26D4E1}"/>
              </a:ext>
            </a:extLst>
          </p:cNvPr>
          <p:cNvSpPr>
            <a:spLocks noGrp="1"/>
          </p:cNvSpPr>
          <p:nvPr>
            <p:ph type="title"/>
          </p:nvPr>
        </p:nvSpPr>
        <p:spPr/>
        <p:txBody>
          <a:bodyPr/>
          <a:lstStyle/>
          <a:p>
            <a:r>
              <a:rPr lang="en-US" dirty="0"/>
              <a:t>Review of Data-Driven Approaches</a:t>
            </a:r>
          </a:p>
        </p:txBody>
      </p:sp>
      <p:pic>
        <p:nvPicPr>
          <p:cNvPr id="4" name="그림 8">
            <a:extLst>
              <a:ext uri="{FF2B5EF4-FFF2-40B4-BE49-F238E27FC236}">
                <a16:creationId xmlns:a16="http://schemas.microsoft.com/office/drawing/2014/main" id="{F9A58E26-33C6-48C8-8D9F-132C556AE17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88141" y="4518338"/>
            <a:ext cx="4795432" cy="1882462"/>
          </a:xfrm>
          <a:prstGeom prst="rect">
            <a:avLst/>
          </a:prstGeom>
        </p:spPr>
      </p:pic>
    </p:spTree>
    <p:extLst>
      <p:ext uri="{BB962C8B-B14F-4D97-AF65-F5344CB8AC3E}">
        <p14:creationId xmlns:p14="http://schemas.microsoft.com/office/powerpoint/2010/main" val="1753442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1A9DA03-45F0-4032-ACA5-75B34586B23D}"/>
                  </a:ext>
                </a:extLst>
              </p:cNvPr>
              <p:cNvSpPr>
                <a:spLocks noGrp="1"/>
              </p:cNvSpPr>
              <p:nvPr>
                <p:ph type="body" sz="quarter" idx="10"/>
              </p:nvPr>
            </p:nvSpPr>
            <p:spPr/>
            <p:txBody>
              <a:bodyPr/>
              <a:lstStyle/>
              <a:p>
                <a:r>
                  <a:rPr lang="en-US" dirty="0"/>
                  <a:t>Prediction using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𝜃</m:t>
                    </m:r>
                    <m:r>
                      <a:rPr lang="en-US" b="0" i="1"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𝜎</m:t>
                    </m:r>
                  </m:oMath>
                </a14:m>
                <a:endParaRPr lang="en-US" dirty="0"/>
              </a:p>
              <a:p>
                <a:pPr lvl="1"/>
                <a:r>
                  <a:rPr lang="en-US" dirty="0"/>
                  <a:t>GP simulation calculates mean, </a:t>
                </a:r>
                <a:r>
                  <a:rPr lang="en-US" dirty="0" err="1">
                    <a:latin typeface="Courier New" panose="02070309020205020404" pitchFamily="49" charset="0"/>
                    <a:cs typeface="Courier New" panose="02070309020205020404" pitchFamily="49" charset="0"/>
                  </a:rPr>
                  <a:t>zMean</a:t>
                </a:r>
                <a:r>
                  <a:rPr lang="en-US" dirty="0"/>
                  <a:t>, and STD, </a:t>
                </a:r>
                <a:r>
                  <a:rPr lang="en-US" dirty="0" err="1">
                    <a:latin typeface="Courier New" panose="02070309020205020404" pitchFamily="49" charset="0"/>
                    <a:cs typeface="Courier New" panose="02070309020205020404" pitchFamily="49" charset="0"/>
                  </a:rPr>
                  <a:t>zSig</a:t>
                </a:r>
                <a:endParaRPr lang="en-US" dirty="0">
                  <a:latin typeface="Courier New" panose="02070309020205020404" pitchFamily="49" charset="0"/>
                  <a:cs typeface="Courier New" panose="02070309020205020404" pitchFamily="49" charset="0"/>
                </a:endParaRPr>
              </a:p>
              <a:p>
                <a:pPr lvl="1"/>
                <a:endParaRPr lang="en-US" dirty="0"/>
              </a:p>
            </p:txBody>
          </p:sp>
        </mc:Choice>
        <mc:Fallback xmlns="">
          <p:sp>
            <p:nvSpPr>
              <p:cNvPr id="2" name="Text Placeholder 1">
                <a:extLst>
                  <a:ext uri="{FF2B5EF4-FFF2-40B4-BE49-F238E27FC236}">
                    <a16:creationId xmlns:a16="http://schemas.microsoft.com/office/drawing/2014/main" id="{A1A9DA03-45F0-4032-ACA5-75B34586B23D}"/>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5DD8B7E-0042-42E2-B35E-510B2C1E2229}"/>
              </a:ext>
            </a:extLst>
          </p:cNvPr>
          <p:cNvSpPr>
            <a:spLocks noGrp="1"/>
          </p:cNvSpPr>
          <p:nvPr>
            <p:ph type="title"/>
          </p:nvPr>
        </p:nvSpPr>
        <p:spPr/>
        <p:txBody>
          <a:bodyPr/>
          <a:lstStyle/>
          <a:p>
            <a:r>
              <a:rPr lang="en-US" dirty="0"/>
              <a:t>GP Simulation</a:t>
            </a:r>
          </a:p>
        </p:txBody>
      </p:sp>
      <p:sp>
        <p:nvSpPr>
          <p:cNvPr id="5" name="TextBox 4">
            <a:extLst>
              <a:ext uri="{FF2B5EF4-FFF2-40B4-BE49-F238E27FC236}">
                <a16:creationId xmlns:a16="http://schemas.microsoft.com/office/drawing/2014/main" id="{FD126536-E923-477F-91EB-B115706369EA}"/>
              </a:ext>
            </a:extLst>
          </p:cNvPr>
          <p:cNvSpPr txBox="1"/>
          <p:nvPr/>
        </p:nvSpPr>
        <p:spPr>
          <a:xfrm>
            <a:off x="436305" y="1849785"/>
            <a:ext cx="8123903" cy="2862322"/>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GP SIMULATION at NEW INPUTS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]=GPSIM(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x,funcOrd,h,R,theta,sigma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xi=GLOBAL(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x,funcOrd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r=CORREL(</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=xi*</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theta+r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-X*theta);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w=</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*X)\(xi'-X'*</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Rinv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=sigma*sqrt(w'*R*w-2*w'*r+1);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CBC28E19-BC9F-44D5-B281-3FE7D033C0B0}"/>
              </a:ext>
            </a:extLst>
          </p:cNvPr>
          <p:cNvSpPr txBox="1"/>
          <p:nvPr/>
        </p:nvSpPr>
        <p:spPr>
          <a:xfrm>
            <a:off x="436305" y="4621161"/>
            <a:ext cx="8534400" cy="2031325"/>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2 (Input Matrix for Prediction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k=1:length(time(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Degradation Prediction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=time0(ny-1+k);</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GPSIM(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xNew,funcOrd,hH,R,thetaH,sigmaH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911951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27017-BD79-49FA-BECF-02DCC2B779F5}"/>
              </a:ext>
            </a:extLst>
          </p:cNvPr>
          <p:cNvSpPr>
            <a:spLocks noGrp="1"/>
          </p:cNvSpPr>
          <p:nvPr>
            <p:ph type="body" sz="quarter" idx="10"/>
          </p:nvPr>
        </p:nvSpPr>
        <p:spPr/>
        <p:txBody>
          <a:bodyPr/>
          <a:lstStyle/>
          <a:p>
            <a:r>
              <a:rPr lang="en-US" dirty="0"/>
              <a:t>Student’s t-distribution to generate samples of prediction</a:t>
            </a:r>
          </a:p>
          <a:p>
            <a:pPr lvl="1"/>
            <a:endParaRPr lang="en-US" dirty="0"/>
          </a:p>
          <a:p>
            <a:pPr lvl="1"/>
            <a:endParaRPr lang="en-US" dirty="0"/>
          </a:p>
          <a:p>
            <a:pPr lvl="1"/>
            <a:r>
              <a:rPr lang="en-US" dirty="0"/>
              <a:t>Need to </a:t>
            </a:r>
            <a:r>
              <a:rPr lang="en-US" dirty="0" err="1"/>
              <a:t>unscale</a:t>
            </a:r>
            <a:endParaRPr lang="en-US" dirty="0"/>
          </a:p>
          <a:p>
            <a:r>
              <a:rPr lang="en-US" dirty="0"/>
              <a:t>Postprocessing</a:t>
            </a:r>
          </a:p>
          <a:p>
            <a:pPr lvl="1"/>
            <a:endParaRPr lang="en-US" dirty="0"/>
          </a:p>
          <a:p>
            <a:pPr lvl="1"/>
            <a:endParaRPr lang="en-US" dirty="0"/>
          </a:p>
          <a:p>
            <a:pPr lvl="1"/>
            <a:r>
              <a:rPr lang="en-US" dirty="0"/>
              <a:t>No model parameters for data-driven prognostics</a:t>
            </a:r>
          </a:p>
        </p:txBody>
      </p:sp>
      <p:sp>
        <p:nvSpPr>
          <p:cNvPr id="3" name="Title 2">
            <a:extLst>
              <a:ext uri="{FF2B5EF4-FFF2-40B4-BE49-F238E27FC236}">
                <a16:creationId xmlns:a16="http://schemas.microsoft.com/office/drawing/2014/main" id="{E8674AA2-30A2-4AA8-9A96-B87BE723E1DB}"/>
              </a:ext>
            </a:extLst>
          </p:cNvPr>
          <p:cNvSpPr>
            <a:spLocks noGrp="1"/>
          </p:cNvSpPr>
          <p:nvPr>
            <p:ph type="title"/>
          </p:nvPr>
        </p:nvSpPr>
        <p:spPr/>
        <p:txBody>
          <a:bodyPr/>
          <a:lstStyle/>
          <a:p>
            <a:r>
              <a:rPr lang="en-US" dirty="0"/>
              <a:t>Prediction Uncertainty and Postprocessing</a:t>
            </a:r>
          </a:p>
        </p:txBody>
      </p:sp>
      <p:sp>
        <p:nvSpPr>
          <p:cNvPr id="5" name="TextBox 4">
            <a:extLst>
              <a:ext uri="{FF2B5EF4-FFF2-40B4-BE49-F238E27FC236}">
                <a16:creationId xmlns:a16="http://schemas.microsoft.com/office/drawing/2014/main" id="{BAAB00EB-1A0E-4FE2-AE24-C10BA85384DE}"/>
              </a:ext>
            </a:extLst>
          </p:cNvPr>
          <p:cNvSpPr txBox="1"/>
          <p:nvPr/>
        </p:nvSpPr>
        <p:spPr>
          <a:xfrm>
            <a:off x="304800" y="1259278"/>
            <a:ext cx="8534400" cy="1200329"/>
          </a:xfrm>
          <a:prstGeom prst="rect">
            <a:avLst/>
          </a:prstGeom>
          <a:noFill/>
        </p:spPr>
        <p:txBody>
          <a:bodyPr wrap="square">
            <a:spAutoFit/>
          </a:bodyPr>
          <a:lstStyle/>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tDist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dof,size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(zMean,1),ns);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Prediction Uncertainty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(zMean,1,ns)+</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tDist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repmat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(zSig,1,ns);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=zHat0*(</a:t>
            </a:r>
            <a:r>
              <a:rPr lang="es-E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max</a:t>
            </a:r>
            <a:r>
              <a:rPr lang="es-E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(y)-min(y))+min(y);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28C8EABA-4EE7-436B-B34D-351979C3322C}"/>
              </a:ext>
            </a:extLst>
          </p:cNvPr>
          <p:cNvSpPr txBox="1"/>
          <p:nvPr/>
        </p:nvSpPr>
        <p:spPr>
          <a:xfrm>
            <a:off x="304800" y="3506873"/>
            <a:ext cx="8632723" cy="923330"/>
          </a:xfrm>
          <a:prstGeom prst="rect">
            <a:avLst/>
          </a:prstGeom>
          <a:noFill/>
        </p:spPr>
        <p:txBody>
          <a:bodyPr wrap="square">
            <a:spAutoFit/>
          </a:bodyPr>
          <a:lstStyle/>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POST-PROCESSING</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RUL &amp; Result </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Disp</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Name=[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num2str(time(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save(Name);</a:t>
            </a:r>
            <a:endParaRPr lang="en-US" dirty="0"/>
          </a:p>
        </p:txBody>
      </p:sp>
    </p:spTree>
    <p:extLst>
      <p:ext uri="{BB962C8B-B14F-4D97-AF65-F5344CB8AC3E}">
        <p14:creationId xmlns:p14="http://schemas.microsoft.com/office/powerpoint/2010/main" val="1828853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4B101-24C4-4E74-B0DC-264ADD04990E}"/>
              </a:ext>
            </a:extLst>
          </p:cNvPr>
          <p:cNvSpPr>
            <a:spLocks noGrp="1"/>
          </p:cNvSpPr>
          <p:nvPr>
            <p:ph type="body" sz="quarter" idx="10"/>
          </p:nvPr>
        </p:nvSpPr>
        <p:spPr>
          <a:xfrm>
            <a:off x="304800" y="774200"/>
            <a:ext cx="8534400" cy="870245"/>
          </a:xfrm>
        </p:spPr>
        <p:txBody>
          <a:bodyPr/>
          <a:lstStyle/>
          <a:p>
            <a:pPr marL="0" marR="0" indent="0" algn="just" hangingPunct="0">
              <a:spcBef>
                <a:spcPts val="0"/>
              </a:spcBef>
              <a:spcAft>
                <a:spcPts val="0"/>
              </a:spcAft>
              <a:buNone/>
            </a:pPr>
            <a:r>
              <a:rPr lang="en-US" sz="1800" dirty="0">
                <a:effectLst/>
                <a:latin typeface="Courier New" panose="02070309020205020404" pitchFamily="49" charset="0"/>
                <a:ea typeface="Malgun Gothic" panose="020B0503020000020004" pitchFamily="34" charset="-127"/>
                <a:cs typeface="Times New Roman" panose="02020603050405020304" pitchFamily="18" charset="0"/>
              </a:rPr>
              <a:t>Percentiles of RUL at 45 Cycles</a:t>
            </a:r>
            <a:endParaRPr lang="en-US" sz="1800" dirty="0">
              <a:effectLst/>
              <a:latin typeface="Times" panose="02020603050405020304" pitchFamily="18" charset="0"/>
              <a:ea typeface="Malgun Gothic" panose="020B0503020000020004" pitchFamily="34" charset="-127"/>
              <a:cs typeface="Times New Roman" panose="02020603050405020304" pitchFamily="18" charset="0"/>
            </a:endParaRPr>
          </a:p>
          <a:p>
            <a:pPr marL="0" marR="0" indent="0" algn="just" hangingPunct="0">
              <a:spcBef>
                <a:spcPts val="0"/>
              </a:spcBef>
              <a:spcAft>
                <a:spcPts val="0"/>
              </a:spcAft>
              <a:buNone/>
            </a:pPr>
            <a:r>
              <a:rPr lang="en-US" sz="1800" dirty="0">
                <a:effectLst/>
                <a:latin typeface="Courier New" panose="02070309020205020404" pitchFamily="49" charset="0"/>
                <a:ea typeface="Malgun Gothic" panose="020B0503020000020004" pitchFamily="34" charset="-127"/>
                <a:cs typeface="Times New Roman" panose="02020603050405020304" pitchFamily="18" charset="0"/>
              </a:rPr>
              <a:t> 5th: 39.5361,  50th (median): 49.9718,  95th: 58.7455</a:t>
            </a:r>
            <a:r>
              <a:rPr lang="en-US" sz="1800" dirty="0">
                <a:effectLst/>
                <a:latin typeface="Times" panose="02020603050405020304" pitchFamily="18" charset="0"/>
                <a:ea typeface="Malgun Gothic" panose="020B0503020000020004" pitchFamily="34" charset="-127"/>
                <a:cs typeface="Times New Roman" panose="02020603050405020304" pitchFamily="18" charset="0"/>
              </a:rPr>
              <a:t>.</a:t>
            </a:r>
          </a:p>
          <a:p>
            <a:endParaRPr lang="en-US" dirty="0"/>
          </a:p>
        </p:txBody>
      </p:sp>
      <p:sp>
        <p:nvSpPr>
          <p:cNvPr id="3" name="Title 2">
            <a:extLst>
              <a:ext uri="{FF2B5EF4-FFF2-40B4-BE49-F238E27FC236}">
                <a16:creationId xmlns:a16="http://schemas.microsoft.com/office/drawing/2014/main" id="{2B94ABB3-E0E4-4E95-BDF7-B21361EAD050}"/>
              </a:ext>
            </a:extLst>
          </p:cNvPr>
          <p:cNvSpPr>
            <a:spLocks noGrp="1"/>
          </p:cNvSpPr>
          <p:nvPr>
            <p:ph type="title"/>
          </p:nvPr>
        </p:nvSpPr>
        <p:spPr/>
        <p:txBody>
          <a:bodyPr/>
          <a:lstStyle/>
          <a:p>
            <a:r>
              <a:rPr lang="en-US" dirty="0"/>
              <a:t>Ex) Degradation and RUL of Battery Prognostics</a:t>
            </a:r>
          </a:p>
        </p:txBody>
      </p:sp>
      <p:pic>
        <p:nvPicPr>
          <p:cNvPr id="4" name="그림 6">
            <a:extLst>
              <a:ext uri="{FF2B5EF4-FFF2-40B4-BE49-F238E27FC236}">
                <a16:creationId xmlns:a16="http://schemas.microsoft.com/office/drawing/2014/main" id="{16DA557C-6FEA-4F2D-9D51-71E43E7632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42" y="2125821"/>
            <a:ext cx="3699139" cy="2774638"/>
          </a:xfrm>
          <a:prstGeom prst="rect">
            <a:avLst/>
          </a:prstGeom>
          <a:noFill/>
          <a:ln>
            <a:noFill/>
          </a:ln>
        </p:spPr>
      </p:pic>
      <p:pic>
        <p:nvPicPr>
          <p:cNvPr id="5" name="그림 9">
            <a:extLst>
              <a:ext uri="{FF2B5EF4-FFF2-40B4-BE49-F238E27FC236}">
                <a16:creationId xmlns:a16="http://schemas.microsoft.com/office/drawing/2014/main" id="{ED1E66E7-68AA-4CA7-880C-534F095A297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834" y="2015176"/>
            <a:ext cx="3624524" cy="2717003"/>
          </a:xfrm>
          <a:prstGeom prst="rect">
            <a:avLst/>
          </a:prstGeom>
          <a:noFill/>
          <a:ln>
            <a:noFill/>
          </a:ln>
        </p:spPr>
      </p:pic>
    </p:spTree>
    <p:extLst>
      <p:ext uri="{BB962C8B-B14F-4D97-AF65-F5344CB8AC3E}">
        <p14:creationId xmlns:p14="http://schemas.microsoft.com/office/powerpoint/2010/main" val="1269294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Neural Network Model</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99123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89F57-5914-4D65-BCE1-40B172F2440D}"/>
              </a:ext>
            </a:extLst>
          </p:cNvPr>
          <p:cNvSpPr>
            <a:spLocks noGrp="1"/>
          </p:cNvSpPr>
          <p:nvPr>
            <p:ph type="body" sz="quarter" idx="10"/>
          </p:nvPr>
        </p:nvSpPr>
        <p:spPr>
          <a:xfrm>
            <a:off x="304800" y="774200"/>
            <a:ext cx="8583478" cy="5626600"/>
          </a:xfrm>
        </p:spPr>
        <p:txBody>
          <a:bodyPr/>
          <a:lstStyle/>
          <a:p>
            <a:r>
              <a:rPr lang="en-US" dirty="0"/>
              <a:t>Computing systems vaguely inspired by the biological neural networks that constitute animal </a:t>
            </a:r>
            <a:r>
              <a:rPr lang="en-US" dirty="0">
                <a:solidFill>
                  <a:srgbClr val="FF0000"/>
                </a:solidFill>
              </a:rPr>
              <a:t>brains</a:t>
            </a:r>
          </a:p>
          <a:p>
            <a:pPr lvl="1"/>
            <a:r>
              <a:rPr lang="en-US" dirty="0"/>
              <a:t>The data structures and functionality of neural nets are designed to simulate associative </a:t>
            </a:r>
            <a:r>
              <a:rPr lang="en-US" dirty="0">
                <a:solidFill>
                  <a:srgbClr val="FF0000"/>
                </a:solidFill>
              </a:rPr>
              <a:t>memory</a:t>
            </a:r>
          </a:p>
          <a:p>
            <a:pPr lvl="1"/>
            <a:r>
              <a:rPr lang="en-US" dirty="0"/>
              <a:t>Learn by processing input and output data (</a:t>
            </a:r>
            <a:r>
              <a:rPr lang="en-US" dirty="0">
                <a:solidFill>
                  <a:srgbClr val="FF0000"/>
                </a:solidFill>
              </a:rPr>
              <a:t>samples</a:t>
            </a:r>
            <a:r>
              <a:rPr lang="en-US" dirty="0"/>
              <a:t>)</a:t>
            </a:r>
          </a:p>
          <a:p>
            <a:pPr lvl="1"/>
            <a:r>
              <a:rPr lang="en-US" dirty="0"/>
              <a:t>After learn by enough data, neural nets can predict results from inputs</a:t>
            </a:r>
          </a:p>
          <a:p>
            <a:r>
              <a:rPr lang="en-US" dirty="0"/>
              <a:t>Relationship between the </a:t>
            </a:r>
            <a:r>
              <a:rPr lang="en-US" dirty="0">
                <a:solidFill>
                  <a:srgbClr val="FF0000"/>
                </a:solidFill>
              </a:rPr>
              <a:t>number</a:t>
            </a:r>
            <a:r>
              <a:rPr lang="en-US" dirty="0"/>
              <a:t> and </a:t>
            </a:r>
            <a:r>
              <a:rPr lang="en-US" dirty="0">
                <a:solidFill>
                  <a:srgbClr val="FF0000"/>
                </a:solidFill>
              </a:rPr>
              <a:t>diversity</a:t>
            </a:r>
            <a:r>
              <a:rPr lang="en-US" dirty="0"/>
              <a:t> of samples processed by a neural net and the prediction accuracy</a:t>
            </a:r>
          </a:p>
          <a:p>
            <a:r>
              <a:rPr lang="en-US" dirty="0"/>
              <a:t>Fancy description, but basically neural network is a kind of </a:t>
            </a:r>
            <a:r>
              <a:rPr lang="en-US" dirty="0">
                <a:solidFill>
                  <a:srgbClr val="FF0000"/>
                </a:solidFill>
              </a:rPr>
              <a:t>surrogate</a:t>
            </a:r>
            <a:r>
              <a:rPr lang="en-US" dirty="0"/>
              <a:t> model</a:t>
            </a:r>
          </a:p>
          <a:p>
            <a:pPr lvl="1"/>
            <a:r>
              <a:rPr lang="en-US" dirty="0"/>
              <a:t>Determine (train) unknown parameters using samples and predict</a:t>
            </a:r>
          </a:p>
        </p:txBody>
      </p:sp>
      <p:sp>
        <p:nvSpPr>
          <p:cNvPr id="3" name="Title 2">
            <a:extLst>
              <a:ext uri="{FF2B5EF4-FFF2-40B4-BE49-F238E27FC236}">
                <a16:creationId xmlns:a16="http://schemas.microsoft.com/office/drawing/2014/main" id="{73BF164E-010D-40B0-8821-3C33A8F613CC}"/>
              </a:ext>
            </a:extLst>
          </p:cNvPr>
          <p:cNvSpPr>
            <a:spLocks noGrp="1"/>
          </p:cNvSpPr>
          <p:nvPr>
            <p:ph type="title"/>
          </p:nvPr>
        </p:nvSpPr>
        <p:spPr/>
        <p:txBody>
          <a:bodyPr/>
          <a:lstStyle/>
          <a:p>
            <a:r>
              <a:rPr lang="en-US" dirty="0"/>
              <a:t>Artificial neural network</a:t>
            </a:r>
          </a:p>
        </p:txBody>
      </p:sp>
    </p:spTree>
    <p:extLst>
      <p:ext uri="{BB962C8B-B14F-4D97-AF65-F5344CB8AC3E}">
        <p14:creationId xmlns:p14="http://schemas.microsoft.com/office/powerpoint/2010/main" val="2586858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6D1D0-A275-4FE3-9326-E8058B0A03D8}"/>
              </a:ext>
            </a:extLst>
          </p:cNvPr>
          <p:cNvSpPr>
            <a:spLocks noGrp="1"/>
          </p:cNvSpPr>
          <p:nvPr>
            <p:ph type="body" sz="quarter" idx="10"/>
          </p:nvPr>
        </p:nvSpPr>
        <p:spPr/>
        <p:txBody>
          <a:bodyPr/>
          <a:lstStyle/>
          <a:p>
            <a:r>
              <a:rPr lang="en-US" dirty="0"/>
              <a:t>based on a collection of connected units or </a:t>
            </a:r>
            <a:r>
              <a:rPr lang="en-US" dirty="0">
                <a:solidFill>
                  <a:srgbClr val="FF0000"/>
                </a:solidFill>
              </a:rPr>
              <a:t>nodes</a:t>
            </a:r>
            <a:r>
              <a:rPr lang="en-US" dirty="0"/>
              <a:t> called artificial neurons</a:t>
            </a:r>
          </a:p>
          <a:p>
            <a:pPr lvl="1"/>
            <a:r>
              <a:rPr lang="en-US" dirty="0"/>
              <a:t>loosely model the neurons in a biological brain</a:t>
            </a:r>
          </a:p>
          <a:p>
            <a:pPr lvl="1"/>
            <a:r>
              <a:rPr lang="en-US" dirty="0"/>
              <a:t>Each connection can transmit a signal to other neurons</a:t>
            </a:r>
          </a:p>
          <a:p>
            <a:pPr lvl="1"/>
            <a:r>
              <a:rPr lang="en-US" dirty="0"/>
              <a:t>A neuron receives a signal then processes it and sends the signal to the neurons connected to it</a:t>
            </a:r>
          </a:p>
          <a:p>
            <a:r>
              <a:rPr lang="en-US" dirty="0"/>
              <a:t>Implementation</a:t>
            </a:r>
          </a:p>
          <a:p>
            <a:pPr lvl="1"/>
            <a:r>
              <a:rPr lang="en-US" dirty="0"/>
              <a:t>"signal" at a connection is a real number, and the output of each neuron is computed by a nonlinear function of the sum of its inputs</a:t>
            </a:r>
          </a:p>
          <a:p>
            <a:pPr lvl="1"/>
            <a:r>
              <a:rPr lang="en-US" dirty="0"/>
              <a:t>Neurons typically have a weight that adjusts as learning proceeds</a:t>
            </a:r>
          </a:p>
          <a:p>
            <a:pPr lvl="1"/>
            <a:r>
              <a:rPr lang="en-US" dirty="0"/>
              <a:t>Input layer (inputs), hidden layer (not shown), and output layer (prediction)</a:t>
            </a:r>
          </a:p>
        </p:txBody>
      </p:sp>
      <p:sp>
        <p:nvSpPr>
          <p:cNvPr id="3" name="Title 2">
            <a:extLst>
              <a:ext uri="{FF2B5EF4-FFF2-40B4-BE49-F238E27FC236}">
                <a16:creationId xmlns:a16="http://schemas.microsoft.com/office/drawing/2014/main" id="{09CF3DE5-89BD-4EC0-8D6C-0533600D9E14}"/>
              </a:ext>
            </a:extLst>
          </p:cNvPr>
          <p:cNvSpPr>
            <a:spLocks noGrp="1"/>
          </p:cNvSpPr>
          <p:nvPr>
            <p:ph type="title"/>
          </p:nvPr>
        </p:nvSpPr>
        <p:spPr/>
        <p:txBody>
          <a:bodyPr/>
          <a:lstStyle/>
          <a:p>
            <a:r>
              <a:rPr lang="en-US" dirty="0"/>
              <a:t>Artificial neural network </a:t>
            </a:r>
            <a:r>
              <a:rPr lang="en-US" i="1" dirty="0"/>
              <a:t>cont.</a:t>
            </a:r>
          </a:p>
        </p:txBody>
      </p:sp>
    </p:spTree>
    <p:extLst>
      <p:ext uri="{BB962C8B-B14F-4D97-AF65-F5344CB8AC3E}">
        <p14:creationId xmlns:p14="http://schemas.microsoft.com/office/powerpoint/2010/main" val="719339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69FAA-F38C-4460-8ACD-8D331634CAC3}"/>
              </a:ext>
            </a:extLst>
          </p:cNvPr>
          <p:cNvSpPr>
            <a:spLocks noGrp="1"/>
          </p:cNvSpPr>
          <p:nvPr>
            <p:ph type="body" sz="quarter" idx="10"/>
          </p:nvPr>
        </p:nvSpPr>
        <p:spPr/>
        <p:txBody>
          <a:bodyPr/>
          <a:lstStyle/>
          <a:p>
            <a:r>
              <a:rPr lang="en-US" dirty="0"/>
              <a:t>part of a broader family of machine learning methods based on artificial neural networks with representation learning</a:t>
            </a:r>
          </a:p>
          <a:p>
            <a:pPr lvl="1"/>
            <a:r>
              <a:rPr lang="en-US" dirty="0"/>
              <a:t>Learning can be supervised, semi-supervised or unsupervised</a:t>
            </a:r>
          </a:p>
          <a:p>
            <a:r>
              <a:rPr lang="en-US" dirty="0"/>
              <a:t>The adjective "</a:t>
            </a:r>
            <a:r>
              <a:rPr lang="en-US" dirty="0">
                <a:solidFill>
                  <a:srgbClr val="FF0000"/>
                </a:solidFill>
              </a:rPr>
              <a:t>deep</a:t>
            </a:r>
            <a:r>
              <a:rPr lang="en-US" dirty="0"/>
              <a:t>" comes from the use of multiple layers in the network</a:t>
            </a:r>
          </a:p>
          <a:p>
            <a:pPr lvl="1"/>
            <a:r>
              <a:rPr lang="en-US" dirty="0"/>
              <a:t>Deep learning is a modern variation </a:t>
            </a:r>
            <a:br>
              <a:rPr lang="en-US" dirty="0"/>
            </a:br>
            <a:r>
              <a:rPr lang="en-US" dirty="0"/>
              <a:t>which is concerned with an unbounded </a:t>
            </a:r>
            <a:br>
              <a:rPr lang="en-US" dirty="0"/>
            </a:br>
            <a:r>
              <a:rPr lang="en-US" dirty="0"/>
              <a:t>number of layers of bounded size</a:t>
            </a:r>
          </a:p>
          <a:p>
            <a:pPr lvl="1"/>
            <a:r>
              <a:rPr lang="en-US" dirty="0"/>
              <a:t>permits practical application and </a:t>
            </a:r>
            <a:br>
              <a:rPr lang="en-US" dirty="0"/>
            </a:br>
            <a:r>
              <a:rPr lang="en-US" dirty="0"/>
              <a:t>optimized implementation</a:t>
            </a:r>
          </a:p>
        </p:txBody>
      </p:sp>
      <p:sp>
        <p:nvSpPr>
          <p:cNvPr id="3" name="Title 2">
            <a:extLst>
              <a:ext uri="{FF2B5EF4-FFF2-40B4-BE49-F238E27FC236}">
                <a16:creationId xmlns:a16="http://schemas.microsoft.com/office/drawing/2014/main" id="{4426A24E-629E-4AA2-8BB8-AC6E1148FF89}"/>
              </a:ext>
            </a:extLst>
          </p:cNvPr>
          <p:cNvSpPr>
            <a:spLocks noGrp="1"/>
          </p:cNvSpPr>
          <p:nvPr>
            <p:ph type="title"/>
          </p:nvPr>
        </p:nvSpPr>
        <p:spPr/>
        <p:txBody>
          <a:bodyPr/>
          <a:lstStyle/>
          <a:p>
            <a:r>
              <a:rPr lang="en-US" dirty="0"/>
              <a:t>Deep learning</a:t>
            </a:r>
          </a:p>
        </p:txBody>
      </p:sp>
      <p:pic>
        <p:nvPicPr>
          <p:cNvPr id="5" name="Graphic 4">
            <a:extLst>
              <a:ext uri="{FF2B5EF4-FFF2-40B4-BE49-F238E27FC236}">
                <a16:creationId xmlns:a16="http://schemas.microsoft.com/office/drawing/2014/main" id="{5AA6FFAD-2759-457E-805E-005AF1932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036" y="2708893"/>
            <a:ext cx="3000375" cy="3609975"/>
          </a:xfrm>
          <a:prstGeom prst="rect">
            <a:avLst/>
          </a:prstGeom>
        </p:spPr>
      </p:pic>
    </p:spTree>
    <p:extLst>
      <p:ext uri="{BB962C8B-B14F-4D97-AF65-F5344CB8AC3E}">
        <p14:creationId xmlns:p14="http://schemas.microsoft.com/office/powerpoint/2010/main" val="2583715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854680-F6D2-48F0-9DEE-8AC0DCC2E03F}"/>
              </a:ext>
            </a:extLst>
          </p:cNvPr>
          <p:cNvSpPr>
            <a:spLocks noGrp="1"/>
          </p:cNvSpPr>
          <p:nvPr>
            <p:ph type="body" sz="quarter" idx="10"/>
          </p:nvPr>
        </p:nvSpPr>
        <p:spPr/>
        <p:txBody>
          <a:bodyPr/>
          <a:lstStyle/>
          <a:p>
            <a:r>
              <a:rPr lang="en-US" dirty="0"/>
              <a:t>first introduced in 1943 by Warren McCulloch, a neurophysiologist, and a mathematician Walter Pitts</a:t>
            </a:r>
          </a:p>
          <a:p>
            <a:r>
              <a:rPr lang="en-US" dirty="0"/>
              <a:t>In 1949, Donald Hebb published a book, “The Organization of Behavior,” where he formulated the classical Hebbian rule, which is proved to be the basis of almost all neural learning procedures</a:t>
            </a:r>
          </a:p>
          <a:p>
            <a:r>
              <a:rPr lang="en-US" dirty="0"/>
              <a:t>John Hopfield invented associative neural network in 1982, which is now more commonly known as Hopfield Network</a:t>
            </a:r>
          </a:p>
          <a:p>
            <a:r>
              <a:rPr lang="en-US" dirty="0"/>
              <a:t>backpropagation algorithm, a generalization of </a:t>
            </a:r>
            <a:r>
              <a:rPr lang="en-US" dirty="0" err="1"/>
              <a:t>Widrow</a:t>
            </a:r>
            <a:r>
              <a:rPr lang="en-US" dirty="0"/>
              <a:t>-Hoff learning algorithm, was invented by </a:t>
            </a:r>
            <a:r>
              <a:rPr lang="en-US" dirty="0" err="1"/>
              <a:t>Rumelhart</a:t>
            </a:r>
            <a:r>
              <a:rPr lang="en-US" dirty="0"/>
              <a:t>, Hinton and Williams </a:t>
            </a:r>
            <a:r>
              <a:rPr lang="en-US" dirty="0">
                <a:sym typeface="Wingdings" panose="05000000000000000000" pitchFamily="2" charset="2"/>
              </a:rPr>
              <a:t> </a:t>
            </a:r>
            <a:r>
              <a:rPr lang="en-US" dirty="0"/>
              <a:t>renaissance of research in neural network</a:t>
            </a:r>
          </a:p>
        </p:txBody>
      </p:sp>
      <p:sp>
        <p:nvSpPr>
          <p:cNvPr id="3" name="Title 2">
            <a:extLst>
              <a:ext uri="{FF2B5EF4-FFF2-40B4-BE49-F238E27FC236}">
                <a16:creationId xmlns:a16="http://schemas.microsoft.com/office/drawing/2014/main" id="{A067327E-F64C-4D46-841A-0B9BB12D3B01}"/>
              </a:ext>
            </a:extLst>
          </p:cNvPr>
          <p:cNvSpPr>
            <a:spLocks noGrp="1"/>
          </p:cNvSpPr>
          <p:nvPr>
            <p:ph type="title"/>
          </p:nvPr>
        </p:nvSpPr>
        <p:spPr/>
        <p:txBody>
          <a:bodyPr/>
          <a:lstStyle/>
          <a:p>
            <a:r>
              <a:rPr lang="en-US" dirty="0"/>
              <a:t>History of neural network</a:t>
            </a:r>
          </a:p>
        </p:txBody>
      </p:sp>
    </p:spTree>
    <p:extLst>
      <p:ext uri="{BB962C8B-B14F-4D97-AF65-F5344CB8AC3E}">
        <p14:creationId xmlns:p14="http://schemas.microsoft.com/office/powerpoint/2010/main" val="3316278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A6803-EE93-4CEB-8C2A-3B53F7BA3DE2}"/>
              </a:ext>
            </a:extLst>
          </p:cNvPr>
          <p:cNvSpPr>
            <a:spLocks noGrp="1"/>
          </p:cNvSpPr>
          <p:nvPr>
            <p:ph type="body" sz="quarter" idx="10"/>
          </p:nvPr>
        </p:nvSpPr>
        <p:spPr/>
        <p:txBody>
          <a:bodyPr/>
          <a:lstStyle/>
          <a:p>
            <a:r>
              <a:rPr lang="en-US" dirty="0"/>
              <a:t>Feedforward NN (</a:t>
            </a:r>
            <a:r>
              <a:rPr lang="en-US" dirty="0" err="1"/>
              <a:t>Svozil</a:t>
            </a:r>
            <a:r>
              <a:rPr lang="en-US" dirty="0"/>
              <a:t> et al. 1997): conveys the information in one direction</a:t>
            </a:r>
          </a:p>
          <a:p>
            <a:r>
              <a:rPr lang="en-US" dirty="0"/>
              <a:t>Radial basis function network (Orr 1996): uses the Gaussian radial basis function</a:t>
            </a:r>
          </a:p>
          <a:p>
            <a:r>
              <a:rPr lang="en-US" dirty="0"/>
              <a:t>Recurrent NN (</a:t>
            </a:r>
            <a:r>
              <a:rPr lang="en-US" dirty="0" err="1"/>
              <a:t>Bodén</a:t>
            </a:r>
            <a:r>
              <a:rPr lang="en-US" dirty="0"/>
              <a:t> 2001): local feedback connections between the input and outputs, and so forth</a:t>
            </a:r>
          </a:p>
          <a:p>
            <a:r>
              <a:rPr lang="en-US" dirty="0"/>
              <a:t>Fuzzy-neural (Liu and Li 2004), wavelet (He et al. 2004), associative-memory (</a:t>
            </a:r>
            <a:r>
              <a:rPr lang="en-US" dirty="0" err="1"/>
              <a:t>Bicciato</a:t>
            </a:r>
            <a:r>
              <a:rPr lang="en-US" dirty="0"/>
              <a:t> et al. 2001), modular (Happel and Murre 1994) and hybrid (Zhang and Yuen 2013, </a:t>
            </a:r>
            <a:r>
              <a:rPr lang="en-US" dirty="0" err="1"/>
              <a:t>Rovithakis</a:t>
            </a:r>
            <a:r>
              <a:rPr lang="en-US" dirty="0"/>
              <a:t> et al. 2004) neural networks</a:t>
            </a:r>
          </a:p>
        </p:txBody>
      </p:sp>
      <p:sp>
        <p:nvSpPr>
          <p:cNvPr id="3" name="Title 2">
            <a:extLst>
              <a:ext uri="{FF2B5EF4-FFF2-40B4-BE49-F238E27FC236}">
                <a16:creationId xmlns:a16="http://schemas.microsoft.com/office/drawing/2014/main" id="{3BA1E0A4-5397-4AE0-AB21-CB003378B90D}"/>
              </a:ext>
            </a:extLst>
          </p:cNvPr>
          <p:cNvSpPr>
            <a:spLocks noGrp="1"/>
          </p:cNvSpPr>
          <p:nvPr>
            <p:ph type="title"/>
          </p:nvPr>
        </p:nvSpPr>
        <p:spPr/>
        <p:txBody>
          <a:bodyPr/>
          <a:lstStyle/>
          <a:p>
            <a:r>
              <a:rPr lang="en-US" dirty="0"/>
              <a:t>Types of NN</a:t>
            </a:r>
          </a:p>
        </p:txBody>
      </p:sp>
    </p:spTree>
    <p:extLst>
      <p:ext uri="{BB962C8B-B14F-4D97-AF65-F5344CB8AC3E}">
        <p14:creationId xmlns:p14="http://schemas.microsoft.com/office/powerpoint/2010/main" val="3959870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552C4-EC1B-47F7-AEB4-C99E355F12BD}"/>
              </a:ext>
            </a:extLst>
          </p:cNvPr>
          <p:cNvSpPr>
            <a:spLocks noGrp="1"/>
          </p:cNvSpPr>
          <p:nvPr>
            <p:ph type="body" sz="quarter" idx="10"/>
          </p:nvPr>
        </p:nvSpPr>
        <p:spPr>
          <a:xfrm>
            <a:off x="304800" y="774200"/>
            <a:ext cx="8633460" cy="5626600"/>
          </a:xfrm>
        </p:spPr>
        <p:txBody>
          <a:bodyPr/>
          <a:lstStyle/>
          <a:p>
            <a:r>
              <a:rPr lang="en-US" dirty="0"/>
              <a:t>Neurons or nodes: basic processing units in NN</a:t>
            </a:r>
          </a:p>
          <a:p>
            <a:pPr lvl="1"/>
            <a:r>
              <a:rPr lang="en-US" dirty="0"/>
              <a:t>they can be grouped into different layers such as input layer, output layer and hidden layer</a:t>
            </a:r>
          </a:p>
          <a:p>
            <a:r>
              <a:rPr lang="en-US" dirty="0"/>
              <a:t>Input layer: receiving input data from outside</a:t>
            </a:r>
          </a:p>
          <a:p>
            <a:r>
              <a:rPr lang="en-US" dirty="0"/>
              <a:t>Output layer: send processed data out of the NN (prediction)</a:t>
            </a:r>
          </a:p>
          <a:p>
            <a:r>
              <a:rPr lang="en-US" dirty="0"/>
              <a:t>Hidden layer: between input and output layers, no interaction with outside (not shown to users)</a:t>
            </a:r>
          </a:p>
          <a:p>
            <a:r>
              <a:rPr lang="en-US" dirty="0"/>
              <a:t>Feedforward NN</a:t>
            </a:r>
          </a:p>
          <a:p>
            <a:pPr lvl="1"/>
            <a:r>
              <a:rPr lang="en-US" dirty="0"/>
              <a:t>information only moves in forward direction from input layer, through hidden layer and to output layer</a:t>
            </a:r>
          </a:p>
          <a:p>
            <a:pPr lvl="1"/>
            <a:r>
              <a:rPr lang="en-US" dirty="0"/>
              <a:t>no feedback or flow within layers</a:t>
            </a:r>
          </a:p>
        </p:txBody>
      </p:sp>
      <p:sp>
        <p:nvSpPr>
          <p:cNvPr id="3" name="Title 2">
            <a:extLst>
              <a:ext uri="{FF2B5EF4-FFF2-40B4-BE49-F238E27FC236}">
                <a16:creationId xmlns:a16="http://schemas.microsoft.com/office/drawing/2014/main" id="{294B30C1-907B-420C-BCFC-AACD4FA53975}"/>
              </a:ext>
            </a:extLst>
          </p:cNvPr>
          <p:cNvSpPr>
            <a:spLocks noGrp="1"/>
          </p:cNvSpPr>
          <p:nvPr>
            <p:ph type="title"/>
          </p:nvPr>
        </p:nvSpPr>
        <p:spPr/>
        <p:txBody>
          <a:bodyPr/>
          <a:lstStyle/>
          <a:p>
            <a:r>
              <a:rPr lang="en-US" dirty="0"/>
              <a:t>Feedforward NN model</a:t>
            </a:r>
          </a:p>
        </p:txBody>
      </p:sp>
    </p:spTree>
    <p:extLst>
      <p:ext uri="{BB962C8B-B14F-4D97-AF65-F5344CB8AC3E}">
        <p14:creationId xmlns:p14="http://schemas.microsoft.com/office/powerpoint/2010/main" val="423929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DC62C-5D48-4D51-BEBB-F57A26D42EC6}"/>
              </a:ext>
            </a:extLst>
          </p:cNvPr>
          <p:cNvSpPr>
            <a:spLocks noGrp="1"/>
          </p:cNvSpPr>
          <p:nvPr>
            <p:ph type="body" sz="quarter" idx="10"/>
          </p:nvPr>
        </p:nvSpPr>
        <p:spPr/>
        <p:txBody>
          <a:bodyPr/>
          <a:lstStyle/>
          <a:p>
            <a:r>
              <a:rPr lang="en-US" dirty="0"/>
              <a:t>Artificial intelligence approaches that include neural network (NN)</a:t>
            </a:r>
          </a:p>
          <a:p>
            <a:pPr lvl="1"/>
            <a:r>
              <a:rPr lang="en-US" dirty="0"/>
              <a:t>NN has been used in wide fields and applications, such as time series prediction, classification/pattern recognition and robotics/control</a:t>
            </a:r>
          </a:p>
          <a:p>
            <a:pPr lvl="1"/>
            <a:r>
              <a:rPr lang="en-US" dirty="0"/>
              <a:t>the most common algorithm used for prognostics</a:t>
            </a:r>
          </a:p>
          <a:p>
            <a:r>
              <a:rPr lang="en-US" dirty="0"/>
              <a:t>Statistical approaches including the Gaussian process (GP) regression</a:t>
            </a:r>
          </a:p>
          <a:p>
            <a:r>
              <a:rPr lang="en-US" dirty="0"/>
              <a:t>We will discuss GP and NN in this chapter</a:t>
            </a:r>
          </a:p>
        </p:txBody>
      </p:sp>
      <p:sp>
        <p:nvSpPr>
          <p:cNvPr id="3" name="Title 2">
            <a:extLst>
              <a:ext uri="{FF2B5EF4-FFF2-40B4-BE49-F238E27FC236}">
                <a16:creationId xmlns:a16="http://schemas.microsoft.com/office/drawing/2014/main" id="{95421C44-6981-410B-855F-92D7077F6FA4}"/>
              </a:ext>
            </a:extLst>
          </p:cNvPr>
          <p:cNvSpPr>
            <a:spLocks noGrp="1"/>
          </p:cNvSpPr>
          <p:nvPr>
            <p:ph type="title"/>
          </p:nvPr>
        </p:nvSpPr>
        <p:spPr/>
        <p:txBody>
          <a:bodyPr/>
          <a:lstStyle/>
          <a:p>
            <a:r>
              <a:rPr lang="en-US" dirty="0"/>
              <a:t>Data-Driven Prognostic Algorithms</a:t>
            </a:r>
          </a:p>
        </p:txBody>
      </p:sp>
    </p:spTree>
    <p:extLst>
      <p:ext uri="{BB962C8B-B14F-4D97-AF65-F5344CB8AC3E}">
        <p14:creationId xmlns:p14="http://schemas.microsoft.com/office/powerpoint/2010/main" val="27688264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09368-FB38-408C-A0C9-A352345D9721}"/>
              </a:ext>
            </a:extLst>
          </p:cNvPr>
          <p:cNvSpPr>
            <a:spLocks noGrp="1"/>
          </p:cNvSpPr>
          <p:nvPr>
            <p:ph type="title"/>
          </p:nvPr>
        </p:nvSpPr>
        <p:spPr/>
        <p:txBody>
          <a:bodyPr/>
          <a:lstStyle/>
          <a:p>
            <a:r>
              <a:rPr lang="en-US" dirty="0"/>
              <a:t>Illustration of feedforward NN model</a:t>
            </a:r>
          </a:p>
        </p:txBody>
      </p:sp>
      <p:pic>
        <p:nvPicPr>
          <p:cNvPr id="4" name="Picture 3">
            <a:extLst>
              <a:ext uri="{FF2B5EF4-FFF2-40B4-BE49-F238E27FC236}">
                <a16:creationId xmlns:a16="http://schemas.microsoft.com/office/drawing/2014/main" id="{91F002C8-94D5-473A-86DC-FF9DFD5F16F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1221" y="712702"/>
            <a:ext cx="7950629" cy="5736477"/>
          </a:xfrm>
          <a:prstGeom prst="rect">
            <a:avLst/>
          </a:prstGeom>
        </p:spPr>
      </p:pic>
      <p:sp>
        <p:nvSpPr>
          <p:cNvPr id="5" name="Oval 4">
            <a:extLst>
              <a:ext uri="{FF2B5EF4-FFF2-40B4-BE49-F238E27FC236}">
                <a16:creationId xmlns:a16="http://schemas.microsoft.com/office/drawing/2014/main" id="{E8AF46B1-1F98-4F93-991D-5833056B0ADB}"/>
              </a:ext>
            </a:extLst>
          </p:cNvPr>
          <p:cNvSpPr/>
          <p:nvPr/>
        </p:nvSpPr>
        <p:spPr>
          <a:xfrm>
            <a:off x="7185530" y="1623060"/>
            <a:ext cx="281940" cy="281940"/>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AE76911-58BE-44F1-A82A-C42FB66CC6DC}"/>
                  </a:ext>
                </a:extLst>
              </p:cNvPr>
              <p:cNvSpPr txBox="1"/>
              <p:nvPr/>
            </p:nvSpPr>
            <p:spPr>
              <a:xfrm>
                <a:off x="7129972" y="1542990"/>
                <a:ext cx="39305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0" smtClean="0">
                              <a:latin typeface="Cambria Math" panose="02040503050406030204" pitchFamily="18" charset="0"/>
                            </a:rPr>
                            <m:t>𝐳</m:t>
                          </m:r>
                        </m:e>
                      </m:acc>
                    </m:oMath>
                  </m:oMathPara>
                </a14:m>
                <a:endParaRPr lang="en-US" sz="2000" b="1" dirty="0"/>
              </a:p>
            </p:txBody>
          </p:sp>
        </mc:Choice>
        <mc:Fallback xmlns="">
          <p:sp>
            <p:nvSpPr>
              <p:cNvPr id="2" name="TextBox 1">
                <a:extLst>
                  <a:ext uri="{FF2B5EF4-FFF2-40B4-BE49-F238E27FC236}">
                    <a16:creationId xmlns:a16="http://schemas.microsoft.com/office/drawing/2014/main" id="{5AE76911-58BE-44F1-A82A-C42FB66CC6DC}"/>
                  </a:ext>
                </a:extLst>
              </p:cNvPr>
              <p:cNvSpPr txBox="1">
                <a:spLocks noRot="1" noChangeAspect="1" noMove="1" noResize="1" noEditPoints="1" noAdjustHandles="1" noChangeArrowheads="1" noChangeShapeType="1" noTextEdit="1"/>
              </p:cNvSpPr>
              <p:nvPr/>
            </p:nvSpPr>
            <p:spPr>
              <a:xfrm>
                <a:off x="7129972" y="1542990"/>
                <a:ext cx="393056" cy="400110"/>
              </a:xfrm>
              <a:prstGeom prst="rect">
                <a:avLst/>
              </a:prstGeom>
              <a:blipFill>
                <a:blip r:embed="rId3"/>
                <a:stretch>
                  <a:fillRect t="-4545" r="-17188"/>
                </a:stretch>
              </a:blipFill>
            </p:spPr>
            <p:txBody>
              <a:bodyPr/>
              <a:lstStyle/>
              <a:p>
                <a:r>
                  <a:rPr lang="en-US">
                    <a:noFill/>
                  </a:rPr>
                  <a:t> </a:t>
                </a:r>
              </a:p>
            </p:txBody>
          </p:sp>
        </mc:Fallback>
      </mc:AlternateContent>
    </p:spTree>
    <p:extLst>
      <p:ext uri="{BB962C8B-B14F-4D97-AF65-F5344CB8AC3E}">
        <p14:creationId xmlns:p14="http://schemas.microsoft.com/office/powerpoint/2010/main" val="3431247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5E0F46B-C291-47AC-A277-7855F38D5788}"/>
                  </a:ext>
                </a:extLst>
              </p:cNvPr>
              <p:cNvSpPr>
                <a:spLocks noGrp="1"/>
              </p:cNvSpPr>
              <p:nvPr>
                <p:ph type="body" sz="quarter" idx="10"/>
              </p:nvPr>
            </p:nvSpPr>
            <p:spPr/>
            <p:txBody>
              <a:bodyPr/>
              <a:lstStyle/>
              <a:p>
                <a:r>
                  <a:rPr lang="en-US" dirty="0"/>
                  <a:t>Feedforward: information flows from input layer to hidden layer to output layer</a:t>
                </a:r>
              </a:p>
              <a:p>
                <a:r>
                  <a:rPr lang="en-US" dirty="0"/>
                  <a:t>Parameters</a:t>
                </a:r>
              </a:p>
              <a:p>
                <a:pPr lvl="1"/>
                <a:r>
                  <a:rPr lang="en-US" dirty="0">
                    <a:solidFill>
                      <a:srgbClr val="FF0000"/>
                    </a:solidFill>
                  </a:rPr>
                  <a:t>Weight</a:t>
                </a:r>
                <a:r>
                  <a:rPr lang="en-US" dirty="0"/>
                  <a:t>: interconnection parameter between different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a14:m>
                <a:endParaRPr lang="en-US" dirty="0"/>
              </a:p>
              <a:p>
                <a:pPr lvl="1"/>
                <a:r>
                  <a:rPr lang="en-US" dirty="0">
                    <a:solidFill>
                      <a:srgbClr val="FF0000"/>
                    </a:solidFill>
                  </a:rPr>
                  <a:t>Bias</a:t>
                </a:r>
                <a:r>
                  <a:rPr lang="en-US" dirty="0"/>
                  <a:t>: threshold value added after weighted sum of inputs from previous layer,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𝑧</m:t>
                        </m:r>
                      </m:sub>
                    </m:sSub>
                  </m:oMath>
                </a14:m>
                <a:endParaRPr lang="en-US" dirty="0"/>
              </a:p>
              <a:p>
                <a:r>
                  <a:rPr lang="en-US" dirty="0"/>
                  <a:t>Transfer (activation) function</a:t>
                </a:r>
              </a:p>
              <a:p>
                <a:pPr lvl="1"/>
                <a:r>
                  <a:rPr lang="en-US" dirty="0"/>
                  <a:t>Integrate the linear combination of information from the previous layers using weights and bias</a:t>
                </a:r>
              </a:p>
            </p:txBody>
          </p:sp>
        </mc:Choice>
        <mc:Fallback xmlns="">
          <p:sp>
            <p:nvSpPr>
              <p:cNvPr id="2" name="Text Placeholder 1">
                <a:extLst>
                  <a:ext uri="{FF2B5EF4-FFF2-40B4-BE49-F238E27FC236}">
                    <a16:creationId xmlns:a16="http://schemas.microsoft.com/office/drawing/2014/main" id="{F5E0F46B-C291-47AC-A277-7855F38D578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2258F93-6ACA-473A-B8B8-ACC316F9E7D3}"/>
              </a:ext>
            </a:extLst>
          </p:cNvPr>
          <p:cNvSpPr>
            <a:spLocks noGrp="1"/>
          </p:cNvSpPr>
          <p:nvPr>
            <p:ph type="title"/>
          </p:nvPr>
        </p:nvSpPr>
        <p:spPr/>
        <p:txBody>
          <a:bodyPr/>
          <a:lstStyle/>
          <a:p>
            <a:r>
              <a:rPr lang="en-US" dirty="0"/>
              <a:t>Illustration of feedforward NN model</a:t>
            </a:r>
          </a:p>
        </p:txBody>
      </p:sp>
    </p:spTree>
    <p:extLst>
      <p:ext uri="{BB962C8B-B14F-4D97-AF65-F5344CB8AC3E}">
        <p14:creationId xmlns:p14="http://schemas.microsoft.com/office/powerpoint/2010/main" val="177956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B3F18-ADF3-4F70-9FD0-BE2FB98744F8}"/>
              </a:ext>
            </a:extLst>
          </p:cNvPr>
          <p:cNvSpPr>
            <a:spLocks noGrp="1"/>
          </p:cNvSpPr>
          <p:nvPr>
            <p:ph type="body" sz="quarter" idx="10"/>
          </p:nvPr>
        </p:nvSpPr>
        <p:spPr/>
        <p:txBody>
          <a:bodyPr/>
          <a:lstStyle/>
          <a:p>
            <a:r>
              <a:rPr lang="en-US" dirty="0"/>
              <a:t>finding the optimal parameters, weights and biases, such that the network model accurately represents the relationship between inputs and outputs</a:t>
            </a:r>
          </a:p>
          <a:p>
            <a:r>
              <a:rPr lang="en-US" dirty="0">
                <a:solidFill>
                  <a:srgbClr val="FF0000"/>
                </a:solidFill>
              </a:rPr>
              <a:t>backpropagation</a:t>
            </a:r>
            <a:r>
              <a:rPr lang="en-US" dirty="0"/>
              <a:t>: propagates the error between training data and the network outputs backward</a:t>
            </a:r>
          </a:p>
          <a:p>
            <a:pPr lvl="1"/>
            <a:r>
              <a:rPr lang="en-US" dirty="0"/>
              <a:t>optimization process to find the best weights and biases to minimize the </a:t>
            </a:r>
            <a:r>
              <a:rPr lang="en-US" dirty="0">
                <a:solidFill>
                  <a:srgbClr val="FF0000"/>
                </a:solidFill>
              </a:rPr>
              <a:t>mean square error </a:t>
            </a:r>
            <a:r>
              <a:rPr lang="en-US" dirty="0"/>
              <a:t>between network predictions and training data</a:t>
            </a:r>
          </a:p>
          <a:p>
            <a:pPr lvl="1"/>
            <a:r>
              <a:rPr lang="en-US" dirty="0"/>
              <a:t>parameters (gradient or Jacobian) for hidden weights and output bias (output layer) are updated first</a:t>
            </a:r>
          </a:p>
          <a:p>
            <a:pPr lvl="1"/>
            <a:r>
              <a:rPr lang="en-US" dirty="0"/>
              <a:t>then, parameters for input weights and hidden biases (hidden layer) are updated next based on the updated parameters in the output layer</a:t>
            </a:r>
          </a:p>
        </p:txBody>
      </p:sp>
      <p:sp>
        <p:nvSpPr>
          <p:cNvPr id="3" name="Title 2">
            <a:extLst>
              <a:ext uri="{FF2B5EF4-FFF2-40B4-BE49-F238E27FC236}">
                <a16:creationId xmlns:a16="http://schemas.microsoft.com/office/drawing/2014/main" id="{17563FC9-F0D6-4EBB-8CA6-36FC0673F435}"/>
              </a:ext>
            </a:extLst>
          </p:cNvPr>
          <p:cNvSpPr>
            <a:spLocks noGrp="1"/>
          </p:cNvSpPr>
          <p:nvPr>
            <p:ph type="title"/>
          </p:nvPr>
        </p:nvSpPr>
        <p:spPr/>
        <p:txBody>
          <a:bodyPr/>
          <a:lstStyle/>
          <a:p>
            <a:r>
              <a:rPr lang="en-US" dirty="0"/>
              <a:t>Training process</a:t>
            </a:r>
          </a:p>
        </p:txBody>
      </p:sp>
    </p:spTree>
    <p:extLst>
      <p:ext uri="{BB962C8B-B14F-4D97-AF65-F5344CB8AC3E}">
        <p14:creationId xmlns:p14="http://schemas.microsoft.com/office/powerpoint/2010/main" val="490723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9B86895-D356-43CC-93DE-13A24C5E8BB2}"/>
                  </a:ext>
                </a:extLst>
              </p:cNvPr>
              <p:cNvSpPr>
                <a:spLocks noGrp="1"/>
              </p:cNvSpPr>
              <p:nvPr>
                <p:ph type="body" sz="quarter" idx="10"/>
              </p:nvPr>
            </p:nvSpPr>
            <p:spPr>
              <a:xfrm>
                <a:off x="304800" y="634718"/>
                <a:ext cx="8534400" cy="5626600"/>
              </a:xfrm>
            </p:spPr>
            <p:txBody>
              <a:bodyPr/>
              <a:lstStyle/>
              <a:p>
                <a:r>
                  <a:rPr lang="en-US" dirty="0"/>
                  <a:t>Relationship between input nodes </a:t>
                </a:r>
                <a14:m>
                  <m:oMath xmlns:m="http://schemas.openxmlformats.org/officeDocument/2006/math">
                    <m:r>
                      <a:rPr lang="en-US" b="1" i="0" smtClean="0">
                        <a:latin typeface="Cambria Math" panose="02040503050406030204" pitchFamily="18" charset="0"/>
                      </a:rPr>
                      <m:t>𝐱</m:t>
                    </m:r>
                  </m:oMath>
                </a14:m>
                <a:r>
                  <a:rPr lang="en-US" dirty="0"/>
                  <a:t> and hidden nodes </a:t>
                </a:r>
                <a14:m>
                  <m:oMath xmlns:m="http://schemas.openxmlformats.org/officeDocument/2006/math">
                    <m:r>
                      <a:rPr lang="en-US" b="1" i="0" smtClean="0">
                        <a:latin typeface="Cambria Math" panose="02040503050406030204" pitchFamily="18" charset="0"/>
                      </a:rPr>
                      <m:t>𝐡</m:t>
                    </m:r>
                  </m:oMath>
                </a14:m>
                <a:r>
                  <a:rPr lang="en-US" dirty="0"/>
                  <a:t>:</a:t>
                </a:r>
              </a:p>
              <a:p>
                <a:pPr lvl="1"/>
                <a:endParaRPr lang="en-US" dirty="0"/>
              </a:p>
              <a:p>
                <a:pPr lvl="1">
                  <a:spcBef>
                    <a:spcPts val="3600"/>
                  </a:spcBef>
                </a:pP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oMath>
                </a14:m>
                <a:r>
                  <a:rPr lang="en-US" dirty="0"/>
                  <a:t> input weight matrix </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×1)</m:t>
                    </m:r>
                  </m:oMath>
                </a14:m>
                <a:r>
                  <a:rPr lang="en-US" dirty="0"/>
                  <a:t> hidden bias vector</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h</m:t>
                        </m:r>
                      </m:sub>
                    </m:sSub>
                    <m:r>
                      <a:rPr lang="en-US" b="0" i="1" smtClean="0">
                        <a:latin typeface="Cambria Math" panose="02040503050406030204" pitchFamily="18" charset="0"/>
                      </a:rPr>
                      <m:t>( ):</m:t>
                    </m:r>
                  </m:oMath>
                </a14:m>
                <a:r>
                  <a:rPr lang="en-US" dirty="0"/>
                  <a:t>transfer function in the hidden layer</a:t>
                </a:r>
              </a:p>
              <a:p>
                <a:r>
                  <a:rPr lang="en-US" dirty="0"/>
                  <a:t>Relationship between hidden nodes </a:t>
                </a:r>
                <a14:m>
                  <m:oMath xmlns:m="http://schemas.openxmlformats.org/officeDocument/2006/math">
                    <m:r>
                      <a:rPr lang="en-US" b="1" i="0" smtClean="0">
                        <a:latin typeface="Cambria Math" panose="02040503050406030204" pitchFamily="18" charset="0"/>
                      </a:rPr>
                      <m:t>𝐡</m:t>
                    </m:r>
                  </m:oMath>
                </a14:m>
                <a:r>
                  <a:rPr lang="en-US" dirty="0"/>
                  <a:t> and output nodes </a:t>
                </a:r>
                <a14:m>
                  <m:oMath xmlns:m="http://schemas.openxmlformats.org/officeDocument/2006/math">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𝐳</m:t>
                        </m:r>
                      </m:e>
                    </m:acc>
                  </m:oMath>
                </a14:m>
                <a:r>
                  <a:rPr lang="en-US" dirty="0"/>
                  <a:t>:</a:t>
                </a:r>
              </a:p>
              <a:p>
                <a:pPr lvl="1"/>
                <a:endParaRPr lang="en-US" dirty="0"/>
              </a:p>
              <a:p>
                <a:pPr lvl="1">
                  <a:spcBef>
                    <a:spcPts val="3600"/>
                  </a:spcBef>
                </a:pP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b="0" i="1" smtClean="0">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𝑧</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oMath>
                </a14:m>
                <a:r>
                  <a:rPr lang="en-US" dirty="0"/>
                  <a:t> hidden weight matrix </a:t>
                </a:r>
              </a:p>
              <a:p>
                <a:pPr lvl="1"/>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b="0" i="1" smtClean="0">
                            <a:latin typeface="Cambria Math" panose="02040503050406030204" pitchFamily="18" charset="0"/>
                          </a:rPr>
                          <m:t>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𝑧</m:t>
                        </m:r>
                      </m:sub>
                    </m:sSub>
                    <m:r>
                      <a:rPr lang="en-US" i="1">
                        <a:latin typeface="Cambria Math" panose="02040503050406030204" pitchFamily="18" charset="0"/>
                        <a:ea typeface="Cambria Math" panose="02040503050406030204" pitchFamily="18" charset="0"/>
                      </a:rPr>
                      <m:t>×1)</m:t>
                    </m:r>
                  </m:oMath>
                </a14:m>
                <a:r>
                  <a:rPr lang="en-US" dirty="0"/>
                  <a:t> output bias vector</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𝑧</m:t>
                        </m:r>
                      </m:sub>
                    </m:sSub>
                    <m:r>
                      <a:rPr lang="en-US" i="1">
                        <a:latin typeface="Cambria Math" panose="02040503050406030204" pitchFamily="18" charset="0"/>
                      </a:rPr>
                      <m:t>( ):</m:t>
                    </m:r>
                  </m:oMath>
                </a14:m>
                <a:r>
                  <a:rPr lang="en-US" dirty="0"/>
                  <a:t> transfer function in the output layer</a:t>
                </a:r>
              </a:p>
              <a:p>
                <a:endParaRPr lang="en-US" dirty="0"/>
              </a:p>
            </p:txBody>
          </p:sp>
        </mc:Choice>
        <mc:Fallback xmlns="">
          <p:sp>
            <p:nvSpPr>
              <p:cNvPr id="2" name="Text Placeholder 1">
                <a:extLst>
                  <a:ext uri="{FF2B5EF4-FFF2-40B4-BE49-F238E27FC236}">
                    <a16:creationId xmlns:a16="http://schemas.microsoft.com/office/drawing/2014/main" id="{D9B86895-D356-43CC-93DE-13A24C5E8BB2}"/>
                  </a:ext>
                </a:extLst>
              </p:cNvPr>
              <p:cNvSpPr>
                <a:spLocks noGrp="1" noRot="1" noChangeAspect="1" noMove="1" noResize="1" noEditPoints="1" noAdjustHandles="1" noChangeArrowheads="1" noChangeShapeType="1" noTextEdit="1"/>
              </p:cNvSpPr>
              <p:nvPr>
                <p:ph type="body" sz="quarter" idx="10"/>
              </p:nvPr>
            </p:nvSpPr>
            <p:spPr>
              <a:xfrm>
                <a:off x="304800" y="634718"/>
                <a:ext cx="8534400" cy="5626600"/>
              </a:xfrm>
              <a:blipFill>
                <a:blip r:embed="rId2"/>
                <a:stretch>
                  <a:fillRect l="-929" t="-758" r="-1357" b="-465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4078AC-E383-4717-929F-6CAE8FFF03C4}"/>
              </a:ext>
            </a:extLst>
          </p:cNvPr>
          <p:cNvSpPr>
            <a:spLocks noGrp="1"/>
          </p:cNvSpPr>
          <p:nvPr>
            <p:ph type="title"/>
          </p:nvPr>
        </p:nvSpPr>
        <p:spPr/>
        <p:txBody>
          <a:bodyPr/>
          <a:lstStyle/>
          <a:p>
            <a:r>
              <a:rPr lang="en-US" dirty="0"/>
              <a:t>Feedforward mechanism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38BC10-5C70-46DA-835B-6A03DCD88C68}"/>
                  </a:ext>
                </a:extLst>
              </p:cNvPr>
              <p:cNvSpPr txBox="1"/>
              <p:nvPr/>
            </p:nvSpPr>
            <p:spPr>
              <a:xfrm>
                <a:off x="6160576" y="4774562"/>
                <a:ext cx="2077941" cy="707886"/>
              </a:xfrm>
              <a:prstGeom prst="rect">
                <a:avLst/>
              </a:prstGeom>
              <a:noFill/>
            </p:spPr>
            <p:txBody>
              <a:bodyPr wrap="none" rtlCol="0">
                <a:spAutoFit/>
              </a:bodyPr>
              <a:lstStyle/>
              <a:p>
                <a:r>
                  <a:rPr lang="en-US" sz="2000" dirty="0">
                    <a:solidFill>
                      <a:srgbClr val="0000CC"/>
                    </a:solidFill>
                  </a:rPr>
                  <a:t>We will consider</a:t>
                </a:r>
                <a:br>
                  <a:rPr lang="en-US" sz="2000" dirty="0">
                    <a:solidFill>
                      <a:srgbClr val="0000CC"/>
                    </a:solidFill>
                  </a:rPr>
                </a:br>
                <a14:m>
                  <m:oMath xmlns:m="http://schemas.openxmlformats.org/officeDocument/2006/math">
                    <m:sSub>
                      <m:sSubPr>
                        <m:ctrlPr>
                          <a:rPr lang="en-US" sz="2000" b="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𝑛</m:t>
                        </m:r>
                      </m:e>
                      <m:sub>
                        <m:r>
                          <a:rPr lang="en-US" sz="2000" b="0" i="1" smtClean="0">
                            <a:solidFill>
                              <a:srgbClr val="0000CC"/>
                            </a:solidFill>
                            <a:latin typeface="Cambria Math" panose="02040503050406030204" pitchFamily="18" charset="0"/>
                          </a:rPr>
                          <m:t>𝑧</m:t>
                        </m:r>
                      </m:sub>
                    </m:sSub>
                    <m:r>
                      <a:rPr lang="en-US" sz="2000" b="0" i="1" smtClean="0">
                        <a:solidFill>
                          <a:srgbClr val="0000CC"/>
                        </a:solidFill>
                        <a:latin typeface="Cambria Math" panose="02040503050406030204" pitchFamily="18" charset="0"/>
                      </a:rPr>
                      <m:t>=1</m:t>
                    </m:r>
                  </m:oMath>
                </a14:m>
                <a:r>
                  <a:rPr lang="en-US" sz="2000" dirty="0">
                    <a:solidFill>
                      <a:srgbClr val="0000CC"/>
                    </a:solidFill>
                  </a:rPr>
                  <a:t> case only</a:t>
                </a:r>
              </a:p>
            </p:txBody>
          </p:sp>
        </mc:Choice>
        <mc:Fallback xmlns="">
          <p:sp>
            <p:nvSpPr>
              <p:cNvPr id="9" name="TextBox 8">
                <a:extLst>
                  <a:ext uri="{FF2B5EF4-FFF2-40B4-BE49-F238E27FC236}">
                    <a16:creationId xmlns:a16="http://schemas.microsoft.com/office/drawing/2014/main" id="{9738BC10-5C70-46DA-835B-6A03DCD88C68}"/>
                  </a:ext>
                </a:extLst>
              </p:cNvPr>
              <p:cNvSpPr txBox="1">
                <a:spLocks noRot="1" noChangeAspect="1" noMove="1" noResize="1" noEditPoints="1" noAdjustHandles="1" noChangeArrowheads="1" noChangeShapeType="1" noTextEdit="1"/>
              </p:cNvSpPr>
              <p:nvPr/>
            </p:nvSpPr>
            <p:spPr>
              <a:xfrm>
                <a:off x="6160576" y="4774562"/>
                <a:ext cx="2077941" cy="707886"/>
              </a:xfrm>
              <a:prstGeom prst="rect">
                <a:avLst/>
              </a:prstGeom>
              <a:blipFill>
                <a:blip r:embed="rId8"/>
                <a:stretch>
                  <a:fillRect l="-3235" t="-3448" r="-2353"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FB0F9E-71EE-4211-BA25-0FC10386E107}"/>
                  </a:ext>
                </a:extLst>
              </p:cNvPr>
              <p:cNvSpPr txBox="1"/>
              <p:nvPr/>
            </p:nvSpPr>
            <p:spPr>
              <a:xfrm>
                <a:off x="3052763" y="1317855"/>
                <a:ext cx="2745046" cy="553998"/>
              </a:xfrm>
              <a:prstGeom prst="rect">
                <a:avLst/>
              </a:prstGeom>
              <a:solidFill>
                <a:srgbClr val="FFFF00"/>
              </a:solidFill>
              <a:ln w="28575">
                <a:solidFill>
                  <a:srgbClr val="0000FF"/>
                </a:solidFill>
              </a:ln>
            </p:spPr>
            <p:txBody>
              <a:bodyPr wrap="none" lIns="91440" tIns="91440" rIns="91440" bIns="91440" rtlCol="0">
                <a:spAutoFit/>
              </a:bodyPr>
              <a:lstStyle/>
              <a:p>
                <a:pPr algn="l"/>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cs typeface="Arial" panose="020B0604020202020204" pitchFamily="34" charset="0"/>
                        </a:rPr>
                        <m:t>𝐡</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𝑑</m:t>
                          </m:r>
                        </m:e>
                        <m:sub>
                          <m:r>
                            <a:rPr lang="en-US" sz="2400" b="0" i="1" smtClean="0">
                              <a:latin typeface="Cambria Math" panose="02040503050406030204" pitchFamily="18" charset="0"/>
                              <a:cs typeface="Arial" panose="020B0604020202020204" pitchFamily="34" charset="0"/>
                            </a:rPr>
                            <m:t>h</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r>
                            <a:rPr lang="en-US" sz="2400" b="1" i="0" smtClean="0">
                              <a:latin typeface="Cambria Math" panose="02040503050406030204" pitchFamily="18" charset="0"/>
                              <a:cs typeface="Arial" panose="020B0604020202020204" pitchFamily="34" charset="0"/>
                            </a:rPr>
                            <m:t>𝐱</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h</m:t>
                              </m:r>
                            </m:sub>
                          </m:sSub>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BFB0F9E-71EE-4211-BA25-0FC10386E107}"/>
                  </a:ext>
                </a:extLst>
              </p:cNvPr>
              <p:cNvSpPr txBox="1">
                <a:spLocks noRot="1" noChangeAspect="1" noMove="1" noResize="1" noEditPoints="1" noAdjustHandles="1" noChangeArrowheads="1" noChangeShapeType="1" noTextEdit="1"/>
              </p:cNvSpPr>
              <p:nvPr/>
            </p:nvSpPr>
            <p:spPr>
              <a:xfrm>
                <a:off x="3052763" y="1317855"/>
                <a:ext cx="2745046" cy="553998"/>
              </a:xfrm>
              <a:prstGeom prst="rect">
                <a:avLst/>
              </a:prstGeom>
              <a:blipFill>
                <a:blip r:embed="rId9"/>
                <a:stretch>
                  <a:fillRect/>
                </a:stretch>
              </a:blipFill>
              <a:ln w="28575">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DC520FB-C5C1-40ED-9D3C-E6BC85233FF4}"/>
                  </a:ext>
                </a:extLst>
              </p:cNvPr>
              <p:cNvSpPr txBox="1"/>
              <p:nvPr/>
            </p:nvSpPr>
            <p:spPr>
              <a:xfrm>
                <a:off x="3052763" y="4220564"/>
                <a:ext cx="2709781" cy="553998"/>
              </a:xfrm>
              <a:prstGeom prst="rect">
                <a:avLst/>
              </a:prstGeom>
              <a:solidFill>
                <a:srgbClr val="FFFF00"/>
              </a:solidFill>
              <a:ln w="28575">
                <a:solidFill>
                  <a:srgbClr val="0000FF"/>
                </a:solidFill>
              </a:ln>
            </p:spPr>
            <p:txBody>
              <a:bodyPr wrap="none" lIns="91440" tIns="91440" rIns="91440" bIns="9144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cs typeface="Arial" panose="020B0604020202020204" pitchFamily="34" charset="0"/>
                            </a:rPr>
                          </m:ctrlPr>
                        </m:accPr>
                        <m:e>
                          <m:r>
                            <a:rPr lang="en-US" sz="2400" b="1" i="0" smtClean="0">
                              <a:latin typeface="Cambria Math" panose="02040503050406030204" pitchFamily="18" charset="0"/>
                              <a:cs typeface="Arial" panose="020B0604020202020204" pitchFamily="34" charset="0"/>
                            </a:rPr>
                            <m:t>𝐳</m:t>
                          </m:r>
                        </m:e>
                      </m:acc>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𝑑</m:t>
                          </m:r>
                        </m:e>
                        <m:sub>
                          <m:r>
                            <a:rPr lang="en-US" sz="2400" b="0" i="1" smtClean="0">
                              <a:latin typeface="Cambria Math" panose="02040503050406030204" pitchFamily="18" charset="0"/>
                              <a:cs typeface="Arial" panose="020B0604020202020204" pitchFamily="34" charset="0"/>
                            </a:rPr>
                            <m:t>𝑧</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h</m:t>
                              </m:r>
                            </m:sub>
                          </m:sSub>
                          <m:r>
                            <a:rPr lang="en-US" sz="2400" b="1" i="0" smtClean="0">
                              <a:latin typeface="Cambria Math" panose="02040503050406030204" pitchFamily="18" charset="0"/>
                              <a:cs typeface="Arial" panose="020B0604020202020204" pitchFamily="34" charset="0"/>
                            </a:rPr>
                            <m:t>𝐡</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𝑧</m:t>
                              </m:r>
                            </m:sub>
                          </m:sSub>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DC520FB-C5C1-40ED-9D3C-E6BC85233FF4}"/>
                  </a:ext>
                </a:extLst>
              </p:cNvPr>
              <p:cNvSpPr txBox="1">
                <a:spLocks noRot="1" noChangeAspect="1" noMove="1" noResize="1" noEditPoints="1" noAdjustHandles="1" noChangeArrowheads="1" noChangeShapeType="1" noTextEdit="1"/>
              </p:cNvSpPr>
              <p:nvPr/>
            </p:nvSpPr>
            <p:spPr>
              <a:xfrm>
                <a:off x="3052763" y="4220564"/>
                <a:ext cx="2709781" cy="553998"/>
              </a:xfrm>
              <a:prstGeom prst="rect">
                <a:avLst/>
              </a:prstGeom>
              <a:blipFill>
                <a:blip r:embed="rId10"/>
                <a:stretch>
                  <a:fillRect/>
                </a:stretch>
              </a:blipFill>
              <a:ln w="28575">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304988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B2C35F-6285-4EA0-91BD-B66BD6F2F8E5}"/>
                  </a:ext>
                </a:extLst>
              </p:cNvPr>
              <p:cNvSpPr>
                <a:spLocks noGrp="1"/>
              </p:cNvSpPr>
              <p:nvPr>
                <p:ph type="body" sz="quarter" idx="10"/>
              </p:nvPr>
            </p:nvSpPr>
            <p:spPr/>
            <p:txBody>
              <a:bodyPr/>
              <a:lstStyle/>
              <a:p>
                <a:r>
                  <a:rPr lang="en-US" dirty="0"/>
                  <a:t>First, the network structure must be decided</a:t>
                </a:r>
              </a:p>
              <a:p>
                <a:pPr lvl="1"/>
                <a:r>
                  <a:rPr lang="en-US" dirty="0"/>
                  <a:t>The number of input nodes, hidden nodes, and output nodes</a:t>
                </a:r>
              </a:p>
              <a:p>
                <a:r>
                  <a:rPr lang="en-US" dirty="0"/>
                  <a:t>Training process determines all weights,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b="0" i="1" smtClean="0">
                            <a:latin typeface="Cambria Math" panose="02040503050406030204" pitchFamily="18" charset="0"/>
                          </a:rPr>
                          <m:t>h</m:t>
                        </m:r>
                      </m:sub>
                    </m:sSub>
                  </m:oMath>
                </a14:m>
                <a:r>
                  <a:rPr lang="en-US" dirty="0"/>
                  <a:t>, and all biases, </a:t>
                </a:r>
                <a14:m>
                  <m:oMath xmlns:m="http://schemas.openxmlformats.org/officeDocument/2006/math">
                    <m:sSub>
                      <m:sSubPr>
                        <m:ctrlPr>
                          <a:rPr lang="en-US" i="1">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h</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b="0" i="1" smtClean="0">
                            <a:latin typeface="Cambria Math" panose="02040503050406030204" pitchFamily="18" charset="0"/>
                          </a:rPr>
                          <m:t>𝑧</m:t>
                        </m:r>
                      </m:sub>
                    </m:sSub>
                  </m:oMath>
                </a14:m>
                <a:endParaRPr lang="en-US" dirty="0"/>
              </a:p>
              <a:p>
                <a:r>
                  <a:rPr lang="en-US" dirty="0"/>
                  <a:t>Training data: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oMath>
                </a14:m>
                <a:endParaRPr lang="en-US" dirty="0"/>
              </a:p>
              <a:p>
                <a:r>
                  <a:rPr lang="en-US" dirty="0"/>
                  <a:t>Minimize the error between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𝑧</m:t>
                        </m:r>
                      </m:e>
                    </m:acc>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pPr lvl="1"/>
                <a:r>
                  <a:rPr lang="en-US" dirty="0"/>
                  <a:t>This is similar to regression </a:t>
                </a:r>
              </a:p>
              <a:p>
                <a:pPr lvl="1"/>
                <a:r>
                  <a:rPr lang="en-US" dirty="0"/>
                  <a:t>In general, need to solve optimization problem for nonlinear transfer functions</a:t>
                </a:r>
              </a:p>
            </p:txBody>
          </p:sp>
        </mc:Choice>
        <mc:Fallback xmlns="">
          <p:sp>
            <p:nvSpPr>
              <p:cNvPr id="2" name="Text Placeholder 1">
                <a:extLst>
                  <a:ext uri="{FF2B5EF4-FFF2-40B4-BE49-F238E27FC236}">
                    <a16:creationId xmlns:a16="http://schemas.microsoft.com/office/drawing/2014/main" id="{35B2C35F-6285-4EA0-91BD-B66BD6F2F8E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63FA80-B8CE-410D-B4B2-227432AD6EA3}"/>
              </a:ext>
            </a:extLst>
          </p:cNvPr>
          <p:cNvSpPr>
            <a:spLocks noGrp="1"/>
          </p:cNvSpPr>
          <p:nvPr>
            <p:ph type="title"/>
          </p:nvPr>
        </p:nvSpPr>
        <p:spPr/>
        <p:txBody>
          <a:bodyPr/>
          <a:lstStyle/>
          <a:p>
            <a:r>
              <a:rPr lang="en-US" dirty="0"/>
              <a:t>Training process</a:t>
            </a:r>
          </a:p>
        </p:txBody>
      </p:sp>
    </p:spTree>
    <p:extLst>
      <p:ext uri="{BB962C8B-B14F-4D97-AF65-F5344CB8AC3E}">
        <p14:creationId xmlns:p14="http://schemas.microsoft.com/office/powerpoint/2010/main" val="11660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197F29F-B45F-4340-8563-569B9E526BC3}"/>
                  </a:ext>
                </a:extLst>
              </p:cNvPr>
              <p:cNvSpPr>
                <a:spLocks noGrp="1"/>
              </p:cNvSpPr>
              <p:nvPr>
                <p:ph type="body" sz="quarter" idx="10"/>
              </p:nvPr>
            </p:nvSpPr>
            <p:spPr/>
            <p:txBody>
              <a:bodyPr/>
              <a:lstStyle/>
              <a:p>
                <a:r>
                  <a:rPr lang="en-US" dirty="0"/>
                  <a:t>Apply training data to </a:t>
                </a:r>
                <a14:m>
                  <m:oMath xmlns:m="http://schemas.openxmlformats.org/officeDocument/2006/math">
                    <m:r>
                      <a:rPr lang="en-US" sz="2400" b="1" i="0" smtClean="0">
                        <a:latin typeface="Cambria Math" panose="02040503050406030204" pitchFamily="18" charset="0"/>
                        <a:cs typeface="Arial" panose="020B0604020202020204" pitchFamily="34" charset="0"/>
                      </a:rPr>
                      <m:t>𝐡</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𝑑</m:t>
                        </m:r>
                      </m:e>
                      <m:sub>
                        <m:r>
                          <a:rPr lang="en-US" sz="2400" b="0" i="1" smtClean="0">
                            <a:latin typeface="Cambria Math" panose="02040503050406030204" pitchFamily="18" charset="0"/>
                            <a:cs typeface="Arial" panose="020B0604020202020204" pitchFamily="34" charset="0"/>
                          </a:rPr>
                          <m:t>h</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r>
                          <a:rPr lang="en-US" sz="2400" b="1" i="0" smtClean="0">
                            <a:latin typeface="Cambria Math" panose="02040503050406030204" pitchFamily="18" charset="0"/>
                            <a:cs typeface="Arial" panose="020B0604020202020204" pitchFamily="34" charset="0"/>
                          </a:rPr>
                          <m:t>𝐱</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h</m:t>
                            </m:r>
                          </m:sub>
                        </m:sSub>
                      </m:e>
                    </m:d>
                  </m:oMath>
                </a14:m>
                <a:r>
                  <a:rPr lang="en-US" sz="2400" b="0" dirty="0">
                    <a:latin typeface="Arial" panose="020B0604020202020204" pitchFamily="34" charset="0"/>
                    <a:cs typeface="Arial" panose="020B0604020202020204" pitchFamily="34" charset="0"/>
                  </a:rPr>
                  <a:t>, </a:t>
                </a:r>
                <a14:m>
                  <m:oMath xmlns:m="http://schemas.openxmlformats.org/officeDocument/2006/math">
                    <m:acc>
                      <m:accPr>
                        <m:chr m:val="̂"/>
                        <m:ctrlPr>
                          <a:rPr lang="en-US" b="1" i="1">
                            <a:latin typeface="Cambria Math" panose="02040503050406030204" pitchFamily="18" charset="0"/>
                          </a:rPr>
                        </m:ctrlPr>
                      </m:accPr>
                      <m:e>
                        <m:r>
                          <a:rPr lang="en-US" i="1">
                            <a:latin typeface="Cambria Math" panose="02040503050406030204" pitchFamily="18" charset="0"/>
                          </a:rPr>
                          <m:t>𝑧</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𝑧</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i="1">
                                <a:latin typeface="Cambria Math" panose="02040503050406030204" pitchFamily="18" charset="0"/>
                              </a:rPr>
                              <m:t>h</m:t>
                            </m:r>
                          </m:sub>
                        </m:sSub>
                        <m:r>
                          <a:rPr lang="en-US" b="1">
                            <a:latin typeface="Cambria Math" panose="02040503050406030204" pitchFamily="18" charset="0"/>
                          </a:rPr>
                          <m:t>𝐡</m:t>
                        </m:r>
                        <m:r>
                          <a:rPr lang="en-US" i="1">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i="1">
                                <a:latin typeface="Cambria Math" panose="02040503050406030204" pitchFamily="18" charset="0"/>
                              </a:rPr>
                              <m:t>𝑧</m:t>
                            </m:r>
                          </m:sub>
                        </m:sSub>
                      </m:e>
                    </m:d>
                  </m:oMath>
                </a14:m>
                <a:endParaRPr lang="en-US" dirty="0"/>
              </a:p>
              <a:p>
                <a:pPr lvl="1"/>
                <a:endParaRPr lang="en-US" dirty="0"/>
              </a:p>
              <a:p>
                <a:pPr lvl="1"/>
                <a:endParaRPr lang="en-US" dirty="0"/>
              </a:p>
              <a:p>
                <a:pPr lvl="1"/>
                <a14:m>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e>
                    </m:d>
                    <m:r>
                      <a:rPr lang="en-US" b="0" i="1" smtClean="0">
                        <a:latin typeface="Cambria Math" panose="02040503050406030204" pitchFamily="18" charset="0"/>
                        <a:ea typeface="Cambria Math" panose="02040503050406030204" pitchFamily="18" charset="0"/>
                      </a:rPr>
                      <m:t>:</m:t>
                    </m:r>
                  </m:oMath>
                </a14:m>
                <a:r>
                  <a:rPr lang="en-US" dirty="0"/>
                  <a:t> matrix of training input data</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hidden bias matrix</a:t>
                </a:r>
              </a:p>
              <a:p>
                <a:pPr lvl="1"/>
                <a14:m>
                  <m:oMath xmlns:m="http://schemas.openxmlformats.org/officeDocument/2006/math">
                    <m:r>
                      <a:rPr lang="en-US" b="1" i="0" smtClean="0">
                        <a:latin typeface="Cambria Math" panose="02040503050406030204" pitchFamily="18" charset="0"/>
                      </a:rPr>
                      <m:t>𝐇</m:t>
                    </m:r>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oMath>
                </a14:m>
                <a:r>
                  <a:rPr lang="en-US" dirty="0"/>
                  <a:t>: matrix of hidden layer outputs</a:t>
                </a:r>
              </a:p>
              <a:p>
                <a:pPr lvl="1"/>
                <a14:m>
                  <m:oMath xmlns:m="http://schemas.openxmlformats.org/officeDocument/2006/math">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𝐳</m:t>
                        </m:r>
                      </m:e>
                    </m:acc>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vector of network simulation outputs</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h</m:t>
                        </m:r>
                      </m:sub>
                    </m:sSub>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oMath>
                </a14:m>
                <a:r>
                  <a:rPr lang="en-US" dirty="0"/>
                  <a:t>: hidden weight row vector</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𝑧</m:t>
                        </m:r>
                      </m:sub>
                    </m:sSub>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output bias vector</a:t>
                </a:r>
              </a:p>
            </p:txBody>
          </p:sp>
        </mc:Choice>
        <mc:Fallback xmlns="">
          <p:sp>
            <p:nvSpPr>
              <p:cNvPr id="2" name="Text Placeholder 1">
                <a:extLst>
                  <a:ext uri="{FF2B5EF4-FFF2-40B4-BE49-F238E27FC236}">
                    <a16:creationId xmlns:a16="http://schemas.microsoft.com/office/drawing/2014/main" id="{1197F29F-B45F-4340-8563-569B9E526BC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96B6577-A0FB-4B1E-83C0-787DA2239358}"/>
              </a:ext>
            </a:extLst>
          </p:cNvPr>
          <p:cNvSpPr>
            <a:spLocks noGrp="1"/>
          </p:cNvSpPr>
          <p:nvPr>
            <p:ph type="title"/>
          </p:nvPr>
        </p:nvSpPr>
        <p:spPr/>
        <p:txBody>
          <a:bodyPr/>
          <a:lstStyle/>
          <a:p>
            <a:r>
              <a:rPr lang="en-US" dirty="0"/>
              <a:t>Training process </a:t>
            </a:r>
            <a:r>
              <a:rPr lang="en-US" i="1" dirty="0"/>
              <a:t>cont.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126B3C6-145C-4603-98C8-D11763BF4079}"/>
                  </a:ext>
                </a:extLst>
              </p:cNvPr>
              <p:cNvSpPr txBox="1"/>
              <p:nvPr/>
            </p:nvSpPr>
            <p:spPr>
              <a:xfrm>
                <a:off x="2022953" y="1497328"/>
                <a:ext cx="5430204" cy="553998"/>
              </a:xfrm>
              <a:prstGeom prst="rect">
                <a:avLst/>
              </a:prstGeom>
              <a:solidFill>
                <a:srgbClr val="FFFF00"/>
              </a:solidFill>
              <a:ln w="28575">
                <a:solidFill>
                  <a:srgbClr val="0000FF"/>
                </a:solidFill>
              </a:ln>
            </p:spPr>
            <p:txBody>
              <a:bodyPr wrap="none" lIns="91440" tIns="91440" rIns="91440" bIns="91440" rtlCol="0">
                <a:spAutoFit/>
              </a:bodyPr>
              <a:lstStyle/>
              <a:p>
                <a14:m>
                  <m:oMath xmlns:m="http://schemas.openxmlformats.org/officeDocument/2006/math">
                    <m:r>
                      <a:rPr lang="en-US" sz="2400" b="1" i="0" smtClean="0">
                        <a:latin typeface="Cambria Math" panose="02040503050406030204" pitchFamily="18" charset="0"/>
                        <a:cs typeface="Arial" panose="020B0604020202020204" pitchFamily="34" charset="0"/>
                      </a:rPr>
                      <m:t>𝐇</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𝑑</m:t>
                        </m:r>
                      </m:e>
                      <m:sub>
                        <m:r>
                          <a:rPr lang="en-US" sz="2400" b="0" i="1" smtClean="0">
                            <a:latin typeface="Cambria Math" panose="02040503050406030204" pitchFamily="18" charset="0"/>
                            <a:cs typeface="Arial" panose="020B0604020202020204" pitchFamily="34" charset="0"/>
                          </a:rPr>
                          <m:t>h</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r>
                          <a:rPr lang="en-US" sz="2400" b="1" i="0" smtClean="0">
                            <a:latin typeface="Cambria Math" panose="02040503050406030204" pitchFamily="18" charset="0"/>
                            <a:cs typeface="Arial" panose="020B0604020202020204" pitchFamily="34" charset="0"/>
                          </a:rPr>
                          <m:t>𝐗</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𝐁</m:t>
                            </m:r>
                          </m:e>
                          <m:sub>
                            <m:r>
                              <a:rPr lang="en-US" sz="2400" b="0" i="1" smtClean="0">
                                <a:latin typeface="Cambria Math" panose="02040503050406030204" pitchFamily="18" charset="0"/>
                                <a:cs typeface="Arial" panose="020B0604020202020204" pitchFamily="34" charset="0"/>
                              </a:rPr>
                              <m:t>h</m:t>
                            </m:r>
                          </m:sub>
                        </m:sSub>
                      </m:e>
                    </m:d>
                    <m:r>
                      <a:rPr lang="en-US" sz="2400" b="0" i="0" smtClean="0">
                        <a:latin typeface="Cambria Math" panose="02040503050406030204" pitchFamily="18" charset="0"/>
                        <a:cs typeface="Arial" panose="020B0604020202020204" pitchFamily="34" charset="0"/>
                      </a:rPr>
                      <m:t>, </m:t>
                    </m:r>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panose="02040503050406030204" pitchFamily="18" charset="0"/>
                            <a:cs typeface="Arial" panose="020B0604020202020204" pitchFamily="34" charset="0"/>
                          </a:rPr>
                          <m:t>𝐳</m:t>
                        </m:r>
                      </m:e>
                    </m:acc>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𝑑</m:t>
                        </m:r>
                      </m:e>
                      <m:sub>
                        <m:r>
                          <a:rPr lang="en-US" sz="2400" i="1">
                            <a:latin typeface="Cambria Math" panose="02040503050406030204" pitchFamily="18" charset="0"/>
                            <a:cs typeface="Arial" panose="020B0604020202020204" pitchFamily="34" charset="0"/>
                          </a:rPr>
                          <m:t>𝑧</m:t>
                        </m:r>
                      </m:sub>
                    </m:sSub>
                    <m:d>
                      <m:dPr>
                        <m:ctrlPr>
                          <a:rPr lang="en-US" sz="2400" i="1">
                            <a:latin typeface="Cambria Math" panose="02040503050406030204" pitchFamily="18" charset="0"/>
                            <a:cs typeface="Arial" panose="020B0604020202020204" pitchFamily="34" charset="0"/>
                          </a:rPr>
                        </m:ctrlPr>
                      </m:dPr>
                      <m:e>
                        <m:sSub>
                          <m:sSubPr>
                            <m:ctrlPr>
                              <a:rPr lang="en-US" sz="2400" i="1">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𝐰</m:t>
                            </m:r>
                          </m:e>
                          <m:sub>
                            <m:r>
                              <a:rPr lang="en-US" sz="2400" i="1">
                                <a:latin typeface="Cambria Math" panose="02040503050406030204" pitchFamily="18" charset="0"/>
                                <a:cs typeface="Arial" panose="020B0604020202020204" pitchFamily="34" charset="0"/>
                              </a:rPr>
                              <m:t>h</m:t>
                            </m:r>
                          </m:sub>
                        </m:sSub>
                        <m:r>
                          <a:rPr lang="en-US" sz="2400" b="1" i="0" smtClean="0">
                            <a:latin typeface="Cambria Math" panose="02040503050406030204" pitchFamily="18" charset="0"/>
                            <a:cs typeface="Arial" panose="020B0604020202020204" pitchFamily="34" charset="0"/>
                          </a:rPr>
                          <m:t>𝐇</m:t>
                        </m:r>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i="1">
                                <a:latin typeface="Cambria Math" panose="02040503050406030204" pitchFamily="18" charset="0"/>
                                <a:cs typeface="Arial" panose="020B0604020202020204" pitchFamily="34" charset="0"/>
                              </a:rPr>
                              <m:t>𝑧</m:t>
                            </m:r>
                          </m:sub>
                        </m:sSub>
                      </m:e>
                    </m:d>
                  </m:oMath>
                </a14:m>
                <a:r>
                  <a:rPr lang="en-US" sz="2400" b="0" dirty="0">
                    <a:latin typeface="Arial" panose="020B0604020202020204" pitchFamily="34" charset="0"/>
                    <a:cs typeface="Arial" panose="020B0604020202020204" pitchFamily="34" charset="0"/>
                  </a:rPr>
                  <a:t> </a:t>
                </a:r>
              </a:p>
            </p:txBody>
          </p:sp>
        </mc:Choice>
        <mc:Fallback xmlns="">
          <p:sp>
            <p:nvSpPr>
              <p:cNvPr id="11" name="TextBox 10">
                <a:extLst>
                  <a:ext uri="{FF2B5EF4-FFF2-40B4-BE49-F238E27FC236}">
                    <a16:creationId xmlns:a16="http://schemas.microsoft.com/office/drawing/2014/main" id="{7126B3C6-145C-4603-98C8-D11763BF4079}"/>
                  </a:ext>
                </a:extLst>
              </p:cNvPr>
              <p:cNvSpPr txBox="1">
                <a:spLocks noRot="1" noChangeAspect="1" noMove="1" noResize="1" noEditPoints="1" noAdjustHandles="1" noChangeArrowheads="1" noChangeShapeType="1" noTextEdit="1"/>
              </p:cNvSpPr>
              <p:nvPr/>
            </p:nvSpPr>
            <p:spPr>
              <a:xfrm>
                <a:off x="2022953" y="1497328"/>
                <a:ext cx="5430204" cy="553998"/>
              </a:xfrm>
              <a:prstGeom prst="rect">
                <a:avLst/>
              </a:prstGeom>
              <a:blipFill>
                <a:blip r:embed="rId3"/>
                <a:stretch>
                  <a:fillRect l="-112"/>
                </a:stretch>
              </a:blipFill>
              <a:ln w="28575">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805887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5499D7B-68BD-4DFC-AF50-788D1A0A73BE}"/>
                  </a:ext>
                </a:extLst>
              </p:cNvPr>
              <p:cNvSpPr>
                <a:spLocks noGrp="1"/>
              </p:cNvSpPr>
              <p:nvPr>
                <p:ph type="body" sz="quarter" idx="10"/>
              </p:nvPr>
            </p:nvSpPr>
            <p:spPr/>
            <p:txBody>
              <a:bodyPr/>
              <a:lstStyle/>
              <a:p>
                <a:r>
                  <a:rPr lang="en-US" dirty="0"/>
                  <a:t>Two input nodes, one hidden node, linear transfer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h</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𝑧</m:t>
                        </m:r>
                      </m:sub>
                    </m:sSub>
                    <m:r>
                      <a:rPr lang="en-US" b="0" i="1" smtClean="0">
                        <a:latin typeface="Cambria Math" panose="02040503050406030204" pitchFamily="18" charset="0"/>
                      </a:rPr>
                      <m:t>=1</m:t>
                    </m:r>
                  </m:oMath>
                </a14:m>
                <a:r>
                  <a:rPr lang="en-US" dirty="0"/>
                  <a:t>)</a:t>
                </a:r>
              </a:p>
              <a:p>
                <a:pPr lvl="1"/>
                <a:endParaRPr lang="en-US" dirty="0"/>
              </a:p>
              <a:p>
                <a:pPr lvl="1"/>
                <a:endParaRPr lang="en-US" dirty="0"/>
              </a:p>
              <a:p>
                <a:pPr lvl="1"/>
                <a:endParaRPr lang="en-US" dirty="0"/>
              </a:p>
              <a:p>
                <a:pPr lvl="1">
                  <a:spcBef>
                    <a:spcPts val="4800"/>
                  </a:spcBef>
                </a:pPr>
                <a:r>
                  <a:rPr lang="en-US" dirty="0"/>
                  <a:t>Hidden layer: </a:t>
                </a:r>
                <a14:m>
                  <m:oMath xmlns:m="http://schemas.openxmlformats.org/officeDocument/2006/math">
                    <m:r>
                      <a:rPr lang="en-US" b="1" i="0" smtClean="0">
                        <a:latin typeface="Cambria Math" panose="02040503050406030204" pitchFamily="18" charset="0"/>
                      </a:rPr>
                      <m:t>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r>
                      <a:rPr lang="en-US" b="1" i="0" smtClean="0">
                        <a:latin typeface="Cambria Math" panose="02040503050406030204" pitchFamily="18" charset="0"/>
                      </a:rPr>
                      <m:t>𝐱</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endParaRPr lang="en-US" dirty="0"/>
              </a:p>
              <a:p>
                <a:pPr lvl="1"/>
                <a:r>
                  <a:rPr lang="en-US" dirty="0"/>
                  <a:t>Output layer:</a:t>
                </a:r>
              </a:p>
              <a:p>
                <a:pPr lvl="1"/>
                <a:endParaRPr lang="en-US" dirty="0"/>
              </a:p>
              <a:p>
                <a:pPr lvl="1">
                  <a:spcBef>
                    <a:spcPts val="3600"/>
                  </a:spcBef>
                </a:pPr>
                <a:r>
                  <a:rPr lang="en-US" dirty="0"/>
                  <a:t>Equivalent one-layer network model</a:t>
                </a:r>
              </a:p>
              <a:p>
                <a:pPr lvl="1"/>
                <a:endParaRPr lang="en-US" dirty="0"/>
              </a:p>
            </p:txBody>
          </p:sp>
        </mc:Choice>
        <mc:Fallback xmlns="">
          <p:sp>
            <p:nvSpPr>
              <p:cNvPr id="2" name="Text Placeholder 1">
                <a:extLst>
                  <a:ext uri="{FF2B5EF4-FFF2-40B4-BE49-F238E27FC236}">
                    <a16:creationId xmlns:a16="http://schemas.microsoft.com/office/drawing/2014/main" id="{E5499D7B-68BD-4DFC-AF50-788D1A0A73B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2325AF9-5F5F-4A58-A0FA-9AC866B27E15}"/>
              </a:ext>
            </a:extLst>
          </p:cNvPr>
          <p:cNvSpPr>
            <a:spLocks noGrp="1"/>
          </p:cNvSpPr>
          <p:nvPr>
            <p:ph type="title"/>
          </p:nvPr>
        </p:nvSpPr>
        <p:spPr/>
        <p:txBody>
          <a:bodyPr/>
          <a:lstStyle/>
          <a:p>
            <a:r>
              <a:rPr lang="en-US" dirty="0"/>
              <a:t>Ex) FFNN with linear transfer function</a:t>
            </a:r>
          </a:p>
        </p:txBody>
      </p:sp>
      <p:pic>
        <p:nvPicPr>
          <p:cNvPr id="4" name="Picture 3">
            <a:extLst>
              <a:ext uri="{FF2B5EF4-FFF2-40B4-BE49-F238E27FC236}">
                <a16:creationId xmlns:a16="http://schemas.microsoft.com/office/drawing/2014/main" id="{106EE72E-44D6-471E-89A6-68050527143F}"/>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8146" y="1540962"/>
            <a:ext cx="5964753" cy="143305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81411F-B0A4-4734-ABB3-2CB0C6D71D13}"/>
                  </a:ext>
                </a:extLst>
              </p:cNvPr>
              <p:cNvSpPr txBox="1"/>
              <p:nvPr/>
            </p:nvSpPr>
            <p:spPr>
              <a:xfrm>
                <a:off x="6900687" y="1799525"/>
                <a:ext cx="322675"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𝑧</m:t>
                          </m:r>
                        </m:e>
                      </m:acc>
                    </m:oMath>
                  </m:oMathPara>
                </a14:m>
                <a:endParaRPr lang="en-US" sz="2000" dirty="0"/>
              </a:p>
            </p:txBody>
          </p:sp>
        </mc:Choice>
        <mc:Fallback xmlns="">
          <p:sp>
            <p:nvSpPr>
              <p:cNvPr id="5" name="TextBox 4">
                <a:extLst>
                  <a:ext uri="{FF2B5EF4-FFF2-40B4-BE49-F238E27FC236}">
                    <a16:creationId xmlns:a16="http://schemas.microsoft.com/office/drawing/2014/main" id="{D581411F-B0A4-4734-ABB3-2CB0C6D71D13}"/>
                  </a:ext>
                </a:extLst>
              </p:cNvPr>
              <p:cNvSpPr txBox="1">
                <a:spLocks noRot="1" noChangeAspect="1" noMove="1" noResize="1" noEditPoints="1" noAdjustHandles="1" noChangeArrowheads="1" noChangeShapeType="1" noTextEdit="1"/>
              </p:cNvSpPr>
              <p:nvPr/>
            </p:nvSpPr>
            <p:spPr>
              <a:xfrm>
                <a:off x="6900687" y="1799525"/>
                <a:ext cx="322675" cy="400110"/>
              </a:xfrm>
              <a:prstGeom prst="rect">
                <a:avLst/>
              </a:prstGeom>
              <a:blipFill>
                <a:blip r:embed="rId4"/>
                <a:stretch>
                  <a:fillRect t="-3030" r="-4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1E71E9-6AF7-4292-BBAA-40B11E27F75E}"/>
                  </a:ext>
                </a:extLst>
              </p:cNvPr>
              <p:cNvSpPr txBox="1"/>
              <p:nvPr/>
            </p:nvSpPr>
            <p:spPr>
              <a:xfrm>
                <a:off x="2414726" y="4352371"/>
                <a:ext cx="4179541"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cs typeface="Arial" panose="020B0604020202020204" pitchFamily="34" charset="0"/>
                            </a:rPr>
                          </m:ctrlPr>
                        </m:accPr>
                        <m:e>
                          <m:r>
                            <a:rPr lang="en-US" sz="2000" b="1" i="0" smtClean="0">
                              <a:latin typeface="Cambria Math" panose="02040503050406030204" pitchFamily="18" charset="0"/>
                              <a:cs typeface="Arial" panose="020B0604020202020204" pitchFamily="34" charset="0"/>
                            </a:rPr>
                            <m:t>𝐳</m:t>
                          </m:r>
                        </m:e>
                      </m:acc>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𝐖</m:t>
                          </m:r>
                        </m:e>
                        <m:sub>
                          <m:r>
                            <a:rPr lang="en-US" sz="2000" b="0" i="1" smtClean="0">
                              <a:latin typeface="Cambria Math" panose="02040503050406030204" pitchFamily="18" charset="0"/>
                              <a:cs typeface="Arial" panose="020B0604020202020204" pitchFamily="34" charset="0"/>
                            </a:rPr>
                            <m:t>h</m:t>
                          </m:r>
                        </m:sub>
                      </m:sSub>
                      <m:r>
                        <a:rPr lang="en-US" sz="2000" b="1" i="0" smtClean="0">
                          <a:latin typeface="Cambria Math" panose="02040503050406030204" pitchFamily="18" charset="0"/>
                          <a:cs typeface="Arial" panose="020B0604020202020204" pitchFamily="34" charset="0"/>
                        </a:rPr>
                        <m:t>𝐡</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𝐛</m:t>
                          </m:r>
                        </m:e>
                        <m:sub>
                          <m:r>
                            <a:rPr lang="en-US" sz="2000" b="0" i="1" smtClean="0">
                              <a:latin typeface="Cambria Math" panose="02040503050406030204" pitchFamily="18" charset="0"/>
                              <a:cs typeface="Arial" panose="020B0604020202020204" pitchFamily="34" charset="0"/>
                            </a:rPr>
                            <m:t>𝑧</m:t>
                          </m:r>
                        </m:sub>
                      </m:sSub>
                    </m:oMath>
                    <m:oMath xmlns:m="http://schemas.openxmlformats.org/officeDocument/2006/math">
                      <m:r>
                        <a:rPr lang="en-US" sz="2000" b="0" i="0"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3</m:t>
                          </m:r>
                        </m:sub>
                      </m:sSub>
                      <m:d>
                        <m:dPr>
                          <m:ctrlPr>
                            <a:rPr lang="en-US" sz="2000" b="0" i="1" smtClean="0">
                              <a:latin typeface="Cambria Math" panose="02040503050406030204" pitchFamily="18" charset="0"/>
                              <a:cs typeface="Arial" panose="020B0604020202020204" pitchFamily="34"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1</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oMath>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3</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3</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3</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2</m:t>
                          </m:r>
                        </m:sub>
                      </m:sSub>
                    </m:oMath>
                  </m:oMathPara>
                </a14:m>
                <a:endParaRPr lang="en-US" sz="2000" b="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41E71E9-6AF7-4292-BBAA-40B11E27F75E}"/>
                  </a:ext>
                </a:extLst>
              </p:cNvPr>
              <p:cNvSpPr txBox="1">
                <a:spLocks noRot="1" noChangeAspect="1" noMove="1" noResize="1" noEditPoints="1" noAdjustHandles="1" noChangeArrowheads="1" noChangeShapeType="1" noTextEdit="1"/>
              </p:cNvSpPr>
              <p:nvPr/>
            </p:nvSpPr>
            <p:spPr>
              <a:xfrm>
                <a:off x="2414726" y="4352371"/>
                <a:ext cx="4179541" cy="923330"/>
              </a:xfrm>
              <a:prstGeom prst="rect">
                <a:avLst/>
              </a:prstGeom>
              <a:blipFill>
                <a:blip r:embed="rId5"/>
                <a:stretch>
                  <a:fillRect l="-583" t="-7285" r="-146" b="-59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B7488EF-F633-482F-95C0-CEB1FF7D23FE}"/>
                  </a:ext>
                </a:extLst>
              </p:cNvPr>
              <p:cNvSpPr txBox="1"/>
              <p:nvPr/>
            </p:nvSpPr>
            <p:spPr>
              <a:xfrm>
                <a:off x="1701310" y="3075116"/>
                <a:ext cx="5800178" cy="51238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𝐖</m:t>
                          </m:r>
                        </m:e>
                        <m:sub>
                          <m:r>
                            <a:rPr lang="en-US" sz="2000" b="0" i="1" smtClean="0">
                              <a:latin typeface="Cambria Math" panose="02040503050406030204" pitchFamily="18" charset="0"/>
                              <a:cs typeface="Arial" panose="020B0604020202020204" pitchFamily="34" charset="0"/>
                            </a:rPr>
                            <m:t>𝑥</m:t>
                          </m:r>
                        </m:sub>
                      </m:sSub>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sSub>
                                  <m:sSubPr>
                                    <m:ctrlPr>
                                      <a:rPr lang="en-US" sz="2000" b="0" i="1" smtClean="0">
                                        <a:latin typeface="Cambria Math" panose="02040503050406030204" pitchFamily="18" charset="0"/>
                                        <a:cs typeface="Arial" panose="020B0604020202020204" pitchFamily="34" charset="0"/>
                                      </a:rPr>
                                    </m:ctrlPr>
                                  </m:sSubPr>
                                  <m:e>
                                    <m:r>
                                      <m:rPr>
                                        <m:brk m:alnAt="7"/>
                                      </m:rPr>
                                      <a:rPr lang="en-US" sz="2000" b="0" i="1" smtClean="0">
                                        <a:latin typeface="Cambria Math" panose="02040503050406030204" pitchFamily="18" charset="0"/>
                                        <a:cs typeface="Arial" panose="020B0604020202020204" pitchFamily="34" charset="0"/>
                                      </a:rPr>
                                      <m:t>𝑤</m:t>
                                    </m:r>
                                  </m:e>
                                  <m:sub>
                                    <m:r>
                                      <m:rPr>
                                        <m:brk m:alnAt="7"/>
                                      </m:rPr>
                                      <a:rPr lang="en-US" sz="2000" b="0" i="1" smtClean="0">
                                        <a:latin typeface="Cambria Math" panose="02040503050406030204" pitchFamily="18" charset="0"/>
                                        <a:cs typeface="Arial" panose="020B0604020202020204" pitchFamily="34" charset="0"/>
                                      </a:rPr>
                                      <m:t>1</m:t>
                                    </m:r>
                                  </m:sub>
                                </m:sSub>
                              </m:e>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2</m:t>
                                    </m:r>
                                  </m:sub>
                                </m:sSub>
                              </m:e>
                            </m:mr>
                          </m:m>
                        </m:e>
                      </m:d>
                      <m:r>
                        <a:rPr lang="en-US" sz="2000" b="0" i="1" smtClean="0">
                          <a:latin typeface="Cambria Math" panose="02040503050406030204" pitchFamily="18" charset="0"/>
                          <a:cs typeface="Arial" panose="020B0604020202020204" pitchFamily="34" charset="0"/>
                        </a:rPr>
                        <m:t>, </m:t>
                      </m:r>
                      <m:r>
                        <a:rPr lang="en-US" sz="2000" b="1" i="0" smtClean="0">
                          <a:latin typeface="Cambria Math" panose="02040503050406030204" pitchFamily="18" charset="0"/>
                          <a:cs typeface="Arial" panose="020B0604020202020204" pitchFamily="34" charset="0"/>
                        </a:rPr>
                        <m:t>𝐱</m:t>
                      </m:r>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1"/>
                                    <m:mcJc m:val="center"/>
                                  </m:mcPr>
                                </m:mc>
                              </m:mcs>
                              <m:ctrlPr>
                                <a:rPr lang="en-US" sz="2000" b="0" i="1" smtClean="0">
                                  <a:latin typeface="Cambria Math" panose="02040503050406030204" pitchFamily="18" charset="0"/>
                                  <a:cs typeface="Arial" panose="020B0604020202020204" pitchFamily="34" charset="0"/>
                                </a:rPr>
                              </m:ctrlPr>
                            </m:mPr>
                            <m:mr>
                              <m:e>
                                <m:sSub>
                                  <m:sSubPr>
                                    <m:ctrlPr>
                                      <a:rPr lang="en-US" sz="2000" b="0" i="1" smtClean="0">
                                        <a:latin typeface="Cambria Math" panose="02040503050406030204" pitchFamily="18" charset="0"/>
                                        <a:cs typeface="Arial" panose="020B0604020202020204" pitchFamily="34" charset="0"/>
                                      </a:rPr>
                                    </m:ctrlPr>
                                  </m:sSubPr>
                                  <m:e>
                                    <m:r>
                                      <m:rPr>
                                        <m:brk m:alnAt="7"/>
                                      </m:rPr>
                                      <a:rPr lang="en-US" sz="2000" b="0" i="1" smtClean="0">
                                        <a:latin typeface="Cambria Math" panose="02040503050406030204" pitchFamily="18" charset="0"/>
                                        <a:cs typeface="Arial" panose="020B0604020202020204" pitchFamily="34" charset="0"/>
                                      </a:rPr>
                                      <m:t>𝑥</m:t>
                                    </m:r>
                                  </m:e>
                                  <m:sub>
                                    <m:r>
                                      <m:rPr>
                                        <m:brk m:alnAt="7"/>
                                      </m:rPr>
                                      <a:rPr lang="en-US" sz="2000" b="0" i="1" smtClean="0">
                                        <a:latin typeface="Cambria Math" panose="02040503050406030204" pitchFamily="18" charset="0"/>
                                        <a:cs typeface="Arial" panose="020B0604020202020204" pitchFamily="34" charset="0"/>
                                      </a:rPr>
                                      <m:t>1</m:t>
                                    </m:r>
                                  </m:sub>
                                </m:sSub>
                              </m:e>
                            </m:mr>
                            <m:m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2</m:t>
                                    </m:r>
                                  </m:sub>
                                </m:sSub>
                              </m:e>
                            </m:mr>
                          </m:m>
                        </m:e>
                      </m:d>
                      <m:r>
                        <a:rPr lang="en-US" sz="2000" b="0" i="1" smtClean="0">
                          <a:latin typeface="Cambria Math" panose="02040503050406030204" pitchFamily="18" charset="0"/>
                          <a:cs typeface="Arial" panose="020B0604020202020204" pitchFamily="34" charset="0"/>
                        </a:rPr>
                        <m:t>, </m:t>
                      </m:r>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𝐛</m:t>
                          </m:r>
                        </m:e>
                        <m:sub>
                          <m:r>
                            <a:rPr lang="en-US" sz="2000" b="0" i="1" smtClean="0">
                              <a:latin typeface="Cambria Math" panose="02040503050406030204" pitchFamily="18" charset="0"/>
                              <a:cs typeface="Arial" panose="020B0604020202020204" pitchFamily="34" charset="0"/>
                            </a:rPr>
                            <m:t>h</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1</m:t>
                          </m:r>
                        </m:sub>
                      </m:sSub>
                      <m:r>
                        <a:rPr lang="en-US" sz="2000" b="0" i="1" smtClean="0">
                          <a:latin typeface="Cambria Math" panose="02040503050406030204" pitchFamily="18" charset="0"/>
                          <a:cs typeface="Arial" panose="020B0604020202020204" pitchFamily="34" charset="0"/>
                        </a:rPr>
                        <m:t>, </m:t>
                      </m:r>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𝐖</m:t>
                          </m:r>
                        </m:e>
                        <m:sub>
                          <m:r>
                            <a:rPr lang="en-US" sz="2000" b="0" i="1" smtClean="0">
                              <a:latin typeface="Cambria Math" panose="02040503050406030204" pitchFamily="18" charset="0"/>
                              <a:cs typeface="Arial" panose="020B0604020202020204" pitchFamily="34" charset="0"/>
                            </a:rPr>
                            <m:t>h</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3</m:t>
                          </m:r>
                        </m:sub>
                      </m:sSub>
                      <m:r>
                        <a:rPr lang="en-US" sz="2000" b="0" i="1" smtClean="0">
                          <a:latin typeface="Cambria Math" panose="02040503050406030204" pitchFamily="18" charset="0"/>
                          <a:cs typeface="Arial" panose="020B0604020202020204" pitchFamily="34" charset="0"/>
                        </a:rPr>
                        <m:t>, </m:t>
                      </m:r>
                      <m:sSub>
                        <m:sSubPr>
                          <m:ctrlPr>
                            <a:rPr lang="en-US" sz="2000" b="0" i="1" smtClean="0">
                              <a:latin typeface="Cambria Math" panose="02040503050406030204" pitchFamily="18" charset="0"/>
                              <a:cs typeface="Arial" panose="020B0604020202020204" pitchFamily="34" charset="0"/>
                            </a:rPr>
                          </m:ctrlPr>
                        </m:sSubPr>
                        <m:e>
                          <m:r>
                            <a:rPr lang="en-US" sz="2000" b="1" i="0" smtClean="0">
                              <a:latin typeface="Cambria Math" panose="02040503050406030204" pitchFamily="18" charset="0"/>
                              <a:cs typeface="Arial" panose="020B0604020202020204" pitchFamily="34" charset="0"/>
                            </a:rPr>
                            <m:t>𝐛</m:t>
                          </m:r>
                        </m:e>
                        <m:sub>
                          <m:r>
                            <a:rPr lang="en-US" sz="2000" b="0" i="1" smtClean="0">
                              <a:latin typeface="Cambria Math" panose="02040503050406030204" pitchFamily="18" charset="0"/>
                              <a:cs typeface="Arial" panose="020B0604020202020204" pitchFamily="34" charset="0"/>
                            </a:rPr>
                            <m:t>𝑧</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2</m:t>
                          </m:r>
                        </m:sub>
                      </m:sSub>
                    </m:oMath>
                  </m:oMathPara>
                </a14:m>
                <a:endParaRPr lang="en-US" sz="2000" b="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0B7488EF-F633-482F-95C0-CEB1FF7D23FE}"/>
                  </a:ext>
                </a:extLst>
              </p:cNvPr>
              <p:cNvSpPr txBox="1">
                <a:spLocks noRot="1" noChangeAspect="1" noMove="1" noResize="1" noEditPoints="1" noAdjustHandles="1" noChangeArrowheads="1" noChangeShapeType="1" noTextEdit="1"/>
              </p:cNvSpPr>
              <p:nvPr/>
            </p:nvSpPr>
            <p:spPr>
              <a:xfrm>
                <a:off x="1701310" y="3075116"/>
                <a:ext cx="5800178" cy="512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867B8A-5312-4635-8350-BB627122A64D}"/>
                  </a:ext>
                </a:extLst>
              </p:cNvPr>
              <p:cNvSpPr txBox="1"/>
              <p:nvPr/>
            </p:nvSpPr>
            <p:spPr>
              <a:xfrm>
                <a:off x="994299" y="5983156"/>
                <a:ext cx="75468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cs typeface="Arial" panose="020B0604020202020204" pitchFamily="34" charset="0"/>
                            </a:rPr>
                          </m:ctrlPr>
                        </m:accPr>
                        <m:e>
                          <m:r>
                            <a:rPr lang="en-US" sz="2000" b="0" i="1">
                              <a:latin typeface="Cambria Math" panose="02040503050406030204" pitchFamily="18" charset="0"/>
                              <a:cs typeface="Arial" panose="020B0604020202020204" pitchFamily="34" charset="0"/>
                            </a:rPr>
                            <m:t>𝑧</m:t>
                          </m:r>
                        </m:e>
                      </m:acc>
                      <m:r>
                        <a:rPr lang="en-US" sz="2000" b="0" i="1" smtClean="0">
                          <a:latin typeface="Cambria Math" panose="02040503050406030204" pitchFamily="18" charset="0"/>
                          <a:cs typeface="Arial" panose="020B0604020202020204" pitchFamily="34" charset="0"/>
                        </a:rPr>
                        <m:t>=</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m:t>
                          </m:r>
                        </m:sup>
                      </m:sSub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1</m:t>
                          </m:r>
                        </m:sub>
                      </m:sSub>
                      <m:r>
                        <a:rPr lang="en-US" sz="2000" b="0" i="1" smtClean="0">
                          <a:latin typeface="Cambria Math" panose="02040503050406030204" pitchFamily="18" charset="0"/>
                          <a:cs typeface="Arial" panose="020B0604020202020204" pitchFamily="34" charset="0"/>
                        </a:rPr>
                        <m:t>+</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2</m:t>
                          </m:r>
                        </m:sub>
                        <m:sup>
                          <m:r>
                            <a:rPr lang="en-US" sz="2000" b="0" i="1" smtClean="0">
                              <a:latin typeface="Cambria Math" panose="02040503050406030204" pitchFamily="18" charset="0"/>
                              <a:cs typeface="Arial" panose="020B0604020202020204" pitchFamily="34" charset="0"/>
                            </a:rPr>
                            <m:t>∗</m:t>
                          </m:r>
                        </m:sup>
                      </m:sSubSup>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𝑥</m:t>
                          </m:r>
                        </m:e>
                        <m:sub>
                          <m:r>
                            <a:rPr lang="en-US" sz="2000" b="0" i="1" smtClean="0">
                              <a:latin typeface="Cambria Math" panose="02040503050406030204" pitchFamily="18" charset="0"/>
                              <a:cs typeface="Arial" panose="020B0604020202020204" pitchFamily="34" charset="0"/>
                            </a:rPr>
                            <m:t>2</m:t>
                          </m:r>
                        </m:sub>
                      </m:sSub>
                      <m:r>
                        <a:rPr lang="en-US" sz="2000" b="0" i="1" smtClean="0">
                          <a:latin typeface="Cambria Math" panose="02040503050406030204" pitchFamily="18" charset="0"/>
                          <a:cs typeface="Arial" panose="020B0604020202020204" pitchFamily="34" charset="0"/>
                        </a:rPr>
                        <m:t>+</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m:t>
                          </m:r>
                        </m:sup>
                      </m:sSubSup>
                      <m:r>
                        <a:rPr lang="en-US" sz="2000" b="0" i="1" smtClean="0">
                          <a:latin typeface="Cambria Math" panose="02040503050406030204" pitchFamily="18" charset="0"/>
                          <a:cs typeface="Arial" panose="020B0604020202020204" pitchFamily="34" charset="0"/>
                        </a:rPr>
                        <m:t>,  </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m:t>
                          </m:r>
                        </m:sup>
                      </m:sSubSup>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1</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3</m:t>
                          </m:r>
                        </m:sub>
                      </m:sSub>
                      <m:r>
                        <a:rPr lang="en-US" sz="2000" b="0" i="1" smtClean="0">
                          <a:latin typeface="Cambria Math" panose="02040503050406030204" pitchFamily="18" charset="0"/>
                          <a:cs typeface="Arial" panose="020B0604020202020204" pitchFamily="34" charset="0"/>
                        </a:rPr>
                        <m:t>, </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2</m:t>
                          </m:r>
                        </m:sub>
                        <m:sup>
                          <m:r>
                            <a:rPr lang="en-US" sz="2000" b="0" i="1" smtClean="0">
                              <a:latin typeface="Cambria Math" panose="02040503050406030204" pitchFamily="18" charset="0"/>
                              <a:cs typeface="Arial" panose="020B0604020202020204" pitchFamily="34" charset="0"/>
                            </a:rPr>
                            <m:t>∗</m:t>
                          </m:r>
                        </m:sup>
                      </m:sSubSup>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2</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3</m:t>
                          </m:r>
                        </m:sub>
                      </m:sSub>
                      <m:r>
                        <a:rPr lang="en-US" sz="2000" b="0" i="1" smtClean="0">
                          <a:latin typeface="Cambria Math" panose="02040503050406030204" pitchFamily="18" charset="0"/>
                          <a:cs typeface="Arial" panose="020B0604020202020204" pitchFamily="34" charset="0"/>
                        </a:rPr>
                        <m:t>, </m:t>
                      </m:r>
                      <m:sSubSup>
                        <m:sSubSupPr>
                          <m:ctrlPr>
                            <a:rPr lang="en-US" sz="2000" b="0" i="1" smtClean="0">
                              <a:latin typeface="Cambria Math" panose="02040503050406030204" pitchFamily="18" charset="0"/>
                              <a:cs typeface="Arial" panose="020B0604020202020204" pitchFamily="34" charset="0"/>
                            </a:rPr>
                          </m:ctrlPr>
                        </m:sSubSup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1</m:t>
                          </m:r>
                        </m:sub>
                        <m:sup>
                          <m:r>
                            <a:rPr lang="en-US" sz="2000" b="0" i="1" smtClean="0">
                              <a:latin typeface="Cambria Math" panose="02040503050406030204" pitchFamily="18" charset="0"/>
                              <a:cs typeface="Arial" panose="020B0604020202020204" pitchFamily="34" charset="0"/>
                            </a:rPr>
                            <m:t>∗</m:t>
                          </m:r>
                        </m:sup>
                      </m:sSubSup>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𝑤</m:t>
                          </m:r>
                        </m:e>
                        <m:sub>
                          <m:r>
                            <a:rPr lang="en-US" sz="2000" b="0" i="1" smtClean="0">
                              <a:latin typeface="Cambria Math" panose="02040503050406030204" pitchFamily="18" charset="0"/>
                              <a:cs typeface="Arial" panose="020B0604020202020204" pitchFamily="34" charset="0"/>
                            </a:rPr>
                            <m:t>3</m:t>
                          </m:r>
                        </m:sub>
                      </m:s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1</m:t>
                          </m:r>
                        </m:sub>
                      </m:sSub>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𝑏</m:t>
                          </m:r>
                        </m:e>
                        <m:sub>
                          <m:r>
                            <a:rPr lang="en-US" sz="2000" b="0" i="1" smtClean="0">
                              <a:latin typeface="Cambria Math" panose="02040503050406030204" pitchFamily="18" charset="0"/>
                              <a:cs typeface="Arial" panose="020B0604020202020204" pitchFamily="34" charset="0"/>
                            </a:rPr>
                            <m:t>2</m:t>
                          </m:r>
                        </m:sub>
                      </m:sSub>
                    </m:oMath>
                  </m:oMathPara>
                </a14:m>
                <a:endParaRPr lang="en-US" sz="2000" b="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A867B8A-5312-4635-8350-BB627122A64D}"/>
                  </a:ext>
                </a:extLst>
              </p:cNvPr>
              <p:cNvSpPr txBox="1">
                <a:spLocks noRot="1" noChangeAspect="1" noMove="1" noResize="1" noEditPoints="1" noAdjustHandles="1" noChangeArrowheads="1" noChangeShapeType="1" noTextEdit="1"/>
              </p:cNvSpPr>
              <p:nvPr/>
            </p:nvSpPr>
            <p:spPr>
              <a:xfrm>
                <a:off x="994299" y="5983156"/>
                <a:ext cx="7546874" cy="307777"/>
              </a:xfrm>
              <a:prstGeom prst="rect">
                <a:avLst/>
              </a:prstGeom>
              <a:blipFill>
                <a:blip r:embed="rId7"/>
                <a:stretch>
                  <a:fillRect t="-17647" b="-21569"/>
                </a:stretch>
              </a:blipFill>
            </p:spPr>
            <p:txBody>
              <a:bodyPr/>
              <a:lstStyle/>
              <a:p>
                <a:r>
                  <a:rPr lang="en-US">
                    <a:noFill/>
                  </a:rPr>
                  <a:t> </a:t>
                </a:r>
              </a:p>
            </p:txBody>
          </p:sp>
        </mc:Fallback>
      </mc:AlternateContent>
    </p:spTree>
    <p:extLst>
      <p:ext uri="{BB962C8B-B14F-4D97-AF65-F5344CB8AC3E}">
        <p14:creationId xmlns:p14="http://schemas.microsoft.com/office/powerpoint/2010/main" val="1246253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4D0E9BE-FB4F-4631-933D-7367E95985CB}"/>
                  </a:ext>
                </a:extLst>
              </p:cNvPr>
              <p:cNvSpPr>
                <a:spLocks noGrp="1"/>
              </p:cNvSpPr>
              <p:nvPr>
                <p:ph type="body" sz="quarter" idx="10"/>
              </p:nvPr>
            </p:nvSpPr>
            <p:spPr/>
            <p:txBody>
              <a:bodyPr/>
              <a:lstStyle/>
              <a:p>
                <a:r>
                  <a:rPr lang="en-US" dirty="0"/>
                  <a:t>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h</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t>
                </a:r>
              </a:p>
              <a:p>
                <a:pPr lvl="1"/>
                <a:endParaRPr lang="en-US" dirty="0"/>
              </a:p>
              <a:p>
                <a:pPr lvl="1"/>
                <a:r>
                  <a:rPr lang="en-US" dirty="0"/>
                  <a:t>One-layer NN model with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h</m:t>
                                </m:r>
                              </m:sub>
                            </m:sSub>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e>
                        </m:d>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𝑥</m:t>
                            </m:r>
                          </m:sub>
                        </m:sSub>
                      </m:sub>
                    </m:sSub>
                  </m:oMath>
                </a14:m>
                <a:r>
                  <a:rPr lang="en-US" dirty="0"/>
                  <a:t> being input weights and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𝐰</m:t>
                                </m:r>
                              </m:e>
                              <m:sub>
                                <m:r>
                                  <a:rPr lang="en-US" b="1" i="0" smtClean="0">
                                    <a:latin typeface="Cambria Math" panose="02040503050406030204" pitchFamily="18" charset="0"/>
                                  </a:rPr>
                                  <m:t>𝐡</m:t>
                                </m:r>
                              </m:sub>
                            </m:sSub>
                            <m:sSub>
                              <m:sSubPr>
                                <m:ctrlPr>
                                  <a:rPr lang="en-US" b="0" i="1" smtClean="0">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𝑧</m:t>
                                </m:r>
                              </m:sub>
                            </m:sSub>
                          </m:e>
                        </m:d>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sub>
                    </m:sSub>
                  </m:oMath>
                </a14:m>
                <a:r>
                  <a:rPr lang="en-US" dirty="0"/>
                  <a:t> being the output bias</a:t>
                </a:r>
              </a:p>
              <a:p>
                <a:pPr lvl="1"/>
                <a:r>
                  <a:rPr lang="en-US" dirty="0"/>
                  <a:t>Multi-layer NN model with pure linear transfer function can be converted into a single-layer NN model</a:t>
                </a:r>
              </a:p>
            </p:txBody>
          </p:sp>
        </mc:Choice>
        <mc:Fallback xmlns="">
          <p:sp>
            <p:nvSpPr>
              <p:cNvPr id="2" name="Text Placeholder 1">
                <a:extLst>
                  <a:ext uri="{FF2B5EF4-FFF2-40B4-BE49-F238E27FC236}">
                    <a16:creationId xmlns:a16="http://schemas.microsoft.com/office/drawing/2014/main" id="{44D0E9BE-FB4F-4631-933D-7367E95985C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FEF51D-DC2B-40A2-BEFD-4787274BE2FB}"/>
              </a:ext>
            </a:extLst>
          </p:cNvPr>
          <p:cNvSpPr>
            <a:spLocks noGrp="1"/>
          </p:cNvSpPr>
          <p:nvPr>
            <p:ph type="title"/>
          </p:nvPr>
        </p:nvSpPr>
        <p:spPr/>
        <p:txBody>
          <a:bodyPr/>
          <a:lstStyle/>
          <a:p>
            <a:r>
              <a:rPr lang="en-US" dirty="0"/>
              <a:t>Training process with pure linear transfer function</a:t>
            </a:r>
          </a:p>
        </p:txBody>
      </p:sp>
      <p:sp>
        <p:nvSpPr>
          <p:cNvPr id="4" name="Rectangle 2">
            <a:extLst>
              <a:ext uri="{FF2B5EF4-FFF2-40B4-BE49-F238E27FC236}">
                <a16:creationId xmlns:a16="http://schemas.microsoft.com/office/drawing/2014/main" id="{76BAED5A-57EC-4273-A00B-37F58AEC0B1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831D8-823B-46F4-9BB7-14B5B12A2BBB}"/>
                  </a:ext>
                </a:extLst>
              </p:cNvPr>
              <p:cNvSpPr txBox="1"/>
              <p:nvPr/>
            </p:nvSpPr>
            <p:spPr>
              <a:xfrm>
                <a:off x="974133" y="1367942"/>
                <a:ext cx="721120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400" b="1" i="1" smtClean="0">
                              <a:latin typeface="Cambria Math" panose="02040503050406030204" pitchFamily="18" charset="0"/>
                              <a:cs typeface="Arial" panose="020B0604020202020204" pitchFamily="34" charset="0"/>
                            </a:rPr>
                          </m:ctrlPr>
                        </m:accPr>
                        <m:e>
                          <m:r>
                            <a:rPr lang="en-US" sz="2400" b="1" i="0" smtClean="0">
                              <a:latin typeface="Cambria Math" panose="02040503050406030204" pitchFamily="18" charset="0"/>
                              <a:cs typeface="Arial" panose="020B0604020202020204" pitchFamily="34" charset="0"/>
                            </a:rPr>
                            <m:t>𝐳</m:t>
                          </m:r>
                        </m:e>
                      </m:acc>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𝐰</m:t>
                          </m:r>
                        </m:e>
                        <m:sub>
                          <m:r>
                            <a:rPr lang="en-US" sz="2400" b="0" i="1" smtClean="0">
                              <a:latin typeface="Cambria Math" panose="02040503050406030204" pitchFamily="18" charset="0"/>
                              <a:cs typeface="Arial" panose="020B0604020202020204" pitchFamily="34" charset="0"/>
                            </a:rPr>
                            <m:t>h</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r>
                            <a:rPr lang="en-US" sz="2400" b="1" i="0" smtClean="0">
                              <a:latin typeface="Cambria Math" panose="02040503050406030204" pitchFamily="18" charset="0"/>
                              <a:cs typeface="Arial" panose="020B0604020202020204" pitchFamily="34" charset="0"/>
                            </a:rPr>
                            <m:t>𝐗</m:t>
                          </m:r>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𝐁</m:t>
                              </m:r>
                            </m:e>
                            <m:sub>
                              <m:r>
                                <a:rPr lang="en-US" sz="2400" b="0" i="1" smtClean="0">
                                  <a:latin typeface="Cambria Math" panose="02040503050406030204" pitchFamily="18" charset="0"/>
                                  <a:cs typeface="Arial" panose="020B0604020202020204" pitchFamily="34" charset="0"/>
                                </a:rPr>
                                <m:t>h</m:t>
                              </m:r>
                            </m:sub>
                          </m:sSub>
                        </m:e>
                      </m:d>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𝑧</m:t>
                          </m:r>
                        </m:sub>
                      </m:sSub>
                      <m:r>
                        <a:rPr lang="en-US" sz="2400" b="0" i="1" smtClean="0">
                          <a:latin typeface="Cambria Math" panose="02040503050406030204" pitchFamily="18" charset="0"/>
                          <a:cs typeface="Arial" panose="020B0604020202020204" pitchFamily="34" charset="0"/>
                        </a:rPr>
                        <m:t>=</m:t>
                      </m:r>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𝐰</m:t>
                              </m:r>
                            </m:e>
                            <m:sub>
                              <m:r>
                                <a:rPr lang="en-US" sz="2400" b="0" i="1" smtClean="0">
                                  <a:latin typeface="Cambria Math" panose="02040503050406030204" pitchFamily="18" charset="0"/>
                                  <a:cs typeface="Arial" panose="020B0604020202020204" pitchFamily="34" charset="0"/>
                                </a:rPr>
                                <m:t>h</m:t>
                              </m:r>
                            </m:sub>
                          </m:sSub>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e>
                      </m:d>
                      <m:r>
                        <a:rPr lang="en-US" sz="2400" b="1" i="0" smtClean="0">
                          <a:latin typeface="Cambria Math" panose="02040503050406030204" pitchFamily="18" charset="0"/>
                          <a:cs typeface="Arial" panose="020B0604020202020204" pitchFamily="34" charset="0"/>
                        </a:rPr>
                        <m:t>𝐗</m:t>
                      </m:r>
                      <m:r>
                        <a:rPr lang="en-US" sz="2400" b="0" i="1" smtClean="0">
                          <a:latin typeface="Cambria Math" panose="02040503050406030204" pitchFamily="18" charset="0"/>
                          <a:cs typeface="Arial" panose="020B0604020202020204" pitchFamily="34" charset="0"/>
                        </a:rPr>
                        <m:t>+</m:t>
                      </m:r>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𝐰</m:t>
                              </m:r>
                            </m:e>
                            <m:sub>
                              <m:r>
                                <a:rPr lang="en-US" sz="2400" b="0" i="1" smtClean="0">
                                  <a:latin typeface="Cambria Math" panose="02040503050406030204" pitchFamily="18" charset="0"/>
                                  <a:cs typeface="Arial" panose="020B0604020202020204" pitchFamily="34" charset="0"/>
                                </a:rPr>
                                <m:t>h</m:t>
                              </m:r>
                            </m:sub>
                          </m:sSub>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𝐁</m:t>
                              </m:r>
                            </m:e>
                            <m:sub>
                              <m:r>
                                <a:rPr lang="en-US" sz="2400" b="0" i="1" smtClean="0">
                                  <a:latin typeface="Cambria Math" panose="02040503050406030204" pitchFamily="18" charset="0"/>
                                  <a:cs typeface="Arial" panose="020B0604020202020204" pitchFamily="34" charset="0"/>
                                </a:rPr>
                                <m:t>h</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𝑧</m:t>
                              </m:r>
                            </m:sub>
                          </m:sSub>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7CA831D8-823B-46F4-9BB7-14B5B12A2BBB}"/>
                  </a:ext>
                </a:extLst>
              </p:cNvPr>
              <p:cNvSpPr txBox="1">
                <a:spLocks noRot="1" noChangeAspect="1" noMove="1" noResize="1" noEditPoints="1" noAdjustHandles="1" noChangeArrowheads="1" noChangeShapeType="1" noTextEdit="1"/>
              </p:cNvSpPr>
              <p:nvPr/>
            </p:nvSpPr>
            <p:spPr>
              <a:xfrm>
                <a:off x="974133" y="1367942"/>
                <a:ext cx="7211205" cy="369332"/>
              </a:xfrm>
              <a:prstGeom prst="rect">
                <a:avLst/>
              </a:prstGeom>
              <a:blipFill>
                <a:blip r:embed="rId3"/>
                <a:stretch>
                  <a:fillRect t="-14754" b="-18033"/>
                </a:stretch>
              </a:blipFill>
            </p:spPr>
            <p:txBody>
              <a:bodyPr/>
              <a:lstStyle/>
              <a:p>
                <a:r>
                  <a:rPr lang="en-US">
                    <a:noFill/>
                  </a:rPr>
                  <a:t> </a:t>
                </a:r>
              </a:p>
            </p:txBody>
          </p:sp>
        </mc:Fallback>
      </mc:AlternateContent>
    </p:spTree>
    <p:extLst>
      <p:ext uri="{BB962C8B-B14F-4D97-AF65-F5344CB8AC3E}">
        <p14:creationId xmlns:p14="http://schemas.microsoft.com/office/powerpoint/2010/main" val="4036377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5F39BC5-2FD4-46A3-B440-9CD87ACBC08E}"/>
                  </a:ext>
                </a:extLst>
              </p:cNvPr>
              <p:cNvSpPr>
                <a:spLocks noGrp="1"/>
              </p:cNvSpPr>
              <p:nvPr>
                <p:ph type="body" sz="quarter" idx="10"/>
              </p:nvPr>
            </p:nvSpPr>
            <p:spPr/>
            <p:txBody>
              <a:bodyPr/>
              <a:lstStyle/>
              <a:p>
                <a:r>
                  <a:rPr lang="en-US" dirty="0"/>
                  <a:t>We consider a dynamic response of a system. Input = time, output = QoI</a:t>
                </a:r>
              </a:p>
              <a:p>
                <a:r>
                  <a:rPr lang="en-US" dirty="0"/>
                  <a:t>Data</a:t>
                </a:r>
              </a:p>
              <a:p>
                <a:pPr lvl="1"/>
                <a14:m>
                  <m:oMath xmlns:m="http://schemas.openxmlformats.org/officeDocument/2006/math">
                    <m:r>
                      <a:rPr lang="en-US" b="1" i="0" smtClean="0">
                        <a:latin typeface="Cambria Math" panose="02040503050406030204" pitchFamily="18" charset="0"/>
                      </a:rPr>
                      <m:t>𝐭</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dirty="0"/>
              </a:p>
              <a:p>
                <a:pPr lvl="1"/>
                <a14:m>
                  <m:oMath xmlns:m="http://schemas.openxmlformats.org/officeDocument/2006/math">
                    <m:r>
                      <a:rPr lang="en-US" b="1" i="0" smtClean="0">
                        <a:latin typeface="Cambria Math" panose="02040503050406030204" pitchFamily="18" charset="0"/>
                      </a:rPr>
                      <m:t>𝐲</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r>
                          <a:rPr lang="en-US" i="1">
                            <a:latin typeface="Cambria Math" panose="02040503050406030204" pitchFamily="18" charset="0"/>
                          </a:rPr>
                          <m:t>+2</m:t>
                        </m:r>
                      </m:sub>
                    </m:sSub>
                    <m:r>
                      <a:rPr lang="en-US" i="1">
                        <a:latin typeface="Cambria Math" panose="02040503050406030204" pitchFamily="18" charset="0"/>
                      </a:rPr>
                      <m:t>}</m:t>
                    </m:r>
                  </m:oMath>
                </a14:m>
                <a:endParaRPr lang="en-US" dirty="0"/>
              </a:p>
              <a:p>
                <a:r>
                  <a:rPr lang="en-US" dirty="0"/>
                  <a:t>Use 3 previous </a:t>
                </a:r>
                <a14:m>
                  <m:oMath xmlns:m="http://schemas.openxmlformats.org/officeDocument/2006/math">
                    <m:r>
                      <a:rPr lang="en-US" b="0" i="1" smtClean="0">
                        <a:latin typeface="Cambria Math" panose="02040503050406030204" pitchFamily="18" charset="0"/>
                      </a:rPr>
                      <m:t>𝑦</m:t>
                    </m:r>
                  </m:oMath>
                </a14:m>
                <a:r>
                  <a:rPr lang="en-US" dirty="0"/>
                  <a:t> data as input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rPr>
                      <m:t>=3)</m:t>
                    </m:r>
                  </m:oMath>
                </a14:m>
                <a:r>
                  <a:rPr lang="en-US" dirty="0"/>
                  <a:t> for predicting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endParaRPr lang="en-US" dirty="0"/>
              </a:p>
              <a:p>
                <a:pPr lvl="1"/>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𝑘</m:t>
                                </m:r>
                                <m:r>
                                  <a:rPr lang="en-US" i="1">
                                    <a:latin typeface="Cambria Math" panose="02040503050406030204" pitchFamily="18" charset="0"/>
                                  </a:rPr>
                                  <m:t>−3</m:t>
                                </m:r>
                              </m:sub>
                            </m:sSub>
                          </m:e>
                        </m:d>
                      </m:e>
                      <m:sup>
                        <m:r>
                          <m:rPr>
                            <m:sty m:val="p"/>
                          </m:rPr>
                          <a:rPr lang="en-US" b="0" i="0" smtClean="0">
                            <a:latin typeface="Cambria Math" panose="02040503050406030204" pitchFamily="18" charset="0"/>
                          </a:rPr>
                          <m:t>T</m:t>
                        </m:r>
                      </m:sup>
                    </m:sSup>
                  </m:oMath>
                </a14:m>
                <a:endParaRPr lang="en-US" dirty="0"/>
              </a:p>
              <a:p>
                <a:r>
                  <a:rPr lang="en-US" dirty="0"/>
                  <a:t>Input matrix			Output vector</a:t>
                </a:r>
              </a:p>
            </p:txBody>
          </p:sp>
        </mc:Choice>
        <mc:Fallback xmlns="">
          <p:sp>
            <p:nvSpPr>
              <p:cNvPr id="2" name="Text Placeholder 1">
                <a:extLst>
                  <a:ext uri="{FF2B5EF4-FFF2-40B4-BE49-F238E27FC236}">
                    <a16:creationId xmlns:a16="http://schemas.microsoft.com/office/drawing/2014/main" id="{E5F39BC5-2FD4-46A3-B440-9CD87ACBC08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70B3086-482A-4509-AED1-17C2DE02DDC8}"/>
              </a:ext>
            </a:extLst>
          </p:cNvPr>
          <p:cNvSpPr>
            <a:spLocks noGrp="1"/>
          </p:cNvSpPr>
          <p:nvPr>
            <p:ph type="title"/>
          </p:nvPr>
        </p:nvSpPr>
        <p:spPr/>
        <p:txBody>
          <a:bodyPr/>
          <a:lstStyle/>
          <a:p>
            <a:r>
              <a:rPr lang="en-US" dirty="0"/>
              <a:t>Input data in time-domain NN</a:t>
            </a:r>
          </a:p>
        </p:txBody>
      </p:sp>
      <p:sp>
        <p:nvSpPr>
          <p:cNvPr id="6" name="Rectangle 5">
            <a:extLst>
              <a:ext uri="{FF2B5EF4-FFF2-40B4-BE49-F238E27FC236}">
                <a16:creationId xmlns:a16="http://schemas.microsoft.com/office/drawing/2014/main" id="{D5478B55-6E5E-43B6-884E-3850D59C5C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347EF75B-83C9-4AF4-8D4E-D9875362213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BA92DE-4EAE-4E2F-A891-852A304ACCE8}"/>
                  </a:ext>
                </a:extLst>
              </p:cNvPr>
              <p:cNvSpPr txBox="1"/>
              <p:nvPr/>
            </p:nvSpPr>
            <p:spPr>
              <a:xfrm>
                <a:off x="918903" y="5188276"/>
                <a:ext cx="3521798" cy="1089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cs typeface="Arial" panose="020B0604020202020204" pitchFamily="34" charset="0"/>
                        </a:rPr>
                        <m:t>𝐗</m:t>
                      </m:r>
                      <m:r>
                        <a:rPr lang="en-US" sz="2000" b="0" i="1" smtClean="0">
                          <a:latin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cs typeface="Arial" panose="020B0604020202020204" pitchFamily="34" charset="0"/>
                            </a:rPr>
                          </m:ctrlPr>
                        </m:sSubPr>
                        <m:e>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3"/>
                                        <m:mcJc m:val="center"/>
                                      </m:mcPr>
                                    </m:mc>
                                  </m:mcs>
                                  <m:ctrlPr>
                                    <a:rPr lang="en-US" sz="2000" b="0" i="1" smtClean="0">
                                      <a:latin typeface="Cambria Math" panose="02040503050406030204" pitchFamily="18" charset="0"/>
                                      <a:cs typeface="Arial" panose="020B0604020202020204" pitchFamily="34" charset="0"/>
                                    </a:rPr>
                                  </m:ctrlPr>
                                </m:mPr>
                                <m:mr>
                                  <m:e>
                                    <m:sSub>
                                      <m:sSubPr>
                                        <m:ctrlPr>
                                          <a:rPr lang="en-US" sz="2000" b="0" i="1" smtClean="0">
                                            <a:latin typeface="Cambria Math" panose="02040503050406030204" pitchFamily="18" charset="0"/>
                                            <a:cs typeface="Arial" panose="020B0604020202020204" pitchFamily="34" charset="0"/>
                                          </a:rPr>
                                        </m:ctrlPr>
                                      </m:sSubPr>
                                      <m:e>
                                        <m:r>
                                          <m:rPr>
                                            <m:brk m:alnAt="7"/>
                                          </m:rPr>
                                          <a:rPr lang="en-US" sz="2000" b="0" i="1" smtClean="0">
                                            <a:latin typeface="Cambria Math" panose="02040503050406030204" pitchFamily="18" charset="0"/>
                                            <a:cs typeface="Arial" panose="020B0604020202020204" pitchFamily="34" charset="0"/>
                                          </a:rPr>
                                          <m:t>𝑦</m:t>
                                        </m:r>
                                      </m:e>
                                      <m:sub>
                                        <m:r>
                                          <m:rPr>
                                            <m:brk m:alnAt="7"/>
                                          </m:rPr>
                                          <a:rPr lang="en-US" sz="2000" b="0" i="1" smtClean="0">
                                            <a:latin typeface="Cambria Math" panose="02040503050406030204" pitchFamily="18" charset="0"/>
                                            <a:cs typeface="Arial" panose="020B0604020202020204" pitchFamily="34" charset="0"/>
                                          </a:rPr>
                                          <m:t>1</m:t>
                                        </m:r>
                                      </m:sub>
                                    </m:sSub>
                                  </m:e>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2</m:t>
                                        </m:r>
                                      </m:sub>
                                    </m:sSub>
                                  </m:e>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r>
                                            <m:rPr>
                                              <m:brk m:alnAt="7"/>
                                            </m:rPr>
                                            <a:rPr lang="en-US" sz="2000" b="0" i="1" smtClean="0">
                                              <a:latin typeface="Cambria Math" panose="02040503050406030204" pitchFamily="18" charset="0"/>
                                              <a:ea typeface="Cambria Math" panose="02040503050406030204" pitchFamily="18" charset="0"/>
                                              <a:cs typeface="Arial" panose="020B0604020202020204" pitchFamily="34" charset="0"/>
                                            </a:rPr>
                                            <m:t>⋯</m:t>
                                          </m:r>
                                        </m:e>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sub>
                                          </m:sSub>
                                        </m:e>
                                      </m:mr>
                                    </m:m>
                                  </m:e>
                                </m:mr>
                                <m:m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2</m:t>
                                        </m:r>
                                      </m:sub>
                                    </m:sSub>
                                  </m:e>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3</m:t>
                                        </m:r>
                                      </m:sub>
                                    </m:sSub>
                                  </m:e>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r>
                                            <m:rPr>
                                              <m:brk m:alnAt="7"/>
                                            </m:rPr>
                                            <a:rPr lang="en-US" sz="2000" i="1">
                                              <a:latin typeface="Cambria Math" panose="02040503050406030204" pitchFamily="18" charset="0"/>
                                              <a:ea typeface="Cambria Math" panose="02040503050406030204" pitchFamily="18" charset="0"/>
                                              <a:cs typeface="Arial" panose="020B0604020202020204" pitchFamily="34" charset="0"/>
                                            </a:rPr>
                                            <m:t>⋯</m:t>
                                          </m:r>
                                        </m:e>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𝑦</m:t>
                                              </m:r>
                                            </m:e>
                                            <m:sub>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+1</m:t>
                                              </m:r>
                                            </m:sub>
                                          </m:sSub>
                                        </m:e>
                                      </m:mr>
                                    </m:m>
                                  </m:e>
                                </m:mr>
                                <m:mr>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3</m:t>
                                        </m:r>
                                      </m:sub>
                                    </m:sSub>
                                  </m:e>
                                  <m:e>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b="0" i="1" smtClean="0">
                                            <a:latin typeface="Cambria Math" panose="02040503050406030204" pitchFamily="18" charset="0"/>
                                            <a:cs typeface="Arial" panose="020B0604020202020204" pitchFamily="34" charset="0"/>
                                          </a:rPr>
                                          <m:t>4</m:t>
                                        </m:r>
                                      </m:sub>
                                    </m:sSub>
                                  </m:e>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r>
                                            <m:rPr>
                                              <m:brk m:alnAt="7"/>
                                            </m:rPr>
                                            <a:rPr lang="en-US" sz="2000" i="1">
                                              <a:latin typeface="Cambria Math" panose="02040503050406030204" pitchFamily="18" charset="0"/>
                                              <a:ea typeface="Cambria Math" panose="02040503050406030204" pitchFamily="18" charset="0"/>
                                              <a:cs typeface="Arial" panose="020B0604020202020204" pitchFamily="34" charset="0"/>
                                            </a:rPr>
                                            <m:t>⋯</m:t>
                                          </m:r>
                                        </m:e>
                                        <m:e>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𝑦</m:t>
                                              </m:r>
                                            </m:e>
                                            <m:sub>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+2</m:t>
                                              </m:r>
                                            </m:sub>
                                          </m:sSub>
                                        </m:e>
                                      </m:mr>
                                    </m:m>
                                  </m:e>
                                </m:mr>
                              </m:m>
                            </m:e>
                          </m:d>
                        </m:e>
                        <m: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𝑥</m:t>
                              </m:r>
                            </m:sub>
                          </m:sSub>
                          <m:r>
                            <a:rPr lang="en-US" sz="20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2000" b="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ea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ea typeface="Cambria Math" panose="02040503050406030204" pitchFamily="18" charset="0"/>
                                  <a:cs typeface="Arial" panose="020B0604020202020204" pitchFamily="34" charset="0"/>
                                </a:rPr>
                                <m:t>𝑦</m:t>
                              </m:r>
                            </m:sub>
                          </m:sSub>
                        </m:sub>
                      </m:sSub>
                    </m:oMath>
                  </m:oMathPara>
                </a14:m>
                <a:endParaRPr lang="en-US" sz="2000" b="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8BA92DE-4EAE-4E2F-A891-852A304ACCE8}"/>
                  </a:ext>
                </a:extLst>
              </p:cNvPr>
              <p:cNvSpPr txBox="1">
                <a:spLocks noRot="1" noChangeAspect="1" noMove="1" noResize="1" noEditPoints="1" noAdjustHandles="1" noChangeArrowheads="1" noChangeShapeType="1" noTextEdit="1"/>
              </p:cNvSpPr>
              <p:nvPr/>
            </p:nvSpPr>
            <p:spPr>
              <a:xfrm>
                <a:off x="918903" y="5188276"/>
                <a:ext cx="3521798" cy="10890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CB5ED8-A4BB-44D8-9827-D240623FCAD9}"/>
                  </a:ext>
                </a:extLst>
              </p:cNvPr>
              <p:cNvSpPr txBox="1"/>
              <p:nvPr/>
            </p:nvSpPr>
            <p:spPr>
              <a:xfrm>
                <a:off x="5054803" y="5405932"/>
                <a:ext cx="2801729" cy="6537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cs typeface="Arial" panose="020B0604020202020204" pitchFamily="34" charset="0"/>
                            </a:rPr>
                          </m:ctrlPr>
                        </m:accPr>
                        <m:e>
                          <m:r>
                            <a:rPr lang="en-US" sz="2000" b="1" i="0" smtClean="0">
                              <a:latin typeface="Cambria Math" panose="02040503050406030204" pitchFamily="18" charset="0"/>
                              <a:cs typeface="Arial" panose="020B0604020202020204" pitchFamily="34" charset="0"/>
                            </a:rPr>
                            <m:t>𝐳</m:t>
                          </m:r>
                        </m:e>
                      </m:acc>
                      <m:r>
                        <a:rPr lang="en-US" sz="2000" b="0" i="1" smtClean="0">
                          <a:latin typeface="Cambria Math" panose="02040503050406030204" pitchFamily="18" charset="0"/>
                          <a:cs typeface="Arial" panose="020B0604020202020204" pitchFamily="34" charset="0"/>
                        </a:rPr>
                        <m:t>=</m:t>
                      </m:r>
                      <m:d>
                        <m:dPr>
                          <m:begChr m:val="{"/>
                          <m:endChr m:val="}"/>
                          <m:ctrlPr>
                            <a:rPr lang="en-US" sz="2000" b="0" i="1" smtClean="0">
                              <a:latin typeface="Cambria Math" panose="02040503050406030204" pitchFamily="18" charset="0"/>
                              <a:cs typeface="Arial" panose="020B0604020202020204" pitchFamily="34" charset="0"/>
                            </a:rPr>
                          </m:ctrlPr>
                        </m:dPr>
                        <m:e>
                          <m:m>
                            <m:mPr>
                              <m:mcs>
                                <m:mc>
                                  <m:mcPr>
                                    <m:count m:val="2"/>
                                    <m:mcJc m:val="center"/>
                                  </m:mcPr>
                                </m:mc>
                              </m:mcs>
                              <m:ctrlPr>
                                <a:rPr lang="en-US" sz="2000" b="0" i="1" smtClean="0">
                                  <a:latin typeface="Cambria Math" panose="02040503050406030204" pitchFamily="18" charset="0"/>
                                  <a:cs typeface="Arial" panose="020B0604020202020204" pitchFamily="34" charset="0"/>
                                </a:rPr>
                              </m:ctrlPr>
                            </m:mPr>
                            <m:mr>
                              <m:e>
                                <m:m>
                                  <m:mPr>
                                    <m:mcs>
                                      <m:mc>
                                        <m:mcPr>
                                          <m:count m:val="2"/>
                                          <m:mcJc m:val="center"/>
                                        </m:mcPr>
                                      </m:mc>
                                    </m:mcs>
                                    <m:ctrlPr>
                                      <a:rPr lang="en-US" sz="2000" i="1">
                                        <a:latin typeface="Cambria Math" panose="02040503050406030204" pitchFamily="18" charset="0"/>
                                        <a:cs typeface="Arial" panose="020B0604020202020204" pitchFamily="34" charset="0"/>
                                      </a:rPr>
                                    </m:ctrlPr>
                                  </m:mPr>
                                  <m:mr>
                                    <m:e>
                                      <m:sSub>
                                        <m:sSubPr>
                                          <m:ctrlPr>
                                            <a:rPr lang="en-US" sz="2000" b="0" i="1" smtClean="0">
                                              <a:latin typeface="Cambria Math" panose="02040503050406030204" pitchFamily="18" charset="0"/>
                                              <a:cs typeface="Arial" panose="020B0604020202020204" pitchFamily="34" charset="0"/>
                                            </a:rPr>
                                          </m:ctrlPr>
                                        </m:sSubPr>
                                        <m:e>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𝑧</m:t>
                                              </m:r>
                                            </m:e>
                                          </m:acc>
                                        </m:e>
                                        <m:sub>
                                          <m:r>
                                            <a:rPr lang="en-US" sz="2000" b="0" i="1" smtClean="0">
                                              <a:latin typeface="Cambria Math" panose="02040503050406030204" pitchFamily="18" charset="0"/>
                                              <a:cs typeface="Arial" panose="020B0604020202020204" pitchFamily="34" charset="0"/>
                                            </a:rPr>
                                            <m:t>4</m:t>
                                          </m:r>
                                        </m:sub>
                                      </m:sSub>
                                    </m:e>
                                    <m:e>
                                      <m:sSub>
                                        <m:sSubPr>
                                          <m:ctrlPr>
                                            <a:rPr lang="en-US" sz="2000" b="0" i="1" smtClean="0">
                                              <a:latin typeface="Cambria Math" panose="02040503050406030204" pitchFamily="18" charset="0"/>
                                              <a:cs typeface="Arial" panose="020B0604020202020204" pitchFamily="34" charset="0"/>
                                            </a:rPr>
                                          </m:ctrlPr>
                                        </m:sSubPr>
                                        <m:e>
                                          <m:acc>
                                            <m:accPr>
                                              <m:chr m:val="̂"/>
                                              <m:ctrlPr>
                                                <a:rPr lang="en-US" sz="2000" i="1">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𝑧</m:t>
                                              </m:r>
                                            </m:e>
                                          </m:acc>
                                        </m:e>
                                        <m:sub>
                                          <m:r>
                                            <a:rPr lang="en-US" sz="2000" b="0" i="1" smtClean="0">
                                              <a:latin typeface="Cambria Math" panose="02040503050406030204" pitchFamily="18" charset="0"/>
                                              <a:cs typeface="Arial" panose="020B0604020202020204" pitchFamily="34" charset="0"/>
                                            </a:rPr>
                                            <m:t>5</m:t>
                                          </m:r>
                                        </m:sub>
                                      </m:sSub>
                                    </m:e>
                                  </m:mr>
                                </m:m>
                              </m:e>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i="1" smtClean="0">
                                          <a:latin typeface="Cambria Math" panose="02040503050406030204" pitchFamily="18" charset="0"/>
                                          <a:ea typeface="Cambria Math" panose="02040503050406030204" pitchFamily="18" charset="0"/>
                                          <a:cs typeface="Arial" panose="020B0604020202020204" pitchFamily="34" charset="0"/>
                                        </a:rPr>
                                        <m:t>⋯</m:t>
                                      </m:r>
                                    </m:e>
                                    <m:e>
                                      <m:sSub>
                                        <m:sSubPr>
                                          <m:ctrlPr>
                                            <a:rPr lang="en-US" sz="2000" b="0" i="1" smtClean="0">
                                              <a:latin typeface="Cambria Math" panose="02040503050406030204" pitchFamily="18" charset="0"/>
                                              <a:cs typeface="Arial" panose="020B0604020202020204" pitchFamily="34" charset="0"/>
                                            </a:rPr>
                                          </m:ctrlPr>
                                        </m:sSubPr>
                                        <m:e>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𝑧</m:t>
                                              </m:r>
                                            </m:e>
                                          </m:acc>
                                        </m:e>
                                        <m:sub>
                                          <m:sSub>
                                            <m:sSubPr>
                                              <m:ctrlPr>
                                                <a:rPr lang="en-US" sz="2000" b="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𝑛</m:t>
                                              </m:r>
                                            </m:e>
                                            <m:sub>
                                              <m:r>
                                                <a:rPr lang="en-US" sz="2000" b="0" i="1" smtClean="0">
                                                  <a:latin typeface="Cambria Math" panose="02040503050406030204" pitchFamily="18" charset="0"/>
                                                  <a:cs typeface="Arial" panose="020B0604020202020204" pitchFamily="34" charset="0"/>
                                                </a:rPr>
                                                <m:t>𝑦</m:t>
                                              </m:r>
                                            </m:sub>
                                          </m:sSub>
                                          <m:r>
                                            <a:rPr lang="en-US" sz="2000" b="0" i="1" smtClean="0">
                                              <a:latin typeface="Cambria Math" panose="02040503050406030204" pitchFamily="18" charset="0"/>
                                              <a:cs typeface="Arial" panose="020B0604020202020204" pitchFamily="34" charset="0"/>
                                            </a:rPr>
                                            <m:t>+3</m:t>
                                          </m:r>
                                        </m:sub>
                                      </m:sSub>
                                    </m:e>
                                  </m:mr>
                                </m:m>
                              </m:e>
                            </m:mr>
                          </m:m>
                        </m:e>
                      </m:d>
                    </m:oMath>
                    <m:oMath xmlns:m="http://schemas.openxmlformats.org/officeDocument/2006/math">
                      <m:r>
                        <a:rPr lang="en-US" sz="2000" b="1" i="0">
                          <a:latin typeface="Cambria Math" panose="02040503050406030204" pitchFamily="18" charset="0"/>
                          <a:cs typeface="Arial" panose="020B0604020202020204" pitchFamily="34" charset="0"/>
                        </a:rPr>
                        <m:t>𝐲</m:t>
                      </m:r>
                      <m:r>
                        <a:rPr lang="en-US" sz="2000" i="1">
                          <a:latin typeface="Cambria Math" panose="02040503050406030204" pitchFamily="18" charset="0"/>
                          <a:cs typeface="Arial" panose="020B0604020202020204" pitchFamily="34" charset="0"/>
                        </a:rPr>
                        <m:t>=</m:t>
                      </m:r>
                      <m:d>
                        <m:dPr>
                          <m:begChr m:val="{"/>
                          <m:endChr m:val="}"/>
                          <m:ctrlPr>
                            <a:rPr lang="en-US" sz="2000" i="1">
                              <a:latin typeface="Cambria Math" panose="02040503050406030204" pitchFamily="18" charset="0"/>
                              <a:cs typeface="Arial" panose="020B0604020202020204" pitchFamily="34" charset="0"/>
                            </a:rPr>
                          </m:ctrlPr>
                        </m:dPr>
                        <m:e>
                          <m:m>
                            <m:mPr>
                              <m:mcs>
                                <m:mc>
                                  <m:mcPr>
                                    <m:count m:val="2"/>
                                    <m:mcJc m:val="center"/>
                                  </m:mcPr>
                                </m:mc>
                              </m:mcs>
                              <m:ctrlPr>
                                <a:rPr lang="en-US" sz="2000" i="1">
                                  <a:latin typeface="Cambria Math" panose="02040503050406030204" pitchFamily="18" charset="0"/>
                                  <a:cs typeface="Arial" panose="020B0604020202020204" pitchFamily="34" charset="0"/>
                                </a:rPr>
                              </m:ctrlPr>
                            </m:mPr>
                            <m:mr>
                              <m:e>
                                <m:m>
                                  <m:mPr>
                                    <m:mcs>
                                      <m:mc>
                                        <m:mcPr>
                                          <m:count m:val="2"/>
                                          <m:mcJc m:val="center"/>
                                        </m:mcPr>
                                      </m:mc>
                                    </m:mcs>
                                    <m:ctrlPr>
                                      <a:rPr lang="en-US" sz="2000" i="1">
                                        <a:latin typeface="Cambria Math" panose="02040503050406030204" pitchFamily="18" charset="0"/>
                                        <a:cs typeface="Arial" panose="020B0604020202020204" pitchFamily="34" charset="0"/>
                                      </a:rPr>
                                    </m:ctrlPr>
                                  </m:mPr>
                                  <m:mr>
                                    <m:e>
                                      <m:sSub>
                                        <m:sSubPr>
                                          <m:ctrlPr>
                                            <a:rPr lang="en-US" sz="2000" i="1">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r>
                                            <a:rPr lang="en-US" sz="2000" i="1">
                                              <a:latin typeface="Cambria Math" panose="02040503050406030204" pitchFamily="18" charset="0"/>
                                              <a:cs typeface="Arial" panose="020B0604020202020204" pitchFamily="34" charset="0"/>
                                            </a:rPr>
                                            <m:t>4</m:t>
                                          </m:r>
                                        </m:sub>
                                      </m:sSub>
                                    </m:e>
                                    <m:e>
                                      <m:r>
                                        <a:rPr lang="en-US" sz="2000" b="0" i="1" smtClean="0">
                                          <a:latin typeface="Cambria Math" panose="02040503050406030204" pitchFamily="18" charset="0"/>
                                          <a:cs typeface="Arial" panose="020B0604020202020204" pitchFamily="34" charset="0"/>
                                        </a:rPr>
                                        <m:t>𝑦</m:t>
                                      </m:r>
                                    </m:e>
                                  </m:mr>
                                </m:m>
                              </m:e>
                              <m:e>
                                <m:m>
                                  <m:mPr>
                                    <m:mcs>
                                      <m:mc>
                                        <m:mcPr>
                                          <m:count m:val="2"/>
                                          <m:mcJc m:val="center"/>
                                        </m:mcPr>
                                      </m:mc>
                                    </m:mcs>
                                    <m:ctrlPr>
                                      <a:rPr lang="en-US" sz="2000" i="1">
                                        <a:latin typeface="Cambria Math" panose="02040503050406030204" pitchFamily="18" charset="0"/>
                                        <a:cs typeface="Arial" panose="020B0604020202020204" pitchFamily="34" charset="0"/>
                                      </a:rPr>
                                    </m:ctrlPr>
                                  </m:mPr>
                                  <m:mr>
                                    <m:e>
                                      <m:r>
                                        <m:rPr>
                                          <m:brk m:alnAt="7"/>
                                        </m:rPr>
                                        <a:rPr lang="en-US" sz="2000" i="1">
                                          <a:latin typeface="Cambria Math" panose="02040503050406030204" pitchFamily="18" charset="0"/>
                                          <a:ea typeface="Cambria Math" panose="02040503050406030204" pitchFamily="18" charset="0"/>
                                          <a:cs typeface="Arial" panose="020B0604020202020204" pitchFamily="34" charset="0"/>
                                        </a:rPr>
                                        <m:t>⋯</m:t>
                                      </m:r>
                                    </m:e>
                                    <m:e>
                                      <m:sSub>
                                        <m:sSubPr>
                                          <m:ctrlPr>
                                            <a:rPr lang="en-US" sz="2000" i="1">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𝑦</m:t>
                                          </m:r>
                                        </m:e>
                                        <m:sub>
                                          <m:sSub>
                                            <m:sSubPr>
                                              <m:ctrlPr>
                                                <a:rPr lang="en-US" sz="2000" i="1">
                                                  <a:latin typeface="Cambria Math" panose="02040503050406030204" pitchFamily="18" charset="0"/>
                                                  <a:cs typeface="Arial" panose="020B0604020202020204" pitchFamily="34" charset="0"/>
                                                </a:rPr>
                                              </m:ctrlPr>
                                            </m:sSubPr>
                                            <m:e>
                                              <m:r>
                                                <a:rPr lang="en-US" sz="2000" i="1">
                                                  <a:latin typeface="Cambria Math" panose="02040503050406030204" pitchFamily="18" charset="0"/>
                                                  <a:cs typeface="Arial" panose="020B0604020202020204" pitchFamily="34" charset="0"/>
                                                </a:rPr>
                                                <m:t>𝑛</m:t>
                                              </m:r>
                                            </m:e>
                                            <m:sub>
                                              <m:r>
                                                <a:rPr lang="en-US" sz="2000" i="1">
                                                  <a:latin typeface="Cambria Math" panose="02040503050406030204" pitchFamily="18" charset="0"/>
                                                  <a:cs typeface="Arial" panose="020B0604020202020204" pitchFamily="34" charset="0"/>
                                                </a:rPr>
                                                <m:t>𝑦</m:t>
                                              </m:r>
                                            </m:sub>
                                          </m:sSub>
                                          <m:r>
                                            <a:rPr lang="en-US" sz="2000" i="1">
                                              <a:latin typeface="Cambria Math" panose="02040503050406030204" pitchFamily="18" charset="0"/>
                                              <a:cs typeface="Arial" panose="020B0604020202020204" pitchFamily="34" charset="0"/>
                                            </a:rPr>
                                            <m:t>+3</m:t>
                                          </m:r>
                                        </m:sub>
                                      </m:sSub>
                                    </m:e>
                                  </m:mr>
                                </m:m>
                              </m:e>
                            </m:mr>
                          </m:m>
                        </m:e>
                      </m:d>
                    </m:oMath>
                  </m:oMathPara>
                </a14:m>
                <a:endParaRPr lang="en-US" sz="2000" b="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9FCB5ED8-A4BB-44D8-9827-D240623FCAD9}"/>
                  </a:ext>
                </a:extLst>
              </p:cNvPr>
              <p:cNvSpPr txBox="1">
                <a:spLocks noRot="1" noChangeAspect="1" noMove="1" noResize="1" noEditPoints="1" noAdjustHandles="1" noChangeArrowheads="1" noChangeShapeType="1" noTextEdit="1"/>
              </p:cNvSpPr>
              <p:nvPr/>
            </p:nvSpPr>
            <p:spPr>
              <a:xfrm>
                <a:off x="5054803" y="5405932"/>
                <a:ext cx="2801729" cy="653705"/>
              </a:xfrm>
              <a:prstGeom prst="rect">
                <a:avLst/>
              </a:prstGeom>
              <a:blipFill>
                <a:blip r:embed="rId4"/>
                <a:stretch>
                  <a:fillRect l="-1522" t="-14019" b="-13084"/>
                </a:stretch>
              </a:blipFill>
            </p:spPr>
            <p:txBody>
              <a:bodyPr/>
              <a:lstStyle/>
              <a:p>
                <a:r>
                  <a:rPr lang="en-US">
                    <a:noFill/>
                  </a:rPr>
                  <a:t> </a:t>
                </a:r>
              </a:p>
            </p:txBody>
          </p:sp>
        </mc:Fallback>
      </mc:AlternateContent>
    </p:spTree>
    <p:extLst>
      <p:ext uri="{BB962C8B-B14F-4D97-AF65-F5344CB8AC3E}">
        <p14:creationId xmlns:p14="http://schemas.microsoft.com/office/powerpoint/2010/main" val="1134879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2510701-09A0-4952-B055-D6CDCD50DA85}"/>
                  </a:ext>
                </a:extLst>
              </p:cNvPr>
              <p:cNvSpPr>
                <a:spLocks noGrp="1"/>
              </p:cNvSpPr>
              <p:nvPr>
                <p:ph type="body" sz="quarter" idx="10"/>
              </p:nvPr>
            </p:nvSpPr>
            <p:spPr/>
            <p:txBody>
              <a:bodyPr/>
              <a:lstStyle/>
              <a:p>
                <a:pPr lvl="1"/>
                <a:r>
                  <a:rPr lang="en-US" dirty="0"/>
                  <a:t>characterize the relationship between two adjacent layers</a:t>
                </a:r>
              </a:p>
              <a:p>
                <a:pPr lvl="1"/>
                <a:r>
                  <a:rPr lang="en-US" dirty="0"/>
                  <a:t>should be differentiable: need for backpropagation training process</a:t>
                </a:r>
              </a:p>
              <a:p>
                <a:pPr lvl="1"/>
                <a:r>
                  <a:rPr lang="en-US" dirty="0"/>
                  <a:t>Pure linear function: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r>
                      <a:rPr lang="en-US" i="1">
                        <a:latin typeface="Cambria Math" panose="02040503050406030204" pitchFamily="18" charset="0"/>
                      </a:rPr>
                      <m:t>=</m:t>
                    </m:r>
                    <m:r>
                      <a:rPr lang="en-US" i="1">
                        <a:latin typeface="Cambria Math" panose="02040503050406030204" pitchFamily="18" charset="0"/>
                      </a:rPr>
                      <m:t>𝑥</m:t>
                    </m:r>
                  </m:oMath>
                </a14:m>
                <a:endParaRPr lang="en-US" dirty="0"/>
              </a:p>
              <a:p>
                <a:pPr lvl="1"/>
                <a:r>
                  <a:rPr lang="en-US" dirty="0"/>
                  <a:t>Sigmoid function: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𝑧</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𝑥</m:t>
                            </m:r>
                          </m:sup>
                        </m:sSup>
                      </m:num>
                      <m:den>
                        <m:r>
                          <a:rPr lang="en-US" i="1">
                            <a:latin typeface="Cambria Math" panose="02040503050406030204" pitchFamily="18" charset="0"/>
                          </a:rPr>
                          <m:t>1</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𝑥</m:t>
                            </m:r>
                          </m:sup>
                        </m:sSup>
                      </m:den>
                    </m:f>
                  </m:oMath>
                </a14:m>
                <a:endParaRPr lang="en-US" dirty="0"/>
              </a:p>
            </p:txBody>
          </p:sp>
        </mc:Choice>
        <mc:Fallback xmlns="">
          <p:sp>
            <p:nvSpPr>
              <p:cNvPr id="2" name="Text Placeholder 1">
                <a:extLst>
                  <a:ext uri="{FF2B5EF4-FFF2-40B4-BE49-F238E27FC236}">
                    <a16:creationId xmlns:a16="http://schemas.microsoft.com/office/drawing/2014/main" id="{52510701-09A0-4952-B055-D6CDCD50DA8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t="-43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F324770-670C-4517-B8C9-10441E2F39AC}"/>
              </a:ext>
            </a:extLst>
          </p:cNvPr>
          <p:cNvSpPr>
            <a:spLocks noGrp="1"/>
          </p:cNvSpPr>
          <p:nvPr>
            <p:ph type="title"/>
          </p:nvPr>
        </p:nvSpPr>
        <p:spPr/>
        <p:txBody>
          <a:bodyPr/>
          <a:lstStyle/>
          <a:p>
            <a:r>
              <a:rPr lang="en-US" dirty="0"/>
              <a:t>Transfer functions</a:t>
            </a:r>
          </a:p>
        </p:txBody>
      </p:sp>
      <p:pic>
        <p:nvPicPr>
          <p:cNvPr id="4" name="Picture 3">
            <a:extLst>
              <a:ext uri="{FF2B5EF4-FFF2-40B4-BE49-F238E27FC236}">
                <a16:creationId xmlns:a16="http://schemas.microsoft.com/office/drawing/2014/main" id="{9FD4C288-1165-4CDB-9CC8-A04469F82B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72" y="3186452"/>
            <a:ext cx="3641305" cy="2727636"/>
          </a:xfrm>
          <a:prstGeom prst="rect">
            <a:avLst/>
          </a:prstGeom>
          <a:noFill/>
          <a:ln>
            <a:noFill/>
          </a:ln>
        </p:spPr>
      </p:pic>
      <p:pic>
        <p:nvPicPr>
          <p:cNvPr id="5" name="Picture 4">
            <a:extLst>
              <a:ext uri="{FF2B5EF4-FFF2-40B4-BE49-F238E27FC236}">
                <a16:creationId xmlns:a16="http://schemas.microsoft.com/office/drawing/2014/main" id="{77FBBEDF-914A-4309-899E-C24F138938F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487" y="3186452"/>
            <a:ext cx="3641305" cy="2727637"/>
          </a:xfrm>
          <a:prstGeom prst="rect">
            <a:avLst/>
          </a:prstGeom>
          <a:noFill/>
          <a:ln>
            <a:noFill/>
          </a:ln>
        </p:spPr>
      </p:pic>
    </p:spTree>
    <p:extLst>
      <p:ext uri="{BB962C8B-B14F-4D97-AF65-F5344CB8AC3E}">
        <p14:creationId xmlns:p14="http://schemas.microsoft.com/office/powerpoint/2010/main" val="51803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Data-Driven Prognostics Using Gaussian Process (GP) Regression</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83901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E23D1F6-0B83-4CBE-A8AB-CB4465901398}"/>
                  </a:ext>
                </a:extLst>
              </p:cNvPr>
              <p:cNvSpPr>
                <a:spLocks noGrp="1"/>
              </p:cNvSpPr>
              <p:nvPr>
                <p:ph type="body" sz="quarter" idx="10"/>
              </p:nvPr>
            </p:nvSpPr>
            <p:spPr/>
            <p:txBody>
              <a:bodyPr/>
              <a:lstStyle/>
              <a:p>
                <a:r>
                  <a:rPr lang="en-US" dirty="0"/>
                  <a:t>2-layer NN model: 1 input node, 1 (or 5) hidden node, and 1 output node</a:t>
                </a:r>
              </a:p>
              <a:p>
                <a:pPr lvl="1"/>
                <a:endParaRPr lang="en-US" dirty="0"/>
              </a:p>
              <a:p>
                <a:pPr lvl="1"/>
                <a:r>
                  <a:rPr lang="en-US" dirty="0"/>
                  <a:t>Generate random weights and biases from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U</m:t>
                    </m:r>
                    <m:r>
                      <a:rPr lang="en-US" b="0" i="1" smtClean="0">
                        <a:latin typeface="Cambria Math" panose="02040503050406030204" pitchFamily="18" charset="0"/>
                        <a:ea typeface="Cambria Math" panose="02040503050406030204" pitchFamily="18" charset="0"/>
                      </a:rPr>
                      <m:t>(−5,5)</m:t>
                    </m:r>
                  </m:oMath>
                </a14:m>
                <a:endParaRPr lang="en-US" dirty="0"/>
              </a:p>
              <a:p>
                <a:pPr lvl="1"/>
                <a:r>
                  <a:rPr lang="en-US" dirty="0"/>
                  <a:t>Repeat 5 times:</a:t>
                </a:r>
              </a:p>
            </p:txBody>
          </p:sp>
        </mc:Choice>
        <mc:Fallback xmlns="">
          <p:sp>
            <p:nvSpPr>
              <p:cNvPr id="2" name="Text Placeholder 1">
                <a:extLst>
                  <a:ext uri="{FF2B5EF4-FFF2-40B4-BE49-F238E27FC236}">
                    <a16:creationId xmlns:a16="http://schemas.microsoft.com/office/drawing/2014/main" id="{AE23D1F6-0B83-4CBE-A8AB-CB4465901398}"/>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78657CD-25C2-4BA2-AB20-FC18C8D4F56B}"/>
              </a:ext>
            </a:extLst>
          </p:cNvPr>
          <p:cNvSpPr>
            <a:spLocks noGrp="1"/>
          </p:cNvSpPr>
          <p:nvPr>
            <p:ph type="title"/>
          </p:nvPr>
        </p:nvSpPr>
        <p:spPr/>
        <p:txBody>
          <a:bodyPr/>
          <a:lstStyle/>
          <a:p>
            <a:r>
              <a:rPr lang="en-US" dirty="0"/>
              <a:t>Ex) Complexity of NN model</a:t>
            </a:r>
          </a:p>
        </p:txBody>
      </p:sp>
      <p:pic>
        <p:nvPicPr>
          <p:cNvPr id="6" name="그림 13">
            <a:extLst>
              <a:ext uri="{FF2B5EF4-FFF2-40B4-BE49-F238E27FC236}">
                <a16:creationId xmlns:a16="http://schemas.microsoft.com/office/drawing/2014/main" id="{81FC77DD-BC26-4F70-8D5E-11A6041F78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20" y="3429000"/>
            <a:ext cx="4272717" cy="3208021"/>
          </a:xfrm>
          <a:prstGeom prst="rect">
            <a:avLst/>
          </a:prstGeom>
          <a:noFill/>
          <a:ln>
            <a:noFill/>
          </a:ln>
        </p:spPr>
      </p:pic>
      <p:pic>
        <p:nvPicPr>
          <p:cNvPr id="7" name="그림 19">
            <a:extLst>
              <a:ext uri="{FF2B5EF4-FFF2-40B4-BE49-F238E27FC236}">
                <a16:creationId xmlns:a16="http://schemas.microsoft.com/office/drawing/2014/main" id="{DEC074C8-A124-4C61-9D42-7B792E6894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3735" y="3402700"/>
            <a:ext cx="4272717" cy="3208021"/>
          </a:xfrm>
          <a:prstGeom prst="rect">
            <a:avLst/>
          </a:prstGeom>
          <a:noFill/>
          <a:ln>
            <a:noFill/>
          </a:ln>
        </p:spPr>
      </p:pic>
      <p:sp>
        <p:nvSpPr>
          <p:cNvPr id="9" name="TextBox 8">
            <a:extLst>
              <a:ext uri="{FF2B5EF4-FFF2-40B4-BE49-F238E27FC236}">
                <a16:creationId xmlns:a16="http://schemas.microsoft.com/office/drawing/2014/main" id="{38D6A752-3D00-4641-AADA-E222B45FD3FF}"/>
              </a:ext>
            </a:extLst>
          </p:cNvPr>
          <p:cNvSpPr txBox="1"/>
          <p:nvPr/>
        </p:nvSpPr>
        <p:spPr>
          <a:xfrm>
            <a:off x="2049265" y="3330031"/>
            <a:ext cx="1824538" cy="400110"/>
          </a:xfrm>
          <a:prstGeom prst="rect">
            <a:avLst/>
          </a:prstGeom>
          <a:noFill/>
        </p:spPr>
        <p:txBody>
          <a:bodyPr wrap="none" rtlCol="0">
            <a:spAutoFit/>
          </a:bodyPr>
          <a:lstStyle/>
          <a:p>
            <a:pPr algn="l"/>
            <a:r>
              <a:rPr lang="en-US" sz="2000" dirty="0"/>
              <a:t>1-hidden node</a:t>
            </a:r>
          </a:p>
        </p:txBody>
      </p:sp>
      <p:sp>
        <p:nvSpPr>
          <p:cNvPr id="10" name="TextBox 9">
            <a:extLst>
              <a:ext uri="{FF2B5EF4-FFF2-40B4-BE49-F238E27FC236}">
                <a16:creationId xmlns:a16="http://schemas.microsoft.com/office/drawing/2014/main" id="{558F5E2B-3787-4470-B983-4EDA7F7149CF}"/>
              </a:ext>
            </a:extLst>
          </p:cNvPr>
          <p:cNvSpPr txBox="1"/>
          <p:nvPr/>
        </p:nvSpPr>
        <p:spPr>
          <a:xfrm>
            <a:off x="5927824" y="3228945"/>
            <a:ext cx="1952779" cy="400110"/>
          </a:xfrm>
          <a:prstGeom prst="rect">
            <a:avLst/>
          </a:prstGeom>
          <a:noFill/>
        </p:spPr>
        <p:txBody>
          <a:bodyPr wrap="none" rtlCol="0">
            <a:spAutoFit/>
          </a:bodyPr>
          <a:lstStyle/>
          <a:p>
            <a:pPr algn="l"/>
            <a:r>
              <a:rPr lang="en-US" sz="2000" dirty="0"/>
              <a:t>5-hidden nodes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2E7C11-3EAA-48B7-8B7D-9DE1621E8553}"/>
                  </a:ext>
                </a:extLst>
              </p:cNvPr>
              <p:cNvSpPr txBox="1"/>
              <p:nvPr/>
            </p:nvSpPr>
            <p:spPr>
              <a:xfrm rot="16200000">
                <a:off x="614758" y="4718715"/>
                <a:ext cx="403828" cy="400110"/>
              </a:xfrm>
              <a:prstGeom prst="rect">
                <a:avLst/>
              </a:prstGeom>
              <a:solidFill>
                <a:schemeClr val="bg1"/>
              </a:solid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11" name="TextBox 10">
                <a:extLst>
                  <a:ext uri="{FF2B5EF4-FFF2-40B4-BE49-F238E27FC236}">
                    <a16:creationId xmlns:a16="http://schemas.microsoft.com/office/drawing/2014/main" id="{9F2E7C11-3EAA-48B7-8B7D-9DE1621E8553}"/>
                  </a:ext>
                </a:extLst>
              </p:cNvPr>
              <p:cNvSpPr txBox="1">
                <a:spLocks noRot="1" noChangeAspect="1" noMove="1" noResize="1" noEditPoints="1" noAdjustHandles="1" noChangeArrowheads="1" noChangeShapeType="1" noTextEdit="1"/>
              </p:cNvSpPr>
              <p:nvPr/>
            </p:nvSpPr>
            <p:spPr>
              <a:xfrm rot="16200000">
                <a:off x="614758" y="4718715"/>
                <a:ext cx="403828" cy="400110"/>
              </a:xfrm>
              <a:prstGeom prst="rect">
                <a:avLst/>
              </a:prstGeom>
              <a:blipFill>
                <a:blip r:embed="rId10"/>
                <a:stretch>
                  <a:fillRect l="-3030" t="-19697" r="-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856B3E-DE1B-45FF-B9D4-79E03B9815E4}"/>
                  </a:ext>
                </a:extLst>
              </p:cNvPr>
              <p:cNvSpPr txBox="1"/>
              <p:nvPr/>
            </p:nvSpPr>
            <p:spPr>
              <a:xfrm rot="16200000">
                <a:off x="4699366" y="4718715"/>
                <a:ext cx="403828" cy="400110"/>
              </a:xfrm>
              <a:prstGeom prst="rect">
                <a:avLst/>
              </a:prstGeom>
              <a:solidFill>
                <a:schemeClr val="bg1"/>
              </a:solid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12" name="TextBox 11">
                <a:extLst>
                  <a:ext uri="{FF2B5EF4-FFF2-40B4-BE49-F238E27FC236}">
                    <a16:creationId xmlns:a16="http://schemas.microsoft.com/office/drawing/2014/main" id="{ED856B3E-DE1B-45FF-B9D4-79E03B9815E4}"/>
                  </a:ext>
                </a:extLst>
              </p:cNvPr>
              <p:cNvSpPr txBox="1">
                <a:spLocks noRot="1" noChangeAspect="1" noMove="1" noResize="1" noEditPoints="1" noAdjustHandles="1" noChangeArrowheads="1" noChangeShapeType="1" noTextEdit="1"/>
              </p:cNvSpPr>
              <p:nvPr/>
            </p:nvSpPr>
            <p:spPr>
              <a:xfrm rot="16200000">
                <a:off x="4699366" y="4718715"/>
                <a:ext cx="403828" cy="400110"/>
              </a:xfrm>
              <a:prstGeom prst="rect">
                <a:avLst/>
              </a:prstGeom>
              <a:blipFill>
                <a:blip r:embed="rId11"/>
                <a:stretch>
                  <a:fillRect l="-3030" t="-19697" r="-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84441A-23F8-4D52-9B84-16DC85CC0941}"/>
                  </a:ext>
                </a:extLst>
              </p:cNvPr>
              <p:cNvSpPr txBox="1"/>
              <p:nvPr/>
            </p:nvSpPr>
            <p:spPr>
              <a:xfrm>
                <a:off x="1397201" y="1674031"/>
                <a:ext cx="5994333" cy="553998"/>
              </a:xfrm>
              <a:prstGeom prst="rect">
                <a:avLst/>
              </a:prstGeom>
              <a:solidFill>
                <a:srgbClr val="FFFF00"/>
              </a:solidFill>
              <a:ln w="28575">
                <a:solidFill>
                  <a:srgbClr val="0000CC"/>
                </a:solidFill>
              </a:ln>
            </p:spPr>
            <p:txBody>
              <a:bodyPr wrap="none" lIns="91440" tIns="91440" rIns="91440" bIns="91440" rtlCol="0">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cs typeface="Arial" panose="020B0604020202020204" pitchFamily="34" charset="0"/>
                        </a:rPr>
                        <m:t>𝐡</m:t>
                      </m:r>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i="1">
                              <a:latin typeface="Cambria Math" panose="02040503050406030204" pitchFamily="18" charset="0"/>
                              <a:cs typeface="Arial" panose="020B0604020202020204" pitchFamily="34" charset="0"/>
                            </a:rPr>
                            <m:t>𝑑</m:t>
                          </m:r>
                        </m:e>
                        <m:sub>
                          <m:r>
                            <a:rPr lang="en-US" sz="2400" i="1">
                              <a:latin typeface="Cambria Math" panose="02040503050406030204" pitchFamily="18" charset="0"/>
                              <a:cs typeface="Arial" panose="020B0604020202020204" pitchFamily="34" charset="0"/>
                            </a:rPr>
                            <m:t>h</m:t>
                          </m:r>
                        </m:sub>
                      </m:sSub>
                      <m:d>
                        <m:dPr>
                          <m:ctrlPr>
                            <a:rPr lang="en-US" sz="2400" i="1">
                              <a:latin typeface="Cambria Math" panose="02040503050406030204" pitchFamily="18" charset="0"/>
                              <a:cs typeface="Arial" panose="020B0604020202020204" pitchFamily="34" charset="0"/>
                            </a:rPr>
                          </m:ctrlPr>
                        </m:dPr>
                        <m:e>
                          <m:sSub>
                            <m:sSubPr>
                              <m:ctrlPr>
                                <a:rPr lang="en-US" sz="2400" i="1">
                                  <a:latin typeface="Cambria Math" panose="02040503050406030204" pitchFamily="18" charset="0"/>
                                  <a:cs typeface="Arial" panose="020B0604020202020204" pitchFamily="34" charset="0"/>
                                </a:rPr>
                              </m:ctrlPr>
                            </m:sSubPr>
                            <m:e>
                              <m:r>
                                <a:rPr lang="en-US" sz="2400" b="1">
                                  <a:latin typeface="Cambria Math" panose="02040503050406030204" pitchFamily="18" charset="0"/>
                                  <a:cs typeface="Arial" panose="020B0604020202020204" pitchFamily="34" charset="0"/>
                                </a:rPr>
                                <m:t>𝐖</m:t>
                              </m:r>
                            </m:e>
                            <m:sub>
                              <m:r>
                                <a:rPr lang="en-US" sz="2400" i="1">
                                  <a:latin typeface="Cambria Math" panose="02040503050406030204" pitchFamily="18" charset="0"/>
                                  <a:cs typeface="Arial" panose="020B0604020202020204" pitchFamily="34" charset="0"/>
                                </a:rPr>
                                <m:t>𝑥</m:t>
                              </m:r>
                            </m:sub>
                          </m:sSub>
                          <m:r>
                            <a:rPr lang="en-US" sz="2400" b="1">
                              <a:latin typeface="Cambria Math" panose="02040503050406030204" pitchFamily="18" charset="0"/>
                              <a:cs typeface="Arial" panose="020B0604020202020204" pitchFamily="34" charset="0"/>
                            </a:rPr>
                            <m:t>𝐱</m:t>
                          </m:r>
                          <m:r>
                            <a:rPr lang="en-US" sz="2400" i="1">
                              <a:latin typeface="Cambria Math" panose="02040503050406030204" pitchFamily="18" charset="0"/>
                              <a:cs typeface="Arial" panose="020B0604020202020204" pitchFamily="34" charset="0"/>
                            </a:rPr>
                            <m:t>+</m:t>
                          </m:r>
                          <m:sSub>
                            <m:sSubPr>
                              <m:ctrlPr>
                                <a:rPr lang="en-US" sz="2400" i="1">
                                  <a:latin typeface="Cambria Math" panose="02040503050406030204" pitchFamily="18" charset="0"/>
                                  <a:cs typeface="Arial" panose="020B0604020202020204" pitchFamily="34" charset="0"/>
                                </a:rPr>
                              </m:ctrlPr>
                            </m:sSubPr>
                            <m:e>
                              <m:r>
                                <a:rPr lang="en-US" sz="2400" b="1">
                                  <a:latin typeface="Cambria Math" panose="02040503050406030204" pitchFamily="18" charset="0"/>
                                  <a:cs typeface="Arial" panose="020B0604020202020204" pitchFamily="34" charset="0"/>
                                </a:rPr>
                                <m:t>𝐛</m:t>
                              </m:r>
                            </m:e>
                            <m:sub>
                              <m:r>
                                <a:rPr lang="en-US" sz="2400" i="1">
                                  <a:latin typeface="Cambria Math" panose="02040503050406030204" pitchFamily="18" charset="0"/>
                                  <a:cs typeface="Arial" panose="020B0604020202020204" pitchFamily="34" charset="0"/>
                                </a:rPr>
                                <m:t>h</m:t>
                              </m:r>
                            </m:sub>
                          </m:sSub>
                        </m:e>
                      </m:d>
                      <m:r>
                        <m:rPr>
                          <m:nor/>
                        </m:rPr>
                        <a:rPr lang="en-US" sz="2400" dirty="0">
                          <a:latin typeface="Arial" panose="020B0604020202020204" pitchFamily="34" charset="0"/>
                          <a:cs typeface="Arial" panose="020B0604020202020204" pitchFamily="34" charset="0"/>
                        </a:rPr>
                        <m:t>,</m:t>
                      </m:r>
                      <m:r>
                        <m:rPr>
                          <m:nor/>
                        </m:rPr>
                        <a:rPr lang="en-US" sz="2400" b="0" i="0" dirty="0" smtClean="0">
                          <a:latin typeface="Arial" panose="020B0604020202020204" pitchFamily="34" charset="0"/>
                          <a:cs typeface="Arial" panose="020B0604020202020204" pitchFamily="34" charset="0"/>
                        </a:rPr>
                        <m:t>  </m:t>
                      </m:r>
                      <m:r>
                        <a:rPr lang="en-US" sz="2400" b="0" i="1" dirty="0" smtClean="0">
                          <a:latin typeface="Cambria Math" panose="02040503050406030204" pitchFamily="18" charset="0"/>
                          <a:ea typeface="Cambria Math" panose="02040503050406030204" pitchFamily="18" charset="0"/>
                          <a:cs typeface="Arial" panose="020B0604020202020204" pitchFamily="34" charset="0"/>
                        </a:rPr>
                        <m:t>→  </m:t>
                      </m:r>
                      <m:acc>
                        <m:accPr>
                          <m:chr m:val="̂"/>
                          <m:ctrlPr>
                            <a:rPr lang="en-US" sz="2400" b="1" i="1">
                              <a:latin typeface="Cambria Math" panose="02040503050406030204" pitchFamily="18" charset="0"/>
                            </a:rPr>
                          </m:ctrlPr>
                        </m:accPr>
                        <m:e>
                          <m:r>
                            <a:rPr lang="en-US" sz="2400" i="1">
                              <a:latin typeface="Cambria Math" panose="02040503050406030204" pitchFamily="18" charset="0"/>
                            </a:rPr>
                            <m:t>𝑧</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i="1">
                              <a:latin typeface="Cambria Math" panose="02040503050406030204" pitchFamily="18" charset="0"/>
                            </a:rPr>
                            <m:t>𝑧</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a:latin typeface="Cambria Math" panose="02040503050406030204" pitchFamily="18" charset="0"/>
                                </a:rPr>
                                <m:t>𝐖</m:t>
                              </m:r>
                            </m:e>
                            <m:sub>
                              <m:r>
                                <a:rPr lang="en-US" sz="2400" i="1">
                                  <a:latin typeface="Cambria Math" panose="02040503050406030204" pitchFamily="18" charset="0"/>
                                </a:rPr>
                                <m:t>h</m:t>
                              </m:r>
                            </m:sub>
                          </m:sSub>
                          <m:r>
                            <a:rPr lang="en-US" sz="2400" b="1">
                              <a:latin typeface="Cambria Math" panose="02040503050406030204" pitchFamily="18" charset="0"/>
                            </a:rPr>
                            <m:t>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𝐛</m:t>
                              </m:r>
                            </m:e>
                            <m:sub>
                              <m:r>
                                <a:rPr lang="en-US" sz="2400" i="1">
                                  <a:latin typeface="Cambria Math" panose="02040503050406030204" pitchFamily="18" charset="0"/>
                                </a:rPr>
                                <m:t>𝑧</m:t>
                              </m:r>
                            </m:sub>
                          </m:sSub>
                        </m:e>
                      </m:d>
                    </m:oMath>
                  </m:oMathPara>
                </a14:m>
                <a:endParaRPr lang="en-US" sz="2400" b="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184441A-23F8-4D52-9B84-16DC85CC0941}"/>
                  </a:ext>
                </a:extLst>
              </p:cNvPr>
              <p:cNvSpPr txBox="1">
                <a:spLocks noRot="1" noChangeAspect="1" noMove="1" noResize="1" noEditPoints="1" noAdjustHandles="1" noChangeArrowheads="1" noChangeShapeType="1" noTextEdit="1"/>
              </p:cNvSpPr>
              <p:nvPr/>
            </p:nvSpPr>
            <p:spPr>
              <a:xfrm>
                <a:off x="1397201" y="1674031"/>
                <a:ext cx="5994333" cy="553998"/>
              </a:xfrm>
              <a:prstGeom prst="rect">
                <a:avLst/>
              </a:prstGeom>
              <a:blipFill>
                <a:blip r:embed="rId12"/>
                <a:stretch>
                  <a:fillRect/>
                </a:stretch>
              </a:blipFill>
              <a:ln w="2857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310565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DAA7EDB-21DB-4F96-A3E5-606D3F965731}"/>
                  </a:ext>
                </a:extLst>
              </p:cNvPr>
              <p:cNvSpPr>
                <a:spLocks noGrp="1"/>
              </p:cNvSpPr>
              <p:nvPr>
                <p:ph type="body" sz="quarter" idx="10"/>
              </p:nvPr>
            </p:nvSpPr>
            <p:spPr/>
            <p:txBody>
              <a:bodyPr/>
              <a:lstStyle/>
              <a:p>
                <a:pPr lvl="1"/>
                <a:r>
                  <a:rPr lang="en-US" dirty="0"/>
                  <a:t>a training method to determine </a:t>
                </a:r>
                <a:r>
                  <a:rPr lang="en-US" dirty="0">
                    <a:solidFill>
                      <a:srgbClr val="FF0000"/>
                    </a:solidFill>
                  </a:rPr>
                  <a:t>weights</a:t>
                </a:r>
                <a:r>
                  <a:rPr lang="en-US" dirty="0"/>
                  <a:t> and </a:t>
                </a:r>
                <a:r>
                  <a:rPr lang="en-US" dirty="0">
                    <a:solidFill>
                      <a:srgbClr val="FF0000"/>
                    </a:solidFill>
                  </a:rPr>
                  <a:t>biases</a:t>
                </a:r>
                <a:r>
                  <a:rPr lang="en-US" dirty="0"/>
                  <a:t> through a learning/optimization algorithm by backward propagation of the errors between the training data and the network outputs</a:t>
                </a:r>
              </a:p>
              <a:p>
                <a:pPr lvl="1"/>
                <a:r>
                  <a:rPr lang="en-US" dirty="0"/>
                  <a:t>layer-by-layer updating</a:t>
                </a:r>
              </a:p>
              <a:p>
                <a:pPr lvl="1"/>
                <a:r>
                  <a:rPr lang="en-US" dirty="0"/>
                  <a:t>Data: </a:t>
                </a:r>
                <a14:m>
                  <m:oMath xmlns:m="http://schemas.openxmlformats.org/officeDocument/2006/math">
                    <m:r>
                      <a:rPr lang="en-US" b="1" i="0" smtClean="0">
                        <a:latin typeface="Cambria Math" panose="02040503050406030204" pitchFamily="18" charset="0"/>
                      </a:rPr>
                      <m:t>𝐗</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e>
                    </m:d>
                    <m:r>
                      <a:rPr lang="en-US" b="0" i="1" smtClean="0">
                        <a:latin typeface="Cambria Math" panose="02040503050406030204" pitchFamily="18" charset="0"/>
                        <a:ea typeface="Cambria Math" panose="02040503050406030204" pitchFamily="18" charset="0"/>
                      </a:rPr>
                      <m:t>, </m:t>
                    </m:r>
                    <m:r>
                      <a:rPr lang="en-US" b="1" i="0" smtClean="0">
                        <a:latin typeface="Cambria Math" panose="02040503050406030204" pitchFamily="18" charset="0"/>
                        <a:ea typeface="Cambria Math" panose="02040503050406030204" pitchFamily="18" charset="0"/>
                      </a:rPr>
                      <m:t>𝐲</m:t>
                    </m:r>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endParaRPr lang="en-US" dirty="0"/>
              </a:p>
              <a:p>
                <a:pPr marL="457200" indent="-457200">
                  <a:buFont typeface="+mj-lt"/>
                  <a:buAutoNum type="arabicPeriod"/>
                </a:pPr>
                <a:r>
                  <a:rPr lang="en-US" dirty="0"/>
                  <a:t>Setting initial values of parameters (weights &amp; biases)</a:t>
                </a:r>
              </a:p>
              <a:p>
                <a:pPr marL="684213" lvl="1" indent="-457200"/>
                <a:r>
                  <a:rPr lang="en-US" dirty="0"/>
                  <a:t>Too large initial weights </a:t>
                </a:r>
                <a:r>
                  <a:rPr lang="en-US" dirty="0">
                    <a:sym typeface="Wingdings" panose="05000000000000000000" pitchFamily="2" charset="2"/>
                  </a:rPr>
                  <a:t> fall in the saturation region</a:t>
                </a:r>
              </a:p>
              <a:p>
                <a:pPr marL="684213" lvl="1" indent="-457200"/>
                <a:r>
                  <a:rPr lang="en-US" dirty="0">
                    <a:sym typeface="Wingdings" panose="05000000000000000000" pitchFamily="2" charset="2"/>
                  </a:rPr>
                  <a:t>Too small initial weights  low learning rate</a:t>
                </a:r>
                <a:endParaRPr lang="en-US" dirty="0"/>
              </a:p>
              <a:p>
                <a:pPr marL="684213" lvl="1" indent="-457200"/>
                <a:r>
                  <a:rPr lang="en-US" dirty="0"/>
                  <a:t>Usually random number in </a:t>
                </a:r>
                <a14:m>
                  <m:oMath xmlns:m="http://schemas.openxmlformats.org/officeDocument/2006/math">
                    <m:r>
                      <a:rPr lang="en-US" b="0" i="1" smtClean="0">
                        <a:latin typeface="Cambria Math" panose="02040503050406030204" pitchFamily="18" charset="0"/>
                      </a:rPr>
                      <m:t>[−1, 1]</m:t>
                    </m:r>
                  </m:oMath>
                </a14:m>
                <a:r>
                  <a:rPr lang="en-US" dirty="0"/>
                  <a:t>, or fixed value of 1</a:t>
                </a:r>
              </a:p>
              <a:p>
                <a:pPr marL="684213" lvl="1" indent="-457200"/>
                <a:r>
                  <a:rPr lang="en-US" dirty="0"/>
                  <a:t>For prognostics, degradation is monotonic and stay in positive value</a:t>
                </a:r>
              </a:p>
              <a:p>
                <a:pPr marL="684213" lvl="1" indent="-457200"/>
                <a:r>
                  <a:rPr lang="en-US" dirty="0"/>
                  <a:t>Increasing degradation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r>
                      <a:rPr lang="en-US" b="0" i="1" smtClean="0">
                        <a:latin typeface="Cambria Math" panose="02040503050406030204" pitchFamily="18" charset="0"/>
                      </a:rPr>
                      <m:t>&gt;1)</m:t>
                    </m:r>
                  </m:oMath>
                </a14:m>
                <a:r>
                  <a:rPr lang="en-US" dirty="0"/>
                  <a:t>, decreasing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r>
                      <a:rPr lang="en-US" b="0" i="1" smtClean="0">
                        <a:latin typeface="Cambria Math" panose="02040503050406030204" pitchFamily="18" charset="0"/>
                      </a:rPr>
                      <m:t>&lt;1)</m:t>
                    </m:r>
                  </m:oMath>
                </a14:m>
                <a:endParaRPr lang="en-US" dirty="0"/>
              </a:p>
            </p:txBody>
          </p:sp>
        </mc:Choice>
        <mc:Fallback xmlns="">
          <p:sp>
            <p:nvSpPr>
              <p:cNvPr id="2" name="Text Placeholder 1">
                <a:extLst>
                  <a:ext uri="{FF2B5EF4-FFF2-40B4-BE49-F238E27FC236}">
                    <a16:creationId xmlns:a16="http://schemas.microsoft.com/office/drawing/2014/main" id="{6DAA7EDB-21DB-4F96-A3E5-606D3F96573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433" r="-92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353456E-92BA-4F06-9A6E-C5043E77FF5A}"/>
              </a:ext>
            </a:extLst>
          </p:cNvPr>
          <p:cNvSpPr>
            <a:spLocks noGrp="1"/>
          </p:cNvSpPr>
          <p:nvPr>
            <p:ph type="title"/>
          </p:nvPr>
        </p:nvSpPr>
        <p:spPr/>
        <p:txBody>
          <a:bodyPr/>
          <a:lstStyle/>
          <a:p>
            <a:r>
              <a:rPr lang="en-US" dirty="0"/>
              <a:t>Backpropagation process</a:t>
            </a:r>
          </a:p>
        </p:txBody>
      </p:sp>
    </p:spTree>
    <p:extLst>
      <p:ext uri="{BB962C8B-B14F-4D97-AF65-F5344CB8AC3E}">
        <p14:creationId xmlns:p14="http://schemas.microsoft.com/office/powerpoint/2010/main" val="28343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1A9171C-DC33-4C30-B880-F64D071188DC}"/>
                  </a:ext>
                </a:extLst>
              </p:cNvPr>
              <p:cNvSpPr>
                <a:spLocks noGrp="1"/>
              </p:cNvSpPr>
              <p:nvPr>
                <p:ph type="body" sz="quarter" idx="10"/>
              </p:nvPr>
            </p:nvSpPr>
            <p:spPr/>
            <p:txBody>
              <a:bodyPr/>
              <a:lstStyle/>
              <a:p>
                <a:pPr marL="457200" indent="-457200">
                  <a:buFont typeface="+mj-lt"/>
                  <a:buAutoNum type="arabicPeriod" startAt="2"/>
                </a:pPr>
                <a:r>
                  <a:rPr lang="en-US" dirty="0"/>
                  <a:t>Feedforward to simulation outputs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𝑧</m:t>
                            </m:r>
                          </m:e>
                        </m:acc>
                      </m:e>
                      <m:sub>
                        <m:r>
                          <a:rPr lang="en-US" b="0" i="1" smtClean="0">
                            <a:latin typeface="Cambria Math" panose="02040503050406030204" pitchFamily="18" charset="0"/>
                          </a:rPr>
                          <m:t>𝑖</m:t>
                        </m:r>
                      </m:sub>
                    </m:sSub>
                  </m:oMath>
                </a14:m>
                <a:r>
                  <a:rPr lang="en-US" dirty="0"/>
                  <a:t>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inputs</a:t>
                </a:r>
              </a:p>
              <a:p>
                <a:pPr marL="457200" indent="-457200">
                  <a:buFont typeface="+mj-lt"/>
                  <a:buAutoNum type="arabicPeriod" startAt="2"/>
                </a:pPr>
                <a:r>
                  <a:rPr lang="en-US" dirty="0"/>
                  <a:t>Mean-squared-error (MSE) between training output </a:t>
                </a:r>
                <a14:m>
                  <m:oMath xmlns:m="http://schemas.openxmlformats.org/officeDocument/2006/math">
                    <m:r>
                      <a:rPr lang="en-US" b="0" i="1" smtClean="0">
                        <a:latin typeface="Cambria Math" panose="02040503050406030204" pitchFamily="18" charset="0"/>
                      </a:rPr>
                      <m:t>𝑦</m:t>
                    </m:r>
                  </m:oMath>
                </a14:m>
                <a:r>
                  <a:rPr lang="en-US" dirty="0"/>
                  <a:t> and simulation output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𝑧</m:t>
                        </m:r>
                      </m:e>
                    </m:acc>
                  </m:oMath>
                </a14:m>
                <a:endParaRPr lang="en-US" dirty="0"/>
              </a:p>
              <a:p>
                <a:pPr marL="457200" indent="-457200">
                  <a:buFont typeface="+mj-lt"/>
                  <a:buAutoNum type="arabicPeriod" startAt="2"/>
                </a:pPr>
                <a:endParaRPr lang="en-US" dirty="0"/>
              </a:p>
              <a:p>
                <a:pPr marL="457200" indent="-457200">
                  <a:buFont typeface="+mj-lt"/>
                  <a:buAutoNum type="arabicPeriod" startAt="2"/>
                </a:pPr>
                <a:endParaRPr lang="en-US" dirty="0"/>
              </a:p>
              <a:p>
                <a:pPr marL="457200" indent="-457200">
                  <a:buFont typeface="+mj-lt"/>
                  <a:buAutoNum type="arabicPeriod" startAt="4"/>
                </a:pPr>
                <a:r>
                  <a:rPr lang="en-US" dirty="0"/>
                  <a:t>Using optimization algorithm and gradients of MSE, calculate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h</m:t>
                        </m:r>
                      </m:sub>
                    </m:sSub>
                  </m:oMath>
                </a14:m>
                <a:r>
                  <a:rPr lang="en-US" dirty="0"/>
                  <a:t> and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𝑧</m:t>
                        </m:r>
                      </m:sub>
                    </m:sSub>
                  </m:oMath>
                </a14:m>
                <a:r>
                  <a:rPr lang="en-US" dirty="0"/>
                  <a:t> of the output layer</a:t>
                </a:r>
              </a:p>
              <a:p>
                <a:pPr marL="684213" lvl="1" indent="-457200"/>
                <a:r>
                  <a:rPr lang="en-US" dirty="0"/>
                  <a:t>Gradient descent or Levenberg-Marquardt (LM) algorithm</a:t>
                </a:r>
              </a:p>
              <a:p>
                <a:pPr marL="457200" indent="-457200">
                  <a:buFont typeface="+mj-lt"/>
                  <a:buAutoNum type="arabicPeriod" startAt="4"/>
                </a:pPr>
                <a:r>
                  <a:rPr lang="en-US" dirty="0"/>
                  <a:t>Calculate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oMath>
                </a14:m>
                <a:r>
                  <a:rPr lang="en-US" dirty="0"/>
                  <a:t> of the hidden layer</a:t>
                </a:r>
              </a:p>
              <a:p>
                <a:pPr marL="684213" lvl="1" indent="-457200"/>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i="1">
                            <a:latin typeface="Cambria Math" panose="02040503050406030204" pitchFamily="18" charset="0"/>
                          </a:rPr>
                          <m:t>𝑥</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𝐁</m:t>
                        </m:r>
                      </m:e>
                      <m:sub>
                        <m:r>
                          <a:rPr lang="en-US" i="1">
                            <a:latin typeface="Cambria Math" panose="02040503050406030204" pitchFamily="18" charset="0"/>
                          </a:rPr>
                          <m:t>h</m:t>
                        </m:r>
                      </m:sub>
                    </m:sSub>
                  </m:oMath>
                </a14:m>
                <a:r>
                  <a:rPr lang="en-US" dirty="0"/>
                  <a:t> depend on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h</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i="1">
                            <a:latin typeface="Cambria Math" panose="02040503050406030204" pitchFamily="18" charset="0"/>
                          </a:rPr>
                          <m:t>𝑧</m:t>
                        </m:r>
                      </m:sub>
                    </m:sSub>
                  </m:oMath>
                </a14:m>
                <a:endParaRPr lang="en-US" dirty="0"/>
              </a:p>
              <a:p>
                <a:pPr marL="457200" indent="-457200">
                  <a:buFont typeface="+mj-lt"/>
                  <a:buAutoNum type="arabicPeriod" startAt="2"/>
                </a:pPr>
                <a:endParaRPr lang="en-US" dirty="0"/>
              </a:p>
              <a:p>
                <a:endParaRPr lang="en-US" dirty="0"/>
              </a:p>
            </p:txBody>
          </p:sp>
        </mc:Choice>
        <mc:Fallback xmlns="">
          <p:sp>
            <p:nvSpPr>
              <p:cNvPr id="2" name="Text Placeholder 1">
                <a:extLst>
                  <a:ext uri="{FF2B5EF4-FFF2-40B4-BE49-F238E27FC236}">
                    <a16:creationId xmlns:a16="http://schemas.microsoft.com/office/drawing/2014/main" id="{41A9171C-DC33-4C30-B880-F64D071188D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867" r="-6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193CE98-E386-4776-B078-5B4861D14725}"/>
              </a:ext>
            </a:extLst>
          </p:cNvPr>
          <p:cNvSpPr>
            <a:spLocks noGrp="1"/>
          </p:cNvSpPr>
          <p:nvPr>
            <p:ph type="title"/>
          </p:nvPr>
        </p:nvSpPr>
        <p:spPr/>
        <p:txBody>
          <a:bodyPr/>
          <a:lstStyle/>
          <a:p>
            <a:r>
              <a:rPr lang="en-US" dirty="0"/>
              <a:t>Backpropagation process cont.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E04F86-322B-4C84-B8A2-700493029282}"/>
                  </a:ext>
                </a:extLst>
              </p:cNvPr>
              <p:cNvSpPr txBox="1"/>
              <p:nvPr/>
            </p:nvSpPr>
            <p:spPr>
              <a:xfrm>
                <a:off x="1748332" y="2333548"/>
                <a:ext cx="5239448" cy="1037848"/>
              </a:xfrm>
              <a:prstGeom prst="rect">
                <a:avLst/>
              </a:prstGeom>
              <a:solidFill>
                <a:srgbClr val="FFFF00"/>
              </a:solidFill>
              <a:ln w="28575">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𝑀𝑆𝐸</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den>
                      </m:f>
                      <m:nary>
                        <m:naryPr>
                          <m:chr m:val="∑"/>
                          <m:ctrlPr>
                            <a:rPr lang="en-US" sz="2400" b="0" i="1" smtClean="0">
                              <a:latin typeface="Cambria Math" panose="02040503050406030204" pitchFamily="18" charset="0"/>
                              <a:cs typeface="Arial" panose="020B0604020202020204" pitchFamily="34" charset="0"/>
                            </a:rPr>
                          </m:ctrlPr>
                        </m:naryPr>
                        <m:sub>
                          <m:r>
                            <m:rPr>
                              <m:brk m:alnAt="23"/>
                            </m:rPr>
                            <a:rPr lang="en-US" sz="2400" b="0" i="1" smtClean="0">
                              <a:latin typeface="Cambria Math" panose="02040503050406030204" pitchFamily="18" charset="0"/>
                              <a:cs typeface="Arial" panose="020B0604020202020204" pitchFamily="34" charset="0"/>
                            </a:rPr>
                            <m:t>𝑖</m:t>
                          </m:r>
                          <m:r>
                            <a:rPr lang="en-US" sz="2400" b="0" i="1" smtClean="0">
                              <a:latin typeface="Cambria Math" panose="02040503050406030204" pitchFamily="18" charset="0"/>
                              <a:cs typeface="Arial" panose="020B0604020202020204" pitchFamily="34" charset="0"/>
                            </a:rPr>
                            <m:t>=1</m:t>
                          </m:r>
                        </m:sub>
                        <m:sup>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𝑛</m:t>
                              </m:r>
                            </m:e>
                            <m:sub>
                              <m:r>
                                <a:rPr lang="en-US" sz="2400" b="0" i="1" smtClean="0">
                                  <a:latin typeface="Cambria Math" panose="02040503050406030204" pitchFamily="18" charset="0"/>
                                  <a:cs typeface="Arial" panose="020B0604020202020204" pitchFamily="34" charset="0"/>
                                </a:rPr>
                                <m:t>𝑦</m:t>
                              </m:r>
                            </m:sub>
                          </m:sSub>
                        </m:sup>
                        <m:e>
                          <m:sSup>
                            <m:sSupPr>
                              <m:ctrlPr>
                                <a:rPr lang="en-US" sz="2400" b="0" i="1" smtClean="0">
                                  <a:latin typeface="Cambria Math" panose="02040503050406030204" pitchFamily="18" charset="0"/>
                                  <a:cs typeface="Arial" panose="020B0604020202020204" pitchFamily="34" charset="0"/>
                                </a:rPr>
                              </m:ctrlPr>
                            </m:sSupPr>
                            <m:e>
                              <m:d>
                                <m:dPr>
                                  <m:begChr m:val="["/>
                                  <m:endChr m:val="]"/>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𝑦</m:t>
                                      </m:r>
                                    </m:e>
                                    <m:sub>
                                      <m:r>
                                        <a:rPr lang="en-US" sz="2400" b="0" i="1" smtClean="0">
                                          <a:latin typeface="Cambria Math" panose="02040503050406030204" pitchFamily="18" charset="0"/>
                                          <a:cs typeface="Arial" panose="020B0604020202020204" pitchFamily="34" charset="0"/>
                                        </a:rPr>
                                        <m:t>𝑖</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acc>
                                        <m:accPr>
                                          <m:chr m:val="̂"/>
                                          <m:ctrlPr>
                                            <a:rPr lang="en-US" sz="2400" b="0" i="1" smtClean="0">
                                              <a:latin typeface="Cambria Math" panose="02040503050406030204" pitchFamily="18" charset="0"/>
                                              <a:cs typeface="Arial" panose="020B0604020202020204" pitchFamily="34" charset="0"/>
                                            </a:rPr>
                                          </m:ctrlPr>
                                        </m:accPr>
                                        <m:e>
                                          <m:r>
                                            <a:rPr lang="en-US" sz="2400" b="0" i="1" smtClean="0">
                                              <a:latin typeface="Cambria Math" panose="02040503050406030204" pitchFamily="18" charset="0"/>
                                              <a:cs typeface="Arial" panose="020B0604020202020204" pitchFamily="34" charset="0"/>
                                            </a:rPr>
                                            <m:t>𝑧</m:t>
                                          </m:r>
                                        </m:e>
                                      </m:acc>
                                    </m:e>
                                    <m:sub>
                                      <m:r>
                                        <a:rPr lang="en-US" sz="2400" b="0" i="1" smtClean="0">
                                          <a:latin typeface="Cambria Math" panose="02040503050406030204" pitchFamily="18" charset="0"/>
                                          <a:cs typeface="Arial" panose="020B0604020202020204" pitchFamily="34" charset="0"/>
                                        </a:rPr>
                                        <m:t>𝑖</m:t>
                                      </m:r>
                                    </m:sub>
                                  </m:sSub>
                                  <m:d>
                                    <m:dPr>
                                      <m:ctrlPr>
                                        <a:rPr lang="en-US" sz="2400" b="0" i="1" smtClean="0">
                                          <a:latin typeface="Cambria Math" panose="02040503050406030204" pitchFamily="18" charset="0"/>
                                          <a:cs typeface="Arial" panose="020B0604020202020204" pitchFamily="34" charset="0"/>
                                        </a:rPr>
                                      </m:ctrlPr>
                                    </m:dPr>
                                    <m:e>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𝐖</m:t>
                                          </m:r>
                                        </m:e>
                                        <m:sub>
                                          <m:r>
                                            <a:rPr lang="en-US" sz="2400" b="0" i="1" smtClean="0">
                                              <a:latin typeface="Cambria Math" panose="02040503050406030204" pitchFamily="18" charset="0"/>
                                              <a:cs typeface="Arial" panose="020B0604020202020204" pitchFamily="34" charset="0"/>
                                            </a:rPr>
                                            <m:t>𝑥</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𝐁</m:t>
                                          </m:r>
                                        </m:e>
                                        <m:sub>
                                          <m:r>
                                            <a:rPr lang="en-US" sz="2400" b="0" i="1" smtClean="0">
                                              <a:latin typeface="Cambria Math" panose="02040503050406030204" pitchFamily="18" charset="0"/>
                                              <a:cs typeface="Arial" panose="020B0604020202020204" pitchFamily="34" charset="0"/>
                                            </a:rPr>
                                            <m:t>h</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𝐰</m:t>
                                          </m:r>
                                        </m:e>
                                        <m:sub>
                                          <m:r>
                                            <a:rPr lang="en-US" sz="2400" b="0" i="1" smtClean="0">
                                              <a:latin typeface="Cambria Math" panose="02040503050406030204" pitchFamily="18" charset="0"/>
                                              <a:cs typeface="Arial" panose="020B0604020202020204" pitchFamily="34" charset="0"/>
                                            </a:rPr>
                                            <m:t>h</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1" i="0" smtClean="0">
                                              <a:latin typeface="Cambria Math" panose="02040503050406030204" pitchFamily="18" charset="0"/>
                                              <a:cs typeface="Arial" panose="020B0604020202020204" pitchFamily="34" charset="0"/>
                                            </a:rPr>
                                            <m:t>𝐛</m:t>
                                          </m:r>
                                        </m:e>
                                        <m:sub>
                                          <m:r>
                                            <a:rPr lang="en-US" sz="2400" b="0" i="1" smtClean="0">
                                              <a:latin typeface="Cambria Math" panose="02040503050406030204" pitchFamily="18" charset="0"/>
                                              <a:cs typeface="Arial" panose="020B0604020202020204" pitchFamily="34" charset="0"/>
                                            </a:rPr>
                                            <m:t>𝑧</m:t>
                                          </m:r>
                                        </m:sub>
                                      </m:sSub>
                                    </m:e>
                                  </m:d>
                                </m:e>
                              </m:d>
                            </m:e>
                            <m:sup>
                              <m:r>
                                <a:rPr lang="en-US" sz="2400" b="0" i="1" smtClean="0">
                                  <a:latin typeface="Cambria Math" panose="02040503050406030204" pitchFamily="18" charset="0"/>
                                  <a:cs typeface="Arial" panose="020B0604020202020204" pitchFamily="34" charset="0"/>
                                </a:rPr>
                                <m:t>2</m:t>
                              </m:r>
                            </m:sup>
                          </m:sSup>
                        </m:e>
                      </m:nary>
                    </m:oMath>
                  </m:oMathPara>
                </a14:m>
                <a:endParaRPr lang="en-US" sz="2400" b="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CE04F86-322B-4C84-B8A2-700493029282}"/>
                  </a:ext>
                </a:extLst>
              </p:cNvPr>
              <p:cNvSpPr txBox="1">
                <a:spLocks noRot="1" noChangeAspect="1" noMove="1" noResize="1" noEditPoints="1" noAdjustHandles="1" noChangeArrowheads="1" noChangeShapeType="1" noTextEdit="1"/>
              </p:cNvSpPr>
              <p:nvPr/>
            </p:nvSpPr>
            <p:spPr>
              <a:xfrm>
                <a:off x="1748332" y="2333548"/>
                <a:ext cx="5239448" cy="1037848"/>
              </a:xfrm>
              <a:prstGeom prst="rect">
                <a:avLst/>
              </a:prstGeom>
              <a:blipFill>
                <a:blip r:embed="rId3"/>
                <a:stretch>
                  <a:fillRect/>
                </a:stretch>
              </a:blipFill>
              <a:ln w="28575">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30773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83CBA-3BF6-44D8-8DB5-54103EC1EFBE}"/>
              </a:ext>
            </a:extLst>
          </p:cNvPr>
          <p:cNvSpPr>
            <a:spLocks noGrp="1"/>
          </p:cNvSpPr>
          <p:nvPr>
            <p:ph type="body" sz="quarter" idx="10"/>
          </p:nvPr>
        </p:nvSpPr>
        <p:spPr/>
        <p:txBody>
          <a:bodyPr/>
          <a:lstStyle/>
          <a:p>
            <a:pPr marL="457200" indent="-457200">
              <a:buFont typeface="+mj-lt"/>
              <a:buAutoNum type="arabicPeriod" startAt="6"/>
            </a:pPr>
            <a:r>
              <a:rPr lang="en-US" dirty="0"/>
              <a:t>Update the weights and biases of NN model</a:t>
            </a:r>
          </a:p>
          <a:p>
            <a:pPr marL="457200" indent="-457200">
              <a:buFont typeface="+mj-lt"/>
              <a:buAutoNum type="arabicPeriod" startAt="6"/>
            </a:pPr>
            <a:r>
              <a:rPr lang="en-US" dirty="0"/>
              <a:t>Repeat Steps 1 ~ 6 until satisfying a stopping criterion</a:t>
            </a:r>
          </a:p>
        </p:txBody>
      </p:sp>
      <p:sp>
        <p:nvSpPr>
          <p:cNvPr id="3" name="Title 2">
            <a:extLst>
              <a:ext uri="{FF2B5EF4-FFF2-40B4-BE49-F238E27FC236}">
                <a16:creationId xmlns:a16="http://schemas.microsoft.com/office/drawing/2014/main" id="{B84EB5D0-AF58-4728-81FC-164DC9E9369F}"/>
              </a:ext>
            </a:extLst>
          </p:cNvPr>
          <p:cNvSpPr>
            <a:spLocks noGrp="1"/>
          </p:cNvSpPr>
          <p:nvPr>
            <p:ph type="title"/>
          </p:nvPr>
        </p:nvSpPr>
        <p:spPr/>
        <p:txBody>
          <a:bodyPr/>
          <a:lstStyle/>
          <a:p>
            <a:r>
              <a:rPr lang="en-US" dirty="0"/>
              <a:t>Backpropagation process </a:t>
            </a:r>
            <a:r>
              <a:rPr lang="en-US" i="1" dirty="0"/>
              <a:t>cont.</a:t>
            </a:r>
          </a:p>
        </p:txBody>
      </p:sp>
    </p:spTree>
    <p:extLst>
      <p:ext uri="{BB962C8B-B14F-4D97-AF65-F5344CB8AC3E}">
        <p14:creationId xmlns:p14="http://schemas.microsoft.com/office/powerpoint/2010/main" val="2997896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A3E87-7AB9-4AF0-B8A6-35BE91B119E8}"/>
              </a:ext>
            </a:extLst>
          </p:cNvPr>
          <p:cNvSpPr>
            <a:spLocks noGrp="1"/>
          </p:cNvSpPr>
          <p:nvPr>
            <p:ph type="body" sz="quarter" idx="10"/>
          </p:nvPr>
        </p:nvSpPr>
        <p:spPr/>
        <p:txBody>
          <a:bodyPr/>
          <a:lstStyle/>
          <a:p>
            <a:r>
              <a:rPr lang="en-US" dirty="0"/>
              <a:t>define a network model </a:t>
            </a:r>
            <a:r>
              <a:rPr lang="en-US" dirty="0">
                <a:sym typeface="Wingdings" panose="05000000000000000000" pitchFamily="2" charset="2"/>
              </a:rPr>
              <a:t> </a:t>
            </a:r>
            <a:r>
              <a:rPr lang="en-US" dirty="0"/>
              <a:t>set up configurations </a:t>
            </a:r>
            <a:r>
              <a:rPr lang="en-US" dirty="0">
                <a:sym typeface="Wingdings" panose="05000000000000000000" pitchFamily="2" charset="2"/>
              </a:rPr>
              <a:t> </a:t>
            </a:r>
            <a:r>
              <a:rPr lang="en-US" dirty="0"/>
              <a:t>train the network model </a:t>
            </a:r>
            <a:r>
              <a:rPr lang="en-US" dirty="0">
                <a:sym typeface="Wingdings" panose="05000000000000000000" pitchFamily="2" charset="2"/>
              </a:rPr>
              <a:t> </a:t>
            </a:r>
            <a:r>
              <a:rPr lang="en-US" dirty="0"/>
              <a:t>prediction with different inputs</a:t>
            </a:r>
          </a:p>
          <a:p>
            <a:r>
              <a:rPr lang="en-US" dirty="0" err="1">
                <a:solidFill>
                  <a:srgbClr val="0000FF"/>
                </a:solidFill>
                <a:latin typeface="Courier New" panose="02070309020205020404" pitchFamily="49" charset="0"/>
                <a:cs typeface="Courier New" panose="02070309020205020404" pitchFamily="49" charset="0"/>
              </a:rPr>
              <a:t>feedforwardnet</a:t>
            </a:r>
            <a:r>
              <a:rPr lang="en-US" dirty="0"/>
              <a:t>: creates a two-layer network model with user-defined number of hidden nodes</a:t>
            </a:r>
          </a:p>
          <a:p>
            <a:pPr lvl="1"/>
            <a:r>
              <a:rPr lang="en-US" dirty="0"/>
              <a:t>Tangent sigmoid function: default activation function for hidden layers</a:t>
            </a:r>
          </a:p>
          <a:p>
            <a:pPr lvl="1"/>
            <a:r>
              <a:rPr lang="en-US" dirty="0"/>
              <a:t>Pure linear function: default activation function of output layers</a:t>
            </a:r>
          </a:p>
          <a:p>
            <a:r>
              <a:rPr lang="en-US" dirty="0">
                <a:solidFill>
                  <a:srgbClr val="0000FF"/>
                </a:solidFill>
                <a:latin typeface="Courier New" panose="02070309020205020404" pitchFamily="49" charset="0"/>
                <a:cs typeface="Courier New" panose="02070309020205020404" pitchFamily="49" charset="0"/>
              </a:rPr>
              <a:t>configure</a:t>
            </a:r>
            <a:r>
              <a:rPr lang="en-US" dirty="0"/>
              <a:t>: Optional step to normalize input and output data and assigns them to each node</a:t>
            </a:r>
          </a:p>
          <a:p>
            <a:pPr lvl="1"/>
            <a:r>
              <a:rPr lang="en-US" dirty="0"/>
              <a:t>Normalization between -1 and 1</a:t>
            </a:r>
          </a:p>
          <a:p>
            <a:pPr lvl="1"/>
            <a:r>
              <a:rPr lang="en-US" dirty="0"/>
              <a:t>Randomly select initial values of weights and biases</a:t>
            </a:r>
          </a:p>
          <a:p>
            <a:pPr lvl="1"/>
            <a:r>
              <a:rPr lang="en-US" dirty="0"/>
              <a:t>Use configuration to assign user-defined initial values</a:t>
            </a:r>
          </a:p>
        </p:txBody>
      </p:sp>
      <p:sp>
        <p:nvSpPr>
          <p:cNvPr id="3" name="Title 2">
            <a:extLst>
              <a:ext uri="{FF2B5EF4-FFF2-40B4-BE49-F238E27FC236}">
                <a16:creationId xmlns:a16="http://schemas.microsoft.com/office/drawing/2014/main" id="{00CFB011-9FD1-4A43-AA82-814727982FB5}"/>
              </a:ext>
            </a:extLst>
          </p:cNvPr>
          <p:cNvSpPr>
            <a:spLocks noGrp="1"/>
          </p:cNvSpPr>
          <p:nvPr>
            <p:ph type="title"/>
          </p:nvPr>
        </p:nvSpPr>
        <p:spPr/>
        <p:txBody>
          <a:bodyPr/>
          <a:lstStyle/>
          <a:p>
            <a:r>
              <a:rPr lang="en-US" dirty="0"/>
              <a:t>Matlab functions for feedforward NN</a:t>
            </a:r>
          </a:p>
        </p:txBody>
      </p:sp>
    </p:spTree>
    <p:extLst>
      <p:ext uri="{BB962C8B-B14F-4D97-AF65-F5344CB8AC3E}">
        <p14:creationId xmlns:p14="http://schemas.microsoft.com/office/powerpoint/2010/main" val="33262711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B7ED5-287B-44B4-8C07-FC19B59C21B6}"/>
              </a:ext>
            </a:extLst>
          </p:cNvPr>
          <p:cNvSpPr>
            <a:spLocks noGrp="1"/>
          </p:cNvSpPr>
          <p:nvPr>
            <p:ph type="body" sz="quarter" idx="10"/>
          </p:nvPr>
        </p:nvSpPr>
        <p:spPr/>
        <p:txBody>
          <a:bodyPr/>
          <a:lstStyle/>
          <a:p>
            <a:r>
              <a:rPr lang="en-US" dirty="0">
                <a:solidFill>
                  <a:srgbClr val="0000FF"/>
                </a:solidFill>
                <a:latin typeface="Courier New" panose="02070309020205020404" pitchFamily="49" charset="0"/>
                <a:cs typeface="Courier New" panose="02070309020205020404" pitchFamily="49" charset="0"/>
              </a:rPr>
              <a:t>train</a:t>
            </a:r>
            <a:r>
              <a:rPr lang="en-US" dirty="0"/>
              <a:t>: trains the network model with the LM backpropagation for training method and the MSE for the error function </a:t>
            </a:r>
          </a:p>
          <a:p>
            <a:pPr lvl="1"/>
            <a:r>
              <a:rPr lang="en-US" dirty="0">
                <a:latin typeface="Courier New" panose="02070309020205020404" pitchFamily="49" charset="0"/>
                <a:cs typeface="Courier New" panose="02070309020205020404" pitchFamily="49" charset="0"/>
              </a:rPr>
              <a:t>train</a:t>
            </a:r>
            <a:r>
              <a:rPr lang="en-US" dirty="0"/>
              <a:t> uses all data at once</a:t>
            </a:r>
          </a:p>
          <a:p>
            <a:pPr lvl="1"/>
            <a:r>
              <a:rPr lang="en-US" dirty="0">
                <a:latin typeface="Courier New" panose="02070309020205020404" pitchFamily="49" charset="0"/>
                <a:cs typeface="Courier New" panose="02070309020205020404" pitchFamily="49" charset="0"/>
              </a:rPr>
              <a:t>adapt</a:t>
            </a:r>
            <a:r>
              <a:rPr lang="en-US" dirty="0"/>
              <a:t> uses data one-by-one, good for online learning</a:t>
            </a:r>
          </a:p>
          <a:p>
            <a:r>
              <a:rPr lang="en-US" dirty="0">
                <a:solidFill>
                  <a:srgbClr val="0000FF"/>
                </a:solidFill>
                <a:latin typeface="Courier New" panose="02070309020205020404" pitchFamily="49" charset="0"/>
                <a:cs typeface="Courier New" panose="02070309020205020404" pitchFamily="49" charset="0"/>
              </a:rPr>
              <a:t>sim</a:t>
            </a:r>
            <a:r>
              <a:rPr lang="en-US" dirty="0"/>
              <a:t>: simulates/predicts the network outputs at new inputs based on the identified weights and biases during the training process</a:t>
            </a:r>
          </a:p>
        </p:txBody>
      </p:sp>
      <p:sp>
        <p:nvSpPr>
          <p:cNvPr id="3" name="Title 2">
            <a:extLst>
              <a:ext uri="{FF2B5EF4-FFF2-40B4-BE49-F238E27FC236}">
                <a16:creationId xmlns:a16="http://schemas.microsoft.com/office/drawing/2014/main" id="{4E71B607-F148-4A03-9E87-51D75706BABD}"/>
              </a:ext>
            </a:extLst>
          </p:cNvPr>
          <p:cNvSpPr>
            <a:spLocks noGrp="1"/>
          </p:cNvSpPr>
          <p:nvPr>
            <p:ph type="title"/>
          </p:nvPr>
        </p:nvSpPr>
        <p:spPr/>
        <p:txBody>
          <a:bodyPr/>
          <a:lstStyle/>
          <a:p>
            <a:r>
              <a:rPr lang="en-US" dirty="0"/>
              <a:t>Matlab functions for feedforward NN</a:t>
            </a:r>
          </a:p>
        </p:txBody>
      </p:sp>
    </p:spTree>
    <p:extLst>
      <p:ext uri="{BB962C8B-B14F-4D97-AF65-F5344CB8AC3E}">
        <p14:creationId xmlns:p14="http://schemas.microsoft.com/office/powerpoint/2010/main" val="748704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F9734-E120-4A9A-81A6-B819BB80FF2C}"/>
              </a:ext>
            </a:extLst>
          </p:cNvPr>
          <p:cNvSpPr>
            <a:spLocks noGrp="1"/>
          </p:cNvSpPr>
          <p:nvPr>
            <p:ph type="body" sz="quarter" idx="10"/>
          </p:nvPr>
        </p:nvSpPr>
        <p:spPr>
          <a:xfrm>
            <a:off x="278969" y="774200"/>
            <a:ext cx="8560231" cy="5626600"/>
          </a:xfrm>
        </p:spPr>
        <p:txBody>
          <a:bodyPr/>
          <a:lstStyle/>
          <a:p>
            <a:pPr lvl="1"/>
            <a:r>
              <a:rPr lang="en-US" dirty="0"/>
              <a:t>Randomly divide data: training (70%), validation (15%), test (15%)</a:t>
            </a:r>
          </a:p>
          <a:p>
            <a:pPr lvl="1"/>
            <a:r>
              <a:rPr lang="en-US" dirty="0"/>
              <a:t>use training set to update the weights and biases based on their error</a:t>
            </a:r>
          </a:p>
          <a:p>
            <a:pPr lvl="1"/>
            <a:r>
              <a:rPr lang="en-US" dirty="0"/>
              <a:t>The error of the training set keeps decreasing, and the error in the validation set also decreases: the training process goes well</a:t>
            </a:r>
          </a:p>
          <a:p>
            <a:pPr lvl="1"/>
            <a:r>
              <a:rPr lang="en-US" dirty="0"/>
              <a:t>The error in the validation set starts increasing after some phase of training process, i.e., good performance at the training set but bad performance at the validation set (new points, prediction points): the network model </a:t>
            </a:r>
            <a:r>
              <a:rPr lang="en-US" dirty="0">
                <a:solidFill>
                  <a:srgbClr val="FF0000"/>
                </a:solidFill>
              </a:rPr>
              <a:t>overfits</a:t>
            </a:r>
            <a:r>
              <a:rPr lang="en-US" dirty="0"/>
              <a:t> the training data</a:t>
            </a:r>
          </a:p>
          <a:p>
            <a:pPr lvl="1"/>
            <a:r>
              <a:rPr lang="en-US" dirty="0"/>
              <a:t>Therefore, the training process stops when the validation error starts increasing</a:t>
            </a:r>
          </a:p>
          <a:p>
            <a:pPr lvl="1"/>
            <a:r>
              <a:rPr lang="en-US" dirty="0"/>
              <a:t>The test data sets are not used during the training process but used for testing the prediction accuracy with trained parameters</a:t>
            </a:r>
          </a:p>
        </p:txBody>
      </p:sp>
      <p:sp>
        <p:nvSpPr>
          <p:cNvPr id="3" name="Title 2">
            <a:extLst>
              <a:ext uri="{FF2B5EF4-FFF2-40B4-BE49-F238E27FC236}">
                <a16:creationId xmlns:a16="http://schemas.microsoft.com/office/drawing/2014/main" id="{66D4EB51-615E-4D02-B795-57BCC53BEE00}"/>
              </a:ext>
            </a:extLst>
          </p:cNvPr>
          <p:cNvSpPr>
            <a:spLocks noGrp="1"/>
          </p:cNvSpPr>
          <p:nvPr>
            <p:ph type="title"/>
          </p:nvPr>
        </p:nvSpPr>
        <p:spPr/>
        <p:txBody>
          <a:bodyPr/>
          <a:lstStyle/>
          <a:p>
            <a:r>
              <a:rPr lang="en-US" dirty="0"/>
              <a:t>Stopping criterion based on validation error</a:t>
            </a:r>
          </a:p>
        </p:txBody>
      </p:sp>
    </p:spTree>
    <p:extLst>
      <p:ext uri="{BB962C8B-B14F-4D97-AF65-F5344CB8AC3E}">
        <p14:creationId xmlns:p14="http://schemas.microsoft.com/office/powerpoint/2010/main" val="2813447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3CA85B3-0B8E-4A57-8E0C-7EB2E12B8AF4}"/>
                  </a:ext>
                </a:extLst>
              </p:cNvPr>
              <p:cNvSpPr>
                <a:spLocks noGrp="1"/>
              </p:cNvSpPr>
              <p:nvPr>
                <p:ph type="body" sz="quarter" idx="10"/>
              </p:nvPr>
            </p:nvSpPr>
            <p:spPr/>
            <p:txBody>
              <a:bodyPr/>
              <a:lstStyle/>
              <a:p>
                <a:r>
                  <a:rPr lang="en-US" dirty="0"/>
                  <a:t>Predict y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new</m:t>
                        </m:r>
                      </m:sub>
                    </m:sSub>
                    <m:r>
                      <a:rPr lang="en-US" b="0" i="1" smtClean="0">
                        <a:latin typeface="Cambria Math" panose="02040503050406030204" pitchFamily="18" charset="0"/>
                        <a:ea typeface="Cambria Math" panose="02040503050406030204" pitchFamily="18" charset="0"/>
                      </a:rPr>
                      <m:t>∈[−5, 25]</m:t>
                    </m:r>
                  </m:oMath>
                </a14:m>
                <a:r>
                  <a:rPr lang="en-US" dirty="0"/>
                  <a:t> using one hidden-node NN</a:t>
                </a:r>
              </a:p>
              <a:p>
                <a:endParaRPr lang="en-US" dirty="0"/>
              </a:p>
              <a:p>
                <a:r>
                  <a:rPr lang="en-US" dirty="0"/>
                  <a:t>Matlab code</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x=[0    5   10   15   20];       %[1 x 5] training input data</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y=[1 0.99 0.99 0.94 0.95];      %[1 x 5] training output data</a:t>
                </a:r>
              </a:p>
              <a:p>
                <a:pPr marL="285750" lvl="1" indent="0" hangingPunct="0">
                  <a:spcBef>
                    <a:spcPts val="0"/>
                  </a:spcBef>
                  <a:buNone/>
                </a:pPr>
                <a:r>
                  <a:rPr lang="en-US" sz="1600" dirty="0" err="1">
                    <a:latin typeface="Courier New" panose="02070309020205020404" pitchFamily="49" charset="0"/>
                    <a:cs typeface="Courier New" panose="02070309020205020404" pitchFamily="49" charset="0"/>
                  </a:rPr>
                  <a:t>nh</a:t>
                </a:r>
                <a:r>
                  <a:rPr lang="en-US" sz="1600" dirty="0">
                    <a:latin typeface="Courier New" panose="02070309020205020404" pitchFamily="49" charset="0"/>
                    <a:cs typeface="Courier New" panose="02070309020205020404" pitchFamily="49" charset="0"/>
                  </a:rPr>
                  <a:t>=1;                                   % num. of hidden node</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net=</a:t>
                </a:r>
                <a:r>
                  <a:rPr lang="en-US" sz="1600" dirty="0" err="1">
                    <a:latin typeface="Courier New" panose="02070309020205020404" pitchFamily="49" charset="0"/>
                    <a:cs typeface="Courier New" panose="02070309020205020404" pitchFamily="49" charset="0"/>
                  </a:rPr>
                  <a:t>feedforwardnet</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nh</a:t>
                </a:r>
                <a:r>
                  <a:rPr lang="en-US" sz="1600" dirty="0">
                    <a:latin typeface="Courier New" panose="02070309020205020404" pitchFamily="49" charset="0"/>
                    <a:cs typeface="Courier New" panose="02070309020205020404" pitchFamily="49" charset="0"/>
                  </a:rPr>
                  <a:t>);      % create two-layer network model</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net=configure(</a:t>
                </a:r>
                <a:r>
                  <a:rPr lang="en-US" sz="1600" dirty="0" err="1">
                    <a:latin typeface="Courier New" panose="02070309020205020404" pitchFamily="49" charset="0"/>
                    <a:cs typeface="Courier New" panose="02070309020205020404" pitchFamily="49" charset="0"/>
                  </a:rPr>
                  <a:t>net,x,y</a:t>
                </a:r>
                <a:r>
                  <a:rPr lang="en-US" sz="1600" dirty="0">
                    <a:latin typeface="Courier New" panose="02070309020205020404" pitchFamily="49" charset="0"/>
                    <a:cs typeface="Courier New" panose="02070309020205020404" pitchFamily="49" charset="0"/>
                  </a:rPr>
                  <a:t>);                    % this is optional</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netModel,trainRecor</a:t>
                </a:r>
                <a:r>
                  <a:rPr lang="en-US" sz="1600" dirty="0">
                    <a:latin typeface="Courier New" panose="02070309020205020404" pitchFamily="49" charset="0"/>
                    <a:cs typeface="Courier New" panose="02070309020205020404" pitchFamily="49" charset="0"/>
                  </a:rPr>
                  <a:t>]=train(</a:t>
                </a:r>
                <a:r>
                  <a:rPr lang="en-US" sz="1600" dirty="0" err="1">
                    <a:latin typeface="Courier New" panose="02070309020205020404" pitchFamily="49" charset="0"/>
                    <a:cs typeface="Courier New" panose="02070309020205020404" pitchFamily="49" charset="0"/>
                  </a:rPr>
                  <a:t>net,x,y</a:t>
                </a:r>
                <a:r>
                  <a:rPr lang="en-US" sz="1600" dirty="0">
                    <a:latin typeface="Courier New" panose="02070309020205020404" pitchFamily="49" charset="0"/>
                    <a:cs typeface="Courier New" panose="02070309020205020404" pitchFamily="49" charset="0"/>
                  </a:rPr>
                  <a:t>); % train the model ‘net’</a:t>
                </a:r>
              </a:p>
              <a:p>
                <a:pPr marL="285750" lvl="1" indent="0" hangingPunct="0">
                  <a:spcBef>
                    <a:spcPts val="0"/>
                  </a:spcBef>
                  <a:buNone/>
                </a:pPr>
                <a:r>
                  <a:rPr lang="en-US" sz="1600" dirty="0" err="1">
                    <a:latin typeface="Courier New" panose="02070309020205020404" pitchFamily="49" charset="0"/>
                    <a:cs typeface="Courier New" panose="02070309020205020404" pitchFamily="49" charset="0"/>
                  </a:rPr>
                  <a:t>xNew</a:t>
                </a:r>
                <a:r>
                  <a:rPr lang="en-US" sz="1600" dirty="0">
                    <a:latin typeface="Courier New" panose="02070309020205020404" pitchFamily="49" charset="0"/>
                    <a:cs typeface="Courier New" panose="02070309020205020404" pitchFamily="49" charset="0"/>
                  </a:rPr>
                  <a:t>=-5:0.1:25;                            % new input points</a:t>
                </a:r>
              </a:p>
              <a:p>
                <a:pPr marL="285750" lvl="1" indent="0" hangingPunct="0">
                  <a:spcBef>
                    <a:spcPts val="0"/>
                  </a:spcBef>
                  <a:buNone/>
                </a:pPr>
                <a:r>
                  <a:rPr lang="en-US" sz="1600" dirty="0">
                    <a:latin typeface="Courier New" panose="02070309020205020404" pitchFamily="49" charset="0"/>
                    <a:cs typeface="Courier New" panose="02070309020205020404" pitchFamily="49" charset="0"/>
                  </a:rPr>
                  <a:t>z=sim(</a:t>
                </a:r>
                <a:r>
                  <a:rPr lang="en-US" sz="1600" dirty="0" err="1">
                    <a:latin typeface="Courier New" panose="02070309020205020404" pitchFamily="49" charset="0"/>
                    <a:cs typeface="Courier New" panose="02070309020205020404" pitchFamily="49" charset="0"/>
                  </a:rPr>
                  <a:t>netModel,xNew</a:t>
                </a:r>
                <a:r>
                  <a:rPr lang="en-US" sz="1600" dirty="0">
                    <a:latin typeface="Courier New" panose="02070309020205020404" pitchFamily="49" charset="0"/>
                    <a:cs typeface="Courier New" panose="02070309020205020404" pitchFamily="49" charset="0"/>
                  </a:rPr>
                  <a:t>);                    % simulation results</a:t>
                </a:r>
              </a:p>
              <a:p>
                <a:pPr lvl="1"/>
                <a:endParaRPr lang="en-US" dirty="0"/>
              </a:p>
            </p:txBody>
          </p:sp>
        </mc:Choice>
        <mc:Fallback xmlns="">
          <p:sp>
            <p:nvSpPr>
              <p:cNvPr id="2" name="Text Placeholder 1">
                <a:extLst>
                  <a:ext uri="{FF2B5EF4-FFF2-40B4-BE49-F238E27FC236}">
                    <a16:creationId xmlns:a16="http://schemas.microsoft.com/office/drawing/2014/main" id="{A3CA85B3-0B8E-4A57-8E0C-7EB2E12B8AF4}"/>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3FF2AE3-E71F-4CD3-8522-4D8BC4B167B9}"/>
              </a:ext>
            </a:extLst>
          </p:cNvPr>
          <p:cNvSpPr>
            <a:spLocks noGrp="1"/>
          </p:cNvSpPr>
          <p:nvPr>
            <p:ph type="title"/>
          </p:nvPr>
        </p:nvSpPr>
        <p:spPr/>
        <p:txBody>
          <a:bodyPr/>
          <a:lstStyle/>
          <a:p>
            <a:r>
              <a:rPr lang="en-US" dirty="0"/>
              <a:t>Ex) Feedforward NN model</a:t>
            </a:r>
          </a:p>
        </p:txBody>
      </p:sp>
      <p:sp>
        <p:nvSpPr>
          <p:cNvPr id="4" name="Rectangle 2">
            <a:extLst>
              <a:ext uri="{FF2B5EF4-FFF2-40B4-BE49-F238E27FC236}">
                <a16:creationId xmlns:a16="http://schemas.microsoft.com/office/drawing/2014/main" id="{72509E2D-74CD-4670-92FE-C50A713A1D8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그림 15">
            <a:extLst>
              <a:ext uri="{FF2B5EF4-FFF2-40B4-BE49-F238E27FC236}">
                <a16:creationId xmlns:a16="http://schemas.microsoft.com/office/drawing/2014/main" id="{0A6E1C30-0C68-4C49-8459-56E7302DB093}"/>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935" y="4399513"/>
            <a:ext cx="6917949" cy="2054211"/>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1685434-E92C-495C-934A-5A33C0CF0F51}"/>
                  </a:ext>
                </a:extLst>
              </p:cNvPr>
              <p:cNvSpPr txBox="1"/>
              <p:nvPr/>
            </p:nvSpPr>
            <p:spPr>
              <a:xfrm>
                <a:off x="7388367" y="4931345"/>
                <a:ext cx="322675"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𝑧</m:t>
                          </m:r>
                        </m:e>
                      </m:acc>
                    </m:oMath>
                  </m:oMathPara>
                </a14:m>
                <a:endParaRPr lang="en-US" sz="2000" dirty="0"/>
              </a:p>
            </p:txBody>
          </p:sp>
        </mc:Choice>
        <mc:Fallback>
          <p:sp>
            <p:nvSpPr>
              <p:cNvPr id="7" name="TextBox 6">
                <a:extLst>
                  <a:ext uri="{FF2B5EF4-FFF2-40B4-BE49-F238E27FC236}">
                    <a16:creationId xmlns:a16="http://schemas.microsoft.com/office/drawing/2014/main" id="{01685434-E92C-495C-934A-5A33C0CF0F51}"/>
                  </a:ext>
                </a:extLst>
              </p:cNvPr>
              <p:cNvSpPr txBox="1">
                <a:spLocks noRot="1" noChangeAspect="1" noMove="1" noResize="1" noEditPoints="1" noAdjustHandles="1" noChangeArrowheads="1" noChangeShapeType="1" noTextEdit="1"/>
              </p:cNvSpPr>
              <p:nvPr/>
            </p:nvSpPr>
            <p:spPr>
              <a:xfrm>
                <a:off x="7388367" y="4931345"/>
                <a:ext cx="322675" cy="400110"/>
              </a:xfrm>
              <a:prstGeom prst="rect">
                <a:avLst/>
              </a:prstGeom>
              <a:blipFill>
                <a:blip r:embed="rId5"/>
                <a:stretch>
                  <a:fillRect t="-3030" r="-4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2A691B-2F7C-4E33-B874-7B4EDCB428C3}"/>
                  </a:ext>
                </a:extLst>
              </p:cNvPr>
              <p:cNvSpPr txBox="1"/>
              <p:nvPr/>
            </p:nvSpPr>
            <p:spPr>
              <a:xfrm>
                <a:off x="550200" y="1341879"/>
                <a:ext cx="8289000"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cs typeface="Arial" panose="020B0604020202020204" pitchFamily="34" charset="0"/>
                        </a:rPr>
                        <m:t>𝐱</m:t>
                      </m:r>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m:t>
                          </m:r>
                          <m:r>
                            <a:rPr lang="en-US" sz="2400" b="1" i="0" smtClean="0">
                              <a:latin typeface="Cambria Math" panose="02040503050406030204" pitchFamily="18" charset="0"/>
                              <a:cs typeface="Arial" panose="020B0604020202020204" pitchFamily="34" charset="0"/>
                            </a:rPr>
                            <m:t>𝐭</m:t>
                          </m:r>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d>
                            <m:dPr>
                              <m:begChr m:val="["/>
                              <m:endChr m:val="]"/>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0, 5, 10, 15, 20</m:t>
                              </m:r>
                            </m:e>
                          </m:d>
                        </m:e>
                        <m:sup>
                          <m:r>
                            <a:rPr lang="en-US" sz="2400" b="0" i="1" smtClean="0">
                              <a:latin typeface="Cambria Math" panose="02040503050406030204" pitchFamily="18" charset="0"/>
                              <a:cs typeface="Arial" panose="020B0604020202020204" pitchFamily="34" charset="0"/>
                            </a:rPr>
                            <m:t>𝑇</m:t>
                          </m:r>
                        </m:sup>
                      </m:sSup>
                      <m:r>
                        <a:rPr lang="en-US" sz="2400" b="0" i="1" smtClean="0">
                          <a:latin typeface="Cambria Math" panose="02040503050406030204" pitchFamily="18" charset="0"/>
                          <a:cs typeface="Arial" panose="020B0604020202020204" pitchFamily="34" charset="0"/>
                        </a:rPr>
                        <m:t>,  </m:t>
                      </m:r>
                      <m:r>
                        <a:rPr lang="en-US" sz="2400" b="1" i="0" smtClean="0">
                          <a:latin typeface="Cambria Math" panose="02040503050406030204" pitchFamily="18" charset="0"/>
                          <a:cs typeface="Arial" panose="020B0604020202020204" pitchFamily="34" charset="0"/>
                        </a:rPr>
                        <m:t>𝐲</m:t>
                      </m:r>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d>
                            <m:dPr>
                              <m:begChr m:val="["/>
                              <m:endChr m:val="]"/>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1, 0.99, 0.99, 0.94, 0.95</m:t>
                              </m:r>
                            </m:e>
                          </m:d>
                        </m:e>
                        <m:sup>
                          <m:r>
                            <a:rPr lang="en-US" sz="2400" b="0" i="1" smtClean="0">
                              <a:latin typeface="Cambria Math" panose="02040503050406030204" pitchFamily="18" charset="0"/>
                              <a:cs typeface="Arial" panose="020B0604020202020204" pitchFamily="34" charset="0"/>
                            </a:rPr>
                            <m:t>𝑇</m:t>
                          </m:r>
                        </m:sup>
                      </m:sSup>
                    </m:oMath>
                  </m:oMathPara>
                </a14:m>
                <a:endParaRPr lang="en-US" sz="2400" b="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52A691B-2F7C-4E33-B874-7B4EDCB428C3}"/>
                  </a:ext>
                </a:extLst>
              </p:cNvPr>
              <p:cNvSpPr txBox="1">
                <a:spLocks noRot="1" noChangeAspect="1" noMove="1" noResize="1" noEditPoints="1" noAdjustHandles="1" noChangeArrowheads="1" noChangeShapeType="1" noTextEdit="1"/>
              </p:cNvSpPr>
              <p:nvPr/>
            </p:nvSpPr>
            <p:spPr>
              <a:xfrm>
                <a:off x="550200" y="1341879"/>
                <a:ext cx="8289000" cy="369332"/>
              </a:xfrm>
              <a:prstGeom prst="rect">
                <a:avLst/>
              </a:prstGeom>
              <a:blipFill>
                <a:blip r:embed="rId8"/>
                <a:stretch>
                  <a:fillRect b="-29508"/>
                </a:stretch>
              </a:blipFill>
            </p:spPr>
            <p:txBody>
              <a:bodyPr/>
              <a:lstStyle/>
              <a:p>
                <a:r>
                  <a:rPr lang="en-US">
                    <a:noFill/>
                  </a:rPr>
                  <a:t> </a:t>
                </a:r>
              </a:p>
            </p:txBody>
          </p:sp>
        </mc:Fallback>
      </mc:AlternateContent>
    </p:spTree>
    <p:extLst>
      <p:ext uri="{BB962C8B-B14F-4D97-AF65-F5344CB8AC3E}">
        <p14:creationId xmlns:p14="http://schemas.microsoft.com/office/powerpoint/2010/main" val="1439884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4562BF3-56BF-4ABB-905B-2E03426001B9}"/>
                  </a:ext>
                </a:extLst>
              </p:cNvPr>
              <p:cNvSpPr>
                <a:spLocks noGrp="1"/>
              </p:cNvSpPr>
              <p:nvPr>
                <p:ph type="body" sz="quarter" idx="10"/>
              </p:nvPr>
            </p:nvSpPr>
            <p:spPr/>
            <p:txBody>
              <a:bodyPr/>
              <a:lstStyle/>
              <a:p>
                <a:r>
                  <a:rPr lang="en-US" dirty="0"/>
                  <a:t>Initial values are randomly generated and stored in </a:t>
                </a:r>
                <a:r>
                  <a:rPr lang="en-US" dirty="0">
                    <a:latin typeface="Courier New" panose="02070309020205020404" pitchFamily="49" charset="0"/>
                    <a:cs typeface="Courier New" panose="02070309020205020404" pitchFamily="49" charset="0"/>
                  </a:rPr>
                  <a:t>net</a:t>
                </a:r>
              </a:p>
              <a:p>
                <a:pPr lvl="1"/>
                <a:r>
                  <a:rPr lang="en-US" dirty="0" err="1">
                    <a:latin typeface="Courier New" panose="02070309020205020404" pitchFamily="49" charset="0"/>
                    <a:cs typeface="Courier New" panose="02070309020205020404" pitchFamily="49" charset="0"/>
                  </a:rPr>
                  <a:t>net.iw</a:t>
                </a:r>
                <a:r>
                  <a:rPr lang="en-US" dirty="0">
                    <a:latin typeface="Courier New" panose="02070309020205020404" pitchFamily="49" charset="0"/>
                    <a:cs typeface="Courier New" panose="02070309020205020404" pitchFamily="49" charset="0"/>
                  </a:rPr>
                  <a:t> (</a:t>
                </a:r>
                <a:r>
                  <a:rPr lang="en-US" dirty="0"/>
                  <a:t>input weights), </a:t>
                </a:r>
                <a:r>
                  <a:rPr lang="en-US" dirty="0" err="1">
                    <a:latin typeface="Courier New" panose="02070309020205020404" pitchFamily="49" charset="0"/>
                    <a:cs typeface="Courier New" panose="02070309020205020404" pitchFamily="49" charset="0"/>
                  </a:rPr>
                  <a:t>net.lw</a:t>
                </a:r>
                <a:r>
                  <a:rPr lang="en-US" dirty="0">
                    <a:latin typeface="Courier New" panose="02070309020205020404" pitchFamily="49" charset="0"/>
                    <a:cs typeface="Courier New" panose="02070309020205020404" pitchFamily="49" charset="0"/>
                  </a:rPr>
                  <a:t> </a:t>
                </a:r>
                <a:r>
                  <a:rPr lang="en-US" dirty="0"/>
                  <a:t>(hidden weights), </a:t>
                </a:r>
                <a:r>
                  <a:rPr lang="en-US" dirty="0" err="1">
                    <a:latin typeface="Courier New" panose="02070309020205020404" pitchFamily="49" charset="0"/>
                    <a:cs typeface="Courier New" panose="02070309020205020404" pitchFamily="49" charset="0"/>
                  </a:rPr>
                  <a:t>net.b</a:t>
                </a:r>
                <a:r>
                  <a:rPr lang="en-US" dirty="0"/>
                  <a:t> (biases)</a:t>
                </a:r>
              </a:p>
              <a:p>
                <a:r>
                  <a:rPr lang="en-US" dirty="0" err="1">
                    <a:latin typeface="Courier New" panose="02070309020205020404" pitchFamily="49" charset="0"/>
                    <a:cs typeface="Courier New" panose="02070309020205020404" pitchFamily="49" charset="0"/>
                  </a:rPr>
                  <a:t>netModel</a:t>
                </a:r>
                <a:r>
                  <a:rPr lang="en-US" dirty="0"/>
                  <a:t> is the trained network model</a:t>
                </a:r>
              </a:p>
              <a:p>
                <a:r>
                  <a:rPr lang="en-US" dirty="0"/>
                  <a:t>Available data is too small for training</a:t>
                </a:r>
              </a:p>
              <a:p>
                <a:pPr lvl="1"/>
                <a:r>
                  <a:rPr lang="en-US" dirty="0"/>
                  <a:t># of training data (5)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 of parameters (4): not accurate</a:t>
                </a:r>
              </a:p>
              <a:p>
                <a:pPr lvl="1"/>
                <a:r>
                  <a:rPr lang="en-US" dirty="0"/>
                  <a:t>70% of training data &gt; 2* # of parameters</a:t>
                </a:r>
              </a:p>
              <a:p>
                <a:r>
                  <a:rPr lang="en-US" dirty="0"/>
                  <a:t>epoch: one complete presentation of the data set to be learned to a learning machine</a:t>
                </a:r>
              </a:p>
              <a:p>
                <a:pPr lvl="1"/>
                <a:r>
                  <a:rPr lang="en-US" dirty="0"/>
                  <a:t> Iteration: the number of batches or steps through partitioned packets of the training data, needed to complete one epoch</a:t>
                </a:r>
              </a:p>
            </p:txBody>
          </p:sp>
        </mc:Choice>
        <mc:Fallback xmlns="">
          <p:sp>
            <p:nvSpPr>
              <p:cNvPr id="2" name="Text Placeholder 1">
                <a:extLst>
                  <a:ext uri="{FF2B5EF4-FFF2-40B4-BE49-F238E27FC236}">
                    <a16:creationId xmlns:a16="http://schemas.microsoft.com/office/drawing/2014/main" id="{B4562BF3-56BF-4ABB-905B-2E03426001B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192"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6836B39-F927-4BDE-86D6-065FDB6A4384}"/>
              </a:ext>
            </a:extLst>
          </p:cNvPr>
          <p:cNvSpPr>
            <a:spLocks noGrp="1"/>
          </p:cNvSpPr>
          <p:nvPr>
            <p:ph type="title"/>
          </p:nvPr>
        </p:nvSpPr>
        <p:spPr/>
        <p:txBody>
          <a:bodyPr/>
          <a:lstStyle/>
          <a:p>
            <a:r>
              <a:rPr lang="en-US" dirty="0"/>
              <a:t>Ex) Feedforward NN model cont.</a:t>
            </a:r>
          </a:p>
        </p:txBody>
      </p:sp>
    </p:spTree>
    <p:extLst>
      <p:ext uri="{BB962C8B-B14F-4D97-AF65-F5344CB8AC3E}">
        <p14:creationId xmlns:p14="http://schemas.microsoft.com/office/powerpoint/2010/main" val="17528611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2156B-6F1E-4EE8-AA59-2F79FA98DE4C}"/>
              </a:ext>
            </a:extLst>
          </p:cNvPr>
          <p:cNvSpPr>
            <a:spLocks noGrp="1"/>
          </p:cNvSpPr>
          <p:nvPr>
            <p:ph type="body" sz="quarter" idx="10"/>
          </p:nvPr>
        </p:nvSpPr>
        <p:spPr/>
        <p:txBody>
          <a:bodyPr/>
          <a:lstStyle/>
          <a:p>
            <a:r>
              <a:rPr lang="en-US" dirty="0"/>
              <a:t>Training records</a:t>
            </a:r>
          </a:p>
          <a:p>
            <a:pPr lvl="1"/>
            <a:r>
              <a:rPr lang="en-US" dirty="0" err="1">
                <a:latin typeface="Courier New" panose="02070309020205020404" pitchFamily="49" charset="0"/>
                <a:cs typeface="Courier New" panose="02070309020205020404" pitchFamily="49" charset="0"/>
              </a:rPr>
              <a:t>trainRecor.trainInd</a:t>
            </a:r>
            <a:r>
              <a:rPr lang="en-US" dirty="0">
                <a:latin typeface="Courier New" panose="02070309020205020404" pitchFamily="49" charset="0"/>
                <a:cs typeface="Courier New" panose="02070309020205020404" pitchFamily="49" charset="0"/>
              </a:rPr>
              <a:t> </a:t>
            </a:r>
            <a:r>
              <a:rPr lang="en-US" dirty="0"/>
              <a:t>(training set), </a:t>
            </a:r>
            <a:r>
              <a:rPr lang="en-US" dirty="0" err="1">
                <a:latin typeface="Courier New" panose="02070309020205020404" pitchFamily="49" charset="0"/>
                <a:cs typeface="Courier New" panose="02070309020205020404" pitchFamily="49" charset="0"/>
              </a:rPr>
              <a:t>trainRecor.valInd</a:t>
            </a:r>
            <a:r>
              <a:rPr lang="en-US" dirty="0">
                <a:latin typeface="Courier New" panose="02070309020205020404" pitchFamily="49" charset="0"/>
                <a:cs typeface="Courier New" panose="02070309020205020404" pitchFamily="49" charset="0"/>
              </a:rPr>
              <a:t> </a:t>
            </a:r>
            <a:r>
              <a:rPr lang="en-US" dirty="0"/>
              <a:t>(validation set), and </a:t>
            </a:r>
            <a:r>
              <a:rPr lang="en-US" dirty="0" err="1">
                <a:latin typeface="Courier New" panose="02070309020205020404" pitchFamily="49" charset="0"/>
                <a:cs typeface="Courier New" panose="02070309020205020404" pitchFamily="49" charset="0"/>
              </a:rPr>
              <a:t>trainRecor.testInd</a:t>
            </a:r>
            <a:r>
              <a:rPr lang="en-US" dirty="0">
                <a:latin typeface="Courier New" panose="02070309020205020404" pitchFamily="49" charset="0"/>
                <a:cs typeface="Courier New" panose="02070309020205020404" pitchFamily="49" charset="0"/>
              </a:rPr>
              <a:t> </a:t>
            </a:r>
            <a:r>
              <a:rPr lang="en-US" dirty="0"/>
              <a:t>(test set)</a:t>
            </a:r>
          </a:p>
          <a:p>
            <a:pPr lvl="1"/>
            <a:r>
              <a:rPr lang="en-US" dirty="0" err="1">
                <a:latin typeface="Courier New" panose="02070309020205020404" pitchFamily="49" charset="0"/>
                <a:cs typeface="Courier New" panose="02070309020205020404" pitchFamily="49" charset="0"/>
              </a:rPr>
              <a:t>plotperf</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trainRecor</a:t>
            </a:r>
            <a:r>
              <a:rPr lang="en-US" dirty="0">
                <a:latin typeface="Courier New" panose="02070309020205020404" pitchFamily="49" charset="0"/>
                <a:cs typeface="Courier New" panose="02070309020205020404" pitchFamily="49" charset="0"/>
              </a:rPr>
              <a:t>)</a:t>
            </a:r>
            <a:r>
              <a:rPr lang="en-US" dirty="0"/>
              <a:t>; performance (MSE) plot for 3 sets</a:t>
            </a:r>
          </a:p>
          <a:p>
            <a:pPr lvl="1"/>
            <a:r>
              <a:rPr lang="en-US" dirty="0" err="1">
                <a:latin typeface="Courier New" panose="02070309020205020404" pitchFamily="49" charset="0"/>
                <a:cs typeface="Courier New" panose="02070309020205020404" pitchFamily="49" charset="0"/>
              </a:rPr>
              <a:t>trainRecor.num_epochs</a:t>
            </a:r>
            <a:r>
              <a:rPr lang="en-US" dirty="0"/>
              <a:t> = 8 (total available epochs)</a:t>
            </a:r>
          </a:p>
          <a:p>
            <a:pPr lvl="1"/>
            <a:r>
              <a:rPr lang="en-US" dirty="0" err="1">
                <a:latin typeface="Courier New" panose="02070309020205020404" pitchFamily="49" charset="0"/>
                <a:cs typeface="Courier New" panose="02070309020205020404" pitchFamily="49" charset="0"/>
              </a:rPr>
              <a:t>trainRecor.best_epoch</a:t>
            </a:r>
            <a:r>
              <a:rPr lang="en-US" dirty="0">
                <a:latin typeface="Courier New" panose="02070309020205020404" pitchFamily="49" charset="0"/>
                <a:cs typeface="Courier New" panose="02070309020205020404" pitchFamily="49" charset="0"/>
              </a:rPr>
              <a:t> </a:t>
            </a:r>
            <a:r>
              <a:rPr lang="en-US" dirty="0"/>
              <a:t>= 2 (best epochs)</a:t>
            </a:r>
          </a:p>
          <a:p>
            <a:pPr lvl="1"/>
            <a:r>
              <a:rPr lang="en-US" dirty="0" err="1">
                <a:latin typeface="Courier New" panose="02070309020205020404" pitchFamily="49" charset="0"/>
                <a:cs typeface="Courier New" panose="02070309020205020404" pitchFamily="49" charset="0"/>
              </a:rPr>
              <a:t>trainRecor.best_vperf</a:t>
            </a:r>
            <a:r>
              <a:rPr lang="en-US" dirty="0"/>
              <a:t>: best performance</a:t>
            </a:r>
          </a:p>
          <a:p>
            <a:pPr lvl="1"/>
            <a:endParaRPr lang="en-US" dirty="0"/>
          </a:p>
          <a:p>
            <a:pPr marL="285750" lvl="1" indent="0" hangingPunct="0">
              <a:buNone/>
            </a:pPr>
            <a:r>
              <a:rPr lang="en-US" sz="1800" dirty="0" err="1">
                <a:latin typeface="Courier New" panose="02070309020205020404" pitchFamily="49" charset="0"/>
                <a:cs typeface="Courier New" panose="02070309020205020404" pitchFamily="49" charset="0"/>
              </a:rPr>
              <a:t>bestE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trainRecor.best_epoch</a:t>
            </a:r>
            <a:r>
              <a:rPr lang="en-US" sz="1800" dirty="0">
                <a:latin typeface="Courier New" panose="02070309020205020404" pitchFamily="49" charset="0"/>
                <a:cs typeface="Courier New" panose="02070309020205020404" pitchFamily="49" charset="0"/>
              </a:rPr>
              <a:t>;</a:t>
            </a:r>
          </a:p>
          <a:p>
            <a:pPr marL="285750" lvl="1" indent="0" hangingPunct="0">
              <a:spcBef>
                <a:spcPts val="0"/>
              </a:spcBef>
              <a:buNone/>
            </a:pPr>
            <a:r>
              <a:rPr lang="en-US" sz="1800" dirty="0" err="1">
                <a:latin typeface="Courier New" panose="02070309020205020404" pitchFamily="49" charset="0"/>
                <a:cs typeface="Courier New" panose="02070309020205020404" pitchFamily="49" charset="0"/>
              </a:rPr>
              <a:t>bestP</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trainRecor.best_vperf</a:t>
            </a:r>
            <a:r>
              <a:rPr lang="en-US" sz="1800" dirty="0">
                <a:latin typeface="Courier New" panose="02070309020205020404" pitchFamily="49" charset="0"/>
                <a:cs typeface="Courier New" panose="02070309020205020404" pitchFamily="49" charset="0"/>
              </a:rPr>
              <a:t>;</a:t>
            </a:r>
          </a:p>
          <a:p>
            <a:pPr marL="285750" lvl="1" indent="0" hangingPunct="0">
              <a:spcBef>
                <a:spcPts val="0"/>
              </a:spcBef>
              <a:buNone/>
            </a:pPr>
            <a:r>
              <a:rPr lang="en-US" sz="1800" dirty="0">
                <a:latin typeface="Courier New" panose="02070309020205020404" pitchFamily="49" charset="0"/>
                <a:cs typeface="Courier New" panose="02070309020205020404" pitchFamily="49" charset="0"/>
              </a:rPr>
              <a:t>hold on; plot(bestE,</a:t>
            </a:r>
            <a:r>
              <a:rPr lang="en-US" sz="1800" dirty="0" err="1">
                <a:latin typeface="Courier New" panose="02070309020205020404" pitchFamily="49" charset="0"/>
                <a:cs typeface="Courier New" panose="02070309020205020404" pitchFamily="49" charset="0"/>
              </a:rPr>
              <a:t>bestP</a:t>
            </a:r>
            <a:r>
              <a:rPr lang="en-US" sz="1800" dirty="0">
                <a:latin typeface="Courier New" panose="02070309020205020404" pitchFamily="49" charset="0"/>
                <a:cs typeface="Courier New" panose="02070309020205020404" pitchFamily="49" charset="0"/>
              </a:rPr>
              <a:t>,'o');</a:t>
            </a:r>
          </a:p>
          <a:p>
            <a:endParaRPr lang="en-US" dirty="0"/>
          </a:p>
          <a:p>
            <a:endParaRPr lang="en-US" dirty="0"/>
          </a:p>
        </p:txBody>
      </p:sp>
      <p:sp>
        <p:nvSpPr>
          <p:cNvPr id="3" name="Title 2">
            <a:extLst>
              <a:ext uri="{FF2B5EF4-FFF2-40B4-BE49-F238E27FC236}">
                <a16:creationId xmlns:a16="http://schemas.microsoft.com/office/drawing/2014/main" id="{95EF6D77-CB11-4F9F-9CBF-C73C226260D9}"/>
              </a:ext>
            </a:extLst>
          </p:cNvPr>
          <p:cNvSpPr>
            <a:spLocks noGrp="1"/>
          </p:cNvSpPr>
          <p:nvPr>
            <p:ph type="title"/>
          </p:nvPr>
        </p:nvSpPr>
        <p:spPr/>
        <p:txBody>
          <a:bodyPr/>
          <a:lstStyle/>
          <a:p>
            <a:r>
              <a:rPr lang="en-US" dirty="0"/>
              <a:t>Ex) Feedforward NN model </a:t>
            </a:r>
            <a:r>
              <a:rPr lang="en-US" i="1" dirty="0"/>
              <a:t>cont.</a:t>
            </a:r>
          </a:p>
        </p:txBody>
      </p:sp>
    </p:spTree>
    <p:extLst>
      <p:ext uri="{BB962C8B-B14F-4D97-AF65-F5344CB8AC3E}">
        <p14:creationId xmlns:p14="http://schemas.microsoft.com/office/powerpoint/2010/main" val="373830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1983F-51F3-4D53-B32B-BFEE6BF7BC02}"/>
              </a:ext>
            </a:extLst>
          </p:cNvPr>
          <p:cNvSpPr>
            <a:spLocks noGrp="1"/>
          </p:cNvSpPr>
          <p:nvPr>
            <p:ph type="body" sz="quarter" idx="10"/>
          </p:nvPr>
        </p:nvSpPr>
        <p:spPr/>
        <p:txBody>
          <a:bodyPr/>
          <a:lstStyle/>
          <a:p>
            <a:r>
              <a:rPr lang="en-US" dirty="0"/>
              <a:t>Data-driven approaches fit the data using a mathematical function</a:t>
            </a:r>
          </a:p>
          <a:p>
            <a:r>
              <a:rPr lang="en-US" dirty="0"/>
              <a:t>fitting data with a mathematical function is referred to as a surrogate model</a:t>
            </a:r>
          </a:p>
          <a:p>
            <a:pPr lvl="1"/>
            <a:r>
              <a:rPr lang="en-US" dirty="0"/>
              <a:t>In the fitting process, accuracy is uttermost important criterion</a:t>
            </a:r>
          </a:p>
          <a:p>
            <a:pPr lvl="1"/>
            <a:r>
              <a:rPr lang="en-US" dirty="0"/>
              <a:t>If more data are available and if the surrogate model is flexible enough to follow all data, then an accurate surrogate model can be obtained</a:t>
            </a:r>
          </a:p>
          <a:p>
            <a:pPr lvl="1"/>
            <a:r>
              <a:rPr lang="en-US" dirty="0"/>
              <a:t>Once fitted, evaluating function values at different input values are extremely cheap</a:t>
            </a:r>
          </a:p>
          <a:p>
            <a:r>
              <a:rPr lang="en-US" dirty="0"/>
              <a:t>The main purpose is to reduce the computational time for numerous calculation of the quantity of interest (degradation) at different input values (time)</a:t>
            </a:r>
          </a:p>
          <a:p>
            <a:pPr lvl="1"/>
            <a:r>
              <a:rPr lang="en-US" dirty="0"/>
              <a:t>Surrogate modeling is popular in various engineering fields, such as engineering design and reliability assessment</a:t>
            </a:r>
          </a:p>
        </p:txBody>
      </p:sp>
      <p:sp>
        <p:nvSpPr>
          <p:cNvPr id="3" name="Title 2">
            <a:extLst>
              <a:ext uri="{FF2B5EF4-FFF2-40B4-BE49-F238E27FC236}">
                <a16:creationId xmlns:a16="http://schemas.microsoft.com/office/drawing/2014/main" id="{3D26B374-405F-461B-B078-23DF969A745A}"/>
              </a:ext>
            </a:extLst>
          </p:cNvPr>
          <p:cNvSpPr>
            <a:spLocks noGrp="1"/>
          </p:cNvSpPr>
          <p:nvPr>
            <p:ph type="title"/>
          </p:nvPr>
        </p:nvSpPr>
        <p:spPr/>
        <p:txBody>
          <a:bodyPr/>
          <a:lstStyle/>
          <a:p>
            <a:r>
              <a:rPr lang="en-US" dirty="0"/>
              <a:t>Surrogate Model and Extrapolation</a:t>
            </a:r>
          </a:p>
        </p:txBody>
      </p:sp>
    </p:spTree>
    <p:extLst>
      <p:ext uri="{BB962C8B-B14F-4D97-AF65-F5344CB8AC3E}">
        <p14:creationId xmlns:p14="http://schemas.microsoft.com/office/powerpoint/2010/main" val="5548629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B1095-F718-49A0-AB6D-838E3740307A}"/>
              </a:ext>
            </a:extLst>
          </p:cNvPr>
          <p:cNvSpPr>
            <a:spLocks noGrp="1"/>
          </p:cNvSpPr>
          <p:nvPr>
            <p:ph type="body" sz="quarter" idx="10"/>
          </p:nvPr>
        </p:nvSpPr>
        <p:spPr/>
        <p:txBody>
          <a:bodyPr/>
          <a:lstStyle/>
          <a:p>
            <a:r>
              <a:rPr lang="en-US" dirty="0"/>
              <a:t>Prediction (simulation)</a:t>
            </a:r>
          </a:p>
          <a:p>
            <a:pPr lvl="1"/>
            <a:r>
              <a:rPr lang="en-US" dirty="0"/>
              <a:t>Using the trained network model, predict the degradation at various times</a:t>
            </a:r>
          </a:p>
        </p:txBody>
      </p:sp>
      <p:sp>
        <p:nvSpPr>
          <p:cNvPr id="3" name="Title 2">
            <a:extLst>
              <a:ext uri="{FF2B5EF4-FFF2-40B4-BE49-F238E27FC236}">
                <a16:creationId xmlns:a16="http://schemas.microsoft.com/office/drawing/2014/main" id="{FB30F21D-543C-4790-988B-93B909B68111}"/>
              </a:ext>
            </a:extLst>
          </p:cNvPr>
          <p:cNvSpPr>
            <a:spLocks noGrp="1"/>
          </p:cNvSpPr>
          <p:nvPr>
            <p:ph type="title"/>
          </p:nvPr>
        </p:nvSpPr>
        <p:spPr/>
        <p:txBody>
          <a:bodyPr/>
          <a:lstStyle/>
          <a:p>
            <a:r>
              <a:rPr lang="en-US" dirty="0"/>
              <a:t>Ex) Feedforward NN model </a:t>
            </a:r>
            <a:r>
              <a:rPr lang="en-US" i="1" dirty="0"/>
              <a:t>cont.</a:t>
            </a:r>
            <a:endParaRPr lang="en-US" dirty="0"/>
          </a:p>
        </p:txBody>
      </p:sp>
      <p:pic>
        <p:nvPicPr>
          <p:cNvPr id="4" name="Picture 3">
            <a:extLst>
              <a:ext uri="{FF2B5EF4-FFF2-40B4-BE49-F238E27FC236}">
                <a16:creationId xmlns:a16="http://schemas.microsoft.com/office/drawing/2014/main" id="{AA8B4021-E74F-46B5-8CD5-52B21CD8C0D7}"/>
              </a:ext>
            </a:extLst>
          </p:cNvPr>
          <p:cNvPicPr/>
          <p:nvPr/>
        </p:nvPicPr>
        <p:blipFill>
          <a:blip r:embed="rId2"/>
          <a:stretch>
            <a:fillRect/>
          </a:stretch>
        </p:blipFill>
        <p:spPr>
          <a:xfrm>
            <a:off x="501575" y="3246120"/>
            <a:ext cx="3659720" cy="3041331"/>
          </a:xfrm>
          <a:prstGeom prst="rect">
            <a:avLst/>
          </a:prstGeom>
        </p:spPr>
      </p:pic>
      <p:pic>
        <p:nvPicPr>
          <p:cNvPr id="5" name="그림 4098">
            <a:extLst>
              <a:ext uri="{FF2B5EF4-FFF2-40B4-BE49-F238E27FC236}">
                <a16:creationId xmlns:a16="http://schemas.microsoft.com/office/drawing/2014/main" id="{1644DD40-D323-4737-A9AD-0B22E5E2FD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070" y="3041063"/>
            <a:ext cx="4284355" cy="3211623"/>
          </a:xfrm>
          <a:prstGeom prst="rect">
            <a:avLst/>
          </a:prstGeom>
          <a:noFill/>
          <a:ln>
            <a:no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18EAD0-E5C7-44A4-BE49-9705A98634DD}"/>
                  </a:ext>
                </a:extLst>
              </p:cNvPr>
              <p:cNvSpPr txBox="1"/>
              <p:nvPr/>
            </p:nvSpPr>
            <p:spPr>
              <a:xfrm rot="16200000">
                <a:off x="3658910" y="4371968"/>
                <a:ext cx="1539284"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𝑧</m:t>
                          </m:r>
                        </m:e>
                      </m:acc>
                    </m:oMath>
                  </m:oMathPara>
                </a14:m>
                <a:endParaRPr lang="en-US" sz="2000" dirty="0"/>
              </a:p>
            </p:txBody>
          </p:sp>
        </mc:Choice>
        <mc:Fallback xmlns="">
          <p:sp>
            <p:nvSpPr>
              <p:cNvPr id="6" name="TextBox 5">
                <a:extLst>
                  <a:ext uri="{FF2B5EF4-FFF2-40B4-BE49-F238E27FC236}">
                    <a16:creationId xmlns:a16="http://schemas.microsoft.com/office/drawing/2014/main" id="{E918EAD0-E5C7-44A4-BE49-9705A98634DD}"/>
                  </a:ext>
                </a:extLst>
              </p:cNvPr>
              <p:cNvSpPr txBox="1">
                <a:spLocks noRot="1" noChangeAspect="1" noMove="1" noResize="1" noEditPoints="1" noAdjustHandles="1" noChangeArrowheads="1" noChangeShapeType="1" noTextEdit="1"/>
              </p:cNvSpPr>
              <p:nvPr/>
            </p:nvSpPr>
            <p:spPr>
              <a:xfrm rot="16200000">
                <a:off x="3658910" y="4371968"/>
                <a:ext cx="1539284" cy="400110"/>
              </a:xfrm>
              <a:prstGeom prst="rect">
                <a:avLst/>
              </a:prstGeom>
              <a:blipFill>
                <a:blip r:embed="rId4"/>
                <a:stretch>
                  <a:fillRect l="-307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FD45D71-D640-4896-869A-D094B4FE6FD0}"/>
              </a:ext>
            </a:extLst>
          </p:cNvPr>
          <p:cNvSpPr txBox="1"/>
          <p:nvPr/>
        </p:nvSpPr>
        <p:spPr>
          <a:xfrm>
            <a:off x="180444" y="2274711"/>
            <a:ext cx="8839199" cy="646331"/>
          </a:xfrm>
          <a:prstGeom prst="rect">
            <a:avLst/>
          </a:prstGeom>
          <a:noFill/>
        </p:spPr>
        <p:txBody>
          <a:bodyPr wrap="square">
            <a:spAutoFit/>
          </a:bodyPr>
          <a:lstStyle/>
          <a:p>
            <a:pPr marL="285750" lvl="1" indent="0" hangingPunct="0">
              <a:spcBef>
                <a:spcPts val="0"/>
              </a:spcBef>
              <a:buNone/>
            </a:pPr>
            <a:r>
              <a:rPr lang="en-US" sz="1800" dirty="0" err="1">
                <a:latin typeface="Courier New" panose="02070309020205020404" pitchFamily="49" charset="0"/>
                <a:cs typeface="Courier New" panose="02070309020205020404" pitchFamily="49" charset="0"/>
              </a:rPr>
              <a:t>xNew</a:t>
            </a:r>
            <a:r>
              <a:rPr lang="en-US" sz="1800" dirty="0">
                <a:latin typeface="Courier New" panose="02070309020205020404" pitchFamily="49" charset="0"/>
                <a:cs typeface="Courier New" panose="02070309020205020404" pitchFamily="49" charset="0"/>
              </a:rPr>
              <a:t>=-5:0.1:25;                            % new input points</a:t>
            </a:r>
          </a:p>
          <a:p>
            <a:pPr marL="285750" lvl="1" indent="0" hangingPunct="0">
              <a:spcBef>
                <a:spcPts val="0"/>
              </a:spcBef>
              <a:buNone/>
            </a:pPr>
            <a:r>
              <a:rPr lang="en-US" sz="1800" dirty="0">
                <a:latin typeface="Courier New" panose="02070309020205020404" pitchFamily="49" charset="0"/>
                <a:cs typeface="Courier New" panose="02070309020205020404" pitchFamily="49" charset="0"/>
              </a:rPr>
              <a:t>z=sim(</a:t>
            </a:r>
            <a:r>
              <a:rPr lang="en-US" sz="1800" dirty="0" err="1">
                <a:latin typeface="Courier New" panose="02070309020205020404" pitchFamily="49" charset="0"/>
                <a:cs typeface="Courier New" panose="02070309020205020404" pitchFamily="49" charset="0"/>
              </a:rPr>
              <a:t>netModel,xNew</a:t>
            </a:r>
            <a:r>
              <a:rPr lang="en-US" sz="1800" dirty="0">
                <a:latin typeface="Courier New" panose="02070309020205020404" pitchFamily="49" charset="0"/>
                <a:cs typeface="Courier New" panose="02070309020205020404" pitchFamily="49" charset="0"/>
              </a:rPr>
              <a:t>);                    % simulation results</a:t>
            </a:r>
          </a:p>
        </p:txBody>
      </p:sp>
    </p:spTree>
    <p:extLst>
      <p:ext uri="{BB962C8B-B14F-4D97-AF65-F5344CB8AC3E}">
        <p14:creationId xmlns:p14="http://schemas.microsoft.com/office/powerpoint/2010/main" val="3327966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F079E-D711-4BFF-9B81-E2811C8FD537}"/>
              </a:ext>
            </a:extLst>
          </p:cNvPr>
          <p:cNvSpPr>
            <a:spLocks noGrp="1"/>
          </p:cNvSpPr>
          <p:nvPr>
            <p:ph type="body" sz="quarter" idx="10"/>
          </p:nvPr>
        </p:nvSpPr>
        <p:spPr/>
        <p:txBody>
          <a:bodyPr/>
          <a:lstStyle/>
          <a:p>
            <a:r>
              <a:rPr lang="en-US" dirty="0"/>
              <a:t>Uncertainty</a:t>
            </a:r>
          </a:p>
          <a:p>
            <a:pPr lvl="1"/>
            <a:r>
              <a:rPr lang="en-US" dirty="0"/>
              <a:t>the initial values of parameters are assigned differently. Also, the train, validation, and test sets change when the training is restarted. These two are the sources of uncertainty in the neural network process and make different results</a:t>
            </a:r>
          </a:p>
        </p:txBody>
      </p:sp>
      <p:sp>
        <p:nvSpPr>
          <p:cNvPr id="3" name="Title 2">
            <a:extLst>
              <a:ext uri="{FF2B5EF4-FFF2-40B4-BE49-F238E27FC236}">
                <a16:creationId xmlns:a16="http://schemas.microsoft.com/office/drawing/2014/main" id="{C6241FEC-C7A7-4DE4-A774-91F0CC59CB10}"/>
              </a:ext>
            </a:extLst>
          </p:cNvPr>
          <p:cNvSpPr>
            <a:spLocks noGrp="1"/>
          </p:cNvSpPr>
          <p:nvPr>
            <p:ph type="title"/>
          </p:nvPr>
        </p:nvSpPr>
        <p:spPr/>
        <p:txBody>
          <a:bodyPr/>
          <a:lstStyle/>
          <a:p>
            <a:r>
              <a:rPr lang="en-US" dirty="0"/>
              <a:t>Ex) Feedforward NN model </a:t>
            </a:r>
            <a:r>
              <a:rPr lang="en-US" i="1" dirty="0"/>
              <a:t>cont.</a:t>
            </a:r>
            <a:endParaRPr lang="en-US" dirty="0"/>
          </a:p>
        </p:txBody>
      </p:sp>
      <p:pic>
        <p:nvPicPr>
          <p:cNvPr id="4" name="Picture 3">
            <a:extLst>
              <a:ext uri="{FF2B5EF4-FFF2-40B4-BE49-F238E27FC236}">
                <a16:creationId xmlns:a16="http://schemas.microsoft.com/office/drawing/2014/main" id="{10F00139-1E7B-44A8-94C0-5D3B6FFCE1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561" y="2937516"/>
            <a:ext cx="4344772" cy="3302437"/>
          </a:xfrm>
          <a:prstGeom prst="rect">
            <a:avLst/>
          </a:prstGeom>
          <a:noFill/>
          <a:ln>
            <a:noFill/>
          </a:ln>
          <a:effectLst/>
        </p:spPr>
      </p:pic>
      <p:pic>
        <p:nvPicPr>
          <p:cNvPr id="5" name="Picture 4">
            <a:extLst>
              <a:ext uri="{FF2B5EF4-FFF2-40B4-BE49-F238E27FC236}">
                <a16:creationId xmlns:a16="http://schemas.microsoft.com/office/drawing/2014/main" id="{48A945FA-8671-41E9-9931-AC178F80E98A}"/>
              </a:ext>
            </a:extLst>
          </p:cNvPr>
          <p:cNvPicPr/>
          <p:nvPr/>
        </p:nvPicPr>
        <p:blipFill>
          <a:blip r:embed="rId3"/>
          <a:stretch>
            <a:fillRect/>
          </a:stretch>
        </p:blipFill>
        <p:spPr>
          <a:xfrm>
            <a:off x="5269536" y="3225605"/>
            <a:ext cx="3394017" cy="2726261"/>
          </a:xfrm>
          <a:prstGeom prst="rect">
            <a:avLst/>
          </a:prstGeom>
        </p:spPr>
      </p:pic>
      <p:sp>
        <p:nvSpPr>
          <p:cNvPr id="6" name="Freeform: Shape 5">
            <a:extLst>
              <a:ext uri="{FF2B5EF4-FFF2-40B4-BE49-F238E27FC236}">
                <a16:creationId xmlns:a16="http://schemas.microsoft.com/office/drawing/2014/main" id="{E18758BC-17F1-4CA1-A015-F50704028A83}"/>
              </a:ext>
            </a:extLst>
          </p:cNvPr>
          <p:cNvSpPr/>
          <p:nvPr/>
        </p:nvSpPr>
        <p:spPr>
          <a:xfrm>
            <a:off x="4052807" y="3409584"/>
            <a:ext cx="1573078" cy="495989"/>
          </a:xfrm>
          <a:custGeom>
            <a:avLst/>
            <a:gdLst>
              <a:gd name="connsiteX0" fmla="*/ 0 w 1573078"/>
              <a:gd name="connsiteY0" fmla="*/ 495989 h 495989"/>
              <a:gd name="connsiteX1" fmla="*/ 402956 w 1573078"/>
              <a:gd name="connsiteY1" fmla="*/ 108531 h 495989"/>
              <a:gd name="connsiteX2" fmla="*/ 867905 w 1573078"/>
              <a:gd name="connsiteY2" fmla="*/ 43 h 495989"/>
              <a:gd name="connsiteX3" fmla="*/ 1325105 w 1573078"/>
              <a:gd name="connsiteY3" fmla="*/ 116280 h 495989"/>
              <a:gd name="connsiteX4" fmla="*/ 1573078 w 1573078"/>
              <a:gd name="connsiteY4" fmla="*/ 271263 h 49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078" h="495989">
                <a:moveTo>
                  <a:pt x="0" y="495989"/>
                </a:moveTo>
                <a:cubicBezTo>
                  <a:pt x="129152" y="343589"/>
                  <a:pt x="258305" y="191189"/>
                  <a:pt x="402956" y="108531"/>
                </a:cubicBezTo>
                <a:cubicBezTo>
                  <a:pt x="547607" y="25873"/>
                  <a:pt x="714214" y="-1248"/>
                  <a:pt x="867905" y="43"/>
                </a:cubicBezTo>
                <a:cubicBezTo>
                  <a:pt x="1021596" y="1334"/>
                  <a:pt x="1207576" y="71077"/>
                  <a:pt x="1325105" y="116280"/>
                </a:cubicBezTo>
                <a:cubicBezTo>
                  <a:pt x="1442634" y="161483"/>
                  <a:pt x="1507856" y="216373"/>
                  <a:pt x="1573078" y="271263"/>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D9C27F-6B7C-4673-94B7-B577D0039EF2}"/>
              </a:ext>
            </a:extLst>
          </p:cNvPr>
          <p:cNvSpPr txBox="1"/>
          <p:nvPr/>
        </p:nvSpPr>
        <p:spPr>
          <a:xfrm>
            <a:off x="4052807" y="3025550"/>
            <a:ext cx="1739579" cy="400110"/>
          </a:xfrm>
          <a:prstGeom prst="rect">
            <a:avLst/>
          </a:prstGeom>
          <a:noFill/>
        </p:spPr>
        <p:txBody>
          <a:bodyPr wrap="none" rtlCol="0">
            <a:spAutoFit/>
          </a:bodyPr>
          <a:lstStyle/>
          <a:p>
            <a:pPr algn="l"/>
            <a:r>
              <a:rPr lang="en-US" sz="2000" dirty="0"/>
              <a:t>Simulation #5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240FDC-9F72-4585-8868-9BA1D51D10AC}"/>
                  </a:ext>
                </a:extLst>
              </p:cNvPr>
              <p:cNvSpPr txBox="1"/>
              <p:nvPr/>
            </p:nvSpPr>
            <p:spPr>
              <a:xfrm rot="16200000">
                <a:off x="-226687" y="4288147"/>
                <a:ext cx="1539284"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𝑧</m:t>
                          </m:r>
                        </m:e>
                      </m:acc>
                    </m:oMath>
                  </m:oMathPara>
                </a14:m>
                <a:endParaRPr lang="en-US" sz="2000" dirty="0"/>
              </a:p>
            </p:txBody>
          </p:sp>
        </mc:Choice>
        <mc:Fallback xmlns="">
          <p:sp>
            <p:nvSpPr>
              <p:cNvPr id="8" name="TextBox 7">
                <a:extLst>
                  <a:ext uri="{FF2B5EF4-FFF2-40B4-BE49-F238E27FC236}">
                    <a16:creationId xmlns:a16="http://schemas.microsoft.com/office/drawing/2014/main" id="{46240FDC-9F72-4585-8868-9BA1D51D10AC}"/>
                  </a:ext>
                </a:extLst>
              </p:cNvPr>
              <p:cNvSpPr txBox="1">
                <a:spLocks noRot="1" noChangeAspect="1" noMove="1" noResize="1" noEditPoints="1" noAdjustHandles="1" noChangeArrowheads="1" noChangeShapeType="1" noTextEdit="1"/>
              </p:cNvSpPr>
              <p:nvPr/>
            </p:nvSpPr>
            <p:spPr>
              <a:xfrm rot="16200000">
                <a:off x="-226687" y="4288147"/>
                <a:ext cx="1539284" cy="400110"/>
              </a:xfrm>
              <a:prstGeom prst="rect">
                <a:avLst/>
              </a:prstGeom>
              <a:blipFill>
                <a:blip r:embed="rId4"/>
                <a:stretch>
                  <a:fillRect l="-3030"/>
                </a:stretch>
              </a:blipFill>
            </p:spPr>
            <p:txBody>
              <a:bodyPr/>
              <a:lstStyle/>
              <a:p>
                <a:r>
                  <a:rPr lang="en-US">
                    <a:noFill/>
                  </a:rPr>
                  <a:t> </a:t>
                </a:r>
              </a:p>
            </p:txBody>
          </p:sp>
        </mc:Fallback>
      </mc:AlternateContent>
    </p:spTree>
    <p:extLst>
      <p:ext uri="{BB962C8B-B14F-4D97-AF65-F5344CB8AC3E}">
        <p14:creationId xmlns:p14="http://schemas.microsoft.com/office/powerpoint/2010/main" val="21113679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74814-1BF2-4BB1-92F7-AED208F884AF}"/>
              </a:ext>
            </a:extLst>
          </p:cNvPr>
          <p:cNvSpPr>
            <a:spLocks noGrp="1"/>
          </p:cNvSpPr>
          <p:nvPr>
            <p:ph type="body" sz="quarter" idx="10"/>
          </p:nvPr>
        </p:nvSpPr>
        <p:spPr/>
        <p:txBody>
          <a:bodyPr/>
          <a:lstStyle/>
          <a:p>
            <a:r>
              <a:rPr lang="en-US" dirty="0"/>
              <a:t>Problem definition (similar to GP)</a:t>
            </a:r>
          </a:p>
        </p:txBody>
      </p:sp>
      <p:sp>
        <p:nvSpPr>
          <p:cNvPr id="3" name="Title 2">
            <a:extLst>
              <a:ext uri="{FF2B5EF4-FFF2-40B4-BE49-F238E27FC236}">
                <a16:creationId xmlns:a16="http://schemas.microsoft.com/office/drawing/2014/main" id="{D6380361-FB6D-44EB-8737-A396C8190523}"/>
              </a:ext>
            </a:extLst>
          </p:cNvPr>
          <p:cNvSpPr>
            <a:spLocks noGrp="1"/>
          </p:cNvSpPr>
          <p:nvPr>
            <p:ph type="title"/>
          </p:nvPr>
        </p:nvSpPr>
        <p:spPr/>
        <p:txBody>
          <a:bodyPr/>
          <a:lstStyle/>
          <a:p>
            <a:r>
              <a:rPr lang="en-US" dirty="0"/>
              <a:t>NN: Matlab Code for Neural Network</a:t>
            </a:r>
          </a:p>
        </p:txBody>
      </p:sp>
      <p:sp>
        <p:nvSpPr>
          <p:cNvPr id="6" name="TextBox 5">
            <a:extLst>
              <a:ext uri="{FF2B5EF4-FFF2-40B4-BE49-F238E27FC236}">
                <a16:creationId xmlns:a16="http://schemas.microsoft.com/office/drawing/2014/main" id="{30020468-02D8-4AD1-852C-B678001A7775}"/>
              </a:ext>
            </a:extLst>
          </p:cNvPr>
          <p:cNvSpPr txBox="1"/>
          <p:nvPr/>
        </p:nvSpPr>
        <p:spPr>
          <a:xfrm>
            <a:off x="197509" y="1242366"/>
            <a:ext cx="8534399" cy="5078313"/>
          </a:xfrm>
          <a:prstGeom prst="rect">
            <a:avLst/>
          </a:prstGeom>
          <a:noFill/>
        </p:spPr>
        <p:txBody>
          <a:bodyPr wrap="square">
            <a:spAutoFit/>
          </a:bodyPr>
          <a:lstStyle/>
          <a:p>
            <a:pPr marL="0" marR="0" hangingPunct="0">
              <a:spcBef>
                <a:spcPts val="120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function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TransFunc,nh,outliCrite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clear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global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time y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signiLevel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ns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1 (Required Variables)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work results are saved by </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WorkName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degradation unit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TimeUnit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time unit (Cycles, Weeks, etc.)</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%[cv]: time at both measurement and prediction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x 1]: measured data</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num. of training set including the current one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x 1]: num. of training data in each training set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thres</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threshold (critical value)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%[cv]: true values of degradation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signiLevel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significance level for C.I. and P.I.</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 ;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number of repetition for NN process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2 (Training Matrix)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7172777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9E693-443F-4BEE-8448-287E26712368}"/>
              </a:ext>
            </a:extLst>
          </p:cNvPr>
          <p:cNvSpPr>
            <a:spLocks noGrp="1"/>
          </p:cNvSpPr>
          <p:nvPr>
            <p:ph type="body" sz="quarter" idx="10"/>
          </p:nvPr>
        </p:nvSpPr>
        <p:spPr/>
        <p:txBody>
          <a:bodyPr/>
          <a:lstStyle/>
          <a:p>
            <a:r>
              <a:rPr lang="en-US" dirty="0"/>
              <a:t>Training network model</a:t>
            </a:r>
          </a:p>
        </p:txBody>
      </p:sp>
      <p:sp>
        <p:nvSpPr>
          <p:cNvPr id="3" name="Title 2">
            <a:extLst>
              <a:ext uri="{FF2B5EF4-FFF2-40B4-BE49-F238E27FC236}">
                <a16:creationId xmlns:a16="http://schemas.microsoft.com/office/drawing/2014/main" id="{1EBD546E-705B-44E6-9D29-B6A331A8F7EF}"/>
              </a:ext>
            </a:extLst>
          </p:cNvPr>
          <p:cNvSpPr>
            <a:spLocks noGrp="1"/>
          </p:cNvSpPr>
          <p:nvPr>
            <p:ph type="title"/>
          </p:nvPr>
        </p:nvSpPr>
        <p:spPr/>
        <p:txBody>
          <a:bodyPr/>
          <a:lstStyle/>
          <a:p>
            <a:r>
              <a:rPr lang="en-US" dirty="0"/>
              <a:t>NN Matlab Code cont.</a:t>
            </a:r>
          </a:p>
        </p:txBody>
      </p:sp>
      <p:sp>
        <p:nvSpPr>
          <p:cNvPr id="6" name="TextBox 5">
            <a:extLst>
              <a:ext uri="{FF2B5EF4-FFF2-40B4-BE49-F238E27FC236}">
                <a16:creationId xmlns:a16="http://schemas.microsoft.com/office/drawing/2014/main" id="{679A94B5-B073-44BC-8532-D4717550655E}"/>
              </a:ext>
            </a:extLst>
          </p:cNvPr>
          <p:cNvSpPr txBox="1"/>
          <p:nvPr/>
        </p:nvSpPr>
        <p:spPr>
          <a:xfrm>
            <a:off x="180442" y="1413134"/>
            <a:ext cx="8597798" cy="4801314"/>
          </a:xfrm>
          <a:prstGeom prst="rect">
            <a:avLst/>
          </a:prstGeom>
          <a:noFill/>
        </p:spPr>
        <p:txBody>
          <a:bodyPr wrap="square">
            <a:spAutoFit/>
          </a:bodyPr>
          <a:lstStyle/>
          <a:p>
            <a:pPr marL="0" marR="0" hangingPunct="0">
              <a:spcBef>
                <a:spcPts val="120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PROGNOSIS using NN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=length(y);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=1:ns;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NN Process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disp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'repetition: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num2str(</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num2str(ns)]);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create FFNN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net=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feedforwardnet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net.layers.transferfcn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TransFunc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net.divideParam.valRatio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=0.3;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net.divideParam.testRatio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train FFNN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5715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netModel,trainRecod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]=train(net,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PROBLEM DEFINITION 2 (Input Matrix for Prediction)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k=1:length(time(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Degradation Prediction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k,i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)=sim(</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netModel,xNew</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847770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678BA-71EF-45DB-9EBE-05F1C545460B}"/>
              </a:ext>
            </a:extLst>
          </p:cNvPr>
          <p:cNvSpPr>
            <a:spLocks noGrp="1"/>
          </p:cNvSpPr>
          <p:nvPr>
            <p:ph type="body" sz="quarter" idx="10"/>
          </p:nvPr>
        </p:nvSpPr>
        <p:spPr/>
        <p:txBody>
          <a:bodyPr/>
          <a:lstStyle/>
          <a:p>
            <a:r>
              <a:rPr lang="en-US" dirty="0"/>
              <a:t>Prediction</a:t>
            </a:r>
          </a:p>
        </p:txBody>
      </p:sp>
      <p:sp>
        <p:nvSpPr>
          <p:cNvPr id="3" name="Title 2">
            <a:extLst>
              <a:ext uri="{FF2B5EF4-FFF2-40B4-BE49-F238E27FC236}">
                <a16:creationId xmlns:a16="http://schemas.microsoft.com/office/drawing/2014/main" id="{6F3C43AF-CF3E-4196-BF94-813724880675}"/>
              </a:ext>
            </a:extLst>
          </p:cNvPr>
          <p:cNvSpPr>
            <a:spLocks noGrp="1"/>
          </p:cNvSpPr>
          <p:nvPr>
            <p:ph type="title"/>
          </p:nvPr>
        </p:nvSpPr>
        <p:spPr/>
        <p:txBody>
          <a:bodyPr/>
          <a:lstStyle/>
          <a:p>
            <a:r>
              <a:rPr lang="en-US" dirty="0"/>
              <a:t>NN Matlab Code cont.</a:t>
            </a:r>
          </a:p>
        </p:txBody>
      </p:sp>
      <p:sp>
        <p:nvSpPr>
          <p:cNvPr id="6" name="TextBox 5">
            <a:extLst>
              <a:ext uri="{FF2B5EF4-FFF2-40B4-BE49-F238E27FC236}">
                <a16:creationId xmlns:a16="http://schemas.microsoft.com/office/drawing/2014/main" id="{1CFA3B69-7205-40FA-8C1C-BCAFA5A892FD}"/>
              </a:ext>
            </a:extLst>
          </p:cNvPr>
          <p:cNvSpPr txBox="1"/>
          <p:nvPr/>
        </p:nvSpPr>
        <p:spPr>
          <a:xfrm>
            <a:off x="241402" y="1449711"/>
            <a:ext cx="8597798" cy="4801314"/>
          </a:xfrm>
          <a:prstGeom prst="rect">
            <a:avLst/>
          </a:prstGeom>
          <a:noFill/>
        </p:spPr>
        <p:txBody>
          <a:bodyPr wrap="square">
            <a:spAutoFit/>
          </a:bodyPr>
          <a:lstStyle/>
          <a:p>
            <a:pPr marL="0" marR="0" hangingPunct="0">
              <a:spcBef>
                <a:spcPts val="120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Prediction Results Regulation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loca1=find(abs(z1-mean(z1)) &lt;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outliCrite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*std(z1));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y(1)-y(</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(1))&gt;0; z2=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wrev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 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issorted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(z2)==1; loca2(i0)=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i0=i0+1;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=intersect(loca1,loca2);</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Final Results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ns=size(degraPredi,2);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disp</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(['Final num. of samples: ' num2str(ns)])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 POST-PROCESSING</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=POST([],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degraPredi,degraTrue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RUL &amp; Result </a:t>
            </a:r>
            <a:r>
              <a:rPr lang="en-US" sz="1800" dirty="0" err="1">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Disp</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Name=[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WorkName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 at '</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num2str(time(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A020F0"/>
                </a:solidFill>
                <a:effectLst/>
                <a:latin typeface="Courier New" panose="02070309020205020404" pitchFamily="49" charset="0"/>
                <a:ea typeface="Malgun Gothic" panose="020B0503020000020004" pitchFamily="34" charset="-127"/>
                <a:cs typeface="Times New Roman" panose="02020603050405020304" pitchFamily="18" charset="0"/>
              </a:rPr>
              <a:t>'.mat'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save(Name);</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120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1844038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BA989C2-05C2-4FFA-A261-A73C4FB90BEC}"/>
                  </a:ext>
                </a:extLst>
              </p:cNvPr>
              <p:cNvSpPr>
                <a:spLocks noGrp="1"/>
              </p:cNvSpPr>
              <p:nvPr>
                <p:ph type="body" sz="quarter" idx="10"/>
              </p:nvPr>
            </p:nvSpPr>
            <p:spPr/>
            <p:txBody>
              <a:bodyPr/>
              <a:lstStyle/>
              <a:p>
                <a:r>
                  <a:rPr lang="en-US" dirty="0"/>
                  <a:t>Problem definition</a:t>
                </a:r>
              </a:p>
              <a:p>
                <a:pPr lvl="1"/>
                <a:r>
                  <a:rPr lang="en-US" dirty="0"/>
                  <a:t>ns: number of NN repetitions (~ 30)</a:t>
                </a:r>
              </a:p>
              <a:p>
                <a:pPr lvl="1"/>
                <a:r>
                  <a:rPr lang="en-US" dirty="0"/>
                  <a:t>Matlab NN automatically normalize inputs and outputs</a:t>
                </a:r>
              </a:p>
              <a:p>
                <a:pPr lvl="1"/>
                <a:r>
                  <a:rPr lang="en-US" dirty="0"/>
                  <a:t>Train data</a:t>
                </a:r>
              </a:p>
              <a:p>
                <a:pPr lvl="1"/>
                <a:r>
                  <a:rPr lang="en-US" dirty="0"/>
                  <a:t>Prediction time</a:t>
                </a:r>
              </a:p>
              <a:p>
                <a:r>
                  <a:rPr lang="en-US" dirty="0"/>
                  <a:t>Calling convention</a:t>
                </a:r>
              </a:p>
              <a:p>
                <a:pPr lvl="1"/>
                <a:endParaRPr lang="en-US" dirty="0"/>
              </a:p>
              <a:p>
                <a:pPr lvl="1"/>
                <a:r>
                  <a:rPr lang="en-US" dirty="0" err="1">
                    <a:latin typeface="Courier New" panose="02070309020205020404" pitchFamily="49" charset="0"/>
                    <a:cs typeface="Courier New" panose="02070309020205020404" pitchFamily="49" charset="0"/>
                  </a:rPr>
                  <a:t>purelin</a:t>
                </a:r>
                <a:r>
                  <a:rPr lang="en-US" dirty="0"/>
                  <a:t> is used for activation function for both hidden and output</a:t>
                </a:r>
              </a:p>
              <a:p>
                <a:pPr lvl="1"/>
                <a:r>
                  <a:rPr lang="en-US" dirty="0" err="1">
                    <a:latin typeface="Courier New" panose="02070309020205020404" pitchFamily="49" charset="0"/>
                    <a:cs typeface="Courier New" panose="02070309020205020404" pitchFamily="49" charset="0"/>
                  </a:rPr>
                  <a:t>outliCrite</a:t>
                </a:r>
                <a:r>
                  <a:rPr lang="en-US" dirty="0">
                    <a:latin typeface="Courier New" panose="02070309020205020404" pitchFamily="49" charset="0"/>
                    <a:cs typeface="Courier New" panose="02070309020205020404" pitchFamily="49" charset="0"/>
                  </a:rPr>
                  <a:t> = 2</a:t>
                </a:r>
                <a:r>
                  <a:rPr lang="en-US" dirty="0"/>
                  <a:t>: results beyond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𝜎</m:t>
                    </m:r>
                  </m:oMath>
                </a14:m>
                <a:r>
                  <a:rPr lang="en-US" dirty="0"/>
                  <a:t> will be eliminated (outlier)</a:t>
                </a:r>
              </a:p>
              <a:p>
                <a:endParaRPr lang="en-US" dirty="0"/>
              </a:p>
            </p:txBody>
          </p:sp>
        </mc:Choice>
        <mc:Fallback xmlns="">
          <p:sp>
            <p:nvSpPr>
              <p:cNvPr id="2" name="Text Placeholder 1">
                <a:extLst>
                  <a:ext uri="{FF2B5EF4-FFF2-40B4-BE49-F238E27FC236}">
                    <a16:creationId xmlns:a16="http://schemas.microsoft.com/office/drawing/2014/main" id="{ABA989C2-05C2-4FFA-A261-A73C4FB90BE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E1C4E5C-3D35-44E0-8E52-2DD2436CA7B4}"/>
              </a:ext>
            </a:extLst>
          </p:cNvPr>
          <p:cNvSpPr>
            <a:spLocks noGrp="1"/>
          </p:cNvSpPr>
          <p:nvPr>
            <p:ph type="title"/>
          </p:nvPr>
        </p:nvSpPr>
        <p:spPr/>
        <p:txBody>
          <a:bodyPr/>
          <a:lstStyle/>
          <a:p>
            <a:r>
              <a:rPr lang="en-US" dirty="0"/>
              <a:t>NN Implementation of Battery Prognostics</a:t>
            </a:r>
          </a:p>
        </p:txBody>
      </p:sp>
      <p:sp>
        <p:nvSpPr>
          <p:cNvPr id="6" name="TextBox 5">
            <a:extLst>
              <a:ext uri="{FF2B5EF4-FFF2-40B4-BE49-F238E27FC236}">
                <a16:creationId xmlns:a16="http://schemas.microsoft.com/office/drawing/2014/main" id="{125D80B0-5897-4CAE-8EB1-2763F846EAF3}"/>
              </a:ext>
            </a:extLst>
          </p:cNvPr>
          <p:cNvSpPr txBox="1"/>
          <p:nvPr/>
        </p:nvSpPr>
        <p:spPr>
          <a:xfrm>
            <a:off x="2209190" y="2484114"/>
            <a:ext cx="5773521" cy="369332"/>
          </a:xfrm>
          <a:prstGeom prst="rect">
            <a:avLst/>
          </a:prstGeom>
          <a:noFill/>
        </p:spPr>
        <p:txBody>
          <a:bodyPr wrap="square">
            <a:spAutoFit/>
          </a:bodyPr>
          <a:lstStyle/>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=time(1:length(y));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10" name="TextBox 9">
            <a:extLst>
              <a:ext uri="{FF2B5EF4-FFF2-40B4-BE49-F238E27FC236}">
                <a16:creationId xmlns:a16="http://schemas.microsoft.com/office/drawing/2014/main" id="{1F63D2A4-EAEF-46B3-89E9-388E6105CF88}"/>
              </a:ext>
            </a:extLst>
          </p:cNvPr>
          <p:cNvSpPr txBox="1"/>
          <p:nvPr/>
        </p:nvSpPr>
        <p:spPr>
          <a:xfrm>
            <a:off x="2704793" y="2998093"/>
            <a:ext cx="4619548" cy="369332"/>
          </a:xfrm>
          <a:prstGeom prst="rect">
            <a:avLst/>
          </a:prstGeom>
          <a:noFill/>
        </p:spPr>
        <p:txBody>
          <a:bodyPr wrap="square">
            <a:spAutoFit/>
          </a:bodyPr>
          <a:lstStyle/>
          <a:p>
            <a:r>
              <a:rPr lang="en-US" sz="1800" dirty="0" err="1">
                <a:effectLst/>
                <a:latin typeface="Courier New" panose="02070309020205020404" pitchFamily="49" charset="0"/>
                <a:ea typeface="Malgun Gothic" panose="020B0503020000020004" pitchFamily="34" charset="-127"/>
                <a:cs typeface="Courier New" panose="02070309020205020404" pitchFamily="49" charset="0"/>
              </a:rPr>
              <a:t>xNew</a:t>
            </a:r>
            <a:r>
              <a:rPr lang="en-US" sz="1800" dirty="0">
                <a:effectLst/>
                <a:latin typeface="Courier New" panose="02070309020205020404" pitchFamily="49" charset="0"/>
                <a:ea typeface="Malgun Gothic" panose="020B0503020000020004" pitchFamily="34" charset="-127"/>
                <a:cs typeface="Courier New" panose="02070309020205020404" pitchFamily="49" charset="0"/>
              </a:rPr>
              <a:t>=time(ny-1+k);</a:t>
            </a:r>
            <a:endParaRPr lang="en-US"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21BADF50-17FA-4815-8866-33E4E92F872C}"/>
              </a:ext>
            </a:extLst>
          </p:cNvPr>
          <p:cNvSpPr txBox="1"/>
          <p:nvPr/>
        </p:nvSpPr>
        <p:spPr>
          <a:xfrm>
            <a:off x="1527047" y="4102752"/>
            <a:ext cx="5517490" cy="267381"/>
          </a:xfrm>
          <a:prstGeom prst="rect">
            <a:avLst/>
          </a:prstGeom>
          <a:noFill/>
        </p:spPr>
        <p:txBody>
          <a:bodyPr wrap="square">
            <a:spAutoFit/>
          </a:bodyPr>
          <a:lstStyle/>
          <a:p>
            <a:pPr marL="0" marR="0" hangingPunct="0">
              <a:lnSpc>
                <a:spcPts val="1100"/>
              </a:lnSpc>
              <a:spcBef>
                <a:spcPts val="1200"/>
              </a:spcBef>
              <a:spcAft>
                <a:spcPts val="120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rul</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=NN({'</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purelin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purelin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'},1,2);</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644010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B70C2D-DFE9-421C-B448-54EF4D1240EC}"/>
              </a:ext>
            </a:extLst>
          </p:cNvPr>
          <p:cNvSpPr>
            <a:spLocks noGrp="1"/>
          </p:cNvSpPr>
          <p:nvPr>
            <p:ph type="body" sz="quarter" idx="10"/>
          </p:nvPr>
        </p:nvSpPr>
        <p:spPr/>
        <p:txBody>
          <a:bodyPr/>
          <a:lstStyle/>
          <a:p>
            <a:r>
              <a:rPr lang="en-US" dirty="0"/>
              <a:t>Prognostics using NN</a:t>
            </a:r>
          </a:p>
          <a:p>
            <a:pPr lvl="1"/>
            <a:endParaRPr lang="en-US" dirty="0"/>
          </a:p>
          <a:p>
            <a:pPr lvl="1"/>
            <a:endParaRPr lang="en-US" dirty="0"/>
          </a:p>
          <a:p>
            <a:pPr lvl="1"/>
            <a:r>
              <a:rPr lang="en-US" dirty="0"/>
              <a:t>Create the network model </a:t>
            </a:r>
            <a:r>
              <a:rPr lang="en-US" dirty="0">
                <a:latin typeface="Courier New" panose="02070309020205020404" pitchFamily="49" charset="0"/>
                <a:cs typeface="Courier New" panose="02070309020205020404" pitchFamily="49" charset="0"/>
              </a:rPr>
              <a:t>net</a:t>
            </a:r>
            <a:r>
              <a:rPr lang="en-US" dirty="0"/>
              <a:t> and assign activation functions</a:t>
            </a:r>
          </a:p>
          <a:p>
            <a:pPr lvl="1"/>
            <a:r>
              <a:rPr lang="en-US" dirty="0"/>
              <a:t>Use 70% training, 30% validation, no test data</a:t>
            </a:r>
          </a:p>
          <a:p>
            <a:r>
              <a:rPr lang="en-US" dirty="0"/>
              <a:t>Training parameters</a:t>
            </a:r>
          </a:p>
          <a:p>
            <a:pPr lvl="1"/>
            <a:endParaRPr lang="en-US" dirty="0"/>
          </a:p>
          <a:p>
            <a:pPr lvl="1"/>
            <a:endParaRPr lang="en-US" dirty="0"/>
          </a:p>
          <a:p>
            <a:pPr lvl="1"/>
            <a:r>
              <a:rPr lang="en-US" dirty="0"/>
              <a:t>Early stopping criteria to prevent overfitting</a:t>
            </a:r>
          </a:p>
          <a:p>
            <a:pPr lvl="1"/>
            <a:r>
              <a:rPr lang="en-US" dirty="0"/>
              <a:t>cannot control the underfitting </a:t>
            </a:r>
          </a:p>
        </p:txBody>
      </p:sp>
      <p:sp>
        <p:nvSpPr>
          <p:cNvPr id="3" name="Title 2">
            <a:extLst>
              <a:ext uri="{FF2B5EF4-FFF2-40B4-BE49-F238E27FC236}">
                <a16:creationId xmlns:a16="http://schemas.microsoft.com/office/drawing/2014/main" id="{A1ADEB46-81D7-495A-9964-B794F0A8C773}"/>
              </a:ext>
            </a:extLst>
          </p:cNvPr>
          <p:cNvSpPr>
            <a:spLocks noGrp="1"/>
          </p:cNvSpPr>
          <p:nvPr>
            <p:ph type="title"/>
          </p:nvPr>
        </p:nvSpPr>
        <p:spPr/>
        <p:txBody>
          <a:bodyPr/>
          <a:lstStyle/>
          <a:p>
            <a:r>
              <a:rPr lang="en-US" dirty="0"/>
              <a:t>NN Implementation of Battery Prognostics cont.</a:t>
            </a:r>
          </a:p>
        </p:txBody>
      </p:sp>
      <p:sp>
        <p:nvSpPr>
          <p:cNvPr id="5" name="TextBox 4">
            <a:extLst>
              <a:ext uri="{FF2B5EF4-FFF2-40B4-BE49-F238E27FC236}">
                <a16:creationId xmlns:a16="http://schemas.microsoft.com/office/drawing/2014/main" id="{2E79639C-3AC6-421B-9AD5-2DD1683B83DA}"/>
              </a:ext>
            </a:extLst>
          </p:cNvPr>
          <p:cNvSpPr txBox="1"/>
          <p:nvPr/>
        </p:nvSpPr>
        <p:spPr>
          <a:xfrm>
            <a:off x="497433" y="1211817"/>
            <a:ext cx="8273492" cy="1200329"/>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create FFNN </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net=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feedforwardnet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nh</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net.layers.transferfcn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TransFunc</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net.divideParam.valRatio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=0.3;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net.divideParam.testRatio</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=0;</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F3C0B796-1135-4F9E-A6E0-2180808C4EF2}"/>
              </a:ext>
            </a:extLst>
          </p:cNvPr>
          <p:cNvSpPr txBox="1"/>
          <p:nvPr/>
        </p:nvSpPr>
        <p:spPr>
          <a:xfrm>
            <a:off x="729691" y="4277433"/>
            <a:ext cx="7580376" cy="646331"/>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train FFNN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indent="5715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netModel,trainRecod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]=train(net,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xTrain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yTrain</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969369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B8158EE-9BFA-4834-967E-D33B6D5D7783}"/>
                  </a:ext>
                </a:extLst>
              </p:cNvPr>
              <p:cNvSpPr>
                <a:spLocks noGrp="1"/>
              </p:cNvSpPr>
              <p:nvPr>
                <p:ph type="body" sz="quarter" idx="10"/>
              </p:nvPr>
            </p:nvSpPr>
            <p:spPr/>
            <p:txBody>
              <a:bodyPr/>
              <a:lstStyle/>
              <a:p>
                <a:r>
                  <a:rPr lang="en-US" dirty="0"/>
                  <a:t>Regulations</a:t>
                </a:r>
              </a:p>
              <a:p>
                <a:pPr lvl="1"/>
                <a:r>
                  <a:rPr lang="en-US" dirty="0"/>
                  <a:t> the outliers deviated from the majority of prediction results are determined based on the results at the last prediction step</a:t>
                </a:r>
              </a:p>
              <a:p>
                <a:pPr lvl="1"/>
                <a:r>
                  <a:rPr lang="en-US" dirty="0"/>
                  <a:t>Sample out of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𝜎</m:t>
                    </m:r>
                    <m:r>
                      <a:rPr lang="en-US" b="0" i="1" smtClean="0">
                        <a:latin typeface="Cambria Math" panose="02040503050406030204" pitchFamily="18" charset="0"/>
                      </a:rPr>
                      <m:t>=97.72%</m:t>
                    </m:r>
                  </m:oMath>
                </a14:m>
                <a:r>
                  <a:rPr lang="en-US" dirty="0"/>
                  <a:t> are removed</a:t>
                </a:r>
              </a:p>
              <a:p>
                <a:pPr lvl="1"/>
                <a:r>
                  <a:rPr lang="en-US" dirty="0"/>
                  <a:t>predictions do not monotonically increase/decrease are removed</a:t>
                </a:r>
              </a:p>
            </p:txBody>
          </p:sp>
        </mc:Choice>
        <mc:Fallback xmlns="">
          <p:sp>
            <p:nvSpPr>
              <p:cNvPr id="2" name="Text Placeholder 1">
                <a:extLst>
                  <a:ext uri="{FF2B5EF4-FFF2-40B4-BE49-F238E27FC236}">
                    <a16:creationId xmlns:a16="http://schemas.microsoft.com/office/drawing/2014/main" id="{6B8158EE-9BFA-4834-967E-D33B6D5D778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21C59C-4F4D-4DC7-B27D-E5A5655F0CD6}"/>
              </a:ext>
            </a:extLst>
          </p:cNvPr>
          <p:cNvSpPr>
            <a:spLocks noGrp="1"/>
          </p:cNvSpPr>
          <p:nvPr>
            <p:ph type="title"/>
          </p:nvPr>
        </p:nvSpPr>
        <p:spPr/>
        <p:txBody>
          <a:bodyPr/>
          <a:lstStyle/>
          <a:p>
            <a:r>
              <a:rPr lang="en-US" dirty="0"/>
              <a:t>NN Implementation of Battery Prognostics cont.</a:t>
            </a:r>
          </a:p>
        </p:txBody>
      </p:sp>
      <p:sp>
        <p:nvSpPr>
          <p:cNvPr id="8" name="TextBox 7">
            <a:extLst>
              <a:ext uri="{FF2B5EF4-FFF2-40B4-BE49-F238E27FC236}">
                <a16:creationId xmlns:a16="http://schemas.microsoft.com/office/drawing/2014/main" id="{D4A793FD-55CA-4D09-9931-1D4BD0990B87}"/>
              </a:ext>
            </a:extLst>
          </p:cNvPr>
          <p:cNvSpPr txBox="1"/>
          <p:nvPr/>
        </p:nvSpPr>
        <p:spPr>
          <a:xfrm>
            <a:off x="304800" y="3432235"/>
            <a:ext cx="8634375" cy="2862322"/>
          </a:xfrm>
          <a:prstGeom prst="rect">
            <a:avLst/>
          </a:prstGeom>
          <a:noFill/>
        </p:spPr>
        <p:txBody>
          <a:bodyPr wrap="square">
            <a:spAutoFit/>
          </a:bodyPr>
          <a:lstStyle/>
          <a:p>
            <a:pPr marL="0" marR="0" hangingPunct="0">
              <a:spcBef>
                <a:spcPts val="120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z1=</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(end,:);</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Prediction Results Regulation</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loca1=find(abs(z1-mean(z1)) &lt;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outliCrite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*std(z1));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i0=1;</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for</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=1:ns;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y(1)-y(</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(1))&gt;0; z2=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wrev</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else</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z2=</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 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if</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issorted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(z2)==1; loca2(i0)=</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 i0=i0+1; </a:t>
            </a: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a:solidFill>
                  <a:srgbClr val="0000FF"/>
                </a:solidFill>
                <a:effectLst/>
                <a:latin typeface="Courier New" panose="02070309020205020404" pitchFamily="49" charset="0"/>
                <a:ea typeface="Malgun Gothic" panose="020B0503020000020004" pitchFamily="34" charset="-127"/>
                <a:cs typeface="Times New Roman" panose="02020603050405020304" pitchFamily="18" charset="0"/>
              </a:rPr>
              <a:t>end</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a:p>
            <a:pPr marL="0" marR="0" hangingPunct="0">
              <a:spcBef>
                <a:spcPts val="0"/>
              </a:spcBef>
              <a:spcAft>
                <a:spcPts val="0"/>
              </a:spcAft>
            </a:pP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loca</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=intersect(loca1,loca2);</a:t>
            </a:r>
            <a:r>
              <a:rPr lang="en-US" sz="1800" dirty="0">
                <a:solidFill>
                  <a:srgbClr val="228B22"/>
                </a:solidFill>
                <a:effectLst/>
                <a:latin typeface="Courier New" panose="02070309020205020404" pitchFamily="49" charset="0"/>
                <a:ea typeface="Malgun Gothic" panose="020B0503020000020004" pitchFamily="34" charset="-127"/>
                <a:cs typeface="Times New Roman" panose="02020603050405020304" pitchFamily="18" charset="0"/>
              </a:rPr>
              <a:t>                 %% Final Results</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6029659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53428-9A24-4532-971B-1BEEF4D84BFF}"/>
              </a:ext>
            </a:extLst>
          </p:cNvPr>
          <p:cNvSpPr>
            <a:spLocks noGrp="1"/>
          </p:cNvSpPr>
          <p:nvPr>
            <p:ph type="title"/>
          </p:nvPr>
        </p:nvSpPr>
        <p:spPr/>
        <p:txBody>
          <a:bodyPr/>
          <a:lstStyle/>
          <a:p>
            <a:r>
              <a:rPr lang="en-US" dirty="0"/>
              <a:t>NN Implementation of Battery Prognostics cont.</a:t>
            </a:r>
          </a:p>
        </p:txBody>
      </p:sp>
      <p:pic>
        <p:nvPicPr>
          <p:cNvPr id="4" name="그림 27">
            <a:extLst>
              <a:ext uri="{FF2B5EF4-FFF2-40B4-BE49-F238E27FC236}">
                <a16:creationId xmlns:a16="http://schemas.microsoft.com/office/drawing/2014/main" id="{35C9F3A4-61A3-4E6A-85D6-46C438A401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95" y="1646195"/>
            <a:ext cx="4488585" cy="3364717"/>
          </a:xfrm>
          <a:prstGeom prst="rect">
            <a:avLst/>
          </a:prstGeom>
          <a:noFill/>
          <a:ln>
            <a:noFill/>
          </a:ln>
        </p:spPr>
      </p:pic>
      <p:sp>
        <p:nvSpPr>
          <p:cNvPr id="5" name="TextBox 4">
            <a:extLst>
              <a:ext uri="{FF2B5EF4-FFF2-40B4-BE49-F238E27FC236}">
                <a16:creationId xmlns:a16="http://schemas.microsoft.com/office/drawing/2014/main" id="{18780433-752E-44E1-9420-DD79AE14E3B7}"/>
              </a:ext>
            </a:extLst>
          </p:cNvPr>
          <p:cNvSpPr txBox="1"/>
          <p:nvPr/>
        </p:nvSpPr>
        <p:spPr>
          <a:xfrm>
            <a:off x="2904134" y="2141242"/>
            <a:ext cx="1218282" cy="276999"/>
          </a:xfrm>
          <a:prstGeom prst="rect">
            <a:avLst/>
          </a:prstGeom>
          <a:noFill/>
        </p:spPr>
        <p:txBody>
          <a:bodyPr wrap="none" lIns="0" tIns="0" rIns="0" bIns="0" rtlCol="0">
            <a:spAutoFit/>
          </a:bodyPr>
          <a:lstStyle/>
          <a:p>
            <a:pPr algn="l"/>
            <a:r>
              <a:rPr lang="en-US" dirty="0">
                <a:solidFill>
                  <a:srgbClr val="7030A0"/>
                </a:solidFill>
                <a:latin typeface="Arial" panose="020B0604020202020204" pitchFamily="34" charset="0"/>
                <a:cs typeface="Arial" panose="020B0604020202020204" pitchFamily="34" charset="0"/>
              </a:rPr>
              <a:t>u</a:t>
            </a:r>
            <a:r>
              <a:rPr lang="en-US" b="0" dirty="0">
                <a:solidFill>
                  <a:srgbClr val="7030A0"/>
                </a:solidFill>
                <a:latin typeface="Arial" panose="020B0604020202020204" pitchFamily="34" charset="0"/>
                <a:cs typeface="Arial" panose="020B0604020202020204" pitchFamily="34" charset="0"/>
              </a:rPr>
              <a:t>nder-fitting</a:t>
            </a:r>
          </a:p>
        </p:txBody>
      </p:sp>
      <p:pic>
        <p:nvPicPr>
          <p:cNvPr id="6" name="그림 21">
            <a:extLst>
              <a:ext uri="{FF2B5EF4-FFF2-40B4-BE49-F238E27FC236}">
                <a16:creationId xmlns:a16="http://schemas.microsoft.com/office/drawing/2014/main" id="{4CBAB348-8BC8-4E54-9147-48B9B5FDD9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5075" y="1759196"/>
            <a:ext cx="4198925" cy="3147583"/>
          </a:xfrm>
          <a:prstGeom prst="rect">
            <a:avLst/>
          </a:prstGeom>
          <a:noFill/>
          <a:ln>
            <a:noFill/>
          </a:ln>
        </p:spPr>
      </p:pic>
      <p:sp>
        <p:nvSpPr>
          <p:cNvPr id="7" name="TextBox 6">
            <a:extLst>
              <a:ext uri="{FF2B5EF4-FFF2-40B4-BE49-F238E27FC236}">
                <a16:creationId xmlns:a16="http://schemas.microsoft.com/office/drawing/2014/main" id="{FE3FE4B4-1811-4A74-91EA-F207BC687233}"/>
              </a:ext>
            </a:extLst>
          </p:cNvPr>
          <p:cNvSpPr txBox="1"/>
          <p:nvPr/>
        </p:nvSpPr>
        <p:spPr>
          <a:xfrm>
            <a:off x="1287475" y="1541850"/>
            <a:ext cx="2564805" cy="276999"/>
          </a:xfrm>
          <a:prstGeom prst="rect">
            <a:avLst/>
          </a:prstGeom>
          <a:noFill/>
        </p:spPr>
        <p:txBody>
          <a:bodyPr wrap="none" lIns="0" tIns="0" rIns="0" bIns="0" rtlCol="0">
            <a:spAutoFit/>
          </a:bodyPr>
          <a:lstStyle/>
          <a:p>
            <a:pPr algn="l"/>
            <a:r>
              <a:rPr lang="en-US" b="0" dirty="0">
                <a:latin typeface="Arial" panose="020B0604020202020204" pitchFamily="34" charset="0"/>
                <a:cs typeface="Arial" panose="020B0604020202020204" pitchFamily="34" charset="0"/>
              </a:rPr>
              <a:t>Battery degradation (NN)</a:t>
            </a:r>
          </a:p>
        </p:txBody>
      </p:sp>
      <p:sp>
        <p:nvSpPr>
          <p:cNvPr id="8" name="TextBox 7">
            <a:extLst>
              <a:ext uri="{FF2B5EF4-FFF2-40B4-BE49-F238E27FC236}">
                <a16:creationId xmlns:a16="http://schemas.microsoft.com/office/drawing/2014/main" id="{35D9C411-7171-4BFD-B5BE-5408396F00DB}"/>
              </a:ext>
            </a:extLst>
          </p:cNvPr>
          <p:cNvSpPr txBox="1"/>
          <p:nvPr/>
        </p:nvSpPr>
        <p:spPr>
          <a:xfrm>
            <a:off x="6028375" y="1620696"/>
            <a:ext cx="1910779" cy="276999"/>
          </a:xfrm>
          <a:prstGeom prst="rect">
            <a:avLst/>
          </a:prstGeom>
          <a:noFill/>
        </p:spPr>
        <p:txBody>
          <a:bodyPr wrap="none" lIns="0" tIns="0" rIns="0" bIns="0" rtlCol="0">
            <a:spAutoFit/>
          </a:bodyPr>
          <a:lstStyle/>
          <a:p>
            <a:pPr algn="l"/>
            <a:r>
              <a:rPr lang="en-US" b="0" dirty="0">
                <a:latin typeface="Arial" panose="020B0604020202020204" pitchFamily="34" charset="0"/>
                <a:cs typeface="Arial" panose="020B0604020202020204" pitchFamily="34" charset="0"/>
              </a:rPr>
              <a:t>Crack growth (NN)</a:t>
            </a:r>
          </a:p>
        </p:txBody>
      </p:sp>
    </p:spTree>
    <p:extLst>
      <p:ext uri="{BB962C8B-B14F-4D97-AF65-F5344CB8AC3E}">
        <p14:creationId xmlns:p14="http://schemas.microsoft.com/office/powerpoint/2010/main" val="40944397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C9BB-047B-4589-BAE2-E5F14CCBB70A}"/>
              </a:ext>
            </a:extLst>
          </p:cNvPr>
          <p:cNvSpPr>
            <a:spLocks noGrp="1"/>
          </p:cNvSpPr>
          <p:nvPr>
            <p:ph type="body" sz="quarter" idx="10"/>
          </p:nvPr>
        </p:nvSpPr>
        <p:spPr/>
        <p:txBody>
          <a:bodyPr/>
          <a:lstStyle/>
          <a:p>
            <a:r>
              <a:rPr lang="en-US" dirty="0"/>
              <a:t>Postprocessing</a:t>
            </a:r>
          </a:p>
          <a:p>
            <a:pPr lvl="1"/>
            <a:r>
              <a:rPr lang="en-US" dirty="0"/>
              <a:t>Larger uncertainty in RUL because NN has more parameters than GP</a:t>
            </a:r>
          </a:p>
        </p:txBody>
      </p:sp>
      <p:sp>
        <p:nvSpPr>
          <p:cNvPr id="3" name="Title 2">
            <a:extLst>
              <a:ext uri="{FF2B5EF4-FFF2-40B4-BE49-F238E27FC236}">
                <a16:creationId xmlns:a16="http://schemas.microsoft.com/office/drawing/2014/main" id="{D8C5E3D5-D553-4860-8262-7044F48C6795}"/>
              </a:ext>
            </a:extLst>
          </p:cNvPr>
          <p:cNvSpPr>
            <a:spLocks noGrp="1"/>
          </p:cNvSpPr>
          <p:nvPr>
            <p:ph type="title"/>
          </p:nvPr>
        </p:nvSpPr>
        <p:spPr/>
        <p:txBody>
          <a:bodyPr/>
          <a:lstStyle/>
          <a:p>
            <a:r>
              <a:rPr lang="en-US" dirty="0"/>
              <a:t>NN Implementation of Battery Prognostics cont.</a:t>
            </a:r>
          </a:p>
        </p:txBody>
      </p:sp>
      <p:pic>
        <p:nvPicPr>
          <p:cNvPr id="4" name="Picture 3">
            <a:extLst>
              <a:ext uri="{FF2B5EF4-FFF2-40B4-BE49-F238E27FC236}">
                <a16:creationId xmlns:a16="http://schemas.microsoft.com/office/drawing/2014/main" id="{1DA0DE1D-A35E-484F-9222-AED56D80CE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94" y="3234423"/>
            <a:ext cx="4013302" cy="3013693"/>
          </a:xfrm>
          <a:prstGeom prst="rect">
            <a:avLst/>
          </a:prstGeom>
          <a:noFill/>
          <a:ln>
            <a:noFill/>
          </a:ln>
        </p:spPr>
      </p:pic>
      <p:pic>
        <p:nvPicPr>
          <p:cNvPr id="5" name="Picture 4">
            <a:extLst>
              <a:ext uri="{FF2B5EF4-FFF2-40B4-BE49-F238E27FC236}">
                <a16:creationId xmlns:a16="http://schemas.microsoft.com/office/drawing/2014/main" id="{9B3E4F2B-EF4E-4F70-B162-91B4C9D358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381" y="3427171"/>
            <a:ext cx="3584448" cy="2691655"/>
          </a:xfrm>
          <a:prstGeom prst="rect">
            <a:avLst/>
          </a:prstGeom>
          <a:noFill/>
          <a:ln>
            <a:noFill/>
          </a:ln>
        </p:spPr>
      </p:pic>
      <p:sp>
        <p:nvSpPr>
          <p:cNvPr id="8" name="TextBox 7">
            <a:extLst>
              <a:ext uri="{FF2B5EF4-FFF2-40B4-BE49-F238E27FC236}">
                <a16:creationId xmlns:a16="http://schemas.microsoft.com/office/drawing/2014/main" id="{E80DAC2C-AD0F-4519-846E-C4E530CEA3C2}"/>
              </a:ext>
            </a:extLst>
          </p:cNvPr>
          <p:cNvSpPr txBox="1"/>
          <p:nvPr/>
        </p:nvSpPr>
        <p:spPr>
          <a:xfrm>
            <a:off x="956462" y="2435408"/>
            <a:ext cx="7419442" cy="646331"/>
          </a:xfrm>
          <a:prstGeom prst="rect">
            <a:avLst/>
          </a:prstGeom>
          <a:noFill/>
        </p:spPr>
        <p:txBody>
          <a:bodyPr wrap="square">
            <a:spAutoFit/>
          </a:bodyPr>
          <a:lstStyle/>
          <a:p>
            <a:pPr marL="0" marR="0" hangingPunct="0">
              <a:spcBef>
                <a:spcPts val="0"/>
              </a:spcBef>
              <a:spcAft>
                <a:spcPts val="0"/>
              </a:spcAft>
            </a:pP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plot(time(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zHat</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,'m'); plot(time(</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ny:end</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a:t>
            </a:r>
            <a:r>
              <a:rPr lang="en-US" sz="1800" dirty="0" err="1">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degraPredi</a:t>
            </a:r>
            <a:r>
              <a:rPr lang="en-US" sz="1800" dirty="0">
                <a:solidFill>
                  <a:srgbClr val="000000"/>
                </a:solidFill>
                <a:effectLst/>
                <a:latin typeface="Courier New" panose="02070309020205020404" pitchFamily="49" charset="0"/>
                <a:ea typeface="Malgun Gothic" panose="020B0503020000020004" pitchFamily="34" charset="-127"/>
                <a:cs typeface="Times New Roman" panose="02020603050405020304" pitchFamily="18" charset="0"/>
              </a:rPr>
              <a:t>,'color',[.5 .5 .5]);</a:t>
            </a:r>
            <a:endParaRPr lang="en-US" sz="1800" dirty="0">
              <a:effectLst/>
              <a:latin typeface="Courier New" panose="02070309020205020404" pitchFamily="49"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385426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4"/>
</p:tagLst>
</file>

<file path=ppt/tags/tag2.xml><?xml version="1.0" encoding="utf-8"?>
<p:tagLst xmlns:a="http://schemas.openxmlformats.org/drawingml/2006/main" xmlns:r="http://schemas.openxmlformats.org/officeDocument/2006/relationships" xmlns:p="http://schemas.openxmlformats.org/presentationml/2006/main">
  <p:tag name="TIMING" val="|33.6|11"/>
</p:tagLst>
</file>

<file path=ppt/tags/tag3.xml><?xml version="1.0" encoding="utf-8"?>
<p:tagLst xmlns:a="http://schemas.openxmlformats.org/drawingml/2006/main" xmlns:r="http://schemas.openxmlformats.org/officeDocument/2006/relationships" xmlns:p="http://schemas.openxmlformats.org/presentationml/2006/main">
  <p:tag name="TIMING" val="|47|7.7|25.1|13.2"/>
</p:tagLst>
</file>

<file path=ppt/tags/tag4.xml><?xml version="1.0" encoding="utf-8"?>
<p:tagLst xmlns:a="http://schemas.openxmlformats.org/drawingml/2006/main" xmlns:r="http://schemas.openxmlformats.org/officeDocument/2006/relationships" xmlns:p="http://schemas.openxmlformats.org/presentationml/2006/main">
  <p:tag name="TIMING" val="|17.8|4|6|5.2|20.4"/>
</p:tagLst>
</file>

<file path=ppt/tags/tag5.xml><?xml version="1.0" encoding="utf-8"?>
<p:tagLst xmlns:a="http://schemas.openxmlformats.org/drawingml/2006/main" xmlns:r="http://schemas.openxmlformats.org/officeDocument/2006/relationships" xmlns:p="http://schemas.openxmlformats.org/presentationml/2006/main">
  <p:tag name="TIMING" val="|29.8"/>
</p:tagLst>
</file>

<file path=ppt/tags/tag6.xml><?xml version="1.0" encoding="utf-8"?>
<p:tagLst xmlns:a="http://schemas.openxmlformats.org/drawingml/2006/main" xmlns:r="http://schemas.openxmlformats.org/officeDocument/2006/relationships" xmlns:p="http://schemas.openxmlformats.org/presentationml/2006/main">
  <p:tag name="TIMING" val="|4.4|24.6"/>
</p:tagLst>
</file>

<file path=ppt/tags/tag7.xml><?xml version="1.0" encoding="utf-8"?>
<p:tagLst xmlns:a="http://schemas.openxmlformats.org/drawingml/2006/main" xmlns:r="http://schemas.openxmlformats.org/officeDocument/2006/relationships" xmlns:p="http://schemas.openxmlformats.org/presentationml/2006/main">
  <p:tag name="TIMING" val="|11.5|19.3|11.3"/>
</p:tagLst>
</file>

<file path=ppt/tags/tag8.xml><?xml version="1.0" encoding="utf-8"?>
<p:tagLst xmlns:a="http://schemas.openxmlformats.org/drawingml/2006/main" xmlns:r="http://schemas.openxmlformats.org/officeDocument/2006/relationships" xmlns:p="http://schemas.openxmlformats.org/presentationml/2006/main">
  <p:tag name="TIMING" val="|44.4"/>
</p:tagLst>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34925">
          <a:solidFill>
            <a:srgbClr val="0000C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b="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emplate.pptx" id="{92CE5671-D4ED-463B-BED2-8B0213C38721}" vid="{A2230B24-0EB7-41BD-A3D0-5D517CA662EF}"/>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My_template</Template>
  <TotalTime>56304</TotalTime>
  <Words>12692</Words>
  <Application>Microsoft Office PowerPoint</Application>
  <PresentationFormat>On-screen Show (4:3)</PresentationFormat>
  <Paragraphs>1272</Paragraphs>
  <Slides>118</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118</vt:i4>
      </vt:variant>
    </vt:vector>
  </HeadingPairs>
  <TitlesOfParts>
    <vt:vector size="127" baseType="lpstr">
      <vt:lpstr>Arial</vt:lpstr>
      <vt:lpstr>Calibri</vt:lpstr>
      <vt:lpstr>Cambria Math</vt:lpstr>
      <vt:lpstr>Courier New</vt:lpstr>
      <vt:lpstr>Symbol</vt:lpstr>
      <vt:lpstr>Times</vt:lpstr>
      <vt:lpstr>Times New Roman</vt:lpstr>
      <vt:lpstr>Office 테마</vt:lpstr>
      <vt:lpstr>Equation</vt:lpstr>
      <vt:lpstr>Chapter 5 Data-driven Prognostics</vt:lpstr>
      <vt:lpstr>1. Introduction to Data-driven Prognostics</vt:lpstr>
      <vt:lpstr>Challenges in Physics-based Prognostics</vt:lpstr>
      <vt:lpstr>Ex) Bearing Spall </vt:lpstr>
      <vt:lpstr>Data-driven Prognostics</vt:lpstr>
      <vt:lpstr>Review of Data-Driven Approaches</vt:lpstr>
      <vt:lpstr>Data-Driven Prognostic Algorithms</vt:lpstr>
      <vt:lpstr>Data-Driven Prognostics Using Gaussian Process (GP) Regression</vt:lpstr>
      <vt:lpstr>Surrogate Model and Extrapolation</vt:lpstr>
      <vt:lpstr>Surrogate Model for Prognostics</vt:lpstr>
      <vt:lpstr>Interpolation vs. Extrapolation in Surrogate</vt:lpstr>
      <vt:lpstr>Surrogate for Extrapolation</vt:lpstr>
      <vt:lpstr>Introduction to Kriging</vt:lpstr>
      <vt:lpstr>Kriging philosophy</vt:lpstr>
      <vt:lpstr>Reminder: Covariance and Correlation</vt:lpstr>
      <vt:lpstr>Correlation between functions at near and far points</vt:lpstr>
      <vt:lpstr>Universal Kriging approximation</vt:lpstr>
      <vt:lpstr>Universal Kriging Approximation cont.</vt:lpstr>
      <vt:lpstr>Ordinary and simple Kriging</vt:lpstr>
      <vt:lpstr>Correlation model</vt:lpstr>
      <vt:lpstr>Isotropic vs. anisotropic correlation functions</vt:lpstr>
      <vt:lpstr>Gaussian correlation function</vt:lpstr>
      <vt:lpstr>Notation</vt:lpstr>
      <vt:lpstr>Kriging vs. PRS</vt:lpstr>
      <vt:lpstr>GP Simulation</vt:lpstr>
      <vt:lpstr>Determining the global function</vt:lpstr>
      <vt:lpstr>Maximum likelihood estimate (MLE)</vt:lpstr>
      <vt:lpstr>Maximum likelihood estimate (MLE)</vt:lpstr>
      <vt:lpstr>Local departure</vt:lpstr>
      <vt:lpstr>Error term</vt:lpstr>
      <vt:lpstr>Minimize MSE</vt:lpstr>
      <vt:lpstr>Lagrange function for constrained optimization</vt:lpstr>
      <vt:lpstr>Kriging prediction</vt:lpstr>
      <vt:lpstr>Simplification for ordinary Kriging</vt:lpstr>
      <vt:lpstr>Correlation Function and Hyperparameters</vt:lpstr>
      <vt:lpstr>Estimating hyperparameters h</vt:lpstr>
      <vt:lpstr>Difficulty in MLE</vt:lpstr>
      <vt:lpstr>Comparison b/w RMSE and MLE</vt:lpstr>
      <vt:lpstr>Kriging fitting issues</vt:lpstr>
      <vt:lpstr>Ex) Quadratic function fit</vt:lpstr>
      <vt:lpstr>Ex) Kriging fit</vt:lpstr>
      <vt:lpstr>Ex) Kriging fit cont.</vt:lpstr>
      <vt:lpstr>Ex) Kriging fit cont.</vt:lpstr>
      <vt:lpstr>Ex) Kriging fit cont.</vt:lpstr>
      <vt:lpstr>Prediction Variance</vt:lpstr>
      <vt:lpstr>Prediction uncertainty</vt:lpstr>
      <vt:lpstr>Prediction Variance at Data Points</vt:lpstr>
      <vt:lpstr>Ex) Kriging fit cont.</vt:lpstr>
      <vt:lpstr>Kriging with nuggets</vt:lpstr>
      <vt:lpstr>GP: Matlab code for Gaussian Process</vt:lpstr>
      <vt:lpstr>GP Matlab code cont.</vt:lpstr>
      <vt:lpstr>GP Matlab code cont.</vt:lpstr>
      <vt:lpstr>GP Matlab code cont.</vt:lpstr>
      <vt:lpstr>GP Implementation of Battery Prognostics</vt:lpstr>
      <vt:lpstr>Problem Definition cont.</vt:lpstr>
      <vt:lpstr>Global Function of GP</vt:lpstr>
      <vt:lpstr>Optimization to Find Hyperparameter</vt:lpstr>
      <vt:lpstr>Calling GP</vt:lpstr>
      <vt:lpstr>Prognosis using GP</vt:lpstr>
      <vt:lpstr>GP Simulation</vt:lpstr>
      <vt:lpstr>Prediction Uncertainty and Postprocessing</vt:lpstr>
      <vt:lpstr>Ex) Degradation and RUL of Battery Prognostics</vt:lpstr>
      <vt:lpstr>Neural Network Model</vt:lpstr>
      <vt:lpstr>Artificial neural network</vt:lpstr>
      <vt:lpstr>Artificial neural network cont.</vt:lpstr>
      <vt:lpstr>Deep learning</vt:lpstr>
      <vt:lpstr>History of neural network</vt:lpstr>
      <vt:lpstr>Types of NN</vt:lpstr>
      <vt:lpstr>Feedforward NN model</vt:lpstr>
      <vt:lpstr>Illustration of feedforward NN model</vt:lpstr>
      <vt:lpstr>Illustration of feedforward NN model</vt:lpstr>
      <vt:lpstr>Training process</vt:lpstr>
      <vt:lpstr>Feedforward mechanism</vt:lpstr>
      <vt:lpstr>Training process</vt:lpstr>
      <vt:lpstr>Training process cont.</vt:lpstr>
      <vt:lpstr>Ex) FFNN with linear transfer function</vt:lpstr>
      <vt:lpstr>Training process with pure linear transfer function</vt:lpstr>
      <vt:lpstr>Input data in time-domain NN</vt:lpstr>
      <vt:lpstr>Transfer functions</vt:lpstr>
      <vt:lpstr>Ex) Complexity of NN model</vt:lpstr>
      <vt:lpstr>Backpropagation process</vt:lpstr>
      <vt:lpstr>Backpropagation process cont.</vt:lpstr>
      <vt:lpstr>Backpropagation process cont.</vt:lpstr>
      <vt:lpstr>Matlab functions for feedforward NN</vt:lpstr>
      <vt:lpstr>Matlab functions for feedforward NN</vt:lpstr>
      <vt:lpstr>Stopping criterion based on validation error</vt:lpstr>
      <vt:lpstr>Ex) Feedforward NN model</vt:lpstr>
      <vt:lpstr>Ex) Feedforward NN model cont.</vt:lpstr>
      <vt:lpstr>Ex) Feedforward NN model cont.</vt:lpstr>
      <vt:lpstr>Ex) Feedforward NN model cont.</vt:lpstr>
      <vt:lpstr>Ex) Feedforward NN model cont.</vt:lpstr>
      <vt:lpstr>NN: Matlab Code for Neural Network</vt:lpstr>
      <vt:lpstr>NN Matlab Code cont.</vt:lpstr>
      <vt:lpstr>NN Matlab Code cont.</vt:lpstr>
      <vt:lpstr>NN Implementation of Battery Prognostics</vt:lpstr>
      <vt:lpstr>NN Implementation of Battery Prognostics cont.</vt:lpstr>
      <vt:lpstr>NN Implementation of Battery Prognostics cont.</vt:lpstr>
      <vt:lpstr>NN Implementation of Battery Prognostics cont.</vt:lpstr>
      <vt:lpstr>NN Implementation of Battery Prognostics cont.</vt:lpstr>
      <vt:lpstr>Practical Use of Data-Driven Approaches</vt:lpstr>
      <vt:lpstr>Inputs</vt:lpstr>
      <vt:lpstr>Crack Growth Prognostics</vt:lpstr>
      <vt:lpstr>Short- versus Long-term Prediction</vt:lpstr>
      <vt:lpstr>Matlab Codes for Crack Growth</vt:lpstr>
      <vt:lpstr>Matlab Codes for Crack Growth cont.</vt:lpstr>
      <vt:lpstr>Matlab Codes for Crack Growth cont.</vt:lpstr>
      <vt:lpstr>Matlab Codes for Crack Growth cont.</vt:lpstr>
      <vt:lpstr>Matlab Codes for Crack Growth cont.</vt:lpstr>
      <vt:lpstr>Results</vt:lpstr>
      <vt:lpstr>Results cont.</vt:lpstr>
      <vt:lpstr>Issues in Data-Driven Prognostics</vt:lpstr>
      <vt:lpstr>Model-Form Adequacy for GP</vt:lpstr>
      <vt:lpstr>Model-Form Adequacy for NN</vt:lpstr>
      <vt:lpstr>Optimal Parameter Estimation for GP</vt:lpstr>
      <vt:lpstr>Optimal Parameter Estimation for NN</vt:lpstr>
      <vt:lpstr>Quality of Degradation Data</vt:lpstr>
      <vt:lpstr>Quality of Degradation Data in GP</vt:lpstr>
      <vt:lpstr>Quality of Degradation Data in 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Analysis and  Design under Uncertainty</dc:title>
  <dc:creator>Kim,Nam Ho</dc:creator>
  <cp:lastModifiedBy>Nam-Ho Kim</cp:lastModifiedBy>
  <cp:revision>605</cp:revision>
  <cp:lastPrinted>2020-08-13T15:25:27Z</cp:lastPrinted>
  <dcterms:created xsi:type="dcterms:W3CDTF">2014-02-16T03:20:43Z</dcterms:created>
  <dcterms:modified xsi:type="dcterms:W3CDTF">2021-03-24T17:22:55Z</dcterms:modified>
</cp:coreProperties>
</file>