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505" r:id="rId2"/>
    <p:sldId id="507" r:id="rId3"/>
    <p:sldId id="506" r:id="rId4"/>
    <p:sldId id="508" r:id="rId5"/>
    <p:sldId id="509" r:id="rId6"/>
    <p:sldId id="510" r:id="rId7"/>
    <p:sldId id="511" r:id="rId8"/>
    <p:sldId id="512" r:id="rId9"/>
    <p:sldId id="523" r:id="rId10"/>
    <p:sldId id="524" r:id="rId11"/>
    <p:sldId id="522" r:id="rId12"/>
    <p:sldId id="525" r:id="rId13"/>
    <p:sldId id="528" r:id="rId14"/>
    <p:sldId id="529" r:id="rId15"/>
    <p:sldId id="530" r:id="rId16"/>
    <p:sldId id="531" r:id="rId17"/>
    <p:sldId id="527" r:id="rId18"/>
    <p:sldId id="534" r:id="rId19"/>
    <p:sldId id="535" r:id="rId20"/>
    <p:sldId id="532" r:id="rId21"/>
    <p:sldId id="533" r:id="rId22"/>
    <p:sldId id="513" r:id="rId23"/>
    <p:sldId id="515" r:id="rId24"/>
    <p:sldId id="536" r:id="rId25"/>
    <p:sldId id="542" r:id="rId26"/>
    <p:sldId id="543" r:id="rId27"/>
    <p:sldId id="545" r:id="rId28"/>
    <p:sldId id="547" r:id="rId29"/>
    <p:sldId id="548" r:id="rId30"/>
    <p:sldId id="549" r:id="rId31"/>
    <p:sldId id="550" r:id="rId32"/>
    <p:sldId id="551" r:id="rId33"/>
    <p:sldId id="552" r:id="rId34"/>
    <p:sldId id="546" r:id="rId35"/>
    <p:sldId id="553" r:id="rId36"/>
    <p:sldId id="540" r:id="rId37"/>
    <p:sldId id="554" r:id="rId38"/>
    <p:sldId id="555" r:id="rId39"/>
    <p:sldId id="556" r:id="rId40"/>
    <p:sldId id="557" r:id="rId41"/>
    <p:sldId id="541" r:id="rId42"/>
    <p:sldId id="539" r:id="rId43"/>
    <p:sldId id="537" r:id="rId44"/>
    <p:sldId id="538" r:id="rId45"/>
    <p:sldId id="514" r:id="rId46"/>
    <p:sldId id="516" r:id="rId47"/>
    <p:sldId id="517" r:id="rId48"/>
    <p:sldId id="558" r:id="rId49"/>
    <p:sldId id="559" r:id="rId50"/>
    <p:sldId id="561" r:id="rId51"/>
    <p:sldId id="560" r:id="rId52"/>
    <p:sldId id="518" r:id="rId53"/>
    <p:sldId id="519" r:id="rId54"/>
    <p:sldId id="562" r:id="rId55"/>
    <p:sldId id="520" r:id="rId56"/>
    <p:sldId id="521" r:id="rId5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kim" initials="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1" autoAdjust="0"/>
  </p:normalViewPr>
  <p:slideViewPr>
    <p:cSldViewPr snapToGrid="0">
      <p:cViewPr>
        <p:scale>
          <a:sx n="140" d="100"/>
          <a:sy n="140" d="100"/>
        </p:scale>
        <p:origin x="95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>
      <p:cViewPr varScale="1">
        <p:scale>
          <a:sx n="44" d="100"/>
          <a:sy n="44" d="100"/>
        </p:scale>
        <p:origin x="-2004" y="-102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12206DA3-447E-472B-895C-613D89885BA9}" type="datetimeFigureOut">
              <a:rPr lang="en-US" altLang="ko-KR"/>
              <a:pPr>
                <a:defRPr/>
              </a:pPr>
              <a:t>4/5/2021</a:t>
            </a:fld>
            <a:endParaRPr lang="en-US" altLang="ko-KR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9E53008D-CCD7-4166-A8D1-723D2A057DB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74934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73763"/>
            <a:ext cx="9144000" cy="3583837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54000">
                <a:srgbClr val="0000CC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44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344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227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/>
          <p:nvPr userDrawn="1"/>
        </p:nvGrpSpPr>
        <p:grpSpPr>
          <a:xfrm>
            <a:off x="533400" y="0"/>
            <a:ext cx="2433696" cy="762000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11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345" descr="Logo_UF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28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3026"/>
            <a:ext cx="9144000" cy="538162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" y="703262"/>
            <a:ext cx="8534400" cy="5697538"/>
          </a:xfrm>
        </p:spPr>
        <p:txBody>
          <a:bodyPr/>
          <a:lstStyle>
            <a:lvl1pPr marL="285750" indent="-285750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227013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228600"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498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3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3026"/>
            <a:ext cx="9144000" cy="538162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white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498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428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41275"/>
            <a:ext cx="9144000" cy="548640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75000">
                <a:srgbClr val="0000CC"/>
              </a:gs>
            </a:gsLst>
            <a:path path="rect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92075"/>
          </a:xfrm>
          <a:prstGeom prst="rect">
            <a:avLst/>
          </a:prstGeom>
          <a:gradFill flip="none" rotWithShape="1">
            <a:gsLst>
              <a:gs pos="70000">
                <a:srgbClr val="FF9900"/>
              </a:gs>
              <a:gs pos="46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784975"/>
            <a:ext cx="9144000" cy="73025"/>
          </a:xfrm>
          <a:prstGeom prst="rect">
            <a:avLst/>
          </a:prstGeom>
          <a:gradFill>
            <a:gsLst>
              <a:gs pos="93000">
                <a:srgbClr val="FF9900"/>
              </a:gs>
              <a:gs pos="50000">
                <a:srgbClr val="FF9900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492875"/>
            <a:ext cx="9144000" cy="304800"/>
          </a:xfrm>
          <a:prstGeom prst="rect">
            <a:avLst/>
          </a:prstGeom>
          <a:gradFill flip="none" rotWithShape="1">
            <a:gsLst>
              <a:gs pos="40000">
                <a:srgbClr val="0000C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1465" y="6400800"/>
            <a:ext cx="1493535" cy="467632"/>
            <a:chOff x="1447800" y="685800"/>
            <a:chExt cx="5009356" cy="1568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 bwMode="auto">
            <a:xfrm>
              <a:off x="1447800" y="685800"/>
              <a:ext cx="5009356" cy="1568449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lnSpc>
                  <a:spcPct val="97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>
                <a:solidFill>
                  <a:schemeClr val="bg1"/>
                </a:solidFill>
              </a:endParaRPr>
            </a:p>
          </p:txBody>
        </p:sp>
        <p:pic>
          <p:nvPicPr>
            <p:cNvPr id="10" name="Picture 345" descr="Logo_UF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8325" y="881062"/>
              <a:ext cx="4257675" cy="11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323"/>
          <p:cNvSpPr txBox="1">
            <a:spLocks noChangeArrowheads="1"/>
          </p:cNvSpPr>
          <p:nvPr userDrawn="1"/>
        </p:nvSpPr>
        <p:spPr bwMode="auto">
          <a:xfrm>
            <a:off x="5181600" y="6483350"/>
            <a:ext cx="390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Structural &amp; Multidisciplinary Optimization Group</a:t>
            </a:r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8447088" y="6248400"/>
            <a:ext cx="696912" cy="2635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굴림" charset="-127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7DB1420-4A17-4DF8-AC26-7FE1D1550143}" type="slidenum">
              <a:rPr lang="en-US" sz="14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" y="774200"/>
            <a:ext cx="8534400" cy="5626600"/>
          </a:xfrm>
        </p:spPr>
        <p:txBody>
          <a:bodyPr/>
          <a:lstStyle>
            <a:lvl1pPr marL="285750" indent="-285750">
              <a:spcBef>
                <a:spcPts val="18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227013">
              <a:spcBef>
                <a:spcPts val="18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6125" indent="-228600">
              <a:spcBef>
                <a:spcPts val="18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5472" y="104275"/>
            <a:ext cx="9128528" cy="418239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82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228600" y="227013"/>
            <a:ext cx="8610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28600" y="1066800"/>
            <a:ext cx="86106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B10D1E11-BDD6-4089-89B8-197214ED539B}" type="datetimeFigureOut">
              <a:rPr lang="en-US" altLang="ko-KR"/>
              <a:pPr>
                <a:defRPr/>
              </a:pPr>
              <a:t>4/5/2021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B1B15FB2-5338-491A-A0F3-09EF2C5D24F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8" r:id="rId3"/>
    <p:sldLayoutId id="2147483976" r:id="rId4"/>
    <p:sldLayoutId id="2147483979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"/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5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63.emf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4E99CD-2B4B-4BA0-BCF7-78CFD66DB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0551"/>
            <a:ext cx="7772400" cy="1939900"/>
          </a:xfrm>
        </p:spPr>
        <p:txBody>
          <a:bodyPr/>
          <a:lstStyle/>
          <a:p>
            <a:r>
              <a:rPr lang="en-US" sz="4000" b="1" dirty="0"/>
              <a:t>Chapter 6</a:t>
            </a:r>
            <a:br>
              <a:rPr lang="en-US" sz="4000" b="1" dirty="0"/>
            </a:br>
            <a:r>
              <a:rPr lang="en-US" sz="4000" b="1" dirty="0"/>
              <a:t>Attributes of Prognostics Methods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273FB2B-6D2E-4F23-A62D-3B17E8BF4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1D114FF-11BA-4F42-BA05-4CC1251FE9F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Critical crack size</a:t>
                </a:r>
              </a:p>
              <a:p>
                <a:pPr lvl="1"/>
                <a:r>
                  <a:rPr lang="en-US" dirty="0"/>
                  <a:t>Crack grows and becomes unstable</a:t>
                </a:r>
              </a:p>
              <a:p>
                <a:pPr lvl="1"/>
                <a:r>
                  <a:rPr lang="en-US" dirty="0"/>
                  <a:t>When the stress intensity factor reaches the fracture toughness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𝐼𝐶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Critical crack size for mode 1 loading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Model parameter identification</a:t>
                </a:r>
              </a:p>
              <a:p>
                <a:pPr lvl="1"/>
                <a:r>
                  <a:rPr lang="en-US" dirty="0"/>
                  <a:t>using measured crack size data at different loading cycles </a:t>
                </a:r>
              </a:p>
              <a:p>
                <a:pPr lvl="1"/>
                <a:r>
                  <a:rPr lang="en-US" dirty="0"/>
                  <a:t>test results show some level of variability (noise) </a:t>
                </a:r>
                <a:r>
                  <a:rPr lang="en-US" dirty="0">
                    <a:sym typeface="Wingdings" panose="05000000000000000000" pitchFamily="2" charset="2"/>
                  </a:rPr>
                  <a:t> identified model parameters may show a statistical distribution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Model-form error: the effect of finite plate size and the curvature of the plate is ignored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1D114FF-11BA-4F42-BA05-4CC1251FE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077095B-375C-42D8-89CD-CE9ECFC4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Paris Model for Fatigue Crack Growth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B9B61A-DC9E-4D1B-9C23-22E1A709B25E}"/>
                  </a:ext>
                </a:extLst>
              </p:cNvPr>
              <p:cNvSpPr txBox="1"/>
              <p:nvPr/>
            </p:nvSpPr>
            <p:spPr>
              <a:xfrm>
                <a:off x="3614590" y="2615043"/>
                <a:ext cx="1914819" cy="93698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CC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𝐼𝐶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B9B61A-DC9E-4D1B-9C23-22E1A709B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90" y="2615043"/>
                <a:ext cx="1914819" cy="936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340F4A-629E-48C3-8744-6738544AC161}"/>
                  </a:ext>
                </a:extLst>
              </p:cNvPr>
              <p:cNvSpPr txBox="1"/>
              <p:nvPr/>
            </p:nvSpPr>
            <p:spPr>
              <a:xfrm>
                <a:off x="6066430" y="2831910"/>
                <a:ext cx="2646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Maintenance is required</a:t>
                </a:r>
                <a:br>
                  <a:rPr lang="en-US" dirty="0"/>
                </a:br>
                <a:r>
                  <a:rPr lang="en-US" dirty="0"/>
                  <a:t>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340F4A-629E-48C3-8744-6738544AC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30" y="2831910"/>
                <a:ext cx="2646878" cy="646331"/>
              </a:xfrm>
              <a:prstGeom prst="rect">
                <a:avLst/>
              </a:prstGeom>
              <a:blipFill>
                <a:blip r:embed="rId4"/>
                <a:stretch>
                  <a:fillRect l="-1843" t="-5660" r="-11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32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BE232F4-1B53-42D8-935C-2B9633883FF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Paris model: constant amplitude loading</a:t>
                </a:r>
              </a:p>
              <a:p>
                <a:r>
                  <a:rPr lang="en-US" dirty="0"/>
                  <a:t>Huang’s model: variable amplitude loading</a:t>
                </a:r>
              </a:p>
              <a:p>
                <a:pPr lvl="1"/>
                <a:r>
                  <a:rPr lang="en-US" dirty="0"/>
                  <a:t>equivalent stress intensity factor and a modified Wheeler model</a:t>
                </a:r>
              </a:p>
              <a:p>
                <a:pPr lvl="1"/>
                <a:r>
                  <a:rPr lang="en-US" dirty="0"/>
                  <a:t>depends on the stress ratio and the plastic zone size ahead of the crack tip</a:t>
                </a:r>
              </a:p>
              <a:p>
                <a:pPr lvl="1"/>
                <a:r>
                  <a:rPr lang="en-US" dirty="0"/>
                  <a:t>can describe the phenomena of retardation and arrest due to overload, and the acceleration due to a state of underload following an overload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(no crack shrink)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BE232F4-1B53-42D8-935C-2B9633883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CF41D15-C542-4F61-91B3-4C13327D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Huang’s Model for Fatigue Crack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B3704C-056E-406E-A7CC-0EE21CC8E408}"/>
                  </a:ext>
                </a:extLst>
              </p:cNvPr>
              <p:cNvSpPr txBox="1"/>
              <p:nvPr/>
            </p:nvSpPr>
            <p:spPr>
              <a:xfrm>
                <a:off x="1902375" y="3196935"/>
                <a:ext cx="3476977" cy="76899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B3704C-056E-406E-A7CC-0EE21CC8E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75" y="3196935"/>
                <a:ext cx="3476977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BADFD9-B3F2-4C46-9C46-BEEEC4C620D2}"/>
                  </a:ext>
                </a:extLst>
              </p:cNvPr>
              <p:cNvSpPr txBox="1"/>
              <p:nvPr/>
            </p:nvSpPr>
            <p:spPr>
              <a:xfrm>
                <a:off x="6117021" y="3272270"/>
                <a:ext cx="29674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dirty="0"/>
                  <a:t>: threshold of stress</a:t>
                </a:r>
                <a:br>
                  <a:rPr lang="en-US" dirty="0"/>
                </a:br>
                <a:r>
                  <a:rPr lang="en-US" dirty="0"/>
                  <a:t>          intensity factor range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BADFD9-B3F2-4C46-9C46-BEEEC4C62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021" y="3272270"/>
                <a:ext cx="2967479" cy="646331"/>
              </a:xfrm>
              <a:prstGeom prst="rect">
                <a:avLst/>
              </a:prstGeom>
              <a:blipFill>
                <a:blip r:embed="rId4"/>
                <a:stretch>
                  <a:fillRect t="-5660" r="-82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57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2286ADF-B49E-4538-BB37-A63D07D21B6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dirty="0"/>
                  <a:t> includes crack tip plasticity and crack closure after overloading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geometric factor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:scaling factor for the loading ratio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: correction factor for the loading sequence interaction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2286ADF-B49E-4538-BB37-A63D07D21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552859A-7A32-4FBF-A70B-869F5877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Huang’s Model for Fatigue Crack Growth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ABA092-8DE1-4F20-9BB4-211159B51DE8}"/>
                  </a:ext>
                </a:extLst>
              </p:cNvPr>
              <p:cNvSpPr txBox="1"/>
              <p:nvPr/>
            </p:nvSpPr>
            <p:spPr>
              <a:xfrm>
                <a:off x="2028499" y="1174527"/>
                <a:ext cx="4141390" cy="342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ABA092-8DE1-4F20-9BB4-211159B51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99" y="1174527"/>
                <a:ext cx="4141390" cy="342017"/>
              </a:xfrm>
              <a:prstGeom prst="rect">
                <a:avLst/>
              </a:prstGeom>
              <a:blipFill>
                <a:blip r:embed="rId3"/>
                <a:stretch>
                  <a:fillRect l="-884" r="-147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5E4514-F968-4409-80FF-F1EFB885E14C}"/>
                  </a:ext>
                </a:extLst>
              </p:cNvPr>
              <p:cNvSpPr txBox="1"/>
              <p:nvPr/>
            </p:nvSpPr>
            <p:spPr>
              <a:xfrm>
                <a:off x="4938839" y="3183848"/>
                <a:ext cx="4064318" cy="2755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: Load ratio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shaping exponents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: plastic zone size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US" dirty="0"/>
                  <a:t>: increment of the plastic zone size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shaping exponent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 plastic zone size factor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: maximum stress intensity factor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: tensile yield strength</a:t>
                </a:r>
              </a:p>
              <a:p>
                <a:r>
                  <a:rPr lang="en-US" dirty="0"/>
                  <a:t>Subscript OL: overload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5E4514-F968-4409-80FF-F1EFB885E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839" y="3183848"/>
                <a:ext cx="4064318" cy="2755306"/>
              </a:xfrm>
              <a:prstGeom prst="rect">
                <a:avLst/>
              </a:prstGeom>
              <a:blipFill>
                <a:blip r:embed="rId4"/>
                <a:stretch>
                  <a:fillRect l="-1199" r="-600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E935F8C-8B25-4200-AB01-11A14C245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57" y="2932385"/>
            <a:ext cx="4238832" cy="33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3E0D666-D50C-4A9B-AA64-F2802399313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No total form model</a:t>
                </a:r>
              </a:p>
              <a:p>
                <a:pPr lvl="1"/>
                <a:r>
                  <a:rPr lang="en-US" dirty="0"/>
                  <a:t>forward Euler integration method to calculate the crack size at a given cycle</a:t>
                </a:r>
              </a:p>
              <a:p>
                <a:pPr lvl="1"/>
                <a:r>
                  <a:rPr lang="en-US" dirty="0"/>
                  <a:t>Accuracy depends on integration time interval</a:t>
                </a:r>
              </a:p>
              <a:p>
                <a:r>
                  <a:rPr lang="en-US" dirty="0"/>
                  <a:t>Matlab code [Huang]</a:t>
                </a:r>
              </a:p>
              <a:p>
                <a:pPr lvl="1"/>
                <a:r>
                  <a:rPr lang="en-US" dirty="0"/>
                  <a:t>assumed that the plate has a 4mm-thickness and 150mm-width</a:t>
                </a:r>
              </a:p>
              <a:p>
                <a:pPr lvl="1"/>
                <a:r>
                  <a:rPr lang="en-US" dirty="0"/>
                  <a:t>a geometry factor for finite plate is employed (lines 30-31)</a:t>
                </a:r>
              </a:p>
              <a:p>
                <a:pPr lvl="1"/>
                <a:r>
                  <a:rPr lang="en-US" dirty="0"/>
                  <a:t>The shaping exponent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not considered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uncertainties in loading, thickness and width of plate are ignored</a:t>
                </a:r>
              </a:p>
              <a:p>
                <a:pPr lvl="1"/>
                <a:r>
                  <a:rPr lang="en-US" dirty="0"/>
                  <a:t>Model 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3E0D666-D50C-4A9B-AA64-F28023993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EEB66DF-C69B-472C-8937-11516AC7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Huang’s Model for Fatigue Crack Growth cont.</a:t>
            </a:r>
          </a:p>
        </p:txBody>
      </p:sp>
    </p:spTree>
    <p:extLst>
      <p:ext uri="{BB962C8B-B14F-4D97-AF65-F5344CB8AC3E}">
        <p14:creationId xmlns:p14="http://schemas.microsoft.com/office/powerpoint/2010/main" val="168450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D47245-B970-4167-ACA2-3F18BD72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Huang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676AF-49A2-4BAF-8A92-8FC5507A26B5}"/>
              </a:ext>
            </a:extLst>
          </p:cNvPr>
          <p:cNvSpPr txBox="1"/>
          <p:nvPr/>
        </p:nvSpPr>
        <p:spPr>
          <a:xfrm>
            <a:off x="260131" y="699323"/>
            <a:ext cx="85475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 PROBLEM DEFINITION (Loading and Model Parameters) ======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dN=1;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transition cycle interval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dtMeasu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=1000;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measurement cycle interval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=5;             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min. load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sNomin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=65;           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nominal load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sOverl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=[125 100 100 125 125];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overload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cNomin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=[5 5 5 5 45];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num. of cycle in a block: nominal load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cOverl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=[45 45 95 95 5];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num. of cycle in a block: overload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cBlock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=[5000 10000 15000 20000 25000];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cycles for each block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a0=0.01;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true model param including </a:t>
            </a:r>
            <a:r>
              <a:rPr lang="en-US" sz="18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initi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crack, a0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m=3.1; C=log(5.5e-11);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dKth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=5.2; beta=0.2; n=2.8;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sY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=580;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thick=4e-3; width=150e-3/2;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geometry dimension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%============================================================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cycle=[0:dtMeasu:cBlock(end)]';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% % LOAD RATIO, R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nb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=length(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cBlock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cInter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cBlock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nb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&gt;1;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=2:nb;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cInter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cBlock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)-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cBlock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(i-1); </a:t>
            </a:r>
            <a:r>
              <a:rPr lang="en-US" sz="18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r>
              <a:rPr lang="en-US" sz="18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3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8EA39-13D4-4630-851D-74052911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Huang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FF521-7CA6-491D-BD90-36C86DC29782}"/>
              </a:ext>
            </a:extLst>
          </p:cNvPr>
          <p:cNvSpPr txBox="1"/>
          <p:nvPr/>
        </p:nvSpPr>
        <p:spPr>
          <a:xfrm>
            <a:off x="228599" y="996800"/>
            <a:ext cx="874197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dSmax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=[];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=1:nb;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B=[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sNomin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*ones(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cNomin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),1);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sOverl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)*ones(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cOverl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),1)];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dSmax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(length(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dSmax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)+1:cBlock(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),1)=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repmat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B,cInter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)/(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cNomin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)+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cOverl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)),1);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dSmax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dSmax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(1:dN:end); R=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dSmax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% % HUANG's MODEL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aCurre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(1)=a0;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akOL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(1)=a0;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rOL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(1)=0;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k=1:max(cycle)/dN;  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aCurre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Y=(1-ak./(2*width)+0.326.*(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./width).^2)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...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%geometry factor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./sqrt(1-ak./width);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./width&gt;1; Y(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)=0;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Kmax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=Y.*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dSmax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(k).*sqrt(pi*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%SIF from Eq. 6.5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=Y.*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.*sqrt(pi*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Scaling factor, Mr (Eq. 6.6)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Mr=(1-R(k)).^(-beta);         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9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F854A6-6F45-4102-AEFF-5D4086D2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Huang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2A68A-8F85-4BB3-A76F-DD402EF5F0AC}"/>
              </a:ext>
            </a:extLst>
          </p:cNvPr>
          <p:cNvSpPr txBox="1"/>
          <p:nvPr/>
        </p:nvSpPr>
        <p:spPr>
          <a:xfrm>
            <a:off x="299545" y="1171819"/>
            <a:ext cx="85396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Correction factor, </a:t>
            </a:r>
            <a:r>
              <a:rPr lang="en-US" sz="18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Mp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Eqs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6.7 and 6.8)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alpha=0.35-0.29./(1+(1.08.*Kmax.^2./(thick.*sY.^2)).^2.15);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=alpha.*(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Kmax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).^2; 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R(k)~=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dSmin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sNomin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ry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rOL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rOL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(loca)=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ry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(loca); 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akOL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(loca)=</a:t>
            </a:r>
            <a:r>
              <a:rPr lang="es-E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</a:t>
            </a: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(loca);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Mp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=(ry./(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akOL+rOL-ak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)).^n;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ak+ry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&gt;=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akOL+rOL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Mp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)=1;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Calculate crack size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dKeq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=Mr.*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Mp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.*(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Kmax-Kmin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        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Eq. 6.5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rate=exp(C).*(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dKeq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.^m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dKth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.^m);                  </a:t>
            </a: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Eq. 6.4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dKeq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&lt;=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dKth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rate(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loca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)=0;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aCurre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(k+1)=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aCurre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(k)+rate.*dN;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crackHuang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aCurre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(1:dtMeasu/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dN:max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(cycle)/dN+1);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8B22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% % % DATA PLOT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plot(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cycle,crackHuang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8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529ED59-FC9D-4E06-B0C5-8E4CA80BA87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Synthetic data</a:t>
                </a:r>
              </a:p>
              <a:p>
                <a:pPr marL="569913" lvl="1" indent="-342900">
                  <a:buFont typeface="+mj-lt"/>
                  <a:buAutoNum type="arabicPeriod"/>
                </a:pPr>
                <a:r>
                  <a:rPr lang="en-US" dirty="0"/>
                  <a:t>The true values of model parameters and loading conditions are assumed</a:t>
                </a:r>
              </a:p>
              <a:p>
                <a:pPr marL="569913" lvl="1" indent="-342900">
                  <a:buFont typeface="+mj-lt"/>
                  <a:buAutoNum type="arabicPeriod"/>
                </a:pPr>
                <a:r>
                  <a:rPr lang="en-US" dirty="0"/>
                  <a:t>With true parameters and loading conditions, the physical model at different times is used to generate true degradation data</a:t>
                </a:r>
              </a:p>
              <a:p>
                <a:pPr marL="569913" lvl="1" indent="-342900">
                  <a:buFont typeface="+mj-lt"/>
                  <a:buAutoNum type="arabicPeriod"/>
                </a:pPr>
                <a:r>
                  <a:rPr lang="en-US" dirty="0"/>
                  <a:t>Random noise and deterministic bias are added to the true degradation data</a:t>
                </a:r>
              </a:p>
              <a:p>
                <a:pPr lvl="1"/>
                <a:r>
                  <a:rPr lang="en-US" dirty="0"/>
                  <a:t>Synthetic data make it possible to compare the identified parameters with the true parameters</a:t>
                </a:r>
              </a:p>
              <a:p>
                <a:pPr lvl="1"/>
                <a:r>
                  <a:rPr lang="en-US" dirty="0"/>
                  <a:t>possible to evaluate the accuracy of prediction remaining useful life</a:t>
                </a:r>
              </a:p>
              <a:p>
                <a:pPr lvl="1"/>
                <a:r>
                  <a:rPr lang="en-US" dirty="0"/>
                  <a:t>possible to control the level of noise and bias such that their effect can be studied</a:t>
                </a:r>
              </a:p>
              <a:p>
                <a:r>
                  <a:rPr lang="en-US" dirty="0"/>
                  <a:t>True parameters</a:t>
                </a:r>
              </a:p>
              <a:p>
                <a:pPr lvl="1"/>
                <a:r>
                  <a:rPr lang="en-US" dirty="0"/>
                  <a:t>Paris model 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=3.8,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=1.5×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Huang’s mode 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=3.1,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=5.5×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=5.2,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=2.8,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=580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529ED59-FC9D-4E06-B0C5-8E4CA80BA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8F451C3-7846-4D38-A46C-915494A3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Monitoring Data and Loading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51914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4DD9FD1-70AD-4979-AAD0-16D9E599456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Data for Paris model</a:t>
                </a:r>
              </a:p>
              <a:p>
                <a:pPr lvl="1"/>
                <a:r>
                  <a:rPr lang="en-US" dirty="0"/>
                  <a:t>10 sets of true data by gradually increasing stress from 65 MPa to 83 MPa</a:t>
                </a:r>
              </a:p>
              <a:p>
                <a:pPr lvl="1"/>
                <a:r>
                  <a:rPr lang="en-US" dirty="0"/>
                  <a:t>Each set has 26 data until 2500 cycles (every 100 cycles)</a:t>
                </a:r>
              </a:p>
              <a:p>
                <a:pPr lvl="1"/>
                <a:r>
                  <a:rPr lang="en-US" dirty="0"/>
                  <a:t>Critical crack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4DD9FD1-70AD-4979-AAD0-16D9E5994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93C86B2-AAB3-4C39-9118-7C8E800A7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Monitoring Data and Loading Conditions</a:t>
            </a:r>
          </a:p>
        </p:txBody>
      </p:sp>
      <p:pic>
        <p:nvPicPr>
          <p:cNvPr id="4" name="그림 38">
            <a:extLst>
              <a:ext uri="{FF2B5EF4-FFF2-40B4-BE49-F238E27FC236}">
                <a16:creationId xmlns:a16="http://schemas.microsoft.com/office/drawing/2014/main" id="{627C1592-1583-422F-B23B-0382F1051C20}"/>
              </a:ext>
            </a:extLst>
          </p:cNvPr>
          <p:cNvPicPr/>
          <p:nvPr/>
        </p:nvPicPr>
        <p:blipFill rotWithShape="1">
          <a:blip r:embed="rId3"/>
          <a:srcRect r="50370"/>
          <a:stretch/>
        </p:blipFill>
        <p:spPr>
          <a:xfrm>
            <a:off x="2087649" y="2923321"/>
            <a:ext cx="4139730" cy="30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Fig 9">
            <a:extLst>
              <a:ext uri="{FF2B5EF4-FFF2-40B4-BE49-F238E27FC236}">
                <a16:creationId xmlns:a16="http://schemas.microsoft.com/office/drawing/2014/main" id="{594CE67B-6D40-45DA-BA31-8E515728E0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9" y="2417589"/>
            <a:ext cx="6945992" cy="406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72919C-8EA7-4F92-8233-CEAA6A8DB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for Huang’s model</a:t>
            </a:r>
          </a:p>
          <a:p>
            <a:pPr lvl="1"/>
            <a:r>
              <a:rPr lang="en-US" dirty="0"/>
              <a:t>10 data sets with crack retardation and acceleration due to complex loadings</a:t>
            </a:r>
          </a:p>
          <a:p>
            <a:pPr lvl="1"/>
            <a:r>
              <a:rPr lang="en-US" dirty="0"/>
              <a:t> a loading block: fixed 5 MPa minimum load, two maximum loads (nominal load and overload)</a:t>
            </a:r>
          </a:p>
          <a:p>
            <a:pPr lvl="1"/>
            <a:r>
              <a:rPr lang="en-US" dirty="0"/>
              <a:t>Table shows 5 loading blocks scenario (5,000 cycles for each block)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A225B4-ABEE-4450-81AF-6923204A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Monitoring Data and Loading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76315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78AC3B-B360-49E5-B462-310E21CF2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for Huang’s model cont.</a:t>
            </a:r>
          </a:p>
          <a:p>
            <a:pPr lvl="1"/>
            <a:r>
              <a:rPr lang="en-US" dirty="0"/>
              <a:t>10 cases differ by the gradually increasing max loads by 1 MPa</a:t>
            </a:r>
          </a:p>
          <a:p>
            <a:pPr lvl="1"/>
            <a:r>
              <a:rPr lang="en-US" dirty="0"/>
              <a:t>Ex) case 1: nominal load 65 MPa &amp; overload 125 MPa lasting 5 &amp; 45 cycles</a:t>
            </a:r>
          </a:p>
          <a:p>
            <a:r>
              <a:rPr lang="en-US" dirty="0"/>
              <a:t>Retardation: the crack does not grow at all between 5000 and 15000 cycles</a:t>
            </a:r>
          </a:p>
          <a:p>
            <a:r>
              <a:rPr lang="en-US" dirty="0"/>
              <a:t>After 15000 cycles, the crack grows fast because underloads followed by overloads</a:t>
            </a:r>
          </a:p>
          <a:p>
            <a:r>
              <a:rPr lang="en-US" dirty="0"/>
              <a:t>The crack grows slowly after </a:t>
            </a:r>
            <a:br>
              <a:rPr lang="en-US" dirty="0"/>
            </a:br>
            <a:r>
              <a:rPr lang="en-US" dirty="0"/>
              <a:t>20000 cycles because the </a:t>
            </a:r>
            <a:br>
              <a:rPr lang="en-US" dirty="0"/>
            </a:br>
            <a:r>
              <a:rPr lang="en-US" dirty="0"/>
              <a:t>number of cycles for </a:t>
            </a:r>
            <a:br>
              <a:rPr lang="en-US" dirty="0"/>
            </a:br>
            <a:r>
              <a:rPr lang="en-US" dirty="0"/>
              <a:t>overloads is reduced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DC2664-04BC-4653-8269-EB493CEC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Monitoring Data and Loading Conditions</a:t>
            </a:r>
          </a:p>
        </p:txBody>
      </p:sp>
      <p:pic>
        <p:nvPicPr>
          <p:cNvPr id="5" name="그림 38">
            <a:extLst>
              <a:ext uri="{FF2B5EF4-FFF2-40B4-BE49-F238E27FC236}">
                <a16:creationId xmlns:a16="http://schemas.microsoft.com/office/drawing/2014/main" id="{617CA907-1A49-432A-B0AF-37E3B0FEB136}"/>
              </a:ext>
            </a:extLst>
          </p:cNvPr>
          <p:cNvPicPr/>
          <p:nvPr/>
        </p:nvPicPr>
        <p:blipFill rotWithShape="1">
          <a:blip r:embed="rId2"/>
          <a:srcRect l="50291"/>
          <a:stretch/>
        </p:blipFill>
        <p:spPr>
          <a:xfrm>
            <a:off x="4533900" y="3121560"/>
            <a:ext cx="4146331" cy="30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9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0E49457-4DDA-4966-ADDF-4FA17BC1B08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Noise and bias</a:t>
                </a:r>
              </a:p>
              <a:p>
                <a:pPr lvl="1"/>
                <a:r>
                  <a:rPr lang="en-US" dirty="0"/>
                  <a:t>Deterministic bias: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mm</a:t>
                </a:r>
              </a:p>
              <a:p>
                <a:pPr lvl="1"/>
                <a:r>
                  <a:rPr lang="en-US" dirty="0"/>
                  <a:t>Uniformly distributed random noise: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mm,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1, 5</m:t>
                    </m:r>
                  </m:oMath>
                </a14:m>
                <a:r>
                  <a:rPr lang="en-US" dirty="0"/>
                  <a:t>mm</a:t>
                </a:r>
              </a:p>
              <a:p>
                <a:r>
                  <a:rPr lang="en-US" dirty="0"/>
                  <a:t>Data-driven approaches: </a:t>
                </a:r>
              </a:p>
              <a:p>
                <a:pPr lvl="1"/>
                <a:r>
                  <a:rPr lang="en-US" dirty="0"/>
                  <a:t>Set 6 is prediction set for Paris model (all others are training set)</a:t>
                </a:r>
              </a:p>
              <a:p>
                <a:pPr lvl="1"/>
                <a:r>
                  <a:rPr lang="en-US" dirty="0"/>
                  <a:t>Set 8 is prediction set for Huang’s model (all others are training set)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0E49457-4DDA-4966-ADDF-4FA17BC1B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6821685-4DAB-4429-B9BD-2804A99E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Monitoring Data and Loading Conditions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7F029-D310-4D4A-A402-4C284624252A}"/>
              </a:ext>
            </a:extLst>
          </p:cNvPr>
          <p:cNvSpPr txBox="1"/>
          <p:nvPr/>
        </p:nvSpPr>
        <p:spPr>
          <a:xfrm>
            <a:off x="709448" y="3683215"/>
            <a:ext cx="8024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b=-0.003; v=0.001;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crackSimpleMeas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crackSimple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+ v*(2*rand(10,26)-1) + b;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crackHuangMeas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crackHuang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+ v*(2*rand(10,26)-1) + b;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51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Physics-based Prognostics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9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C2783F-28C0-4989-BD7D-56D71788E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Comparing physics-based prognostics algorithms for accuracy in parameter and RUL</a:t>
            </a:r>
          </a:p>
          <a:p>
            <a:r>
              <a:rPr lang="en-US" dirty="0"/>
              <a:t>focus on </a:t>
            </a:r>
            <a:r>
              <a:rPr lang="en-US" dirty="0">
                <a:solidFill>
                  <a:srgbClr val="FF0000"/>
                </a:solidFill>
              </a:rPr>
              <a:t>uncertainty and correlation</a:t>
            </a:r>
            <a:r>
              <a:rPr lang="en-US" dirty="0"/>
              <a:t> in model parameters as well as model-form errors</a:t>
            </a:r>
          </a:p>
          <a:p>
            <a:r>
              <a:rPr lang="en-US" dirty="0"/>
              <a:t>Approaches</a:t>
            </a:r>
          </a:p>
          <a:p>
            <a:pPr lvl="1"/>
            <a:r>
              <a:rPr lang="en-US" dirty="0"/>
              <a:t>likelihood: normal distribution, prior: uniform (see table in the next slide)</a:t>
            </a:r>
          </a:p>
          <a:p>
            <a:pPr lvl="1"/>
            <a:r>
              <a:rPr lang="en-US" dirty="0"/>
              <a:t>Use 5000 samples to represent distributions (NLS, BM, PF)</a:t>
            </a:r>
          </a:p>
          <a:p>
            <a:r>
              <a:rPr lang="en-US" dirty="0"/>
              <a:t>NLS</a:t>
            </a:r>
          </a:p>
          <a:p>
            <a:pPr lvl="1"/>
            <a:r>
              <a:rPr lang="en-US" dirty="0"/>
              <a:t>Identify mean and covariance </a:t>
            </a:r>
            <a:r>
              <a:rPr lang="en-US" dirty="0">
                <a:sym typeface="Wingdings" panose="05000000000000000000" pitchFamily="2" charset="2"/>
              </a:rPr>
              <a:t> t-distribution to generate 5000 samples</a:t>
            </a:r>
          </a:p>
          <a:p>
            <a:r>
              <a:rPr lang="en-US" dirty="0">
                <a:sym typeface="Wingdings" panose="05000000000000000000" pitchFamily="2" charset="2"/>
              </a:rPr>
              <a:t>BM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6250 samples from MCMC and 1250 burn-in samples removed</a:t>
            </a:r>
          </a:p>
          <a:p>
            <a:r>
              <a:rPr lang="en-US" dirty="0">
                <a:sym typeface="Wingdings" panose="05000000000000000000" pitchFamily="2" charset="2"/>
              </a:rPr>
              <a:t>PF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5000 particles from prior distribution  resampled based on weights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320385-2556-45B9-95CD-D1743905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Physics-based Algorithms</a:t>
            </a:r>
          </a:p>
        </p:txBody>
      </p:sp>
    </p:spTree>
    <p:extLst>
      <p:ext uri="{BB962C8B-B14F-4D97-AF65-F5344CB8AC3E}">
        <p14:creationId xmlns:p14="http://schemas.microsoft.com/office/powerpoint/2010/main" val="505979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72AE1D-3C7F-49C0-AF25-BE6C26B5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Distributions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BA16F-2558-4BAA-B0F6-9FF61A74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3" y="1012070"/>
            <a:ext cx="8236274" cy="51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68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48AFF3-1906-426C-8734-7C4B0C10E7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Performance of different algorithms can be evaluated based on their ability to identify model parameters</a:t>
            </a:r>
          </a:p>
          <a:p>
            <a:pPr lvl="1"/>
            <a:r>
              <a:rPr lang="en-US" dirty="0"/>
              <a:t>Focus on physics-based prognostics is how to identify model parameters accurately with a smaller number of measured data</a:t>
            </a:r>
          </a:p>
          <a:p>
            <a:r>
              <a:rPr lang="en-US" dirty="0"/>
              <a:t>Correlation between parameters is the most challenging aspects</a:t>
            </a:r>
          </a:p>
          <a:p>
            <a:pPr lvl="1"/>
            <a:r>
              <a:rPr lang="en-US" dirty="0"/>
              <a:t>Probabilistic identification of parameters (due to noise and model-form error)</a:t>
            </a:r>
          </a:p>
          <a:p>
            <a:pPr lvl="1"/>
            <a:r>
              <a:rPr lang="en-US" dirty="0"/>
              <a:t>Marginal PDF is not accurate; </a:t>
            </a:r>
            <a:r>
              <a:rPr lang="en-US" dirty="0">
                <a:solidFill>
                  <a:srgbClr val="FF0000"/>
                </a:solidFill>
              </a:rPr>
              <a:t>Joint PDF </a:t>
            </a:r>
            <a:r>
              <a:rPr lang="en-US" dirty="0"/>
              <a:t>(correlation) must be identified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Without properly identifying the correlation, the predicted RUL can be significantly different from the real one</a:t>
            </a:r>
          </a:p>
          <a:p>
            <a:r>
              <a:rPr lang="en-US" dirty="0"/>
              <a:t>Even if the accurate value of each parameter may not be identified, </a:t>
            </a:r>
            <a:r>
              <a:rPr lang="en-US" dirty="0">
                <a:solidFill>
                  <a:srgbClr val="0000CC"/>
                </a:solidFill>
              </a:rPr>
              <a:t>the RUL prediction can be reliable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 combinations of the correlated parameters can yield the same prediction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51A819-0882-48E5-9C7E-9167089D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in Prognostics</a:t>
            </a:r>
          </a:p>
        </p:txBody>
      </p:sp>
    </p:spTree>
    <p:extLst>
      <p:ext uri="{BB962C8B-B14F-4D97-AF65-F5344CB8AC3E}">
        <p14:creationId xmlns:p14="http://schemas.microsoft.com/office/powerpoint/2010/main" val="376469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F63B698-FA38-4189-98BE-FE841E22880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Paris model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strongly correlated</a:t>
                </a:r>
              </a:p>
              <a:p>
                <a:pPr lvl="1"/>
                <a:r>
                  <a:rPr lang="en-US" dirty="0"/>
                  <a:t>They can be identified with their correlation rather than individual values</a:t>
                </a:r>
              </a:p>
              <a:p>
                <a:pPr lvl="1"/>
                <a:r>
                  <a:rPr lang="en-US" dirty="0"/>
                  <a:t>For a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multiple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can yield</a:t>
                </a:r>
                <a:br>
                  <a:rPr lang="en-US" dirty="0"/>
                </a:br>
                <a:r>
                  <a:rPr lang="en-US" dirty="0"/>
                  <a:t>the same growth rate</a:t>
                </a:r>
              </a:p>
              <a:p>
                <a:pPr lvl="1"/>
                <a:r>
                  <a:rPr lang="en-US" dirty="0"/>
                  <a:t>How can the change in correlation</a:t>
                </a:r>
                <a:br>
                  <a:rPr lang="en-US" dirty="0"/>
                </a:br>
                <a:r>
                  <a:rPr lang="en-US" dirty="0"/>
                  <a:t>affect predictions</a:t>
                </a:r>
              </a:p>
              <a:p>
                <a:r>
                  <a:rPr lang="en-US" dirty="0"/>
                  <a:t>Paris model (logarithm)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F63B698-FA38-4189-98BE-FE841E228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503457B-9633-4158-A9B8-C58F8A15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between Model Parameters</a:t>
            </a:r>
          </a:p>
        </p:txBody>
      </p:sp>
      <p:pic>
        <p:nvPicPr>
          <p:cNvPr id="4" name="그림 37">
            <a:extLst>
              <a:ext uri="{FF2B5EF4-FFF2-40B4-BE49-F238E27FC236}">
                <a16:creationId xmlns:a16="http://schemas.microsoft.com/office/drawing/2014/main" id="{56EBA26C-34A1-4093-9778-54B69F43AF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3" t="-327" b="-2283"/>
          <a:stretch>
            <a:fillRect/>
          </a:stretch>
        </p:blipFill>
        <p:spPr bwMode="auto">
          <a:xfrm>
            <a:off x="5193807" y="1666116"/>
            <a:ext cx="3645393" cy="28631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5C90F3-7432-49D0-A6CF-F2F29F7551A3}"/>
                  </a:ext>
                </a:extLst>
              </p:cNvPr>
              <p:cNvSpPr txBox="1"/>
              <p:nvPr/>
            </p:nvSpPr>
            <p:spPr>
              <a:xfrm>
                <a:off x="833082" y="3552031"/>
                <a:ext cx="3644972" cy="8070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5C90F3-7432-49D0-A6CF-F2F29F755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82" y="3552031"/>
                <a:ext cx="3644972" cy="807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781980-BA3C-4BD3-94BB-6B5B4EF67DE4}"/>
                  </a:ext>
                </a:extLst>
              </p:cNvPr>
              <p:cNvSpPr txBox="1"/>
              <p:nvPr/>
            </p:nvSpPr>
            <p:spPr>
              <a:xfrm>
                <a:off x="833082" y="4529309"/>
                <a:ext cx="4322530" cy="8070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true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781980-BA3C-4BD3-94BB-6B5B4EF67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82" y="4529309"/>
                <a:ext cx="4322530" cy="807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65ABE5D1-8E4E-4EDC-9132-19ECE45456E1}"/>
              </a:ext>
            </a:extLst>
          </p:cNvPr>
          <p:cNvSpPr/>
          <p:nvPr/>
        </p:nvSpPr>
        <p:spPr>
          <a:xfrm>
            <a:off x="304800" y="5616052"/>
            <a:ext cx="404884" cy="245659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C8F639-500E-4FAA-9CFA-05EE9173F5A9}"/>
                  </a:ext>
                </a:extLst>
              </p:cNvPr>
              <p:cNvSpPr txBox="1"/>
              <p:nvPr/>
            </p:nvSpPr>
            <p:spPr>
              <a:xfrm>
                <a:off x="871617" y="5515736"/>
                <a:ext cx="4563942" cy="46474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C8F639-500E-4FAA-9CFA-05EE9173F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17" y="5515736"/>
                <a:ext cx="4563942" cy="464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66CF7B-46AD-42FD-A260-6D71690B6E6F}"/>
                  </a:ext>
                </a:extLst>
              </p:cNvPr>
              <p:cNvSpPr txBox="1"/>
              <p:nvPr/>
            </p:nvSpPr>
            <p:spPr>
              <a:xfrm>
                <a:off x="5949544" y="5415715"/>
                <a:ext cx="21339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Linear relationship </a:t>
                </a:r>
                <a:br>
                  <a:rPr lang="en-US" dirty="0"/>
                </a:br>
                <a:r>
                  <a:rPr lang="en-US" dirty="0"/>
                  <a:t>b/w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66CF7B-46AD-42FD-A260-6D71690B6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44" y="5415715"/>
                <a:ext cx="2133918" cy="646331"/>
              </a:xfrm>
              <a:prstGeom prst="rect">
                <a:avLst/>
              </a:prstGeom>
              <a:blipFill>
                <a:blip r:embed="rId7"/>
                <a:stretch>
                  <a:fillRect l="-2571" t="-4717" r="-14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438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4">
            <a:extLst>
              <a:ext uri="{FF2B5EF4-FFF2-40B4-BE49-F238E27FC236}">
                <a16:creationId xmlns:a16="http://schemas.microsoft.com/office/drawing/2014/main" id="{594141E5-812B-430C-AC28-01F1D6178D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9884" y="784390"/>
            <a:ext cx="3378582" cy="27230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ED03CC9-D7A3-4BEC-B0FC-13F012846C3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Correlation gradually changes as crack grows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there is no deterministic relationship between </a:t>
                </a:r>
                <a:br>
                  <a:rPr lang="en-US" dirty="0"/>
                </a:br>
                <a:r>
                  <a:rPr lang="en-US" dirty="0"/>
                  <a:t>parameters, and the relationship </a:t>
                </a:r>
                <a:r>
                  <a:rPr lang="en-US" dirty="0">
                    <a:solidFill>
                      <a:srgbClr val="FF0000"/>
                    </a:solidFill>
                  </a:rPr>
                  <a:t>evolves</a:t>
                </a:r>
                <a:r>
                  <a:rPr lang="en-US" dirty="0"/>
                  <a:t> as </a:t>
                </a:r>
                <a:br>
                  <a:rPr lang="en-US" dirty="0"/>
                </a:br>
                <a:r>
                  <a:rPr lang="en-US" dirty="0"/>
                  <a:t>the crack size increases</a:t>
                </a:r>
              </a:p>
              <a:p>
                <a:pPr lvl="1"/>
                <a:r>
                  <a:rPr lang="en-US" dirty="0"/>
                  <a:t>The slope changes </a:t>
                </a:r>
                <a:r>
                  <a:rPr lang="en-US" dirty="0" err="1"/>
                  <a:t>w.r.t.</a:t>
                </a:r>
                <a:r>
                  <a:rPr lang="en-US" dirty="0"/>
                  <a:t> the true value</a:t>
                </a:r>
              </a:p>
              <a:p>
                <a:pPr lvl="1"/>
                <a:r>
                  <a:rPr lang="en-US" dirty="0"/>
                  <a:t>the true parameters can eventually be identified </a:t>
                </a:r>
                <a:br>
                  <a:rPr lang="en-US" dirty="0"/>
                </a:br>
                <a:r>
                  <a:rPr lang="en-US" dirty="0"/>
                  <a:t>since the correlation converges to the true value </a:t>
                </a:r>
                <a:br>
                  <a:rPr lang="en-US" dirty="0"/>
                </a:br>
                <a:r>
                  <a:rPr lang="en-US" dirty="0"/>
                  <a:t>by intersecting many correlation lines </a:t>
                </a:r>
              </a:p>
              <a:p>
                <a:r>
                  <a:rPr lang="en-US" dirty="0"/>
                  <a:t>True parameters can be obtained with only </a:t>
                </a:r>
                <a:br>
                  <a:rPr lang="en-US" dirty="0"/>
                </a:br>
                <a:r>
                  <a:rPr lang="en-US" dirty="0"/>
                  <a:t>three exact degradation data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=3.8,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=−22.6204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Very small covariance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ED03CC9-D7A3-4BEC-B0FC-13F012846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643" t="-428" b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385591F-5829-42EA-95B5-8CE69506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between Model Parameters cont.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21EDC1-9FBF-4BCF-A170-56B7D15F55AE}"/>
              </a:ext>
            </a:extLst>
          </p:cNvPr>
          <p:cNvGrpSpPr/>
          <p:nvPr/>
        </p:nvGrpSpPr>
        <p:grpSpPr>
          <a:xfrm>
            <a:off x="946680" y="1155275"/>
            <a:ext cx="4563942" cy="464743"/>
            <a:chOff x="946680" y="1155275"/>
            <a:chExt cx="4563942" cy="4647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960C47-9F86-49CE-8662-930526E2AD54}"/>
                </a:ext>
              </a:extLst>
            </p:cNvPr>
            <p:cNvSpPr/>
            <p:nvPr/>
          </p:nvSpPr>
          <p:spPr>
            <a:xfrm>
              <a:off x="4947313" y="1155275"/>
              <a:ext cx="443553" cy="46474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3B7CCCE-1254-467E-8550-3EAE274B6A41}"/>
                    </a:ext>
                  </a:extLst>
                </p:cNvPr>
                <p:cNvSpPr txBox="1"/>
                <p:nvPr/>
              </p:nvSpPr>
              <p:spPr>
                <a:xfrm>
                  <a:off x="946680" y="1155275"/>
                  <a:ext cx="4563942" cy="464743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91440" tIns="91440" rIns="91440" bIns="9144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true</m:t>
                                </m:r>
                              </m:sub>
                            </m:sSub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true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3B7CCCE-1254-467E-8550-3EAE274B6A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680" y="1155275"/>
                  <a:ext cx="4563942" cy="464743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93EFF4-78EA-458B-B404-41956427950D}"/>
                  </a:ext>
                </a:extLst>
              </p:cNvPr>
              <p:cNvSpPr txBox="1"/>
              <p:nvPr/>
            </p:nvSpPr>
            <p:spPr>
              <a:xfrm>
                <a:off x="862797" y="4753382"/>
                <a:ext cx="4084516" cy="753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pt-BR" sz="1600" dirty="0"/>
                                  <m:t>0.010000000000000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pt-BR" sz="1600" dirty="0"/>
                                  <m:t>0.010286799119103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pt-BR" sz="1600" dirty="0"/>
                                  <m:t>0.010589640425939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93EFF4-78EA-458B-B404-419564279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97" y="4753382"/>
                <a:ext cx="4084516" cy="753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2">
            <a:extLst>
              <a:ext uri="{FF2B5EF4-FFF2-40B4-BE49-F238E27FC236}">
                <a16:creationId xmlns:a16="http://schemas.microsoft.com/office/drawing/2014/main" id="{93C7E42D-03CC-40A0-AE7F-74EF3DE9312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94" y="3432409"/>
            <a:ext cx="3412676" cy="25581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96FA5A-0263-4D03-A803-DD1177010C3C}"/>
                  </a:ext>
                </a:extLst>
              </p:cNvPr>
              <p:cNvSpPr txBox="1"/>
              <p:nvPr/>
            </p:nvSpPr>
            <p:spPr>
              <a:xfrm>
                <a:off x="3210637" y="5971274"/>
                <a:ext cx="35894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.1825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−0.4746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−0.4746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1.2339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96FA5A-0263-4D03-A803-DD117701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37" y="5971274"/>
                <a:ext cx="358944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327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69DD35-90EB-4589-B259-91E8A7AD0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data include noise, the linear relationship cannot be obtained</a:t>
            </a:r>
          </a:p>
          <a:p>
            <a:pPr lvl="1"/>
            <a:r>
              <a:rPr lang="en-US" dirty="0"/>
              <a:t>Measurement at 2 different cycles </a:t>
            </a:r>
            <a:r>
              <a:rPr lang="en-US" dirty="0">
                <a:sym typeface="Wingdings" panose="05000000000000000000" pitchFamily="2" charset="2"/>
              </a:rPr>
              <a:t> 2 different slopes</a:t>
            </a:r>
          </a:p>
          <a:p>
            <a:r>
              <a:rPr lang="en-US" dirty="0">
                <a:sym typeface="Wingdings" panose="05000000000000000000" pitchFamily="2" charset="2"/>
              </a:rPr>
              <a:t>No noise case: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intersection of two lines can identify the true model parameters</a:t>
            </a:r>
          </a:p>
          <a:p>
            <a:r>
              <a:rPr lang="en-US" dirty="0">
                <a:sym typeface="Wingdings" panose="05000000000000000000" pitchFamily="2" charset="2"/>
              </a:rPr>
              <a:t>Noisy data case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Due to uncertainty, line thickness is proportional to the level of noise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Intersection is an area, not a point  uncertainty in the identified parameters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Uncertainty increases when the level of noise is large and when the two slopes are not much different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23CC84-1511-4B18-A703-D03BAAE8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between Model Parameters cont.</a:t>
            </a:r>
          </a:p>
        </p:txBody>
      </p:sp>
      <p:pic>
        <p:nvPicPr>
          <p:cNvPr id="4" name="그림 28">
            <a:extLst>
              <a:ext uri="{FF2B5EF4-FFF2-40B4-BE49-F238E27FC236}">
                <a16:creationId xmlns:a16="http://schemas.microsoft.com/office/drawing/2014/main" id="{9AD32ECC-BEBD-4604-95F9-AA122981F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" y="4555237"/>
            <a:ext cx="2743200" cy="1845563"/>
          </a:xfrm>
          <a:prstGeom prst="rect">
            <a:avLst/>
          </a:prstGeom>
        </p:spPr>
      </p:pic>
      <p:pic>
        <p:nvPicPr>
          <p:cNvPr id="5" name="그림 29">
            <a:extLst>
              <a:ext uri="{FF2B5EF4-FFF2-40B4-BE49-F238E27FC236}">
                <a16:creationId xmlns:a16="http://schemas.microsoft.com/office/drawing/2014/main" id="{7C51B612-56E1-4E4A-BAA8-A8B24D667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56533"/>
            <a:ext cx="2743200" cy="1842970"/>
          </a:xfrm>
          <a:prstGeom prst="rect">
            <a:avLst/>
          </a:prstGeom>
        </p:spPr>
      </p:pic>
      <p:pic>
        <p:nvPicPr>
          <p:cNvPr id="6" name="그림 31">
            <a:extLst>
              <a:ext uri="{FF2B5EF4-FFF2-40B4-BE49-F238E27FC236}">
                <a16:creationId xmlns:a16="http://schemas.microsoft.com/office/drawing/2014/main" id="{42FB5BB1-4645-4952-B81D-48FF5DC71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37" y="4558020"/>
            <a:ext cx="2743200" cy="183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08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4F782F0-6A0A-4636-AFE5-3DFA69CA99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Sensitivity of parameter identification (small noise case)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.0100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0.0103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0.0106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: rounding error at 4th significant digit</a:t>
                </a:r>
              </a:p>
              <a:p>
                <a:pPr lvl="1"/>
                <a:r>
                  <a:rPr lang="en-US" dirty="0"/>
                  <a:t>Even if the measured data have very small errors, the identified parameters are distributed in a very wide range.</a:t>
                </a:r>
              </a:p>
              <a:p>
                <a:pPr lvl="1"/>
                <a:r>
                  <a:rPr lang="en-US" dirty="0"/>
                  <a:t>because only three data are used, and the slopes of correlation lines are very close to each other (the crack does not grow much during the three cycles)</a:t>
                </a:r>
              </a:p>
              <a:p>
                <a:pPr lvl="1"/>
                <a:r>
                  <a:rPr lang="en-US" dirty="0"/>
                  <a:t>Too wide 90% PI, and median failed to follow the true degradation</a:t>
                </a:r>
              </a:p>
              <a:p>
                <a:pPr lvl="1"/>
                <a:r>
                  <a:rPr lang="en-US" dirty="0"/>
                  <a:t>more data are required to identify the correlation well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4F782F0-6A0A-4636-AFE5-3DFA69CA9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730AC39-6C24-4A2C-B88B-EC381206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between Model Parameters cont.</a:t>
            </a:r>
          </a:p>
        </p:txBody>
      </p:sp>
      <p:pic>
        <p:nvPicPr>
          <p:cNvPr id="4" name="그림 25">
            <a:extLst>
              <a:ext uri="{FF2B5EF4-FFF2-40B4-BE49-F238E27FC236}">
                <a16:creationId xmlns:a16="http://schemas.microsoft.com/office/drawing/2014/main" id="{3F0D85B8-52AD-49CC-900C-74C456F36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8" y="3827054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16">
            <a:extLst>
              <a:ext uri="{FF2B5EF4-FFF2-40B4-BE49-F238E27FC236}">
                <a16:creationId xmlns:a16="http://schemas.microsoft.com/office/drawing/2014/main" id="{A24DC031-38B5-45DF-B03B-D04EDCE307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827054"/>
            <a:ext cx="3200400" cy="2399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11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5ED36-CE5E-48AC-A9F8-73844C8E7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Study on attributes of 5 prognostics algorithms</a:t>
            </a:r>
          </a:p>
          <a:p>
            <a:r>
              <a:rPr lang="en-US" dirty="0"/>
              <a:t>To provide guidelines so that the readers can choose an appropriate algorithm for their field of application</a:t>
            </a:r>
          </a:p>
          <a:p>
            <a:r>
              <a:rPr lang="en-US" dirty="0"/>
              <a:t>We will use simple and complex crack growth problems</a:t>
            </a:r>
          </a:p>
          <a:p>
            <a:r>
              <a:rPr lang="en-US" dirty="0"/>
              <a:t>advantages and disadvantages are discussed based on the logic of each algorithm</a:t>
            </a:r>
          </a:p>
          <a:p>
            <a:r>
              <a:rPr lang="en-US" dirty="0"/>
              <a:t>different prognostics algorithms have different characteristics</a:t>
            </a:r>
          </a:p>
          <a:p>
            <a:pPr lvl="1"/>
            <a:r>
              <a:rPr lang="en-US" dirty="0"/>
              <a:t>Total form: use an explicit form of degradation as a function of model parameters, loading/usage condition and time/cycle</a:t>
            </a:r>
          </a:p>
          <a:p>
            <a:pPr lvl="1"/>
            <a:r>
              <a:rPr lang="en-US" dirty="0"/>
              <a:t>Rate form: use a differential equation form of degradation model, where degradation level can be obtained by integrating the differential equation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20F65-0272-4514-BFE9-55474D96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Goal</a:t>
            </a:r>
          </a:p>
        </p:txBody>
      </p:sp>
    </p:spTree>
    <p:extLst>
      <p:ext uri="{BB962C8B-B14F-4D97-AF65-F5344CB8AC3E}">
        <p14:creationId xmlns:p14="http://schemas.microsoft.com/office/powerpoint/2010/main" val="4073526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2927E7F-31FC-4FE7-85EA-EA1891251CE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Black line: with correct loading</a:t>
                </a:r>
              </a:p>
              <a:p>
                <a:r>
                  <a:rPr lang="en-US" dirty="0"/>
                  <a:t>Red line: with smaller loading </a:t>
                </a:r>
              </a:p>
              <a:p>
                <a:r>
                  <a:rPr lang="en-US" dirty="0"/>
                  <a:t>A smaller loading leads to a larger</a:t>
                </a:r>
                <a:br>
                  <a:rPr lang="en-US" dirty="0"/>
                </a:br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dirty="0"/>
                  <a:t> are negatively correlated</a:t>
                </a:r>
              </a:p>
              <a:p>
                <a:r>
                  <a:rPr lang="en-US" dirty="0"/>
                  <a:t>prediction results from physics-based </a:t>
                </a:r>
                <a:br>
                  <a:rPr lang="en-US" dirty="0"/>
                </a:br>
                <a:r>
                  <a:rPr lang="en-US" dirty="0"/>
                  <a:t>approaches can be accurate even under </a:t>
                </a:r>
                <a:br>
                  <a:rPr lang="en-US" dirty="0"/>
                </a:br>
                <a:r>
                  <a:rPr lang="en-US" dirty="0"/>
                  <a:t>incorrect loadings because the model parameters </a:t>
                </a:r>
                <a:br>
                  <a:rPr lang="en-US" dirty="0"/>
                </a:br>
                <a:r>
                  <a:rPr lang="en-US" dirty="0"/>
                  <a:t>are updated to the </a:t>
                </a:r>
                <a:r>
                  <a:rPr lang="en-US" dirty="0">
                    <a:solidFill>
                      <a:srgbClr val="FF0000"/>
                    </a:solidFill>
                  </a:rPr>
                  <a:t>equivalent parameters </a:t>
                </a:r>
                <a:r>
                  <a:rPr lang="en-US" dirty="0"/>
                  <a:t>to the incorrect loading 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2927E7F-31FC-4FE7-85EA-EA1891251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E95B928-9434-4EE4-BAE1-9BAF4A11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b/w Parameters and Loading</a:t>
            </a:r>
          </a:p>
        </p:txBody>
      </p:sp>
      <p:pic>
        <p:nvPicPr>
          <p:cNvPr id="4" name="그림 9241">
            <a:extLst>
              <a:ext uri="{FF2B5EF4-FFF2-40B4-BE49-F238E27FC236}">
                <a16:creationId xmlns:a16="http://schemas.microsoft.com/office/drawing/2014/main" id="{C3652CDA-1395-494A-9C21-F534C2CBB6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"/>
          <a:stretch/>
        </p:blipFill>
        <p:spPr bwMode="auto">
          <a:xfrm>
            <a:off x="5860930" y="611187"/>
            <a:ext cx="3200400" cy="2616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F23FB0-2D65-4B0B-A968-88B73DADC241}"/>
                  </a:ext>
                </a:extLst>
              </p:cNvPr>
              <p:cNvSpPr txBox="1"/>
              <p:nvPr/>
            </p:nvSpPr>
            <p:spPr>
              <a:xfrm>
                <a:off x="635190" y="4436280"/>
                <a:ext cx="3644972" cy="8070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F23FB0-2D65-4B0B-A968-88B73DADC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90" y="4436280"/>
                <a:ext cx="3644972" cy="807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FB1971-0DA4-4491-8BCC-712A0B717A8B}"/>
                  </a:ext>
                </a:extLst>
              </p:cNvPr>
              <p:cNvSpPr txBox="1"/>
              <p:nvPr/>
            </p:nvSpPr>
            <p:spPr>
              <a:xfrm>
                <a:off x="635190" y="5243013"/>
                <a:ext cx="3803157" cy="8070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FB1971-0DA4-4491-8BCC-712A0B717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90" y="5243013"/>
                <a:ext cx="3803157" cy="807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B99CCF6-7BA3-45EB-A0E6-039F342B591F}"/>
              </a:ext>
            </a:extLst>
          </p:cNvPr>
          <p:cNvSpPr/>
          <p:nvPr/>
        </p:nvSpPr>
        <p:spPr>
          <a:xfrm>
            <a:off x="4653769" y="5114257"/>
            <a:ext cx="404884" cy="245659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AA21CC-56A9-48AC-94C8-64AA95BA33D4}"/>
                  </a:ext>
                </a:extLst>
              </p:cNvPr>
              <p:cNvSpPr txBox="1"/>
              <p:nvPr/>
            </p:nvSpPr>
            <p:spPr>
              <a:xfrm>
                <a:off x="5477737" y="4717975"/>
                <a:ext cx="3013967" cy="807016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AA21CC-56A9-48AC-94C8-64AA95BA3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37" y="4717975"/>
                <a:ext cx="3013967" cy="8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923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95C22D1-CA22-4FA7-8169-04802F845AC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Use dataset 10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MPa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a wrong load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=65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Prognostics using NLS</a:t>
                </a:r>
              </a:p>
              <a:p>
                <a:pPr lvl="1"/>
                <a:r>
                  <a:rPr lang="en-US" dirty="0"/>
                  <a:t>Overestimating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dirty="0"/>
                  <a:t>, but degradation follows the true one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95C22D1-CA22-4FA7-8169-04802F845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A97805-5475-4685-97B8-2E43580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b/w Parameters and Loading cont.</a:t>
            </a:r>
          </a:p>
        </p:txBody>
      </p:sp>
      <p:pic>
        <p:nvPicPr>
          <p:cNvPr id="4" name="그림 32">
            <a:extLst>
              <a:ext uri="{FF2B5EF4-FFF2-40B4-BE49-F238E27FC236}">
                <a16:creationId xmlns:a16="http://schemas.microsoft.com/office/drawing/2014/main" id="{0B66E7E7-C55A-454A-8C00-35835227F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92" y="3635985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33">
            <a:extLst>
              <a:ext uri="{FF2B5EF4-FFF2-40B4-BE49-F238E27FC236}">
                <a16:creationId xmlns:a16="http://schemas.microsoft.com/office/drawing/2014/main" id="{66DA3B04-E6F9-404E-BC3D-8ECC209E3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51" y="3635985"/>
            <a:ext cx="3200400" cy="2399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462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7DECEEA-E302-4DFD-A1F6-19042675A60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Correlation b/w load &amp; parameter can be used for </a:t>
                </a:r>
                <a:r>
                  <a:rPr lang="en-US" dirty="0">
                    <a:solidFill>
                      <a:srgbClr val="FF0000"/>
                    </a:solidFill>
                  </a:rPr>
                  <a:t>compensating model-form error</a:t>
                </a:r>
              </a:p>
              <a:p>
                <a:pPr lvl="1"/>
                <a:r>
                  <a:rPr lang="en-US" dirty="0"/>
                  <a:t>the actual behavior of degradation is different from the physical model due to simplifications and assumptions in the physical model</a:t>
                </a:r>
              </a:p>
              <a:p>
                <a:pPr lvl="1"/>
                <a:r>
                  <a:rPr lang="en-US" dirty="0"/>
                  <a:t>The error in model-form is often transferred to an error in loading conditions</a:t>
                </a:r>
              </a:p>
              <a:p>
                <a:r>
                  <a:rPr lang="en-US" dirty="0"/>
                  <a:t>Ex) Paris model with finite plate</a:t>
                </a:r>
              </a:p>
              <a:p>
                <a:pPr lvl="1"/>
                <a:r>
                  <a:rPr lang="en-US" dirty="0"/>
                  <a:t>Correct stress intensity factor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: apparent stress intensity factor,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correction factor</a:t>
                </a:r>
              </a:p>
              <a:p>
                <a:pPr lvl="1"/>
                <a:r>
                  <a:rPr lang="en-US" dirty="0"/>
                  <a:t>The error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will be compensated by identifying equivalent parameters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7DECEEA-E302-4DFD-A1F6-19042675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7124A17-E9B2-4C29-883C-57C8D887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Compensating for Model-Form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7C9A3F-AE3B-4E55-AD1A-F07AF9F98757}"/>
                  </a:ext>
                </a:extLst>
              </p:cNvPr>
              <p:cNvSpPr txBox="1"/>
              <p:nvPr/>
            </p:nvSpPr>
            <p:spPr>
              <a:xfrm>
                <a:off x="3975811" y="3084394"/>
                <a:ext cx="1192378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7C9A3F-AE3B-4E55-AD1A-F07AF9F98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811" y="3084394"/>
                <a:ext cx="1192378" cy="276999"/>
              </a:xfrm>
              <a:prstGeom prst="rect">
                <a:avLst/>
              </a:prstGeom>
              <a:blipFill>
                <a:blip r:embed="rId3"/>
                <a:stretch>
                  <a:fillRect l="-3030" r="-3030" b="-638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26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E86B18-91EA-452E-80E7-10B84AAD8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capability of compensating error in loading condition by identifying equivalent model parameters is limited to the case when the correction factor remains </a:t>
            </a:r>
            <a:r>
              <a:rPr lang="en-US" dirty="0">
                <a:solidFill>
                  <a:srgbClr val="FF0000"/>
                </a:solidFill>
              </a:rPr>
              <a:t>constant</a:t>
            </a:r>
          </a:p>
          <a:p>
            <a:pPr lvl="1"/>
            <a:r>
              <a:rPr lang="en-US" dirty="0"/>
              <a:t>the correction factor is a function of crack size, and it will evolve as the crack grows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CF158-6C21-4529-9E0A-20956DC1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 Factor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8795F-C384-4304-9845-52C7349454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4" y="2493104"/>
            <a:ext cx="4781544" cy="3593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934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C41BCCA-1547-4868-85E8-3A289D99C51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Bias in data: sensor calibration error, unknown crack location, inclined crack orientation</a:t>
                </a:r>
              </a:p>
              <a:p>
                <a:r>
                  <a:rPr lang="en-US" dirty="0"/>
                  <a:t>Bias in measured data can be handled in physics-based approaches but not in data-driven approaches</a:t>
                </a:r>
              </a:p>
              <a:p>
                <a:pPr lvl="1"/>
                <a:r>
                  <a:rPr lang="en-US" dirty="0"/>
                  <a:t>Constant bias won’t affect data-drive approaches</a:t>
                </a:r>
              </a:p>
              <a:p>
                <a:r>
                  <a:rPr lang="en-US" dirty="0"/>
                  <a:t>The bias can play an important role in physics-based method</a:t>
                </a:r>
              </a:p>
              <a:p>
                <a:pPr lvl="1"/>
                <a:r>
                  <a:rPr lang="en-US" dirty="0"/>
                  <a:t>Positive bias: overestimating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underestimate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order to identify bias, it is necessary to include it as a parameter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C41BCCA-1547-4868-85E8-3A289D99C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BEF3E0E-68E0-4459-A25D-FB3E53C4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b/w Initial Crack Size and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655049-DE05-4CD9-AAB8-BA059870362A}"/>
                  </a:ext>
                </a:extLst>
              </p:cNvPr>
              <p:cNvSpPr txBox="1"/>
              <p:nvPr/>
            </p:nvSpPr>
            <p:spPr>
              <a:xfrm>
                <a:off x="3138986" y="4183039"/>
                <a:ext cx="1807225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45720" rIns="91440" bIns="457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655049-DE05-4CD9-AAB8-BA0598703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86" y="4183039"/>
                <a:ext cx="18072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CF0CB2-030C-4B65-9ED7-0D91A9CBE54F}"/>
                  </a:ext>
                </a:extLst>
              </p:cNvPr>
              <p:cNvSpPr txBox="1"/>
              <p:nvPr/>
            </p:nvSpPr>
            <p:spPr>
              <a:xfrm>
                <a:off x="797385" y="4854181"/>
                <a:ext cx="6761082" cy="104009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CF0CB2-030C-4B65-9ED7-0D91A9CBE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85" y="4854181"/>
                <a:ext cx="6761082" cy="1040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937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8FCC4FA-0231-428C-9D84-DE0FBAC1714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bias is correlated with the initial crack size</a:t>
                </a:r>
              </a:p>
              <a:p>
                <a:r>
                  <a:rPr lang="en-US" dirty="0"/>
                  <a:t>Assume no noise in data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 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</m:oMath>
                </a14:m>
                <a:r>
                  <a:rPr lang="en-US" dirty="0"/>
                  <a:t>, infinitely possible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linear correlation</a:t>
                </a:r>
                <a:endParaRPr lang="en-US" dirty="0"/>
              </a:p>
              <a:p>
                <a:r>
                  <a:rPr lang="en-US" dirty="0"/>
                  <a:t>Ex)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known,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dirty="0"/>
                  <a:t>, use 2 exact data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NLS identified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8FCC4FA-0231-428C-9D84-DE0FBAC17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2DA05EF-26F6-46EB-BB50-03162808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b/w Initial Crack Size and Bias cont.</a:t>
            </a:r>
          </a:p>
        </p:txBody>
      </p:sp>
      <p:pic>
        <p:nvPicPr>
          <p:cNvPr id="4" name="그림 34">
            <a:extLst>
              <a:ext uri="{FF2B5EF4-FFF2-40B4-BE49-F238E27FC236}">
                <a16:creationId xmlns:a16="http://schemas.microsoft.com/office/drawing/2014/main" id="{2BD92AAA-BCEE-4BCA-9104-FAE50AAD0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3" y="4001728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35">
            <a:extLst>
              <a:ext uri="{FF2B5EF4-FFF2-40B4-BE49-F238E27FC236}">
                <a16:creationId xmlns:a16="http://schemas.microsoft.com/office/drawing/2014/main" id="{231E1037-0E60-419F-9D27-BE7C0814E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34" y="4001728"/>
            <a:ext cx="3200400" cy="23990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ED962-4E1C-438D-8569-4AFC88074004}"/>
              </a:ext>
            </a:extLst>
          </p:cNvPr>
          <p:cNvSpPr txBox="1"/>
          <p:nvPr/>
        </p:nvSpPr>
        <p:spPr>
          <a:xfrm>
            <a:off x="1212156" y="3817062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bias correction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75CCB-6F1F-4C2B-8EEB-274F3EA6C6B4}"/>
              </a:ext>
            </a:extLst>
          </p:cNvPr>
          <p:cNvSpPr txBox="1"/>
          <p:nvPr/>
        </p:nvSpPr>
        <p:spPr>
          <a:xfrm>
            <a:off x="5244046" y="381706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bias correction</a:t>
            </a:r>
          </a:p>
        </p:txBody>
      </p:sp>
    </p:spTree>
    <p:extLst>
      <p:ext uri="{BB962C8B-B14F-4D97-AF65-F5344CB8AC3E}">
        <p14:creationId xmlns:p14="http://schemas.microsoft.com/office/powerpoint/2010/main" val="2940038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F9E5488-45A2-47FF-9BCF-DB63F3703DB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Prior information: preexisting knowledge for unknown parameters</a:t>
                </a:r>
              </a:p>
              <a:p>
                <a:pPr lvl="1"/>
                <a:r>
                  <a:rPr lang="en-US" dirty="0"/>
                  <a:t>expert’s opinion, previous experience or knowledge from similar systems</a:t>
                </a:r>
              </a:p>
              <a:p>
                <a:pPr lvl="1"/>
                <a:r>
                  <a:rPr lang="en-US" dirty="0"/>
                  <a:t>Ex) Initial crack size: estimated from traditional NDT</a:t>
                </a:r>
              </a:p>
              <a:p>
                <a:pPr lvl="1"/>
                <a:r>
                  <a:rPr lang="en-US" dirty="0"/>
                  <a:t>Ex) bias: measurement error from known crack size</a:t>
                </a:r>
              </a:p>
              <a:p>
                <a:pPr lvl="1"/>
                <a:r>
                  <a:rPr lang="en-US" dirty="0"/>
                  <a:t>Ex) Model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from lab tests</a:t>
                </a:r>
              </a:p>
              <a:p>
                <a:r>
                  <a:rPr lang="en-US" dirty="0"/>
                  <a:t>Regression-based methods (LS, NLS)</a:t>
                </a:r>
              </a:p>
              <a:p>
                <a:pPr lvl="1"/>
                <a:r>
                  <a:rPr lang="en-US" dirty="0"/>
                  <a:t>Frequentist’s method, only observed information is used, no prior information</a:t>
                </a:r>
              </a:p>
              <a:p>
                <a:r>
                  <a:rPr lang="en-US" dirty="0"/>
                  <a:t>Bayesian-based methods (BM, PF)</a:t>
                </a:r>
              </a:p>
              <a:p>
                <a:pPr lvl="1"/>
                <a:r>
                  <a:rPr lang="en-US" dirty="0"/>
                  <a:t>Use prior (subjective) information, prior PDF</a:t>
                </a:r>
              </a:p>
              <a:p>
                <a:pPr lvl="1"/>
                <a:r>
                  <a:rPr lang="en-US" dirty="0"/>
                  <a:t>Without prior, BM is equivalent to maximum likelihood estimate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F9E5488-45A2-47FF-9BCF-DB63F3703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975F05D-408B-48D4-8BA4-C56DB627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Information</a:t>
            </a:r>
          </a:p>
        </p:txBody>
      </p:sp>
    </p:spTree>
    <p:extLst>
      <p:ext uri="{BB962C8B-B14F-4D97-AF65-F5344CB8AC3E}">
        <p14:creationId xmlns:p14="http://schemas.microsoft.com/office/powerpoint/2010/main" val="211223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9FF4B7-5367-47FE-B3B0-0A4DDA369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Performance of Bayesian inference </a:t>
            </a:r>
          </a:p>
          <a:p>
            <a:pPr lvl="1"/>
            <a:r>
              <a:rPr lang="en-US" dirty="0"/>
              <a:t>depends on the uncertainty in prior and the variability in measured data</a:t>
            </a:r>
          </a:p>
          <a:p>
            <a:pPr lvl="1"/>
            <a:r>
              <a:rPr lang="en-US" dirty="0"/>
              <a:t>Small uncertainty in the prior: measurement data may not contribute to improving the uncertainty in the posterior distribution (the prior distribution contributes the most to the posterior distribution)</a:t>
            </a:r>
          </a:p>
          <a:p>
            <a:pPr lvl="1"/>
            <a:r>
              <a:rPr lang="en-US" dirty="0"/>
              <a:t>Small variability in measured data: not much use for the prior (the posterior distribution is dominated by measured data)</a:t>
            </a:r>
          </a:p>
          <a:p>
            <a:r>
              <a:rPr lang="en-US" dirty="0"/>
              <a:t>Effect of the prior distribution</a:t>
            </a:r>
          </a:p>
          <a:p>
            <a:pPr lvl="1"/>
            <a:r>
              <a:rPr lang="en-US" dirty="0"/>
              <a:t>If the uncertainty in prior is small and it covers the true value of parameter, the prior can help accelerating the convergence of the posterior distribution</a:t>
            </a:r>
          </a:p>
          <a:p>
            <a:pPr lvl="1"/>
            <a:r>
              <a:rPr lang="en-US" dirty="0"/>
              <a:t>If the uncertainty in prior distribution is too big, it will not help to reduce uncertainty in the posterior distribution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non-informative prior</a:t>
            </a:r>
            <a:r>
              <a:rPr lang="en-US" dirty="0"/>
              <a:t>: infinitely wide prior distribution, unnecessary to consider the prior distribution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F0333B-3948-44DD-8A67-406E3216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information for Bayesian Inference</a:t>
            </a:r>
          </a:p>
        </p:txBody>
      </p:sp>
    </p:spTree>
    <p:extLst>
      <p:ext uri="{BB962C8B-B14F-4D97-AF65-F5344CB8AC3E}">
        <p14:creationId xmlns:p14="http://schemas.microsoft.com/office/powerpoint/2010/main" val="2817169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7AE4D89-1981-44EB-9E6E-3A266A1CBA9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Incorrect prior</a:t>
                </a:r>
              </a:p>
              <a:p>
                <a:pPr lvl="1"/>
                <a:r>
                  <a:rPr lang="en-US" dirty="0"/>
                  <a:t>Wrong or inconsistent prior with measured data, it can prevent parameters from being accurately identified or slow down the estimation process</a:t>
                </a:r>
              </a:p>
              <a:p>
                <a:pPr lvl="1"/>
                <a:r>
                  <a:rPr lang="en-US" dirty="0"/>
                  <a:t>Ex)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=3.8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prior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[3.0, 3.5]</m:t>
                    </m:r>
                  </m:oMath>
                </a14:m>
                <a:r>
                  <a:rPr lang="en-US" dirty="0"/>
                  <a:t>: the posterior will not include the true parameter no matter how many measured data are used</a:t>
                </a:r>
              </a:p>
              <a:p>
                <a:r>
                  <a:rPr lang="en-US" dirty="0"/>
                  <a:t>Use dataset 6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dirty="0"/>
                  <a:t> up to 1500 cycles</a:t>
                </a:r>
              </a:p>
              <a:p>
                <a:pPr lvl="1"/>
                <a:r>
                  <a:rPr lang="en-US" dirty="0"/>
                  <a:t>NLS show much larger uncertainty compared to BM and PF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7AE4D89-1981-44EB-9E6E-3A266A1CB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7B1A67F-2E55-49BF-803F-C30F6A23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information for Bayesian Inference cont.</a:t>
            </a:r>
          </a:p>
        </p:txBody>
      </p:sp>
      <p:pic>
        <p:nvPicPr>
          <p:cNvPr id="4" name="그림 43">
            <a:extLst>
              <a:ext uri="{FF2B5EF4-FFF2-40B4-BE49-F238E27FC236}">
                <a16:creationId xmlns:a16="http://schemas.microsoft.com/office/drawing/2014/main" id="{9C3A551B-F2D5-4BBD-B609-459B61A23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" y="3895292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5">
            <a:extLst>
              <a:ext uri="{FF2B5EF4-FFF2-40B4-BE49-F238E27FC236}">
                <a16:creationId xmlns:a16="http://schemas.microsoft.com/office/drawing/2014/main" id="{02CF20B5-B9FE-4240-B844-010D579F3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68" y="3895292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46">
            <a:extLst>
              <a:ext uri="{FF2B5EF4-FFF2-40B4-BE49-F238E27FC236}">
                <a16:creationId xmlns:a16="http://schemas.microsoft.com/office/drawing/2014/main" id="{47F60B6B-8A6C-450B-9AE3-A29DC75039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59" y="3904956"/>
            <a:ext cx="3200400" cy="23990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A0A23C-7E97-443B-8047-D3CDD29E44A8}"/>
              </a:ext>
            </a:extLst>
          </p:cNvPr>
          <p:cNvSpPr txBox="1"/>
          <p:nvPr/>
        </p:nvSpPr>
        <p:spPr>
          <a:xfrm>
            <a:off x="1494430" y="375313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27661-A4AC-46BB-BB3E-CE19DB5EC805}"/>
              </a:ext>
            </a:extLst>
          </p:cNvPr>
          <p:cNvSpPr txBox="1"/>
          <p:nvPr/>
        </p:nvSpPr>
        <p:spPr>
          <a:xfrm>
            <a:off x="4533900" y="375313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ED3CE-6D2C-4495-8D9F-C740F682A2B5}"/>
              </a:ext>
            </a:extLst>
          </p:cNvPr>
          <p:cNvSpPr txBox="1"/>
          <p:nvPr/>
        </p:nvSpPr>
        <p:spPr>
          <a:xfrm>
            <a:off x="7460209" y="371545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</a:t>
            </a:r>
          </a:p>
        </p:txBody>
      </p:sp>
    </p:spTree>
    <p:extLst>
      <p:ext uri="{BB962C8B-B14F-4D97-AF65-F5344CB8AC3E}">
        <p14:creationId xmlns:p14="http://schemas.microsoft.com/office/powerpoint/2010/main" val="3232750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7F1DC1-DD5A-45A3-9E80-DCA0A26136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Inferior performance of NLS can be explained by its inability to utilize the prior information</a:t>
            </a:r>
          </a:p>
          <a:p>
            <a:pPr lvl="1"/>
            <a:r>
              <a:rPr lang="en-US" dirty="0"/>
              <a:t>Uniform prior cuts off the posterior distribution of BM and PF (make it narrower)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1DB81-CC16-42C8-9F1A-9C8EFDFC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information for Bayesian Inference cont.</a:t>
            </a:r>
          </a:p>
        </p:txBody>
      </p:sp>
      <p:pic>
        <p:nvPicPr>
          <p:cNvPr id="4" name="그림 23">
            <a:extLst>
              <a:ext uri="{FF2B5EF4-FFF2-40B4-BE49-F238E27FC236}">
                <a16:creationId xmlns:a16="http://schemas.microsoft.com/office/drawing/2014/main" id="{45002CDE-F2E6-4510-9EB6-88493D3A9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3" y="2746976"/>
            <a:ext cx="4114800" cy="308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22">
            <a:extLst>
              <a:ext uri="{FF2B5EF4-FFF2-40B4-BE49-F238E27FC236}">
                <a16:creationId xmlns:a16="http://schemas.microsoft.com/office/drawing/2014/main" id="{9634DCDB-FCFD-4ACD-AAA3-0848AE07F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73" y="2746976"/>
            <a:ext cx="4114800" cy="3084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66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B6E951-02EA-47F6-A557-A0619CF420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Models are developed under assumptions and simplifications</a:t>
            </a:r>
          </a:p>
          <a:p>
            <a:pPr lvl="1"/>
            <a:r>
              <a:rPr lang="en-US" dirty="0"/>
              <a:t>Paris model: an infinite flat panel under mode I fatigue loading condition</a:t>
            </a:r>
          </a:p>
          <a:p>
            <a:r>
              <a:rPr lang="en-US" dirty="0"/>
              <a:t>Many model parameters are not intrinsic</a:t>
            </a:r>
          </a:p>
          <a:p>
            <a:pPr lvl="1"/>
            <a:r>
              <a:rPr lang="en-US" dirty="0"/>
              <a:t>they depend on boundary conditions and loading conditions</a:t>
            </a:r>
          </a:p>
          <a:p>
            <a:pPr lvl="1"/>
            <a:r>
              <a:rPr lang="en-US" dirty="0"/>
              <a:t>Parameters from lab tests may be different from that of field conditions</a:t>
            </a:r>
          </a:p>
          <a:p>
            <a:r>
              <a:rPr lang="en-US" dirty="0"/>
              <a:t>it is important how physics-based prognostics algorithms can correct or compensate for the model-form error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1FF764-D6CC-41DB-B177-8923FBCE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Model-Form Error</a:t>
            </a:r>
          </a:p>
        </p:txBody>
      </p:sp>
    </p:spTree>
    <p:extLst>
      <p:ext uri="{BB962C8B-B14F-4D97-AF65-F5344CB8AC3E}">
        <p14:creationId xmlns:p14="http://schemas.microsoft.com/office/powerpoint/2010/main" val="831357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641615-B9DC-41E8-B1D0-FB7DB1208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influence of prior is gradually reduced as more data are used</a:t>
            </a:r>
          </a:p>
          <a:p>
            <a:pPr lvl="1"/>
            <a:r>
              <a:rPr lang="en-US" dirty="0"/>
              <a:t>Increase # of date from 1500 to 2500 cycles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4D0FAC-1068-4954-AF89-8A66F0EA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information for Bayesian Inference cont.</a:t>
            </a:r>
          </a:p>
        </p:txBody>
      </p:sp>
      <p:pic>
        <p:nvPicPr>
          <p:cNvPr id="4" name="그림 44">
            <a:extLst>
              <a:ext uri="{FF2B5EF4-FFF2-40B4-BE49-F238E27FC236}">
                <a16:creationId xmlns:a16="http://schemas.microsoft.com/office/drawing/2014/main" id="{896E5219-67A9-446A-8C0A-35F56C0D2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5" y="1636588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8">
            <a:extLst>
              <a:ext uri="{FF2B5EF4-FFF2-40B4-BE49-F238E27FC236}">
                <a16:creationId xmlns:a16="http://schemas.microsoft.com/office/drawing/2014/main" id="{E4AAC2B4-6F3B-4E31-82A1-8ABC1FD93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71" y="1718475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2">
            <a:extLst>
              <a:ext uri="{FF2B5EF4-FFF2-40B4-BE49-F238E27FC236}">
                <a16:creationId xmlns:a16="http://schemas.microsoft.com/office/drawing/2014/main" id="{FD9ACB05-E8D5-49ED-876E-7ADEB3829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5" y="1718475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27">
            <a:extLst>
              <a:ext uri="{FF2B5EF4-FFF2-40B4-BE49-F238E27FC236}">
                <a16:creationId xmlns:a16="http://schemas.microsoft.com/office/drawing/2014/main" id="{E058162E-45B2-449D-91A4-6E46CED4D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6" y="3977014"/>
            <a:ext cx="3200400" cy="240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24">
            <a:extLst>
              <a:ext uri="{FF2B5EF4-FFF2-40B4-BE49-F238E27FC236}">
                <a16:creationId xmlns:a16="http://schemas.microsoft.com/office/drawing/2014/main" id="{1D7E1A3D-2423-440F-A35B-9C9FF782F2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96" y="3977014"/>
            <a:ext cx="3200400" cy="24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DA8D6A-396A-4C83-95C9-8A9D43122E6A}"/>
              </a:ext>
            </a:extLst>
          </p:cNvPr>
          <p:cNvSpPr txBox="1"/>
          <p:nvPr/>
        </p:nvSpPr>
        <p:spPr>
          <a:xfrm>
            <a:off x="1214651" y="151944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1D349-2DCA-492D-BC58-5DB92C193B77}"/>
              </a:ext>
            </a:extLst>
          </p:cNvPr>
          <p:cNvSpPr txBox="1"/>
          <p:nvPr/>
        </p:nvSpPr>
        <p:spPr>
          <a:xfrm>
            <a:off x="4254121" y="151944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F8C986-CAFE-4B9E-B45E-BE41DAD4BB58}"/>
              </a:ext>
            </a:extLst>
          </p:cNvPr>
          <p:cNvSpPr txBox="1"/>
          <p:nvPr/>
        </p:nvSpPr>
        <p:spPr>
          <a:xfrm>
            <a:off x="7180430" y="151944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</a:t>
            </a:r>
          </a:p>
        </p:txBody>
      </p:sp>
    </p:spTree>
    <p:extLst>
      <p:ext uri="{BB962C8B-B14F-4D97-AF65-F5344CB8AC3E}">
        <p14:creationId xmlns:p14="http://schemas.microsoft.com/office/powerpoint/2010/main" val="3111372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46184-23A7-45DA-B3E1-A6B10525C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prediction result from PF is worse than the other two</a:t>
            </a:r>
          </a:p>
          <a:p>
            <a:pPr lvl="1"/>
            <a:r>
              <a:rPr lang="en-US" dirty="0"/>
              <a:t>accumulated sampling error during the updating process (particle depletion)</a:t>
            </a:r>
          </a:p>
          <a:p>
            <a:pPr lvl="1"/>
            <a:r>
              <a:rPr lang="en-US" dirty="0"/>
              <a:t>only a few samples remain after 25 updating process for PF (blue dots)</a:t>
            </a:r>
          </a:p>
          <a:p>
            <a:r>
              <a:rPr lang="en-US" dirty="0"/>
              <a:t>particle depletion has been the major drawback of PF</a:t>
            </a:r>
          </a:p>
          <a:p>
            <a:pPr lvl="1"/>
            <a:r>
              <a:rPr lang="en-US" dirty="0"/>
              <a:t>Possible remedy: add random samples from an arbitrary distribution during the prediction step so that duplicated particles are not generated</a:t>
            </a:r>
          </a:p>
          <a:p>
            <a:pPr lvl="1"/>
            <a:r>
              <a:rPr lang="en-US" dirty="0"/>
              <a:t>can change probabilistic characteristics of parameters and can increase the variance of parameters</a:t>
            </a:r>
          </a:p>
          <a:p>
            <a:r>
              <a:rPr lang="en-US" dirty="0"/>
              <a:t>BM has sampling error due to the random walk process in MCMC sampling</a:t>
            </a:r>
          </a:p>
          <a:p>
            <a:pPr lvl="1"/>
            <a:r>
              <a:rPr lang="en-US" dirty="0"/>
              <a:t>initial sample locations, the proposal distribution and the acceptance ratio have an effect on the sampling results</a:t>
            </a:r>
          </a:p>
          <a:p>
            <a:pPr lvl="1"/>
            <a:r>
              <a:rPr lang="en-US" dirty="0"/>
              <a:t>marginal density function can be used for the proposal distribution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3E7E33-6451-4E97-B05A-13FB4AE9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</p:spTree>
    <p:extLst>
      <p:ext uri="{BB962C8B-B14F-4D97-AF65-F5344CB8AC3E}">
        <p14:creationId xmlns:p14="http://schemas.microsoft.com/office/powerpoint/2010/main" val="3532497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73A69-DE70-4AB8-ABF3-6C77E0424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NLS</a:t>
            </a:r>
          </a:p>
          <a:p>
            <a:pPr lvl="1"/>
            <a:r>
              <a:rPr lang="en-US" dirty="0"/>
              <a:t>Deterministic parameters (mean) and added linear correlation based on the covariance matrix (use t-distribution)</a:t>
            </a:r>
          </a:p>
          <a:p>
            <a:pPr lvl="1"/>
            <a:r>
              <a:rPr lang="en-US" dirty="0"/>
              <a:t>efficient for a strong linear correlation between unknown parameters</a:t>
            </a:r>
          </a:p>
          <a:p>
            <a:pPr lvl="1"/>
            <a:r>
              <a:rPr lang="en-US" dirty="0"/>
              <a:t>not easy to find accurate relation for many unknown parameters</a:t>
            </a:r>
          </a:p>
          <a:p>
            <a:r>
              <a:rPr lang="en-US" dirty="0"/>
              <a:t>BM and PF</a:t>
            </a:r>
          </a:p>
          <a:p>
            <a:pPr lvl="1"/>
            <a:r>
              <a:rPr lang="en-US" dirty="0"/>
              <a:t>a joint posterior distribution for unknown parameters (correlation can be well identified)</a:t>
            </a:r>
          </a:p>
          <a:p>
            <a:pPr lvl="1"/>
            <a:r>
              <a:rPr lang="en-US" dirty="0"/>
              <a:t>Posterior distributions are not limited to standard distribution types (represented by samples)</a:t>
            </a:r>
          </a:p>
          <a:p>
            <a:pPr lvl="1"/>
            <a:r>
              <a:rPr lang="en-US" dirty="0"/>
              <a:t>BM is faster when degradation model is given in a total form</a:t>
            </a:r>
          </a:p>
          <a:p>
            <a:pPr lvl="1"/>
            <a:r>
              <a:rPr lang="en-US" dirty="0"/>
              <a:t>BM can be impractical when the degradation model is given in the rate form</a:t>
            </a:r>
          </a:p>
          <a:p>
            <a:pPr lvl="1"/>
            <a:r>
              <a:rPr lang="en-US" dirty="0"/>
              <a:t>PF that is based on sequential updating process is only a practical method for the rate form of degradation model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397ECC-CCE7-47A8-87F8-F1EC7315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Representation &amp; Updating Process</a:t>
            </a:r>
          </a:p>
        </p:txBody>
      </p:sp>
    </p:spTree>
    <p:extLst>
      <p:ext uri="{BB962C8B-B14F-4D97-AF65-F5344CB8AC3E}">
        <p14:creationId xmlns:p14="http://schemas.microsoft.com/office/powerpoint/2010/main" val="420711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A78CB-E44B-4566-AABD-822ED3AF0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NLS can be a simple and accurate prediction method when the parameters are linearly correlated</a:t>
            </a:r>
          </a:p>
          <a:p>
            <a:pPr lvl="1"/>
            <a:r>
              <a:rPr lang="en-US" dirty="0"/>
              <a:t>good with Gaussian noise in data and mildly nonlinear model</a:t>
            </a:r>
          </a:p>
          <a:p>
            <a:r>
              <a:rPr lang="en-US" dirty="0"/>
              <a:t>BM is an efficient method when the degradation model is given as a total form equation</a:t>
            </a:r>
          </a:p>
          <a:p>
            <a:pPr lvl="1"/>
            <a:r>
              <a:rPr lang="en-US" dirty="0"/>
              <a:t>the degradation model has to be computationally inexpensive</a:t>
            </a:r>
          </a:p>
          <a:p>
            <a:pPr lvl="1"/>
            <a:r>
              <a:rPr lang="en-US" dirty="0"/>
              <a:t>Grid approximation method for a small number of parameters</a:t>
            </a:r>
          </a:p>
          <a:p>
            <a:pPr lvl="1"/>
            <a:r>
              <a:rPr lang="en-US" dirty="0"/>
              <a:t>Most practical problems use MCMC to generate samples</a:t>
            </a:r>
          </a:p>
          <a:p>
            <a:pPr lvl="1"/>
            <a:r>
              <a:rPr lang="en-US" dirty="0"/>
              <a:t>Many MCMC samples are required for high-dimensional sampling</a:t>
            </a:r>
          </a:p>
          <a:p>
            <a:pPr lvl="1"/>
            <a:r>
              <a:rPr lang="en-US" dirty="0"/>
              <a:t>Choosing appropriate options in MCMC is a real problem (initial parameter values and the width of proposal distribution)</a:t>
            </a:r>
          </a:p>
          <a:p>
            <a:pPr lvl="1"/>
            <a:r>
              <a:rPr lang="en-US" dirty="0"/>
              <a:t>Too small width: not fully covering the target distribution</a:t>
            </a:r>
          </a:p>
          <a:p>
            <a:pPr lvl="1"/>
            <a:r>
              <a:rPr lang="en-US" dirty="0"/>
              <a:t>Too large width: many duplications in samples by not accepting new samples</a:t>
            </a:r>
          </a:p>
          <a:p>
            <a:pPr lvl="1"/>
            <a:r>
              <a:rPr lang="en-US" dirty="0"/>
              <a:t>the width of proposal distribution depends on the expected uncertainty in un-known parameters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53B0C-F58D-4D6D-AD21-8B772806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</p:spTree>
    <p:extLst>
      <p:ext uri="{BB962C8B-B14F-4D97-AF65-F5344CB8AC3E}">
        <p14:creationId xmlns:p14="http://schemas.microsoft.com/office/powerpoint/2010/main" val="2523730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78DD6B-CEE5-44A3-A853-FC8148242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703262"/>
            <a:ext cx="8534400" cy="1712890"/>
          </a:xfrm>
        </p:spPr>
        <p:txBody>
          <a:bodyPr/>
          <a:lstStyle/>
          <a:p>
            <a:r>
              <a:rPr lang="en-US" dirty="0"/>
              <a:t>PF is considered easy to use (not many options)</a:t>
            </a:r>
          </a:p>
          <a:p>
            <a:pPr lvl="1"/>
            <a:r>
              <a:rPr lang="en-US" dirty="0"/>
              <a:t>state transition function as a physical model (rate form)</a:t>
            </a:r>
          </a:p>
          <a:p>
            <a:pPr lvl="1"/>
            <a:r>
              <a:rPr lang="en-US" dirty="0"/>
              <a:t>particle depletion problem when many measured data are 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5E71FB-026F-41EA-B5AB-4572F097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8CF15-62D7-4227-8F6E-45D2027D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310"/>
            <a:ext cx="9144000" cy="33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81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Data-driven Prognostics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21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D0B2B5E-8AD1-4E2D-9424-773DF56D0C3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focuses are on the selection of model form, performance under noise and the number of training data</a:t>
                </a:r>
              </a:p>
              <a:p>
                <a:r>
                  <a:rPr lang="en-US" dirty="0"/>
                  <a:t>Gaussian process (GP) model</a:t>
                </a:r>
              </a:p>
              <a:p>
                <a:pPr lvl="1"/>
                <a:r>
                  <a:rPr lang="en-US" dirty="0"/>
                  <a:t>Inputs: three degradation from previous time increments</a:t>
                </a:r>
              </a:p>
              <a:p>
                <a:pPr lvl="1"/>
                <a:r>
                  <a:rPr lang="en-US" dirty="0"/>
                  <a:t>Global function: first-order polynomials, reflecting monotonicity of degradation</a:t>
                </a:r>
              </a:p>
              <a:p>
                <a:pPr lvl="1"/>
                <a:r>
                  <a:rPr lang="en-US" dirty="0"/>
                  <a:t>Uncertainty: 5000 samples from Student’s t-distribution</a:t>
                </a:r>
              </a:p>
              <a:p>
                <a:r>
                  <a:rPr lang="en-US" dirty="0"/>
                  <a:t>Neural Network (NN) model</a:t>
                </a:r>
              </a:p>
              <a:p>
                <a:pPr lvl="1"/>
                <a:r>
                  <a:rPr lang="en-US" dirty="0"/>
                  <a:t>Inputs: three degradation from previous time increments</a:t>
                </a:r>
              </a:p>
              <a:p>
                <a:pPr lvl="1"/>
                <a:r>
                  <a:rPr lang="en-US" dirty="0"/>
                  <a:t>pure linear functions are used for both hidden and output layers (monotonicity)</a:t>
                </a:r>
              </a:p>
              <a:p>
                <a:pPr lvl="1"/>
                <a:r>
                  <a:rPr lang="en-US" dirty="0"/>
                  <a:t>only one hidden node is considered</a:t>
                </a:r>
              </a:p>
              <a:p>
                <a:pPr lvl="1"/>
                <a:r>
                  <a:rPr lang="en-US" dirty="0"/>
                  <a:t>Outlier: results beyond the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30 repetition for prediction intervals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D0B2B5E-8AD1-4E2D-9424-773DF56D0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59E3B8A-69E1-446C-B795-7912C3B7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Data-driven Algorithms</a:t>
            </a:r>
          </a:p>
        </p:txBody>
      </p:sp>
    </p:spTree>
    <p:extLst>
      <p:ext uri="{BB962C8B-B14F-4D97-AF65-F5344CB8AC3E}">
        <p14:creationId xmlns:p14="http://schemas.microsoft.com/office/powerpoint/2010/main" val="3535455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D0B2B5E-8AD1-4E2D-9424-773DF56D0C3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No training dataset, prediction dataset 6 up to 1500 cycles</a:t>
                </a:r>
              </a:p>
              <a:p>
                <a:r>
                  <a:rPr lang="en-US" dirty="0"/>
                  <a:t>uniformly distributed random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−0.001, 0.001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GP predicts slightly better than NN</a:t>
                </a:r>
              </a:p>
              <a:p>
                <a:pPr lvl="1"/>
                <a:r>
                  <a:rPr lang="en-US" dirty="0"/>
                  <a:t>Higher (data/parameter) ratio for GP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D0B2B5E-8AD1-4E2D-9424-773DF56D0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59E3B8A-69E1-446C-B795-7912C3B7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Crack Growth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CD273-672E-408F-835D-FE45633AB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1" y="3197992"/>
            <a:ext cx="4114800" cy="303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4FAAB-DB32-4038-A9DC-D72BE0986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55613"/>
            <a:ext cx="4114800" cy="30823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B41BC0-0ADD-471F-ABC2-959914E3C2AC}"/>
              </a:ext>
            </a:extLst>
          </p:cNvPr>
          <p:cNvSpPr txBox="1"/>
          <p:nvPr/>
        </p:nvSpPr>
        <p:spPr>
          <a:xfrm>
            <a:off x="651681" y="1510019"/>
            <a:ext cx="826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hangingPunct="0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v=0.001;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crackSimpleMeas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crackSimple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(6,1:16) + v*(2*rand(1,16)-1);</a:t>
            </a:r>
            <a:endParaRPr lang="en-US" sz="1800" dirty="0">
              <a:effectLst/>
              <a:latin typeface="Courier New" panose="02070309020205020404" pitchFamily="49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552B8B-A408-48E7-B205-3681F79B9E71}"/>
                  </a:ext>
                </a:extLst>
              </p:cNvPr>
              <p:cNvSpPr txBox="1"/>
              <p:nvPr/>
            </p:nvSpPr>
            <p:spPr>
              <a:xfrm>
                <a:off x="1555308" y="3053192"/>
                <a:ext cx="2022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552B8B-A408-48E7-B205-3681F79B9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08" y="3053192"/>
                <a:ext cx="2022285" cy="369332"/>
              </a:xfrm>
              <a:prstGeom prst="rect">
                <a:avLst/>
              </a:prstGeom>
              <a:blipFill>
                <a:blip r:embed="rId5"/>
                <a:stretch>
                  <a:fillRect l="-24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B64B42-CB5E-4002-975A-9CA645070A00}"/>
                  </a:ext>
                </a:extLst>
              </p:cNvPr>
              <p:cNvSpPr txBox="1"/>
              <p:nvPr/>
            </p:nvSpPr>
            <p:spPr>
              <a:xfrm>
                <a:off x="5856047" y="2992749"/>
                <a:ext cx="1859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B64B42-CB5E-4002-975A-9CA645070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47" y="2992749"/>
                <a:ext cx="1859740" cy="369332"/>
              </a:xfrm>
              <a:prstGeom prst="rect">
                <a:avLst/>
              </a:prstGeom>
              <a:blipFill>
                <a:blip r:embed="rId6"/>
                <a:stretch>
                  <a:fillRect l="-295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06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9D781B-160A-4992-B20A-C478ECA5C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prediction results using data up to 500 cycles with zero noise + training sets 5 and 7 (up to 2500 cycles)</a:t>
            </a:r>
          </a:p>
          <a:p>
            <a:pPr lvl="1"/>
            <a:r>
              <a:rPr lang="en-US" dirty="0"/>
              <a:t>good prediction results in the interpolation regions</a:t>
            </a:r>
          </a:p>
          <a:p>
            <a:pPr lvl="1"/>
            <a:r>
              <a:rPr lang="en-US" dirty="0"/>
              <a:t>GP works well in the interpolation region with small noise (accurate correlation)</a:t>
            </a:r>
          </a:p>
          <a:p>
            <a:pPr lvl="1"/>
            <a:r>
              <a:rPr lang="en-US" dirty="0"/>
              <a:t>Beyond 2500 cycles, extrapolation and prediction deteriorates quickly</a:t>
            </a:r>
          </a:p>
          <a:p>
            <a:pPr lvl="1"/>
            <a:r>
              <a:rPr lang="en-US" dirty="0"/>
              <a:t>NN works better for extrapolation, but accuracy is worse than GP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C43AFE-DC98-420B-A1D4-4B63D7AE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Crack Growth Model cont.</a:t>
            </a:r>
          </a:p>
        </p:txBody>
      </p:sp>
      <p:pic>
        <p:nvPicPr>
          <p:cNvPr id="4" name="그림 19">
            <a:extLst>
              <a:ext uri="{FF2B5EF4-FFF2-40B4-BE49-F238E27FC236}">
                <a16:creationId xmlns:a16="http://schemas.microsoft.com/office/drawing/2014/main" id="{DB262BE6-12CB-4AE5-9FCC-A5ACA9085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4" y="3712066"/>
            <a:ext cx="3657600" cy="274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20">
            <a:extLst>
              <a:ext uri="{FF2B5EF4-FFF2-40B4-BE49-F238E27FC236}">
                <a16:creationId xmlns:a16="http://schemas.microsoft.com/office/drawing/2014/main" id="{DDA82E1C-E572-4A88-ACC1-EF145B271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04" y="3712066"/>
            <a:ext cx="3657600" cy="27417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6DB50E-D115-4220-AEC2-419AAC40E213}"/>
                  </a:ext>
                </a:extLst>
              </p:cNvPr>
              <p:cNvSpPr txBox="1"/>
              <p:nvPr/>
            </p:nvSpPr>
            <p:spPr>
              <a:xfrm>
                <a:off x="1698612" y="3448979"/>
                <a:ext cx="2022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6DB50E-D115-4220-AEC2-419AAC40E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12" y="3448979"/>
                <a:ext cx="2022285" cy="369332"/>
              </a:xfrm>
              <a:prstGeom prst="rect">
                <a:avLst/>
              </a:prstGeom>
              <a:blipFill>
                <a:blip r:embed="rId4"/>
                <a:stretch>
                  <a:fillRect l="-27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168BF7-1BB8-477C-B1D6-82A90AC79334}"/>
                  </a:ext>
                </a:extLst>
              </p:cNvPr>
              <p:cNvSpPr txBox="1"/>
              <p:nvPr/>
            </p:nvSpPr>
            <p:spPr>
              <a:xfrm>
                <a:off x="5999351" y="3388536"/>
                <a:ext cx="1859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168BF7-1BB8-477C-B1D6-82A90AC7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51" y="3388536"/>
                <a:ext cx="1859740" cy="369332"/>
              </a:xfrm>
              <a:prstGeom prst="rect">
                <a:avLst/>
              </a:prstGeom>
              <a:blipFill>
                <a:blip r:embed="rId5"/>
                <a:stretch>
                  <a:fillRect l="-262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892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FBEBEF2-F3E5-4A43-90D4-5A729B6DD0E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Large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(−0.005, 0.005)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prediction performance of GP is significantly deteriorated (correlation cannot clearly be identified)</a:t>
                </a:r>
              </a:p>
              <a:p>
                <a:pPr lvl="1"/>
                <a:r>
                  <a:rPr lang="en-US" dirty="0"/>
                  <a:t>GP performance is improved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optimum value of the hyper-parameter remains the same as the initial value</a:t>
                </a:r>
              </a:p>
              <a:p>
                <a:pPr lvl="1"/>
                <a:r>
                  <a:rPr lang="en-US" dirty="0"/>
                  <a:t>the prediction results totally depend on the linear global function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FBEBEF2-F3E5-4A43-90D4-5A729B6DD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4A4057-7CF7-4DA5-B97C-998570C1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Crack Growth Model cont.</a:t>
            </a:r>
          </a:p>
        </p:txBody>
      </p:sp>
      <p:pic>
        <p:nvPicPr>
          <p:cNvPr id="4" name="그림 30">
            <a:extLst>
              <a:ext uri="{FF2B5EF4-FFF2-40B4-BE49-F238E27FC236}">
                <a16:creationId xmlns:a16="http://schemas.microsoft.com/office/drawing/2014/main" id="{23BE52E7-48BB-4B98-93AF-4093AFC33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51078"/>
            <a:ext cx="3657600" cy="27417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1DF9F0-5DE8-4675-9DF5-0DFD67D9FC3F}"/>
                  </a:ext>
                </a:extLst>
              </p:cNvPr>
              <p:cNvSpPr txBox="1"/>
              <p:nvPr/>
            </p:nvSpPr>
            <p:spPr>
              <a:xfrm>
                <a:off x="1698612" y="3558163"/>
                <a:ext cx="2022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1DF9F0-5DE8-4675-9DF5-0DFD67D9F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12" y="3558163"/>
                <a:ext cx="2022285" cy="369332"/>
              </a:xfrm>
              <a:prstGeom prst="rect">
                <a:avLst/>
              </a:prstGeom>
              <a:blipFill>
                <a:blip r:embed="rId4"/>
                <a:stretch>
                  <a:fillRect l="-27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49">
            <a:extLst>
              <a:ext uri="{FF2B5EF4-FFF2-40B4-BE49-F238E27FC236}">
                <a16:creationId xmlns:a16="http://schemas.microsoft.com/office/drawing/2014/main" id="{B6D6E627-424B-4FDB-9536-32B0070215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05040"/>
            <a:ext cx="3657600" cy="27417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134E25-398F-4A48-92CE-A00BDE0E64E2}"/>
                  </a:ext>
                </a:extLst>
              </p:cNvPr>
              <p:cNvSpPr txBox="1"/>
              <p:nvPr/>
            </p:nvSpPr>
            <p:spPr>
              <a:xfrm>
                <a:off x="5727903" y="3520374"/>
                <a:ext cx="2150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134E25-398F-4A48-92CE-A00BDE0E6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903" y="3520374"/>
                <a:ext cx="2150525" cy="369332"/>
              </a:xfrm>
              <a:prstGeom prst="rect">
                <a:avLst/>
              </a:prstGeom>
              <a:blipFill>
                <a:blip r:embed="rId6"/>
                <a:stretch>
                  <a:fillRect l="-25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39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0E2391-58C5-4342-ACF0-64D01C46E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important to understand how different algorithms identify parameters</a:t>
            </a:r>
          </a:p>
          <a:p>
            <a:pPr lvl="1"/>
            <a:r>
              <a:rPr lang="en-US" dirty="0"/>
              <a:t>especially uncertainty in model parameters and correlation between them</a:t>
            </a:r>
          </a:p>
          <a:p>
            <a:pPr lvl="1"/>
            <a:r>
              <a:rPr lang="en-US" dirty="0"/>
              <a:t>Some algorithms represent this uncertainty in the form of samples</a:t>
            </a:r>
          </a:p>
          <a:p>
            <a:pPr lvl="1"/>
            <a:r>
              <a:rPr lang="en-US" dirty="0"/>
              <a:t>Some assume Gaussian distribution with estimated variance</a:t>
            </a:r>
          </a:p>
          <a:p>
            <a:r>
              <a:rPr lang="en-US" dirty="0"/>
              <a:t>the prior knowledge on model parameters plays an important role in the performance of prognostics algorithm</a:t>
            </a:r>
          </a:p>
          <a:p>
            <a:pPr lvl="1"/>
            <a:r>
              <a:rPr lang="en-US" dirty="0"/>
              <a:t>Bayesian-based algorithms have a systematic way of considering the prior knowledge</a:t>
            </a:r>
          </a:p>
          <a:p>
            <a:pPr lvl="1"/>
            <a:r>
              <a:rPr lang="en-US" dirty="0"/>
              <a:t>regression-based algorithms do not have a feasible way of considering 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F7E5F-519B-4E28-841E-374AEFA4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Physics-based Methods</a:t>
            </a:r>
          </a:p>
        </p:txBody>
      </p:sp>
    </p:spTree>
    <p:extLst>
      <p:ext uri="{BB962C8B-B14F-4D97-AF65-F5344CB8AC3E}">
        <p14:creationId xmlns:p14="http://schemas.microsoft.com/office/powerpoint/2010/main" val="2864185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F468AA-E250-4D5A-BBB1-03059A160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NN outperformed GP</a:t>
            </a:r>
          </a:p>
          <a:p>
            <a:pPr lvl="1"/>
            <a:r>
              <a:rPr lang="en-US" dirty="0"/>
              <a:t>When there is a large level of noise in data, having training sets may not help much in improving prediction accuracy</a:t>
            </a:r>
          </a:p>
          <a:p>
            <a:pPr lvl="1"/>
            <a:r>
              <a:rPr lang="en-US" dirty="0"/>
              <a:t>when the level of noise is large, it may help to use time/cycle as an input in NN in-stead of using the previous data as input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ABA9C-534F-4B21-ACAC-E76EEB44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Crack Growth Model cont.</a:t>
            </a:r>
          </a:p>
        </p:txBody>
      </p:sp>
      <p:pic>
        <p:nvPicPr>
          <p:cNvPr id="4" name="그림 36">
            <a:extLst>
              <a:ext uri="{FF2B5EF4-FFF2-40B4-BE49-F238E27FC236}">
                <a16:creationId xmlns:a16="http://schemas.microsoft.com/office/drawing/2014/main" id="{AE97FC88-ACBE-4F72-A6FD-16519AB88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6" y="3751078"/>
            <a:ext cx="3657600" cy="27417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24E183-475B-4F6F-A20A-63BE058C3803}"/>
                  </a:ext>
                </a:extLst>
              </p:cNvPr>
              <p:cNvSpPr txBox="1"/>
              <p:nvPr/>
            </p:nvSpPr>
            <p:spPr>
              <a:xfrm>
                <a:off x="1345464" y="3497720"/>
                <a:ext cx="1859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24E183-475B-4F6F-A20A-63BE058C3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64" y="3497720"/>
                <a:ext cx="1859740" cy="369332"/>
              </a:xfrm>
              <a:prstGeom prst="rect">
                <a:avLst/>
              </a:prstGeom>
              <a:blipFill>
                <a:blip r:embed="rId3"/>
                <a:stretch>
                  <a:fillRect l="-29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0">
            <a:extLst>
              <a:ext uri="{FF2B5EF4-FFF2-40B4-BE49-F238E27FC236}">
                <a16:creationId xmlns:a16="http://schemas.microsoft.com/office/drawing/2014/main" id="{C0EFBAC1-3A1B-4F80-8385-765449C1C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659003"/>
            <a:ext cx="3657600" cy="27417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5C954-D4A8-4B57-85BC-6024A27895BB}"/>
              </a:ext>
            </a:extLst>
          </p:cNvPr>
          <p:cNvSpPr txBox="1"/>
          <p:nvPr/>
        </p:nvSpPr>
        <p:spPr>
          <a:xfrm>
            <a:off x="4526300" y="342900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as input and sigmoid function</a:t>
            </a:r>
          </a:p>
        </p:txBody>
      </p:sp>
    </p:spTree>
    <p:extLst>
      <p:ext uri="{BB962C8B-B14F-4D97-AF65-F5344CB8AC3E}">
        <p14:creationId xmlns:p14="http://schemas.microsoft.com/office/powerpoint/2010/main" val="42438158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7086BA-EF01-48F5-92F0-A32492689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GP is an efficient and accurate prediction method when a small number of data are given with a small level of noise</a:t>
            </a:r>
          </a:p>
          <a:p>
            <a:pPr lvl="1"/>
            <a:r>
              <a:rPr lang="en-US" dirty="0"/>
              <a:t>It is, however, not an easy task to build a proper correlation matrix since not only a large level of noise but also a large number of data adversely affect handling the correlation matrix</a:t>
            </a:r>
          </a:p>
          <a:p>
            <a:r>
              <a:rPr lang="en-US" dirty="0"/>
              <a:t>NN is less sensitive in the level of noise </a:t>
            </a:r>
          </a:p>
          <a:p>
            <a:pPr lvl="1"/>
            <a:r>
              <a:rPr lang="en-US" dirty="0"/>
              <a:t>a large number of data increase the accuracy in prediction results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D754E-FB23-4D1C-BE17-9E43F984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D1350-BC81-4E75-9FE2-07CB1ADB5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3223578"/>
            <a:ext cx="87439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2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Comparison between Physics-based and Data-driven Prognostics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70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17F685-C548-4447-889B-F93F5891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Using Huang’s Model</a:t>
            </a:r>
          </a:p>
        </p:txBody>
      </p:sp>
      <p:pic>
        <p:nvPicPr>
          <p:cNvPr id="4" name="그림 55">
            <a:extLst>
              <a:ext uri="{FF2B5EF4-FFF2-40B4-BE49-F238E27FC236}">
                <a16:creationId xmlns:a16="http://schemas.microsoft.com/office/drawing/2014/main" id="{E0AEF1AE-8741-4978-A65B-95235507E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933729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56">
            <a:extLst>
              <a:ext uri="{FF2B5EF4-FFF2-40B4-BE49-F238E27FC236}">
                <a16:creationId xmlns:a16="http://schemas.microsoft.com/office/drawing/2014/main" id="{DD5BD3E2-1FEC-488B-80D4-0FE002AC1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1" y="4030862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3">
            <a:extLst>
              <a:ext uri="{FF2B5EF4-FFF2-40B4-BE49-F238E27FC236}">
                <a16:creationId xmlns:a16="http://schemas.microsoft.com/office/drawing/2014/main" id="{5F77A930-6790-4169-A0FD-E3BEC327F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93" y="1015615"/>
            <a:ext cx="3200400" cy="23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51">
            <a:extLst>
              <a:ext uri="{FF2B5EF4-FFF2-40B4-BE49-F238E27FC236}">
                <a16:creationId xmlns:a16="http://schemas.microsoft.com/office/drawing/2014/main" id="{CA55C396-5CBB-4006-AFA5-AF887E36F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12" y="4030862"/>
            <a:ext cx="3200400" cy="2399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DB2751-5916-4230-B7FD-8175E2BD356A}"/>
              </a:ext>
            </a:extLst>
          </p:cNvPr>
          <p:cNvSpPr txBox="1"/>
          <p:nvPr/>
        </p:nvSpPr>
        <p:spPr>
          <a:xfrm>
            <a:off x="491986" y="690910"/>
            <a:ext cx="3613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PF with distributed initial damage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A1411-6921-4327-8097-FE5678709ED7}"/>
              </a:ext>
            </a:extLst>
          </p:cNvPr>
          <p:cNvSpPr txBox="1"/>
          <p:nvPr/>
        </p:nvSpPr>
        <p:spPr>
          <a:xfrm>
            <a:off x="430572" y="3525200"/>
            <a:ext cx="3855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PF with true value of initial damage size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2F7E65-5688-4E7D-8E11-4DDFF9D8C215}"/>
              </a:ext>
            </a:extLst>
          </p:cNvPr>
          <p:cNvSpPr txBox="1"/>
          <p:nvPr/>
        </p:nvSpPr>
        <p:spPr>
          <a:xfrm>
            <a:off x="4556181" y="707850"/>
            <a:ext cx="3578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NN with ns=8 training Sets 2, 7 and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8C16C-E4D9-44FB-A883-8FE0EEC348D0}"/>
              </a:ext>
            </a:extLst>
          </p:cNvPr>
          <p:cNvSpPr txBox="1"/>
          <p:nvPr/>
        </p:nvSpPr>
        <p:spPr>
          <a:xfrm>
            <a:off x="4554074" y="3525200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NN with ns=23 training Sets 2, 7 and 9 </a:t>
            </a:r>
            <a:br>
              <a:rPr lang="en-US" sz="1600" dirty="0"/>
            </a:br>
            <a:r>
              <a:rPr lang="en-US" sz="1600" dirty="0"/>
              <a:t>and loading conditions</a:t>
            </a:r>
          </a:p>
        </p:txBody>
      </p:sp>
    </p:spTree>
    <p:extLst>
      <p:ext uri="{BB962C8B-B14F-4D97-AF65-F5344CB8AC3E}">
        <p14:creationId xmlns:p14="http://schemas.microsoft.com/office/powerpoint/2010/main" val="4331555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6859DF-F461-4A31-9A8C-F31D8600D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Rate form: NLS and BM are not effective</a:t>
            </a:r>
          </a:p>
          <a:p>
            <a:r>
              <a:rPr lang="en-US" dirty="0"/>
              <a:t>PF for physics-based model and NN for data-driven model</a:t>
            </a:r>
          </a:p>
          <a:p>
            <a:r>
              <a:rPr lang="en-US" dirty="0"/>
              <a:t>PF using data up to 16,000 cycles (7 parameters, 5000 particles)</a:t>
            </a:r>
          </a:p>
          <a:p>
            <a:pPr lvl="1"/>
            <a:r>
              <a:rPr lang="en-US" dirty="0"/>
              <a:t>Using accurate initial damage is important for the accuracy</a:t>
            </a:r>
          </a:p>
          <a:p>
            <a:r>
              <a:rPr lang="en-US" dirty="0"/>
              <a:t>NN using 3 training data sets</a:t>
            </a:r>
          </a:p>
          <a:p>
            <a:pPr lvl="1"/>
            <a:r>
              <a:rPr lang="en-US" dirty="0"/>
              <a:t>Proximity between training data (7, 9) and prediction data set (8)</a:t>
            </a:r>
          </a:p>
          <a:p>
            <a:pPr lvl="1"/>
            <a:r>
              <a:rPr lang="en-US" dirty="0"/>
              <a:t>22 out of 30 repetitions failed to satisfy 2 regulations</a:t>
            </a:r>
          </a:p>
          <a:p>
            <a:pPr lvl="1"/>
            <a:r>
              <a:rPr lang="en-US" dirty="0"/>
              <a:t>Loading information can improve the accuracy</a:t>
            </a:r>
          </a:p>
          <a:p>
            <a:r>
              <a:rPr lang="en-US" dirty="0"/>
              <a:t>With more training data sets and loading information, data-driven approaches can outperform physics-bade approaches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16C931-8419-4296-A49B-523CA13A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Using Huang’s Model cont.</a:t>
            </a:r>
          </a:p>
        </p:txBody>
      </p:sp>
    </p:spTree>
    <p:extLst>
      <p:ext uri="{BB962C8B-B14F-4D97-AF65-F5344CB8AC3E}">
        <p14:creationId xmlns:p14="http://schemas.microsoft.com/office/powerpoint/2010/main" val="297621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F1E7A6-5DD5-4A13-9963-79D197A59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Physics-based methods</a:t>
            </a:r>
          </a:p>
          <a:p>
            <a:pPr lvl="1"/>
            <a:r>
              <a:rPr lang="en-US" dirty="0"/>
              <a:t>less affected by the level of noise and model complexity</a:t>
            </a:r>
          </a:p>
          <a:p>
            <a:pPr lvl="1"/>
            <a:r>
              <a:rPr lang="en-US" dirty="0"/>
              <a:t>employed only when a physical model and loading conditions are available</a:t>
            </a:r>
          </a:p>
          <a:p>
            <a:pPr lvl="1"/>
            <a:r>
              <a:rPr lang="en-US" dirty="0"/>
              <a:t>NLS works favorable for a linear correlation case</a:t>
            </a:r>
          </a:p>
          <a:p>
            <a:pPr lvl="1"/>
            <a:r>
              <a:rPr lang="en-US" dirty="0"/>
              <a:t>PF has a wide range of applications </a:t>
            </a:r>
          </a:p>
          <a:p>
            <a:pPr lvl="1"/>
            <a:r>
              <a:rPr lang="en-US" dirty="0"/>
              <a:t>BM is fast when the expression of posterior distribution is available explicitly</a:t>
            </a:r>
          </a:p>
          <a:p>
            <a:r>
              <a:rPr lang="en-US" dirty="0"/>
              <a:t>Data-driven methods</a:t>
            </a:r>
          </a:p>
          <a:p>
            <a:pPr lvl="1"/>
            <a:r>
              <a:rPr lang="en-US" dirty="0"/>
              <a:t>GP works well when the covariance function is well-defined, such as the case of low noise in data and simple behavior of the damage growth</a:t>
            </a:r>
          </a:p>
          <a:p>
            <a:pPr lvl="1"/>
            <a:r>
              <a:rPr lang="en-US" dirty="0"/>
              <a:t>GP can outperform other algorithms if interpolation conditions can be considered with the given information</a:t>
            </a:r>
          </a:p>
          <a:p>
            <a:pPr lvl="1"/>
            <a:r>
              <a:rPr lang="en-US" dirty="0"/>
              <a:t>GP is easy to implement and quick to calculate, which gives prediction results with interval within around 2 seconds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BBA165-4217-4DB9-8BEE-75417409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81956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B9E447-AB0F-405E-AAA5-D755C196F0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Data-driven methods</a:t>
            </a:r>
          </a:p>
          <a:p>
            <a:pPr lvl="1"/>
            <a:r>
              <a:rPr lang="en-US" dirty="0"/>
              <a:t>NN does not require choosing various tuning parameters</a:t>
            </a:r>
          </a:p>
          <a:p>
            <a:pPr lvl="1"/>
            <a:r>
              <a:rPr lang="en-US" dirty="0"/>
              <a:t>the computational cost depends on each training case</a:t>
            </a:r>
          </a:p>
          <a:p>
            <a:pPr lvl="1"/>
            <a:r>
              <a:rPr lang="en-US" dirty="0"/>
              <a:t>NN is advantageous for cases with high levels of noise and complex models with many training data sets</a:t>
            </a:r>
          </a:p>
          <a:p>
            <a:r>
              <a:rPr lang="en-US" dirty="0"/>
              <a:t>When loading conditions and physical models are not available</a:t>
            </a:r>
          </a:p>
          <a:p>
            <a:pPr lvl="1"/>
            <a:r>
              <a:rPr lang="en-US" dirty="0"/>
              <a:t>prediction can be done by using data-driven approaches with at least three data sets, and loading conditions improve the prediction results</a:t>
            </a:r>
          </a:p>
          <a:p>
            <a:r>
              <a:rPr lang="en-US" dirty="0"/>
              <a:t>Hybrid approaches or fusion methods that combine the two approaches or prediction results can be considered to improve the prediction performance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3554EA-E80B-40A3-AA14-778CE78E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cont.</a:t>
            </a:r>
          </a:p>
        </p:txBody>
      </p:sp>
    </p:spTree>
    <p:extLst>
      <p:ext uri="{BB962C8B-B14F-4D97-AF65-F5344CB8AC3E}">
        <p14:creationId xmlns:p14="http://schemas.microsoft.com/office/powerpoint/2010/main" val="17121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5AFB2E-CA7B-4AE0-9F51-F9DEBE6AA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Looks more attractive as they don’t need physical model</a:t>
            </a:r>
          </a:p>
          <a:p>
            <a:pPr lvl="1"/>
            <a:r>
              <a:rPr lang="en-US" dirty="0"/>
              <a:t>Especially for complex systems</a:t>
            </a:r>
          </a:p>
          <a:p>
            <a:r>
              <a:rPr lang="en-US" dirty="0"/>
              <a:t>But data-driven approaches also employ a mathematical model to represent the degradation behavior</a:t>
            </a:r>
          </a:p>
          <a:p>
            <a:pPr lvl="1"/>
            <a:r>
              <a:rPr lang="en-US" dirty="0"/>
              <a:t> the mathematical model does not have any physical meaning</a:t>
            </a:r>
          </a:p>
          <a:p>
            <a:r>
              <a:rPr lang="en-US" dirty="0"/>
              <a:t>is the mathematical model good enough to represent the behavior of degradation?</a:t>
            </a:r>
          </a:p>
          <a:p>
            <a:pPr lvl="1"/>
            <a:r>
              <a:rPr lang="en-US" dirty="0"/>
              <a:t>Complex model can represent complex degradation behavior</a:t>
            </a:r>
          </a:p>
          <a:p>
            <a:pPr lvl="1"/>
            <a:r>
              <a:rPr lang="en-US" dirty="0"/>
              <a:t>Complex model has many parameters, which need to be identified with data</a:t>
            </a:r>
          </a:p>
          <a:p>
            <a:pPr lvl="1"/>
            <a:r>
              <a:rPr lang="en-US" dirty="0"/>
              <a:t>Difficult to fit, over-fitting, under-fitting problems</a:t>
            </a:r>
          </a:p>
          <a:p>
            <a:pPr lvl="1"/>
            <a:r>
              <a:rPr lang="en-US" dirty="0"/>
              <a:t>Normally (# of training data) &gt; (2 ~ 3)*(# of unknown coefficients)</a:t>
            </a:r>
          </a:p>
          <a:p>
            <a:r>
              <a:rPr lang="en-US" dirty="0"/>
              <a:t>data-driven approaches move the decision of selecting model form to users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F49FCA-F976-4F89-8696-DF12A0D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Methods</a:t>
            </a:r>
          </a:p>
        </p:txBody>
      </p:sp>
    </p:spTree>
    <p:extLst>
      <p:ext uri="{BB962C8B-B14F-4D97-AF65-F5344CB8AC3E}">
        <p14:creationId xmlns:p14="http://schemas.microsoft.com/office/powerpoint/2010/main" val="361501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C72D1-72A1-44F8-93CD-529D65C1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Problem Definition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C86D2F-839E-42A6-960B-6367C333A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FAC26-EA92-497B-863E-7A3B02D55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rate of crack growth under constant amplitude cyclic mode I loading of an infinite plate</a:t>
            </a:r>
          </a:p>
          <a:p>
            <a:pPr lvl="1"/>
            <a:r>
              <a:rPr lang="en-US" dirty="0"/>
              <a:t>Ex) a fatigue crack growth in fuselage panel of airplanes due to repeated pressurizations </a:t>
            </a:r>
          </a:p>
          <a:p>
            <a:endParaRPr lang="en-US" dirty="0"/>
          </a:p>
          <a:p>
            <a:r>
              <a:rPr lang="en-US" dirty="0"/>
              <a:t>Incremental form: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A2509-9485-404A-AF43-DC7DAF6E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Paris Model for Fatigue Crack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BE27E-08FE-4046-A60F-490B1CFBF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68589" y="3482987"/>
            <a:ext cx="5609959" cy="2798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AE57D9-E3D5-4851-97FB-DC097C0935A0}"/>
                  </a:ext>
                </a:extLst>
              </p:cNvPr>
              <p:cNvSpPr txBox="1"/>
              <p:nvPr/>
            </p:nvSpPr>
            <p:spPr>
              <a:xfrm>
                <a:off x="2935020" y="2487489"/>
                <a:ext cx="2276905" cy="76899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AE57D9-E3D5-4851-97FB-DC097C093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020" y="2487489"/>
                <a:ext cx="2276905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86031-88A3-4742-86D8-C957103B2A13}"/>
                  </a:ext>
                </a:extLst>
              </p:cNvPr>
              <p:cNvSpPr txBox="1"/>
              <p:nvPr/>
            </p:nvSpPr>
            <p:spPr>
              <a:xfrm>
                <a:off x="5793425" y="2202569"/>
                <a:ext cx="3146952" cy="1480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half crack size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model parameters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 number of loading cycles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/>
                  <a:t>: range of stress</a:t>
                </a:r>
                <a:br>
                  <a:rPr lang="en-US" dirty="0"/>
                </a:br>
                <a:r>
                  <a:rPr lang="en-US" dirty="0"/>
                  <a:t>intensity factor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86031-88A3-4742-86D8-C957103B2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425" y="2202569"/>
                <a:ext cx="3146952" cy="1480405"/>
              </a:xfrm>
              <a:prstGeom prst="rect">
                <a:avLst/>
              </a:prstGeom>
              <a:blipFill>
                <a:blip r:embed="rId4"/>
                <a:stretch>
                  <a:fillRect l="-1547" t="-2058" r="-774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59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E230214-2B1B-49E8-A93D-ADFF3D86C1F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Material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 slope in log-log graph of crack growth rate and stress intensity factor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y-intercept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These parameters are </a:t>
                </a:r>
                <a:r>
                  <a:rPr lang="en-US" dirty="0">
                    <a:solidFill>
                      <a:srgbClr val="FF0000"/>
                    </a:solidFill>
                  </a:rPr>
                  <a:t>extrinsic</a:t>
                </a:r>
                <a:r>
                  <a:rPr lang="en-US" dirty="0"/>
                  <a:t> properties: unit-dependent and loading-dependent</a:t>
                </a:r>
              </a:p>
              <a:p>
                <a:r>
                  <a:rPr lang="en-US" dirty="0"/>
                  <a:t>Total form</a:t>
                </a:r>
              </a:p>
              <a:p>
                <a:pPr lvl="1"/>
                <a:r>
                  <a:rPr lang="en-US" dirty="0"/>
                  <a:t>Rate form (differential equation) needs to be integrated with initial crack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(also need to be included as a model parameter)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first term in the bracket is negative, while the second term is positive</a:t>
                </a:r>
              </a:p>
              <a:p>
                <a:pPr lvl="1"/>
                <a:r>
                  <a:rPr lang="en-US" dirty="0"/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can make the term negative </a:t>
                </a:r>
                <a:r>
                  <a:rPr lang="en-US" dirty="0">
                    <a:sym typeface="Wingdings" panose="05000000000000000000" pitchFamily="2" charset="2"/>
                  </a:rPr>
                  <a:t> the crack will grow faster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increases  crack goes infinity and becomes complex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E230214-2B1B-49E8-A93D-ADFF3D86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643" t="-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4B9933E-320E-43B3-83D4-BA3614FD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Paris Model for Fatigue Crack Growth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EBFB31-54AB-4596-B1AA-C55357551460}"/>
                  </a:ext>
                </a:extLst>
              </p:cNvPr>
              <p:cNvSpPr txBox="1"/>
              <p:nvPr/>
            </p:nvSpPr>
            <p:spPr>
              <a:xfrm>
                <a:off x="1909677" y="3999947"/>
                <a:ext cx="5108130" cy="104009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EBFB31-54AB-4596-B1AA-C55357551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77" y="3999947"/>
                <a:ext cx="5108130" cy="1040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14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y_template.potx" id="{F7319638-2F13-4B19-9083-9A4A0FB36EFC}" vid="{2E8B6316-7725-4A6D-9B7A-3E82445E664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My_template</Template>
  <TotalTime>17404</TotalTime>
  <Words>4678</Words>
  <Application>Microsoft Office PowerPoint</Application>
  <PresentationFormat>On-screen Show (4:3)</PresentationFormat>
  <Paragraphs>469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Courier New</vt:lpstr>
      <vt:lpstr>Office 테마</vt:lpstr>
      <vt:lpstr>Chapter 6 Attributes of Prognostics Methods</vt:lpstr>
      <vt:lpstr>1. Introduction</vt:lpstr>
      <vt:lpstr>Chapter Goal</vt:lpstr>
      <vt:lpstr>Model-Form Error</vt:lpstr>
      <vt:lpstr>Physics-based Methods</vt:lpstr>
      <vt:lpstr>Data-driven Methods</vt:lpstr>
      <vt:lpstr>2. Problem Definition</vt:lpstr>
      <vt:lpstr>Paris Model for Fatigue Crack Growth</vt:lpstr>
      <vt:lpstr>Paris Model for Fatigue Crack Growth cont.</vt:lpstr>
      <vt:lpstr>Paris Model for Fatigue Crack Growth cont.</vt:lpstr>
      <vt:lpstr>Huang’s Model for Fatigue Crack Growth</vt:lpstr>
      <vt:lpstr>Huang’s Model for Fatigue Crack Growth cont.</vt:lpstr>
      <vt:lpstr>Huang’s Model for Fatigue Crack Growth cont.</vt:lpstr>
      <vt:lpstr>Matlab Code Huang</vt:lpstr>
      <vt:lpstr>Matlab Code Huang cont.</vt:lpstr>
      <vt:lpstr>Matlab Code Huang cont.</vt:lpstr>
      <vt:lpstr>Health Monitoring Data and Loading Conditions</vt:lpstr>
      <vt:lpstr>Health Monitoring Data and Loading Conditions</vt:lpstr>
      <vt:lpstr>Health Monitoring Data and Loading Conditions</vt:lpstr>
      <vt:lpstr>Health Monitoring Data and Loading Conditions</vt:lpstr>
      <vt:lpstr>Health Monitoring Data and Loading Conditions</vt:lpstr>
      <vt:lpstr>3. Physics-based Prognostics</vt:lpstr>
      <vt:lpstr>Comparison of Physics-based Algorithms</vt:lpstr>
      <vt:lpstr>Prior Distributions</vt:lpstr>
      <vt:lpstr>Correlation in Prognostics</vt:lpstr>
      <vt:lpstr>Correlation between Model Parameters</vt:lpstr>
      <vt:lpstr>Correlation between Model Parameters cont.</vt:lpstr>
      <vt:lpstr>Correlation between Model Parameters cont.</vt:lpstr>
      <vt:lpstr>Correlation between Model Parameters cont.</vt:lpstr>
      <vt:lpstr>Correlation b/w Parameters and Loading</vt:lpstr>
      <vt:lpstr>Correlation b/w Parameters and Loading cont.</vt:lpstr>
      <vt:lpstr>Compensating for Model-Form Error</vt:lpstr>
      <vt:lpstr>Correction Factor</vt:lpstr>
      <vt:lpstr>Correlation b/w Initial Crack Size and Bias</vt:lpstr>
      <vt:lpstr>Correlation b/w Initial Crack Size and Bias cont.</vt:lpstr>
      <vt:lpstr>Prior Information</vt:lpstr>
      <vt:lpstr>Prior information for Bayesian Inference</vt:lpstr>
      <vt:lpstr>Prior information for Bayesian Inference cont.</vt:lpstr>
      <vt:lpstr>Prior information for Bayesian Inference cont.</vt:lpstr>
      <vt:lpstr>Prior information for Bayesian Inference cont.</vt:lpstr>
      <vt:lpstr>Sampling Error</vt:lpstr>
      <vt:lpstr>Uncertainty Representation &amp; Updating Process</vt:lpstr>
      <vt:lpstr>Results Summary</vt:lpstr>
      <vt:lpstr>Results Summary cont.</vt:lpstr>
      <vt:lpstr>4. Data-driven Prognostics</vt:lpstr>
      <vt:lpstr>Comparison of Data-driven Algorithms</vt:lpstr>
      <vt:lpstr>Simple Crack Growth Model</vt:lpstr>
      <vt:lpstr>Simple Crack Growth Model cont.</vt:lpstr>
      <vt:lpstr>Simple Crack Growth Model cont.</vt:lpstr>
      <vt:lpstr>Simple Crack Growth Model cont.</vt:lpstr>
      <vt:lpstr>Results Summary</vt:lpstr>
      <vt:lpstr>5. Comparison between Physics-based and Data-driven Prognostics</vt:lpstr>
      <vt:lpstr>Comparison Using Huang’s Model</vt:lpstr>
      <vt:lpstr>Comparison Using Huang’s Model cont.</vt:lpstr>
      <vt:lpstr>Summary</vt:lpstr>
      <vt:lpstr>Summary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Spring, Uniaxial Bar and Truss Element</dc:title>
  <dc:creator>Nam-Ho Kim</dc:creator>
  <cp:lastModifiedBy>Nam-Ho Kim</cp:lastModifiedBy>
  <cp:revision>264</cp:revision>
  <cp:lastPrinted>2020-12-04T13:39:34Z</cp:lastPrinted>
  <dcterms:created xsi:type="dcterms:W3CDTF">2020-11-09T01:41:03Z</dcterms:created>
  <dcterms:modified xsi:type="dcterms:W3CDTF">2021-04-05T17:03:09Z</dcterms:modified>
</cp:coreProperties>
</file>