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505" r:id="rId2"/>
    <p:sldId id="507" r:id="rId3"/>
    <p:sldId id="508" r:id="rId4"/>
    <p:sldId id="509" r:id="rId5"/>
    <p:sldId id="510" r:id="rId6"/>
    <p:sldId id="511" r:id="rId7"/>
    <p:sldId id="512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13" r:id="rId30"/>
    <p:sldId id="314" r:id="rId31"/>
    <p:sldId id="296" r:id="rId32"/>
    <p:sldId id="287" r:id="rId33"/>
    <p:sldId id="306" r:id="rId34"/>
    <p:sldId id="303" r:id="rId35"/>
    <p:sldId id="307" r:id="rId36"/>
    <p:sldId id="315" r:id="rId37"/>
    <p:sldId id="316" r:id="rId38"/>
    <p:sldId id="310" r:id="rId39"/>
    <p:sldId id="305" r:id="rId40"/>
    <p:sldId id="311" r:id="rId41"/>
    <p:sldId id="288" r:id="rId42"/>
    <p:sldId id="556" r:id="rId43"/>
    <p:sldId id="506" r:id="rId44"/>
    <p:sldId id="559" r:id="rId45"/>
    <p:sldId id="561" r:id="rId46"/>
    <p:sldId id="554" r:id="rId47"/>
    <p:sldId id="562" r:id="rId48"/>
    <p:sldId id="563" r:id="rId49"/>
    <p:sldId id="565" r:id="rId50"/>
    <p:sldId id="566" r:id="rId51"/>
    <p:sldId id="567" r:id="rId52"/>
    <p:sldId id="568" r:id="rId53"/>
    <p:sldId id="569" r:id="rId54"/>
    <p:sldId id="570" r:id="rId55"/>
    <p:sldId id="572" r:id="rId56"/>
    <p:sldId id="515" r:id="rId57"/>
    <p:sldId id="573" r:id="rId58"/>
    <p:sldId id="582" r:id="rId59"/>
    <p:sldId id="583" r:id="rId60"/>
    <p:sldId id="338" r:id="rId61"/>
    <p:sldId id="575" r:id="rId62"/>
    <p:sldId id="331" r:id="rId63"/>
    <p:sldId id="327" r:id="rId64"/>
    <p:sldId id="576" r:id="rId65"/>
    <p:sldId id="584" r:id="rId66"/>
    <p:sldId id="577" r:id="rId67"/>
    <p:sldId id="341" r:id="rId68"/>
    <p:sldId id="578" r:id="rId69"/>
    <p:sldId id="344" r:id="rId70"/>
    <p:sldId id="579" r:id="rId71"/>
    <p:sldId id="349" r:id="rId72"/>
    <p:sldId id="333" r:id="rId73"/>
    <p:sldId id="585" r:id="rId74"/>
    <p:sldId id="586" r:id="rId75"/>
    <p:sldId id="580" r:id="rId76"/>
    <p:sldId id="587" r:id="rId77"/>
    <p:sldId id="339" r:id="rId78"/>
    <p:sldId id="581" r:id="rId79"/>
    <p:sldId id="517" r:id="rId80"/>
    <p:sldId id="588" r:id="rId81"/>
    <p:sldId id="325" r:id="rId82"/>
    <p:sldId id="329" r:id="rId83"/>
    <p:sldId id="330" r:id="rId84"/>
    <p:sldId id="589" r:id="rId85"/>
    <p:sldId id="590" r:id="rId86"/>
    <p:sldId id="591" r:id="rId87"/>
    <p:sldId id="592" r:id="rId88"/>
    <p:sldId id="593" r:id="rId89"/>
    <p:sldId id="594" r:id="rId90"/>
    <p:sldId id="595" r:id="rId91"/>
    <p:sldId id="353" r:id="rId92"/>
    <p:sldId id="326" r:id="rId93"/>
    <p:sldId id="342" r:id="rId94"/>
    <p:sldId id="354" r:id="rId95"/>
    <p:sldId id="328" r:id="rId96"/>
    <p:sldId id="334" r:id="rId97"/>
    <p:sldId id="335" r:id="rId98"/>
    <p:sldId id="343" r:id="rId99"/>
    <p:sldId id="336" r:id="rId100"/>
    <p:sldId id="340" r:id="rId101"/>
    <p:sldId id="318" r:id="rId10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kim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1" autoAdjust="0"/>
  </p:normalViewPr>
  <p:slideViewPr>
    <p:cSldViewPr snapToGrid="0">
      <p:cViewPr varScale="1">
        <p:scale>
          <a:sx n="135" d="100"/>
          <a:sy n="135" d="100"/>
        </p:scale>
        <p:origin x="14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9234"/>
    </p:cViewPr>
  </p:sorterViewPr>
  <p:notesViewPr>
    <p:cSldViewPr snapToGrid="0">
      <p:cViewPr varScale="1">
        <p:scale>
          <a:sx n="44" d="100"/>
          <a:sy n="44" d="100"/>
        </p:scale>
        <p:origin x="-2004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12206DA3-447E-472B-895C-613D89885BA9}" type="datetimeFigureOut">
              <a:rPr lang="en-US" altLang="ko-KR"/>
              <a:pPr>
                <a:defRPr/>
              </a:pPr>
              <a:t>4/20/2021</a:t>
            </a:fld>
            <a:endParaRPr lang="en-US" alt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9E53008D-CCD7-4166-A8D1-723D2A057DB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49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>
            <a:extLst>
              <a:ext uri="{FF2B5EF4-FFF2-40B4-BE49-F238E27FC236}">
                <a16:creationId xmlns:a16="http://schemas.microsoft.com/office/drawing/2014/main" id="{9204DA65-AE2F-4ED7-ACA8-DBEAC94F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>
            <a:extLst>
              <a:ext uri="{FF2B5EF4-FFF2-40B4-BE49-F238E27FC236}">
                <a16:creationId xmlns:a16="http://schemas.microsoft.com/office/drawing/2014/main" id="{667D9FFF-8EB8-4102-B5AF-86FCCE7C2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385507-CFF8-4518-A440-D061EFB6A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115E481A-C577-440A-8C4C-C44B4C375AAC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31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>
            <a:extLst>
              <a:ext uri="{FF2B5EF4-FFF2-40B4-BE49-F238E27FC236}">
                <a16:creationId xmlns:a16="http://schemas.microsoft.com/office/drawing/2014/main" id="{8DE01D76-4260-4740-89F5-9FFE7DA03D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>
            <a:extLst>
              <a:ext uri="{FF2B5EF4-FFF2-40B4-BE49-F238E27FC236}">
                <a16:creationId xmlns:a16="http://schemas.microsoft.com/office/drawing/2014/main" id="{52701819-4064-4B40-B00F-D8BC11FDA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A47458-21E6-4073-89C8-6E8CD14BD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CE2D3D8-0185-497C-9337-D02BC9B5AAC3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40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>
            <a:extLst>
              <a:ext uri="{FF2B5EF4-FFF2-40B4-BE49-F238E27FC236}">
                <a16:creationId xmlns:a16="http://schemas.microsoft.com/office/drawing/2014/main" id="{D05A5368-37AD-4873-881C-8E7EAAF84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>
            <a:extLst>
              <a:ext uri="{FF2B5EF4-FFF2-40B4-BE49-F238E27FC236}">
                <a16:creationId xmlns:a16="http://schemas.microsoft.com/office/drawing/2014/main" id="{99FA46C6-73F9-4556-86B6-52804CD9B5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5D8E56-401C-4918-9A6F-1D94C43EE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7D0BFC4-A55D-4753-A230-7DDFE2F61AC9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41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Accelerometers were used to measure the vibration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66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FEMTO-ST institute: Franche-Comte Electronics, Mechanics, Thermal Processing, Optics - Science and Technology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816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definition of the information entropy is, however, quite general, and is expressed in terms of a discrete set of probabilities </a:t>
            </a:r>
            <a:r>
              <a:rPr lang="en-US" altLang="ko-KR" i="1" dirty="0"/>
              <a:t>p</a:t>
            </a:r>
            <a:r>
              <a:rPr lang="en-US" altLang="ko-KR" i="1" baseline="-25000" dirty="0"/>
              <a:t>i</a:t>
            </a:r>
            <a:r>
              <a:rPr lang="en-US" altLang="ko-KR" i="1" dirty="0"/>
              <a:t> so that</a:t>
            </a:r>
          </a:p>
          <a:p>
            <a:endParaRPr lang="en-US" altLang="ko-KR" i="1" dirty="0"/>
          </a:p>
          <a:p>
            <a:r>
              <a:rPr lang="en-US" altLang="ko-KR" dirty="0"/>
              <a:t>Irreversible / commonly understood as a measure of disorder</a:t>
            </a:r>
          </a:p>
          <a:p>
            <a:endParaRPr lang="en-US" altLang="ko-KR" dirty="0"/>
          </a:p>
          <a:p>
            <a:r>
              <a:rPr lang="en-US" altLang="ko-KR" dirty="0"/>
              <a:t>http://electron6.phys.utk.edu/101/CH8/entropy.htm</a:t>
            </a:r>
          </a:p>
          <a:p>
            <a:endParaRPr lang="en-US" altLang="ko-KR" dirty="0"/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고립계</a:t>
            </a:r>
            <a:r>
              <a:rPr lang="en-US" altLang="ko-KR" dirty="0"/>
              <a:t>: </a:t>
            </a:r>
            <a:r>
              <a:rPr lang="ko-KR" altLang="en-US" dirty="0"/>
              <a:t>열</a:t>
            </a:r>
            <a:r>
              <a:rPr lang="en-US" altLang="ko-KR" dirty="0"/>
              <a:t>,</a:t>
            </a:r>
            <a:r>
              <a:rPr lang="ko-KR" altLang="en-US" dirty="0"/>
              <a:t> 일</a:t>
            </a:r>
            <a:r>
              <a:rPr lang="en-US" altLang="ko-KR" dirty="0"/>
              <a:t>, </a:t>
            </a:r>
            <a:r>
              <a:rPr lang="ko-KR" altLang="en-US" dirty="0"/>
              <a:t>에너지 이동 차단 </a:t>
            </a:r>
            <a:r>
              <a:rPr lang="en-US" altLang="ko-KR" dirty="0"/>
              <a:t>(</a:t>
            </a:r>
            <a:r>
              <a:rPr lang="ko-KR" altLang="en-US" dirty="0"/>
              <a:t>교환</a:t>
            </a:r>
            <a:r>
              <a:rPr lang="en-US" altLang="ko-KR" dirty="0"/>
              <a:t>x)</a:t>
            </a:r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Entropy</a:t>
            </a:r>
            <a:r>
              <a:rPr lang="en-US" altLang="ko-KR" baseline="0" dirty="0"/>
              <a:t> ↑: </a:t>
            </a:r>
            <a:r>
              <a:rPr lang="ko-KR" altLang="en-US" baseline="0" dirty="0"/>
              <a:t>무질서도</a:t>
            </a:r>
            <a:r>
              <a:rPr lang="en-US" altLang="ko-KR" baseline="0" dirty="0"/>
              <a:t> ↑, </a:t>
            </a:r>
            <a:r>
              <a:rPr lang="ko-KR" altLang="en-US" baseline="0" dirty="0"/>
              <a:t>에너지는 보존 </a:t>
            </a:r>
            <a:r>
              <a:rPr lang="en-US" altLang="ko-KR" baseline="0" dirty="0"/>
              <a:t>but </a:t>
            </a:r>
            <a:r>
              <a:rPr lang="ko-KR" altLang="en-US" baseline="0" dirty="0"/>
              <a:t>무용에너지 </a:t>
            </a:r>
            <a:r>
              <a:rPr lang="en-US" altLang="ko-KR" baseline="0" dirty="0"/>
              <a:t>↑</a:t>
            </a:r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Entropy</a:t>
            </a:r>
            <a:r>
              <a:rPr lang="en-US" altLang="ko-KR" baseline="0" dirty="0"/>
              <a:t> ↓: </a:t>
            </a:r>
            <a:r>
              <a:rPr lang="ko-KR" altLang="en-US" baseline="0" dirty="0"/>
              <a:t>생물의 생장</a:t>
            </a:r>
            <a:r>
              <a:rPr lang="en-US" altLang="ko-KR" baseline="0" dirty="0"/>
              <a:t>, </a:t>
            </a:r>
            <a:r>
              <a:rPr lang="ko-KR" altLang="en-US" baseline="0" dirty="0"/>
              <a:t>광합성 </a:t>
            </a:r>
            <a:r>
              <a:rPr lang="en-US" altLang="ko-KR" baseline="0" dirty="0"/>
              <a:t>(</a:t>
            </a:r>
            <a:r>
              <a:rPr lang="ko-KR" altLang="en-US" baseline="0" dirty="0"/>
              <a:t>유용 에너지가 증가하기 때문에</a:t>
            </a:r>
            <a:r>
              <a:rPr lang="en-US" altLang="ko-KR" baseline="0" dirty="0"/>
              <a:t>?)</a:t>
            </a:r>
          </a:p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355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94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355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Ratio </a:t>
            </a:r>
            <a:r>
              <a:rPr lang="en-US" altLang="ko-KR" dirty="0">
                <a:solidFill>
                  <a:srgbClr val="0000FF"/>
                </a:solidFill>
              </a:rPr>
              <a:t>min. entropy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to </a:t>
            </a:r>
            <a:r>
              <a:rPr lang="en-US" altLang="ko-KR" dirty="0">
                <a:solidFill>
                  <a:srgbClr val="0000FF"/>
                </a:solidFill>
              </a:rPr>
              <a:t>max. entropy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4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Winner’s sore: 0.1977</a:t>
            </a:r>
          </a:p>
          <a:p>
            <a:r>
              <a:rPr lang="en-US" altLang="ko-KR" dirty="0"/>
              <a:t>Total sets: 0.3440</a:t>
            </a:r>
          </a:p>
          <a:p>
            <a:r>
              <a:rPr lang="en-US" altLang="ko-KR" dirty="0"/>
              <a:t>Test sets: 0.3605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DB0B-8A04-4B75-91FD-65260EAF815E}" type="slidenum">
              <a:rPr lang="ko-KR" altLang="en-US" smtClean="0"/>
              <a:pPr>
                <a:defRPr/>
              </a:pPr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38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>
            <a:extLst>
              <a:ext uri="{FF2B5EF4-FFF2-40B4-BE49-F238E27FC236}">
                <a16:creationId xmlns:a16="http://schemas.microsoft.com/office/drawing/2014/main" id="{EFBE0865-A1C1-4039-8368-D5B3D2C1B6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>
            <a:extLst>
              <a:ext uri="{FF2B5EF4-FFF2-40B4-BE49-F238E27FC236}">
                <a16:creationId xmlns:a16="http://schemas.microsoft.com/office/drawing/2014/main" id="{BFA8670B-9551-4622-8CCB-D0B5C52B2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313593-0E9D-48A9-BAB4-AA8179ABC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591933A7-9FC5-4F1F-9249-3EDFB92887B1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32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>
            <a:extLst>
              <a:ext uri="{FF2B5EF4-FFF2-40B4-BE49-F238E27FC236}">
                <a16:creationId xmlns:a16="http://schemas.microsoft.com/office/drawing/2014/main" id="{233BE5A4-8779-4A0B-9E22-034E475B1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>
            <a:extLst>
              <a:ext uri="{FF2B5EF4-FFF2-40B4-BE49-F238E27FC236}">
                <a16:creationId xmlns:a16="http://schemas.microsoft.com/office/drawing/2014/main" id="{61BE0054-9121-41AF-BEF2-AFC74FBCE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D89398-56F8-4A4C-87CD-0D0D0507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72457905-706E-463A-AC23-165D7231E89E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33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C371D7E4-533E-4EF7-BDA8-86543F5690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41461C23-8470-41EB-9F19-D04D1BD81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9D82D8-CD2D-4E11-AA53-82339C030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65AF8953-910F-4E13-B8EC-2F688C904FFA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34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>
            <a:extLst>
              <a:ext uri="{FF2B5EF4-FFF2-40B4-BE49-F238E27FC236}">
                <a16:creationId xmlns:a16="http://schemas.microsoft.com/office/drawing/2014/main" id="{AB3423FD-2A02-44D9-B7CE-C0F683714F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>
            <a:extLst>
              <a:ext uri="{FF2B5EF4-FFF2-40B4-BE49-F238E27FC236}">
                <a16:creationId xmlns:a16="http://schemas.microsoft.com/office/drawing/2014/main" id="{0B158D4B-9D71-4216-B830-25540DE34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59544E-98FB-4F0F-B149-D342CDE94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B9061C1-B456-4E60-9190-DD284BD9A386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35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>
            <a:extLst>
              <a:ext uri="{FF2B5EF4-FFF2-40B4-BE49-F238E27FC236}">
                <a16:creationId xmlns:a16="http://schemas.microsoft.com/office/drawing/2014/main" id="{A6BB675F-F3EC-4007-89E8-9F7B57497F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>
            <a:extLst>
              <a:ext uri="{FF2B5EF4-FFF2-40B4-BE49-F238E27FC236}">
                <a16:creationId xmlns:a16="http://schemas.microsoft.com/office/drawing/2014/main" id="{D11FEFF8-43F6-4BEF-981E-BABE0EFA5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69B3ED-9187-418F-AF6D-1D99AA71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E370098-1D97-4FFB-85E4-7DFA1C7CA7DB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36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>
            <a:extLst>
              <a:ext uri="{FF2B5EF4-FFF2-40B4-BE49-F238E27FC236}">
                <a16:creationId xmlns:a16="http://schemas.microsoft.com/office/drawing/2014/main" id="{A2A49372-43CF-4EF0-A500-210DE0607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>
            <a:extLst>
              <a:ext uri="{FF2B5EF4-FFF2-40B4-BE49-F238E27FC236}">
                <a16:creationId xmlns:a16="http://schemas.microsoft.com/office/drawing/2014/main" id="{1F9BBAFC-6D52-412E-83D9-F40D6E309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F4AC70-F9E3-49EE-BBF0-C2E8D5DC7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0C18C7C-19CB-42B7-8DBF-FFF7EE06977E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37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>
            <a:extLst>
              <a:ext uri="{FF2B5EF4-FFF2-40B4-BE49-F238E27FC236}">
                <a16:creationId xmlns:a16="http://schemas.microsoft.com/office/drawing/2014/main" id="{6F6CACC1-3F00-492C-8369-2D8A0E3E4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>
            <a:extLst>
              <a:ext uri="{FF2B5EF4-FFF2-40B4-BE49-F238E27FC236}">
                <a16:creationId xmlns:a16="http://schemas.microsoft.com/office/drawing/2014/main" id="{E2AE3EC3-0C26-4370-AAD6-B6071CC53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75DF5B-E5F8-4C47-BFA0-49E386235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4FFFAAED-0EA3-4267-B450-1D96DCAA0A7A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38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>
            <a:extLst>
              <a:ext uri="{FF2B5EF4-FFF2-40B4-BE49-F238E27FC236}">
                <a16:creationId xmlns:a16="http://schemas.microsoft.com/office/drawing/2014/main" id="{A0F5D971-AA29-4069-9B81-09A172CC1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>
            <a:extLst>
              <a:ext uri="{FF2B5EF4-FFF2-40B4-BE49-F238E27FC236}">
                <a16:creationId xmlns:a16="http://schemas.microsoft.com/office/drawing/2014/main" id="{5512F2EC-0ABE-4F6B-9AD7-39C1CB4C1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7F7224-16E8-4A88-B416-6CB016E5A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CEFD5A9-D660-4EA8-B0D8-95D96BDC8A86}" type="slidenum">
              <a:rPr kumimoji="0"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pPr eaLnBrk="1" hangingPunct="1"/>
              <a:t>39</a:t>
            </a:fld>
            <a:endParaRPr kumimoji="0" lang="ko-KR" altLang="en-US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44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27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/>
          <p:nvPr userDrawn="1"/>
        </p:nvGrpSpPr>
        <p:grpSpPr>
          <a:xfrm>
            <a:off x="533400" y="0"/>
            <a:ext cx="2433696" cy="762000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11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345" descr="Logo_U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03262"/>
            <a:ext cx="8534400" cy="5697538"/>
          </a:xfrm>
        </p:spPr>
        <p:txBody>
          <a:bodyPr/>
          <a:lstStyle>
            <a:lvl1pPr marL="285750" indent="-28575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2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54864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626600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8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5472" y="104275"/>
            <a:ext cx="9128528" cy="41823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82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9">
            <a:extLst>
              <a:ext uri="{FF2B5EF4-FFF2-40B4-BE49-F238E27FC236}">
                <a16:creationId xmlns:a16="http://schemas.microsoft.com/office/drawing/2014/main" id="{E5657BF0-F3A8-4B7F-AF2F-22FCEE4F2B69}"/>
              </a:ext>
            </a:extLst>
          </p:cNvPr>
          <p:cNvCxnSpPr/>
          <p:nvPr userDrawn="1"/>
        </p:nvCxnSpPr>
        <p:spPr>
          <a:xfrm>
            <a:off x="357188" y="6188075"/>
            <a:ext cx="8429625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29482"/>
            <a:ext cx="8429684" cy="766922"/>
          </a:xfrm>
          <a:prstGeom prst="rect">
            <a:avLst/>
          </a:prstGeom>
        </p:spPr>
        <p:txBody>
          <a:bodyPr>
            <a:noAutofit/>
          </a:bodyPr>
          <a:lstStyle>
            <a:lvl1pPr latinLnBrk="0">
              <a:defRPr sz="3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quarter" idx="10"/>
          </p:nvPr>
        </p:nvSpPr>
        <p:spPr>
          <a:xfrm>
            <a:off x="357158" y="1319198"/>
            <a:ext cx="8429684" cy="4841340"/>
          </a:xfrm>
          <a:ln w="25400">
            <a:noFill/>
          </a:ln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800"/>
            </a:lvl3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B73A2801-2F72-43A1-919B-3BC5C9C22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86250" y="6342063"/>
            <a:ext cx="601663" cy="365125"/>
          </a:xfrm>
        </p:spPr>
        <p:txBody>
          <a:bodyPr/>
          <a:lstStyle>
            <a:lvl1pPr>
              <a:defRPr/>
            </a:lvl1pPr>
          </a:lstStyle>
          <a:p>
            <a:fld id="{43EC16D7-0128-4F5D-895C-8A1D5592806B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6" name="날짜 개체 틀 3">
            <a:extLst>
              <a:ext uri="{FF2B5EF4-FFF2-40B4-BE49-F238E27FC236}">
                <a16:creationId xmlns:a16="http://schemas.microsoft.com/office/drawing/2014/main" id="{24E68723-FDD6-4DDB-A3A2-A1A49D3D98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11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ko-KR"/>
              <a:t>www.sdolab.com</a:t>
            </a:r>
          </a:p>
        </p:txBody>
      </p:sp>
    </p:spTree>
    <p:extLst>
      <p:ext uri="{BB962C8B-B14F-4D97-AF65-F5344CB8AC3E}">
        <p14:creationId xmlns:p14="http://schemas.microsoft.com/office/powerpoint/2010/main" val="40420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228600" y="227013"/>
            <a:ext cx="8610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8610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0D1E11-BDD6-4089-89B8-197214ED539B}" type="datetimeFigureOut">
              <a:rPr lang="en-US" altLang="ko-KR"/>
              <a:pPr>
                <a:defRPr/>
              </a:pPr>
              <a:t>4/20/2021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B15FB2-5338-491A-A0F3-09EF2C5D24F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8" r:id="rId3"/>
    <p:sldLayoutId id="2147483976" r:id="rId4"/>
    <p:sldLayoutId id="2147483979" r:id="rId5"/>
    <p:sldLayoutId id="214748398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8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3.tif"/><Relationship Id="rId4" Type="http://schemas.openxmlformats.org/officeDocument/2006/relationships/image" Target="../media/image8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"/><Relationship Id="rId2" Type="http://schemas.openxmlformats.org/officeDocument/2006/relationships/image" Target="../media/image81.t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t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0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emf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43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19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emf"/><Relationship Id="rId5" Type="http://schemas.openxmlformats.org/officeDocument/2006/relationships/image" Target="../media/image147.emf"/><Relationship Id="rId4" Type="http://schemas.openxmlformats.org/officeDocument/2006/relationships/image" Target="../media/image14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emf"/><Relationship Id="rId4" Type="http://schemas.openxmlformats.org/officeDocument/2006/relationships/image" Target="../media/image148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image" Target="../media/image157.emf"/><Relationship Id="rId7" Type="http://schemas.openxmlformats.org/officeDocument/2006/relationships/image" Target="../media/image161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5" Type="http://schemas.openxmlformats.org/officeDocument/2006/relationships/image" Target="../media/image159.emf"/><Relationship Id="rId4" Type="http://schemas.openxmlformats.org/officeDocument/2006/relationships/image" Target="../media/image158.emf"/><Relationship Id="rId9" Type="http://schemas.openxmlformats.org/officeDocument/2006/relationships/image" Target="../media/image163.e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E99CD-2B4B-4BA0-BCF7-78CFD66DB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0551"/>
            <a:ext cx="7772400" cy="1939900"/>
          </a:xfrm>
        </p:spPr>
        <p:txBody>
          <a:bodyPr/>
          <a:lstStyle/>
          <a:p>
            <a:r>
              <a:rPr lang="en-US" sz="4000" b="1" dirty="0"/>
              <a:t>Chapter 7</a:t>
            </a:r>
            <a:br>
              <a:rPr lang="en-US" sz="4000" b="1" dirty="0"/>
            </a:br>
            <a:r>
              <a:rPr lang="en-US" sz="4000" b="1" dirty="0"/>
              <a:t>Applications of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73FB2B-6D2E-4F23-A62D-3B17E8BF4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9300A-B34A-4D09-B917-1D203E264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Dimensioned wear coefficient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Objective: identify the wear coefficient for given normal load and slip distance</a:t>
            </a:r>
          </a:p>
          <a:p>
            <a:r>
              <a:rPr lang="en-US" dirty="0"/>
              <a:t>Variable normal forces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Assumption: wear coefficient is independent of normal force</a:t>
            </a:r>
          </a:p>
          <a:p>
            <a:r>
              <a:rPr lang="en-US" dirty="0"/>
              <a:t>The wear coefficient is not an intrinsic material property</a:t>
            </a:r>
          </a:p>
          <a:p>
            <a:pPr lvl="1"/>
            <a:r>
              <a:rPr lang="en-US" dirty="0"/>
              <a:t>depends on operating conditions, such as the normal force and slip speed</a:t>
            </a:r>
          </a:p>
          <a:p>
            <a:pPr lvl="1"/>
            <a:r>
              <a:rPr lang="en-US" dirty="0"/>
              <a:t>experimentation does not often represent the real conditions of a machine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75DDA-3F48-4E34-9B21-213A99F8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 Model and Wear Coefficient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D2A4D5-0DBD-428C-9216-DF5963BFDF1D}"/>
                  </a:ext>
                </a:extLst>
              </p:cNvPr>
              <p:cNvSpPr txBox="1"/>
              <p:nvPr/>
            </p:nvSpPr>
            <p:spPr>
              <a:xfrm>
                <a:off x="870668" y="1240404"/>
                <a:ext cx="1257332" cy="812787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D2A4D5-0DBD-428C-9216-DF5963BF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68" y="1240404"/>
                <a:ext cx="1257332" cy="8127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490EDD-7FE5-41E0-91FD-E7F79E65D895}"/>
                  </a:ext>
                </a:extLst>
              </p:cNvPr>
              <p:cNvSpPr txBox="1"/>
              <p:nvPr/>
            </p:nvSpPr>
            <p:spPr>
              <a:xfrm>
                <a:off x="3008193" y="1036626"/>
                <a:ext cx="3051413" cy="10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Unit of wear coefficient: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Wear volume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Slip distance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490EDD-7FE5-41E0-91FD-E7F79E65D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93" y="1036626"/>
                <a:ext cx="3051413" cy="1078180"/>
              </a:xfrm>
              <a:prstGeom prst="rect">
                <a:avLst/>
              </a:prstGeom>
              <a:blipFill>
                <a:blip r:embed="rId3"/>
                <a:stretch>
                  <a:fillRect l="-159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0B914-CF37-4694-97B3-9F445BED55E0}"/>
                  </a:ext>
                </a:extLst>
              </p:cNvPr>
              <p:cNvSpPr txBox="1"/>
              <p:nvPr/>
            </p:nvSpPr>
            <p:spPr>
              <a:xfrm>
                <a:off x="870668" y="3086432"/>
                <a:ext cx="1772344" cy="94173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0B914-CF37-4694-97B3-9F445BED5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68" y="3086432"/>
                <a:ext cx="1772344" cy="941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91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IMS bearing*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Threshold 20% is not an absolute value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89272" y="5714825"/>
            <a:ext cx="8056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*J. Lee, H.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Qiu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G. Yu, J. Lin, and Rexnord Technical Services (2007). 'Bearing Data Set', IMS, University of Cincinnati. NASA Ames Prognostics Data Repository, [http://ti.arc.nasa.gov/project/prognostic-data-repository], NASA Ames, Moffett Field, CA.</a:t>
            </a:r>
            <a:endParaRPr lang="ko-KR" altLang="en-US" sz="1200" dirty="0"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47344" y="1917290"/>
            <a:ext cx="3348000" cy="3508882"/>
            <a:chOff x="646517" y="2109790"/>
            <a:chExt cx="3348000" cy="3508882"/>
          </a:xfrm>
        </p:grpSpPr>
        <p:pic>
          <p:nvPicPr>
            <p:cNvPr id="5" name="그림 4"/>
            <p:cNvPicPr/>
            <p:nvPr/>
          </p:nvPicPr>
          <p:blipFill rotWithShape="1">
            <a:blip r:embed="rId2"/>
            <a:srcRect l="8793" r="8292" b="5937"/>
            <a:stretch/>
          </p:blipFill>
          <p:spPr bwMode="auto">
            <a:xfrm>
              <a:off x="1075501" y="2178616"/>
              <a:ext cx="2490032" cy="27013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646517" y="4880008"/>
              <a:ext cx="3348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Four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double row bearings (16 rollers) were installed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on a shaft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Three sets 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of test data are available.</a:t>
              </a:r>
              <a:endPara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58565" y="2109790"/>
              <a:ext cx="3323904" cy="350888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6" name="내용 개체 틀 1"/>
          <p:cNvSpPr txBox="1">
            <a:spLocks/>
          </p:cNvSpPr>
          <p:nvPr/>
        </p:nvSpPr>
        <p:spPr bwMode="auto">
          <a:xfrm>
            <a:off x="3388336" y="1586006"/>
            <a:ext cx="4205217" cy="40011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latinLnBrk="0"/>
            <a:r>
              <a:rPr kumimoji="0" lang="en-US" altLang="ko-KR" dirty="0"/>
              <a:t>Degradation feature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891150" y="4499516"/>
            <a:ext cx="31293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But, the level of </a:t>
            </a:r>
            <a:r>
              <a:rPr lang="en-US" altLang="ko-KR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threshold is different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Faded by around 70%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FEMTO: </a:t>
            </a:r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accelerated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test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IMS: </a:t>
            </a:r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nominal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conditions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903192" y="1917290"/>
            <a:ext cx="5112920" cy="3508882"/>
            <a:chOff x="3903192" y="1917290"/>
            <a:chExt cx="5112920" cy="3508882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4891150" y="3671731"/>
              <a:ext cx="335861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By applying </a:t>
              </a:r>
              <a:r>
                <a:rPr lang="en-US" altLang="ko-KR" sz="14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the same method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,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Damage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feature is found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Max. Entropy is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proportional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to EOL.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3903192" y="1917290"/>
              <a:ext cx="5112920" cy="3508882"/>
              <a:chOff x="3903192" y="1917290"/>
              <a:chExt cx="5112920" cy="3508882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010833" y="2140149"/>
                <a:ext cx="5005279" cy="1336675"/>
                <a:chOff x="4197641" y="2140149"/>
                <a:chExt cx="5005279" cy="1336675"/>
              </a:xfrm>
            </p:grpSpPr>
            <p:pic>
              <p:nvPicPr>
                <p:cNvPr id="9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7641" y="2140149"/>
                  <a:ext cx="1780299" cy="1336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2621" y="2140149"/>
                  <a:ext cx="1780299" cy="1336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4103" y="2140149"/>
                  <a:ext cx="1780299" cy="13366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</p:pic>
          </p:grpSp>
          <p:sp>
            <p:nvSpPr>
              <p:cNvPr id="19" name="직사각형 18"/>
              <p:cNvSpPr/>
              <p:nvPr/>
            </p:nvSpPr>
            <p:spPr>
              <a:xfrm>
                <a:off x="3903192" y="1917290"/>
                <a:ext cx="5112920" cy="3508882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/>
              <a:t>Future work</a:t>
            </a:r>
          </a:p>
          <a:p>
            <a:pPr lvl="1"/>
            <a:r>
              <a:rPr lang="en-US" altLang="ko-KR" sz="1600" dirty="0"/>
              <a:t>Apply this method </a:t>
            </a:r>
            <a:r>
              <a:rPr lang="en-US" altLang="ko-KR" sz="1600" dirty="0">
                <a:solidFill>
                  <a:srgbClr val="FF0000"/>
                </a:solidFill>
              </a:rPr>
              <a:t>to other bearing problems </a:t>
            </a:r>
            <a:r>
              <a:rPr lang="en-US" altLang="ko-KR" sz="1600" dirty="0"/>
              <a:t>under different level of (accelerated) loading conditions.</a:t>
            </a:r>
          </a:p>
          <a:p>
            <a:pPr lvl="1"/>
            <a:r>
              <a:rPr lang="en-US" altLang="ko-KR" sz="1600" dirty="0"/>
              <a:t>Hope there is a </a:t>
            </a:r>
            <a:r>
              <a:rPr lang="en-US" altLang="ko-KR" sz="1600" dirty="0">
                <a:solidFill>
                  <a:srgbClr val="0000FF"/>
                </a:solidFill>
              </a:rPr>
              <a:t>relation</a:t>
            </a:r>
            <a:r>
              <a:rPr lang="en-US" altLang="ko-KR" sz="1600" dirty="0"/>
              <a:t> between </a:t>
            </a:r>
            <a:r>
              <a:rPr lang="en-US" altLang="ko-KR" sz="1600" dirty="0">
                <a:solidFill>
                  <a:srgbClr val="0000FF"/>
                </a:solidFill>
              </a:rPr>
              <a:t>threshold </a:t>
            </a:r>
            <a:r>
              <a:rPr lang="en-US" altLang="ko-KR" sz="1600" dirty="0"/>
              <a:t>(degradation rate) and level of </a:t>
            </a:r>
            <a:r>
              <a:rPr lang="en-US" altLang="ko-KR" sz="1600" dirty="0">
                <a:solidFill>
                  <a:srgbClr val="0000FF"/>
                </a:solidFill>
              </a:rPr>
              <a:t>loading</a:t>
            </a:r>
            <a:r>
              <a:rPr lang="en-US" altLang="ko-KR" sz="1600" dirty="0"/>
              <a:t> conditions.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Uncertainty</a:t>
            </a:r>
            <a:r>
              <a:rPr lang="en-US" altLang="ko-KR" sz="1600" dirty="0"/>
              <a:t> caused by taking median of entropy from different frequencies, model parameter estimation, and threshold will be considered.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auto">
          <a:xfrm>
            <a:off x="357158" y="3577723"/>
            <a:ext cx="8429684" cy="260379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000" dirty="0"/>
              <a:t>This method </a:t>
            </a:r>
            <a:r>
              <a:rPr kumimoji="0" lang="en-US" altLang="ko-KR" sz="2000" dirty="0">
                <a:solidFill>
                  <a:srgbClr val="FF0000"/>
                </a:solidFill>
              </a:rPr>
              <a:t>can be widely applicable if </a:t>
            </a:r>
            <a:r>
              <a:rPr kumimoji="0" lang="en-US" altLang="ko-KR" sz="2000" dirty="0"/>
              <a:t>certain </a:t>
            </a:r>
            <a:r>
              <a:rPr kumimoji="0" lang="en-US" altLang="ko-KR" sz="2000" dirty="0">
                <a:solidFill>
                  <a:srgbClr val="0000FF"/>
                </a:solidFill>
              </a:rPr>
              <a:t>relation</a:t>
            </a:r>
            <a:r>
              <a:rPr kumimoji="0" lang="en-US" altLang="ko-KR" sz="2000" dirty="0"/>
              <a:t> (threshold-loading) is found or if several </a:t>
            </a:r>
            <a:r>
              <a:rPr kumimoji="0" lang="en-US" altLang="ko-KR" sz="2000" dirty="0">
                <a:solidFill>
                  <a:srgbClr val="0000FF"/>
                </a:solidFill>
              </a:rPr>
              <a:t>training data </a:t>
            </a:r>
            <a:r>
              <a:rPr kumimoji="0" lang="en-US" altLang="ko-KR" sz="2000" dirty="0"/>
              <a:t>sets are available in each bearing problem.</a:t>
            </a:r>
          </a:p>
          <a:p>
            <a:pPr lvl="1" latinLnBrk="0"/>
            <a:r>
              <a:rPr kumimoji="0" lang="en-US" altLang="ko-KR" sz="1600" dirty="0"/>
              <a:t>Procedure summary of the method</a:t>
            </a:r>
          </a:p>
          <a:p>
            <a:pPr lvl="2" latinLnBrk="0"/>
            <a:r>
              <a:rPr kumimoji="0" lang="en-US" altLang="ko-KR" sz="1400" dirty="0"/>
              <a:t>Reshape FFT results in frequency-wise</a:t>
            </a:r>
          </a:p>
          <a:p>
            <a:pPr lvl="2" latinLnBrk="0"/>
            <a:r>
              <a:rPr kumimoji="0" lang="en-US" altLang="ko-KR" sz="1400" dirty="0"/>
              <a:t>Select specific frequencies showing entropy decrease</a:t>
            </a:r>
          </a:p>
          <a:p>
            <a:pPr lvl="2" latinLnBrk="0"/>
            <a:r>
              <a:rPr kumimoji="0" lang="en-US" altLang="ko-KR" sz="1400" dirty="0"/>
              <a:t>Take a median of those entropies as a damage feature</a:t>
            </a:r>
          </a:p>
          <a:p>
            <a:pPr lvl="2" latinLnBrk="0"/>
            <a:r>
              <a:rPr kumimoji="0" lang="en-US" altLang="ko-KR" sz="1400" dirty="0"/>
              <a:t>Model selection for prognosis, and estimate model parameters</a:t>
            </a:r>
          </a:p>
          <a:p>
            <a:pPr lvl="2" latinLnBrk="0"/>
            <a:r>
              <a:rPr kumimoji="0" lang="en-US" altLang="ko-KR" sz="1400" dirty="0"/>
              <a:t>Setting a threshold (degradation rate based on the max. entropy)</a:t>
            </a:r>
          </a:p>
        </p:txBody>
      </p:sp>
    </p:spTree>
    <p:extLst>
      <p:ext uri="{BB962C8B-B14F-4D97-AF65-F5344CB8AC3E}">
        <p14:creationId xmlns:p14="http://schemas.microsoft.com/office/powerpoint/2010/main" val="290179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4A9A1-2A7E-4164-8B53-1D2E74A69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porous carbon air bearings for the revolute joint between the follower link and the slide stage, as well as the prismatic joint for the linear slide</a:t>
            </a:r>
          </a:p>
          <a:p>
            <a:r>
              <a:rPr lang="en-US" dirty="0"/>
              <a:t>Revolute joint: steel pin + polymer (PTFE) bushing</a:t>
            </a:r>
          </a:p>
          <a:p>
            <a:pPr lvl="1"/>
            <a:r>
              <a:rPr lang="en-US" dirty="0"/>
              <a:t>No wear at steel pin, but considerable wear at bushing</a:t>
            </a:r>
          </a:p>
          <a:p>
            <a:pPr lvl="1"/>
            <a:r>
              <a:rPr lang="en-US" dirty="0"/>
              <a:t>Debris groove to remove worn materials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D4046-B3B3-4D9A-9D6B-7A7E1989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Measurement for a Slider-Crank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BB107-347E-45B5-9B3C-439B222F188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15958"/>
            <a:ext cx="5859918" cy="323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F3F9F931-FA72-4096-AF5C-A85F09F593A8}"/>
              </a:ext>
            </a:extLst>
          </p:cNvPr>
          <p:cNvGrpSpPr>
            <a:grpSpLocks/>
          </p:cNvGrpSpPr>
          <p:nvPr/>
        </p:nvGrpSpPr>
        <p:grpSpPr bwMode="auto">
          <a:xfrm>
            <a:off x="6164718" y="3285710"/>
            <a:ext cx="2468563" cy="1638300"/>
            <a:chOff x="2527" y="9757"/>
            <a:chExt cx="3240" cy="215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3E8749C-4497-4934-9E01-27404F815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954"/>
            <a:stretch>
              <a:fillRect/>
            </a:stretch>
          </p:blipFill>
          <p:spPr bwMode="auto">
            <a:xfrm>
              <a:off x="2632" y="9757"/>
              <a:ext cx="3135" cy="21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5D7B8BC7-6114-48ED-8227-A3009C8B5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" y="10186"/>
              <a:ext cx="1617" cy="10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F497D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753C1FD-C954-48DB-ACB4-5E3C32CDC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" y="9853"/>
              <a:ext cx="106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F497D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Debris groove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45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62D0F-5498-4BA2-BAA7-5E5D06292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added mass and springs affect the joint force and accelerate wear</a:t>
            </a:r>
          </a:p>
          <a:p>
            <a:r>
              <a:rPr lang="en-US" dirty="0"/>
              <a:t>Factors to affect wear process </a:t>
            </a:r>
          </a:p>
          <a:p>
            <a:pPr lvl="1"/>
            <a:r>
              <a:rPr lang="en-US" dirty="0"/>
              <a:t>(1) wear coefficient</a:t>
            </a:r>
          </a:p>
          <a:p>
            <a:pPr lvl="1"/>
            <a:r>
              <a:rPr lang="en-US" dirty="0"/>
              <a:t>(2) joint force</a:t>
            </a:r>
          </a:p>
          <a:p>
            <a:pPr lvl="1"/>
            <a:r>
              <a:rPr lang="en-US" dirty="0"/>
              <a:t>(3) relative motion in the interface</a:t>
            </a:r>
          </a:p>
          <a:p>
            <a:r>
              <a:rPr lang="en-US" dirty="0"/>
              <a:t>Force at joint: load cell measurement</a:t>
            </a:r>
          </a:p>
          <a:p>
            <a:pPr lvl="1"/>
            <a:r>
              <a:rPr lang="en-US" dirty="0"/>
              <a:t>Two full-bridge arrays of strain gages mounted to a necked-down portion of the pin monitor transverse loads while cancelling out bending stresses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68DC8-1DF4-438B-A43A-8DF100CB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Instrument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1E04C-0404-4144-AE47-5107686D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777" y="476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14E4723-04FC-4668-9B1C-539699F9E9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0175" y="4028281"/>
            <a:ext cx="5064235" cy="2344554"/>
            <a:chOff x="761" y="8905"/>
            <a:chExt cx="4994" cy="2313"/>
          </a:xfrm>
        </p:grpSpPr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478E7AA7-E54F-40C6-B540-0388CF39B0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1" y="8905"/>
              <a:ext cx="4994" cy="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pic>
          <p:nvPicPr>
            <p:cNvPr id="2062" name="Picture 86" descr="Add weights and spring">
              <a:extLst>
                <a:ext uri="{FF2B5EF4-FFF2-40B4-BE49-F238E27FC236}">
                  <a16:creationId xmlns:a16="http://schemas.microsoft.com/office/drawing/2014/main" id="{48324282-3C0F-4172-BD39-C29304062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8965"/>
              <a:ext cx="3213" cy="15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6" descr="Wear Bushing In Situ">
              <a:extLst>
                <a:ext uri="{FF2B5EF4-FFF2-40B4-BE49-F238E27FC236}">
                  <a16:creationId xmlns:a16="http://schemas.microsoft.com/office/drawing/2014/main" id="{C790A958-9D24-461F-A92F-141D9C9C9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93"/>
            <a:stretch>
              <a:fillRect/>
            </a:stretch>
          </p:blipFill>
          <p:spPr bwMode="auto">
            <a:xfrm>
              <a:off x="4030" y="8964"/>
              <a:ext cx="1635" cy="18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1BCDB80E-F1EB-4F3B-9143-C544B1DD46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05" y="9876"/>
              <a:ext cx="643" cy="643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7490" tIns="18745" rIns="37490" bIns="18745" numCol="1" anchor="ctr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" name="Straight Arrow Connector 14">
              <a:extLst>
                <a:ext uri="{FF2B5EF4-FFF2-40B4-BE49-F238E27FC236}">
                  <a16:creationId xmlns:a16="http://schemas.microsoft.com/office/drawing/2014/main" id="{083246AE-65E2-4FF3-AD74-E765004E24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934" y="10539"/>
              <a:ext cx="393" cy="459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7F8BFBA7-9BB3-48B7-A319-647F35B6F91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27" y="10832"/>
              <a:ext cx="150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7490" tIns="18745" rIns="37490" bIns="18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Helvetica" panose="020B0604020202020204" pitchFamily="34" charset="0"/>
                  <a:cs typeface="Arial" panose="020B0604020202020204" pitchFamily="34" charset="0"/>
                </a:rPr>
                <a:t>Joint of interest</a:t>
              </a:r>
              <a:endPara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CED58C63-B7DD-439E-A8A4-37E614BB18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" y="9068"/>
              <a:ext cx="643" cy="643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7490" tIns="18745" rIns="37490" bIns="18745" numCol="1" anchor="ctr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7" name="Straight Arrow Connector 14">
              <a:extLst>
                <a:ext uri="{FF2B5EF4-FFF2-40B4-BE49-F238E27FC236}">
                  <a16:creationId xmlns:a16="http://schemas.microsoft.com/office/drawing/2014/main" id="{CC759995-F7A7-4CD3-B6E3-5B49D9BCEC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84" y="9637"/>
              <a:ext cx="1443" cy="1361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393455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9E08A-2B29-48E8-BC35-2C7CBD9B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Steel pin load cell</a:t>
            </a:r>
          </a:p>
          <a:p>
            <a:pPr lvl="1"/>
            <a:r>
              <a:rPr lang="en-US" dirty="0"/>
              <a:t>Two full-bridge arrays of strain gages </a:t>
            </a:r>
            <a:br>
              <a:rPr lang="en-US" dirty="0"/>
            </a:br>
            <a:r>
              <a:rPr lang="en-US" dirty="0"/>
              <a:t>mounted to a necked-down portion of the pin </a:t>
            </a:r>
            <a:br>
              <a:rPr lang="en-US" dirty="0"/>
            </a:br>
            <a:r>
              <a:rPr lang="en-US" dirty="0"/>
              <a:t>monitor transverse loads while cancelling out </a:t>
            </a:r>
            <a:br>
              <a:rPr lang="en-US" dirty="0"/>
            </a:br>
            <a:r>
              <a:rPr lang="en-US" dirty="0"/>
              <a:t>bending stresses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9B1A2-B067-4C5F-AC3E-3A3CAE4E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Instrument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BDDEB-49DA-4A98-A811-1C6F77B7F4BF}"/>
              </a:ext>
            </a:extLst>
          </p:cNvPr>
          <p:cNvGrpSpPr/>
          <p:nvPr/>
        </p:nvGrpSpPr>
        <p:grpSpPr>
          <a:xfrm>
            <a:off x="334045" y="3409072"/>
            <a:ext cx="5195192" cy="3001106"/>
            <a:chOff x="1075556" y="1964789"/>
            <a:chExt cx="5195192" cy="3001106"/>
          </a:xfrm>
          <a:noFill/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8CE16CCE-FBB2-4D06-B25D-2F9E7E0484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5556" y="1964789"/>
              <a:ext cx="5195192" cy="3001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302D2E8-3515-441A-99D7-72EC1A04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3887788"/>
              <a:ext cx="782638" cy="219075"/>
            </a:xfrm>
            <a:custGeom>
              <a:avLst/>
              <a:gdLst>
                <a:gd name="T0" fmla="*/ 6 w 282"/>
                <a:gd name="T1" fmla="*/ 78 h 79"/>
                <a:gd name="T2" fmla="*/ 278 w 282"/>
                <a:gd name="T3" fmla="*/ 8 h 79"/>
                <a:gd name="T4" fmla="*/ 281 w 282"/>
                <a:gd name="T5" fmla="*/ 3 h 79"/>
                <a:gd name="T6" fmla="*/ 276 w 282"/>
                <a:gd name="T7" fmla="*/ 0 h 79"/>
                <a:gd name="T8" fmla="*/ 4 w 282"/>
                <a:gd name="T9" fmla="*/ 70 h 79"/>
                <a:gd name="T10" fmla="*/ 1 w 282"/>
                <a:gd name="T11" fmla="*/ 75 h 79"/>
                <a:gd name="T12" fmla="*/ 6 w 28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79">
                  <a:moveTo>
                    <a:pt x="6" y="78"/>
                  </a:moveTo>
                  <a:cubicBezTo>
                    <a:pt x="278" y="8"/>
                    <a:pt x="278" y="8"/>
                    <a:pt x="278" y="8"/>
                  </a:cubicBezTo>
                  <a:cubicBezTo>
                    <a:pt x="280" y="8"/>
                    <a:pt x="282" y="5"/>
                    <a:pt x="281" y="3"/>
                  </a:cubicBezTo>
                  <a:cubicBezTo>
                    <a:pt x="281" y="1"/>
                    <a:pt x="278" y="0"/>
                    <a:pt x="276" y="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2" y="71"/>
                    <a:pt x="0" y="73"/>
                    <a:pt x="1" y="75"/>
                  </a:cubicBezTo>
                  <a:cubicBezTo>
                    <a:pt x="1" y="77"/>
                    <a:pt x="4" y="79"/>
                    <a:pt x="6" y="78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642E31F-439F-4455-9C2D-68F29C0C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3332163"/>
              <a:ext cx="949325" cy="260350"/>
            </a:xfrm>
            <a:custGeom>
              <a:avLst/>
              <a:gdLst>
                <a:gd name="T0" fmla="*/ 337 w 342"/>
                <a:gd name="T1" fmla="*/ 0 h 94"/>
                <a:gd name="T2" fmla="*/ 4 w 342"/>
                <a:gd name="T3" fmla="*/ 86 h 94"/>
                <a:gd name="T4" fmla="*/ 1 w 342"/>
                <a:gd name="T5" fmla="*/ 90 h 94"/>
                <a:gd name="T6" fmla="*/ 6 w 342"/>
                <a:gd name="T7" fmla="*/ 93 h 94"/>
                <a:gd name="T8" fmla="*/ 339 w 342"/>
                <a:gd name="T9" fmla="*/ 8 h 94"/>
                <a:gd name="T10" fmla="*/ 342 w 342"/>
                <a:gd name="T11" fmla="*/ 3 h 94"/>
                <a:gd name="T12" fmla="*/ 337 w 34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94">
                  <a:moveTo>
                    <a:pt x="337" y="0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8"/>
                    <a:pt x="1" y="90"/>
                  </a:cubicBezTo>
                  <a:cubicBezTo>
                    <a:pt x="1" y="93"/>
                    <a:pt x="4" y="94"/>
                    <a:pt x="6" y="93"/>
                  </a:cubicBezTo>
                  <a:cubicBezTo>
                    <a:pt x="339" y="8"/>
                    <a:pt x="339" y="8"/>
                    <a:pt x="339" y="8"/>
                  </a:cubicBezTo>
                  <a:cubicBezTo>
                    <a:pt x="341" y="7"/>
                    <a:pt x="342" y="5"/>
                    <a:pt x="342" y="3"/>
                  </a:cubicBezTo>
                  <a:cubicBezTo>
                    <a:pt x="341" y="1"/>
                    <a:pt x="339" y="0"/>
                    <a:pt x="337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1D7EC9E-6F75-46DB-99F0-F5FEBC21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3711575"/>
              <a:ext cx="282575" cy="92075"/>
            </a:xfrm>
            <a:custGeom>
              <a:avLst/>
              <a:gdLst>
                <a:gd name="T0" fmla="*/ 6 w 102"/>
                <a:gd name="T1" fmla="*/ 32 h 33"/>
                <a:gd name="T2" fmla="*/ 98 w 102"/>
                <a:gd name="T3" fmla="*/ 8 h 33"/>
                <a:gd name="T4" fmla="*/ 101 w 102"/>
                <a:gd name="T5" fmla="*/ 3 h 33"/>
                <a:gd name="T6" fmla="*/ 96 w 102"/>
                <a:gd name="T7" fmla="*/ 1 h 33"/>
                <a:gd name="T8" fmla="*/ 4 w 102"/>
                <a:gd name="T9" fmla="*/ 24 h 33"/>
                <a:gd name="T10" fmla="*/ 1 w 102"/>
                <a:gd name="T11" fmla="*/ 29 h 33"/>
                <a:gd name="T12" fmla="*/ 6 w 102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3">
                  <a:moveTo>
                    <a:pt x="6" y="32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2" y="6"/>
                    <a:pt x="101" y="3"/>
                  </a:cubicBezTo>
                  <a:cubicBezTo>
                    <a:pt x="101" y="1"/>
                    <a:pt x="98" y="0"/>
                    <a:pt x="96" y="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5"/>
                    <a:pt x="0" y="27"/>
                    <a:pt x="1" y="29"/>
                  </a:cubicBezTo>
                  <a:cubicBezTo>
                    <a:pt x="2" y="31"/>
                    <a:pt x="4" y="33"/>
                    <a:pt x="6" y="3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B3ABBBF-4C13-42E1-81BB-F7F9C52E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3343275"/>
              <a:ext cx="255588" cy="82550"/>
            </a:xfrm>
            <a:custGeom>
              <a:avLst/>
              <a:gdLst>
                <a:gd name="T0" fmla="*/ 87 w 92"/>
                <a:gd name="T1" fmla="*/ 0 h 30"/>
                <a:gd name="T2" fmla="*/ 4 w 92"/>
                <a:gd name="T3" fmla="*/ 21 h 30"/>
                <a:gd name="T4" fmla="*/ 1 w 92"/>
                <a:gd name="T5" fmla="*/ 26 h 30"/>
                <a:gd name="T6" fmla="*/ 6 w 92"/>
                <a:gd name="T7" fmla="*/ 29 h 30"/>
                <a:gd name="T8" fmla="*/ 89 w 92"/>
                <a:gd name="T9" fmla="*/ 8 h 30"/>
                <a:gd name="T10" fmla="*/ 92 w 92"/>
                <a:gd name="T11" fmla="*/ 3 h 30"/>
                <a:gd name="T12" fmla="*/ 87 w 9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0">
                  <a:moveTo>
                    <a:pt x="87" y="0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2" y="22"/>
                    <a:pt x="0" y="24"/>
                    <a:pt x="1" y="26"/>
                  </a:cubicBezTo>
                  <a:cubicBezTo>
                    <a:pt x="2" y="28"/>
                    <a:pt x="4" y="30"/>
                    <a:pt x="6" y="2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7"/>
                    <a:pt x="92" y="5"/>
                    <a:pt x="92" y="3"/>
                  </a:cubicBezTo>
                  <a:cubicBezTo>
                    <a:pt x="91" y="1"/>
                    <a:pt x="89" y="0"/>
                    <a:pt x="87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836188C-3A59-464F-8C71-7C821F638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3317875"/>
              <a:ext cx="1876425" cy="496887"/>
            </a:xfrm>
            <a:custGeom>
              <a:avLst/>
              <a:gdLst>
                <a:gd name="T0" fmla="*/ 6 w 676"/>
                <a:gd name="T1" fmla="*/ 179 h 179"/>
                <a:gd name="T2" fmla="*/ 672 w 676"/>
                <a:gd name="T3" fmla="*/ 8 h 179"/>
                <a:gd name="T4" fmla="*/ 675 w 676"/>
                <a:gd name="T5" fmla="*/ 3 h 179"/>
                <a:gd name="T6" fmla="*/ 670 w 676"/>
                <a:gd name="T7" fmla="*/ 0 h 179"/>
                <a:gd name="T8" fmla="*/ 4 w 676"/>
                <a:gd name="T9" fmla="*/ 171 h 179"/>
                <a:gd name="T10" fmla="*/ 1 w 676"/>
                <a:gd name="T11" fmla="*/ 176 h 179"/>
                <a:gd name="T12" fmla="*/ 6 w 67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179">
                  <a:moveTo>
                    <a:pt x="6" y="179"/>
                  </a:moveTo>
                  <a:cubicBezTo>
                    <a:pt x="672" y="8"/>
                    <a:pt x="672" y="8"/>
                    <a:pt x="672" y="8"/>
                  </a:cubicBezTo>
                  <a:cubicBezTo>
                    <a:pt x="674" y="7"/>
                    <a:pt x="676" y="5"/>
                    <a:pt x="675" y="3"/>
                  </a:cubicBezTo>
                  <a:cubicBezTo>
                    <a:pt x="675" y="1"/>
                    <a:pt x="672" y="0"/>
                    <a:pt x="670" y="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2" y="172"/>
                    <a:pt x="0" y="174"/>
                    <a:pt x="1" y="176"/>
                  </a:cubicBezTo>
                  <a:cubicBezTo>
                    <a:pt x="2" y="178"/>
                    <a:pt x="4" y="179"/>
                    <a:pt x="6" y="179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9496AC3-5DA1-409C-9613-AEB989584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2759075"/>
              <a:ext cx="1873250" cy="500062"/>
            </a:xfrm>
            <a:custGeom>
              <a:avLst/>
              <a:gdLst>
                <a:gd name="T0" fmla="*/ 670 w 675"/>
                <a:gd name="T1" fmla="*/ 1 h 180"/>
                <a:gd name="T2" fmla="*/ 3 w 675"/>
                <a:gd name="T3" fmla="*/ 172 h 180"/>
                <a:gd name="T4" fmla="*/ 1 w 675"/>
                <a:gd name="T5" fmla="*/ 177 h 180"/>
                <a:gd name="T6" fmla="*/ 5 w 675"/>
                <a:gd name="T7" fmla="*/ 180 h 180"/>
                <a:gd name="T8" fmla="*/ 672 w 675"/>
                <a:gd name="T9" fmla="*/ 9 h 180"/>
                <a:gd name="T10" fmla="*/ 675 w 675"/>
                <a:gd name="T11" fmla="*/ 4 h 180"/>
                <a:gd name="T12" fmla="*/ 670 w 675"/>
                <a:gd name="T13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180">
                  <a:moveTo>
                    <a:pt x="670" y="1"/>
                  </a:moveTo>
                  <a:cubicBezTo>
                    <a:pt x="3" y="172"/>
                    <a:pt x="3" y="172"/>
                    <a:pt x="3" y="172"/>
                  </a:cubicBezTo>
                  <a:cubicBezTo>
                    <a:pt x="1" y="172"/>
                    <a:pt x="0" y="175"/>
                    <a:pt x="1" y="177"/>
                  </a:cubicBezTo>
                  <a:cubicBezTo>
                    <a:pt x="1" y="179"/>
                    <a:pt x="3" y="180"/>
                    <a:pt x="5" y="180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4" y="8"/>
                    <a:pt x="675" y="6"/>
                    <a:pt x="675" y="4"/>
                  </a:cubicBezTo>
                  <a:cubicBezTo>
                    <a:pt x="674" y="2"/>
                    <a:pt x="672" y="0"/>
                    <a:pt x="670" y="1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8248DB-9811-460B-826E-48FA83B8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3711575"/>
              <a:ext cx="26988" cy="25400"/>
            </a:xfrm>
            <a:custGeom>
              <a:avLst/>
              <a:gdLst>
                <a:gd name="T0" fmla="*/ 5 w 10"/>
                <a:gd name="T1" fmla="*/ 8 h 9"/>
                <a:gd name="T2" fmla="*/ 6 w 10"/>
                <a:gd name="T3" fmla="*/ 8 h 9"/>
                <a:gd name="T4" fmla="*/ 6 w 10"/>
                <a:gd name="T5" fmla="*/ 8 h 9"/>
                <a:gd name="T6" fmla="*/ 10 w 10"/>
                <a:gd name="T7" fmla="*/ 5 h 9"/>
                <a:gd name="T8" fmla="*/ 7 w 10"/>
                <a:gd name="T9" fmla="*/ 0 h 9"/>
                <a:gd name="T10" fmla="*/ 7 w 10"/>
                <a:gd name="T11" fmla="*/ 0 h 9"/>
                <a:gd name="T12" fmla="*/ 2 w 10"/>
                <a:gd name="T13" fmla="*/ 3 h 9"/>
                <a:gd name="T14" fmla="*/ 5 w 10"/>
                <a:gd name="T15" fmla="*/ 8 h 9"/>
                <a:gd name="T16" fmla="*/ 5 w 10"/>
                <a:gd name="T17" fmla="*/ 8 h 9"/>
                <a:gd name="T18" fmla="*/ 6 w 10"/>
                <a:gd name="T19" fmla="*/ 4 h 9"/>
                <a:gd name="T20" fmla="*/ 6 w 10"/>
                <a:gd name="T21" fmla="*/ 0 h 9"/>
                <a:gd name="T22" fmla="*/ 6 w 10"/>
                <a:gd name="T23" fmla="*/ 0 h 9"/>
                <a:gd name="T24" fmla="*/ 5 w 10"/>
                <a:gd name="T25" fmla="*/ 0 h 9"/>
                <a:gd name="T26" fmla="*/ 4 w 10"/>
                <a:gd name="T27" fmla="*/ 1 h 9"/>
                <a:gd name="T28" fmla="*/ 0 w 10"/>
                <a:gd name="T29" fmla="*/ 5 h 9"/>
                <a:gd name="T30" fmla="*/ 5 w 10"/>
                <a:gd name="T3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5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6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3561469-8E13-484B-B368-2B158FA4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3340100"/>
              <a:ext cx="28575" cy="25400"/>
            </a:xfrm>
            <a:custGeom>
              <a:avLst/>
              <a:gdLst>
                <a:gd name="T0" fmla="*/ 5 w 10"/>
                <a:gd name="T1" fmla="*/ 9 h 9"/>
                <a:gd name="T2" fmla="*/ 8 w 10"/>
                <a:gd name="T3" fmla="*/ 7 h 9"/>
                <a:gd name="T4" fmla="*/ 9 w 10"/>
                <a:gd name="T5" fmla="*/ 2 h 9"/>
                <a:gd name="T6" fmla="*/ 3 w 10"/>
                <a:gd name="T7" fmla="*/ 1 h 9"/>
                <a:gd name="T8" fmla="*/ 4 w 10"/>
                <a:gd name="T9" fmla="*/ 2 h 9"/>
                <a:gd name="T10" fmla="*/ 3 w 10"/>
                <a:gd name="T11" fmla="*/ 1 h 9"/>
                <a:gd name="T12" fmla="*/ 3 w 10"/>
                <a:gd name="T13" fmla="*/ 1 h 9"/>
                <a:gd name="T14" fmla="*/ 4 w 10"/>
                <a:gd name="T15" fmla="*/ 2 h 9"/>
                <a:gd name="T16" fmla="*/ 3 w 10"/>
                <a:gd name="T17" fmla="*/ 1 h 9"/>
                <a:gd name="T18" fmla="*/ 0 w 10"/>
                <a:gd name="T19" fmla="*/ 5 h 9"/>
                <a:gd name="T20" fmla="*/ 5 w 10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6" y="9"/>
                    <a:pt x="7" y="8"/>
                    <a:pt x="8" y="7"/>
                  </a:cubicBezTo>
                  <a:cubicBezTo>
                    <a:pt x="10" y="6"/>
                    <a:pt x="10" y="4"/>
                    <a:pt x="9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8"/>
                    <a:pt x="2" y="9"/>
                    <a:pt x="5" y="9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6003B9-6BFB-4FDF-8AB1-4D898DDC9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559175"/>
              <a:ext cx="274638" cy="88900"/>
            </a:xfrm>
            <a:custGeom>
              <a:avLst/>
              <a:gdLst>
                <a:gd name="T0" fmla="*/ 5 w 99"/>
                <a:gd name="T1" fmla="*/ 32 h 32"/>
                <a:gd name="T2" fmla="*/ 96 w 99"/>
                <a:gd name="T3" fmla="*/ 9 h 32"/>
                <a:gd name="T4" fmla="*/ 99 w 99"/>
                <a:gd name="T5" fmla="*/ 4 h 32"/>
                <a:gd name="T6" fmla="*/ 94 w 99"/>
                <a:gd name="T7" fmla="*/ 1 h 32"/>
                <a:gd name="T8" fmla="*/ 3 w 99"/>
                <a:gd name="T9" fmla="*/ 24 h 32"/>
                <a:gd name="T10" fmla="*/ 0 w 99"/>
                <a:gd name="T11" fmla="*/ 29 h 32"/>
                <a:gd name="T12" fmla="*/ 5 w 9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2">
                  <a:moveTo>
                    <a:pt x="5" y="32"/>
                  </a:moveTo>
                  <a:cubicBezTo>
                    <a:pt x="96" y="9"/>
                    <a:pt x="96" y="9"/>
                    <a:pt x="96" y="9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8" y="2"/>
                    <a:pt x="96" y="0"/>
                    <a:pt x="94" y="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5"/>
                    <a:pt x="0" y="27"/>
                    <a:pt x="0" y="29"/>
                  </a:cubicBezTo>
                  <a:cubicBezTo>
                    <a:pt x="1" y="31"/>
                    <a:pt x="3" y="32"/>
                    <a:pt x="5" y="3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9565700-AD25-4BF7-BBEA-ADBD494A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2781300"/>
              <a:ext cx="130175" cy="866775"/>
            </a:xfrm>
            <a:custGeom>
              <a:avLst/>
              <a:gdLst>
                <a:gd name="T0" fmla="*/ 7 w 47"/>
                <a:gd name="T1" fmla="*/ 22 h 312"/>
                <a:gd name="T2" fmla="*/ 19 w 47"/>
                <a:gd name="T3" fmla="*/ 57 h 312"/>
                <a:gd name="T4" fmla="*/ 28 w 47"/>
                <a:gd name="T5" fmla="*/ 93 h 312"/>
                <a:gd name="T6" fmla="*/ 35 w 47"/>
                <a:gd name="T7" fmla="*/ 129 h 312"/>
                <a:gd name="T8" fmla="*/ 38 w 47"/>
                <a:gd name="T9" fmla="*/ 164 h 312"/>
                <a:gd name="T10" fmla="*/ 39 w 47"/>
                <a:gd name="T11" fmla="*/ 198 h 312"/>
                <a:gd name="T12" fmla="*/ 37 w 47"/>
                <a:gd name="T13" fmla="*/ 228 h 312"/>
                <a:gd name="T14" fmla="*/ 32 w 47"/>
                <a:gd name="T15" fmla="*/ 255 h 312"/>
                <a:gd name="T16" fmla="*/ 24 w 47"/>
                <a:gd name="T17" fmla="*/ 277 h 312"/>
                <a:gd name="T18" fmla="*/ 14 w 47"/>
                <a:gd name="T19" fmla="*/ 293 h 312"/>
                <a:gd name="T20" fmla="*/ 2 w 47"/>
                <a:gd name="T21" fmla="*/ 305 h 312"/>
                <a:gd name="T22" fmla="*/ 7 w 47"/>
                <a:gd name="T23" fmla="*/ 311 h 312"/>
                <a:gd name="T24" fmla="*/ 15 w 47"/>
                <a:gd name="T25" fmla="*/ 305 h 312"/>
                <a:gd name="T26" fmla="*/ 21 w 47"/>
                <a:gd name="T27" fmla="*/ 298 h 312"/>
                <a:gd name="T28" fmla="*/ 27 w 47"/>
                <a:gd name="T29" fmla="*/ 290 h 312"/>
                <a:gd name="T30" fmla="*/ 32 w 47"/>
                <a:gd name="T31" fmla="*/ 280 h 312"/>
                <a:gd name="T32" fmla="*/ 36 w 47"/>
                <a:gd name="T33" fmla="*/ 269 h 312"/>
                <a:gd name="T34" fmla="*/ 40 w 47"/>
                <a:gd name="T35" fmla="*/ 256 h 312"/>
                <a:gd name="T36" fmla="*/ 43 w 47"/>
                <a:gd name="T37" fmla="*/ 243 h 312"/>
                <a:gd name="T38" fmla="*/ 45 w 47"/>
                <a:gd name="T39" fmla="*/ 229 h 312"/>
                <a:gd name="T40" fmla="*/ 46 w 47"/>
                <a:gd name="T41" fmla="*/ 214 h 312"/>
                <a:gd name="T42" fmla="*/ 47 w 47"/>
                <a:gd name="T43" fmla="*/ 198 h 312"/>
                <a:gd name="T44" fmla="*/ 47 w 47"/>
                <a:gd name="T45" fmla="*/ 181 h 312"/>
                <a:gd name="T46" fmla="*/ 46 w 47"/>
                <a:gd name="T47" fmla="*/ 164 h 312"/>
                <a:gd name="T48" fmla="*/ 45 w 47"/>
                <a:gd name="T49" fmla="*/ 146 h 312"/>
                <a:gd name="T50" fmla="*/ 43 w 47"/>
                <a:gd name="T51" fmla="*/ 128 h 312"/>
                <a:gd name="T52" fmla="*/ 40 w 47"/>
                <a:gd name="T53" fmla="*/ 110 h 312"/>
                <a:gd name="T54" fmla="*/ 36 w 47"/>
                <a:gd name="T55" fmla="*/ 91 h 312"/>
                <a:gd name="T56" fmla="*/ 32 w 47"/>
                <a:gd name="T57" fmla="*/ 73 h 312"/>
                <a:gd name="T58" fmla="*/ 27 w 47"/>
                <a:gd name="T59" fmla="*/ 55 h 312"/>
                <a:gd name="T60" fmla="*/ 21 w 47"/>
                <a:gd name="T61" fmla="*/ 37 h 312"/>
                <a:gd name="T62" fmla="*/ 15 w 47"/>
                <a:gd name="T63" fmla="*/ 19 h 312"/>
                <a:gd name="T64" fmla="*/ 3 w 47"/>
                <a:gd name="T6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312">
                  <a:moveTo>
                    <a:pt x="1" y="6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5" y="242"/>
                    <a:pt x="35" y="242"/>
                    <a:pt x="35" y="242"/>
                  </a:cubicBezTo>
                  <a:cubicBezTo>
                    <a:pt x="32" y="255"/>
                    <a:pt x="32" y="255"/>
                    <a:pt x="32" y="255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24" y="277"/>
                    <a:pt x="24" y="277"/>
                    <a:pt x="24" y="277"/>
                  </a:cubicBezTo>
                  <a:cubicBezTo>
                    <a:pt x="20" y="286"/>
                    <a:pt x="20" y="286"/>
                    <a:pt x="20" y="286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1" y="306"/>
                    <a:pt x="0" y="309"/>
                    <a:pt x="2" y="310"/>
                  </a:cubicBezTo>
                  <a:cubicBezTo>
                    <a:pt x="3" y="312"/>
                    <a:pt x="6" y="312"/>
                    <a:pt x="7" y="311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5" y="305"/>
                    <a:pt x="15" y="305"/>
                    <a:pt x="15" y="305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3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5B9118-244A-41E1-B1E4-B8A21F39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2714625"/>
              <a:ext cx="276225" cy="88900"/>
            </a:xfrm>
            <a:custGeom>
              <a:avLst/>
              <a:gdLst>
                <a:gd name="T0" fmla="*/ 94 w 100"/>
                <a:gd name="T1" fmla="*/ 1 h 32"/>
                <a:gd name="T2" fmla="*/ 4 w 100"/>
                <a:gd name="T3" fmla="*/ 24 h 32"/>
                <a:gd name="T4" fmla="*/ 1 w 100"/>
                <a:gd name="T5" fmla="*/ 29 h 32"/>
                <a:gd name="T6" fmla="*/ 6 w 100"/>
                <a:gd name="T7" fmla="*/ 32 h 32"/>
                <a:gd name="T8" fmla="*/ 96 w 100"/>
                <a:gd name="T9" fmla="*/ 9 h 32"/>
                <a:gd name="T10" fmla="*/ 99 w 100"/>
                <a:gd name="T11" fmla="*/ 4 h 32"/>
                <a:gd name="T12" fmla="*/ 94 w 100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2">
                  <a:moveTo>
                    <a:pt x="94" y="1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5"/>
                    <a:pt x="0" y="27"/>
                    <a:pt x="1" y="29"/>
                  </a:cubicBezTo>
                  <a:cubicBezTo>
                    <a:pt x="1" y="31"/>
                    <a:pt x="3" y="32"/>
                    <a:pt x="6" y="32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9" y="8"/>
                    <a:pt x="100" y="6"/>
                    <a:pt x="99" y="4"/>
                  </a:cubicBezTo>
                  <a:cubicBezTo>
                    <a:pt x="99" y="2"/>
                    <a:pt x="97" y="0"/>
                    <a:pt x="94" y="1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FE45D21-32C1-4872-8D56-D81994BE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714625"/>
              <a:ext cx="130175" cy="869950"/>
            </a:xfrm>
            <a:custGeom>
              <a:avLst/>
              <a:gdLst>
                <a:gd name="T0" fmla="*/ 7 w 47"/>
                <a:gd name="T1" fmla="*/ 23 h 313"/>
                <a:gd name="T2" fmla="*/ 19 w 47"/>
                <a:gd name="T3" fmla="*/ 58 h 313"/>
                <a:gd name="T4" fmla="*/ 28 w 47"/>
                <a:gd name="T5" fmla="*/ 94 h 313"/>
                <a:gd name="T6" fmla="*/ 35 w 47"/>
                <a:gd name="T7" fmla="*/ 130 h 313"/>
                <a:gd name="T8" fmla="*/ 38 w 47"/>
                <a:gd name="T9" fmla="*/ 165 h 313"/>
                <a:gd name="T10" fmla="*/ 39 w 47"/>
                <a:gd name="T11" fmla="*/ 198 h 313"/>
                <a:gd name="T12" fmla="*/ 37 w 47"/>
                <a:gd name="T13" fmla="*/ 229 h 313"/>
                <a:gd name="T14" fmla="*/ 32 w 47"/>
                <a:gd name="T15" fmla="*/ 255 h 313"/>
                <a:gd name="T16" fmla="*/ 24 w 47"/>
                <a:gd name="T17" fmla="*/ 277 h 313"/>
                <a:gd name="T18" fmla="*/ 14 w 47"/>
                <a:gd name="T19" fmla="*/ 294 h 313"/>
                <a:gd name="T20" fmla="*/ 2 w 47"/>
                <a:gd name="T21" fmla="*/ 306 h 313"/>
                <a:gd name="T22" fmla="*/ 7 w 47"/>
                <a:gd name="T23" fmla="*/ 312 h 313"/>
                <a:gd name="T24" fmla="*/ 14 w 47"/>
                <a:gd name="T25" fmla="*/ 306 h 313"/>
                <a:gd name="T26" fmla="*/ 21 w 47"/>
                <a:gd name="T27" fmla="*/ 299 h 313"/>
                <a:gd name="T28" fmla="*/ 27 w 47"/>
                <a:gd name="T29" fmla="*/ 290 h 313"/>
                <a:gd name="T30" fmla="*/ 32 w 47"/>
                <a:gd name="T31" fmla="*/ 280 h 313"/>
                <a:gd name="T32" fmla="*/ 36 w 47"/>
                <a:gd name="T33" fmla="*/ 269 h 313"/>
                <a:gd name="T34" fmla="*/ 40 w 47"/>
                <a:gd name="T35" fmla="*/ 257 h 313"/>
                <a:gd name="T36" fmla="*/ 43 w 47"/>
                <a:gd name="T37" fmla="*/ 244 h 313"/>
                <a:gd name="T38" fmla="*/ 45 w 47"/>
                <a:gd name="T39" fmla="*/ 229 h 313"/>
                <a:gd name="T40" fmla="*/ 46 w 47"/>
                <a:gd name="T41" fmla="*/ 214 h 313"/>
                <a:gd name="T42" fmla="*/ 47 w 47"/>
                <a:gd name="T43" fmla="*/ 198 h 313"/>
                <a:gd name="T44" fmla="*/ 47 w 47"/>
                <a:gd name="T45" fmla="*/ 182 h 313"/>
                <a:gd name="T46" fmla="*/ 46 w 47"/>
                <a:gd name="T47" fmla="*/ 164 h 313"/>
                <a:gd name="T48" fmla="*/ 45 w 47"/>
                <a:gd name="T49" fmla="*/ 147 h 313"/>
                <a:gd name="T50" fmla="*/ 42 w 47"/>
                <a:gd name="T51" fmla="*/ 129 h 313"/>
                <a:gd name="T52" fmla="*/ 40 w 47"/>
                <a:gd name="T53" fmla="*/ 110 h 313"/>
                <a:gd name="T54" fmla="*/ 36 w 47"/>
                <a:gd name="T55" fmla="*/ 92 h 313"/>
                <a:gd name="T56" fmla="*/ 31 w 47"/>
                <a:gd name="T57" fmla="*/ 74 h 313"/>
                <a:gd name="T58" fmla="*/ 26 w 47"/>
                <a:gd name="T59" fmla="*/ 55 h 313"/>
                <a:gd name="T60" fmla="*/ 21 w 47"/>
                <a:gd name="T61" fmla="*/ 38 h 313"/>
                <a:gd name="T62" fmla="*/ 15 w 47"/>
                <a:gd name="T63" fmla="*/ 20 h 313"/>
                <a:gd name="T64" fmla="*/ 3 w 47"/>
                <a:gd name="T65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313">
                  <a:moveTo>
                    <a:pt x="1" y="6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5" y="242"/>
                    <a:pt x="35" y="242"/>
                    <a:pt x="35" y="242"/>
                  </a:cubicBezTo>
                  <a:cubicBezTo>
                    <a:pt x="32" y="255"/>
                    <a:pt x="32" y="255"/>
                    <a:pt x="32" y="255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24" y="277"/>
                    <a:pt x="24" y="277"/>
                    <a:pt x="24" y="277"/>
                  </a:cubicBezTo>
                  <a:cubicBezTo>
                    <a:pt x="20" y="286"/>
                    <a:pt x="20" y="286"/>
                    <a:pt x="20" y="286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1" y="307"/>
                    <a:pt x="0" y="309"/>
                    <a:pt x="2" y="311"/>
                  </a:cubicBezTo>
                  <a:cubicBezTo>
                    <a:pt x="3" y="313"/>
                    <a:pt x="6" y="313"/>
                    <a:pt x="7" y="312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C6F9298-7D99-4376-A3BF-46E80BE9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2778125"/>
              <a:ext cx="55563" cy="58737"/>
            </a:xfrm>
            <a:custGeom>
              <a:avLst/>
              <a:gdLst>
                <a:gd name="T0" fmla="*/ 9 w 20"/>
                <a:gd name="T1" fmla="*/ 16 h 21"/>
                <a:gd name="T2" fmla="*/ 8 w 20"/>
                <a:gd name="T3" fmla="*/ 13 h 21"/>
                <a:gd name="T4" fmla="*/ 8 w 20"/>
                <a:gd name="T5" fmla="*/ 10 h 21"/>
                <a:gd name="T6" fmla="*/ 9 w 20"/>
                <a:gd name="T7" fmla="*/ 8 h 21"/>
                <a:gd name="T8" fmla="*/ 10 w 20"/>
                <a:gd name="T9" fmla="*/ 7 h 21"/>
                <a:gd name="T10" fmla="*/ 7 w 20"/>
                <a:gd name="T11" fmla="*/ 4 h 21"/>
                <a:gd name="T12" fmla="*/ 7 w 20"/>
                <a:gd name="T13" fmla="*/ 8 h 21"/>
                <a:gd name="T14" fmla="*/ 7 w 20"/>
                <a:gd name="T15" fmla="*/ 8 h 21"/>
                <a:gd name="T16" fmla="*/ 8 w 20"/>
                <a:gd name="T17" fmla="*/ 9 h 21"/>
                <a:gd name="T18" fmla="*/ 9 w 20"/>
                <a:gd name="T19" fmla="*/ 11 h 21"/>
                <a:gd name="T20" fmla="*/ 11 w 20"/>
                <a:gd name="T21" fmla="*/ 14 h 21"/>
                <a:gd name="T22" fmla="*/ 11 w 20"/>
                <a:gd name="T23" fmla="*/ 15 h 21"/>
                <a:gd name="T24" fmla="*/ 16 w 20"/>
                <a:gd name="T25" fmla="*/ 18 h 21"/>
                <a:gd name="T26" fmla="*/ 19 w 20"/>
                <a:gd name="T27" fmla="*/ 13 h 21"/>
                <a:gd name="T28" fmla="*/ 18 w 20"/>
                <a:gd name="T29" fmla="*/ 11 h 21"/>
                <a:gd name="T30" fmla="*/ 18 w 20"/>
                <a:gd name="T31" fmla="*/ 11 h 21"/>
                <a:gd name="T32" fmla="*/ 16 w 20"/>
                <a:gd name="T33" fmla="*/ 7 h 21"/>
                <a:gd name="T34" fmla="*/ 16 w 20"/>
                <a:gd name="T35" fmla="*/ 6 h 21"/>
                <a:gd name="T36" fmla="*/ 14 w 20"/>
                <a:gd name="T37" fmla="*/ 3 h 21"/>
                <a:gd name="T38" fmla="*/ 13 w 20"/>
                <a:gd name="T39" fmla="*/ 2 h 21"/>
                <a:gd name="T40" fmla="*/ 11 w 20"/>
                <a:gd name="T41" fmla="*/ 1 h 21"/>
                <a:gd name="T42" fmla="*/ 8 w 20"/>
                <a:gd name="T43" fmla="*/ 0 h 21"/>
                <a:gd name="T44" fmla="*/ 6 w 20"/>
                <a:gd name="T45" fmla="*/ 0 h 21"/>
                <a:gd name="T46" fmla="*/ 4 w 20"/>
                <a:gd name="T47" fmla="*/ 2 h 21"/>
                <a:gd name="T48" fmla="*/ 2 w 20"/>
                <a:gd name="T49" fmla="*/ 3 h 21"/>
                <a:gd name="T50" fmla="*/ 1 w 20"/>
                <a:gd name="T51" fmla="*/ 5 h 21"/>
                <a:gd name="T52" fmla="*/ 1 w 20"/>
                <a:gd name="T53" fmla="*/ 8 h 21"/>
                <a:gd name="T54" fmla="*/ 0 w 20"/>
                <a:gd name="T55" fmla="*/ 9 h 21"/>
                <a:gd name="T56" fmla="*/ 0 w 20"/>
                <a:gd name="T57" fmla="*/ 13 h 21"/>
                <a:gd name="T58" fmla="*/ 1 w 20"/>
                <a:gd name="T59" fmla="*/ 14 h 21"/>
                <a:gd name="T60" fmla="*/ 1 w 20"/>
                <a:gd name="T61" fmla="*/ 17 h 21"/>
                <a:gd name="T62" fmla="*/ 6 w 20"/>
                <a:gd name="T63" fmla="*/ 21 h 21"/>
                <a:gd name="T64" fmla="*/ 9 w 20"/>
                <a:gd name="T6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9" y="16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4" y="19"/>
                    <a:pt x="16" y="18"/>
                  </a:cubicBezTo>
                  <a:cubicBezTo>
                    <a:pt x="18" y="17"/>
                    <a:pt x="20" y="15"/>
                    <a:pt x="19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4" y="21"/>
                    <a:pt x="6" y="21"/>
                  </a:cubicBezTo>
                  <a:cubicBezTo>
                    <a:pt x="8" y="20"/>
                    <a:pt x="9" y="18"/>
                    <a:pt x="9" y="16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923406-7CA4-4DED-A033-B75529FDC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233738"/>
              <a:ext cx="55563" cy="88900"/>
            </a:xfrm>
            <a:custGeom>
              <a:avLst/>
              <a:gdLst>
                <a:gd name="T0" fmla="*/ 12 w 20"/>
                <a:gd name="T1" fmla="*/ 20 h 32"/>
                <a:gd name="T2" fmla="*/ 11 w 20"/>
                <a:gd name="T3" fmla="*/ 23 h 32"/>
                <a:gd name="T4" fmla="*/ 11 w 20"/>
                <a:gd name="T5" fmla="*/ 24 h 32"/>
                <a:gd name="T6" fmla="*/ 11 w 20"/>
                <a:gd name="T7" fmla="*/ 24 h 32"/>
                <a:gd name="T8" fmla="*/ 12 w 20"/>
                <a:gd name="T9" fmla="*/ 28 h 32"/>
                <a:gd name="T10" fmla="*/ 14 w 20"/>
                <a:gd name="T11" fmla="*/ 24 h 32"/>
                <a:gd name="T12" fmla="*/ 13 w 20"/>
                <a:gd name="T13" fmla="*/ 23 h 32"/>
                <a:gd name="T14" fmla="*/ 11 w 20"/>
                <a:gd name="T15" fmla="*/ 22 h 32"/>
                <a:gd name="T16" fmla="*/ 10 w 20"/>
                <a:gd name="T17" fmla="*/ 20 h 32"/>
                <a:gd name="T18" fmla="*/ 9 w 20"/>
                <a:gd name="T19" fmla="*/ 16 h 32"/>
                <a:gd name="T20" fmla="*/ 8 w 20"/>
                <a:gd name="T21" fmla="*/ 12 h 32"/>
                <a:gd name="T22" fmla="*/ 8 w 20"/>
                <a:gd name="T23" fmla="*/ 9 h 32"/>
                <a:gd name="T24" fmla="*/ 8 w 20"/>
                <a:gd name="T25" fmla="*/ 8 h 32"/>
                <a:gd name="T26" fmla="*/ 9 w 20"/>
                <a:gd name="T27" fmla="*/ 7 h 32"/>
                <a:gd name="T28" fmla="*/ 6 w 20"/>
                <a:gd name="T29" fmla="*/ 4 h 32"/>
                <a:gd name="T30" fmla="*/ 7 w 20"/>
                <a:gd name="T31" fmla="*/ 8 h 32"/>
                <a:gd name="T32" fmla="*/ 7 w 20"/>
                <a:gd name="T33" fmla="*/ 8 h 32"/>
                <a:gd name="T34" fmla="*/ 7 w 20"/>
                <a:gd name="T35" fmla="*/ 8 h 32"/>
                <a:gd name="T36" fmla="*/ 9 w 20"/>
                <a:gd name="T37" fmla="*/ 10 h 32"/>
                <a:gd name="T38" fmla="*/ 10 w 20"/>
                <a:gd name="T39" fmla="*/ 13 h 32"/>
                <a:gd name="T40" fmla="*/ 11 w 20"/>
                <a:gd name="T41" fmla="*/ 17 h 32"/>
                <a:gd name="T42" fmla="*/ 12 w 20"/>
                <a:gd name="T43" fmla="*/ 21 h 32"/>
                <a:gd name="T44" fmla="*/ 16 w 20"/>
                <a:gd name="T45" fmla="*/ 25 h 32"/>
                <a:gd name="T46" fmla="*/ 20 w 20"/>
                <a:gd name="T47" fmla="*/ 20 h 32"/>
                <a:gd name="T48" fmla="*/ 19 w 20"/>
                <a:gd name="T49" fmla="*/ 16 h 32"/>
                <a:gd name="T50" fmla="*/ 19 w 20"/>
                <a:gd name="T51" fmla="*/ 15 h 32"/>
                <a:gd name="T52" fmla="*/ 18 w 20"/>
                <a:gd name="T53" fmla="*/ 11 h 32"/>
                <a:gd name="T54" fmla="*/ 18 w 20"/>
                <a:gd name="T55" fmla="*/ 10 h 32"/>
                <a:gd name="T56" fmla="*/ 16 w 20"/>
                <a:gd name="T57" fmla="*/ 7 h 32"/>
                <a:gd name="T58" fmla="*/ 16 w 20"/>
                <a:gd name="T59" fmla="*/ 6 h 32"/>
                <a:gd name="T60" fmla="*/ 14 w 20"/>
                <a:gd name="T61" fmla="*/ 3 h 32"/>
                <a:gd name="T62" fmla="*/ 13 w 20"/>
                <a:gd name="T63" fmla="*/ 2 h 32"/>
                <a:gd name="T64" fmla="*/ 10 w 20"/>
                <a:gd name="T65" fmla="*/ 1 h 32"/>
                <a:gd name="T66" fmla="*/ 8 w 20"/>
                <a:gd name="T67" fmla="*/ 0 h 32"/>
                <a:gd name="T68" fmla="*/ 6 w 20"/>
                <a:gd name="T69" fmla="*/ 0 h 32"/>
                <a:gd name="T70" fmla="*/ 3 w 20"/>
                <a:gd name="T71" fmla="*/ 1 h 32"/>
                <a:gd name="T72" fmla="*/ 2 w 20"/>
                <a:gd name="T73" fmla="*/ 3 h 32"/>
                <a:gd name="T74" fmla="*/ 1 w 20"/>
                <a:gd name="T75" fmla="*/ 5 h 32"/>
                <a:gd name="T76" fmla="*/ 0 w 20"/>
                <a:gd name="T77" fmla="*/ 8 h 32"/>
                <a:gd name="T78" fmla="*/ 0 w 20"/>
                <a:gd name="T79" fmla="*/ 9 h 32"/>
                <a:gd name="T80" fmla="*/ 0 w 20"/>
                <a:gd name="T81" fmla="*/ 13 h 32"/>
                <a:gd name="T82" fmla="*/ 0 w 20"/>
                <a:gd name="T83" fmla="*/ 13 h 32"/>
                <a:gd name="T84" fmla="*/ 1 w 20"/>
                <a:gd name="T85" fmla="*/ 18 h 32"/>
                <a:gd name="T86" fmla="*/ 1 w 20"/>
                <a:gd name="T87" fmla="*/ 18 h 32"/>
                <a:gd name="T88" fmla="*/ 3 w 20"/>
                <a:gd name="T89" fmla="*/ 23 h 32"/>
                <a:gd name="T90" fmla="*/ 3 w 20"/>
                <a:gd name="T91" fmla="*/ 23 h 32"/>
                <a:gd name="T92" fmla="*/ 5 w 20"/>
                <a:gd name="T93" fmla="*/ 27 h 32"/>
                <a:gd name="T94" fmla="*/ 5 w 20"/>
                <a:gd name="T95" fmla="*/ 27 h 32"/>
                <a:gd name="T96" fmla="*/ 7 w 20"/>
                <a:gd name="T97" fmla="*/ 30 h 32"/>
                <a:gd name="T98" fmla="*/ 9 w 20"/>
                <a:gd name="T99" fmla="*/ 31 h 32"/>
                <a:gd name="T100" fmla="*/ 11 w 20"/>
                <a:gd name="T101" fmla="*/ 31 h 32"/>
                <a:gd name="T102" fmla="*/ 14 w 20"/>
                <a:gd name="T103" fmla="*/ 31 h 32"/>
                <a:gd name="T104" fmla="*/ 16 w 20"/>
                <a:gd name="T105" fmla="*/ 30 h 32"/>
                <a:gd name="T106" fmla="*/ 18 w 20"/>
                <a:gd name="T107" fmla="*/ 28 h 32"/>
                <a:gd name="T108" fmla="*/ 19 w 20"/>
                <a:gd name="T109" fmla="*/ 26 h 32"/>
                <a:gd name="T110" fmla="*/ 19 w 20"/>
                <a:gd name="T111" fmla="*/ 25 h 32"/>
                <a:gd name="T112" fmla="*/ 20 w 20"/>
                <a:gd name="T113" fmla="*/ 21 h 32"/>
                <a:gd name="T114" fmla="*/ 16 w 20"/>
                <a:gd name="T115" fmla="*/ 17 h 32"/>
                <a:gd name="T116" fmla="*/ 12 w 20"/>
                <a:gd name="T1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32">
                  <a:moveTo>
                    <a:pt x="12" y="20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3"/>
                    <a:pt x="14" y="25"/>
                    <a:pt x="16" y="25"/>
                  </a:cubicBezTo>
                  <a:cubicBezTo>
                    <a:pt x="18" y="24"/>
                    <a:pt x="20" y="23"/>
                    <a:pt x="20" y="2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2"/>
                    <a:pt x="13" y="32"/>
                    <a:pt x="14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9"/>
                    <a:pt x="18" y="17"/>
                    <a:pt x="16" y="17"/>
                  </a:cubicBezTo>
                  <a:cubicBezTo>
                    <a:pt x="14" y="16"/>
                    <a:pt x="12" y="18"/>
                    <a:pt x="12" y="2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29454B-B7FD-42E5-88F4-AE8D6A4F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3362325"/>
              <a:ext cx="323850" cy="285750"/>
            </a:xfrm>
            <a:custGeom>
              <a:avLst/>
              <a:gdLst>
                <a:gd name="T0" fmla="*/ 2 w 117"/>
                <a:gd name="T1" fmla="*/ 8 h 103"/>
                <a:gd name="T2" fmla="*/ 110 w 117"/>
                <a:gd name="T3" fmla="*/ 102 h 103"/>
                <a:gd name="T4" fmla="*/ 116 w 117"/>
                <a:gd name="T5" fmla="*/ 102 h 103"/>
                <a:gd name="T6" fmla="*/ 116 w 117"/>
                <a:gd name="T7" fmla="*/ 96 h 103"/>
                <a:gd name="T8" fmla="*/ 7 w 117"/>
                <a:gd name="T9" fmla="*/ 2 h 103"/>
                <a:gd name="T10" fmla="*/ 1 w 117"/>
                <a:gd name="T11" fmla="*/ 2 h 103"/>
                <a:gd name="T12" fmla="*/ 2 w 117"/>
                <a:gd name="T13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3">
                  <a:moveTo>
                    <a:pt x="2" y="8"/>
                  </a:moveTo>
                  <a:cubicBezTo>
                    <a:pt x="110" y="102"/>
                    <a:pt x="110" y="102"/>
                    <a:pt x="110" y="102"/>
                  </a:cubicBezTo>
                  <a:cubicBezTo>
                    <a:pt x="112" y="103"/>
                    <a:pt x="115" y="103"/>
                    <a:pt x="116" y="102"/>
                  </a:cubicBezTo>
                  <a:cubicBezTo>
                    <a:pt x="117" y="100"/>
                    <a:pt x="117" y="97"/>
                    <a:pt x="116" y="9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E5F284D-66AE-49DC-9724-68D8B77D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451100"/>
              <a:ext cx="131763" cy="392112"/>
            </a:xfrm>
            <a:custGeom>
              <a:avLst/>
              <a:gdLst>
                <a:gd name="T0" fmla="*/ 8 w 47"/>
                <a:gd name="T1" fmla="*/ 136 h 141"/>
                <a:gd name="T2" fmla="*/ 8 w 47"/>
                <a:gd name="T3" fmla="*/ 132 h 141"/>
                <a:gd name="T4" fmla="*/ 8 w 47"/>
                <a:gd name="T5" fmla="*/ 115 h 141"/>
                <a:gd name="T6" fmla="*/ 9 w 47"/>
                <a:gd name="T7" fmla="*/ 100 h 141"/>
                <a:gd name="T8" fmla="*/ 10 w 47"/>
                <a:gd name="T9" fmla="*/ 85 h 141"/>
                <a:gd name="T10" fmla="*/ 12 w 47"/>
                <a:gd name="T11" fmla="*/ 71 h 141"/>
                <a:gd name="T12" fmla="*/ 15 w 47"/>
                <a:gd name="T13" fmla="*/ 58 h 141"/>
                <a:gd name="T14" fmla="*/ 18 w 47"/>
                <a:gd name="T15" fmla="*/ 47 h 141"/>
                <a:gd name="T16" fmla="*/ 23 w 47"/>
                <a:gd name="T17" fmla="*/ 36 h 141"/>
                <a:gd name="T18" fmla="*/ 27 w 47"/>
                <a:gd name="T19" fmla="*/ 27 h 141"/>
                <a:gd name="T20" fmla="*/ 33 w 47"/>
                <a:gd name="T21" fmla="*/ 19 h 141"/>
                <a:gd name="T22" fmla="*/ 38 w 47"/>
                <a:gd name="T23" fmla="*/ 13 h 141"/>
                <a:gd name="T24" fmla="*/ 45 w 47"/>
                <a:gd name="T25" fmla="*/ 8 h 141"/>
                <a:gd name="T26" fmla="*/ 45 w 47"/>
                <a:gd name="T27" fmla="*/ 2 h 141"/>
                <a:gd name="T28" fmla="*/ 40 w 47"/>
                <a:gd name="T29" fmla="*/ 2 h 141"/>
                <a:gd name="T30" fmla="*/ 33 w 47"/>
                <a:gd name="T31" fmla="*/ 7 h 141"/>
                <a:gd name="T32" fmla="*/ 32 w 47"/>
                <a:gd name="T33" fmla="*/ 7 h 141"/>
                <a:gd name="T34" fmla="*/ 26 w 47"/>
                <a:gd name="T35" fmla="*/ 14 h 141"/>
                <a:gd name="T36" fmla="*/ 26 w 47"/>
                <a:gd name="T37" fmla="*/ 15 h 141"/>
                <a:gd name="T38" fmla="*/ 21 w 47"/>
                <a:gd name="T39" fmla="*/ 23 h 141"/>
                <a:gd name="T40" fmla="*/ 20 w 47"/>
                <a:gd name="T41" fmla="*/ 23 h 141"/>
                <a:gd name="T42" fmla="*/ 15 w 47"/>
                <a:gd name="T43" fmla="*/ 33 h 141"/>
                <a:gd name="T44" fmla="*/ 15 w 47"/>
                <a:gd name="T45" fmla="*/ 33 h 141"/>
                <a:gd name="T46" fmla="*/ 11 w 47"/>
                <a:gd name="T47" fmla="*/ 44 h 141"/>
                <a:gd name="T48" fmla="*/ 11 w 47"/>
                <a:gd name="T49" fmla="*/ 44 h 141"/>
                <a:gd name="T50" fmla="*/ 7 w 47"/>
                <a:gd name="T51" fmla="*/ 56 h 141"/>
                <a:gd name="T52" fmla="*/ 7 w 47"/>
                <a:gd name="T53" fmla="*/ 56 h 141"/>
                <a:gd name="T54" fmla="*/ 4 w 47"/>
                <a:gd name="T55" fmla="*/ 69 h 141"/>
                <a:gd name="T56" fmla="*/ 4 w 47"/>
                <a:gd name="T57" fmla="*/ 70 h 141"/>
                <a:gd name="T58" fmla="*/ 2 w 47"/>
                <a:gd name="T59" fmla="*/ 84 h 141"/>
                <a:gd name="T60" fmla="*/ 2 w 47"/>
                <a:gd name="T61" fmla="*/ 84 h 141"/>
                <a:gd name="T62" fmla="*/ 1 w 47"/>
                <a:gd name="T63" fmla="*/ 99 h 141"/>
                <a:gd name="T64" fmla="*/ 1 w 47"/>
                <a:gd name="T65" fmla="*/ 99 h 141"/>
                <a:gd name="T66" fmla="*/ 0 w 47"/>
                <a:gd name="T67" fmla="*/ 115 h 141"/>
                <a:gd name="T68" fmla="*/ 0 w 47"/>
                <a:gd name="T69" fmla="*/ 115 h 141"/>
                <a:gd name="T70" fmla="*/ 0 w 47"/>
                <a:gd name="T71" fmla="*/ 132 h 141"/>
                <a:gd name="T72" fmla="*/ 0 w 47"/>
                <a:gd name="T73" fmla="*/ 132 h 141"/>
                <a:gd name="T74" fmla="*/ 0 w 47"/>
                <a:gd name="T75" fmla="*/ 137 h 141"/>
                <a:gd name="T76" fmla="*/ 4 w 47"/>
                <a:gd name="T77" fmla="*/ 140 h 141"/>
                <a:gd name="T78" fmla="*/ 8 w 47"/>
                <a:gd name="T79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141">
                  <a:moveTo>
                    <a:pt x="8" y="136"/>
                  </a:moveTo>
                  <a:cubicBezTo>
                    <a:pt x="8" y="132"/>
                    <a:pt x="8" y="132"/>
                    <a:pt x="8" y="132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6"/>
                    <a:pt x="47" y="4"/>
                    <a:pt x="45" y="2"/>
                  </a:cubicBezTo>
                  <a:cubicBezTo>
                    <a:pt x="44" y="0"/>
                    <a:pt x="41" y="0"/>
                    <a:pt x="40" y="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2" y="141"/>
                    <a:pt x="4" y="140"/>
                  </a:cubicBezTo>
                  <a:cubicBezTo>
                    <a:pt x="6" y="140"/>
                    <a:pt x="8" y="139"/>
                    <a:pt x="8" y="136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922CAB8-29E5-46DD-9B29-F75F7C13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0" y="2451100"/>
              <a:ext cx="401638" cy="355600"/>
            </a:xfrm>
            <a:custGeom>
              <a:avLst/>
              <a:gdLst>
                <a:gd name="T0" fmla="*/ 143 w 145"/>
                <a:gd name="T1" fmla="*/ 120 h 128"/>
                <a:gd name="T2" fmla="*/ 7 w 145"/>
                <a:gd name="T3" fmla="*/ 2 h 128"/>
                <a:gd name="T4" fmla="*/ 1 w 145"/>
                <a:gd name="T5" fmla="*/ 2 h 128"/>
                <a:gd name="T6" fmla="*/ 1 w 145"/>
                <a:gd name="T7" fmla="*/ 8 h 128"/>
                <a:gd name="T8" fmla="*/ 138 w 145"/>
                <a:gd name="T9" fmla="*/ 126 h 128"/>
                <a:gd name="T10" fmla="*/ 144 w 145"/>
                <a:gd name="T11" fmla="*/ 126 h 128"/>
                <a:gd name="T12" fmla="*/ 143 w 145"/>
                <a:gd name="T1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28">
                  <a:moveTo>
                    <a:pt x="143" y="12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8"/>
                    <a:pt x="142" y="127"/>
                    <a:pt x="144" y="126"/>
                  </a:cubicBezTo>
                  <a:cubicBezTo>
                    <a:pt x="145" y="124"/>
                    <a:pt x="145" y="121"/>
                    <a:pt x="143" y="12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DA4AFED-8611-46BF-A106-42144A1A5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0" y="2387600"/>
              <a:ext cx="274638" cy="88900"/>
            </a:xfrm>
            <a:custGeom>
              <a:avLst/>
              <a:gdLst>
                <a:gd name="T0" fmla="*/ 5 w 99"/>
                <a:gd name="T1" fmla="*/ 32 h 32"/>
                <a:gd name="T2" fmla="*/ 96 w 99"/>
                <a:gd name="T3" fmla="*/ 8 h 32"/>
                <a:gd name="T4" fmla="*/ 99 w 99"/>
                <a:gd name="T5" fmla="*/ 3 h 32"/>
                <a:gd name="T6" fmla="*/ 94 w 99"/>
                <a:gd name="T7" fmla="*/ 1 h 32"/>
                <a:gd name="T8" fmla="*/ 3 w 99"/>
                <a:gd name="T9" fmla="*/ 24 h 32"/>
                <a:gd name="T10" fmla="*/ 0 w 99"/>
                <a:gd name="T11" fmla="*/ 29 h 32"/>
                <a:gd name="T12" fmla="*/ 5 w 9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2">
                  <a:moveTo>
                    <a:pt x="5" y="32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8"/>
                    <a:pt x="99" y="6"/>
                    <a:pt x="99" y="3"/>
                  </a:cubicBezTo>
                  <a:cubicBezTo>
                    <a:pt x="98" y="1"/>
                    <a:pt x="96" y="0"/>
                    <a:pt x="94" y="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7"/>
                    <a:pt x="0" y="29"/>
                  </a:cubicBezTo>
                  <a:cubicBezTo>
                    <a:pt x="1" y="31"/>
                    <a:pt x="3" y="32"/>
                    <a:pt x="5" y="3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32BD651-5049-4195-AC03-A46B880BE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2387600"/>
              <a:ext cx="169863" cy="149225"/>
            </a:xfrm>
            <a:custGeom>
              <a:avLst/>
              <a:gdLst>
                <a:gd name="T0" fmla="*/ 59 w 61"/>
                <a:gd name="T1" fmla="*/ 46 h 54"/>
                <a:gd name="T2" fmla="*/ 8 w 61"/>
                <a:gd name="T3" fmla="*/ 1 h 54"/>
                <a:gd name="T4" fmla="*/ 2 w 61"/>
                <a:gd name="T5" fmla="*/ 2 h 54"/>
                <a:gd name="T6" fmla="*/ 2 w 61"/>
                <a:gd name="T7" fmla="*/ 7 h 54"/>
                <a:gd name="T8" fmla="*/ 54 w 61"/>
                <a:gd name="T9" fmla="*/ 52 h 54"/>
                <a:gd name="T10" fmla="*/ 60 w 61"/>
                <a:gd name="T11" fmla="*/ 52 h 54"/>
                <a:gd name="T12" fmla="*/ 59 w 61"/>
                <a:gd name="T1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4">
                  <a:moveTo>
                    <a:pt x="59" y="46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4"/>
                    <a:pt x="58" y="54"/>
                    <a:pt x="60" y="52"/>
                  </a:cubicBezTo>
                  <a:cubicBezTo>
                    <a:pt x="61" y="50"/>
                    <a:pt x="61" y="48"/>
                    <a:pt x="59" y="46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9AA89F1-8EE0-45A4-80B8-659BE66C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2511425"/>
              <a:ext cx="192088" cy="66675"/>
            </a:xfrm>
            <a:custGeom>
              <a:avLst/>
              <a:gdLst>
                <a:gd name="T0" fmla="*/ 5 w 69"/>
                <a:gd name="T1" fmla="*/ 24 h 24"/>
                <a:gd name="T2" fmla="*/ 66 w 69"/>
                <a:gd name="T3" fmla="*/ 8 h 24"/>
                <a:gd name="T4" fmla="*/ 69 w 69"/>
                <a:gd name="T5" fmla="*/ 3 h 24"/>
                <a:gd name="T6" fmla="*/ 64 w 69"/>
                <a:gd name="T7" fmla="*/ 0 h 24"/>
                <a:gd name="T8" fmla="*/ 3 w 69"/>
                <a:gd name="T9" fmla="*/ 16 h 24"/>
                <a:gd name="T10" fmla="*/ 0 w 69"/>
                <a:gd name="T11" fmla="*/ 21 h 24"/>
                <a:gd name="T12" fmla="*/ 5 w 6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4">
                  <a:moveTo>
                    <a:pt x="5" y="24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3"/>
                    <a:pt x="3" y="24"/>
                    <a:pt x="5" y="2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BA596AB-2017-45EB-8F87-9F8097D0A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2554288"/>
              <a:ext cx="114300" cy="104775"/>
            </a:xfrm>
            <a:custGeom>
              <a:avLst/>
              <a:gdLst>
                <a:gd name="T0" fmla="*/ 40 w 41"/>
                <a:gd name="T1" fmla="*/ 30 h 38"/>
                <a:gd name="T2" fmla="*/ 7 w 41"/>
                <a:gd name="T3" fmla="*/ 2 h 38"/>
                <a:gd name="T4" fmla="*/ 1 w 41"/>
                <a:gd name="T5" fmla="*/ 2 h 38"/>
                <a:gd name="T6" fmla="*/ 2 w 41"/>
                <a:gd name="T7" fmla="*/ 8 h 38"/>
                <a:gd name="T8" fmla="*/ 34 w 41"/>
                <a:gd name="T9" fmla="*/ 36 h 38"/>
                <a:gd name="T10" fmla="*/ 40 w 41"/>
                <a:gd name="T11" fmla="*/ 36 h 38"/>
                <a:gd name="T12" fmla="*/ 40 w 41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8">
                  <a:moveTo>
                    <a:pt x="40" y="3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8"/>
                    <a:pt x="39" y="38"/>
                    <a:pt x="40" y="36"/>
                  </a:cubicBezTo>
                  <a:cubicBezTo>
                    <a:pt x="41" y="34"/>
                    <a:pt x="41" y="32"/>
                    <a:pt x="40" y="3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A166C43-A0B6-4398-B9A0-0FDAC9B6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589213"/>
              <a:ext cx="192088" cy="69850"/>
            </a:xfrm>
            <a:custGeom>
              <a:avLst/>
              <a:gdLst>
                <a:gd name="T0" fmla="*/ 64 w 69"/>
                <a:gd name="T1" fmla="*/ 1 h 25"/>
                <a:gd name="T2" fmla="*/ 3 w 69"/>
                <a:gd name="T3" fmla="*/ 16 h 25"/>
                <a:gd name="T4" fmla="*/ 0 w 69"/>
                <a:gd name="T5" fmla="*/ 21 h 25"/>
                <a:gd name="T6" fmla="*/ 5 w 69"/>
                <a:gd name="T7" fmla="*/ 24 h 25"/>
                <a:gd name="T8" fmla="*/ 66 w 69"/>
                <a:gd name="T9" fmla="*/ 9 h 25"/>
                <a:gd name="T10" fmla="*/ 68 w 69"/>
                <a:gd name="T11" fmla="*/ 4 h 25"/>
                <a:gd name="T12" fmla="*/ 64 w 6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5">
                  <a:moveTo>
                    <a:pt x="64" y="1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3"/>
                    <a:pt x="3" y="25"/>
                    <a:pt x="5" y="2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6"/>
                    <a:pt x="68" y="4"/>
                  </a:cubicBezTo>
                  <a:cubicBezTo>
                    <a:pt x="68" y="2"/>
                    <a:pt x="66" y="0"/>
                    <a:pt x="64" y="1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C50B622-2027-44AA-B5FB-2FAE4384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9213"/>
              <a:ext cx="168275" cy="150812"/>
            </a:xfrm>
            <a:custGeom>
              <a:avLst/>
              <a:gdLst>
                <a:gd name="T0" fmla="*/ 59 w 61"/>
                <a:gd name="T1" fmla="*/ 47 h 54"/>
                <a:gd name="T2" fmla="*/ 7 w 61"/>
                <a:gd name="T3" fmla="*/ 2 h 54"/>
                <a:gd name="T4" fmla="*/ 2 w 61"/>
                <a:gd name="T5" fmla="*/ 2 h 54"/>
                <a:gd name="T6" fmla="*/ 2 w 61"/>
                <a:gd name="T7" fmla="*/ 8 h 54"/>
                <a:gd name="T8" fmla="*/ 54 w 61"/>
                <a:gd name="T9" fmla="*/ 53 h 54"/>
                <a:gd name="T10" fmla="*/ 59 w 61"/>
                <a:gd name="T11" fmla="*/ 52 h 54"/>
                <a:gd name="T12" fmla="*/ 59 w 61"/>
                <a:gd name="T13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4">
                  <a:moveTo>
                    <a:pt x="59" y="4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4"/>
                    <a:pt x="58" y="54"/>
                    <a:pt x="59" y="52"/>
                  </a:cubicBezTo>
                  <a:cubicBezTo>
                    <a:pt x="61" y="51"/>
                    <a:pt x="61" y="48"/>
                    <a:pt x="59" y="47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A53FF32-DD90-4024-BCE4-01BFE370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775" y="2511425"/>
              <a:ext cx="22225" cy="125412"/>
            </a:xfrm>
            <a:custGeom>
              <a:avLst/>
              <a:gdLst>
                <a:gd name="T0" fmla="*/ 0 w 8"/>
                <a:gd name="T1" fmla="*/ 4 h 45"/>
                <a:gd name="T2" fmla="*/ 0 w 8"/>
                <a:gd name="T3" fmla="*/ 41 h 45"/>
                <a:gd name="T4" fmla="*/ 4 w 8"/>
                <a:gd name="T5" fmla="*/ 45 h 45"/>
                <a:gd name="T6" fmla="*/ 8 w 8"/>
                <a:gd name="T7" fmla="*/ 41 h 45"/>
                <a:gd name="T8" fmla="*/ 8 w 8"/>
                <a:gd name="T9" fmla="*/ 4 h 45"/>
                <a:gd name="T10" fmla="*/ 4 w 8"/>
                <a:gd name="T11" fmla="*/ 0 h 45"/>
                <a:gd name="T12" fmla="*/ 0 w 8"/>
                <a:gd name="T1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5">
                  <a:moveTo>
                    <a:pt x="0" y="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6" y="45"/>
                    <a:pt x="8" y="43"/>
                    <a:pt x="8" y="4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0AADDF5-1B1F-4CBA-A01C-14B9A2D8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3998913"/>
              <a:ext cx="152400" cy="107950"/>
            </a:xfrm>
            <a:custGeom>
              <a:avLst/>
              <a:gdLst>
                <a:gd name="T0" fmla="*/ 2 w 55"/>
                <a:gd name="T1" fmla="*/ 28 h 39"/>
                <a:gd name="T2" fmla="*/ 8 w 55"/>
                <a:gd name="T3" fmla="*/ 33 h 39"/>
                <a:gd name="T4" fmla="*/ 8 w 55"/>
                <a:gd name="T5" fmla="*/ 33 h 39"/>
                <a:gd name="T6" fmla="*/ 14 w 55"/>
                <a:gd name="T7" fmla="*/ 36 h 39"/>
                <a:gd name="T8" fmla="*/ 15 w 55"/>
                <a:gd name="T9" fmla="*/ 37 h 39"/>
                <a:gd name="T10" fmla="*/ 21 w 55"/>
                <a:gd name="T11" fmla="*/ 38 h 39"/>
                <a:gd name="T12" fmla="*/ 22 w 55"/>
                <a:gd name="T13" fmla="*/ 39 h 39"/>
                <a:gd name="T14" fmla="*/ 27 w 55"/>
                <a:gd name="T15" fmla="*/ 39 h 39"/>
                <a:gd name="T16" fmla="*/ 29 w 55"/>
                <a:gd name="T17" fmla="*/ 38 h 39"/>
                <a:gd name="T18" fmla="*/ 34 w 55"/>
                <a:gd name="T19" fmla="*/ 37 h 39"/>
                <a:gd name="T20" fmla="*/ 35 w 55"/>
                <a:gd name="T21" fmla="*/ 37 h 39"/>
                <a:gd name="T22" fmla="*/ 39 w 55"/>
                <a:gd name="T23" fmla="*/ 34 h 39"/>
                <a:gd name="T24" fmla="*/ 40 w 55"/>
                <a:gd name="T25" fmla="*/ 33 h 39"/>
                <a:gd name="T26" fmla="*/ 44 w 55"/>
                <a:gd name="T27" fmla="*/ 29 h 39"/>
                <a:gd name="T28" fmla="*/ 45 w 55"/>
                <a:gd name="T29" fmla="*/ 28 h 39"/>
                <a:gd name="T30" fmla="*/ 49 w 55"/>
                <a:gd name="T31" fmla="*/ 22 h 39"/>
                <a:gd name="T32" fmla="*/ 49 w 55"/>
                <a:gd name="T33" fmla="*/ 22 h 39"/>
                <a:gd name="T34" fmla="*/ 52 w 55"/>
                <a:gd name="T35" fmla="*/ 15 h 39"/>
                <a:gd name="T36" fmla="*/ 52 w 55"/>
                <a:gd name="T37" fmla="*/ 14 h 39"/>
                <a:gd name="T38" fmla="*/ 54 w 55"/>
                <a:gd name="T39" fmla="*/ 6 h 39"/>
                <a:gd name="T40" fmla="*/ 52 w 55"/>
                <a:gd name="T41" fmla="*/ 1 h 39"/>
                <a:gd name="T42" fmla="*/ 47 w 55"/>
                <a:gd name="T43" fmla="*/ 4 h 39"/>
                <a:gd name="T44" fmla="*/ 44 w 55"/>
                <a:gd name="T45" fmla="*/ 12 h 39"/>
                <a:gd name="T46" fmla="*/ 42 w 55"/>
                <a:gd name="T47" fmla="*/ 18 h 39"/>
                <a:gd name="T48" fmla="*/ 38 w 55"/>
                <a:gd name="T49" fmla="*/ 23 h 39"/>
                <a:gd name="T50" fmla="*/ 35 w 55"/>
                <a:gd name="T51" fmla="*/ 27 h 39"/>
                <a:gd name="T52" fmla="*/ 31 w 55"/>
                <a:gd name="T53" fmla="*/ 29 h 39"/>
                <a:gd name="T54" fmla="*/ 27 w 55"/>
                <a:gd name="T55" fmla="*/ 31 h 39"/>
                <a:gd name="T56" fmla="*/ 23 w 55"/>
                <a:gd name="T57" fmla="*/ 31 h 39"/>
                <a:gd name="T58" fmla="*/ 18 w 55"/>
                <a:gd name="T59" fmla="*/ 29 h 39"/>
                <a:gd name="T60" fmla="*/ 12 w 55"/>
                <a:gd name="T61" fmla="*/ 26 h 39"/>
                <a:gd name="T62" fmla="*/ 7 w 55"/>
                <a:gd name="T63" fmla="*/ 22 h 39"/>
                <a:gd name="T64" fmla="*/ 1 w 55"/>
                <a:gd name="T65" fmla="*/ 23 h 39"/>
                <a:gd name="T66" fmla="*/ 2 w 55"/>
                <a:gd name="T6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39">
                  <a:moveTo>
                    <a:pt x="2" y="28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8" y="39"/>
                    <a:pt x="29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5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0" y="0"/>
                    <a:pt x="47" y="2"/>
                    <a:pt x="47" y="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1"/>
                    <a:pt x="2" y="21"/>
                    <a:pt x="1" y="23"/>
                  </a:cubicBezTo>
                  <a:cubicBezTo>
                    <a:pt x="0" y="25"/>
                    <a:pt x="0" y="27"/>
                    <a:pt x="2" y="28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07C1F76-2E25-4022-AA50-9B83DC40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3803650"/>
              <a:ext cx="784225" cy="219075"/>
            </a:xfrm>
            <a:custGeom>
              <a:avLst/>
              <a:gdLst>
                <a:gd name="T0" fmla="*/ 6 w 282"/>
                <a:gd name="T1" fmla="*/ 79 h 79"/>
                <a:gd name="T2" fmla="*/ 278 w 282"/>
                <a:gd name="T3" fmla="*/ 9 h 79"/>
                <a:gd name="T4" fmla="*/ 281 w 282"/>
                <a:gd name="T5" fmla="*/ 4 h 79"/>
                <a:gd name="T6" fmla="*/ 276 w 282"/>
                <a:gd name="T7" fmla="*/ 1 h 79"/>
                <a:gd name="T8" fmla="*/ 4 w 282"/>
                <a:gd name="T9" fmla="*/ 71 h 79"/>
                <a:gd name="T10" fmla="*/ 1 w 282"/>
                <a:gd name="T11" fmla="*/ 76 h 79"/>
                <a:gd name="T12" fmla="*/ 6 w 28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79">
                  <a:moveTo>
                    <a:pt x="6" y="79"/>
                  </a:moveTo>
                  <a:cubicBezTo>
                    <a:pt x="278" y="9"/>
                    <a:pt x="278" y="9"/>
                    <a:pt x="278" y="9"/>
                  </a:cubicBezTo>
                  <a:cubicBezTo>
                    <a:pt x="280" y="8"/>
                    <a:pt x="282" y="6"/>
                    <a:pt x="281" y="4"/>
                  </a:cubicBezTo>
                  <a:cubicBezTo>
                    <a:pt x="280" y="2"/>
                    <a:pt x="278" y="0"/>
                    <a:pt x="276" y="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74"/>
                    <a:pt x="1" y="76"/>
                  </a:cubicBezTo>
                  <a:cubicBezTo>
                    <a:pt x="1" y="78"/>
                    <a:pt x="3" y="79"/>
                    <a:pt x="6" y="79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5AD4ECC-3E58-4562-8BDD-314D691F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3328988"/>
              <a:ext cx="222250" cy="330200"/>
            </a:xfrm>
            <a:custGeom>
              <a:avLst/>
              <a:gdLst>
                <a:gd name="T0" fmla="*/ 80 w 80"/>
                <a:gd name="T1" fmla="*/ 114 h 119"/>
                <a:gd name="T2" fmla="*/ 78 w 80"/>
                <a:gd name="T3" fmla="*/ 102 h 119"/>
                <a:gd name="T4" fmla="*/ 78 w 80"/>
                <a:gd name="T5" fmla="*/ 102 h 119"/>
                <a:gd name="T6" fmla="*/ 75 w 80"/>
                <a:gd name="T7" fmla="*/ 90 h 119"/>
                <a:gd name="T8" fmla="*/ 75 w 80"/>
                <a:gd name="T9" fmla="*/ 89 h 119"/>
                <a:gd name="T10" fmla="*/ 71 w 80"/>
                <a:gd name="T11" fmla="*/ 77 h 119"/>
                <a:gd name="T12" fmla="*/ 71 w 80"/>
                <a:gd name="T13" fmla="*/ 77 h 119"/>
                <a:gd name="T14" fmla="*/ 67 w 80"/>
                <a:gd name="T15" fmla="*/ 66 h 119"/>
                <a:gd name="T16" fmla="*/ 67 w 80"/>
                <a:gd name="T17" fmla="*/ 65 h 119"/>
                <a:gd name="T18" fmla="*/ 62 w 80"/>
                <a:gd name="T19" fmla="*/ 54 h 119"/>
                <a:gd name="T20" fmla="*/ 62 w 80"/>
                <a:gd name="T21" fmla="*/ 54 h 119"/>
                <a:gd name="T22" fmla="*/ 57 w 80"/>
                <a:gd name="T23" fmla="*/ 44 h 119"/>
                <a:gd name="T24" fmla="*/ 57 w 80"/>
                <a:gd name="T25" fmla="*/ 44 h 119"/>
                <a:gd name="T26" fmla="*/ 51 w 80"/>
                <a:gd name="T27" fmla="*/ 34 h 119"/>
                <a:gd name="T28" fmla="*/ 51 w 80"/>
                <a:gd name="T29" fmla="*/ 34 h 119"/>
                <a:gd name="T30" fmla="*/ 45 w 80"/>
                <a:gd name="T31" fmla="*/ 26 h 119"/>
                <a:gd name="T32" fmla="*/ 45 w 80"/>
                <a:gd name="T33" fmla="*/ 25 h 119"/>
                <a:gd name="T34" fmla="*/ 39 w 80"/>
                <a:gd name="T35" fmla="*/ 18 h 119"/>
                <a:gd name="T36" fmla="*/ 39 w 80"/>
                <a:gd name="T37" fmla="*/ 18 h 119"/>
                <a:gd name="T38" fmla="*/ 33 w 80"/>
                <a:gd name="T39" fmla="*/ 12 h 119"/>
                <a:gd name="T40" fmla="*/ 33 w 80"/>
                <a:gd name="T41" fmla="*/ 11 h 119"/>
                <a:gd name="T42" fmla="*/ 27 w 80"/>
                <a:gd name="T43" fmla="*/ 7 h 119"/>
                <a:gd name="T44" fmla="*/ 26 w 80"/>
                <a:gd name="T45" fmla="*/ 6 h 119"/>
                <a:gd name="T46" fmla="*/ 20 w 80"/>
                <a:gd name="T47" fmla="*/ 3 h 119"/>
                <a:gd name="T48" fmla="*/ 19 w 80"/>
                <a:gd name="T49" fmla="*/ 3 h 119"/>
                <a:gd name="T50" fmla="*/ 14 w 80"/>
                <a:gd name="T51" fmla="*/ 1 h 119"/>
                <a:gd name="T52" fmla="*/ 13 w 80"/>
                <a:gd name="T53" fmla="*/ 1 h 119"/>
                <a:gd name="T54" fmla="*/ 7 w 80"/>
                <a:gd name="T55" fmla="*/ 0 h 119"/>
                <a:gd name="T56" fmla="*/ 6 w 80"/>
                <a:gd name="T57" fmla="*/ 1 h 119"/>
                <a:gd name="T58" fmla="*/ 3 w 80"/>
                <a:gd name="T59" fmla="*/ 1 h 119"/>
                <a:gd name="T60" fmla="*/ 0 w 80"/>
                <a:gd name="T61" fmla="*/ 6 h 119"/>
                <a:gd name="T62" fmla="*/ 5 w 80"/>
                <a:gd name="T63" fmla="*/ 9 h 119"/>
                <a:gd name="T64" fmla="*/ 7 w 80"/>
                <a:gd name="T65" fmla="*/ 8 h 119"/>
                <a:gd name="T66" fmla="*/ 12 w 80"/>
                <a:gd name="T67" fmla="*/ 9 h 119"/>
                <a:gd name="T68" fmla="*/ 17 w 80"/>
                <a:gd name="T69" fmla="*/ 10 h 119"/>
                <a:gd name="T70" fmla="*/ 22 w 80"/>
                <a:gd name="T71" fmla="*/ 13 h 119"/>
                <a:gd name="T72" fmla="*/ 27 w 80"/>
                <a:gd name="T73" fmla="*/ 17 h 119"/>
                <a:gd name="T74" fmla="*/ 33 w 80"/>
                <a:gd name="T75" fmla="*/ 23 h 119"/>
                <a:gd name="T76" fmla="*/ 39 w 80"/>
                <a:gd name="T77" fmla="*/ 30 h 119"/>
                <a:gd name="T78" fmla="*/ 44 w 80"/>
                <a:gd name="T79" fmla="*/ 38 h 119"/>
                <a:gd name="T80" fmla="*/ 50 w 80"/>
                <a:gd name="T81" fmla="*/ 47 h 119"/>
                <a:gd name="T82" fmla="*/ 55 w 80"/>
                <a:gd name="T83" fmla="*/ 58 h 119"/>
                <a:gd name="T84" fmla="*/ 59 w 80"/>
                <a:gd name="T85" fmla="*/ 68 h 119"/>
                <a:gd name="T86" fmla="*/ 63 w 80"/>
                <a:gd name="T87" fmla="*/ 80 h 119"/>
                <a:gd name="T88" fmla="*/ 67 w 80"/>
                <a:gd name="T89" fmla="*/ 92 h 119"/>
                <a:gd name="T90" fmla="*/ 70 w 80"/>
                <a:gd name="T91" fmla="*/ 104 h 119"/>
                <a:gd name="T92" fmla="*/ 72 w 80"/>
                <a:gd name="T93" fmla="*/ 116 h 119"/>
                <a:gd name="T94" fmla="*/ 77 w 80"/>
                <a:gd name="T95" fmla="*/ 119 h 119"/>
                <a:gd name="T96" fmla="*/ 80 w 80"/>
                <a:gd name="T97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19">
                  <a:moveTo>
                    <a:pt x="80" y="114"/>
                  </a:move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8"/>
                    <a:pt x="2" y="9"/>
                    <a:pt x="5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3" y="118"/>
                    <a:pt x="75" y="119"/>
                    <a:pt x="77" y="119"/>
                  </a:cubicBezTo>
                  <a:cubicBezTo>
                    <a:pt x="79" y="119"/>
                    <a:pt x="80" y="116"/>
                    <a:pt x="80" y="114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03EAE78-4596-4FEF-B7C5-EEAC45D4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3806825"/>
              <a:ext cx="80963" cy="104775"/>
            </a:xfrm>
            <a:custGeom>
              <a:avLst/>
              <a:gdLst>
                <a:gd name="T0" fmla="*/ 6 w 29"/>
                <a:gd name="T1" fmla="*/ 37 h 38"/>
                <a:gd name="T2" fmla="*/ 29 w 29"/>
                <a:gd name="T3" fmla="*/ 4 h 38"/>
                <a:gd name="T4" fmla="*/ 25 w 29"/>
                <a:gd name="T5" fmla="*/ 0 h 38"/>
                <a:gd name="T6" fmla="*/ 21 w 29"/>
                <a:gd name="T7" fmla="*/ 4 h 38"/>
                <a:gd name="T8" fmla="*/ 3 w 29"/>
                <a:gd name="T9" fmla="*/ 30 h 38"/>
                <a:gd name="T10" fmla="*/ 1 w 29"/>
                <a:gd name="T11" fmla="*/ 35 h 38"/>
                <a:gd name="T12" fmla="*/ 6 w 29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8">
                  <a:moveTo>
                    <a:pt x="6" y="37"/>
                  </a:moveTo>
                  <a:cubicBezTo>
                    <a:pt x="19" y="31"/>
                    <a:pt x="28" y="19"/>
                    <a:pt x="29" y="4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3" y="0"/>
                    <a:pt x="21" y="1"/>
                    <a:pt x="21" y="4"/>
                  </a:cubicBezTo>
                  <a:cubicBezTo>
                    <a:pt x="20" y="15"/>
                    <a:pt x="13" y="25"/>
                    <a:pt x="3" y="30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2" y="37"/>
                    <a:pt x="4" y="38"/>
                    <a:pt x="6" y="37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EB9F768-120B-47F3-8AF5-8E2135F92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0" y="3636963"/>
              <a:ext cx="781050" cy="217487"/>
            </a:xfrm>
            <a:custGeom>
              <a:avLst/>
              <a:gdLst>
                <a:gd name="T0" fmla="*/ 276 w 281"/>
                <a:gd name="T1" fmla="*/ 0 h 78"/>
                <a:gd name="T2" fmla="*/ 3 w 281"/>
                <a:gd name="T3" fmla="*/ 70 h 78"/>
                <a:gd name="T4" fmla="*/ 1 w 281"/>
                <a:gd name="T5" fmla="*/ 75 h 78"/>
                <a:gd name="T6" fmla="*/ 5 w 281"/>
                <a:gd name="T7" fmla="*/ 78 h 78"/>
                <a:gd name="T8" fmla="*/ 278 w 281"/>
                <a:gd name="T9" fmla="*/ 8 h 78"/>
                <a:gd name="T10" fmla="*/ 281 w 281"/>
                <a:gd name="T11" fmla="*/ 3 h 78"/>
                <a:gd name="T12" fmla="*/ 276 w 281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78">
                  <a:moveTo>
                    <a:pt x="276" y="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1" y="71"/>
                    <a:pt x="0" y="73"/>
                    <a:pt x="1" y="75"/>
                  </a:cubicBezTo>
                  <a:cubicBezTo>
                    <a:pt x="1" y="77"/>
                    <a:pt x="3" y="78"/>
                    <a:pt x="5" y="78"/>
                  </a:cubicBezTo>
                  <a:cubicBezTo>
                    <a:pt x="278" y="8"/>
                    <a:pt x="278" y="8"/>
                    <a:pt x="278" y="8"/>
                  </a:cubicBezTo>
                  <a:cubicBezTo>
                    <a:pt x="280" y="7"/>
                    <a:pt x="281" y="5"/>
                    <a:pt x="281" y="3"/>
                  </a:cubicBezTo>
                  <a:cubicBezTo>
                    <a:pt x="280" y="1"/>
                    <a:pt x="278" y="0"/>
                    <a:pt x="276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8AB774-5F24-4B83-BDF9-D532D866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673475"/>
              <a:ext cx="833438" cy="203200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7 h 73"/>
                <a:gd name="T8" fmla="*/ 235 w 300"/>
                <a:gd name="T9" fmla="*/ 18 h 73"/>
                <a:gd name="T10" fmla="*/ 222 w 300"/>
                <a:gd name="T11" fmla="*/ 21 h 73"/>
                <a:gd name="T12" fmla="*/ 189 w 300"/>
                <a:gd name="T13" fmla="*/ 30 h 73"/>
                <a:gd name="T14" fmla="*/ 147 w 300"/>
                <a:gd name="T15" fmla="*/ 40 h 73"/>
                <a:gd name="T16" fmla="*/ 107 w 300"/>
                <a:gd name="T17" fmla="*/ 51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70 h 73"/>
                <a:gd name="T28" fmla="*/ 3 w 300"/>
                <a:gd name="T29" fmla="*/ 68 h 73"/>
                <a:gd name="T30" fmla="*/ 4 w 300"/>
                <a:gd name="T31" fmla="*/ 63 h 73"/>
                <a:gd name="T32" fmla="*/ 8 w 300"/>
                <a:gd name="T33" fmla="*/ 59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8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3 h 73"/>
                <a:gd name="T54" fmla="*/ 148 w 300"/>
                <a:gd name="T55" fmla="*/ 42 h 73"/>
                <a:gd name="T56" fmla="*/ 189 w 300"/>
                <a:gd name="T57" fmla="*/ 32 h 73"/>
                <a:gd name="T58" fmla="*/ 223 w 300"/>
                <a:gd name="T59" fmla="*/ 23 h 73"/>
                <a:gd name="T60" fmla="*/ 236 w 300"/>
                <a:gd name="T61" fmla="*/ 20 h 73"/>
                <a:gd name="T62" fmla="*/ 281 w 300"/>
                <a:gd name="T63" fmla="*/ 9 h 73"/>
                <a:gd name="T64" fmla="*/ 292 w 300"/>
                <a:gd name="T65" fmla="*/ 6 h 73"/>
                <a:gd name="T66" fmla="*/ 296 w 300"/>
                <a:gd name="T67" fmla="*/ 5 h 73"/>
                <a:gd name="T68" fmla="*/ 299 w 300"/>
                <a:gd name="T69" fmla="*/ 2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2"/>
                    <a:pt x="296" y="3"/>
                    <a:pt x="295" y="3"/>
                  </a:cubicBezTo>
                  <a:cubicBezTo>
                    <a:pt x="294" y="4"/>
                    <a:pt x="293" y="4"/>
                    <a:pt x="291" y="4"/>
                  </a:cubicBezTo>
                  <a:cubicBezTo>
                    <a:pt x="288" y="5"/>
                    <a:pt x="284" y="6"/>
                    <a:pt x="280" y="7"/>
                  </a:cubicBezTo>
                  <a:cubicBezTo>
                    <a:pt x="265" y="10"/>
                    <a:pt x="250" y="14"/>
                    <a:pt x="235" y="18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30"/>
                  </a:cubicBezTo>
                  <a:cubicBezTo>
                    <a:pt x="175" y="33"/>
                    <a:pt x="161" y="37"/>
                    <a:pt x="147" y="40"/>
                  </a:cubicBezTo>
                  <a:cubicBezTo>
                    <a:pt x="134" y="44"/>
                    <a:pt x="121" y="47"/>
                    <a:pt x="107" y="51"/>
                  </a:cubicBezTo>
                  <a:cubicBezTo>
                    <a:pt x="89" y="55"/>
                    <a:pt x="70" y="60"/>
                    <a:pt x="51" y="64"/>
                  </a:cubicBezTo>
                  <a:cubicBezTo>
                    <a:pt x="48" y="65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1"/>
                    <a:pt x="4" y="70"/>
                    <a:pt x="3" y="70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2" y="66"/>
                    <a:pt x="3" y="65"/>
                    <a:pt x="4" y="63"/>
                  </a:cubicBezTo>
                  <a:cubicBezTo>
                    <a:pt x="5" y="61"/>
                    <a:pt x="7" y="60"/>
                    <a:pt x="8" y="59"/>
                  </a:cubicBezTo>
                  <a:cubicBezTo>
                    <a:pt x="9" y="58"/>
                    <a:pt x="9" y="58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4"/>
                    <a:pt x="1" y="66"/>
                    <a:pt x="1" y="68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3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7"/>
                    <a:pt x="52" y="66"/>
                  </a:cubicBezTo>
                  <a:cubicBezTo>
                    <a:pt x="70" y="62"/>
                    <a:pt x="89" y="57"/>
                    <a:pt x="108" y="53"/>
                  </a:cubicBezTo>
                  <a:cubicBezTo>
                    <a:pt x="121" y="49"/>
                    <a:pt x="135" y="46"/>
                    <a:pt x="148" y="42"/>
                  </a:cubicBezTo>
                  <a:cubicBezTo>
                    <a:pt x="162" y="39"/>
                    <a:pt x="176" y="35"/>
                    <a:pt x="189" y="32"/>
                  </a:cubicBezTo>
                  <a:cubicBezTo>
                    <a:pt x="200" y="29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20"/>
                  </a:cubicBezTo>
                  <a:cubicBezTo>
                    <a:pt x="251" y="16"/>
                    <a:pt x="266" y="12"/>
                    <a:pt x="281" y="9"/>
                  </a:cubicBezTo>
                  <a:cubicBezTo>
                    <a:pt x="284" y="8"/>
                    <a:pt x="288" y="7"/>
                    <a:pt x="292" y="6"/>
                  </a:cubicBezTo>
                  <a:cubicBezTo>
                    <a:pt x="294" y="6"/>
                    <a:pt x="295" y="6"/>
                    <a:pt x="296" y="5"/>
                  </a:cubicBezTo>
                  <a:cubicBezTo>
                    <a:pt x="297" y="4"/>
                    <a:pt x="298" y="3"/>
                    <a:pt x="299" y="2"/>
                  </a:cubicBezTo>
                  <a:cubicBezTo>
                    <a:pt x="300" y="1"/>
                    <a:pt x="300" y="1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B0831D6-BBEB-4CF0-86E5-09192EBC5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681413"/>
              <a:ext cx="833438" cy="203200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6 h 73"/>
                <a:gd name="T8" fmla="*/ 235 w 300"/>
                <a:gd name="T9" fmla="*/ 18 h 73"/>
                <a:gd name="T10" fmla="*/ 222 w 300"/>
                <a:gd name="T11" fmla="*/ 21 h 73"/>
                <a:gd name="T12" fmla="*/ 189 w 300"/>
                <a:gd name="T13" fmla="*/ 29 h 73"/>
                <a:gd name="T14" fmla="*/ 147 w 300"/>
                <a:gd name="T15" fmla="*/ 40 h 73"/>
                <a:gd name="T16" fmla="*/ 107 w 300"/>
                <a:gd name="T17" fmla="*/ 50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69 h 73"/>
                <a:gd name="T28" fmla="*/ 3 w 300"/>
                <a:gd name="T29" fmla="*/ 67 h 73"/>
                <a:gd name="T30" fmla="*/ 4 w 300"/>
                <a:gd name="T31" fmla="*/ 63 h 73"/>
                <a:gd name="T32" fmla="*/ 8 w 300"/>
                <a:gd name="T33" fmla="*/ 58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7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2 h 73"/>
                <a:gd name="T54" fmla="*/ 148 w 300"/>
                <a:gd name="T55" fmla="*/ 42 h 73"/>
                <a:gd name="T56" fmla="*/ 189 w 300"/>
                <a:gd name="T57" fmla="*/ 31 h 73"/>
                <a:gd name="T58" fmla="*/ 223 w 300"/>
                <a:gd name="T59" fmla="*/ 23 h 73"/>
                <a:gd name="T60" fmla="*/ 236 w 300"/>
                <a:gd name="T61" fmla="*/ 19 h 73"/>
                <a:gd name="T62" fmla="*/ 281 w 300"/>
                <a:gd name="T63" fmla="*/ 8 h 73"/>
                <a:gd name="T64" fmla="*/ 292 w 300"/>
                <a:gd name="T65" fmla="*/ 6 h 73"/>
                <a:gd name="T66" fmla="*/ 296 w 300"/>
                <a:gd name="T67" fmla="*/ 5 h 73"/>
                <a:gd name="T68" fmla="*/ 299 w 300"/>
                <a:gd name="T69" fmla="*/ 1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1"/>
                    <a:pt x="296" y="2"/>
                    <a:pt x="295" y="3"/>
                  </a:cubicBezTo>
                  <a:cubicBezTo>
                    <a:pt x="294" y="3"/>
                    <a:pt x="293" y="4"/>
                    <a:pt x="291" y="4"/>
                  </a:cubicBezTo>
                  <a:cubicBezTo>
                    <a:pt x="288" y="5"/>
                    <a:pt x="284" y="5"/>
                    <a:pt x="280" y="6"/>
                  </a:cubicBezTo>
                  <a:cubicBezTo>
                    <a:pt x="265" y="10"/>
                    <a:pt x="250" y="14"/>
                    <a:pt x="235" y="18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29"/>
                  </a:cubicBezTo>
                  <a:cubicBezTo>
                    <a:pt x="175" y="33"/>
                    <a:pt x="161" y="37"/>
                    <a:pt x="147" y="40"/>
                  </a:cubicBezTo>
                  <a:cubicBezTo>
                    <a:pt x="134" y="43"/>
                    <a:pt x="121" y="47"/>
                    <a:pt x="107" y="50"/>
                  </a:cubicBezTo>
                  <a:cubicBezTo>
                    <a:pt x="89" y="55"/>
                    <a:pt x="70" y="59"/>
                    <a:pt x="51" y="64"/>
                  </a:cubicBezTo>
                  <a:cubicBezTo>
                    <a:pt x="48" y="64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0"/>
                    <a:pt x="4" y="70"/>
                    <a:pt x="3" y="69"/>
                  </a:cubicBezTo>
                  <a:cubicBezTo>
                    <a:pt x="3" y="69"/>
                    <a:pt x="3" y="68"/>
                    <a:pt x="3" y="67"/>
                  </a:cubicBezTo>
                  <a:cubicBezTo>
                    <a:pt x="2" y="66"/>
                    <a:pt x="3" y="64"/>
                    <a:pt x="4" y="63"/>
                  </a:cubicBezTo>
                  <a:cubicBezTo>
                    <a:pt x="5" y="61"/>
                    <a:pt x="7" y="60"/>
                    <a:pt x="8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3"/>
                    <a:pt x="1" y="65"/>
                    <a:pt x="1" y="67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6"/>
                    <a:pt x="52" y="66"/>
                  </a:cubicBezTo>
                  <a:cubicBezTo>
                    <a:pt x="70" y="61"/>
                    <a:pt x="89" y="57"/>
                    <a:pt x="108" y="52"/>
                  </a:cubicBezTo>
                  <a:cubicBezTo>
                    <a:pt x="121" y="49"/>
                    <a:pt x="135" y="45"/>
                    <a:pt x="148" y="42"/>
                  </a:cubicBezTo>
                  <a:cubicBezTo>
                    <a:pt x="162" y="38"/>
                    <a:pt x="176" y="35"/>
                    <a:pt x="189" y="31"/>
                  </a:cubicBezTo>
                  <a:cubicBezTo>
                    <a:pt x="200" y="29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19"/>
                  </a:cubicBezTo>
                  <a:cubicBezTo>
                    <a:pt x="251" y="16"/>
                    <a:pt x="266" y="12"/>
                    <a:pt x="281" y="8"/>
                  </a:cubicBezTo>
                  <a:cubicBezTo>
                    <a:pt x="284" y="7"/>
                    <a:pt x="288" y="7"/>
                    <a:pt x="292" y="6"/>
                  </a:cubicBezTo>
                  <a:cubicBezTo>
                    <a:pt x="294" y="6"/>
                    <a:pt x="295" y="5"/>
                    <a:pt x="296" y="5"/>
                  </a:cubicBezTo>
                  <a:cubicBezTo>
                    <a:pt x="297" y="4"/>
                    <a:pt x="298" y="3"/>
                    <a:pt x="299" y="1"/>
                  </a:cubicBezTo>
                  <a:cubicBezTo>
                    <a:pt x="300" y="1"/>
                    <a:pt x="300" y="0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AE57AC-7FF4-46BC-9193-8401EEA5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695700"/>
              <a:ext cx="833438" cy="203200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6 h 73"/>
                <a:gd name="T8" fmla="*/ 235 w 300"/>
                <a:gd name="T9" fmla="*/ 17 h 73"/>
                <a:gd name="T10" fmla="*/ 222 w 300"/>
                <a:gd name="T11" fmla="*/ 21 h 73"/>
                <a:gd name="T12" fmla="*/ 189 w 300"/>
                <a:gd name="T13" fmla="*/ 29 h 73"/>
                <a:gd name="T14" fmla="*/ 147 w 300"/>
                <a:gd name="T15" fmla="*/ 40 h 73"/>
                <a:gd name="T16" fmla="*/ 107 w 300"/>
                <a:gd name="T17" fmla="*/ 50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69 h 73"/>
                <a:gd name="T28" fmla="*/ 3 w 300"/>
                <a:gd name="T29" fmla="*/ 67 h 73"/>
                <a:gd name="T30" fmla="*/ 4 w 300"/>
                <a:gd name="T31" fmla="*/ 63 h 73"/>
                <a:gd name="T32" fmla="*/ 8 w 300"/>
                <a:gd name="T33" fmla="*/ 58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7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2 h 73"/>
                <a:gd name="T54" fmla="*/ 148 w 300"/>
                <a:gd name="T55" fmla="*/ 42 h 73"/>
                <a:gd name="T56" fmla="*/ 189 w 300"/>
                <a:gd name="T57" fmla="*/ 31 h 73"/>
                <a:gd name="T58" fmla="*/ 223 w 300"/>
                <a:gd name="T59" fmla="*/ 23 h 73"/>
                <a:gd name="T60" fmla="*/ 236 w 300"/>
                <a:gd name="T61" fmla="*/ 19 h 73"/>
                <a:gd name="T62" fmla="*/ 281 w 300"/>
                <a:gd name="T63" fmla="*/ 8 h 73"/>
                <a:gd name="T64" fmla="*/ 292 w 300"/>
                <a:gd name="T65" fmla="*/ 6 h 73"/>
                <a:gd name="T66" fmla="*/ 296 w 300"/>
                <a:gd name="T67" fmla="*/ 4 h 73"/>
                <a:gd name="T68" fmla="*/ 299 w 300"/>
                <a:gd name="T69" fmla="*/ 1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1"/>
                    <a:pt x="296" y="2"/>
                    <a:pt x="295" y="3"/>
                  </a:cubicBezTo>
                  <a:cubicBezTo>
                    <a:pt x="294" y="3"/>
                    <a:pt x="293" y="4"/>
                    <a:pt x="291" y="4"/>
                  </a:cubicBezTo>
                  <a:cubicBezTo>
                    <a:pt x="288" y="5"/>
                    <a:pt x="284" y="5"/>
                    <a:pt x="280" y="6"/>
                  </a:cubicBezTo>
                  <a:cubicBezTo>
                    <a:pt x="265" y="10"/>
                    <a:pt x="250" y="14"/>
                    <a:pt x="235" y="17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29"/>
                  </a:cubicBezTo>
                  <a:cubicBezTo>
                    <a:pt x="175" y="33"/>
                    <a:pt x="161" y="36"/>
                    <a:pt x="147" y="40"/>
                  </a:cubicBezTo>
                  <a:cubicBezTo>
                    <a:pt x="134" y="43"/>
                    <a:pt x="121" y="47"/>
                    <a:pt x="107" y="50"/>
                  </a:cubicBezTo>
                  <a:cubicBezTo>
                    <a:pt x="89" y="55"/>
                    <a:pt x="70" y="59"/>
                    <a:pt x="51" y="64"/>
                  </a:cubicBezTo>
                  <a:cubicBezTo>
                    <a:pt x="48" y="64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0"/>
                    <a:pt x="4" y="70"/>
                    <a:pt x="3" y="69"/>
                  </a:cubicBezTo>
                  <a:cubicBezTo>
                    <a:pt x="3" y="69"/>
                    <a:pt x="3" y="68"/>
                    <a:pt x="3" y="67"/>
                  </a:cubicBezTo>
                  <a:cubicBezTo>
                    <a:pt x="2" y="66"/>
                    <a:pt x="3" y="64"/>
                    <a:pt x="4" y="63"/>
                  </a:cubicBezTo>
                  <a:cubicBezTo>
                    <a:pt x="5" y="61"/>
                    <a:pt x="7" y="59"/>
                    <a:pt x="8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3"/>
                    <a:pt x="1" y="65"/>
                    <a:pt x="1" y="67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6"/>
                    <a:pt x="52" y="66"/>
                  </a:cubicBezTo>
                  <a:cubicBezTo>
                    <a:pt x="70" y="61"/>
                    <a:pt x="89" y="57"/>
                    <a:pt x="108" y="52"/>
                  </a:cubicBezTo>
                  <a:cubicBezTo>
                    <a:pt x="121" y="49"/>
                    <a:pt x="135" y="45"/>
                    <a:pt x="148" y="42"/>
                  </a:cubicBezTo>
                  <a:cubicBezTo>
                    <a:pt x="162" y="38"/>
                    <a:pt x="176" y="35"/>
                    <a:pt x="189" y="31"/>
                  </a:cubicBezTo>
                  <a:cubicBezTo>
                    <a:pt x="200" y="28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19"/>
                  </a:cubicBezTo>
                  <a:cubicBezTo>
                    <a:pt x="251" y="16"/>
                    <a:pt x="266" y="12"/>
                    <a:pt x="281" y="8"/>
                  </a:cubicBezTo>
                  <a:cubicBezTo>
                    <a:pt x="284" y="7"/>
                    <a:pt x="288" y="7"/>
                    <a:pt x="292" y="6"/>
                  </a:cubicBezTo>
                  <a:cubicBezTo>
                    <a:pt x="294" y="6"/>
                    <a:pt x="295" y="5"/>
                    <a:pt x="296" y="4"/>
                  </a:cubicBezTo>
                  <a:cubicBezTo>
                    <a:pt x="297" y="4"/>
                    <a:pt x="298" y="3"/>
                    <a:pt x="299" y="1"/>
                  </a:cubicBezTo>
                  <a:cubicBezTo>
                    <a:pt x="300" y="1"/>
                    <a:pt x="300" y="0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428BDAE-3198-4F28-946F-1CF39211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709988"/>
              <a:ext cx="833438" cy="201612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7 h 73"/>
                <a:gd name="T8" fmla="*/ 235 w 300"/>
                <a:gd name="T9" fmla="*/ 18 h 73"/>
                <a:gd name="T10" fmla="*/ 222 w 300"/>
                <a:gd name="T11" fmla="*/ 21 h 73"/>
                <a:gd name="T12" fmla="*/ 189 w 300"/>
                <a:gd name="T13" fmla="*/ 30 h 73"/>
                <a:gd name="T14" fmla="*/ 147 w 300"/>
                <a:gd name="T15" fmla="*/ 40 h 73"/>
                <a:gd name="T16" fmla="*/ 107 w 300"/>
                <a:gd name="T17" fmla="*/ 51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70 h 73"/>
                <a:gd name="T28" fmla="*/ 3 w 300"/>
                <a:gd name="T29" fmla="*/ 68 h 73"/>
                <a:gd name="T30" fmla="*/ 4 w 300"/>
                <a:gd name="T31" fmla="*/ 63 h 73"/>
                <a:gd name="T32" fmla="*/ 8 w 300"/>
                <a:gd name="T33" fmla="*/ 59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8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3 h 73"/>
                <a:gd name="T54" fmla="*/ 148 w 300"/>
                <a:gd name="T55" fmla="*/ 42 h 73"/>
                <a:gd name="T56" fmla="*/ 189 w 300"/>
                <a:gd name="T57" fmla="*/ 32 h 73"/>
                <a:gd name="T58" fmla="*/ 223 w 300"/>
                <a:gd name="T59" fmla="*/ 23 h 73"/>
                <a:gd name="T60" fmla="*/ 236 w 300"/>
                <a:gd name="T61" fmla="*/ 20 h 73"/>
                <a:gd name="T62" fmla="*/ 281 w 300"/>
                <a:gd name="T63" fmla="*/ 9 h 73"/>
                <a:gd name="T64" fmla="*/ 292 w 300"/>
                <a:gd name="T65" fmla="*/ 6 h 73"/>
                <a:gd name="T66" fmla="*/ 296 w 300"/>
                <a:gd name="T67" fmla="*/ 5 h 73"/>
                <a:gd name="T68" fmla="*/ 299 w 300"/>
                <a:gd name="T69" fmla="*/ 2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2"/>
                    <a:pt x="296" y="3"/>
                    <a:pt x="295" y="3"/>
                  </a:cubicBezTo>
                  <a:cubicBezTo>
                    <a:pt x="294" y="4"/>
                    <a:pt x="293" y="4"/>
                    <a:pt x="291" y="4"/>
                  </a:cubicBezTo>
                  <a:cubicBezTo>
                    <a:pt x="288" y="5"/>
                    <a:pt x="284" y="6"/>
                    <a:pt x="280" y="7"/>
                  </a:cubicBezTo>
                  <a:cubicBezTo>
                    <a:pt x="265" y="10"/>
                    <a:pt x="250" y="14"/>
                    <a:pt x="235" y="18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30"/>
                  </a:cubicBezTo>
                  <a:cubicBezTo>
                    <a:pt x="175" y="33"/>
                    <a:pt x="161" y="37"/>
                    <a:pt x="147" y="40"/>
                  </a:cubicBezTo>
                  <a:cubicBezTo>
                    <a:pt x="134" y="44"/>
                    <a:pt x="121" y="47"/>
                    <a:pt x="107" y="51"/>
                  </a:cubicBezTo>
                  <a:cubicBezTo>
                    <a:pt x="89" y="55"/>
                    <a:pt x="70" y="60"/>
                    <a:pt x="51" y="64"/>
                  </a:cubicBezTo>
                  <a:cubicBezTo>
                    <a:pt x="48" y="65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1"/>
                    <a:pt x="4" y="70"/>
                    <a:pt x="3" y="70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2" y="66"/>
                    <a:pt x="3" y="65"/>
                    <a:pt x="4" y="63"/>
                  </a:cubicBezTo>
                  <a:cubicBezTo>
                    <a:pt x="5" y="61"/>
                    <a:pt x="7" y="60"/>
                    <a:pt x="8" y="59"/>
                  </a:cubicBezTo>
                  <a:cubicBezTo>
                    <a:pt x="9" y="58"/>
                    <a:pt x="9" y="58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4"/>
                    <a:pt x="1" y="66"/>
                    <a:pt x="1" y="68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3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7"/>
                    <a:pt x="52" y="66"/>
                  </a:cubicBezTo>
                  <a:cubicBezTo>
                    <a:pt x="70" y="62"/>
                    <a:pt x="89" y="57"/>
                    <a:pt x="108" y="53"/>
                  </a:cubicBezTo>
                  <a:cubicBezTo>
                    <a:pt x="121" y="49"/>
                    <a:pt x="135" y="46"/>
                    <a:pt x="148" y="42"/>
                  </a:cubicBezTo>
                  <a:cubicBezTo>
                    <a:pt x="162" y="39"/>
                    <a:pt x="176" y="35"/>
                    <a:pt x="189" y="32"/>
                  </a:cubicBezTo>
                  <a:cubicBezTo>
                    <a:pt x="200" y="29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20"/>
                  </a:cubicBezTo>
                  <a:cubicBezTo>
                    <a:pt x="251" y="16"/>
                    <a:pt x="266" y="12"/>
                    <a:pt x="281" y="9"/>
                  </a:cubicBezTo>
                  <a:cubicBezTo>
                    <a:pt x="284" y="8"/>
                    <a:pt x="288" y="7"/>
                    <a:pt x="292" y="6"/>
                  </a:cubicBezTo>
                  <a:cubicBezTo>
                    <a:pt x="294" y="6"/>
                    <a:pt x="295" y="6"/>
                    <a:pt x="296" y="5"/>
                  </a:cubicBezTo>
                  <a:cubicBezTo>
                    <a:pt x="297" y="4"/>
                    <a:pt x="298" y="3"/>
                    <a:pt x="299" y="2"/>
                  </a:cubicBezTo>
                  <a:cubicBezTo>
                    <a:pt x="300" y="1"/>
                    <a:pt x="300" y="1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838FFED-3F3A-4EB4-8CFD-E3896A9EB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721100"/>
              <a:ext cx="833438" cy="201612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6 h 73"/>
                <a:gd name="T8" fmla="*/ 235 w 300"/>
                <a:gd name="T9" fmla="*/ 18 h 73"/>
                <a:gd name="T10" fmla="*/ 222 w 300"/>
                <a:gd name="T11" fmla="*/ 21 h 73"/>
                <a:gd name="T12" fmla="*/ 189 w 300"/>
                <a:gd name="T13" fmla="*/ 29 h 73"/>
                <a:gd name="T14" fmla="*/ 147 w 300"/>
                <a:gd name="T15" fmla="*/ 40 h 73"/>
                <a:gd name="T16" fmla="*/ 107 w 300"/>
                <a:gd name="T17" fmla="*/ 50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69 h 73"/>
                <a:gd name="T28" fmla="*/ 3 w 300"/>
                <a:gd name="T29" fmla="*/ 67 h 73"/>
                <a:gd name="T30" fmla="*/ 4 w 300"/>
                <a:gd name="T31" fmla="*/ 63 h 73"/>
                <a:gd name="T32" fmla="*/ 8 w 300"/>
                <a:gd name="T33" fmla="*/ 58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7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2 h 73"/>
                <a:gd name="T54" fmla="*/ 148 w 300"/>
                <a:gd name="T55" fmla="*/ 42 h 73"/>
                <a:gd name="T56" fmla="*/ 189 w 300"/>
                <a:gd name="T57" fmla="*/ 31 h 73"/>
                <a:gd name="T58" fmla="*/ 223 w 300"/>
                <a:gd name="T59" fmla="*/ 23 h 73"/>
                <a:gd name="T60" fmla="*/ 236 w 300"/>
                <a:gd name="T61" fmla="*/ 19 h 73"/>
                <a:gd name="T62" fmla="*/ 281 w 300"/>
                <a:gd name="T63" fmla="*/ 8 h 73"/>
                <a:gd name="T64" fmla="*/ 292 w 300"/>
                <a:gd name="T65" fmla="*/ 6 h 73"/>
                <a:gd name="T66" fmla="*/ 296 w 300"/>
                <a:gd name="T67" fmla="*/ 4 h 73"/>
                <a:gd name="T68" fmla="*/ 299 w 300"/>
                <a:gd name="T69" fmla="*/ 1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1"/>
                    <a:pt x="296" y="2"/>
                    <a:pt x="295" y="3"/>
                  </a:cubicBezTo>
                  <a:cubicBezTo>
                    <a:pt x="294" y="3"/>
                    <a:pt x="293" y="4"/>
                    <a:pt x="291" y="4"/>
                  </a:cubicBezTo>
                  <a:cubicBezTo>
                    <a:pt x="288" y="5"/>
                    <a:pt x="284" y="5"/>
                    <a:pt x="280" y="6"/>
                  </a:cubicBezTo>
                  <a:cubicBezTo>
                    <a:pt x="265" y="10"/>
                    <a:pt x="250" y="14"/>
                    <a:pt x="235" y="18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29"/>
                  </a:cubicBezTo>
                  <a:cubicBezTo>
                    <a:pt x="175" y="33"/>
                    <a:pt x="161" y="36"/>
                    <a:pt x="147" y="40"/>
                  </a:cubicBezTo>
                  <a:cubicBezTo>
                    <a:pt x="134" y="43"/>
                    <a:pt x="121" y="47"/>
                    <a:pt x="107" y="50"/>
                  </a:cubicBezTo>
                  <a:cubicBezTo>
                    <a:pt x="89" y="55"/>
                    <a:pt x="70" y="59"/>
                    <a:pt x="51" y="64"/>
                  </a:cubicBezTo>
                  <a:cubicBezTo>
                    <a:pt x="48" y="64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0"/>
                    <a:pt x="4" y="70"/>
                    <a:pt x="3" y="69"/>
                  </a:cubicBezTo>
                  <a:cubicBezTo>
                    <a:pt x="3" y="69"/>
                    <a:pt x="3" y="68"/>
                    <a:pt x="3" y="67"/>
                  </a:cubicBezTo>
                  <a:cubicBezTo>
                    <a:pt x="2" y="66"/>
                    <a:pt x="3" y="64"/>
                    <a:pt x="4" y="63"/>
                  </a:cubicBezTo>
                  <a:cubicBezTo>
                    <a:pt x="5" y="61"/>
                    <a:pt x="7" y="60"/>
                    <a:pt x="8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3"/>
                    <a:pt x="1" y="65"/>
                    <a:pt x="1" y="67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6"/>
                    <a:pt x="52" y="66"/>
                  </a:cubicBezTo>
                  <a:cubicBezTo>
                    <a:pt x="70" y="61"/>
                    <a:pt x="89" y="57"/>
                    <a:pt x="108" y="52"/>
                  </a:cubicBezTo>
                  <a:cubicBezTo>
                    <a:pt x="121" y="49"/>
                    <a:pt x="135" y="45"/>
                    <a:pt x="148" y="42"/>
                  </a:cubicBezTo>
                  <a:cubicBezTo>
                    <a:pt x="162" y="38"/>
                    <a:pt x="176" y="35"/>
                    <a:pt x="189" y="31"/>
                  </a:cubicBezTo>
                  <a:cubicBezTo>
                    <a:pt x="200" y="29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19"/>
                  </a:cubicBezTo>
                  <a:cubicBezTo>
                    <a:pt x="251" y="16"/>
                    <a:pt x="266" y="12"/>
                    <a:pt x="281" y="8"/>
                  </a:cubicBezTo>
                  <a:cubicBezTo>
                    <a:pt x="284" y="7"/>
                    <a:pt x="288" y="7"/>
                    <a:pt x="292" y="6"/>
                  </a:cubicBezTo>
                  <a:cubicBezTo>
                    <a:pt x="294" y="6"/>
                    <a:pt x="295" y="5"/>
                    <a:pt x="296" y="4"/>
                  </a:cubicBezTo>
                  <a:cubicBezTo>
                    <a:pt x="297" y="4"/>
                    <a:pt x="298" y="3"/>
                    <a:pt x="299" y="1"/>
                  </a:cubicBezTo>
                  <a:cubicBezTo>
                    <a:pt x="300" y="1"/>
                    <a:pt x="300" y="0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2C1517F-158D-4F58-92C2-3AD39F09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732213"/>
              <a:ext cx="833438" cy="204787"/>
            </a:xfrm>
            <a:custGeom>
              <a:avLst/>
              <a:gdLst>
                <a:gd name="T0" fmla="*/ 298 w 300"/>
                <a:gd name="T1" fmla="*/ 1 h 74"/>
                <a:gd name="T2" fmla="*/ 295 w 300"/>
                <a:gd name="T3" fmla="*/ 4 h 74"/>
                <a:gd name="T4" fmla="*/ 291 w 300"/>
                <a:gd name="T5" fmla="*/ 5 h 74"/>
                <a:gd name="T6" fmla="*/ 280 w 300"/>
                <a:gd name="T7" fmla="*/ 7 h 74"/>
                <a:gd name="T8" fmla="*/ 235 w 300"/>
                <a:gd name="T9" fmla="*/ 18 h 74"/>
                <a:gd name="T10" fmla="*/ 222 w 300"/>
                <a:gd name="T11" fmla="*/ 22 h 74"/>
                <a:gd name="T12" fmla="*/ 189 w 300"/>
                <a:gd name="T13" fmla="*/ 30 h 74"/>
                <a:gd name="T14" fmla="*/ 147 w 300"/>
                <a:gd name="T15" fmla="*/ 41 h 74"/>
                <a:gd name="T16" fmla="*/ 107 w 300"/>
                <a:gd name="T17" fmla="*/ 51 h 74"/>
                <a:gd name="T18" fmla="*/ 51 w 300"/>
                <a:gd name="T19" fmla="*/ 65 h 74"/>
                <a:gd name="T20" fmla="*/ 43 w 300"/>
                <a:gd name="T21" fmla="*/ 66 h 74"/>
                <a:gd name="T22" fmla="*/ 13 w 300"/>
                <a:gd name="T23" fmla="*/ 72 h 74"/>
                <a:gd name="T24" fmla="*/ 7 w 300"/>
                <a:gd name="T25" fmla="*/ 71 h 74"/>
                <a:gd name="T26" fmla="*/ 3 w 300"/>
                <a:gd name="T27" fmla="*/ 70 h 74"/>
                <a:gd name="T28" fmla="*/ 3 w 300"/>
                <a:gd name="T29" fmla="*/ 68 h 74"/>
                <a:gd name="T30" fmla="*/ 4 w 300"/>
                <a:gd name="T31" fmla="*/ 64 h 74"/>
                <a:gd name="T32" fmla="*/ 8 w 300"/>
                <a:gd name="T33" fmla="*/ 59 h 74"/>
                <a:gd name="T34" fmla="*/ 8 w 300"/>
                <a:gd name="T35" fmla="*/ 58 h 74"/>
                <a:gd name="T36" fmla="*/ 7 w 300"/>
                <a:gd name="T37" fmla="*/ 58 h 74"/>
                <a:gd name="T38" fmla="*/ 3 w 300"/>
                <a:gd name="T39" fmla="*/ 62 h 74"/>
                <a:gd name="T40" fmla="*/ 1 w 300"/>
                <a:gd name="T41" fmla="*/ 68 h 74"/>
                <a:gd name="T42" fmla="*/ 2 w 300"/>
                <a:gd name="T43" fmla="*/ 72 h 74"/>
                <a:gd name="T44" fmla="*/ 7 w 300"/>
                <a:gd name="T45" fmla="*/ 73 h 74"/>
                <a:gd name="T46" fmla="*/ 13 w 300"/>
                <a:gd name="T47" fmla="*/ 74 h 74"/>
                <a:gd name="T48" fmla="*/ 43 w 300"/>
                <a:gd name="T49" fmla="*/ 68 h 74"/>
                <a:gd name="T50" fmla="*/ 52 w 300"/>
                <a:gd name="T51" fmla="*/ 66 h 74"/>
                <a:gd name="T52" fmla="*/ 108 w 300"/>
                <a:gd name="T53" fmla="*/ 53 h 74"/>
                <a:gd name="T54" fmla="*/ 148 w 300"/>
                <a:gd name="T55" fmla="*/ 43 h 74"/>
                <a:gd name="T56" fmla="*/ 189 w 300"/>
                <a:gd name="T57" fmla="*/ 32 h 74"/>
                <a:gd name="T58" fmla="*/ 223 w 300"/>
                <a:gd name="T59" fmla="*/ 24 h 74"/>
                <a:gd name="T60" fmla="*/ 236 w 300"/>
                <a:gd name="T61" fmla="*/ 20 h 74"/>
                <a:gd name="T62" fmla="*/ 281 w 300"/>
                <a:gd name="T63" fmla="*/ 9 h 74"/>
                <a:gd name="T64" fmla="*/ 292 w 300"/>
                <a:gd name="T65" fmla="*/ 7 h 74"/>
                <a:gd name="T66" fmla="*/ 296 w 300"/>
                <a:gd name="T67" fmla="*/ 5 h 74"/>
                <a:gd name="T68" fmla="*/ 299 w 300"/>
                <a:gd name="T69" fmla="*/ 2 h 74"/>
                <a:gd name="T70" fmla="*/ 299 w 300"/>
                <a:gd name="T71" fmla="*/ 1 h 74"/>
                <a:gd name="T72" fmla="*/ 298 w 300"/>
                <a:gd name="T7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4">
                  <a:moveTo>
                    <a:pt x="298" y="1"/>
                  </a:moveTo>
                  <a:cubicBezTo>
                    <a:pt x="297" y="2"/>
                    <a:pt x="296" y="3"/>
                    <a:pt x="295" y="4"/>
                  </a:cubicBezTo>
                  <a:cubicBezTo>
                    <a:pt x="294" y="4"/>
                    <a:pt x="293" y="5"/>
                    <a:pt x="291" y="5"/>
                  </a:cubicBezTo>
                  <a:cubicBezTo>
                    <a:pt x="288" y="5"/>
                    <a:pt x="284" y="6"/>
                    <a:pt x="280" y="7"/>
                  </a:cubicBezTo>
                  <a:cubicBezTo>
                    <a:pt x="265" y="11"/>
                    <a:pt x="250" y="15"/>
                    <a:pt x="235" y="18"/>
                  </a:cubicBezTo>
                  <a:cubicBezTo>
                    <a:pt x="231" y="19"/>
                    <a:pt x="226" y="21"/>
                    <a:pt x="222" y="22"/>
                  </a:cubicBezTo>
                  <a:cubicBezTo>
                    <a:pt x="211" y="25"/>
                    <a:pt x="200" y="27"/>
                    <a:pt x="189" y="30"/>
                  </a:cubicBezTo>
                  <a:cubicBezTo>
                    <a:pt x="175" y="34"/>
                    <a:pt x="161" y="37"/>
                    <a:pt x="147" y="41"/>
                  </a:cubicBezTo>
                  <a:cubicBezTo>
                    <a:pt x="134" y="44"/>
                    <a:pt x="121" y="48"/>
                    <a:pt x="107" y="51"/>
                  </a:cubicBezTo>
                  <a:cubicBezTo>
                    <a:pt x="89" y="56"/>
                    <a:pt x="70" y="60"/>
                    <a:pt x="51" y="65"/>
                  </a:cubicBezTo>
                  <a:cubicBezTo>
                    <a:pt x="48" y="65"/>
                    <a:pt x="46" y="66"/>
                    <a:pt x="43" y="66"/>
                  </a:cubicBezTo>
                  <a:cubicBezTo>
                    <a:pt x="33" y="69"/>
                    <a:pt x="23" y="72"/>
                    <a:pt x="13" y="72"/>
                  </a:cubicBezTo>
                  <a:cubicBezTo>
                    <a:pt x="11" y="72"/>
                    <a:pt x="9" y="72"/>
                    <a:pt x="7" y="71"/>
                  </a:cubicBezTo>
                  <a:cubicBezTo>
                    <a:pt x="5" y="71"/>
                    <a:pt x="4" y="71"/>
                    <a:pt x="3" y="70"/>
                  </a:cubicBezTo>
                  <a:cubicBezTo>
                    <a:pt x="3" y="70"/>
                    <a:pt x="3" y="69"/>
                    <a:pt x="3" y="68"/>
                  </a:cubicBezTo>
                  <a:cubicBezTo>
                    <a:pt x="2" y="67"/>
                    <a:pt x="3" y="65"/>
                    <a:pt x="4" y="64"/>
                  </a:cubicBezTo>
                  <a:cubicBezTo>
                    <a:pt x="5" y="62"/>
                    <a:pt x="7" y="60"/>
                    <a:pt x="8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7"/>
                    <a:pt x="7" y="57"/>
                    <a:pt x="7" y="58"/>
                  </a:cubicBezTo>
                  <a:cubicBezTo>
                    <a:pt x="5" y="59"/>
                    <a:pt x="4" y="61"/>
                    <a:pt x="3" y="62"/>
                  </a:cubicBezTo>
                  <a:cubicBezTo>
                    <a:pt x="1" y="64"/>
                    <a:pt x="1" y="66"/>
                    <a:pt x="1" y="68"/>
                  </a:cubicBezTo>
                  <a:cubicBezTo>
                    <a:pt x="0" y="69"/>
                    <a:pt x="1" y="71"/>
                    <a:pt x="2" y="72"/>
                  </a:cubicBezTo>
                  <a:cubicBezTo>
                    <a:pt x="3" y="73"/>
                    <a:pt x="5" y="73"/>
                    <a:pt x="7" y="73"/>
                  </a:cubicBezTo>
                  <a:cubicBezTo>
                    <a:pt x="9" y="74"/>
                    <a:pt x="11" y="74"/>
                    <a:pt x="13" y="74"/>
                  </a:cubicBezTo>
                  <a:cubicBezTo>
                    <a:pt x="23" y="74"/>
                    <a:pt x="33" y="71"/>
                    <a:pt x="43" y="68"/>
                  </a:cubicBezTo>
                  <a:cubicBezTo>
                    <a:pt x="46" y="68"/>
                    <a:pt x="49" y="67"/>
                    <a:pt x="52" y="66"/>
                  </a:cubicBezTo>
                  <a:cubicBezTo>
                    <a:pt x="70" y="62"/>
                    <a:pt x="89" y="58"/>
                    <a:pt x="108" y="53"/>
                  </a:cubicBezTo>
                  <a:cubicBezTo>
                    <a:pt x="121" y="50"/>
                    <a:pt x="135" y="46"/>
                    <a:pt x="148" y="43"/>
                  </a:cubicBezTo>
                  <a:cubicBezTo>
                    <a:pt x="162" y="39"/>
                    <a:pt x="176" y="36"/>
                    <a:pt x="189" y="32"/>
                  </a:cubicBezTo>
                  <a:cubicBezTo>
                    <a:pt x="200" y="29"/>
                    <a:pt x="211" y="26"/>
                    <a:pt x="223" y="24"/>
                  </a:cubicBezTo>
                  <a:cubicBezTo>
                    <a:pt x="227" y="23"/>
                    <a:pt x="231" y="21"/>
                    <a:pt x="236" y="20"/>
                  </a:cubicBezTo>
                  <a:cubicBezTo>
                    <a:pt x="251" y="17"/>
                    <a:pt x="266" y="13"/>
                    <a:pt x="281" y="9"/>
                  </a:cubicBezTo>
                  <a:cubicBezTo>
                    <a:pt x="284" y="8"/>
                    <a:pt x="288" y="7"/>
                    <a:pt x="292" y="7"/>
                  </a:cubicBezTo>
                  <a:cubicBezTo>
                    <a:pt x="294" y="7"/>
                    <a:pt x="295" y="6"/>
                    <a:pt x="296" y="5"/>
                  </a:cubicBezTo>
                  <a:cubicBezTo>
                    <a:pt x="297" y="5"/>
                    <a:pt x="298" y="4"/>
                    <a:pt x="299" y="2"/>
                  </a:cubicBezTo>
                  <a:cubicBezTo>
                    <a:pt x="300" y="2"/>
                    <a:pt x="300" y="1"/>
                    <a:pt x="299" y="1"/>
                  </a:cubicBezTo>
                  <a:cubicBezTo>
                    <a:pt x="299" y="0"/>
                    <a:pt x="298" y="0"/>
                    <a:pt x="298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E749A89-E152-4168-9A48-F7944385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743325"/>
              <a:ext cx="833438" cy="204787"/>
            </a:xfrm>
            <a:custGeom>
              <a:avLst/>
              <a:gdLst>
                <a:gd name="T0" fmla="*/ 298 w 300"/>
                <a:gd name="T1" fmla="*/ 1 h 74"/>
                <a:gd name="T2" fmla="*/ 295 w 300"/>
                <a:gd name="T3" fmla="*/ 4 h 74"/>
                <a:gd name="T4" fmla="*/ 291 w 300"/>
                <a:gd name="T5" fmla="*/ 5 h 74"/>
                <a:gd name="T6" fmla="*/ 280 w 300"/>
                <a:gd name="T7" fmla="*/ 7 h 74"/>
                <a:gd name="T8" fmla="*/ 235 w 300"/>
                <a:gd name="T9" fmla="*/ 18 h 74"/>
                <a:gd name="T10" fmla="*/ 222 w 300"/>
                <a:gd name="T11" fmla="*/ 22 h 74"/>
                <a:gd name="T12" fmla="*/ 189 w 300"/>
                <a:gd name="T13" fmla="*/ 30 h 74"/>
                <a:gd name="T14" fmla="*/ 147 w 300"/>
                <a:gd name="T15" fmla="*/ 41 h 74"/>
                <a:gd name="T16" fmla="*/ 107 w 300"/>
                <a:gd name="T17" fmla="*/ 51 h 74"/>
                <a:gd name="T18" fmla="*/ 51 w 300"/>
                <a:gd name="T19" fmla="*/ 64 h 74"/>
                <a:gd name="T20" fmla="*/ 43 w 300"/>
                <a:gd name="T21" fmla="*/ 66 h 74"/>
                <a:gd name="T22" fmla="*/ 13 w 300"/>
                <a:gd name="T23" fmla="*/ 72 h 74"/>
                <a:gd name="T24" fmla="*/ 7 w 300"/>
                <a:gd name="T25" fmla="*/ 71 h 74"/>
                <a:gd name="T26" fmla="*/ 3 w 300"/>
                <a:gd name="T27" fmla="*/ 70 h 74"/>
                <a:gd name="T28" fmla="*/ 3 w 300"/>
                <a:gd name="T29" fmla="*/ 68 h 74"/>
                <a:gd name="T30" fmla="*/ 4 w 300"/>
                <a:gd name="T31" fmla="*/ 63 h 74"/>
                <a:gd name="T32" fmla="*/ 8 w 300"/>
                <a:gd name="T33" fmla="*/ 59 h 74"/>
                <a:gd name="T34" fmla="*/ 8 w 300"/>
                <a:gd name="T35" fmla="*/ 58 h 74"/>
                <a:gd name="T36" fmla="*/ 7 w 300"/>
                <a:gd name="T37" fmla="*/ 58 h 74"/>
                <a:gd name="T38" fmla="*/ 3 w 300"/>
                <a:gd name="T39" fmla="*/ 62 h 74"/>
                <a:gd name="T40" fmla="*/ 1 w 300"/>
                <a:gd name="T41" fmla="*/ 68 h 74"/>
                <a:gd name="T42" fmla="*/ 2 w 300"/>
                <a:gd name="T43" fmla="*/ 72 h 74"/>
                <a:gd name="T44" fmla="*/ 7 w 300"/>
                <a:gd name="T45" fmla="*/ 73 h 74"/>
                <a:gd name="T46" fmla="*/ 13 w 300"/>
                <a:gd name="T47" fmla="*/ 74 h 74"/>
                <a:gd name="T48" fmla="*/ 43 w 300"/>
                <a:gd name="T49" fmla="*/ 68 h 74"/>
                <a:gd name="T50" fmla="*/ 52 w 300"/>
                <a:gd name="T51" fmla="*/ 66 h 74"/>
                <a:gd name="T52" fmla="*/ 108 w 300"/>
                <a:gd name="T53" fmla="*/ 53 h 74"/>
                <a:gd name="T54" fmla="*/ 148 w 300"/>
                <a:gd name="T55" fmla="*/ 43 h 74"/>
                <a:gd name="T56" fmla="*/ 189 w 300"/>
                <a:gd name="T57" fmla="*/ 32 h 74"/>
                <a:gd name="T58" fmla="*/ 223 w 300"/>
                <a:gd name="T59" fmla="*/ 24 h 74"/>
                <a:gd name="T60" fmla="*/ 236 w 300"/>
                <a:gd name="T61" fmla="*/ 20 h 74"/>
                <a:gd name="T62" fmla="*/ 281 w 300"/>
                <a:gd name="T63" fmla="*/ 9 h 74"/>
                <a:gd name="T64" fmla="*/ 292 w 300"/>
                <a:gd name="T65" fmla="*/ 7 h 74"/>
                <a:gd name="T66" fmla="*/ 296 w 300"/>
                <a:gd name="T67" fmla="*/ 5 h 74"/>
                <a:gd name="T68" fmla="*/ 299 w 300"/>
                <a:gd name="T69" fmla="*/ 2 h 74"/>
                <a:gd name="T70" fmla="*/ 299 w 300"/>
                <a:gd name="T71" fmla="*/ 1 h 74"/>
                <a:gd name="T72" fmla="*/ 298 w 300"/>
                <a:gd name="T7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4">
                  <a:moveTo>
                    <a:pt x="298" y="1"/>
                  </a:moveTo>
                  <a:cubicBezTo>
                    <a:pt x="297" y="2"/>
                    <a:pt x="296" y="3"/>
                    <a:pt x="295" y="4"/>
                  </a:cubicBezTo>
                  <a:cubicBezTo>
                    <a:pt x="294" y="4"/>
                    <a:pt x="293" y="4"/>
                    <a:pt x="291" y="5"/>
                  </a:cubicBezTo>
                  <a:cubicBezTo>
                    <a:pt x="288" y="5"/>
                    <a:pt x="284" y="6"/>
                    <a:pt x="280" y="7"/>
                  </a:cubicBezTo>
                  <a:cubicBezTo>
                    <a:pt x="265" y="11"/>
                    <a:pt x="250" y="15"/>
                    <a:pt x="235" y="18"/>
                  </a:cubicBezTo>
                  <a:cubicBezTo>
                    <a:pt x="231" y="19"/>
                    <a:pt x="226" y="20"/>
                    <a:pt x="222" y="22"/>
                  </a:cubicBezTo>
                  <a:cubicBezTo>
                    <a:pt x="211" y="24"/>
                    <a:pt x="200" y="27"/>
                    <a:pt x="189" y="30"/>
                  </a:cubicBezTo>
                  <a:cubicBezTo>
                    <a:pt x="175" y="34"/>
                    <a:pt x="161" y="37"/>
                    <a:pt x="147" y="41"/>
                  </a:cubicBezTo>
                  <a:cubicBezTo>
                    <a:pt x="134" y="44"/>
                    <a:pt x="121" y="48"/>
                    <a:pt x="107" y="51"/>
                  </a:cubicBezTo>
                  <a:cubicBezTo>
                    <a:pt x="89" y="56"/>
                    <a:pt x="70" y="60"/>
                    <a:pt x="51" y="64"/>
                  </a:cubicBezTo>
                  <a:cubicBezTo>
                    <a:pt x="48" y="65"/>
                    <a:pt x="46" y="66"/>
                    <a:pt x="43" y="66"/>
                  </a:cubicBezTo>
                  <a:cubicBezTo>
                    <a:pt x="33" y="69"/>
                    <a:pt x="23" y="72"/>
                    <a:pt x="13" y="72"/>
                  </a:cubicBezTo>
                  <a:cubicBezTo>
                    <a:pt x="11" y="72"/>
                    <a:pt x="9" y="72"/>
                    <a:pt x="7" y="71"/>
                  </a:cubicBezTo>
                  <a:cubicBezTo>
                    <a:pt x="5" y="71"/>
                    <a:pt x="4" y="71"/>
                    <a:pt x="3" y="70"/>
                  </a:cubicBezTo>
                  <a:cubicBezTo>
                    <a:pt x="3" y="70"/>
                    <a:pt x="3" y="69"/>
                    <a:pt x="3" y="68"/>
                  </a:cubicBezTo>
                  <a:cubicBezTo>
                    <a:pt x="2" y="67"/>
                    <a:pt x="3" y="65"/>
                    <a:pt x="4" y="63"/>
                  </a:cubicBezTo>
                  <a:cubicBezTo>
                    <a:pt x="5" y="62"/>
                    <a:pt x="7" y="60"/>
                    <a:pt x="8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7"/>
                    <a:pt x="7" y="57"/>
                    <a:pt x="7" y="58"/>
                  </a:cubicBezTo>
                  <a:cubicBezTo>
                    <a:pt x="5" y="59"/>
                    <a:pt x="4" y="61"/>
                    <a:pt x="3" y="62"/>
                  </a:cubicBezTo>
                  <a:cubicBezTo>
                    <a:pt x="1" y="64"/>
                    <a:pt x="1" y="66"/>
                    <a:pt x="1" y="68"/>
                  </a:cubicBezTo>
                  <a:cubicBezTo>
                    <a:pt x="0" y="69"/>
                    <a:pt x="1" y="71"/>
                    <a:pt x="2" y="72"/>
                  </a:cubicBezTo>
                  <a:cubicBezTo>
                    <a:pt x="3" y="73"/>
                    <a:pt x="5" y="73"/>
                    <a:pt x="7" y="73"/>
                  </a:cubicBezTo>
                  <a:cubicBezTo>
                    <a:pt x="9" y="74"/>
                    <a:pt x="11" y="74"/>
                    <a:pt x="13" y="74"/>
                  </a:cubicBezTo>
                  <a:cubicBezTo>
                    <a:pt x="23" y="74"/>
                    <a:pt x="33" y="71"/>
                    <a:pt x="43" y="68"/>
                  </a:cubicBezTo>
                  <a:cubicBezTo>
                    <a:pt x="46" y="68"/>
                    <a:pt x="49" y="67"/>
                    <a:pt x="52" y="66"/>
                  </a:cubicBezTo>
                  <a:cubicBezTo>
                    <a:pt x="70" y="62"/>
                    <a:pt x="89" y="58"/>
                    <a:pt x="108" y="53"/>
                  </a:cubicBezTo>
                  <a:cubicBezTo>
                    <a:pt x="121" y="50"/>
                    <a:pt x="135" y="46"/>
                    <a:pt x="148" y="43"/>
                  </a:cubicBezTo>
                  <a:cubicBezTo>
                    <a:pt x="162" y="39"/>
                    <a:pt x="176" y="36"/>
                    <a:pt x="189" y="32"/>
                  </a:cubicBezTo>
                  <a:cubicBezTo>
                    <a:pt x="200" y="29"/>
                    <a:pt x="211" y="26"/>
                    <a:pt x="223" y="24"/>
                  </a:cubicBezTo>
                  <a:cubicBezTo>
                    <a:pt x="227" y="22"/>
                    <a:pt x="231" y="21"/>
                    <a:pt x="236" y="20"/>
                  </a:cubicBezTo>
                  <a:cubicBezTo>
                    <a:pt x="251" y="16"/>
                    <a:pt x="266" y="13"/>
                    <a:pt x="281" y="9"/>
                  </a:cubicBezTo>
                  <a:cubicBezTo>
                    <a:pt x="284" y="8"/>
                    <a:pt x="288" y="7"/>
                    <a:pt x="292" y="7"/>
                  </a:cubicBezTo>
                  <a:cubicBezTo>
                    <a:pt x="294" y="6"/>
                    <a:pt x="295" y="6"/>
                    <a:pt x="296" y="5"/>
                  </a:cubicBezTo>
                  <a:cubicBezTo>
                    <a:pt x="297" y="4"/>
                    <a:pt x="298" y="3"/>
                    <a:pt x="299" y="2"/>
                  </a:cubicBezTo>
                  <a:cubicBezTo>
                    <a:pt x="300" y="2"/>
                    <a:pt x="300" y="1"/>
                    <a:pt x="299" y="1"/>
                  </a:cubicBezTo>
                  <a:cubicBezTo>
                    <a:pt x="299" y="0"/>
                    <a:pt x="298" y="0"/>
                    <a:pt x="298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ECE3E6F-0D4E-44B3-B845-0A60F5B6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754438"/>
              <a:ext cx="833438" cy="201612"/>
            </a:xfrm>
            <a:custGeom>
              <a:avLst/>
              <a:gdLst>
                <a:gd name="T0" fmla="*/ 298 w 300"/>
                <a:gd name="T1" fmla="*/ 0 h 73"/>
                <a:gd name="T2" fmla="*/ 295 w 300"/>
                <a:gd name="T3" fmla="*/ 3 h 73"/>
                <a:gd name="T4" fmla="*/ 291 w 300"/>
                <a:gd name="T5" fmla="*/ 4 h 73"/>
                <a:gd name="T6" fmla="*/ 280 w 300"/>
                <a:gd name="T7" fmla="*/ 6 h 73"/>
                <a:gd name="T8" fmla="*/ 235 w 300"/>
                <a:gd name="T9" fmla="*/ 17 h 73"/>
                <a:gd name="T10" fmla="*/ 222 w 300"/>
                <a:gd name="T11" fmla="*/ 21 h 73"/>
                <a:gd name="T12" fmla="*/ 189 w 300"/>
                <a:gd name="T13" fmla="*/ 29 h 73"/>
                <a:gd name="T14" fmla="*/ 147 w 300"/>
                <a:gd name="T15" fmla="*/ 40 h 73"/>
                <a:gd name="T16" fmla="*/ 107 w 300"/>
                <a:gd name="T17" fmla="*/ 50 h 73"/>
                <a:gd name="T18" fmla="*/ 51 w 300"/>
                <a:gd name="T19" fmla="*/ 64 h 73"/>
                <a:gd name="T20" fmla="*/ 43 w 300"/>
                <a:gd name="T21" fmla="*/ 66 h 73"/>
                <a:gd name="T22" fmla="*/ 13 w 300"/>
                <a:gd name="T23" fmla="*/ 71 h 73"/>
                <a:gd name="T24" fmla="*/ 7 w 300"/>
                <a:gd name="T25" fmla="*/ 71 h 73"/>
                <a:gd name="T26" fmla="*/ 3 w 300"/>
                <a:gd name="T27" fmla="*/ 69 h 73"/>
                <a:gd name="T28" fmla="*/ 3 w 300"/>
                <a:gd name="T29" fmla="*/ 67 h 73"/>
                <a:gd name="T30" fmla="*/ 4 w 300"/>
                <a:gd name="T31" fmla="*/ 63 h 73"/>
                <a:gd name="T32" fmla="*/ 8 w 300"/>
                <a:gd name="T33" fmla="*/ 58 h 73"/>
                <a:gd name="T34" fmla="*/ 8 w 300"/>
                <a:gd name="T35" fmla="*/ 57 h 73"/>
                <a:gd name="T36" fmla="*/ 7 w 300"/>
                <a:gd name="T37" fmla="*/ 57 h 73"/>
                <a:gd name="T38" fmla="*/ 3 w 300"/>
                <a:gd name="T39" fmla="*/ 62 h 73"/>
                <a:gd name="T40" fmla="*/ 1 w 300"/>
                <a:gd name="T41" fmla="*/ 67 h 73"/>
                <a:gd name="T42" fmla="*/ 2 w 300"/>
                <a:gd name="T43" fmla="*/ 71 h 73"/>
                <a:gd name="T44" fmla="*/ 7 w 300"/>
                <a:gd name="T45" fmla="*/ 73 h 73"/>
                <a:gd name="T46" fmla="*/ 13 w 300"/>
                <a:gd name="T47" fmla="*/ 73 h 73"/>
                <a:gd name="T48" fmla="*/ 43 w 300"/>
                <a:gd name="T49" fmla="*/ 68 h 73"/>
                <a:gd name="T50" fmla="*/ 52 w 300"/>
                <a:gd name="T51" fmla="*/ 66 h 73"/>
                <a:gd name="T52" fmla="*/ 108 w 300"/>
                <a:gd name="T53" fmla="*/ 52 h 73"/>
                <a:gd name="T54" fmla="*/ 148 w 300"/>
                <a:gd name="T55" fmla="*/ 42 h 73"/>
                <a:gd name="T56" fmla="*/ 189 w 300"/>
                <a:gd name="T57" fmla="*/ 31 h 73"/>
                <a:gd name="T58" fmla="*/ 223 w 300"/>
                <a:gd name="T59" fmla="*/ 23 h 73"/>
                <a:gd name="T60" fmla="*/ 236 w 300"/>
                <a:gd name="T61" fmla="*/ 19 h 73"/>
                <a:gd name="T62" fmla="*/ 281 w 300"/>
                <a:gd name="T63" fmla="*/ 8 h 73"/>
                <a:gd name="T64" fmla="*/ 292 w 300"/>
                <a:gd name="T65" fmla="*/ 6 h 73"/>
                <a:gd name="T66" fmla="*/ 296 w 300"/>
                <a:gd name="T67" fmla="*/ 4 h 73"/>
                <a:gd name="T68" fmla="*/ 299 w 300"/>
                <a:gd name="T69" fmla="*/ 1 h 73"/>
                <a:gd name="T70" fmla="*/ 299 w 300"/>
                <a:gd name="T71" fmla="*/ 0 h 73"/>
                <a:gd name="T72" fmla="*/ 298 w 300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73">
                  <a:moveTo>
                    <a:pt x="298" y="0"/>
                  </a:moveTo>
                  <a:cubicBezTo>
                    <a:pt x="297" y="1"/>
                    <a:pt x="296" y="2"/>
                    <a:pt x="295" y="3"/>
                  </a:cubicBezTo>
                  <a:cubicBezTo>
                    <a:pt x="294" y="3"/>
                    <a:pt x="293" y="4"/>
                    <a:pt x="291" y="4"/>
                  </a:cubicBezTo>
                  <a:cubicBezTo>
                    <a:pt x="288" y="5"/>
                    <a:pt x="284" y="5"/>
                    <a:pt x="280" y="6"/>
                  </a:cubicBezTo>
                  <a:cubicBezTo>
                    <a:pt x="265" y="10"/>
                    <a:pt x="250" y="14"/>
                    <a:pt x="235" y="17"/>
                  </a:cubicBezTo>
                  <a:cubicBezTo>
                    <a:pt x="231" y="19"/>
                    <a:pt x="226" y="20"/>
                    <a:pt x="222" y="21"/>
                  </a:cubicBezTo>
                  <a:cubicBezTo>
                    <a:pt x="211" y="24"/>
                    <a:pt x="200" y="27"/>
                    <a:pt x="189" y="29"/>
                  </a:cubicBezTo>
                  <a:cubicBezTo>
                    <a:pt x="175" y="33"/>
                    <a:pt x="161" y="36"/>
                    <a:pt x="147" y="40"/>
                  </a:cubicBezTo>
                  <a:cubicBezTo>
                    <a:pt x="134" y="43"/>
                    <a:pt x="121" y="47"/>
                    <a:pt x="107" y="50"/>
                  </a:cubicBezTo>
                  <a:cubicBezTo>
                    <a:pt x="89" y="55"/>
                    <a:pt x="70" y="59"/>
                    <a:pt x="51" y="64"/>
                  </a:cubicBezTo>
                  <a:cubicBezTo>
                    <a:pt x="48" y="64"/>
                    <a:pt x="46" y="65"/>
                    <a:pt x="43" y="66"/>
                  </a:cubicBezTo>
                  <a:cubicBezTo>
                    <a:pt x="33" y="68"/>
                    <a:pt x="23" y="71"/>
                    <a:pt x="13" y="71"/>
                  </a:cubicBezTo>
                  <a:cubicBezTo>
                    <a:pt x="11" y="71"/>
                    <a:pt x="9" y="71"/>
                    <a:pt x="7" y="71"/>
                  </a:cubicBezTo>
                  <a:cubicBezTo>
                    <a:pt x="5" y="70"/>
                    <a:pt x="4" y="70"/>
                    <a:pt x="3" y="69"/>
                  </a:cubicBezTo>
                  <a:cubicBezTo>
                    <a:pt x="3" y="69"/>
                    <a:pt x="3" y="68"/>
                    <a:pt x="3" y="67"/>
                  </a:cubicBezTo>
                  <a:cubicBezTo>
                    <a:pt x="2" y="66"/>
                    <a:pt x="3" y="64"/>
                    <a:pt x="4" y="63"/>
                  </a:cubicBezTo>
                  <a:cubicBezTo>
                    <a:pt x="5" y="61"/>
                    <a:pt x="7" y="60"/>
                    <a:pt x="8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5" y="58"/>
                    <a:pt x="4" y="60"/>
                    <a:pt x="3" y="62"/>
                  </a:cubicBezTo>
                  <a:cubicBezTo>
                    <a:pt x="1" y="63"/>
                    <a:pt x="1" y="65"/>
                    <a:pt x="1" y="67"/>
                  </a:cubicBezTo>
                  <a:cubicBezTo>
                    <a:pt x="0" y="69"/>
                    <a:pt x="1" y="70"/>
                    <a:pt x="2" y="71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9" y="73"/>
                    <a:pt x="11" y="73"/>
                    <a:pt x="13" y="73"/>
                  </a:cubicBezTo>
                  <a:cubicBezTo>
                    <a:pt x="23" y="73"/>
                    <a:pt x="33" y="70"/>
                    <a:pt x="43" y="68"/>
                  </a:cubicBezTo>
                  <a:cubicBezTo>
                    <a:pt x="46" y="67"/>
                    <a:pt x="49" y="66"/>
                    <a:pt x="52" y="66"/>
                  </a:cubicBezTo>
                  <a:cubicBezTo>
                    <a:pt x="70" y="61"/>
                    <a:pt x="89" y="57"/>
                    <a:pt x="108" y="52"/>
                  </a:cubicBezTo>
                  <a:cubicBezTo>
                    <a:pt x="121" y="49"/>
                    <a:pt x="135" y="45"/>
                    <a:pt x="148" y="42"/>
                  </a:cubicBezTo>
                  <a:cubicBezTo>
                    <a:pt x="162" y="38"/>
                    <a:pt x="176" y="35"/>
                    <a:pt x="189" y="31"/>
                  </a:cubicBezTo>
                  <a:cubicBezTo>
                    <a:pt x="200" y="29"/>
                    <a:pt x="211" y="26"/>
                    <a:pt x="223" y="23"/>
                  </a:cubicBezTo>
                  <a:cubicBezTo>
                    <a:pt x="227" y="22"/>
                    <a:pt x="231" y="21"/>
                    <a:pt x="236" y="19"/>
                  </a:cubicBezTo>
                  <a:cubicBezTo>
                    <a:pt x="251" y="16"/>
                    <a:pt x="266" y="12"/>
                    <a:pt x="281" y="8"/>
                  </a:cubicBezTo>
                  <a:cubicBezTo>
                    <a:pt x="284" y="7"/>
                    <a:pt x="288" y="7"/>
                    <a:pt x="292" y="6"/>
                  </a:cubicBezTo>
                  <a:cubicBezTo>
                    <a:pt x="294" y="6"/>
                    <a:pt x="295" y="5"/>
                    <a:pt x="296" y="4"/>
                  </a:cubicBezTo>
                  <a:cubicBezTo>
                    <a:pt x="297" y="4"/>
                    <a:pt x="298" y="3"/>
                    <a:pt x="299" y="1"/>
                  </a:cubicBezTo>
                  <a:cubicBezTo>
                    <a:pt x="300" y="1"/>
                    <a:pt x="300" y="0"/>
                    <a:pt x="299" y="0"/>
                  </a:cubicBezTo>
                  <a:cubicBezTo>
                    <a:pt x="299" y="0"/>
                    <a:pt x="298" y="0"/>
                    <a:pt x="298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C8F571A-7334-48E5-8A8B-7ADFE881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548063"/>
              <a:ext cx="155575" cy="306387"/>
            </a:xfrm>
            <a:custGeom>
              <a:avLst/>
              <a:gdLst>
                <a:gd name="T0" fmla="*/ 55 w 56"/>
                <a:gd name="T1" fmla="*/ 105 h 110"/>
                <a:gd name="T2" fmla="*/ 8 w 56"/>
                <a:gd name="T3" fmla="*/ 2 h 110"/>
                <a:gd name="T4" fmla="*/ 2 w 56"/>
                <a:gd name="T5" fmla="*/ 2 h 110"/>
                <a:gd name="T6" fmla="*/ 2 w 56"/>
                <a:gd name="T7" fmla="*/ 8 h 110"/>
                <a:gd name="T8" fmla="*/ 47 w 56"/>
                <a:gd name="T9" fmla="*/ 106 h 110"/>
                <a:gd name="T10" fmla="*/ 52 w 56"/>
                <a:gd name="T11" fmla="*/ 110 h 110"/>
                <a:gd name="T12" fmla="*/ 55 w 56"/>
                <a:gd name="T13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10">
                  <a:moveTo>
                    <a:pt x="55" y="105"/>
                  </a:moveTo>
                  <a:cubicBezTo>
                    <a:pt x="51" y="67"/>
                    <a:pt x="34" y="31"/>
                    <a:pt x="8" y="2"/>
                  </a:cubicBezTo>
                  <a:cubicBezTo>
                    <a:pt x="6" y="1"/>
                    <a:pt x="4" y="0"/>
                    <a:pt x="2" y="2"/>
                  </a:cubicBezTo>
                  <a:cubicBezTo>
                    <a:pt x="1" y="3"/>
                    <a:pt x="0" y="6"/>
                    <a:pt x="2" y="8"/>
                  </a:cubicBezTo>
                  <a:cubicBezTo>
                    <a:pt x="27" y="35"/>
                    <a:pt x="43" y="70"/>
                    <a:pt x="47" y="106"/>
                  </a:cubicBezTo>
                  <a:cubicBezTo>
                    <a:pt x="48" y="109"/>
                    <a:pt x="50" y="110"/>
                    <a:pt x="52" y="110"/>
                  </a:cubicBezTo>
                  <a:cubicBezTo>
                    <a:pt x="54" y="110"/>
                    <a:pt x="56" y="108"/>
                    <a:pt x="55" y="105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7DEAC89-2E51-423D-9FE8-4ED33338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548063"/>
              <a:ext cx="192088" cy="69850"/>
            </a:xfrm>
            <a:custGeom>
              <a:avLst/>
              <a:gdLst>
                <a:gd name="T0" fmla="*/ 64 w 69"/>
                <a:gd name="T1" fmla="*/ 1 h 25"/>
                <a:gd name="T2" fmla="*/ 3 w 69"/>
                <a:gd name="T3" fmla="*/ 17 h 25"/>
                <a:gd name="T4" fmla="*/ 0 w 69"/>
                <a:gd name="T5" fmla="*/ 21 h 25"/>
                <a:gd name="T6" fmla="*/ 5 w 69"/>
                <a:gd name="T7" fmla="*/ 24 h 25"/>
                <a:gd name="T8" fmla="*/ 66 w 69"/>
                <a:gd name="T9" fmla="*/ 9 h 25"/>
                <a:gd name="T10" fmla="*/ 69 w 69"/>
                <a:gd name="T11" fmla="*/ 4 h 25"/>
                <a:gd name="T12" fmla="*/ 64 w 6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5">
                  <a:moveTo>
                    <a:pt x="64" y="1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4"/>
                    <a:pt x="3" y="25"/>
                    <a:pt x="5" y="2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6"/>
                    <a:pt x="69" y="4"/>
                  </a:cubicBezTo>
                  <a:cubicBezTo>
                    <a:pt x="68" y="2"/>
                    <a:pt x="66" y="0"/>
                    <a:pt x="64" y="1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2C34FE62-A679-4453-AD82-576D8C9D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50" y="3567113"/>
              <a:ext cx="160338" cy="555625"/>
            </a:xfrm>
            <a:custGeom>
              <a:avLst/>
              <a:gdLst>
                <a:gd name="T0" fmla="*/ 50 w 58"/>
                <a:gd name="T1" fmla="*/ 6 h 200"/>
                <a:gd name="T2" fmla="*/ 43 w 58"/>
                <a:gd name="T3" fmla="*/ 2 h 200"/>
                <a:gd name="T4" fmla="*/ 37 w 58"/>
                <a:gd name="T5" fmla="*/ 0 h 200"/>
                <a:gd name="T6" fmla="*/ 31 w 58"/>
                <a:gd name="T7" fmla="*/ 0 h 200"/>
                <a:gd name="T8" fmla="*/ 24 w 58"/>
                <a:gd name="T9" fmla="*/ 1 h 200"/>
                <a:gd name="T10" fmla="*/ 19 w 58"/>
                <a:gd name="T11" fmla="*/ 5 h 200"/>
                <a:gd name="T12" fmla="*/ 14 w 58"/>
                <a:gd name="T13" fmla="*/ 9 h 200"/>
                <a:gd name="T14" fmla="*/ 10 w 58"/>
                <a:gd name="T15" fmla="*/ 15 h 200"/>
                <a:gd name="T16" fmla="*/ 6 w 58"/>
                <a:gd name="T17" fmla="*/ 23 h 200"/>
                <a:gd name="T18" fmla="*/ 4 w 58"/>
                <a:gd name="T19" fmla="*/ 31 h 200"/>
                <a:gd name="T20" fmla="*/ 2 w 58"/>
                <a:gd name="T21" fmla="*/ 41 h 200"/>
                <a:gd name="T22" fmla="*/ 1 w 58"/>
                <a:gd name="T23" fmla="*/ 51 h 200"/>
                <a:gd name="T24" fmla="*/ 0 w 58"/>
                <a:gd name="T25" fmla="*/ 62 h 200"/>
                <a:gd name="T26" fmla="*/ 1 w 58"/>
                <a:gd name="T27" fmla="*/ 73 h 200"/>
                <a:gd name="T28" fmla="*/ 2 w 58"/>
                <a:gd name="T29" fmla="*/ 85 h 200"/>
                <a:gd name="T30" fmla="*/ 3 w 58"/>
                <a:gd name="T31" fmla="*/ 98 h 200"/>
                <a:gd name="T32" fmla="*/ 6 w 58"/>
                <a:gd name="T33" fmla="*/ 110 h 200"/>
                <a:gd name="T34" fmla="*/ 9 w 58"/>
                <a:gd name="T35" fmla="*/ 122 h 200"/>
                <a:gd name="T36" fmla="*/ 13 w 58"/>
                <a:gd name="T37" fmla="*/ 134 h 200"/>
                <a:gd name="T38" fmla="*/ 17 w 58"/>
                <a:gd name="T39" fmla="*/ 146 h 200"/>
                <a:gd name="T40" fmla="*/ 22 w 58"/>
                <a:gd name="T41" fmla="*/ 157 h 200"/>
                <a:gd name="T42" fmla="*/ 27 w 58"/>
                <a:gd name="T43" fmla="*/ 167 h 200"/>
                <a:gd name="T44" fmla="*/ 33 w 58"/>
                <a:gd name="T45" fmla="*/ 177 h 200"/>
                <a:gd name="T46" fmla="*/ 39 w 58"/>
                <a:gd name="T47" fmla="*/ 185 h 200"/>
                <a:gd name="T48" fmla="*/ 45 w 58"/>
                <a:gd name="T49" fmla="*/ 193 h 200"/>
                <a:gd name="T50" fmla="*/ 51 w 58"/>
                <a:gd name="T51" fmla="*/ 199 h 200"/>
                <a:gd name="T52" fmla="*/ 56 w 58"/>
                <a:gd name="T53" fmla="*/ 193 h 200"/>
                <a:gd name="T54" fmla="*/ 45 w 58"/>
                <a:gd name="T55" fmla="*/ 181 h 200"/>
                <a:gd name="T56" fmla="*/ 34 w 58"/>
                <a:gd name="T57" fmla="*/ 164 h 200"/>
                <a:gd name="T58" fmla="*/ 25 w 58"/>
                <a:gd name="T59" fmla="*/ 143 h 200"/>
                <a:gd name="T60" fmla="*/ 17 w 58"/>
                <a:gd name="T61" fmla="*/ 120 h 200"/>
                <a:gd name="T62" fmla="*/ 11 w 58"/>
                <a:gd name="T63" fmla="*/ 96 h 200"/>
                <a:gd name="T64" fmla="*/ 9 w 58"/>
                <a:gd name="T65" fmla="*/ 73 h 200"/>
                <a:gd name="T66" fmla="*/ 9 w 58"/>
                <a:gd name="T67" fmla="*/ 51 h 200"/>
                <a:gd name="T68" fmla="*/ 11 w 58"/>
                <a:gd name="T69" fmla="*/ 33 h 200"/>
                <a:gd name="T70" fmla="*/ 16 w 58"/>
                <a:gd name="T71" fmla="*/ 20 h 200"/>
                <a:gd name="T72" fmla="*/ 23 w 58"/>
                <a:gd name="T73" fmla="*/ 11 h 200"/>
                <a:gd name="T74" fmla="*/ 31 w 58"/>
                <a:gd name="T75" fmla="*/ 8 h 200"/>
                <a:gd name="T76" fmla="*/ 40 w 58"/>
                <a:gd name="T77" fmla="*/ 10 h 200"/>
                <a:gd name="T78" fmla="*/ 51 w 58"/>
                <a:gd name="T79" fmla="*/ 17 h 200"/>
                <a:gd name="T80" fmla="*/ 56 w 58"/>
                <a:gd name="T8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200">
                  <a:moveTo>
                    <a:pt x="56" y="10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200"/>
                    <a:pt x="55" y="200"/>
                    <a:pt x="56" y="199"/>
                  </a:cubicBezTo>
                  <a:cubicBezTo>
                    <a:pt x="58" y="197"/>
                    <a:pt x="58" y="194"/>
                    <a:pt x="56" y="193"/>
                  </a:cubicBezTo>
                  <a:cubicBezTo>
                    <a:pt x="51" y="187"/>
                    <a:pt x="51" y="187"/>
                    <a:pt x="51" y="187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8"/>
                    <a:pt x="55" y="18"/>
                    <a:pt x="57" y="16"/>
                  </a:cubicBezTo>
                  <a:cubicBezTo>
                    <a:pt x="58" y="14"/>
                    <a:pt x="58" y="12"/>
                    <a:pt x="56" y="1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D5A7AF3-1FD8-4DF3-8CAC-C5DFB7EEF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4056063"/>
              <a:ext cx="195263" cy="66675"/>
            </a:xfrm>
            <a:custGeom>
              <a:avLst/>
              <a:gdLst>
                <a:gd name="T0" fmla="*/ 6 w 70"/>
                <a:gd name="T1" fmla="*/ 24 h 24"/>
                <a:gd name="T2" fmla="*/ 66 w 70"/>
                <a:gd name="T3" fmla="*/ 8 h 24"/>
                <a:gd name="T4" fmla="*/ 69 w 70"/>
                <a:gd name="T5" fmla="*/ 3 h 24"/>
                <a:gd name="T6" fmla="*/ 64 w 70"/>
                <a:gd name="T7" fmla="*/ 0 h 24"/>
                <a:gd name="T8" fmla="*/ 4 w 70"/>
                <a:gd name="T9" fmla="*/ 16 h 24"/>
                <a:gd name="T10" fmla="*/ 1 w 70"/>
                <a:gd name="T11" fmla="*/ 21 h 24"/>
                <a:gd name="T12" fmla="*/ 6 w 7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">
                  <a:moveTo>
                    <a:pt x="6" y="24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70" y="5"/>
                    <a:pt x="69" y="3"/>
                  </a:cubicBezTo>
                  <a:cubicBezTo>
                    <a:pt x="69" y="1"/>
                    <a:pt x="66" y="0"/>
                    <a:pt x="6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6"/>
                    <a:pt x="0" y="19"/>
                    <a:pt x="1" y="21"/>
                  </a:cubicBezTo>
                  <a:cubicBezTo>
                    <a:pt x="1" y="23"/>
                    <a:pt x="3" y="24"/>
                    <a:pt x="6" y="2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7225FE0-D7E2-46A8-96BE-A8283CD5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3656013"/>
              <a:ext cx="103188" cy="333375"/>
            </a:xfrm>
            <a:custGeom>
              <a:avLst/>
              <a:gdLst>
                <a:gd name="T0" fmla="*/ 2 w 37"/>
                <a:gd name="T1" fmla="*/ 113 h 120"/>
                <a:gd name="T2" fmla="*/ 7 w 37"/>
                <a:gd name="T3" fmla="*/ 117 h 120"/>
                <a:gd name="T4" fmla="*/ 7 w 37"/>
                <a:gd name="T5" fmla="*/ 117 h 120"/>
                <a:gd name="T6" fmla="*/ 12 w 37"/>
                <a:gd name="T7" fmla="*/ 119 h 120"/>
                <a:gd name="T8" fmla="*/ 13 w 37"/>
                <a:gd name="T9" fmla="*/ 119 h 120"/>
                <a:gd name="T10" fmla="*/ 18 w 37"/>
                <a:gd name="T11" fmla="*/ 120 h 120"/>
                <a:gd name="T12" fmla="*/ 19 w 37"/>
                <a:gd name="T13" fmla="*/ 119 h 120"/>
                <a:gd name="T14" fmla="*/ 23 w 37"/>
                <a:gd name="T15" fmla="*/ 118 h 120"/>
                <a:gd name="T16" fmla="*/ 24 w 37"/>
                <a:gd name="T17" fmla="*/ 117 h 120"/>
                <a:gd name="T18" fmla="*/ 28 w 37"/>
                <a:gd name="T19" fmla="*/ 114 h 120"/>
                <a:gd name="T20" fmla="*/ 29 w 37"/>
                <a:gd name="T21" fmla="*/ 114 h 120"/>
                <a:gd name="T22" fmla="*/ 31 w 37"/>
                <a:gd name="T23" fmla="*/ 109 h 120"/>
                <a:gd name="T24" fmla="*/ 32 w 37"/>
                <a:gd name="T25" fmla="*/ 108 h 120"/>
                <a:gd name="T26" fmla="*/ 34 w 37"/>
                <a:gd name="T27" fmla="*/ 103 h 120"/>
                <a:gd name="T28" fmla="*/ 34 w 37"/>
                <a:gd name="T29" fmla="*/ 102 h 120"/>
                <a:gd name="T30" fmla="*/ 36 w 37"/>
                <a:gd name="T31" fmla="*/ 95 h 120"/>
                <a:gd name="T32" fmla="*/ 36 w 37"/>
                <a:gd name="T33" fmla="*/ 95 h 120"/>
                <a:gd name="T34" fmla="*/ 37 w 37"/>
                <a:gd name="T35" fmla="*/ 87 h 120"/>
                <a:gd name="T36" fmla="*/ 37 w 37"/>
                <a:gd name="T37" fmla="*/ 86 h 120"/>
                <a:gd name="T38" fmla="*/ 37 w 37"/>
                <a:gd name="T39" fmla="*/ 77 h 120"/>
                <a:gd name="T40" fmla="*/ 37 w 37"/>
                <a:gd name="T41" fmla="*/ 77 h 120"/>
                <a:gd name="T42" fmla="*/ 36 w 37"/>
                <a:gd name="T43" fmla="*/ 68 h 120"/>
                <a:gd name="T44" fmla="*/ 36 w 37"/>
                <a:gd name="T45" fmla="*/ 68 h 120"/>
                <a:gd name="T46" fmla="*/ 34 w 37"/>
                <a:gd name="T47" fmla="*/ 58 h 120"/>
                <a:gd name="T48" fmla="*/ 34 w 37"/>
                <a:gd name="T49" fmla="*/ 58 h 120"/>
                <a:gd name="T50" fmla="*/ 32 w 37"/>
                <a:gd name="T51" fmla="*/ 48 h 120"/>
                <a:gd name="T52" fmla="*/ 32 w 37"/>
                <a:gd name="T53" fmla="*/ 48 h 120"/>
                <a:gd name="T54" fmla="*/ 29 w 37"/>
                <a:gd name="T55" fmla="*/ 38 h 120"/>
                <a:gd name="T56" fmla="*/ 29 w 37"/>
                <a:gd name="T57" fmla="*/ 38 h 120"/>
                <a:gd name="T58" fmla="*/ 25 w 37"/>
                <a:gd name="T59" fmla="*/ 29 h 120"/>
                <a:gd name="T60" fmla="*/ 25 w 37"/>
                <a:gd name="T61" fmla="*/ 29 h 120"/>
                <a:gd name="T62" fmla="*/ 21 w 37"/>
                <a:gd name="T63" fmla="*/ 20 h 120"/>
                <a:gd name="T64" fmla="*/ 21 w 37"/>
                <a:gd name="T65" fmla="*/ 20 h 120"/>
                <a:gd name="T66" fmla="*/ 17 w 37"/>
                <a:gd name="T67" fmla="*/ 13 h 120"/>
                <a:gd name="T68" fmla="*/ 16 w 37"/>
                <a:gd name="T69" fmla="*/ 13 h 120"/>
                <a:gd name="T70" fmla="*/ 12 w 37"/>
                <a:gd name="T71" fmla="*/ 6 h 120"/>
                <a:gd name="T72" fmla="*/ 12 w 37"/>
                <a:gd name="T73" fmla="*/ 6 h 120"/>
                <a:gd name="T74" fmla="*/ 7 w 37"/>
                <a:gd name="T75" fmla="*/ 1 h 120"/>
                <a:gd name="T76" fmla="*/ 1 w 37"/>
                <a:gd name="T77" fmla="*/ 1 h 120"/>
                <a:gd name="T78" fmla="*/ 1 w 37"/>
                <a:gd name="T79" fmla="*/ 7 h 120"/>
                <a:gd name="T80" fmla="*/ 6 w 37"/>
                <a:gd name="T81" fmla="*/ 11 h 120"/>
                <a:gd name="T82" fmla="*/ 10 w 37"/>
                <a:gd name="T83" fmla="*/ 17 h 120"/>
                <a:gd name="T84" fmla="*/ 14 w 37"/>
                <a:gd name="T85" fmla="*/ 24 h 120"/>
                <a:gd name="T86" fmla="*/ 18 w 37"/>
                <a:gd name="T87" fmla="*/ 32 h 120"/>
                <a:gd name="T88" fmla="*/ 21 w 37"/>
                <a:gd name="T89" fmla="*/ 41 h 120"/>
                <a:gd name="T90" fmla="*/ 24 w 37"/>
                <a:gd name="T91" fmla="*/ 50 h 120"/>
                <a:gd name="T92" fmla="*/ 26 w 37"/>
                <a:gd name="T93" fmla="*/ 59 h 120"/>
                <a:gd name="T94" fmla="*/ 28 w 37"/>
                <a:gd name="T95" fmla="*/ 69 h 120"/>
                <a:gd name="T96" fmla="*/ 29 w 37"/>
                <a:gd name="T97" fmla="*/ 78 h 120"/>
                <a:gd name="T98" fmla="*/ 29 w 37"/>
                <a:gd name="T99" fmla="*/ 86 h 120"/>
                <a:gd name="T100" fmla="*/ 28 w 37"/>
                <a:gd name="T101" fmla="*/ 94 h 120"/>
                <a:gd name="T102" fmla="*/ 27 w 37"/>
                <a:gd name="T103" fmla="*/ 100 h 120"/>
                <a:gd name="T104" fmla="*/ 25 w 37"/>
                <a:gd name="T105" fmla="*/ 105 h 120"/>
                <a:gd name="T106" fmla="*/ 22 w 37"/>
                <a:gd name="T107" fmla="*/ 109 h 120"/>
                <a:gd name="T108" fmla="*/ 20 w 37"/>
                <a:gd name="T109" fmla="*/ 111 h 120"/>
                <a:gd name="T110" fmla="*/ 17 w 37"/>
                <a:gd name="T111" fmla="*/ 112 h 120"/>
                <a:gd name="T112" fmla="*/ 14 w 37"/>
                <a:gd name="T113" fmla="*/ 111 h 120"/>
                <a:gd name="T114" fmla="*/ 11 w 37"/>
                <a:gd name="T115" fmla="*/ 110 h 120"/>
                <a:gd name="T116" fmla="*/ 6 w 37"/>
                <a:gd name="T117" fmla="*/ 107 h 120"/>
                <a:gd name="T118" fmla="*/ 1 w 37"/>
                <a:gd name="T119" fmla="*/ 108 h 120"/>
                <a:gd name="T120" fmla="*/ 2 w 37"/>
                <a:gd name="T121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" h="120">
                  <a:moveTo>
                    <a:pt x="2" y="113"/>
                  </a:move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3" y="119"/>
                    <a:pt x="13" y="119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9" y="120"/>
                    <a:pt x="19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8"/>
                    <a:pt x="24" y="118"/>
                    <a:pt x="24" y="117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6"/>
                    <a:pt x="2" y="106"/>
                    <a:pt x="1" y="108"/>
                  </a:cubicBezTo>
                  <a:cubicBezTo>
                    <a:pt x="0" y="110"/>
                    <a:pt x="0" y="112"/>
                    <a:pt x="2" y="113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95C8F9A1-3EEB-40D0-94EF-1B167755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3551238"/>
              <a:ext cx="22225" cy="127000"/>
            </a:xfrm>
            <a:custGeom>
              <a:avLst/>
              <a:gdLst>
                <a:gd name="T0" fmla="*/ 8 w 8"/>
                <a:gd name="T1" fmla="*/ 42 h 46"/>
                <a:gd name="T2" fmla="*/ 8 w 8"/>
                <a:gd name="T3" fmla="*/ 4 h 46"/>
                <a:gd name="T4" fmla="*/ 4 w 8"/>
                <a:gd name="T5" fmla="*/ 0 h 46"/>
                <a:gd name="T6" fmla="*/ 0 w 8"/>
                <a:gd name="T7" fmla="*/ 4 h 46"/>
                <a:gd name="T8" fmla="*/ 0 w 8"/>
                <a:gd name="T9" fmla="*/ 42 h 46"/>
                <a:gd name="T10" fmla="*/ 4 w 8"/>
                <a:gd name="T11" fmla="*/ 46 h 46"/>
                <a:gd name="T12" fmla="*/ 8 w 8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8" y="42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6" y="46"/>
                    <a:pt x="8" y="44"/>
                    <a:pt x="8" y="4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3B6F3B09-7847-4265-BA0A-969C6F834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811588"/>
              <a:ext cx="46038" cy="42862"/>
            </a:xfrm>
            <a:custGeom>
              <a:avLst/>
              <a:gdLst>
                <a:gd name="T0" fmla="*/ 15 w 17"/>
                <a:gd name="T1" fmla="*/ 8 h 15"/>
                <a:gd name="T2" fmla="*/ 8 w 17"/>
                <a:gd name="T3" fmla="*/ 1 h 15"/>
                <a:gd name="T4" fmla="*/ 2 w 17"/>
                <a:gd name="T5" fmla="*/ 2 h 15"/>
                <a:gd name="T6" fmla="*/ 2 w 17"/>
                <a:gd name="T7" fmla="*/ 7 h 15"/>
                <a:gd name="T8" fmla="*/ 10 w 17"/>
                <a:gd name="T9" fmla="*/ 14 h 15"/>
                <a:gd name="T10" fmla="*/ 15 w 17"/>
                <a:gd name="T11" fmla="*/ 14 h 15"/>
                <a:gd name="T12" fmla="*/ 15 w 17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5" y="8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5"/>
                    <a:pt x="14" y="15"/>
                    <a:pt x="15" y="14"/>
                  </a:cubicBezTo>
                  <a:cubicBezTo>
                    <a:pt x="17" y="12"/>
                    <a:pt x="17" y="9"/>
                    <a:pt x="15" y="8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5625643-7EF3-49F7-A9E0-B135769A2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3811588"/>
              <a:ext cx="22225" cy="192087"/>
            </a:xfrm>
            <a:custGeom>
              <a:avLst/>
              <a:gdLst>
                <a:gd name="T0" fmla="*/ 0 w 8"/>
                <a:gd name="T1" fmla="*/ 4 h 69"/>
                <a:gd name="T2" fmla="*/ 0 w 8"/>
                <a:gd name="T3" fmla="*/ 65 h 69"/>
                <a:gd name="T4" fmla="*/ 4 w 8"/>
                <a:gd name="T5" fmla="*/ 69 h 69"/>
                <a:gd name="T6" fmla="*/ 8 w 8"/>
                <a:gd name="T7" fmla="*/ 65 h 69"/>
                <a:gd name="T8" fmla="*/ 8 w 8"/>
                <a:gd name="T9" fmla="*/ 4 h 69"/>
                <a:gd name="T10" fmla="*/ 4 w 8"/>
                <a:gd name="T11" fmla="*/ 0 h 69"/>
                <a:gd name="T12" fmla="*/ 0 w 8"/>
                <a:gd name="T1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0" y="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6" y="69"/>
                    <a:pt x="8" y="67"/>
                    <a:pt x="8" y="6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02D88C9-E5BF-4A41-90F3-31BEF9F7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3981450"/>
              <a:ext cx="44450" cy="41275"/>
            </a:xfrm>
            <a:custGeom>
              <a:avLst/>
              <a:gdLst>
                <a:gd name="T0" fmla="*/ 1 w 16"/>
                <a:gd name="T1" fmla="*/ 7 h 15"/>
                <a:gd name="T2" fmla="*/ 9 w 16"/>
                <a:gd name="T3" fmla="*/ 14 h 15"/>
                <a:gd name="T4" fmla="*/ 15 w 16"/>
                <a:gd name="T5" fmla="*/ 13 h 15"/>
                <a:gd name="T6" fmla="*/ 14 w 16"/>
                <a:gd name="T7" fmla="*/ 8 h 15"/>
                <a:gd name="T8" fmla="*/ 7 w 16"/>
                <a:gd name="T9" fmla="*/ 1 h 15"/>
                <a:gd name="T10" fmla="*/ 1 w 16"/>
                <a:gd name="T11" fmla="*/ 2 h 15"/>
                <a:gd name="T12" fmla="*/ 1 w 1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" y="7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1" y="15"/>
                    <a:pt x="13" y="15"/>
                    <a:pt x="15" y="13"/>
                  </a:cubicBezTo>
                  <a:cubicBezTo>
                    <a:pt x="16" y="12"/>
                    <a:pt x="16" y="9"/>
                    <a:pt x="14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9C3835A-CB48-487C-8D39-F3AA18A10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3951288"/>
              <a:ext cx="22225" cy="127000"/>
            </a:xfrm>
            <a:custGeom>
              <a:avLst/>
              <a:gdLst>
                <a:gd name="T0" fmla="*/ 8 w 8"/>
                <a:gd name="T1" fmla="*/ 42 h 46"/>
                <a:gd name="T2" fmla="*/ 8 w 8"/>
                <a:gd name="T3" fmla="*/ 4 h 46"/>
                <a:gd name="T4" fmla="*/ 4 w 8"/>
                <a:gd name="T5" fmla="*/ 0 h 46"/>
                <a:gd name="T6" fmla="*/ 0 w 8"/>
                <a:gd name="T7" fmla="*/ 4 h 46"/>
                <a:gd name="T8" fmla="*/ 0 w 8"/>
                <a:gd name="T9" fmla="*/ 42 h 46"/>
                <a:gd name="T10" fmla="*/ 4 w 8"/>
                <a:gd name="T11" fmla="*/ 46 h 46"/>
                <a:gd name="T12" fmla="*/ 8 w 8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8" y="42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6" y="46"/>
                    <a:pt x="8" y="44"/>
                    <a:pt x="8" y="4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923505F-4891-4195-89D5-30916F223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951288"/>
              <a:ext cx="195263" cy="66675"/>
            </a:xfrm>
            <a:custGeom>
              <a:avLst/>
              <a:gdLst>
                <a:gd name="T0" fmla="*/ 6 w 70"/>
                <a:gd name="T1" fmla="*/ 24 h 24"/>
                <a:gd name="T2" fmla="*/ 66 w 70"/>
                <a:gd name="T3" fmla="*/ 8 h 24"/>
                <a:gd name="T4" fmla="*/ 69 w 70"/>
                <a:gd name="T5" fmla="*/ 3 h 24"/>
                <a:gd name="T6" fmla="*/ 64 w 70"/>
                <a:gd name="T7" fmla="*/ 0 h 24"/>
                <a:gd name="T8" fmla="*/ 4 w 70"/>
                <a:gd name="T9" fmla="*/ 16 h 24"/>
                <a:gd name="T10" fmla="*/ 1 w 70"/>
                <a:gd name="T11" fmla="*/ 21 h 24"/>
                <a:gd name="T12" fmla="*/ 6 w 7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">
                  <a:moveTo>
                    <a:pt x="6" y="24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70" y="5"/>
                    <a:pt x="69" y="3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6"/>
                    <a:pt x="0" y="19"/>
                    <a:pt x="1" y="21"/>
                  </a:cubicBezTo>
                  <a:cubicBezTo>
                    <a:pt x="1" y="23"/>
                    <a:pt x="3" y="24"/>
                    <a:pt x="6" y="2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0BAFE6A-FF70-46FD-A119-3B28BA29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3684588"/>
              <a:ext cx="103188" cy="333375"/>
            </a:xfrm>
            <a:custGeom>
              <a:avLst/>
              <a:gdLst>
                <a:gd name="T0" fmla="*/ 35 w 37"/>
                <a:gd name="T1" fmla="*/ 113 h 120"/>
                <a:gd name="T2" fmla="*/ 31 w 37"/>
                <a:gd name="T3" fmla="*/ 108 h 120"/>
                <a:gd name="T4" fmla="*/ 27 w 37"/>
                <a:gd name="T5" fmla="*/ 103 h 120"/>
                <a:gd name="T6" fmla="*/ 22 w 37"/>
                <a:gd name="T7" fmla="*/ 96 h 120"/>
                <a:gd name="T8" fmla="*/ 19 w 37"/>
                <a:gd name="T9" fmla="*/ 88 h 120"/>
                <a:gd name="T10" fmla="*/ 15 w 37"/>
                <a:gd name="T11" fmla="*/ 79 h 120"/>
                <a:gd name="T12" fmla="*/ 12 w 37"/>
                <a:gd name="T13" fmla="*/ 70 h 120"/>
                <a:gd name="T14" fmla="*/ 10 w 37"/>
                <a:gd name="T15" fmla="*/ 60 h 120"/>
                <a:gd name="T16" fmla="*/ 9 w 37"/>
                <a:gd name="T17" fmla="*/ 51 h 120"/>
                <a:gd name="T18" fmla="*/ 8 w 37"/>
                <a:gd name="T19" fmla="*/ 42 h 120"/>
                <a:gd name="T20" fmla="*/ 8 w 37"/>
                <a:gd name="T21" fmla="*/ 34 h 120"/>
                <a:gd name="T22" fmla="*/ 9 w 37"/>
                <a:gd name="T23" fmla="*/ 26 h 120"/>
                <a:gd name="T24" fmla="*/ 10 w 37"/>
                <a:gd name="T25" fmla="*/ 20 h 120"/>
                <a:gd name="T26" fmla="*/ 12 w 37"/>
                <a:gd name="T27" fmla="*/ 15 h 120"/>
                <a:gd name="T28" fmla="*/ 14 w 37"/>
                <a:gd name="T29" fmla="*/ 11 h 120"/>
                <a:gd name="T30" fmla="*/ 17 w 37"/>
                <a:gd name="T31" fmla="*/ 9 h 120"/>
                <a:gd name="T32" fmla="*/ 19 w 37"/>
                <a:gd name="T33" fmla="*/ 8 h 120"/>
                <a:gd name="T34" fmla="*/ 22 w 37"/>
                <a:gd name="T35" fmla="*/ 8 h 120"/>
                <a:gd name="T36" fmla="*/ 26 w 37"/>
                <a:gd name="T37" fmla="*/ 10 h 120"/>
                <a:gd name="T38" fmla="*/ 30 w 37"/>
                <a:gd name="T39" fmla="*/ 13 h 120"/>
                <a:gd name="T40" fmla="*/ 36 w 37"/>
                <a:gd name="T41" fmla="*/ 12 h 120"/>
                <a:gd name="T42" fmla="*/ 35 w 37"/>
                <a:gd name="T43" fmla="*/ 6 h 120"/>
                <a:gd name="T44" fmla="*/ 30 w 37"/>
                <a:gd name="T45" fmla="*/ 3 h 120"/>
                <a:gd name="T46" fmla="*/ 29 w 37"/>
                <a:gd name="T47" fmla="*/ 2 h 120"/>
                <a:gd name="T48" fmla="*/ 25 w 37"/>
                <a:gd name="T49" fmla="*/ 1 h 120"/>
                <a:gd name="T50" fmla="*/ 23 w 37"/>
                <a:gd name="T51" fmla="*/ 0 h 120"/>
                <a:gd name="T52" fmla="*/ 19 w 37"/>
                <a:gd name="T53" fmla="*/ 0 h 120"/>
                <a:gd name="T54" fmla="*/ 17 w 37"/>
                <a:gd name="T55" fmla="*/ 0 h 120"/>
                <a:gd name="T56" fmla="*/ 13 w 37"/>
                <a:gd name="T57" fmla="*/ 2 h 120"/>
                <a:gd name="T58" fmla="*/ 12 w 37"/>
                <a:gd name="T59" fmla="*/ 2 h 120"/>
                <a:gd name="T60" fmla="*/ 9 w 37"/>
                <a:gd name="T61" fmla="*/ 5 h 120"/>
                <a:gd name="T62" fmla="*/ 8 w 37"/>
                <a:gd name="T63" fmla="*/ 6 h 120"/>
                <a:gd name="T64" fmla="*/ 5 w 37"/>
                <a:gd name="T65" fmla="*/ 11 h 120"/>
                <a:gd name="T66" fmla="*/ 5 w 37"/>
                <a:gd name="T67" fmla="*/ 11 h 120"/>
                <a:gd name="T68" fmla="*/ 2 w 37"/>
                <a:gd name="T69" fmla="*/ 17 h 120"/>
                <a:gd name="T70" fmla="*/ 2 w 37"/>
                <a:gd name="T71" fmla="*/ 18 h 120"/>
                <a:gd name="T72" fmla="*/ 1 w 37"/>
                <a:gd name="T73" fmla="*/ 25 h 120"/>
                <a:gd name="T74" fmla="*/ 1 w 37"/>
                <a:gd name="T75" fmla="*/ 25 h 120"/>
                <a:gd name="T76" fmla="*/ 0 w 37"/>
                <a:gd name="T77" fmla="*/ 33 h 120"/>
                <a:gd name="T78" fmla="*/ 0 w 37"/>
                <a:gd name="T79" fmla="*/ 33 h 120"/>
                <a:gd name="T80" fmla="*/ 0 w 37"/>
                <a:gd name="T81" fmla="*/ 42 h 120"/>
                <a:gd name="T82" fmla="*/ 0 w 37"/>
                <a:gd name="T83" fmla="*/ 43 h 120"/>
                <a:gd name="T84" fmla="*/ 1 w 37"/>
                <a:gd name="T85" fmla="*/ 52 h 120"/>
                <a:gd name="T86" fmla="*/ 1 w 37"/>
                <a:gd name="T87" fmla="*/ 52 h 120"/>
                <a:gd name="T88" fmla="*/ 2 w 37"/>
                <a:gd name="T89" fmla="*/ 62 h 120"/>
                <a:gd name="T90" fmla="*/ 2 w 37"/>
                <a:gd name="T91" fmla="*/ 62 h 120"/>
                <a:gd name="T92" fmla="*/ 5 w 37"/>
                <a:gd name="T93" fmla="*/ 72 h 120"/>
                <a:gd name="T94" fmla="*/ 5 w 37"/>
                <a:gd name="T95" fmla="*/ 72 h 120"/>
                <a:gd name="T96" fmla="*/ 8 w 37"/>
                <a:gd name="T97" fmla="*/ 81 h 120"/>
                <a:gd name="T98" fmla="*/ 8 w 37"/>
                <a:gd name="T99" fmla="*/ 82 h 120"/>
                <a:gd name="T100" fmla="*/ 11 w 37"/>
                <a:gd name="T101" fmla="*/ 91 h 120"/>
                <a:gd name="T102" fmla="*/ 11 w 37"/>
                <a:gd name="T103" fmla="*/ 91 h 120"/>
                <a:gd name="T104" fmla="*/ 15 w 37"/>
                <a:gd name="T105" fmla="*/ 99 h 120"/>
                <a:gd name="T106" fmla="*/ 15 w 37"/>
                <a:gd name="T107" fmla="*/ 100 h 120"/>
                <a:gd name="T108" fmla="*/ 20 w 37"/>
                <a:gd name="T109" fmla="*/ 107 h 120"/>
                <a:gd name="T110" fmla="*/ 20 w 37"/>
                <a:gd name="T111" fmla="*/ 107 h 120"/>
                <a:gd name="T112" fmla="*/ 25 w 37"/>
                <a:gd name="T113" fmla="*/ 113 h 120"/>
                <a:gd name="T114" fmla="*/ 25 w 37"/>
                <a:gd name="T115" fmla="*/ 114 h 120"/>
                <a:gd name="T116" fmla="*/ 30 w 37"/>
                <a:gd name="T117" fmla="*/ 119 h 120"/>
                <a:gd name="T118" fmla="*/ 35 w 37"/>
                <a:gd name="T119" fmla="*/ 119 h 120"/>
                <a:gd name="T120" fmla="*/ 35 w 37"/>
                <a:gd name="T121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" h="120">
                  <a:moveTo>
                    <a:pt x="35" y="113"/>
                  </a:moveTo>
                  <a:cubicBezTo>
                    <a:pt x="31" y="108"/>
                    <a:pt x="31" y="108"/>
                    <a:pt x="31" y="108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4"/>
                    <a:pt x="34" y="14"/>
                    <a:pt x="36" y="12"/>
                  </a:cubicBezTo>
                  <a:cubicBezTo>
                    <a:pt x="37" y="10"/>
                    <a:pt x="37" y="8"/>
                    <a:pt x="35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20"/>
                    <a:pt x="34" y="120"/>
                    <a:pt x="35" y="119"/>
                  </a:cubicBezTo>
                  <a:cubicBezTo>
                    <a:pt x="37" y="117"/>
                    <a:pt x="37" y="115"/>
                    <a:pt x="35" y="113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6F02357-3BE6-41E2-8B33-147A65E66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656013"/>
              <a:ext cx="192088" cy="66675"/>
            </a:xfrm>
            <a:custGeom>
              <a:avLst/>
              <a:gdLst>
                <a:gd name="T0" fmla="*/ 64 w 69"/>
                <a:gd name="T1" fmla="*/ 0 h 24"/>
                <a:gd name="T2" fmla="*/ 3 w 69"/>
                <a:gd name="T3" fmla="*/ 16 h 24"/>
                <a:gd name="T4" fmla="*/ 1 w 69"/>
                <a:gd name="T5" fmla="*/ 20 h 24"/>
                <a:gd name="T6" fmla="*/ 5 w 69"/>
                <a:gd name="T7" fmla="*/ 23 h 24"/>
                <a:gd name="T8" fmla="*/ 66 w 69"/>
                <a:gd name="T9" fmla="*/ 8 h 24"/>
                <a:gd name="T10" fmla="*/ 69 w 69"/>
                <a:gd name="T11" fmla="*/ 3 h 24"/>
                <a:gd name="T12" fmla="*/ 64 w 6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4">
                  <a:moveTo>
                    <a:pt x="64" y="0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8"/>
                    <a:pt x="1" y="20"/>
                  </a:cubicBezTo>
                  <a:cubicBezTo>
                    <a:pt x="1" y="23"/>
                    <a:pt x="3" y="24"/>
                    <a:pt x="5" y="23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69" y="5"/>
                    <a:pt x="69" y="3"/>
                  </a:cubicBezTo>
                  <a:cubicBezTo>
                    <a:pt x="68" y="1"/>
                    <a:pt x="66" y="0"/>
                    <a:pt x="64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D041C9E-694A-4899-9703-8F6E3F1C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3643313"/>
              <a:ext cx="22225" cy="26987"/>
            </a:xfrm>
            <a:custGeom>
              <a:avLst/>
              <a:gdLst>
                <a:gd name="T0" fmla="*/ 0 w 8"/>
                <a:gd name="T1" fmla="*/ 4 h 10"/>
                <a:gd name="T2" fmla="*/ 0 w 8"/>
                <a:gd name="T3" fmla="*/ 6 h 10"/>
                <a:gd name="T4" fmla="*/ 5 w 8"/>
                <a:gd name="T5" fmla="*/ 10 h 10"/>
                <a:gd name="T6" fmla="*/ 8 w 8"/>
                <a:gd name="T7" fmla="*/ 5 h 10"/>
                <a:gd name="T8" fmla="*/ 8 w 8"/>
                <a:gd name="T9" fmla="*/ 4 h 10"/>
                <a:gd name="T10" fmla="*/ 4 w 8"/>
                <a:gd name="T11" fmla="*/ 0 h 10"/>
                <a:gd name="T12" fmla="*/ 0 w 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8" y="8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CAF5A894-76F1-4E0E-A1CC-2AE222356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3648075"/>
              <a:ext cx="22225" cy="133350"/>
            </a:xfrm>
            <a:custGeom>
              <a:avLst/>
              <a:gdLst>
                <a:gd name="T0" fmla="*/ 0 w 8"/>
                <a:gd name="T1" fmla="*/ 4 h 48"/>
                <a:gd name="T2" fmla="*/ 0 w 8"/>
                <a:gd name="T3" fmla="*/ 44 h 48"/>
                <a:gd name="T4" fmla="*/ 4 w 8"/>
                <a:gd name="T5" fmla="*/ 48 h 48"/>
                <a:gd name="T6" fmla="*/ 8 w 8"/>
                <a:gd name="T7" fmla="*/ 44 h 48"/>
                <a:gd name="T8" fmla="*/ 8 w 8"/>
                <a:gd name="T9" fmla="*/ 4 h 48"/>
                <a:gd name="T10" fmla="*/ 4 w 8"/>
                <a:gd name="T11" fmla="*/ 0 h 48"/>
                <a:gd name="T12" fmla="*/ 0 w 8"/>
                <a:gd name="T1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7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0369F491-7DA0-4E5F-80A2-6CCE33C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3759200"/>
              <a:ext cx="22225" cy="50800"/>
            </a:xfrm>
            <a:custGeom>
              <a:avLst/>
              <a:gdLst>
                <a:gd name="T0" fmla="*/ 0 w 8"/>
                <a:gd name="T1" fmla="*/ 3 h 18"/>
                <a:gd name="T2" fmla="*/ 0 w 8"/>
                <a:gd name="T3" fmla="*/ 14 h 18"/>
                <a:gd name="T4" fmla="*/ 3 w 8"/>
                <a:gd name="T5" fmla="*/ 18 h 18"/>
                <a:gd name="T6" fmla="*/ 8 w 8"/>
                <a:gd name="T7" fmla="*/ 14 h 18"/>
                <a:gd name="T8" fmla="*/ 8 w 8"/>
                <a:gd name="T9" fmla="*/ 4 h 18"/>
                <a:gd name="T10" fmla="*/ 5 w 8"/>
                <a:gd name="T11" fmla="*/ 0 h 18"/>
                <a:gd name="T12" fmla="*/ 0 w 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0" y="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6" y="18"/>
                    <a:pt x="8" y="17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A54F5E2-7636-42CC-9C4D-D1064B28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3787775"/>
              <a:ext cx="781050" cy="219075"/>
            </a:xfrm>
            <a:custGeom>
              <a:avLst/>
              <a:gdLst>
                <a:gd name="T0" fmla="*/ 276 w 281"/>
                <a:gd name="T1" fmla="*/ 0 h 79"/>
                <a:gd name="T2" fmla="*/ 3 w 281"/>
                <a:gd name="T3" fmla="*/ 70 h 79"/>
                <a:gd name="T4" fmla="*/ 0 w 281"/>
                <a:gd name="T5" fmla="*/ 75 h 79"/>
                <a:gd name="T6" fmla="*/ 5 w 281"/>
                <a:gd name="T7" fmla="*/ 78 h 79"/>
                <a:gd name="T8" fmla="*/ 278 w 281"/>
                <a:gd name="T9" fmla="*/ 8 h 79"/>
                <a:gd name="T10" fmla="*/ 281 w 281"/>
                <a:gd name="T11" fmla="*/ 3 h 79"/>
                <a:gd name="T12" fmla="*/ 276 w 281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79">
                  <a:moveTo>
                    <a:pt x="276" y="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1" y="71"/>
                    <a:pt x="0" y="73"/>
                    <a:pt x="0" y="75"/>
                  </a:cubicBezTo>
                  <a:cubicBezTo>
                    <a:pt x="1" y="77"/>
                    <a:pt x="3" y="79"/>
                    <a:pt x="5" y="78"/>
                  </a:cubicBezTo>
                  <a:cubicBezTo>
                    <a:pt x="278" y="8"/>
                    <a:pt x="278" y="8"/>
                    <a:pt x="278" y="8"/>
                  </a:cubicBezTo>
                  <a:cubicBezTo>
                    <a:pt x="280" y="8"/>
                    <a:pt x="281" y="5"/>
                    <a:pt x="281" y="3"/>
                  </a:cubicBezTo>
                  <a:cubicBezTo>
                    <a:pt x="280" y="1"/>
                    <a:pt x="278" y="0"/>
                    <a:pt x="276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FBC4C892-52D4-42AA-A075-7819ECC2A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592513"/>
              <a:ext cx="22225" cy="128587"/>
            </a:xfrm>
            <a:custGeom>
              <a:avLst/>
              <a:gdLst>
                <a:gd name="T0" fmla="*/ 8 w 8"/>
                <a:gd name="T1" fmla="*/ 42 h 46"/>
                <a:gd name="T2" fmla="*/ 8 w 8"/>
                <a:gd name="T3" fmla="*/ 4 h 46"/>
                <a:gd name="T4" fmla="*/ 4 w 8"/>
                <a:gd name="T5" fmla="*/ 0 h 46"/>
                <a:gd name="T6" fmla="*/ 0 w 8"/>
                <a:gd name="T7" fmla="*/ 4 h 46"/>
                <a:gd name="T8" fmla="*/ 0 w 8"/>
                <a:gd name="T9" fmla="*/ 42 h 46"/>
                <a:gd name="T10" fmla="*/ 4 w 8"/>
                <a:gd name="T11" fmla="*/ 46 h 46"/>
                <a:gd name="T12" fmla="*/ 8 w 8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8" y="42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6"/>
                    <a:pt x="4" y="46"/>
                  </a:cubicBezTo>
                  <a:cubicBezTo>
                    <a:pt x="7" y="46"/>
                    <a:pt x="8" y="45"/>
                    <a:pt x="8" y="4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0EA7F65D-9195-4DBA-8559-A78A85F1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3" y="3995738"/>
              <a:ext cx="22225" cy="127000"/>
            </a:xfrm>
            <a:custGeom>
              <a:avLst/>
              <a:gdLst>
                <a:gd name="T0" fmla="*/ 8 w 8"/>
                <a:gd name="T1" fmla="*/ 42 h 46"/>
                <a:gd name="T2" fmla="*/ 8 w 8"/>
                <a:gd name="T3" fmla="*/ 4 h 46"/>
                <a:gd name="T4" fmla="*/ 4 w 8"/>
                <a:gd name="T5" fmla="*/ 0 h 46"/>
                <a:gd name="T6" fmla="*/ 0 w 8"/>
                <a:gd name="T7" fmla="*/ 4 h 46"/>
                <a:gd name="T8" fmla="*/ 0 w 8"/>
                <a:gd name="T9" fmla="*/ 42 h 46"/>
                <a:gd name="T10" fmla="*/ 4 w 8"/>
                <a:gd name="T11" fmla="*/ 46 h 46"/>
                <a:gd name="T12" fmla="*/ 8 w 8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8" y="42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1" y="46"/>
                    <a:pt x="4" y="46"/>
                  </a:cubicBezTo>
                  <a:cubicBezTo>
                    <a:pt x="6" y="46"/>
                    <a:pt x="8" y="44"/>
                    <a:pt x="8" y="42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2B5320E-8F9C-4613-BDA4-D303B9F9C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3787775"/>
              <a:ext cx="26988" cy="26987"/>
            </a:xfrm>
            <a:custGeom>
              <a:avLst/>
              <a:gdLst>
                <a:gd name="T0" fmla="*/ 2 w 10"/>
                <a:gd name="T1" fmla="*/ 7 h 10"/>
                <a:gd name="T2" fmla="*/ 2 w 10"/>
                <a:gd name="T3" fmla="*/ 8 h 10"/>
                <a:gd name="T4" fmla="*/ 2 w 10"/>
                <a:gd name="T5" fmla="*/ 8 h 10"/>
                <a:gd name="T6" fmla="*/ 3 w 10"/>
                <a:gd name="T7" fmla="*/ 8 h 10"/>
                <a:gd name="T8" fmla="*/ 9 w 10"/>
                <a:gd name="T9" fmla="*/ 8 h 10"/>
                <a:gd name="T10" fmla="*/ 8 w 10"/>
                <a:gd name="T11" fmla="*/ 2 h 10"/>
                <a:gd name="T12" fmla="*/ 8 w 10"/>
                <a:gd name="T13" fmla="*/ 2 h 10"/>
                <a:gd name="T14" fmla="*/ 7 w 10"/>
                <a:gd name="T15" fmla="*/ 1 h 10"/>
                <a:gd name="T16" fmla="*/ 2 w 10"/>
                <a:gd name="T17" fmla="*/ 1 h 10"/>
                <a:gd name="T18" fmla="*/ 2 w 10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9"/>
                    <a:pt x="9" y="8"/>
                  </a:cubicBezTo>
                  <a:cubicBezTo>
                    <a:pt x="10" y="6"/>
                    <a:pt x="10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755C97C-6A6C-4AA1-977F-ADD8D359A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3789363"/>
              <a:ext cx="44450" cy="39687"/>
            </a:xfrm>
            <a:custGeom>
              <a:avLst/>
              <a:gdLst>
                <a:gd name="T0" fmla="*/ 2 w 16"/>
                <a:gd name="T1" fmla="*/ 7 h 14"/>
                <a:gd name="T2" fmla="*/ 9 w 16"/>
                <a:gd name="T3" fmla="*/ 13 h 14"/>
                <a:gd name="T4" fmla="*/ 14 w 16"/>
                <a:gd name="T5" fmla="*/ 12 h 14"/>
                <a:gd name="T6" fmla="*/ 14 w 16"/>
                <a:gd name="T7" fmla="*/ 7 h 14"/>
                <a:gd name="T8" fmla="*/ 7 w 16"/>
                <a:gd name="T9" fmla="*/ 1 h 14"/>
                <a:gd name="T10" fmla="*/ 2 w 16"/>
                <a:gd name="T11" fmla="*/ 2 h 14"/>
                <a:gd name="T12" fmla="*/ 2 w 16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2" y="7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3" y="14"/>
                    <a:pt x="14" y="12"/>
                  </a:cubicBezTo>
                  <a:cubicBezTo>
                    <a:pt x="16" y="11"/>
                    <a:pt x="15" y="8"/>
                    <a:pt x="14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281BC4B3-4391-401C-B1DE-6A0A0C65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025" y="3644900"/>
              <a:ext cx="26988" cy="136525"/>
            </a:xfrm>
            <a:custGeom>
              <a:avLst/>
              <a:gdLst>
                <a:gd name="T0" fmla="*/ 8 w 10"/>
                <a:gd name="T1" fmla="*/ 45 h 49"/>
                <a:gd name="T2" fmla="*/ 10 w 10"/>
                <a:gd name="T3" fmla="*/ 25 h 49"/>
                <a:gd name="T4" fmla="*/ 8 w 10"/>
                <a:gd name="T5" fmla="*/ 4 h 49"/>
                <a:gd name="T6" fmla="*/ 4 w 10"/>
                <a:gd name="T7" fmla="*/ 1 h 49"/>
                <a:gd name="T8" fmla="*/ 0 w 10"/>
                <a:gd name="T9" fmla="*/ 5 h 49"/>
                <a:gd name="T10" fmla="*/ 2 w 10"/>
                <a:gd name="T11" fmla="*/ 25 h 49"/>
                <a:gd name="T12" fmla="*/ 0 w 10"/>
                <a:gd name="T13" fmla="*/ 44 h 49"/>
                <a:gd name="T14" fmla="*/ 4 w 10"/>
                <a:gd name="T15" fmla="*/ 49 h 49"/>
                <a:gd name="T16" fmla="*/ 8 w 10"/>
                <a:gd name="T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9">
                  <a:moveTo>
                    <a:pt x="8" y="45"/>
                  </a:moveTo>
                  <a:cubicBezTo>
                    <a:pt x="9" y="38"/>
                    <a:pt x="10" y="32"/>
                    <a:pt x="10" y="25"/>
                  </a:cubicBezTo>
                  <a:cubicBezTo>
                    <a:pt x="10" y="18"/>
                    <a:pt x="9" y="11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12"/>
                    <a:pt x="2" y="18"/>
                    <a:pt x="2" y="25"/>
                  </a:cubicBezTo>
                  <a:cubicBezTo>
                    <a:pt x="2" y="31"/>
                    <a:pt x="1" y="38"/>
                    <a:pt x="0" y="44"/>
                  </a:cubicBezTo>
                  <a:cubicBezTo>
                    <a:pt x="0" y="46"/>
                    <a:pt x="2" y="48"/>
                    <a:pt x="4" y="49"/>
                  </a:cubicBezTo>
                  <a:cubicBezTo>
                    <a:pt x="6" y="49"/>
                    <a:pt x="8" y="47"/>
                    <a:pt x="8" y="45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27E0918-31DA-4D63-9D3F-DB8DADA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3233738"/>
              <a:ext cx="295275" cy="581025"/>
            </a:xfrm>
            <a:custGeom>
              <a:avLst/>
              <a:gdLst>
                <a:gd name="T0" fmla="*/ 9 w 106"/>
                <a:gd name="T1" fmla="*/ 42 h 209"/>
                <a:gd name="T2" fmla="*/ 13 w 106"/>
                <a:gd name="T3" fmla="*/ 26 h 209"/>
                <a:gd name="T4" fmla="*/ 19 w 106"/>
                <a:gd name="T5" fmla="*/ 15 h 209"/>
                <a:gd name="T6" fmla="*/ 27 w 106"/>
                <a:gd name="T7" fmla="*/ 9 h 209"/>
                <a:gd name="T8" fmla="*/ 35 w 106"/>
                <a:gd name="T9" fmla="*/ 8 h 209"/>
                <a:gd name="T10" fmla="*/ 45 w 106"/>
                <a:gd name="T11" fmla="*/ 13 h 209"/>
                <a:gd name="T12" fmla="*/ 56 w 106"/>
                <a:gd name="T13" fmla="*/ 22 h 209"/>
                <a:gd name="T14" fmla="*/ 67 w 106"/>
                <a:gd name="T15" fmla="*/ 37 h 209"/>
                <a:gd name="T16" fmla="*/ 77 w 106"/>
                <a:gd name="T17" fmla="*/ 56 h 209"/>
                <a:gd name="T18" fmla="*/ 86 w 106"/>
                <a:gd name="T19" fmla="*/ 78 h 209"/>
                <a:gd name="T20" fmla="*/ 93 w 106"/>
                <a:gd name="T21" fmla="*/ 101 h 209"/>
                <a:gd name="T22" fmla="*/ 97 w 106"/>
                <a:gd name="T23" fmla="*/ 125 h 209"/>
                <a:gd name="T24" fmla="*/ 98 w 106"/>
                <a:gd name="T25" fmla="*/ 148 h 209"/>
                <a:gd name="T26" fmla="*/ 97 w 106"/>
                <a:gd name="T27" fmla="*/ 168 h 209"/>
                <a:gd name="T28" fmla="*/ 93 w 106"/>
                <a:gd name="T29" fmla="*/ 184 h 209"/>
                <a:gd name="T30" fmla="*/ 87 w 106"/>
                <a:gd name="T31" fmla="*/ 195 h 209"/>
                <a:gd name="T32" fmla="*/ 80 w 106"/>
                <a:gd name="T33" fmla="*/ 200 h 209"/>
                <a:gd name="T34" fmla="*/ 71 w 106"/>
                <a:gd name="T35" fmla="*/ 201 h 209"/>
                <a:gd name="T36" fmla="*/ 61 w 106"/>
                <a:gd name="T37" fmla="*/ 197 h 209"/>
                <a:gd name="T38" fmla="*/ 50 w 106"/>
                <a:gd name="T39" fmla="*/ 188 h 209"/>
                <a:gd name="T40" fmla="*/ 42 w 106"/>
                <a:gd name="T41" fmla="*/ 177 h 209"/>
                <a:gd name="T42" fmla="*/ 36 w 106"/>
                <a:gd name="T43" fmla="*/ 182 h 209"/>
                <a:gd name="T44" fmla="*/ 38 w 106"/>
                <a:gd name="T45" fmla="*/ 186 h 209"/>
                <a:gd name="T46" fmla="*/ 45 w 106"/>
                <a:gd name="T47" fmla="*/ 193 h 209"/>
                <a:gd name="T48" fmla="*/ 51 w 106"/>
                <a:gd name="T49" fmla="*/ 199 h 209"/>
                <a:gd name="T50" fmla="*/ 57 w 106"/>
                <a:gd name="T51" fmla="*/ 204 h 209"/>
                <a:gd name="T52" fmla="*/ 64 w 106"/>
                <a:gd name="T53" fmla="*/ 207 h 209"/>
                <a:gd name="T54" fmla="*/ 71 w 106"/>
                <a:gd name="T55" fmla="*/ 209 h 209"/>
                <a:gd name="T56" fmla="*/ 77 w 106"/>
                <a:gd name="T57" fmla="*/ 209 h 209"/>
                <a:gd name="T58" fmla="*/ 83 w 106"/>
                <a:gd name="T59" fmla="*/ 208 h 209"/>
                <a:gd name="T60" fmla="*/ 89 w 106"/>
                <a:gd name="T61" fmla="*/ 204 h 209"/>
                <a:gd name="T62" fmla="*/ 93 w 106"/>
                <a:gd name="T63" fmla="*/ 200 h 209"/>
                <a:gd name="T64" fmla="*/ 97 w 106"/>
                <a:gd name="T65" fmla="*/ 193 h 209"/>
                <a:gd name="T66" fmla="*/ 101 w 106"/>
                <a:gd name="T67" fmla="*/ 186 h 209"/>
                <a:gd name="T68" fmla="*/ 103 w 106"/>
                <a:gd name="T69" fmla="*/ 178 h 209"/>
                <a:gd name="T70" fmla="*/ 105 w 106"/>
                <a:gd name="T71" fmla="*/ 169 h 209"/>
                <a:gd name="T72" fmla="*/ 106 w 106"/>
                <a:gd name="T73" fmla="*/ 158 h 209"/>
                <a:gd name="T74" fmla="*/ 106 w 106"/>
                <a:gd name="T75" fmla="*/ 147 h 209"/>
                <a:gd name="T76" fmla="*/ 106 w 106"/>
                <a:gd name="T77" fmla="*/ 136 h 209"/>
                <a:gd name="T78" fmla="*/ 105 w 106"/>
                <a:gd name="T79" fmla="*/ 124 h 209"/>
                <a:gd name="T80" fmla="*/ 103 w 106"/>
                <a:gd name="T81" fmla="*/ 112 h 209"/>
                <a:gd name="T82" fmla="*/ 101 w 106"/>
                <a:gd name="T83" fmla="*/ 99 h 209"/>
                <a:gd name="T84" fmla="*/ 97 w 106"/>
                <a:gd name="T85" fmla="*/ 87 h 209"/>
                <a:gd name="T86" fmla="*/ 94 w 106"/>
                <a:gd name="T87" fmla="*/ 75 h 209"/>
                <a:gd name="T88" fmla="*/ 89 w 106"/>
                <a:gd name="T89" fmla="*/ 63 h 209"/>
                <a:gd name="T90" fmla="*/ 85 w 106"/>
                <a:gd name="T91" fmla="*/ 52 h 209"/>
                <a:gd name="T92" fmla="*/ 79 w 106"/>
                <a:gd name="T93" fmla="*/ 42 h 209"/>
                <a:gd name="T94" fmla="*/ 74 w 106"/>
                <a:gd name="T95" fmla="*/ 32 h 209"/>
                <a:gd name="T96" fmla="*/ 68 w 106"/>
                <a:gd name="T97" fmla="*/ 24 h 209"/>
                <a:gd name="T98" fmla="*/ 62 w 106"/>
                <a:gd name="T99" fmla="*/ 17 h 209"/>
                <a:gd name="T100" fmla="*/ 55 w 106"/>
                <a:gd name="T101" fmla="*/ 10 h 209"/>
                <a:gd name="T102" fmla="*/ 49 w 106"/>
                <a:gd name="T103" fmla="*/ 6 h 209"/>
                <a:gd name="T104" fmla="*/ 42 w 106"/>
                <a:gd name="T105" fmla="*/ 2 h 209"/>
                <a:gd name="T106" fmla="*/ 36 w 106"/>
                <a:gd name="T107" fmla="*/ 0 h 209"/>
                <a:gd name="T108" fmla="*/ 29 w 106"/>
                <a:gd name="T109" fmla="*/ 0 h 209"/>
                <a:gd name="T110" fmla="*/ 23 w 106"/>
                <a:gd name="T111" fmla="*/ 2 h 209"/>
                <a:gd name="T112" fmla="*/ 18 w 106"/>
                <a:gd name="T113" fmla="*/ 5 h 209"/>
                <a:gd name="T114" fmla="*/ 13 w 106"/>
                <a:gd name="T115" fmla="*/ 10 h 209"/>
                <a:gd name="T116" fmla="*/ 9 w 106"/>
                <a:gd name="T117" fmla="*/ 16 h 209"/>
                <a:gd name="T118" fmla="*/ 6 w 106"/>
                <a:gd name="T119" fmla="*/ 23 h 209"/>
                <a:gd name="T120" fmla="*/ 3 w 106"/>
                <a:gd name="T121" fmla="*/ 32 h 209"/>
                <a:gd name="T122" fmla="*/ 1 w 106"/>
                <a:gd name="T123" fmla="*/ 41 h 209"/>
                <a:gd name="T124" fmla="*/ 4 w 106"/>
                <a:gd name="T125" fmla="*/ 5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209">
                  <a:moveTo>
                    <a:pt x="9" y="47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1" y="201"/>
                    <a:pt x="71" y="201"/>
                    <a:pt x="71" y="201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1" y="175"/>
                    <a:pt x="38" y="175"/>
                    <a:pt x="37" y="176"/>
                  </a:cubicBezTo>
                  <a:cubicBezTo>
                    <a:pt x="35" y="178"/>
                    <a:pt x="34" y="180"/>
                    <a:pt x="36" y="182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6" y="209"/>
                    <a:pt x="76" y="209"/>
                    <a:pt x="76" y="209"/>
                  </a:cubicBezTo>
                  <a:cubicBezTo>
                    <a:pt x="76" y="209"/>
                    <a:pt x="77" y="209"/>
                    <a:pt x="77" y="209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6" y="50"/>
                    <a:pt x="8" y="49"/>
                    <a:pt x="9" y="47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29A1EEE-9EF8-4F85-B817-F9497D31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3" y="2759075"/>
              <a:ext cx="222250" cy="581025"/>
            </a:xfrm>
            <a:custGeom>
              <a:avLst/>
              <a:gdLst>
                <a:gd name="T0" fmla="*/ 8 w 80"/>
                <a:gd name="T1" fmla="*/ 8 h 209"/>
                <a:gd name="T2" fmla="*/ 18 w 80"/>
                <a:gd name="T3" fmla="*/ 12 h 209"/>
                <a:gd name="T4" fmla="*/ 29 w 80"/>
                <a:gd name="T5" fmla="*/ 22 h 209"/>
                <a:gd name="T6" fmla="*/ 41 w 80"/>
                <a:gd name="T7" fmla="*/ 36 h 209"/>
                <a:gd name="T8" fmla="*/ 51 w 80"/>
                <a:gd name="T9" fmla="*/ 55 h 209"/>
                <a:gd name="T10" fmla="*/ 60 w 80"/>
                <a:gd name="T11" fmla="*/ 77 h 209"/>
                <a:gd name="T12" fmla="*/ 66 w 80"/>
                <a:gd name="T13" fmla="*/ 101 h 209"/>
                <a:gd name="T14" fmla="*/ 70 w 80"/>
                <a:gd name="T15" fmla="*/ 125 h 209"/>
                <a:gd name="T16" fmla="*/ 72 w 80"/>
                <a:gd name="T17" fmla="*/ 147 h 209"/>
                <a:gd name="T18" fmla="*/ 71 w 80"/>
                <a:gd name="T19" fmla="*/ 167 h 209"/>
                <a:gd name="T20" fmla="*/ 67 w 80"/>
                <a:gd name="T21" fmla="*/ 183 h 209"/>
                <a:gd name="T22" fmla="*/ 61 w 80"/>
                <a:gd name="T23" fmla="*/ 194 h 209"/>
                <a:gd name="T24" fmla="*/ 53 w 80"/>
                <a:gd name="T25" fmla="*/ 200 h 209"/>
                <a:gd name="T26" fmla="*/ 46 w 80"/>
                <a:gd name="T27" fmla="*/ 206 h 209"/>
                <a:gd name="T28" fmla="*/ 56 w 80"/>
                <a:gd name="T29" fmla="*/ 208 h 209"/>
                <a:gd name="T30" fmla="*/ 61 w 80"/>
                <a:gd name="T31" fmla="*/ 204 h 209"/>
                <a:gd name="T32" fmla="*/ 66 w 80"/>
                <a:gd name="T33" fmla="*/ 200 h 209"/>
                <a:gd name="T34" fmla="*/ 71 w 80"/>
                <a:gd name="T35" fmla="*/ 194 h 209"/>
                <a:gd name="T36" fmla="*/ 74 w 80"/>
                <a:gd name="T37" fmla="*/ 186 h 209"/>
                <a:gd name="T38" fmla="*/ 77 w 80"/>
                <a:gd name="T39" fmla="*/ 178 h 209"/>
                <a:gd name="T40" fmla="*/ 78 w 80"/>
                <a:gd name="T41" fmla="*/ 168 h 209"/>
                <a:gd name="T42" fmla="*/ 80 w 80"/>
                <a:gd name="T43" fmla="*/ 158 h 209"/>
                <a:gd name="T44" fmla="*/ 80 w 80"/>
                <a:gd name="T45" fmla="*/ 147 h 209"/>
                <a:gd name="T46" fmla="*/ 80 w 80"/>
                <a:gd name="T47" fmla="*/ 136 h 209"/>
                <a:gd name="T48" fmla="*/ 78 w 80"/>
                <a:gd name="T49" fmla="*/ 124 h 209"/>
                <a:gd name="T50" fmla="*/ 77 w 80"/>
                <a:gd name="T51" fmla="*/ 111 h 209"/>
                <a:gd name="T52" fmla="*/ 74 w 80"/>
                <a:gd name="T53" fmla="*/ 99 h 209"/>
                <a:gd name="T54" fmla="*/ 71 w 80"/>
                <a:gd name="T55" fmla="*/ 87 h 209"/>
                <a:gd name="T56" fmla="*/ 67 w 80"/>
                <a:gd name="T57" fmla="*/ 75 h 209"/>
                <a:gd name="T58" fmla="*/ 63 w 80"/>
                <a:gd name="T59" fmla="*/ 63 h 209"/>
                <a:gd name="T60" fmla="*/ 58 w 80"/>
                <a:gd name="T61" fmla="*/ 52 h 209"/>
                <a:gd name="T62" fmla="*/ 53 w 80"/>
                <a:gd name="T63" fmla="*/ 42 h 209"/>
                <a:gd name="T64" fmla="*/ 47 w 80"/>
                <a:gd name="T65" fmla="*/ 32 h 209"/>
                <a:gd name="T66" fmla="*/ 42 w 80"/>
                <a:gd name="T67" fmla="*/ 24 h 209"/>
                <a:gd name="T68" fmla="*/ 36 w 80"/>
                <a:gd name="T69" fmla="*/ 16 h 209"/>
                <a:gd name="T70" fmla="*/ 29 w 80"/>
                <a:gd name="T71" fmla="*/ 10 h 209"/>
                <a:gd name="T72" fmla="*/ 23 w 80"/>
                <a:gd name="T73" fmla="*/ 6 h 209"/>
                <a:gd name="T74" fmla="*/ 17 w 80"/>
                <a:gd name="T75" fmla="*/ 2 h 209"/>
                <a:gd name="T76" fmla="*/ 10 w 80"/>
                <a:gd name="T77" fmla="*/ 0 h 209"/>
                <a:gd name="T78" fmla="*/ 4 w 80"/>
                <a:gd name="T79" fmla="*/ 0 h 209"/>
                <a:gd name="T80" fmla="*/ 3 w 80"/>
                <a:gd name="T81" fmla="*/ 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09">
                  <a:moveTo>
                    <a:pt x="3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1" y="194"/>
                    <a:pt x="61" y="194"/>
                    <a:pt x="61" y="194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7" y="202"/>
                    <a:pt x="45" y="204"/>
                    <a:pt x="46" y="206"/>
                  </a:cubicBezTo>
                  <a:cubicBezTo>
                    <a:pt x="46" y="208"/>
                    <a:pt x="48" y="209"/>
                    <a:pt x="51" y="209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7"/>
                    <a:pt x="56" y="207"/>
                    <a:pt x="57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1" y="193"/>
                    <a:pt x="71" y="193"/>
                    <a:pt x="71" y="193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22EA2E76-9F85-478A-ACEF-B378DE71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662363"/>
              <a:ext cx="225425" cy="58737"/>
            </a:xfrm>
            <a:custGeom>
              <a:avLst/>
              <a:gdLst>
                <a:gd name="T0" fmla="*/ 142 w 142"/>
                <a:gd name="T1" fmla="*/ 0 h 37"/>
                <a:gd name="T2" fmla="*/ 0 w 142"/>
                <a:gd name="T3" fmla="*/ 37 h 37"/>
                <a:gd name="T4" fmla="*/ 0 w 142"/>
                <a:gd name="T5" fmla="*/ 37 h 37"/>
                <a:gd name="T6" fmla="*/ 142 w 1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37">
                  <a:moveTo>
                    <a:pt x="14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0882C0B8-ED9B-4BE1-95B3-2BE29D9E8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662363"/>
              <a:ext cx="225425" cy="58737"/>
            </a:xfrm>
            <a:custGeom>
              <a:avLst/>
              <a:gdLst>
                <a:gd name="T0" fmla="*/ 142 w 142"/>
                <a:gd name="T1" fmla="*/ 0 h 37"/>
                <a:gd name="T2" fmla="*/ 0 w 142"/>
                <a:gd name="T3" fmla="*/ 37 h 37"/>
                <a:gd name="T4" fmla="*/ 0 w 142"/>
                <a:gd name="T5" fmla="*/ 37 h 37"/>
                <a:gd name="T6" fmla="*/ 142 w 1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37">
                  <a:moveTo>
                    <a:pt x="14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142" y="0"/>
                  </a:ln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E43A50CD-70E0-490F-A22E-1BA93201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3125788"/>
              <a:ext cx="1588" cy="1587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51DA5CB1-21B8-4B5E-9CCE-BC5ABCB3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31257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10FC1D0D-9122-4046-A75D-0889CD6A2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0700" y="3114675"/>
              <a:ext cx="357188" cy="641350"/>
            </a:xfrm>
            <a:custGeom>
              <a:avLst/>
              <a:gdLst>
                <a:gd name="T0" fmla="*/ 0 w 129"/>
                <a:gd name="T1" fmla="*/ 231 h 231"/>
                <a:gd name="T2" fmla="*/ 1 w 129"/>
                <a:gd name="T3" fmla="*/ 231 h 231"/>
                <a:gd name="T4" fmla="*/ 68 w 129"/>
                <a:gd name="T5" fmla="*/ 0 h 231"/>
                <a:gd name="T6" fmla="*/ 53 w 129"/>
                <a:gd name="T7" fmla="*/ 4 h 231"/>
                <a:gd name="T8" fmla="*/ 62 w 129"/>
                <a:gd name="T9" fmla="*/ 6 h 231"/>
                <a:gd name="T10" fmla="*/ 73 w 129"/>
                <a:gd name="T11" fmla="*/ 12 h 231"/>
                <a:gd name="T12" fmla="*/ 84 w 129"/>
                <a:gd name="T13" fmla="*/ 25 h 231"/>
                <a:gd name="T14" fmla="*/ 95 w 129"/>
                <a:gd name="T15" fmla="*/ 42 h 231"/>
                <a:gd name="T16" fmla="*/ 104 w 129"/>
                <a:gd name="T17" fmla="*/ 62 h 231"/>
                <a:gd name="T18" fmla="*/ 112 w 129"/>
                <a:gd name="T19" fmla="*/ 85 h 231"/>
                <a:gd name="T20" fmla="*/ 117 w 129"/>
                <a:gd name="T21" fmla="*/ 109 h 231"/>
                <a:gd name="T22" fmla="*/ 120 w 129"/>
                <a:gd name="T23" fmla="*/ 132 h 231"/>
                <a:gd name="T24" fmla="*/ 120 w 129"/>
                <a:gd name="T25" fmla="*/ 154 h 231"/>
                <a:gd name="T26" fmla="*/ 118 w 129"/>
                <a:gd name="T27" fmla="*/ 172 h 231"/>
                <a:gd name="T28" fmla="*/ 112 w 129"/>
                <a:gd name="T29" fmla="*/ 186 h 231"/>
                <a:gd name="T30" fmla="*/ 106 w 129"/>
                <a:gd name="T31" fmla="*/ 194 h 231"/>
                <a:gd name="T32" fmla="*/ 100 w 129"/>
                <a:gd name="T33" fmla="*/ 197 h 231"/>
                <a:gd name="T34" fmla="*/ 118 w 129"/>
                <a:gd name="T35" fmla="*/ 192 h 231"/>
                <a:gd name="T36" fmla="*/ 120 w 129"/>
                <a:gd name="T37" fmla="*/ 189 h 231"/>
                <a:gd name="T38" fmla="*/ 123 w 129"/>
                <a:gd name="T39" fmla="*/ 182 h 231"/>
                <a:gd name="T40" fmla="*/ 125 w 129"/>
                <a:gd name="T41" fmla="*/ 174 h 231"/>
                <a:gd name="T42" fmla="*/ 127 w 129"/>
                <a:gd name="T43" fmla="*/ 164 h 231"/>
                <a:gd name="T44" fmla="*/ 128 w 129"/>
                <a:gd name="T45" fmla="*/ 154 h 231"/>
                <a:gd name="T46" fmla="*/ 129 w 129"/>
                <a:gd name="T47" fmla="*/ 143 h 231"/>
                <a:gd name="T48" fmla="*/ 128 w 129"/>
                <a:gd name="T49" fmla="*/ 132 h 231"/>
                <a:gd name="T50" fmla="*/ 127 w 129"/>
                <a:gd name="T51" fmla="*/ 120 h 231"/>
                <a:gd name="T52" fmla="*/ 125 w 129"/>
                <a:gd name="T53" fmla="*/ 107 h 231"/>
                <a:gd name="T54" fmla="*/ 123 w 129"/>
                <a:gd name="T55" fmla="*/ 95 h 231"/>
                <a:gd name="T56" fmla="*/ 120 w 129"/>
                <a:gd name="T57" fmla="*/ 83 h 231"/>
                <a:gd name="T58" fmla="*/ 116 w 129"/>
                <a:gd name="T59" fmla="*/ 71 h 231"/>
                <a:gd name="T60" fmla="*/ 112 w 129"/>
                <a:gd name="T61" fmla="*/ 59 h 231"/>
                <a:gd name="T62" fmla="*/ 107 w 129"/>
                <a:gd name="T63" fmla="*/ 48 h 231"/>
                <a:gd name="T64" fmla="*/ 102 w 129"/>
                <a:gd name="T65" fmla="*/ 38 h 231"/>
                <a:gd name="T66" fmla="*/ 96 w 129"/>
                <a:gd name="T67" fmla="*/ 28 h 231"/>
                <a:gd name="T68" fmla="*/ 90 w 129"/>
                <a:gd name="T69" fmla="*/ 20 h 231"/>
                <a:gd name="T70" fmla="*/ 84 w 129"/>
                <a:gd name="T71" fmla="*/ 12 h 231"/>
                <a:gd name="T72" fmla="*/ 78 w 129"/>
                <a:gd name="T73" fmla="*/ 6 h 231"/>
                <a:gd name="T74" fmla="*/ 71 w 129"/>
                <a:gd name="T75" fmla="*/ 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231">
                  <a:moveTo>
                    <a:pt x="100" y="205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100" y="205"/>
                    <a:pt x="100" y="205"/>
                    <a:pt x="100" y="205"/>
                  </a:cubicBezTo>
                  <a:moveTo>
                    <a:pt x="68" y="0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5" y="108"/>
                    <a:pt x="125" y="108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13F92C52-207E-4795-A6F6-2E678B5C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3648075"/>
              <a:ext cx="338138" cy="107950"/>
            </a:xfrm>
            <a:custGeom>
              <a:avLst/>
              <a:gdLst>
                <a:gd name="T0" fmla="*/ 122 w 122"/>
                <a:gd name="T1" fmla="*/ 0 h 39"/>
                <a:gd name="T2" fmla="*/ 102 w 122"/>
                <a:gd name="T3" fmla="*/ 5 h 39"/>
                <a:gd name="T4" fmla="*/ 21 w 122"/>
                <a:gd name="T5" fmla="*/ 26 h 39"/>
                <a:gd name="T6" fmla="*/ 21 w 122"/>
                <a:gd name="T7" fmla="*/ 26 h 39"/>
                <a:gd name="T8" fmla="*/ 6 w 122"/>
                <a:gd name="T9" fmla="*/ 30 h 39"/>
                <a:gd name="T10" fmla="*/ 5 w 122"/>
                <a:gd name="T11" fmla="*/ 30 h 39"/>
                <a:gd name="T12" fmla="*/ 3 w 122"/>
                <a:gd name="T13" fmla="*/ 31 h 39"/>
                <a:gd name="T14" fmla="*/ 0 w 122"/>
                <a:gd name="T15" fmla="*/ 36 h 39"/>
                <a:gd name="T16" fmla="*/ 4 w 122"/>
                <a:gd name="T17" fmla="*/ 39 h 39"/>
                <a:gd name="T18" fmla="*/ 104 w 122"/>
                <a:gd name="T19" fmla="*/ 13 h 39"/>
                <a:gd name="T20" fmla="*/ 106 w 122"/>
                <a:gd name="T21" fmla="*/ 13 h 39"/>
                <a:gd name="T22" fmla="*/ 106 w 122"/>
                <a:gd name="T23" fmla="*/ 12 h 39"/>
                <a:gd name="T24" fmla="*/ 109 w 122"/>
                <a:gd name="T25" fmla="*/ 12 h 39"/>
                <a:gd name="T26" fmla="*/ 109 w 122"/>
                <a:gd name="T27" fmla="*/ 11 h 39"/>
                <a:gd name="T28" fmla="*/ 114 w 122"/>
                <a:gd name="T29" fmla="*/ 9 h 39"/>
                <a:gd name="T30" fmla="*/ 115 w 122"/>
                <a:gd name="T31" fmla="*/ 8 h 39"/>
                <a:gd name="T32" fmla="*/ 119 w 122"/>
                <a:gd name="T33" fmla="*/ 4 h 39"/>
                <a:gd name="T34" fmla="*/ 120 w 122"/>
                <a:gd name="T35" fmla="*/ 3 h 39"/>
                <a:gd name="T36" fmla="*/ 122 w 122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39">
                  <a:moveTo>
                    <a:pt x="122" y="0"/>
                  </a:moveTo>
                  <a:cubicBezTo>
                    <a:pt x="102" y="5"/>
                    <a:pt x="102" y="5"/>
                    <a:pt x="102" y="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4"/>
                    <a:pt x="0" y="36"/>
                  </a:cubicBezTo>
                  <a:cubicBezTo>
                    <a:pt x="1" y="38"/>
                    <a:pt x="2" y="39"/>
                    <a:pt x="4" y="39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6FEDA161-8919-4BF0-A3AE-F087F7D87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103563"/>
              <a:ext cx="342900" cy="96837"/>
            </a:xfrm>
            <a:custGeom>
              <a:avLst/>
              <a:gdLst>
                <a:gd name="T0" fmla="*/ 107 w 123"/>
                <a:gd name="T1" fmla="*/ 0 h 35"/>
                <a:gd name="T2" fmla="*/ 107 w 123"/>
                <a:gd name="T3" fmla="*/ 0 h 35"/>
                <a:gd name="T4" fmla="*/ 104 w 123"/>
                <a:gd name="T5" fmla="*/ 1 h 35"/>
                <a:gd name="T6" fmla="*/ 104 w 123"/>
                <a:gd name="T7" fmla="*/ 1 h 35"/>
                <a:gd name="T8" fmla="*/ 3 w 123"/>
                <a:gd name="T9" fmla="*/ 27 h 35"/>
                <a:gd name="T10" fmla="*/ 0 w 123"/>
                <a:gd name="T11" fmla="*/ 32 h 35"/>
                <a:gd name="T12" fmla="*/ 3 w 123"/>
                <a:gd name="T13" fmla="*/ 35 h 35"/>
                <a:gd name="T14" fmla="*/ 106 w 123"/>
                <a:gd name="T15" fmla="*/ 8 h 35"/>
                <a:gd name="T16" fmla="*/ 106 w 123"/>
                <a:gd name="T17" fmla="*/ 8 h 35"/>
                <a:gd name="T18" fmla="*/ 106 w 123"/>
                <a:gd name="T19" fmla="*/ 8 h 35"/>
                <a:gd name="T20" fmla="*/ 123 w 123"/>
                <a:gd name="T21" fmla="*/ 4 h 35"/>
                <a:gd name="T22" fmla="*/ 120 w 123"/>
                <a:gd name="T23" fmla="*/ 2 h 35"/>
                <a:gd name="T24" fmla="*/ 120 w 123"/>
                <a:gd name="T25" fmla="*/ 2 h 35"/>
                <a:gd name="T26" fmla="*/ 114 w 123"/>
                <a:gd name="T27" fmla="*/ 0 h 35"/>
                <a:gd name="T28" fmla="*/ 113 w 123"/>
                <a:gd name="T29" fmla="*/ 0 h 35"/>
                <a:gd name="T30" fmla="*/ 107 w 123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35">
                  <a:moveTo>
                    <a:pt x="107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2"/>
                  </a:cubicBezTo>
                  <a:cubicBezTo>
                    <a:pt x="0" y="33"/>
                    <a:pt x="2" y="34"/>
                    <a:pt x="3" y="35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B97EDF78-7440-4D05-BE06-9DBF7F0DA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3125788"/>
              <a:ext cx="285750" cy="606425"/>
            </a:xfrm>
            <a:custGeom>
              <a:avLst/>
              <a:gdLst>
                <a:gd name="T0" fmla="*/ 0 w 103"/>
                <a:gd name="T1" fmla="*/ 27 h 218"/>
                <a:gd name="T2" fmla="*/ 2 w 103"/>
                <a:gd name="T3" fmla="*/ 27 h 218"/>
                <a:gd name="T4" fmla="*/ 8 w 103"/>
                <a:gd name="T5" fmla="*/ 26 h 218"/>
                <a:gd name="T6" fmla="*/ 18 w 103"/>
                <a:gd name="T7" fmla="*/ 30 h 218"/>
                <a:gd name="T8" fmla="*/ 29 w 103"/>
                <a:gd name="T9" fmla="*/ 40 h 218"/>
                <a:gd name="T10" fmla="*/ 41 w 103"/>
                <a:gd name="T11" fmla="*/ 55 h 218"/>
                <a:gd name="T12" fmla="*/ 51 w 103"/>
                <a:gd name="T13" fmla="*/ 74 h 218"/>
                <a:gd name="T14" fmla="*/ 60 w 103"/>
                <a:gd name="T15" fmla="*/ 96 h 218"/>
                <a:gd name="T16" fmla="*/ 66 w 103"/>
                <a:gd name="T17" fmla="*/ 119 h 218"/>
                <a:gd name="T18" fmla="*/ 70 w 103"/>
                <a:gd name="T19" fmla="*/ 143 h 218"/>
                <a:gd name="T20" fmla="*/ 72 w 103"/>
                <a:gd name="T21" fmla="*/ 166 h 218"/>
                <a:gd name="T22" fmla="*/ 71 w 103"/>
                <a:gd name="T23" fmla="*/ 186 h 218"/>
                <a:gd name="T24" fmla="*/ 67 w 103"/>
                <a:gd name="T25" fmla="*/ 202 h 218"/>
                <a:gd name="T26" fmla="*/ 60 w 103"/>
                <a:gd name="T27" fmla="*/ 213 h 218"/>
                <a:gd name="T28" fmla="*/ 54 w 103"/>
                <a:gd name="T29" fmla="*/ 218 h 218"/>
                <a:gd name="T30" fmla="*/ 71 w 103"/>
                <a:gd name="T31" fmla="*/ 212 h 218"/>
                <a:gd name="T32" fmla="*/ 74 w 103"/>
                <a:gd name="T33" fmla="*/ 205 h 218"/>
                <a:gd name="T34" fmla="*/ 77 w 103"/>
                <a:gd name="T35" fmla="*/ 196 h 218"/>
                <a:gd name="T36" fmla="*/ 78 w 103"/>
                <a:gd name="T37" fmla="*/ 187 h 218"/>
                <a:gd name="T38" fmla="*/ 80 w 103"/>
                <a:gd name="T39" fmla="*/ 177 h 218"/>
                <a:gd name="T40" fmla="*/ 80 w 103"/>
                <a:gd name="T41" fmla="*/ 166 h 218"/>
                <a:gd name="T42" fmla="*/ 80 w 103"/>
                <a:gd name="T43" fmla="*/ 154 h 218"/>
                <a:gd name="T44" fmla="*/ 78 w 103"/>
                <a:gd name="T45" fmla="*/ 142 h 218"/>
                <a:gd name="T46" fmla="*/ 77 w 103"/>
                <a:gd name="T47" fmla="*/ 130 h 218"/>
                <a:gd name="T48" fmla="*/ 74 w 103"/>
                <a:gd name="T49" fmla="*/ 117 h 218"/>
                <a:gd name="T50" fmla="*/ 71 w 103"/>
                <a:gd name="T51" fmla="*/ 105 h 218"/>
                <a:gd name="T52" fmla="*/ 67 w 103"/>
                <a:gd name="T53" fmla="*/ 93 h 218"/>
                <a:gd name="T54" fmla="*/ 63 w 103"/>
                <a:gd name="T55" fmla="*/ 81 h 218"/>
                <a:gd name="T56" fmla="*/ 58 w 103"/>
                <a:gd name="T57" fmla="*/ 70 h 218"/>
                <a:gd name="T58" fmla="*/ 53 w 103"/>
                <a:gd name="T59" fmla="*/ 60 h 218"/>
                <a:gd name="T60" fmla="*/ 47 w 103"/>
                <a:gd name="T61" fmla="*/ 51 h 218"/>
                <a:gd name="T62" fmla="*/ 42 w 103"/>
                <a:gd name="T63" fmla="*/ 42 h 218"/>
                <a:gd name="T64" fmla="*/ 35 w 103"/>
                <a:gd name="T65" fmla="*/ 35 h 218"/>
                <a:gd name="T66" fmla="*/ 29 w 103"/>
                <a:gd name="T67" fmla="*/ 29 h 218"/>
                <a:gd name="T68" fmla="*/ 23 w 103"/>
                <a:gd name="T69" fmla="*/ 24 h 218"/>
                <a:gd name="T70" fmla="*/ 19 w 103"/>
                <a:gd name="T71" fmla="*/ 2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218">
                  <a:moveTo>
                    <a:pt x="103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0" y="177"/>
                    <a:pt x="80" y="177"/>
                    <a:pt x="80" y="177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A05A4372-D6EF-4CCF-A932-0E8AFFE6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3343275"/>
              <a:ext cx="161925" cy="393700"/>
            </a:xfrm>
            <a:custGeom>
              <a:avLst/>
              <a:gdLst>
                <a:gd name="T0" fmla="*/ 43 w 58"/>
                <a:gd name="T1" fmla="*/ 140 h 142"/>
                <a:gd name="T2" fmla="*/ 48 w 58"/>
                <a:gd name="T3" fmla="*/ 136 h 142"/>
                <a:gd name="T4" fmla="*/ 52 w 58"/>
                <a:gd name="T5" fmla="*/ 131 h 142"/>
                <a:gd name="T6" fmla="*/ 54 w 58"/>
                <a:gd name="T7" fmla="*/ 124 h 142"/>
                <a:gd name="T8" fmla="*/ 56 w 58"/>
                <a:gd name="T9" fmla="*/ 117 h 142"/>
                <a:gd name="T10" fmla="*/ 58 w 58"/>
                <a:gd name="T11" fmla="*/ 109 h 142"/>
                <a:gd name="T12" fmla="*/ 58 w 58"/>
                <a:gd name="T13" fmla="*/ 99 h 142"/>
                <a:gd name="T14" fmla="*/ 58 w 58"/>
                <a:gd name="T15" fmla="*/ 90 h 142"/>
                <a:gd name="T16" fmla="*/ 56 w 58"/>
                <a:gd name="T17" fmla="*/ 80 h 142"/>
                <a:gd name="T18" fmla="*/ 55 w 58"/>
                <a:gd name="T19" fmla="*/ 69 h 142"/>
                <a:gd name="T20" fmla="*/ 52 w 58"/>
                <a:gd name="T21" fmla="*/ 59 h 142"/>
                <a:gd name="T22" fmla="*/ 49 w 58"/>
                <a:gd name="T23" fmla="*/ 49 h 142"/>
                <a:gd name="T24" fmla="*/ 45 w 58"/>
                <a:gd name="T25" fmla="*/ 40 h 142"/>
                <a:gd name="T26" fmla="*/ 41 w 58"/>
                <a:gd name="T27" fmla="*/ 31 h 142"/>
                <a:gd name="T28" fmla="*/ 37 w 58"/>
                <a:gd name="T29" fmla="*/ 23 h 142"/>
                <a:gd name="T30" fmla="*/ 32 w 58"/>
                <a:gd name="T31" fmla="*/ 16 h 142"/>
                <a:gd name="T32" fmla="*/ 26 w 58"/>
                <a:gd name="T33" fmla="*/ 10 h 142"/>
                <a:gd name="T34" fmla="*/ 21 w 58"/>
                <a:gd name="T35" fmla="*/ 5 h 142"/>
                <a:gd name="T36" fmla="*/ 16 w 58"/>
                <a:gd name="T37" fmla="*/ 2 h 142"/>
                <a:gd name="T38" fmla="*/ 10 w 58"/>
                <a:gd name="T39" fmla="*/ 0 h 142"/>
                <a:gd name="T40" fmla="*/ 5 w 58"/>
                <a:gd name="T41" fmla="*/ 0 h 142"/>
                <a:gd name="T42" fmla="*/ 3 w 58"/>
                <a:gd name="T43" fmla="*/ 0 h 142"/>
                <a:gd name="T44" fmla="*/ 5 w 58"/>
                <a:gd name="T45" fmla="*/ 8 h 142"/>
                <a:gd name="T46" fmla="*/ 8 w 58"/>
                <a:gd name="T47" fmla="*/ 8 h 142"/>
                <a:gd name="T48" fmla="*/ 16 w 58"/>
                <a:gd name="T49" fmla="*/ 11 h 142"/>
                <a:gd name="T50" fmla="*/ 25 w 58"/>
                <a:gd name="T51" fmla="*/ 20 h 142"/>
                <a:gd name="T52" fmla="*/ 34 w 58"/>
                <a:gd name="T53" fmla="*/ 34 h 142"/>
                <a:gd name="T54" fmla="*/ 41 w 58"/>
                <a:gd name="T55" fmla="*/ 52 h 142"/>
                <a:gd name="T56" fmla="*/ 47 w 58"/>
                <a:gd name="T57" fmla="*/ 71 h 142"/>
                <a:gd name="T58" fmla="*/ 50 w 58"/>
                <a:gd name="T59" fmla="*/ 90 h 142"/>
                <a:gd name="T60" fmla="*/ 50 w 58"/>
                <a:gd name="T61" fmla="*/ 108 h 142"/>
                <a:gd name="T62" fmla="*/ 47 w 58"/>
                <a:gd name="T63" fmla="*/ 121 h 142"/>
                <a:gd name="T64" fmla="*/ 42 w 58"/>
                <a:gd name="T65" fmla="*/ 130 h 142"/>
                <a:gd name="T66" fmla="*/ 37 w 58"/>
                <a:gd name="T67" fmla="*/ 134 h 142"/>
                <a:gd name="T68" fmla="*/ 40 w 58"/>
                <a:gd name="T6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142">
                  <a:moveTo>
                    <a:pt x="40" y="141"/>
                  </a:move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5"/>
                    <a:pt x="34" y="137"/>
                    <a:pt x="35" y="139"/>
                  </a:cubicBezTo>
                  <a:cubicBezTo>
                    <a:pt x="35" y="141"/>
                    <a:pt x="38" y="142"/>
                    <a:pt x="40" y="14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1DE63566-4B4E-4A25-9ACA-95453104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70250"/>
              <a:ext cx="255588" cy="511175"/>
            </a:xfrm>
            <a:custGeom>
              <a:avLst/>
              <a:gdLst>
                <a:gd name="T0" fmla="*/ 9 w 92"/>
                <a:gd name="T1" fmla="*/ 28 h 184"/>
                <a:gd name="T2" fmla="*/ 14 w 92"/>
                <a:gd name="T3" fmla="*/ 16 h 184"/>
                <a:gd name="T4" fmla="*/ 21 w 92"/>
                <a:gd name="T5" fmla="*/ 9 h 184"/>
                <a:gd name="T6" fmla="*/ 28 w 92"/>
                <a:gd name="T7" fmla="*/ 8 h 184"/>
                <a:gd name="T8" fmla="*/ 37 w 92"/>
                <a:gd name="T9" fmla="*/ 11 h 184"/>
                <a:gd name="T10" fmla="*/ 48 w 92"/>
                <a:gd name="T11" fmla="*/ 20 h 184"/>
                <a:gd name="T12" fmla="*/ 58 w 92"/>
                <a:gd name="T13" fmla="*/ 34 h 184"/>
                <a:gd name="T14" fmla="*/ 68 w 92"/>
                <a:gd name="T15" fmla="*/ 53 h 184"/>
                <a:gd name="T16" fmla="*/ 76 w 92"/>
                <a:gd name="T17" fmla="*/ 74 h 184"/>
                <a:gd name="T18" fmla="*/ 81 w 92"/>
                <a:gd name="T19" fmla="*/ 97 h 184"/>
                <a:gd name="T20" fmla="*/ 84 w 92"/>
                <a:gd name="T21" fmla="*/ 119 h 184"/>
                <a:gd name="T22" fmla="*/ 84 w 92"/>
                <a:gd name="T23" fmla="*/ 139 h 184"/>
                <a:gd name="T24" fmla="*/ 81 w 92"/>
                <a:gd name="T25" fmla="*/ 156 h 184"/>
                <a:gd name="T26" fmla="*/ 76 w 92"/>
                <a:gd name="T27" fmla="*/ 168 h 184"/>
                <a:gd name="T28" fmla="*/ 70 w 92"/>
                <a:gd name="T29" fmla="*/ 175 h 184"/>
                <a:gd name="T30" fmla="*/ 62 w 92"/>
                <a:gd name="T31" fmla="*/ 176 h 184"/>
                <a:gd name="T32" fmla="*/ 53 w 92"/>
                <a:gd name="T33" fmla="*/ 173 h 184"/>
                <a:gd name="T34" fmla="*/ 43 w 92"/>
                <a:gd name="T35" fmla="*/ 163 h 184"/>
                <a:gd name="T36" fmla="*/ 36 w 92"/>
                <a:gd name="T37" fmla="*/ 162 h 184"/>
                <a:gd name="T38" fmla="*/ 37 w 92"/>
                <a:gd name="T39" fmla="*/ 169 h 184"/>
                <a:gd name="T40" fmla="*/ 42 w 92"/>
                <a:gd name="T41" fmla="*/ 175 h 184"/>
                <a:gd name="T42" fmla="*/ 49 w 92"/>
                <a:gd name="T43" fmla="*/ 179 h 184"/>
                <a:gd name="T44" fmla="*/ 55 w 92"/>
                <a:gd name="T45" fmla="*/ 182 h 184"/>
                <a:gd name="T46" fmla="*/ 61 w 92"/>
                <a:gd name="T47" fmla="*/ 184 h 184"/>
                <a:gd name="T48" fmla="*/ 67 w 92"/>
                <a:gd name="T49" fmla="*/ 184 h 184"/>
                <a:gd name="T50" fmla="*/ 73 w 92"/>
                <a:gd name="T51" fmla="*/ 182 h 184"/>
                <a:gd name="T52" fmla="*/ 78 w 92"/>
                <a:gd name="T53" fmla="*/ 178 h 184"/>
                <a:gd name="T54" fmla="*/ 83 w 92"/>
                <a:gd name="T55" fmla="*/ 173 h 184"/>
                <a:gd name="T56" fmla="*/ 86 w 92"/>
                <a:gd name="T57" fmla="*/ 166 h 184"/>
                <a:gd name="T58" fmla="*/ 89 w 92"/>
                <a:gd name="T59" fmla="*/ 158 h 184"/>
                <a:gd name="T60" fmla="*/ 91 w 92"/>
                <a:gd name="T61" fmla="*/ 150 h 184"/>
                <a:gd name="T62" fmla="*/ 92 w 92"/>
                <a:gd name="T63" fmla="*/ 140 h 184"/>
                <a:gd name="T64" fmla="*/ 92 w 92"/>
                <a:gd name="T65" fmla="*/ 129 h 184"/>
                <a:gd name="T66" fmla="*/ 92 w 92"/>
                <a:gd name="T67" fmla="*/ 118 h 184"/>
                <a:gd name="T68" fmla="*/ 91 w 92"/>
                <a:gd name="T69" fmla="*/ 107 h 184"/>
                <a:gd name="T70" fmla="*/ 89 w 92"/>
                <a:gd name="T71" fmla="*/ 95 h 184"/>
                <a:gd name="T72" fmla="*/ 86 w 92"/>
                <a:gd name="T73" fmla="*/ 83 h 184"/>
                <a:gd name="T74" fmla="*/ 83 w 92"/>
                <a:gd name="T75" fmla="*/ 72 h 184"/>
                <a:gd name="T76" fmla="*/ 79 w 92"/>
                <a:gd name="T77" fmla="*/ 61 h 184"/>
                <a:gd name="T78" fmla="*/ 75 w 92"/>
                <a:gd name="T79" fmla="*/ 50 h 184"/>
                <a:gd name="T80" fmla="*/ 70 w 92"/>
                <a:gd name="T81" fmla="*/ 40 h 184"/>
                <a:gd name="T82" fmla="*/ 65 w 92"/>
                <a:gd name="T83" fmla="*/ 30 h 184"/>
                <a:gd name="T84" fmla="*/ 60 w 92"/>
                <a:gd name="T85" fmla="*/ 22 h 184"/>
                <a:gd name="T86" fmla="*/ 54 w 92"/>
                <a:gd name="T87" fmla="*/ 15 h 184"/>
                <a:gd name="T88" fmla="*/ 48 w 92"/>
                <a:gd name="T89" fmla="*/ 9 h 184"/>
                <a:gd name="T90" fmla="*/ 42 w 92"/>
                <a:gd name="T91" fmla="*/ 4 h 184"/>
                <a:gd name="T92" fmla="*/ 36 w 92"/>
                <a:gd name="T93" fmla="*/ 1 h 184"/>
                <a:gd name="T94" fmla="*/ 29 w 92"/>
                <a:gd name="T95" fmla="*/ 0 h 184"/>
                <a:gd name="T96" fmla="*/ 23 w 92"/>
                <a:gd name="T97" fmla="*/ 0 h 184"/>
                <a:gd name="T98" fmla="*/ 17 w 92"/>
                <a:gd name="T99" fmla="*/ 2 h 184"/>
                <a:gd name="T100" fmla="*/ 12 w 92"/>
                <a:gd name="T101" fmla="*/ 6 h 184"/>
                <a:gd name="T102" fmla="*/ 8 w 92"/>
                <a:gd name="T103" fmla="*/ 11 h 184"/>
                <a:gd name="T104" fmla="*/ 4 w 92"/>
                <a:gd name="T105" fmla="*/ 18 h 184"/>
                <a:gd name="T106" fmla="*/ 1 w 92"/>
                <a:gd name="T107" fmla="*/ 25 h 184"/>
                <a:gd name="T108" fmla="*/ 0 w 92"/>
                <a:gd name="T109" fmla="*/ 30 h 184"/>
                <a:gd name="T110" fmla="*/ 8 w 92"/>
                <a:gd name="T111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184">
                  <a:moveTo>
                    <a:pt x="8" y="32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0" y="160"/>
                    <a:pt x="37" y="160"/>
                    <a:pt x="36" y="162"/>
                  </a:cubicBezTo>
                  <a:cubicBezTo>
                    <a:pt x="34" y="163"/>
                    <a:pt x="34" y="166"/>
                    <a:pt x="35" y="167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4"/>
                    <a:pt x="62" y="184"/>
                    <a:pt x="62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7" y="184"/>
                    <a:pt x="68" y="184"/>
                    <a:pt x="68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79" y="177"/>
                    <a:pt x="79" y="177"/>
                    <a:pt x="79" y="177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89" y="158"/>
                    <a:pt x="89" y="158"/>
                    <a:pt x="89" y="158"/>
                  </a:cubicBezTo>
                  <a:cubicBezTo>
                    <a:pt x="89" y="158"/>
                    <a:pt x="89" y="158"/>
                    <a:pt x="89" y="158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5"/>
                    <a:pt x="3" y="35"/>
                  </a:cubicBezTo>
                  <a:cubicBezTo>
                    <a:pt x="5" y="36"/>
                    <a:pt x="8" y="34"/>
                    <a:pt x="8" y="32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2EB304B1-0055-44E3-8E6C-08AFFA50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4473575"/>
              <a:ext cx="74613" cy="115887"/>
            </a:xfrm>
            <a:custGeom>
              <a:avLst/>
              <a:gdLst>
                <a:gd name="T0" fmla="*/ 2 w 27"/>
                <a:gd name="T1" fmla="*/ 34 h 42"/>
                <a:gd name="T2" fmla="*/ 12 w 27"/>
                <a:gd name="T3" fmla="*/ 37 h 42"/>
                <a:gd name="T4" fmla="*/ 20 w 27"/>
                <a:gd name="T5" fmla="*/ 31 h 42"/>
                <a:gd name="T6" fmla="*/ 12 w 27"/>
                <a:gd name="T7" fmla="*/ 23 h 42"/>
                <a:gd name="T8" fmla="*/ 1 w 27"/>
                <a:gd name="T9" fmla="*/ 12 h 42"/>
                <a:gd name="T10" fmla="*/ 15 w 27"/>
                <a:gd name="T11" fmla="*/ 0 h 42"/>
                <a:gd name="T12" fmla="*/ 25 w 27"/>
                <a:gd name="T13" fmla="*/ 3 h 42"/>
                <a:gd name="T14" fmla="*/ 23 w 27"/>
                <a:gd name="T15" fmla="*/ 8 h 42"/>
                <a:gd name="T16" fmla="*/ 15 w 27"/>
                <a:gd name="T17" fmla="*/ 5 h 42"/>
                <a:gd name="T18" fmla="*/ 8 w 27"/>
                <a:gd name="T19" fmla="*/ 11 h 42"/>
                <a:gd name="T20" fmla="*/ 16 w 27"/>
                <a:gd name="T21" fmla="*/ 18 h 42"/>
                <a:gd name="T22" fmla="*/ 27 w 27"/>
                <a:gd name="T23" fmla="*/ 30 h 42"/>
                <a:gd name="T24" fmla="*/ 12 w 27"/>
                <a:gd name="T25" fmla="*/ 42 h 42"/>
                <a:gd name="T26" fmla="*/ 0 w 27"/>
                <a:gd name="T27" fmla="*/ 40 h 42"/>
                <a:gd name="T28" fmla="*/ 2 w 27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2">
                  <a:moveTo>
                    <a:pt x="2" y="34"/>
                  </a:moveTo>
                  <a:cubicBezTo>
                    <a:pt x="4" y="35"/>
                    <a:pt x="8" y="37"/>
                    <a:pt x="12" y="37"/>
                  </a:cubicBezTo>
                  <a:cubicBezTo>
                    <a:pt x="17" y="37"/>
                    <a:pt x="20" y="34"/>
                    <a:pt x="20" y="31"/>
                  </a:cubicBezTo>
                  <a:cubicBezTo>
                    <a:pt x="20" y="27"/>
                    <a:pt x="17" y="25"/>
                    <a:pt x="12" y="23"/>
                  </a:cubicBezTo>
                  <a:cubicBezTo>
                    <a:pt x="5" y="21"/>
                    <a:pt x="1" y="17"/>
                    <a:pt x="1" y="12"/>
                  </a:cubicBezTo>
                  <a:cubicBezTo>
                    <a:pt x="1" y="5"/>
                    <a:pt x="7" y="0"/>
                    <a:pt x="15" y="0"/>
                  </a:cubicBezTo>
                  <a:cubicBezTo>
                    <a:pt x="19" y="0"/>
                    <a:pt x="23" y="1"/>
                    <a:pt x="25" y="3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19" y="5"/>
                    <a:pt x="15" y="5"/>
                  </a:cubicBezTo>
                  <a:cubicBezTo>
                    <a:pt x="11" y="5"/>
                    <a:pt x="8" y="8"/>
                    <a:pt x="8" y="11"/>
                  </a:cubicBezTo>
                  <a:cubicBezTo>
                    <a:pt x="8" y="14"/>
                    <a:pt x="11" y="16"/>
                    <a:pt x="16" y="18"/>
                  </a:cubicBezTo>
                  <a:cubicBezTo>
                    <a:pt x="23" y="21"/>
                    <a:pt x="27" y="24"/>
                    <a:pt x="27" y="30"/>
                  </a:cubicBezTo>
                  <a:cubicBezTo>
                    <a:pt x="27" y="37"/>
                    <a:pt x="21" y="42"/>
                    <a:pt x="12" y="42"/>
                  </a:cubicBezTo>
                  <a:cubicBezTo>
                    <a:pt x="7" y="42"/>
                    <a:pt x="3" y="41"/>
                    <a:pt x="0" y="40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B50B65DE-07CA-411A-9479-51A397C8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4422775"/>
              <a:ext cx="96838" cy="166687"/>
            </a:xfrm>
            <a:custGeom>
              <a:avLst/>
              <a:gdLst>
                <a:gd name="T0" fmla="*/ 0 w 35"/>
                <a:gd name="T1" fmla="*/ 0 h 60"/>
                <a:gd name="T2" fmla="*/ 8 w 35"/>
                <a:gd name="T3" fmla="*/ 0 h 60"/>
                <a:gd name="T4" fmla="*/ 8 w 35"/>
                <a:gd name="T5" fmla="*/ 25 h 60"/>
                <a:gd name="T6" fmla="*/ 8 w 35"/>
                <a:gd name="T7" fmla="*/ 25 h 60"/>
                <a:gd name="T8" fmla="*/ 13 w 35"/>
                <a:gd name="T9" fmla="*/ 20 h 60"/>
                <a:gd name="T10" fmla="*/ 21 w 35"/>
                <a:gd name="T11" fmla="*/ 18 h 60"/>
                <a:gd name="T12" fmla="*/ 35 w 35"/>
                <a:gd name="T13" fmla="*/ 35 h 60"/>
                <a:gd name="T14" fmla="*/ 35 w 35"/>
                <a:gd name="T15" fmla="*/ 60 h 60"/>
                <a:gd name="T16" fmla="*/ 27 w 35"/>
                <a:gd name="T17" fmla="*/ 60 h 60"/>
                <a:gd name="T18" fmla="*/ 27 w 35"/>
                <a:gd name="T19" fmla="*/ 36 h 60"/>
                <a:gd name="T20" fmla="*/ 18 w 35"/>
                <a:gd name="T21" fmla="*/ 24 h 60"/>
                <a:gd name="T22" fmla="*/ 8 w 35"/>
                <a:gd name="T23" fmla="*/ 31 h 60"/>
                <a:gd name="T24" fmla="*/ 8 w 35"/>
                <a:gd name="T25" fmla="*/ 35 h 60"/>
                <a:gd name="T26" fmla="*/ 8 w 35"/>
                <a:gd name="T27" fmla="*/ 60 h 60"/>
                <a:gd name="T28" fmla="*/ 0 w 35"/>
                <a:gd name="T29" fmla="*/ 60 h 60"/>
                <a:gd name="T30" fmla="*/ 0 w 35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6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1" y="21"/>
                    <a:pt x="13" y="20"/>
                  </a:cubicBezTo>
                  <a:cubicBezTo>
                    <a:pt x="15" y="19"/>
                    <a:pt x="18" y="18"/>
                    <a:pt x="21" y="18"/>
                  </a:cubicBezTo>
                  <a:cubicBezTo>
                    <a:pt x="26" y="18"/>
                    <a:pt x="35" y="21"/>
                    <a:pt x="35" y="35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0"/>
                    <a:pt x="25" y="24"/>
                    <a:pt x="18" y="24"/>
                  </a:cubicBezTo>
                  <a:cubicBezTo>
                    <a:pt x="13" y="24"/>
                    <a:pt x="9" y="28"/>
                    <a:pt x="8" y="31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A8378675-B802-42B7-ACBB-8B97F3101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125" y="4473575"/>
              <a:ext cx="100013" cy="115887"/>
            </a:xfrm>
            <a:custGeom>
              <a:avLst/>
              <a:gdLst>
                <a:gd name="T0" fmla="*/ 7 w 36"/>
                <a:gd name="T1" fmla="*/ 23 h 42"/>
                <a:gd name="T2" fmla="*/ 21 w 36"/>
                <a:gd name="T3" fmla="*/ 37 h 42"/>
                <a:gd name="T4" fmla="*/ 32 w 36"/>
                <a:gd name="T5" fmla="*/ 35 h 42"/>
                <a:gd name="T6" fmla="*/ 33 w 36"/>
                <a:gd name="T7" fmla="*/ 40 h 42"/>
                <a:gd name="T8" fmla="*/ 20 w 36"/>
                <a:gd name="T9" fmla="*/ 42 h 42"/>
                <a:gd name="T10" fmla="*/ 0 w 36"/>
                <a:gd name="T11" fmla="*/ 22 h 42"/>
                <a:gd name="T12" fmla="*/ 19 w 36"/>
                <a:gd name="T13" fmla="*/ 0 h 42"/>
                <a:gd name="T14" fmla="*/ 36 w 36"/>
                <a:gd name="T15" fmla="*/ 19 h 42"/>
                <a:gd name="T16" fmla="*/ 35 w 36"/>
                <a:gd name="T17" fmla="*/ 23 h 42"/>
                <a:gd name="T18" fmla="*/ 7 w 36"/>
                <a:gd name="T19" fmla="*/ 23 h 42"/>
                <a:gd name="T20" fmla="*/ 29 w 36"/>
                <a:gd name="T21" fmla="*/ 17 h 42"/>
                <a:gd name="T22" fmla="*/ 18 w 36"/>
                <a:gd name="T23" fmla="*/ 5 h 42"/>
                <a:gd name="T24" fmla="*/ 7 w 36"/>
                <a:gd name="T25" fmla="*/ 17 h 42"/>
                <a:gd name="T26" fmla="*/ 29 w 36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2">
                  <a:moveTo>
                    <a:pt x="7" y="23"/>
                  </a:moveTo>
                  <a:cubicBezTo>
                    <a:pt x="7" y="33"/>
                    <a:pt x="13" y="37"/>
                    <a:pt x="21" y="37"/>
                  </a:cubicBezTo>
                  <a:cubicBezTo>
                    <a:pt x="26" y="37"/>
                    <a:pt x="29" y="36"/>
                    <a:pt x="32" y="35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26" y="42"/>
                    <a:pt x="20" y="42"/>
                  </a:cubicBezTo>
                  <a:cubicBezTo>
                    <a:pt x="7" y="42"/>
                    <a:pt x="0" y="34"/>
                    <a:pt x="0" y="22"/>
                  </a:cubicBezTo>
                  <a:cubicBezTo>
                    <a:pt x="0" y="10"/>
                    <a:pt x="7" y="0"/>
                    <a:pt x="19" y="0"/>
                  </a:cubicBezTo>
                  <a:cubicBezTo>
                    <a:pt x="32" y="0"/>
                    <a:pt x="36" y="12"/>
                    <a:pt x="36" y="19"/>
                  </a:cubicBezTo>
                  <a:cubicBezTo>
                    <a:pt x="36" y="21"/>
                    <a:pt x="36" y="22"/>
                    <a:pt x="35" y="23"/>
                  </a:cubicBezTo>
                  <a:lnTo>
                    <a:pt x="7" y="23"/>
                  </a:lnTo>
                  <a:close/>
                  <a:moveTo>
                    <a:pt x="29" y="17"/>
                  </a:moveTo>
                  <a:cubicBezTo>
                    <a:pt x="29" y="13"/>
                    <a:pt x="27" y="5"/>
                    <a:pt x="18" y="5"/>
                  </a:cubicBezTo>
                  <a:cubicBezTo>
                    <a:pt x="11" y="5"/>
                    <a:pt x="8" y="12"/>
                    <a:pt x="7" y="17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1954B46E-DD17-4302-A962-8167B2C47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4473575"/>
              <a:ext cx="88900" cy="115887"/>
            </a:xfrm>
            <a:custGeom>
              <a:avLst/>
              <a:gdLst>
                <a:gd name="T0" fmla="*/ 31 w 32"/>
                <a:gd name="T1" fmla="*/ 32 h 42"/>
                <a:gd name="T2" fmla="*/ 32 w 32"/>
                <a:gd name="T3" fmla="*/ 42 h 42"/>
                <a:gd name="T4" fmla="*/ 25 w 32"/>
                <a:gd name="T5" fmla="*/ 42 h 42"/>
                <a:gd name="T6" fmla="*/ 25 w 32"/>
                <a:gd name="T7" fmla="*/ 36 h 42"/>
                <a:gd name="T8" fmla="*/ 25 w 32"/>
                <a:gd name="T9" fmla="*/ 36 h 42"/>
                <a:gd name="T10" fmla="*/ 12 w 32"/>
                <a:gd name="T11" fmla="*/ 42 h 42"/>
                <a:gd name="T12" fmla="*/ 0 w 32"/>
                <a:gd name="T13" fmla="*/ 31 h 42"/>
                <a:gd name="T14" fmla="*/ 24 w 32"/>
                <a:gd name="T15" fmla="*/ 16 h 42"/>
                <a:gd name="T16" fmla="*/ 24 w 32"/>
                <a:gd name="T17" fmla="*/ 15 h 42"/>
                <a:gd name="T18" fmla="*/ 15 w 32"/>
                <a:gd name="T19" fmla="*/ 5 h 42"/>
                <a:gd name="T20" fmla="*/ 4 w 32"/>
                <a:gd name="T21" fmla="*/ 9 h 42"/>
                <a:gd name="T22" fmla="*/ 3 w 32"/>
                <a:gd name="T23" fmla="*/ 4 h 42"/>
                <a:gd name="T24" fmla="*/ 16 w 32"/>
                <a:gd name="T25" fmla="*/ 0 h 42"/>
                <a:gd name="T26" fmla="*/ 31 w 32"/>
                <a:gd name="T27" fmla="*/ 17 h 42"/>
                <a:gd name="T28" fmla="*/ 31 w 32"/>
                <a:gd name="T29" fmla="*/ 32 h 42"/>
                <a:gd name="T30" fmla="*/ 24 w 32"/>
                <a:gd name="T31" fmla="*/ 21 h 42"/>
                <a:gd name="T32" fmla="*/ 7 w 32"/>
                <a:gd name="T33" fmla="*/ 30 h 42"/>
                <a:gd name="T34" fmla="*/ 14 w 32"/>
                <a:gd name="T35" fmla="*/ 37 h 42"/>
                <a:gd name="T36" fmla="*/ 24 w 32"/>
                <a:gd name="T37" fmla="*/ 30 h 42"/>
                <a:gd name="T38" fmla="*/ 24 w 32"/>
                <a:gd name="T39" fmla="*/ 28 h 42"/>
                <a:gd name="T40" fmla="*/ 24 w 32"/>
                <a:gd name="T4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31" y="32"/>
                  </a:moveTo>
                  <a:cubicBezTo>
                    <a:pt x="31" y="35"/>
                    <a:pt x="32" y="39"/>
                    <a:pt x="32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2" y="40"/>
                    <a:pt x="18" y="42"/>
                    <a:pt x="12" y="42"/>
                  </a:cubicBezTo>
                  <a:cubicBezTo>
                    <a:pt x="4" y="42"/>
                    <a:pt x="0" y="37"/>
                    <a:pt x="0" y="31"/>
                  </a:cubicBezTo>
                  <a:cubicBezTo>
                    <a:pt x="0" y="21"/>
                    <a:pt x="8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2"/>
                    <a:pt x="23" y="5"/>
                    <a:pt x="15" y="5"/>
                  </a:cubicBezTo>
                  <a:cubicBezTo>
                    <a:pt x="11" y="5"/>
                    <a:pt x="7" y="7"/>
                    <a:pt x="4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28" y="0"/>
                    <a:pt x="31" y="9"/>
                    <a:pt x="31" y="17"/>
                  </a:cubicBezTo>
                  <a:lnTo>
                    <a:pt x="31" y="32"/>
                  </a:lnTo>
                  <a:close/>
                  <a:moveTo>
                    <a:pt x="24" y="21"/>
                  </a:moveTo>
                  <a:cubicBezTo>
                    <a:pt x="16" y="21"/>
                    <a:pt x="7" y="22"/>
                    <a:pt x="7" y="30"/>
                  </a:cubicBezTo>
                  <a:cubicBezTo>
                    <a:pt x="7" y="35"/>
                    <a:pt x="10" y="37"/>
                    <a:pt x="14" y="37"/>
                  </a:cubicBezTo>
                  <a:cubicBezTo>
                    <a:pt x="19" y="37"/>
                    <a:pt x="23" y="34"/>
                    <a:pt x="24" y="30"/>
                  </a:cubicBezTo>
                  <a:cubicBezTo>
                    <a:pt x="24" y="29"/>
                    <a:pt x="24" y="28"/>
                    <a:pt x="24" y="28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1C7C73C1-5CC7-4DB9-96E2-826824B1F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4473575"/>
              <a:ext cx="55563" cy="115887"/>
            </a:xfrm>
            <a:custGeom>
              <a:avLst/>
              <a:gdLst>
                <a:gd name="T0" fmla="*/ 0 w 20"/>
                <a:gd name="T1" fmla="*/ 14 h 42"/>
                <a:gd name="T2" fmla="*/ 0 w 20"/>
                <a:gd name="T3" fmla="*/ 1 h 42"/>
                <a:gd name="T4" fmla="*/ 6 w 20"/>
                <a:gd name="T5" fmla="*/ 1 h 42"/>
                <a:gd name="T6" fmla="*/ 7 w 20"/>
                <a:gd name="T7" fmla="*/ 9 h 42"/>
                <a:gd name="T8" fmla="*/ 7 w 20"/>
                <a:gd name="T9" fmla="*/ 9 h 42"/>
                <a:gd name="T10" fmla="*/ 18 w 20"/>
                <a:gd name="T11" fmla="*/ 0 h 42"/>
                <a:gd name="T12" fmla="*/ 20 w 20"/>
                <a:gd name="T13" fmla="*/ 0 h 42"/>
                <a:gd name="T14" fmla="*/ 20 w 20"/>
                <a:gd name="T15" fmla="*/ 7 h 42"/>
                <a:gd name="T16" fmla="*/ 18 w 20"/>
                <a:gd name="T17" fmla="*/ 7 h 42"/>
                <a:gd name="T18" fmla="*/ 8 w 20"/>
                <a:gd name="T19" fmla="*/ 16 h 42"/>
                <a:gd name="T20" fmla="*/ 8 w 20"/>
                <a:gd name="T21" fmla="*/ 20 h 42"/>
                <a:gd name="T22" fmla="*/ 8 w 20"/>
                <a:gd name="T23" fmla="*/ 42 h 42"/>
                <a:gd name="T24" fmla="*/ 0 w 20"/>
                <a:gd name="T25" fmla="*/ 42 h 42"/>
                <a:gd name="T26" fmla="*/ 0 w 20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2">
                  <a:moveTo>
                    <a:pt x="0" y="14"/>
                  </a:moveTo>
                  <a:cubicBezTo>
                    <a:pt x="0" y="9"/>
                    <a:pt x="0" y="5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3"/>
                    <a:pt x="13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6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93295594-0BD9-420E-AB24-B7E5D444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4473575"/>
              <a:ext cx="71438" cy="115887"/>
            </a:xfrm>
            <a:custGeom>
              <a:avLst/>
              <a:gdLst>
                <a:gd name="T0" fmla="*/ 2 w 26"/>
                <a:gd name="T1" fmla="*/ 34 h 42"/>
                <a:gd name="T2" fmla="*/ 11 w 26"/>
                <a:gd name="T3" fmla="*/ 37 h 42"/>
                <a:gd name="T4" fmla="*/ 19 w 26"/>
                <a:gd name="T5" fmla="*/ 31 h 42"/>
                <a:gd name="T6" fmla="*/ 12 w 26"/>
                <a:gd name="T7" fmla="*/ 23 h 42"/>
                <a:gd name="T8" fmla="*/ 1 w 26"/>
                <a:gd name="T9" fmla="*/ 12 h 42"/>
                <a:gd name="T10" fmla="*/ 15 w 26"/>
                <a:gd name="T11" fmla="*/ 0 h 42"/>
                <a:gd name="T12" fmla="*/ 25 w 26"/>
                <a:gd name="T13" fmla="*/ 3 h 42"/>
                <a:gd name="T14" fmla="*/ 23 w 26"/>
                <a:gd name="T15" fmla="*/ 8 h 42"/>
                <a:gd name="T16" fmla="*/ 15 w 26"/>
                <a:gd name="T17" fmla="*/ 5 h 42"/>
                <a:gd name="T18" fmla="*/ 8 w 26"/>
                <a:gd name="T19" fmla="*/ 11 h 42"/>
                <a:gd name="T20" fmla="*/ 16 w 26"/>
                <a:gd name="T21" fmla="*/ 18 h 42"/>
                <a:gd name="T22" fmla="*/ 26 w 26"/>
                <a:gd name="T23" fmla="*/ 30 h 42"/>
                <a:gd name="T24" fmla="*/ 11 w 26"/>
                <a:gd name="T25" fmla="*/ 42 h 42"/>
                <a:gd name="T26" fmla="*/ 0 w 26"/>
                <a:gd name="T27" fmla="*/ 40 h 42"/>
                <a:gd name="T28" fmla="*/ 2 w 26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" y="34"/>
                  </a:moveTo>
                  <a:cubicBezTo>
                    <a:pt x="4" y="35"/>
                    <a:pt x="8" y="37"/>
                    <a:pt x="11" y="37"/>
                  </a:cubicBezTo>
                  <a:cubicBezTo>
                    <a:pt x="17" y="37"/>
                    <a:pt x="19" y="34"/>
                    <a:pt x="19" y="31"/>
                  </a:cubicBezTo>
                  <a:cubicBezTo>
                    <a:pt x="19" y="27"/>
                    <a:pt x="17" y="25"/>
                    <a:pt x="12" y="23"/>
                  </a:cubicBezTo>
                  <a:cubicBezTo>
                    <a:pt x="4" y="21"/>
                    <a:pt x="1" y="17"/>
                    <a:pt x="1" y="12"/>
                  </a:cubicBezTo>
                  <a:cubicBezTo>
                    <a:pt x="1" y="5"/>
                    <a:pt x="6" y="0"/>
                    <a:pt x="15" y="0"/>
                  </a:cubicBezTo>
                  <a:cubicBezTo>
                    <a:pt x="19" y="0"/>
                    <a:pt x="23" y="1"/>
                    <a:pt x="25" y="3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19" y="5"/>
                    <a:pt x="15" y="5"/>
                  </a:cubicBezTo>
                  <a:cubicBezTo>
                    <a:pt x="10" y="5"/>
                    <a:pt x="8" y="8"/>
                    <a:pt x="8" y="11"/>
                  </a:cubicBezTo>
                  <a:cubicBezTo>
                    <a:pt x="8" y="14"/>
                    <a:pt x="10" y="16"/>
                    <a:pt x="16" y="18"/>
                  </a:cubicBezTo>
                  <a:cubicBezTo>
                    <a:pt x="23" y="21"/>
                    <a:pt x="26" y="24"/>
                    <a:pt x="26" y="30"/>
                  </a:cubicBezTo>
                  <a:cubicBezTo>
                    <a:pt x="26" y="37"/>
                    <a:pt x="21" y="42"/>
                    <a:pt x="11" y="42"/>
                  </a:cubicBezTo>
                  <a:cubicBezTo>
                    <a:pt x="7" y="42"/>
                    <a:pt x="3" y="41"/>
                    <a:pt x="0" y="40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5AB0654C-DC44-4AC0-9C6A-EC384F16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448175"/>
              <a:ext cx="66675" cy="141287"/>
            </a:xfrm>
            <a:custGeom>
              <a:avLst/>
              <a:gdLst>
                <a:gd name="T0" fmla="*/ 14 w 24"/>
                <a:gd name="T1" fmla="*/ 0 h 51"/>
                <a:gd name="T2" fmla="*/ 14 w 24"/>
                <a:gd name="T3" fmla="*/ 10 h 51"/>
                <a:gd name="T4" fmla="*/ 24 w 24"/>
                <a:gd name="T5" fmla="*/ 10 h 51"/>
                <a:gd name="T6" fmla="*/ 24 w 24"/>
                <a:gd name="T7" fmla="*/ 15 h 51"/>
                <a:gd name="T8" fmla="*/ 14 w 24"/>
                <a:gd name="T9" fmla="*/ 15 h 51"/>
                <a:gd name="T10" fmla="*/ 14 w 24"/>
                <a:gd name="T11" fmla="*/ 37 h 51"/>
                <a:gd name="T12" fmla="*/ 19 w 24"/>
                <a:gd name="T13" fmla="*/ 45 h 51"/>
                <a:gd name="T14" fmla="*/ 24 w 24"/>
                <a:gd name="T15" fmla="*/ 45 h 51"/>
                <a:gd name="T16" fmla="*/ 24 w 24"/>
                <a:gd name="T17" fmla="*/ 50 h 51"/>
                <a:gd name="T18" fmla="*/ 17 w 24"/>
                <a:gd name="T19" fmla="*/ 51 h 51"/>
                <a:gd name="T20" fmla="*/ 9 w 24"/>
                <a:gd name="T21" fmla="*/ 48 h 51"/>
                <a:gd name="T22" fmla="*/ 7 w 24"/>
                <a:gd name="T23" fmla="*/ 38 h 51"/>
                <a:gd name="T24" fmla="*/ 7 w 24"/>
                <a:gd name="T25" fmla="*/ 15 h 51"/>
                <a:gd name="T26" fmla="*/ 0 w 24"/>
                <a:gd name="T27" fmla="*/ 15 h 51"/>
                <a:gd name="T28" fmla="*/ 0 w 24"/>
                <a:gd name="T29" fmla="*/ 10 h 51"/>
                <a:gd name="T30" fmla="*/ 7 w 24"/>
                <a:gd name="T31" fmla="*/ 10 h 51"/>
                <a:gd name="T32" fmla="*/ 7 w 24"/>
                <a:gd name="T33" fmla="*/ 2 h 51"/>
                <a:gd name="T34" fmla="*/ 14 w 24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1">
                  <a:moveTo>
                    <a:pt x="14" y="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2"/>
                    <a:pt x="15" y="45"/>
                    <a:pt x="19" y="45"/>
                  </a:cubicBezTo>
                  <a:cubicBezTo>
                    <a:pt x="21" y="45"/>
                    <a:pt x="23" y="45"/>
                    <a:pt x="24" y="45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0" y="51"/>
                    <a:pt x="17" y="51"/>
                  </a:cubicBezTo>
                  <a:cubicBezTo>
                    <a:pt x="14" y="51"/>
                    <a:pt x="11" y="50"/>
                    <a:pt x="9" y="48"/>
                  </a:cubicBezTo>
                  <a:cubicBezTo>
                    <a:pt x="7" y="46"/>
                    <a:pt x="7" y="42"/>
                    <a:pt x="7" y="3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6E2DD66D-8526-4A92-8EC8-73F3D401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50" y="4473575"/>
              <a:ext cx="57150" cy="115887"/>
            </a:xfrm>
            <a:custGeom>
              <a:avLst/>
              <a:gdLst>
                <a:gd name="T0" fmla="*/ 1 w 21"/>
                <a:gd name="T1" fmla="*/ 14 h 42"/>
                <a:gd name="T2" fmla="*/ 0 w 21"/>
                <a:gd name="T3" fmla="*/ 1 h 42"/>
                <a:gd name="T4" fmla="*/ 7 w 21"/>
                <a:gd name="T5" fmla="*/ 1 h 42"/>
                <a:gd name="T6" fmla="*/ 7 w 21"/>
                <a:gd name="T7" fmla="*/ 9 h 42"/>
                <a:gd name="T8" fmla="*/ 7 w 21"/>
                <a:gd name="T9" fmla="*/ 9 h 42"/>
                <a:gd name="T10" fmla="*/ 19 w 21"/>
                <a:gd name="T11" fmla="*/ 0 h 42"/>
                <a:gd name="T12" fmla="*/ 21 w 21"/>
                <a:gd name="T13" fmla="*/ 0 h 42"/>
                <a:gd name="T14" fmla="*/ 21 w 21"/>
                <a:gd name="T15" fmla="*/ 7 h 42"/>
                <a:gd name="T16" fmla="*/ 18 w 21"/>
                <a:gd name="T17" fmla="*/ 7 h 42"/>
                <a:gd name="T18" fmla="*/ 8 w 21"/>
                <a:gd name="T19" fmla="*/ 16 h 42"/>
                <a:gd name="T20" fmla="*/ 8 w 21"/>
                <a:gd name="T21" fmla="*/ 20 h 42"/>
                <a:gd name="T22" fmla="*/ 8 w 21"/>
                <a:gd name="T23" fmla="*/ 42 h 42"/>
                <a:gd name="T24" fmla="*/ 1 w 21"/>
                <a:gd name="T25" fmla="*/ 42 h 42"/>
                <a:gd name="T26" fmla="*/ 1 w 21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42">
                  <a:moveTo>
                    <a:pt x="1" y="14"/>
                  </a:moveTo>
                  <a:cubicBezTo>
                    <a:pt x="1" y="9"/>
                    <a:pt x="1" y="5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3"/>
                    <a:pt x="14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6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" y="42"/>
                    <a:pt x="1" y="42"/>
                    <a:pt x="1" y="42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CCD92B4E-CF20-4F23-9FD4-78BB971F8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613" y="4473575"/>
              <a:ext cx="88900" cy="115887"/>
            </a:xfrm>
            <a:custGeom>
              <a:avLst/>
              <a:gdLst>
                <a:gd name="T0" fmla="*/ 31 w 32"/>
                <a:gd name="T1" fmla="*/ 32 h 42"/>
                <a:gd name="T2" fmla="*/ 32 w 32"/>
                <a:gd name="T3" fmla="*/ 42 h 42"/>
                <a:gd name="T4" fmla="*/ 25 w 32"/>
                <a:gd name="T5" fmla="*/ 42 h 42"/>
                <a:gd name="T6" fmla="*/ 25 w 32"/>
                <a:gd name="T7" fmla="*/ 36 h 42"/>
                <a:gd name="T8" fmla="*/ 24 w 32"/>
                <a:gd name="T9" fmla="*/ 36 h 42"/>
                <a:gd name="T10" fmla="*/ 12 w 32"/>
                <a:gd name="T11" fmla="*/ 42 h 42"/>
                <a:gd name="T12" fmla="*/ 0 w 32"/>
                <a:gd name="T13" fmla="*/ 31 h 42"/>
                <a:gd name="T14" fmla="*/ 24 w 32"/>
                <a:gd name="T15" fmla="*/ 16 h 42"/>
                <a:gd name="T16" fmla="*/ 24 w 32"/>
                <a:gd name="T17" fmla="*/ 15 h 42"/>
                <a:gd name="T18" fmla="*/ 15 w 32"/>
                <a:gd name="T19" fmla="*/ 5 h 42"/>
                <a:gd name="T20" fmla="*/ 4 w 32"/>
                <a:gd name="T21" fmla="*/ 9 h 42"/>
                <a:gd name="T22" fmla="*/ 2 w 32"/>
                <a:gd name="T23" fmla="*/ 4 h 42"/>
                <a:gd name="T24" fmla="*/ 16 w 32"/>
                <a:gd name="T25" fmla="*/ 0 h 42"/>
                <a:gd name="T26" fmla="*/ 31 w 32"/>
                <a:gd name="T27" fmla="*/ 17 h 42"/>
                <a:gd name="T28" fmla="*/ 31 w 32"/>
                <a:gd name="T29" fmla="*/ 32 h 42"/>
                <a:gd name="T30" fmla="*/ 24 w 32"/>
                <a:gd name="T31" fmla="*/ 21 h 42"/>
                <a:gd name="T32" fmla="*/ 7 w 32"/>
                <a:gd name="T33" fmla="*/ 30 h 42"/>
                <a:gd name="T34" fmla="*/ 14 w 32"/>
                <a:gd name="T35" fmla="*/ 37 h 42"/>
                <a:gd name="T36" fmla="*/ 24 w 32"/>
                <a:gd name="T37" fmla="*/ 30 h 42"/>
                <a:gd name="T38" fmla="*/ 24 w 32"/>
                <a:gd name="T39" fmla="*/ 28 h 42"/>
                <a:gd name="T40" fmla="*/ 24 w 32"/>
                <a:gd name="T4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31" y="32"/>
                  </a:moveTo>
                  <a:cubicBezTo>
                    <a:pt x="31" y="35"/>
                    <a:pt x="31" y="39"/>
                    <a:pt x="32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40"/>
                    <a:pt x="18" y="42"/>
                    <a:pt x="12" y="42"/>
                  </a:cubicBezTo>
                  <a:cubicBezTo>
                    <a:pt x="4" y="42"/>
                    <a:pt x="0" y="37"/>
                    <a:pt x="0" y="31"/>
                  </a:cubicBezTo>
                  <a:cubicBezTo>
                    <a:pt x="0" y="21"/>
                    <a:pt x="8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2"/>
                    <a:pt x="23" y="5"/>
                    <a:pt x="15" y="5"/>
                  </a:cubicBezTo>
                  <a:cubicBezTo>
                    <a:pt x="11" y="5"/>
                    <a:pt x="7" y="7"/>
                    <a:pt x="4" y="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28" y="0"/>
                    <a:pt x="31" y="9"/>
                    <a:pt x="31" y="17"/>
                  </a:cubicBezTo>
                  <a:lnTo>
                    <a:pt x="31" y="32"/>
                  </a:lnTo>
                  <a:close/>
                  <a:moveTo>
                    <a:pt x="24" y="21"/>
                  </a:moveTo>
                  <a:cubicBezTo>
                    <a:pt x="16" y="21"/>
                    <a:pt x="7" y="22"/>
                    <a:pt x="7" y="30"/>
                  </a:cubicBezTo>
                  <a:cubicBezTo>
                    <a:pt x="7" y="35"/>
                    <a:pt x="10" y="37"/>
                    <a:pt x="14" y="37"/>
                  </a:cubicBezTo>
                  <a:cubicBezTo>
                    <a:pt x="19" y="37"/>
                    <a:pt x="23" y="34"/>
                    <a:pt x="24" y="30"/>
                  </a:cubicBezTo>
                  <a:cubicBezTo>
                    <a:pt x="24" y="29"/>
                    <a:pt x="24" y="28"/>
                    <a:pt x="24" y="28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4D48BF5D-EC56-46E1-9472-E3031C692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4432300"/>
              <a:ext cx="25400" cy="157162"/>
            </a:xfrm>
            <a:custGeom>
              <a:avLst/>
              <a:gdLst>
                <a:gd name="T0" fmla="*/ 9 w 9"/>
                <a:gd name="T1" fmla="*/ 4 h 57"/>
                <a:gd name="T2" fmla="*/ 5 w 9"/>
                <a:gd name="T3" fmla="*/ 9 h 57"/>
                <a:gd name="T4" fmla="*/ 0 w 9"/>
                <a:gd name="T5" fmla="*/ 4 h 57"/>
                <a:gd name="T6" fmla="*/ 5 w 9"/>
                <a:gd name="T7" fmla="*/ 0 h 57"/>
                <a:gd name="T8" fmla="*/ 9 w 9"/>
                <a:gd name="T9" fmla="*/ 4 h 57"/>
                <a:gd name="T10" fmla="*/ 1 w 9"/>
                <a:gd name="T11" fmla="*/ 57 h 57"/>
                <a:gd name="T12" fmla="*/ 1 w 9"/>
                <a:gd name="T13" fmla="*/ 16 h 57"/>
                <a:gd name="T14" fmla="*/ 9 w 9"/>
                <a:gd name="T15" fmla="*/ 16 h 57"/>
                <a:gd name="T16" fmla="*/ 9 w 9"/>
                <a:gd name="T17" fmla="*/ 57 h 57"/>
                <a:gd name="T18" fmla="*/ 1 w 9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7">
                  <a:moveTo>
                    <a:pt x="9" y="4"/>
                  </a:moveTo>
                  <a:cubicBezTo>
                    <a:pt x="9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57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57"/>
                    <a:pt x="9" y="57"/>
                    <a:pt x="9" y="57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7983224D-44E6-4DDC-B9ED-B859FEA7F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4473575"/>
              <a:ext cx="96838" cy="115887"/>
            </a:xfrm>
            <a:custGeom>
              <a:avLst/>
              <a:gdLst>
                <a:gd name="T0" fmla="*/ 0 w 35"/>
                <a:gd name="T1" fmla="*/ 12 h 42"/>
                <a:gd name="T2" fmla="*/ 0 w 35"/>
                <a:gd name="T3" fmla="*/ 1 h 42"/>
                <a:gd name="T4" fmla="*/ 6 w 35"/>
                <a:gd name="T5" fmla="*/ 1 h 42"/>
                <a:gd name="T6" fmla="*/ 7 w 35"/>
                <a:gd name="T7" fmla="*/ 8 h 42"/>
                <a:gd name="T8" fmla="*/ 7 w 35"/>
                <a:gd name="T9" fmla="*/ 8 h 42"/>
                <a:gd name="T10" fmla="*/ 20 w 35"/>
                <a:gd name="T11" fmla="*/ 0 h 42"/>
                <a:gd name="T12" fmla="*/ 35 w 35"/>
                <a:gd name="T13" fmla="*/ 17 h 42"/>
                <a:gd name="T14" fmla="*/ 35 w 35"/>
                <a:gd name="T15" fmla="*/ 42 h 42"/>
                <a:gd name="T16" fmla="*/ 27 w 35"/>
                <a:gd name="T17" fmla="*/ 42 h 42"/>
                <a:gd name="T18" fmla="*/ 27 w 35"/>
                <a:gd name="T19" fmla="*/ 18 h 42"/>
                <a:gd name="T20" fmla="*/ 18 w 35"/>
                <a:gd name="T21" fmla="*/ 6 h 42"/>
                <a:gd name="T22" fmla="*/ 8 w 35"/>
                <a:gd name="T23" fmla="*/ 14 h 42"/>
                <a:gd name="T24" fmla="*/ 7 w 35"/>
                <a:gd name="T25" fmla="*/ 17 h 42"/>
                <a:gd name="T26" fmla="*/ 7 w 35"/>
                <a:gd name="T27" fmla="*/ 42 h 42"/>
                <a:gd name="T28" fmla="*/ 0 w 35"/>
                <a:gd name="T29" fmla="*/ 42 h 42"/>
                <a:gd name="T30" fmla="*/ 0 w 35"/>
                <a:gd name="T3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2">
                  <a:moveTo>
                    <a:pt x="0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3" y="0"/>
                    <a:pt x="20" y="0"/>
                  </a:cubicBezTo>
                  <a:cubicBezTo>
                    <a:pt x="26" y="0"/>
                    <a:pt x="35" y="3"/>
                    <a:pt x="35" y="1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2"/>
                    <a:pt x="25" y="6"/>
                    <a:pt x="18" y="6"/>
                  </a:cubicBezTo>
                  <a:cubicBezTo>
                    <a:pt x="13" y="6"/>
                    <a:pt x="9" y="10"/>
                    <a:pt x="8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05796828-0BAB-48F0-934C-8B413797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4754563"/>
              <a:ext cx="55563" cy="112712"/>
            </a:xfrm>
            <a:custGeom>
              <a:avLst/>
              <a:gdLst>
                <a:gd name="T0" fmla="*/ 0 w 20"/>
                <a:gd name="T1" fmla="*/ 13 h 41"/>
                <a:gd name="T2" fmla="*/ 0 w 20"/>
                <a:gd name="T3" fmla="*/ 1 h 41"/>
                <a:gd name="T4" fmla="*/ 6 w 20"/>
                <a:gd name="T5" fmla="*/ 1 h 41"/>
                <a:gd name="T6" fmla="*/ 7 w 20"/>
                <a:gd name="T7" fmla="*/ 9 h 41"/>
                <a:gd name="T8" fmla="*/ 7 w 20"/>
                <a:gd name="T9" fmla="*/ 9 h 41"/>
                <a:gd name="T10" fmla="*/ 18 w 20"/>
                <a:gd name="T11" fmla="*/ 0 h 41"/>
                <a:gd name="T12" fmla="*/ 20 w 20"/>
                <a:gd name="T13" fmla="*/ 0 h 41"/>
                <a:gd name="T14" fmla="*/ 20 w 20"/>
                <a:gd name="T15" fmla="*/ 7 h 41"/>
                <a:gd name="T16" fmla="*/ 18 w 20"/>
                <a:gd name="T17" fmla="*/ 7 h 41"/>
                <a:gd name="T18" fmla="*/ 8 w 20"/>
                <a:gd name="T19" fmla="*/ 16 h 41"/>
                <a:gd name="T20" fmla="*/ 8 w 20"/>
                <a:gd name="T21" fmla="*/ 20 h 41"/>
                <a:gd name="T22" fmla="*/ 8 w 20"/>
                <a:gd name="T23" fmla="*/ 41 h 41"/>
                <a:gd name="T24" fmla="*/ 0 w 20"/>
                <a:gd name="T25" fmla="*/ 41 h 41"/>
                <a:gd name="T26" fmla="*/ 0 w 20"/>
                <a:gd name="T2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1">
                  <a:moveTo>
                    <a:pt x="0" y="13"/>
                  </a:moveTo>
                  <a:cubicBezTo>
                    <a:pt x="0" y="9"/>
                    <a:pt x="0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3"/>
                    <a:pt x="13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6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4C6A693B-5D81-4950-8230-82C02CBF4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125" y="4754563"/>
              <a:ext cx="111125" cy="115887"/>
            </a:xfrm>
            <a:custGeom>
              <a:avLst/>
              <a:gdLst>
                <a:gd name="T0" fmla="*/ 40 w 40"/>
                <a:gd name="T1" fmla="*/ 21 h 42"/>
                <a:gd name="T2" fmla="*/ 20 w 40"/>
                <a:gd name="T3" fmla="*/ 42 h 42"/>
                <a:gd name="T4" fmla="*/ 0 w 40"/>
                <a:gd name="T5" fmla="*/ 21 h 42"/>
                <a:gd name="T6" fmla="*/ 20 w 40"/>
                <a:gd name="T7" fmla="*/ 0 h 42"/>
                <a:gd name="T8" fmla="*/ 40 w 40"/>
                <a:gd name="T9" fmla="*/ 21 h 42"/>
                <a:gd name="T10" fmla="*/ 8 w 40"/>
                <a:gd name="T11" fmla="*/ 21 h 42"/>
                <a:gd name="T12" fmla="*/ 20 w 40"/>
                <a:gd name="T13" fmla="*/ 37 h 42"/>
                <a:gd name="T14" fmla="*/ 32 w 40"/>
                <a:gd name="T15" fmla="*/ 21 h 42"/>
                <a:gd name="T16" fmla="*/ 20 w 40"/>
                <a:gd name="T17" fmla="*/ 5 h 42"/>
                <a:gd name="T18" fmla="*/ 8 w 40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0" y="21"/>
                  </a:moveTo>
                  <a:cubicBezTo>
                    <a:pt x="40" y="36"/>
                    <a:pt x="29" y="42"/>
                    <a:pt x="20" y="42"/>
                  </a:cubicBezTo>
                  <a:cubicBezTo>
                    <a:pt x="9" y="42"/>
                    <a:pt x="0" y="34"/>
                    <a:pt x="0" y="21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2" y="0"/>
                    <a:pt x="40" y="8"/>
                    <a:pt x="40" y="21"/>
                  </a:cubicBezTo>
                  <a:close/>
                  <a:moveTo>
                    <a:pt x="8" y="21"/>
                  </a:moveTo>
                  <a:cubicBezTo>
                    <a:pt x="8" y="30"/>
                    <a:pt x="13" y="37"/>
                    <a:pt x="20" y="37"/>
                  </a:cubicBezTo>
                  <a:cubicBezTo>
                    <a:pt x="27" y="37"/>
                    <a:pt x="32" y="30"/>
                    <a:pt x="32" y="21"/>
                  </a:cubicBezTo>
                  <a:cubicBezTo>
                    <a:pt x="32" y="14"/>
                    <a:pt x="29" y="5"/>
                    <a:pt x="20" y="5"/>
                  </a:cubicBezTo>
                  <a:cubicBezTo>
                    <a:pt x="11" y="5"/>
                    <a:pt x="8" y="13"/>
                    <a:pt x="8" y="2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D47904B3-505A-4D15-8096-92389B9FF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5" y="4754563"/>
              <a:ext cx="74613" cy="115887"/>
            </a:xfrm>
            <a:custGeom>
              <a:avLst/>
              <a:gdLst>
                <a:gd name="T0" fmla="*/ 2 w 27"/>
                <a:gd name="T1" fmla="*/ 34 h 42"/>
                <a:gd name="T2" fmla="*/ 12 w 27"/>
                <a:gd name="T3" fmla="*/ 37 h 42"/>
                <a:gd name="T4" fmla="*/ 20 w 27"/>
                <a:gd name="T5" fmla="*/ 31 h 42"/>
                <a:gd name="T6" fmla="*/ 12 w 27"/>
                <a:gd name="T7" fmla="*/ 23 h 42"/>
                <a:gd name="T8" fmla="*/ 1 w 27"/>
                <a:gd name="T9" fmla="*/ 12 h 42"/>
                <a:gd name="T10" fmla="*/ 15 w 27"/>
                <a:gd name="T11" fmla="*/ 0 h 42"/>
                <a:gd name="T12" fmla="*/ 25 w 27"/>
                <a:gd name="T13" fmla="*/ 2 h 42"/>
                <a:gd name="T14" fmla="*/ 24 w 27"/>
                <a:gd name="T15" fmla="*/ 8 h 42"/>
                <a:gd name="T16" fmla="*/ 15 w 27"/>
                <a:gd name="T17" fmla="*/ 5 h 42"/>
                <a:gd name="T18" fmla="*/ 9 w 27"/>
                <a:gd name="T19" fmla="*/ 11 h 42"/>
                <a:gd name="T20" fmla="*/ 16 w 27"/>
                <a:gd name="T21" fmla="*/ 18 h 42"/>
                <a:gd name="T22" fmla="*/ 27 w 27"/>
                <a:gd name="T23" fmla="*/ 30 h 42"/>
                <a:gd name="T24" fmla="*/ 12 w 27"/>
                <a:gd name="T25" fmla="*/ 42 h 42"/>
                <a:gd name="T26" fmla="*/ 0 w 27"/>
                <a:gd name="T27" fmla="*/ 39 h 42"/>
                <a:gd name="T28" fmla="*/ 2 w 27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2">
                  <a:moveTo>
                    <a:pt x="2" y="34"/>
                  </a:moveTo>
                  <a:cubicBezTo>
                    <a:pt x="4" y="35"/>
                    <a:pt x="8" y="37"/>
                    <a:pt x="12" y="37"/>
                  </a:cubicBezTo>
                  <a:cubicBezTo>
                    <a:pt x="17" y="37"/>
                    <a:pt x="20" y="34"/>
                    <a:pt x="20" y="31"/>
                  </a:cubicBezTo>
                  <a:cubicBezTo>
                    <a:pt x="20" y="27"/>
                    <a:pt x="18" y="25"/>
                    <a:pt x="12" y="23"/>
                  </a:cubicBezTo>
                  <a:cubicBezTo>
                    <a:pt x="5" y="21"/>
                    <a:pt x="1" y="17"/>
                    <a:pt x="1" y="12"/>
                  </a:cubicBezTo>
                  <a:cubicBezTo>
                    <a:pt x="1" y="5"/>
                    <a:pt x="7" y="0"/>
                    <a:pt x="15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7"/>
                    <a:pt x="19" y="5"/>
                    <a:pt x="15" y="5"/>
                  </a:cubicBezTo>
                  <a:cubicBezTo>
                    <a:pt x="11" y="5"/>
                    <a:pt x="9" y="8"/>
                    <a:pt x="9" y="11"/>
                  </a:cubicBezTo>
                  <a:cubicBezTo>
                    <a:pt x="9" y="14"/>
                    <a:pt x="11" y="16"/>
                    <a:pt x="16" y="18"/>
                  </a:cubicBezTo>
                  <a:cubicBezTo>
                    <a:pt x="23" y="20"/>
                    <a:pt x="27" y="24"/>
                    <a:pt x="27" y="30"/>
                  </a:cubicBezTo>
                  <a:cubicBezTo>
                    <a:pt x="27" y="37"/>
                    <a:pt x="21" y="42"/>
                    <a:pt x="12" y="42"/>
                  </a:cubicBezTo>
                  <a:cubicBezTo>
                    <a:pt x="7" y="42"/>
                    <a:pt x="3" y="41"/>
                    <a:pt x="0" y="39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2AF20539-91C7-4592-AAB6-1C9122592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6200" y="4754563"/>
              <a:ext cx="100013" cy="115887"/>
            </a:xfrm>
            <a:custGeom>
              <a:avLst/>
              <a:gdLst>
                <a:gd name="T0" fmla="*/ 7 w 36"/>
                <a:gd name="T1" fmla="*/ 22 h 42"/>
                <a:gd name="T2" fmla="*/ 21 w 36"/>
                <a:gd name="T3" fmla="*/ 36 h 42"/>
                <a:gd name="T4" fmla="*/ 33 w 36"/>
                <a:gd name="T5" fmla="*/ 34 h 42"/>
                <a:gd name="T6" fmla="*/ 34 w 36"/>
                <a:gd name="T7" fmla="*/ 40 h 42"/>
                <a:gd name="T8" fmla="*/ 20 w 36"/>
                <a:gd name="T9" fmla="*/ 42 h 42"/>
                <a:gd name="T10" fmla="*/ 0 w 36"/>
                <a:gd name="T11" fmla="*/ 22 h 42"/>
                <a:gd name="T12" fmla="*/ 19 w 36"/>
                <a:gd name="T13" fmla="*/ 0 h 42"/>
                <a:gd name="T14" fmla="*/ 36 w 36"/>
                <a:gd name="T15" fmla="*/ 19 h 42"/>
                <a:gd name="T16" fmla="*/ 36 w 36"/>
                <a:gd name="T17" fmla="*/ 22 h 42"/>
                <a:gd name="T18" fmla="*/ 7 w 36"/>
                <a:gd name="T19" fmla="*/ 22 h 42"/>
                <a:gd name="T20" fmla="*/ 29 w 36"/>
                <a:gd name="T21" fmla="*/ 17 h 42"/>
                <a:gd name="T22" fmla="*/ 19 w 36"/>
                <a:gd name="T23" fmla="*/ 5 h 42"/>
                <a:gd name="T24" fmla="*/ 8 w 36"/>
                <a:gd name="T25" fmla="*/ 17 h 42"/>
                <a:gd name="T26" fmla="*/ 29 w 36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2">
                  <a:moveTo>
                    <a:pt x="7" y="22"/>
                  </a:moveTo>
                  <a:cubicBezTo>
                    <a:pt x="8" y="32"/>
                    <a:pt x="14" y="36"/>
                    <a:pt x="21" y="36"/>
                  </a:cubicBezTo>
                  <a:cubicBezTo>
                    <a:pt x="27" y="36"/>
                    <a:pt x="30" y="36"/>
                    <a:pt x="33" y="3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1" y="41"/>
                    <a:pt x="27" y="42"/>
                    <a:pt x="20" y="42"/>
                  </a:cubicBezTo>
                  <a:cubicBezTo>
                    <a:pt x="8" y="42"/>
                    <a:pt x="0" y="34"/>
                    <a:pt x="0" y="22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3" y="0"/>
                    <a:pt x="36" y="11"/>
                    <a:pt x="36" y="19"/>
                  </a:cubicBezTo>
                  <a:cubicBezTo>
                    <a:pt x="36" y="20"/>
                    <a:pt x="36" y="21"/>
                    <a:pt x="36" y="22"/>
                  </a:cubicBezTo>
                  <a:lnTo>
                    <a:pt x="7" y="22"/>
                  </a:lnTo>
                  <a:close/>
                  <a:moveTo>
                    <a:pt x="29" y="17"/>
                  </a:moveTo>
                  <a:cubicBezTo>
                    <a:pt x="29" y="12"/>
                    <a:pt x="27" y="5"/>
                    <a:pt x="19" y="5"/>
                  </a:cubicBezTo>
                  <a:cubicBezTo>
                    <a:pt x="11" y="5"/>
                    <a:pt x="8" y="12"/>
                    <a:pt x="8" y="17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D99B92EE-481D-4066-8AE7-99022B63F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4729163"/>
              <a:ext cx="66675" cy="141287"/>
            </a:xfrm>
            <a:custGeom>
              <a:avLst/>
              <a:gdLst>
                <a:gd name="T0" fmla="*/ 13 w 24"/>
                <a:gd name="T1" fmla="*/ 0 h 51"/>
                <a:gd name="T2" fmla="*/ 13 w 24"/>
                <a:gd name="T3" fmla="*/ 10 h 51"/>
                <a:gd name="T4" fmla="*/ 24 w 24"/>
                <a:gd name="T5" fmla="*/ 10 h 51"/>
                <a:gd name="T6" fmla="*/ 24 w 24"/>
                <a:gd name="T7" fmla="*/ 15 h 51"/>
                <a:gd name="T8" fmla="*/ 13 w 24"/>
                <a:gd name="T9" fmla="*/ 15 h 51"/>
                <a:gd name="T10" fmla="*/ 13 w 24"/>
                <a:gd name="T11" fmla="*/ 37 h 51"/>
                <a:gd name="T12" fmla="*/ 19 w 24"/>
                <a:gd name="T13" fmla="*/ 45 h 51"/>
                <a:gd name="T14" fmla="*/ 23 w 24"/>
                <a:gd name="T15" fmla="*/ 45 h 51"/>
                <a:gd name="T16" fmla="*/ 23 w 24"/>
                <a:gd name="T17" fmla="*/ 50 h 51"/>
                <a:gd name="T18" fmla="*/ 17 w 24"/>
                <a:gd name="T19" fmla="*/ 51 h 51"/>
                <a:gd name="T20" fmla="*/ 9 w 24"/>
                <a:gd name="T21" fmla="*/ 48 h 51"/>
                <a:gd name="T22" fmla="*/ 6 w 24"/>
                <a:gd name="T23" fmla="*/ 37 h 51"/>
                <a:gd name="T24" fmla="*/ 6 w 24"/>
                <a:gd name="T25" fmla="*/ 15 h 51"/>
                <a:gd name="T26" fmla="*/ 0 w 24"/>
                <a:gd name="T27" fmla="*/ 15 h 51"/>
                <a:gd name="T28" fmla="*/ 0 w 24"/>
                <a:gd name="T29" fmla="*/ 10 h 51"/>
                <a:gd name="T30" fmla="*/ 6 w 24"/>
                <a:gd name="T31" fmla="*/ 10 h 51"/>
                <a:gd name="T32" fmla="*/ 6 w 24"/>
                <a:gd name="T33" fmla="*/ 2 h 51"/>
                <a:gd name="T34" fmla="*/ 13 w 24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1"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2"/>
                    <a:pt x="15" y="45"/>
                    <a:pt x="19" y="45"/>
                  </a:cubicBezTo>
                  <a:cubicBezTo>
                    <a:pt x="21" y="45"/>
                    <a:pt x="22" y="45"/>
                    <a:pt x="23" y="45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2" y="51"/>
                    <a:pt x="20" y="51"/>
                    <a:pt x="17" y="51"/>
                  </a:cubicBezTo>
                  <a:cubicBezTo>
                    <a:pt x="13" y="51"/>
                    <a:pt x="11" y="50"/>
                    <a:pt x="9" y="48"/>
                  </a:cubicBezTo>
                  <a:cubicBezTo>
                    <a:pt x="7" y="46"/>
                    <a:pt x="6" y="42"/>
                    <a:pt x="6" y="3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C31E327C-7FD4-4251-B0F2-D13A4E7B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4729163"/>
              <a:ext cx="65088" cy="141287"/>
            </a:xfrm>
            <a:custGeom>
              <a:avLst/>
              <a:gdLst>
                <a:gd name="T0" fmla="*/ 13 w 24"/>
                <a:gd name="T1" fmla="*/ 0 h 51"/>
                <a:gd name="T2" fmla="*/ 13 w 24"/>
                <a:gd name="T3" fmla="*/ 10 h 51"/>
                <a:gd name="T4" fmla="*/ 24 w 24"/>
                <a:gd name="T5" fmla="*/ 10 h 51"/>
                <a:gd name="T6" fmla="*/ 24 w 24"/>
                <a:gd name="T7" fmla="*/ 15 h 51"/>
                <a:gd name="T8" fmla="*/ 13 w 24"/>
                <a:gd name="T9" fmla="*/ 15 h 51"/>
                <a:gd name="T10" fmla="*/ 13 w 24"/>
                <a:gd name="T11" fmla="*/ 37 h 51"/>
                <a:gd name="T12" fmla="*/ 19 w 24"/>
                <a:gd name="T13" fmla="*/ 45 h 51"/>
                <a:gd name="T14" fmla="*/ 23 w 24"/>
                <a:gd name="T15" fmla="*/ 45 h 51"/>
                <a:gd name="T16" fmla="*/ 23 w 24"/>
                <a:gd name="T17" fmla="*/ 50 h 51"/>
                <a:gd name="T18" fmla="*/ 17 w 24"/>
                <a:gd name="T19" fmla="*/ 51 h 51"/>
                <a:gd name="T20" fmla="*/ 9 w 24"/>
                <a:gd name="T21" fmla="*/ 48 h 51"/>
                <a:gd name="T22" fmla="*/ 6 w 24"/>
                <a:gd name="T23" fmla="*/ 37 h 51"/>
                <a:gd name="T24" fmla="*/ 6 w 24"/>
                <a:gd name="T25" fmla="*/ 15 h 51"/>
                <a:gd name="T26" fmla="*/ 0 w 24"/>
                <a:gd name="T27" fmla="*/ 15 h 51"/>
                <a:gd name="T28" fmla="*/ 0 w 24"/>
                <a:gd name="T29" fmla="*/ 10 h 51"/>
                <a:gd name="T30" fmla="*/ 6 w 24"/>
                <a:gd name="T31" fmla="*/ 10 h 51"/>
                <a:gd name="T32" fmla="*/ 6 w 24"/>
                <a:gd name="T33" fmla="*/ 2 h 51"/>
                <a:gd name="T34" fmla="*/ 13 w 24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1"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2"/>
                    <a:pt x="15" y="45"/>
                    <a:pt x="19" y="45"/>
                  </a:cubicBezTo>
                  <a:cubicBezTo>
                    <a:pt x="21" y="45"/>
                    <a:pt x="22" y="45"/>
                    <a:pt x="23" y="45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2" y="51"/>
                    <a:pt x="20" y="51"/>
                    <a:pt x="17" y="51"/>
                  </a:cubicBezTo>
                  <a:cubicBezTo>
                    <a:pt x="13" y="51"/>
                    <a:pt x="11" y="50"/>
                    <a:pt x="9" y="48"/>
                  </a:cubicBezTo>
                  <a:cubicBezTo>
                    <a:pt x="7" y="46"/>
                    <a:pt x="6" y="42"/>
                    <a:pt x="6" y="3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6A1D1BC9-AA18-4D8C-8470-77B0000BD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4754563"/>
              <a:ext cx="96838" cy="115887"/>
            </a:xfrm>
            <a:custGeom>
              <a:avLst/>
              <a:gdLst>
                <a:gd name="T0" fmla="*/ 7 w 35"/>
                <a:gd name="T1" fmla="*/ 22 h 42"/>
                <a:gd name="T2" fmla="*/ 21 w 35"/>
                <a:gd name="T3" fmla="*/ 36 h 42"/>
                <a:gd name="T4" fmla="*/ 32 w 35"/>
                <a:gd name="T5" fmla="*/ 34 h 42"/>
                <a:gd name="T6" fmla="*/ 33 w 35"/>
                <a:gd name="T7" fmla="*/ 40 h 42"/>
                <a:gd name="T8" fmla="*/ 20 w 35"/>
                <a:gd name="T9" fmla="*/ 42 h 42"/>
                <a:gd name="T10" fmla="*/ 0 w 35"/>
                <a:gd name="T11" fmla="*/ 22 h 42"/>
                <a:gd name="T12" fmla="*/ 19 w 35"/>
                <a:gd name="T13" fmla="*/ 0 h 42"/>
                <a:gd name="T14" fmla="*/ 35 w 35"/>
                <a:gd name="T15" fmla="*/ 19 h 42"/>
                <a:gd name="T16" fmla="*/ 35 w 35"/>
                <a:gd name="T17" fmla="*/ 22 h 42"/>
                <a:gd name="T18" fmla="*/ 7 w 35"/>
                <a:gd name="T19" fmla="*/ 22 h 42"/>
                <a:gd name="T20" fmla="*/ 28 w 35"/>
                <a:gd name="T21" fmla="*/ 17 h 42"/>
                <a:gd name="T22" fmla="*/ 18 w 35"/>
                <a:gd name="T23" fmla="*/ 5 h 42"/>
                <a:gd name="T24" fmla="*/ 7 w 35"/>
                <a:gd name="T25" fmla="*/ 17 h 42"/>
                <a:gd name="T26" fmla="*/ 28 w 35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7" y="22"/>
                  </a:moveTo>
                  <a:cubicBezTo>
                    <a:pt x="7" y="32"/>
                    <a:pt x="13" y="36"/>
                    <a:pt x="21" y="36"/>
                  </a:cubicBezTo>
                  <a:cubicBezTo>
                    <a:pt x="26" y="36"/>
                    <a:pt x="29" y="36"/>
                    <a:pt x="32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26" y="42"/>
                    <a:pt x="20" y="42"/>
                  </a:cubicBezTo>
                  <a:cubicBezTo>
                    <a:pt x="7" y="42"/>
                    <a:pt x="0" y="34"/>
                    <a:pt x="0" y="22"/>
                  </a:cubicBezTo>
                  <a:cubicBezTo>
                    <a:pt x="0" y="9"/>
                    <a:pt x="7" y="0"/>
                    <a:pt x="19" y="0"/>
                  </a:cubicBezTo>
                  <a:cubicBezTo>
                    <a:pt x="32" y="0"/>
                    <a:pt x="35" y="11"/>
                    <a:pt x="35" y="19"/>
                  </a:cubicBezTo>
                  <a:cubicBezTo>
                    <a:pt x="35" y="20"/>
                    <a:pt x="35" y="21"/>
                    <a:pt x="35" y="22"/>
                  </a:cubicBezTo>
                  <a:lnTo>
                    <a:pt x="7" y="22"/>
                  </a:lnTo>
                  <a:close/>
                  <a:moveTo>
                    <a:pt x="28" y="17"/>
                  </a:moveTo>
                  <a:cubicBezTo>
                    <a:pt x="28" y="12"/>
                    <a:pt x="26" y="5"/>
                    <a:pt x="18" y="5"/>
                  </a:cubicBezTo>
                  <a:cubicBezTo>
                    <a:pt x="11" y="5"/>
                    <a:pt x="7" y="12"/>
                    <a:pt x="7" y="17"/>
                  </a:cubicBezTo>
                  <a:lnTo>
                    <a:pt x="28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C37D0A77-5834-4EE3-B8C3-B4F180F8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4754563"/>
              <a:ext cx="71438" cy="115887"/>
            </a:xfrm>
            <a:custGeom>
              <a:avLst/>
              <a:gdLst>
                <a:gd name="T0" fmla="*/ 2 w 26"/>
                <a:gd name="T1" fmla="*/ 34 h 42"/>
                <a:gd name="T2" fmla="*/ 11 w 26"/>
                <a:gd name="T3" fmla="*/ 37 h 42"/>
                <a:gd name="T4" fmla="*/ 19 w 26"/>
                <a:gd name="T5" fmla="*/ 31 h 42"/>
                <a:gd name="T6" fmla="*/ 12 w 26"/>
                <a:gd name="T7" fmla="*/ 23 h 42"/>
                <a:gd name="T8" fmla="*/ 1 w 26"/>
                <a:gd name="T9" fmla="*/ 12 h 42"/>
                <a:gd name="T10" fmla="*/ 15 w 26"/>
                <a:gd name="T11" fmla="*/ 0 h 42"/>
                <a:gd name="T12" fmla="*/ 25 w 26"/>
                <a:gd name="T13" fmla="*/ 2 h 42"/>
                <a:gd name="T14" fmla="*/ 23 w 26"/>
                <a:gd name="T15" fmla="*/ 8 h 42"/>
                <a:gd name="T16" fmla="*/ 15 w 26"/>
                <a:gd name="T17" fmla="*/ 5 h 42"/>
                <a:gd name="T18" fmla="*/ 8 w 26"/>
                <a:gd name="T19" fmla="*/ 11 h 42"/>
                <a:gd name="T20" fmla="*/ 16 w 26"/>
                <a:gd name="T21" fmla="*/ 18 h 42"/>
                <a:gd name="T22" fmla="*/ 26 w 26"/>
                <a:gd name="T23" fmla="*/ 30 h 42"/>
                <a:gd name="T24" fmla="*/ 11 w 26"/>
                <a:gd name="T25" fmla="*/ 42 h 42"/>
                <a:gd name="T26" fmla="*/ 0 w 26"/>
                <a:gd name="T27" fmla="*/ 39 h 42"/>
                <a:gd name="T28" fmla="*/ 2 w 26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" y="34"/>
                  </a:moveTo>
                  <a:cubicBezTo>
                    <a:pt x="4" y="35"/>
                    <a:pt x="8" y="37"/>
                    <a:pt x="11" y="37"/>
                  </a:cubicBezTo>
                  <a:cubicBezTo>
                    <a:pt x="17" y="37"/>
                    <a:pt x="19" y="34"/>
                    <a:pt x="19" y="31"/>
                  </a:cubicBezTo>
                  <a:cubicBezTo>
                    <a:pt x="19" y="27"/>
                    <a:pt x="17" y="25"/>
                    <a:pt x="12" y="23"/>
                  </a:cubicBezTo>
                  <a:cubicBezTo>
                    <a:pt x="4" y="21"/>
                    <a:pt x="1" y="17"/>
                    <a:pt x="1" y="12"/>
                  </a:cubicBezTo>
                  <a:cubicBezTo>
                    <a:pt x="1" y="5"/>
                    <a:pt x="6" y="0"/>
                    <a:pt x="15" y="0"/>
                  </a:cubicBezTo>
                  <a:cubicBezTo>
                    <a:pt x="19" y="0"/>
                    <a:pt x="23" y="1"/>
                    <a:pt x="25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19" y="5"/>
                    <a:pt x="15" y="5"/>
                  </a:cubicBezTo>
                  <a:cubicBezTo>
                    <a:pt x="10" y="5"/>
                    <a:pt x="8" y="8"/>
                    <a:pt x="8" y="11"/>
                  </a:cubicBezTo>
                  <a:cubicBezTo>
                    <a:pt x="8" y="14"/>
                    <a:pt x="10" y="16"/>
                    <a:pt x="16" y="18"/>
                  </a:cubicBezTo>
                  <a:cubicBezTo>
                    <a:pt x="23" y="20"/>
                    <a:pt x="26" y="24"/>
                    <a:pt x="26" y="30"/>
                  </a:cubicBezTo>
                  <a:cubicBezTo>
                    <a:pt x="26" y="37"/>
                    <a:pt x="21" y="42"/>
                    <a:pt x="11" y="42"/>
                  </a:cubicBezTo>
                  <a:cubicBezTo>
                    <a:pt x="7" y="42"/>
                    <a:pt x="3" y="41"/>
                    <a:pt x="0" y="39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B7E6299-C292-4341-B29A-1AD3DCE59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675" y="3862388"/>
              <a:ext cx="107950" cy="166687"/>
            </a:xfrm>
            <a:custGeom>
              <a:avLst/>
              <a:gdLst>
                <a:gd name="T0" fmla="*/ 0 w 39"/>
                <a:gd name="T1" fmla="*/ 0 h 60"/>
                <a:gd name="T2" fmla="*/ 7 w 39"/>
                <a:gd name="T3" fmla="*/ 0 h 60"/>
                <a:gd name="T4" fmla="*/ 7 w 39"/>
                <a:gd name="T5" fmla="*/ 25 h 60"/>
                <a:gd name="T6" fmla="*/ 7 w 39"/>
                <a:gd name="T7" fmla="*/ 25 h 60"/>
                <a:gd name="T8" fmla="*/ 21 w 39"/>
                <a:gd name="T9" fmla="*/ 18 h 60"/>
                <a:gd name="T10" fmla="*/ 39 w 39"/>
                <a:gd name="T11" fmla="*/ 38 h 60"/>
                <a:gd name="T12" fmla="*/ 20 w 39"/>
                <a:gd name="T13" fmla="*/ 60 h 60"/>
                <a:gd name="T14" fmla="*/ 7 w 39"/>
                <a:gd name="T15" fmla="*/ 53 h 60"/>
                <a:gd name="T16" fmla="*/ 6 w 39"/>
                <a:gd name="T17" fmla="*/ 53 h 60"/>
                <a:gd name="T18" fmla="*/ 6 w 39"/>
                <a:gd name="T19" fmla="*/ 59 h 60"/>
                <a:gd name="T20" fmla="*/ 0 w 39"/>
                <a:gd name="T21" fmla="*/ 59 h 60"/>
                <a:gd name="T22" fmla="*/ 0 w 39"/>
                <a:gd name="T23" fmla="*/ 49 h 60"/>
                <a:gd name="T24" fmla="*/ 0 w 39"/>
                <a:gd name="T25" fmla="*/ 0 h 60"/>
                <a:gd name="T26" fmla="*/ 7 w 39"/>
                <a:gd name="T27" fmla="*/ 43 h 60"/>
                <a:gd name="T28" fmla="*/ 8 w 39"/>
                <a:gd name="T29" fmla="*/ 46 h 60"/>
                <a:gd name="T30" fmla="*/ 19 w 39"/>
                <a:gd name="T31" fmla="*/ 54 h 60"/>
                <a:gd name="T32" fmla="*/ 31 w 39"/>
                <a:gd name="T33" fmla="*/ 39 h 60"/>
                <a:gd name="T34" fmla="*/ 19 w 39"/>
                <a:gd name="T35" fmla="*/ 24 h 60"/>
                <a:gd name="T36" fmla="*/ 8 w 39"/>
                <a:gd name="T37" fmla="*/ 33 h 60"/>
                <a:gd name="T38" fmla="*/ 7 w 39"/>
                <a:gd name="T39" fmla="*/ 36 h 60"/>
                <a:gd name="T40" fmla="*/ 7 w 39"/>
                <a:gd name="T4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60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0" y="21"/>
                    <a:pt x="15" y="18"/>
                    <a:pt x="21" y="18"/>
                  </a:cubicBezTo>
                  <a:cubicBezTo>
                    <a:pt x="31" y="18"/>
                    <a:pt x="39" y="26"/>
                    <a:pt x="39" y="38"/>
                  </a:cubicBezTo>
                  <a:cubicBezTo>
                    <a:pt x="39" y="53"/>
                    <a:pt x="29" y="60"/>
                    <a:pt x="20" y="60"/>
                  </a:cubicBezTo>
                  <a:cubicBezTo>
                    <a:pt x="14" y="60"/>
                    <a:pt x="10" y="58"/>
                    <a:pt x="7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6"/>
                    <a:pt x="0" y="52"/>
                    <a:pt x="0" y="49"/>
                  </a:cubicBezTo>
                  <a:lnTo>
                    <a:pt x="0" y="0"/>
                  </a:lnTo>
                  <a:close/>
                  <a:moveTo>
                    <a:pt x="7" y="43"/>
                  </a:moveTo>
                  <a:cubicBezTo>
                    <a:pt x="7" y="44"/>
                    <a:pt x="7" y="45"/>
                    <a:pt x="8" y="46"/>
                  </a:cubicBezTo>
                  <a:cubicBezTo>
                    <a:pt x="9" y="51"/>
                    <a:pt x="13" y="54"/>
                    <a:pt x="19" y="54"/>
                  </a:cubicBezTo>
                  <a:cubicBezTo>
                    <a:pt x="27" y="54"/>
                    <a:pt x="31" y="48"/>
                    <a:pt x="31" y="39"/>
                  </a:cubicBezTo>
                  <a:cubicBezTo>
                    <a:pt x="31" y="30"/>
                    <a:pt x="27" y="24"/>
                    <a:pt x="19" y="24"/>
                  </a:cubicBezTo>
                  <a:cubicBezTo>
                    <a:pt x="14" y="24"/>
                    <a:pt x="9" y="27"/>
                    <a:pt x="8" y="33"/>
                  </a:cubicBezTo>
                  <a:cubicBezTo>
                    <a:pt x="7" y="33"/>
                    <a:pt x="7" y="35"/>
                    <a:pt x="7" y="36"/>
                  </a:cubicBezTo>
                  <a:lnTo>
                    <a:pt x="7" y="4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904B295-B533-4668-B020-C07439EE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3914775"/>
              <a:ext cx="93663" cy="114300"/>
            </a:xfrm>
            <a:custGeom>
              <a:avLst/>
              <a:gdLst>
                <a:gd name="T0" fmla="*/ 34 w 34"/>
                <a:gd name="T1" fmla="*/ 29 h 41"/>
                <a:gd name="T2" fmla="*/ 34 w 34"/>
                <a:gd name="T3" fmla="*/ 40 h 41"/>
                <a:gd name="T4" fmla="*/ 28 w 34"/>
                <a:gd name="T5" fmla="*/ 40 h 41"/>
                <a:gd name="T6" fmla="*/ 27 w 34"/>
                <a:gd name="T7" fmla="*/ 34 h 41"/>
                <a:gd name="T8" fmla="*/ 27 w 34"/>
                <a:gd name="T9" fmla="*/ 34 h 41"/>
                <a:gd name="T10" fmla="*/ 14 w 34"/>
                <a:gd name="T11" fmla="*/ 41 h 41"/>
                <a:gd name="T12" fmla="*/ 0 w 34"/>
                <a:gd name="T13" fmla="*/ 23 h 41"/>
                <a:gd name="T14" fmla="*/ 0 w 34"/>
                <a:gd name="T15" fmla="*/ 0 h 41"/>
                <a:gd name="T16" fmla="*/ 7 w 34"/>
                <a:gd name="T17" fmla="*/ 0 h 41"/>
                <a:gd name="T18" fmla="*/ 7 w 34"/>
                <a:gd name="T19" fmla="*/ 22 h 41"/>
                <a:gd name="T20" fmla="*/ 16 w 34"/>
                <a:gd name="T21" fmla="*/ 35 h 41"/>
                <a:gd name="T22" fmla="*/ 26 w 34"/>
                <a:gd name="T23" fmla="*/ 28 h 41"/>
                <a:gd name="T24" fmla="*/ 26 w 34"/>
                <a:gd name="T25" fmla="*/ 24 h 41"/>
                <a:gd name="T26" fmla="*/ 26 w 34"/>
                <a:gd name="T27" fmla="*/ 0 h 41"/>
                <a:gd name="T28" fmla="*/ 34 w 34"/>
                <a:gd name="T29" fmla="*/ 0 h 41"/>
                <a:gd name="T30" fmla="*/ 34 w 34"/>
                <a:gd name="T31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41">
                  <a:moveTo>
                    <a:pt x="34" y="29"/>
                  </a:moveTo>
                  <a:cubicBezTo>
                    <a:pt x="34" y="33"/>
                    <a:pt x="34" y="37"/>
                    <a:pt x="34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7"/>
                    <a:pt x="21" y="41"/>
                    <a:pt x="14" y="41"/>
                  </a:cubicBezTo>
                  <a:cubicBezTo>
                    <a:pt x="7" y="41"/>
                    <a:pt x="0" y="38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30"/>
                    <a:pt x="9" y="35"/>
                    <a:pt x="16" y="35"/>
                  </a:cubicBezTo>
                  <a:cubicBezTo>
                    <a:pt x="21" y="35"/>
                    <a:pt x="24" y="32"/>
                    <a:pt x="26" y="28"/>
                  </a:cubicBezTo>
                  <a:cubicBezTo>
                    <a:pt x="26" y="27"/>
                    <a:pt x="26" y="26"/>
                    <a:pt x="26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2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E12EA792-E2D7-4152-A1FB-7D06012A1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3911600"/>
              <a:ext cx="74613" cy="117475"/>
            </a:xfrm>
            <a:custGeom>
              <a:avLst/>
              <a:gdLst>
                <a:gd name="T0" fmla="*/ 2 w 27"/>
                <a:gd name="T1" fmla="*/ 34 h 42"/>
                <a:gd name="T2" fmla="*/ 12 w 27"/>
                <a:gd name="T3" fmla="*/ 37 h 42"/>
                <a:gd name="T4" fmla="*/ 20 w 27"/>
                <a:gd name="T5" fmla="*/ 31 h 42"/>
                <a:gd name="T6" fmla="*/ 12 w 27"/>
                <a:gd name="T7" fmla="*/ 23 h 42"/>
                <a:gd name="T8" fmla="*/ 1 w 27"/>
                <a:gd name="T9" fmla="*/ 12 h 42"/>
                <a:gd name="T10" fmla="*/ 15 w 27"/>
                <a:gd name="T11" fmla="*/ 0 h 42"/>
                <a:gd name="T12" fmla="*/ 25 w 27"/>
                <a:gd name="T13" fmla="*/ 2 h 42"/>
                <a:gd name="T14" fmla="*/ 24 w 27"/>
                <a:gd name="T15" fmla="*/ 8 h 42"/>
                <a:gd name="T16" fmla="*/ 15 w 27"/>
                <a:gd name="T17" fmla="*/ 5 h 42"/>
                <a:gd name="T18" fmla="*/ 9 w 27"/>
                <a:gd name="T19" fmla="*/ 11 h 42"/>
                <a:gd name="T20" fmla="*/ 16 w 27"/>
                <a:gd name="T21" fmla="*/ 18 h 42"/>
                <a:gd name="T22" fmla="*/ 27 w 27"/>
                <a:gd name="T23" fmla="*/ 30 h 42"/>
                <a:gd name="T24" fmla="*/ 12 w 27"/>
                <a:gd name="T25" fmla="*/ 42 h 42"/>
                <a:gd name="T26" fmla="*/ 0 w 27"/>
                <a:gd name="T27" fmla="*/ 39 h 42"/>
                <a:gd name="T28" fmla="*/ 2 w 27"/>
                <a:gd name="T2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2">
                  <a:moveTo>
                    <a:pt x="2" y="34"/>
                  </a:moveTo>
                  <a:cubicBezTo>
                    <a:pt x="4" y="35"/>
                    <a:pt x="8" y="37"/>
                    <a:pt x="12" y="37"/>
                  </a:cubicBezTo>
                  <a:cubicBezTo>
                    <a:pt x="17" y="37"/>
                    <a:pt x="20" y="34"/>
                    <a:pt x="20" y="31"/>
                  </a:cubicBezTo>
                  <a:cubicBezTo>
                    <a:pt x="20" y="27"/>
                    <a:pt x="18" y="25"/>
                    <a:pt x="12" y="23"/>
                  </a:cubicBezTo>
                  <a:cubicBezTo>
                    <a:pt x="5" y="20"/>
                    <a:pt x="1" y="17"/>
                    <a:pt x="1" y="12"/>
                  </a:cubicBezTo>
                  <a:cubicBezTo>
                    <a:pt x="1" y="5"/>
                    <a:pt x="7" y="0"/>
                    <a:pt x="15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7"/>
                    <a:pt x="19" y="5"/>
                    <a:pt x="15" y="5"/>
                  </a:cubicBezTo>
                  <a:cubicBezTo>
                    <a:pt x="11" y="5"/>
                    <a:pt x="9" y="8"/>
                    <a:pt x="9" y="11"/>
                  </a:cubicBezTo>
                  <a:cubicBezTo>
                    <a:pt x="9" y="14"/>
                    <a:pt x="11" y="16"/>
                    <a:pt x="16" y="18"/>
                  </a:cubicBezTo>
                  <a:cubicBezTo>
                    <a:pt x="23" y="20"/>
                    <a:pt x="27" y="24"/>
                    <a:pt x="27" y="30"/>
                  </a:cubicBezTo>
                  <a:cubicBezTo>
                    <a:pt x="27" y="37"/>
                    <a:pt x="21" y="42"/>
                    <a:pt x="12" y="42"/>
                  </a:cubicBezTo>
                  <a:cubicBezTo>
                    <a:pt x="7" y="42"/>
                    <a:pt x="3" y="41"/>
                    <a:pt x="0" y="39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D814AD58-ACED-499E-BC06-CC0CF345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62388"/>
              <a:ext cx="96838" cy="163512"/>
            </a:xfrm>
            <a:custGeom>
              <a:avLst/>
              <a:gdLst>
                <a:gd name="T0" fmla="*/ 0 w 35"/>
                <a:gd name="T1" fmla="*/ 0 h 59"/>
                <a:gd name="T2" fmla="*/ 8 w 35"/>
                <a:gd name="T3" fmla="*/ 0 h 59"/>
                <a:gd name="T4" fmla="*/ 8 w 35"/>
                <a:gd name="T5" fmla="*/ 25 h 59"/>
                <a:gd name="T6" fmla="*/ 8 w 35"/>
                <a:gd name="T7" fmla="*/ 25 h 59"/>
                <a:gd name="T8" fmla="*/ 13 w 35"/>
                <a:gd name="T9" fmla="*/ 20 h 59"/>
                <a:gd name="T10" fmla="*/ 21 w 35"/>
                <a:gd name="T11" fmla="*/ 18 h 59"/>
                <a:gd name="T12" fmla="*/ 35 w 35"/>
                <a:gd name="T13" fmla="*/ 35 h 59"/>
                <a:gd name="T14" fmla="*/ 35 w 35"/>
                <a:gd name="T15" fmla="*/ 59 h 59"/>
                <a:gd name="T16" fmla="*/ 28 w 35"/>
                <a:gd name="T17" fmla="*/ 59 h 59"/>
                <a:gd name="T18" fmla="*/ 28 w 35"/>
                <a:gd name="T19" fmla="*/ 36 h 59"/>
                <a:gd name="T20" fmla="*/ 18 w 35"/>
                <a:gd name="T21" fmla="*/ 24 h 59"/>
                <a:gd name="T22" fmla="*/ 8 w 35"/>
                <a:gd name="T23" fmla="*/ 31 h 59"/>
                <a:gd name="T24" fmla="*/ 8 w 35"/>
                <a:gd name="T25" fmla="*/ 35 h 59"/>
                <a:gd name="T26" fmla="*/ 8 w 35"/>
                <a:gd name="T27" fmla="*/ 59 h 59"/>
                <a:gd name="T28" fmla="*/ 0 w 35"/>
                <a:gd name="T29" fmla="*/ 59 h 59"/>
                <a:gd name="T30" fmla="*/ 0 w 35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59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1" y="21"/>
                    <a:pt x="13" y="20"/>
                  </a:cubicBezTo>
                  <a:cubicBezTo>
                    <a:pt x="15" y="18"/>
                    <a:pt x="18" y="18"/>
                    <a:pt x="21" y="18"/>
                  </a:cubicBezTo>
                  <a:cubicBezTo>
                    <a:pt x="26" y="18"/>
                    <a:pt x="35" y="21"/>
                    <a:pt x="35" y="3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29"/>
                    <a:pt x="25" y="24"/>
                    <a:pt x="18" y="24"/>
                  </a:cubicBezTo>
                  <a:cubicBezTo>
                    <a:pt x="13" y="24"/>
                    <a:pt x="10" y="27"/>
                    <a:pt x="8" y="31"/>
                  </a:cubicBezTo>
                  <a:cubicBezTo>
                    <a:pt x="8" y="32"/>
                    <a:pt x="8" y="33"/>
                    <a:pt x="8" y="3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93E72230-7014-47C1-B10C-2BDF8644F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100" y="3870325"/>
              <a:ext cx="25400" cy="155575"/>
            </a:xfrm>
            <a:custGeom>
              <a:avLst/>
              <a:gdLst>
                <a:gd name="T0" fmla="*/ 9 w 9"/>
                <a:gd name="T1" fmla="*/ 4 h 56"/>
                <a:gd name="T2" fmla="*/ 4 w 9"/>
                <a:gd name="T3" fmla="*/ 9 h 56"/>
                <a:gd name="T4" fmla="*/ 0 w 9"/>
                <a:gd name="T5" fmla="*/ 4 h 56"/>
                <a:gd name="T6" fmla="*/ 5 w 9"/>
                <a:gd name="T7" fmla="*/ 0 h 56"/>
                <a:gd name="T8" fmla="*/ 9 w 9"/>
                <a:gd name="T9" fmla="*/ 4 h 56"/>
                <a:gd name="T10" fmla="*/ 1 w 9"/>
                <a:gd name="T11" fmla="*/ 56 h 56"/>
                <a:gd name="T12" fmla="*/ 1 w 9"/>
                <a:gd name="T13" fmla="*/ 16 h 56"/>
                <a:gd name="T14" fmla="*/ 8 w 9"/>
                <a:gd name="T15" fmla="*/ 16 h 56"/>
                <a:gd name="T16" fmla="*/ 8 w 9"/>
                <a:gd name="T17" fmla="*/ 56 h 56"/>
                <a:gd name="T18" fmla="*/ 1 w 9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6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1" y="5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56"/>
                    <a:pt x="8" y="56"/>
                    <a:pt x="8" y="56"/>
                  </a:cubicBezTo>
                  <a:lnTo>
                    <a:pt x="1" y="5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26F70BCA-20FD-47D1-9326-EFF5B352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911600"/>
              <a:ext cx="98425" cy="114300"/>
            </a:xfrm>
            <a:custGeom>
              <a:avLst/>
              <a:gdLst>
                <a:gd name="T0" fmla="*/ 1 w 35"/>
                <a:gd name="T1" fmla="*/ 12 h 41"/>
                <a:gd name="T2" fmla="*/ 0 w 35"/>
                <a:gd name="T3" fmla="*/ 1 h 41"/>
                <a:gd name="T4" fmla="*/ 7 w 35"/>
                <a:gd name="T5" fmla="*/ 1 h 41"/>
                <a:gd name="T6" fmla="*/ 7 w 35"/>
                <a:gd name="T7" fmla="*/ 7 h 41"/>
                <a:gd name="T8" fmla="*/ 7 w 35"/>
                <a:gd name="T9" fmla="*/ 7 h 41"/>
                <a:gd name="T10" fmla="*/ 21 w 35"/>
                <a:gd name="T11" fmla="*/ 0 h 41"/>
                <a:gd name="T12" fmla="*/ 35 w 35"/>
                <a:gd name="T13" fmla="*/ 17 h 41"/>
                <a:gd name="T14" fmla="*/ 35 w 35"/>
                <a:gd name="T15" fmla="*/ 41 h 41"/>
                <a:gd name="T16" fmla="*/ 28 w 35"/>
                <a:gd name="T17" fmla="*/ 41 h 41"/>
                <a:gd name="T18" fmla="*/ 28 w 35"/>
                <a:gd name="T19" fmla="*/ 18 h 41"/>
                <a:gd name="T20" fmla="*/ 18 w 35"/>
                <a:gd name="T21" fmla="*/ 6 h 41"/>
                <a:gd name="T22" fmla="*/ 9 w 35"/>
                <a:gd name="T23" fmla="*/ 13 h 41"/>
                <a:gd name="T24" fmla="*/ 8 w 35"/>
                <a:gd name="T25" fmla="*/ 17 h 41"/>
                <a:gd name="T26" fmla="*/ 8 w 35"/>
                <a:gd name="T27" fmla="*/ 41 h 41"/>
                <a:gd name="T28" fmla="*/ 1 w 35"/>
                <a:gd name="T29" fmla="*/ 41 h 41"/>
                <a:gd name="T30" fmla="*/ 1 w 35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1">
                  <a:moveTo>
                    <a:pt x="1" y="12"/>
                  </a:moveTo>
                  <a:cubicBezTo>
                    <a:pt x="1" y="7"/>
                    <a:pt x="1" y="4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21" y="0"/>
                  </a:cubicBezTo>
                  <a:cubicBezTo>
                    <a:pt x="26" y="0"/>
                    <a:pt x="35" y="3"/>
                    <a:pt x="35" y="1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1"/>
                    <a:pt x="25" y="6"/>
                    <a:pt x="18" y="6"/>
                  </a:cubicBezTo>
                  <a:cubicBezTo>
                    <a:pt x="14" y="6"/>
                    <a:pt x="10" y="9"/>
                    <a:pt x="9" y="13"/>
                  </a:cubicBezTo>
                  <a:cubicBezTo>
                    <a:pt x="8" y="14"/>
                    <a:pt x="8" y="15"/>
                    <a:pt x="8" y="17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E342F707-5525-4ADD-8F9F-EBCF9C370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1900" y="3911600"/>
              <a:ext cx="106363" cy="165100"/>
            </a:xfrm>
            <a:custGeom>
              <a:avLst/>
              <a:gdLst>
                <a:gd name="T0" fmla="*/ 38 w 38"/>
                <a:gd name="T1" fmla="*/ 35 h 59"/>
                <a:gd name="T2" fmla="*/ 32 w 38"/>
                <a:gd name="T3" fmla="*/ 54 h 59"/>
                <a:gd name="T4" fmla="*/ 17 w 38"/>
                <a:gd name="T5" fmla="*/ 59 h 59"/>
                <a:gd name="T6" fmla="*/ 4 w 38"/>
                <a:gd name="T7" fmla="*/ 55 h 59"/>
                <a:gd name="T8" fmla="*/ 6 w 38"/>
                <a:gd name="T9" fmla="*/ 50 h 59"/>
                <a:gd name="T10" fmla="*/ 18 w 38"/>
                <a:gd name="T11" fmla="*/ 53 h 59"/>
                <a:gd name="T12" fmla="*/ 31 w 38"/>
                <a:gd name="T13" fmla="*/ 39 h 59"/>
                <a:gd name="T14" fmla="*/ 31 w 38"/>
                <a:gd name="T15" fmla="*/ 34 h 59"/>
                <a:gd name="T16" fmla="*/ 31 w 38"/>
                <a:gd name="T17" fmla="*/ 34 h 59"/>
                <a:gd name="T18" fmla="*/ 18 w 38"/>
                <a:gd name="T19" fmla="*/ 41 h 59"/>
                <a:gd name="T20" fmla="*/ 0 w 38"/>
                <a:gd name="T21" fmla="*/ 21 h 59"/>
                <a:gd name="T22" fmla="*/ 19 w 38"/>
                <a:gd name="T23" fmla="*/ 0 h 59"/>
                <a:gd name="T24" fmla="*/ 31 w 38"/>
                <a:gd name="T25" fmla="*/ 7 h 59"/>
                <a:gd name="T26" fmla="*/ 32 w 38"/>
                <a:gd name="T27" fmla="*/ 7 h 59"/>
                <a:gd name="T28" fmla="*/ 32 w 38"/>
                <a:gd name="T29" fmla="*/ 1 h 59"/>
                <a:gd name="T30" fmla="*/ 38 w 38"/>
                <a:gd name="T31" fmla="*/ 1 h 59"/>
                <a:gd name="T32" fmla="*/ 38 w 38"/>
                <a:gd name="T33" fmla="*/ 12 h 59"/>
                <a:gd name="T34" fmla="*/ 38 w 38"/>
                <a:gd name="T35" fmla="*/ 35 h 59"/>
                <a:gd name="T36" fmla="*/ 31 w 38"/>
                <a:gd name="T37" fmla="*/ 17 h 59"/>
                <a:gd name="T38" fmla="*/ 30 w 38"/>
                <a:gd name="T39" fmla="*/ 13 h 59"/>
                <a:gd name="T40" fmla="*/ 20 w 38"/>
                <a:gd name="T41" fmla="*/ 5 h 59"/>
                <a:gd name="T42" fmla="*/ 8 w 38"/>
                <a:gd name="T43" fmla="*/ 21 h 59"/>
                <a:gd name="T44" fmla="*/ 20 w 38"/>
                <a:gd name="T45" fmla="*/ 35 h 59"/>
                <a:gd name="T46" fmla="*/ 30 w 38"/>
                <a:gd name="T47" fmla="*/ 28 h 59"/>
                <a:gd name="T48" fmla="*/ 31 w 38"/>
                <a:gd name="T49" fmla="*/ 24 h 59"/>
                <a:gd name="T50" fmla="*/ 31 w 38"/>
                <a:gd name="T5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9">
                  <a:moveTo>
                    <a:pt x="38" y="35"/>
                  </a:moveTo>
                  <a:cubicBezTo>
                    <a:pt x="38" y="45"/>
                    <a:pt x="36" y="50"/>
                    <a:pt x="32" y="54"/>
                  </a:cubicBezTo>
                  <a:cubicBezTo>
                    <a:pt x="28" y="57"/>
                    <a:pt x="22" y="59"/>
                    <a:pt x="17" y="59"/>
                  </a:cubicBezTo>
                  <a:cubicBezTo>
                    <a:pt x="12" y="59"/>
                    <a:pt x="7" y="58"/>
                    <a:pt x="4" y="5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8" y="51"/>
                    <a:pt x="13" y="53"/>
                    <a:pt x="18" y="53"/>
                  </a:cubicBezTo>
                  <a:cubicBezTo>
                    <a:pt x="25" y="53"/>
                    <a:pt x="31" y="49"/>
                    <a:pt x="31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8" y="38"/>
                    <a:pt x="24" y="41"/>
                    <a:pt x="18" y="41"/>
                  </a:cubicBezTo>
                  <a:cubicBezTo>
                    <a:pt x="8" y="41"/>
                    <a:pt x="0" y="32"/>
                    <a:pt x="0" y="21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26" y="0"/>
                    <a:pt x="30" y="3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3"/>
                    <a:pt x="38" y="7"/>
                    <a:pt x="38" y="12"/>
                  </a:cubicBezTo>
                  <a:lnTo>
                    <a:pt x="38" y="35"/>
                  </a:lnTo>
                  <a:close/>
                  <a:moveTo>
                    <a:pt x="31" y="17"/>
                  </a:moveTo>
                  <a:cubicBezTo>
                    <a:pt x="31" y="15"/>
                    <a:pt x="31" y="14"/>
                    <a:pt x="30" y="13"/>
                  </a:cubicBezTo>
                  <a:cubicBezTo>
                    <a:pt x="29" y="9"/>
                    <a:pt x="25" y="5"/>
                    <a:pt x="20" y="5"/>
                  </a:cubicBezTo>
                  <a:cubicBezTo>
                    <a:pt x="13" y="5"/>
                    <a:pt x="8" y="11"/>
                    <a:pt x="8" y="21"/>
                  </a:cubicBezTo>
                  <a:cubicBezTo>
                    <a:pt x="8" y="29"/>
                    <a:pt x="12" y="35"/>
                    <a:pt x="20" y="35"/>
                  </a:cubicBezTo>
                  <a:cubicBezTo>
                    <a:pt x="24" y="35"/>
                    <a:pt x="29" y="33"/>
                    <a:pt x="30" y="28"/>
                  </a:cubicBezTo>
                  <a:cubicBezTo>
                    <a:pt x="30" y="27"/>
                    <a:pt x="31" y="25"/>
                    <a:pt x="31" y="24"/>
                  </a:cubicBezTo>
                  <a:lnTo>
                    <a:pt x="31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0D3B7272-C41F-487D-B3DD-87965F5F7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192588"/>
              <a:ext cx="88900" cy="117475"/>
            </a:xfrm>
            <a:custGeom>
              <a:avLst/>
              <a:gdLst>
                <a:gd name="T0" fmla="*/ 32 w 32"/>
                <a:gd name="T1" fmla="*/ 40 h 42"/>
                <a:gd name="T2" fmla="*/ 20 w 32"/>
                <a:gd name="T3" fmla="*/ 42 h 42"/>
                <a:gd name="T4" fmla="*/ 0 w 32"/>
                <a:gd name="T5" fmla="*/ 21 h 42"/>
                <a:gd name="T6" fmla="*/ 22 w 32"/>
                <a:gd name="T7" fmla="*/ 0 h 42"/>
                <a:gd name="T8" fmla="*/ 32 w 32"/>
                <a:gd name="T9" fmla="*/ 2 h 42"/>
                <a:gd name="T10" fmla="*/ 30 w 32"/>
                <a:gd name="T11" fmla="*/ 7 h 42"/>
                <a:gd name="T12" fmla="*/ 22 w 32"/>
                <a:gd name="T13" fmla="*/ 5 h 42"/>
                <a:gd name="T14" fmla="*/ 7 w 32"/>
                <a:gd name="T15" fmla="*/ 21 h 42"/>
                <a:gd name="T16" fmla="*/ 22 w 32"/>
                <a:gd name="T17" fmla="*/ 36 h 42"/>
                <a:gd name="T18" fmla="*/ 31 w 32"/>
                <a:gd name="T19" fmla="*/ 34 h 42"/>
                <a:gd name="T20" fmla="*/ 32 w 3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32" y="40"/>
                  </a:moveTo>
                  <a:cubicBezTo>
                    <a:pt x="30" y="40"/>
                    <a:pt x="26" y="42"/>
                    <a:pt x="20" y="42"/>
                  </a:cubicBezTo>
                  <a:cubicBezTo>
                    <a:pt x="8" y="42"/>
                    <a:pt x="0" y="34"/>
                    <a:pt x="0" y="21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26" y="0"/>
                    <a:pt x="30" y="1"/>
                    <a:pt x="32" y="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6" y="5"/>
                    <a:pt x="22" y="5"/>
                  </a:cubicBezTo>
                  <a:cubicBezTo>
                    <a:pt x="13" y="5"/>
                    <a:pt x="7" y="12"/>
                    <a:pt x="7" y="21"/>
                  </a:cubicBezTo>
                  <a:cubicBezTo>
                    <a:pt x="7" y="30"/>
                    <a:pt x="14" y="36"/>
                    <a:pt x="22" y="36"/>
                  </a:cubicBezTo>
                  <a:cubicBezTo>
                    <a:pt x="26" y="36"/>
                    <a:pt x="29" y="35"/>
                    <a:pt x="31" y="34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A433340F-CDE8-458B-AC33-69CBEBA66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275" y="4192588"/>
              <a:ext cx="111125" cy="117475"/>
            </a:xfrm>
            <a:custGeom>
              <a:avLst/>
              <a:gdLst>
                <a:gd name="T0" fmla="*/ 40 w 40"/>
                <a:gd name="T1" fmla="*/ 20 h 42"/>
                <a:gd name="T2" fmla="*/ 20 w 40"/>
                <a:gd name="T3" fmla="*/ 42 h 42"/>
                <a:gd name="T4" fmla="*/ 0 w 40"/>
                <a:gd name="T5" fmla="*/ 21 h 42"/>
                <a:gd name="T6" fmla="*/ 20 w 40"/>
                <a:gd name="T7" fmla="*/ 0 h 42"/>
                <a:gd name="T8" fmla="*/ 40 w 40"/>
                <a:gd name="T9" fmla="*/ 20 h 42"/>
                <a:gd name="T10" fmla="*/ 8 w 40"/>
                <a:gd name="T11" fmla="*/ 21 h 42"/>
                <a:gd name="T12" fmla="*/ 20 w 40"/>
                <a:gd name="T13" fmla="*/ 36 h 42"/>
                <a:gd name="T14" fmla="*/ 32 w 40"/>
                <a:gd name="T15" fmla="*/ 21 h 42"/>
                <a:gd name="T16" fmla="*/ 20 w 40"/>
                <a:gd name="T17" fmla="*/ 5 h 42"/>
                <a:gd name="T18" fmla="*/ 8 w 40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0" y="20"/>
                  </a:moveTo>
                  <a:cubicBezTo>
                    <a:pt x="40" y="35"/>
                    <a:pt x="29" y="42"/>
                    <a:pt x="20" y="42"/>
                  </a:cubicBezTo>
                  <a:cubicBezTo>
                    <a:pt x="9" y="42"/>
                    <a:pt x="0" y="34"/>
                    <a:pt x="0" y="21"/>
                  </a:cubicBezTo>
                  <a:cubicBezTo>
                    <a:pt x="0" y="7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  <a:moveTo>
                    <a:pt x="8" y="21"/>
                  </a:moveTo>
                  <a:cubicBezTo>
                    <a:pt x="8" y="30"/>
                    <a:pt x="13" y="36"/>
                    <a:pt x="20" y="36"/>
                  </a:cubicBezTo>
                  <a:cubicBezTo>
                    <a:pt x="27" y="36"/>
                    <a:pt x="32" y="30"/>
                    <a:pt x="32" y="21"/>
                  </a:cubicBezTo>
                  <a:cubicBezTo>
                    <a:pt x="32" y="14"/>
                    <a:pt x="29" y="5"/>
                    <a:pt x="20" y="5"/>
                  </a:cubicBezTo>
                  <a:cubicBezTo>
                    <a:pt x="11" y="5"/>
                    <a:pt x="8" y="13"/>
                    <a:pt x="8" y="2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407B7F36-C775-48A7-9179-16952BA86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4192588"/>
              <a:ext cx="98425" cy="114300"/>
            </a:xfrm>
            <a:custGeom>
              <a:avLst/>
              <a:gdLst>
                <a:gd name="T0" fmla="*/ 0 w 35"/>
                <a:gd name="T1" fmla="*/ 11 h 41"/>
                <a:gd name="T2" fmla="*/ 0 w 35"/>
                <a:gd name="T3" fmla="*/ 0 h 41"/>
                <a:gd name="T4" fmla="*/ 6 w 35"/>
                <a:gd name="T5" fmla="*/ 0 h 41"/>
                <a:gd name="T6" fmla="*/ 7 w 35"/>
                <a:gd name="T7" fmla="*/ 7 h 41"/>
                <a:gd name="T8" fmla="*/ 7 w 35"/>
                <a:gd name="T9" fmla="*/ 7 h 41"/>
                <a:gd name="T10" fmla="*/ 20 w 35"/>
                <a:gd name="T11" fmla="*/ 0 h 41"/>
                <a:gd name="T12" fmla="*/ 35 w 35"/>
                <a:gd name="T13" fmla="*/ 17 h 41"/>
                <a:gd name="T14" fmla="*/ 35 w 35"/>
                <a:gd name="T15" fmla="*/ 41 h 41"/>
                <a:gd name="T16" fmla="*/ 27 w 35"/>
                <a:gd name="T17" fmla="*/ 41 h 41"/>
                <a:gd name="T18" fmla="*/ 27 w 35"/>
                <a:gd name="T19" fmla="*/ 18 h 41"/>
                <a:gd name="T20" fmla="*/ 18 w 35"/>
                <a:gd name="T21" fmla="*/ 6 h 41"/>
                <a:gd name="T22" fmla="*/ 8 w 35"/>
                <a:gd name="T23" fmla="*/ 13 h 41"/>
                <a:gd name="T24" fmla="*/ 8 w 35"/>
                <a:gd name="T25" fmla="*/ 17 h 41"/>
                <a:gd name="T26" fmla="*/ 8 w 35"/>
                <a:gd name="T27" fmla="*/ 41 h 41"/>
                <a:gd name="T28" fmla="*/ 0 w 35"/>
                <a:gd name="T29" fmla="*/ 41 h 41"/>
                <a:gd name="T30" fmla="*/ 0 w 35"/>
                <a:gd name="T3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6" y="0"/>
                    <a:pt x="35" y="3"/>
                    <a:pt x="35" y="1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5" y="6"/>
                    <a:pt x="18" y="6"/>
                  </a:cubicBezTo>
                  <a:cubicBezTo>
                    <a:pt x="13" y="6"/>
                    <a:pt x="9" y="9"/>
                    <a:pt x="8" y="13"/>
                  </a:cubicBezTo>
                  <a:cubicBezTo>
                    <a:pt x="8" y="14"/>
                    <a:pt x="8" y="15"/>
                    <a:pt x="8" y="17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A952E841-C0DC-44BB-B5B7-4708F79A6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167188"/>
              <a:ext cx="66675" cy="142875"/>
            </a:xfrm>
            <a:custGeom>
              <a:avLst/>
              <a:gdLst>
                <a:gd name="T0" fmla="*/ 13 w 24"/>
                <a:gd name="T1" fmla="*/ 0 h 51"/>
                <a:gd name="T2" fmla="*/ 13 w 24"/>
                <a:gd name="T3" fmla="*/ 9 h 51"/>
                <a:gd name="T4" fmla="*/ 24 w 24"/>
                <a:gd name="T5" fmla="*/ 9 h 51"/>
                <a:gd name="T6" fmla="*/ 24 w 24"/>
                <a:gd name="T7" fmla="*/ 15 h 51"/>
                <a:gd name="T8" fmla="*/ 13 w 24"/>
                <a:gd name="T9" fmla="*/ 15 h 51"/>
                <a:gd name="T10" fmla="*/ 13 w 24"/>
                <a:gd name="T11" fmla="*/ 37 h 51"/>
                <a:gd name="T12" fmla="*/ 19 w 24"/>
                <a:gd name="T13" fmla="*/ 45 h 51"/>
                <a:gd name="T14" fmla="*/ 23 w 24"/>
                <a:gd name="T15" fmla="*/ 44 h 51"/>
                <a:gd name="T16" fmla="*/ 24 w 24"/>
                <a:gd name="T17" fmla="*/ 50 h 51"/>
                <a:gd name="T18" fmla="*/ 17 w 24"/>
                <a:gd name="T19" fmla="*/ 51 h 51"/>
                <a:gd name="T20" fmla="*/ 9 w 24"/>
                <a:gd name="T21" fmla="*/ 48 h 51"/>
                <a:gd name="T22" fmla="*/ 6 w 24"/>
                <a:gd name="T23" fmla="*/ 37 h 51"/>
                <a:gd name="T24" fmla="*/ 6 w 24"/>
                <a:gd name="T25" fmla="*/ 15 h 51"/>
                <a:gd name="T26" fmla="*/ 0 w 24"/>
                <a:gd name="T27" fmla="*/ 15 h 51"/>
                <a:gd name="T28" fmla="*/ 0 w 24"/>
                <a:gd name="T29" fmla="*/ 9 h 51"/>
                <a:gd name="T30" fmla="*/ 6 w 24"/>
                <a:gd name="T31" fmla="*/ 9 h 51"/>
                <a:gd name="T32" fmla="*/ 6 w 24"/>
                <a:gd name="T33" fmla="*/ 2 h 51"/>
                <a:gd name="T34" fmla="*/ 13 w 24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1">
                  <a:moveTo>
                    <a:pt x="13" y="0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2"/>
                    <a:pt x="15" y="45"/>
                    <a:pt x="19" y="45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50"/>
                    <a:pt x="20" y="51"/>
                    <a:pt x="17" y="51"/>
                  </a:cubicBezTo>
                  <a:cubicBezTo>
                    <a:pt x="14" y="51"/>
                    <a:pt x="11" y="50"/>
                    <a:pt x="9" y="48"/>
                  </a:cubicBezTo>
                  <a:cubicBezTo>
                    <a:pt x="7" y="46"/>
                    <a:pt x="6" y="42"/>
                    <a:pt x="6" y="3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D15B296E-3E6B-48BA-9E84-0254D3C7C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4063" y="4192588"/>
              <a:ext cx="88900" cy="117475"/>
            </a:xfrm>
            <a:custGeom>
              <a:avLst/>
              <a:gdLst>
                <a:gd name="T0" fmla="*/ 32 w 32"/>
                <a:gd name="T1" fmla="*/ 31 h 42"/>
                <a:gd name="T2" fmla="*/ 32 w 32"/>
                <a:gd name="T3" fmla="*/ 41 h 42"/>
                <a:gd name="T4" fmla="*/ 26 w 32"/>
                <a:gd name="T5" fmla="*/ 41 h 42"/>
                <a:gd name="T6" fmla="*/ 25 w 32"/>
                <a:gd name="T7" fmla="*/ 36 h 42"/>
                <a:gd name="T8" fmla="*/ 25 w 32"/>
                <a:gd name="T9" fmla="*/ 36 h 42"/>
                <a:gd name="T10" fmla="*/ 13 w 32"/>
                <a:gd name="T11" fmla="*/ 42 h 42"/>
                <a:gd name="T12" fmla="*/ 0 w 32"/>
                <a:gd name="T13" fmla="*/ 30 h 42"/>
                <a:gd name="T14" fmla="*/ 25 w 32"/>
                <a:gd name="T15" fmla="*/ 15 h 42"/>
                <a:gd name="T16" fmla="*/ 25 w 32"/>
                <a:gd name="T17" fmla="*/ 14 h 42"/>
                <a:gd name="T18" fmla="*/ 15 w 32"/>
                <a:gd name="T19" fmla="*/ 5 h 42"/>
                <a:gd name="T20" fmla="*/ 5 w 32"/>
                <a:gd name="T21" fmla="*/ 8 h 42"/>
                <a:gd name="T22" fmla="*/ 3 w 32"/>
                <a:gd name="T23" fmla="*/ 3 h 42"/>
                <a:gd name="T24" fmla="*/ 16 w 32"/>
                <a:gd name="T25" fmla="*/ 0 h 42"/>
                <a:gd name="T26" fmla="*/ 32 w 32"/>
                <a:gd name="T27" fmla="*/ 16 h 42"/>
                <a:gd name="T28" fmla="*/ 32 w 32"/>
                <a:gd name="T29" fmla="*/ 31 h 42"/>
                <a:gd name="T30" fmla="*/ 25 w 32"/>
                <a:gd name="T31" fmla="*/ 20 h 42"/>
                <a:gd name="T32" fmla="*/ 7 w 32"/>
                <a:gd name="T33" fmla="*/ 29 h 42"/>
                <a:gd name="T34" fmla="*/ 14 w 32"/>
                <a:gd name="T35" fmla="*/ 36 h 42"/>
                <a:gd name="T36" fmla="*/ 24 w 32"/>
                <a:gd name="T37" fmla="*/ 30 h 42"/>
                <a:gd name="T38" fmla="*/ 25 w 32"/>
                <a:gd name="T39" fmla="*/ 27 h 42"/>
                <a:gd name="T40" fmla="*/ 25 w 32"/>
                <a:gd name="T41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32" y="31"/>
                  </a:moveTo>
                  <a:cubicBezTo>
                    <a:pt x="32" y="35"/>
                    <a:pt x="32" y="38"/>
                    <a:pt x="32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3" y="39"/>
                    <a:pt x="18" y="42"/>
                    <a:pt x="13" y="42"/>
                  </a:cubicBezTo>
                  <a:cubicBezTo>
                    <a:pt x="4" y="42"/>
                    <a:pt x="0" y="36"/>
                    <a:pt x="0" y="30"/>
                  </a:cubicBezTo>
                  <a:cubicBezTo>
                    <a:pt x="0" y="20"/>
                    <a:pt x="9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1"/>
                    <a:pt x="24" y="5"/>
                    <a:pt x="15" y="5"/>
                  </a:cubicBezTo>
                  <a:cubicBezTo>
                    <a:pt x="11" y="5"/>
                    <a:pt x="7" y="6"/>
                    <a:pt x="5" y="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29" y="0"/>
                    <a:pt x="32" y="8"/>
                    <a:pt x="32" y="16"/>
                  </a:cubicBezTo>
                  <a:lnTo>
                    <a:pt x="32" y="31"/>
                  </a:lnTo>
                  <a:close/>
                  <a:moveTo>
                    <a:pt x="25" y="20"/>
                  </a:moveTo>
                  <a:cubicBezTo>
                    <a:pt x="17" y="20"/>
                    <a:pt x="7" y="22"/>
                    <a:pt x="7" y="29"/>
                  </a:cubicBezTo>
                  <a:cubicBezTo>
                    <a:pt x="7" y="34"/>
                    <a:pt x="11" y="36"/>
                    <a:pt x="14" y="36"/>
                  </a:cubicBezTo>
                  <a:cubicBezTo>
                    <a:pt x="20" y="36"/>
                    <a:pt x="23" y="33"/>
                    <a:pt x="24" y="30"/>
                  </a:cubicBezTo>
                  <a:cubicBezTo>
                    <a:pt x="25" y="29"/>
                    <a:pt x="25" y="28"/>
                    <a:pt x="25" y="27"/>
                  </a:cubicBezTo>
                  <a:lnTo>
                    <a:pt x="25" y="2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F1BD31FB-4309-4496-9118-AEEB4EB24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4192588"/>
              <a:ext cx="88900" cy="117475"/>
            </a:xfrm>
            <a:custGeom>
              <a:avLst/>
              <a:gdLst>
                <a:gd name="T0" fmla="*/ 32 w 32"/>
                <a:gd name="T1" fmla="*/ 40 h 42"/>
                <a:gd name="T2" fmla="*/ 20 w 32"/>
                <a:gd name="T3" fmla="*/ 42 h 42"/>
                <a:gd name="T4" fmla="*/ 0 w 32"/>
                <a:gd name="T5" fmla="*/ 21 h 42"/>
                <a:gd name="T6" fmla="*/ 22 w 32"/>
                <a:gd name="T7" fmla="*/ 0 h 42"/>
                <a:gd name="T8" fmla="*/ 32 w 32"/>
                <a:gd name="T9" fmla="*/ 2 h 42"/>
                <a:gd name="T10" fmla="*/ 30 w 32"/>
                <a:gd name="T11" fmla="*/ 7 h 42"/>
                <a:gd name="T12" fmla="*/ 22 w 32"/>
                <a:gd name="T13" fmla="*/ 5 h 42"/>
                <a:gd name="T14" fmla="*/ 7 w 32"/>
                <a:gd name="T15" fmla="*/ 21 h 42"/>
                <a:gd name="T16" fmla="*/ 21 w 32"/>
                <a:gd name="T17" fmla="*/ 36 h 42"/>
                <a:gd name="T18" fmla="*/ 31 w 32"/>
                <a:gd name="T19" fmla="*/ 34 h 42"/>
                <a:gd name="T20" fmla="*/ 32 w 3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32" y="40"/>
                  </a:moveTo>
                  <a:cubicBezTo>
                    <a:pt x="30" y="40"/>
                    <a:pt x="26" y="42"/>
                    <a:pt x="20" y="42"/>
                  </a:cubicBezTo>
                  <a:cubicBezTo>
                    <a:pt x="8" y="42"/>
                    <a:pt x="0" y="34"/>
                    <a:pt x="0" y="21"/>
                  </a:cubicBezTo>
                  <a:cubicBezTo>
                    <a:pt x="0" y="9"/>
                    <a:pt x="8" y="0"/>
                    <a:pt x="22" y="0"/>
                  </a:cubicBezTo>
                  <a:cubicBezTo>
                    <a:pt x="26" y="0"/>
                    <a:pt x="30" y="1"/>
                    <a:pt x="32" y="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6"/>
                    <a:pt x="26" y="5"/>
                    <a:pt x="22" y="5"/>
                  </a:cubicBezTo>
                  <a:cubicBezTo>
                    <a:pt x="12" y="5"/>
                    <a:pt x="7" y="12"/>
                    <a:pt x="7" y="21"/>
                  </a:cubicBezTo>
                  <a:cubicBezTo>
                    <a:pt x="7" y="30"/>
                    <a:pt x="13" y="36"/>
                    <a:pt x="21" y="36"/>
                  </a:cubicBezTo>
                  <a:cubicBezTo>
                    <a:pt x="26" y="36"/>
                    <a:pt x="28" y="35"/>
                    <a:pt x="31" y="34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99A51B0-C390-4A46-8E4F-11CFFBC2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4167188"/>
              <a:ext cx="66675" cy="142875"/>
            </a:xfrm>
            <a:custGeom>
              <a:avLst/>
              <a:gdLst>
                <a:gd name="T0" fmla="*/ 13 w 24"/>
                <a:gd name="T1" fmla="*/ 0 h 51"/>
                <a:gd name="T2" fmla="*/ 13 w 24"/>
                <a:gd name="T3" fmla="*/ 9 h 51"/>
                <a:gd name="T4" fmla="*/ 24 w 24"/>
                <a:gd name="T5" fmla="*/ 9 h 51"/>
                <a:gd name="T6" fmla="*/ 24 w 24"/>
                <a:gd name="T7" fmla="*/ 15 h 51"/>
                <a:gd name="T8" fmla="*/ 13 w 24"/>
                <a:gd name="T9" fmla="*/ 15 h 51"/>
                <a:gd name="T10" fmla="*/ 13 w 24"/>
                <a:gd name="T11" fmla="*/ 37 h 51"/>
                <a:gd name="T12" fmla="*/ 19 w 24"/>
                <a:gd name="T13" fmla="*/ 45 h 51"/>
                <a:gd name="T14" fmla="*/ 23 w 24"/>
                <a:gd name="T15" fmla="*/ 44 h 51"/>
                <a:gd name="T16" fmla="*/ 24 w 24"/>
                <a:gd name="T17" fmla="*/ 50 h 51"/>
                <a:gd name="T18" fmla="*/ 17 w 24"/>
                <a:gd name="T19" fmla="*/ 51 h 51"/>
                <a:gd name="T20" fmla="*/ 9 w 24"/>
                <a:gd name="T21" fmla="*/ 48 h 51"/>
                <a:gd name="T22" fmla="*/ 6 w 24"/>
                <a:gd name="T23" fmla="*/ 37 h 51"/>
                <a:gd name="T24" fmla="*/ 6 w 24"/>
                <a:gd name="T25" fmla="*/ 15 h 51"/>
                <a:gd name="T26" fmla="*/ 0 w 24"/>
                <a:gd name="T27" fmla="*/ 15 h 51"/>
                <a:gd name="T28" fmla="*/ 0 w 24"/>
                <a:gd name="T29" fmla="*/ 9 h 51"/>
                <a:gd name="T30" fmla="*/ 6 w 24"/>
                <a:gd name="T31" fmla="*/ 9 h 51"/>
                <a:gd name="T32" fmla="*/ 6 w 24"/>
                <a:gd name="T33" fmla="*/ 2 h 51"/>
                <a:gd name="T34" fmla="*/ 13 w 24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1">
                  <a:moveTo>
                    <a:pt x="13" y="0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2"/>
                    <a:pt x="15" y="45"/>
                    <a:pt x="19" y="45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50"/>
                    <a:pt x="20" y="51"/>
                    <a:pt x="17" y="51"/>
                  </a:cubicBezTo>
                  <a:cubicBezTo>
                    <a:pt x="14" y="51"/>
                    <a:pt x="11" y="50"/>
                    <a:pt x="9" y="48"/>
                  </a:cubicBezTo>
                  <a:cubicBezTo>
                    <a:pt x="7" y="46"/>
                    <a:pt x="6" y="42"/>
                    <a:pt x="6" y="3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08835D17-0C5C-4C1F-8D77-F4032D89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4192588"/>
              <a:ext cx="55563" cy="114300"/>
            </a:xfrm>
            <a:custGeom>
              <a:avLst/>
              <a:gdLst>
                <a:gd name="T0" fmla="*/ 0 w 20"/>
                <a:gd name="T1" fmla="*/ 13 h 41"/>
                <a:gd name="T2" fmla="*/ 0 w 20"/>
                <a:gd name="T3" fmla="*/ 0 h 41"/>
                <a:gd name="T4" fmla="*/ 6 w 20"/>
                <a:gd name="T5" fmla="*/ 0 h 41"/>
                <a:gd name="T6" fmla="*/ 7 w 20"/>
                <a:gd name="T7" fmla="*/ 8 h 41"/>
                <a:gd name="T8" fmla="*/ 7 w 20"/>
                <a:gd name="T9" fmla="*/ 8 h 41"/>
                <a:gd name="T10" fmla="*/ 18 w 20"/>
                <a:gd name="T11" fmla="*/ 0 h 41"/>
                <a:gd name="T12" fmla="*/ 20 w 20"/>
                <a:gd name="T13" fmla="*/ 0 h 41"/>
                <a:gd name="T14" fmla="*/ 20 w 20"/>
                <a:gd name="T15" fmla="*/ 7 h 41"/>
                <a:gd name="T16" fmla="*/ 18 w 20"/>
                <a:gd name="T17" fmla="*/ 6 h 41"/>
                <a:gd name="T18" fmla="*/ 8 w 20"/>
                <a:gd name="T19" fmla="*/ 16 h 41"/>
                <a:gd name="T20" fmla="*/ 8 w 20"/>
                <a:gd name="T21" fmla="*/ 19 h 41"/>
                <a:gd name="T22" fmla="*/ 8 w 20"/>
                <a:gd name="T23" fmla="*/ 41 h 41"/>
                <a:gd name="T24" fmla="*/ 0 w 20"/>
                <a:gd name="T25" fmla="*/ 41 h 41"/>
                <a:gd name="T26" fmla="*/ 0 w 20"/>
                <a:gd name="T2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1">
                  <a:moveTo>
                    <a:pt x="0" y="13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3"/>
                    <a:pt x="13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2" y="6"/>
                    <a:pt x="9" y="10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375CC865-076A-4EAC-A576-7CCDE6CFA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8" y="4192588"/>
              <a:ext cx="100013" cy="117475"/>
            </a:xfrm>
            <a:custGeom>
              <a:avLst/>
              <a:gdLst>
                <a:gd name="T0" fmla="*/ 7 w 36"/>
                <a:gd name="T1" fmla="*/ 22 h 42"/>
                <a:gd name="T2" fmla="*/ 21 w 36"/>
                <a:gd name="T3" fmla="*/ 36 h 42"/>
                <a:gd name="T4" fmla="*/ 32 w 36"/>
                <a:gd name="T5" fmla="*/ 34 h 42"/>
                <a:gd name="T6" fmla="*/ 33 w 36"/>
                <a:gd name="T7" fmla="*/ 39 h 42"/>
                <a:gd name="T8" fmla="*/ 20 w 36"/>
                <a:gd name="T9" fmla="*/ 42 h 42"/>
                <a:gd name="T10" fmla="*/ 0 w 36"/>
                <a:gd name="T11" fmla="*/ 21 h 42"/>
                <a:gd name="T12" fmla="*/ 19 w 36"/>
                <a:gd name="T13" fmla="*/ 0 h 42"/>
                <a:gd name="T14" fmla="*/ 36 w 36"/>
                <a:gd name="T15" fmla="*/ 19 h 42"/>
                <a:gd name="T16" fmla="*/ 35 w 36"/>
                <a:gd name="T17" fmla="*/ 22 h 42"/>
                <a:gd name="T18" fmla="*/ 7 w 36"/>
                <a:gd name="T19" fmla="*/ 22 h 42"/>
                <a:gd name="T20" fmla="*/ 29 w 36"/>
                <a:gd name="T21" fmla="*/ 17 h 42"/>
                <a:gd name="T22" fmla="*/ 18 w 36"/>
                <a:gd name="T23" fmla="*/ 5 h 42"/>
                <a:gd name="T24" fmla="*/ 7 w 36"/>
                <a:gd name="T25" fmla="*/ 17 h 42"/>
                <a:gd name="T26" fmla="*/ 29 w 36"/>
                <a:gd name="T2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2">
                  <a:moveTo>
                    <a:pt x="7" y="22"/>
                  </a:moveTo>
                  <a:cubicBezTo>
                    <a:pt x="7" y="32"/>
                    <a:pt x="13" y="36"/>
                    <a:pt x="21" y="36"/>
                  </a:cubicBezTo>
                  <a:cubicBezTo>
                    <a:pt x="26" y="36"/>
                    <a:pt x="29" y="35"/>
                    <a:pt x="32" y="3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1" y="40"/>
                    <a:pt x="26" y="42"/>
                    <a:pt x="20" y="42"/>
                  </a:cubicBezTo>
                  <a:cubicBezTo>
                    <a:pt x="7" y="42"/>
                    <a:pt x="0" y="34"/>
                    <a:pt x="0" y="21"/>
                  </a:cubicBezTo>
                  <a:cubicBezTo>
                    <a:pt x="0" y="9"/>
                    <a:pt x="7" y="0"/>
                    <a:pt x="19" y="0"/>
                  </a:cubicBezTo>
                  <a:cubicBezTo>
                    <a:pt x="32" y="0"/>
                    <a:pt x="36" y="11"/>
                    <a:pt x="36" y="19"/>
                  </a:cubicBezTo>
                  <a:cubicBezTo>
                    <a:pt x="36" y="20"/>
                    <a:pt x="36" y="21"/>
                    <a:pt x="35" y="22"/>
                  </a:cubicBezTo>
                  <a:lnTo>
                    <a:pt x="7" y="22"/>
                  </a:lnTo>
                  <a:close/>
                  <a:moveTo>
                    <a:pt x="29" y="17"/>
                  </a:moveTo>
                  <a:cubicBezTo>
                    <a:pt x="29" y="12"/>
                    <a:pt x="27" y="5"/>
                    <a:pt x="18" y="5"/>
                  </a:cubicBezTo>
                  <a:cubicBezTo>
                    <a:pt x="11" y="5"/>
                    <a:pt x="8" y="12"/>
                    <a:pt x="7" y="17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1281BB33-D0EE-441E-8A10-254FD9C6A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4192588"/>
              <a:ext cx="104775" cy="163512"/>
            </a:xfrm>
            <a:custGeom>
              <a:avLst/>
              <a:gdLst>
                <a:gd name="T0" fmla="*/ 38 w 38"/>
                <a:gd name="T1" fmla="*/ 35 h 59"/>
                <a:gd name="T2" fmla="*/ 32 w 38"/>
                <a:gd name="T3" fmla="*/ 54 h 59"/>
                <a:gd name="T4" fmla="*/ 17 w 38"/>
                <a:gd name="T5" fmla="*/ 59 h 59"/>
                <a:gd name="T6" fmla="*/ 3 w 38"/>
                <a:gd name="T7" fmla="*/ 55 h 59"/>
                <a:gd name="T8" fmla="*/ 5 w 38"/>
                <a:gd name="T9" fmla="*/ 49 h 59"/>
                <a:gd name="T10" fmla="*/ 17 w 38"/>
                <a:gd name="T11" fmla="*/ 53 h 59"/>
                <a:gd name="T12" fmla="*/ 30 w 38"/>
                <a:gd name="T13" fmla="*/ 38 h 59"/>
                <a:gd name="T14" fmla="*/ 30 w 38"/>
                <a:gd name="T15" fmla="*/ 34 h 59"/>
                <a:gd name="T16" fmla="*/ 30 w 38"/>
                <a:gd name="T17" fmla="*/ 34 h 59"/>
                <a:gd name="T18" fmla="*/ 17 w 38"/>
                <a:gd name="T19" fmla="*/ 41 h 59"/>
                <a:gd name="T20" fmla="*/ 0 w 38"/>
                <a:gd name="T21" fmla="*/ 21 h 59"/>
                <a:gd name="T22" fmla="*/ 18 w 38"/>
                <a:gd name="T23" fmla="*/ 0 h 59"/>
                <a:gd name="T24" fmla="*/ 31 w 38"/>
                <a:gd name="T25" fmla="*/ 6 h 59"/>
                <a:gd name="T26" fmla="*/ 31 w 38"/>
                <a:gd name="T27" fmla="*/ 6 h 59"/>
                <a:gd name="T28" fmla="*/ 31 w 38"/>
                <a:gd name="T29" fmla="*/ 0 h 59"/>
                <a:gd name="T30" fmla="*/ 38 w 38"/>
                <a:gd name="T31" fmla="*/ 0 h 59"/>
                <a:gd name="T32" fmla="*/ 38 w 38"/>
                <a:gd name="T33" fmla="*/ 11 h 59"/>
                <a:gd name="T34" fmla="*/ 38 w 38"/>
                <a:gd name="T35" fmla="*/ 35 h 59"/>
                <a:gd name="T36" fmla="*/ 30 w 38"/>
                <a:gd name="T37" fmla="*/ 16 h 59"/>
                <a:gd name="T38" fmla="*/ 30 w 38"/>
                <a:gd name="T39" fmla="*/ 13 h 59"/>
                <a:gd name="T40" fmla="*/ 19 w 38"/>
                <a:gd name="T41" fmla="*/ 5 h 59"/>
                <a:gd name="T42" fmla="*/ 7 w 38"/>
                <a:gd name="T43" fmla="*/ 21 h 59"/>
                <a:gd name="T44" fmla="*/ 19 w 38"/>
                <a:gd name="T45" fmla="*/ 35 h 59"/>
                <a:gd name="T46" fmla="*/ 30 w 38"/>
                <a:gd name="T47" fmla="*/ 28 h 59"/>
                <a:gd name="T48" fmla="*/ 30 w 38"/>
                <a:gd name="T49" fmla="*/ 24 h 59"/>
                <a:gd name="T50" fmla="*/ 30 w 38"/>
                <a:gd name="T51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9">
                  <a:moveTo>
                    <a:pt x="38" y="35"/>
                  </a:moveTo>
                  <a:cubicBezTo>
                    <a:pt x="38" y="44"/>
                    <a:pt x="36" y="50"/>
                    <a:pt x="32" y="54"/>
                  </a:cubicBezTo>
                  <a:cubicBezTo>
                    <a:pt x="28" y="57"/>
                    <a:pt x="22" y="59"/>
                    <a:pt x="17" y="59"/>
                  </a:cubicBezTo>
                  <a:cubicBezTo>
                    <a:pt x="12" y="59"/>
                    <a:pt x="7" y="57"/>
                    <a:pt x="3" y="5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8" y="51"/>
                    <a:pt x="12" y="53"/>
                    <a:pt x="17" y="53"/>
                  </a:cubicBezTo>
                  <a:cubicBezTo>
                    <a:pt x="25" y="53"/>
                    <a:pt x="30" y="49"/>
                    <a:pt x="30" y="38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8"/>
                    <a:pt x="23" y="41"/>
                    <a:pt x="17" y="41"/>
                  </a:cubicBezTo>
                  <a:cubicBezTo>
                    <a:pt x="7" y="41"/>
                    <a:pt x="0" y="32"/>
                    <a:pt x="0" y="21"/>
                  </a:cubicBezTo>
                  <a:cubicBezTo>
                    <a:pt x="0" y="7"/>
                    <a:pt x="9" y="0"/>
                    <a:pt x="18" y="0"/>
                  </a:cubicBezTo>
                  <a:cubicBezTo>
                    <a:pt x="25" y="0"/>
                    <a:pt x="29" y="3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3"/>
                    <a:pt x="38" y="7"/>
                    <a:pt x="38" y="11"/>
                  </a:cubicBezTo>
                  <a:lnTo>
                    <a:pt x="38" y="35"/>
                  </a:lnTo>
                  <a:close/>
                  <a:moveTo>
                    <a:pt x="30" y="16"/>
                  </a:moveTo>
                  <a:cubicBezTo>
                    <a:pt x="30" y="15"/>
                    <a:pt x="30" y="14"/>
                    <a:pt x="30" y="13"/>
                  </a:cubicBezTo>
                  <a:cubicBezTo>
                    <a:pt x="28" y="9"/>
                    <a:pt x="25" y="5"/>
                    <a:pt x="19" y="5"/>
                  </a:cubicBezTo>
                  <a:cubicBezTo>
                    <a:pt x="12" y="5"/>
                    <a:pt x="7" y="11"/>
                    <a:pt x="7" y="21"/>
                  </a:cubicBezTo>
                  <a:cubicBezTo>
                    <a:pt x="7" y="29"/>
                    <a:pt x="11" y="35"/>
                    <a:pt x="19" y="35"/>
                  </a:cubicBezTo>
                  <a:cubicBezTo>
                    <a:pt x="24" y="35"/>
                    <a:pt x="28" y="32"/>
                    <a:pt x="30" y="28"/>
                  </a:cubicBezTo>
                  <a:cubicBezTo>
                    <a:pt x="30" y="26"/>
                    <a:pt x="30" y="25"/>
                    <a:pt x="30" y="24"/>
                  </a:cubicBezTo>
                  <a:lnTo>
                    <a:pt x="30" y="1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D55B9378-F6FA-467C-A925-6233DCF1C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63" y="4148138"/>
              <a:ext cx="26988" cy="158750"/>
            </a:xfrm>
            <a:custGeom>
              <a:avLst/>
              <a:gdLst>
                <a:gd name="T0" fmla="*/ 10 w 10"/>
                <a:gd name="T1" fmla="*/ 5 h 57"/>
                <a:gd name="T2" fmla="*/ 5 w 10"/>
                <a:gd name="T3" fmla="*/ 9 h 57"/>
                <a:gd name="T4" fmla="*/ 0 w 10"/>
                <a:gd name="T5" fmla="*/ 5 h 57"/>
                <a:gd name="T6" fmla="*/ 5 w 10"/>
                <a:gd name="T7" fmla="*/ 0 h 57"/>
                <a:gd name="T8" fmla="*/ 10 w 10"/>
                <a:gd name="T9" fmla="*/ 5 h 57"/>
                <a:gd name="T10" fmla="*/ 1 w 10"/>
                <a:gd name="T11" fmla="*/ 57 h 57"/>
                <a:gd name="T12" fmla="*/ 1 w 10"/>
                <a:gd name="T13" fmla="*/ 16 h 57"/>
                <a:gd name="T14" fmla="*/ 9 w 10"/>
                <a:gd name="T15" fmla="*/ 16 h 57"/>
                <a:gd name="T16" fmla="*/ 9 w 10"/>
                <a:gd name="T17" fmla="*/ 57 h 57"/>
                <a:gd name="T18" fmla="*/ 1 w 1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7">
                  <a:moveTo>
                    <a:pt x="10" y="5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lose/>
                  <a:moveTo>
                    <a:pt x="1" y="57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57"/>
                    <a:pt x="9" y="57"/>
                    <a:pt x="9" y="57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3B4D1CF0-6868-4393-84EE-BC9AA5D0E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375" y="4192588"/>
              <a:ext cx="111125" cy="117475"/>
            </a:xfrm>
            <a:custGeom>
              <a:avLst/>
              <a:gdLst>
                <a:gd name="T0" fmla="*/ 40 w 40"/>
                <a:gd name="T1" fmla="*/ 20 h 42"/>
                <a:gd name="T2" fmla="*/ 19 w 40"/>
                <a:gd name="T3" fmla="*/ 42 h 42"/>
                <a:gd name="T4" fmla="*/ 0 w 40"/>
                <a:gd name="T5" fmla="*/ 21 h 42"/>
                <a:gd name="T6" fmla="*/ 20 w 40"/>
                <a:gd name="T7" fmla="*/ 0 h 42"/>
                <a:gd name="T8" fmla="*/ 40 w 40"/>
                <a:gd name="T9" fmla="*/ 20 h 42"/>
                <a:gd name="T10" fmla="*/ 8 w 40"/>
                <a:gd name="T11" fmla="*/ 21 h 42"/>
                <a:gd name="T12" fmla="*/ 20 w 40"/>
                <a:gd name="T13" fmla="*/ 36 h 42"/>
                <a:gd name="T14" fmla="*/ 32 w 40"/>
                <a:gd name="T15" fmla="*/ 21 h 42"/>
                <a:gd name="T16" fmla="*/ 20 w 40"/>
                <a:gd name="T17" fmla="*/ 5 h 42"/>
                <a:gd name="T18" fmla="*/ 8 w 40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0" y="20"/>
                  </a:moveTo>
                  <a:cubicBezTo>
                    <a:pt x="40" y="35"/>
                    <a:pt x="29" y="42"/>
                    <a:pt x="19" y="42"/>
                  </a:cubicBezTo>
                  <a:cubicBezTo>
                    <a:pt x="9" y="42"/>
                    <a:pt x="0" y="34"/>
                    <a:pt x="0" y="21"/>
                  </a:cubicBezTo>
                  <a:cubicBezTo>
                    <a:pt x="0" y="7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  <a:moveTo>
                    <a:pt x="8" y="21"/>
                  </a:moveTo>
                  <a:cubicBezTo>
                    <a:pt x="8" y="30"/>
                    <a:pt x="13" y="36"/>
                    <a:pt x="20" y="36"/>
                  </a:cubicBezTo>
                  <a:cubicBezTo>
                    <a:pt x="27" y="36"/>
                    <a:pt x="32" y="30"/>
                    <a:pt x="32" y="21"/>
                  </a:cubicBezTo>
                  <a:cubicBezTo>
                    <a:pt x="32" y="14"/>
                    <a:pt x="29" y="5"/>
                    <a:pt x="20" y="5"/>
                  </a:cubicBezTo>
                  <a:cubicBezTo>
                    <a:pt x="11" y="5"/>
                    <a:pt x="8" y="13"/>
                    <a:pt x="8" y="2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AAADB198-4930-46F1-9A0A-78E49945D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0" y="4192588"/>
              <a:ext cx="96838" cy="114300"/>
            </a:xfrm>
            <a:custGeom>
              <a:avLst/>
              <a:gdLst>
                <a:gd name="T0" fmla="*/ 0 w 35"/>
                <a:gd name="T1" fmla="*/ 11 h 41"/>
                <a:gd name="T2" fmla="*/ 0 w 35"/>
                <a:gd name="T3" fmla="*/ 0 h 41"/>
                <a:gd name="T4" fmla="*/ 6 w 35"/>
                <a:gd name="T5" fmla="*/ 0 h 41"/>
                <a:gd name="T6" fmla="*/ 7 w 35"/>
                <a:gd name="T7" fmla="*/ 7 h 41"/>
                <a:gd name="T8" fmla="*/ 7 w 35"/>
                <a:gd name="T9" fmla="*/ 7 h 41"/>
                <a:gd name="T10" fmla="*/ 20 w 35"/>
                <a:gd name="T11" fmla="*/ 0 h 41"/>
                <a:gd name="T12" fmla="*/ 35 w 35"/>
                <a:gd name="T13" fmla="*/ 17 h 41"/>
                <a:gd name="T14" fmla="*/ 35 w 35"/>
                <a:gd name="T15" fmla="*/ 41 h 41"/>
                <a:gd name="T16" fmla="*/ 27 w 35"/>
                <a:gd name="T17" fmla="*/ 41 h 41"/>
                <a:gd name="T18" fmla="*/ 27 w 35"/>
                <a:gd name="T19" fmla="*/ 18 h 41"/>
                <a:gd name="T20" fmla="*/ 18 w 35"/>
                <a:gd name="T21" fmla="*/ 6 h 41"/>
                <a:gd name="T22" fmla="*/ 8 w 35"/>
                <a:gd name="T23" fmla="*/ 13 h 41"/>
                <a:gd name="T24" fmla="*/ 7 w 35"/>
                <a:gd name="T25" fmla="*/ 17 h 41"/>
                <a:gd name="T26" fmla="*/ 7 w 35"/>
                <a:gd name="T27" fmla="*/ 41 h 41"/>
                <a:gd name="T28" fmla="*/ 0 w 35"/>
                <a:gd name="T29" fmla="*/ 41 h 41"/>
                <a:gd name="T30" fmla="*/ 0 w 35"/>
                <a:gd name="T3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6" y="0"/>
                    <a:pt x="35" y="3"/>
                    <a:pt x="35" y="1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5" y="6"/>
                    <a:pt x="18" y="6"/>
                  </a:cubicBezTo>
                  <a:cubicBezTo>
                    <a:pt x="13" y="6"/>
                    <a:pt x="9" y="9"/>
                    <a:pt x="8" y="13"/>
                  </a:cubicBezTo>
                  <a:cubicBezTo>
                    <a:pt x="8" y="14"/>
                    <a:pt x="7" y="15"/>
                    <a:pt x="7" y="1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3F91B82F-078E-47C8-A011-9300B9678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3532188"/>
              <a:ext cx="192088" cy="68262"/>
            </a:xfrm>
            <a:custGeom>
              <a:avLst/>
              <a:gdLst>
                <a:gd name="T0" fmla="*/ 5 w 69"/>
                <a:gd name="T1" fmla="*/ 24 h 25"/>
                <a:gd name="T2" fmla="*/ 66 w 69"/>
                <a:gd name="T3" fmla="*/ 9 h 25"/>
                <a:gd name="T4" fmla="*/ 69 w 69"/>
                <a:gd name="T5" fmla="*/ 4 h 25"/>
                <a:gd name="T6" fmla="*/ 64 w 69"/>
                <a:gd name="T7" fmla="*/ 1 h 25"/>
                <a:gd name="T8" fmla="*/ 3 w 69"/>
                <a:gd name="T9" fmla="*/ 16 h 25"/>
                <a:gd name="T10" fmla="*/ 0 w 69"/>
                <a:gd name="T11" fmla="*/ 21 h 25"/>
                <a:gd name="T12" fmla="*/ 5 w 6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5">
                  <a:moveTo>
                    <a:pt x="5" y="24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6"/>
                    <a:pt x="69" y="4"/>
                  </a:cubicBezTo>
                  <a:cubicBezTo>
                    <a:pt x="68" y="2"/>
                    <a:pt x="66" y="0"/>
                    <a:pt x="64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3"/>
                    <a:pt x="3" y="25"/>
                    <a:pt x="5" y="2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E7E601FF-D3A9-486A-A9E3-71492D56E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325688"/>
              <a:ext cx="195263" cy="66675"/>
            </a:xfrm>
            <a:custGeom>
              <a:avLst/>
              <a:gdLst>
                <a:gd name="T0" fmla="*/ 64 w 70"/>
                <a:gd name="T1" fmla="*/ 0 h 24"/>
                <a:gd name="T2" fmla="*/ 4 w 70"/>
                <a:gd name="T3" fmla="*/ 16 h 24"/>
                <a:gd name="T4" fmla="*/ 1 w 70"/>
                <a:gd name="T5" fmla="*/ 21 h 24"/>
                <a:gd name="T6" fmla="*/ 6 w 70"/>
                <a:gd name="T7" fmla="*/ 23 h 24"/>
                <a:gd name="T8" fmla="*/ 66 w 70"/>
                <a:gd name="T9" fmla="*/ 8 h 24"/>
                <a:gd name="T10" fmla="*/ 69 w 70"/>
                <a:gd name="T11" fmla="*/ 3 h 24"/>
                <a:gd name="T12" fmla="*/ 64 w 7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">
                  <a:moveTo>
                    <a:pt x="64" y="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1" y="21"/>
                  </a:cubicBezTo>
                  <a:cubicBezTo>
                    <a:pt x="1" y="23"/>
                    <a:pt x="4" y="24"/>
                    <a:pt x="6" y="23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9" y="7"/>
                    <a:pt x="70" y="5"/>
                    <a:pt x="69" y="3"/>
                  </a:cubicBezTo>
                  <a:cubicBezTo>
                    <a:pt x="69" y="1"/>
                    <a:pt x="67" y="0"/>
                    <a:pt x="64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0C6FD924-705E-4050-8177-4FAB0A25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170238"/>
              <a:ext cx="700088" cy="196850"/>
            </a:xfrm>
            <a:custGeom>
              <a:avLst/>
              <a:gdLst>
                <a:gd name="T0" fmla="*/ 5 w 252"/>
                <a:gd name="T1" fmla="*/ 70 h 71"/>
                <a:gd name="T2" fmla="*/ 249 w 252"/>
                <a:gd name="T3" fmla="*/ 8 h 71"/>
                <a:gd name="T4" fmla="*/ 252 w 252"/>
                <a:gd name="T5" fmla="*/ 3 h 71"/>
                <a:gd name="T6" fmla="*/ 247 w 252"/>
                <a:gd name="T7" fmla="*/ 0 h 71"/>
                <a:gd name="T8" fmla="*/ 3 w 252"/>
                <a:gd name="T9" fmla="*/ 63 h 71"/>
                <a:gd name="T10" fmla="*/ 0 w 252"/>
                <a:gd name="T11" fmla="*/ 68 h 71"/>
                <a:gd name="T12" fmla="*/ 5 w 252"/>
                <a:gd name="T13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1">
                  <a:moveTo>
                    <a:pt x="5" y="70"/>
                  </a:moveTo>
                  <a:cubicBezTo>
                    <a:pt x="249" y="8"/>
                    <a:pt x="249" y="8"/>
                    <a:pt x="249" y="8"/>
                  </a:cubicBezTo>
                  <a:cubicBezTo>
                    <a:pt x="251" y="7"/>
                    <a:pt x="252" y="5"/>
                    <a:pt x="252" y="3"/>
                  </a:cubicBezTo>
                  <a:cubicBezTo>
                    <a:pt x="251" y="1"/>
                    <a:pt x="249" y="0"/>
                    <a:pt x="247" y="0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0" y="65"/>
                    <a:pt x="0" y="68"/>
                  </a:cubicBezTo>
                  <a:cubicBezTo>
                    <a:pt x="1" y="70"/>
                    <a:pt x="3" y="71"/>
                    <a:pt x="5" y="7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D0967551-7F21-47EE-A89C-BF06527A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255838"/>
              <a:ext cx="703263" cy="198437"/>
            </a:xfrm>
            <a:custGeom>
              <a:avLst/>
              <a:gdLst>
                <a:gd name="T0" fmla="*/ 247 w 253"/>
                <a:gd name="T1" fmla="*/ 0 h 71"/>
                <a:gd name="T2" fmla="*/ 4 w 253"/>
                <a:gd name="T3" fmla="*/ 63 h 71"/>
                <a:gd name="T4" fmla="*/ 1 w 253"/>
                <a:gd name="T5" fmla="*/ 68 h 71"/>
                <a:gd name="T6" fmla="*/ 6 w 253"/>
                <a:gd name="T7" fmla="*/ 70 h 71"/>
                <a:gd name="T8" fmla="*/ 249 w 253"/>
                <a:gd name="T9" fmla="*/ 8 h 71"/>
                <a:gd name="T10" fmla="*/ 252 w 253"/>
                <a:gd name="T11" fmla="*/ 3 h 71"/>
                <a:gd name="T12" fmla="*/ 247 w 25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71">
                  <a:moveTo>
                    <a:pt x="247" y="0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5"/>
                    <a:pt x="1" y="68"/>
                  </a:cubicBezTo>
                  <a:cubicBezTo>
                    <a:pt x="1" y="70"/>
                    <a:pt x="3" y="71"/>
                    <a:pt x="6" y="70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52" y="7"/>
                    <a:pt x="253" y="5"/>
                    <a:pt x="252" y="3"/>
                  </a:cubicBezTo>
                  <a:cubicBezTo>
                    <a:pt x="252" y="1"/>
                    <a:pt x="250" y="0"/>
                    <a:pt x="247" y="0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F34BC4EC-A670-422D-9753-7E201180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2365375"/>
              <a:ext cx="508000" cy="1235075"/>
            </a:xfrm>
            <a:custGeom>
              <a:avLst/>
              <a:gdLst>
                <a:gd name="T0" fmla="*/ 123 w 183"/>
                <a:gd name="T1" fmla="*/ 445 h 445"/>
                <a:gd name="T2" fmla="*/ 132 w 183"/>
                <a:gd name="T3" fmla="*/ 443 h 445"/>
                <a:gd name="T4" fmla="*/ 141 w 183"/>
                <a:gd name="T5" fmla="*/ 439 h 445"/>
                <a:gd name="T6" fmla="*/ 150 w 183"/>
                <a:gd name="T7" fmla="*/ 433 h 445"/>
                <a:gd name="T8" fmla="*/ 157 w 183"/>
                <a:gd name="T9" fmla="*/ 425 h 445"/>
                <a:gd name="T10" fmla="*/ 163 w 183"/>
                <a:gd name="T11" fmla="*/ 415 h 445"/>
                <a:gd name="T12" fmla="*/ 169 w 183"/>
                <a:gd name="T13" fmla="*/ 404 h 445"/>
                <a:gd name="T14" fmla="*/ 174 w 183"/>
                <a:gd name="T15" fmla="*/ 391 h 445"/>
                <a:gd name="T16" fmla="*/ 178 w 183"/>
                <a:gd name="T17" fmla="*/ 376 h 445"/>
                <a:gd name="T18" fmla="*/ 180 w 183"/>
                <a:gd name="T19" fmla="*/ 361 h 445"/>
                <a:gd name="T20" fmla="*/ 182 w 183"/>
                <a:gd name="T21" fmla="*/ 344 h 445"/>
                <a:gd name="T22" fmla="*/ 183 w 183"/>
                <a:gd name="T23" fmla="*/ 326 h 445"/>
                <a:gd name="T24" fmla="*/ 183 w 183"/>
                <a:gd name="T25" fmla="*/ 307 h 445"/>
                <a:gd name="T26" fmla="*/ 182 w 183"/>
                <a:gd name="T27" fmla="*/ 288 h 445"/>
                <a:gd name="T28" fmla="*/ 181 w 183"/>
                <a:gd name="T29" fmla="*/ 268 h 445"/>
                <a:gd name="T30" fmla="*/ 178 w 183"/>
                <a:gd name="T31" fmla="*/ 247 h 445"/>
                <a:gd name="T32" fmla="*/ 174 w 183"/>
                <a:gd name="T33" fmla="*/ 227 h 445"/>
                <a:gd name="T34" fmla="*/ 170 w 183"/>
                <a:gd name="T35" fmla="*/ 206 h 445"/>
                <a:gd name="T36" fmla="*/ 164 w 183"/>
                <a:gd name="T37" fmla="*/ 186 h 445"/>
                <a:gd name="T38" fmla="*/ 158 w 183"/>
                <a:gd name="T39" fmla="*/ 165 h 445"/>
                <a:gd name="T40" fmla="*/ 151 w 183"/>
                <a:gd name="T41" fmla="*/ 146 h 445"/>
                <a:gd name="T42" fmla="*/ 144 w 183"/>
                <a:gd name="T43" fmla="*/ 127 h 445"/>
                <a:gd name="T44" fmla="*/ 135 w 183"/>
                <a:gd name="T45" fmla="*/ 109 h 445"/>
                <a:gd name="T46" fmla="*/ 127 w 183"/>
                <a:gd name="T47" fmla="*/ 91 h 445"/>
                <a:gd name="T48" fmla="*/ 118 w 183"/>
                <a:gd name="T49" fmla="*/ 75 h 445"/>
                <a:gd name="T50" fmla="*/ 108 w 183"/>
                <a:gd name="T51" fmla="*/ 60 h 445"/>
                <a:gd name="T52" fmla="*/ 98 w 183"/>
                <a:gd name="T53" fmla="*/ 47 h 445"/>
                <a:gd name="T54" fmla="*/ 88 w 183"/>
                <a:gd name="T55" fmla="*/ 35 h 445"/>
                <a:gd name="T56" fmla="*/ 78 w 183"/>
                <a:gd name="T57" fmla="*/ 25 h 445"/>
                <a:gd name="T58" fmla="*/ 68 w 183"/>
                <a:gd name="T59" fmla="*/ 16 h 445"/>
                <a:gd name="T60" fmla="*/ 57 w 183"/>
                <a:gd name="T61" fmla="*/ 9 h 445"/>
                <a:gd name="T62" fmla="*/ 47 w 183"/>
                <a:gd name="T63" fmla="*/ 4 h 445"/>
                <a:gd name="T64" fmla="*/ 37 w 183"/>
                <a:gd name="T65" fmla="*/ 1 h 445"/>
                <a:gd name="T66" fmla="*/ 27 w 183"/>
                <a:gd name="T67" fmla="*/ 0 h 445"/>
                <a:gd name="T68" fmla="*/ 17 w 183"/>
                <a:gd name="T69" fmla="*/ 1 h 445"/>
                <a:gd name="T70" fmla="*/ 8 w 183"/>
                <a:gd name="T71" fmla="*/ 5 h 445"/>
                <a:gd name="T72" fmla="*/ 2 w 183"/>
                <a:gd name="T73" fmla="*/ 8 h 445"/>
                <a:gd name="T74" fmla="*/ 6 w 183"/>
                <a:gd name="T75" fmla="*/ 15 h 445"/>
                <a:gd name="T76" fmla="*/ 19 w 183"/>
                <a:gd name="T77" fmla="*/ 9 h 445"/>
                <a:gd name="T78" fmla="*/ 35 w 183"/>
                <a:gd name="T79" fmla="*/ 9 h 445"/>
                <a:gd name="T80" fmla="*/ 53 w 183"/>
                <a:gd name="T81" fmla="*/ 16 h 445"/>
                <a:gd name="T82" fmla="*/ 72 w 183"/>
                <a:gd name="T83" fmla="*/ 31 h 445"/>
                <a:gd name="T84" fmla="*/ 92 w 183"/>
                <a:gd name="T85" fmla="*/ 52 h 445"/>
                <a:gd name="T86" fmla="*/ 111 w 183"/>
                <a:gd name="T87" fmla="*/ 79 h 445"/>
                <a:gd name="T88" fmla="*/ 128 w 183"/>
                <a:gd name="T89" fmla="*/ 112 h 445"/>
                <a:gd name="T90" fmla="*/ 144 w 183"/>
                <a:gd name="T91" fmla="*/ 148 h 445"/>
                <a:gd name="T92" fmla="*/ 156 w 183"/>
                <a:gd name="T93" fmla="*/ 188 h 445"/>
                <a:gd name="T94" fmla="*/ 166 w 183"/>
                <a:gd name="T95" fmla="*/ 228 h 445"/>
                <a:gd name="T96" fmla="*/ 173 w 183"/>
                <a:gd name="T97" fmla="*/ 269 h 445"/>
                <a:gd name="T98" fmla="*/ 175 w 183"/>
                <a:gd name="T99" fmla="*/ 307 h 445"/>
                <a:gd name="T100" fmla="*/ 174 w 183"/>
                <a:gd name="T101" fmla="*/ 343 h 445"/>
                <a:gd name="T102" fmla="*/ 170 w 183"/>
                <a:gd name="T103" fmla="*/ 374 h 445"/>
                <a:gd name="T104" fmla="*/ 162 w 183"/>
                <a:gd name="T105" fmla="*/ 400 h 445"/>
                <a:gd name="T106" fmla="*/ 151 w 183"/>
                <a:gd name="T107" fmla="*/ 420 h 445"/>
                <a:gd name="T108" fmla="*/ 138 w 183"/>
                <a:gd name="T109" fmla="*/ 432 h 445"/>
                <a:gd name="T110" fmla="*/ 122 w 183"/>
                <a:gd name="T111" fmla="*/ 437 h 445"/>
                <a:gd name="T112" fmla="*/ 111 w 183"/>
                <a:gd name="T113" fmla="*/ 4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445">
                  <a:moveTo>
                    <a:pt x="115" y="445"/>
                  </a:moveTo>
                  <a:cubicBezTo>
                    <a:pt x="123" y="445"/>
                    <a:pt x="123" y="445"/>
                    <a:pt x="123" y="445"/>
                  </a:cubicBezTo>
                  <a:cubicBezTo>
                    <a:pt x="124" y="445"/>
                    <a:pt x="124" y="445"/>
                    <a:pt x="124" y="445"/>
                  </a:cubicBezTo>
                  <a:cubicBezTo>
                    <a:pt x="132" y="443"/>
                    <a:pt x="132" y="443"/>
                    <a:pt x="132" y="443"/>
                  </a:cubicBezTo>
                  <a:cubicBezTo>
                    <a:pt x="133" y="443"/>
                    <a:pt x="133" y="443"/>
                    <a:pt x="133" y="443"/>
                  </a:cubicBezTo>
                  <a:cubicBezTo>
                    <a:pt x="141" y="439"/>
                    <a:pt x="141" y="439"/>
                    <a:pt x="141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150" y="433"/>
                    <a:pt x="150" y="433"/>
                    <a:pt x="150" y="433"/>
                  </a:cubicBezTo>
                  <a:cubicBezTo>
                    <a:pt x="150" y="432"/>
                    <a:pt x="150" y="432"/>
                    <a:pt x="150" y="432"/>
                  </a:cubicBezTo>
                  <a:cubicBezTo>
                    <a:pt x="157" y="425"/>
                    <a:pt x="157" y="425"/>
                    <a:pt x="157" y="425"/>
                  </a:cubicBezTo>
                  <a:cubicBezTo>
                    <a:pt x="157" y="424"/>
                    <a:pt x="157" y="424"/>
                    <a:pt x="157" y="424"/>
                  </a:cubicBezTo>
                  <a:cubicBezTo>
                    <a:pt x="163" y="415"/>
                    <a:pt x="163" y="415"/>
                    <a:pt x="163" y="415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69" y="404"/>
                    <a:pt x="169" y="404"/>
                    <a:pt x="169" y="404"/>
                  </a:cubicBezTo>
                  <a:cubicBezTo>
                    <a:pt x="169" y="403"/>
                    <a:pt x="169" y="403"/>
                    <a:pt x="169" y="403"/>
                  </a:cubicBezTo>
                  <a:cubicBezTo>
                    <a:pt x="174" y="391"/>
                    <a:pt x="174" y="391"/>
                    <a:pt x="174" y="391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26"/>
                    <a:pt x="183" y="326"/>
                    <a:pt x="183" y="326"/>
                  </a:cubicBezTo>
                  <a:cubicBezTo>
                    <a:pt x="183" y="326"/>
                    <a:pt x="183" y="326"/>
                    <a:pt x="183" y="326"/>
                  </a:cubicBezTo>
                  <a:cubicBezTo>
                    <a:pt x="183" y="307"/>
                    <a:pt x="183" y="307"/>
                    <a:pt x="183" y="307"/>
                  </a:cubicBezTo>
                  <a:cubicBezTo>
                    <a:pt x="183" y="307"/>
                    <a:pt x="183" y="307"/>
                    <a:pt x="183" y="307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70" y="206"/>
                    <a:pt x="170" y="206"/>
                    <a:pt x="170" y="206"/>
                  </a:cubicBezTo>
                  <a:cubicBezTo>
                    <a:pt x="170" y="206"/>
                    <a:pt x="170" y="206"/>
                    <a:pt x="170" y="206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5"/>
                    <a:pt x="4" y="16"/>
                    <a:pt x="6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62" y="208"/>
                    <a:pt x="162" y="208"/>
                    <a:pt x="162" y="208"/>
                  </a:cubicBezTo>
                  <a:cubicBezTo>
                    <a:pt x="166" y="228"/>
                    <a:pt x="166" y="228"/>
                    <a:pt x="166" y="22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3" y="269"/>
                    <a:pt x="173" y="269"/>
                    <a:pt x="173" y="26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5" y="326"/>
                    <a:pt x="175" y="326"/>
                    <a:pt x="175" y="326"/>
                  </a:cubicBezTo>
                  <a:cubicBezTo>
                    <a:pt x="174" y="343"/>
                    <a:pt x="174" y="343"/>
                    <a:pt x="174" y="343"/>
                  </a:cubicBezTo>
                  <a:cubicBezTo>
                    <a:pt x="173" y="359"/>
                    <a:pt x="173" y="359"/>
                    <a:pt x="173" y="359"/>
                  </a:cubicBezTo>
                  <a:cubicBezTo>
                    <a:pt x="170" y="374"/>
                    <a:pt x="170" y="374"/>
                    <a:pt x="170" y="374"/>
                  </a:cubicBezTo>
                  <a:cubicBezTo>
                    <a:pt x="166" y="388"/>
                    <a:pt x="166" y="388"/>
                    <a:pt x="166" y="388"/>
                  </a:cubicBezTo>
                  <a:cubicBezTo>
                    <a:pt x="162" y="400"/>
                    <a:pt x="162" y="400"/>
                    <a:pt x="162" y="400"/>
                  </a:cubicBezTo>
                  <a:cubicBezTo>
                    <a:pt x="157" y="411"/>
                    <a:pt x="157" y="411"/>
                    <a:pt x="157" y="411"/>
                  </a:cubicBezTo>
                  <a:cubicBezTo>
                    <a:pt x="151" y="420"/>
                    <a:pt x="151" y="420"/>
                    <a:pt x="151" y="420"/>
                  </a:cubicBezTo>
                  <a:cubicBezTo>
                    <a:pt x="144" y="427"/>
                    <a:pt x="144" y="427"/>
                    <a:pt x="144" y="427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22" y="437"/>
                    <a:pt x="122" y="437"/>
                    <a:pt x="122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2" y="437"/>
                    <a:pt x="111" y="439"/>
                    <a:pt x="111" y="441"/>
                  </a:cubicBezTo>
                  <a:cubicBezTo>
                    <a:pt x="111" y="444"/>
                    <a:pt x="113" y="445"/>
                    <a:pt x="115" y="445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DA7040A0-39EA-4B03-AF0A-632101C8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2322513"/>
              <a:ext cx="474663" cy="1233487"/>
            </a:xfrm>
            <a:custGeom>
              <a:avLst/>
              <a:gdLst>
                <a:gd name="T0" fmla="*/ 120 w 171"/>
                <a:gd name="T1" fmla="*/ 443 h 444"/>
                <a:gd name="T2" fmla="*/ 129 w 171"/>
                <a:gd name="T3" fmla="*/ 438 h 444"/>
                <a:gd name="T4" fmla="*/ 137 w 171"/>
                <a:gd name="T5" fmla="*/ 432 h 444"/>
                <a:gd name="T6" fmla="*/ 145 w 171"/>
                <a:gd name="T7" fmla="*/ 424 h 444"/>
                <a:gd name="T8" fmla="*/ 151 w 171"/>
                <a:gd name="T9" fmla="*/ 414 h 444"/>
                <a:gd name="T10" fmla="*/ 157 w 171"/>
                <a:gd name="T11" fmla="*/ 403 h 444"/>
                <a:gd name="T12" fmla="*/ 161 w 171"/>
                <a:gd name="T13" fmla="*/ 390 h 444"/>
                <a:gd name="T14" fmla="*/ 165 w 171"/>
                <a:gd name="T15" fmla="*/ 376 h 444"/>
                <a:gd name="T16" fmla="*/ 168 w 171"/>
                <a:gd name="T17" fmla="*/ 360 h 444"/>
                <a:gd name="T18" fmla="*/ 170 w 171"/>
                <a:gd name="T19" fmla="*/ 343 h 444"/>
                <a:gd name="T20" fmla="*/ 171 w 171"/>
                <a:gd name="T21" fmla="*/ 325 h 444"/>
                <a:gd name="T22" fmla="*/ 171 w 171"/>
                <a:gd name="T23" fmla="*/ 307 h 444"/>
                <a:gd name="T24" fmla="*/ 170 w 171"/>
                <a:gd name="T25" fmla="*/ 287 h 444"/>
                <a:gd name="T26" fmla="*/ 168 w 171"/>
                <a:gd name="T27" fmla="*/ 267 h 444"/>
                <a:gd name="T28" fmla="*/ 165 w 171"/>
                <a:gd name="T29" fmla="*/ 247 h 444"/>
                <a:gd name="T30" fmla="*/ 162 w 171"/>
                <a:gd name="T31" fmla="*/ 226 h 444"/>
                <a:gd name="T32" fmla="*/ 157 w 171"/>
                <a:gd name="T33" fmla="*/ 205 h 444"/>
                <a:gd name="T34" fmla="*/ 152 w 171"/>
                <a:gd name="T35" fmla="*/ 185 h 444"/>
                <a:gd name="T36" fmla="*/ 146 w 171"/>
                <a:gd name="T37" fmla="*/ 165 h 444"/>
                <a:gd name="T38" fmla="*/ 139 w 171"/>
                <a:gd name="T39" fmla="*/ 145 h 444"/>
                <a:gd name="T40" fmla="*/ 131 w 171"/>
                <a:gd name="T41" fmla="*/ 126 h 444"/>
                <a:gd name="T42" fmla="*/ 123 w 171"/>
                <a:gd name="T43" fmla="*/ 108 h 444"/>
                <a:gd name="T44" fmla="*/ 114 w 171"/>
                <a:gd name="T45" fmla="*/ 91 h 444"/>
                <a:gd name="T46" fmla="*/ 105 w 171"/>
                <a:gd name="T47" fmla="*/ 75 h 444"/>
                <a:gd name="T48" fmla="*/ 96 w 171"/>
                <a:gd name="T49" fmla="*/ 60 h 444"/>
                <a:gd name="T50" fmla="*/ 86 w 171"/>
                <a:gd name="T51" fmla="*/ 46 h 444"/>
                <a:gd name="T52" fmla="*/ 76 w 171"/>
                <a:gd name="T53" fmla="*/ 35 h 444"/>
                <a:gd name="T54" fmla="*/ 66 w 171"/>
                <a:gd name="T55" fmla="*/ 24 h 444"/>
                <a:gd name="T56" fmla="*/ 55 w 171"/>
                <a:gd name="T57" fmla="*/ 16 h 444"/>
                <a:gd name="T58" fmla="*/ 45 w 171"/>
                <a:gd name="T59" fmla="*/ 9 h 444"/>
                <a:gd name="T60" fmla="*/ 35 w 171"/>
                <a:gd name="T61" fmla="*/ 4 h 444"/>
                <a:gd name="T62" fmla="*/ 25 w 171"/>
                <a:gd name="T63" fmla="*/ 1 h 444"/>
                <a:gd name="T64" fmla="*/ 15 w 171"/>
                <a:gd name="T65" fmla="*/ 0 h 444"/>
                <a:gd name="T66" fmla="*/ 5 w 171"/>
                <a:gd name="T67" fmla="*/ 1 h 444"/>
                <a:gd name="T68" fmla="*/ 4 w 171"/>
                <a:gd name="T69" fmla="*/ 1 h 444"/>
                <a:gd name="T70" fmla="*/ 5 w 171"/>
                <a:gd name="T71" fmla="*/ 9 h 444"/>
                <a:gd name="T72" fmla="*/ 14 w 171"/>
                <a:gd name="T73" fmla="*/ 8 h 444"/>
                <a:gd name="T74" fmla="*/ 32 w 171"/>
                <a:gd name="T75" fmla="*/ 11 h 444"/>
                <a:gd name="T76" fmla="*/ 50 w 171"/>
                <a:gd name="T77" fmla="*/ 22 h 444"/>
                <a:gd name="T78" fmla="*/ 70 w 171"/>
                <a:gd name="T79" fmla="*/ 40 h 444"/>
                <a:gd name="T80" fmla="*/ 89 w 171"/>
                <a:gd name="T81" fmla="*/ 64 h 444"/>
                <a:gd name="T82" fmla="*/ 107 w 171"/>
                <a:gd name="T83" fmla="*/ 94 h 444"/>
                <a:gd name="T84" fmla="*/ 124 w 171"/>
                <a:gd name="T85" fmla="*/ 129 h 444"/>
                <a:gd name="T86" fmla="*/ 138 w 171"/>
                <a:gd name="T87" fmla="*/ 167 h 444"/>
                <a:gd name="T88" fmla="*/ 149 w 171"/>
                <a:gd name="T89" fmla="*/ 207 h 444"/>
                <a:gd name="T90" fmla="*/ 158 w 171"/>
                <a:gd name="T91" fmla="*/ 248 h 444"/>
                <a:gd name="T92" fmla="*/ 162 w 171"/>
                <a:gd name="T93" fmla="*/ 288 h 444"/>
                <a:gd name="T94" fmla="*/ 163 w 171"/>
                <a:gd name="T95" fmla="*/ 325 h 444"/>
                <a:gd name="T96" fmla="*/ 160 w 171"/>
                <a:gd name="T97" fmla="*/ 359 h 444"/>
                <a:gd name="T98" fmla="*/ 154 w 171"/>
                <a:gd name="T99" fmla="*/ 387 h 444"/>
                <a:gd name="T100" fmla="*/ 144 w 171"/>
                <a:gd name="T101" fmla="*/ 410 h 444"/>
                <a:gd name="T102" fmla="*/ 132 w 171"/>
                <a:gd name="T103" fmla="*/ 426 h 444"/>
                <a:gd name="T104" fmla="*/ 118 w 171"/>
                <a:gd name="T105" fmla="*/ 435 h 444"/>
                <a:gd name="T106" fmla="*/ 112 w 171"/>
                <a:gd name="T107" fmla="*/ 44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444">
                  <a:moveTo>
                    <a:pt x="117" y="444"/>
                  </a:moveTo>
                  <a:cubicBezTo>
                    <a:pt x="120" y="443"/>
                    <a:pt x="120" y="443"/>
                    <a:pt x="120" y="443"/>
                  </a:cubicBezTo>
                  <a:cubicBezTo>
                    <a:pt x="121" y="442"/>
                    <a:pt x="121" y="442"/>
                    <a:pt x="121" y="442"/>
                  </a:cubicBezTo>
                  <a:cubicBezTo>
                    <a:pt x="129" y="438"/>
                    <a:pt x="129" y="438"/>
                    <a:pt x="129" y="438"/>
                  </a:cubicBezTo>
                  <a:cubicBezTo>
                    <a:pt x="130" y="438"/>
                    <a:pt x="130" y="438"/>
                    <a:pt x="130" y="438"/>
                  </a:cubicBezTo>
                  <a:cubicBezTo>
                    <a:pt x="137" y="432"/>
                    <a:pt x="137" y="432"/>
                    <a:pt x="137" y="432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45" y="424"/>
                    <a:pt x="145" y="424"/>
                    <a:pt x="145" y="424"/>
                  </a:cubicBezTo>
                  <a:cubicBezTo>
                    <a:pt x="145" y="424"/>
                    <a:pt x="145" y="424"/>
                    <a:pt x="145" y="424"/>
                  </a:cubicBezTo>
                  <a:cubicBezTo>
                    <a:pt x="151" y="414"/>
                    <a:pt x="151" y="414"/>
                    <a:pt x="151" y="414"/>
                  </a:cubicBezTo>
                  <a:cubicBezTo>
                    <a:pt x="151" y="414"/>
                    <a:pt x="151" y="414"/>
                    <a:pt x="151" y="414"/>
                  </a:cubicBezTo>
                  <a:cubicBezTo>
                    <a:pt x="157" y="403"/>
                    <a:pt x="157" y="403"/>
                    <a:pt x="157" y="403"/>
                  </a:cubicBezTo>
                  <a:cubicBezTo>
                    <a:pt x="157" y="403"/>
                    <a:pt x="157" y="403"/>
                    <a:pt x="157" y="403"/>
                  </a:cubicBezTo>
                  <a:cubicBezTo>
                    <a:pt x="161" y="390"/>
                    <a:pt x="161" y="390"/>
                    <a:pt x="161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5" y="376"/>
                    <a:pt x="165" y="376"/>
                    <a:pt x="165" y="376"/>
                  </a:cubicBezTo>
                  <a:cubicBezTo>
                    <a:pt x="165" y="375"/>
                    <a:pt x="165" y="375"/>
                    <a:pt x="165" y="375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70" y="343"/>
                    <a:pt x="170" y="343"/>
                    <a:pt x="170" y="343"/>
                  </a:cubicBezTo>
                  <a:cubicBezTo>
                    <a:pt x="170" y="343"/>
                    <a:pt x="170" y="343"/>
                    <a:pt x="170" y="343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07"/>
                    <a:pt x="171" y="307"/>
                    <a:pt x="171" y="307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57" y="205"/>
                    <a:pt x="157" y="205"/>
                    <a:pt x="157" y="205"/>
                  </a:cubicBezTo>
                  <a:cubicBezTo>
                    <a:pt x="157" y="205"/>
                    <a:pt x="157" y="205"/>
                    <a:pt x="157" y="205"/>
                  </a:cubicBezTo>
                  <a:cubicBezTo>
                    <a:pt x="152" y="185"/>
                    <a:pt x="152" y="185"/>
                    <a:pt x="152" y="185"/>
                  </a:cubicBezTo>
                  <a:cubicBezTo>
                    <a:pt x="152" y="185"/>
                    <a:pt x="152" y="185"/>
                    <a:pt x="152" y="18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60" y="268"/>
                    <a:pt x="160" y="268"/>
                    <a:pt x="160" y="26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3" y="307"/>
                    <a:pt x="163" y="307"/>
                    <a:pt x="163" y="307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54" y="387"/>
                    <a:pt x="154" y="387"/>
                    <a:pt x="154" y="387"/>
                  </a:cubicBezTo>
                  <a:cubicBezTo>
                    <a:pt x="150" y="400"/>
                    <a:pt x="150" y="400"/>
                    <a:pt x="150" y="400"/>
                  </a:cubicBezTo>
                  <a:cubicBezTo>
                    <a:pt x="144" y="410"/>
                    <a:pt x="144" y="410"/>
                    <a:pt x="144" y="410"/>
                  </a:cubicBezTo>
                  <a:cubicBezTo>
                    <a:pt x="139" y="419"/>
                    <a:pt x="139" y="419"/>
                    <a:pt x="139" y="419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25" y="431"/>
                    <a:pt x="125" y="431"/>
                    <a:pt x="125" y="431"/>
                  </a:cubicBezTo>
                  <a:cubicBezTo>
                    <a:pt x="118" y="435"/>
                    <a:pt x="118" y="435"/>
                    <a:pt x="118" y="435"/>
                  </a:cubicBezTo>
                  <a:cubicBezTo>
                    <a:pt x="115" y="436"/>
                    <a:pt x="115" y="436"/>
                    <a:pt x="115" y="436"/>
                  </a:cubicBezTo>
                  <a:cubicBezTo>
                    <a:pt x="113" y="437"/>
                    <a:pt x="112" y="439"/>
                    <a:pt x="112" y="441"/>
                  </a:cubicBezTo>
                  <a:cubicBezTo>
                    <a:pt x="113" y="443"/>
                    <a:pt x="115" y="444"/>
                    <a:pt x="117" y="444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B5E85501-AEA3-448A-8AB2-A95C825D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2254250"/>
              <a:ext cx="363538" cy="938212"/>
            </a:xfrm>
            <a:custGeom>
              <a:avLst/>
              <a:gdLst>
                <a:gd name="T0" fmla="*/ 91 w 131"/>
                <a:gd name="T1" fmla="*/ 338 h 338"/>
                <a:gd name="T2" fmla="*/ 98 w 131"/>
                <a:gd name="T3" fmla="*/ 335 h 338"/>
                <a:gd name="T4" fmla="*/ 105 w 131"/>
                <a:gd name="T5" fmla="*/ 329 h 338"/>
                <a:gd name="T6" fmla="*/ 112 w 131"/>
                <a:gd name="T7" fmla="*/ 322 h 338"/>
                <a:gd name="T8" fmla="*/ 117 w 131"/>
                <a:gd name="T9" fmla="*/ 313 h 338"/>
                <a:gd name="T10" fmla="*/ 122 w 131"/>
                <a:gd name="T11" fmla="*/ 303 h 338"/>
                <a:gd name="T12" fmla="*/ 126 w 131"/>
                <a:gd name="T13" fmla="*/ 291 h 338"/>
                <a:gd name="T14" fmla="*/ 129 w 131"/>
                <a:gd name="T15" fmla="*/ 278 h 338"/>
                <a:gd name="T16" fmla="*/ 131 w 131"/>
                <a:gd name="T17" fmla="*/ 264 h 338"/>
                <a:gd name="T18" fmla="*/ 131 w 131"/>
                <a:gd name="T19" fmla="*/ 248 h 338"/>
                <a:gd name="T20" fmla="*/ 131 w 131"/>
                <a:gd name="T21" fmla="*/ 232 h 338"/>
                <a:gd name="T22" fmla="*/ 131 w 131"/>
                <a:gd name="T23" fmla="*/ 215 h 338"/>
                <a:gd name="T24" fmla="*/ 129 w 131"/>
                <a:gd name="T25" fmla="*/ 198 h 338"/>
                <a:gd name="T26" fmla="*/ 126 w 131"/>
                <a:gd name="T27" fmla="*/ 180 h 338"/>
                <a:gd name="T28" fmla="*/ 122 w 131"/>
                <a:gd name="T29" fmla="*/ 163 h 338"/>
                <a:gd name="T30" fmla="*/ 118 w 131"/>
                <a:gd name="T31" fmla="*/ 145 h 338"/>
                <a:gd name="T32" fmla="*/ 113 w 131"/>
                <a:gd name="T33" fmla="*/ 127 h 338"/>
                <a:gd name="T34" fmla="*/ 107 w 131"/>
                <a:gd name="T35" fmla="*/ 110 h 338"/>
                <a:gd name="T36" fmla="*/ 100 w 131"/>
                <a:gd name="T37" fmla="*/ 94 h 338"/>
                <a:gd name="T38" fmla="*/ 93 w 131"/>
                <a:gd name="T39" fmla="*/ 79 h 338"/>
                <a:gd name="T40" fmla="*/ 86 w 131"/>
                <a:gd name="T41" fmla="*/ 64 h 338"/>
                <a:gd name="T42" fmla="*/ 78 w 131"/>
                <a:gd name="T43" fmla="*/ 51 h 338"/>
                <a:gd name="T44" fmla="*/ 69 w 131"/>
                <a:gd name="T45" fmla="*/ 39 h 338"/>
                <a:gd name="T46" fmla="*/ 61 w 131"/>
                <a:gd name="T47" fmla="*/ 28 h 338"/>
                <a:gd name="T48" fmla="*/ 52 w 131"/>
                <a:gd name="T49" fmla="*/ 19 h 338"/>
                <a:gd name="T50" fmla="*/ 43 w 131"/>
                <a:gd name="T51" fmla="*/ 12 h 338"/>
                <a:gd name="T52" fmla="*/ 34 w 131"/>
                <a:gd name="T53" fmla="*/ 6 h 338"/>
                <a:gd name="T54" fmla="*/ 25 w 131"/>
                <a:gd name="T55" fmla="*/ 2 h 338"/>
                <a:gd name="T56" fmla="*/ 16 w 131"/>
                <a:gd name="T57" fmla="*/ 0 h 338"/>
                <a:gd name="T58" fmla="*/ 7 w 131"/>
                <a:gd name="T59" fmla="*/ 0 h 338"/>
                <a:gd name="T60" fmla="*/ 4 w 131"/>
                <a:gd name="T61" fmla="*/ 1 h 338"/>
                <a:gd name="T62" fmla="*/ 5 w 131"/>
                <a:gd name="T63" fmla="*/ 9 h 338"/>
                <a:gd name="T64" fmla="*/ 15 w 131"/>
                <a:gd name="T65" fmla="*/ 8 h 338"/>
                <a:gd name="T66" fmla="*/ 30 w 131"/>
                <a:gd name="T67" fmla="*/ 13 h 338"/>
                <a:gd name="T68" fmla="*/ 46 w 131"/>
                <a:gd name="T69" fmla="*/ 25 h 338"/>
                <a:gd name="T70" fmla="*/ 63 w 131"/>
                <a:gd name="T71" fmla="*/ 43 h 338"/>
                <a:gd name="T72" fmla="*/ 79 w 131"/>
                <a:gd name="T73" fmla="*/ 68 h 338"/>
                <a:gd name="T74" fmla="*/ 93 w 131"/>
                <a:gd name="T75" fmla="*/ 97 h 338"/>
                <a:gd name="T76" fmla="*/ 105 w 131"/>
                <a:gd name="T77" fmla="*/ 130 h 338"/>
                <a:gd name="T78" fmla="*/ 115 w 131"/>
                <a:gd name="T79" fmla="*/ 164 h 338"/>
                <a:gd name="T80" fmla="*/ 121 w 131"/>
                <a:gd name="T81" fmla="*/ 199 h 338"/>
                <a:gd name="T82" fmla="*/ 123 w 131"/>
                <a:gd name="T83" fmla="*/ 232 h 338"/>
                <a:gd name="T84" fmla="*/ 123 w 131"/>
                <a:gd name="T85" fmla="*/ 263 h 338"/>
                <a:gd name="T86" fmla="*/ 118 w 131"/>
                <a:gd name="T87" fmla="*/ 289 h 338"/>
                <a:gd name="T88" fmla="*/ 110 w 131"/>
                <a:gd name="T89" fmla="*/ 309 h 338"/>
                <a:gd name="T90" fmla="*/ 100 w 131"/>
                <a:gd name="T91" fmla="*/ 323 h 338"/>
                <a:gd name="T92" fmla="*/ 88 w 131"/>
                <a:gd name="T93" fmla="*/ 330 h 338"/>
                <a:gd name="T94" fmla="*/ 85 w 131"/>
                <a:gd name="T95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338">
                  <a:moveTo>
                    <a:pt x="90" y="338"/>
                  </a:moveTo>
                  <a:cubicBezTo>
                    <a:pt x="91" y="338"/>
                    <a:pt x="91" y="338"/>
                    <a:pt x="91" y="338"/>
                  </a:cubicBezTo>
                  <a:cubicBezTo>
                    <a:pt x="91" y="338"/>
                    <a:pt x="91" y="338"/>
                    <a:pt x="91" y="338"/>
                  </a:cubicBezTo>
                  <a:cubicBezTo>
                    <a:pt x="98" y="335"/>
                    <a:pt x="98" y="335"/>
                    <a:pt x="98" y="335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105" y="329"/>
                    <a:pt x="105" y="329"/>
                    <a:pt x="105" y="329"/>
                  </a:cubicBezTo>
                  <a:cubicBezTo>
                    <a:pt x="106" y="329"/>
                    <a:pt x="106" y="329"/>
                    <a:pt x="106" y="329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2" y="322"/>
                    <a:pt x="112" y="322"/>
                    <a:pt x="112" y="32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8" y="313"/>
                    <a:pt x="118" y="313"/>
                    <a:pt x="118" y="313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6" y="291"/>
                    <a:pt x="126" y="291"/>
                    <a:pt x="126" y="291"/>
                  </a:cubicBezTo>
                  <a:cubicBezTo>
                    <a:pt x="126" y="291"/>
                    <a:pt x="126" y="291"/>
                    <a:pt x="126" y="29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1" y="264"/>
                    <a:pt x="131" y="264"/>
                    <a:pt x="131" y="264"/>
                  </a:cubicBezTo>
                  <a:cubicBezTo>
                    <a:pt x="131" y="263"/>
                    <a:pt x="131" y="263"/>
                    <a:pt x="131" y="263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2" y="163"/>
                    <a:pt x="122" y="163"/>
                    <a:pt x="122" y="163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5" y="300"/>
                    <a:pt x="115" y="300"/>
                    <a:pt x="115" y="300"/>
                  </a:cubicBezTo>
                  <a:cubicBezTo>
                    <a:pt x="110" y="309"/>
                    <a:pt x="110" y="309"/>
                    <a:pt x="110" y="309"/>
                  </a:cubicBezTo>
                  <a:cubicBezTo>
                    <a:pt x="106" y="317"/>
                    <a:pt x="106" y="317"/>
                    <a:pt x="106" y="317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95" y="327"/>
                    <a:pt x="95" y="327"/>
                    <a:pt x="95" y="327"/>
                  </a:cubicBezTo>
                  <a:cubicBezTo>
                    <a:pt x="88" y="330"/>
                    <a:pt x="88" y="330"/>
                    <a:pt x="88" y="330"/>
                  </a:cubicBezTo>
                  <a:cubicBezTo>
                    <a:pt x="88" y="330"/>
                    <a:pt x="88" y="330"/>
                    <a:pt x="88" y="330"/>
                  </a:cubicBezTo>
                  <a:cubicBezTo>
                    <a:pt x="86" y="331"/>
                    <a:pt x="84" y="333"/>
                    <a:pt x="85" y="335"/>
                  </a:cubicBezTo>
                  <a:cubicBezTo>
                    <a:pt x="86" y="337"/>
                    <a:pt x="88" y="338"/>
                    <a:pt x="90" y="338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66DECFB2-82B2-4CA9-A8EA-E86830E42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2089150"/>
              <a:ext cx="74613" cy="120650"/>
            </a:xfrm>
            <a:custGeom>
              <a:avLst/>
              <a:gdLst>
                <a:gd name="T0" fmla="*/ 2 w 27"/>
                <a:gd name="T1" fmla="*/ 34 h 43"/>
                <a:gd name="T2" fmla="*/ 12 w 27"/>
                <a:gd name="T3" fmla="*/ 37 h 43"/>
                <a:gd name="T4" fmla="*/ 20 w 27"/>
                <a:gd name="T5" fmla="*/ 31 h 43"/>
                <a:gd name="T6" fmla="*/ 12 w 27"/>
                <a:gd name="T7" fmla="*/ 24 h 43"/>
                <a:gd name="T8" fmla="*/ 1 w 27"/>
                <a:gd name="T9" fmla="*/ 12 h 43"/>
                <a:gd name="T10" fmla="*/ 15 w 27"/>
                <a:gd name="T11" fmla="*/ 0 h 43"/>
                <a:gd name="T12" fmla="*/ 25 w 27"/>
                <a:gd name="T13" fmla="*/ 3 h 43"/>
                <a:gd name="T14" fmla="*/ 24 w 27"/>
                <a:gd name="T15" fmla="*/ 8 h 43"/>
                <a:gd name="T16" fmla="*/ 15 w 27"/>
                <a:gd name="T17" fmla="*/ 6 h 43"/>
                <a:gd name="T18" fmla="*/ 9 w 27"/>
                <a:gd name="T19" fmla="*/ 11 h 43"/>
                <a:gd name="T20" fmla="*/ 16 w 27"/>
                <a:gd name="T21" fmla="*/ 18 h 43"/>
                <a:gd name="T22" fmla="*/ 27 w 27"/>
                <a:gd name="T23" fmla="*/ 30 h 43"/>
                <a:gd name="T24" fmla="*/ 12 w 27"/>
                <a:gd name="T25" fmla="*/ 43 h 43"/>
                <a:gd name="T26" fmla="*/ 0 w 27"/>
                <a:gd name="T27" fmla="*/ 40 h 43"/>
                <a:gd name="T28" fmla="*/ 2 w 27"/>
                <a:gd name="T2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" y="34"/>
                  </a:moveTo>
                  <a:cubicBezTo>
                    <a:pt x="4" y="36"/>
                    <a:pt x="8" y="37"/>
                    <a:pt x="12" y="37"/>
                  </a:cubicBezTo>
                  <a:cubicBezTo>
                    <a:pt x="17" y="37"/>
                    <a:pt x="20" y="35"/>
                    <a:pt x="20" y="31"/>
                  </a:cubicBezTo>
                  <a:cubicBezTo>
                    <a:pt x="20" y="28"/>
                    <a:pt x="18" y="26"/>
                    <a:pt x="12" y="24"/>
                  </a:cubicBezTo>
                  <a:cubicBezTo>
                    <a:pt x="5" y="21"/>
                    <a:pt x="1" y="17"/>
                    <a:pt x="1" y="12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0" y="0"/>
                    <a:pt x="23" y="1"/>
                    <a:pt x="25" y="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7"/>
                    <a:pt x="19" y="6"/>
                    <a:pt x="15" y="6"/>
                  </a:cubicBezTo>
                  <a:cubicBezTo>
                    <a:pt x="11" y="6"/>
                    <a:pt x="9" y="8"/>
                    <a:pt x="9" y="11"/>
                  </a:cubicBezTo>
                  <a:cubicBezTo>
                    <a:pt x="9" y="15"/>
                    <a:pt x="11" y="16"/>
                    <a:pt x="16" y="18"/>
                  </a:cubicBezTo>
                  <a:cubicBezTo>
                    <a:pt x="23" y="21"/>
                    <a:pt x="27" y="24"/>
                    <a:pt x="27" y="30"/>
                  </a:cubicBezTo>
                  <a:cubicBezTo>
                    <a:pt x="27" y="38"/>
                    <a:pt x="21" y="43"/>
                    <a:pt x="12" y="43"/>
                  </a:cubicBezTo>
                  <a:cubicBezTo>
                    <a:pt x="7" y="43"/>
                    <a:pt x="3" y="42"/>
                    <a:pt x="0" y="40"/>
                  </a:cubicBez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5">
              <a:extLst>
                <a:ext uri="{FF2B5EF4-FFF2-40B4-BE49-F238E27FC236}">
                  <a16:creationId xmlns:a16="http://schemas.microsoft.com/office/drawing/2014/main" id="{486E5B94-2E33-4390-A319-B5E49534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2039938"/>
              <a:ext cx="22225" cy="166687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320FABF-78B4-4E67-AFAB-0F78B574B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938" y="2047875"/>
              <a:ext cx="25400" cy="158750"/>
            </a:xfrm>
            <a:custGeom>
              <a:avLst/>
              <a:gdLst>
                <a:gd name="T0" fmla="*/ 9 w 9"/>
                <a:gd name="T1" fmla="*/ 5 h 57"/>
                <a:gd name="T2" fmla="*/ 5 w 9"/>
                <a:gd name="T3" fmla="*/ 9 h 57"/>
                <a:gd name="T4" fmla="*/ 0 w 9"/>
                <a:gd name="T5" fmla="*/ 5 h 57"/>
                <a:gd name="T6" fmla="*/ 5 w 9"/>
                <a:gd name="T7" fmla="*/ 0 h 57"/>
                <a:gd name="T8" fmla="*/ 9 w 9"/>
                <a:gd name="T9" fmla="*/ 5 h 57"/>
                <a:gd name="T10" fmla="*/ 1 w 9"/>
                <a:gd name="T11" fmla="*/ 57 h 57"/>
                <a:gd name="T12" fmla="*/ 1 w 9"/>
                <a:gd name="T13" fmla="*/ 16 h 57"/>
                <a:gd name="T14" fmla="*/ 9 w 9"/>
                <a:gd name="T15" fmla="*/ 16 h 57"/>
                <a:gd name="T16" fmla="*/ 9 w 9"/>
                <a:gd name="T17" fmla="*/ 57 h 57"/>
                <a:gd name="T18" fmla="*/ 1 w 9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7">
                  <a:moveTo>
                    <a:pt x="9" y="5"/>
                  </a:moveTo>
                  <a:cubicBezTo>
                    <a:pt x="9" y="7"/>
                    <a:pt x="8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5"/>
                  </a:cubicBezTo>
                  <a:close/>
                  <a:moveTo>
                    <a:pt x="1" y="57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57"/>
                    <a:pt x="9" y="57"/>
                    <a:pt x="9" y="57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0487029E-43D2-474B-A6FF-9B3B5F174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675" y="2089150"/>
              <a:ext cx="104775" cy="161925"/>
            </a:xfrm>
            <a:custGeom>
              <a:avLst/>
              <a:gdLst>
                <a:gd name="T0" fmla="*/ 0 w 38"/>
                <a:gd name="T1" fmla="*/ 14 h 58"/>
                <a:gd name="T2" fmla="*/ 0 w 38"/>
                <a:gd name="T3" fmla="*/ 1 h 58"/>
                <a:gd name="T4" fmla="*/ 6 w 38"/>
                <a:gd name="T5" fmla="*/ 1 h 58"/>
                <a:gd name="T6" fmla="*/ 6 w 38"/>
                <a:gd name="T7" fmla="*/ 8 h 58"/>
                <a:gd name="T8" fmla="*/ 7 w 38"/>
                <a:gd name="T9" fmla="*/ 8 h 58"/>
                <a:gd name="T10" fmla="*/ 21 w 38"/>
                <a:gd name="T11" fmla="*/ 0 h 58"/>
                <a:gd name="T12" fmla="*/ 38 w 38"/>
                <a:gd name="T13" fmla="*/ 21 h 58"/>
                <a:gd name="T14" fmla="*/ 20 w 38"/>
                <a:gd name="T15" fmla="*/ 43 h 58"/>
                <a:gd name="T16" fmla="*/ 7 w 38"/>
                <a:gd name="T17" fmla="*/ 36 h 58"/>
                <a:gd name="T18" fmla="*/ 7 w 38"/>
                <a:gd name="T19" fmla="*/ 36 h 58"/>
                <a:gd name="T20" fmla="*/ 7 w 38"/>
                <a:gd name="T21" fmla="*/ 58 h 58"/>
                <a:gd name="T22" fmla="*/ 0 w 38"/>
                <a:gd name="T23" fmla="*/ 58 h 58"/>
                <a:gd name="T24" fmla="*/ 0 w 38"/>
                <a:gd name="T25" fmla="*/ 14 h 58"/>
                <a:gd name="T26" fmla="*/ 7 w 38"/>
                <a:gd name="T27" fmla="*/ 25 h 58"/>
                <a:gd name="T28" fmla="*/ 8 w 38"/>
                <a:gd name="T29" fmla="*/ 28 h 58"/>
                <a:gd name="T30" fmla="*/ 19 w 38"/>
                <a:gd name="T31" fmla="*/ 37 h 58"/>
                <a:gd name="T32" fmla="*/ 31 w 38"/>
                <a:gd name="T33" fmla="*/ 21 h 58"/>
                <a:gd name="T34" fmla="*/ 19 w 38"/>
                <a:gd name="T35" fmla="*/ 6 h 58"/>
                <a:gd name="T36" fmla="*/ 8 w 38"/>
                <a:gd name="T37" fmla="*/ 15 h 58"/>
                <a:gd name="T38" fmla="*/ 7 w 38"/>
                <a:gd name="T39" fmla="*/ 18 h 58"/>
                <a:gd name="T40" fmla="*/ 7 w 38"/>
                <a:gd name="T4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8">
                  <a:moveTo>
                    <a:pt x="0" y="14"/>
                  </a:moveTo>
                  <a:cubicBezTo>
                    <a:pt x="0" y="9"/>
                    <a:pt x="0" y="5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3"/>
                    <a:pt x="14" y="0"/>
                    <a:pt x="21" y="0"/>
                  </a:cubicBezTo>
                  <a:cubicBezTo>
                    <a:pt x="31" y="0"/>
                    <a:pt x="38" y="9"/>
                    <a:pt x="38" y="21"/>
                  </a:cubicBezTo>
                  <a:cubicBezTo>
                    <a:pt x="38" y="36"/>
                    <a:pt x="29" y="43"/>
                    <a:pt x="20" y="43"/>
                  </a:cubicBezTo>
                  <a:cubicBezTo>
                    <a:pt x="14" y="43"/>
                    <a:pt x="10" y="40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14"/>
                  </a:lnTo>
                  <a:close/>
                  <a:moveTo>
                    <a:pt x="7" y="25"/>
                  </a:moveTo>
                  <a:cubicBezTo>
                    <a:pt x="7" y="26"/>
                    <a:pt x="7" y="27"/>
                    <a:pt x="8" y="28"/>
                  </a:cubicBezTo>
                  <a:cubicBezTo>
                    <a:pt x="9" y="33"/>
                    <a:pt x="13" y="37"/>
                    <a:pt x="19" y="37"/>
                  </a:cubicBezTo>
                  <a:cubicBezTo>
                    <a:pt x="26" y="37"/>
                    <a:pt x="31" y="31"/>
                    <a:pt x="31" y="21"/>
                  </a:cubicBezTo>
                  <a:cubicBezTo>
                    <a:pt x="31" y="13"/>
                    <a:pt x="27" y="6"/>
                    <a:pt x="19" y="6"/>
                  </a:cubicBezTo>
                  <a:cubicBezTo>
                    <a:pt x="14" y="6"/>
                    <a:pt x="9" y="10"/>
                    <a:pt x="8" y="15"/>
                  </a:cubicBezTo>
                  <a:cubicBezTo>
                    <a:pt x="7" y="16"/>
                    <a:pt x="7" y="17"/>
                    <a:pt x="7" y="18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8">
              <a:extLst>
                <a:ext uri="{FF2B5EF4-FFF2-40B4-BE49-F238E27FC236}">
                  <a16:creationId xmlns:a16="http://schemas.microsoft.com/office/drawing/2014/main" id="{4A4927A1-3CE3-4B77-9EB2-8C73325E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2089150"/>
              <a:ext cx="57150" cy="117475"/>
            </a:xfrm>
            <a:custGeom>
              <a:avLst/>
              <a:gdLst>
                <a:gd name="T0" fmla="*/ 0 w 21"/>
                <a:gd name="T1" fmla="*/ 14 h 42"/>
                <a:gd name="T2" fmla="*/ 0 w 21"/>
                <a:gd name="T3" fmla="*/ 1 h 42"/>
                <a:gd name="T4" fmla="*/ 7 w 21"/>
                <a:gd name="T5" fmla="*/ 1 h 42"/>
                <a:gd name="T6" fmla="*/ 7 w 21"/>
                <a:gd name="T7" fmla="*/ 9 h 42"/>
                <a:gd name="T8" fmla="*/ 7 w 21"/>
                <a:gd name="T9" fmla="*/ 9 h 42"/>
                <a:gd name="T10" fmla="*/ 19 w 21"/>
                <a:gd name="T11" fmla="*/ 0 h 42"/>
                <a:gd name="T12" fmla="*/ 21 w 21"/>
                <a:gd name="T13" fmla="*/ 0 h 42"/>
                <a:gd name="T14" fmla="*/ 21 w 21"/>
                <a:gd name="T15" fmla="*/ 7 h 42"/>
                <a:gd name="T16" fmla="*/ 18 w 21"/>
                <a:gd name="T17" fmla="*/ 7 h 42"/>
                <a:gd name="T18" fmla="*/ 8 w 21"/>
                <a:gd name="T19" fmla="*/ 17 h 42"/>
                <a:gd name="T20" fmla="*/ 8 w 21"/>
                <a:gd name="T21" fmla="*/ 20 h 42"/>
                <a:gd name="T22" fmla="*/ 8 w 21"/>
                <a:gd name="T23" fmla="*/ 42 h 42"/>
                <a:gd name="T24" fmla="*/ 0 w 21"/>
                <a:gd name="T25" fmla="*/ 42 h 42"/>
                <a:gd name="T26" fmla="*/ 0 w 21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42">
                  <a:moveTo>
                    <a:pt x="0" y="14"/>
                  </a:moveTo>
                  <a:cubicBezTo>
                    <a:pt x="0" y="9"/>
                    <a:pt x="0" y="5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4"/>
                    <a:pt x="14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9">
              <a:extLst>
                <a:ext uri="{FF2B5EF4-FFF2-40B4-BE49-F238E27FC236}">
                  <a16:creationId xmlns:a16="http://schemas.microsoft.com/office/drawing/2014/main" id="{2D6BA481-AADF-425B-B680-3FA1D1AE2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6263" y="2047875"/>
              <a:ext cx="26988" cy="158750"/>
            </a:xfrm>
            <a:custGeom>
              <a:avLst/>
              <a:gdLst>
                <a:gd name="T0" fmla="*/ 10 w 10"/>
                <a:gd name="T1" fmla="*/ 5 h 57"/>
                <a:gd name="T2" fmla="*/ 5 w 10"/>
                <a:gd name="T3" fmla="*/ 9 h 57"/>
                <a:gd name="T4" fmla="*/ 0 w 10"/>
                <a:gd name="T5" fmla="*/ 5 h 57"/>
                <a:gd name="T6" fmla="*/ 5 w 10"/>
                <a:gd name="T7" fmla="*/ 0 h 57"/>
                <a:gd name="T8" fmla="*/ 10 w 10"/>
                <a:gd name="T9" fmla="*/ 5 h 57"/>
                <a:gd name="T10" fmla="*/ 1 w 10"/>
                <a:gd name="T11" fmla="*/ 57 h 57"/>
                <a:gd name="T12" fmla="*/ 1 w 10"/>
                <a:gd name="T13" fmla="*/ 16 h 57"/>
                <a:gd name="T14" fmla="*/ 9 w 10"/>
                <a:gd name="T15" fmla="*/ 16 h 57"/>
                <a:gd name="T16" fmla="*/ 9 w 10"/>
                <a:gd name="T17" fmla="*/ 57 h 57"/>
                <a:gd name="T18" fmla="*/ 1 w 1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7">
                  <a:moveTo>
                    <a:pt x="10" y="5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lose/>
                  <a:moveTo>
                    <a:pt x="1" y="57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57"/>
                    <a:pt x="9" y="57"/>
                    <a:pt x="9" y="57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0">
              <a:extLst>
                <a:ext uri="{FF2B5EF4-FFF2-40B4-BE49-F238E27FC236}">
                  <a16:creationId xmlns:a16="http://schemas.microsoft.com/office/drawing/2014/main" id="{3EFB32B9-98BE-4DFF-AB1E-11113493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089150"/>
              <a:ext cx="98425" cy="117475"/>
            </a:xfrm>
            <a:custGeom>
              <a:avLst/>
              <a:gdLst>
                <a:gd name="T0" fmla="*/ 0 w 35"/>
                <a:gd name="T1" fmla="*/ 12 h 42"/>
                <a:gd name="T2" fmla="*/ 0 w 35"/>
                <a:gd name="T3" fmla="*/ 1 h 42"/>
                <a:gd name="T4" fmla="*/ 6 w 35"/>
                <a:gd name="T5" fmla="*/ 1 h 42"/>
                <a:gd name="T6" fmla="*/ 7 w 35"/>
                <a:gd name="T7" fmla="*/ 8 h 42"/>
                <a:gd name="T8" fmla="*/ 7 w 35"/>
                <a:gd name="T9" fmla="*/ 8 h 42"/>
                <a:gd name="T10" fmla="*/ 20 w 35"/>
                <a:gd name="T11" fmla="*/ 0 h 42"/>
                <a:gd name="T12" fmla="*/ 35 w 35"/>
                <a:gd name="T13" fmla="*/ 18 h 42"/>
                <a:gd name="T14" fmla="*/ 35 w 35"/>
                <a:gd name="T15" fmla="*/ 42 h 42"/>
                <a:gd name="T16" fmla="*/ 27 w 35"/>
                <a:gd name="T17" fmla="*/ 42 h 42"/>
                <a:gd name="T18" fmla="*/ 27 w 35"/>
                <a:gd name="T19" fmla="*/ 18 h 42"/>
                <a:gd name="T20" fmla="*/ 18 w 35"/>
                <a:gd name="T21" fmla="*/ 6 h 42"/>
                <a:gd name="T22" fmla="*/ 8 w 35"/>
                <a:gd name="T23" fmla="*/ 14 h 42"/>
                <a:gd name="T24" fmla="*/ 7 w 35"/>
                <a:gd name="T25" fmla="*/ 17 h 42"/>
                <a:gd name="T26" fmla="*/ 7 w 35"/>
                <a:gd name="T27" fmla="*/ 42 h 42"/>
                <a:gd name="T28" fmla="*/ 0 w 35"/>
                <a:gd name="T29" fmla="*/ 42 h 42"/>
                <a:gd name="T30" fmla="*/ 0 w 35"/>
                <a:gd name="T3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2">
                  <a:moveTo>
                    <a:pt x="0" y="12"/>
                  </a:moveTo>
                  <a:cubicBezTo>
                    <a:pt x="0" y="8"/>
                    <a:pt x="0" y="5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3" y="0"/>
                    <a:pt x="20" y="0"/>
                  </a:cubicBezTo>
                  <a:cubicBezTo>
                    <a:pt x="26" y="0"/>
                    <a:pt x="35" y="4"/>
                    <a:pt x="35" y="1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2"/>
                    <a:pt x="25" y="6"/>
                    <a:pt x="18" y="6"/>
                  </a:cubicBezTo>
                  <a:cubicBezTo>
                    <a:pt x="13" y="6"/>
                    <a:pt x="9" y="10"/>
                    <a:pt x="8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1">
              <a:extLst>
                <a:ext uri="{FF2B5EF4-FFF2-40B4-BE49-F238E27FC236}">
                  <a16:creationId xmlns:a16="http://schemas.microsoft.com/office/drawing/2014/main" id="{B090AED0-8D50-4FBD-A156-BFE134466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0" y="2089150"/>
              <a:ext cx="106363" cy="165100"/>
            </a:xfrm>
            <a:custGeom>
              <a:avLst/>
              <a:gdLst>
                <a:gd name="T0" fmla="*/ 37 w 38"/>
                <a:gd name="T1" fmla="*/ 36 h 59"/>
                <a:gd name="T2" fmla="*/ 32 w 38"/>
                <a:gd name="T3" fmla="*/ 54 h 59"/>
                <a:gd name="T4" fmla="*/ 17 w 38"/>
                <a:gd name="T5" fmla="*/ 59 h 59"/>
                <a:gd name="T6" fmla="*/ 3 w 38"/>
                <a:gd name="T7" fmla="*/ 56 h 59"/>
                <a:gd name="T8" fmla="*/ 5 w 38"/>
                <a:gd name="T9" fmla="*/ 50 h 59"/>
                <a:gd name="T10" fmla="*/ 17 w 38"/>
                <a:gd name="T11" fmla="*/ 54 h 59"/>
                <a:gd name="T12" fmla="*/ 30 w 38"/>
                <a:gd name="T13" fmla="*/ 39 h 59"/>
                <a:gd name="T14" fmla="*/ 30 w 38"/>
                <a:gd name="T15" fmla="*/ 35 h 59"/>
                <a:gd name="T16" fmla="*/ 30 w 38"/>
                <a:gd name="T17" fmla="*/ 35 h 59"/>
                <a:gd name="T18" fmla="*/ 17 w 38"/>
                <a:gd name="T19" fmla="*/ 42 h 59"/>
                <a:gd name="T20" fmla="*/ 0 w 38"/>
                <a:gd name="T21" fmla="*/ 22 h 59"/>
                <a:gd name="T22" fmla="*/ 18 w 38"/>
                <a:gd name="T23" fmla="*/ 0 h 59"/>
                <a:gd name="T24" fmla="*/ 31 w 38"/>
                <a:gd name="T25" fmla="*/ 7 h 59"/>
                <a:gd name="T26" fmla="*/ 31 w 38"/>
                <a:gd name="T27" fmla="*/ 7 h 59"/>
                <a:gd name="T28" fmla="*/ 31 w 38"/>
                <a:gd name="T29" fmla="*/ 1 h 59"/>
                <a:gd name="T30" fmla="*/ 38 w 38"/>
                <a:gd name="T31" fmla="*/ 1 h 59"/>
                <a:gd name="T32" fmla="*/ 37 w 38"/>
                <a:gd name="T33" fmla="*/ 12 h 59"/>
                <a:gd name="T34" fmla="*/ 37 w 38"/>
                <a:gd name="T35" fmla="*/ 36 h 59"/>
                <a:gd name="T36" fmla="*/ 30 w 38"/>
                <a:gd name="T37" fmla="*/ 17 h 59"/>
                <a:gd name="T38" fmla="*/ 30 w 38"/>
                <a:gd name="T39" fmla="*/ 14 h 59"/>
                <a:gd name="T40" fmla="*/ 19 w 38"/>
                <a:gd name="T41" fmla="*/ 6 h 59"/>
                <a:gd name="T42" fmla="*/ 7 w 38"/>
                <a:gd name="T43" fmla="*/ 21 h 59"/>
                <a:gd name="T44" fmla="*/ 19 w 38"/>
                <a:gd name="T45" fmla="*/ 36 h 59"/>
                <a:gd name="T46" fmla="*/ 29 w 38"/>
                <a:gd name="T47" fmla="*/ 28 h 59"/>
                <a:gd name="T48" fmla="*/ 30 w 38"/>
                <a:gd name="T49" fmla="*/ 25 h 59"/>
                <a:gd name="T50" fmla="*/ 30 w 38"/>
                <a:gd name="T5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9">
                  <a:moveTo>
                    <a:pt x="37" y="36"/>
                  </a:moveTo>
                  <a:cubicBezTo>
                    <a:pt x="37" y="45"/>
                    <a:pt x="35" y="51"/>
                    <a:pt x="32" y="54"/>
                  </a:cubicBezTo>
                  <a:cubicBezTo>
                    <a:pt x="27" y="58"/>
                    <a:pt x="22" y="59"/>
                    <a:pt x="17" y="59"/>
                  </a:cubicBezTo>
                  <a:cubicBezTo>
                    <a:pt x="12" y="59"/>
                    <a:pt x="6" y="58"/>
                    <a:pt x="3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2"/>
                    <a:pt x="12" y="54"/>
                    <a:pt x="17" y="54"/>
                  </a:cubicBezTo>
                  <a:cubicBezTo>
                    <a:pt x="24" y="54"/>
                    <a:pt x="30" y="50"/>
                    <a:pt x="30" y="3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8" y="39"/>
                    <a:pt x="23" y="42"/>
                    <a:pt x="17" y="42"/>
                  </a:cubicBezTo>
                  <a:cubicBezTo>
                    <a:pt x="7" y="42"/>
                    <a:pt x="0" y="33"/>
                    <a:pt x="0" y="22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5" y="0"/>
                    <a:pt x="29" y="4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4"/>
                    <a:pt x="37" y="7"/>
                    <a:pt x="37" y="12"/>
                  </a:cubicBezTo>
                  <a:lnTo>
                    <a:pt x="37" y="36"/>
                  </a:lnTo>
                  <a:close/>
                  <a:moveTo>
                    <a:pt x="30" y="17"/>
                  </a:moveTo>
                  <a:cubicBezTo>
                    <a:pt x="30" y="16"/>
                    <a:pt x="30" y="15"/>
                    <a:pt x="30" y="14"/>
                  </a:cubicBezTo>
                  <a:cubicBezTo>
                    <a:pt x="28" y="10"/>
                    <a:pt x="25" y="6"/>
                    <a:pt x="19" y="6"/>
                  </a:cubicBezTo>
                  <a:cubicBezTo>
                    <a:pt x="12" y="6"/>
                    <a:pt x="7" y="12"/>
                    <a:pt x="7" y="21"/>
                  </a:cubicBezTo>
                  <a:cubicBezTo>
                    <a:pt x="7" y="29"/>
                    <a:pt x="11" y="36"/>
                    <a:pt x="19" y="36"/>
                  </a:cubicBezTo>
                  <a:cubicBezTo>
                    <a:pt x="24" y="36"/>
                    <a:pt x="28" y="33"/>
                    <a:pt x="29" y="28"/>
                  </a:cubicBezTo>
                  <a:cubicBezTo>
                    <a:pt x="30" y="27"/>
                    <a:pt x="30" y="26"/>
                    <a:pt x="30" y="25"/>
                  </a:cubicBezTo>
                  <a:lnTo>
                    <a:pt x="30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2">
              <a:extLst>
                <a:ext uri="{FF2B5EF4-FFF2-40B4-BE49-F238E27FC236}">
                  <a16:creationId xmlns:a16="http://schemas.microsoft.com/office/drawing/2014/main" id="{6779C5CF-8306-462A-8843-9FE485C15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2870200"/>
              <a:ext cx="136525" cy="455612"/>
            </a:xfrm>
            <a:custGeom>
              <a:avLst/>
              <a:gdLst>
                <a:gd name="T0" fmla="*/ 0 w 86"/>
                <a:gd name="T1" fmla="*/ 4 h 287"/>
                <a:gd name="T2" fmla="*/ 72 w 86"/>
                <a:gd name="T3" fmla="*/ 287 h 287"/>
                <a:gd name="T4" fmla="*/ 86 w 86"/>
                <a:gd name="T5" fmla="*/ 284 h 287"/>
                <a:gd name="T6" fmla="*/ 14 w 86"/>
                <a:gd name="T7" fmla="*/ 0 h 287"/>
                <a:gd name="T8" fmla="*/ 0 w 86"/>
                <a:gd name="T9" fmla="*/ 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87">
                  <a:moveTo>
                    <a:pt x="0" y="4"/>
                  </a:moveTo>
                  <a:lnTo>
                    <a:pt x="72" y="287"/>
                  </a:lnTo>
                  <a:lnTo>
                    <a:pt x="86" y="28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AA428682-38E8-4B3E-BEED-1C4D79B5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2870200"/>
              <a:ext cx="136525" cy="455612"/>
            </a:xfrm>
            <a:custGeom>
              <a:avLst/>
              <a:gdLst>
                <a:gd name="T0" fmla="*/ 0 w 86"/>
                <a:gd name="T1" fmla="*/ 4 h 287"/>
                <a:gd name="T2" fmla="*/ 72 w 86"/>
                <a:gd name="T3" fmla="*/ 287 h 287"/>
                <a:gd name="T4" fmla="*/ 86 w 86"/>
                <a:gd name="T5" fmla="*/ 284 h 287"/>
                <a:gd name="T6" fmla="*/ 14 w 86"/>
                <a:gd name="T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87">
                  <a:moveTo>
                    <a:pt x="0" y="4"/>
                  </a:moveTo>
                  <a:lnTo>
                    <a:pt x="72" y="287"/>
                  </a:lnTo>
                  <a:lnTo>
                    <a:pt x="86" y="284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F886041B-DE7F-4078-BB76-C118197F6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3233738"/>
              <a:ext cx="157163" cy="280987"/>
            </a:xfrm>
            <a:custGeom>
              <a:avLst/>
              <a:gdLst>
                <a:gd name="T0" fmla="*/ 33 w 57"/>
                <a:gd name="T1" fmla="*/ 24 h 101"/>
                <a:gd name="T2" fmla="*/ 56 w 57"/>
                <a:gd name="T3" fmla="*/ 0 h 101"/>
                <a:gd name="T4" fmla="*/ 57 w 57"/>
                <a:gd name="T5" fmla="*/ 1 h 101"/>
                <a:gd name="T6" fmla="*/ 51 w 57"/>
                <a:gd name="T7" fmla="*/ 51 h 101"/>
                <a:gd name="T8" fmla="*/ 52 w 57"/>
                <a:gd name="T9" fmla="*/ 101 h 101"/>
                <a:gd name="T10" fmla="*/ 30 w 57"/>
                <a:gd name="T11" fmla="*/ 56 h 101"/>
                <a:gd name="T12" fmla="*/ 0 w 57"/>
                <a:gd name="T13" fmla="*/ 15 h 101"/>
                <a:gd name="T14" fmla="*/ 0 w 57"/>
                <a:gd name="T15" fmla="*/ 14 h 101"/>
                <a:gd name="T16" fmla="*/ 33 w 57"/>
                <a:gd name="T17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01">
                  <a:moveTo>
                    <a:pt x="33" y="24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68"/>
                    <a:pt x="52" y="85"/>
                    <a:pt x="52" y="101"/>
                  </a:cubicBezTo>
                  <a:cubicBezTo>
                    <a:pt x="45" y="86"/>
                    <a:pt x="37" y="71"/>
                    <a:pt x="3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3" y="2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5">
              <a:extLst>
                <a:ext uri="{FF2B5EF4-FFF2-40B4-BE49-F238E27FC236}">
                  <a16:creationId xmlns:a16="http://schemas.microsoft.com/office/drawing/2014/main" id="{7AE7EFA1-B8A8-4F7B-9012-223A4DB1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3892550"/>
              <a:ext cx="179388" cy="436562"/>
            </a:xfrm>
            <a:custGeom>
              <a:avLst/>
              <a:gdLst>
                <a:gd name="T0" fmla="*/ 113 w 113"/>
                <a:gd name="T1" fmla="*/ 270 h 275"/>
                <a:gd name="T2" fmla="*/ 14 w 113"/>
                <a:gd name="T3" fmla="*/ 0 h 275"/>
                <a:gd name="T4" fmla="*/ 0 w 113"/>
                <a:gd name="T5" fmla="*/ 5 h 275"/>
                <a:gd name="T6" fmla="*/ 99 w 113"/>
                <a:gd name="T7" fmla="*/ 275 h 275"/>
                <a:gd name="T8" fmla="*/ 113 w 113"/>
                <a:gd name="T9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75">
                  <a:moveTo>
                    <a:pt x="113" y="270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99" y="275"/>
                  </a:lnTo>
                  <a:lnTo>
                    <a:pt x="113" y="27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6">
              <a:extLst>
                <a:ext uri="{FF2B5EF4-FFF2-40B4-BE49-F238E27FC236}">
                  <a16:creationId xmlns:a16="http://schemas.microsoft.com/office/drawing/2014/main" id="{F778BC55-0FF5-48E2-8F71-E1BC6FA05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3892550"/>
              <a:ext cx="179388" cy="436562"/>
            </a:xfrm>
            <a:custGeom>
              <a:avLst/>
              <a:gdLst>
                <a:gd name="T0" fmla="*/ 113 w 113"/>
                <a:gd name="T1" fmla="*/ 270 h 275"/>
                <a:gd name="T2" fmla="*/ 14 w 113"/>
                <a:gd name="T3" fmla="*/ 0 h 275"/>
                <a:gd name="T4" fmla="*/ 0 w 113"/>
                <a:gd name="T5" fmla="*/ 5 h 275"/>
                <a:gd name="T6" fmla="*/ 99 w 113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75">
                  <a:moveTo>
                    <a:pt x="113" y="270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99" y="275"/>
                  </a:ln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7">
              <a:extLst>
                <a:ext uri="{FF2B5EF4-FFF2-40B4-BE49-F238E27FC236}">
                  <a16:creationId xmlns:a16="http://schemas.microsoft.com/office/drawing/2014/main" id="{5AF58D98-5453-4628-AC62-55036A24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709988"/>
              <a:ext cx="169863" cy="279400"/>
            </a:xfrm>
            <a:custGeom>
              <a:avLst/>
              <a:gdLst>
                <a:gd name="T0" fmla="*/ 28 w 61"/>
                <a:gd name="T1" fmla="*/ 75 h 101"/>
                <a:gd name="T2" fmla="*/ 7 w 61"/>
                <a:gd name="T3" fmla="*/ 101 h 101"/>
                <a:gd name="T4" fmla="*/ 6 w 61"/>
                <a:gd name="T5" fmla="*/ 101 h 101"/>
                <a:gd name="T6" fmla="*/ 7 w 61"/>
                <a:gd name="T7" fmla="*/ 50 h 101"/>
                <a:gd name="T8" fmla="*/ 0 w 61"/>
                <a:gd name="T9" fmla="*/ 0 h 101"/>
                <a:gd name="T10" fmla="*/ 28 w 61"/>
                <a:gd name="T11" fmla="*/ 43 h 101"/>
                <a:gd name="T12" fmla="*/ 61 w 61"/>
                <a:gd name="T13" fmla="*/ 80 h 101"/>
                <a:gd name="T14" fmla="*/ 61 w 61"/>
                <a:gd name="T15" fmla="*/ 81 h 101"/>
                <a:gd name="T16" fmla="*/ 28 w 61"/>
                <a:gd name="T17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1">
                  <a:moveTo>
                    <a:pt x="28" y="75"/>
                  </a:moveTo>
                  <a:cubicBezTo>
                    <a:pt x="7" y="101"/>
                    <a:pt x="7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34"/>
                    <a:pt x="3" y="17"/>
                    <a:pt x="0" y="0"/>
                  </a:cubicBezTo>
                  <a:cubicBezTo>
                    <a:pt x="10" y="14"/>
                    <a:pt x="19" y="29"/>
                    <a:pt x="28" y="4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1"/>
                    <a:pt x="61" y="81"/>
                    <a:pt x="61" y="81"/>
                  </a:cubicBezTo>
                  <a:lnTo>
                    <a:pt x="28" y="7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8">
              <a:extLst>
                <a:ext uri="{FF2B5EF4-FFF2-40B4-BE49-F238E27FC236}">
                  <a16:creationId xmlns:a16="http://schemas.microsoft.com/office/drawing/2014/main" id="{008748F6-7BDD-4FF4-8E73-38829A92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3633788"/>
              <a:ext cx="768350" cy="354012"/>
            </a:xfrm>
            <a:custGeom>
              <a:avLst/>
              <a:gdLst>
                <a:gd name="T0" fmla="*/ 484 w 484"/>
                <a:gd name="T1" fmla="*/ 210 h 223"/>
                <a:gd name="T2" fmla="*/ 5 w 484"/>
                <a:gd name="T3" fmla="*/ 0 h 223"/>
                <a:gd name="T4" fmla="*/ 0 w 484"/>
                <a:gd name="T5" fmla="*/ 14 h 223"/>
                <a:gd name="T6" fmla="*/ 479 w 484"/>
                <a:gd name="T7" fmla="*/ 223 h 223"/>
                <a:gd name="T8" fmla="*/ 484 w 484"/>
                <a:gd name="T9" fmla="*/ 2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23">
                  <a:moveTo>
                    <a:pt x="484" y="21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479" y="223"/>
                  </a:lnTo>
                  <a:lnTo>
                    <a:pt x="484" y="21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9">
              <a:extLst>
                <a:ext uri="{FF2B5EF4-FFF2-40B4-BE49-F238E27FC236}">
                  <a16:creationId xmlns:a16="http://schemas.microsoft.com/office/drawing/2014/main" id="{CE0021A7-3BAB-4716-8791-886746441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3633788"/>
              <a:ext cx="768350" cy="354012"/>
            </a:xfrm>
            <a:custGeom>
              <a:avLst/>
              <a:gdLst>
                <a:gd name="T0" fmla="*/ 484 w 484"/>
                <a:gd name="T1" fmla="*/ 210 h 223"/>
                <a:gd name="T2" fmla="*/ 5 w 484"/>
                <a:gd name="T3" fmla="*/ 0 h 223"/>
                <a:gd name="T4" fmla="*/ 0 w 484"/>
                <a:gd name="T5" fmla="*/ 14 h 223"/>
                <a:gd name="T6" fmla="*/ 479 w 484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223">
                  <a:moveTo>
                    <a:pt x="484" y="21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479" y="223"/>
                  </a:ln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0">
              <a:extLst>
                <a:ext uri="{FF2B5EF4-FFF2-40B4-BE49-F238E27FC236}">
                  <a16:creationId xmlns:a16="http://schemas.microsoft.com/office/drawing/2014/main" id="{D23F35C9-6E53-4DC1-A9AA-597BB54F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3565525"/>
              <a:ext cx="280988" cy="182562"/>
            </a:xfrm>
            <a:custGeom>
              <a:avLst/>
              <a:gdLst>
                <a:gd name="T0" fmla="*/ 73 w 101"/>
                <a:gd name="T1" fmla="*/ 32 h 66"/>
                <a:gd name="T2" fmla="*/ 78 w 101"/>
                <a:gd name="T3" fmla="*/ 66 h 66"/>
                <a:gd name="T4" fmla="*/ 76 w 101"/>
                <a:gd name="T5" fmla="*/ 66 h 66"/>
                <a:gd name="T6" fmla="*/ 41 w 101"/>
                <a:gd name="T7" fmla="*/ 30 h 66"/>
                <a:gd name="T8" fmla="*/ 0 w 101"/>
                <a:gd name="T9" fmla="*/ 0 h 66"/>
                <a:gd name="T10" fmla="*/ 50 w 101"/>
                <a:gd name="T11" fmla="*/ 10 h 66"/>
                <a:gd name="T12" fmla="*/ 100 w 101"/>
                <a:gd name="T13" fmla="*/ 12 h 66"/>
                <a:gd name="T14" fmla="*/ 101 w 101"/>
                <a:gd name="T15" fmla="*/ 13 h 66"/>
                <a:gd name="T16" fmla="*/ 73 w 101"/>
                <a:gd name="T17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66">
                  <a:moveTo>
                    <a:pt x="73" y="32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27" y="20"/>
                    <a:pt x="14" y="10"/>
                    <a:pt x="0" y="0"/>
                  </a:cubicBezTo>
                  <a:cubicBezTo>
                    <a:pt x="17" y="4"/>
                    <a:pt x="33" y="7"/>
                    <a:pt x="5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1" y="13"/>
                    <a:pt x="101" y="13"/>
                  </a:cubicBezTo>
                  <a:lnTo>
                    <a:pt x="73" y="3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1">
              <a:extLst>
                <a:ext uri="{FF2B5EF4-FFF2-40B4-BE49-F238E27FC236}">
                  <a16:creationId xmlns:a16="http://schemas.microsoft.com/office/drawing/2014/main" id="{3E210946-3B19-4484-87E7-6235DC0F4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2309813"/>
              <a:ext cx="88900" cy="119062"/>
            </a:xfrm>
            <a:custGeom>
              <a:avLst/>
              <a:gdLst>
                <a:gd name="T0" fmla="*/ 32 w 32"/>
                <a:gd name="T1" fmla="*/ 40 h 43"/>
                <a:gd name="T2" fmla="*/ 20 w 32"/>
                <a:gd name="T3" fmla="*/ 43 h 43"/>
                <a:gd name="T4" fmla="*/ 0 w 32"/>
                <a:gd name="T5" fmla="*/ 22 h 43"/>
                <a:gd name="T6" fmla="*/ 22 w 32"/>
                <a:gd name="T7" fmla="*/ 0 h 43"/>
                <a:gd name="T8" fmla="*/ 32 w 32"/>
                <a:gd name="T9" fmla="*/ 2 h 43"/>
                <a:gd name="T10" fmla="*/ 30 w 32"/>
                <a:gd name="T11" fmla="*/ 8 h 43"/>
                <a:gd name="T12" fmla="*/ 22 w 32"/>
                <a:gd name="T13" fmla="*/ 6 h 43"/>
                <a:gd name="T14" fmla="*/ 7 w 32"/>
                <a:gd name="T15" fmla="*/ 21 h 43"/>
                <a:gd name="T16" fmla="*/ 22 w 32"/>
                <a:gd name="T17" fmla="*/ 37 h 43"/>
                <a:gd name="T18" fmla="*/ 31 w 32"/>
                <a:gd name="T19" fmla="*/ 35 h 43"/>
                <a:gd name="T20" fmla="*/ 32 w 32"/>
                <a:gd name="T2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3">
                  <a:moveTo>
                    <a:pt x="32" y="40"/>
                  </a:moveTo>
                  <a:cubicBezTo>
                    <a:pt x="30" y="41"/>
                    <a:pt x="26" y="43"/>
                    <a:pt x="20" y="43"/>
                  </a:cubicBezTo>
                  <a:cubicBezTo>
                    <a:pt x="8" y="43"/>
                    <a:pt x="0" y="34"/>
                    <a:pt x="0" y="22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26" y="0"/>
                    <a:pt x="30" y="1"/>
                    <a:pt x="32" y="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7"/>
                    <a:pt x="26" y="6"/>
                    <a:pt x="22" y="6"/>
                  </a:cubicBezTo>
                  <a:cubicBezTo>
                    <a:pt x="12" y="6"/>
                    <a:pt x="7" y="13"/>
                    <a:pt x="7" y="21"/>
                  </a:cubicBezTo>
                  <a:cubicBezTo>
                    <a:pt x="7" y="31"/>
                    <a:pt x="13" y="37"/>
                    <a:pt x="22" y="37"/>
                  </a:cubicBezTo>
                  <a:cubicBezTo>
                    <a:pt x="26" y="37"/>
                    <a:pt x="29" y="36"/>
                    <a:pt x="31" y="35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2">
              <a:extLst>
                <a:ext uri="{FF2B5EF4-FFF2-40B4-BE49-F238E27FC236}">
                  <a16:creationId xmlns:a16="http://schemas.microsoft.com/office/drawing/2014/main" id="{8FD937E8-E509-46D5-9D77-BDA22F8A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038" y="2259013"/>
              <a:ext cx="20638" cy="166687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3">
              <a:extLst>
                <a:ext uri="{FF2B5EF4-FFF2-40B4-BE49-F238E27FC236}">
                  <a16:creationId xmlns:a16="http://schemas.microsoft.com/office/drawing/2014/main" id="{01092648-B422-4534-8FC7-924A3401F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2309813"/>
              <a:ext cx="88900" cy="119062"/>
            </a:xfrm>
            <a:custGeom>
              <a:avLst/>
              <a:gdLst>
                <a:gd name="T0" fmla="*/ 32 w 32"/>
                <a:gd name="T1" fmla="*/ 32 h 43"/>
                <a:gd name="T2" fmla="*/ 32 w 32"/>
                <a:gd name="T3" fmla="*/ 42 h 43"/>
                <a:gd name="T4" fmla="*/ 26 w 32"/>
                <a:gd name="T5" fmla="*/ 42 h 43"/>
                <a:gd name="T6" fmla="*/ 25 w 32"/>
                <a:gd name="T7" fmla="*/ 37 h 43"/>
                <a:gd name="T8" fmla="*/ 25 w 32"/>
                <a:gd name="T9" fmla="*/ 37 h 43"/>
                <a:gd name="T10" fmla="*/ 13 w 32"/>
                <a:gd name="T11" fmla="*/ 43 h 43"/>
                <a:gd name="T12" fmla="*/ 0 w 32"/>
                <a:gd name="T13" fmla="*/ 31 h 43"/>
                <a:gd name="T14" fmla="*/ 25 w 32"/>
                <a:gd name="T15" fmla="*/ 16 h 43"/>
                <a:gd name="T16" fmla="*/ 25 w 32"/>
                <a:gd name="T17" fmla="*/ 15 h 43"/>
                <a:gd name="T18" fmla="*/ 15 w 32"/>
                <a:gd name="T19" fmla="*/ 6 h 43"/>
                <a:gd name="T20" fmla="*/ 5 w 32"/>
                <a:gd name="T21" fmla="*/ 9 h 43"/>
                <a:gd name="T22" fmla="*/ 3 w 32"/>
                <a:gd name="T23" fmla="*/ 4 h 43"/>
                <a:gd name="T24" fmla="*/ 16 w 32"/>
                <a:gd name="T25" fmla="*/ 0 h 43"/>
                <a:gd name="T26" fmla="*/ 32 w 32"/>
                <a:gd name="T27" fmla="*/ 17 h 43"/>
                <a:gd name="T28" fmla="*/ 32 w 32"/>
                <a:gd name="T29" fmla="*/ 32 h 43"/>
                <a:gd name="T30" fmla="*/ 25 w 32"/>
                <a:gd name="T31" fmla="*/ 21 h 43"/>
                <a:gd name="T32" fmla="*/ 8 w 32"/>
                <a:gd name="T33" fmla="*/ 30 h 43"/>
                <a:gd name="T34" fmla="*/ 14 w 32"/>
                <a:gd name="T35" fmla="*/ 37 h 43"/>
                <a:gd name="T36" fmla="*/ 24 w 32"/>
                <a:gd name="T37" fmla="*/ 30 h 43"/>
                <a:gd name="T38" fmla="*/ 25 w 32"/>
                <a:gd name="T39" fmla="*/ 28 h 43"/>
                <a:gd name="T40" fmla="*/ 25 w 3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32" y="32"/>
                  </a:moveTo>
                  <a:cubicBezTo>
                    <a:pt x="32" y="36"/>
                    <a:pt x="32" y="39"/>
                    <a:pt x="3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40"/>
                    <a:pt x="18" y="43"/>
                    <a:pt x="13" y="43"/>
                  </a:cubicBezTo>
                  <a:cubicBezTo>
                    <a:pt x="4" y="43"/>
                    <a:pt x="0" y="37"/>
                    <a:pt x="0" y="31"/>
                  </a:cubicBezTo>
                  <a:cubicBezTo>
                    <a:pt x="0" y="21"/>
                    <a:pt x="9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6"/>
                    <a:pt x="15" y="6"/>
                  </a:cubicBezTo>
                  <a:cubicBezTo>
                    <a:pt x="12" y="6"/>
                    <a:pt x="8" y="7"/>
                    <a:pt x="5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2"/>
                    <a:pt x="11" y="0"/>
                    <a:pt x="16" y="0"/>
                  </a:cubicBezTo>
                  <a:cubicBezTo>
                    <a:pt x="29" y="0"/>
                    <a:pt x="32" y="9"/>
                    <a:pt x="32" y="17"/>
                  </a:cubicBezTo>
                  <a:lnTo>
                    <a:pt x="32" y="32"/>
                  </a:lnTo>
                  <a:close/>
                  <a:moveTo>
                    <a:pt x="25" y="21"/>
                  </a:moveTo>
                  <a:cubicBezTo>
                    <a:pt x="17" y="21"/>
                    <a:pt x="8" y="22"/>
                    <a:pt x="8" y="30"/>
                  </a:cubicBezTo>
                  <a:cubicBezTo>
                    <a:pt x="8" y="35"/>
                    <a:pt x="11" y="37"/>
                    <a:pt x="14" y="37"/>
                  </a:cubicBezTo>
                  <a:cubicBezTo>
                    <a:pt x="20" y="37"/>
                    <a:pt x="23" y="34"/>
                    <a:pt x="24" y="30"/>
                  </a:cubicBezTo>
                  <a:cubicBezTo>
                    <a:pt x="25" y="30"/>
                    <a:pt x="25" y="29"/>
                    <a:pt x="25" y="28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4">
              <a:extLst>
                <a:ext uri="{FF2B5EF4-FFF2-40B4-BE49-F238E27FC236}">
                  <a16:creationId xmlns:a16="http://schemas.microsoft.com/office/drawing/2014/main" id="{0537EF84-EBD2-4E91-94B8-E6844E78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5" y="2309813"/>
              <a:ext cx="161925" cy="115887"/>
            </a:xfrm>
            <a:custGeom>
              <a:avLst/>
              <a:gdLst>
                <a:gd name="T0" fmla="*/ 0 w 58"/>
                <a:gd name="T1" fmla="*/ 12 h 42"/>
                <a:gd name="T2" fmla="*/ 0 w 58"/>
                <a:gd name="T3" fmla="*/ 1 h 42"/>
                <a:gd name="T4" fmla="*/ 6 w 58"/>
                <a:gd name="T5" fmla="*/ 1 h 42"/>
                <a:gd name="T6" fmla="*/ 6 w 58"/>
                <a:gd name="T7" fmla="*/ 8 h 42"/>
                <a:gd name="T8" fmla="*/ 7 w 58"/>
                <a:gd name="T9" fmla="*/ 8 h 42"/>
                <a:gd name="T10" fmla="*/ 19 w 58"/>
                <a:gd name="T11" fmla="*/ 0 h 42"/>
                <a:gd name="T12" fmla="*/ 31 w 58"/>
                <a:gd name="T13" fmla="*/ 8 h 42"/>
                <a:gd name="T14" fmla="*/ 31 w 58"/>
                <a:gd name="T15" fmla="*/ 8 h 42"/>
                <a:gd name="T16" fmla="*/ 36 w 58"/>
                <a:gd name="T17" fmla="*/ 3 h 42"/>
                <a:gd name="T18" fmla="*/ 45 w 58"/>
                <a:gd name="T19" fmla="*/ 0 h 42"/>
                <a:gd name="T20" fmla="*/ 58 w 58"/>
                <a:gd name="T21" fmla="*/ 18 h 42"/>
                <a:gd name="T22" fmla="*/ 58 w 58"/>
                <a:gd name="T23" fmla="*/ 42 h 42"/>
                <a:gd name="T24" fmla="*/ 51 w 58"/>
                <a:gd name="T25" fmla="*/ 42 h 42"/>
                <a:gd name="T26" fmla="*/ 51 w 58"/>
                <a:gd name="T27" fmla="*/ 19 h 42"/>
                <a:gd name="T28" fmla="*/ 42 w 58"/>
                <a:gd name="T29" fmla="*/ 6 h 42"/>
                <a:gd name="T30" fmla="*/ 33 w 58"/>
                <a:gd name="T31" fmla="*/ 13 h 42"/>
                <a:gd name="T32" fmla="*/ 33 w 58"/>
                <a:gd name="T33" fmla="*/ 17 h 42"/>
                <a:gd name="T34" fmla="*/ 33 w 58"/>
                <a:gd name="T35" fmla="*/ 42 h 42"/>
                <a:gd name="T36" fmla="*/ 25 w 58"/>
                <a:gd name="T37" fmla="*/ 42 h 42"/>
                <a:gd name="T38" fmla="*/ 25 w 58"/>
                <a:gd name="T39" fmla="*/ 17 h 42"/>
                <a:gd name="T40" fmla="*/ 17 w 58"/>
                <a:gd name="T41" fmla="*/ 6 h 42"/>
                <a:gd name="T42" fmla="*/ 8 w 58"/>
                <a:gd name="T43" fmla="*/ 14 h 42"/>
                <a:gd name="T44" fmla="*/ 7 w 58"/>
                <a:gd name="T45" fmla="*/ 17 h 42"/>
                <a:gd name="T46" fmla="*/ 7 w 58"/>
                <a:gd name="T47" fmla="*/ 42 h 42"/>
                <a:gd name="T48" fmla="*/ 0 w 58"/>
                <a:gd name="T49" fmla="*/ 42 h 42"/>
                <a:gd name="T50" fmla="*/ 0 w 58"/>
                <a:gd name="T5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2">
                  <a:moveTo>
                    <a:pt x="0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3" y="0"/>
                    <a:pt x="19" y="0"/>
                  </a:cubicBezTo>
                  <a:cubicBezTo>
                    <a:pt x="25" y="0"/>
                    <a:pt x="29" y="4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6"/>
                    <a:pt x="34" y="4"/>
                    <a:pt x="36" y="3"/>
                  </a:cubicBezTo>
                  <a:cubicBezTo>
                    <a:pt x="38" y="1"/>
                    <a:pt x="41" y="0"/>
                    <a:pt x="45" y="0"/>
                  </a:cubicBezTo>
                  <a:cubicBezTo>
                    <a:pt x="50" y="0"/>
                    <a:pt x="58" y="4"/>
                    <a:pt x="58" y="18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1"/>
                    <a:pt x="48" y="6"/>
                    <a:pt x="42" y="6"/>
                  </a:cubicBezTo>
                  <a:cubicBezTo>
                    <a:pt x="38" y="6"/>
                    <a:pt x="34" y="9"/>
                    <a:pt x="33" y="13"/>
                  </a:cubicBezTo>
                  <a:cubicBezTo>
                    <a:pt x="33" y="14"/>
                    <a:pt x="33" y="15"/>
                    <a:pt x="33" y="17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2" y="6"/>
                    <a:pt x="17" y="6"/>
                  </a:cubicBezTo>
                  <a:cubicBezTo>
                    <a:pt x="12" y="6"/>
                    <a:pt x="9" y="10"/>
                    <a:pt x="8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5">
              <a:extLst>
                <a:ext uri="{FF2B5EF4-FFF2-40B4-BE49-F238E27FC236}">
                  <a16:creationId xmlns:a16="http://schemas.microsoft.com/office/drawing/2014/main" id="{3CC16A8B-5280-4B27-899C-2D68496FF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988" y="2309813"/>
              <a:ext cx="104775" cy="160337"/>
            </a:xfrm>
            <a:custGeom>
              <a:avLst/>
              <a:gdLst>
                <a:gd name="T0" fmla="*/ 0 w 38"/>
                <a:gd name="T1" fmla="*/ 14 h 58"/>
                <a:gd name="T2" fmla="*/ 0 w 38"/>
                <a:gd name="T3" fmla="*/ 1 h 58"/>
                <a:gd name="T4" fmla="*/ 6 w 38"/>
                <a:gd name="T5" fmla="*/ 1 h 58"/>
                <a:gd name="T6" fmla="*/ 7 w 38"/>
                <a:gd name="T7" fmla="*/ 8 h 58"/>
                <a:gd name="T8" fmla="*/ 7 w 38"/>
                <a:gd name="T9" fmla="*/ 8 h 58"/>
                <a:gd name="T10" fmla="*/ 21 w 38"/>
                <a:gd name="T11" fmla="*/ 0 h 58"/>
                <a:gd name="T12" fmla="*/ 38 w 38"/>
                <a:gd name="T13" fmla="*/ 21 h 58"/>
                <a:gd name="T14" fmla="*/ 20 w 38"/>
                <a:gd name="T15" fmla="*/ 43 h 58"/>
                <a:gd name="T16" fmla="*/ 7 w 38"/>
                <a:gd name="T17" fmla="*/ 36 h 58"/>
                <a:gd name="T18" fmla="*/ 7 w 38"/>
                <a:gd name="T19" fmla="*/ 36 h 58"/>
                <a:gd name="T20" fmla="*/ 7 w 38"/>
                <a:gd name="T21" fmla="*/ 58 h 58"/>
                <a:gd name="T22" fmla="*/ 0 w 38"/>
                <a:gd name="T23" fmla="*/ 58 h 58"/>
                <a:gd name="T24" fmla="*/ 0 w 38"/>
                <a:gd name="T25" fmla="*/ 14 h 58"/>
                <a:gd name="T26" fmla="*/ 7 w 38"/>
                <a:gd name="T27" fmla="*/ 25 h 58"/>
                <a:gd name="T28" fmla="*/ 8 w 38"/>
                <a:gd name="T29" fmla="*/ 28 h 58"/>
                <a:gd name="T30" fmla="*/ 19 w 38"/>
                <a:gd name="T31" fmla="*/ 37 h 58"/>
                <a:gd name="T32" fmla="*/ 31 w 38"/>
                <a:gd name="T33" fmla="*/ 21 h 58"/>
                <a:gd name="T34" fmla="*/ 19 w 38"/>
                <a:gd name="T35" fmla="*/ 6 h 58"/>
                <a:gd name="T36" fmla="*/ 8 w 38"/>
                <a:gd name="T37" fmla="*/ 15 h 58"/>
                <a:gd name="T38" fmla="*/ 7 w 38"/>
                <a:gd name="T39" fmla="*/ 18 h 58"/>
                <a:gd name="T40" fmla="*/ 7 w 38"/>
                <a:gd name="T4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8">
                  <a:moveTo>
                    <a:pt x="0" y="14"/>
                  </a:moveTo>
                  <a:cubicBezTo>
                    <a:pt x="0" y="9"/>
                    <a:pt x="0" y="5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3"/>
                    <a:pt x="15" y="0"/>
                    <a:pt x="21" y="0"/>
                  </a:cubicBezTo>
                  <a:cubicBezTo>
                    <a:pt x="31" y="0"/>
                    <a:pt x="38" y="9"/>
                    <a:pt x="38" y="21"/>
                  </a:cubicBezTo>
                  <a:cubicBezTo>
                    <a:pt x="38" y="35"/>
                    <a:pt x="29" y="43"/>
                    <a:pt x="20" y="43"/>
                  </a:cubicBezTo>
                  <a:cubicBezTo>
                    <a:pt x="15" y="43"/>
                    <a:pt x="10" y="40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14"/>
                  </a:lnTo>
                  <a:close/>
                  <a:moveTo>
                    <a:pt x="7" y="25"/>
                  </a:moveTo>
                  <a:cubicBezTo>
                    <a:pt x="7" y="26"/>
                    <a:pt x="7" y="27"/>
                    <a:pt x="8" y="28"/>
                  </a:cubicBezTo>
                  <a:cubicBezTo>
                    <a:pt x="9" y="33"/>
                    <a:pt x="13" y="37"/>
                    <a:pt x="19" y="37"/>
                  </a:cubicBezTo>
                  <a:cubicBezTo>
                    <a:pt x="26" y="37"/>
                    <a:pt x="31" y="30"/>
                    <a:pt x="31" y="21"/>
                  </a:cubicBezTo>
                  <a:cubicBezTo>
                    <a:pt x="31" y="13"/>
                    <a:pt x="27" y="6"/>
                    <a:pt x="19" y="6"/>
                  </a:cubicBezTo>
                  <a:cubicBezTo>
                    <a:pt x="14" y="6"/>
                    <a:pt x="9" y="10"/>
                    <a:pt x="8" y="15"/>
                  </a:cubicBezTo>
                  <a:cubicBezTo>
                    <a:pt x="7" y="16"/>
                    <a:pt x="7" y="17"/>
                    <a:pt x="7" y="18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6">
              <a:extLst>
                <a:ext uri="{FF2B5EF4-FFF2-40B4-BE49-F238E27FC236}">
                  <a16:creationId xmlns:a16="http://schemas.microsoft.com/office/drawing/2014/main" id="{45F4B425-A8C6-473D-BD7D-7425D7686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1813" y="2309813"/>
              <a:ext cx="100013" cy="119062"/>
            </a:xfrm>
            <a:custGeom>
              <a:avLst/>
              <a:gdLst>
                <a:gd name="T0" fmla="*/ 7 w 36"/>
                <a:gd name="T1" fmla="*/ 23 h 43"/>
                <a:gd name="T2" fmla="*/ 21 w 36"/>
                <a:gd name="T3" fmla="*/ 37 h 43"/>
                <a:gd name="T4" fmla="*/ 32 w 36"/>
                <a:gd name="T5" fmla="*/ 35 h 43"/>
                <a:gd name="T6" fmla="*/ 33 w 36"/>
                <a:gd name="T7" fmla="*/ 40 h 43"/>
                <a:gd name="T8" fmla="*/ 20 w 36"/>
                <a:gd name="T9" fmla="*/ 43 h 43"/>
                <a:gd name="T10" fmla="*/ 0 w 36"/>
                <a:gd name="T11" fmla="*/ 22 h 43"/>
                <a:gd name="T12" fmla="*/ 19 w 36"/>
                <a:gd name="T13" fmla="*/ 0 h 43"/>
                <a:gd name="T14" fmla="*/ 36 w 36"/>
                <a:gd name="T15" fmla="*/ 19 h 43"/>
                <a:gd name="T16" fmla="*/ 35 w 36"/>
                <a:gd name="T17" fmla="*/ 23 h 43"/>
                <a:gd name="T18" fmla="*/ 7 w 36"/>
                <a:gd name="T19" fmla="*/ 23 h 43"/>
                <a:gd name="T20" fmla="*/ 28 w 36"/>
                <a:gd name="T21" fmla="*/ 17 h 43"/>
                <a:gd name="T22" fmla="*/ 18 w 36"/>
                <a:gd name="T23" fmla="*/ 6 h 43"/>
                <a:gd name="T24" fmla="*/ 7 w 36"/>
                <a:gd name="T25" fmla="*/ 17 h 43"/>
                <a:gd name="T26" fmla="*/ 28 w 36"/>
                <a:gd name="T27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3">
                  <a:moveTo>
                    <a:pt x="7" y="23"/>
                  </a:moveTo>
                  <a:cubicBezTo>
                    <a:pt x="7" y="33"/>
                    <a:pt x="13" y="37"/>
                    <a:pt x="21" y="37"/>
                  </a:cubicBezTo>
                  <a:cubicBezTo>
                    <a:pt x="26" y="37"/>
                    <a:pt x="29" y="36"/>
                    <a:pt x="32" y="35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26" y="43"/>
                    <a:pt x="20" y="43"/>
                  </a:cubicBezTo>
                  <a:cubicBezTo>
                    <a:pt x="7" y="43"/>
                    <a:pt x="0" y="34"/>
                    <a:pt x="0" y="22"/>
                  </a:cubicBezTo>
                  <a:cubicBezTo>
                    <a:pt x="0" y="10"/>
                    <a:pt x="7" y="0"/>
                    <a:pt x="19" y="0"/>
                  </a:cubicBezTo>
                  <a:cubicBezTo>
                    <a:pt x="32" y="0"/>
                    <a:pt x="36" y="12"/>
                    <a:pt x="36" y="19"/>
                  </a:cubicBezTo>
                  <a:cubicBezTo>
                    <a:pt x="36" y="21"/>
                    <a:pt x="36" y="22"/>
                    <a:pt x="35" y="23"/>
                  </a:cubicBezTo>
                  <a:lnTo>
                    <a:pt x="7" y="23"/>
                  </a:lnTo>
                  <a:close/>
                  <a:moveTo>
                    <a:pt x="28" y="17"/>
                  </a:moveTo>
                  <a:cubicBezTo>
                    <a:pt x="29" y="13"/>
                    <a:pt x="27" y="6"/>
                    <a:pt x="18" y="6"/>
                  </a:cubicBezTo>
                  <a:cubicBezTo>
                    <a:pt x="11" y="6"/>
                    <a:pt x="7" y="12"/>
                    <a:pt x="7" y="17"/>
                  </a:cubicBezTo>
                  <a:lnTo>
                    <a:pt x="28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7">
              <a:extLst>
                <a:ext uri="{FF2B5EF4-FFF2-40B4-BE49-F238E27FC236}">
                  <a16:creationId xmlns:a16="http://schemas.microsoft.com/office/drawing/2014/main" id="{1DD9D296-D55E-4D48-8805-FB175CFBA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9288" y="2259013"/>
              <a:ext cx="104775" cy="169862"/>
            </a:xfrm>
            <a:custGeom>
              <a:avLst/>
              <a:gdLst>
                <a:gd name="T0" fmla="*/ 38 w 38"/>
                <a:gd name="T1" fmla="*/ 0 h 61"/>
                <a:gd name="T2" fmla="*/ 38 w 38"/>
                <a:gd name="T3" fmla="*/ 49 h 61"/>
                <a:gd name="T4" fmla="*/ 38 w 38"/>
                <a:gd name="T5" fmla="*/ 60 h 61"/>
                <a:gd name="T6" fmla="*/ 32 w 38"/>
                <a:gd name="T7" fmla="*/ 60 h 61"/>
                <a:gd name="T8" fmla="*/ 31 w 38"/>
                <a:gd name="T9" fmla="*/ 53 h 61"/>
                <a:gd name="T10" fmla="*/ 31 w 38"/>
                <a:gd name="T11" fmla="*/ 53 h 61"/>
                <a:gd name="T12" fmla="*/ 17 w 38"/>
                <a:gd name="T13" fmla="*/ 61 h 61"/>
                <a:gd name="T14" fmla="*/ 0 w 38"/>
                <a:gd name="T15" fmla="*/ 40 h 61"/>
                <a:gd name="T16" fmla="*/ 18 w 38"/>
                <a:gd name="T17" fmla="*/ 18 h 61"/>
                <a:gd name="T18" fmla="*/ 30 w 38"/>
                <a:gd name="T19" fmla="*/ 24 h 61"/>
                <a:gd name="T20" fmla="*/ 30 w 38"/>
                <a:gd name="T21" fmla="*/ 24 h 61"/>
                <a:gd name="T22" fmla="*/ 30 w 38"/>
                <a:gd name="T23" fmla="*/ 0 h 61"/>
                <a:gd name="T24" fmla="*/ 38 w 38"/>
                <a:gd name="T25" fmla="*/ 0 h 61"/>
                <a:gd name="T26" fmla="*/ 30 w 38"/>
                <a:gd name="T27" fmla="*/ 36 h 61"/>
                <a:gd name="T28" fmla="*/ 30 w 38"/>
                <a:gd name="T29" fmla="*/ 33 h 61"/>
                <a:gd name="T30" fmla="*/ 19 w 38"/>
                <a:gd name="T31" fmla="*/ 24 h 61"/>
                <a:gd name="T32" fmla="*/ 7 w 38"/>
                <a:gd name="T33" fmla="*/ 40 h 61"/>
                <a:gd name="T34" fmla="*/ 19 w 38"/>
                <a:gd name="T35" fmla="*/ 55 h 61"/>
                <a:gd name="T36" fmla="*/ 30 w 38"/>
                <a:gd name="T37" fmla="*/ 46 h 61"/>
                <a:gd name="T38" fmla="*/ 30 w 38"/>
                <a:gd name="T39" fmla="*/ 43 h 61"/>
                <a:gd name="T40" fmla="*/ 30 w 38"/>
                <a:gd name="T4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61">
                  <a:moveTo>
                    <a:pt x="38" y="0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53"/>
                    <a:pt x="38" y="57"/>
                    <a:pt x="3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7"/>
                    <a:pt x="24" y="61"/>
                    <a:pt x="17" y="61"/>
                  </a:cubicBezTo>
                  <a:cubicBezTo>
                    <a:pt x="7" y="61"/>
                    <a:pt x="0" y="52"/>
                    <a:pt x="0" y="40"/>
                  </a:cubicBezTo>
                  <a:cubicBezTo>
                    <a:pt x="0" y="26"/>
                    <a:pt x="8" y="18"/>
                    <a:pt x="18" y="18"/>
                  </a:cubicBezTo>
                  <a:cubicBezTo>
                    <a:pt x="24" y="18"/>
                    <a:pt x="28" y="21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8" y="0"/>
                  </a:lnTo>
                  <a:close/>
                  <a:moveTo>
                    <a:pt x="30" y="36"/>
                  </a:moveTo>
                  <a:cubicBezTo>
                    <a:pt x="30" y="35"/>
                    <a:pt x="30" y="33"/>
                    <a:pt x="30" y="33"/>
                  </a:cubicBezTo>
                  <a:cubicBezTo>
                    <a:pt x="29" y="28"/>
                    <a:pt x="25" y="24"/>
                    <a:pt x="19" y="24"/>
                  </a:cubicBezTo>
                  <a:cubicBezTo>
                    <a:pt x="12" y="24"/>
                    <a:pt x="7" y="31"/>
                    <a:pt x="7" y="40"/>
                  </a:cubicBezTo>
                  <a:cubicBezTo>
                    <a:pt x="7" y="48"/>
                    <a:pt x="11" y="55"/>
                    <a:pt x="19" y="55"/>
                  </a:cubicBezTo>
                  <a:cubicBezTo>
                    <a:pt x="24" y="55"/>
                    <a:pt x="29" y="51"/>
                    <a:pt x="30" y="46"/>
                  </a:cubicBezTo>
                  <a:cubicBezTo>
                    <a:pt x="30" y="45"/>
                    <a:pt x="30" y="44"/>
                    <a:pt x="30" y="43"/>
                  </a:cubicBez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8">
              <a:extLst>
                <a:ext uri="{FF2B5EF4-FFF2-40B4-BE49-F238E27FC236}">
                  <a16:creationId xmlns:a16="http://schemas.microsoft.com/office/drawing/2014/main" id="{34EB6D6A-2B75-43B1-A7CB-D5AA9C596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025" y="2266950"/>
              <a:ext cx="25400" cy="158750"/>
            </a:xfrm>
            <a:custGeom>
              <a:avLst/>
              <a:gdLst>
                <a:gd name="T0" fmla="*/ 9 w 9"/>
                <a:gd name="T1" fmla="*/ 5 h 57"/>
                <a:gd name="T2" fmla="*/ 4 w 9"/>
                <a:gd name="T3" fmla="*/ 9 h 57"/>
                <a:gd name="T4" fmla="*/ 0 w 9"/>
                <a:gd name="T5" fmla="*/ 5 h 57"/>
                <a:gd name="T6" fmla="*/ 5 w 9"/>
                <a:gd name="T7" fmla="*/ 0 h 57"/>
                <a:gd name="T8" fmla="*/ 9 w 9"/>
                <a:gd name="T9" fmla="*/ 5 h 57"/>
                <a:gd name="T10" fmla="*/ 1 w 9"/>
                <a:gd name="T11" fmla="*/ 57 h 57"/>
                <a:gd name="T12" fmla="*/ 1 w 9"/>
                <a:gd name="T13" fmla="*/ 16 h 57"/>
                <a:gd name="T14" fmla="*/ 8 w 9"/>
                <a:gd name="T15" fmla="*/ 16 h 57"/>
                <a:gd name="T16" fmla="*/ 8 w 9"/>
                <a:gd name="T17" fmla="*/ 57 h 57"/>
                <a:gd name="T18" fmla="*/ 1 w 9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7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1" y="57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57"/>
                    <a:pt x="8" y="57"/>
                    <a:pt x="8" y="57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9">
              <a:extLst>
                <a:ext uri="{FF2B5EF4-FFF2-40B4-BE49-F238E27FC236}">
                  <a16:creationId xmlns:a16="http://schemas.microsoft.com/office/drawing/2014/main" id="{E807EB36-AA0A-4CA3-91BD-77941D02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8" y="2309813"/>
              <a:ext cx="96838" cy="115887"/>
            </a:xfrm>
            <a:custGeom>
              <a:avLst/>
              <a:gdLst>
                <a:gd name="T0" fmla="*/ 1 w 35"/>
                <a:gd name="T1" fmla="*/ 12 h 42"/>
                <a:gd name="T2" fmla="*/ 0 w 35"/>
                <a:gd name="T3" fmla="*/ 1 h 42"/>
                <a:gd name="T4" fmla="*/ 7 w 35"/>
                <a:gd name="T5" fmla="*/ 1 h 42"/>
                <a:gd name="T6" fmla="*/ 7 w 35"/>
                <a:gd name="T7" fmla="*/ 8 h 42"/>
                <a:gd name="T8" fmla="*/ 7 w 35"/>
                <a:gd name="T9" fmla="*/ 8 h 42"/>
                <a:gd name="T10" fmla="*/ 21 w 35"/>
                <a:gd name="T11" fmla="*/ 0 h 42"/>
                <a:gd name="T12" fmla="*/ 35 w 35"/>
                <a:gd name="T13" fmla="*/ 18 h 42"/>
                <a:gd name="T14" fmla="*/ 35 w 35"/>
                <a:gd name="T15" fmla="*/ 42 h 42"/>
                <a:gd name="T16" fmla="*/ 28 w 35"/>
                <a:gd name="T17" fmla="*/ 42 h 42"/>
                <a:gd name="T18" fmla="*/ 28 w 35"/>
                <a:gd name="T19" fmla="*/ 18 h 42"/>
                <a:gd name="T20" fmla="*/ 18 w 35"/>
                <a:gd name="T21" fmla="*/ 6 h 42"/>
                <a:gd name="T22" fmla="*/ 9 w 35"/>
                <a:gd name="T23" fmla="*/ 14 h 42"/>
                <a:gd name="T24" fmla="*/ 8 w 35"/>
                <a:gd name="T25" fmla="*/ 17 h 42"/>
                <a:gd name="T26" fmla="*/ 8 w 35"/>
                <a:gd name="T27" fmla="*/ 42 h 42"/>
                <a:gd name="T28" fmla="*/ 1 w 35"/>
                <a:gd name="T29" fmla="*/ 42 h 42"/>
                <a:gd name="T30" fmla="*/ 1 w 35"/>
                <a:gd name="T3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2">
                  <a:moveTo>
                    <a:pt x="1" y="12"/>
                  </a:moveTo>
                  <a:cubicBezTo>
                    <a:pt x="1" y="8"/>
                    <a:pt x="1" y="4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4" y="0"/>
                    <a:pt x="21" y="0"/>
                  </a:cubicBezTo>
                  <a:cubicBezTo>
                    <a:pt x="26" y="0"/>
                    <a:pt x="35" y="4"/>
                    <a:pt x="35" y="1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2"/>
                    <a:pt x="25" y="6"/>
                    <a:pt x="18" y="6"/>
                  </a:cubicBezTo>
                  <a:cubicBezTo>
                    <a:pt x="14" y="6"/>
                    <a:pt x="10" y="10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" y="42"/>
                    <a:pt x="1" y="42"/>
                    <a:pt x="1" y="42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0">
              <a:extLst>
                <a:ext uri="{FF2B5EF4-FFF2-40B4-BE49-F238E27FC236}">
                  <a16:creationId xmlns:a16="http://schemas.microsoft.com/office/drawing/2014/main" id="{9289DD3A-5F3C-4095-A104-8FA1C7B16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2589213"/>
              <a:ext cx="88900" cy="117475"/>
            </a:xfrm>
            <a:custGeom>
              <a:avLst/>
              <a:gdLst>
                <a:gd name="T0" fmla="*/ 32 w 32"/>
                <a:gd name="T1" fmla="*/ 40 h 42"/>
                <a:gd name="T2" fmla="*/ 20 w 32"/>
                <a:gd name="T3" fmla="*/ 42 h 42"/>
                <a:gd name="T4" fmla="*/ 0 w 32"/>
                <a:gd name="T5" fmla="*/ 22 h 42"/>
                <a:gd name="T6" fmla="*/ 22 w 32"/>
                <a:gd name="T7" fmla="*/ 0 h 42"/>
                <a:gd name="T8" fmla="*/ 32 w 32"/>
                <a:gd name="T9" fmla="*/ 2 h 42"/>
                <a:gd name="T10" fmla="*/ 30 w 32"/>
                <a:gd name="T11" fmla="*/ 8 h 42"/>
                <a:gd name="T12" fmla="*/ 22 w 32"/>
                <a:gd name="T13" fmla="*/ 6 h 42"/>
                <a:gd name="T14" fmla="*/ 7 w 32"/>
                <a:gd name="T15" fmla="*/ 21 h 42"/>
                <a:gd name="T16" fmla="*/ 22 w 32"/>
                <a:gd name="T17" fmla="*/ 36 h 42"/>
                <a:gd name="T18" fmla="*/ 31 w 32"/>
                <a:gd name="T19" fmla="*/ 35 h 42"/>
                <a:gd name="T20" fmla="*/ 32 w 3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32" y="40"/>
                  </a:moveTo>
                  <a:cubicBezTo>
                    <a:pt x="30" y="41"/>
                    <a:pt x="26" y="42"/>
                    <a:pt x="20" y="42"/>
                  </a:cubicBezTo>
                  <a:cubicBezTo>
                    <a:pt x="8" y="42"/>
                    <a:pt x="0" y="34"/>
                    <a:pt x="0" y="22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26" y="0"/>
                    <a:pt x="30" y="1"/>
                    <a:pt x="32" y="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7"/>
                    <a:pt x="26" y="6"/>
                    <a:pt x="22" y="6"/>
                  </a:cubicBezTo>
                  <a:cubicBezTo>
                    <a:pt x="12" y="6"/>
                    <a:pt x="7" y="13"/>
                    <a:pt x="7" y="21"/>
                  </a:cubicBezTo>
                  <a:cubicBezTo>
                    <a:pt x="7" y="31"/>
                    <a:pt x="13" y="36"/>
                    <a:pt x="22" y="36"/>
                  </a:cubicBezTo>
                  <a:cubicBezTo>
                    <a:pt x="26" y="36"/>
                    <a:pt x="29" y="35"/>
                    <a:pt x="31" y="35"/>
                  </a:cubicBezTo>
                  <a:lnTo>
                    <a:pt x="32" y="4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1">
              <a:extLst>
                <a:ext uri="{FF2B5EF4-FFF2-40B4-BE49-F238E27FC236}">
                  <a16:creationId xmlns:a16="http://schemas.microsoft.com/office/drawing/2014/main" id="{AB68A8DA-8CEF-4A4A-A6B7-F289145F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50" y="2589213"/>
              <a:ext cx="57150" cy="117475"/>
            </a:xfrm>
            <a:custGeom>
              <a:avLst/>
              <a:gdLst>
                <a:gd name="T0" fmla="*/ 1 w 21"/>
                <a:gd name="T1" fmla="*/ 14 h 42"/>
                <a:gd name="T2" fmla="*/ 0 w 21"/>
                <a:gd name="T3" fmla="*/ 1 h 42"/>
                <a:gd name="T4" fmla="*/ 7 w 21"/>
                <a:gd name="T5" fmla="*/ 1 h 42"/>
                <a:gd name="T6" fmla="*/ 7 w 21"/>
                <a:gd name="T7" fmla="*/ 9 h 42"/>
                <a:gd name="T8" fmla="*/ 7 w 21"/>
                <a:gd name="T9" fmla="*/ 9 h 42"/>
                <a:gd name="T10" fmla="*/ 19 w 21"/>
                <a:gd name="T11" fmla="*/ 0 h 42"/>
                <a:gd name="T12" fmla="*/ 21 w 21"/>
                <a:gd name="T13" fmla="*/ 0 h 42"/>
                <a:gd name="T14" fmla="*/ 21 w 21"/>
                <a:gd name="T15" fmla="*/ 7 h 42"/>
                <a:gd name="T16" fmla="*/ 18 w 21"/>
                <a:gd name="T17" fmla="*/ 7 h 42"/>
                <a:gd name="T18" fmla="*/ 8 w 21"/>
                <a:gd name="T19" fmla="*/ 16 h 42"/>
                <a:gd name="T20" fmla="*/ 8 w 21"/>
                <a:gd name="T21" fmla="*/ 20 h 42"/>
                <a:gd name="T22" fmla="*/ 8 w 21"/>
                <a:gd name="T23" fmla="*/ 42 h 42"/>
                <a:gd name="T24" fmla="*/ 1 w 21"/>
                <a:gd name="T25" fmla="*/ 42 h 42"/>
                <a:gd name="T26" fmla="*/ 1 w 21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42">
                  <a:moveTo>
                    <a:pt x="1" y="14"/>
                  </a:moveTo>
                  <a:cubicBezTo>
                    <a:pt x="1" y="9"/>
                    <a:pt x="0" y="5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3"/>
                    <a:pt x="14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6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" y="42"/>
                    <a:pt x="1" y="42"/>
                    <a:pt x="1" y="42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2">
              <a:extLst>
                <a:ext uri="{FF2B5EF4-FFF2-40B4-BE49-F238E27FC236}">
                  <a16:creationId xmlns:a16="http://schemas.microsoft.com/office/drawing/2014/main" id="{8781CC14-38A6-43FF-BEBE-0DE38F62D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1125" y="2589213"/>
              <a:ext cx="90488" cy="117475"/>
            </a:xfrm>
            <a:custGeom>
              <a:avLst/>
              <a:gdLst>
                <a:gd name="T0" fmla="*/ 32 w 33"/>
                <a:gd name="T1" fmla="*/ 32 h 42"/>
                <a:gd name="T2" fmla="*/ 33 w 33"/>
                <a:gd name="T3" fmla="*/ 42 h 42"/>
                <a:gd name="T4" fmla="*/ 26 w 33"/>
                <a:gd name="T5" fmla="*/ 42 h 42"/>
                <a:gd name="T6" fmla="*/ 25 w 33"/>
                <a:gd name="T7" fmla="*/ 36 h 42"/>
                <a:gd name="T8" fmla="*/ 25 w 33"/>
                <a:gd name="T9" fmla="*/ 36 h 42"/>
                <a:gd name="T10" fmla="*/ 13 w 33"/>
                <a:gd name="T11" fmla="*/ 42 h 42"/>
                <a:gd name="T12" fmla="*/ 0 w 33"/>
                <a:gd name="T13" fmla="*/ 31 h 42"/>
                <a:gd name="T14" fmla="*/ 25 w 33"/>
                <a:gd name="T15" fmla="*/ 16 h 42"/>
                <a:gd name="T16" fmla="*/ 25 w 33"/>
                <a:gd name="T17" fmla="*/ 15 h 42"/>
                <a:gd name="T18" fmla="*/ 16 w 33"/>
                <a:gd name="T19" fmla="*/ 5 h 42"/>
                <a:gd name="T20" fmla="*/ 5 w 33"/>
                <a:gd name="T21" fmla="*/ 9 h 42"/>
                <a:gd name="T22" fmla="*/ 3 w 33"/>
                <a:gd name="T23" fmla="*/ 4 h 42"/>
                <a:gd name="T24" fmla="*/ 17 w 33"/>
                <a:gd name="T25" fmla="*/ 0 h 42"/>
                <a:gd name="T26" fmla="*/ 32 w 33"/>
                <a:gd name="T27" fmla="*/ 17 h 42"/>
                <a:gd name="T28" fmla="*/ 32 w 33"/>
                <a:gd name="T29" fmla="*/ 32 h 42"/>
                <a:gd name="T30" fmla="*/ 25 w 33"/>
                <a:gd name="T31" fmla="*/ 21 h 42"/>
                <a:gd name="T32" fmla="*/ 8 w 33"/>
                <a:gd name="T33" fmla="*/ 30 h 42"/>
                <a:gd name="T34" fmla="*/ 15 w 33"/>
                <a:gd name="T35" fmla="*/ 37 h 42"/>
                <a:gd name="T36" fmla="*/ 25 w 33"/>
                <a:gd name="T37" fmla="*/ 30 h 42"/>
                <a:gd name="T38" fmla="*/ 25 w 33"/>
                <a:gd name="T39" fmla="*/ 28 h 42"/>
                <a:gd name="T40" fmla="*/ 25 w 33"/>
                <a:gd name="T4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2">
                  <a:moveTo>
                    <a:pt x="32" y="32"/>
                  </a:moveTo>
                  <a:cubicBezTo>
                    <a:pt x="32" y="35"/>
                    <a:pt x="32" y="39"/>
                    <a:pt x="33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3" y="40"/>
                    <a:pt x="19" y="42"/>
                    <a:pt x="13" y="42"/>
                  </a:cubicBezTo>
                  <a:cubicBezTo>
                    <a:pt x="5" y="42"/>
                    <a:pt x="0" y="37"/>
                    <a:pt x="0" y="31"/>
                  </a:cubicBezTo>
                  <a:cubicBezTo>
                    <a:pt x="0" y="21"/>
                    <a:pt x="9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5"/>
                    <a:pt x="16" y="5"/>
                  </a:cubicBezTo>
                  <a:cubicBezTo>
                    <a:pt x="12" y="5"/>
                    <a:pt x="8" y="7"/>
                    <a:pt x="5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9" y="0"/>
                    <a:pt x="32" y="9"/>
                    <a:pt x="32" y="17"/>
                  </a:cubicBezTo>
                  <a:lnTo>
                    <a:pt x="32" y="32"/>
                  </a:lnTo>
                  <a:close/>
                  <a:moveTo>
                    <a:pt x="25" y="21"/>
                  </a:moveTo>
                  <a:cubicBezTo>
                    <a:pt x="17" y="21"/>
                    <a:pt x="8" y="22"/>
                    <a:pt x="8" y="30"/>
                  </a:cubicBezTo>
                  <a:cubicBezTo>
                    <a:pt x="8" y="35"/>
                    <a:pt x="11" y="37"/>
                    <a:pt x="15" y="37"/>
                  </a:cubicBezTo>
                  <a:cubicBezTo>
                    <a:pt x="20" y="37"/>
                    <a:pt x="23" y="34"/>
                    <a:pt x="25" y="30"/>
                  </a:cubicBezTo>
                  <a:cubicBezTo>
                    <a:pt x="25" y="29"/>
                    <a:pt x="25" y="29"/>
                    <a:pt x="25" y="28"/>
                  </a:cubicBezTo>
                  <a:lnTo>
                    <a:pt x="25" y="2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3">
              <a:extLst>
                <a:ext uri="{FF2B5EF4-FFF2-40B4-BE49-F238E27FC236}">
                  <a16:creationId xmlns:a16="http://schemas.microsoft.com/office/drawing/2014/main" id="{4EB8FCE9-9EFD-45D6-ADC2-801E55774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3" y="2589213"/>
              <a:ext cx="96838" cy="117475"/>
            </a:xfrm>
            <a:custGeom>
              <a:avLst/>
              <a:gdLst>
                <a:gd name="T0" fmla="*/ 0 w 35"/>
                <a:gd name="T1" fmla="*/ 12 h 42"/>
                <a:gd name="T2" fmla="*/ 0 w 35"/>
                <a:gd name="T3" fmla="*/ 1 h 42"/>
                <a:gd name="T4" fmla="*/ 6 w 35"/>
                <a:gd name="T5" fmla="*/ 1 h 42"/>
                <a:gd name="T6" fmla="*/ 7 w 35"/>
                <a:gd name="T7" fmla="*/ 8 h 42"/>
                <a:gd name="T8" fmla="*/ 7 w 35"/>
                <a:gd name="T9" fmla="*/ 8 h 42"/>
                <a:gd name="T10" fmla="*/ 20 w 35"/>
                <a:gd name="T11" fmla="*/ 0 h 42"/>
                <a:gd name="T12" fmla="*/ 35 w 35"/>
                <a:gd name="T13" fmla="*/ 17 h 42"/>
                <a:gd name="T14" fmla="*/ 35 w 35"/>
                <a:gd name="T15" fmla="*/ 42 h 42"/>
                <a:gd name="T16" fmla="*/ 27 w 35"/>
                <a:gd name="T17" fmla="*/ 42 h 42"/>
                <a:gd name="T18" fmla="*/ 27 w 35"/>
                <a:gd name="T19" fmla="*/ 18 h 42"/>
                <a:gd name="T20" fmla="*/ 18 w 35"/>
                <a:gd name="T21" fmla="*/ 6 h 42"/>
                <a:gd name="T22" fmla="*/ 8 w 35"/>
                <a:gd name="T23" fmla="*/ 14 h 42"/>
                <a:gd name="T24" fmla="*/ 7 w 35"/>
                <a:gd name="T25" fmla="*/ 17 h 42"/>
                <a:gd name="T26" fmla="*/ 7 w 35"/>
                <a:gd name="T27" fmla="*/ 42 h 42"/>
                <a:gd name="T28" fmla="*/ 0 w 35"/>
                <a:gd name="T29" fmla="*/ 42 h 42"/>
                <a:gd name="T30" fmla="*/ 0 w 35"/>
                <a:gd name="T3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2">
                  <a:moveTo>
                    <a:pt x="0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4" y="0"/>
                    <a:pt x="20" y="0"/>
                  </a:cubicBezTo>
                  <a:cubicBezTo>
                    <a:pt x="26" y="0"/>
                    <a:pt x="35" y="3"/>
                    <a:pt x="35" y="1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2"/>
                    <a:pt x="25" y="6"/>
                    <a:pt x="18" y="6"/>
                  </a:cubicBezTo>
                  <a:cubicBezTo>
                    <a:pt x="13" y="6"/>
                    <a:pt x="9" y="10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4">
              <a:extLst>
                <a:ext uri="{FF2B5EF4-FFF2-40B4-BE49-F238E27FC236}">
                  <a16:creationId xmlns:a16="http://schemas.microsoft.com/office/drawing/2014/main" id="{019BB82F-4CD0-4AD8-9E1E-7DCB1DDC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540000"/>
              <a:ext cx="93663" cy="166687"/>
            </a:xfrm>
            <a:custGeom>
              <a:avLst/>
              <a:gdLst>
                <a:gd name="T0" fmla="*/ 7 w 34"/>
                <a:gd name="T1" fmla="*/ 38 h 60"/>
                <a:gd name="T2" fmla="*/ 7 w 34"/>
                <a:gd name="T3" fmla="*/ 38 h 60"/>
                <a:gd name="T4" fmla="*/ 11 w 34"/>
                <a:gd name="T5" fmla="*/ 33 h 60"/>
                <a:gd name="T6" fmla="*/ 23 w 34"/>
                <a:gd name="T7" fmla="*/ 19 h 60"/>
                <a:gd name="T8" fmla="*/ 32 w 34"/>
                <a:gd name="T9" fmla="*/ 19 h 60"/>
                <a:gd name="T10" fmla="*/ 16 w 34"/>
                <a:gd name="T11" fmla="*/ 36 h 60"/>
                <a:gd name="T12" fmla="*/ 34 w 34"/>
                <a:gd name="T13" fmla="*/ 60 h 60"/>
                <a:gd name="T14" fmla="*/ 25 w 34"/>
                <a:gd name="T15" fmla="*/ 60 h 60"/>
                <a:gd name="T16" fmla="*/ 11 w 34"/>
                <a:gd name="T17" fmla="*/ 40 h 60"/>
                <a:gd name="T18" fmla="*/ 7 w 34"/>
                <a:gd name="T19" fmla="*/ 44 h 60"/>
                <a:gd name="T20" fmla="*/ 7 w 34"/>
                <a:gd name="T21" fmla="*/ 60 h 60"/>
                <a:gd name="T22" fmla="*/ 0 w 34"/>
                <a:gd name="T23" fmla="*/ 60 h 60"/>
                <a:gd name="T24" fmla="*/ 0 w 34"/>
                <a:gd name="T25" fmla="*/ 0 h 60"/>
                <a:gd name="T26" fmla="*/ 7 w 34"/>
                <a:gd name="T27" fmla="*/ 0 h 60"/>
                <a:gd name="T28" fmla="*/ 7 w 34"/>
                <a:gd name="T29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0"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6"/>
                    <a:pt x="10" y="34"/>
                    <a:pt x="11" y="3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5">
              <a:extLst>
                <a:ext uri="{FF2B5EF4-FFF2-40B4-BE49-F238E27FC236}">
                  <a16:creationId xmlns:a16="http://schemas.microsoft.com/office/drawing/2014/main" id="{D36C9E6D-A55C-4438-8B71-F7CC6B55C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2763" y="2589213"/>
              <a:ext cx="88900" cy="117475"/>
            </a:xfrm>
            <a:custGeom>
              <a:avLst/>
              <a:gdLst>
                <a:gd name="T0" fmla="*/ 31 w 32"/>
                <a:gd name="T1" fmla="*/ 32 h 42"/>
                <a:gd name="T2" fmla="*/ 32 w 32"/>
                <a:gd name="T3" fmla="*/ 42 h 42"/>
                <a:gd name="T4" fmla="*/ 25 w 32"/>
                <a:gd name="T5" fmla="*/ 42 h 42"/>
                <a:gd name="T6" fmla="*/ 25 w 32"/>
                <a:gd name="T7" fmla="*/ 36 h 42"/>
                <a:gd name="T8" fmla="*/ 25 w 32"/>
                <a:gd name="T9" fmla="*/ 36 h 42"/>
                <a:gd name="T10" fmla="*/ 12 w 32"/>
                <a:gd name="T11" fmla="*/ 42 h 42"/>
                <a:gd name="T12" fmla="*/ 0 w 32"/>
                <a:gd name="T13" fmla="*/ 31 h 42"/>
                <a:gd name="T14" fmla="*/ 24 w 32"/>
                <a:gd name="T15" fmla="*/ 16 h 42"/>
                <a:gd name="T16" fmla="*/ 24 w 32"/>
                <a:gd name="T17" fmla="*/ 15 h 42"/>
                <a:gd name="T18" fmla="*/ 15 w 32"/>
                <a:gd name="T19" fmla="*/ 5 h 42"/>
                <a:gd name="T20" fmla="*/ 4 w 32"/>
                <a:gd name="T21" fmla="*/ 9 h 42"/>
                <a:gd name="T22" fmla="*/ 3 w 32"/>
                <a:gd name="T23" fmla="*/ 4 h 42"/>
                <a:gd name="T24" fmla="*/ 16 w 32"/>
                <a:gd name="T25" fmla="*/ 0 h 42"/>
                <a:gd name="T26" fmla="*/ 31 w 32"/>
                <a:gd name="T27" fmla="*/ 17 h 42"/>
                <a:gd name="T28" fmla="*/ 31 w 32"/>
                <a:gd name="T29" fmla="*/ 32 h 42"/>
                <a:gd name="T30" fmla="*/ 24 w 32"/>
                <a:gd name="T31" fmla="*/ 21 h 42"/>
                <a:gd name="T32" fmla="*/ 7 w 32"/>
                <a:gd name="T33" fmla="*/ 30 h 42"/>
                <a:gd name="T34" fmla="*/ 14 w 32"/>
                <a:gd name="T35" fmla="*/ 37 h 42"/>
                <a:gd name="T36" fmla="*/ 24 w 32"/>
                <a:gd name="T37" fmla="*/ 30 h 42"/>
                <a:gd name="T38" fmla="*/ 24 w 32"/>
                <a:gd name="T39" fmla="*/ 28 h 42"/>
                <a:gd name="T40" fmla="*/ 24 w 32"/>
                <a:gd name="T4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31" y="32"/>
                  </a:moveTo>
                  <a:cubicBezTo>
                    <a:pt x="31" y="35"/>
                    <a:pt x="32" y="39"/>
                    <a:pt x="32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2" y="40"/>
                    <a:pt x="18" y="42"/>
                    <a:pt x="12" y="42"/>
                  </a:cubicBezTo>
                  <a:cubicBezTo>
                    <a:pt x="4" y="42"/>
                    <a:pt x="0" y="37"/>
                    <a:pt x="0" y="31"/>
                  </a:cubicBezTo>
                  <a:cubicBezTo>
                    <a:pt x="0" y="21"/>
                    <a:pt x="8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2"/>
                    <a:pt x="23" y="5"/>
                    <a:pt x="15" y="5"/>
                  </a:cubicBezTo>
                  <a:cubicBezTo>
                    <a:pt x="11" y="5"/>
                    <a:pt x="7" y="7"/>
                    <a:pt x="4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28" y="0"/>
                    <a:pt x="31" y="9"/>
                    <a:pt x="31" y="17"/>
                  </a:cubicBezTo>
                  <a:lnTo>
                    <a:pt x="31" y="32"/>
                  </a:lnTo>
                  <a:close/>
                  <a:moveTo>
                    <a:pt x="24" y="21"/>
                  </a:moveTo>
                  <a:cubicBezTo>
                    <a:pt x="16" y="21"/>
                    <a:pt x="7" y="22"/>
                    <a:pt x="7" y="30"/>
                  </a:cubicBezTo>
                  <a:cubicBezTo>
                    <a:pt x="7" y="35"/>
                    <a:pt x="10" y="37"/>
                    <a:pt x="14" y="37"/>
                  </a:cubicBezTo>
                  <a:cubicBezTo>
                    <a:pt x="19" y="37"/>
                    <a:pt x="23" y="34"/>
                    <a:pt x="24" y="30"/>
                  </a:cubicBezTo>
                  <a:cubicBezTo>
                    <a:pt x="24" y="29"/>
                    <a:pt x="24" y="29"/>
                    <a:pt x="24" y="28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6">
              <a:extLst>
                <a:ext uri="{FF2B5EF4-FFF2-40B4-BE49-F238E27FC236}">
                  <a16:creationId xmlns:a16="http://schemas.microsoft.com/office/drawing/2014/main" id="{FDE44448-198D-4F6A-B7FF-BAC24EC6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2589213"/>
              <a:ext cx="55563" cy="117475"/>
            </a:xfrm>
            <a:custGeom>
              <a:avLst/>
              <a:gdLst>
                <a:gd name="T0" fmla="*/ 0 w 20"/>
                <a:gd name="T1" fmla="*/ 14 h 42"/>
                <a:gd name="T2" fmla="*/ 0 w 20"/>
                <a:gd name="T3" fmla="*/ 1 h 42"/>
                <a:gd name="T4" fmla="*/ 7 w 20"/>
                <a:gd name="T5" fmla="*/ 1 h 42"/>
                <a:gd name="T6" fmla="*/ 7 w 20"/>
                <a:gd name="T7" fmla="*/ 9 h 42"/>
                <a:gd name="T8" fmla="*/ 7 w 20"/>
                <a:gd name="T9" fmla="*/ 9 h 42"/>
                <a:gd name="T10" fmla="*/ 18 w 20"/>
                <a:gd name="T11" fmla="*/ 0 h 42"/>
                <a:gd name="T12" fmla="*/ 20 w 20"/>
                <a:gd name="T13" fmla="*/ 0 h 42"/>
                <a:gd name="T14" fmla="*/ 20 w 20"/>
                <a:gd name="T15" fmla="*/ 7 h 42"/>
                <a:gd name="T16" fmla="*/ 18 w 20"/>
                <a:gd name="T17" fmla="*/ 7 h 42"/>
                <a:gd name="T18" fmla="*/ 8 w 20"/>
                <a:gd name="T19" fmla="*/ 16 h 42"/>
                <a:gd name="T20" fmla="*/ 8 w 20"/>
                <a:gd name="T21" fmla="*/ 20 h 42"/>
                <a:gd name="T22" fmla="*/ 8 w 20"/>
                <a:gd name="T23" fmla="*/ 42 h 42"/>
                <a:gd name="T24" fmla="*/ 0 w 20"/>
                <a:gd name="T25" fmla="*/ 42 h 42"/>
                <a:gd name="T26" fmla="*/ 0 w 20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2">
                  <a:moveTo>
                    <a:pt x="0" y="14"/>
                  </a:moveTo>
                  <a:cubicBezTo>
                    <a:pt x="0" y="9"/>
                    <a:pt x="0" y="5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3"/>
                    <a:pt x="13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3" y="7"/>
                    <a:pt x="9" y="11"/>
                    <a:pt x="8" y="16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7">
              <a:extLst>
                <a:ext uri="{FF2B5EF4-FFF2-40B4-BE49-F238E27FC236}">
                  <a16:creationId xmlns:a16="http://schemas.microsoft.com/office/drawing/2014/main" id="{20B732A6-B449-4885-94D3-ED00F0F1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2589213"/>
              <a:ext cx="161925" cy="117475"/>
            </a:xfrm>
            <a:custGeom>
              <a:avLst/>
              <a:gdLst>
                <a:gd name="T0" fmla="*/ 0 w 58"/>
                <a:gd name="T1" fmla="*/ 12 h 42"/>
                <a:gd name="T2" fmla="*/ 0 w 58"/>
                <a:gd name="T3" fmla="*/ 1 h 42"/>
                <a:gd name="T4" fmla="*/ 6 w 58"/>
                <a:gd name="T5" fmla="*/ 1 h 42"/>
                <a:gd name="T6" fmla="*/ 7 w 58"/>
                <a:gd name="T7" fmla="*/ 8 h 42"/>
                <a:gd name="T8" fmla="*/ 7 w 58"/>
                <a:gd name="T9" fmla="*/ 8 h 42"/>
                <a:gd name="T10" fmla="*/ 20 w 58"/>
                <a:gd name="T11" fmla="*/ 0 h 42"/>
                <a:gd name="T12" fmla="*/ 31 w 58"/>
                <a:gd name="T13" fmla="*/ 8 h 42"/>
                <a:gd name="T14" fmla="*/ 31 w 58"/>
                <a:gd name="T15" fmla="*/ 8 h 42"/>
                <a:gd name="T16" fmla="*/ 36 w 58"/>
                <a:gd name="T17" fmla="*/ 3 h 42"/>
                <a:gd name="T18" fmla="*/ 45 w 58"/>
                <a:gd name="T19" fmla="*/ 0 h 42"/>
                <a:gd name="T20" fmla="*/ 58 w 58"/>
                <a:gd name="T21" fmla="*/ 18 h 42"/>
                <a:gd name="T22" fmla="*/ 58 w 58"/>
                <a:gd name="T23" fmla="*/ 42 h 42"/>
                <a:gd name="T24" fmla="*/ 51 w 58"/>
                <a:gd name="T25" fmla="*/ 42 h 42"/>
                <a:gd name="T26" fmla="*/ 51 w 58"/>
                <a:gd name="T27" fmla="*/ 19 h 42"/>
                <a:gd name="T28" fmla="*/ 42 w 58"/>
                <a:gd name="T29" fmla="*/ 6 h 42"/>
                <a:gd name="T30" fmla="*/ 33 w 58"/>
                <a:gd name="T31" fmla="*/ 13 h 42"/>
                <a:gd name="T32" fmla="*/ 33 w 58"/>
                <a:gd name="T33" fmla="*/ 16 h 42"/>
                <a:gd name="T34" fmla="*/ 33 w 58"/>
                <a:gd name="T35" fmla="*/ 42 h 42"/>
                <a:gd name="T36" fmla="*/ 26 w 58"/>
                <a:gd name="T37" fmla="*/ 42 h 42"/>
                <a:gd name="T38" fmla="*/ 26 w 58"/>
                <a:gd name="T39" fmla="*/ 17 h 42"/>
                <a:gd name="T40" fmla="*/ 17 w 58"/>
                <a:gd name="T41" fmla="*/ 6 h 42"/>
                <a:gd name="T42" fmla="*/ 8 w 58"/>
                <a:gd name="T43" fmla="*/ 13 h 42"/>
                <a:gd name="T44" fmla="*/ 7 w 58"/>
                <a:gd name="T45" fmla="*/ 17 h 42"/>
                <a:gd name="T46" fmla="*/ 7 w 58"/>
                <a:gd name="T47" fmla="*/ 42 h 42"/>
                <a:gd name="T48" fmla="*/ 0 w 58"/>
                <a:gd name="T49" fmla="*/ 42 h 42"/>
                <a:gd name="T50" fmla="*/ 0 w 58"/>
                <a:gd name="T5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2">
                  <a:moveTo>
                    <a:pt x="0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4"/>
                    <a:pt x="13" y="0"/>
                    <a:pt x="20" y="0"/>
                  </a:cubicBezTo>
                  <a:cubicBezTo>
                    <a:pt x="25" y="0"/>
                    <a:pt x="29" y="3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6"/>
                    <a:pt x="34" y="4"/>
                    <a:pt x="36" y="3"/>
                  </a:cubicBezTo>
                  <a:cubicBezTo>
                    <a:pt x="38" y="1"/>
                    <a:pt x="41" y="0"/>
                    <a:pt x="45" y="0"/>
                  </a:cubicBezTo>
                  <a:cubicBezTo>
                    <a:pt x="50" y="0"/>
                    <a:pt x="58" y="4"/>
                    <a:pt x="58" y="18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1"/>
                    <a:pt x="48" y="6"/>
                    <a:pt x="42" y="6"/>
                  </a:cubicBezTo>
                  <a:cubicBezTo>
                    <a:pt x="38" y="6"/>
                    <a:pt x="35" y="9"/>
                    <a:pt x="33" y="13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3" y="6"/>
                    <a:pt x="17" y="6"/>
                  </a:cubicBezTo>
                  <a:cubicBezTo>
                    <a:pt x="13" y="6"/>
                    <a:pt x="9" y="10"/>
                    <a:pt x="8" y="13"/>
                  </a:cubicBezTo>
                  <a:cubicBezTo>
                    <a:pt x="8" y="14"/>
                    <a:pt x="7" y="16"/>
                    <a:pt x="7" y="1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8">
              <a:extLst>
                <a:ext uri="{FF2B5EF4-FFF2-40B4-BE49-F238E27FC236}">
                  <a16:creationId xmlns:a16="http://schemas.microsoft.com/office/drawing/2014/main" id="{5A8F5BA6-8FD2-4D6E-B18D-AA380382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738" y="3376613"/>
              <a:ext cx="152400" cy="85725"/>
            </a:xfrm>
            <a:custGeom>
              <a:avLst/>
              <a:gdLst>
                <a:gd name="T0" fmla="*/ 20 w 55"/>
                <a:gd name="T1" fmla="*/ 29 h 31"/>
                <a:gd name="T2" fmla="*/ 12 w 55"/>
                <a:gd name="T3" fmla="*/ 21 h 31"/>
                <a:gd name="T4" fmla="*/ 12 w 55"/>
                <a:gd name="T5" fmla="*/ 21 h 31"/>
                <a:gd name="T6" fmla="*/ 3 w 55"/>
                <a:gd name="T7" fmla="*/ 15 h 31"/>
                <a:gd name="T8" fmla="*/ 54 w 55"/>
                <a:gd name="T9" fmla="*/ 2 h 31"/>
                <a:gd name="T10" fmla="*/ 55 w 55"/>
                <a:gd name="T11" fmla="*/ 1 h 31"/>
                <a:gd name="T12" fmla="*/ 53 w 55"/>
                <a:gd name="T13" fmla="*/ 0 h 31"/>
                <a:gd name="T14" fmla="*/ 1 w 55"/>
                <a:gd name="T15" fmla="*/ 14 h 31"/>
                <a:gd name="T16" fmla="*/ 0 w 55"/>
                <a:gd name="T17" fmla="*/ 14 h 31"/>
                <a:gd name="T18" fmla="*/ 1 w 55"/>
                <a:gd name="T19" fmla="*/ 15 h 31"/>
                <a:gd name="T20" fmla="*/ 11 w 55"/>
                <a:gd name="T21" fmla="*/ 23 h 31"/>
                <a:gd name="T22" fmla="*/ 18 w 55"/>
                <a:gd name="T23" fmla="*/ 31 h 31"/>
                <a:gd name="T24" fmla="*/ 20 w 55"/>
                <a:gd name="T25" fmla="*/ 31 h 31"/>
                <a:gd name="T26" fmla="*/ 20 w 55"/>
                <a:gd name="T2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1">
                  <a:moveTo>
                    <a:pt x="20" y="29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5" y="1"/>
                    <a:pt x="55" y="1"/>
                  </a:cubicBezTo>
                  <a:cubicBezTo>
                    <a:pt x="54" y="0"/>
                    <a:pt x="54" y="0"/>
                    <a:pt x="53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20" y="31"/>
                  </a:cubicBezTo>
                  <a:cubicBezTo>
                    <a:pt x="20" y="30"/>
                    <a:pt x="20" y="30"/>
                    <a:pt x="20" y="29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9">
              <a:extLst>
                <a:ext uri="{FF2B5EF4-FFF2-40B4-BE49-F238E27FC236}">
                  <a16:creationId xmlns:a16="http://schemas.microsoft.com/office/drawing/2014/main" id="{B3BA8F5F-23BE-4557-BAAB-54644636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3376613"/>
              <a:ext cx="150813" cy="85725"/>
            </a:xfrm>
            <a:custGeom>
              <a:avLst/>
              <a:gdLst>
                <a:gd name="T0" fmla="*/ 35 w 54"/>
                <a:gd name="T1" fmla="*/ 2 h 31"/>
                <a:gd name="T2" fmla="*/ 44 w 54"/>
                <a:gd name="T3" fmla="*/ 9 h 31"/>
                <a:gd name="T4" fmla="*/ 51 w 54"/>
                <a:gd name="T5" fmla="*/ 16 h 31"/>
                <a:gd name="T6" fmla="*/ 1 w 54"/>
                <a:gd name="T7" fmla="*/ 29 h 31"/>
                <a:gd name="T8" fmla="*/ 0 w 54"/>
                <a:gd name="T9" fmla="*/ 30 h 31"/>
                <a:gd name="T10" fmla="*/ 1 w 54"/>
                <a:gd name="T11" fmla="*/ 31 h 31"/>
                <a:gd name="T12" fmla="*/ 53 w 54"/>
                <a:gd name="T13" fmla="*/ 17 h 31"/>
                <a:gd name="T14" fmla="*/ 54 w 54"/>
                <a:gd name="T15" fmla="*/ 17 h 31"/>
                <a:gd name="T16" fmla="*/ 54 w 54"/>
                <a:gd name="T17" fmla="*/ 16 h 31"/>
                <a:gd name="T18" fmla="*/ 46 w 54"/>
                <a:gd name="T19" fmla="*/ 7 h 31"/>
                <a:gd name="T20" fmla="*/ 46 w 54"/>
                <a:gd name="T21" fmla="*/ 7 h 31"/>
                <a:gd name="T22" fmla="*/ 36 w 54"/>
                <a:gd name="T23" fmla="*/ 0 h 31"/>
                <a:gd name="T24" fmla="*/ 35 w 54"/>
                <a:gd name="T25" fmla="*/ 0 h 31"/>
                <a:gd name="T26" fmla="*/ 35 w 54"/>
                <a:gd name="T2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1">
                  <a:moveTo>
                    <a:pt x="35" y="2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4" y="1"/>
                    <a:pt x="35" y="2"/>
                    <a:pt x="35" y="2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0">
              <a:extLst>
                <a:ext uri="{FF2B5EF4-FFF2-40B4-BE49-F238E27FC236}">
                  <a16:creationId xmlns:a16="http://schemas.microsoft.com/office/drawing/2014/main" id="{568487C3-A882-4910-AFC3-67CD143C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3625850"/>
              <a:ext cx="149225" cy="77787"/>
            </a:xfrm>
            <a:custGeom>
              <a:avLst/>
              <a:gdLst>
                <a:gd name="T0" fmla="*/ 53 w 54"/>
                <a:gd name="T1" fmla="*/ 12 h 28"/>
                <a:gd name="T2" fmla="*/ 2 w 54"/>
                <a:gd name="T3" fmla="*/ 25 h 28"/>
                <a:gd name="T4" fmla="*/ 2 w 54"/>
                <a:gd name="T5" fmla="*/ 1 h 28"/>
                <a:gd name="T6" fmla="*/ 1 w 54"/>
                <a:gd name="T7" fmla="*/ 0 h 28"/>
                <a:gd name="T8" fmla="*/ 0 w 54"/>
                <a:gd name="T9" fmla="*/ 1 h 28"/>
                <a:gd name="T10" fmla="*/ 0 w 54"/>
                <a:gd name="T11" fmla="*/ 27 h 28"/>
                <a:gd name="T12" fmla="*/ 0 w 54"/>
                <a:gd name="T13" fmla="*/ 27 h 28"/>
                <a:gd name="T14" fmla="*/ 1 w 54"/>
                <a:gd name="T15" fmla="*/ 28 h 28"/>
                <a:gd name="T16" fmla="*/ 53 w 54"/>
                <a:gd name="T17" fmla="*/ 14 h 28"/>
                <a:gd name="T18" fmla="*/ 54 w 54"/>
                <a:gd name="T19" fmla="*/ 13 h 28"/>
                <a:gd name="T20" fmla="*/ 53 w 54"/>
                <a:gd name="T2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3" y="12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4" y="12"/>
                    <a:pt x="53" y="12"/>
                    <a:pt x="53" y="12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1">
              <a:extLst>
                <a:ext uri="{FF2B5EF4-FFF2-40B4-BE49-F238E27FC236}">
                  <a16:creationId xmlns:a16="http://schemas.microsoft.com/office/drawing/2014/main" id="{23B666D5-A233-4A05-87EC-005427BB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3587750"/>
              <a:ext cx="149225" cy="77787"/>
            </a:xfrm>
            <a:custGeom>
              <a:avLst/>
              <a:gdLst>
                <a:gd name="T0" fmla="*/ 1 w 54"/>
                <a:gd name="T1" fmla="*/ 16 h 28"/>
                <a:gd name="T2" fmla="*/ 52 w 54"/>
                <a:gd name="T3" fmla="*/ 3 h 28"/>
                <a:gd name="T4" fmla="*/ 52 w 54"/>
                <a:gd name="T5" fmla="*/ 27 h 28"/>
                <a:gd name="T6" fmla="*/ 53 w 54"/>
                <a:gd name="T7" fmla="*/ 28 h 28"/>
                <a:gd name="T8" fmla="*/ 54 w 54"/>
                <a:gd name="T9" fmla="*/ 27 h 28"/>
                <a:gd name="T10" fmla="*/ 54 w 54"/>
                <a:gd name="T11" fmla="*/ 1 h 28"/>
                <a:gd name="T12" fmla="*/ 54 w 54"/>
                <a:gd name="T13" fmla="*/ 1 h 28"/>
                <a:gd name="T14" fmla="*/ 53 w 54"/>
                <a:gd name="T15" fmla="*/ 0 h 28"/>
                <a:gd name="T16" fmla="*/ 1 w 54"/>
                <a:gd name="T17" fmla="*/ 14 h 28"/>
                <a:gd name="T18" fmla="*/ 0 w 54"/>
                <a:gd name="T19" fmla="*/ 15 h 28"/>
                <a:gd name="T20" fmla="*/ 1 w 54"/>
                <a:gd name="T2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1" y="16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8"/>
                    <a:pt x="53" y="28"/>
                  </a:cubicBezTo>
                  <a:cubicBezTo>
                    <a:pt x="53" y="28"/>
                    <a:pt x="54" y="27"/>
                    <a:pt x="54" y="2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2">
              <a:extLst>
                <a:ext uri="{FF2B5EF4-FFF2-40B4-BE49-F238E27FC236}">
                  <a16:creationId xmlns:a16="http://schemas.microsoft.com/office/drawing/2014/main" id="{C1E7BC19-F7A1-410C-B64F-20E43F6F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3665538"/>
              <a:ext cx="14288" cy="23812"/>
            </a:xfrm>
            <a:custGeom>
              <a:avLst/>
              <a:gdLst>
                <a:gd name="T0" fmla="*/ 0 w 9"/>
                <a:gd name="T1" fmla="*/ 1 h 15"/>
                <a:gd name="T2" fmla="*/ 0 w 9"/>
                <a:gd name="T3" fmla="*/ 15 h 15"/>
                <a:gd name="T4" fmla="*/ 9 w 9"/>
                <a:gd name="T5" fmla="*/ 14 h 15"/>
                <a:gd name="T6" fmla="*/ 9 w 9"/>
                <a:gd name="T7" fmla="*/ 0 h 15"/>
                <a:gd name="T8" fmla="*/ 0 w 9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0" y="15"/>
                  </a:lnTo>
                  <a:lnTo>
                    <a:pt x="9" y="14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3">
              <a:extLst>
                <a:ext uri="{FF2B5EF4-FFF2-40B4-BE49-F238E27FC236}">
                  <a16:creationId xmlns:a16="http://schemas.microsoft.com/office/drawing/2014/main" id="{88E0DE67-C50F-487D-8F59-D724256B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3662363"/>
              <a:ext cx="20638" cy="30162"/>
            </a:xfrm>
            <a:custGeom>
              <a:avLst/>
              <a:gdLst>
                <a:gd name="T0" fmla="*/ 1 w 7"/>
                <a:gd name="T1" fmla="*/ 2 h 11"/>
                <a:gd name="T2" fmla="*/ 0 w 7"/>
                <a:gd name="T3" fmla="*/ 2 h 11"/>
                <a:gd name="T4" fmla="*/ 0 w 7"/>
                <a:gd name="T5" fmla="*/ 10 h 11"/>
                <a:gd name="T6" fmla="*/ 0 w 7"/>
                <a:gd name="T7" fmla="*/ 11 h 11"/>
                <a:gd name="T8" fmla="*/ 1 w 7"/>
                <a:gd name="T9" fmla="*/ 11 h 11"/>
                <a:gd name="T10" fmla="*/ 6 w 7"/>
                <a:gd name="T11" fmla="*/ 10 h 11"/>
                <a:gd name="T12" fmla="*/ 7 w 7"/>
                <a:gd name="T13" fmla="*/ 9 h 11"/>
                <a:gd name="T14" fmla="*/ 7 w 7"/>
                <a:gd name="T15" fmla="*/ 1 h 11"/>
                <a:gd name="T16" fmla="*/ 7 w 7"/>
                <a:gd name="T17" fmla="*/ 0 h 11"/>
                <a:gd name="T18" fmla="*/ 6 w 7"/>
                <a:gd name="T19" fmla="*/ 0 h 11"/>
                <a:gd name="T20" fmla="*/ 1 w 7"/>
                <a:gd name="T21" fmla="*/ 1 h 11"/>
                <a:gd name="T22" fmla="*/ 0 w 7"/>
                <a:gd name="T23" fmla="*/ 2 h 11"/>
                <a:gd name="T24" fmla="*/ 1 w 7"/>
                <a:gd name="T25" fmla="*/ 2 h 11"/>
                <a:gd name="T26" fmla="*/ 1 w 7"/>
                <a:gd name="T27" fmla="*/ 3 h 11"/>
                <a:gd name="T28" fmla="*/ 5 w 7"/>
                <a:gd name="T29" fmla="*/ 2 h 11"/>
                <a:gd name="T30" fmla="*/ 5 w 7"/>
                <a:gd name="T31" fmla="*/ 8 h 11"/>
                <a:gd name="T32" fmla="*/ 2 w 7"/>
                <a:gd name="T33" fmla="*/ 9 h 11"/>
                <a:gd name="T34" fmla="*/ 2 w 7"/>
                <a:gd name="T35" fmla="*/ 2 h 11"/>
                <a:gd name="T36" fmla="*/ 1 w 7"/>
                <a:gd name="T37" fmla="*/ 2 h 11"/>
                <a:gd name="T38" fmla="*/ 1 w 7"/>
                <a:gd name="T39" fmla="*/ 3 h 11"/>
                <a:gd name="T40" fmla="*/ 1 w 7"/>
                <a:gd name="T4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4">
              <a:extLst>
                <a:ext uri="{FF2B5EF4-FFF2-40B4-BE49-F238E27FC236}">
                  <a16:creationId xmlns:a16="http://schemas.microsoft.com/office/drawing/2014/main" id="{9036BD84-C226-429F-88C4-9B7F034A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3632200"/>
              <a:ext cx="14288" cy="23812"/>
            </a:xfrm>
            <a:custGeom>
              <a:avLst/>
              <a:gdLst>
                <a:gd name="T0" fmla="*/ 0 w 9"/>
                <a:gd name="T1" fmla="*/ 1 h 15"/>
                <a:gd name="T2" fmla="*/ 0 w 9"/>
                <a:gd name="T3" fmla="*/ 15 h 15"/>
                <a:gd name="T4" fmla="*/ 9 w 9"/>
                <a:gd name="T5" fmla="*/ 14 h 15"/>
                <a:gd name="T6" fmla="*/ 9 w 9"/>
                <a:gd name="T7" fmla="*/ 0 h 15"/>
                <a:gd name="T8" fmla="*/ 0 w 9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0" y="1"/>
                  </a:moveTo>
                  <a:lnTo>
                    <a:pt x="0" y="15"/>
                  </a:lnTo>
                  <a:lnTo>
                    <a:pt x="9" y="14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5">
              <a:extLst>
                <a:ext uri="{FF2B5EF4-FFF2-40B4-BE49-F238E27FC236}">
                  <a16:creationId xmlns:a16="http://schemas.microsoft.com/office/drawing/2014/main" id="{405DB3C4-0DD8-4D50-A7C1-B3E456B8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3629025"/>
              <a:ext cx="20638" cy="30162"/>
            </a:xfrm>
            <a:custGeom>
              <a:avLst/>
              <a:gdLst>
                <a:gd name="T0" fmla="*/ 1 w 7"/>
                <a:gd name="T1" fmla="*/ 2 h 11"/>
                <a:gd name="T2" fmla="*/ 0 w 7"/>
                <a:gd name="T3" fmla="*/ 2 h 11"/>
                <a:gd name="T4" fmla="*/ 0 w 7"/>
                <a:gd name="T5" fmla="*/ 10 h 11"/>
                <a:gd name="T6" fmla="*/ 0 w 7"/>
                <a:gd name="T7" fmla="*/ 11 h 11"/>
                <a:gd name="T8" fmla="*/ 1 w 7"/>
                <a:gd name="T9" fmla="*/ 11 h 11"/>
                <a:gd name="T10" fmla="*/ 6 w 7"/>
                <a:gd name="T11" fmla="*/ 10 h 11"/>
                <a:gd name="T12" fmla="*/ 7 w 7"/>
                <a:gd name="T13" fmla="*/ 9 h 11"/>
                <a:gd name="T14" fmla="*/ 7 w 7"/>
                <a:gd name="T15" fmla="*/ 1 h 11"/>
                <a:gd name="T16" fmla="*/ 7 w 7"/>
                <a:gd name="T17" fmla="*/ 0 h 11"/>
                <a:gd name="T18" fmla="*/ 6 w 7"/>
                <a:gd name="T19" fmla="*/ 0 h 11"/>
                <a:gd name="T20" fmla="*/ 1 w 7"/>
                <a:gd name="T21" fmla="*/ 1 h 11"/>
                <a:gd name="T22" fmla="*/ 0 w 7"/>
                <a:gd name="T23" fmla="*/ 2 h 11"/>
                <a:gd name="T24" fmla="*/ 1 w 7"/>
                <a:gd name="T25" fmla="*/ 2 h 11"/>
                <a:gd name="T26" fmla="*/ 1 w 7"/>
                <a:gd name="T27" fmla="*/ 3 h 11"/>
                <a:gd name="T28" fmla="*/ 5 w 7"/>
                <a:gd name="T29" fmla="*/ 2 h 11"/>
                <a:gd name="T30" fmla="*/ 5 w 7"/>
                <a:gd name="T31" fmla="*/ 8 h 11"/>
                <a:gd name="T32" fmla="*/ 2 w 7"/>
                <a:gd name="T33" fmla="*/ 9 h 11"/>
                <a:gd name="T34" fmla="*/ 2 w 7"/>
                <a:gd name="T35" fmla="*/ 2 h 11"/>
                <a:gd name="T36" fmla="*/ 1 w 7"/>
                <a:gd name="T37" fmla="*/ 2 h 11"/>
                <a:gd name="T38" fmla="*/ 1 w 7"/>
                <a:gd name="T39" fmla="*/ 3 h 11"/>
                <a:gd name="T40" fmla="*/ 1 w 7"/>
                <a:gd name="T4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6">
              <a:extLst>
                <a:ext uri="{FF2B5EF4-FFF2-40B4-BE49-F238E27FC236}">
                  <a16:creationId xmlns:a16="http://schemas.microsoft.com/office/drawing/2014/main" id="{E49695FB-73EF-4F41-8EE3-8B07BC3A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633788"/>
              <a:ext cx="12700" cy="25400"/>
            </a:xfrm>
            <a:custGeom>
              <a:avLst/>
              <a:gdLst>
                <a:gd name="T0" fmla="*/ 0 w 8"/>
                <a:gd name="T1" fmla="*/ 2 h 16"/>
                <a:gd name="T2" fmla="*/ 0 w 8"/>
                <a:gd name="T3" fmla="*/ 16 h 16"/>
                <a:gd name="T4" fmla="*/ 8 w 8"/>
                <a:gd name="T5" fmla="*/ 14 h 16"/>
                <a:gd name="T6" fmla="*/ 8 w 8"/>
                <a:gd name="T7" fmla="*/ 0 h 16"/>
                <a:gd name="T8" fmla="*/ 0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2"/>
                  </a:move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7">
              <a:extLst>
                <a:ext uri="{FF2B5EF4-FFF2-40B4-BE49-F238E27FC236}">
                  <a16:creationId xmlns:a16="http://schemas.microsoft.com/office/drawing/2014/main" id="{95196BEB-C1BB-4ECF-A7E0-2FF92620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632200"/>
              <a:ext cx="19050" cy="30162"/>
            </a:xfrm>
            <a:custGeom>
              <a:avLst/>
              <a:gdLst>
                <a:gd name="T0" fmla="*/ 1 w 7"/>
                <a:gd name="T1" fmla="*/ 2 h 11"/>
                <a:gd name="T2" fmla="*/ 0 w 7"/>
                <a:gd name="T3" fmla="*/ 2 h 11"/>
                <a:gd name="T4" fmla="*/ 0 w 7"/>
                <a:gd name="T5" fmla="*/ 10 h 11"/>
                <a:gd name="T6" fmla="*/ 0 w 7"/>
                <a:gd name="T7" fmla="*/ 11 h 11"/>
                <a:gd name="T8" fmla="*/ 1 w 7"/>
                <a:gd name="T9" fmla="*/ 11 h 11"/>
                <a:gd name="T10" fmla="*/ 7 w 7"/>
                <a:gd name="T11" fmla="*/ 10 h 11"/>
                <a:gd name="T12" fmla="*/ 7 w 7"/>
                <a:gd name="T13" fmla="*/ 9 h 11"/>
                <a:gd name="T14" fmla="*/ 7 w 7"/>
                <a:gd name="T15" fmla="*/ 1 h 11"/>
                <a:gd name="T16" fmla="*/ 7 w 7"/>
                <a:gd name="T17" fmla="*/ 0 h 11"/>
                <a:gd name="T18" fmla="*/ 6 w 7"/>
                <a:gd name="T19" fmla="*/ 0 h 11"/>
                <a:gd name="T20" fmla="*/ 1 w 7"/>
                <a:gd name="T21" fmla="*/ 1 h 11"/>
                <a:gd name="T22" fmla="*/ 0 w 7"/>
                <a:gd name="T23" fmla="*/ 2 h 11"/>
                <a:gd name="T24" fmla="*/ 1 w 7"/>
                <a:gd name="T25" fmla="*/ 2 h 11"/>
                <a:gd name="T26" fmla="*/ 1 w 7"/>
                <a:gd name="T27" fmla="*/ 3 h 11"/>
                <a:gd name="T28" fmla="*/ 5 w 7"/>
                <a:gd name="T29" fmla="*/ 2 h 11"/>
                <a:gd name="T30" fmla="*/ 5 w 7"/>
                <a:gd name="T31" fmla="*/ 8 h 11"/>
                <a:gd name="T32" fmla="*/ 2 w 7"/>
                <a:gd name="T33" fmla="*/ 9 h 11"/>
                <a:gd name="T34" fmla="*/ 2 w 7"/>
                <a:gd name="T35" fmla="*/ 2 h 11"/>
                <a:gd name="T36" fmla="*/ 1 w 7"/>
                <a:gd name="T37" fmla="*/ 2 h 11"/>
                <a:gd name="T38" fmla="*/ 1 w 7"/>
                <a:gd name="T39" fmla="*/ 3 h 11"/>
                <a:gd name="T40" fmla="*/ 1 w 7"/>
                <a:gd name="T4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8">
              <a:extLst>
                <a:ext uri="{FF2B5EF4-FFF2-40B4-BE49-F238E27FC236}">
                  <a16:creationId xmlns:a16="http://schemas.microsoft.com/office/drawing/2014/main" id="{F06AF76B-477A-4D16-AD17-0A3CF107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600450"/>
              <a:ext cx="12700" cy="25400"/>
            </a:xfrm>
            <a:custGeom>
              <a:avLst/>
              <a:gdLst>
                <a:gd name="T0" fmla="*/ 0 w 8"/>
                <a:gd name="T1" fmla="*/ 2 h 16"/>
                <a:gd name="T2" fmla="*/ 0 w 8"/>
                <a:gd name="T3" fmla="*/ 16 h 16"/>
                <a:gd name="T4" fmla="*/ 8 w 8"/>
                <a:gd name="T5" fmla="*/ 14 h 16"/>
                <a:gd name="T6" fmla="*/ 8 w 8"/>
                <a:gd name="T7" fmla="*/ 0 h 16"/>
                <a:gd name="T8" fmla="*/ 0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2"/>
                  </a:move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9">
              <a:extLst>
                <a:ext uri="{FF2B5EF4-FFF2-40B4-BE49-F238E27FC236}">
                  <a16:creationId xmlns:a16="http://schemas.microsoft.com/office/drawing/2014/main" id="{E918C744-7805-4FD8-B60C-A2D97948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598863"/>
              <a:ext cx="19050" cy="30162"/>
            </a:xfrm>
            <a:custGeom>
              <a:avLst/>
              <a:gdLst>
                <a:gd name="T0" fmla="*/ 1 w 7"/>
                <a:gd name="T1" fmla="*/ 2 h 11"/>
                <a:gd name="T2" fmla="*/ 0 w 7"/>
                <a:gd name="T3" fmla="*/ 2 h 11"/>
                <a:gd name="T4" fmla="*/ 0 w 7"/>
                <a:gd name="T5" fmla="*/ 10 h 11"/>
                <a:gd name="T6" fmla="*/ 0 w 7"/>
                <a:gd name="T7" fmla="*/ 11 h 11"/>
                <a:gd name="T8" fmla="*/ 1 w 7"/>
                <a:gd name="T9" fmla="*/ 11 h 11"/>
                <a:gd name="T10" fmla="*/ 7 w 7"/>
                <a:gd name="T11" fmla="*/ 10 h 11"/>
                <a:gd name="T12" fmla="*/ 7 w 7"/>
                <a:gd name="T13" fmla="*/ 9 h 11"/>
                <a:gd name="T14" fmla="*/ 7 w 7"/>
                <a:gd name="T15" fmla="*/ 1 h 11"/>
                <a:gd name="T16" fmla="*/ 7 w 7"/>
                <a:gd name="T17" fmla="*/ 0 h 11"/>
                <a:gd name="T18" fmla="*/ 6 w 7"/>
                <a:gd name="T19" fmla="*/ 0 h 11"/>
                <a:gd name="T20" fmla="*/ 1 w 7"/>
                <a:gd name="T21" fmla="*/ 1 h 11"/>
                <a:gd name="T22" fmla="*/ 0 w 7"/>
                <a:gd name="T23" fmla="*/ 2 h 11"/>
                <a:gd name="T24" fmla="*/ 1 w 7"/>
                <a:gd name="T25" fmla="*/ 2 h 11"/>
                <a:gd name="T26" fmla="*/ 1 w 7"/>
                <a:gd name="T27" fmla="*/ 3 h 11"/>
                <a:gd name="T28" fmla="*/ 5 w 7"/>
                <a:gd name="T29" fmla="*/ 2 h 11"/>
                <a:gd name="T30" fmla="*/ 5 w 7"/>
                <a:gd name="T31" fmla="*/ 8 h 11"/>
                <a:gd name="T32" fmla="*/ 2 w 7"/>
                <a:gd name="T33" fmla="*/ 9 h 11"/>
                <a:gd name="T34" fmla="*/ 2 w 7"/>
                <a:gd name="T35" fmla="*/ 2 h 11"/>
                <a:gd name="T36" fmla="*/ 1 w 7"/>
                <a:gd name="T37" fmla="*/ 2 h 11"/>
                <a:gd name="T38" fmla="*/ 1 w 7"/>
                <a:gd name="T39" fmla="*/ 3 h 11"/>
                <a:gd name="T40" fmla="*/ 1 w 7"/>
                <a:gd name="T4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70">
              <a:extLst>
                <a:ext uri="{FF2B5EF4-FFF2-40B4-BE49-F238E27FC236}">
                  <a16:creationId xmlns:a16="http://schemas.microsoft.com/office/drawing/2014/main" id="{3B61E986-A940-4EB6-A249-F3700CBB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606800"/>
              <a:ext cx="114300" cy="47625"/>
            </a:xfrm>
            <a:custGeom>
              <a:avLst/>
              <a:gdLst>
                <a:gd name="T0" fmla="*/ 0 w 41"/>
                <a:gd name="T1" fmla="*/ 9 h 17"/>
                <a:gd name="T2" fmla="*/ 5 w 41"/>
                <a:gd name="T3" fmla="*/ 16 h 17"/>
                <a:gd name="T4" fmla="*/ 6 w 41"/>
                <a:gd name="T5" fmla="*/ 16 h 17"/>
                <a:gd name="T6" fmla="*/ 10 w 41"/>
                <a:gd name="T7" fmla="*/ 15 h 17"/>
                <a:gd name="T8" fmla="*/ 11 w 41"/>
                <a:gd name="T9" fmla="*/ 15 h 17"/>
                <a:gd name="T10" fmla="*/ 11 w 41"/>
                <a:gd name="T11" fmla="*/ 14 h 17"/>
                <a:gd name="T12" fmla="*/ 7 w 41"/>
                <a:gd name="T13" fmla="*/ 8 h 17"/>
                <a:gd name="T14" fmla="*/ 10 w 41"/>
                <a:gd name="T15" fmla="*/ 7 h 17"/>
                <a:gd name="T16" fmla="*/ 14 w 41"/>
                <a:gd name="T17" fmla="*/ 14 h 17"/>
                <a:gd name="T18" fmla="*/ 15 w 41"/>
                <a:gd name="T19" fmla="*/ 14 h 17"/>
                <a:gd name="T20" fmla="*/ 19 w 41"/>
                <a:gd name="T21" fmla="*/ 13 h 17"/>
                <a:gd name="T22" fmla="*/ 20 w 41"/>
                <a:gd name="T23" fmla="*/ 12 h 17"/>
                <a:gd name="T24" fmla="*/ 20 w 41"/>
                <a:gd name="T25" fmla="*/ 11 h 17"/>
                <a:gd name="T26" fmla="*/ 16 w 41"/>
                <a:gd name="T27" fmla="*/ 6 h 17"/>
                <a:gd name="T28" fmla="*/ 19 w 41"/>
                <a:gd name="T29" fmla="*/ 5 h 17"/>
                <a:gd name="T30" fmla="*/ 23 w 41"/>
                <a:gd name="T31" fmla="*/ 11 h 17"/>
                <a:gd name="T32" fmla="*/ 24 w 41"/>
                <a:gd name="T33" fmla="*/ 12 h 17"/>
                <a:gd name="T34" fmla="*/ 28 w 41"/>
                <a:gd name="T35" fmla="*/ 11 h 17"/>
                <a:gd name="T36" fmla="*/ 29 w 41"/>
                <a:gd name="T37" fmla="*/ 10 h 17"/>
                <a:gd name="T38" fmla="*/ 29 w 41"/>
                <a:gd name="T39" fmla="*/ 9 h 17"/>
                <a:gd name="T40" fmla="*/ 26 w 41"/>
                <a:gd name="T41" fmla="*/ 3 h 17"/>
                <a:gd name="T42" fmla="*/ 28 w 41"/>
                <a:gd name="T43" fmla="*/ 3 h 17"/>
                <a:gd name="T44" fmla="*/ 32 w 41"/>
                <a:gd name="T45" fmla="*/ 9 h 17"/>
                <a:gd name="T46" fmla="*/ 33 w 41"/>
                <a:gd name="T47" fmla="*/ 9 h 17"/>
                <a:gd name="T48" fmla="*/ 41 w 41"/>
                <a:gd name="T49" fmla="*/ 7 h 17"/>
                <a:gd name="T50" fmla="*/ 41 w 41"/>
                <a:gd name="T51" fmla="*/ 6 h 17"/>
                <a:gd name="T52" fmla="*/ 40 w 41"/>
                <a:gd name="T53" fmla="*/ 5 h 17"/>
                <a:gd name="T54" fmla="*/ 33 w 41"/>
                <a:gd name="T55" fmla="*/ 7 h 17"/>
                <a:gd name="T56" fmla="*/ 29 w 41"/>
                <a:gd name="T57" fmla="*/ 1 h 17"/>
                <a:gd name="T58" fmla="*/ 28 w 41"/>
                <a:gd name="T59" fmla="*/ 1 h 17"/>
                <a:gd name="T60" fmla="*/ 24 w 41"/>
                <a:gd name="T61" fmla="*/ 2 h 17"/>
                <a:gd name="T62" fmla="*/ 23 w 41"/>
                <a:gd name="T63" fmla="*/ 2 h 17"/>
                <a:gd name="T64" fmla="*/ 23 w 41"/>
                <a:gd name="T65" fmla="*/ 3 h 17"/>
                <a:gd name="T66" fmla="*/ 27 w 41"/>
                <a:gd name="T67" fmla="*/ 9 h 17"/>
                <a:gd name="T68" fmla="*/ 24 w 41"/>
                <a:gd name="T69" fmla="*/ 10 h 17"/>
                <a:gd name="T70" fmla="*/ 20 w 41"/>
                <a:gd name="T71" fmla="*/ 3 h 17"/>
                <a:gd name="T72" fmla="*/ 19 w 41"/>
                <a:gd name="T73" fmla="*/ 3 h 17"/>
                <a:gd name="T74" fmla="*/ 15 w 41"/>
                <a:gd name="T75" fmla="*/ 4 h 17"/>
                <a:gd name="T76" fmla="*/ 14 w 41"/>
                <a:gd name="T77" fmla="*/ 5 h 17"/>
                <a:gd name="T78" fmla="*/ 14 w 41"/>
                <a:gd name="T79" fmla="*/ 6 h 17"/>
                <a:gd name="T80" fmla="*/ 18 w 41"/>
                <a:gd name="T81" fmla="*/ 11 h 17"/>
                <a:gd name="T82" fmla="*/ 15 w 41"/>
                <a:gd name="T83" fmla="*/ 12 h 17"/>
                <a:gd name="T84" fmla="*/ 11 w 41"/>
                <a:gd name="T85" fmla="*/ 6 h 17"/>
                <a:gd name="T86" fmla="*/ 10 w 41"/>
                <a:gd name="T87" fmla="*/ 5 h 17"/>
                <a:gd name="T88" fmla="*/ 5 w 41"/>
                <a:gd name="T89" fmla="*/ 7 h 17"/>
                <a:gd name="T90" fmla="*/ 5 w 41"/>
                <a:gd name="T91" fmla="*/ 7 h 17"/>
                <a:gd name="T92" fmla="*/ 5 w 41"/>
                <a:gd name="T93" fmla="*/ 8 h 17"/>
                <a:gd name="T94" fmla="*/ 8 w 41"/>
                <a:gd name="T95" fmla="*/ 14 h 17"/>
                <a:gd name="T96" fmla="*/ 6 w 41"/>
                <a:gd name="T97" fmla="*/ 14 h 17"/>
                <a:gd name="T98" fmla="*/ 2 w 41"/>
                <a:gd name="T99" fmla="*/ 8 h 17"/>
                <a:gd name="T100" fmla="*/ 1 w 41"/>
                <a:gd name="T101" fmla="*/ 8 h 17"/>
                <a:gd name="T102" fmla="*/ 0 w 41"/>
                <a:gd name="T10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17">
                  <a:moveTo>
                    <a:pt x="0" y="9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6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5"/>
                    <a:pt x="40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8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1">
              <a:extLst>
                <a:ext uri="{FF2B5EF4-FFF2-40B4-BE49-F238E27FC236}">
                  <a16:creationId xmlns:a16="http://schemas.microsoft.com/office/drawing/2014/main" id="{92952478-6D05-4E9F-848C-FBA8733B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632200"/>
              <a:ext cx="114300" cy="57150"/>
            </a:xfrm>
            <a:custGeom>
              <a:avLst/>
              <a:gdLst>
                <a:gd name="T0" fmla="*/ 40 w 41"/>
                <a:gd name="T1" fmla="*/ 0 h 21"/>
                <a:gd name="T2" fmla="*/ 33 w 41"/>
                <a:gd name="T3" fmla="*/ 2 h 21"/>
                <a:gd name="T4" fmla="*/ 32 w 41"/>
                <a:gd name="T5" fmla="*/ 3 h 21"/>
                <a:gd name="T6" fmla="*/ 28 w 41"/>
                <a:gd name="T7" fmla="*/ 12 h 21"/>
                <a:gd name="T8" fmla="*/ 25 w 41"/>
                <a:gd name="T9" fmla="*/ 13 h 21"/>
                <a:gd name="T10" fmla="*/ 29 w 41"/>
                <a:gd name="T11" fmla="*/ 5 h 21"/>
                <a:gd name="T12" fmla="*/ 29 w 41"/>
                <a:gd name="T13" fmla="*/ 4 h 21"/>
                <a:gd name="T14" fmla="*/ 28 w 41"/>
                <a:gd name="T15" fmla="*/ 3 h 21"/>
                <a:gd name="T16" fmla="*/ 23 w 41"/>
                <a:gd name="T17" fmla="*/ 5 h 21"/>
                <a:gd name="T18" fmla="*/ 23 w 41"/>
                <a:gd name="T19" fmla="*/ 5 h 21"/>
                <a:gd name="T20" fmla="*/ 19 w 41"/>
                <a:gd name="T21" fmla="*/ 15 h 21"/>
                <a:gd name="T22" fmla="*/ 16 w 41"/>
                <a:gd name="T23" fmla="*/ 15 h 21"/>
                <a:gd name="T24" fmla="*/ 21 w 41"/>
                <a:gd name="T25" fmla="*/ 7 h 21"/>
                <a:gd name="T26" fmla="*/ 20 w 41"/>
                <a:gd name="T27" fmla="*/ 6 h 21"/>
                <a:gd name="T28" fmla="*/ 19 w 41"/>
                <a:gd name="T29" fmla="*/ 6 h 21"/>
                <a:gd name="T30" fmla="*/ 14 w 41"/>
                <a:gd name="T31" fmla="*/ 7 h 21"/>
                <a:gd name="T32" fmla="*/ 14 w 41"/>
                <a:gd name="T33" fmla="*/ 7 h 21"/>
                <a:gd name="T34" fmla="*/ 9 w 41"/>
                <a:gd name="T35" fmla="*/ 17 h 21"/>
                <a:gd name="T36" fmla="*/ 7 w 41"/>
                <a:gd name="T37" fmla="*/ 17 h 21"/>
                <a:gd name="T38" fmla="*/ 11 w 41"/>
                <a:gd name="T39" fmla="*/ 10 h 21"/>
                <a:gd name="T40" fmla="*/ 11 w 41"/>
                <a:gd name="T41" fmla="*/ 8 h 21"/>
                <a:gd name="T42" fmla="*/ 10 w 41"/>
                <a:gd name="T43" fmla="*/ 8 h 21"/>
                <a:gd name="T44" fmla="*/ 5 w 41"/>
                <a:gd name="T45" fmla="*/ 9 h 21"/>
                <a:gd name="T46" fmla="*/ 4 w 41"/>
                <a:gd name="T47" fmla="*/ 10 h 21"/>
                <a:gd name="T48" fmla="*/ 0 w 41"/>
                <a:gd name="T49" fmla="*/ 19 h 21"/>
                <a:gd name="T50" fmla="*/ 1 w 41"/>
                <a:gd name="T51" fmla="*/ 21 h 21"/>
                <a:gd name="T52" fmla="*/ 2 w 41"/>
                <a:gd name="T53" fmla="*/ 20 h 21"/>
                <a:gd name="T54" fmla="*/ 6 w 41"/>
                <a:gd name="T55" fmla="*/ 11 h 21"/>
                <a:gd name="T56" fmla="*/ 8 w 41"/>
                <a:gd name="T57" fmla="*/ 11 h 21"/>
                <a:gd name="T58" fmla="*/ 5 w 41"/>
                <a:gd name="T59" fmla="*/ 19 h 21"/>
                <a:gd name="T60" fmla="*/ 5 w 41"/>
                <a:gd name="T61" fmla="*/ 20 h 21"/>
                <a:gd name="T62" fmla="*/ 6 w 41"/>
                <a:gd name="T63" fmla="*/ 20 h 21"/>
                <a:gd name="T64" fmla="*/ 10 w 41"/>
                <a:gd name="T65" fmla="*/ 19 h 21"/>
                <a:gd name="T66" fmla="*/ 11 w 41"/>
                <a:gd name="T67" fmla="*/ 18 h 21"/>
                <a:gd name="T68" fmla="*/ 15 w 41"/>
                <a:gd name="T69" fmla="*/ 9 h 21"/>
                <a:gd name="T70" fmla="*/ 18 w 41"/>
                <a:gd name="T71" fmla="*/ 8 h 21"/>
                <a:gd name="T72" fmla="*/ 14 w 41"/>
                <a:gd name="T73" fmla="*/ 16 h 21"/>
                <a:gd name="T74" fmla="*/ 14 w 41"/>
                <a:gd name="T75" fmla="*/ 17 h 21"/>
                <a:gd name="T76" fmla="*/ 15 w 41"/>
                <a:gd name="T77" fmla="*/ 18 h 21"/>
                <a:gd name="T78" fmla="*/ 20 w 41"/>
                <a:gd name="T79" fmla="*/ 16 h 21"/>
                <a:gd name="T80" fmla="*/ 20 w 41"/>
                <a:gd name="T81" fmla="*/ 16 h 21"/>
                <a:gd name="T82" fmla="*/ 24 w 41"/>
                <a:gd name="T83" fmla="*/ 6 h 21"/>
                <a:gd name="T84" fmla="*/ 26 w 41"/>
                <a:gd name="T85" fmla="*/ 6 h 21"/>
                <a:gd name="T86" fmla="*/ 23 w 41"/>
                <a:gd name="T87" fmla="*/ 14 h 21"/>
                <a:gd name="T88" fmla="*/ 23 w 41"/>
                <a:gd name="T89" fmla="*/ 15 h 21"/>
                <a:gd name="T90" fmla="*/ 24 w 41"/>
                <a:gd name="T91" fmla="*/ 15 h 21"/>
                <a:gd name="T92" fmla="*/ 29 w 41"/>
                <a:gd name="T93" fmla="*/ 14 h 21"/>
                <a:gd name="T94" fmla="*/ 29 w 41"/>
                <a:gd name="T95" fmla="*/ 13 h 21"/>
                <a:gd name="T96" fmla="*/ 34 w 41"/>
                <a:gd name="T97" fmla="*/ 4 h 21"/>
                <a:gd name="T98" fmla="*/ 41 w 41"/>
                <a:gd name="T99" fmla="*/ 2 h 21"/>
                <a:gd name="T100" fmla="*/ 41 w 41"/>
                <a:gd name="T101" fmla="*/ 1 h 21"/>
                <a:gd name="T102" fmla="*/ 40 w 41"/>
                <a:gd name="T10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21">
                  <a:moveTo>
                    <a:pt x="40" y="0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1" y="21"/>
                    <a:pt x="2" y="21"/>
                    <a:pt x="2" y="2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2">
              <a:extLst>
                <a:ext uri="{FF2B5EF4-FFF2-40B4-BE49-F238E27FC236}">
                  <a16:creationId xmlns:a16="http://schemas.microsoft.com/office/drawing/2014/main" id="{2FB97EF9-B26E-4CDF-B51C-2350C66D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3414713"/>
              <a:ext cx="26988" cy="17462"/>
            </a:xfrm>
            <a:custGeom>
              <a:avLst/>
              <a:gdLst>
                <a:gd name="T0" fmla="*/ 0 w 17"/>
                <a:gd name="T1" fmla="*/ 2 h 11"/>
                <a:gd name="T2" fmla="*/ 10 w 17"/>
                <a:gd name="T3" fmla="*/ 11 h 11"/>
                <a:gd name="T4" fmla="*/ 17 w 17"/>
                <a:gd name="T5" fmla="*/ 9 h 11"/>
                <a:gd name="T6" fmla="*/ 9 w 17"/>
                <a:gd name="T7" fmla="*/ 0 h 11"/>
                <a:gd name="T8" fmla="*/ 0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2"/>
                  </a:moveTo>
                  <a:lnTo>
                    <a:pt x="10" y="11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3">
              <a:extLst>
                <a:ext uri="{FF2B5EF4-FFF2-40B4-BE49-F238E27FC236}">
                  <a16:creationId xmlns:a16="http://schemas.microsoft.com/office/drawing/2014/main" id="{2FF750CE-4504-4347-9BF6-2F3B263D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11538"/>
              <a:ext cx="36513" cy="22225"/>
            </a:xfrm>
            <a:custGeom>
              <a:avLst/>
              <a:gdLst>
                <a:gd name="T0" fmla="*/ 2 w 13"/>
                <a:gd name="T1" fmla="*/ 2 h 8"/>
                <a:gd name="T2" fmla="*/ 1 w 13"/>
                <a:gd name="T3" fmla="*/ 3 h 8"/>
                <a:gd name="T4" fmla="*/ 7 w 13"/>
                <a:gd name="T5" fmla="*/ 8 h 8"/>
                <a:gd name="T6" fmla="*/ 8 w 13"/>
                <a:gd name="T7" fmla="*/ 8 h 8"/>
                <a:gd name="T8" fmla="*/ 13 w 13"/>
                <a:gd name="T9" fmla="*/ 7 h 8"/>
                <a:gd name="T10" fmla="*/ 13 w 13"/>
                <a:gd name="T11" fmla="*/ 6 h 8"/>
                <a:gd name="T12" fmla="*/ 13 w 13"/>
                <a:gd name="T13" fmla="*/ 5 h 8"/>
                <a:gd name="T14" fmla="*/ 8 w 13"/>
                <a:gd name="T15" fmla="*/ 0 h 8"/>
                <a:gd name="T16" fmla="*/ 7 w 13"/>
                <a:gd name="T17" fmla="*/ 0 h 8"/>
                <a:gd name="T18" fmla="*/ 1 w 13"/>
                <a:gd name="T19" fmla="*/ 1 h 8"/>
                <a:gd name="T20" fmla="*/ 1 w 13"/>
                <a:gd name="T21" fmla="*/ 2 h 8"/>
                <a:gd name="T22" fmla="*/ 1 w 13"/>
                <a:gd name="T23" fmla="*/ 3 h 8"/>
                <a:gd name="T24" fmla="*/ 2 w 13"/>
                <a:gd name="T25" fmla="*/ 2 h 8"/>
                <a:gd name="T26" fmla="*/ 2 w 13"/>
                <a:gd name="T27" fmla="*/ 3 h 8"/>
                <a:gd name="T28" fmla="*/ 7 w 13"/>
                <a:gd name="T29" fmla="*/ 2 h 8"/>
                <a:gd name="T30" fmla="*/ 10 w 13"/>
                <a:gd name="T31" fmla="*/ 5 h 8"/>
                <a:gd name="T32" fmla="*/ 8 w 13"/>
                <a:gd name="T33" fmla="*/ 6 h 8"/>
                <a:gd name="T34" fmla="*/ 2 w 13"/>
                <a:gd name="T35" fmla="*/ 1 h 8"/>
                <a:gd name="T36" fmla="*/ 2 w 13"/>
                <a:gd name="T37" fmla="*/ 2 h 8"/>
                <a:gd name="T38" fmla="*/ 2 w 13"/>
                <a:gd name="T39" fmla="*/ 3 h 8"/>
                <a:gd name="T40" fmla="*/ 2 w 13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8">
                  <a:moveTo>
                    <a:pt x="2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4">
              <a:extLst>
                <a:ext uri="{FF2B5EF4-FFF2-40B4-BE49-F238E27FC236}">
                  <a16:creationId xmlns:a16="http://schemas.microsoft.com/office/drawing/2014/main" id="{EEE95F9A-96FF-4AC0-9FA3-9F0BF80F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384550"/>
              <a:ext cx="30163" cy="15875"/>
            </a:xfrm>
            <a:custGeom>
              <a:avLst/>
              <a:gdLst>
                <a:gd name="T0" fmla="*/ 0 w 19"/>
                <a:gd name="T1" fmla="*/ 2 h 10"/>
                <a:gd name="T2" fmla="*/ 10 w 19"/>
                <a:gd name="T3" fmla="*/ 10 h 10"/>
                <a:gd name="T4" fmla="*/ 19 w 19"/>
                <a:gd name="T5" fmla="*/ 9 h 10"/>
                <a:gd name="T6" fmla="*/ 10 w 19"/>
                <a:gd name="T7" fmla="*/ 0 h 10"/>
                <a:gd name="T8" fmla="*/ 0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2"/>
                  </a:moveTo>
                  <a:lnTo>
                    <a:pt x="10" y="10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5">
              <a:extLst>
                <a:ext uri="{FF2B5EF4-FFF2-40B4-BE49-F238E27FC236}">
                  <a16:creationId xmlns:a16="http://schemas.microsoft.com/office/drawing/2014/main" id="{C1C71386-1CD1-4D52-89DA-CB3016BD1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381375"/>
              <a:ext cx="36513" cy="22225"/>
            </a:xfrm>
            <a:custGeom>
              <a:avLst/>
              <a:gdLst>
                <a:gd name="T0" fmla="*/ 1 w 13"/>
                <a:gd name="T1" fmla="*/ 2 h 8"/>
                <a:gd name="T2" fmla="*/ 1 w 13"/>
                <a:gd name="T3" fmla="*/ 3 h 8"/>
                <a:gd name="T4" fmla="*/ 6 w 13"/>
                <a:gd name="T5" fmla="*/ 8 h 8"/>
                <a:gd name="T6" fmla="*/ 7 w 13"/>
                <a:gd name="T7" fmla="*/ 8 h 8"/>
                <a:gd name="T8" fmla="*/ 12 w 13"/>
                <a:gd name="T9" fmla="*/ 7 h 8"/>
                <a:gd name="T10" fmla="*/ 13 w 13"/>
                <a:gd name="T11" fmla="*/ 6 h 8"/>
                <a:gd name="T12" fmla="*/ 13 w 13"/>
                <a:gd name="T13" fmla="*/ 5 h 8"/>
                <a:gd name="T14" fmla="*/ 7 w 13"/>
                <a:gd name="T15" fmla="*/ 0 h 8"/>
                <a:gd name="T16" fmla="*/ 6 w 13"/>
                <a:gd name="T17" fmla="*/ 0 h 8"/>
                <a:gd name="T18" fmla="*/ 1 w 13"/>
                <a:gd name="T19" fmla="*/ 1 h 8"/>
                <a:gd name="T20" fmla="*/ 0 w 13"/>
                <a:gd name="T21" fmla="*/ 2 h 8"/>
                <a:gd name="T22" fmla="*/ 1 w 13"/>
                <a:gd name="T23" fmla="*/ 3 h 8"/>
                <a:gd name="T24" fmla="*/ 1 w 13"/>
                <a:gd name="T25" fmla="*/ 2 h 8"/>
                <a:gd name="T26" fmla="*/ 1 w 13"/>
                <a:gd name="T27" fmla="*/ 3 h 8"/>
                <a:gd name="T28" fmla="*/ 6 w 13"/>
                <a:gd name="T29" fmla="*/ 2 h 8"/>
                <a:gd name="T30" fmla="*/ 10 w 13"/>
                <a:gd name="T31" fmla="*/ 5 h 8"/>
                <a:gd name="T32" fmla="*/ 7 w 13"/>
                <a:gd name="T33" fmla="*/ 6 h 8"/>
                <a:gd name="T34" fmla="*/ 2 w 13"/>
                <a:gd name="T35" fmla="*/ 1 h 8"/>
                <a:gd name="T36" fmla="*/ 1 w 13"/>
                <a:gd name="T37" fmla="*/ 2 h 8"/>
                <a:gd name="T38" fmla="*/ 1 w 13"/>
                <a:gd name="T39" fmla="*/ 3 h 8"/>
                <a:gd name="T40" fmla="*/ 1 w 13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8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6">
              <a:extLst>
                <a:ext uri="{FF2B5EF4-FFF2-40B4-BE49-F238E27FC236}">
                  <a16:creationId xmlns:a16="http://schemas.microsoft.com/office/drawing/2014/main" id="{4A00B107-DC02-4058-9251-7386556A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3384550"/>
              <a:ext cx="106363" cy="49212"/>
            </a:xfrm>
            <a:custGeom>
              <a:avLst/>
              <a:gdLst>
                <a:gd name="T0" fmla="*/ 36 w 38"/>
                <a:gd name="T1" fmla="*/ 0 h 18"/>
                <a:gd name="T2" fmla="*/ 33 w 38"/>
                <a:gd name="T3" fmla="*/ 1 h 18"/>
                <a:gd name="T4" fmla="*/ 33 w 38"/>
                <a:gd name="T5" fmla="*/ 2 h 18"/>
                <a:gd name="T6" fmla="*/ 33 w 38"/>
                <a:gd name="T7" fmla="*/ 8 h 18"/>
                <a:gd name="T8" fmla="*/ 31 w 38"/>
                <a:gd name="T9" fmla="*/ 8 h 18"/>
                <a:gd name="T10" fmla="*/ 31 w 38"/>
                <a:gd name="T11" fmla="*/ 2 h 18"/>
                <a:gd name="T12" fmla="*/ 31 w 38"/>
                <a:gd name="T13" fmla="*/ 2 h 18"/>
                <a:gd name="T14" fmla="*/ 30 w 38"/>
                <a:gd name="T15" fmla="*/ 1 h 18"/>
                <a:gd name="T16" fmla="*/ 25 w 38"/>
                <a:gd name="T17" fmla="*/ 3 h 18"/>
                <a:gd name="T18" fmla="*/ 25 w 38"/>
                <a:gd name="T19" fmla="*/ 4 h 18"/>
                <a:gd name="T20" fmla="*/ 25 w 38"/>
                <a:gd name="T21" fmla="*/ 10 h 18"/>
                <a:gd name="T22" fmla="*/ 22 w 38"/>
                <a:gd name="T23" fmla="*/ 10 h 18"/>
                <a:gd name="T24" fmla="*/ 22 w 38"/>
                <a:gd name="T25" fmla="*/ 5 h 18"/>
                <a:gd name="T26" fmla="*/ 22 w 38"/>
                <a:gd name="T27" fmla="*/ 4 h 18"/>
                <a:gd name="T28" fmla="*/ 21 w 38"/>
                <a:gd name="T29" fmla="*/ 4 h 18"/>
                <a:gd name="T30" fmla="*/ 16 w 38"/>
                <a:gd name="T31" fmla="*/ 5 h 18"/>
                <a:gd name="T32" fmla="*/ 15 w 38"/>
                <a:gd name="T33" fmla="*/ 6 h 18"/>
                <a:gd name="T34" fmla="*/ 15 w 38"/>
                <a:gd name="T35" fmla="*/ 12 h 18"/>
                <a:gd name="T36" fmla="*/ 12 w 38"/>
                <a:gd name="T37" fmla="*/ 13 h 18"/>
                <a:gd name="T38" fmla="*/ 12 w 38"/>
                <a:gd name="T39" fmla="*/ 7 h 18"/>
                <a:gd name="T40" fmla="*/ 12 w 38"/>
                <a:gd name="T41" fmla="*/ 6 h 18"/>
                <a:gd name="T42" fmla="*/ 11 w 38"/>
                <a:gd name="T43" fmla="*/ 6 h 18"/>
                <a:gd name="T44" fmla="*/ 7 w 38"/>
                <a:gd name="T45" fmla="*/ 7 h 18"/>
                <a:gd name="T46" fmla="*/ 6 w 38"/>
                <a:gd name="T47" fmla="*/ 8 h 18"/>
                <a:gd name="T48" fmla="*/ 6 w 38"/>
                <a:gd name="T49" fmla="*/ 14 h 18"/>
                <a:gd name="T50" fmla="*/ 1 w 38"/>
                <a:gd name="T51" fmla="*/ 15 h 18"/>
                <a:gd name="T52" fmla="*/ 1 w 38"/>
                <a:gd name="T53" fmla="*/ 17 h 18"/>
                <a:gd name="T54" fmla="*/ 2 w 38"/>
                <a:gd name="T55" fmla="*/ 17 h 18"/>
                <a:gd name="T56" fmla="*/ 7 w 38"/>
                <a:gd name="T57" fmla="*/ 16 h 18"/>
                <a:gd name="T58" fmla="*/ 8 w 38"/>
                <a:gd name="T59" fmla="*/ 15 h 18"/>
                <a:gd name="T60" fmla="*/ 8 w 38"/>
                <a:gd name="T61" fmla="*/ 9 h 18"/>
                <a:gd name="T62" fmla="*/ 10 w 38"/>
                <a:gd name="T63" fmla="*/ 8 h 18"/>
                <a:gd name="T64" fmla="*/ 10 w 38"/>
                <a:gd name="T65" fmla="*/ 14 h 18"/>
                <a:gd name="T66" fmla="*/ 11 w 38"/>
                <a:gd name="T67" fmla="*/ 15 h 18"/>
                <a:gd name="T68" fmla="*/ 12 w 38"/>
                <a:gd name="T69" fmla="*/ 15 h 18"/>
                <a:gd name="T70" fmla="*/ 16 w 38"/>
                <a:gd name="T71" fmla="*/ 14 h 18"/>
                <a:gd name="T72" fmla="*/ 17 w 38"/>
                <a:gd name="T73" fmla="*/ 13 h 18"/>
                <a:gd name="T74" fmla="*/ 17 w 38"/>
                <a:gd name="T75" fmla="*/ 7 h 18"/>
                <a:gd name="T76" fmla="*/ 20 w 38"/>
                <a:gd name="T77" fmla="*/ 6 h 18"/>
                <a:gd name="T78" fmla="*/ 20 w 38"/>
                <a:gd name="T79" fmla="*/ 11 h 18"/>
                <a:gd name="T80" fmla="*/ 20 w 38"/>
                <a:gd name="T81" fmla="*/ 12 h 18"/>
                <a:gd name="T82" fmla="*/ 21 w 38"/>
                <a:gd name="T83" fmla="*/ 12 h 18"/>
                <a:gd name="T84" fmla="*/ 26 w 38"/>
                <a:gd name="T85" fmla="*/ 11 h 18"/>
                <a:gd name="T86" fmla="*/ 27 w 38"/>
                <a:gd name="T87" fmla="*/ 10 h 18"/>
                <a:gd name="T88" fmla="*/ 27 w 38"/>
                <a:gd name="T89" fmla="*/ 4 h 18"/>
                <a:gd name="T90" fmla="*/ 29 w 38"/>
                <a:gd name="T91" fmla="*/ 4 h 18"/>
                <a:gd name="T92" fmla="*/ 29 w 38"/>
                <a:gd name="T93" fmla="*/ 9 h 18"/>
                <a:gd name="T94" fmla="*/ 29 w 38"/>
                <a:gd name="T95" fmla="*/ 10 h 18"/>
                <a:gd name="T96" fmla="*/ 30 w 38"/>
                <a:gd name="T97" fmla="*/ 10 h 18"/>
                <a:gd name="T98" fmla="*/ 34 w 38"/>
                <a:gd name="T99" fmla="*/ 9 h 18"/>
                <a:gd name="T100" fmla="*/ 35 w 38"/>
                <a:gd name="T101" fmla="*/ 8 h 18"/>
                <a:gd name="T102" fmla="*/ 35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6 w 38"/>
                <a:gd name="T10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" h="18">
                  <a:moveTo>
                    <a:pt x="36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1" y="17"/>
                    <a:pt x="1" y="18"/>
                    <a:pt x="2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9"/>
                    <a:pt x="35" y="8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2"/>
                    <a:pt x="38" y="1"/>
                    <a:pt x="38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7">
              <a:extLst>
                <a:ext uri="{FF2B5EF4-FFF2-40B4-BE49-F238E27FC236}">
                  <a16:creationId xmlns:a16="http://schemas.microsoft.com/office/drawing/2014/main" id="{35BEAC80-1CEE-4DC6-8CFC-7A4843D51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3433763"/>
              <a:ext cx="26988" cy="17462"/>
            </a:xfrm>
            <a:custGeom>
              <a:avLst/>
              <a:gdLst>
                <a:gd name="T0" fmla="*/ 0 w 17"/>
                <a:gd name="T1" fmla="*/ 2 h 11"/>
                <a:gd name="T2" fmla="*/ 10 w 17"/>
                <a:gd name="T3" fmla="*/ 11 h 11"/>
                <a:gd name="T4" fmla="*/ 17 w 17"/>
                <a:gd name="T5" fmla="*/ 9 h 11"/>
                <a:gd name="T6" fmla="*/ 9 w 17"/>
                <a:gd name="T7" fmla="*/ 0 h 11"/>
                <a:gd name="T8" fmla="*/ 0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2"/>
                  </a:moveTo>
                  <a:lnTo>
                    <a:pt x="10" y="11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8">
              <a:extLst>
                <a:ext uri="{FF2B5EF4-FFF2-40B4-BE49-F238E27FC236}">
                  <a16:creationId xmlns:a16="http://schemas.microsoft.com/office/drawing/2014/main" id="{52858EB6-A03C-427F-9C54-510D74D7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13" y="3432175"/>
              <a:ext cx="33338" cy="22225"/>
            </a:xfrm>
            <a:custGeom>
              <a:avLst/>
              <a:gdLst>
                <a:gd name="T0" fmla="*/ 1 w 12"/>
                <a:gd name="T1" fmla="*/ 2 h 8"/>
                <a:gd name="T2" fmla="*/ 0 w 12"/>
                <a:gd name="T3" fmla="*/ 3 h 8"/>
                <a:gd name="T4" fmla="*/ 6 w 12"/>
                <a:gd name="T5" fmla="*/ 8 h 8"/>
                <a:gd name="T6" fmla="*/ 7 w 12"/>
                <a:gd name="T7" fmla="*/ 8 h 8"/>
                <a:gd name="T8" fmla="*/ 12 w 12"/>
                <a:gd name="T9" fmla="*/ 7 h 8"/>
                <a:gd name="T10" fmla="*/ 12 w 12"/>
                <a:gd name="T11" fmla="*/ 6 h 8"/>
                <a:gd name="T12" fmla="*/ 12 w 12"/>
                <a:gd name="T13" fmla="*/ 5 h 8"/>
                <a:gd name="T14" fmla="*/ 7 w 12"/>
                <a:gd name="T15" fmla="*/ 0 h 8"/>
                <a:gd name="T16" fmla="*/ 6 w 12"/>
                <a:gd name="T17" fmla="*/ 0 h 8"/>
                <a:gd name="T18" fmla="*/ 0 w 12"/>
                <a:gd name="T19" fmla="*/ 1 h 8"/>
                <a:gd name="T20" fmla="*/ 0 w 12"/>
                <a:gd name="T21" fmla="*/ 2 h 8"/>
                <a:gd name="T22" fmla="*/ 0 w 12"/>
                <a:gd name="T23" fmla="*/ 3 h 8"/>
                <a:gd name="T24" fmla="*/ 1 w 12"/>
                <a:gd name="T25" fmla="*/ 2 h 8"/>
                <a:gd name="T26" fmla="*/ 1 w 12"/>
                <a:gd name="T27" fmla="*/ 3 h 8"/>
                <a:gd name="T28" fmla="*/ 6 w 12"/>
                <a:gd name="T29" fmla="*/ 2 h 8"/>
                <a:gd name="T30" fmla="*/ 9 w 12"/>
                <a:gd name="T31" fmla="*/ 5 h 8"/>
                <a:gd name="T32" fmla="*/ 7 w 12"/>
                <a:gd name="T33" fmla="*/ 6 h 8"/>
                <a:gd name="T34" fmla="*/ 1 w 12"/>
                <a:gd name="T35" fmla="*/ 1 h 8"/>
                <a:gd name="T36" fmla="*/ 1 w 12"/>
                <a:gd name="T37" fmla="*/ 2 h 8"/>
                <a:gd name="T38" fmla="*/ 1 w 12"/>
                <a:gd name="T39" fmla="*/ 3 h 8"/>
                <a:gd name="T40" fmla="*/ 1 w 12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8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9">
              <a:extLst>
                <a:ext uri="{FF2B5EF4-FFF2-40B4-BE49-F238E27FC236}">
                  <a16:creationId xmlns:a16="http://schemas.microsoft.com/office/drawing/2014/main" id="{FECCCC78-5A8C-4100-A9E5-CDA52096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3403600"/>
              <a:ext cx="30163" cy="17462"/>
            </a:xfrm>
            <a:custGeom>
              <a:avLst/>
              <a:gdLst>
                <a:gd name="T0" fmla="*/ 0 w 19"/>
                <a:gd name="T1" fmla="*/ 2 h 11"/>
                <a:gd name="T2" fmla="*/ 10 w 19"/>
                <a:gd name="T3" fmla="*/ 11 h 11"/>
                <a:gd name="T4" fmla="*/ 19 w 19"/>
                <a:gd name="T5" fmla="*/ 9 h 11"/>
                <a:gd name="T6" fmla="*/ 10 w 19"/>
                <a:gd name="T7" fmla="*/ 0 h 11"/>
                <a:gd name="T8" fmla="*/ 0 w 19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10" y="11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80">
              <a:extLst>
                <a:ext uri="{FF2B5EF4-FFF2-40B4-BE49-F238E27FC236}">
                  <a16:creationId xmlns:a16="http://schemas.microsoft.com/office/drawing/2014/main" id="{EDCE52A9-8E52-4A93-A1C5-8B4B877AC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3400425"/>
              <a:ext cx="36513" cy="22225"/>
            </a:xfrm>
            <a:custGeom>
              <a:avLst/>
              <a:gdLst>
                <a:gd name="T0" fmla="*/ 1 w 13"/>
                <a:gd name="T1" fmla="*/ 2 h 8"/>
                <a:gd name="T2" fmla="*/ 1 w 13"/>
                <a:gd name="T3" fmla="*/ 3 h 8"/>
                <a:gd name="T4" fmla="*/ 7 w 13"/>
                <a:gd name="T5" fmla="*/ 8 h 8"/>
                <a:gd name="T6" fmla="*/ 7 w 13"/>
                <a:gd name="T7" fmla="*/ 8 h 8"/>
                <a:gd name="T8" fmla="*/ 12 w 13"/>
                <a:gd name="T9" fmla="*/ 7 h 8"/>
                <a:gd name="T10" fmla="*/ 13 w 13"/>
                <a:gd name="T11" fmla="*/ 6 h 8"/>
                <a:gd name="T12" fmla="*/ 13 w 13"/>
                <a:gd name="T13" fmla="*/ 5 h 8"/>
                <a:gd name="T14" fmla="*/ 7 w 13"/>
                <a:gd name="T15" fmla="*/ 0 h 8"/>
                <a:gd name="T16" fmla="*/ 6 w 13"/>
                <a:gd name="T17" fmla="*/ 0 h 8"/>
                <a:gd name="T18" fmla="*/ 1 w 13"/>
                <a:gd name="T19" fmla="*/ 1 h 8"/>
                <a:gd name="T20" fmla="*/ 0 w 13"/>
                <a:gd name="T21" fmla="*/ 2 h 8"/>
                <a:gd name="T22" fmla="*/ 1 w 13"/>
                <a:gd name="T23" fmla="*/ 3 h 8"/>
                <a:gd name="T24" fmla="*/ 1 w 13"/>
                <a:gd name="T25" fmla="*/ 2 h 8"/>
                <a:gd name="T26" fmla="*/ 1 w 13"/>
                <a:gd name="T27" fmla="*/ 3 h 8"/>
                <a:gd name="T28" fmla="*/ 6 w 13"/>
                <a:gd name="T29" fmla="*/ 2 h 8"/>
                <a:gd name="T30" fmla="*/ 10 w 13"/>
                <a:gd name="T31" fmla="*/ 6 h 8"/>
                <a:gd name="T32" fmla="*/ 7 w 13"/>
                <a:gd name="T33" fmla="*/ 6 h 8"/>
                <a:gd name="T34" fmla="*/ 2 w 13"/>
                <a:gd name="T35" fmla="*/ 1 h 8"/>
                <a:gd name="T36" fmla="*/ 1 w 13"/>
                <a:gd name="T37" fmla="*/ 2 h 8"/>
                <a:gd name="T38" fmla="*/ 1 w 13"/>
                <a:gd name="T39" fmla="*/ 3 h 8"/>
                <a:gd name="T40" fmla="*/ 1 w 13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8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1">
              <a:extLst>
                <a:ext uri="{FF2B5EF4-FFF2-40B4-BE49-F238E27FC236}">
                  <a16:creationId xmlns:a16="http://schemas.microsoft.com/office/drawing/2014/main" id="{2C7EE078-0ED0-498E-AD99-DDC2EA5C0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3409950"/>
              <a:ext cx="130175" cy="34925"/>
            </a:xfrm>
            <a:custGeom>
              <a:avLst/>
              <a:gdLst>
                <a:gd name="T0" fmla="*/ 2 w 47"/>
                <a:gd name="T1" fmla="*/ 10 h 13"/>
                <a:gd name="T2" fmla="*/ 7 w 47"/>
                <a:gd name="T3" fmla="*/ 9 h 13"/>
                <a:gd name="T4" fmla="*/ 16 w 47"/>
                <a:gd name="T5" fmla="*/ 13 h 13"/>
                <a:gd name="T6" fmla="*/ 17 w 47"/>
                <a:gd name="T7" fmla="*/ 13 h 13"/>
                <a:gd name="T8" fmla="*/ 21 w 47"/>
                <a:gd name="T9" fmla="*/ 12 h 13"/>
                <a:gd name="T10" fmla="*/ 22 w 47"/>
                <a:gd name="T11" fmla="*/ 11 h 13"/>
                <a:gd name="T12" fmla="*/ 21 w 47"/>
                <a:gd name="T13" fmla="*/ 10 h 13"/>
                <a:gd name="T14" fmla="*/ 14 w 47"/>
                <a:gd name="T15" fmla="*/ 7 h 13"/>
                <a:gd name="T16" fmla="*/ 15 w 47"/>
                <a:gd name="T17" fmla="*/ 7 h 13"/>
                <a:gd name="T18" fmla="*/ 26 w 47"/>
                <a:gd name="T19" fmla="*/ 11 h 13"/>
                <a:gd name="T20" fmla="*/ 27 w 47"/>
                <a:gd name="T21" fmla="*/ 11 h 13"/>
                <a:gd name="T22" fmla="*/ 31 w 47"/>
                <a:gd name="T23" fmla="*/ 9 h 13"/>
                <a:gd name="T24" fmla="*/ 32 w 47"/>
                <a:gd name="T25" fmla="*/ 9 h 13"/>
                <a:gd name="T26" fmla="*/ 31 w 47"/>
                <a:gd name="T27" fmla="*/ 8 h 13"/>
                <a:gd name="T28" fmla="*/ 23 w 47"/>
                <a:gd name="T29" fmla="*/ 5 h 13"/>
                <a:gd name="T30" fmla="*/ 24 w 47"/>
                <a:gd name="T31" fmla="*/ 4 h 13"/>
                <a:gd name="T32" fmla="*/ 36 w 47"/>
                <a:gd name="T33" fmla="*/ 8 h 13"/>
                <a:gd name="T34" fmla="*/ 37 w 47"/>
                <a:gd name="T35" fmla="*/ 8 h 13"/>
                <a:gd name="T36" fmla="*/ 42 w 47"/>
                <a:gd name="T37" fmla="*/ 7 h 13"/>
                <a:gd name="T38" fmla="*/ 42 w 47"/>
                <a:gd name="T39" fmla="*/ 6 h 13"/>
                <a:gd name="T40" fmla="*/ 42 w 47"/>
                <a:gd name="T41" fmla="*/ 5 h 13"/>
                <a:gd name="T42" fmla="*/ 32 w 47"/>
                <a:gd name="T43" fmla="*/ 2 h 13"/>
                <a:gd name="T44" fmla="*/ 33 w 47"/>
                <a:gd name="T45" fmla="*/ 2 h 13"/>
                <a:gd name="T46" fmla="*/ 46 w 47"/>
                <a:gd name="T47" fmla="*/ 5 h 13"/>
                <a:gd name="T48" fmla="*/ 47 w 47"/>
                <a:gd name="T49" fmla="*/ 5 h 13"/>
                <a:gd name="T50" fmla="*/ 46 w 47"/>
                <a:gd name="T51" fmla="*/ 3 h 13"/>
                <a:gd name="T52" fmla="*/ 33 w 47"/>
                <a:gd name="T53" fmla="*/ 0 h 13"/>
                <a:gd name="T54" fmla="*/ 33 w 47"/>
                <a:gd name="T55" fmla="*/ 0 h 13"/>
                <a:gd name="T56" fmla="*/ 28 w 47"/>
                <a:gd name="T57" fmla="*/ 1 h 13"/>
                <a:gd name="T58" fmla="*/ 28 w 47"/>
                <a:gd name="T59" fmla="*/ 2 h 13"/>
                <a:gd name="T60" fmla="*/ 28 w 47"/>
                <a:gd name="T61" fmla="*/ 3 h 13"/>
                <a:gd name="T62" fmla="*/ 37 w 47"/>
                <a:gd name="T63" fmla="*/ 6 h 13"/>
                <a:gd name="T64" fmla="*/ 37 w 47"/>
                <a:gd name="T65" fmla="*/ 6 h 13"/>
                <a:gd name="T66" fmla="*/ 24 w 47"/>
                <a:gd name="T67" fmla="*/ 2 h 13"/>
                <a:gd name="T68" fmla="*/ 24 w 47"/>
                <a:gd name="T69" fmla="*/ 2 h 13"/>
                <a:gd name="T70" fmla="*/ 19 w 47"/>
                <a:gd name="T71" fmla="*/ 3 h 13"/>
                <a:gd name="T72" fmla="*/ 19 w 47"/>
                <a:gd name="T73" fmla="*/ 4 h 13"/>
                <a:gd name="T74" fmla="*/ 19 w 47"/>
                <a:gd name="T75" fmla="*/ 5 h 13"/>
                <a:gd name="T76" fmla="*/ 28 w 47"/>
                <a:gd name="T77" fmla="*/ 8 h 13"/>
                <a:gd name="T78" fmla="*/ 27 w 47"/>
                <a:gd name="T79" fmla="*/ 9 h 13"/>
                <a:gd name="T80" fmla="*/ 15 w 47"/>
                <a:gd name="T81" fmla="*/ 5 h 13"/>
                <a:gd name="T82" fmla="*/ 15 w 47"/>
                <a:gd name="T83" fmla="*/ 5 h 13"/>
                <a:gd name="T84" fmla="*/ 10 w 47"/>
                <a:gd name="T85" fmla="*/ 6 h 13"/>
                <a:gd name="T86" fmla="*/ 9 w 47"/>
                <a:gd name="T87" fmla="*/ 7 h 13"/>
                <a:gd name="T88" fmla="*/ 10 w 47"/>
                <a:gd name="T89" fmla="*/ 8 h 13"/>
                <a:gd name="T90" fmla="*/ 18 w 47"/>
                <a:gd name="T91" fmla="*/ 11 h 13"/>
                <a:gd name="T92" fmla="*/ 17 w 47"/>
                <a:gd name="T93" fmla="*/ 11 h 13"/>
                <a:gd name="T94" fmla="*/ 7 w 47"/>
                <a:gd name="T95" fmla="*/ 7 h 13"/>
                <a:gd name="T96" fmla="*/ 6 w 47"/>
                <a:gd name="T97" fmla="*/ 7 h 13"/>
                <a:gd name="T98" fmla="*/ 1 w 47"/>
                <a:gd name="T99" fmla="*/ 8 h 13"/>
                <a:gd name="T100" fmla="*/ 0 w 47"/>
                <a:gd name="T101" fmla="*/ 9 h 13"/>
                <a:gd name="T102" fmla="*/ 2 w 47"/>
                <a:gd name="T10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3">
                  <a:moveTo>
                    <a:pt x="2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1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4"/>
                    <a:pt x="47" y="3"/>
                    <a:pt x="46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10" y="8"/>
                    <a:pt x="10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2">
              <a:extLst>
                <a:ext uri="{FF2B5EF4-FFF2-40B4-BE49-F238E27FC236}">
                  <a16:creationId xmlns:a16="http://schemas.microsoft.com/office/drawing/2014/main" id="{A0853103-E55D-4151-B0BD-B9765990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3559175"/>
              <a:ext cx="209550" cy="55562"/>
            </a:xfrm>
            <a:custGeom>
              <a:avLst/>
              <a:gdLst>
                <a:gd name="T0" fmla="*/ 75 w 75"/>
                <a:gd name="T1" fmla="*/ 18 h 20"/>
                <a:gd name="T2" fmla="*/ 74 w 75"/>
                <a:gd name="T3" fmla="*/ 10 h 20"/>
                <a:gd name="T4" fmla="*/ 69 w 75"/>
                <a:gd name="T5" fmla="*/ 2 h 20"/>
                <a:gd name="T6" fmla="*/ 62 w 75"/>
                <a:gd name="T7" fmla="*/ 0 h 20"/>
                <a:gd name="T8" fmla="*/ 57 w 75"/>
                <a:gd name="T9" fmla="*/ 1 h 20"/>
                <a:gd name="T10" fmla="*/ 14 w 75"/>
                <a:gd name="T11" fmla="*/ 10 h 20"/>
                <a:gd name="T12" fmla="*/ 0 w 75"/>
                <a:gd name="T13" fmla="*/ 14 h 20"/>
                <a:gd name="T14" fmla="*/ 0 w 75"/>
                <a:gd name="T15" fmla="*/ 15 h 20"/>
                <a:gd name="T16" fmla="*/ 1 w 75"/>
                <a:gd name="T17" fmla="*/ 19 h 20"/>
                <a:gd name="T18" fmla="*/ 2 w 75"/>
                <a:gd name="T19" fmla="*/ 20 h 20"/>
                <a:gd name="T20" fmla="*/ 3 w 75"/>
                <a:gd name="T21" fmla="*/ 19 h 20"/>
                <a:gd name="T22" fmla="*/ 2 w 75"/>
                <a:gd name="T23" fmla="*/ 14 h 20"/>
                <a:gd name="T24" fmla="*/ 1 w 75"/>
                <a:gd name="T25" fmla="*/ 15 h 20"/>
                <a:gd name="T26" fmla="*/ 1 w 75"/>
                <a:gd name="T27" fmla="*/ 16 h 20"/>
                <a:gd name="T28" fmla="*/ 14 w 75"/>
                <a:gd name="T29" fmla="*/ 12 h 20"/>
                <a:gd name="T30" fmla="*/ 57 w 75"/>
                <a:gd name="T31" fmla="*/ 3 h 20"/>
                <a:gd name="T32" fmla="*/ 62 w 75"/>
                <a:gd name="T33" fmla="*/ 2 h 20"/>
                <a:gd name="T34" fmla="*/ 68 w 75"/>
                <a:gd name="T35" fmla="*/ 4 h 20"/>
                <a:gd name="T36" fmla="*/ 72 w 75"/>
                <a:gd name="T37" fmla="*/ 10 h 20"/>
                <a:gd name="T38" fmla="*/ 73 w 75"/>
                <a:gd name="T39" fmla="*/ 19 h 20"/>
                <a:gd name="T40" fmla="*/ 74 w 75"/>
                <a:gd name="T41" fmla="*/ 20 h 20"/>
                <a:gd name="T42" fmla="*/ 75 w 75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20">
                  <a:moveTo>
                    <a:pt x="75" y="18"/>
                  </a:moveTo>
                  <a:cubicBezTo>
                    <a:pt x="74" y="16"/>
                    <a:pt x="74" y="13"/>
                    <a:pt x="74" y="10"/>
                  </a:cubicBezTo>
                  <a:cubicBezTo>
                    <a:pt x="73" y="7"/>
                    <a:pt x="72" y="3"/>
                    <a:pt x="69" y="2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0" y="0"/>
                    <a:pt x="59" y="1"/>
                    <a:pt x="57" y="1"/>
                  </a:cubicBezTo>
                  <a:cubicBezTo>
                    <a:pt x="42" y="3"/>
                    <a:pt x="28" y="7"/>
                    <a:pt x="14" y="10"/>
                  </a:cubicBezTo>
                  <a:cubicBezTo>
                    <a:pt x="9" y="11"/>
                    <a:pt x="5" y="12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4"/>
                    <a:pt x="10" y="13"/>
                    <a:pt x="14" y="12"/>
                  </a:cubicBezTo>
                  <a:cubicBezTo>
                    <a:pt x="28" y="9"/>
                    <a:pt x="43" y="5"/>
                    <a:pt x="57" y="3"/>
                  </a:cubicBezTo>
                  <a:cubicBezTo>
                    <a:pt x="59" y="3"/>
                    <a:pt x="61" y="2"/>
                    <a:pt x="62" y="2"/>
                  </a:cubicBezTo>
                  <a:cubicBezTo>
                    <a:pt x="64" y="2"/>
                    <a:pt x="66" y="3"/>
                    <a:pt x="68" y="4"/>
                  </a:cubicBezTo>
                  <a:cubicBezTo>
                    <a:pt x="70" y="5"/>
                    <a:pt x="71" y="7"/>
                    <a:pt x="72" y="10"/>
                  </a:cubicBezTo>
                  <a:cubicBezTo>
                    <a:pt x="72" y="13"/>
                    <a:pt x="72" y="16"/>
                    <a:pt x="73" y="19"/>
                  </a:cubicBezTo>
                  <a:cubicBezTo>
                    <a:pt x="73" y="19"/>
                    <a:pt x="73" y="20"/>
                    <a:pt x="74" y="20"/>
                  </a:cubicBezTo>
                  <a:cubicBezTo>
                    <a:pt x="74" y="19"/>
                    <a:pt x="75" y="19"/>
                    <a:pt x="75" y="18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3">
              <a:extLst>
                <a:ext uri="{FF2B5EF4-FFF2-40B4-BE49-F238E27FC236}">
                  <a16:creationId xmlns:a16="http://schemas.microsoft.com/office/drawing/2014/main" id="{9152C2FC-3F72-4A27-A5A8-BBBC83B5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3540125"/>
              <a:ext cx="244475" cy="111125"/>
            </a:xfrm>
            <a:custGeom>
              <a:avLst/>
              <a:gdLst>
                <a:gd name="T0" fmla="*/ 76 w 88"/>
                <a:gd name="T1" fmla="*/ 40 h 40"/>
                <a:gd name="T2" fmla="*/ 81 w 88"/>
                <a:gd name="T3" fmla="*/ 37 h 40"/>
                <a:gd name="T4" fmla="*/ 85 w 88"/>
                <a:gd name="T5" fmla="*/ 35 h 40"/>
                <a:gd name="T6" fmla="*/ 88 w 88"/>
                <a:gd name="T7" fmla="*/ 31 h 40"/>
                <a:gd name="T8" fmla="*/ 88 w 88"/>
                <a:gd name="T9" fmla="*/ 27 h 40"/>
                <a:gd name="T10" fmla="*/ 88 w 88"/>
                <a:gd name="T11" fmla="*/ 20 h 40"/>
                <a:gd name="T12" fmla="*/ 84 w 88"/>
                <a:gd name="T13" fmla="*/ 9 h 40"/>
                <a:gd name="T14" fmla="*/ 74 w 88"/>
                <a:gd name="T15" fmla="*/ 1 h 40"/>
                <a:gd name="T16" fmla="*/ 66 w 88"/>
                <a:gd name="T17" fmla="*/ 0 h 40"/>
                <a:gd name="T18" fmla="*/ 57 w 88"/>
                <a:gd name="T19" fmla="*/ 2 h 40"/>
                <a:gd name="T20" fmla="*/ 44 w 88"/>
                <a:gd name="T21" fmla="*/ 5 h 40"/>
                <a:gd name="T22" fmla="*/ 20 w 88"/>
                <a:gd name="T23" fmla="*/ 9 h 40"/>
                <a:gd name="T24" fmla="*/ 20 w 88"/>
                <a:gd name="T25" fmla="*/ 9 h 40"/>
                <a:gd name="T26" fmla="*/ 12 w 88"/>
                <a:gd name="T27" fmla="*/ 11 h 40"/>
                <a:gd name="T28" fmla="*/ 12 w 88"/>
                <a:gd name="T29" fmla="*/ 11 h 40"/>
                <a:gd name="T30" fmla="*/ 5 w 88"/>
                <a:gd name="T31" fmla="*/ 13 h 40"/>
                <a:gd name="T32" fmla="*/ 1 w 88"/>
                <a:gd name="T33" fmla="*/ 13 h 40"/>
                <a:gd name="T34" fmla="*/ 0 w 88"/>
                <a:gd name="T35" fmla="*/ 14 h 40"/>
                <a:gd name="T36" fmla="*/ 1 w 88"/>
                <a:gd name="T37" fmla="*/ 21 h 40"/>
                <a:gd name="T38" fmla="*/ 1 w 88"/>
                <a:gd name="T39" fmla="*/ 21 h 40"/>
                <a:gd name="T40" fmla="*/ 2 w 88"/>
                <a:gd name="T41" fmla="*/ 23 h 40"/>
                <a:gd name="T42" fmla="*/ 3 w 88"/>
                <a:gd name="T43" fmla="*/ 24 h 40"/>
                <a:gd name="T44" fmla="*/ 4 w 88"/>
                <a:gd name="T45" fmla="*/ 22 h 40"/>
                <a:gd name="T46" fmla="*/ 3 w 88"/>
                <a:gd name="T47" fmla="*/ 20 h 40"/>
                <a:gd name="T48" fmla="*/ 3 w 88"/>
                <a:gd name="T49" fmla="*/ 15 h 40"/>
                <a:gd name="T50" fmla="*/ 6 w 88"/>
                <a:gd name="T51" fmla="*/ 15 h 40"/>
                <a:gd name="T52" fmla="*/ 6 w 88"/>
                <a:gd name="T53" fmla="*/ 15 h 40"/>
                <a:gd name="T54" fmla="*/ 12 w 88"/>
                <a:gd name="T55" fmla="*/ 13 h 40"/>
                <a:gd name="T56" fmla="*/ 12 w 88"/>
                <a:gd name="T57" fmla="*/ 12 h 40"/>
                <a:gd name="T58" fmla="*/ 12 w 88"/>
                <a:gd name="T59" fmla="*/ 13 h 40"/>
                <a:gd name="T60" fmla="*/ 20 w 88"/>
                <a:gd name="T61" fmla="*/ 11 h 40"/>
                <a:gd name="T62" fmla="*/ 20 w 88"/>
                <a:gd name="T63" fmla="*/ 10 h 40"/>
                <a:gd name="T64" fmla="*/ 20 w 88"/>
                <a:gd name="T65" fmla="*/ 11 h 40"/>
                <a:gd name="T66" fmla="*/ 44 w 88"/>
                <a:gd name="T67" fmla="*/ 7 h 40"/>
                <a:gd name="T68" fmla="*/ 58 w 88"/>
                <a:gd name="T69" fmla="*/ 4 h 40"/>
                <a:gd name="T70" fmla="*/ 66 w 88"/>
                <a:gd name="T71" fmla="*/ 2 h 40"/>
                <a:gd name="T72" fmla="*/ 73 w 88"/>
                <a:gd name="T73" fmla="*/ 3 h 40"/>
                <a:gd name="T74" fmla="*/ 83 w 88"/>
                <a:gd name="T75" fmla="*/ 10 h 40"/>
                <a:gd name="T76" fmla="*/ 86 w 88"/>
                <a:gd name="T77" fmla="*/ 21 h 40"/>
                <a:gd name="T78" fmla="*/ 86 w 88"/>
                <a:gd name="T79" fmla="*/ 27 h 40"/>
                <a:gd name="T80" fmla="*/ 86 w 88"/>
                <a:gd name="T81" fmla="*/ 31 h 40"/>
                <a:gd name="T82" fmla="*/ 84 w 88"/>
                <a:gd name="T83" fmla="*/ 34 h 40"/>
                <a:gd name="T84" fmla="*/ 80 w 88"/>
                <a:gd name="T85" fmla="*/ 35 h 40"/>
                <a:gd name="T86" fmla="*/ 75 w 88"/>
                <a:gd name="T87" fmla="*/ 38 h 40"/>
                <a:gd name="T88" fmla="*/ 75 w 88"/>
                <a:gd name="T89" fmla="*/ 39 h 40"/>
                <a:gd name="T90" fmla="*/ 76 w 88"/>
                <a:gd name="T9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40">
                  <a:moveTo>
                    <a:pt x="76" y="40"/>
                  </a:moveTo>
                  <a:cubicBezTo>
                    <a:pt x="78" y="39"/>
                    <a:pt x="79" y="38"/>
                    <a:pt x="81" y="37"/>
                  </a:cubicBezTo>
                  <a:cubicBezTo>
                    <a:pt x="82" y="37"/>
                    <a:pt x="84" y="36"/>
                    <a:pt x="85" y="35"/>
                  </a:cubicBezTo>
                  <a:cubicBezTo>
                    <a:pt x="86" y="34"/>
                    <a:pt x="87" y="33"/>
                    <a:pt x="88" y="31"/>
                  </a:cubicBezTo>
                  <a:cubicBezTo>
                    <a:pt x="88" y="30"/>
                    <a:pt x="88" y="28"/>
                    <a:pt x="88" y="27"/>
                  </a:cubicBezTo>
                  <a:cubicBezTo>
                    <a:pt x="88" y="24"/>
                    <a:pt x="88" y="22"/>
                    <a:pt x="88" y="20"/>
                  </a:cubicBezTo>
                  <a:cubicBezTo>
                    <a:pt x="87" y="16"/>
                    <a:pt x="86" y="12"/>
                    <a:pt x="84" y="9"/>
                  </a:cubicBezTo>
                  <a:cubicBezTo>
                    <a:pt x="82" y="4"/>
                    <a:pt x="78" y="2"/>
                    <a:pt x="74" y="1"/>
                  </a:cubicBezTo>
                  <a:cubicBezTo>
                    <a:pt x="71" y="1"/>
                    <a:pt x="69" y="0"/>
                    <a:pt x="66" y="0"/>
                  </a:cubicBezTo>
                  <a:cubicBezTo>
                    <a:pt x="63" y="0"/>
                    <a:pt x="60" y="1"/>
                    <a:pt x="57" y="2"/>
                  </a:cubicBezTo>
                  <a:cubicBezTo>
                    <a:pt x="53" y="3"/>
                    <a:pt x="49" y="4"/>
                    <a:pt x="44" y="5"/>
                  </a:cubicBezTo>
                  <a:cubicBezTo>
                    <a:pt x="36" y="7"/>
                    <a:pt x="28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8" y="10"/>
                    <a:pt x="36" y="9"/>
                    <a:pt x="44" y="7"/>
                  </a:cubicBezTo>
                  <a:cubicBezTo>
                    <a:pt x="49" y="6"/>
                    <a:pt x="53" y="5"/>
                    <a:pt x="58" y="4"/>
                  </a:cubicBezTo>
                  <a:cubicBezTo>
                    <a:pt x="60" y="3"/>
                    <a:pt x="63" y="2"/>
                    <a:pt x="66" y="2"/>
                  </a:cubicBezTo>
                  <a:cubicBezTo>
                    <a:pt x="69" y="2"/>
                    <a:pt x="71" y="3"/>
                    <a:pt x="73" y="3"/>
                  </a:cubicBezTo>
                  <a:cubicBezTo>
                    <a:pt x="77" y="4"/>
                    <a:pt x="81" y="6"/>
                    <a:pt x="83" y="10"/>
                  </a:cubicBezTo>
                  <a:cubicBezTo>
                    <a:pt x="84" y="13"/>
                    <a:pt x="85" y="17"/>
                    <a:pt x="86" y="21"/>
                  </a:cubicBezTo>
                  <a:cubicBezTo>
                    <a:pt x="86" y="22"/>
                    <a:pt x="86" y="25"/>
                    <a:pt x="86" y="27"/>
                  </a:cubicBezTo>
                  <a:cubicBezTo>
                    <a:pt x="86" y="28"/>
                    <a:pt x="86" y="30"/>
                    <a:pt x="86" y="31"/>
                  </a:cubicBezTo>
                  <a:cubicBezTo>
                    <a:pt x="85" y="32"/>
                    <a:pt x="85" y="33"/>
                    <a:pt x="84" y="34"/>
                  </a:cubicBezTo>
                  <a:cubicBezTo>
                    <a:pt x="83" y="34"/>
                    <a:pt x="81" y="35"/>
                    <a:pt x="80" y="35"/>
                  </a:cubicBezTo>
                  <a:cubicBezTo>
                    <a:pt x="78" y="36"/>
                    <a:pt x="77" y="37"/>
                    <a:pt x="75" y="38"/>
                  </a:cubicBezTo>
                  <a:cubicBezTo>
                    <a:pt x="75" y="38"/>
                    <a:pt x="74" y="39"/>
                    <a:pt x="75" y="39"/>
                  </a:cubicBezTo>
                  <a:cubicBezTo>
                    <a:pt x="75" y="40"/>
                    <a:pt x="76" y="40"/>
                    <a:pt x="76" y="4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4">
              <a:extLst>
                <a:ext uri="{FF2B5EF4-FFF2-40B4-BE49-F238E27FC236}">
                  <a16:creationId xmlns:a16="http://schemas.microsoft.com/office/drawing/2014/main" id="{A3C14011-59CA-486B-8C84-CAFDF74B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3621088"/>
              <a:ext cx="79375" cy="60325"/>
            </a:xfrm>
            <a:custGeom>
              <a:avLst/>
              <a:gdLst>
                <a:gd name="T0" fmla="*/ 28 w 29"/>
                <a:gd name="T1" fmla="*/ 19 h 22"/>
                <a:gd name="T2" fmla="*/ 24 w 29"/>
                <a:gd name="T3" fmla="*/ 20 h 22"/>
                <a:gd name="T4" fmla="*/ 21 w 29"/>
                <a:gd name="T5" fmla="*/ 18 h 22"/>
                <a:gd name="T6" fmla="*/ 19 w 29"/>
                <a:gd name="T7" fmla="*/ 11 h 22"/>
                <a:gd name="T8" fmla="*/ 16 w 29"/>
                <a:gd name="T9" fmla="*/ 2 h 22"/>
                <a:gd name="T10" fmla="*/ 12 w 29"/>
                <a:gd name="T11" fmla="*/ 0 h 22"/>
                <a:gd name="T12" fmla="*/ 6 w 29"/>
                <a:gd name="T13" fmla="*/ 1 h 22"/>
                <a:gd name="T14" fmla="*/ 0 w 29"/>
                <a:gd name="T15" fmla="*/ 2 h 22"/>
                <a:gd name="T16" fmla="*/ 0 w 29"/>
                <a:gd name="T17" fmla="*/ 3 h 22"/>
                <a:gd name="T18" fmla="*/ 1 w 29"/>
                <a:gd name="T19" fmla="*/ 4 h 22"/>
                <a:gd name="T20" fmla="*/ 6 w 29"/>
                <a:gd name="T21" fmla="*/ 3 h 22"/>
                <a:gd name="T22" fmla="*/ 12 w 29"/>
                <a:gd name="T23" fmla="*/ 2 h 22"/>
                <a:gd name="T24" fmla="*/ 15 w 29"/>
                <a:gd name="T25" fmla="*/ 3 h 22"/>
                <a:gd name="T26" fmla="*/ 17 w 29"/>
                <a:gd name="T27" fmla="*/ 11 h 22"/>
                <a:gd name="T28" fmla="*/ 20 w 29"/>
                <a:gd name="T29" fmla="*/ 19 h 22"/>
                <a:gd name="T30" fmla="*/ 24 w 29"/>
                <a:gd name="T31" fmla="*/ 22 h 22"/>
                <a:gd name="T32" fmla="*/ 28 w 29"/>
                <a:gd name="T33" fmla="*/ 21 h 22"/>
                <a:gd name="T34" fmla="*/ 29 w 29"/>
                <a:gd name="T35" fmla="*/ 20 h 22"/>
                <a:gd name="T36" fmla="*/ 28 w 29"/>
                <a:gd name="T3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2">
                  <a:moveTo>
                    <a:pt x="28" y="19"/>
                  </a:moveTo>
                  <a:cubicBezTo>
                    <a:pt x="27" y="19"/>
                    <a:pt x="25" y="20"/>
                    <a:pt x="24" y="20"/>
                  </a:cubicBezTo>
                  <a:cubicBezTo>
                    <a:pt x="23" y="20"/>
                    <a:pt x="22" y="19"/>
                    <a:pt x="21" y="18"/>
                  </a:cubicBezTo>
                  <a:cubicBezTo>
                    <a:pt x="20" y="16"/>
                    <a:pt x="19" y="14"/>
                    <a:pt x="19" y="11"/>
                  </a:cubicBezTo>
                  <a:cubicBezTo>
                    <a:pt x="19" y="8"/>
                    <a:pt x="19" y="5"/>
                    <a:pt x="16" y="2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0" y="0"/>
                    <a:pt x="7" y="1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5"/>
                    <a:pt x="17" y="8"/>
                    <a:pt x="17" y="11"/>
                  </a:cubicBezTo>
                  <a:cubicBezTo>
                    <a:pt x="18" y="14"/>
                    <a:pt x="18" y="17"/>
                    <a:pt x="20" y="19"/>
                  </a:cubicBezTo>
                  <a:cubicBezTo>
                    <a:pt x="21" y="21"/>
                    <a:pt x="23" y="22"/>
                    <a:pt x="24" y="22"/>
                  </a:cubicBezTo>
                  <a:cubicBezTo>
                    <a:pt x="26" y="22"/>
                    <a:pt x="27" y="21"/>
                    <a:pt x="28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19"/>
                    <a:pt x="28" y="19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5">
              <a:extLst>
                <a:ext uri="{FF2B5EF4-FFF2-40B4-BE49-F238E27FC236}">
                  <a16:creationId xmlns:a16="http://schemas.microsoft.com/office/drawing/2014/main" id="{3CE7E960-CA46-48AC-B38B-00037966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3600450"/>
              <a:ext cx="93663" cy="44450"/>
            </a:xfrm>
            <a:custGeom>
              <a:avLst/>
              <a:gdLst>
                <a:gd name="T0" fmla="*/ 33 w 34"/>
                <a:gd name="T1" fmla="*/ 15 h 16"/>
                <a:gd name="T2" fmla="*/ 32 w 34"/>
                <a:gd name="T3" fmla="*/ 4 h 16"/>
                <a:gd name="T4" fmla="*/ 30 w 34"/>
                <a:gd name="T5" fmla="*/ 1 h 16"/>
                <a:gd name="T6" fmla="*/ 26 w 34"/>
                <a:gd name="T7" fmla="*/ 0 h 16"/>
                <a:gd name="T8" fmla="*/ 26 w 34"/>
                <a:gd name="T9" fmla="*/ 0 h 16"/>
                <a:gd name="T10" fmla="*/ 14 w 34"/>
                <a:gd name="T11" fmla="*/ 1 h 16"/>
                <a:gd name="T12" fmla="*/ 0 w 34"/>
                <a:gd name="T13" fmla="*/ 4 h 16"/>
                <a:gd name="T14" fmla="*/ 0 w 34"/>
                <a:gd name="T15" fmla="*/ 5 h 16"/>
                <a:gd name="T16" fmla="*/ 1 w 34"/>
                <a:gd name="T17" fmla="*/ 6 h 16"/>
                <a:gd name="T18" fmla="*/ 14 w 34"/>
                <a:gd name="T19" fmla="*/ 3 h 16"/>
                <a:gd name="T20" fmla="*/ 26 w 34"/>
                <a:gd name="T21" fmla="*/ 2 h 16"/>
                <a:gd name="T22" fmla="*/ 26 w 34"/>
                <a:gd name="T23" fmla="*/ 2 h 16"/>
                <a:gd name="T24" fmla="*/ 29 w 34"/>
                <a:gd name="T25" fmla="*/ 2 h 16"/>
                <a:gd name="T26" fmla="*/ 30 w 34"/>
                <a:gd name="T27" fmla="*/ 5 h 16"/>
                <a:gd name="T28" fmla="*/ 31 w 34"/>
                <a:gd name="T29" fmla="*/ 16 h 16"/>
                <a:gd name="T30" fmla="*/ 33 w 34"/>
                <a:gd name="T31" fmla="*/ 16 h 16"/>
                <a:gd name="T32" fmla="*/ 33 w 34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6">
                  <a:moveTo>
                    <a:pt x="33" y="15"/>
                  </a:moveTo>
                  <a:cubicBezTo>
                    <a:pt x="33" y="12"/>
                    <a:pt x="33" y="8"/>
                    <a:pt x="32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29" y="0"/>
                    <a:pt x="28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8" y="1"/>
                    <a:pt x="14" y="1"/>
                  </a:cubicBezTo>
                  <a:cubicBezTo>
                    <a:pt x="9" y="2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5" y="5"/>
                    <a:pt x="10" y="4"/>
                    <a:pt x="14" y="3"/>
                  </a:cubicBezTo>
                  <a:cubicBezTo>
                    <a:pt x="18" y="3"/>
                    <a:pt x="22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8" y="2"/>
                    <a:pt x="29" y="2"/>
                  </a:cubicBezTo>
                  <a:cubicBezTo>
                    <a:pt x="29" y="3"/>
                    <a:pt x="30" y="3"/>
                    <a:pt x="30" y="5"/>
                  </a:cubicBezTo>
                  <a:cubicBezTo>
                    <a:pt x="31" y="8"/>
                    <a:pt x="31" y="12"/>
                    <a:pt x="31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4" y="16"/>
                    <a:pt x="33" y="15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6">
              <a:extLst>
                <a:ext uri="{FF2B5EF4-FFF2-40B4-BE49-F238E27FC236}">
                  <a16:creationId xmlns:a16="http://schemas.microsoft.com/office/drawing/2014/main" id="{B1C5B4E3-B0CF-4AFD-AF4E-744A45C7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3381375"/>
              <a:ext cx="204788" cy="166687"/>
            </a:xfrm>
            <a:custGeom>
              <a:avLst/>
              <a:gdLst>
                <a:gd name="T0" fmla="*/ 47 w 74"/>
                <a:gd name="T1" fmla="*/ 5 h 60"/>
                <a:gd name="T2" fmla="*/ 58 w 74"/>
                <a:gd name="T3" fmla="*/ 2 h 60"/>
                <a:gd name="T4" fmla="*/ 58 w 74"/>
                <a:gd name="T5" fmla="*/ 2 h 60"/>
                <a:gd name="T6" fmla="*/ 63 w 74"/>
                <a:gd name="T7" fmla="*/ 4 h 60"/>
                <a:gd name="T8" fmla="*/ 67 w 74"/>
                <a:gd name="T9" fmla="*/ 9 h 60"/>
                <a:gd name="T10" fmla="*/ 72 w 74"/>
                <a:gd name="T11" fmla="*/ 30 h 60"/>
                <a:gd name="T12" fmla="*/ 72 w 74"/>
                <a:gd name="T13" fmla="*/ 31 h 60"/>
                <a:gd name="T14" fmla="*/ 69 w 74"/>
                <a:gd name="T15" fmla="*/ 40 h 60"/>
                <a:gd name="T16" fmla="*/ 62 w 74"/>
                <a:gd name="T17" fmla="*/ 45 h 60"/>
                <a:gd name="T18" fmla="*/ 53 w 74"/>
                <a:gd name="T19" fmla="*/ 47 h 60"/>
                <a:gd name="T20" fmla="*/ 33 w 74"/>
                <a:gd name="T21" fmla="*/ 51 h 60"/>
                <a:gd name="T22" fmla="*/ 21 w 74"/>
                <a:gd name="T23" fmla="*/ 53 h 60"/>
                <a:gd name="T24" fmla="*/ 1 w 74"/>
                <a:gd name="T25" fmla="*/ 57 h 60"/>
                <a:gd name="T26" fmla="*/ 0 w 74"/>
                <a:gd name="T27" fmla="*/ 59 h 60"/>
                <a:gd name="T28" fmla="*/ 1 w 74"/>
                <a:gd name="T29" fmla="*/ 59 h 60"/>
                <a:gd name="T30" fmla="*/ 21 w 74"/>
                <a:gd name="T31" fmla="*/ 55 h 60"/>
                <a:gd name="T32" fmla="*/ 33 w 74"/>
                <a:gd name="T33" fmla="*/ 53 h 60"/>
                <a:gd name="T34" fmla="*/ 53 w 74"/>
                <a:gd name="T35" fmla="*/ 49 h 60"/>
                <a:gd name="T36" fmla="*/ 63 w 74"/>
                <a:gd name="T37" fmla="*/ 46 h 60"/>
                <a:gd name="T38" fmla="*/ 71 w 74"/>
                <a:gd name="T39" fmla="*/ 41 h 60"/>
                <a:gd name="T40" fmla="*/ 74 w 74"/>
                <a:gd name="T41" fmla="*/ 31 h 60"/>
                <a:gd name="T42" fmla="*/ 74 w 74"/>
                <a:gd name="T43" fmla="*/ 30 h 60"/>
                <a:gd name="T44" fmla="*/ 69 w 74"/>
                <a:gd name="T45" fmla="*/ 8 h 60"/>
                <a:gd name="T46" fmla="*/ 65 w 74"/>
                <a:gd name="T47" fmla="*/ 2 h 60"/>
                <a:gd name="T48" fmla="*/ 58 w 74"/>
                <a:gd name="T49" fmla="*/ 0 h 60"/>
                <a:gd name="T50" fmla="*/ 58 w 74"/>
                <a:gd name="T51" fmla="*/ 0 h 60"/>
                <a:gd name="T52" fmla="*/ 46 w 74"/>
                <a:gd name="T53" fmla="*/ 3 h 60"/>
                <a:gd name="T54" fmla="*/ 45 w 74"/>
                <a:gd name="T55" fmla="*/ 5 h 60"/>
                <a:gd name="T56" fmla="*/ 47 w 74"/>
                <a:gd name="T5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60">
                  <a:moveTo>
                    <a:pt x="47" y="5"/>
                  </a:moveTo>
                  <a:cubicBezTo>
                    <a:pt x="50" y="3"/>
                    <a:pt x="54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2"/>
                    <a:pt x="62" y="3"/>
                    <a:pt x="63" y="4"/>
                  </a:cubicBezTo>
                  <a:cubicBezTo>
                    <a:pt x="65" y="5"/>
                    <a:pt x="66" y="7"/>
                    <a:pt x="67" y="9"/>
                  </a:cubicBezTo>
                  <a:cubicBezTo>
                    <a:pt x="70" y="15"/>
                    <a:pt x="71" y="23"/>
                    <a:pt x="72" y="30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4"/>
                    <a:pt x="71" y="37"/>
                    <a:pt x="69" y="40"/>
                  </a:cubicBezTo>
                  <a:cubicBezTo>
                    <a:pt x="68" y="42"/>
                    <a:pt x="65" y="43"/>
                    <a:pt x="62" y="45"/>
                  </a:cubicBezTo>
                  <a:cubicBezTo>
                    <a:pt x="59" y="46"/>
                    <a:pt x="56" y="46"/>
                    <a:pt x="53" y="47"/>
                  </a:cubicBezTo>
                  <a:cubicBezTo>
                    <a:pt x="46" y="49"/>
                    <a:pt x="40" y="49"/>
                    <a:pt x="33" y="51"/>
                  </a:cubicBezTo>
                  <a:cubicBezTo>
                    <a:pt x="29" y="51"/>
                    <a:pt x="25" y="52"/>
                    <a:pt x="21" y="53"/>
                  </a:cubicBezTo>
                  <a:cubicBezTo>
                    <a:pt x="14" y="55"/>
                    <a:pt x="8" y="56"/>
                    <a:pt x="1" y="57"/>
                  </a:cubicBezTo>
                  <a:cubicBezTo>
                    <a:pt x="1" y="58"/>
                    <a:pt x="0" y="58"/>
                    <a:pt x="0" y="59"/>
                  </a:cubicBezTo>
                  <a:cubicBezTo>
                    <a:pt x="0" y="59"/>
                    <a:pt x="1" y="60"/>
                    <a:pt x="1" y="59"/>
                  </a:cubicBezTo>
                  <a:cubicBezTo>
                    <a:pt x="8" y="58"/>
                    <a:pt x="15" y="57"/>
                    <a:pt x="21" y="55"/>
                  </a:cubicBezTo>
                  <a:cubicBezTo>
                    <a:pt x="25" y="54"/>
                    <a:pt x="29" y="53"/>
                    <a:pt x="33" y="53"/>
                  </a:cubicBezTo>
                  <a:cubicBezTo>
                    <a:pt x="40" y="51"/>
                    <a:pt x="47" y="51"/>
                    <a:pt x="53" y="49"/>
                  </a:cubicBezTo>
                  <a:cubicBezTo>
                    <a:pt x="56" y="48"/>
                    <a:pt x="59" y="48"/>
                    <a:pt x="63" y="46"/>
                  </a:cubicBezTo>
                  <a:cubicBezTo>
                    <a:pt x="66" y="45"/>
                    <a:pt x="69" y="44"/>
                    <a:pt x="71" y="41"/>
                  </a:cubicBezTo>
                  <a:cubicBezTo>
                    <a:pt x="72" y="38"/>
                    <a:pt x="74" y="34"/>
                    <a:pt x="74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23"/>
                    <a:pt x="72" y="14"/>
                    <a:pt x="69" y="8"/>
                  </a:cubicBezTo>
                  <a:cubicBezTo>
                    <a:pt x="68" y="6"/>
                    <a:pt x="67" y="4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2"/>
                    <a:pt x="46" y="3"/>
                  </a:cubicBezTo>
                  <a:cubicBezTo>
                    <a:pt x="45" y="3"/>
                    <a:pt x="45" y="4"/>
                    <a:pt x="45" y="5"/>
                  </a:cubicBezTo>
                  <a:cubicBezTo>
                    <a:pt x="45" y="5"/>
                    <a:pt x="46" y="5"/>
                    <a:pt x="47" y="5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7">
              <a:extLst>
                <a:ext uri="{FF2B5EF4-FFF2-40B4-BE49-F238E27FC236}">
                  <a16:creationId xmlns:a16="http://schemas.microsoft.com/office/drawing/2014/main" id="{53716281-49CF-41A3-B1AF-8E9D7C946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3409950"/>
              <a:ext cx="177800" cy="122237"/>
            </a:xfrm>
            <a:custGeom>
              <a:avLst/>
              <a:gdLst>
                <a:gd name="T0" fmla="*/ 53 w 64"/>
                <a:gd name="T1" fmla="*/ 2 h 44"/>
                <a:gd name="T2" fmla="*/ 62 w 64"/>
                <a:gd name="T3" fmla="*/ 17 h 44"/>
                <a:gd name="T4" fmla="*/ 62 w 64"/>
                <a:gd name="T5" fmla="*/ 18 h 44"/>
                <a:gd name="T6" fmla="*/ 54 w 64"/>
                <a:gd name="T7" fmla="*/ 29 h 44"/>
                <a:gd name="T8" fmla="*/ 45 w 64"/>
                <a:gd name="T9" fmla="*/ 33 h 44"/>
                <a:gd name="T10" fmla="*/ 26 w 64"/>
                <a:gd name="T11" fmla="*/ 37 h 44"/>
                <a:gd name="T12" fmla="*/ 1 w 64"/>
                <a:gd name="T13" fmla="*/ 42 h 44"/>
                <a:gd name="T14" fmla="*/ 0 w 64"/>
                <a:gd name="T15" fmla="*/ 43 h 44"/>
                <a:gd name="T16" fmla="*/ 2 w 64"/>
                <a:gd name="T17" fmla="*/ 44 h 44"/>
                <a:gd name="T18" fmla="*/ 26 w 64"/>
                <a:gd name="T19" fmla="*/ 39 h 44"/>
                <a:gd name="T20" fmla="*/ 45 w 64"/>
                <a:gd name="T21" fmla="*/ 34 h 44"/>
                <a:gd name="T22" fmla="*/ 55 w 64"/>
                <a:gd name="T23" fmla="*/ 31 h 44"/>
                <a:gd name="T24" fmla="*/ 64 w 64"/>
                <a:gd name="T25" fmla="*/ 18 h 44"/>
                <a:gd name="T26" fmla="*/ 64 w 64"/>
                <a:gd name="T27" fmla="*/ 17 h 44"/>
                <a:gd name="T28" fmla="*/ 55 w 64"/>
                <a:gd name="T29" fmla="*/ 1 h 44"/>
                <a:gd name="T30" fmla="*/ 54 w 64"/>
                <a:gd name="T31" fmla="*/ 1 h 44"/>
                <a:gd name="T32" fmla="*/ 53 w 64"/>
                <a:gd name="T3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44">
                  <a:moveTo>
                    <a:pt x="53" y="2"/>
                  </a:moveTo>
                  <a:cubicBezTo>
                    <a:pt x="57" y="7"/>
                    <a:pt x="61" y="11"/>
                    <a:pt x="62" y="1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23"/>
                    <a:pt x="59" y="27"/>
                    <a:pt x="54" y="29"/>
                  </a:cubicBezTo>
                  <a:cubicBezTo>
                    <a:pt x="51" y="31"/>
                    <a:pt x="48" y="32"/>
                    <a:pt x="45" y="33"/>
                  </a:cubicBezTo>
                  <a:cubicBezTo>
                    <a:pt x="38" y="34"/>
                    <a:pt x="32" y="35"/>
                    <a:pt x="26" y="37"/>
                  </a:cubicBezTo>
                  <a:cubicBezTo>
                    <a:pt x="18" y="39"/>
                    <a:pt x="9" y="40"/>
                    <a:pt x="1" y="42"/>
                  </a:cubicBezTo>
                  <a:cubicBezTo>
                    <a:pt x="1" y="42"/>
                    <a:pt x="0" y="43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10" y="42"/>
                    <a:pt x="18" y="41"/>
                    <a:pt x="26" y="39"/>
                  </a:cubicBezTo>
                  <a:cubicBezTo>
                    <a:pt x="32" y="37"/>
                    <a:pt x="39" y="36"/>
                    <a:pt x="45" y="34"/>
                  </a:cubicBezTo>
                  <a:cubicBezTo>
                    <a:pt x="48" y="34"/>
                    <a:pt x="52" y="33"/>
                    <a:pt x="55" y="31"/>
                  </a:cubicBezTo>
                  <a:cubicBezTo>
                    <a:pt x="60" y="28"/>
                    <a:pt x="64" y="24"/>
                    <a:pt x="64" y="1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0"/>
                    <a:pt x="59" y="5"/>
                    <a:pt x="55" y="1"/>
                  </a:cubicBezTo>
                  <a:cubicBezTo>
                    <a:pt x="55" y="0"/>
                    <a:pt x="54" y="0"/>
                    <a:pt x="54" y="1"/>
                  </a:cubicBezTo>
                  <a:cubicBezTo>
                    <a:pt x="53" y="1"/>
                    <a:pt x="53" y="2"/>
                    <a:pt x="53" y="2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8">
              <a:extLst>
                <a:ext uri="{FF2B5EF4-FFF2-40B4-BE49-F238E27FC236}">
                  <a16:creationId xmlns:a16="http://schemas.microsoft.com/office/drawing/2014/main" id="{8413CAA2-AEA3-4FCC-9596-F49B646F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3440113"/>
              <a:ext cx="71438" cy="74612"/>
            </a:xfrm>
            <a:custGeom>
              <a:avLst/>
              <a:gdLst>
                <a:gd name="T0" fmla="*/ 17 w 26"/>
                <a:gd name="T1" fmla="*/ 1 h 27"/>
                <a:gd name="T2" fmla="*/ 21 w 26"/>
                <a:gd name="T3" fmla="*/ 8 h 27"/>
                <a:gd name="T4" fmla="*/ 24 w 26"/>
                <a:gd name="T5" fmla="*/ 15 h 27"/>
                <a:gd name="T6" fmla="*/ 22 w 26"/>
                <a:gd name="T7" fmla="*/ 19 h 27"/>
                <a:gd name="T8" fmla="*/ 11 w 26"/>
                <a:gd name="T9" fmla="*/ 22 h 27"/>
                <a:gd name="T10" fmla="*/ 1 w 26"/>
                <a:gd name="T11" fmla="*/ 25 h 27"/>
                <a:gd name="T12" fmla="*/ 0 w 26"/>
                <a:gd name="T13" fmla="*/ 26 h 27"/>
                <a:gd name="T14" fmla="*/ 2 w 26"/>
                <a:gd name="T15" fmla="*/ 27 h 27"/>
                <a:gd name="T16" fmla="*/ 12 w 26"/>
                <a:gd name="T17" fmla="*/ 24 h 27"/>
                <a:gd name="T18" fmla="*/ 23 w 26"/>
                <a:gd name="T19" fmla="*/ 21 h 27"/>
                <a:gd name="T20" fmla="*/ 26 w 26"/>
                <a:gd name="T21" fmla="*/ 15 h 27"/>
                <a:gd name="T22" fmla="*/ 23 w 26"/>
                <a:gd name="T23" fmla="*/ 7 h 27"/>
                <a:gd name="T24" fmla="*/ 19 w 26"/>
                <a:gd name="T25" fmla="*/ 0 h 27"/>
                <a:gd name="T26" fmla="*/ 17 w 26"/>
                <a:gd name="T27" fmla="*/ 0 h 27"/>
                <a:gd name="T28" fmla="*/ 17 w 26"/>
                <a:gd name="T2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7" y="1"/>
                  </a:moveTo>
                  <a:cubicBezTo>
                    <a:pt x="18" y="3"/>
                    <a:pt x="20" y="6"/>
                    <a:pt x="21" y="8"/>
                  </a:cubicBezTo>
                  <a:cubicBezTo>
                    <a:pt x="23" y="11"/>
                    <a:pt x="24" y="13"/>
                    <a:pt x="24" y="15"/>
                  </a:cubicBezTo>
                  <a:cubicBezTo>
                    <a:pt x="24" y="17"/>
                    <a:pt x="23" y="18"/>
                    <a:pt x="22" y="19"/>
                  </a:cubicBezTo>
                  <a:cubicBezTo>
                    <a:pt x="19" y="21"/>
                    <a:pt x="15" y="22"/>
                    <a:pt x="11" y="22"/>
                  </a:cubicBezTo>
                  <a:cubicBezTo>
                    <a:pt x="8" y="23"/>
                    <a:pt x="4" y="24"/>
                    <a:pt x="1" y="25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5" y="26"/>
                    <a:pt x="8" y="25"/>
                    <a:pt x="12" y="24"/>
                  </a:cubicBezTo>
                  <a:cubicBezTo>
                    <a:pt x="15" y="24"/>
                    <a:pt x="19" y="23"/>
                    <a:pt x="23" y="21"/>
                  </a:cubicBezTo>
                  <a:cubicBezTo>
                    <a:pt x="25" y="20"/>
                    <a:pt x="26" y="17"/>
                    <a:pt x="26" y="15"/>
                  </a:cubicBezTo>
                  <a:cubicBezTo>
                    <a:pt x="26" y="13"/>
                    <a:pt x="24" y="10"/>
                    <a:pt x="23" y="7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9">
              <a:extLst>
                <a:ext uri="{FF2B5EF4-FFF2-40B4-BE49-F238E27FC236}">
                  <a16:creationId xmlns:a16="http://schemas.microsoft.com/office/drawing/2014/main" id="{31743217-25AB-42B6-A9E9-BCDD2EC4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738" y="3417888"/>
              <a:ext cx="44450" cy="82550"/>
            </a:xfrm>
            <a:custGeom>
              <a:avLst/>
              <a:gdLst>
                <a:gd name="T0" fmla="*/ 13 w 16"/>
                <a:gd name="T1" fmla="*/ 0 h 30"/>
                <a:gd name="T2" fmla="*/ 8 w 16"/>
                <a:gd name="T3" fmla="*/ 2 h 30"/>
                <a:gd name="T4" fmla="*/ 6 w 16"/>
                <a:gd name="T5" fmla="*/ 6 h 30"/>
                <a:gd name="T6" fmla="*/ 6 w 16"/>
                <a:gd name="T7" fmla="*/ 9 h 30"/>
                <a:gd name="T8" fmla="*/ 11 w 16"/>
                <a:gd name="T9" fmla="*/ 15 h 30"/>
                <a:gd name="T10" fmla="*/ 14 w 16"/>
                <a:gd name="T11" fmla="*/ 21 h 30"/>
                <a:gd name="T12" fmla="*/ 12 w 16"/>
                <a:gd name="T13" fmla="*/ 24 h 30"/>
                <a:gd name="T14" fmla="*/ 7 w 16"/>
                <a:gd name="T15" fmla="*/ 27 h 30"/>
                <a:gd name="T16" fmla="*/ 1 w 16"/>
                <a:gd name="T17" fmla="*/ 28 h 30"/>
                <a:gd name="T18" fmla="*/ 0 w 16"/>
                <a:gd name="T19" fmla="*/ 29 h 30"/>
                <a:gd name="T20" fmla="*/ 1 w 16"/>
                <a:gd name="T21" fmla="*/ 30 h 30"/>
                <a:gd name="T22" fmla="*/ 8 w 16"/>
                <a:gd name="T23" fmla="*/ 29 h 30"/>
                <a:gd name="T24" fmla="*/ 14 w 16"/>
                <a:gd name="T25" fmla="*/ 26 h 30"/>
                <a:gd name="T26" fmla="*/ 16 w 16"/>
                <a:gd name="T27" fmla="*/ 21 h 30"/>
                <a:gd name="T28" fmla="*/ 13 w 16"/>
                <a:gd name="T29" fmla="*/ 14 h 30"/>
                <a:gd name="T30" fmla="*/ 8 w 16"/>
                <a:gd name="T31" fmla="*/ 8 h 30"/>
                <a:gd name="T32" fmla="*/ 8 w 16"/>
                <a:gd name="T33" fmla="*/ 6 h 30"/>
                <a:gd name="T34" fmla="*/ 9 w 16"/>
                <a:gd name="T35" fmla="*/ 4 h 30"/>
                <a:gd name="T36" fmla="*/ 13 w 16"/>
                <a:gd name="T37" fmla="*/ 2 h 30"/>
                <a:gd name="T38" fmla="*/ 14 w 16"/>
                <a:gd name="T39" fmla="*/ 1 h 30"/>
                <a:gd name="T40" fmla="*/ 13 w 16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0">
                  <a:moveTo>
                    <a:pt x="13" y="0"/>
                  </a:moveTo>
                  <a:cubicBezTo>
                    <a:pt x="11" y="1"/>
                    <a:pt x="10" y="1"/>
                    <a:pt x="8" y="2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1"/>
                    <a:pt x="10" y="13"/>
                    <a:pt x="11" y="15"/>
                  </a:cubicBezTo>
                  <a:cubicBezTo>
                    <a:pt x="12" y="17"/>
                    <a:pt x="14" y="19"/>
                    <a:pt x="14" y="21"/>
                  </a:cubicBezTo>
                  <a:cubicBezTo>
                    <a:pt x="14" y="23"/>
                    <a:pt x="13" y="23"/>
                    <a:pt x="12" y="24"/>
                  </a:cubicBezTo>
                  <a:cubicBezTo>
                    <a:pt x="11" y="26"/>
                    <a:pt x="9" y="26"/>
                    <a:pt x="7" y="27"/>
                  </a:cubicBezTo>
                  <a:cubicBezTo>
                    <a:pt x="5" y="27"/>
                    <a:pt x="3" y="27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0" y="28"/>
                    <a:pt x="12" y="28"/>
                    <a:pt x="14" y="26"/>
                  </a:cubicBezTo>
                  <a:cubicBezTo>
                    <a:pt x="15" y="25"/>
                    <a:pt x="16" y="23"/>
                    <a:pt x="16" y="21"/>
                  </a:cubicBezTo>
                  <a:cubicBezTo>
                    <a:pt x="16" y="19"/>
                    <a:pt x="14" y="16"/>
                    <a:pt x="13" y="14"/>
                  </a:cubicBezTo>
                  <a:cubicBezTo>
                    <a:pt x="11" y="11"/>
                    <a:pt x="9" y="10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10" y="3"/>
                    <a:pt x="12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90">
              <a:extLst>
                <a:ext uri="{FF2B5EF4-FFF2-40B4-BE49-F238E27FC236}">
                  <a16:creationId xmlns:a16="http://schemas.microsoft.com/office/drawing/2014/main" id="{5B7905F5-79E9-4451-B74D-958913816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2300288"/>
              <a:ext cx="284163" cy="303212"/>
            </a:xfrm>
            <a:custGeom>
              <a:avLst/>
              <a:gdLst>
                <a:gd name="T0" fmla="*/ 102 w 102"/>
                <a:gd name="T1" fmla="*/ 19 h 109"/>
                <a:gd name="T2" fmla="*/ 102 w 102"/>
                <a:gd name="T3" fmla="*/ 18 h 109"/>
                <a:gd name="T4" fmla="*/ 96 w 102"/>
                <a:gd name="T5" fmla="*/ 6 h 109"/>
                <a:gd name="T6" fmla="*/ 84 w 102"/>
                <a:gd name="T7" fmla="*/ 1 h 109"/>
                <a:gd name="T8" fmla="*/ 76 w 102"/>
                <a:gd name="T9" fmla="*/ 0 h 109"/>
                <a:gd name="T10" fmla="*/ 56 w 102"/>
                <a:gd name="T11" fmla="*/ 2 h 109"/>
                <a:gd name="T12" fmla="*/ 29 w 102"/>
                <a:gd name="T13" fmla="*/ 10 h 109"/>
                <a:gd name="T14" fmla="*/ 12 w 102"/>
                <a:gd name="T15" fmla="*/ 30 h 109"/>
                <a:gd name="T16" fmla="*/ 4 w 102"/>
                <a:gd name="T17" fmla="*/ 68 h 109"/>
                <a:gd name="T18" fmla="*/ 0 w 102"/>
                <a:gd name="T19" fmla="*/ 109 h 109"/>
                <a:gd name="T20" fmla="*/ 4 w 102"/>
                <a:gd name="T21" fmla="*/ 109 h 109"/>
                <a:gd name="T22" fmla="*/ 8 w 102"/>
                <a:gd name="T23" fmla="*/ 69 h 109"/>
                <a:gd name="T24" fmla="*/ 15 w 102"/>
                <a:gd name="T25" fmla="*/ 32 h 109"/>
                <a:gd name="T26" fmla="*/ 31 w 102"/>
                <a:gd name="T27" fmla="*/ 13 h 109"/>
                <a:gd name="T28" fmla="*/ 56 w 102"/>
                <a:gd name="T29" fmla="*/ 6 h 109"/>
                <a:gd name="T30" fmla="*/ 76 w 102"/>
                <a:gd name="T31" fmla="*/ 4 h 109"/>
                <a:gd name="T32" fmla="*/ 83 w 102"/>
                <a:gd name="T33" fmla="*/ 5 h 109"/>
                <a:gd name="T34" fmla="*/ 94 w 102"/>
                <a:gd name="T35" fmla="*/ 9 h 109"/>
                <a:gd name="T36" fmla="*/ 98 w 102"/>
                <a:gd name="T37" fmla="*/ 18 h 109"/>
                <a:gd name="T38" fmla="*/ 98 w 102"/>
                <a:gd name="T39" fmla="*/ 19 h 109"/>
                <a:gd name="T40" fmla="*/ 102 w 102"/>
                <a:gd name="T41" fmla="*/ 1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09">
                  <a:moveTo>
                    <a:pt x="102" y="19"/>
                  </a:moveTo>
                  <a:cubicBezTo>
                    <a:pt x="102" y="18"/>
                    <a:pt x="102" y="18"/>
                    <a:pt x="102" y="18"/>
                  </a:cubicBezTo>
                  <a:cubicBezTo>
                    <a:pt x="102" y="13"/>
                    <a:pt x="100" y="9"/>
                    <a:pt x="96" y="6"/>
                  </a:cubicBezTo>
                  <a:cubicBezTo>
                    <a:pt x="93" y="3"/>
                    <a:pt x="88" y="1"/>
                    <a:pt x="84" y="1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69" y="0"/>
                    <a:pt x="62" y="1"/>
                    <a:pt x="56" y="2"/>
                  </a:cubicBezTo>
                  <a:cubicBezTo>
                    <a:pt x="46" y="4"/>
                    <a:pt x="37" y="6"/>
                    <a:pt x="29" y="10"/>
                  </a:cubicBezTo>
                  <a:cubicBezTo>
                    <a:pt x="22" y="14"/>
                    <a:pt x="16" y="21"/>
                    <a:pt x="12" y="30"/>
                  </a:cubicBezTo>
                  <a:cubicBezTo>
                    <a:pt x="7" y="43"/>
                    <a:pt x="6" y="56"/>
                    <a:pt x="4" y="68"/>
                  </a:cubicBezTo>
                  <a:cubicBezTo>
                    <a:pt x="2" y="82"/>
                    <a:pt x="1" y="95"/>
                    <a:pt x="0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5" y="96"/>
                    <a:pt x="6" y="82"/>
                    <a:pt x="8" y="69"/>
                  </a:cubicBezTo>
                  <a:cubicBezTo>
                    <a:pt x="10" y="56"/>
                    <a:pt x="11" y="43"/>
                    <a:pt x="15" y="32"/>
                  </a:cubicBezTo>
                  <a:cubicBezTo>
                    <a:pt x="19" y="23"/>
                    <a:pt x="24" y="17"/>
                    <a:pt x="31" y="13"/>
                  </a:cubicBezTo>
                  <a:cubicBezTo>
                    <a:pt x="38" y="10"/>
                    <a:pt x="47" y="7"/>
                    <a:pt x="56" y="6"/>
                  </a:cubicBezTo>
                  <a:cubicBezTo>
                    <a:pt x="63" y="5"/>
                    <a:pt x="69" y="4"/>
                    <a:pt x="76" y="4"/>
                  </a:cubicBezTo>
                  <a:cubicBezTo>
                    <a:pt x="78" y="4"/>
                    <a:pt x="81" y="4"/>
                    <a:pt x="83" y="5"/>
                  </a:cubicBezTo>
                  <a:cubicBezTo>
                    <a:pt x="87" y="5"/>
                    <a:pt x="91" y="7"/>
                    <a:pt x="94" y="9"/>
                  </a:cubicBezTo>
                  <a:cubicBezTo>
                    <a:pt x="96" y="12"/>
                    <a:pt x="98" y="15"/>
                    <a:pt x="98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2" y="19"/>
                    <a:pt x="102" y="19"/>
                    <a:pt x="102" y="19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1">
              <a:extLst>
                <a:ext uri="{FF2B5EF4-FFF2-40B4-BE49-F238E27FC236}">
                  <a16:creationId xmlns:a16="http://schemas.microsoft.com/office/drawing/2014/main" id="{124826E6-5ED6-4160-9E1A-0D6D14E6B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322513"/>
              <a:ext cx="358775" cy="280987"/>
            </a:xfrm>
            <a:custGeom>
              <a:avLst/>
              <a:gdLst>
                <a:gd name="T0" fmla="*/ 4 w 129"/>
                <a:gd name="T1" fmla="*/ 101 h 101"/>
                <a:gd name="T2" fmla="*/ 22 w 129"/>
                <a:gd name="T3" fmla="*/ 31 h 101"/>
                <a:gd name="T4" fmla="*/ 73 w 129"/>
                <a:gd name="T5" fmla="*/ 4 h 101"/>
                <a:gd name="T6" fmla="*/ 85 w 129"/>
                <a:gd name="T7" fmla="*/ 5 h 101"/>
                <a:gd name="T8" fmla="*/ 110 w 129"/>
                <a:gd name="T9" fmla="*/ 13 h 101"/>
                <a:gd name="T10" fmla="*/ 121 w 129"/>
                <a:gd name="T11" fmla="*/ 21 h 101"/>
                <a:gd name="T12" fmla="*/ 125 w 129"/>
                <a:gd name="T13" fmla="*/ 30 h 101"/>
                <a:gd name="T14" fmla="*/ 125 w 129"/>
                <a:gd name="T15" fmla="*/ 31 h 101"/>
                <a:gd name="T16" fmla="*/ 129 w 129"/>
                <a:gd name="T17" fmla="*/ 31 h 101"/>
                <a:gd name="T18" fmla="*/ 129 w 129"/>
                <a:gd name="T19" fmla="*/ 30 h 101"/>
                <a:gd name="T20" fmla="*/ 124 w 129"/>
                <a:gd name="T21" fmla="*/ 18 h 101"/>
                <a:gd name="T22" fmla="*/ 105 w 129"/>
                <a:gd name="T23" fmla="*/ 6 h 101"/>
                <a:gd name="T24" fmla="*/ 86 w 129"/>
                <a:gd name="T25" fmla="*/ 1 h 101"/>
                <a:gd name="T26" fmla="*/ 73 w 129"/>
                <a:gd name="T27" fmla="*/ 0 h 101"/>
                <a:gd name="T28" fmla="*/ 19 w 129"/>
                <a:gd name="T29" fmla="*/ 29 h 101"/>
                <a:gd name="T30" fmla="*/ 0 w 129"/>
                <a:gd name="T31" fmla="*/ 101 h 101"/>
                <a:gd name="T32" fmla="*/ 4 w 129"/>
                <a:gd name="T3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01">
                  <a:moveTo>
                    <a:pt x="4" y="101"/>
                  </a:moveTo>
                  <a:cubicBezTo>
                    <a:pt x="8" y="77"/>
                    <a:pt x="10" y="52"/>
                    <a:pt x="22" y="31"/>
                  </a:cubicBezTo>
                  <a:cubicBezTo>
                    <a:pt x="32" y="13"/>
                    <a:pt x="52" y="4"/>
                    <a:pt x="73" y="4"/>
                  </a:cubicBezTo>
                  <a:cubicBezTo>
                    <a:pt x="77" y="4"/>
                    <a:pt x="81" y="4"/>
                    <a:pt x="85" y="5"/>
                  </a:cubicBezTo>
                  <a:cubicBezTo>
                    <a:pt x="92" y="6"/>
                    <a:pt x="102" y="9"/>
                    <a:pt x="110" y="13"/>
                  </a:cubicBezTo>
                  <a:cubicBezTo>
                    <a:pt x="115" y="15"/>
                    <a:pt x="118" y="18"/>
                    <a:pt x="121" y="21"/>
                  </a:cubicBezTo>
                  <a:cubicBezTo>
                    <a:pt x="124" y="24"/>
                    <a:pt x="125" y="27"/>
                    <a:pt x="125" y="30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25"/>
                    <a:pt x="127" y="21"/>
                    <a:pt x="124" y="18"/>
                  </a:cubicBezTo>
                  <a:cubicBezTo>
                    <a:pt x="119" y="13"/>
                    <a:pt x="112" y="9"/>
                    <a:pt x="105" y="6"/>
                  </a:cubicBezTo>
                  <a:cubicBezTo>
                    <a:pt x="98" y="4"/>
                    <a:pt x="91" y="2"/>
                    <a:pt x="86" y="1"/>
                  </a:cubicBezTo>
                  <a:cubicBezTo>
                    <a:pt x="82" y="0"/>
                    <a:pt x="78" y="0"/>
                    <a:pt x="73" y="0"/>
                  </a:cubicBezTo>
                  <a:cubicBezTo>
                    <a:pt x="51" y="0"/>
                    <a:pt x="30" y="10"/>
                    <a:pt x="19" y="29"/>
                  </a:cubicBezTo>
                  <a:cubicBezTo>
                    <a:pt x="6" y="51"/>
                    <a:pt x="4" y="77"/>
                    <a:pt x="0" y="101"/>
                  </a:cubicBezTo>
                  <a:lnTo>
                    <a:pt x="4" y="10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2">
              <a:extLst>
                <a:ext uri="{FF2B5EF4-FFF2-40B4-BE49-F238E27FC236}">
                  <a16:creationId xmlns:a16="http://schemas.microsoft.com/office/drawing/2014/main" id="{6C0FBA0A-BF53-4BD7-B4D2-CA08A869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2359025"/>
              <a:ext cx="403225" cy="269875"/>
            </a:xfrm>
            <a:custGeom>
              <a:avLst/>
              <a:gdLst>
                <a:gd name="T0" fmla="*/ 145 w 145"/>
                <a:gd name="T1" fmla="*/ 54 h 97"/>
                <a:gd name="T2" fmla="*/ 145 w 145"/>
                <a:gd name="T3" fmla="*/ 47 h 97"/>
                <a:gd name="T4" fmla="*/ 104 w 145"/>
                <a:gd name="T5" fmla="*/ 1 h 97"/>
                <a:gd name="T6" fmla="*/ 94 w 145"/>
                <a:gd name="T7" fmla="*/ 0 h 97"/>
                <a:gd name="T8" fmla="*/ 42 w 145"/>
                <a:gd name="T9" fmla="*/ 18 h 97"/>
                <a:gd name="T10" fmla="*/ 8 w 145"/>
                <a:gd name="T11" fmla="*/ 67 h 97"/>
                <a:gd name="T12" fmla="*/ 0 w 145"/>
                <a:gd name="T13" fmla="*/ 96 h 97"/>
                <a:gd name="T14" fmla="*/ 4 w 145"/>
                <a:gd name="T15" fmla="*/ 97 h 97"/>
                <a:gd name="T16" fmla="*/ 12 w 145"/>
                <a:gd name="T17" fmla="*/ 69 h 97"/>
                <a:gd name="T18" fmla="*/ 44 w 145"/>
                <a:gd name="T19" fmla="*/ 22 h 97"/>
                <a:gd name="T20" fmla="*/ 94 w 145"/>
                <a:gd name="T21" fmla="*/ 4 h 97"/>
                <a:gd name="T22" fmla="*/ 103 w 145"/>
                <a:gd name="T23" fmla="*/ 5 h 97"/>
                <a:gd name="T24" fmla="*/ 141 w 145"/>
                <a:gd name="T25" fmla="*/ 47 h 97"/>
                <a:gd name="T26" fmla="*/ 141 w 145"/>
                <a:gd name="T27" fmla="*/ 54 h 97"/>
                <a:gd name="T28" fmla="*/ 145 w 145"/>
                <a:gd name="T29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97">
                  <a:moveTo>
                    <a:pt x="145" y="54"/>
                  </a:moveTo>
                  <a:cubicBezTo>
                    <a:pt x="145" y="52"/>
                    <a:pt x="145" y="49"/>
                    <a:pt x="145" y="47"/>
                  </a:cubicBezTo>
                  <a:cubicBezTo>
                    <a:pt x="145" y="24"/>
                    <a:pt x="129" y="4"/>
                    <a:pt x="104" y="1"/>
                  </a:cubicBezTo>
                  <a:cubicBezTo>
                    <a:pt x="100" y="0"/>
                    <a:pt x="97" y="0"/>
                    <a:pt x="94" y="0"/>
                  </a:cubicBezTo>
                  <a:cubicBezTo>
                    <a:pt x="75" y="0"/>
                    <a:pt x="57" y="7"/>
                    <a:pt x="42" y="18"/>
                  </a:cubicBezTo>
                  <a:cubicBezTo>
                    <a:pt x="23" y="31"/>
                    <a:pt x="16" y="48"/>
                    <a:pt x="8" y="67"/>
                  </a:cubicBezTo>
                  <a:cubicBezTo>
                    <a:pt x="5" y="77"/>
                    <a:pt x="2" y="86"/>
                    <a:pt x="0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87"/>
                    <a:pt x="8" y="78"/>
                    <a:pt x="12" y="69"/>
                  </a:cubicBezTo>
                  <a:cubicBezTo>
                    <a:pt x="20" y="50"/>
                    <a:pt x="27" y="34"/>
                    <a:pt x="44" y="22"/>
                  </a:cubicBezTo>
                  <a:cubicBezTo>
                    <a:pt x="59" y="11"/>
                    <a:pt x="76" y="4"/>
                    <a:pt x="94" y="4"/>
                  </a:cubicBezTo>
                  <a:cubicBezTo>
                    <a:pt x="97" y="4"/>
                    <a:pt x="100" y="4"/>
                    <a:pt x="103" y="5"/>
                  </a:cubicBezTo>
                  <a:cubicBezTo>
                    <a:pt x="127" y="8"/>
                    <a:pt x="141" y="26"/>
                    <a:pt x="141" y="47"/>
                  </a:cubicBezTo>
                  <a:cubicBezTo>
                    <a:pt x="141" y="49"/>
                    <a:pt x="141" y="51"/>
                    <a:pt x="141" y="54"/>
                  </a:cubicBezTo>
                  <a:lnTo>
                    <a:pt x="145" y="5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3">
              <a:extLst>
                <a:ext uri="{FF2B5EF4-FFF2-40B4-BE49-F238E27FC236}">
                  <a16:creationId xmlns:a16="http://schemas.microsoft.com/office/drawing/2014/main" id="{013437B9-EF17-485F-9D59-7687FCFC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398713"/>
              <a:ext cx="427038" cy="244475"/>
            </a:xfrm>
            <a:custGeom>
              <a:avLst/>
              <a:gdLst>
                <a:gd name="T0" fmla="*/ 152 w 154"/>
                <a:gd name="T1" fmla="*/ 70 h 88"/>
                <a:gd name="T2" fmla="*/ 154 w 154"/>
                <a:gd name="T3" fmla="*/ 42 h 88"/>
                <a:gd name="T4" fmla="*/ 153 w 154"/>
                <a:gd name="T5" fmla="*/ 30 h 88"/>
                <a:gd name="T6" fmla="*/ 145 w 154"/>
                <a:gd name="T7" fmla="*/ 20 h 88"/>
                <a:gd name="T8" fmla="*/ 134 w 154"/>
                <a:gd name="T9" fmla="*/ 14 h 88"/>
                <a:gd name="T10" fmla="*/ 79 w 154"/>
                <a:gd name="T11" fmla="*/ 0 h 88"/>
                <a:gd name="T12" fmla="*/ 71 w 154"/>
                <a:gd name="T13" fmla="*/ 0 h 88"/>
                <a:gd name="T14" fmla="*/ 40 w 154"/>
                <a:gd name="T15" fmla="*/ 16 h 88"/>
                <a:gd name="T16" fmla="*/ 24 w 154"/>
                <a:gd name="T17" fmla="*/ 45 h 88"/>
                <a:gd name="T18" fmla="*/ 0 w 154"/>
                <a:gd name="T19" fmla="*/ 85 h 88"/>
                <a:gd name="T20" fmla="*/ 3 w 154"/>
                <a:gd name="T21" fmla="*/ 88 h 88"/>
                <a:gd name="T22" fmla="*/ 28 w 154"/>
                <a:gd name="T23" fmla="*/ 47 h 88"/>
                <a:gd name="T24" fmla="*/ 43 w 154"/>
                <a:gd name="T25" fmla="*/ 19 h 88"/>
                <a:gd name="T26" fmla="*/ 71 w 154"/>
                <a:gd name="T27" fmla="*/ 4 h 88"/>
                <a:gd name="T28" fmla="*/ 79 w 154"/>
                <a:gd name="T29" fmla="*/ 4 h 88"/>
                <a:gd name="T30" fmla="*/ 132 w 154"/>
                <a:gd name="T31" fmla="*/ 17 h 88"/>
                <a:gd name="T32" fmla="*/ 143 w 154"/>
                <a:gd name="T33" fmla="*/ 23 h 88"/>
                <a:gd name="T34" fmla="*/ 149 w 154"/>
                <a:gd name="T35" fmla="*/ 31 h 88"/>
                <a:gd name="T36" fmla="*/ 150 w 154"/>
                <a:gd name="T37" fmla="*/ 42 h 88"/>
                <a:gd name="T38" fmla="*/ 148 w 154"/>
                <a:gd name="T39" fmla="*/ 70 h 88"/>
                <a:gd name="T40" fmla="*/ 152 w 154"/>
                <a:gd name="T41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88">
                  <a:moveTo>
                    <a:pt x="152" y="70"/>
                  </a:moveTo>
                  <a:cubicBezTo>
                    <a:pt x="152" y="61"/>
                    <a:pt x="154" y="51"/>
                    <a:pt x="154" y="42"/>
                  </a:cubicBezTo>
                  <a:cubicBezTo>
                    <a:pt x="154" y="38"/>
                    <a:pt x="154" y="34"/>
                    <a:pt x="153" y="30"/>
                  </a:cubicBezTo>
                  <a:cubicBezTo>
                    <a:pt x="152" y="26"/>
                    <a:pt x="149" y="22"/>
                    <a:pt x="145" y="20"/>
                  </a:cubicBezTo>
                  <a:cubicBezTo>
                    <a:pt x="142" y="17"/>
                    <a:pt x="138" y="16"/>
                    <a:pt x="134" y="14"/>
                  </a:cubicBezTo>
                  <a:cubicBezTo>
                    <a:pt x="118" y="6"/>
                    <a:pt x="98" y="0"/>
                    <a:pt x="79" y="0"/>
                  </a:cubicBezTo>
                  <a:cubicBezTo>
                    <a:pt x="76" y="0"/>
                    <a:pt x="73" y="0"/>
                    <a:pt x="71" y="0"/>
                  </a:cubicBezTo>
                  <a:cubicBezTo>
                    <a:pt x="57" y="2"/>
                    <a:pt x="48" y="8"/>
                    <a:pt x="40" y="16"/>
                  </a:cubicBezTo>
                  <a:cubicBezTo>
                    <a:pt x="33" y="24"/>
                    <a:pt x="28" y="35"/>
                    <a:pt x="24" y="45"/>
                  </a:cubicBezTo>
                  <a:cubicBezTo>
                    <a:pt x="18" y="60"/>
                    <a:pt x="10" y="72"/>
                    <a:pt x="0" y="85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4" y="75"/>
                    <a:pt x="21" y="62"/>
                    <a:pt x="28" y="47"/>
                  </a:cubicBezTo>
                  <a:cubicBezTo>
                    <a:pt x="32" y="36"/>
                    <a:pt x="37" y="26"/>
                    <a:pt x="43" y="19"/>
                  </a:cubicBezTo>
                  <a:cubicBezTo>
                    <a:pt x="50" y="11"/>
                    <a:pt x="59" y="5"/>
                    <a:pt x="71" y="4"/>
                  </a:cubicBezTo>
                  <a:cubicBezTo>
                    <a:pt x="74" y="4"/>
                    <a:pt x="76" y="4"/>
                    <a:pt x="79" y="4"/>
                  </a:cubicBezTo>
                  <a:cubicBezTo>
                    <a:pt x="97" y="4"/>
                    <a:pt x="117" y="10"/>
                    <a:pt x="132" y="17"/>
                  </a:cubicBezTo>
                  <a:cubicBezTo>
                    <a:pt x="136" y="19"/>
                    <a:pt x="140" y="21"/>
                    <a:pt x="143" y="23"/>
                  </a:cubicBezTo>
                  <a:cubicBezTo>
                    <a:pt x="146" y="25"/>
                    <a:pt x="148" y="28"/>
                    <a:pt x="149" y="31"/>
                  </a:cubicBezTo>
                  <a:cubicBezTo>
                    <a:pt x="150" y="35"/>
                    <a:pt x="150" y="38"/>
                    <a:pt x="150" y="42"/>
                  </a:cubicBezTo>
                  <a:cubicBezTo>
                    <a:pt x="150" y="51"/>
                    <a:pt x="148" y="60"/>
                    <a:pt x="148" y="70"/>
                  </a:cubicBezTo>
                  <a:lnTo>
                    <a:pt x="152" y="7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4">
              <a:extLst>
                <a:ext uri="{FF2B5EF4-FFF2-40B4-BE49-F238E27FC236}">
                  <a16:creationId xmlns:a16="http://schemas.microsoft.com/office/drawing/2014/main" id="{318C4A0E-36B1-443D-B8F5-B1B31AD88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3565525"/>
              <a:ext cx="652463" cy="549275"/>
            </a:xfrm>
            <a:custGeom>
              <a:avLst/>
              <a:gdLst>
                <a:gd name="T0" fmla="*/ 1 w 235"/>
                <a:gd name="T1" fmla="*/ 4 h 198"/>
                <a:gd name="T2" fmla="*/ 231 w 235"/>
                <a:gd name="T3" fmla="*/ 197 h 198"/>
                <a:gd name="T4" fmla="*/ 234 w 235"/>
                <a:gd name="T5" fmla="*/ 197 h 198"/>
                <a:gd name="T6" fmla="*/ 234 w 235"/>
                <a:gd name="T7" fmla="*/ 194 h 198"/>
                <a:gd name="T8" fmla="*/ 4 w 235"/>
                <a:gd name="T9" fmla="*/ 1 h 198"/>
                <a:gd name="T10" fmla="*/ 1 w 235"/>
                <a:gd name="T11" fmla="*/ 1 h 198"/>
                <a:gd name="T12" fmla="*/ 1 w 235"/>
                <a:gd name="T13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8">
                  <a:moveTo>
                    <a:pt x="1" y="4"/>
                  </a:moveTo>
                  <a:cubicBezTo>
                    <a:pt x="231" y="197"/>
                    <a:pt x="231" y="197"/>
                    <a:pt x="231" y="197"/>
                  </a:cubicBezTo>
                  <a:cubicBezTo>
                    <a:pt x="232" y="198"/>
                    <a:pt x="234" y="198"/>
                    <a:pt x="234" y="197"/>
                  </a:cubicBezTo>
                  <a:cubicBezTo>
                    <a:pt x="235" y="196"/>
                    <a:pt x="235" y="195"/>
                    <a:pt x="234" y="19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5">
              <a:extLst>
                <a:ext uri="{FF2B5EF4-FFF2-40B4-BE49-F238E27FC236}">
                  <a16:creationId xmlns:a16="http://schemas.microsoft.com/office/drawing/2014/main" id="{8167E6F6-E8E8-45D9-B7BC-D180B742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4054475"/>
              <a:ext cx="127000" cy="119062"/>
            </a:xfrm>
            <a:custGeom>
              <a:avLst/>
              <a:gdLst>
                <a:gd name="T0" fmla="*/ 16 w 46"/>
                <a:gd name="T1" fmla="*/ 17 h 43"/>
                <a:gd name="T2" fmla="*/ 18 w 46"/>
                <a:gd name="T3" fmla="*/ 0 h 43"/>
                <a:gd name="T4" fmla="*/ 19 w 46"/>
                <a:gd name="T5" fmla="*/ 0 h 43"/>
                <a:gd name="T6" fmla="*/ 31 w 46"/>
                <a:gd name="T7" fmla="*/ 23 h 43"/>
                <a:gd name="T8" fmla="*/ 46 w 46"/>
                <a:gd name="T9" fmla="*/ 43 h 43"/>
                <a:gd name="T10" fmla="*/ 24 w 46"/>
                <a:gd name="T11" fmla="*/ 31 h 43"/>
                <a:gd name="T12" fmla="*/ 0 w 46"/>
                <a:gd name="T13" fmla="*/ 23 h 43"/>
                <a:gd name="T14" fmla="*/ 0 w 46"/>
                <a:gd name="T15" fmla="*/ 22 h 43"/>
                <a:gd name="T16" fmla="*/ 16 w 46"/>
                <a:gd name="T17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16" y="1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6" y="29"/>
                    <a:pt x="41" y="36"/>
                    <a:pt x="46" y="43"/>
                  </a:cubicBezTo>
                  <a:cubicBezTo>
                    <a:pt x="39" y="39"/>
                    <a:pt x="31" y="35"/>
                    <a:pt x="24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16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6">
              <a:extLst>
                <a:ext uri="{FF2B5EF4-FFF2-40B4-BE49-F238E27FC236}">
                  <a16:creationId xmlns:a16="http://schemas.microsoft.com/office/drawing/2014/main" id="{B7E32E8E-200C-4B07-A67F-A8AF142E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2659063"/>
              <a:ext cx="11113" cy="919162"/>
            </a:xfrm>
            <a:custGeom>
              <a:avLst/>
              <a:gdLst>
                <a:gd name="T0" fmla="*/ 4 w 4"/>
                <a:gd name="T1" fmla="*/ 329 h 331"/>
                <a:gd name="T2" fmla="*/ 4 w 4"/>
                <a:gd name="T3" fmla="*/ 2 h 331"/>
                <a:gd name="T4" fmla="*/ 2 w 4"/>
                <a:gd name="T5" fmla="*/ 0 h 331"/>
                <a:gd name="T6" fmla="*/ 0 w 4"/>
                <a:gd name="T7" fmla="*/ 2 h 331"/>
                <a:gd name="T8" fmla="*/ 0 w 4"/>
                <a:gd name="T9" fmla="*/ 329 h 331"/>
                <a:gd name="T10" fmla="*/ 2 w 4"/>
                <a:gd name="T11" fmla="*/ 331 h 331"/>
                <a:gd name="T12" fmla="*/ 4 w 4"/>
                <a:gd name="T13" fmla="*/ 3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31">
                  <a:moveTo>
                    <a:pt x="4" y="329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0"/>
                    <a:pt x="1" y="331"/>
                    <a:pt x="2" y="331"/>
                  </a:cubicBezTo>
                  <a:cubicBezTo>
                    <a:pt x="3" y="331"/>
                    <a:pt x="4" y="330"/>
                    <a:pt x="4" y="329"/>
                  </a:cubicBezTo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7">
              <a:extLst>
                <a:ext uri="{FF2B5EF4-FFF2-40B4-BE49-F238E27FC236}">
                  <a16:creationId xmlns:a16="http://schemas.microsoft.com/office/drawing/2014/main" id="{9A1FFF53-47BB-4E00-BE5E-1CAD275B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2565400"/>
              <a:ext cx="80963" cy="134937"/>
            </a:xfrm>
            <a:custGeom>
              <a:avLst/>
              <a:gdLst>
                <a:gd name="T0" fmla="*/ 15 w 29"/>
                <a:gd name="T1" fmla="*/ 40 h 49"/>
                <a:gd name="T2" fmla="*/ 0 w 29"/>
                <a:gd name="T3" fmla="*/ 49 h 49"/>
                <a:gd name="T4" fmla="*/ 0 w 29"/>
                <a:gd name="T5" fmla="*/ 48 h 49"/>
                <a:gd name="T6" fmla="*/ 9 w 29"/>
                <a:gd name="T7" fmla="*/ 25 h 49"/>
                <a:gd name="T8" fmla="*/ 15 w 29"/>
                <a:gd name="T9" fmla="*/ 0 h 49"/>
                <a:gd name="T10" fmla="*/ 20 w 29"/>
                <a:gd name="T11" fmla="*/ 25 h 49"/>
                <a:gd name="T12" fmla="*/ 29 w 29"/>
                <a:gd name="T13" fmla="*/ 48 h 49"/>
                <a:gd name="T14" fmla="*/ 29 w 29"/>
                <a:gd name="T15" fmla="*/ 49 h 49"/>
                <a:gd name="T16" fmla="*/ 15 w 29"/>
                <a:gd name="T17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9">
                  <a:moveTo>
                    <a:pt x="15" y="4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16"/>
                    <a:pt x="13" y="8"/>
                    <a:pt x="15" y="0"/>
                  </a:cubicBezTo>
                  <a:cubicBezTo>
                    <a:pt x="16" y="8"/>
                    <a:pt x="18" y="16"/>
                    <a:pt x="20" y="25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15" y="4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8">
              <a:extLst>
                <a:ext uri="{FF2B5EF4-FFF2-40B4-BE49-F238E27FC236}">
                  <a16:creationId xmlns:a16="http://schemas.microsoft.com/office/drawing/2014/main" id="{030824B5-C8D7-44E2-9425-833D0F29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2365375"/>
              <a:ext cx="138113" cy="179387"/>
            </a:xfrm>
            <a:custGeom>
              <a:avLst/>
              <a:gdLst>
                <a:gd name="T0" fmla="*/ 41 w 50"/>
                <a:gd name="T1" fmla="*/ 65 h 65"/>
                <a:gd name="T2" fmla="*/ 32 w 50"/>
                <a:gd name="T3" fmla="*/ 51 h 65"/>
                <a:gd name="T4" fmla="*/ 25 w 50"/>
                <a:gd name="T5" fmla="*/ 38 h 65"/>
                <a:gd name="T6" fmla="*/ 25 w 50"/>
                <a:gd name="T7" fmla="*/ 38 h 65"/>
                <a:gd name="T8" fmla="*/ 18 w 50"/>
                <a:gd name="T9" fmla="*/ 51 h 65"/>
                <a:gd name="T10" fmla="*/ 10 w 50"/>
                <a:gd name="T11" fmla="*/ 65 h 65"/>
                <a:gd name="T12" fmla="*/ 0 w 50"/>
                <a:gd name="T13" fmla="*/ 65 h 65"/>
                <a:gd name="T14" fmla="*/ 20 w 50"/>
                <a:gd name="T15" fmla="*/ 32 h 65"/>
                <a:gd name="T16" fmla="*/ 1 w 50"/>
                <a:gd name="T17" fmla="*/ 0 h 65"/>
                <a:gd name="T18" fmla="*/ 11 w 50"/>
                <a:gd name="T19" fmla="*/ 0 h 65"/>
                <a:gd name="T20" fmla="*/ 19 w 50"/>
                <a:gd name="T21" fmla="*/ 16 h 65"/>
                <a:gd name="T22" fmla="*/ 25 w 50"/>
                <a:gd name="T23" fmla="*/ 26 h 65"/>
                <a:gd name="T24" fmla="*/ 26 w 50"/>
                <a:gd name="T25" fmla="*/ 26 h 65"/>
                <a:gd name="T26" fmla="*/ 31 w 50"/>
                <a:gd name="T27" fmla="*/ 16 h 65"/>
                <a:gd name="T28" fmla="*/ 40 w 50"/>
                <a:gd name="T29" fmla="*/ 0 h 65"/>
                <a:gd name="T30" fmla="*/ 50 w 50"/>
                <a:gd name="T31" fmla="*/ 0 h 65"/>
                <a:gd name="T32" fmla="*/ 30 w 50"/>
                <a:gd name="T33" fmla="*/ 32 h 65"/>
                <a:gd name="T34" fmla="*/ 50 w 50"/>
                <a:gd name="T35" fmla="*/ 65 h 65"/>
                <a:gd name="T36" fmla="*/ 41 w 50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41" y="65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29" y="45"/>
                    <a:pt x="27" y="42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42"/>
                    <a:pt x="21" y="45"/>
                    <a:pt x="18" y="5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2" y="20"/>
                    <a:pt x="24" y="23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3"/>
                    <a:pt x="29" y="20"/>
                    <a:pt x="31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50" y="65"/>
                    <a:pt x="50" y="65"/>
                    <a:pt x="50" y="65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9">
              <a:extLst>
                <a:ext uri="{FF2B5EF4-FFF2-40B4-BE49-F238E27FC236}">
                  <a16:creationId xmlns:a16="http://schemas.microsoft.com/office/drawing/2014/main" id="{0C8ACECD-B963-41C8-8D8E-F313639FA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100" y="2555875"/>
              <a:ext cx="73025" cy="109537"/>
            </a:xfrm>
            <a:custGeom>
              <a:avLst/>
              <a:gdLst>
                <a:gd name="T0" fmla="*/ 0 w 26"/>
                <a:gd name="T1" fmla="*/ 10 h 39"/>
                <a:gd name="T2" fmla="*/ 0 w 26"/>
                <a:gd name="T3" fmla="*/ 1 h 39"/>
                <a:gd name="T4" fmla="*/ 4 w 26"/>
                <a:gd name="T5" fmla="*/ 1 h 39"/>
                <a:gd name="T6" fmla="*/ 4 w 26"/>
                <a:gd name="T7" fmla="*/ 6 h 39"/>
                <a:gd name="T8" fmla="*/ 4 w 26"/>
                <a:gd name="T9" fmla="*/ 6 h 39"/>
                <a:gd name="T10" fmla="*/ 14 w 26"/>
                <a:gd name="T11" fmla="*/ 0 h 39"/>
                <a:gd name="T12" fmla="*/ 26 w 26"/>
                <a:gd name="T13" fmla="*/ 14 h 39"/>
                <a:gd name="T14" fmla="*/ 13 w 26"/>
                <a:gd name="T15" fmla="*/ 29 h 39"/>
                <a:gd name="T16" fmla="*/ 5 w 26"/>
                <a:gd name="T17" fmla="*/ 24 h 39"/>
                <a:gd name="T18" fmla="*/ 5 w 26"/>
                <a:gd name="T19" fmla="*/ 24 h 39"/>
                <a:gd name="T20" fmla="*/ 5 w 26"/>
                <a:gd name="T21" fmla="*/ 39 h 39"/>
                <a:gd name="T22" fmla="*/ 0 w 26"/>
                <a:gd name="T23" fmla="*/ 39 h 39"/>
                <a:gd name="T24" fmla="*/ 0 w 26"/>
                <a:gd name="T25" fmla="*/ 10 h 39"/>
                <a:gd name="T26" fmla="*/ 5 w 26"/>
                <a:gd name="T27" fmla="*/ 17 h 39"/>
                <a:gd name="T28" fmla="*/ 5 w 26"/>
                <a:gd name="T29" fmla="*/ 19 h 39"/>
                <a:gd name="T30" fmla="*/ 12 w 26"/>
                <a:gd name="T31" fmla="*/ 25 h 39"/>
                <a:gd name="T32" fmla="*/ 21 w 26"/>
                <a:gd name="T33" fmla="*/ 14 h 39"/>
                <a:gd name="T34" fmla="*/ 13 w 26"/>
                <a:gd name="T35" fmla="*/ 4 h 39"/>
                <a:gd name="T36" fmla="*/ 5 w 26"/>
                <a:gd name="T37" fmla="*/ 10 h 39"/>
                <a:gd name="T38" fmla="*/ 5 w 26"/>
                <a:gd name="T39" fmla="*/ 12 h 39"/>
                <a:gd name="T40" fmla="*/ 5 w 26"/>
                <a:gd name="T4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9">
                  <a:moveTo>
                    <a:pt x="0" y="10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21" y="0"/>
                    <a:pt x="26" y="6"/>
                    <a:pt x="26" y="14"/>
                  </a:cubicBezTo>
                  <a:cubicBezTo>
                    <a:pt x="26" y="24"/>
                    <a:pt x="20" y="29"/>
                    <a:pt x="13" y="29"/>
                  </a:cubicBezTo>
                  <a:cubicBezTo>
                    <a:pt x="10" y="29"/>
                    <a:pt x="6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10"/>
                  </a:lnTo>
                  <a:close/>
                  <a:moveTo>
                    <a:pt x="5" y="17"/>
                  </a:moveTo>
                  <a:cubicBezTo>
                    <a:pt x="5" y="18"/>
                    <a:pt x="5" y="18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18" y="25"/>
                    <a:pt x="21" y="21"/>
                    <a:pt x="21" y="14"/>
                  </a:cubicBezTo>
                  <a:cubicBezTo>
                    <a:pt x="21" y="9"/>
                    <a:pt x="18" y="4"/>
                    <a:pt x="13" y="4"/>
                  </a:cubicBezTo>
                  <a:cubicBezTo>
                    <a:pt x="9" y="4"/>
                    <a:pt x="6" y="7"/>
                    <a:pt x="5" y="10"/>
                  </a:cubicBezTo>
                  <a:cubicBezTo>
                    <a:pt x="5" y="11"/>
                    <a:pt x="5" y="12"/>
                    <a:pt x="5" y="12"/>
                  </a:cubicBezTo>
                  <a:lnTo>
                    <a:pt x="5" y="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00">
              <a:extLst>
                <a:ext uri="{FF2B5EF4-FFF2-40B4-BE49-F238E27FC236}">
                  <a16:creationId xmlns:a16="http://schemas.microsoft.com/office/drawing/2014/main" id="{5037167B-16EE-4A7B-89ED-A04ACF0B0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3970338"/>
              <a:ext cx="138113" cy="177800"/>
            </a:xfrm>
            <a:custGeom>
              <a:avLst/>
              <a:gdLst>
                <a:gd name="T0" fmla="*/ 20 w 50"/>
                <a:gd name="T1" fmla="*/ 64 h 64"/>
                <a:gd name="T2" fmla="*/ 20 w 50"/>
                <a:gd name="T3" fmla="*/ 37 h 64"/>
                <a:gd name="T4" fmla="*/ 0 w 50"/>
                <a:gd name="T5" fmla="*/ 0 h 64"/>
                <a:gd name="T6" fmla="*/ 9 w 50"/>
                <a:gd name="T7" fmla="*/ 0 h 64"/>
                <a:gd name="T8" fmla="*/ 18 w 50"/>
                <a:gd name="T9" fmla="*/ 17 h 64"/>
                <a:gd name="T10" fmla="*/ 25 w 50"/>
                <a:gd name="T11" fmla="*/ 31 h 64"/>
                <a:gd name="T12" fmla="*/ 25 w 50"/>
                <a:gd name="T13" fmla="*/ 31 h 64"/>
                <a:gd name="T14" fmla="*/ 32 w 50"/>
                <a:gd name="T15" fmla="*/ 17 h 64"/>
                <a:gd name="T16" fmla="*/ 41 w 50"/>
                <a:gd name="T17" fmla="*/ 0 h 64"/>
                <a:gd name="T18" fmla="*/ 50 w 50"/>
                <a:gd name="T19" fmla="*/ 0 h 64"/>
                <a:gd name="T20" fmla="*/ 29 w 50"/>
                <a:gd name="T21" fmla="*/ 37 h 64"/>
                <a:gd name="T22" fmla="*/ 29 w 50"/>
                <a:gd name="T23" fmla="*/ 64 h 64"/>
                <a:gd name="T24" fmla="*/ 20 w 50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4">
                  <a:moveTo>
                    <a:pt x="20" y="64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22"/>
                    <a:pt x="23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27"/>
                    <a:pt x="29" y="22"/>
                    <a:pt x="32" y="1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64"/>
                    <a:pt x="29" y="64"/>
                    <a:pt x="29" y="64"/>
                  </a:cubicBezTo>
                  <a:lnTo>
                    <a:pt x="20" y="6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1">
              <a:extLst>
                <a:ext uri="{FF2B5EF4-FFF2-40B4-BE49-F238E27FC236}">
                  <a16:creationId xmlns:a16="http://schemas.microsoft.com/office/drawing/2014/main" id="{F29E2C93-FEDB-4B59-831B-DDE3A5975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563" y="4162425"/>
              <a:ext cx="73025" cy="104775"/>
            </a:xfrm>
            <a:custGeom>
              <a:avLst/>
              <a:gdLst>
                <a:gd name="T0" fmla="*/ 1 w 26"/>
                <a:gd name="T1" fmla="*/ 9 h 38"/>
                <a:gd name="T2" fmla="*/ 0 w 26"/>
                <a:gd name="T3" fmla="*/ 0 h 38"/>
                <a:gd name="T4" fmla="*/ 5 w 26"/>
                <a:gd name="T5" fmla="*/ 0 h 38"/>
                <a:gd name="T6" fmla="*/ 5 w 26"/>
                <a:gd name="T7" fmla="*/ 5 h 38"/>
                <a:gd name="T8" fmla="*/ 5 w 26"/>
                <a:gd name="T9" fmla="*/ 5 h 38"/>
                <a:gd name="T10" fmla="*/ 15 w 26"/>
                <a:gd name="T11" fmla="*/ 0 h 38"/>
                <a:gd name="T12" fmla="*/ 26 w 26"/>
                <a:gd name="T13" fmla="*/ 13 h 38"/>
                <a:gd name="T14" fmla="*/ 14 w 26"/>
                <a:gd name="T15" fmla="*/ 28 h 38"/>
                <a:gd name="T16" fmla="*/ 5 w 26"/>
                <a:gd name="T17" fmla="*/ 24 h 38"/>
                <a:gd name="T18" fmla="*/ 5 w 26"/>
                <a:gd name="T19" fmla="*/ 24 h 38"/>
                <a:gd name="T20" fmla="*/ 5 w 26"/>
                <a:gd name="T21" fmla="*/ 38 h 38"/>
                <a:gd name="T22" fmla="*/ 1 w 26"/>
                <a:gd name="T23" fmla="*/ 38 h 38"/>
                <a:gd name="T24" fmla="*/ 1 w 26"/>
                <a:gd name="T25" fmla="*/ 9 h 38"/>
                <a:gd name="T26" fmla="*/ 5 w 26"/>
                <a:gd name="T27" fmla="*/ 16 h 38"/>
                <a:gd name="T28" fmla="*/ 6 w 26"/>
                <a:gd name="T29" fmla="*/ 18 h 38"/>
                <a:gd name="T30" fmla="*/ 13 w 26"/>
                <a:gd name="T31" fmla="*/ 24 h 38"/>
                <a:gd name="T32" fmla="*/ 21 w 26"/>
                <a:gd name="T33" fmla="*/ 13 h 38"/>
                <a:gd name="T34" fmla="*/ 13 w 26"/>
                <a:gd name="T35" fmla="*/ 3 h 38"/>
                <a:gd name="T36" fmla="*/ 6 w 26"/>
                <a:gd name="T37" fmla="*/ 10 h 38"/>
                <a:gd name="T38" fmla="*/ 5 w 26"/>
                <a:gd name="T39" fmla="*/ 11 h 38"/>
                <a:gd name="T40" fmla="*/ 5 w 26"/>
                <a:gd name="T4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1" y="9"/>
                  </a:moveTo>
                  <a:cubicBezTo>
                    <a:pt x="1" y="5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21" y="0"/>
                    <a:pt x="26" y="5"/>
                    <a:pt x="26" y="13"/>
                  </a:cubicBezTo>
                  <a:cubicBezTo>
                    <a:pt x="26" y="23"/>
                    <a:pt x="20" y="28"/>
                    <a:pt x="14" y="28"/>
                  </a:cubicBezTo>
                  <a:cubicBezTo>
                    <a:pt x="10" y="28"/>
                    <a:pt x="7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" y="38"/>
                    <a:pt x="1" y="38"/>
                    <a:pt x="1" y="38"/>
                  </a:cubicBezTo>
                  <a:lnTo>
                    <a:pt x="1" y="9"/>
                  </a:lnTo>
                  <a:close/>
                  <a:moveTo>
                    <a:pt x="5" y="16"/>
                  </a:moveTo>
                  <a:cubicBezTo>
                    <a:pt x="5" y="17"/>
                    <a:pt x="5" y="18"/>
                    <a:pt x="6" y="18"/>
                  </a:cubicBezTo>
                  <a:cubicBezTo>
                    <a:pt x="6" y="22"/>
                    <a:pt x="9" y="24"/>
                    <a:pt x="13" y="24"/>
                  </a:cubicBezTo>
                  <a:cubicBezTo>
                    <a:pt x="18" y="24"/>
                    <a:pt x="21" y="20"/>
                    <a:pt x="21" y="13"/>
                  </a:cubicBezTo>
                  <a:cubicBezTo>
                    <a:pt x="21" y="8"/>
                    <a:pt x="18" y="3"/>
                    <a:pt x="13" y="3"/>
                  </a:cubicBezTo>
                  <a:cubicBezTo>
                    <a:pt x="10" y="3"/>
                    <a:pt x="7" y="6"/>
                    <a:pt x="6" y="10"/>
                  </a:cubicBezTo>
                  <a:cubicBezTo>
                    <a:pt x="6" y="10"/>
                    <a:pt x="5" y="11"/>
                    <a:pt x="5" y="1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EEB812B-B884-4AA0-A6F2-1A6438D931A4}"/>
              </a:ext>
            </a:extLst>
          </p:cNvPr>
          <p:cNvGrpSpPr/>
          <p:nvPr/>
        </p:nvGrpSpPr>
        <p:grpSpPr>
          <a:xfrm>
            <a:off x="5540500" y="1209676"/>
            <a:ext cx="3501900" cy="3185344"/>
            <a:chOff x="5108575" y="1209675"/>
            <a:chExt cx="3933825" cy="3578225"/>
          </a:xfrm>
        </p:grpSpPr>
        <p:sp>
          <p:nvSpPr>
            <p:cNvPr id="202" name="Rectangle 164">
              <a:extLst>
                <a:ext uri="{FF2B5EF4-FFF2-40B4-BE49-F238E27FC236}">
                  <a16:creationId xmlns:a16="http://schemas.microsoft.com/office/drawing/2014/main" id="{3CCB3B94-545A-46CF-8F71-DA77F2971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1209675"/>
              <a:ext cx="3933825" cy="3578225"/>
            </a:xfrm>
            <a:prstGeom prst="rect">
              <a:avLst/>
            </a:prstGeom>
            <a:noFill/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65">
              <a:extLst>
                <a:ext uri="{FF2B5EF4-FFF2-40B4-BE49-F238E27FC236}">
                  <a16:creationId xmlns:a16="http://schemas.microsoft.com/office/drawing/2014/main" id="{10882FD1-FD95-4ACA-B833-6352A8935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2597150"/>
              <a:ext cx="1577975" cy="1320800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6">
              <a:extLst>
                <a:ext uri="{FF2B5EF4-FFF2-40B4-BE49-F238E27FC236}">
                  <a16:creationId xmlns:a16="http://schemas.microsoft.com/office/drawing/2014/main" id="{CBECFACB-79A0-4CDD-855E-BFB5B7AE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3765550"/>
              <a:ext cx="377825" cy="336550"/>
            </a:xfrm>
            <a:custGeom>
              <a:avLst/>
              <a:gdLst>
                <a:gd name="T0" fmla="*/ 32 w 94"/>
                <a:gd name="T1" fmla="*/ 33 h 84"/>
                <a:gd name="T2" fmla="*/ 38 w 94"/>
                <a:gd name="T3" fmla="*/ 0 h 84"/>
                <a:gd name="T4" fmla="*/ 39 w 94"/>
                <a:gd name="T5" fmla="*/ 0 h 84"/>
                <a:gd name="T6" fmla="*/ 63 w 94"/>
                <a:gd name="T7" fmla="*/ 44 h 84"/>
                <a:gd name="T8" fmla="*/ 94 w 94"/>
                <a:gd name="T9" fmla="*/ 84 h 84"/>
                <a:gd name="T10" fmla="*/ 49 w 94"/>
                <a:gd name="T11" fmla="*/ 61 h 84"/>
                <a:gd name="T12" fmla="*/ 1 w 94"/>
                <a:gd name="T13" fmla="*/ 45 h 84"/>
                <a:gd name="T14" fmla="*/ 0 w 94"/>
                <a:gd name="T15" fmla="*/ 44 h 84"/>
                <a:gd name="T16" fmla="*/ 32 w 94"/>
                <a:gd name="T1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4">
                  <a:moveTo>
                    <a:pt x="32" y="33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73" y="57"/>
                    <a:pt x="83" y="71"/>
                    <a:pt x="94" y="84"/>
                  </a:cubicBezTo>
                  <a:cubicBezTo>
                    <a:pt x="79" y="76"/>
                    <a:pt x="64" y="68"/>
                    <a:pt x="49" y="6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2" y="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67">
              <a:extLst>
                <a:ext uri="{FF2B5EF4-FFF2-40B4-BE49-F238E27FC236}">
                  <a16:creationId xmlns:a16="http://schemas.microsoft.com/office/drawing/2014/main" id="{F8A0D6D6-7DCA-4E96-81EF-C7F0E1E93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1275" y="4049713"/>
              <a:ext cx="1762125" cy="45402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68">
              <a:extLst>
                <a:ext uri="{FF2B5EF4-FFF2-40B4-BE49-F238E27FC236}">
                  <a16:creationId xmlns:a16="http://schemas.microsoft.com/office/drawing/2014/main" id="{AD8218C8-1CEB-4A5F-BDDB-2519842FA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1275" y="2478088"/>
              <a:ext cx="1355725" cy="34766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69">
              <a:extLst>
                <a:ext uri="{FF2B5EF4-FFF2-40B4-BE49-F238E27FC236}">
                  <a16:creationId xmlns:a16="http://schemas.microsoft.com/office/drawing/2014/main" id="{F6E894D4-7D83-4AF6-B55F-9559AA44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8175" y="3556000"/>
              <a:ext cx="725488" cy="18891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70">
              <a:extLst>
                <a:ext uri="{FF2B5EF4-FFF2-40B4-BE49-F238E27FC236}">
                  <a16:creationId xmlns:a16="http://schemas.microsoft.com/office/drawing/2014/main" id="{58E7C477-1C62-4314-98BE-C591042AE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1325" y="2509838"/>
              <a:ext cx="654050" cy="1682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171">
              <a:extLst>
                <a:ext uri="{FF2B5EF4-FFF2-40B4-BE49-F238E27FC236}">
                  <a16:creationId xmlns:a16="http://schemas.microsoft.com/office/drawing/2014/main" id="{6EEF6551-48C4-45F1-B71F-94568E907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1150" y="3495675"/>
              <a:ext cx="1111250" cy="2857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72">
              <a:extLst>
                <a:ext uri="{FF2B5EF4-FFF2-40B4-BE49-F238E27FC236}">
                  <a16:creationId xmlns:a16="http://schemas.microsoft.com/office/drawing/2014/main" id="{1C9C53EB-E2C4-446D-8D5A-8D8A0E1E0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0" y="1819275"/>
              <a:ext cx="1517650" cy="3889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3">
              <a:extLst>
                <a:ext uri="{FF2B5EF4-FFF2-40B4-BE49-F238E27FC236}">
                  <a16:creationId xmlns:a16="http://schemas.microsoft.com/office/drawing/2014/main" id="{BF1C0BF5-56ED-47DD-B10D-B6334F9F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3556000"/>
              <a:ext cx="15875" cy="0"/>
            </a:xfrm>
            <a:custGeom>
              <a:avLst/>
              <a:gdLst>
                <a:gd name="T0" fmla="*/ 0 w 10"/>
                <a:gd name="T1" fmla="*/ 5 w 10"/>
                <a:gd name="T2" fmla="*/ 1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4">
              <a:extLst>
                <a:ext uri="{FF2B5EF4-FFF2-40B4-BE49-F238E27FC236}">
                  <a16:creationId xmlns:a16="http://schemas.microsoft.com/office/drawing/2014/main" id="{210B63F6-1420-43EB-9223-9CC9239EA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2505075"/>
              <a:ext cx="11113" cy="476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75">
              <a:extLst>
                <a:ext uri="{FF2B5EF4-FFF2-40B4-BE49-F238E27FC236}">
                  <a16:creationId xmlns:a16="http://schemas.microsoft.com/office/drawing/2014/main" id="{E0077C98-DB28-4388-937B-E537647A3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2563" y="2978150"/>
              <a:ext cx="0" cy="0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76">
              <a:extLst>
                <a:ext uri="{FF2B5EF4-FFF2-40B4-BE49-F238E27FC236}">
                  <a16:creationId xmlns:a16="http://schemas.microsoft.com/office/drawing/2014/main" id="{353B80DF-959F-491A-A0EC-43A4451F9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325" y="3817938"/>
              <a:ext cx="1903413" cy="4889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7">
              <a:extLst>
                <a:ext uri="{FF2B5EF4-FFF2-40B4-BE49-F238E27FC236}">
                  <a16:creationId xmlns:a16="http://schemas.microsoft.com/office/drawing/2014/main" id="{D843D1BD-9C5F-49FD-A916-2AA21DA63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2473325"/>
              <a:ext cx="566738" cy="866775"/>
            </a:xfrm>
            <a:custGeom>
              <a:avLst/>
              <a:gdLst>
                <a:gd name="T0" fmla="*/ 357 w 357"/>
                <a:gd name="T1" fmla="*/ 546 h 546"/>
                <a:gd name="T2" fmla="*/ 347 w 357"/>
                <a:gd name="T3" fmla="*/ 488 h 546"/>
                <a:gd name="T4" fmla="*/ 332 w 357"/>
                <a:gd name="T5" fmla="*/ 427 h 546"/>
                <a:gd name="T6" fmla="*/ 314 w 357"/>
                <a:gd name="T7" fmla="*/ 366 h 546"/>
                <a:gd name="T8" fmla="*/ 291 w 357"/>
                <a:gd name="T9" fmla="*/ 308 h 546"/>
                <a:gd name="T10" fmla="*/ 268 w 357"/>
                <a:gd name="T11" fmla="*/ 255 h 546"/>
                <a:gd name="T12" fmla="*/ 243 w 357"/>
                <a:gd name="T13" fmla="*/ 205 h 546"/>
                <a:gd name="T14" fmla="*/ 218 w 357"/>
                <a:gd name="T15" fmla="*/ 157 h 546"/>
                <a:gd name="T16" fmla="*/ 190 w 357"/>
                <a:gd name="T17" fmla="*/ 116 h 546"/>
                <a:gd name="T18" fmla="*/ 160 w 357"/>
                <a:gd name="T19" fmla="*/ 81 h 546"/>
                <a:gd name="T20" fmla="*/ 129 w 357"/>
                <a:gd name="T21" fmla="*/ 51 h 546"/>
                <a:gd name="T22" fmla="*/ 102 w 357"/>
                <a:gd name="T23" fmla="*/ 28 h 546"/>
                <a:gd name="T24" fmla="*/ 71 w 357"/>
                <a:gd name="T25" fmla="*/ 10 h 546"/>
                <a:gd name="T26" fmla="*/ 43 w 357"/>
                <a:gd name="T27" fmla="*/ 3 h 546"/>
                <a:gd name="T28" fmla="*/ 16 w 357"/>
                <a:gd name="T29" fmla="*/ 0 h 546"/>
                <a:gd name="T30" fmla="*/ 0 w 357"/>
                <a:gd name="T31" fmla="*/ 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546">
                  <a:moveTo>
                    <a:pt x="357" y="546"/>
                  </a:moveTo>
                  <a:lnTo>
                    <a:pt x="347" y="488"/>
                  </a:lnTo>
                  <a:lnTo>
                    <a:pt x="332" y="427"/>
                  </a:lnTo>
                  <a:lnTo>
                    <a:pt x="314" y="366"/>
                  </a:lnTo>
                  <a:lnTo>
                    <a:pt x="291" y="308"/>
                  </a:lnTo>
                  <a:lnTo>
                    <a:pt x="268" y="255"/>
                  </a:lnTo>
                  <a:lnTo>
                    <a:pt x="243" y="205"/>
                  </a:lnTo>
                  <a:lnTo>
                    <a:pt x="218" y="157"/>
                  </a:lnTo>
                  <a:lnTo>
                    <a:pt x="190" y="116"/>
                  </a:lnTo>
                  <a:lnTo>
                    <a:pt x="160" y="81"/>
                  </a:lnTo>
                  <a:lnTo>
                    <a:pt x="129" y="51"/>
                  </a:lnTo>
                  <a:lnTo>
                    <a:pt x="102" y="28"/>
                  </a:lnTo>
                  <a:lnTo>
                    <a:pt x="71" y="10"/>
                  </a:lnTo>
                  <a:lnTo>
                    <a:pt x="43" y="3"/>
                  </a:lnTo>
                  <a:lnTo>
                    <a:pt x="16" y="0"/>
                  </a:lnTo>
                  <a:lnTo>
                    <a:pt x="0" y="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78">
              <a:extLst>
                <a:ext uri="{FF2B5EF4-FFF2-40B4-BE49-F238E27FC236}">
                  <a16:creationId xmlns:a16="http://schemas.microsoft.com/office/drawing/2014/main" id="{2CB2E990-809B-4F67-962E-53E6E942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3817938"/>
              <a:ext cx="160338" cy="231775"/>
            </a:xfrm>
            <a:custGeom>
              <a:avLst/>
              <a:gdLst>
                <a:gd name="T0" fmla="*/ 0 w 40"/>
                <a:gd name="T1" fmla="*/ 58 h 58"/>
                <a:gd name="T2" fmla="*/ 40 w 40"/>
                <a:gd name="T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58">
                  <a:moveTo>
                    <a:pt x="0" y="58"/>
                  </a:moveTo>
                  <a:cubicBezTo>
                    <a:pt x="23" y="48"/>
                    <a:pt x="39" y="26"/>
                    <a:pt x="4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79">
              <a:extLst>
                <a:ext uri="{FF2B5EF4-FFF2-40B4-BE49-F238E27FC236}">
                  <a16:creationId xmlns:a16="http://schemas.microsoft.com/office/drawing/2014/main" id="{B369CC1D-5BD3-44A2-8879-D75A3B8E3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1275" y="3340100"/>
              <a:ext cx="1922463" cy="49688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80">
              <a:extLst>
                <a:ext uri="{FF2B5EF4-FFF2-40B4-BE49-F238E27FC236}">
                  <a16:creationId xmlns:a16="http://schemas.microsoft.com/office/drawing/2014/main" id="{029471F7-6A29-49BE-8B0F-5BFFC46B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1350" y="3355975"/>
              <a:ext cx="0" cy="15875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81">
              <a:extLst>
                <a:ext uri="{FF2B5EF4-FFF2-40B4-BE49-F238E27FC236}">
                  <a16:creationId xmlns:a16="http://schemas.microsoft.com/office/drawing/2014/main" id="{8820DB8A-1FCE-48A4-AED3-6F92ED909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1350" y="3371850"/>
              <a:ext cx="0" cy="3127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82">
              <a:extLst>
                <a:ext uri="{FF2B5EF4-FFF2-40B4-BE49-F238E27FC236}">
                  <a16:creationId xmlns:a16="http://schemas.microsoft.com/office/drawing/2014/main" id="{7883C9BA-27BD-417B-BF21-709B6657D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8175" y="3684588"/>
              <a:ext cx="3175" cy="841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83">
              <a:extLst>
                <a:ext uri="{FF2B5EF4-FFF2-40B4-BE49-F238E27FC236}">
                  <a16:creationId xmlns:a16="http://schemas.microsoft.com/office/drawing/2014/main" id="{32DEBBBC-1DC2-44A9-A1D9-124FEEA67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1275" y="3768725"/>
              <a:ext cx="1866900" cy="4778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4">
              <a:extLst>
                <a:ext uri="{FF2B5EF4-FFF2-40B4-BE49-F238E27FC236}">
                  <a16:creationId xmlns:a16="http://schemas.microsoft.com/office/drawing/2014/main" id="{712E0238-15AB-438A-B2E0-29F1C3B9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5" y="3768725"/>
              <a:ext cx="7938" cy="476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5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3"/>
                  </a:lnTo>
                  <a:lnTo>
                    <a:pt x="5" y="3"/>
                  </a:lnTo>
                </a:path>
              </a:pathLst>
            </a:cu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85">
              <a:extLst>
                <a:ext uri="{FF2B5EF4-FFF2-40B4-BE49-F238E27FC236}">
                  <a16:creationId xmlns:a16="http://schemas.microsoft.com/office/drawing/2014/main" id="{B5283A19-2DCC-4B4E-9B7D-ADF556B66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6113" y="3773488"/>
              <a:ext cx="47625" cy="444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6">
              <a:extLst>
                <a:ext uri="{FF2B5EF4-FFF2-40B4-BE49-F238E27FC236}">
                  <a16:creationId xmlns:a16="http://schemas.microsoft.com/office/drawing/2014/main" id="{9B7CD7C4-9F97-4D1C-9E48-CE5127FB9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3371850"/>
              <a:ext cx="15875" cy="312738"/>
            </a:xfrm>
            <a:custGeom>
              <a:avLst/>
              <a:gdLst>
                <a:gd name="T0" fmla="*/ 0 w 4"/>
                <a:gd name="T1" fmla="*/ 78 h 78"/>
                <a:gd name="T2" fmla="*/ 0 w 4"/>
                <a:gd name="T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8">
                  <a:moveTo>
                    <a:pt x="0" y="78"/>
                  </a:moveTo>
                  <a:cubicBezTo>
                    <a:pt x="4" y="52"/>
                    <a:pt x="4" y="26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7">
              <a:extLst>
                <a:ext uri="{FF2B5EF4-FFF2-40B4-BE49-F238E27FC236}">
                  <a16:creationId xmlns:a16="http://schemas.microsoft.com/office/drawing/2014/main" id="{6767BB13-5B71-468C-A629-7F7E5AB20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2208213"/>
              <a:ext cx="766763" cy="1576388"/>
            </a:xfrm>
            <a:custGeom>
              <a:avLst/>
              <a:gdLst>
                <a:gd name="T0" fmla="*/ 0 w 483"/>
                <a:gd name="T1" fmla="*/ 208 h 993"/>
                <a:gd name="T2" fmla="*/ 2 w 483"/>
                <a:gd name="T3" fmla="*/ 185 h 993"/>
                <a:gd name="T4" fmla="*/ 12 w 483"/>
                <a:gd name="T5" fmla="*/ 139 h 993"/>
                <a:gd name="T6" fmla="*/ 25 w 483"/>
                <a:gd name="T7" fmla="*/ 99 h 993"/>
                <a:gd name="T8" fmla="*/ 40 w 483"/>
                <a:gd name="T9" fmla="*/ 66 h 993"/>
                <a:gd name="T10" fmla="*/ 58 w 483"/>
                <a:gd name="T11" fmla="*/ 41 h 993"/>
                <a:gd name="T12" fmla="*/ 78 w 483"/>
                <a:gd name="T13" fmla="*/ 18 h 993"/>
                <a:gd name="T14" fmla="*/ 101 w 483"/>
                <a:gd name="T15" fmla="*/ 5 h 993"/>
                <a:gd name="T16" fmla="*/ 126 w 483"/>
                <a:gd name="T17" fmla="*/ 0 h 993"/>
                <a:gd name="T18" fmla="*/ 154 w 483"/>
                <a:gd name="T19" fmla="*/ 0 h 993"/>
                <a:gd name="T20" fmla="*/ 182 w 483"/>
                <a:gd name="T21" fmla="*/ 8 h 993"/>
                <a:gd name="T22" fmla="*/ 210 w 483"/>
                <a:gd name="T23" fmla="*/ 23 h 993"/>
                <a:gd name="T24" fmla="*/ 240 w 483"/>
                <a:gd name="T25" fmla="*/ 46 h 993"/>
                <a:gd name="T26" fmla="*/ 268 w 483"/>
                <a:gd name="T27" fmla="*/ 74 h 993"/>
                <a:gd name="T28" fmla="*/ 298 w 483"/>
                <a:gd name="T29" fmla="*/ 109 h 993"/>
                <a:gd name="T30" fmla="*/ 326 w 483"/>
                <a:gd name="T31" fmla="*/ 149 h 993"/>
                <a:gd name="T32" fmla="*/ 354 w 483"/>
                <a:gd name="T33" fmla="*/ 195 h 993"/>
                <a:gd name="T34" fmla="*/ 379 w 483"/>
                <a:gd name="T35" fmla="*/ 245 h 993"/>
                <a:gd name="T36" fmla="*/ 402 w 483"/>
                <a:gd name="T37" fmla="*/ 298 h 993"/>
                <a:gd name="T38" fmla="*/ 422 w 483"/>
                <a:gd name="T39" fmla="*/ 357 h 993"/>
                <a:gd name="T40" fmla="*/ 440 w 483"/>
                <a:gd name="T41" fmla="*/ 415 h 993"/>
                <a:gd name="T42" fmla="*/ 455 w 483"/>
                <a:gd name="T43" fmla="*/ 475 h 993"/>
                <a:gd name="T44" fmla="*/ 468 w 483"/>
                <a:gd name="T45" fmla="*/ 533 h 993"/>
                <a:gd name="T46" fmla="*/ 478 w 483"/>
                <a:gd name="T47" fmla="*/ 594 h 993"/>
                <a:gd name="T48" fmla="*/ 483 w 483"/>
                <a:gd name="T49" fmla="*/ 652 h 993"/>
                <a:gd name="T50" fmla="*/ 483 w 483"/>
                <a:gd name="T51" fmla="*/ 708 h 993"/>
                <a:gd name="T52" fmla="*/ 483 w 483"/>
                <a:gd name="T53" fmla="*/ 761 h 993"/>
                <a:gd name="T54" fmla="*/ 478 w 483"/>
                <a:gd name="T55" fmla="*/ 809 h 993"/>
                <a:gd name="T56" fmla="*/ 468 w 483"/>
                <a:gd name="T57" fmla="*/ 854 h 993"/>
                <a:gd name="T58" fmla="*/ 458 w 483"/>
                <a:gd name="T59" fmla="*/ 895 h 993"/>
                <a:gd name="T60" fmla="*/ 442 w 483"/>
                <a:gd name="T61" fmla="*/ 928 h 993"/>
                <a:gd name="T62" fmla="*/ 422 w 483"/>
                <a:gd name="T63" fmla="*/ 953 h 993"/>
                <a:gd name="T64" fmla="*/ 402 w 483"/>
                <a:gd name="T65" fmla="*/ 976 h 993"/>
                <a:gd name="T66" fmla="*/ 379 w 483"/>
                <a:gd name="T67" fmla="*/ 988 h 993"/>
                <a:gd name="T68" fmla="*/ 354 w 483"/>
                <a:gd name="T69" fmla="*/ 993 h 993"/>
                <a:gd name="T70" fmla="*/ 326 w 483"/>
                <a:gd name="T71" fmla="*/ 993 h 993"/>
                <a:gd name="T72" fmla="*/ 298 w 483"/>
                <a:gd name="T73" fmla="*/ 986 h 993"/>
                <a:gd name="T74" fmla="*/ 270 w 483"/>
                <a:gd name="T75" fmla="*/ 971 h 993"/>
                <a:gd name="T76" fmla="*/ 240 w 483"/>
                <a:gd name="T77" fmla="*/ 948 h 993"/>
                <a:gd name="T78" fmla="*/ 212 w 483"/>
                <a:gd name="T79" fmla="*/ 920 h 993"/>
                <a:gd name="T80" fmla="*/ 182 w 483"/>
                <a:gd name="T81" fmla="*/ 885 h 993"/>
                <a:gd name="T82" fmla="*/ 169 w 483"/>
                <a:gd name="T83" fmla="*/ 867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3" h="993">
                  <a:moveTo>
                    <a:pt x="0" y="208"/>
                  </a:moveTo>
                  <a:lnTo>
                    <a:pt x="2" y="185"/>
                  </a:lnTo>
                  <a:lnTo>
                    <a:pt x="12" y="139"/>
                  </a:lnTo>
                  <a:lnTo>
                    <a:pt x="25" y="99"/>
                  </a:lnTo>
                  <a:lnTo>
                    <a:pt x="40" y="66"/>
                  </a:lnTo>
                  <a:lnTo>
                    <a:pt x="58" y="41"/>
                  </a:lnTo>
                  <a:lnTo>
                    <a:pt x="78" y="18"/>
                  </a:lnTo>
                  <a:lnTo>
                    <a:pt x="101" y="5"/>
                  </a:lnTo>
                  <a:lnTo>
                    <a:pt x="126" y="0"/>
                  </a:lnTo>
                  <a:lnTo>
                    <a:pt x="154" y="0"/>
                  </a:lnTo>
                  <a:lnTo>
                    <a:pt x="182" y="8"/>
                  </a:lnTo>
                  <a:lnTo>
                    <a:pt x="210" y="23"/>
                  </a:lnTo>
                  <a:lnTo>
                    <a:pt x="240" y="46"/>
                  </a:lnTo>
                  <a:lnTo>
                    <a:pt x="268" y="74"/>
                  </a:lnTo>
                  <a:lnTo>
                    <a:pt x="298" y="109"/>
                  </a:lnTo>
                  <a:lnTo>
                    <a:pt x="326" y="149"/>
                  </a:lnTo>
                  <a:lnTo>
                    <a:pt x="354" y="195"/>
                  </a:lnTo>
                  <a:lnTo>
                    <a:pt x="379" y="245"/>
                  </a:lnTo>
                  <a:lnTo>
                    <a:pt x="402" y="298"/>
                  </a:lnTo>
                  <a:lnTo>
                    <a:pt x="422" y="357"/>
                  </a:lnTo>
                  <a:lnTo>
                    <a:pt x="440" y="415"/>
                  </a:lnTo>
                  <a:lnTo>
                    <a:pt x="455" y="475"/>
                  </a:lnTo>
                  <a:lnTo>
                    <a:pt x="468" y="533"/>
                  </a:lnTo>
                  <a:lnTo>
                    <a:pt x="478" y="594"/>
                  </a:lnTo>
                  <a:lnTo>
                    <a:pt x="483" y="652"/>
                  </a:lnTo>
                  <a:lnTo>
                    <a:pt x="483" y="708"/>
                  </a:lnTo>
                  <a:lnTo>
                    <a:pt x="483" y="761"/>
                  </a:lnTo>
                  <a:lnTo>
                    <a:pt x="478" y="809"/>
                  </a:lnTo>
                  <a:lnTo>
                    <a:pt x="468" y="854"/>
                  </a:lnTo>
                  <a:lnTo>
                    <a:pt x="458" y="895"/>
                  </a:lnTo>
                  <a:lnTo>
                    <a:pt x="442" y="928"/>
                  </a:lnTo>
                  <a:lnTo>
                    <a:pt x="422" y="953"/>
                  </a:lnTo>
                  <a:lnTo>
                    <a:pt x="402" y="976"/>
                  </a:lnTo>
                  <a:lnTo>
                    <a:pt x="379" y="988"/>
                  </a:lnTo>
                  <a:lnTo>
                    <a:pt x="354" y="993"/>
                  </a:lnTo>
                  <a:lnTo>
                    <a:pt x="326" y="993"/>
                  </a:lnTo>
                  <a:lnTo>
                    <a:pt x="298" y="986"/>
                  </a:lnTo>
                  <a:lnTo>
                    <a:pt x="270" y="971"/>
                  </a:lnTo>
                  <a:lnTo>
                    <a:pt x="240" y="948"/>
                  </a:lnTo>
                  <a:lnTo>
                    <a:pt x="212" y="920"/>
                  </a:lnTo>
                  <a:lnTo>
                    <a:pt x="182" y="885"/>
                  </a:lnTo>
                  <a:lnTo>
                    <a:pt x="169" y="867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88">
              <a:extLst>
                <a:ext uri="{FF2B5EF4-FFF2-40B4-BE49-F238E27FC236}">
                  <a16:creationId xmlns:a16="http://schemas.microsoft.com/office/drawing/2014/main" id="{041CCEFA-5C01-438D-9482-C2A279E0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2505075"/>
              <a:ext cx="393700" cy="1050925"/>
            </a:xfrm>
            <a:custGeom>
              <a:avLst/>
              <a:gdLst>
                <a:gd name="T0" fmla="*/ 169 w 248"/>
                <a:gd name="T1" fmla="*/ 662 h 662"/>
                <a:gd name="T2" fmla="*/ 187 w 248"/>
                <a:gd name="T3" fmla="*/ 655 h 662"/>
                <a:gd name="T4" fmla="*/ 205 w 248"/>
                <a:gd name="T5" fmla="*/ 640 h 662"/>
                <a:gd name="T6" fmla="*/ 220 w 248"/>
                <a:gd name="T7" fmla="*/ 619 h 662"/>
                <a:gd name="T8" fmla="*/ 230 w 248"/>
                <a:gd name="T9" fmla="*/ 589 h 662"/>
                <a:gd name="T10" fmla="*/ 240 w 248"/>
                <a:gd name="T11" fmla="*/ 556 h 662"/>
                <a:gd name="T12" fmla="*/ 245 w 248"/>
                <a:gd name="T13" fmla="*/ 518 h 662"/>
                <a:gd name="T14" fmla="*/ 248 w 248"/>
                <a:gd name="T15" fmla="*/ 473 h 662"/>
                <a:gd name="T16" fmla="*/ 245 w 248"/>
                <a:gd name="T17" fmla="*/ 427 h 662"/>
                <a:gd name="T18" fmla="*/ 240 w 248"/>
                <a:gd name="T19" fmla="*/ 379 h 662"/>
                <a:gd name="T20" fmla="*/ 230 w 248"/>
                <a:gd name="T21" fmla="*/ 329 h 662"/>
                <a:gd name="T22" fmla="*/ 217 w 248"/>
                <a:gd name="T23" fmla="*/ 281 h 662"/>
                <a:gd name="T24" fmla="*/ 202 w 248"/>
                <a:gd name="T25" fmla="*/ 233 h 662"/>
                <a:gd name="T26" fmla="*/ 185 w 248"/>
                <a:gd name="T27" fmla="*/ 185 h 662"/>
                <a:gd name="T28" fmla="*/ 164 w 248"/>
                <a:gd name="T29" fmla="*/ 142 h 662"/>
                <a:gd name="T30" fmla="*/ 144 w 248"/>
                <a:gd name="T31" fmla="*/ 104 h 662"/>
                <a:gd name="T32" fmla="*/ 121 w 248"/>
                <a:gd name="T33" fmla="*/ 71 h 662"/>
                <a:gd name="T34" fmla="*/ 96 w 248"/>
                <a:gd name="T35" fmla="*/ 43 h 662"/>
                <a:gd name="T36" fmla="*/ 71 w 248"/>
                <a:gd name="T37" fmla="*/ 23 h 662"/>
                <a:gd name="T38" fmla="*/ 48 w 248"/>
                <a:gd name="T39" fmla="*/ 8 h 662"/>
                <a:gd name="T40" fmla="*/ 25 w 248"/>
                <a:gd name="T41" fmla="*/ 0 h 662"/>
                <a:gd name="T42" fmla="*/ 2 w 248"/>
                <a:gd name="T43" fmla="*/ 3 h 662"/>
                <a:gd name="T44" fmla="*/ 0 w 248"/>
                <a:gd name="T45" fmla="*/ 3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662">
                  <a:moveTo>
                    <a:pt x="169" y="662"/>
                  </a:moveTo>
                  <a:lnTo>
                    <a:pt x="187" y="655"/>
                  </a:lnTo>
                  <a:lnTo>
                    <a:pt x="205" y="640"/>
                  </a:lnTo>
                  <a:lnTo>
                    <a:pt x="220" y="619"/>
                  </a:lnTo>
                  <a:lnTo>
                    <a:pt x="230" y="589"/>
                  </a:lnTo>
                  <a:lnTo>
                    <a:pt x="240" y="556"/>
                  </a:lnTo>
                  <a:lnTo>
                    <a:pt x="245" y="518"/>
                  </a:lnTo>
                  <a:lnTo>
                    <a:pt x="248" y="473"/>
                  </a:lnTo>
                  <a:lnTo>
                    <a:pt x="245" y="427"/>
                  </a:lnTo>
                  <a:lnTo>
                    <a:pt x="240" y="379"/>
                  </a:lnTo>
                  <a:lnTo>
                    <a:pt x="230" y="329"/>
                  </a:lnTo>
                  <a:lnTo>
                    <a:pt x="217" y="281"/>
                  </a:lnTo>
                  <a:lnTo>
                    <a:pt x="202" y="233"/>
                  </a:lnTo>
                  <a:lnTo>
                    <a:pt x="185" y="185"/>
                  </a:lnTo>
                  <a:lnTo>
                    <a:pt x="164" y="142"/>
                  </a:lnTo>
                  <a:lnTo>
                    <a:pt x="144" y="104"/>
                  </a:lnTo>
                  <a:lnTo>
                    <a:pt x="121" y="71"/>
                  </a:lnTo>
                  <a:lnTo>
                    <a:pt x="96" y="43"/>
                  </a:lnTo>
                  <a:lnTo>
                    <a:pt x="71" y="23"/>
                  </a:lnTo>
                  <a:lnTo>
                    <a:pt x="48" y="8"/>
                  </a:lnTo>
                  <a:lnTo>
                    <a:pt x="25" y="0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89">
              <a:extLst>
                <a:ext uri="{FF2B5EF4-FFF2-40B4-BE49-F238E27FC236}">
                  <a16:creationId xmlns:a16="http://schemas.microsoft.com/office/drawing/2014/main" id="{AC4D28F3-DAA9-467F-9CFA-89C593C4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8" y="2300288"/>
              <a:ext cx="661988" cy="1389063"/>
            </a:xfrm>
            <a:custGeom>
              <a:avLst/>
              <a:gdLst>
                <a:gd name="T0" fmla="*/ 0 w 417"/>
                <a:gd name="T1" fmla="*/ 137 h 875"/>
                <a:gd name="T2" fmla="*/ 7 w 417"/>
                <a:gd name="T3" fmla="*/ 114 h 875"/>
                <a:gd name="T4" fmla="*/ 17 w 417"/>
                <a:gd name="T5" fmla="*/ 79 h 875"/>
                <a:gd name="T6" fmla="*/ 35 w 417"/>
                <a:gd name="T7" fmla="*/ 51 h 875"/>
                <a:gd name="T8" fmla="*/ 53 w 417"/>
                <a:gd name="T9" fmla="*/ 28 h 875"/>
                <a:gd name="T10" fmla="*/ 73 w 417"/>
                <a:gd name="T11" fmla="*/ 11 h 875"/>
                <a:gd name="T12" fmla="*/ 96 w 417"/>
                <a:gd name="T13" fmla="*/ 3 h 875"/>
                <a:gd name="T14" fmla="*/ 121 w 417"/>
                <a:gd name="T15" fmla="*/ 0 h 875"/>
                <a:gd name="T16" fmla="*/ 149 w 417"/>
                <a:gd name="T17" fmla="*/ 8 h 875"/>
                <a:gd name="T18" fmla="*/ 174 w 417"/>
                <a:gd name="T19" fmla="*/ 21 h 875"/>
                <a:gd name="T20" fmla="*/ 204 w 417"/>
                <a:gd name="T21" fmla="*/ 43 h 875"/>
                <a:gd name="T22" fmla="*/ 232 w 417"/>
                <a:gd name="T23" fmla="*/ 69 h 875"/>
                <a:gd name="T24" fmla="*/ 258 w 417"/>
                <a:gd name="T25" fmla="*/ 104 h 875"/>
                <a:gd name="T26" fmla="*/ 285 w 417"/>
                <a:gd name="T27" fmla="*/ 144 h 875"/>
                <a:gd name="T28" fmla="*/ 311 w 417"/>
                <a:gd name="T29" fmla="*/ 187 h 875"/>
                <a:gd name="T30" fmla="*/ 333 w 417"/>
                <a:gd name="T31" fmla="*/ 238 h 875"/>
                <a:gd name="T32" fmla="*/ 354 w 417"/>
                <a:gd name="T33" fmla="*/ 288 h 875"/>
                <a:gd name="T34" fmla="*/ 374 w 417"/>
                <a:gd name="T35" fmla="*/ 344 h 875"/>
                <a:gd name="T36" fmla="*/ 389 w 417"/>
                <a:gd name="T37" fmla="*/ 400 h 875"/>
                <a:gd name="T38" fmla="*/ 402 w 417"/>
                <a:gd name="T39" fmla="*/ 458 h 875"/>
                <a:gd name="T40" fmla="*/ 409 w 417"/>
                <a:gd name="T41" fmla="*/ 513 h 875"/>
                <a:gd name="T42" fmla="*/ 417 w 417"/>
                <a:gd name="T43" fmla="*/ 569 h 875"/>
                <a:gd name="T44" fmla="*/ 417 w 417"/>
                <a:gd name="T45" fmla="*/ 622 h 875"/>
                <a:gd name="T46" fmla="*/ 417 w 417"/>
                <a:gd name="T47" fmla="*/ 673 h 875"/>
                <a:gd name="T48" fmla="*/ 409 w 417"/>
                <a:gd name="T49" fmla="*/ 718 h 875"/>
                <a:gd name="T50" fmla="*/ 402 w 417"/>
                <a:gd name="T51" fmla="*/ 761 h 875"/>
                <a:gd name="T52" fmla="*/ 389 w 417"/>
                <a:gd name="T53" fmla="*/ 796 h 875"/>
                <a:gd name="T54" fmla="*/ 374 w 417"/>
                <a:gd name="T55" fmla="*/ 824 h 875"/>
                <a:gd name="T56" fmla="*/ 356 w 417"/>
                <a:gd name="T57" fmla="*/ 849 h 875"/>
                <a:gd name="T58" fmla="*/ 333 w 417"/>
                <a:gd name="T59" fmla="*/ 865 h 875"/>
                <a:gd name="T60" fmla="*/ 311 w 417"/>
                <a:gd name="T61" fmla="*/ 872 h 875"/>
                <a:gd name="T62" fmla="*/ 285 w 417"/>
                <a:gd name="T63" fmla="*/ 875 h 875"/>
                <a:gd name="T64" fmla="*/ 260 w 417"/>
                <a:gd name="T65" fmla="*/ 867 h 875"/>
                <a:gd name="T66" fmla="*/ 232 w 417"/>
                <a:gd name="T67" fmla="*/ 854 h 875"/>
                <a:gd name="T68" fmla="*/ 204 w 417"/>
                <a:gd name="T69" fmla="*/ 832 h 875"/>
                <a:gd name="T70" fmla="*/ 177 w 417"/>
                <a:gd name="T71" fmla="*/ 806 h 875"/>
                <a:gd name="T72" fmla="*/ 169 w 417"/>
                <a:gd name="T73" fmla="*/ 799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875">
                  <a:moveTo>
                    <a:pt x="0" y="137"/>
                  </a:moveTo>
                  <a:lnTo>
                    <a:pt x="7" y="114"/>
                  </a:lnTo>
                  <a:lnTo>
                    <a:pt x="17" y="79"/>
                  </a:lnTo>
                  <a:lnTo>
                    <a:pt x="35" y="51"/>
                  </a:lnTo>
                  <a:lnTo>
                    <a:pt x="53" y="28"/>
                  </a:lnTo>
                  <a:lnTo>
                    <a:pt x="73" y="11"/>
                  </a:lnTo>
                  <a:lnTo>
                    <a:pt x="96" y="3"/>
                  </a:lnTo>
                  <a:lnTo>
                    <a:pt x="121" y="0"/>
                  </a:lnTo>
                  <a:lnTo>
                    <a:pt x="149" y="8"/>
                  </a:lnTo>
                  <a:lnTo>
                    <a:pt x="174" y="21"/>
                  </a:lnTo>
                  <a:lnTo>
                    <a:pt x="204" y="43"/>
                  </a:lnTo>
                  <a:lnTo>
                    <a:pt x="232" y="69"/>
                  </a:lnTo>
                  <a:lnTo>
                    <a:pt x="258" y="104"/>
                  </a:lnTo>
                  <a:lnTo>
                    <a:pt x="285" y="144"/>
                  </a:lnTo>
                  <a:lnTo>
                    <a:pt x="311" y="187"/>
                  </a:lnTo>
                  <a:lnTo>
                    <a:pt x="333" y="238"/>
                  </a:lnTo>
                  <a:lnTo>
                    <a:pt x="354" y="288"/>
                  </a:lnTo>
                  <a:lnTo>
                    <a:pt x="374" y="344"/>
                  </a:lnTo>
                  <a:lnTo>
                    <a:pt x="389" y="400"/>
                  </a:lnTo>
                  <a:lnTo>
                    <a:pt x="402" y="458"/>
                  </a:lnTo>
                  <a:lnTo>
                    <a:pt x="409" y="513"/>
                  </a:lnTo>
                  <a:lnTo>
                    <a:pt x="417" y="569"/>
                  </a:lnTo>
                  <a:lnTo>
                    <a:pt x="417" y="622"/>
                  </a:lnTo>
                  <a:lnTo>
                    <a:pt x="417" y="673"/>
                  </a:lnTo>
                  <a:lnTo>
                    <a:pt x="409" y="718"/>
                  </a:lnTo>
                  <a:lnTo>
                    <a:pt x="402" y="761"/>
                  </a:lnTo>
                  <a:lnTo>
                    <a:pt x="389" y="796"/>
                  </a:lnTo>
                  <a:lnTo>
                    <a:pt x="374" y="824"/>
                  </a:lnTo>
                  <a:lnTo>
                    <a:pt x="356" y="849"/>
                  </a:lnTo>
                  <a:lnTo>
                    <a:pt x="333" y="865"/>
                  </a:lnTo>
                  <a:lnTo>
                    <a:pt x="311" y="872"/>
                  </a:lnTo>
                  <a:lnTo>
                    <a:pt x="285" y="875"/>
                  </a:lnTo>
                  <a:lnTo>
                    <a:pt x="260" y="867"/>
                  </a:lnTo>
                  <a:lnTo>
                    <a:pt x="232" y="854"/>
                  </a:lnTo>
                  <a:lnTo>
                    <a:pt x="204" y="832"/>
                  </a:lnTo>
                  <a:lnTo>
                    <a:pt x="177" y="806"/>
                  </a:lnTo>
                  <a:lnTo>
                    <a:pt x="169" y="799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90">
              <a:extLst>
                <a:ext uri="{FF2B5EF4-FFF2-40B4-BE49-F238E27FC236}">
                  <a16:creationId xmlns:a16="http://schemas.microsoft.com/office/drawing/2014/main" id="{0AA431D2-B30D-4AA8-ACDF-54D12927C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1775" y="3605213"/>
              <a:ext cx="0" cy="0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1">
              <a:extLst>
                <a:ext uri="{FF2B5EF4-FFF2-40B4-BE49-F238E27FC236}">
                  <a16:creationId xmlns:a16="http://schemas.microsoft.com/office/drawing/2014/main" id="{02BC3E17-ACD3-43CC-8ABF-A14053E1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3287713"/>
              <a:ext cx="409575" cy="200025"/>
            </a:xfrm>
            <a:custGeom>
              <a:avLst/>
              <a:gdLst>
                <a:gd name="T0" fmla="*/ 258 w 258"/>
                <a:gd name="T1" fmla="*/ 58 h 126"/>
                <a:gd name="T2" fmla="*/ 0 w 258"/>
                <a:gd name="T3" fmla="*/ 126 h 126"/>
                <a:gd name="T4" fmla="*/ 3 w 258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26">
                  <a:moveTo>
                    <a:pt x="258" y="58"/>
                  </a:moveTo>
                  <a:lnTo>
                    <a:pt x="0" y="126"/>
                  </a:lnTo>
                  <a:lnTo>
                    <a:pt x="3" y="0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2">
              <a:extLst>
                <a:ext uri="{FF2B5EF4-FFF2-40B4-BE49-F238E27FC236}">
                  <a16:creationId xmlns:a16="http://schemas.microsoft.com/office/drawing/2014/main" id="{F36884D0-1A4B-4230-A7B8-F18E74EC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179763"/>
              <a:ext cx="409575" cy="200025"/>
            </a:xfrm>
            <a:custGeom>
              <a:avLst/>
              <a:gdLst>
                <a:gd name="T0" fmla="*/ 0 w 258"/>
                <a:gd name="T1" fmla="*/ 68 h 126"/>
                <a:gd name="T2" fmla="*/ 258 w 258"/>
                <a:gd name="T3" fmla="*/ 0 h 126"/>
                <a:gd name="T4" fmla="*/ 258 w 258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26">
                  <a:moveTo>
                    <a:pt x="0" y="68"/>
                  </a:moveTo>
                  <a:lnTo>
                    <a:pt x="258" y="0"/>
                  </a:lnTo>
                  <a:lnTo>
                    <a:pt x="258" y="126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3">
              <a:extLst>
                <a:ext uri="{FF2B5EF4-FFF2-40B4-BE49-F238E27FC236}">
                  <a16:creationId xmlns:a16="http://schemas.microsoft.com/office/drawing/2014/main" id="{04240A50-40ED-4820-897E-BF30A39F8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3384550"/>
              <a:ext cx="39688" cy="76200"/>
            </a:xfrm>
            <a:custGeom>
              <a:avLst/>
              <a:gdLst>
                <a:gd name="T0" fmla="*/ 0 w 25"/>
                <a:gd name="T1" fmla="*/ 7 h 48"/>
                <a:gd name="T2" fmla="*/ 0 w 25"/>
                <a:gd name="T3" fmla="*/ 48 h 48"/>
                <a:gd name="T4" fmla="*/ 25 w 25"/>
                <a:gd name="T5" fmla="*/ 40 h 48"/>
                <a:gd name="T6" fmla="*/ 25 w 25"/>
                <a:gd name="T7" fmla="*/ 0 h 48"/>
                <a:gd name="T8" fmla="*/ 0 w 25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0" y="7"/>
                  </a:moveTo>
                  <a:lnTo>
                    <a:pt x="0" y="48"/>
                  </a:lnTo>
                  <a:lnTo>
                    <a:pt x="25" y="40"/>
                  </a:lnTo>
                  <a:lnTo>
                    <a:pt x="2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4">
              <a:extLst>
                <a:ext uri="{FF2B5EF4-FFF2-40B4-BE49-F238E27FC236}">
                  <a16:creationId xmlns:a16="http://schemas.microsoft.com/office/drawing/2014/main" id="{8330B67C-E1A6-4294-96AE-532BA908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3292475"/>
              <a:ext cx="39688" cy="76200"/>
            </a:xfrm>
            <a:custGeom>
              <a:avLst/>
              <a:gdLst>
                <a:gd name="T0" fmla="*/ 0 w 25"/>
                <a:gd name="T1" fmla="*/ 5 h 48"/>
                <a:gd name="T2" fmla="*/ 0 w 25"/>
                <a:gd name="T3" fmla="*/ 48 h 48"/>
                <a:gd name="T4" fmla="*/ 25 w 25"/>
                <a:gd name="T5" fmla="*/ 40 h 48"/>
                <a:gd name="T6" fmla="*/ 25 w 25"/>
                <a:gd name="T7" fmla="*/ 0 h 48"/>
                <a:gd name="T8" fmla="*/ 0 w 25"/>
                <a:gd name="T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0" y="5"/>
                  </a:moveTo>
                  <a:lnTo>
                    <a:pt x="0" y="48"/>
                  </a:lnTo>
                  <a:lnTo>
                    <a:pt x="25" y="40"/>
                  </a:lnTo>
                  <a:lnTo>
                    <a:pt x="2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5">
              <a:extLst>
                <a:ext uri="{FF2B5EF4-FFF2-40B4-BE49-F238E27FC236}">
                  <a16:creationId xmlns:a16="http://schemas.microsoft.com/office/drawing/2014/main" id="{7A3AED59-5D21-4820-9FCA-6DE52E453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075" y="3300413"/>
              <a:ext cx="41275" cy="76200"/>
            </a:xfrm>
            <a:custGeom>
              <a:avLst/>
              <a:gdLst>
                <a:gd name="T0" fmla="*/ 0 w 26"/>
                <a:gd name="T1" fmla="*/ 5 h 48"/>
                <a:gd name="T2" fmla="*/ 0 w 26"/>
                <a:gd name="T3" fmla="*/ 48 h 48"/>
                <a:gd name="T4" fmla="*/ 26 w 26"/>
                <a:gd name="T5" fmla="*/ 40 h 48"/>
                <a:gd name="T6" fmla="*/ 26 w 26"/>
                <a:gd name="T7" fmla="*/ 0 h 48"/>
                <a:gd name="T8" fmla="*/ 0 w 26"/>
                <a:gd name="T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0" y="5"/>
                  </a:moveTo>
                  <a:lnTo>
                    <a:pt x="0" y="48"/>
                  </a:lnTo>
                  <a:lnTo>
                    <a:pt x="26" y="40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96">
              <a:extLst>
                <a:ext uri="{FF2B5EF4-FFF2-40B4-BE49-F238E27FC236}">
                  <a16:creationId xmlns:a16="http://schemas.microsoft.com/office/drawing/2014/main" id="{6879EF92-8236-43FE-8BDC-442D199B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075" y="3203575"/>
              <a:ext cx="41275" cy="76200"/>
            </a:xfrm>
            <a:custGeom>
              <a:avLst/>
              <a:gdLst>
                <a:gd name="T0" fmla="*/ 0 w 26"/>
                <a:gd name="T1" fmla="*/ 8 h 48"/>
                <a:gd name="T2" fmla="*/ 0 w 26"/>
                <a:gd name="T3" fmla="*/ 48 h 48"/>
                <a:gd name="T4" fmla="*/ 26 w 26"/>
                <a:gd name="T5" fmla="*/ 40 h 48"/>
                <a:gd name="T6" fmla="*/ 26 w 26"/>
                <a:gd name="T7" fmla="*/ 0 h 48"/>
                <a:gd name="T8" fmla="*/ 0 w 26"/>
                <a:gd name="T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0" y="8"/>
                  </a:moveTo>
                  <a:lnTo>
                    <a:pt x="0" y="48"/>
                  </a:lnTo>
                  <a:lnTo>
                    <a:pt x="26" y="40"/>
                  </a:lnTo>
                  <a:lnTo>
                    <a:pt x="2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00"/>
            </a:solidFill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7">
              <a:extLst>
                <a:ext uri="{FF2B5EF4-FFF2-40B4-BE49-F238E27FC236}">
                  <a16:creationId xmlns:a16="http://schemas.microsoft.com/office/drawing/2014/main" id="{FDAA7A75-90CC-4FFF-B9E4-5ED0DDF1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3235325"/>
              <a:ext cx="309563" cy="107950"/>
            </a:xfrm>
            <a:custGeom>
              <a:avLst/>
              <a:gdLst>
                <a:gd name="T0" fmla="*/ 0 w 195"/>
                <a:gd name="T1" fmla="*/ 36 h 68"/>
                <a:gd name="T2" fmla="*/ 21 w 195"/>
                <a:gd name="T3" fmla="*/ 68 h 68"/>
                <a:gd name="T4" fmla="*/ 43 w 195"/>
                <a:gd name="T5" fmla="*/ 63 h 68"/>
                <a:gd name="T6" fmla="*/ 23 w 195"/>
                <a:gd name="T7" fmla="*/ 30 h 68"/>
                <a:gd name="T8" fmla="*/ 46 w 195"/>
                <a:gd name="T9" fmla="*/ 23 h 68"/>
                <a:gd name="T10" fmla="*/ 66 w 195"/>
                <a:gd name="T11" fmla="*/ 58 h 68"/>
                <a:gd name="T12" fmla="*/ 89 w 195"/>
                <a:gd name="T13" fmla="*/ 51 h 68"/>
                <a:gd name="T14" fmla="*/ 69 w 195"/>
                <a:gd name="T15" fmla="*/ 18 h 68"/>
                <a:gd name="T16" fmla="*/ 91 w 195"/>
                <a:gd name="T17" fmla="*/ 13 h 68"/>
                <a:gd name="T18" fmla="*/ 112 w 195"/>
                <a:gd name="T19" fmla="*/ 46 h 68"/>
                <a:gd name="T20" fmla="*/ 134 w 195"/>
                <a:gd name="T21" fmla="*/ 41 h 68"/>
                <a:gd name="T22" fmla="*/ 114 w 195"/>
                <a:gd name="T23" fmla="*/ 5 h 68"/>
                <a:gd name="T24" fmla="*/ 137 w 195"/>
                <a:gd name="T25" fmla="*/ 0 h 68"/>
                <a:gd name="T26" fmla="*/ 157 w 195"/>
                <a:gd name="T27" fmla="*/ 33 h 68"/>
                <a:gd name="T28" fmla="*/ 195 w 195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68">
                  <a:moveTo>
                    <a:pt x="0" y="36"/>
                  </a:moveTo>
                  <a:lnTo>
                    <a:pt x="21" y="68"/>
                  </a:lnTo>
                  <a:lnTo>
                    <a:pt x="43" y="63"/>
                  </a:lnTo>
                  <a:lnTo>
                    <a:pt x="23" y="30"/>
                  </a:lnTo>
                  <a:lnTo>
                    <a:pt x="46" y="23"/>
                  </a:lnTo>
                  <a:lnTo>
                    <a:pt x="66" y="58"/>
                  </a:lnTo>
                  <a:lnTo>
                    <a:pt x="89" y="51"/>
                  </a:lnTo>
                  <a:lnTo>
                    <a:pt x="69" y="18"/>
                  </a:lnTo>
                  <a:lnTo>
                    <a:pt x="91" y="13"/>
                  </a:lnTo>
                  <a:lnTo>
                    <a:pt x="112" y="46"/>
                  </a:lnTo>
                  <a:lnTo>
                    <a:pt x="134" y="41"/>
                  </a:lnTo>
                  <a:lnTo>
                    <a:pt x="114" y="5"/>
                  </a:lnTo>
                  <a:lnTo>
                    <a:pt x="137" y="0"/>
                  </a:lnTo>
                  <a:lnTo>
                    <a:pt x="157" y="33"/>
                  </a:lnTo>
                  <a:lnTo>
                    <a:pt x="195" y="23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98">
              <a:extLst>
                <a:ext uri="{FF2B5EF4-FFF2-40B4-BE49-F238E27FC236}">
                  <a16:creationId xmlns:a16="http://schemas.microsoft.com/office/drawing/2014/main" id="{85A5BA8A-21E1-4B03-B894-5407FCE4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3303588"/>
              <a:ext cx="309563" cy="144463"/>
            </a:xfrm>
            <a:custGeom>
              <a:avLst/>
              <a:gdLst>
                <a:gd name="T0" fmla="*/ 195 w 195"/>
                <a:gd name="T1" fmla="*/ 0 h 91"/>
                <a:gd name="T2" fmla="*/ 160 w 195"/>
                <a:gd name="T3" fmla="*/ 10 h 91"/>
                <a:gd name="T4" fmla="*/ 137 w 195"/>
                <a:gd name="T5" fmla="*/ 58 h 91"/>
                <a:gd name="T6" fmla="*/ 112 w 195"/>
                <a:gd name="T7" fmla="*/ 66 h 91"/>
                <a:gd name="T8" fmla="*/ 134 w 195"/>
                <a:gd name="T9" fmla="*/ 15 h 91"/>
                <a:gd name="T10" fmla="*/ 112 w 195"/>
                <a:gd name="T11" fmla="*/ 23 h 91"/>
                <a:gd name="T12" fmla="*/ 91 w 195"/>
                <a:gd name="T13" fmla="*/ 71 h 91"/>
                <a:gd name="T14" fmla="*/ 66 w 195"/>
                <a:gd name="T15" fmla="*/ 76 h 91"/>
                <a:gd name="T16" fmla="*/ 91 w 195"/>
                <a:gd name="T17" fmla="*/ 28 h 91"/>
                <a:gd name="T18" fmla="*/ 66 w 195"/>
                <a:gd name="T19" fmla="*/ 33 h 91"/>
                <a:gd name="T20" fmla="*/ 43 w 195"/>
                <a:gd name="T21" fmla="*/ 83 h 91"/>
                <a:gd name="T22" fmla="*/ 23 w 195"/>
                <a:gd name="T23" fmla="*/ 89 h 91"/>
                <a:gd name="T24" fmla="*/ 43 w 195"/>
                <a:gd name="T25" fmla="*/ 41 h 91"/>
                <a:gd name="T26" fmla="*/ 18 w 195"/>
                <a:gd name="T27" fmla="*/ 46 h 91"/>
                <a:gd name="T28" fmla="*/ 0 w 195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91">
                  <a:moveTo>
                    <a:pt x="195" y="0"/>
                  </a:moveTo>
                  <a:lnTo>
                    <a:pt x="160" y="10"/>
                  </a:lnTo>
                  <a:lnTo>
                    <a:pt x="137" y="58"/>
                  </a:lnTo>
                  <a:lnTo>
                    <a:pt x="112" y="66"/>
                  </a:lnTo>
                  <a:lnTo>
                    <a:pt x="134" y="15"/>
                  </a:lnTo>
                  <a:lnTo>
                    <a:pt x="112" y="23"/>
                  </a:lnTo>
                  <a:lnTo>
                    <a:pt x="91" y="71"/>
                  </a:lnTo>
                  <a:lnTo>
                    <a:pt x="66" y="76"/>
                  </a:lnTo>
                  <a:lnTo>
                    <a:pt x="91" y="28"/>
                  </a:lnTo>
                  <a:lnTo>
                    <a:pt x="66" y="33"/>
                  </a:lnTo>
                  <a:lnTo>
                    <a:pt x="43" y="83"/>
                  </a:lnTo>
                  <a:lnTo>
                    <a:pt x="23" y="89"/>
                  </a:lnTo>
                  <a:lnTo>
                    <a:pt x="43" y="41"/>
                  </a:lnTo>
                  <a:lnTo>
                    <a:pt x="18" y="46"/>
                  </a:lnTo>
                  <a:lnTo>
                    <a:pt x="0" y="91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99">
              <a:extLst>
                <a:ext uri="{FF2B5EF4-FFF2-40B4-BE49-F238E27FC236}">
                  <a16:creationId xmlns:a16="http://schemas.microsoft.com/office/drawing/2014/main" id="{1B69EE3D-3FB3-4E6C-B95E-6F993202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2838450"/>
              <a:ext cx="409575" cy="200025"/>
            </a:xfrm>
            <a:custGeom>
              <a:avLst/>
              <a:gdLst>
                <a:gd name="T0" fmla="*/ 0 w 258"/>
                <a:gd name="T1" fmla="*/ 68 h 126"/>
                <a:gd name="T2" fmla="*/ 258 w 258"/>
                <a:gd name="T3" fmla="*/ 0 h 126"/>
                <a:gd name="T4" fmla="*/ 258 w 258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26">
                  <a:moveTo>
                    <a:pt x="0" y="68"/>
                  </a:moveTo>
                  <a:lnTo>
                    <a:pt x="258" y="0"/>
                  </a:lnTo>
                  <a:lnTo>
                    <a:pt x="258" y="126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0">
              <a:extLst>
                <a:ext uri="{FF2B5EF4-FFF2-40B4-BE49-F238E27FC236}">
                  <a16:creationId xmlns:a16="http://schemas.microsoft.com/office/drawing/2014/main" id="{B00D5B69-E7D5-45A5-A089-0D854612F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2946400"/>
              <a:ext cx="412750" cy="201613"/>
            </a:xfrm>
            <a:custGeom>
              <a:avLst/>
              <a:gdLst>
                <a:gd name="T0" fmla="*/ 260 w 260"/>
                <a:gd name="T1" fmla="*/ 58 h 127"/>
                <a:gd name="T2" fmla="*/ 0 w 260"/>
                <a:gd name="T3" fmla="*/ 127 h 127"/>
                <a:gd name="T4" fmla="*/ 2 w 260"/>
                <a:gd name="T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127">
                  <a:moveTo>
                    <a:pt x="260" y="58"/>
                  </a:moveTo>
                  <a:lnTo>
                    <a:pt x="0" y="127"/>
                  </a:lnTo>
                  <a:lnTo>
                    <a:pt x="2" y="0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1">
              <a:extLst>
                <a:ext uri="{FF2B5EF4-FFF2-40B4-BE49-F238E27FC236}">
                  <a16:creationId xmlns:a16="http://schemas.microsoft.com/office/drawing/2014/main" id="{E70EE656-EB16-48F2-80C2-D4CBCBA40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2867025"/>
              <a:ext cx="44450" cy="71438"/>
            </a:xfrm>
            <a:custGeom>
              <a:avLst/>
              <a:gdLst>
                <a:gd name="T0" fmla="*/ 28 w 28"/>
                <a:gd name="T1" fmla="*/ 40 h 45"/>
                <a:gd name="T2" fmla="*/ 28 w 28"/>
                <a:gd name="T3" fmla="*/ 0 h 45"/>
                <a:gd name="T4" fmla="*/ 0 w 28"/>
                <a:gd name="T5" fmla="*/ 7 h 45"/>
                <a:gd name="T6" fmla="*/ 3 w 28"/>
                <a:gd name="T7" fmla="*/ 45 h 45"/>
                <a:gd name="T8" fmla="*/ 28 w 28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5">
                  <a:moveTo>
                    <a:pt x="28" y="40"/>
                  </a:moveTo>
                  <a:lnTo>
                    <a:pt x="28" y="0"/>
                  </a:lnTo>
                  <a:lnTo>
                    <a:pt x="0" y="7"/>
                  </a:lnTo>
                  <a:lnTo>
                    <a:pt x="3" y="45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FF0000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02">
              <a:extLst>
                <a:ext uri="{FF2B5EF4-FFF2-40B4-BE49-F238E27FC236}">
                  <a16:creationId xmlns:a16="http://schemas.microsoft.com/office/drawing/2014/main" id="{EEE426E2-6B06-4A2C-9D00-0A09453C5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2959100"/>
              <a:ext cx="44450" cy="76200"/>
            </a:xfrm>
            <a:custGeom>
              <a:avLst/>
              <a:gdLst>
                <a:gd name="T0" fmla="*/ 28 w 28"/>
                <a:gd name="T1" fmla="*/ 40 h 48"/>
                <a:gd name="T2" fmla="*/ 28 w 28"/>
                <a:gd name="T3" fmla="*/ 0 h 48"/>
                <a:gd name="T4" fmla="*/ 0 w 28"/>
                <a:gd name="T5" fmla="*/ 7 h 48"/>
                <a:gd name="T6" fmla="*/ 3 w 28"/>
                <a:gd name="T7" fmla="*/ 48 h 48"/>
                <a:gd name="T8" fmla="*/ 28 w 28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28" y="40"/>
                  </a:moveTo>
                  <a:lnTo>
                    <a:pt x="28" y="0"/>
                  </a:lnTo>
                  <a:lnTo>
                    <a:pt x="0" y="7"/>
                  </a:lnTo>
                  <a:lnTo>
                    <a:pt x="3" y="48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FF0000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3">
              <a:extLst>
                <a:ext uri="{FF2B5EF4-FFF2-40B4-BE49-F238E27FC236}">
                  <a16:creationId xmlns:a16="http://schemas.microsoft.com/office/drawing/2014/main" id="{0F48DFFC-BDC1-4208-9F10-7C85963E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2951163"/>
              <a:ext cx="39688" cy="76200"/>
            </a:xfrm>
            <a:custGeom>
              <a:avLst/>
              <a:gdLst>
                <a:gd name="T0" fmla="*/ 25 w 25"/>
                <a:gd name="T1" fmla="*/ 40 h 48"/>
                <a:gd name="T2" fmla="*/ 25 w 25"/>
                <a:gd name="T3" fmla="*/ 0 h 48"/>
                <a:gd name="T4" fmla="*/ 0 w 25"/>
                <a:gd name="T5" fmla="*/ 7 h 48"/>
                <a:gd name="T6" fmla="*/ 0 w 25"/>
                <a:gd name="T7" fmla="*/ 48 h 48"/>
                <a:gd name="T8" fmla="*/ 25 w 25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25" y="40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0" y="48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FF0000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04">
              <a:extLst>
                <a:ext uri="{FF2B5EF4-FFF2-40B4-BE49-F238E27FC236}">
                  <a16:creationId xmlns:a16="http://schemas.microsoft.com/office/drawing/2014/main" id="{75FA26F2-7981-462A-81C0-329B62AB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3046413"/>
              <a:ext cx="39688" cy="76200"/>
            </a:xfrm>
            <a:custGeom>
              <a:avLst/>
              <a:gdLst>
                <a:gd name="T0" fmla="*/ 25 w 25"/>
                <a:gd name="T1" fmla="*/ 41 h 48"/>
                <a:gd name="T2" fmla="*/ 25 w 25"/>
                <a:gd name="T3" fmla="*/ 0 h 48"/>
                <a:gd name="T4" fmla="*/ 0 w 25"/>
                <a:gd name="T5" fmla="*/ 8 h 48"/>
                <a:gd name="T6" fmla="*/ 0 w 25"/>
                <a:gd name="T7" fmla="*/ 48 h 48"/>
                <a:gd name="T8" fmla="*/ 25 w 25"/>
                <a:gd name="T9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25" y="41"/>
                  </a:moveTo>
                  <a:lnTo>
                    <a:pt x="25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FF0000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05">
              <a:extLst>
                <a:ext uri="{FF2B5EF4-FFF2-40B4-BE49-F238E27FC236}">
                  <a16:creationId xmlns:a16="http://schemas.microsoft.com/office/drawing/2014/main" id="{19F99297-C674-4AB9-9141-DA8037056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2978150"/>
              <a:ext cx="309563" cy="112713"/>
            </a:xfrm>
            <a:custGeom>
              <a:avLst/>
              <a:gdLst>
                <a:gd name="T0" fmla="*/ 195 w 195"/>
                <a:gd name="T1" fmla="*/ 36 h 71"/>
                <a:gd name="T2" fmla="*/ 172 w 195"/>
                <a:gd name="T3" fmla="*/ 0 h 71"/>
                <a:gd name="T4" fmla="*/ 149 w 195"/>
                <a:gd name="T5" fmla="*/ 8 h 71"/>
                <a:gd name="T6" fmla="*/ 172 w 195"/>
                <a:gd name="T7" fmla="*/ 41 h 71"/>
                <a:gd name="T8" fmla="*/ 149 w 195"/>
                <a:gd name="T9" fmla="*/ 46 h 71"/>
                <a:gd name="T10" fmla="*/ 126 w 195"/>
                <a:gd name="T11" fmla="*/ 13 h 71"/>
                <a:gd name="T12" fmla="*/ 104 w 195"/>
                <a:gd name="T13" fmla="*/ 18 h 71"/>
                <a:gd name="T14" fmla="*/ 126 w 195"/>
                <a:gd name="T15" fmla="*/ 54 h 71"/>
                <a:gd name="T16" fmla="*/ 104 w 195"/>
                <a:gd name="T17" fmla="*/ 59 h 71"/>
                <a:gd name="T18" fmla="*/ 81 w 195"/>
                <a:gd name="T19" fmla="*/ 26 h 71"/>
                <a:gd name="T20" fmla="*/ 58 w 195"/>
                <a:gd name="T21" fmla="*/ 31 h 71"/>
                <a:gd name="T22" fmla="*/ 81 w 195"/>
                <a:gd name="T23" fmla="*/ 64 h 71"/>
                <a:gd name="T24" fmla="*/ 58 w 195"/>
                <a:gd name="T25" fmla="*/ 71 h 71"/>
                <a:gd name="T26" fmla="*/ 38 w 195"/>
                <a:gd name="T27" fmla="*/ 36 h 71"/>
                <a:gd name="T28" fmla="*/ 0 w 195"/>
                <a:gd name="T2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71">
                  <a:moveTo>
                    <a:pt x="195" y="36"/>
                  </a:moveTo>
                  <a:lnTo>
                    <a:pt x="172" y="0"/>
                  </a:lnTo>
                  <a:lnTo>
                    <a:pt x="149" y="8"/>
                  </a:lnTo>
                  <a:lnTo>
                    <a:pt x="172" y="41"/>
                  </a:lnTo>
                  <a:lnTo>
                    <a:pt x="149" y="46"/>
                  </a:lnTo>
                  <a:lnTo>
                    <a:pt x="126" y="13"/>
                  </a:lnTo>
                  <a:lnTo>
                    <a:pt x="104" y="18"/>
                  </a:lnTo>
                  <a:lnTo>
                    <a:pt x="126" y="54"/>
                  </a:lnTo>
                  <a:lnTo>
                    <a:pt x="104" y="59"/>
                  </a:lnTo>
                  <a:lnTo>
                    <a:pt x="81" y="26"/>
                  </a:lnTo>
                  <a:lnTo>
                    <a:pt x="58" y="31"/>
                  </a:lnTo>
                  <a:lnTo>
                    <a:pt x="81" y="64"/>
                  </a:lnTo>
                  <a:lnTo>
                    <a:pt x="58" y="71"/>
                  </a:lnTo>
                  <a:lnTo>
                    <a:pt x="38" y="36"/>
                  </a:lnTo>
                  <a:lnTo>
                    <a:pt x="0" y="46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06">
              <a:extLst>
                <a:ext uri="{FF2B5EF4-FFF2-40B4-BE49-F238E27FC236}">
                  <a16:creationId xmlns:a16="http://schemas.microsoft.com/office/drawing/2014/main" id="{2491F349-7EE3-4DE3-9B98-C598A0F4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2878138"/>
              <a:ext cx="304800" cy="144463"/>
            </a:xfrm>
            <a:custGeom>
              <a:avLst/>
              <a:gdLst>
                <a:gd name="T0" fmla="*/ 0 w 192"/>
                <a:gd name="T1" fmla="*/ 91 h 91"/>
                <a:gd name="T2" fmla="*/ 35 w 192"/>
                <a:gd name="T3" fmla="*/ 81 h 91"/>
                <a:gd name="T4" fmla="*/ 58 w 192"/>
                <a:gd name="T5" fmla="*/ 33 h 91"/>
                <a:gd name="T6" fmla="*/ 81 w 192"/>
                <a:gd name="T7" fmla="*/ 26 h 91"/>
                <a:gd name="T8" fmla="*/ 61 w 192"/>
                <a:gd name="T9" fmla="*/ 74 h 91"/>
                <a:gd name="T10" fmla="*/ 81 w 192"/>
                <a:gd name="T11" fmla="*/ 69 h 91"/>
                <a:gd name="T12" fmla="*/ 104 w 192"/>
                <a:gd name="T13" fmla="*/ 20 h 91"/>
                <a:gd name="T14" fmla="*/ 126 w 192"/>
                <a:gd name="T15" fmla="*/ 15 h 91"/>
                <a:gd name="T16" fmla="*/ 101 w 192"/>
                <a:gd name="T17" fmla="*/ 63 h 91"/>
                <a:gd name="T18" fmla="*/ 126 w 192"/>
                <a:gd name="T19" fmla="*/ 58 h 91"/>
                <a:gd name="T20" fmla="*/ 149 w 192"/>
                <a:gd name="T21" fmla="*/ 8 h 91"/>
                <a:gd name="T22" fmla="*/ 172 w 192"/>
                <a:gd name="T23" fmla="*/ 3 h 91"/>
                <a:gd name="T24" fmla="*/ 149 w 192"/>
                <a:gd name="T25" fmla="*/ 51 h 91"/>
                <a:gd name="T26" fmla="*/ 174 w 192"/>
                <a:gd name="T27" fmla="*/ 46 h 91"/>
                <a:gd name="T28" fmla="*/ 192 w 192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91">
                  <a:moveTo>
                    <a:pt x="0" y="91"/>
                  </a:moveTo>
                  <a:lnTo>
                    <a:pt x="35" y="81"/>
                  </a:lnTo>
                  <a:lnTo>
                    <a:pt x="58" y="33"/>
                  </a:lnTo>
                  <a:lnTo>
                    <a:pt x="81" y="26"/>
                  </a:lnTo>
                  <a:lnTo>
                    <a:pt x="61" y="74"/>
                  </a:lnTo>
                  <a:lnTo>
                    <a:pt x="81" y="69"/>
                  </a:lnTo>
                  <a:lnTo>
                    <a:pt x="104" y="20"/>
                  </a:lnTo>
                  <a:lnTo>
                    <a:pt x="126" y="15"/>
                  </a:lnTo>
                  <a:lnTo>
                    <a:pt x="101" y="63"/>
                  </a:lnTo>
                  <a:lnTo>
                    <a:pt x="126" y="58"/>
                  </a:lnTo>
                  <a:lnTo>
                    <a:pt x="149" y="8"/>
                  </a:lnTo>
                  <a:lnTo>
                    <a:pt x="172" y="3"/>
                  </a:lnTo>
                  <a:lnTo>
                    <a:pt x="149" y="51"/>
                  </a:lnTo>
                  <a:lnTo>
                    <a:pt x="174" y="46"/>
                  </a:lnTo>
                  <a:lnTo>
                    <a:pt x="192" y="0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07">
              <a:extLst>
                <a:ext uri="{FF2B5EF4-FFF2-40B4-BE49-F238E27FC236}">
                  <a16:creationId xmlns:a16="http://schemas.microsoft.com/office/drawing/2014/main" id="{B03DE89E-9A6E-4763-A8C2-D9D4B4D80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3425" y="2730500"/>
              <a:ext cx="0" cy="0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8">
              <a:extLst>
                <a:ext uri="{FF2B5EF4-FFF2-40B4-BE49-F238E27FC236}">
                  <a16:creationId xmlns:a16="http://schemas.microsoft.com/office/drawing/2014/main" id="{09C82685-AFD9-4BB3-9B75-33E71625D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2581275"/>
              <a:ext cx="412750" cy="225425"/>
            </a:xfrm>
            <a:custGeom>
              <a:avLst/>
              <a:gdLst>
                <a:gd name="T0" fmla="*/ 88 w 260"/>
                <a:gd name="T1" fmla="*/ 142 h 142"/>
                <a:gd name="T2" fmla="*/ 50 w 260"/>
                <a:gd name="T3" fmla="*/ 104 h 142"/>
                <a:gd name="T4" fmla="*/ 0 w 260"/>
                <a:gd name="T5" fmla="*/ 66 h 142"/>
                <a:gd name="T6" fmla="*/ 260 w 260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142">
                  <a:moveTo>
                    <a:pt x="88" y="142"/>
                  </a:moveTo>
                  <a:lnTo>
                    <a:pt x="50" y="104"/>
                  </a:lnTo>
                  <a:lnTo>
                    <a:pt x="0" y="66"/>
                  </a:lnTo>
                  <a:lnTo>
                    <a:pt x="260" y="0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9">
              <a:extLst>
                <a:ext uri="{FF2B5EF4-FFF2-40B4-BE49-F238E27FC236}">
                  <a16:creationId xmlns:a16="http://schemas.microsoft.com/office/drawing/2014/main" id="{49AF4B5F-779F-4E91-9F9D-0C9C09F9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2581275"/>
              <a:ext cx="409575" cy="225425"/>
            </a:xfrm>
            <a:custGeom>
              <a:avLst/>
              <a:gdLst>
                <a:gd name="T0" fmla="*/ 172 w 258"/>
                <a:gd name="T1" fmla="*/ 0 h 142"/>
                <a:gd name="T2" fmla="*/ 218 w 258"/>
                <a:gd name="T3" fmla="*/ 33 h 142"/>
                <a:gd name="T4" fmla="*/ 258 w 258"/>
                <a:gd name="T5" fmla="*/ 76 h 142"/>
                <a:gd name="T6" fmla="*/ 0 w 258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42">
                  <a:moveTo>
                    <a:pt x="172" y="0"/>
                  </a:moveTo>
                  <a:lnTo>
                    <a:pt x="218" y="33"/>
                  </a:lnTo>
                  <a:lnTo>
                    <a:pt x="258" y="76"/>
                  </a:lnTo>
                  <a:lnTo>
                    <a:pt x="0" y="142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10">
              <a:extLst>
                <a:ext uri="{FF2B5EF4-FFF2-40B4-BE49-F238E27FC236}">
                  <a16:creationId xmlns:a16="http://schemas.microsoft.com/office/drawing/2014/main" id="{04D71474-A291-4D05-B109-4DAF7C10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1988" y="2670175"/>
              <a:ext cx="0" cy="0"/>
            </a:xfrm>
            <a:prstGeom prst="line">
              <a:avLst/>
            </a:pr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11">
              <a:extLst>
                <a:ext uri="{FF2B5EF4-FFF2-40B4-BE49-F238E27FC236}">
                  <a16:creationId xmlns:a16="http://schemas.microsoft.com/office/drawing/2014/main" id="{5B45BFBA-3F44-4D82-9299-A92371ABD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1688" y="2790825"/>
              <a:ext cx="0" cy="0"/>
            </a:xfrm>
            <a:prstGeom prst="line">
              <a:avLst/>
            </a:pr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12">
              <a:extLst>
                <a:ext uri="{FF2B5EF4-FFF2-40B4-BE49-F238E27FC236}">
                  <a16:creationId xmlns:a16="http://schemas.microsoft.com/office/drawing/2014/main" id="{9B536BE3-11D7-4E1B-B9CF-C6008F34B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3738" y="2646363"/>
              <a:ext cx="0" cy="0"/>
            </a:xfrm>
            <a:prstGeom prst="line">
              <a:avLst/>
            </a:pr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13">
              <a:extLst>
                <a:ext uri="{FF2B5EF4-FFF2-40B4-BE49-F238E27FC236}">
                  <a16:creationId xmlns:a16="http://schemas.microsoft.com/office/drawing/2014/main" id="{4B906B0D-2409-41AF-99C6-F5F314B75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025" y="2767013"/>
              <a:ext cx="0" cy="0"/>
            </a:xfrm>
            <a:prstGeom prst="line">
              <a:avLst/>
            </a:pr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14">
              <a:extLst>
                <a:ext uri="{FF2B5EF4-FFF2-40B4-BE49-F238E27FC236}">
                  <a16:creationId xmlns:a16="http://schemas.microsoft.com/office/drawing/2014/main" id="{98C232E5-8C61-46E8-9A2E-1BAD02801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025" y="2778125"/>
              <a:ext cx="0" cy="0"/>
            </a:xfrm>
            <a:prstGeom prst="line">
              <a:avLst/>
            </a:pr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5">
              <a:extLst>
                <a:ext uri="{FF2B5EF4-FFF2-40B4-BE49-F238E27FC236}">
                  <a16:creationId xmlns:a16="http://schemas.microsoft.com/office/drawing/2014/main" id="{6387CF0D-B404-455C-88DA-8FBC8F56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2681288"/>
              <a:ext cx="84138" cy="49213"/>
            </a:xfrm>
            <a:custGeom>
              <a:avLst/>
              <a:gdLst>
                <a:gd name="T0" fmla="*/ 0 w 53"/>
                <a:gd name="T1" fmla="*/ 6 h 31"/>
                <a:gd name="T2" fmla="*/ 27 w 53"/>
                <a:gd name="T3" fmla="*/ 31 h 31"/>
                <a:gd name="T4" fmla="*/ 53 w 53"/>
                <a:gd name="T5" fmla="*/ 23 h 31"/>
                <a:gd name="T6" fmla="*/ 25 w 53"/>
                <a:gd name="T7" fmla="*/ 0 h 31"/>
                <a:gd name="T8" fmla="*/ 0 w 53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0" y="6"/>
                  </a:moveTo>
                  <a:lnTo>
                    <a:pt x="27" y="31"/>
                  </a:lnTo>
                  <a:lnTo>
                    <a:pt x="53" y="23"/>
                  </a:lnTo>
                  <a:lnTo>
                    <a:pt x="25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6">
              <a:extLst>
                <a:ext uri="{FF2B5EF4-FFF2-40B4-BE49-F238E27FC236}">
                  <a16:creationId xmlns:a16="http://schemas.microsoft.com/office/drawing/2014/main" id="{4ECC88E6-F7B9-4B1D-A3AB-FFEB49D1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2597150"/>
              <a:ext cx="84138" cy="49213"/>
            </a:xfrm>
            <a:custGeom>
              <a:avLst/>
              <a:gdLst>
                <a:gd name="T0" fmla="*/ 0 w 53"/>
                <a:gd name="T1" fmla="*/ 5 h 31"/>
                <a:gd name="T2" fmla="*/ 31 w 53"/>
                <a:gd name="T3" fmla="*/ 31 h 31"/>
                <a:gd name="T4" fmla="*/ 53 w 53"/>
                <a:gd name="T5" fmla="*/ 23 h 31"/>
                <a:gd name="T6" fmla="*/ 28 w 53"/>
                <a:gd name="T7" fmla="*/ 0 h 31"/>
                <a:gd name="T8" fmla="*/ 0 w 53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0" y="5"/>
                  </a:moveTo>
                  <a:lnTo>
                    <a:pt x="31" y="31"/>
                  </a:lnTo>
                  <a:lnTo>
                    <a:pt x="53" y="23"/>
                  </a:lnTo>
                  <a:lnTo>
                    <a:pt x="28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7">
              <a:extLst>
                <a:ext uri="{FF2B5EF4-FFF2-40B4-BE49-F238E27FC236}">
                  <a16:creationId xmlns:a16="http://schemas.microsoft.com/office/drawing/2014/main" id="{D23ABCE8-4D18-4408-A6FD-B647EDC9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601913"/>
              <a:ext cx="277813" cy="123825"/>
            </a:xfrm>
            <a:custGeom>
              <a:avLst/>
              <a:gdLst>
                <a:gd name="T0" fmla="*/ 175 w 175"/>
                <a:gd name="T1" fmla="*/ 0 h 78"/>
                <a:gd name="T2" fmla="*/ 160 w 175"/>
                <a:gd name="T3" fmla="*/ 2 h 78"/>
                <a:gd name="T4" fmla="*/ 160 w 175"/>
                <a:gd name="T5" fmla="*/ 38 h 78"/>
                <a:gd name="T6" fmla="*/ 142 w 175"/>
                <a:gd name="T7" fmla="*/ 43 h 78"/>
                <a:gd name="T8" fmla="*/ 142 w 175"/>
                <a:gd name="T9" fmla="*/ 8 h 78"/>
                <a:gd name="T10" fmla="*/ 119 w 175"/>
                <a:gd name="T11" fmla="*/ 13 h 78"/>
                <a:gd name="T12" fmla="*/ 119 w 175"/>
                <a:gd name="T13" fmla="*/ 48 h 78"/>
                <a:gd name="T14" fmla="*/ 97 w 175"/>
                <a:gd name="T15" fmla="*/ 53 h 78"/>
                <a:gd name="T16" fmla="*/ 97 w 175"/>
                <a:gd name="T17" fmla="*/ 20 h 78"/>
                <a:gd name="T18" fmla="*/ 71 w 175"/>
                <a:gd name="T19" fmla="*/ 25 h 78"/>
                <a:gd name="T20" fmla="*/ 71 w 175"/>
                <a:gd name="T21" fmla="*/ 58 h 78"/>
                <a:gd name="T22" fmla="*/ 49 w 175"/>
                <a:gd name="T23" fmla="*/ 66 h 78"/>
                <a:gd name="T24" fmla="*/ 49 w 175"/>
                <a:gd name="T25" fmla="*/ 30 h 78"/>
                <a:gd name="T26" fmla="*/ 28 w 175"/>
                <a:gd name="T27" fmla="*/ 35 h 78"/>
                <a:gd name="T28" fmla="*/ 28 w 175"/>
                <a:gd name="T29" fmla="*/ 71 h 78"/>
                <a:gd name="T30" fmla="*/ 0 w 175"/>
                <a:gd name="T3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78">
                  <a:moveTo>
                    <a:pt x="175" y="0"/>
                  </a:moveTo>
                  <a:lnTo>
                    <a:pt x="160" y="2"/>
                  </a:lnTo>
                  <a:lnTo>
                    <a:pt x="160" y="38"/>
                  </a:lnTo>
                  <a:lnTo>
                    <a:pt x="142" y="43"/>
                  </a:lnTo>
                  <a:lnTo>
                    <a:pt x="142" y="8"/>
                  </a:lnTo>
                  <a:lnTo>
                    <a:pt x="119" y="13"/>
                  </a:lnTo>
                  <a:lnTo>
                    <a:pt x="119" y="48"/>
                  </a:lnTo>
                  <a:lnTo>
                    <a:pt x="97" y="53"/>
                  </a:lnTo>
                  <a:lnTo>
                    <a:pt x="97" y="20"/>
                  </a:lnTo>
                  <a:lnTo>
                    <a:pt x="71" y="25"/>
                  </a:lnTo>
                  <a:lnTo>
                    <a:pt x="71" y="58"/>
                  </a:lnTo>
                  <a:lnTo>
                    <a:pt x="49" y="66"/>
                  </a:lnTo>
                  <a:lnTo>
                    <a:pt x="49" y="30"/>
                  </a:lnTo>
                  <a:lnTo>
                    <a:pt x="28" y="35"/>
                  </a:lnTo>
                  <a:lnTo>
                    <a:pt x="28" y="71"/>
                  </a:lnTo>
                  <a:lnTo>
                    <a:pt x="0" y="78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8">
              <a:extLst>
                <a:ext uri="{FF2B5EF4-FFF2-40B4-BE49-F238E27FC236}">
                  <a16:creationId xmlns:a16="http://schemas.microsoft.com/office/drawing/2014/main" id="{41A16C14-B5F5-4D64-95B5-42295AD4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738438"/>
              <a:ext cx="85725" cy="47625"/>
            </a:xfrm>
            <a:custGeom>
              <a:avLst/>
              <a:gdLst>
                <a:gd name="T0" fmla="*/ 0 w 54"/>
                <a:gd name="T1" fmla="*/ 5 h 30"/>
                <a:gd name="T2" fmla="*/ 31 w 54"/>
                <a:gd name="T3" fmla="*/ 30 h 30"/>
                <a:gd name="T4" fmla="*/ 54 w 54"/>
                <a:gd name="T5" fmla="*/ 23 h 30"/>
                <a:gd name="T6" fmla="*/ 28 w 54"/>
                <a:gd name="T7" fmla="*/ 0 h 30"/>
                <a:gd name="T8" fmla="*/ 0 w 54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0">
                  <a:moveTo>
                    <a:pt x="0" y="5"/>
                  </a:moveTo>
                  <a:lnTo>
                    <a:pt x="31" y="30"/>
                  </a:lnTo>
                  <a:lnTo>
                    <a:pt x="54" y="23"/>
                  </a:lnTo>
                  <a:lnTo>
                    <a:pt x="28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9">
              <a:extLst>
                <a:ext uri="{FF2B5EF4-FFF2-40B4-BE49-F238E27FC236}">
                  <a16:creationId xmlns:a16="http://schemas.microsoft.com/office/drawing/2014/main" id="{1B43883C-7F54-42EE-A10A-AF59960E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2649538"/>
              <a:ext cx="84138" cy="52388"/>
            </a:xfrm>
            <a:custGeom>
              <a:avLst/>
              <a:gdLst>
                <a:gd name="T0" fmla="*/ 0 w 53"/>
                <a:gd name="T1" fmla="*/ 8 h 33"/>
                <a:gd name="T2" fmla="*/ 28 w 53"/>
                <a:gd name="T3" fmla="*/ 33 h 33"/>
                <a:gd name="T4" fmla="*/ 53 w 53"/>
                <a:gd name="T5" fmla="*/ 26 h 33"/>
                <a:gd name="T6" fmla="*/ 25 w 53"/>
                <a:gd name="T7" fmla="*/ 0 h 33"/>
                <a:gd name="T8" fmla="*/ 0 w 53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8"/>
                  </a:moveTo>
                  <a:lnTo>
                    <a:pt x="28" y="33"/>
                  </a:lnTo>
                  <a:lnTo>
                    <a:pt x="53" y="26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20">
              <a:extLst>
                <a:ext uri="{FF2B5EF4-FFF2-40B4-BE49-F238E27FC236}">
                  <a16:creationId xmlns:a16="http://schemas.microsoft.com/office/drawing/2014/main" id="{488C7FCC-098D-42D1-AF00-4F36AB41E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2673350"/>
              <a:ext cx="349250" cy="88900"/>
            </a:xfrm>
            <a:custGeom>
              <a:avLst/>
              <a:gdLst>
                <a:gd name="T0" fmla="*/ 0 w 220"/>
                <a:gd name="T1" fmla="*/ 41 h 56"/>
                <a:gd name="T2" fmla="*/ 25 w 220"/>
                <a:gd name="T3" fmla="*/ 33 h 56"/>
                <a:gd name="T4" fmla="*/ 75 w 220"/>
                <a:gd name="T5" fmla="*/ 56 h 56"/>
                <a:gd name="T6" fmla="*/ 96 w 220"/>
                <a:gd name="T7" fmla="*/ 51 h 56"/>
                <a:gd name="T8" fmla="*/ 43 w 220"/>
                <a:gd name="T9" fmla="*/ 28 h 56"/>
                <a:gd name="T10" fmla="*/ 68 w 220"/>
                <a:gd name="T11" fmla="*/ 23 h 56"/>
                <a:gd name="T12" fmla="*/ 124 w 220"/>
                <a:gd name="T13" fmla="*/ 43 h 56"/>
                <a:gd name="T14" fmla="*/ 146 w 220"/>
                <a:gd name="T15" fmla="*/ 38 h 56"/>
                <a:gd name="T16" fmla="*/ 88 w 220"/>
                <a:gd name="T17" fmla="*/ 18 h 56"/>
                <a:gd name="T18" fmla="*/ 111 w 220"/>
                <a:gd name="T19" fmla="*/ 13 h 56"/>
                <a:gd name="T20" fmla="*/ 174 w 220"/>
                <a:gd name="T21" fmla="*/ 31 h 56"/>
                <a:gd name="T22" fmla="*/ 197 w 220"/>
                <a:gd name="T23" fmla="*/ 26 h 56"/>
                <a:gd name="T24" fmla="*/ 134 w 220"/>
                <a:gd name="T25" fmla="*/ 8 h 56"/>
                <a:gd name="T26" fmla="*/ 156 w 220"/>
                <a:gd name="T27" fmla="*/ 0 h 56"/>
                <a:gd name="T28" fmla="*/ 220 w 220"/>
                <a:gd name="T2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56">
                  <a:moveTo>
                    <a:pt x="0" y="41"/>
                  </a:moveTo>
                  <a:lnTo>
                    <a:pt x="25" y="33"/>
                  </a:lnTo>
                  <a:lnTo>
                    <a:pt x="75" y="56"/>
                  </a:lnTo>
                  <a:lnTo>
                    <a:pt x="96" y="51"/>
                  </a:lnTo>
                  <a:lnTo>
                    <a:pt x="43" y="28"/>
                  </a:lnTo>
                  <a:lnTo>
                    <a:pt x="68" y="23"/>
                  </a:lnTo>
                  <a:lnTo>
                    <a:pt x="124" y="43"/>
                  </a:lnTo>
                  <a:lnTo>
                    <a:pt x="146" y="38"/>
                  </a:lnTo>
                  <a:lnTo>
                    <a:pt x="88" y="18"/>
                  </a:lnTo>
                  <a:lnTo>
                    <a:pt x="111" y="13"/>
                  </a:lnTo>
                  <a:lnTo>
                    <a:pt x="174" y="31"/>
                  </a:lnTo>
                  <a:lnTo>
                    <a:pt x="197" y="26"/>
                  </a:lnTo>
                  <a:lnTo>
                    <a:pt x="134" y="8"/>
                  </a:lnTo>
                  <a:lnTo>
                    <a:pt x="156" y="0"/>
                  </a:lnTo>
                  <a:lnTo>
                    <a:pt x="220" y="18"/>
                  </a:lnTo>
                </a:path>
              </a:pathLst>
            </a:custGeom>
            <a:no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1">
              <a:extLst>
                <a:ext uri="{FF2B5EF4-FFF2-40B4-BE49-F238E27FC236}">
                  <a16:creationId xmlns:a16="http://schemas.microsoft.com/office/drawing/2014/main" id="{4E4EC6F9-8848-43B5-BDE8-9FEBAFF5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3492500"/>
              <a:ext cx="409575" cy="223838"/>
            </a:xfrm>
            <a:custGeom>
              <a:avLst/>
              <a:gdLst>
                <a:gd name="T0" fmla="*/ 170 w 258"/>
                <a:gd name="T1" fmla="*/ 0 h 141"/>
                <a:gd name="T2" fmla="*/ 208 w 258"/>
                <a:gd name="T3" fmla="*/ 38 h 141"/>
                <a:gd name="T4" fmla="*/ 258 w 258"/>
                <a:gd name="T5" fmla="*/ 76 h 141"/>
                <a:gd name="T6" fmla="*/ 0 w 258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41">
                  <a:moveTo>
                    <a:pt x="170" y="0"/>
                  </a:moveTo>
                  <a:lnTo>
                    <a:pt x="208" y="38"/>
                  </a:lnTo>
                  <a:lnTo>
                    <a:pt x="258" y="76"/>
                  </a:lnTo>
                  <a:lnTo>
                    <a:pt x="0" y="141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2">
              <a:extLst>
                <a:ext uri="{FF2B5EF4-FFF2-40B4-BE49-F238E27FC236}">
                  <a16:creationId xmlns:a16="http://schemas.microsoft.com/office/drawing/2014/main" id="{B33FBF0D-4A2F-444C-805F-96BD9383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3492500"/>
              <a:ext cx="409575" cy="223838"/>
            </a:xfrm>
            <a:custGeom>
              <a:avLst/>
              <a:gdLst>
                <a:gd name="T0" fmla="*/ 88 w 258"/>
                <a:gd name="T1" fmla="*/ 141 h 141"/>
                <a:gd name="T2" fmla="*/ 40 w 258"/>
                <a:gd name="T3" fmla="*/ 109 h 141"/>
                <a:gd name="T4" fmla="*/ 0 w 258"/>
                <a:gd name="T5" fmla="*/ 66 h 141"/>
                <a:gd name="T6" fmla="*/ 258 w 258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41">
                  <a:moveTo>
                    <a:pt x="88" y="141"/>
                  </a:moveTo>
                  <a:lnTo>
                    <a:pt x="40" y="109"/>
                  </a:lnTo>
                  <a:lnTo>
                    <a:pt x="0" y="66"/>
                  </a:lnTo>
                  <a:lnTo>
                    <a:pt x="258" y="0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23">
              <a:extLst>
                <a:ext uri="{FF2B5EF4-FFF2-40B4-BE49-F238E27FC236}">
                  <a16:creationId xmlns:a16="http://schemas.microsoft.com/office/drawing/2014/main" id="{96A8F9F5-B098-4281-8325-F268EB6E2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7750" y="3629025"/>
              <a:ext cx="0" cy="0"/>
            </a:xfrm>
            <a:prstGeom prst="line">
              <a:avLst/>
            </a:pr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224">
              <a:extLst>
                <a:ext uri="{FF2B5EF4-FFF2-40B4-BE49-F238E27FC236}">
                  <a16:creationId xmlns:a16="http://schemas.microsoft.com/office/drawing/2014/main" id="{2E5C625E-A1DB-4F42-A638-9C328CC37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463" y="3508375"/>
              <a:ext cx="0" cy="0"/>
            </a:xfrm>
            <a:prstGeom prst="line">
              <a:avLst/>
            </a:pr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225">
              <a:extLst>
                <a:ext uri="{FF2B5EF4-FFF2-40B4-BE49-F238E27FC236}">
                  <a16:creationId xmlns:a16="http://schemas.microsoft.com/office/drawing/2014/main" id="{A00E57CF-6960-4C53-B15F-0A3117461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1238" y="3652838"/>
              <a:ext cx="0" cy="0"/>
            </a:xfrm>
            <a:prstGeom prst="line">
              <a:avLst/>
            </a:pr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226">
              <a:extLst>
                <a:ext uri="{FF2B5EF4-FFF2-40B4-BE49-F238E27FC236}">
                  <a16:creationId xmlns:a16="http://schemas.microsoft.com/office/drawing/2014/main" id="{F63D508F-29A5-4627-B1E9-E7A34D507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0" y="3532188"/>
              <a:ext cx="0" cy="0"/>
            </a:xfrm>
            <a:prstGeom prst="line">
              <a:avLst/>
            </a:pr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227">
              <a:extLst>
                <a:ext uri="{FF2B5EF4-FFF2-40B4-BE49-F238E27FC236}">
                  <a16:creationId xmlns:a16="http://schemas.microsoft.com/office/drawing/2014/main" id="{793643E5-8CA2-485E-B4C8-35FC3ADC8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713" y="3521075"/>
              <a:ext cx="0" cy="0"/>
            </a:xfrm>
            <a:prstGeom prst="line">
              <a:avLst/>
            </a:pr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28">
              <a:extLst>
                <a:ext uri="{FF2B5EF4-FFF2-40B4-BE49-F238E27FC236}">
                  <a16:creationId xmlns:a16="http://schemas.microsoft.com/office/drawing/2014/main" id="{A296786B-1298-40CA-9FCF-09CD1269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3568700"/>
              <a:ext cx="84138" cy="47625"/>
            </a:xfrm>
            <a:custGeom>
              <a:avLst/>
              <a:gdLst>
                <a:gd name="T0" fmla="*/ 53 w 53"/>
                <a:gd name="T1" fmla="*/ 25 h 30"/>
                <a:gd name="T2" fmla="*/ 22 w 53"/>
                <a:gd name="T3" fmla="*/ 0 h 30"/>
                <a:gd name="T4" fmla="*/ 0 w 53"/>
                <a:gd name="T5" fmla="*/ 7 h 30"/>
                <a:gd name="T6" fmla="*/ 25 w 53"/>
                <a:gd name="T7" fmla="*/ 30 h 30"/>
                <a:gd name="T8" fmla="*/ 53 w 53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53" y="25"/>
                  </a:moveTo>
                  <a:lnTo>
                    <a:pt x="22" y="0"/>
                  </a:lnTo>
                  <a:lnTo>
                    <a:pt x="0" y="7"/>
                  </a:lnTo>
                  <a:lnTo>
                    <a:pt x="25" y="30"/>
                  </a:lnTo>
                  <a:lnTo>
                    <a:pt x="53" y="25"/>
                  </a:lnTo>
                  <a:close/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29">
              <a:extLst>
                <a:ext uri="{FF2B5EF4-FFF2-40B4-BE49-F238E27FC236}">
                  <a16:creationId xmlns:a16="http://schemas.microsoft.com/office/drawing/2014/main" id="{22143CB3-E7D2-475B-9FCD-6A8A5005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3652838"/>
              <a:ext cx="84138" cy="47625"/>
            </a:xfrm>
            <a:custGeom>
              <a:avLst/>
              <a:gdLst>
                <a:gd name="T0" fmla="*/ 53 w 53"/>
                <a:gd name="T1" fmla="*/ 25 h 30"/>
                <a:gd name="T2" fmla="*/ 26 w 53"/>
                <a:gd name="T3" fmla="*/ 0 h 30"/>
                <a:gd name="T4" fmla="*/ 0 w 53"/>
                <a:gd name="T5" fmla="*/ 8 h 30"/>
                <a:gd name="T6" fmla="*/ 28 w 53"/>
                <a:gd name="T7" fmla="*/ 30 h 30"/>
                <a:gd name="T8" fmla="*/ 53 w 53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53" y="25"/>
                  </a:moveTo>
                  <a:lnTo>
                    <a:pt x="26" y="0"/>
                  </a:lnTo>
                  <a:lnTo>
                    <a:pt x="0" y="8"/>
                  </a:lnTo>
                  <a:lnTo>
                    <a:pt x="28" y="30"/>
                  </a:lnTo>
                  <a:lnTo>
                    <a:pt x="53" y="25"/>
                  </a:lnTo>
                  <a:close/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30">
              <a:extLst>
                <a:ext uri="{FF2B5EF4-FFF2-40B4-BE49-F238E27FC236}">
                  <a16:creationId xmlns:a16="http://schemas.microsoft.com/office/drawing/2014/main" id="{E0543F39-B141-4E97-959E-55C8D3768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3571875"/>
              <a:ext cx="276225" cy="125413"/>
            </a:xfrm>
            <a:custGeom>
              <a:avLst/>
              <a:gdLst>
                <a:gd name="T0" fmla="*/ 0 w 174"/>
                <a:gd name="T1" fmla="*/ 79 h 79"/>
                <a:gd name="T2" fmla="*/ 15 w 174"/>
                <a:gd name="T3" fmla="*/ 74 h 79"/>
                <a:gd name="T4" fmla="*/ 15 w 174"/>
                <a:gd name="T5" fmla="*/ 41 h 79"/>
                <a:gd name="T6" fmla="*/ 33 w 174"/>
                <a:gd name="T7" fmla="*/ 36 h 79"/>
                <a:gd name="T8" fmla="*/ 33 w 174"/>
                <a:gd name="T9" fmla="*/ 71 h 79"/>
                <a:gd name="T10" fmla="*/ 55 w 174"/>
                <a:gd name="T11" fmla="*/ 64 h 79"/>
                <a:gd name="T12" fmla="*/ 55 w 174"/>
                <a:gd name="T13" fmla="*/ 31 h 79"/>
                <a:gd name="T14" fmla="*/ 78 w 174"/>
                <a:gd name="T15" fmla="*/ 26 h 79"/>
                <a:gd name="T16" fmla="*/ 78 w 174"/>
                <a:gd name="T17" fmla="*/ 59 h 79"/>
                <a:gd name="T18" fmla="*/ 104 w 174"/>
                <a:gd name="T19" fmla="*/ 53 h 79"/>
                <a:gd name="T20" fmla="*/ 104 w 174"/>
                <a:gd name="T21" fmla="*/ 18 h 79"/>
                <a:gd name="T22" fmla="*/ 126 w 174"/>
                <a:gd name="T23" fmla="*/ 13 h 79"/>
                <a:gd name="T24" fmla="*/ 126 w 174"/>
                <a:gd name="T25" fmla="*/ 46 h 79"/>
                <a:gd name="T26" fmla="*/ 146 w 174"/>
                <a:gd name="T27" fmla="*/ 41 h 79"/>
                <a:gd name="T28" fmla="*/ 146 w 174"/>
                <a:gd name="T29" fmla="*/ 8 h 79"/>
                <a:gd name="T30" fmla="*/ 174 w 174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79">
                  <a:moveTo>
                    <a:pt x="0" y="79"/>
                  </a:moveTo>
                  <a:lnTo>
                    <a:pt x="15" y="74"/>
                  </a:lnTo>
                  <a:lnTo>
                    <a:pt x="15" y="41"/>
                  </a:lnTo>
                  <a:lnTo>
                    <a:pt x="33" y="36"/>
                  </a:lnTo>
                  <a:lnTo>
                    <a:pt x="33" y="71"/>
                  </a:lnTo>
                  <a:lnTo>
                    <a:pt x="55" y="64"/>
                  </a:lnTo>
                  <a:lnTo>
                    <a:pt x="55" y="31"/>
                  </a:lnTo>
                  <a:lnTo>
                    <a:pt x="78" y="26"/>
                  </a:lnTo>
                  <a:lnTo>
                    <a:pt x="78" y="59"/>
                  </a:lnTo>
                  <a:lnTo>
                    <a:pt x="104" y="53"/>
                  </a:lnTo>
                  <a:lnTo>
                    <a:pt x="104" y="18"/>
                  </a:lnTo>
                  <a:lnTo>
                    <a:pt x="126" y="13"/>
                  </a:lnTo>
                  <a:lnTo>
                    <a:pt x="126" y="46"/>
                  </a:lnTo>
                  <a:lnTo>
                    <a:pt x="146" y="41"/>
                  </a:lnTo>
                  <a:lnTo>
                    <a:pt x="146" y="8"/>
                  </a:lnTo>
                  <a:lnTo>
                    <a:pt x="174" y="0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31">
              <a:extLst>
                <a:ext uri="{FF2B5EF4-FFF2-40B4-BE49-F238E27FC236}">
                  <a16:creationId xmlns:a16="http://schemas.microsoft.com/office/drawing/2014/main" id="{8AB55E7A-2AF5-45D1-8BAD-71BFD689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5" y="3511550"/>
              <a:ext cx="84138" cy="49213"/>
            </a:xfrm>
            <a:custGeom>
              <a:avLst/>
              <a:gdLst>
                <a:gd name="T0" fmla="*/ 53 w 53"/>
                <a:gd name="T1" fmla="*/ 26 h 31"/>
                <a:gd name="T2" fmla="*/ 23 w 53"/>
                <a:gd name="T3" fmla="*/ 0 h 31"/>
                <a:gd name="T4" fmla="*/ 0 w 53"/>
                <a:gd name="T5" fmla="*/ 8 h 31"/>
                <a:gd name="T6" fmla="*/ 25 w 53"/>
                <a:gd name="T7" fmla="*/ 31 h 31"/>
                <a:gd name="T8" fmla="*/ 53 w 5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53" y="26"/>
                  </a:moveTo>
                  <a:lnTo>
                    <a:pt x="23" y="0"/>
                  </a:lnTo>
                  <a:lnTo>
                    <a:pt x="0" y="8"/>
                  </a:lnTo>
                  <a:lnTo>
                    <a:pt x="25" y="31"/>
                  </a:lnTo>
                  <a:lnTo>
                    <a:pt x="53" y="26"/>
                  </a:lnTo>
                  <a:close/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32">
              <a:extLst>
                <a:ext uri="{FF2B5EF4-FFF2-40B4-BE49-F238E27FC236}">
                  <a16:creationId xmlns:a16="http://schemas.microsoft.com/office/drawing/2014/main" id="{716D281B-2159-4F4E-AFAC-B9843AB97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3597275"/>
              <a:ext cx="88900" cy="47625"/>
            </a:xfrm>
            <a:custGeom>
              <a:avLst/>
              <a:gdLst>
                <a:gd name="T0" fmla="*/ 56 w 56"/>
                <a:gd name="T1" fmla="*/ 25 h 30"/>
                <a:gd name="T2" fmla="*/ 25 w 56"/>
                <a:gd name="T3" fmla="*/ 0 h 30"/>
                <a:gd name="T4" fmla="*/ 0 w 56"/>
                <a:gd name="T5" fmla="*/ 7 h 30"/>
                <a:gd name="T6" fmla="*/ 28 w 56"/>
                <a:gd name="T7" fmla="*/ 30 h 30"/>
                <a:gd name="T8" fmla="*/ 56 w 56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0">
                  <a:moveTo>
                    <a:pt x="56" y="25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28" y="30"/>
                  </a:lnTo>
                  <a:lnTo>
                    <a:pt x="56" y="25"/>
                  </a:lnTo>
                  <a:close/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33">
              <a:extLst>
                <a:ext uri="{FF2B5EF4-FFF2-40B4-BE49-F238E27FC236}">
                  <a16:creationId xmlns:a16="http://schemas.microsoft.com/office/drawing/2014/main" id="{59EBD982-302E-470E-AAD2-78A4655B3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3536950"/>
              <a:ext cx="354013" cy="87313"/>
            </a:xfrm>
            <a:custGeom>
              <a:avLst/>
              <a:gdLst>
                <a:gd name="T0" fmla="*/ 223 w 223"/>
                <a:gd name="T1" fmla="*/ 15 h 55"/>
                <a:gd name="T2" fmla="*/ 195 w 223"/>
                <a:gd name="T3" fmla="*/ 22 h 55"/>
                <a:gd name="T4" fmla="*/ 144 w 223"/>
                <a:gd name="T5" fmla="*/ 0 h 55"/>
                <a:gd name="T6" fmla="*/ 124 w 223"/>
                <a:gd name="T7" fmla="*/ 5 h 55"/>
                <a:gd name="T8" fmla="*/ 177 w 223"/>
                <a:gd name="T9" fmla="*/ 25 h 55"/>
                <a:gd name="T10" fmla="*/ 154 w 223"/>
                <a:gd name="T11" fmla="*/ 33 h 55"/>
                <a:gd name="T12" fmla="*/ 96 w 223"/>
                <a:gd name="T13" fmla="*/ 12 h 55"/>
                <a:gd name="T14" fmla="*/ 74 w 223"/>
                <a:gd name="T15" fmla="*/ 17 h 55"/>
                <a:gd name="T16" fmla="*/ 132 w 223"/>
                <a:gd name="T17" fmla="*/ 38 h 55"/>
                <a:gd name="T18" fmla="*/ 109 w 223"/>
                <a:gd name="T19" fmla="*/ 43 h 55"/>
                <a:gd name="T20" fmla="*/ 48 w 223"/>
                <a:gd name="T21" fmla="*/ 25 h 55"/>
                <a:gd name="T22" fmla="*/ 23 w 223"/>
                <a:gd name="T23" fmla="*/ 30 h 55"/>
                <a:gd name="T24" fmla="*/ 86 w 223"/>
                <a:gd name="T25" fmla="*/ 48 h 55"/>
                <a:gd name="T26" fmla="*/ 63 w 223"/>
                <a:gd name="T27" fmla="*/ 55 h 55"/>
                <a:gd name="T28" fmla="*/ 0 w 223"/>
                <a:gd name="T2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55">
                  <a:moveTo>
                    <a:pt x="223" y="15"/>
                  </a:moveTo>
                  <a:lnTo>
                    <a:pt x="195" y="22"/>
                  </a:lnTo>
                  <a:lnTo>
                    <a:pt x="144" y="0"/>
                  </a:lnTo>
                  <a:lnTo>
                    <a:pt x="124" y="5"/>
                  </a:lnTo>
                  <a:lnTo>
                    <a:pt x="177" y="25"/>
                  </a:lnTo>
                  <a:lnTo>
                    <a:pt x="154" y="33"/>
                  </a:lnTo>
                  <a:lnTo>
                    <a:pt x="96" y="12"/>
                  </a:lnTo>
                  <a:lnTo>
                    <a:pt x="74" y="17"/>
                  </a:lnTo>
                  <a:lnTo>
                    <a:pt x="132" y="38"/>
                  </a:lnTo>
                  <a:lnTo>
                    <a:pt x="109" y="43"/>
                  </a:lnTo>
                  <a:lnTo>
                    <a:pt x="48" y="25"/>
                  </a:lnTo>
                  <a:lnTo>
                    <a:pt x="23" y="30"/>
                  </a:lnTo>
                  <a:lnTo>
                    <a:pt x="86" y="48"/>
                  </a:lnTo>
                  <a:lnTo>
                    <a:pt x="63" y="55"/>
                  </a:lnTo>
                  <a:lnTo>
                    <a:pt x="0" y="38"/>
                  </a:lnTo>
                </a:path>
              </a:pathLst>
            </a:custGeom>
            <a:no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234">
              <a:extLst>
                <a:ext uri="{FF2B5EF4-FFF2-40B4-BE49-F238E27FC236}">
                  <a16:creationId xmlns:a16="http://schemas.microsoft.com/office/drawing/2014/main" id="{F9AFCA30-816D-4659-9E9F-57E64BE04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5025" y="1831975"/>
              <a:ext cx="0" cy="2590800"/>
            </a:xfrm>
            <a:prstGeom prst="line">
              <a:avLst/>
            </a:prstGeom>
            <a:noFill/>
            <a:ln w="3333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35">
              <a:extLst>
                <a:ext uri="{FF2B5EF4-FFF2-40B4-BE49-F238E27FC236}">
                  <a16:creationId xmlns:a16="http://schemas.microsoft.com/office/drawing/2014/main" id="{00DB17F9-BA7B-4E70-8184-F1FD3A30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1546225"/>
              <a:ext cx="236538" cy="390525"/>
            </a:xfrm>
            <a:custGeom>
              <a:avLst/>
              <a:gdLst>
                <a:gd name="T0" fmla="*/ 30 w 59"/>
                <a:gd name="T1" fmla="*/ 79 h 97"/>
                <a:gd name="T2" fmla="*/ 1 w 59"/>
                <a:gd name="T3" fmla="*/ 97 h 97"/>
                <a:gd name="T4" fmla="*/ 0 w 59"/>
                <a:gd name="T5" fmla="*/ 96 h 97"/>
                <a:gd name="T6" fmla="*/ 19 w 59"/>
                <a:gd name="T7" fmla="*/ 49 h 97"/>
                <a:gd name="T8" fmla="*/ 30 w 59"/>
                <a:gd name="T9" fmla="*/ 0 h 97"/>
                <a:gd name="T10" fmla="*/ 40 w 59"/>
                <a:gd name="T11" fmla="*/ 49 h 97"/>
                <a:gd name="T12" fmla="*/ 59 w 59"/>
                <a:gd name="T13" fmla="*/ 96 h 97"/>
                <a:gd name="T14" fmla="*/ 59 w 59"/>
                <a:gd name="T15" fmla="*/ 97 h 97"/>
                <a:gd name="T16" fmla="*/ 30 w 59"/>
                <a:gd name="T1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7">
                  <a:moveTo>
                    <a:pt x="30" y="79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2" y="33"/>
                    <a:pt x="26" y="16"/>
                    <a:pt x="30" y="0"/>
                  </a:cubicBezTo>
                  <a:cubicBezTo>
                    <a:pt x="33" y="16"/>
                    <a:pt x="37" y="33"/>
                    <a:pt x="40" y="49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7"/>
                    <a:pt x="59" y="97"/>
                    <a:pt x="59" y="97"/>
                  </a:cubicBezTo>
                  <a:lnTo>
                    <a:pt x="30" y="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6">
              <a:extLst>
                <a:ext uri="{FF2B5EF4-FFF2-40B4-BE49-F238E27FC236}">
                  <a16:creationId xmlns:a16="http://schemas.microsoft.com/office/drawing/2014/main" id="{EE876C67-10EF-488A-B942-9B6CAE3F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38" y="1390650"/>
              <a:ext cx="200025" cy="260350"/>
            </a:xfrm>
            <a:custGeom>
              <a:avLst/>
              <a:gdLst>
                <a:gd name="T0" fmla="*/ 41 w 50"/>
                <a:gd name="T1" fmla="*/ 65 h 65"/>
                <a:gd name="T2" fmla="*/ 32 w 50"/>
                <a:gd name="T3" fmla="*/ 50 h 65"/>
                <a:gd name="T4" fmla="*/ 25 w 50"/>
                <a:gd name="T5" fmla="*/ 38 h 65"/>
                <a:gd name="T6" fmla="*/ 25 w 50"/>
                <a:gd name="T7" fmla="*/ 38 h 65"/>
                <a:gd name="T8" fmla="*/ 18 w 50"/>
                <a:gd name="T9" fmla="*/ 51 h 65"/>
                <a:gd name="T10" fmla="*/ 10 w 50"/>
                <a:gd name="T11" fmla="*/ 65 h 65"/>
                <a:gd name="T12" fmla="*/ 0 w 50"/>
                <a:gd name="T13" fmla="*/ 65 h 65"/>
                <a:gd name="T14" fmla="*/ 20 w 50"/>
                <a:gd name="T15" fmla="*/ 32 h 65"/>
                <a:gd name="T16" fmla="*/ 1 w 50"/>
                <a:gd name="T17" fmla="*/ 0 h 65"/>
                <a:gd name="T18" fmla="*/ 11 w 50"/>
                <a:gd name="T19" fmla="*/ 0 h 65"/>
                <a:gd name="T20" fmla="*/ 19 w 50"/>
                <a:gd name="T21" fmla="*/ 15 h 65"/>
                <a:gd name="T22" fmla="*/ 25 w 50"/>
                <a:gd name="T23" fmla="*/ 26 h 65"/>
                <a:gd name="T24" fmla="*/ 25 w 50"/>
                <a:gd name="T25" fmla="*/ 26 h 65"/>
                <a:gd name="T26" fmla="*/ 31 w 50"/>
                <a:gd name="T27" fmla="*/ 15 h 65"/>
                <a:gd name="T28" fmla="*/ 40 w 50"/>
                <a:gd name="T29" fmla="*/ 0 h 65"/>
                <a:gd name="T30" fmla="*/ 50 w 50"/>
                <a:gd name="T31" fmla="*/ 0 h 65"/>
                <a:gd name="T32" fmla="*/ 30 w 50"/>
                <a:gd name="T33" fmla="*/ 32 h 65"/>
                <a:gd name="T34" fmla="*/ 50 w 50"/>
                <a:gd name="T35" fmla="*/ 65 h 65"/>
                <a:gd name="T36" fmla="*/ 41 w 50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41" y="65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29" y="45"/>
                    <a:pt x="27" y="41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41"/>
                    <a:pt x="21" y="45"/>
                    <a:pt x="18" y="5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19"/>
                    <a:pt x="23" y="23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2"/>
                    <a:pt x="29" y="19"/>
                    <a:pt x="31" y="1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50" y="65"/>
                    <a:pt x="50" y="65"/>
                    <a:pt x="50" y="65"/>
                  </a:cubicBezTo>
                  <a:lnTo>
                    <a:pt x="41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37">
              <a:extLst>
                <a:ext uri="{FF2B5EF4-FFF2-40B4-BE49-F238E27FC236}">
                  <a16:creationId xmlns:a16="http://schemas.microsoft.com/office/drawing/2014/main" id="{14FE25A3-BCD8-4301-AAD5-1E02A8747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1666875"/>
              <a:ext cx="100013" cy="157163"/>
            </a:xfrm>
            <a:custGeom>
              <a:avLst/>
              <a:gdLst>
                <a:gd name="T0" fmla="*/ 0 w 25"/>
                <a:gd name="T1" fmla="*/ 9 h 39"/>
                <a:gd name="T2" fmla="*/ 0 w 25"/>
                <a:gd name="T3" fmla="*/ 1 h 39"/>
                <a:gd name="T4" fmla="*/ 4 w 25"/>
                <a:gd name="T5" fmla="*/ 1 h 39"/>
                <a:gd name="T6" fmla="*/ 4 w 25"/>
                <a:gd name="T7" fmla="*/ 5 h 39"/>
                <a:gd name="T8" fmla="*/ 4 w 25"/>
                <a:gd name="T9" fmla="*/ 5 h 39"/>
                <a:gd name="T10" fmla="*/ 14 w 25"/>
                <a:gd name="T11" fmla="*/ 0 h 39"/>
                <a:gd name="T12" fmla="*/ 25 w 25"/>
                <a:gd name="T13" fmla="*/ 14 h 39"/>
                <a:gd name="T14" fmla="*/ 13 w 25"/>
                <a:gd name="T15" fmla="*/ 28 h 39"/>
                <a:gd name="T16" fmla="*/ 5 w 25"/>
                <a:gd name="T17" fmla="*/ 24 h 39"/>
                <a:gd name="T18" fmla="*/ 5 w 25"/>
                <a:gd name="T19" fmla="*/ 24 h 39"/>
                <a:gd name="T20" fmla="*/ 5 w 25"/>
                <a:gd name="T21" fmla="*/ 39 h 39"/>
                <a:gd name="T22" fmla="*/ 0 w 25"/>
                <a:gd name="T23" fmla="*/ 39 h 39"/>
                <a:gd name="T24" fmla="*/ 0 w 25"/>
                <a:gd name="T25" fmla="*/ 9 h 39"/>
                <a:gd name="T26" fmla="*/ 5 w 25"/>
                <a:gd name="T27" fmla="*/ 17 h 39"/>
                <a:gd name="T28" fmla="*/ 5 w 25"/>
                <a:gd name="T29" fmla="*/ 19 h 39"/>
                <a:gd name="T30" fmla="*/ 12 w 25"/>
                <a:gd name="T31" fmla="*/ 24 h 39"/>
                <a:gd name="T32" fmla="*/ 20 w 25"/>
                <a:gd name="T33" fmla="*/ 14 h 39"/>
                <a:gd name="T34" fmla="*/ 12 w 25"/>
                <a:gd name="T35" fmla="*/ 4 h 39"/>
                <a:gd name="T36" fmla="*/ 5 w 25"/>
                <a:gd name="T37" fmla="*/ 10 h 39"/>
                <a:gd name="T38" fmla="*/ 5 w 25"/>
                <a:gd name="T39" fmla="*/ 12 h 39"/>
                <a:gd name="T40" fmla="*/ 5 w 25"/>
                <a:gd name="T4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39">
                  <a:moveTo>
                    <a:pt x="0" y="9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25" y="24"/>
                    <a:pt x="19" y="28"/>
                    <a:pt x="13" y="28"/>
                  </a:cubicBezTo>
                  <a:cubicBezTo>
                    <a:pt x="9" y="28"/>
                    <a:pt x="6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9"/>
                  </a:lnTo>
                  <a:close/>
                  <a:moveTo>
                    <a:pt x="5" y="17"/>
                  </a:moveTo>
                  <a:cubicBezTo>
                    <a:pt x="5" y="17"/>
                    <a:pt x="5" y="18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17" y="24"/>
                    <a:pt x="20" y="20"/>
                    <a:pt x="20" y="14"/>
                  </a:cubicBezTo>
                  <a:cubicBezTo>
                    <a:pt x="20" y="9"/>
                    <a:pt x="18" y="4"/>
                    <a:pt x="12" y="4"/>
                  </a:cubicBezTo>
                  <a:cubicBezTo>
                    <a:pt x="9" y="4"/>
                    <a:pt x="6" y="6"/>
                    <a:pt x="5" y="10"/>
                  </a:cubicBezTo>
                  <a:cubicBezTo>
                    <a:pt x="5" y="11"/>
                    <a:pt x="5" y="11"/>
                    <a:pt x="5" y="12"/>
                  </a:cubicBezTo>
                  <a:lnTo>
                    <a:pt x="5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38">
              <a:extLst>
                <a:ext uri="{FF2B5EF4-FFF2-40B4-BE49-F238E27FC236}">
                  <a16:creationId xmlns:a16="http://schemas.microsoft.com/office/drawing/2014/main" id="{A73E703E-9DD1-4F9F-8A0F-132B80D4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3" y="3941763"/>
              <a:ext cx="201613" cy="260350"/>
            </a:xfrm>
            <a:custGeom>
              <a:avLst/>
              <a:gdLst>
                <a:gd name="T0" fmla="*/ 20 w 50"/>
                <a:gd name="T1" fmla="*/ 65 h 65"/>
                <a:gd name="T2" fmla="*/ 20 w 50"/>
                <a:gd name="T3" fmla="*/ 37 h 65"/>
                <a:gd name="T4" fmla="*/ 0 w 50"/>
                <a:gd name="T5" fmla="*/ 0 h 65"/>
                <a:gd name="T6" fmla="*/ 9 w 50"/>
                <a:gd name="T7" fmla="*/ 0 h 65"/>
                <a:gd name="T8" fmla="*/ 18 w 50"/>
                <a:gd name="T9" fmla="*/ 18 h 65"/>
                <a:gd name="T10" fmla="*/ 25 w 50"/>
                <a:gd name="T11" fmla="*/ 31 h 65"/>
                <a:gd name="T12" fmla="*/ 25 w 50"/>
                <a:gd name="T13" fmla="*/ 31 h 65"/>
                <a:gd name="T14" fmla="*/ 31 w 50"/>
                <a:gd name="T15" fmla="*/ 18 h 65"/>
                <a:gd name="T16" fmla="*/ 41 w 50"/>
                <a:gd name="T17" fmla="*/ 0 h 65"/>
                <a:gd name="T18" fmla="*/ 50 w 50"/>
                <a:gd name="T19" fmla="*/ 0 h 65"/>
                <a:gd name="T20" fmla="*/ 29 w 50"/>
                <a:gd name="T21" fmla="*/ 37 h 65"/>
                <a:gd name="T22" fmla="*/ 29 w 50"/>
                <a:gd name="T23" fmla="*/ 65 h 65"/>
                <a:gd name="T24" fmla="*/ 20 w 50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5">
                  <a:moveTo>
                    <a:pt x="20" y="65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1" y="23"/>
                    <a:pt x="23" y="27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27"/>
                    <a:pt x="29" y="23"/>
                    <a:pt x="31" y="1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0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39">
              <a:extLst>
                <a:ext uri="{FF2B5EF4-FFF2-40B4-BE49-F238E27FC236}">
                  <a16:creationId xmlns:a16="http://schemas.microsoft.com/office/drawing/2014/main" id="{7573B7FE-078E-491F-A278-EFD379754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9650" y="4217988"/>
              <a:ext cx="104775" cy="157163"/>
            </a:xfrm>
            <a:custGeom>
              <a:avLst/>
              <a:gdLst>
                <a:gd name="T0" fmla="*/ 0 w 26"/>
                <a:gd name="T1" fmla="*/ 10 h 39"/>
                <a:gd name="T2" fmla="*/ 0 w 26"/>
                <a:gd name="T3" fmla="*/ 1 h 39"/>
                <a:gd name="T4" fmla="*/ 5 w 26"/>
                <a:gd name="T5" fmla="*/ 1 h 39"/>
                <a:gd name="T6" fmla="*/ 5 w 26"/>
                <a:gd name="T7" fmla="*/ 5 h 39"/>
                <a:gd name="T8" fmla="*/ 5 w 26"/>
                <a:gd name="T9" fmla="*/ 5 h 39"/>
                <a:gd name="T10" fmla="*/ 15 w 26"/>
                <a:gd name="T11" fmla="*/ 0 h 39"/>
                <a:gd name="T12" fmla="*/ 26 w 26"/>
                <a:gd name="T13" fmla="*/ 14 h 39"/>
                <a:gd name="T14" fmla="*/ 14 w 26"/>
                <a:gd name="T15" fmla="*/ 28 h 39"/>
                <a:gd name="T16" fmla="*/ 5 w 26"/>
                <a:gd name="T17" fmla="*/ 24 h 39"/>
                <a:gd name="T18" fmla="*/ 5 w 26"/>
                <a:gd name="T19" fmla="*/ 24 h 39"/>
                <a:gd name="T20" fmla="*/ 5 w 26"/>
                <a:gd name="T21" fmla="*/ 39 h 39"/>
                <a:gd name="T22" fmla="*/ 0 w 26"/>
                <a:gd name="T23" fmla="*/ 39 h 39"/>
                <a:gd name="T24" fmla="*/ 0 w 26"/>
                <a:gd name="T25" fmla="*/ 10 h 39"/>
                <a:gd name="T26" fmla="*/ 5 w 26"/>
                <a:gd name="T27" fmla="*/ 17 h 39"/>
                <a:gd name="T28" fmla="*/ 6 w 26"/>
                <a:gd name="T29" fmla="*/ 19 h 39"/>
                <a:gd name="T30" fmla="*/ 13 w 26"/>
                <a:gd name="T31" fmla="*/ 25 h 39"/>
                <a:gd name="T32" fmla="*/ 21 w 26"/>
                <a:gd name="T33" fmla="*/ 14 h 39"/>
                <a:gd name="T34" fmla="*/ 13 w 26"/>
                <a:gd name="T35" fmla="*/ 4 h 39"/>
                <a:gd name="T36" fmla="*/ 6 w 26"/>
                <a:gd name="T37" fmla="*/ 10 h 39"/>
                <a:gd name="T38" fmla="*/ 5 w 26"/>
                <a:gd name="T39" fmla="*/ 12 h 39"/>
                <a:gd name="T40" fmla="*/ 5 w 26"/>
                <a:gd name="T4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9">
                  <a:moveTo>
                    <a:pt x="0" y="10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1" y="0"/>
                    <a:pt x="26" y="6"/>
                    <a:pt x="26" y="14"/>
                  </a:cubicBezTo>
                  <a:cubicBezTo>
                    <a:pt x="26" y="24"/>
                    <a:pt x="20" y="28"/>
                    <a:pt x="14" y="28"/>
                  </a:cubicBezTo>
                  <a:cubicBezTo>
                    <a:pt x="10" y="28"/>
                    <a:pt x="7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10"/>
                  </a:lnTo>
                  <a:close/>
                  <a:moveTo>
                    <a:pt x="5" y="17"/>
                  </a:moveTo>
                  <a:cubicBezTo>
                    <a:pt x="5" y="17"/>
                    <a:pt x="5" y="18"/>
                    <a:pt x="6" y="19"/>
                  </a:cubicBezTo>
                  <a:cubicBezTo>
                    <a:pt x="6" y="22"/>
                    <a:pt x="9" y="25"/>
                    <a:pt x="13" y="25"/>
                  </a:cubicBezTo>
                  <a:cubicBezTo>
                    <a:pt x="18" y="25"/>
                    <a:pt x="21" y="20"/>
                    <a:pt x="21" y="14"/>
                  </a:cubicBezTo>
                  <a:cubicBezTo>
                    <a:pt x="21" y="9"/>
                    <a:pt x="18" y="4"/>
                    <a:pt x="13" y="4"/>
                  </a:cubicBezTo>
                  <a:cubicBezTo>
                    <a:pt x="10" y="4"/>
                    <a:pt x="7" y="6"/>
                    <a:pt x="6" y="10"/>
                  </a:cubicBezTo>
                  <a:cubicBezTo>
                    <a:pt x="6" y="11"/>
                    <a:pt x="5" y="11"/>
                    <a:pt x="5" y="12"/>
                  </a:cubicBezTo>
                  <a:lnTo>
                    <a:pt x="5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13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4171-A96D-4830-B7E8-DD9F57494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orthogonally-mounted capacitance probes monitor the position of the pin relative to bushing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CBE119-3317-485A-BE03-3CBE6C1F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Instrument cont.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8294A86-D523-4EBB-B3A0-7B858B0F81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7412" y="1494504"/>
            <a:ext cx="6373921" cy="4237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70">
            <a:extLst>
              <a:ext uri="{FF2B5EF4-FFF2-40B4-BE49-F238E27FC236}">
                <a16:creationId xmlns:a16="http://schemas.microsoft.com/office/drawing/2014/main" id="{93DB8D88-6396-4BF0-B9D2-DB460334EB84}"/>
              </a:ext>
            </a:extLst>
          </p:cNvPr>
          <p:cNvSpPr>
            <a:spLocks/>
          </p:cNvSpPr>
          <p:nvPr/>
        </p:nvSpPr>
        <p:spPr bwMode="auto">
          <a:xfrm>
            <a:off x="1909762" y="2636838"/>
            <a:ext cx="2427288" cy="2854325"/>
          </a:xfrm>
          <a:custGeom>
            <a:avLst/>
            <a:gdLst>
              <a:gd name="T0" fmla="*/ 1529 w 1529"/>
              <a:gd name="T1" fmla="*/ 958 h 1798"/>
              <a:gd name="T2" fmla="*/ 1520 w 1529"/>
              <a:gd name="T3" fmla="*/ 962 h 1798"/>
              <a:gd name="T4" fmla="*/ 688 w 1529"/>
              <a:gd name="T5" fmla="*/ 1798 h 1798"/>
              <a:gd name="T6" fmla="*/ 649 w 1529"/>
              <a:gd name="T7" fmla="*/ 1569 h 1798"/>
              <a:gd name="T8" fmla="*/ 91 w 1529"/>
              <a:gd name="T9" fmla="*/ 1456 h 1798"/>
              <a:gd name="T10" fmla="*/ 0 w 1529"/>
              <a:gd name="T11" fmla="*/ 836 h 1798"/>
              <a:gd name="T12" fmla="*/ 840 w 1529"/>
              <a:gd name="T13" fmla="*/ 0 h 1798"/>
              <a:gd name="T14" fmla="*/ 1529 w 1529"/>
              <a:gd name="T15" fmla="*/ 95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9" h="1798">
                <a:moveTo>
                  <a:pt x="1529" y="958"/>
                </a:moveTo>
                <a:lnTo>
                  <a:pt x="1520" y="962"/>
                </a:lnTo>
                <a:lnTo>
                  <a:pt x="688" y="1798"/>
                </a:lnTo>
                <a:lnTo>
                  <a:pt x="649" y="1569"/>
                </a:lnTo>
                <a:lnTo>
                  <a:pt x="91" y="1456"/>
                </a:lnTo>
                <a:lnTo>
                  <a:pt x="0" y="836"/>
                </a:lnTo>
                <a:lnTo>
                  <a:pt x="840" y="0"/>
                </a:lnTo>
                <a:lnTo>
                  <a:pt x="1529" y="958"/>
                </a:lnTo>
                <a:close/>
              </a:path>
            </a:pathLst>
          </a:custGeom>
          <a:solidFill>
            <a:srgbClr val="80818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71">
            <a:extLst>
              <a:ext uri="{FF2B5EF4-FFF2-40B4-BE49-F238E27FC236}">
                <a16:creationId xmlns:a16="http://schemas.microsoft.com/office/drawing/2014/main" id="{4914B095-51BD-4DCA-87FA-F4C8CFB59C0E}"/>
              </a:ext>
            </a:extLst>
          </p:cNvPr>
          <p:cNvSpPr>
            <a:spLocks/>
          </p:cNvSpPr>
          <p:nvPr/>
        </p:nvSpPr>
        <p:spPr bwMode="auto">
          <a:xfrm>
            <a:off x="1895475" y="2609850"/>
            <a:ext cx="2454275" cy="2909888"/>
          </a:xfrm>
          <a:custGeom>
            <a:avLst/>
            <a:gdLst>
              <a:gd name="T0" fmla="*/ 1538 w 1546"/>
              <a:gd name="T1" fmla="*/ 975 h 1833"/>
              <a:gd name="T2" fmla="*/ 1529 w 1546"/>
              <a:gd name="T3" fmla="*/ 966 h 1833"/>
              <a:gd name="T4" fmla="*/ 1525 w 1546"/>
              <a:gd name="T5" fmla="*/ 975 h 1833"/>
              <a:gd name="T6" fmla="*/ 702 w 1546"/>
              <a:gd name="T7" fmla="*/ 1794 h 1833"/>
              <a:gd name="T8" fmla="*/ 667 w 1546"/>
              <a:gd name="T9" fmla="*/ 1581 h 1833"/>
              <a:gd name="T10" fmla="*/ 104 w 1546"/>
              <a:gd name="T11" fmla="*/ 1464 h 1833"/>
              <a:gd name="T12" fmla="*/ 17 w 1546"/>
              <a:gd name="T13" fmla="*/ 858 h 1833"/>
              <a:gd name="T14" fmla="*/ 849 w 1546"/>
              <a:gd name="T15" fmla="*/ 30 h 1833"/>
              <a:gd name="T16" fmla="*/ 1529 w 1546"/>
              <a:gd name="T17" fmla="*/ 979 h 1833"/>
              <a:gd name="T18" fmla="*/ 1538 w 1546"/>
              <a:gd name="T19" fmla="*/ 975 h 1833"/>
              <a:gd name="T20" fmla="*/ 1529 w 1546"/>
              <a:gd name="T21" fmla="*/ 966 h 1833"/>
              <a:gd name="T22" fmla="*/ 1538 w 1546"/>
              <a:gd name="T23" fmla="*/ 975 h 1833"/>
              <a:gd name="T24" fmla="*/ 1542 w 1546"/>
              <a:gd name="T25" fmla="*/ 970 h 1833"/>
              <a:gd name="T26" fmla="*/ 849 w 1546"/>
              <a:gd name="T27" fmla="*/ 0 h 1833"/>
              <a:gd name="T28" fmla="*/ 0 w 1546"/>
              <a:gd name="T29" fmla="*/ 853 h 1833"/>
              <a:gd name="T30" fmla="*/ 91 w 1546"/>
              <a:gd name="T31" fmla="*/ 1482 h 1833"/>
              <a:gd name="T32" fmla="*/ 650 w 1546"/>
              <a:gd name="T33" fmla="*/ 1594 h 1833"/>
              <a:gd name="T34" fmla="*/ 693 w 1546"/>
              <a:gd name="T35" fmla="*/ 1833 h 1833"/>
              <a:gd name="T36" fmla="*/ 1538 w 1546"/>
              <a:gd name="T37" fmla="*/ 988 h 1833"/>
              <a:gd name="T38" fmla="*/ 1542 w 1546"/>
              <a:gd name="T39" fmla="*/ 979 h 1833"/>
              <a:gd name="T40" fmla="*/ 1546 w 1546"/>
              <a:gd name="T41" fmla="*/ 975 h 1833"/>
              <a:gd name="T42" fmla="*/ 1542 w 1546"/>
              <a:gd name="T43" fmla="*/ 970 h 1833"/>
              <a:gd name="T44" fmla="*/ 1538 w 1546"/>
              <a:gd name="T45" fmla="*/ 975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6" h="1833">
                <a:moveTo>
                  <a:pt x="1538" y="975"/>
                </a:moveTo>
                <a:lnTo>
                  <a:pt x="1529" y="966"/>
                </a:lnTo>
                <a:lnTo>
                  <a:pt x="1525" y="975"/>
                </a:lnTo>
                <a:lnTo>
                  <a:pt x="702" y="1794"/>
                </a:lnTo>
                <a:lnTo>
                  <a:pt x="667" y="1581"/>
                </a:lnTo>
                <a:lnTo>
                  <a:pt x="104" y="1464"/>
                </a:lnTo>
                <a:lnTo>
                  <a:pt x="17" y="858"/>
                </a:lnTo>
                <a:lnTo>
                  <a:pt x="849" y="30"/>
                </a:lnTo>
                <a:lnTo>
                  <a:pt x="1529" y="979"/>
                </a:lnTo>
                <a:lnTo>
                  <a:pt x="1538" y="975"/>
                </a:lnTo>
                <a:lnTo>
                  <a:pt x="1529" y="966"/>
                </a:lnTo>
                <a:lnTo>
                  <a:pt x="1538" y="975"/>
                </a:lnTo>
                <a:lnTo>
                  <a:pt x="1542" y="970"/>
                </a:lnTo>
                <a:lnTo>
                  <a:pt x="849" y="0"/>
                </a:lnTo>
                <a:lnTo>
                  <a:pt x="0" y="853"/>
                </a:lnTo>
                <a:lnTo>
                  <a:pt x="91" y="1482"/>
                </a:lnTo>
                <a:lnTo>
                  <a:pt x="650" y="1594"/>
                </a:lnTo>
                <a:lnTo>
                  <a:pt x="693" y="1833"/>
                </a:lnTo>
                <a:lnTo>
                  <a:pt x="1538" y="988"/>
                </a:lnTo>
                <a:lnTo>
                  <a:pt x="1542" y="979"/>
                </a:lnTo>
                <a:lnTo>
                  <a:pt x="1546" y="975"/>
                </a:lnTo>
                <a:lnTo>
                  <a:pt x="1542" y="970"/>
                </a:lnTo>
                <a:lnTo>
                  <a:pt x="1538" y="97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72">
            <a:extLst>
              <a:ext uri="{FF2B5EF4-FFF2-40B4-BE49-F238E27FC236}">
                <a16:creationId xmlns:a16="http://schemas.microsoft.com/office/drawing/2014/main" id="{08F16FBE-36E9-489B-8815-5809B75F2139}"/>
              </a:ext>
            </a:extLst>
          </p:cNvPr>
          <p:cNvSpPr>
            <a:spLocks/>
          </p:cNvSpPr>
          <p:nvPr/>
        </p:nvSpPr>
        <p:spPr bwMode="auto">
          <a:xfrm>
            <a:off x="2363787" y="1654175"/>
            <a:ext cx="4784725" cy="3906838"/>
          </a:xfrm>
          <a:custGeom>
            <a:avLst/>
            <a:gdLst>
              <a:gd name="T0" fmla="*/ 555 w 696"/>
              <a:gd name="T1" fmla="*/ 568 h 568"/>
              <a:gd name="T2" fmla="*/ 165 w 696"/>
              <a:gd name="T3" fmla="*/ 430 h 568"/>
              <a:gd name="T4" fmla="*/ 38 w 696"/>
              <a:gd name="T5" fmla="*/ 165 h 568"/>
              <a:gd name="T6" fmla="*/ 303 w 696"/>
              <a:gd name="T7" fmla="*/ 38 h 568"/>
              <a:gd name="T8" fmla="*/ 696 w 696"/>
              <a:gd name="T9" fmla="*/ 177 h 568"/>
              <a:gd name="T10" fmla="*/ 602 w 696"/>
              <a:gd name="T11" fmla="*/ 310 h 568"/>
              <a:gd name="T12" fmla="*/ 613 w 696"/>
              <a:gd name="T13" fmla="*/ 491 h 568"/>
              <a:gd name="T14" fmla="*/ 555 w 696"/>
              <a:gd name="T15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6" h="568">
                <a:moveTo>
                  <a:pt x="555" y="568"/>
                </a:moveTo>
                <a:cubicBezTo>
                  <a:pt x="551" y="566"/>
                  <a:pt x="165" y="430"/>
                  <a:pt x="165" y="430"/>
                </a:cubicBezTo>
                <a:cubicBezTo>
                  <a:pt x="57" y="392"/>
                  <a:pt x="0" y="273"/>
                  <a:pt x="38" y="165"/>
                </a:cubicBezTo>
                <a:cubicBezTo>
                  <a:pt x="76" y="57"/>
                  <a:pt x="195" y="0"/>
                  <a:pt x="303" y="38"/>
                </a:cubicBezTo>
                <a:cubicBezTo>
                  <a:pt x="696" y="177"/>
                  <a:pt x="696" y="177"/>
                  <a:pt x="696" y="177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13" y="491"/>
                  <a:pt x="613" y="491"/>
                  <a:pt x="613" y="491"/>
                </a:cubicBezTo>
                <a:lnTo>
                  <a:pt x="555" y="56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73">
            <a:extLst>
              <a:ext uri="{FF2B5EF4-FFF2-40B4-BE49-F238E27FC236}">
                <a16:creationId xmlns:a16="http://schemas.microsoft.com/office/drawing/2014/main" id="{EA4A19C6-CA97-4D0B-A424-238055CD9060}"/>
              </a:ext>
            </a:extLst>
          </p:cNvPr>
          <p:cNvSpPr>
            <a:spLocks/>
          </p:cNvSpPr>
          <p:nvPr/>
        </p:nvSpPr>
        <p:spPr bwMode="auto">
          <a:xfrm>
            <a:off x="2528887" y="1825625"/>
            <a:ext cx="4640263" cy="3748088"/>
          </a:xfrm>
          <a:custGeom>
            <a:avLst/>
            <a:gdLst>
              <a:gd name="T0" fmla="*/ 531 w 675"/>
              <a:gd name="T1" fmla="*/ 543 h 545"/>
              <a:gd name="T2" fmla="*/ 532 w 675"/>
              <a:gd name="T3" fmla="*/ 541 h 545"/>
              <a:gd name="T4" fmla="*/ 335 w 675"/>
              <a:gd name="T5" fmla="*/ 472 h 545"/>
              <a:gd name="T6" fmla="*/ 142 w 675"/>
              <a:gd name="T7" fmla="*/ 403 h 545"/>
              <a:gd name="T8" fmla="*/ 4 w 675"/>
              <a:gd name="T9" fmla="*/ 209 h 545"/>
              <a:gd name="T10" fmla="*/ 16 w 675"/>
              <a:gd name="T11" fmla="*/ 141 h 545"/>
              <a:gd name="T12" fmla="*/ 210 w 675"/>
              <a:gd name="T13" fmla="*/ 4 h 545"/>
              <a:gd name="T14" fmla="*/ 279 w 675"/>
              <a:gd name="T15" fmla="*/ 15 h 545"/>
              <a:gd name="T16" fmla="*/ 668 w 675"/>
              <a:gd name="T17" fmla="*/ 153 h 545"/>
              <a:gd name="T18" fmla="*/ 576 w 675"/>
              <a:gd name="T19" fmla="*/ 284 h 545"/>
              <a:gd name="T20" fmla="*/ 587 w 675"/>
              <a:gd name="T21" fmla="*/ 465 h 545"/>
              <a:gd name="T22" fmla="*/ 530 w 675"/>
              <a:gd name="T23" fmla="*/ 542 h 545"/>
              <a:gd name="T24" fmla="*/ 531 w 675"/>
              <a:gd name="T25" fmla="*/ 543 h 545"/>
              <a:gd name="T26" fmla="*/ 532 w 675"/>
              <a:gd name="T27" fmla="*/ 541 h 545"/>
              <a:gd name="T28" fmla="*/ 531 w 675"/>
              <a:gd name="T29" fmla="*/ 543 h 545"/>
              <a:gd name="T30" fmla="*/ 533 w 675"/>
              <a:gd name="T31" fmla="*/ 544 h 545"/>
              <a:gd name="T32" fmla="*/ 591 w 675"/>
              <a:gd name="T33" fmla="*/ 467 h 545"/>
              <a:gd name="T34" fmla="*/ 580 w 675"/>
              <a:gd name="T35" fmla="*/ 286 h 545"/>
              <a:gd name="T36" fmla="*/ 675 w 675"/>
              <a:gd name="T37" fmla="*/ 151 h 545"/>
              <a:gd name="T38" fmla="*/ 280 w 675"/>
              <a:gd name="T39" fmla="*/ 12 h 545"/>
              <a:gd name="T40" fmla="*/ 210 w 675"/>
              <a:gd name="T41" fmla="*/ 0 h 545"/>
              <a:gd name="T42" fmla="*/ 12 w 675"/>
              <a:gd name="T43" fmla="*/ 140 h 545"/>
              <a:gd name="T44" fmla="*/ 0 w 675"/>
              <a:gd name="T45" fmla="*/ 209 h 545"/>
              <a:gd name="T46" fmla="*/ 140 w 675"/>
              <a:gd name="T47" fmla="*/ 407 h 545"/>
              <a:gd name="T48" fmla="*/ 531 w 675"/>
              <a:gd name="T49" fmla="*/ 545 h 545"/>
              <a:gd name="T50" fmla="*/ 532 w 675"/>
              <a:gd name="T51" fmla="*/ 545 h 545"/>
              <a:gd name="T52" fmla="*/ 533 w 675"/>
              <a:gd name="T53" fmla="*/ 544 h 545"/>
              <a:gd name="T54" fmla="*/ 531 w 675"/>
              <a:gd name="T55" fmla="*/ 543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5" h="545">
                <a:moveTo>
                  <a:pt x="531" y="543"/>
                </a:moveTo>
                <a:cubicBezTo>
                  <a:pt x="532" y="541"/>
                  <a:pt x="532" y="541"/>
                  <a:pt x="532" y="541"/>
                </a:cubicBezTo>
                <a:cubicBezTo>
                  <a:pt x="530" y="540"/>
                  <a:pt x="432" y="506"/>
                  <a:pt x="335" y="472"/>
                </a:cubicBezTo>
                <a:cubicBezTo>
                  <a:pt x="238" y="437"/>
                  <a:pt x="142" y="403"/>
                  <a:pt x="142" y="403"/>
                </a:cubicBezTo>
                <a:cubicBezTo>
                  <a:pt x="57" y="373"/>
                  <a:pt x="4" y="294"/>
                  <a:pt x="4" y="209"/>
                </a:cubicBezTo>
                <a:cubicBezTo>
                  <a:pt x="4" y="187"/>
                  <a:pt x="8" y="163"/>
                  <a:pt x="16" y="141"/>
                </a:cubicBezTo>
                <a:cubicBezTo>
                  <a:pt x="46" y="56"/>
                  <a:pt x="125" y="4"/>
                  <a:pt x="210" y="4"/>
                </a:cubicBezTo>
                <a:cubicBezTo>
                  <a:pt x="233" y="4"/>
                  <a:pt x="256" y="7"/>
                  <a:pt x="279" y="15"/>
                </a:cubicBezTo>
                <a:cubicBezTo>
                  <a:pt x="668" y="153"/>
                  <a:pt x="668" y="153"/>
                  <a:pt x="668" y="153"/>
                </a:cubicBezTo>
                <a:cubicBezTo>
                  <a:pt x="576" y="284"/>
                  <a:pt x="576" y="284"/>
                  <a:pt x="576" y="284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30" y="542"/>
                  <a:pt x="530" y="542"/>
                  <a:pt x="530" y="542"/>
                </a:cubicBezTo>
                <a:cubicBezTo>
                  <a:pt x="531" y="543"/>
                  <a:pt x="531" y="543"/>
                  <a:pt x="531" y="543"/>
                </a:cubicBezTo>
                <a:cubicBezTo>
                  <a:pt x="532" y="541"/>
                  <a:pt x="532" y="541"/>
                  <a:pt x="532" y="541"/>
                </a:cubicBezTo>
                <a:cubicBezTo>
                  <a:pt x="531" y="543"/>
                  <a:pt x="531" y="543"/>
                  <a:pt x="531" y="543"/>
                </a:cubicBezTo>
                <a:cubicBezTo>
                  <a:pt x="533" y="544"/>
                  <a:pt x="533" y="544"/>
                  <a:pt x="533" y="544"/>
                </a:cubicBezTo>
                <a:cubicBezTo>
                  <a:pt x="591" y="467"/>
                  <a:pt x="591" y="467"/>
                  <a:pt x="591" y="467"/>
                </a:cubicBezTo>
                <a:cubicBezTo>
                  <a:pt x="580" y="286"/>
                  <a:pt x="580" y="286"/>
                  <a:pt x="580" y="286"/>
                </a:cubicBezTo>
                <a:cubicBezTo>
                  <a:pt x="675" y="151"/>
                  <a:pt x="675" y="151"/>
                  <a:pt x="675" y="151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57" y="3"/>
                  <a:pt x="233" y="0"/>
                  <a:pt x="210" y="0"/>
                </a:cubicBezTo>
                <a:cubicBezTo>
                  <a:pt x="124" y="0"/>
                  <a:pt x="43" y="53"/>
                  <a:pt x="12" y="140"/>
                </a:cubicBezTo>
                <a:cubicBezTo>
                  <a:pt x="4" y="163"/>
                  <a:pt x="0" y="186"/>
                  <a:pt x="0" y="209"/>
                </a:cubicBezTo>
                <a:cubicBezTo>
                  <a:pt x="0" y="296"/>
                  <a:pt x="54" y="377"/>
                  <a:pt x="140" y="407"/>
                </a:cubicBezTo>
                <a:cubicBezTo>
                  <a:pt x="140" y="407"/>
                  <a:pt x="526" y="543"/>
                  <a:pt x="531" y="545"/>
                </a:cubicBezTo>
                <a:cubicBezTo>
                  <a:pt x="532" y="545"/>
                  <a:pt x="532" y="545"/>
                  <a:pt x="532" y="545"/>
                </a:cubicBezTo>
                <a:cubicBezTo>
                  <a:pt x="533" y="544"/>
                  <a:pt x="533" y="544"/>
                  <a:pt x="533" y="544"/>
                </a:cubicBezTo>
                <a:lnTo>
                  <a:pt x="531" y="54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74">
            <a:extLst>
              <a:ext uri="{FF2B5EF4-FFF2-40B4-BE49-F238E27FC236}">
                <a16:creationId xmlns:a16="http://schemas.microsoft.com/office/drawing/2014/main" id="{2E8DCAF2-0D2C-4473-8650-6DF1B205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2671763"/>
            <a:ext cx="1176338" cy="1189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75">
            <a:extLst>
              <a:ext uri="{FF2B5EF4-FFF2-40B4-BE49-F238E27FC236}">
                <a16:creationId xmlns:a16="http://schemas.microsoft.com/office/drawing/2014/main" id="{A4A0851C-0C10-4FA5-93DB-7FFDF2AC7FC6}"/>
              </a:ext>
            </a:extLst>
          </p:cNvPr>
          <p:cNvSpPr>
            <a:spLocks/>
          </p:cNvSpPr>
          <p:nvPr/>
        </p:nvSpPr>
        <p:spPr bwMode="auto">
          <a:xfrm>
            <a:off x="3373437" y="2657475"/>
            <a:ext cx="1203325" cy="1217613"/>
          </a:xfrm>
          <a:custGeom>
            <a:avLst/>
            <a:gdLst>
              <a:gd name="T0" fmla="*/ 750 w 758"/>
              <a:gd name="T1" fmla="*/ 758 h 767"/>
              <a:gd name="T2" fmla="*/ 750 w 758"/>
              <a:gd name="T3" fmla="*/ 750 h 767"/>
              <a:gd name="T4" fmla="*/ 18 w 758"/>
              <a:gd name="T5" fmla="*/ 750 h 767"/>
              <a:gd name="T6" fmla="*/ 18 w 758"/>
              <a:gd name="T7" fmla="*/ 18 h 767"/>
              <a:gd name="T8" fmla="*/ 741 w 758"/>
              <a:gd name="T9" fmla="*/ 18 h 767"/>
              <a:gd name="T10" fmla="*/ 741 w 758"/>
              <a:gd name="T11" fmla="*/ 758 h 767"/>
              <a:gd name="T12" fmla="*/ 750 w 758"/>
              <a:gd name="T13" fmla="*/ 758 h 767"/>
              <a:gd name="T14" fmla="*/ 750 w 758"/>
              <a:gd name="T15" fmla="*/ 750 h 767"/>
              <a:gd name="T16" fmla="*/ 750 w 758"/>
              <a:gd name="T17" fmla="*/ 758 h 767"/>
              <a:gd name="T18" fmla="*/ 758 w 758"/>
              <a:gd name="T19" fmla="*/ 758 h 767"/>
              <a:gd name="T20" fmla="*/ 758 w 758"/>
              <a:gd name="T21" fmla="*/ 0 h 767"/>
              <a:gd name="T22" fmla="*/ 0 w 758"/>
              <a:gd name="T23" fmla="*/ 0 h 767"/>
              <a:gd name="T24" fmla="*/ 0 w 758"/>
              <a:gd name="T25" fmla="*/ 767 h 767"/>
              <a:gd name="T26" fmla="*/ 758 w 758"/>
              <a:gd name="T27" fmla="*/ 767 h 767"/>
              <a:gd name="T28" fmla="*/ 758 w 758"/>
              <a:gd name="T29" fmla="*/ 758 h 767"/>
              <a:gd name="T30" fmla="*/ 750 w 758"/>
              <a:gd name="T31" fmla="*/ 758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8" h="767">
                <a:moveTo>
                  <a:pt x="750" y="758"/>
                </a:moveTo>
                <a:lnTo>
                  <a:pt x="750" y="750"/>
                </a:lnTo>
                <a:lnTo>
                  <a:pt x="18" y="750"/>
                </a:lnTo>
                <a:lnTo>
                  <a:pt x="18" y="18"/>
                </a:lnTo>
                <a:lnTo>
                  <a:pt x="741" y="18"/>
                </a:lnTo>
                <a:lnTo>
                  <a:pt x="741" y="758"/>
                </a:lnTo>
                <a:lnTo>
                  <a:pt x="750" y="758"/>
                </a:lnTo>
                <a:lnTo>
                  <a:pt x="750" y="750"/>
                </a:lnTo>
                <a:lnTo>
                  <a:pt x="750" y="758"/>
                </a:lnTo>
                <a:lnTo>
                  <a:pt x="758" y="758"/>
                </a:lnTo>
                <a:lnTo>
                  <a:pt x="758" y="0"/>
                </a:lnTo>
                <a:lnTo>
                  <a:pt x="0" y="0"/>
                </a:lnTo>
                <a:lnTo>
                  <a:pt x="0" y="767"/>
                </a:lnTo>
                <a:lnTo>
                  <a:pt x="758" y="767"/>
                </a:lnTo>
                <a:lnTo>
                  <a:pt x="758" y="758"/>
                </a:lnTo>
                <a:lnTo>
                  <a:pt x="750" y="7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76">
            <a:extLst>
              <a:ext uri="{FF2B5EF4-FFF2-40B4-BE49-F238E27FC236}">
                <a16:creationId xmlns:a16="http://schemas.microsoft.com/office/drawing/2014/main" id="{DF67C79D-F8E4-4234-929C-7C869F0A5CF4}"/>
              </a:ext>
            </a:extLst>
          </p:cNvPr>
          <p:cNvSpPr>
            <a:spLocks noEditPoints="1"/>
          </p:cNvSpPr>
          <p:nvPr/>
        </p:nvSpPr>
        <p:spPr bwMode="auto">
          <a:xfrm>
            <a:off x="3016250" y="2320925"/>
            <a:ext cx="1905000" cy="1905000"/>
          </a:xfrm>
          <a:custGeom>
            <a:avLst/>
            <a:gdLst>
              <a:gd name="T0" fmla="*/ 179 w 277"/>
              <a:gd name="T1" fmla="*/ 23 h 277"/>
              <a:gd name="T2" fmla="*/ 23 w 277"/>
              <a:gd name="T3" fmla="*/ 98 h 277"/>
              <a:gd name="T4" fmla="*/ 97 w 277"/>
              <a:gd name="T5" fmla="*/ 254 h 277"/>
              <a:gd name="T6" fmla="*/ 254 w 277"/>
              <a:gd name="T7" fmla="*/ 179 h 277"/>
              <a:gd name="T8" fmla="*/ 179 w 277"/>
              <a:gd name="T9" fmla="*/ 23 h 277"/>
              <a:gd name="T10" fmla="*/ 186 w 277"/>
              <a:gd name="T11" fmla="*/ 210 h 277"/>
              <a:gd name="T12" fmla="*/ 164 w 277"/>
              <a:gd name="T13" fmla="*/ 221 h 277"/>
              <a:gd name="T14" fmla="*/ 153 w 277"/>
              <a:gd name="T15" fmla="*/ 210 h 277"/>
              <a:gd name="T16" fmla="*/ 114 w 277"/>
              <a:gd name="T17" fmla="*/ 208 h 277"/>
              <a:gd name="T18" fmla="*/ 81 w 277"/>
              <a:gd name="T19" fmla="*/ 185 h 277"/>
              <a:gd name="T20" fmla="*/ 66 w 277"/>
              <a:gd name="T21" fmla="*/ 187 h 277"/>
              <a:gd name="T22" fmla="*/ 56 w 277"/>
              <a:gd name="T23" fmla="*/ 164 h 277"/>
              <a:gd name="T24" fmla="*/ 67 w 277"/>
              <a:gd name="T25" fmla="*/ 154 h 277"/>
              <a:gd name="T26" fmla="*/ 70 w 277"/>
              <a:gd name="T27" fmla="*/ 114 h 277"/>
              <a:gd name="T28" fmla="*/ 92 w 277"/>
              <a:gd name="T29" fmla="*/ 82 h 277"/>
              <a:gd name="T30" fmla="*/ 90 w 277"/>
              <a:gd name="T31" fmla="*/ 67 h 277"/>
              <a:gd name="T32" fmla="*/ 112 w 277"/>
              <a:gd name="T33" fmla="*/ 56 h 277"/>
              <a:gd name="T34" fmla="*/ 123 w 277"/>
              <a:gd name="T35" fmla="*/ 67 h 277"/>
              <a:gd name="T36" fmla="*/ 163 w 277"/>
              <a:gd name="T37" fmla="*/ 69 h 277"/>
              <a:gd name="T38" fmla="*/ 195 w 277"/>
              <a:gd name="T39" fmla="*/ 92 h 277"/>
              <a:gd name="T40" fmla="*/ 210 w 277"/>
              <a:gd name="T41" fmla="*/ 91 h 277"/>
              <a:gd name="T42" fmla="*/ 221 w 277"/>
              <a:gd name="T43" fmla="*/ 113 h 277"/>
              <a:gd name="T44" fmla="*/ 210 w 277"/>
              <a:gd name="T45" fmla="*/ 123 h 277"/>
              <a:gd name="T46" fmla="*/ 207 w 277"/>
              <a:gd name="T47" fmla="*/ 163 h 277"/>
              <a:gd name="T48" fmla="*/ 184 w 277"/>
              <a:gd name="T49" fmla="*/ 195 h 277"/>
              <a:gd name="T50" fmla="*/ 186 w 277"/>
              <a:gd name="T51" fmla="*/ 21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7" h="277">
                <a:moveTo>
                  <a:pt x="179" y="23"/>
                </a:moveTo>
                <a:cubicBezTo>
                  <a:pt x="115" y="0"/>
                  <a:pt x="45" y="34"/>
                  <a:pt x="23" y="98"/>
                </a:cubicBezTo>
                <a:cubicBezTo>
                  <a:pt x="0" y="162"/>
                  <a:pt x="34" y="232"/>
                  <a:pt x="97" y="254"/>
                </a:cubicBezTo>
                <a:cubicBezTo>
                  <a:pt x="161" y="277"/>
                  <a:pt x="232" y="243"/>
                  <a:pt x="254" y="179"/>
                </a:cubicBezTo>
                <a:cubicBezTo>
                  <a:pt x="277" y="115"/>
                  <a:pt x="243" y="45"/>
                  <a:pt x="179" y="23"/>
                </a:cubicBezTo>
                <a:close/>
                <a:moveTo>
                  <a:pt x="186" y="210"/>
                </a:moveTo>
                <a:cubicBezTo>
                  <a:pt x="183" y="220"/>
                  <a:pt x="173" y="224"/>
                  <a:pt x="164" y="221"/>
                </a:cubicBezTo>
                <a:cubicBezTo>
                  <a:pt x="159" y="219"/>
                  <a:pt x="155" y="215"/>
                  <a:pt x="153" y="210"/>
                </a:cubicBezTo>
                <a:cubicBezTo>
                  <a:pt x="141" y="213"/>
                  <a:pt x="127" y="212"/>
                  <a:pt x="114" y="208"/>
                </a:cubicBezTo>
                <a:cubicBezTo>
                  <a:pt x="101" y="203"/>
                  <a:pt x="90" y="195"/>
                  <a:pt x="81" y="185"/>
                </a:cubicBezTo>
                <a:cubicBezTo>
                  <a:pt x="77" y="188"/>
                  <a:pt x="71" y="188"/>
                  <a:pt x="66" y="187"/>
                </a:cubicBezTo>
                <a:cubicBezTo>
                  <a:pt x="57" y="183"/>
                  <a:pt x="52" y="173"/>
                  <a:pt x="56" y="164"/>
                </a:cubicBezTo>
                <a:cubicBezTo>
                  <a:pt x="57" y="159"/>
                  <a:pt x="62" y="155"/>
                  <a:pt x="67" y="154"/>
                </a:cubicBezTo>
                <a:cubicBezTo>
                  <a:pt x="64" y="141"/>
                  <a:pt x="65" y="127"/>
                  <a:pt x="70" y="114"/>
                </a:cubicBezTo>
                <a:cubicBezTo>
                  <a:pt x="74" y="101"/>
                  <a:pt x="82" y="90"/>
                  <a:pt x="92" y="82"/>
                </a:cubicBezTo>
                <a:cubicBezTo>
                  <a:pt x="89" y="78"/>
                  <a:pt x="88" y="72"/>
                  <a:pt x="90" y="67"/>
                </a:cubicBezTo>
                <a:cubicBezTo>
                  <a:pt x="93" y="58"/>
                  <a:pt x="103" y="53"/>
                  <a:pt x="112" y="56"/>
                </a:cubicBezTo>
                <a:cubicBezTo>
                  <a:pt x="117" y="58"/>
                  <a:pt x="121" y="62"/>
                  <a:pt x="123" y="67"/>
                </a:cubicBezTo>
                <a:cubicBezTo>
                  <a:pt x="136" y="64"/>
                  <a:pt x="150" y="65"/>
                  <a:pt x="163" y="69"/>
                </a:cubicBezTo>
                <a:cubicBezTo>
                  <a:pt x="176" y="74"/>
                  <a:pt x="187" y="82"/>
                  <a:pt x="195" y="92"/>
                </a:cubicBezTo>
                <a:cubicBezTo>
                  <a:pt x="199" y="89"/>
                  <a:pt x="205" y="89"/>
                  <a:pt x="210" y="91"/>
                </a:cubicBezTo>
                <a:cubicBezTo>
                  <a:pt x="219" y="94"/>
                  <a:pt x="224" y="104"/>
                  <a:pt x="221" y="113"/>
                </a:cubicBezTo>
                <a:cubicBezTo>
                  <a:pt x="219" y="118"/>
                  <a:pt x="215" y="122"/>
                  <a:pt x="210" y="123"/>
                </a:cubicBezTo>
                <a:cubicBezTo>
                  <a:pt x="212" y="136"/>
                  <a:pt x="212" y="150"/>
                  <a:pt x="207" y="163"/>
                </a:cubicBezTo>
                <a:cubicBezTo>
                  <a:pt x="202" y="176"/>
                  <a:pt x="194" y="187"/>
                  <a:pt x="184" y="195"/>
                </a:cubicBezTo>
                <a:cubicBezTo>
                  <a:pt x="187" y="200"/>
                  <a:pt x="188" y="205"/>
                  <a:pt x="186" y="21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7">
            <a:extLst>
              <a:ext uri="{FF2B5EF4-FFF2-40B4-BE49-F238E27FC236}">
                <a16:creationId xmlns:a16="http://schemas.microsoft.com/office/drawing/2014/main" id="{C74224EC-DC1B-4858-87B3-CFACEF0A8549}"/>
              </a:ext>
            </a:extLst>
          </p:cNvPr>
          <p:cNvSpPr>
            <a:spLocks noEditPoints="1"/>
          </p:cNvSpPr>
          <p:nvPr/>
        </p:nvSpPr>
        <p:spPr bwMode="auto">
          <a:xfrm>
            <a:off x="3105150" y="2417763"/>
            <a:ext cx="1719263" cy="1711325"/>
          </a:xfrm>
          <a:custGeom>
            <a:avLst/>
            <a:gdLst>
              <a:gd name="T0" fmla="*/ 167 w 250"/>
              <a:gd name="T1" fmla="*/ 7 h 249"/>
              <a:gd name="T2" fmla="*/ 8 w 250"/>
              <a:gd name="T3" fmla="*/ 83 h 249"/>
              <a:gd name="T4" fmla="*/ 84 w 250"/>
              <a:gd name="T5" fmla="*/ 242 h 249"/>
              <a:gd name="T6" fmla="*/ 243 w 250"/>
              <a:gd name="T7" fmla="*/ 166 h 249"/>
              <a:gd name="T8" fmla="*/ 167 w 250"/>
              <a:gd name="T9" fmla="*/ 7 h 249"/>
              <a:gd name="T10" fmla="*/ 166 w 250"/>
              <a:gd name="T11" fmla="*/ 11 h 249"/>
              <a:gd name="T12" fmla="*/ 239 w 250"/>
              <a:gd name="T13" fmla="*/ 165 h 249"/>
              <a:gd name="T14" fmla="*/ 85 w 250"/>
              <a:gd name="T15" fmla="*/ 238 h 249"/>
              <a:gd name="T16" fmla="*/ 11 w 250"/>
              <a:gd name="T17" fmla="*/ 84 h 249"/>
              <a:gd name="T18" fmla="*/ 166 w 250"/>
              <a:gd name="T19" fmla="*/ 11 h 249"/>
              <a:gd name="T20" fmla="*/ 173 w 250"/>
              <a:gd name="T21" fmla="*/ 196 h 249"/>
              <a:gd name="T22" fmla="*/ 157 w 250"/>
              <a:gd name="T23" fmla="*/ 206 h 249"/>
              <a:gd name="T24" fmla="*/ 142 w 250"/>
              <a:gd name="T25" fmla="*/ 196 h 249"/>
              <a:gd name="T26" fmla="*/ 140 w 250"/>
              <a:gd name="T27" fmla="*/ 194 h 249"/>
              <a:gd name="T28" fmla="*/ 102 w 250"/>
              <a:gd name="T29" fmla="*/ 192 h 249"/>
              <a:gd name="T30" fmla="*/ 69 w 250"/>
              <a:gd name="T31" fmla="*/ 168 h 249"/>
              <a:gd name="T32" fmla="*/ 59 w 250"/>
              <a:gd name="T33" fmla="*/ 172 h 249"/>
              <a:gd name="T34" fmla="*/ 44 w 250"/>
              <a:gd name="T35" fmla="*/ 156 h 249"/>
              <a:gd name="T36" fmla="*/ 54 w 250"/>
              <a:gd name="T37" fmla="*/ 141 h 249"/>
              <a:gd name="T38" fmla="*/ 56 w 250"/>
              <a:gd name="T39" fmla="*/ 139 h 249"/>
              <a:gd name="T40" fmla="*/ 58 w 250"/>
              <a:gd name="T41" fmla="*/ 101 h 249"/>
              <a:gd name="T42" fmla="*/ 82 w 250"/>
              <a:gd name="T43" fmla="*/ 68 h 249"/>
              <a:gd name="T44" fmla="*/ 78 w 250"/>
              <a:gd name="T45" fmla="*/ 58 h 249"/>
              <a:gd name="T46" fmla="*/ 93 w 250"/>
              <a:gd name="T47" fmla="*/ 43 h 249"/>
              <a:gd name="T48" fmla="*/ 108 w 250"/>
              <a:gd name="T49" fmla="*/ 53 h 249"/>
              <a:gd name="T50" fmla="*/ 110 w 250"/>
              <a:gd name="T51" fmla="*/ 55 h 249"/>
              <a:gd name="T52" fmla="*/ 149 w 250"/>
              <a:gd name="T53" fmla="*/ 57 h 249"/>
              <a:gd name="T54" fmla="*/ 182 w 250"/>
              <a:gd name="T55" fmla="*/ 81 h 249"/>
              <a:gd name="T56" fmla="*/ 191 w 250"/>
              <a:gd name="T57" fmla="*/ 78 h 249"/>
              <a:gd name="T58" fmla="*/ 207 w 250"/>
              <a:gd name="T59" fmla="*/ 93 h 249"/>
              <a:gd name="T60" fmla="*/ 196 w 250"/>
              <a:gd name="T61" fmla="*/ 108 h 249"/>
              <a:gd name="T62" fmla="*/ 195 w 250"/>
              <a:gd name="T63" fmla="*/ 110 h 249"/>
              <a:gd name="T64" fmla="*/ 192 w 250"/>
              <a:gd name="T65" fmla="*/ 148 h 249"/>
              <a:gd name="T66" fmla="*/ 169 w 250"/>
              <a:gd name="T67" fmla="*/ 181 h 249"/>
              <a:gd name="T68" fmla="*/ 172 w 250"/>
              <a:gd name="T69" fmla="*/ 191 h 249"/>
              <a:gd name="T70" fmla="*/ 173 w 250"/>
              <a:gd name="T71" fmla="*/ 196 h 249"/>
              <a:gd name="T72" fmla="*/ 176 w 250"/>
              <a:gd name="T73" fmla="*/ 191 h 249"/>
              <a:gd name="T74" fmla="*/ 171 w 250"/>
              <a:gd name="T75" fmla="*/ 181 h 249"/>
              <a:gd name="T76" fmla="*/ 196 w 250"/>
              <a:gd name="T77" fmla="*/ 149 h 249"/>
              <a:gd name="T78" fmla="*/ 199 w 250"/>
              <a:gd name="T79" fmla="*/ 109 h 249"/>
              <a:gd name="T80" fmla="*/ 198 w 250"/>
              <a:gd name="T81" fmla="*/ 111 h 249"/>
              <a:gd name="T82" fmla="*/ 211 w 250"/>
              <a:gd name="T83" fmla="*/ 93 h 249"/>
              <a:gd name="T84" fmla="*/ 191 w 250"/>
              <a:gd name="T85" fmla="*/ 74 h 249"/>
              <a:gd name="T86" fmla="*/ 182 w 250"/>
              <a:gd name="T87" fmla="*/ 78 h 249"/>
              <a:gd name="T88" fmla="*/ 150 w 250"/>
              <a:gd name="T89" fmla="*/ 53 h 249"/>
              <a:gd name="T90" fmla="*/ 110 w 250"/>
              <a:gd name="T91" fmla="*/ 51 h 249"/>
              <a:gd name="T92" fmla="*/ 112 w 250"/>
              <a:gd name="T93" fmla="*/ 52 h 249"/>
              <a:gd name="T94" fmla="*/ 93 w 250"/>
              <a:gd name="T95" fmla="*/ 39 h 249"/>
              <a:gd name="T96" fmla="*/ 74 w 250"/>
              <a:gd name="T97" fmla="*/ 58 h 249"/>
              <a:gd name="T98" fmla="*/ 79 w 250"/>
              <a:gd name="T99" fmla="*/ 68 h 249"/>
              <a:gd name="T100" fmla="*/ 55 w 250"/>
              <a:gd name="T101" fmla="*/ 100 h 249"/>
              <a:gd name="T102" fmla="*/ 52 w 250"/>
              <a:gd name="T103" fmla="*/ 140 h 249"/>
              <a:gd name="T104" fmla="*/ 53 w 250"/>
              <a:gd name="T105" fmla="*/ 138 h 249"/>
              <a:gd name="T106" fmla="*/ 40 w 250"/>
              <a:gd name="T107" fmla="*/ 156 h 249"/>
              <a:gd name="T108" fmla="*/ 59 w 250"/>
              <a:gd name="T109" fmla="*/ 176 h 249"/>
              <a:gd name="T110" fmla="*/ 68 w 250"/>
              <a:gd name="T111" fmla="*/ 171 h 249"/>
              <a:gd name="T112" fmla="*/ 100 w 250"/>
              <a:gd name="T113" fmla="*/ 196 h 249"/>
              <a:gd name="T114" fmla="*/ 141 w 250"/>
              <a:gd name="T115" fmla="*/ 198 h 249"/>
              <a:gd name="T116" fmla="*/ 138 w 250"/>
              <a:gd name="T117" fmla="*/ 197 h 249"/>
              <a:gd name="T118" fmla="*/ 157 w 250"/>
              <a:gd name="T119" fmla="*/ 210 h 249"/>
              <a:gd name="T120" fmla="*/ 173 w 250"/>
              <a:gd name="T121" fmla="*/ 19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249">
                <a:moveTo>
                  <a:pt x="166" y="9"/>
                </a:moveTo>
                <a:cubicBezTo>
                  <a:pt x="167" y="7"/>
                  <a:pt x="167" y="7"/>
                  <a:pt x="167" y="7"/>
                </a:cubicBezTo>
                <a:cubicBezTo>
                  <a:pt x="153" y="2"/>
                  <a:pt x="139" y="0"/>
                  <a:pt x="125" y="0"/>
                </a:cubicBezTo>
                <a:cubicBezTo>
                  <a:pt x="74" y="0"/>
                  <a:pt x="26" y="32"/>
                  <a:pt x="8" y="83"/>
                </a:cubicBezTo>
                <a:cubicBezTo>
                  <a:pt x="3" y="97"/>
                  <a:pt x="0" y="111"/>
                  <a:pt x="0" y="125"/>
                </a:cubicBezTo>
                <a:cubicBezTo>
                  <a:pt x="0" y="176"/>
                  <a:pt x="33" y="224"/>
                  <a:pt x="84" y="242"/>
                </a:cubicBezTo>
                <a:cubicBezTo>
                  <a:pt x="98" y="247"/>
                  <a:pt x="112" y="249"/>
                  <a:pt x="125" y="249"/>
                </a:cubicBezTo>
                <a:cubicBezTo>
                  <a:pt x="177" y="249"/>
                  <a:pt x="225" y="217"/>
                  <a:pt x="243" y="166"/>
                </a:cubicBezTo>
                <a:cubicBezTo>
                  <a:pt x="248" y="152"/>
                  <a:pt x="250" y="138"/>
                  <a:pt x="250" y="125"/>
                </a:cubicBezTo>
                <a:cubicBezTo>
                  <a:pt x="250" y="73"/>
                  <a:pt x="218" y="25"/>
                  <a:pt x="167" y="7"/>
                </a:cubicBezTo>
                <a:cubicBezTo>
                  <a:pt x="166" y="9"/>
                  <a:pt x="166" y="9"/>
                  <a:pt x="166" y="9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215" y="28"/>
                  <a:pt x="246" y="75"/>
                  <a:pt x="246" y="125"/>
                </a:cubicBezTo>
                <a:cubicBezTo>
                  <a:pt x="246" y="138"/>
                  <a:pt x="244" y="151"/>
                  <a:pt x="239" y="165"/>
                </a:cubicBezTo>
                <a:cubicBezTo>
                  <a:pt x="222" y="214"/>
                  <a:pt x="175" y="245"/>
                  <a:pt x="125" y="245"/>
                </a:cubicBezTo>
                <a:cubicBezTo>
                  <a:pt x="112" y="245"/>
                  <a:pt x="98" y="243"/>
                  <a:pt x="85" y="238"/>
                </a:cubicBezTo>
                <a:cubicBezTo>
                  <a:pt x="36" y="221"/>
                  <a:pt x="4" y="174"/>
                  <a:pt x="4" y="125"/>
                </a:cubicBezTo>
                <a:cubicBezTo>
                  <a:pt x="4" y="111"/>
                  <a:pt x="7" y="98"/>
                  <a:pt x="11" y="84"/>
                </a:cubicBezTo>
                <a:cubicBezTo>
                  <a:pt x="29" y="35"/>
                  <a:pt x="76" y="4"/>
                  <a:pt x="125" y="4"/>
                </a:cubicBezTo>
                <a:cubicBezTo>
                  <a:pt x="139" y="4"/>
                  <a:pt x="152" y="6"/>
                  <a:pt x="166" y="11"/>
                </a:cubicBezTo>
                <a:lnTo>
                  <a:pt x="166" y="9"/>
                </a:lnTo>
                <a:close/>
                <a:moveTo>
                  <a:pt x="173" y="196"/>
                </a:moveTo>
                <a:cubicBezTo>
                  <a:pt x="171" y="196"/>
                  <a:pt x="171" y="196"/>
                  <a:pt x="171" y="196"/>
                </a:cubicBezTo>
                <a:cubicBezTo>
                  <a:pt x="169" y="202"/>
                  <a:pt x="163" y="206"/>
                  <a:pt x="157" y="206"/>
                </a:cubicBezTo>
                <a:cubicBezTo>
                  <a:pt x="155" y="206"/>
                  <a:pt x="153" y="206"/>
                  <a:pt x="152" y="205"/>
                </a:cubicBezTo>
                <a:cubicBezTo>
                  <a:pt x="147" y="204"/>
                  <a:pt x="144" y="200"/>
                  <a:pt x="142" y="196"/>
                </a:cubicBezTo>
                <a:cubicBezTo>
                  <a:pt x="142" y="194"/>
                  <a:pt x="142" y="194"/>
                  <a:pt x="142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35" y="195"/>
                  <a:pt x="130" y="196"/>
                  <a:pt x="125" y="196"/>
                </a:cubicBezTo>
                <a:cubicBezTo>
                  <a:pt x="117" y="196"/>
                  <a:pt x="109" y="195"/>
                  <a:pt x="102" y="192"/>
                </a:cubicBezTo>
                <a:cubicBezTo>
                  <a:pt x="89" y="187"/>
                  <a:pt x="78" y="179"/>
                  <a:pt x="70" y="170"/>
                </a:cubicBezTo>
                <a:cubicBezTo>
                  <a:pt x="69" y="168"/>
                  <a:pt x="69" y="168"/>
                  <a:pt x="69" y="168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5" y="171"/>
                  <a:pt x="62" y="172"/>
                  <a:pt x="59" y="172"/>
                </a:cubicBezTo>
                <a:cubicBezTo>
                  <a:pt x="57" y="172"/>
                  <a:pt x="56" y="171"/>
                  <a:pt x="54" y="171"/>
                </a:cubicBezTo>
                <a:cubicBezTo>
                  <a:pt x="48" y="168"/>
                  <a:pt x="44" y="163"/>
                  <a:pt x="44" y="156"/>
                </a:cubicBezTo>
                <a:cubicBezTo>
                  <a:pt x="44" y="154"/>
                  <a:pt x="44" y="153"/>
                  <a:pt x="44" y="151"/>
                </a:cubicBezTo>
                <a:cubicBezTo>
                  <a:pt x="46" y="146"/>
                  <a:pt x="50" y="143"/>
                  <a:pt x="54" y="14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39"/>
                  <a:pt x="56" y="139"/>
                  <a:pt x="56" y="139"/>
                </a:cubicBezTo>
                <a:cubicBezTo>
                  <a:pt x="55" y="134"/>
                  <a:pt x="54" y="130"/>
                  <a:pt x="54" y="125"/>
                </a:cubicBezTo>
                <a:cubicBezTo>
                  <a:pt x="54" y="117"/>
                  <a:pt x="56" y="109"/>
                  <a:pt x="58" y="101"/>
                </a:cubicBezTo>
                <a:cubicBezTo>
                  <a:pt x="63" y="88"/>
                  <a:pt x="71" y="78"/>
                  <a:pt x="80" y="70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79" y="64"/>
                  <a:pt x="78" y="62"/>
                  <a:pt x="78" y="58"/>
                </a:cubicBezTo>
                <a:cubicBezTo>
                  <a:pt x="78" y="57"/>
                  <a:pt x="78" y="55"/>
                  <a:pt x="79" y="53"/>
                </a:cubicBezTo>
                <a:cubicBezTo>
                  <a:pt x="81" y="47"/>
                  <a:pt x="87" y="43"/>
                  <a:pt x="93" y="43"/>
                </a:cubicBezTo>
                <a:cubicBezTo>
                  <a:pt x="95" y="43"/>
                  <a:pt x="97" y="43"/>
                  <a:pt x="99" y="44"/>
                </a:cubicBezTo>
                <a:cubicBezTo>
                  <a:pt x="103" y="46"/>
                  <a:pt x="107" y="49"/>
                  <a:pt x="108" y="53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5" y="54"/>
                  <a:pt x="120" y="53"/>
                  <a:pt x="126" y="53"/>
                </a:cubicBezTo>
                <a:cubicBezTo>
                  <a:pt x="133" y="53"/>
                  <a:pt x="141" y="54"/>
                  <a:pt x="149" y="57"/>
                </a:cubicBezTo>
                <a:cubicBezTo>
                  <a:pt x="162" y="62"/>
                  <a:pt x="173" y="69"/>
                  <a:pt x="181" y="79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6" y="78"/>
                  <a:pt x="188" y="78"/>
                  <a:pt x="191" y="78"/>
                </a:cubicBezTo>
                <a:cubicBezTo>
                  <a:pt x="193" y="78"/>
                  <a:pt x="195" y="78"/>
                  <a:pt x="196" y="78"/>
                </a:cubicBezTo>
                <a:cubicBezTo>
                  <a:pt x="203" y="81"/>
                  <a:pt x="207" y="87"/>
                  <a:pt x="207" y="93"/>
                </a:cubicBezTo>
                <a:cubicBezTo>
                  <a:pt x="207" y="95"/>
                  <a:pt x="206" y="96"/>
                  <a:pt x="206" y="98"/>
                </a:cubicBezTo>
                <a:cubicBezTo>
                  <a:pt x="204" y="103"/>
                  <a:pt x="201" y="106"/>
                  <a:pt x="196" y="108"/>
                </a:cubicBezTo>
                <a:cubicBezTo>
                  <a:pt x="195" y="108"/>
                  <a:pt x="195" y="108"/>
                  <a:pt x="195" y="108"/>
                </a:cubicBezTo>
                <a:cubicBezTo>
                  <a:pt x="195" y="110"/>
                  <a:pt x="195" y="110"/>
                  <a:pt x="195" y="110"/>
                </a:cubicBezTo>
                <a:cubicBezTo>
                  <a:pt x="196" y="115"/>
                  <a:pt x="196" y="119"/>
                  <a:pt x="196" y="124"/>
                </a:cubicBezTo>
                <a:cubicBezTo>
                  <a:pt x="196" y="132"/>
                  <a:pt x="195" y="140"/>
                  <a:pt x="192" y="148"/>
                </a:cubicBezTo>
                <a:cubicBezTo>
                  <a:pt x="188" y="161"/>
                  <a:pt x="180" y="172"/>
                  <a:pt x="170" y="180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70" y="182"/>
                  <a:pt x="170" y="182"/>
                  <a:pt x="170" y="182"/>
                </a:cubicBezTo>
                <a:cubicBezTo>
                  <a:pt x="171" y="185"/>
                  <a:pt x="172" y="188"/>
                  <a:pt x="172" y="191"/>
                </a:cubicBezTo>
                <a:cubicBezTo>
                  <a:pt x="172" y="192"/>
                  <a:pt x="172" y="194"/>
                  <a:pt x="171" y="196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75" y="197"/>
                  <a:pt x="175" y="197"/>
                  <a:pt x="175" y="197"/>
                </a:cubicBezTo>
                <a:cubicBezTo>
                  <a:pt x="176" y="195"/>
                  <a:pt x="176" y="193"/>
                  <a:pt x="176" y="191"/>
                </a:cubicBezTo>
                <a:cubicBezTo>
                  <a:pt x="176" y="187"/>
                  <a:pt x="175" y="183"/>
                  <a:pt x="173" y="180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83" y="174"/>
                  <a:pt x="191" y="163"/>
                  <a:pt x="196" y="149"/>
                </a:cubicBezTo>
                <a:cubicBezTo>
                  <a:pt x="199" y="141"/>
                  <a:pt x="200" y="133"/>
                  <a:pt x="200" y="124"/>
                </a:cubicBezTo>
                <a:cubicBezTo>
                  <a:pt x="200" y="119"/>
                  <a:pt x="200" y="114"/>
                  <a:pt x="199" y="109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203" y="109"/>
                  <a:pt x="207" y="105"/>
                  <a:pt x="209" y="99"/>
                </a:cubicBezTo>
                <a:cubicBezTo>
                  <a:pt x="210" y="97"/>
                  <a:pt x="211" y="95"/>
                  <a:pt x="211" y="93"/>
                </a:cubicBezTo>
                <a:cubicBezTo>
                  <a:pt x="211" y="85"/>
                  <a:pt x="206" y="77"/>
                  <a:pt x="198" y="75"/>
                </a:cubicBezTo>
                <a:cubicBezTo>
                  <a:pt x="195" y="74"/>
                  <a:pt x="193" y="74"/>
                  <a:pt x="191" y="74"/>
                </a:cubicBezTo>
                <a:cubicBezTo>
                  <a:pt x="188" y="74"/>
                  <a:pt x="184" y="75"/>
                  <a:pt x="181" y="76"/>
                </a:cubicBezTo>
                <a:cubicBezTo>
                  <a:pt x="182" y="78"/>
                  <a:pt x="182" y="78"/>
                  <a:pt x="182" y="78"/>
                </a:cubicBezTo>
                <a:cubicBezTo>
                  <a:pt x="184" y="77"/>
                  <a:pt x="184" y="77"/>
                  <a:pt x="184" y="77"/>
                </a:cubicBezTo>
                <a:cubicBezTo>
                  <a:pt x="175" y="66"/>
                  <a:pt x="164" y="58"/>
                  <a:pt x="150" y="53"/>
                </a:cubicBezTo>
                <a:cubicBezTo>
                  <a:pt x="142" y="50"/>
                  <a:pt x="134" y="49"/>
                  <a:pt x="126" y="49"/>
                </a:cubicBezTo>
                <a:cubicBezTo>
                  <a:pt x="120" y="49"/>
                  <a:pt x="115" y="50"/>
                  <a:pt x="110" y="51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0" y="47"/>
                  <a:pt x="106" y="42"/>
                  <a:pt x="100" y="40"/>
                </a:cubicBezTo>
                <a:cubicBezTo>
                  <a:pt x="98" y="39"/>
                  <a:pt x="96" y="39"/>
                  <a:pt x="93" y="39"/>
                </a:cubicBezTo>
                <a:cubicBezTo>
                  <a:pt x="85" y="39"/>
                  <a:pt x="78" y="44"/>
                  <a:pt x="75" y="52"/>
                </a:cubicBezTo>
                <a:cubicBezTo>
                  <a:pt x="74" y="54"/>
                  <a:pt x="74" y="56"/>
                  <a:pt x="74" y="58"/>
                </a:cubicBezTo>
                <a:cubicBezTo>
                  <a:pt x="74" y="62"/>
                  <a:pt x="75" y="66"/>
                  <a:pt x="77" y="69"/>
                </a:cubicBezTo>
                <a:cubicBezTo>
                  <a:pt x="79" y="68"/>
                  <a:pt x="79" y="68"/>
                  <a:pt x="79" y="68"/>
                </a:cubicBezTo>
                <a:cubicBezTo>
                  <a:pt x="78" y="67"/>
                  <a:pt x="78" y="67"/>
                  <a:pt x="78" y="67"/>
                </a:cubicBezTo>
                <a:cubicBezTo>
                  <a:pt x="67" y="75"/>
                  <a:pt x="59" y="86"/>
                  <a:pt x="55" y="100"/>
                </a:cubicBezTo>
                <a:cubicBezTo>
                  <a:pt x="52" y="108"/>
                  <a:pt x="50" y="116"/>
                  <a:pt x="50" y="125"/>
                </a:cubicBezTo>
                <a:cubicBezTo>
                  <a:pt x="50" y="130"/>
                  <a:pt x="51" y="135"/>
                  <a:pt x="52" y="140"/>
                </a:cubicBezTo>
                <a:cubicBezTo>
                  <a:pt x="54" y="140"/>
                  <a:pt x="54" y="140"/>
                  <a:pt x="54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8" y="139"/>
                  <a:pt x="43" y="144"/>
                  <a:pt x="41" y="150"/>
                </a:cubicBezTo>
                <a:cubicBezTo>
                  <a:pt x="40" y="152"/>
                  <a:pt x="40" y="154"/>
                  <a:pt x="40" y="156"/>
                </a:cubicBezTo>
                <a:cubicBezTo>
                  <a:pt x="40" y="164"/>
                  <a:pt x="45" y="172"/>
                  <a:pt x="53" y="174"/>
                </a:cubicBezTo>
                <a:cubicBezTo>
                  <a:pt x="55" y="175"/>
                  <a:pt x="57" y="176"/>
                  <a:pt x="59" y="176"/>
                </a:cubicBezTo>
                <a:cubicBezTo>
                  <a:pt x="63" y="176"/>
                  <a:pt x="66" y="174"/>
                  <a:pt x="70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7" y="172"/>
                  <a:pt x="67" y="172"/>
                  <a:pt x="67" y="172"/>
                </a:cubicBezTo>
                <a:cubicBezTo>
                  <a:pt x="75" y="183"/>
                  <a:pt x="87" y="191"/>
                  <a:pt x="100" y="196"/>
                </a:cubicBezTo>
                <a:cubicBezTo>
                  <a:pt x="108" y="199"/>
                  <a:pt x="117" y="200"/>
                  <a:pt x="125" y="200"/>
                </a:cubicBezTo>
                <a:cubicBezTo>
                  <a:pt x="130" y="200"/>
                  <a:pt x="136" y="199"/>
                  <a:pt x="141" y="198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0" y="202"/>
                  <a:pt x="144" y="207"/>
                  <a:pt x="150" y="209"/>
                </a:cubicBezTo>
                <a:cubicBezTo>
                  <a:pt x="152" y="210"/>
                  <a:pt x="155" y="210"/>
                  <a:pt x="157" y="210"/>
                </a:cubicBezTo>
                <a:cubicBezTo>
                  <a:pt x="165" y="210"/>
                  <a:pt x="172" y="205"/>
                  <a:pt x="175" y="197"/>
                </a:cubicBezTo>
                <a:lnTo>
                  <a:pt x="173" y="19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78">
            <a:extLst>
              <a:ext uri="{FF2B5EF4-FFF2-40B4-BE49-F238E27FC236}">
                <a16:creationId xmlns:a16="http://schemas.microsoft.com/office/drawing/2014/main" id="{419ADE91-176D-4F29-AF59-893C65DCD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7" y="2781300"/>
            <a:ext cx="942975" cy="942975"/>
          </a:xfrm>
          <a:prstGeom prst="ellipse">
            <a:avLst/>
          </a:prstGeom>
          <a:solidFill>
            <a:srgbClr val="80818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79">
            <a:extLst>
              <a:ext uri="{FF2B5EF4-FFF2-40B4-BE49-F238E27FC236}">
                <a16:creationId xmlns:a16="http://schemas.microsoft.com/office/drawing/2014/main" id="{6D08D037-8573-4DE8-BC6E-FEC78561A236}"/>
              </a:ext>
            </a:extLst>
          </p:cNvPr>
          <p:cNvSpPr>
            <a:spLocks/>
          </p:cNvSpPr>
          <p:nvPr/>
        </p:nvSpPr>
        <p:spPr bwMode="auto">
          <a:xfrm>
            <a:off x="3443287" y="2768600"/>
            <a:ext cx="968375" cy="968375"/>
          </a:xfrm>
          <a:custGeom>
            <a:avLst/>
            <a:gdLst>
              <a:gd name="T0" fmla="*/ 139 w 141"/>
              <a:gd name="T1" fmla="*/ 71 h 141"/>
              <a:gd name="T2" fmla="*/ 137 w 141"/>
              <a:gd name="T3" fmla="*/ 71 h 141"/>
              <a:gd name="T4" fmla="*/ 118 w 141"/>
              <a:gd name="T5" fmla="*/ 118 h 141"/>
              <a:gd name="T6" fmla="*/ 71 w 141"/>
              <a:gd name="T7" fmla="*/ 137 h 141"/>
              <a:gd name="T8" fmla="*/ 24 w 141"/>
              <a:gd name="T9" fmla="*/ 118 h 141"/>
              <a:gd name="T10" fmla="*/ 4 w 141"/>
              <a:gd name="T11" fmla="*/ 71 h 141"/>
              <a:gd name="T12" fmla="*/ 24 w 141"/>
              <a:gd name="T13" fmla="*/ 24 h 141"/>
              <a:gd name="T14" fmla="*/ 71 w 141"/>
              <a:gd name="T15" fmla="*/ 4 h 141"/>
              <a:gd name="T16" fmla="*/ 118 w 141"/>
              <a:gd name="T17" fmla="*/ 24 h 141"/>
              <a:gd name="T18" fmla="*/ 137 w 141"/>
              <a:gd name="T19" fmla="*/ 71 h 141"/>
              <a:gd name="T20" fmla="*/ 139 w 141"/>
              <a:gd name="T21" fmla="*/ 71 h 141"/>
              <a:gd name="T22" fmla="*/ 141 w 141"/>
              <a:gd name="T23" fmla="*/ 71 h 141"/>
              <a:gd name="T24" fmla="*/ 71 w 141"/>
              <a:gd name="T25" fmla="*/ 0 h 141"/>
              <a:gd name="T26" fmla="*/ 0 w 141"/>
              <a:gd name="T27" fmla="*/ 71 h 141"/>
              <a:gd name="T28" fmla="*/ 71 w 141"/>
              <a:gd name="T29" fmla="*/ 141 h 141"/>
              <a:gd name="T30" fmla="*/ 141 w 141"/>
              <a:gd name="T31" fmla="*/ 71 h 141"/>
              <a:gd name="T32" fmla="*/ 139 w 141"/>
              <a:gd name="T33" fmla="*/ 7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1" h="141">
                <a:moveTo>
                  <a:pt x="139" y="71"/>
                </a:moveTo>
                <a:cubicBezTo>
                  <a:pt x="137" y="71"/>
                  <a:pt x="137" y="71"/>
                  <a:pt x="137" y="71"/>
                </a:cubicBezTo>
                <a:cubicBezTo>
                  <a:pt x="137" y="89"/>
                  <a:pt x="130" y="106"/>
                  <a:pt x="118" y="118"/>
                </a:cubicBezTo>
                <a:cubicBezTo>
                  <a:pt x="106" y="130"/>
                  <a:pt x="89" y="137"/>
                  <a:pt x="71" y="137"/>
                </a:cubicBezTo>
                <a:cubicBezTo>
                  <a:pt x="52" y="137"/>
                  <a:pt x="36" y="130"/>
                  <a:pt x="24" y="118"/>
                </a:cubicBezTo>
                <a:cubicBezTo>
                  <a:pt x="12" y="106"/>
                  <a:pt x="4" y="89"/>
                  <a:pt x="4" y="71"/>
                </a:cubicBezTo>
                <a:cubicBezTo>
                  <a:pt x="4" y="52"/>
                  <a:pt x="12" y="36"/>
                  <a:pt x="24" y="24"/>
                </a:cubicBezTo>
                <a:cubicBezTo>
                  <a:pt x="36" y="12"/>
                  <a:pt x="52" y="4"/>
                  <a:pt x="71" y="4"/>
                </a:cubicBezTo>
                <a:cubicBezTo>
                  <a:pt x="89" y="4"/>
                  <a:pt x="106" y="12"/>
                  <a:pt x="118" y="24"/>
                </a:cubicBezTo>
                <a:cubicBezTo>
                  <a:pt x="130" y="36"/>
                  <a:pt x="137" y="52"/>
                  <a:pt x="137" y="71"/>
                </a:cubicBezTo>
                <a:cubicBezTo>
                  <a:pt x="139" y="71"/>
                  <a:pt x="139" y="71"/>
                  <a:pt x="139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10"/>
                  <a:pt x="32" y="141"/>
                  <a:pt x="71" y="141"/>
                </a:cubicBezTo>
                <a:cubicBezTo>
                  <a:pt x="110" y="141"/>
                  <a:pt x="141" y="110"/>
                  <a:pt x="141" y="71"/>
                </a:cubicBezTo>
                <a:lnTo>
                  <a:pt x="139" y="7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80">
            <a:extLst>
              <a:ext uri="{FF2B5EF4-FFF2-40B4-BE49-F238E27FC236}">
                <a16:creationId xmlns:a16="http://schemas.microsoft.com/office/drawing/2014/main" id="{F23AAFC3-4C93-47C1-A144-A3EDE1F6DD4A}"/>
              </a:ext>
            </a:extLst>
          </p:cNvPr>
          <p:cNvSpPr>
            <a:spLocks/>
          </p:cNvSpPr>
          <p:nvPr/>
        </p:nvSpPr>
        <p:spPr bwMode="auto">
          <a:xfrm>
            <a:off x="4041775" y="2052638"/>
            <a:ext cx="473075" cy="749300"/>
          </a:xfrm>
          <a:custGeom>
            <a:avLst/>
            <a:gdLst>
              <a:gd name="T0" fmla="*/ 155 w 298"/>
              <a:gd name="T1" fmla="*/ 472 h 472"/>
              <a:gd name="T2" fmla="*/ 0 w 298"/>
              <a:gd name="T3" fmla="*/ 416 h 472"/>
              <a:gd name="T4" fmla="*/ 147 w 298"/>
              <a:gd name="T5" fmla="*/ 0 h 472"/>
              <a:gd name="T6" fmla="*/ 298 w 298"/>
              <a:gd name="T7" fmla="*/ 56 h 472"/>
              <a:gd name="T8" fmla="*/ 155 w 298"/>
              <a:gd name="T9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72">
                <a:moveTo>
                  <a:pt x="155" y="472"/>
                </a:moveTo>
                <a:lnTo>
                  <a:pt x="0" y="416"/>
                </a:lnTo>
                <a:lnTo>
                  <a:pt x="147" y="0"/>
                </a:lnTo>
                <a:lnTo>
                  <a:pt x="298" y="56"/>
                </a:lnTo>
                <a:lnTo>
                  <a:pt x="155" y="472"/>
                </a:lnTo>
                <a:close/>
              </a:path>
            </a:pathLst>
          </a:custGeom>
          <a:solidFill>
            <a:srgbClr val="BBBD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1">
            <a:extLst>
              <a:ext uri="{FF2B5EF4-FFF2-40B4-BE49-F238E27FC236}">
                <a16:creationId xmlns:a16="http://schemas.microsoft.com/office/drawing/2014/main" id="{3AF7E77E-C7F2-4251-A85F-F8227B769E30}"/>
              </a:ext>
            </a:extLst>
          </p:cNvPr>
          <p:cNvSpPr>
            <a:spLocks/>
          </p:cNvSpPr>
          <p:nvPr/>
        </p:nvSpPr>
        <p:spPr bwMode="auto">
          <a:xfrm>
            <a:off x="4027487" y="2038350"/>
            <a:ext cx="508000" cy="777875"/>
          </a:xfrm>
          <a:custGeom>
            <a:avLst/>
            <a:gdLst>
              <a:gd name="T0" fmla="*/ 164 w 320"/>
              <a:gd name="T1" fmla="*/ 481 h 490"/>
              <a:gd name="T2" fmla="*/ 164 w 320"/>
              <a:gd name="T3" fmla="*/ 473 h 490"/>
              <a:gd name="T4" fmla="*/ 21 w 320"/>
              <a:gd name="T5" fmla="*/ 421 h 490"/>
              <a:gd name="T6" fmla="*/ 160 w 320"/>
              <a:gd name="T7" fmla="*/ 22 h 490"/>
              <a:gd name="T8" fmla="*/ 299 w 320"/>
              <a:gd name="T9" fmla="*/ 70 h 490"/>
              <a:gd name="T10" fmla="*/ 156 w 320"/>
              <a:gd name="T11" fmla="*/ 477 h 490"/>
              <a:gd name="T12" fmla="*/ 164 w 320"/>
              <a:gd name="T13" fmla="*/ 481 h 490"/>
              <a:gd name="T14" fmla="*/ 164 w 320"/>
              <a:gd name="T15" fmla="*/ 473 h 490"/>
              <a:gd name="T16" fmla="*/ 164 w 320"/>
              <a:gd name="T17" fmla="*/ 481 h 490"/>
              <a:gd name="T18" fmla="*/ 169 w 320"/>
              <a:gd name="T19" fmla="*/ 481 h 490"/>
              <a:gd name="T20" fmla="*/ 320 w 320"/>
              <a:gd name="T21" fmla="*/ 57 h 490"/>
              <a:gd name="T22" fmla="*/ 151 w 320"/>
              <a:gd name="T23" fmla="*/ 0 h 490"/>
              <a:gd name="T24" fmla="*/ 0 w 320"/>
              <a:gd name="T25" fmla="*/ 429 h 490"/>
              <a:gd name="T26" fmla="*/ 169 w 320"/>
              <a:gd name="T27" fmla="*/ 490 h 490"/>
              <a:gd name="T28" fmla="*/ 169 w 320"/>
              <a:gd name="T29" fmla="*/ 481 h 490"/>
              <a:gd name="T30" fmla="*/ 164 w 320"/>
              <a:gd name="T31" fmla="*/ 481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0" h="490">
                <a:moveTo>
                  <a:pt x="164" y="481"/>
                </a:moveTo>
                <a:lnTo>
                  <a:pt x="164" y="473"/>
                </a:lnTo>
                <a:lnTo>
                  <a:pt x="21" y="421"/>
                </a:lnTo>
                <a:lnTo>
                  <a:pt x="160" y="22"/>
                </a:lnTo>
                <a:lnTo>
                  <a:pt x="299" y="70"/>
                </a:lnTo>
                <a:lnTo>
                  <a:pt x="156" y="477"/>
                </a:lnTo>
                <a:lnTo>
                  <a:pt x="164" y="481"/>
                </a:lnTo>
                <a:lnTo>
                  <a:pt x="164" y="473"/>
                </a:lnTo>
                <a:lnTo>
                  <a:pt x="164" y="481"/>
                </a:lnTo>
                <a:lnTo>
                  <a:pt x="169" y="481"/>
                </a:lnTo>
                <a:lnTo>
                  <a:pt x="320" y="57"/>
                </a:lnTo>
                <a:lnTo>
                  <a:pt x="151" y="0"/>
                </a:lnTo>
                <a:lnTo>
                  <a:pt x="0" y="429"/>
                </a:lnTo>
                <a:lnTo>
                  <a:pt x="169" y="490"/>
                </a:lnTo>
                <a:lnTo>
                  <a:pt x="169" y="481"/>
                </a:lnTo>
                <a:lnTo>
                  <a:pt x="164" y="48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2">
            <a:extLst>
              <a:ext uri="{FF2B5EF4-FFF2-40B4-BE49-F238E27FC236}">
                <a16:creationId xmlns:a16="http://schemas.microsoft.com/office/drawing/2014/main" id="{7BB41637-DECD-467C-8652-67E353EF7AED}"/>
              </a:ext>
            </a:extLst>
          </p:cNvPr>
          <p:cNvSpPr>
            <a:spLocks/>
          </p:cNvSpPr>
          <p:nvPr/>
        </p:nvSpPr>
        <p:spPr bwMode="auto">
          <a:xfrm>
            <a:off x="4329112" y="1778000"/>
            <a:ext cx="392113" cy="336550"/>
          </a:xfrm>
          <a:custGeom>
            <a:avLst/>
            <a:gdLst>
              <a:gd name="T0" fmla="*/ 18 w 57"/>
              <a:gd name="T1" fmla="*/ 49 h 49"/>
              <a:gd name="T2" fmla="*/ 54 w 57"/>
              <a:gd name="T3" fmla="*/ 24 h 49"/>
              <a:gd name="T4" fmla="*/ 57 w 57"/>
              <a:gd name="T5" fmla="*/ 20 h 49"/>
              <a:gd name="T6" fmla="*/ 53 w 57"/>
              <a:gd name="T7" fmla="*/ 13 h 49"/>
              <a:gd name="T8" fmla="*/ 57 w 57"/>
              <a:gd name="T9" fmla="*/ 7 h 49"/>
              <a:gd name="T10" fmla="*/ 51 w 57"/>
              <a:gd name="T11" fmla="*/ 6 h 49"/>
              <a:gd name="T12" fmla="*/ 0 w 57"/>
              <a:gd name="T13" fmla="*/ 4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49">
                <a:moveTo>
                  <a:pt x="18" y="49"/>
                </a:moveTo>
                <a:cubicBezTo>
                  <a:pt x="24" y="30"/>
                  <a:pt x="40" y="19"/>
                  <a:pt x="54" y="24"/>
                </a:cubicBezTo>
                <a:cubicBezTo>
                  <a:pt x="57" y="20"/>
                  <a:pt x="57" y="20"/>
                  <a:pt x="57" y="20"/>
                </a:cubicBezTo>
                <a:cubicBezTo>
                  <a:pt x="53" y="13"/>
                  <a:pt x="53" y="13"/>
                  <a:pt x="53" y="13"/>
                </a:cubicBezTo>
                <a:cubicBezTo>
                  <a:pt x="57" y="7"/>
                  <a:pt x="57" y="7"/>
                  <a:pt x="57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32" y="0"/>
                  <a:pt x="9" y="16"/>
                  <a:pt x="0" y="43"/>
                </a:cubicBezTo>
              </a:path>
            </a:pathLst>
          </a:custGeom>
          <a:solidFill>
            <a:srgbClr val="BBBD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3">
            <a:extLst>
              <a:ext uri="{FF2B5EF4-FFF2-40B4-BE49-F238E27FC236}">
                <a16:creationId xmlns:a16="http://schemas.microsoft.com/office/drawing/2014/main" id="{82E6A177-CC3E-401D-8AD6-329D82689CC7}"/>
              </a:ext>
            </a:extLst>
          </p:cNvPr>
          <p:cNvSpPr>
            <a:spLocks/>
          </p:cNvSpPr>
          <p:nvPr/>
        </p:nvSpPr>
        <p:spPr bwMode="auto">
          <a:xfrm>
            <a:off x="4316412" y="1798638"/>
            <a:ext cx="433388" cy="322263"/>
          </a:xfrm>
          <a:custGeom>
            <a:avLst/>
            <a:gdLst>
              <a:gd name="T0" fmla="*/ 22 w 63"/>
              <a:gd name="T1" fmla="*/ 47 h 47"/>
              <a:gd name="T2" fmla="*/ 34 w 63"/>
              <a:gd name="T3" fmla="*/ 28 h 47"/>
              <a:gd name="T4" fmla="*/ 50 w 63"/>
              <a:gd name="T5" fmla="*/ 22 h 47"/>
              <a:gd name="T6" fmla="*/ 55 w 63"/>
              <a:gd name="T7" fmla="*/ 23 h 47"/>
              <a:gd name="T8" fmla="*/ 56 w 63"/>
              <a:gd name="T9" fmla="*/ 23 h 47"/>
              <a:gd name="T10" fmla="*/ 62 w 63"/>
              <a:gd name="T11" fmla="*/ 17 h 47"/>
              <a:gd name="T12" fmla="*/ 58 w 63"/>
              <a:gd name="T13" fmla="*/ 10 h 47"/>
              <a:gd name="T14" fmla="*/ 63 w 63"/>
              <a:gd name="T15" fmla="*/ 3 h 47"/>
              <a:gd name="T16" fmla="*/ 54 w 63"/>
              <a:gd name="T17" fmla="*/ 1 h 47"/>
              <a:gd name="T18" fmla="*/ 53 w 63"/>
              <a:gd name="T19" fmla="*/ 3 h 47"/>
              <a:gd name="T20" fmla="*/ 54 w 63"/>
              <a:gd name="T21" fmla="*/ 1 h 47"/>
              <a:gd name="T22" fmla="*/ 45 w 63"/>
              <a:gd name="T23" fmla="*/ 0 h 47"/>
              <a:gd name="T24" fmla="*/ 18 w 63"/>
              <a:gd name="T25" fmla="*/ 11 h 47"/>
              <a:gd name="T26" fmla="*/ 0 w 63"/>
              <a:gd name="T27" fmla="*/ 40 h 47"/>
              <a:gd name="T28" fmla="*/ 3 w 63"/>
              <a:gd name="T29" fmla="*/ 41 h 47"/>
              <a:gd name="T30" fmla="*/ 21 w 63"/>
              <a:gd name="T31" fmla="*/ 14 h 47"/>
              <a:gd name="T32" fmla="*/ 45 w 63"/>
              <a:gd name="T33" fmla="*/ 4 h 47"/>
              <a:gd name="T34" fmla="*/ 53 w 63"/>
              <a:gd name="T35" fmla="*/ 5 h 47"/>
              <a:gd name="T36" fmla="*/ 53 w 63"/>
              <a:gd name="T37" fmla="*/ 5 h 47"/>
              <a:gd name="T38" fmla="*/ 56 w 63"/>
              <a:gd name="T39" fmla="*/ 6 h 47"/>
              <a:gd name="T40" fmla="*/ 54 w 63"/>
              <a:gd name="T41" fmla="*/ 8 h 47"/>
              <a:gd name="T42" fmla="*/ 53 w 63"/>
              <a:gd name="T43" fmla="*/ 10 h 47"/>
              <a:gd name="T44" fmla="*/ 57 w 63"/>
              <a:gd name="T45" fmla="*/ 17 h 47"/>
              <a:gd name="T46" fmla="*/ 54 w 63"/>
              <a:gd name="T47" fmla="*/ 19 h 47"/>
              <a:gd name="T48" fmla="*/ 56 w 63"/>
              <a:gd name="T49" fmla="*/ 21 h 47"/>
              <a:gd name="T50" fmla="*/ 56 w 63"/>
              <a:gd name="T51" fmla="*/ 19 h 47"/>
              <a:gd name="T52" fmla="*/ 50 w 63"/>
              <a:gd name="T53" fmla="*/ 18 h 47"/>
              <a:gd name="T54" fmla="*/ 31 w 63"/>
              <a:gd name="T55" fmla="*/ 25 h 47"/>
              <a:gd name="T56" fmla="*/ 18 w 63"/>
              <a:gd name="T57" fmla="*/ 46 h 47"/>
              <a:gd name="T58" fmla="*/ 22 w 63"/>
              <a:gd name="T5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" h="47">
                <a:moveTo>
                  <a:pt x="22" y="47"/>
                </a:moveTo>
                <a:cubicBezTo>
                  <a:pt x="24" y="39"/>
                  <a:pt x="29" y="33"/>
                  <a:pt x="34" y="28"/>
                </a:cubicBezTo>
                <a:cubicBezTo>
                  <a:pt x="39" y="24"/>
                  <a:pt x="44" y="22"/>
                  <a:pt x="50" y="22"/>
                </a:cubicBezTo>
                <a:cubicBezTo>
                  <a:pt x="51" y="22"/>
                  <a:pt x="53" y="22"/>
                  <a:pt x="55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62" y="17"/>
                  <a:pt x="62" y="17"/>
                  <a:pt x="62" y="17"/>
                </a:cubicBezTo>
                <a:cubicBezTo>
                  <a:pt x="58" y="10"/>
                  <a:pt x="58" y="10"/>
                  <a:pt x="58" y="10"/>
                </a:cubicBezTo>
                <a:cubicBezTo>
                  <a:pt x="63" y="3"/>
                  <a:pt x="63" y="3"/>
                  <a:pt x="63" y="3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3"/>
                  <a:pt x="53" y="3"/>
                  <a:pt x="53" y="3"/>
                </a:cubicBezTo>
                <a:cubicBezTo>
                  <a:pt x="54" y="1"/>
                  <a:pt x="54" y="1"/>
                  <a:pt x="54" y="1"/>
                </a:cubicBezTo>
                <a:cubicBezTo>
                  <a:pt x="51" y="0"/>
                  <a:pt x="48" y="0"/>
                  <a:pt x="45" y="0"/>
                </a:cubicBezTo>
                <a:cubicBezTo>
                  <a:pt x="36" y="0"/>
                  <a:pt x="26" y="4"/>
                  <a:pt x="18" y="11"/>
                </a:cubicBezTo>
                <a:cubicBezTo>
                  <a:pt x="11" y="18"/>
                  <a:pt x="4" y="28"/>
                  <a:pt x="0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7" y="30"/>
                  <a:pt x="14" y="20"/>
                  <a:pt x="21" y="14"/>
                </a:cubicBezTo>
                <a:cubicBezTo>
                  <a:pt x="28" y="7"/>
                  <a:pt x="37" y="4"/>
                  <a:pt x="45" y="4"/>
                </a:cubicBezTo>
                <a:cubicBezTo>
                  <a:pt x="47" y="4"/>
                  <a:pt x="50" y="4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7" y="17"/>
                  <a:pt x="57" y="17"/>
                  <a:pt x="57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9"/>
                  <a:pt x="56" y="19"/>
                  <a:pt x="56" y="19"/>
                </a:cubicBezTo>
                <a:cubicBezTo>
                  <a:pt x="54" y="18"/>
                  <a:pt x="52" y="18"/>
                  <a:pt x="50" y="18"/>
                </a:cubicBezTo>
                <a:cubicBezTo>
                  <a:pt x="43" y="18"/>
                  <a:pt x="37" y="21"/>
                  <a:pt x="31" y="25"/>
                </a:cubicBezTo>
                <a:cubicBezTo>
                  <a:pt x="26" y="30"/>
                  <a:pt x="21" y="37"/>
                  <a:pt x="18" y="46"/>
                </a:cubicBezTo>
                <a:lnTo>
                  <a:pt x="22" y="4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84">
            <a:extLst>
              <a:ext uri="{FF2B5EF4-FFF2-40B4-BE49-F238E27FC236}">
                <a16:creationId xmlns:a16="http://schemas.microsoft.com/office/drawing/2014/main" id="{E5925540-FDD2-4D35-AE2F-894453BCAF9F}"/>
              </a:ext>
            </a:extLst>
          </p:cNvPr>
          <p:cNvSpPr>
            <a:spLocks/>
          </p:cNvSpPr>
          <p:nvPr/>
        </p:nvSpPr>
        <p:spPr bwMode="auto">
          <a:xfrm>
            <a:off x="4467225" y="3303588"/>
            <a:ext cx="742950" cy="474663"/>
          </a:xfrm>
          <a:custGeom>
            <a:avLst/>
            <a:gdLst>
              <a:gd name="T0" fmla="*/ 52 w 468"/>
              <a:gd name="T1" fmla="*/ 0 h 299"/>
              <a:gd name="T2" fmla="*/ 0 w 468"/>
              <a:gd name="T3" fmla="*/ 152 h 299"/>
              <a:gd name="T4" fmla="*/ 416 w 468"/>
              <a:gd name="T5" fmla="*/ 299 h 299"/>
              <a:gd name="T6" fmla="*/ 468 w 468"/>
              <a:gd name="T7" fmla="*/ 148 h 299"/>
              <a:gd name="T8" fmla="*/ 52 w 468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299">
                <a:moveTo>
                  <a:pt x="52" y="0"/>
                </a:moveTo>
                <a:lnTo>
                  <a:pt x="0" y="152"/>
                </a:lnTo>
                <a:lnTo>
                  <a:pt x="416" y="299"/>
                </a:lnTo>
                <a:lnTo>
                  <a:pt x="468" y="148"/>
                </a:lnTo>
                <a:lnTo>
                  <a:pt x="52" y="0"/>
                </a:lnTo>
                <a:close/>
              </a:path>
            </a:pathLst>
          </a:custGeom>
          <a:solidFill>
            <a:srgbClr val="BBBD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5">
            <a:extLst>
              <a:ext uri="{FF2B5EF4-FFF2-40B4-BE49-F238E27FC236}">
                <a16:creationId xmlns:a16="http://schemas.microsoft.com/office/drawing/2014/main" id="{6ED4795A-9E4C-4184-8789-C9F3AAB88A76}"/>
              </a:ext>
            </a:extLst>
          </p:cNvPr>
          <p:cNvSpPr>
            <a:spLocks/>
          </p:cNvSpPr>
          <p:nvPr/>
        </p:nvSpPr>
        <p:spPr bwMode="auto">
          <a:xfrm>
            <a:off x="4446587" y="3282950"/>
            <a:ext cx="784225" cy="515938"/>
          </a:xfrm>
          <a:custGeom>
            <a:avLst/>
            <a:gdLst>
              <a:gd name="T0" fmla="*/ 65 w 494"/>
              <a:gd name="T1" fmla="*/ 13 h 325"/>
              <a:gd name="T2" fmla="*/ 56 w 494"/>
              <a:gd name="T3" fmla="*/ 9 h 325"/>
              <a:gd name="T4" fmla="*/ 0 w 494"/>
              <a:gd name="T5" fmla="*/ 169 h 325"/>
              <a:gd name="T6" fmla="*/ 433 w 494"/>
              <a:gd name="T7" fmla="*/ 325 h 325"/>
              <a:gd name="T8" fmla="*/ 494 w 494"/>
              <a:gd name="T9" fmla="*/ 152 h 325"/>
              <a:gd name="T10" fmla="*/ 61 w 494"/>
              <a:gd name="T11" fmla="*/ 0 h 325"/>
              <a:gd name="T12" fmla="*/ 56 w 494"/>
              <a:gd name="T13" fmla="*/ 9 h 325"/>
              <a:gd name="T14" fmla="*/ 65 w 494"/>
              <a:gd name="T15" fmla="*/ 13 h 325"/>
              <a:gd name="T16" fmla="*/ 65 w 494"/>
              <a:gd name="T17" fmla="*/ 22 h 325"/>
              <a:gd name="T18" fmla="*/ 472 w 494"/>
              <a:gd name="T19" fmla="*/ 165 h 325"/>
              <a:gd name="T20" fmla="*/ 420 w 494"/>
              <a:gd name="T21" fmla="*/ 304 h 325"/>
              <a:gd name="T22" fmla="*/ 22 w 494"/>
              <a:gd name="T23" fmla="*/ 161 h 325"/>
              <a:gd name="T24" fmla="*/ 74 w 494"/>
              <a:gd name="T25" fmla="*/ 13 h 325"/>
              <a:gd name="T26" fmla="*/ 65 w 494"/>
              <a:gd name="T27" fmla="*/ 13 h 325"/>
              <a:gd name="T28" fmla="*/ 65 w 494"/>
              <a:gd name="T29" fmla="*/ 22 h 325"/>
              <a:gd name="T30" fmla="*/ 65 w 494"/>
              <a:gd name="T31" fmla="*/ 1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4" h="325">
                <a:moveTo>
                  <a:pt x="65" y="13"/>
                </a:moveTo>
                <a:lnTo>
                  <a:pt x="56" y="9"/>
                </a:lnTo>
                <a:lnTo>
                  <a:pt x="0" y="169"/>
                </a:lnTo>
                <a:lnTo>
                  <a:pt x="433" y="325"/>
                </a:lnTo>
                <a:lnTo>
                  <a:pt x="494" y="152"/>
                </a:lnTo>
                <a:lnTo>
                  <a:pt x="61" y="0"/>
                </a:lnTo>
                <a:lnTo>
                  <a:pt x="56" y="9"/>
                </a:lnTo>
                <a:lnTo>
                  <a:pt x="65" y="13"/>
                </a:lnTo>
                <a:lnTo>
                  <a:pt x="65" y="22"/>
                </a:lnTo>
                <a:lnTo>
                  <a:pt x="472" y="165"/>
                </a:lnTo>
                <a:lnTo>
                  <a:pt x="420" y="304"/>
                </a:lnTo>
                <a:lnTo>
                  <a:pt x="22" y="161"/>
                </a:lnTo>
                <a:lnTo>
                  <a:pt x="74" y="13"/>
                </a:lnTo>
                <a:lnTo>
                  <a:pt x="65" y="13"/>
                </a:lnTo>
                <a:lnTo>
                  <a:pt x="65" y="22"/>
                </a:lnTo>
                <a:lnTo>
                  <a:pt x="65" y="13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6">
            <a:extLst>
              <a:ext uri="{FF2B5EF4-FFF2-40B4-BE49-F238E27FC236}">
                <a16:creationId xmlns:a16="http://schemas.microsoft.com/office/drawing/2014/main" id="{12B351D6-BDAC-4BF8-8320-4FC70B4A1C5B}"/>
              </a:ext>
            </a:extLst>
          </p:cNvPr>
          <p:cNvSpPr>
            <a:spLocks/>
          </p:cNvSpPr>
          <p:nvPr/>
        </p:nvSpPr>
        <p:spPr bwMode="auto">
          <a:xfrm>
            <a:off x="5141912" y="3517900"/>
            <a:ext cx="439738" cy="274638"/>
          </a:xfrm>
          <a:custGeom>
            <a:avLst/>
            <a:gdLst>
              <a:gd name="T0" fmla="*/ 7 w 64"/>
              <a:gd name="T1" fmla="*/ 12 h 40"/>
              <a:gd name="T2" fmla="*/ 49 w 64"/>
              <a:gd name="T3" fmla="*/ 0 h 40"/>
              <a:gd name="T4" fmla="*/ 54 w 64"/>
              <a:gd name="T5" fmla="*/ 0 h 40"/>
              <a:gd name="T6" fmla="*/ 57 w 64"/>
              <a:gd name="T7" fmla="*/ 8 h 40"/>
              <a:gd name="T8" fmla="*/ 64 w 64"/>
              <a:gd name="T9" fmla="*/ 8 h 40"/>
              <a:gd name="T10" fmla="*/ 61 w 64"/>
              <a:gd name="T11" fmla="*/ 13 h 40"/>
              <a:gd name="T12" fmla="*/ 0 w 64"/>
              <a:gd name="T13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0">
                <a:moveTo>
                  <a:pt x="7" y="12"/>
                </a:moveTo>
                <a:cubicBezTo>
                  <a:pt x="26" y="19"/>
                  <a:pt x="45" y="14"/>
                  <a:pt x="4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1" y="13"/>
                  <a:pt x="61" y="13"/>
                  <a:pt x="61" y="13"/>
                </a:cubicBezTo>
                <a:cubicBezTo>
                  <a:pt x="55" y="32"/>
                  <a:pt x="27" y="40"/>
                  <a:pt x="0" y="30"/>
                </a:cubicBezTo>
              </a:path>
            </a:pathLst>
          </a:custGeom>
          <a:solidFill>
            <a:srgbClr val="BBBD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7">
            <a:extLst>
              <a:ext uri="{FF2B5EF4-FFF2-40B4-BE49-F238E27FC236}">
                <a16:creationId xmlns:a16="http://schemas.microsoft.com/office/drawing/2014/main" id="{CF4C5CB5-E546-4924-8D21-CB0FBC110EA2}"/>
              </a:ext>
            </a:extLst>
          </p:cNvPr>
          <p:cNvSpPr>
            <a:spLocks/>
          </p:cNvSpPr>
          <p:nvPr/>
        </p:nvSpPr>
        <p:spPr bwMode="auto">
          <a:xfrm>
            <a:off x="5133975" y="3503613"/>
            <a:ext cx="474663" cy="261938"/>
          </a:xfrm>
          <a:custGeom>
            <a:avLst/>
            <a:gdLst>
              <a:gd name="T0" fmla="*/ 7 w 69"/>
              <a:gd name="T1" fmla="*/ 16 h 38"/>
              <a:gd name="T2" fmla="*/ 24 w 69"/>
              <a:gd name="T3" fmla="*/ 19 h 38"/>
              <a:gd name="T4" fmla="*/ 42 w 69"/>
              <a:gd name="T5" fmla="*/ 15 h 38"/>
              <a:gd name="T6" fmla="*/ 52 w 69"/>
              <a:gd name="T7" fmla="*/ 3 h 38"/>
              <a:gd name="T8" fmla="*/ 50 w 69"/>
              <a:gd name="T9" fmla="*/ 2 h 38"/>
              <a:gd name="T10" fmla="*/ 50 w 69"/>
              <a:gd name="T11" fmla="*/ 4 h 38"/>
              <a:gd name="T12" fmla="*/ 54 w 69"/>
              <a:gd name="T13" fmla="*/ 4 h 38"/>
              <a:gd name="T14" fmla="*/ 57 w 69"/>
              <a:gd name="T15" fmla="*/ 12 h 38"/>
              <a:gd name="T16" fmla="*/ 62 w 69"/>
              <a:gd name="T17" fmla="*/ 12 h 38"/>
              <a:gd name="T18" fmla="*/ 61 w 69"/>
              <a:gd name="T19" fmla="*/ 14 h 38"/>
              <a:gd name="T20" fmla="*/ 60 w 69"/>
              <a:gd name="T21" fmla="*/ 14 h 38"/>
              <a:gd name="T22" fmla="*/ 60 w 69"/>
              <a:gd name="T23" fmla="*/ 14 h 38"/>
              <a:gd name="T24" fmla="*/ 47 w 69"/>
              <a:gd name="T25" fmla="*/ 29 h 38"/>
              <a:gd name="T26" fmla="*/ 24 w 69"/>
              <a:gd name="T27" fmla="*/ 34 h 38"/>
              <a:gd name="T28" fmla="*/ 2 w 69"/>
              <a:gd name="T29" fmla="*/ 30 h 38"/>
              <a:gd name="T30" fmla="*/ 0 w 69"/>
              <a:gd name="T31" fmla="*/ 34 h 38"/>
              <a:gd name="T32" fmla="*/ 24 w 69"/>
              <a:gd name="T33" fmla="*/ 38 h 38"/>
              <a:gd name="T34" fmla="*/ 49 w 69"/>
              <a:gd name="T35" fmla="*/ 32 h 38"/>
              <a:gd name="T36" fmla="*/ 64 w 69"/>
              <a:gd name="T37" fmla="*/ 16 h 38"/>
              <a:gd name="T38" fmla="*/ 62 w 69"/>
              <a:gd name="T39" fmla="*/ 15 h 38"/>
              <a:gd name="T40" fmla="*/ 64 w 69"/>
              <a:gd name="T41" fmla="*/ 16 h 38"/>
              <a:gd name="T42" fmla="*/ 69 w 69"/>
              <a:gd name="T43" fmla="*/ 8 h 38"/>
              <a:gd name="T44" fmla="*/ 60 w 69"/>
              <a:gd name="T45" fmla="*/ 8 h 38"/>
              <a:gd name="T46" fmla="*/ 57 w 69"/>
              <a:gd name="T47" fmla="*/ 0 h 38"/>
              <a:gd name="T48" fmla="*/ 49 w 69"/>
              <a:gd name="T49" fmla="*/ 1 h 38"/>
              <a:gd name="T50" fmla="*/ 48 w 69"/>
              <a:gd name="T51" fmla="*/ 2 h 38"/>
              <a:gd name="T52" fmla="*/ 40 w 69"/>
              <a:gd name="T53" fmla="*/ 11 h 38"/>
              <a:gd name="T54" fmla="*/ 24 w 69"/>
              <a:gd name="T55" fmla="*/ 15 h 38"/>
              <a:gd name="T56" fmla="*/ 8 w 69"/>
              <a:gd name="T57" fmla="*/ 12 h 38"/>
              <a:gd name="T58" fmla="*/ 7 w 69"/>
              <a:gd name="T59" fmla="*/ 1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" h="38">
                <a:moveTo>
                  <a:pt x="7" y="16"/>
                </a:moveTo>
                <a:cubicBezTo>
                  <a:pt x="13" y="18"/>
                  <a:pt x="19" y="19"/>
                  <a:pt x="24" y="19"/>
                </a:cubicBezTo>
                <a:cubicBezTo>
                  <a:pt x="31" y="19"/>
                  <a:pt x="37" y="18"/>
                  <a:pt x="42" y="15"/>
                </a:cubicBezTo>
                <a:cubicBezTo>
                  <a:pt x="46" y="12"/>
                  <a:pt x="50" y="8"/>
                  <a:pt x="52" y="3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7" y="12"/>
                  <a:pt x="57" y="12"/>
                  <a:pt x="57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58" y="21"/>
                  <a:pt x="54" y="25"/>
                  <a:pt x="47" y="29"/>
                </a:cubicBezTo>
                <a:cubicBezTo>
                  <a:pt x="41" y="32"/>
                  <a:pt x="33" y="34"/>
                  <a:pt x="24" y="34"/>
                </a:cubicBezTo>
                <a:cubicBezTo>
                  <a:pt x="17" y="34"/>
                  <a:pt x="9" y="33"/>
                  <a:pt x="2" y="30"/>
                </a:cubicBezTo>
                <a:cubicBezTo>
                  <a:pt x="0" y="34"/>
                  <a:pt x="0" y="34"/>
                  <a:pt x="0" y="34"/>
                </a:cubicBezTo>
                <a:cubicBezTo>
                  <a:pt x="8" y="37"/>
                  <a:pt x="17" y="38"/>
                  <a:pt x="24" y="38"/>
                </a:cubicBezTo>
                <a:cubicBezTo>
                  <a:pt x="34" y="38"/>
                  <a:pt x="42" y="36"/>
                  <a:pt x="49" y="32"/>
                </a:cubicBezTo>
                <a:cubicBezTo>
                  <a:pt x="56" y="29"/>
                  <a:pt x="62" y="23"/>
                  <a:pt x="64" y="16"/>
                </a:cubicBezTo>
                <a:cubicBezTo>
                  <a:pt x="62" y="15"/>
                  <a:pt x="62" y="15"/>
                  <a:pt x="62" y="15"/>
                </a:cubicBezTo>
                <a:cubicBezTo>
                  <a:pt x="64" y="16"/>
                  <a:pt x="64" y="16"/>
                  <a:pt x="64" y="16"/>
                </a:cubicBezTo>
                <a:cubicBezTo>
                  <a:pt x="69" y="8"/>
                  <a:pt x="69" y="8"/>
                  <a:pt x="69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7" y="0"/>
                  <a:pt x="57" y="0"/>
                  <a:pt x="57" y="0"/>
                </a:cubicBezTo>
                <a:cubicBezTo>
                  <a:pt x="49" y="1"/>
                  <a:pt x="49" y="1"/>
                  <a:pt x="49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6"/>
                  <a:pt x="44" y="9"/>
                  <a:pt x="40" y="11"/>
                </a:cubicBezTo>
                <a:cubicBezTo>
                  <a:pt x="35" y="14"/>
                  <a:pt x="30" y="15"/>
                  <a:pt x="24" y="15"/>
                </a:cubicBezTo>
                <a:cubicBezTo>
                  <a:pt x="19" y="15"/>
                  <a:pt x="14" y="14"/>
                  <a:pt x="8" y="12"/>
                </a:cubicBezTo>
                <a:lnTo>
                  <a:pt x="7" y="1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8">
            <a:extLst>
              <a:ext uri="{FF2B5EF4-FFF2-40B4-BE49-F238E27FC236}">
                <a16:creationId xmlns:a16="http://schemas.microsoft.com/office/drawing/2014/main" id="{E4353745-A139-480B-A0C0-8B02C46A9367}"/>
              </a:ext>
            </a:extLst>
          </p:cNvPr>
          <p:cNvSpPr>
            <a:spLocks noEditPoints="1"/>
          </p:cNvSpPr>
          <p:nvPr/>
        </p:nvSpPr>
        <p:spPr bwMode="auto">
          <a:xfrm>
            <a:off x="4316412" y="4611688"/>
            <a:ext cx="103188" cy="165100"/>
          </a:xfrm>
          <a:custGeom>
            <a:avLst/>
            <a:gdLst>
              <a:gd name="T0" fmla="*/ 0 w 15"/>
              <a:gd name="T1" fmla="*/ 0 h 24"/>
              <a:gd name="T2" fmla="*/ 6 w 15"/>
              <a:gd name="T3" fmla="*/ 0 h 24"/>
              <a:gd name="T4" fmla="*/ 13 w 15"/>
              <a:gd name="T5" fmla="*/ 2 h 24"/>
              <a:gd name="T6" fmla="*/ 15 w 15"/>
              <a:gd name="T7" fmla="*/ 7 h 24"/>
              <a:gd name="T8" fmla="*/ 13 w 15"/>
              <a:gd name="T9" fmla="*/ 12 h 24"/>
              <a:gd name="T10" fmla="*/ 6 w 15"/>
              <a:gd name="T11" fmla="*/ 15 h 24"/>
              <a:gd name="T12" fmla="*/ 3 w 15"/>
              <a:gd name="T13" fmla="*/ 14 h 24"/>
              <a:gd name="T14" fmla="*/ 3 w 15"/>
              <a:gd name="T15" fmla="*/ 24 h 24"/>
              <a:gd name="T16" fmla="*/ 0 w 15"/>
              <a:gd name="T17" fmla="*/ 24 h 24"/>
              <a:gd name="T18" fmla="*/ 0 w 15"/>
              <a:gd name="T19" fmla="*/ 0 h 24"/>
              <a:gd name="T20" fmla="*/ 3 w 15"/>
              <a:gd name="T21" fmla="*/ 12 h 24"/>
              <a:gd name="T22" fmla="*/ 6 w 15"/>
              <a:gd name="T23" fmla="*/ 12 h 24"/>
              <a:gd name="T24" fmla="*/ 12 w 15"/>
              <a:gd name="T25" fmla="*/ 7 h 24"/>
              <a:gd name="T26" fmla="*/ 6 w 15"/>
              <a:gd name="T27" fmla="*/ 2 h 24"/>
              <a:gd name="T28" fmla="*/ 3 w 15"/>
              <a:gd name="T29" fmla="*/ 2 h 24"/>
              <a:gd name="T30" fmla="*/ 3 w 15"/>
              <a:gd name="T31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2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9" y="0"/>
                  <a:pt x="12" y="0"/>
                  <a:pt x="13" y="2"/>
                </a:cubicBezTo>
                <a:cubicBezTo>
                  <a:pt x="14" y="3"/>
                  <a:pt x="15" y="5"/>
                  <a:pt x="15" y="7"/>
                </a:cubicBezTo>
                <a:cubicBezTo>
                  <a:pt x="15" y="9"/>
                  <a:pt x="14" y="11"/>
                  <a:pt x="13" y="12"/>
                </a:cubicBezTo>
                <a:cubicBezTo>
                  <a:pt x="12" y="14"/>
                  <a:pt x="9" y="15"/>
                  <a:pt x="6" y="15"/>
                </a:cubicBezTo>
                <a:cubicBezTo>
                  <a:pt x="5" y="15"/>
                  <a:pt x="4" y="15"/>
                  <a:pt x="3" y="14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4"/>
                  <a:pt x="0" y="24"/>
                  <a:pt x="0" y="24"/>
                </a:cubicBezTo>
                <a:lnTo>
                  <a:pt x="0" y="0"/>
                </a:lnTo>
                <a:close/>
                <a:moveTo>
                  <a:pt x="3" y="12"/>
                </a:moveTo>
                <a:cubicBezTo>
                  <a:pt x="4" y="12"/>
                  <a:pt x="5" y="12"/>
                  <a:pt x="6" y="12"/>
                </a:cubicBezTo>
                <a:cubicBezTo>
                  <a:pt x="10" y="12"/>
                  <a:pt x="12" y="10"/>
                  <a:pt x="12" y="7"/>
                </a:cubicBezTo>
                <a:cubicBezTo>
                  <a:pt x="12" y="4"/>
                  <a:pt x="10" y="2"/>
                  <a:pt x="6" y="2"/>
                </a:cubicBezTo>
                <a:cubicBezTo>
                  <a:pt x="5" y="2"/>
                  <a:pt x="4" y="2"/>
                  <a:pt x="3" y="2"/>
                </a:cubicBezTo>
                <a:lnTo>
                  <a:pt x="3" y="12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89">
            <a:extLst>
              <a:ext uri="{FF2B5EF4-FFF2-40B4-BE49-F238E27FC236}">
                <a16:creationId xmlns:a16="http://schemas.microsoft.com/office/drawing/2014/main" id="{483BB391-A006-4528-B665-EA3B5B9F41D5}"/>
              </a:ext>
            </a:extLst>
          </p:cNvPr>
          <p:cNvSpPr>
            <a:spLocks/>
          </p:cNvSpPr>
          <p:nvPr/>
        </p:nvSpPr>
        <p:spPr bwMode="auto">
          <a:xfrm>
            <a:off x="4432300" y="4611688"/>
            <a:ext cx="123825" cy="165100"/>
          </a:xfrm>
          <a:custGeom>
            <a:avLst/>
            <a:gdLst>
              <a:gd name="T0" fmla="*/ 31 w 78"/>
              <a:gd name="T1" fmla="*/ 13 h 104"/>
              <a:gd name="T2" fmla="*/ 0 w 78"/>
              <a:gd name="T3" fmla="*/ 13 h 104"/>
              <a:gd name="T4" fmla="*/ 0 w 78"/>
              <a:gd name="T5" fmla="*/ 0 h 104"/>
              <a:gd name="T6" fmla="*/ 78 w 78"/>
              <a:gd name="T7" fmla="*/ 0 h 104"/>
              <a:gd name="T8" fmla="*/ 78 w 78"/>
              <a:gd name="T9" fmla="*/ 13 h 104"/>
              <a:gd name="T10" fmla="*/ 44 w 78"/>
              <a:gd name="T11" fmla="*/ 13 h 104"/>
              <a:gd name="T12" fmla="*/ 44 w 78"/>
              <a:gd name="T13" fmla="*/ 104 h 104"/>
              <a:gd name="T14" fmla="*/ 31 w 78"/>
              <a:gd name="T15" fmla="*/ 104 h 104"/>
              <a:gd name="T16" fmla="*/ 31 w 78"/>
              <a:gd name="T17" fmla="*/ 1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104">
                <a:moveTo>
                  <a:pt x="31" y="13"/>
                </a:moveTo>
                <a:lnTo>
                  <a:pt x="0" y="13"/>
                </a:lnTo>
                <a:lnTo>
                  <a:pt x="0" y="0"/>
                </a:lnTo>
                <a:lnTo>
                  <a:pt x="78" y="0"/>
                </a:lnTo>
                <a:lnTo>
                  <a:pt x="78" y="13"/>
                </a:lnTo>
                <a:lnTo>
                  <a:pt x="44" y="13"/>
                </a:lnTo>
                <a:lnTo>
                  <a:pt x="44" y="104"/>
                </a:lnTo>
                <a:lnTo>
                  <a:pt x="31" y="104"/>
                </a:lnTo>
                <a:lnTo>
                  <a:pt x="31" y="13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90">
            <a:extLst>
              <a:ext uri="{FF2B5EF4-FFF2-40B4-BE49-F238E27FC236}">
                <a16:creationId xmlns:a16="http://schemas.microsoft.com/office/drawing/2014/main" id="{198FBA5E-D88C-49C3-BB0A-F9212968A9BD}"/>
              </a:ext>
            </a:extLst>
          </p:cNvPr>
          <p:cNvSpPr>
            <a:spLocks/>
          </p:cNvSpPr>
          <p:nvPr/>
        </p:nvSpPr>
        <p:spPr bwMode="auto">
          <a:xfrm>
            <a:off x="4570412" y="4611688"/>
            <a:ext cx="88900" cy="165100"/>
          </a:xfrm>
          <a:custGeom>
            <a:avLst/>
            <a:gdLst>
              <a:gd name="T0" fmla="*/ 0 w 56"/>
              <a:gd name="T1" fmla="*/ 0 h 104"/>
              <a:gd name="T2" fmla="*/ 56 w 56"/>
              <a:gd name="T3" fmla="*/ 0 h 104"/>
              <a:gd name="T4" fmla="*/ 56 w 56"/>
              <a:gd name="T5" fmla="*/ 13 h 104"/>
              <a:gd name="T6" fmla="*/ 13 w 56"/>
              <a:gd name="T7" fmla="*/ 13 h 104"/>
              <a:gd name="T8" fmla="*/ 13 w 56"/>
              <a:gd name="T9" fmla="*/ 47 h 104"/>
              <a:gd name="T10" fmla="*/ 56 w 56"/>
              <a:gd name="T11" fmla="*/ 47 h 104"/>
              <a:gd name="T12" fmla="*/ 56 w 56"/>
              <a:gd name="T13" fmla="*/ 56 h 104"/>
              <a:gd name="T14" fmla="*/ 13 w 56"/>
              <a:gd name="T15" fmla="*/ 56 h 104"/>
              <a:gd name="T16" fmla="*/ 13 w 56"/>
              <a:gd name="T17" fmla="*/ 104 h 104"/>
              <a:gd name="T18" fmla="*/ 0 w 56"/>
              <a:gd name="T19" fmla="*/ 104 h 104"/>
              <a:gd name="T20" fmla="*/ 0 w 56"/>
              <a:gd name="T2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104">
                <a:moveTo>
                  <a:pt x="0" y="0"/>
                </a:moveTo>
                <a:lnTo>
                  <a:pt x="56" y="0"/>
                </a:lnTo>
                <a:lnTo>
                  <a:pt x="56" y="13"/>
                </a:lnTo>
                <a:lnTo>
                  <a:pt x="13" y="13"/>
                </a:lnTo>
                <a:lnTo>
                  <a:pt x="13" y="47"/>
                </a:lnTo>
                <a:lnTo>
                  <a:pt x="56" y="47"/>
                </a:lnTo>
                <a:lnTo>
                  <a:pt x="56" y="56"/>
                </a:lnTo>
                <a:lnTo>
                  <a:pt x="13" y="56"/>
                </a:lnTo>
                <a:lnTo>
                  <a:pt x="13" y="104"/>
                </a:lnTo>
                <a:lnTo>
                  <a:pt x="0" y="10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1">
            <a:extLst>
              <a:ext uri="{FF2B5EF4-FFF2-40B4-BE49-F238E27FC236}">
                <a16:creationId xmlns:a16="http://schemas.microsoft.com/office/drawing/2014/main" id="{0649D5D4-3E46-4A32-BE7F-1E9E1AEB37BA}"/>
              </a:ext>
            </a:extLst>
          </p:cNvPr>
          <p:cNvSpPr>
            <a:spLocks/>
          </p:cNvSpPr>
          <p:nvPr/>
        </p:nvSpPr>
        <p:spPr bwMode="auto">
          <a:xfrm>
            <a:off x="4694237" y="4611688"/>
            <a:ext cx="88900" cy="165100"/>
          </a:xfrm>
          <a:custGeom>
            <a:avLst/>
            <a:gdLst>
              <a:gd name="T0" fmla="*/ 52 w 56"/>
              <a:gd name="T1" fmla="*/ 56 h 104"/>
              <a:gd name="T2" fmla="*/ 13 w 56"/>
              <a:gd name="T3" fmla="*/ 56 h 104"/>
              <a:gd name="T4" fmla="*/ 13 w 56"/>
              <a:gd name="T5" fmla="*/ 95 h 104"/>
              <a:gd name="T6" fmla="*/ 56 w 56"/>
              <a:gd name="T7" fmla="*/ 95 h 104"/>
              <a:gd name="T8" fmla="*/ 56 w 56"/>
              <a:gd name="T9" fmla="*/ 104 h 104"/>
              <a:gd name="T10" fmla="*/ 0 w 56"/>
              <a:gd name="T11" fmla="*/ 104 h 104"/>
              <a:gd name="T12" fmla="*/ 0 w 56"/>
              <a:gd name="T13" fmla="*/ 0 h 104"/>
              <a:gd name="T14" fmla="*/ 56 w 56"/>
              <a:gd name="T15" fmla="*/ 0 h 104"/>
              <a:gd name="T16" fmla="*/ 56 w 56"/>
              <a:gd name="T17" fmla="*/ 13 h 104"/>
              <a:gd name="T18" fmla="*/ 13 w 56"/>
              <a:gd name="T19" fmla="*/ 13 h 104"/>
              <a:gd name="T20" fmla="*/ 13 w 56"/>
              <a:gd name="T21" fmla="*/ 43 h 104"/>
              <a:gd name="T22" fmla="*/ 52 w 56"/>
              <a:gd name="T23" fmla="*/ 43 h 104"/>
              <a:gd name="T24" fmla="*/ 52 w 56"/>
              <a:gd name="T25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104">
                <a:moveTo>
                  <a:pt x="52" y="56"/>
                </a:moveTo>
                <a:lnTo>
                  <a:pt x="13" y="56"/>
                </a:lnTo>
                <a:lnTo>
                  <a:pt x="13" y="95"/>
                </a:lnTo>
                <a:lnTo>
                  <a:pt x="56" y="95"/>
                </a:lnTo>
                <a:lnTo>
                  <a:pt x="56" y="104"/>
                </a:lnTo>
                <a:lnTo>
                  <a:pt x="0" y="104"/>
                </a:lnTo>
                <a:lnTo>
                  <a:pt x="0" y="0"/>
                </a:lnTo>
                <a:lnTo>
                  <a:pt x="56" y="0"/>
                </a:lnTo>
                <a:lnTo>
                  <a:pt x="56" y="13"/>
                </a:lnTo>
                <a:lnTo>
                  <a:pt x="13" y="13"/>
                </a:lnTo>
                <a:lnTo>
                  <a:pt x="13" y="43"/>
                </a:lnTo>
                <a:lnTo>
                  <a:pt x="52" y="43"/>
                </a:lnTo>
                <a:lnTo>
                  <a:pt x="52" y="5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92">
            <a:extLst>
              <a:ext uri="{FF2B5EF4-FFF2-40B4-BE49-F238E27FC236}">
                <a16:creationId xmlns:a16="http://schemas.microsoft.com/office/drawing/2014/main" id="{D560C449-05AF-45AD-A4D2-9BB3B45C9A2D}"/>
              </a:ext>
            </a:extLst>
          </p:cNvPr>
          <p:cNvSpPr>
            <a:spLocks/>
          </p:cNvSpPr>
          <p:nvPr/>
        </p:nvSpPr>
        <p:spPr bwMode="auto">
          <a:xfrm>
            <a:off x="4852987" y="4659313"/>
            <a:ext cx="171450" cy="117475"/>
          </a:xfrm>
          <a:custGeom>
            <a:avLst/>
            <a:gdLst>
              <a:gd name="T0" fmla="*/ 3 w 25"/>
              <a:gd name="T1" fmla="*/ 0 h 17"/>
              <a:gd name="T2" fmla="*/ 6 w 25"/>
              <a:gd name="T3" fmla="*/ 9 h 17"/>
              <a:gd name="T4" fmla="*/ 7 w 25"/>
              <a:gd name="T5" fmla="*/ 14 h 17"/>
              <a:gd name="T6" fmla="*/ 7 w 25"/>
              <a:gd name="T7" fmla="*/ 14 h 17"/>
              <a:gd name="T8" fmla="*/ 9 w 25"/>
              <a:gd name="T9" fmla="*/ 9 h 17"/>
              <a:gd name="T10" fmla="*/ 11 w 25"/>
              <a:gd name="T11" fmla="*/ 0 h 17"/>
              <a:gd name="T12" fmla="*/ 14 w 25"/>
              <a:gd name="T13" fmla="*/ 0 h 17"/>
              <a:gd name="T14" fmla="*/ 17 w 25"/>
              <a:gd name="T15" fmla="*/ 8 h 17"/>
              <a:gd name="T16" fmla="*/ 18 w 25"/>
              <a:gd name="T17" fmla="*/ 14 h 17"/>
              <a:gd name="T18" fmla="*/ 18 w 25"/>
              <a:gd name="T19" fmla="*/ 14 h 17"/>
              <a:gd name="T20" fmla="*/ 20 w 25"/>
              <a:gd name="T21" fmla="*/ 8 h 17"/>
              <a:gd name="T22" fmla="*/ 22 w 25"/>
              <a:gd name="T23" fmla="*/ 0 h 17"/>
              <a:gd name="T24" fmla="*/ 25 w 25"/>
              <a:gd name="T25" fmla="*/ 0 h 17"/>
              <a:gd name="T26" fmla="*/ 20 w 25"/>
              <a:gd name="T27" fmla="*/ 17 h 17"/>
              <a:gd name="T28" fmla="*/ 17 w 25"/>
              <a:gd name="T29" fmla="*/ 17 h 17"/>
              <a:gd name="T30" fmla="*/ 14 w 25"/>
              <a:gd name="T31" fmla="*/ 9 h 17"/>
              <a:gd name="T32" fmla="*/ 13 w 25"/>
              <a:gd name="T33" fmla="*/ 3 h 17"/>
              <a:gd name="T34" fmla="*/ 13 w 25"/>
              <a:gd name="T35" fmla="*/ 3 h 17"/>
              <a:gd name="T36" fmla="*/ 11 w 25"/>
              <a:gd name="T37" fmla="*/ 9 h 17"/>
              <a:gd name="T38" fmla="*/ 8 w 25"/>
              <a:gd name="T39" fmla="*/ 17 h 17"/>
              <a:gd name="T40" fmla="*/ 5 w 25"/>
              <a:gd name="T41" fmla="*/ 17 h 17"/>
              <a:gd name="T42" fmla="*/ 0 w 25"/>
              <a:gd name="T43" fmla="*/ 0 h 17"/>
              <a:gd name="T44" fmla="*/ 3 w 25"/>
              <a:gd name="T4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" h="17">
                <a:moveTo>
                  <a:pt x="3" y="0"/>
                </a:moveTo>
                <a:cubicBezTo>
                  <a:pt x="6" y="9"/>
                  <a:pt x="6" y="9"/>
                  <a:pt x="6" y="9"/>
                </a:cubicBezTo>
                <a:cubicBezTo>
                  <a:pt x="6" y="11"/>
                  <a:pt x="7" y="12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1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2"/>
                  <a:pt x="19" y="11"/>
                  <a:pt x="20" y="8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17"/>
                  <a:pt x="20" y="17"/>
                  <a:pt x="20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3" y="5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5"/>
                  <a:pt x="12" y="7"/>
                  <a:pt x="11" y="9"/>
                </a:cubicBezTo>
                <a:cubicBezTo>
                  <a:pt x="8" y="17"/>
                  <a:pt x="8" y="17"/>
                  <a:pt x="8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0"/>
                  <a:pt x="0" y="0"/>
                  <a:pt x="0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3">
            <a:extLst>
              <a:ext uri="{FF2B5EF4-FFF2-40B4-BE49-F238E27FC236}">
                <a16:creationId xmlns:a16="http://schemas.microsoft.com/office/drawing/2014/main" id="{6C633F09-FFE6-46A7-8DC2-A6F9BD8B467E}"/>
              </a:ext>
            </a:extLst>
          </p:cNvPr>
          <p:cNvSpPr>
            <a:spLocks noEditPoints="1"/>
          </p:cNvSpPr>
          <p:nvPr/>
        </p:nvSpPr>
        <p:spPr bwMode="auto">
          <a:xfrm>
            <a:off x="5038725" y="4652963"/>
            <a:ext cx="103188" cy="130175"/>
          </a:xfrm>
          <a:custGeom>
            <a:avLst/>
            <a:gdLst>
              <a:gd name="T0" fmla="*/ 3 w 15"/>
              <a:gd name="T1" fmla="*/ 10 h 19"/>
              <a:gd name="T2" fmla="*/ 9 w 15"/>
              <a:gd name="T3" fmla="*/ 16 h 19"/>
              <a:gd name="T4" fmla="*/ 14 w 15"/>
              <a:gd name="T5" fmla="*/ 15 h 19"/>
              <a:gd name="T6" fmla="*/ 14 w 15"/>
              <a:gd name="T7" fmla="*/ 17 h 19"/>
              <a:gd name="T8" fmla="*/ 8 w 15"/>
              <a:gd name="T9" fmla="*/ 19 h 19"/>
              <a:gd name="T10" fmla="*/ 0 w 15"/>
              <a:gd name="T11" fmla="*/ 10 h 19"/>
              <a:gd name="T12" fmla="*/ 8 w 15"/>
              <a:gd name="T13" fmla="*/ 0 h 19"/>
              <a:gd name="T14" fmla="*/ 15 w 15"/>
              <a:gd name="T15" fmla="*/ 9 h 19"/>
              <a:gd name="T16" fmla="*/ 15 w 15"/>
              <a:gd name="T17" fmla="*/ 10 h 19"/>
              <a:gd name="T18" fmla="*/ 3 w 15"/>
              <a:gd name="T19" fmla="*/ 10 h 19"/>
              <a:gd name="T20" fmla="*/ 12 w 15"/>
              <a:gd name="T21" fmla="*/ 8 h 19"/>
              <a:gd name="T22" fmla="*/ 8 w 15"/>
              <a:gd name="T23" fmla="*/ 3 h 19"/>
              <a:gd name="T24" fmla="*/ 3 w 15"/>
              <a:gd name="T25" fmla="*/ 8 h 19"/>
              <a:gd name="T26" fmla="*/ 12 w 15"/>
              <a:gd name="T27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9">
                <a:moveTo>
                  <a:pt x="3" y="10"/>
                </a:moveTo>
                <a:cubicBezTo>
                  <a:pt x="3" y="14"/>
                  <a:pt x="6" y="16"/>
                  <a:pt x="9" y="16"/>
                </a:cubicBezTo>
                <a:cubicBezTo>
                  <a:pt x="11" y="16"/>
                  <a:pt x="12" y="16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8"/>
                  <a:pt x="11" y="19"/>
                  <a:pt x="8" y="19"/>
                </a:cubicBezTo>
                <a:cubicBezTo>
                  <a:pt x="3" y="19"/>
                  <a:pt x="0" y="15"/>
                  <a:pt x="0" y="10"/>
                </a:cubicBezTo>
                <a:cubicBezTo>
                  <a:pt x="0" y="4"/>
                  <a:pt x="3" y="0"/>
                  <a:pt x="8" y="0"/>
                </a:cubicBezTo>
                <a:cubicBezTo>
                  <a:pt x="14" y="0"/>
                  <a:pt x="15" y="5"/>
                  <a:pt x="15" y="9"/>
                </a:cubicBezTo>
                <a:cubicBezTo>
                  <a:pt x="15" y="9"/>
                  <a:pt x="15" y="10"/>
                  <a:pt x="15" y="10"/>
                </a:cubicBezTo>
                <a:lnTo>
                  <a:pt x="3" y="10"/>
                </a:lnTo>
                <a:close/>
                <a:moveTo>
                  <a:pt x="12" y="8"/>
                </a:moveTo>
                <a:cubicBezTo>
                  <a:pt x="12" y="6"/>
                  <a:pt x="11" y="3"/>
                  <a:pt x="8" y="3"/>
                </a:cubicBezTo>
                <a:cubicBezTo>
                  <a:pt x="5" y="3"/>
                  <a:pt x="3" y="6"/>
                  <a:pt x="3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94">
            <a:extLst>
              <a:ext uri="{FF2B5EF4-FFF2-40B4-BE49-F238E27FC236}">
                <a16:creationId xmlns:a16="http://schemas.microsoft.com/office/drawing/2014/main" id="{271324B4-ABE8-4D4B-9029-BA6324F310A8}"/>
              </a:ext>
            </a:extLst>
          </p:cNvPr>
          <p:cNvSpPr>
            <a:spLocks noEditPoints="1"/>
          </p:cNvSpPr>
          <p:nvPr/>
        </p:nvSpPr>
        <p:spPr bwMode="auto">
          <a:xfrm>
            <a:off x="5162550" y="4652963"/>
            <a:ext cx="95250" cy="130175"/>
          </a:xfrm>
          <a:custGeom>
            <a:avLst/>
            <a:gdLst>
              <a:gd name="T0" fmla="*/ 13 w 14"/>
              <a:gd name="T1" fmla="*/ 14 h 19"/>
              <a:gd name="T2" fmla="*/ 14 w 14"/>
              <a:gd name="T3" fmla="*/ 18 h 19"/>
              <a:gd name="T4" fmla="*/ 11 w 14"/>
              <a:gd name="T5" fmla="*/ 18 h 19"/>
              <a:gd name="T6" fmla="*/ 11 w 14"/>
              <a:gd name="T7" fmla="*/ 16 h 19"/>
              <a:gd name="T8" fmla="*/ 10 w 14"/>
              <a:gd name="T9" fmla="*/ 16 h 19"/>
              <a:gd name="T10" fmla="*/ 5 w 14"/>
              <a:gd name="T11" fmla="*/ 19 h 19"/>
              <a:gd name="T12" fmla="*/ 0 w 14"/>
              <a:gd name="T13" fmla="*/ 14 h 19"/>
              <a:gd name="T14" fmla="*/ 10 w 14"/>
              <a:gd name="T15" fmla="*/ 7 h 19"/>
              <a:gd name="T16" fmla="*/ 10 w 14"/>
              <a:gd name="T17" fmla="*/ 7 h 19"/>
              <a:gd name="T18" fmla="*/ 6 w 14"/>
              <a:gd name="T19" fmla="*/ 3 h 19"/>
              <a:gd name="T20" fmla="*/ 2 w 14"/>
              <a:gd name="T21" fmla="*/ 4 h 19"/>
              <a:gd name="T22" fmla="*/ 1 w 14"/>
              <a:gd name="T23" fmla="*/ 2 h 19"/>
              <a:gd name="T24" fmla="*/ 7 w 14"/>
              <a:gd name="T25" fmla="*/ 0 h 19"/>
              <a:gd name="T26" fmla="*/ 13 w 14"/>
              <a:gd name="T27" fmla="*/ 7 h 19"/>
              <a:gd name="T28" fmla="*/ 13 w 14"/>
              <a:gd name="T29" fmla="*/ 14 h 19"/>
              <a:gd name="T30" fmla="*/ 10 w 14"/>
              <a:gd name="T31" fmla="*/ 9 h 19"/>
              <a:gd name="T32" fmla="*/ 3 w 14"/>
              <a:gd name="T33" fmla="*/ 13 h 19"/>
              <a:gd name="T34" fmla="*/ 6 w 14"/>
              <a:gd name="T35" fmla="*/ 16 h 19"/>
              <a:gd name="T36" fmla="*/ 10 w 14"/>
              <a:gd name="T37" fmla="*/ 13 h 19"/>
              <a:gd name="T38" fmla="*/ 10 w 14"/>
              <a:gd name="T39" fmla="*/ 12 h 19"/>
              <a:gd name="T40" fmla="*/ 10 w 14"/>
              <a:gd name="T4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9">
                <a:moveTo>
                  <a:pt x="13" y="14"/>
                </a:moveTo>
                <a:cubicBezTo>
                  <a:pt x="13" y="16"/>
                  <a:pt x="13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8" y="19"/>
                  <a:pt x="5" y="19"/>
                </a:cubicBezTo>
                <a:cubicBezTo>
                  <a:pt x="2" y="19"/>
                  <a:pt x="0" y="16"/>
                  <a:pt x="0" y="14"/>
                </a:cubicBezTo>
                <a:cubicBezTo>
                  <a:pt x="0" y="9"/>
                  <a:pt x="4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5"/>
                  <a:pt x="10" y="3"/>
                  <a:pt x="6" y="3"/>
                </a:cubicBezTo>
                <a:cubicBezTo>
                  <a:pt x="5" y="3"/>
                  <a:pt x="3" y="3"/>
                  <a:pt x="2" y="4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5" y="0"/>
                  <a:pt x="7" y="0"/>
                </a:cubicBezTo>
                <a:cubicBezTo>
                  <a:pt x="12" y="0"/>
                  <a:pt x="13" y="4"/>
                  <a:pt x="13" y="7"/>
                </a:cubicBezTo>
                <a:lnTo>
                  <a:pt x="13" y="14"/>
                </a:lnTo>
                <a:close/>
                <a:moveTo>
                  <a:pt x="10" y="9"/>
                </a:moveTo>
                <a:cubicBezTo>
                  <a:pt x="7" y="9"/>
                  <a:pt x="3" y="10"/>
                  <a:pt x="3" y="13"/>
                </a:cubicBezTo>
                <a:cubicBezTo>
                  <a:pt x="3" y="15"/>
                  <a:pt x="4" y="16"/>
                  <a:pt x="6" y="16"/>
                </a:cubicBezTo>
                <a:cubicBezTo>
                  <a:pt x="8" y="16"/>
                  <a:pt x="10" y="15"/>
                  <a:pt x="10" y="13"/>
                </a:cubicBezTo>
                <a:cubicBezTo>
                  <a:pt x="10" y="12"/>
                  <a:pt x="10" y="12"/>
                  <a:pt x="10" y="12"/>
                </a:cubicBezTo>
                <a:lnTo>
                  <a:pt x="1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95">
            <a:extLst>
              <a:ext uri="{FF2B5EF4-FFF2-40B4-BE49-F238E27FC236}">
                <a16:creationId xmlns:a16="http://schemas.microsoft.com/office/drawing/2014/main" id="{037F292D-4F1B-4225-944C-69F97C23151E}"/>
              </a:ext>
            </a:extLst>
          </p:cNvPr>
          <p:cNvSpPr>
            <a:spLocks/>
          </p:cNvSpPr>
          <p:nvPr/>
        </p:nvSpPr>
        <p:spPr bwMode="auto">
          <a:xfrm>
            <a:off x="5284787" y="4652963"/>
            <a:ext cx="61913" cy="123825"/>
          </a:xfrm>
          <a:custGeom>
            <a:avLst/>
            <a:gdLst>
              <a:gd name="T0" fmla="*/ 1 w 9"/>
              <a:gd name="T1" fmla="*/ 6 h 18"/>
              <a:gd name="T2" fmla="*/ 0 w 9"/>
              <a:gd name="T3" fmla="*/ 1 h 18"/>
              <a:gd name="T4" fmla="*/ 3 w 9"/>
              <a:gd name="T5" fmla="*/ 1 h 18"/>
              <a:gd name="T6" fmla="*/ 3 w 9"/>
              <a:gd name="T7" fmla="*/ 4 h 18"/>
              <a:gd name="T8" fmla="*/ 3 w 9"/>
              <a:gd name="T9" fmla="*/ 4 h 18"/>
              <a:gd name="T10" fmla="*/ 8 w 9"/>
              <a:gd name="T11" fmla="*/ 0 h 18"/>
              <a:gd name="T12" fmla="*/ 9 w 9"/>
              <a:gd name="T13" fmla="*/ 0 h 18"/>
              <a:gd name="T14" fmla="*/ 9 w 9"/>
              <a:gd name="T15" fmla="*/ 3 h 18"/>
              <a:gd name="T16" fmla="*/ 8 w 9"/>
              <a:gd name="T17" fmla="*/ 3 h 18"/>
              <a:gd name="T18" fmla="*/ 4 w 9"/>
              <a:gd name="T19" fmla="*/ 7 h 18"/>
              <a:gd name="T20" fmla="*/ 4 w 9"/>
              <a:gd name="T21" fmla="*/ 9 h 18"/>
              <a:gd name="T22" fmla="*/ 4 w 9"/>
              <a:gd name="T23" fmla="*/ 18 h 18"/>
              <a:gd name="T24" fmla="*/ 1 w 9"/>
              <a:gd name="T25" fmla="*/ 18 h 18"/>
              <a:gd name="T26" fmla="*/ 1 w 9"/>
              <a:gd name="T2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8">
                <a:moveTo>
                  <a:pt x="1" y="6"/>
                </a:moveTo>
                <a:cubicBezTo>
                  <a:pt x="1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18"/>
                  <a:pt x="1" y="18"/>
                  <a:pt x="1" y="18"/>
                </a:cubicBezTo>
                <a:lnTo>
                  <a:pt x="1" y="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96">
            <a:extLst>
              <a:ext uri="{FF2B5EF4-FFF2-40B4-BE49-F238E27FC236}">
                <a16:creationId xmlns:a16="http://schemas.microsoft.com/office/drawing/2014/main" id="{47F88572-7BFC-4527-9A79-80FBDA728FE2}"/>
              </a:ext>
            </a:extLst>
          </p:cNvPr>
          <p:cNvSpPr>
            <a:spLocks noEditPoints="1"/>
          </p:cNvSpPr>
          <p:nvPr/>
        </p:nvSpPr>
        <p:spPr bwMode="auto">
          <a:xfrm>
            <a:off x="5422900" y="4603750"/>
            <a:ext cx="109538" cy="179388"/>
          </a:xfrm>
          <a:custGeom>
            <a:avLst/>
            <a:gdLst>
              <a:gd name="T0" fmla="*/ 0 w 16"/>
              <a:gd name="T1" fmla="*/ 0 h 26"/>
              <a:gd name="T2" fmla="*/ 3 w 16"/>
              <a:gd name="T3" fmla="*/ 0 h 26"/>
              <a:gd name="T4" fmla="*/ 3 w 16"/>
              <a:gd name="T5" fmla="*/ 11 h 26"/>
              <a:gd name="T6" fmla="*/ 3 w 16"/>
              <a:gd name="T7" fmla="*/ 11 h 26"/>
              <a:gd name="T8" fmla="*/ 9 w 16"/>
              <a:gd name="T9" fmla="*/ 7 h 26"/>
              <a:gd name="T10" fmla="*/ 16 w 16"/>
              <a:gd name="T11" fmla="*/ 16 h 26"/>
              <a:gd name="T12" fmla="*/ 9 w 16"/>
              <a:gd name="T13" fmla="*/ 26 h 26"/>
              <a:gd name="T14" fmla="*/ 3 w 16"/>
              <a:gd name="T15" fmla="*/ 22 h 26"/>
              <a:gd name="T16" fmla="*/ 3 w 16"/>
              <a:gd name="T17" fmla="*/ 22 h 26"/>
              <a:gd name="T18" fmla="*/ 3 w 16"/>
              <a:gd name="T19" fmla="*/ 25 h 26"/>
              <a:gd name="T20" fmla="*/ 0 w 16"/>
              <a:gd name="T21" fmla="*/ 25 h 26"/>
              <a:gd name="T22" fmla="*/ 0 w 16"/>
              <a:gd name="T23" fmla="*/ 21 h 26"/>
              <a:gd name="T24" fmla="*/ 0 w 16"/>
              <a:gd name="T25" fmla="*/ 0 h 26"/>
              <a:gd name="T26" fmla="*/ 3 w 16"/>
              <a:gd name="T27" fmla="*/ 18 h 26"/>
              <a:gd name="T28" fmla="*/ 3 w 16"/>
              <a:gd name="T29" fmla="*/ 19 h 26"/>
              <a:gd name="T30" fmla="*/ 8 w 16"/>
              <a:gd name="T31" fmla="*/ 23 h 26"/>
              <a:gd name="T32" fmla="*/ 13 w 16"/>
              <a:gd name="T33" fmla="*/ 16 h 26"/>
              <a:gd name="T34" fmla="*/ 8 w 16"/>
              <a:gd name="T35" fmla="*/ 10 h 26"/>
              <a:gd name="T36" fmla="*/ 3 w 16"/>
              <a:gd name="T37" fmla="*/ 14 h 26"/>
              <a:gd name="T38" fmla="*/ 3 w 16"/>
              <a:gd name="T39" fmla="*/ 15 h 26"/>
              <a:gd name="T40" fmla="*/ 3 w 16"/>
              <a:gd name="T41" fmla="*/ 1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26">
                <a:moveTo>
                  <a:pt x="0" y="0"/>
                </a:moveTo>
                <a:cubicBezTo>
                  <a:pt x="3" y="0"/>
                  <a:pt x="3" y="0"/>
                  <a:pt x="3" y="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9"/>
                  <a:pt x="6" y="7"/>
                  <a:pt x="9" y="7"/>
                </a:cubicBezTo>
                <a:cubicBezTo>
                  <a:pt x="13" y="7"/>
                  <a:pt x="16" y="11"/>
                  <a:pt x="16" y="16"/>
                </a:cubicBezTo>
                <a:cubicBezTo>
                  <a:pt x="16" y="22"/>
                  <a:pt x="12" y="26"/>
                  <a:pt x="9" y="26"/>
                </a:cubicBezTo>
                <a:cubicBezTo>
                  <a:pt x="6" y="26"/>
                  <a:pt x="4" y="25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2"/>
                  <a:pt x="0" y="21"/>
                </a:cubicBezTo>
                <a:lnTo>
                  <a:pt x="0" y="0"/>
                </a:lnTo>
                <a:close/>
                <a:moveTo>
                  <a:pt x="3" y="18"/>
                </a:moveTo>
                <a:cubicBezTo>
                  <a:pt x="3" y="19"/>
                  <a:pt x="3" y="19"/>
                  <a:pt x="3" y="19"/>
                </a:cubicBezTo>
                <a:cubicBezTo>
                  <a:pt x="4" y="22"/>
                  <a:pt x="6" y="23"/>
                  <a:pt x="8" y="23"/>
                </a:cubicBezTo>
                <a:cubicBezTo>
                  <a:pt x="11" y="23"/>
                  <a:pt x="13" y="20"/>
                  <a:pt x="13" y="16"/>
                </a:cubicBezTo>
                <a:cubicBezTo>
                  <a:pt x="13" y="13"/>
                  <a:pt x="11" y="10"/>
                  <a:pt x="8" y="10"/>
                </a:cubicBezTo>
                <a:cubicBezTo>
                  <a:pt x="6" y="10"/>
                  <a:pt x="4" y="11"/>
                  <a:pt x="3" y="14"/>
                </a:cubicBezTo>
                <a:cubicBezTo>
                  <a:pt x="3" y="14"/>
                  <a:pt x="3" y="15"/>
                  <a:pt x="3" y="15"/>
                </a:cubicBezTo>
                <a:lnTo>
                  <a:pt x="3" y="1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97">
            <a:extLst>
              <a:ext uri="{FF2B5EF4-FFF2-40B4-BE49-F238E27FC236}">
                <a16:creationId xmlns:a16="http://schemas.microsoft.com/office/drawing/2014/main" id="{015DC57B-C08D-4499-8878-D88D74641D8A}"/>
              </a:ext>
            </a:extLst>
          </p:cNvPr>
          <p:cNvSpPr>
            <a:spLocks/>
          </p:cNvSpPr>
          <p:nvPr/>
        </p:nvSpPr>
        <p:spPr bwMode="auto">
          <a:xfrm>
            <a:off x="5561012" y="4659313"/>
            <a:ext cx="103188" cy="123825"/>
          </a:xfrm>
          <a:custGeom>
            <a:avLst/>
            <a:gdLst>
              <a:gd name="T0" fmla="*/ 15 w 15"/>
              <a:gd name="T1" fmla="*/ 12 h 18"/>
              <a:gd name="T2" fmla="*/ 15 w 15"/>
              <a:gd name="T3" fmla="*/ 17 h 18"/>
              <a:gd name="T4" fmla="*/ 12 w 15"/>
              <a:gd name="T5" fmla="*/ 17 h 18"/>
              <a:gd name="T6" fmla="*/ 12 w 15"/>
              <a:gd name="T7" fmla="*/ 14 h 18"/>
              <a:gd name="T8" fmla="*/ 12 w 15"/>
              <a:gd name="T9" fmla="*/ 14 h 18"/>
              <a:gd name="T10" fmla="*/ 6 w 15"/>
              <a:gd name="T11" fmla="*/ 18 h 18"/>
              <a:gd name="T12" fmla="*/ 0 w 15"/>
              <a:gd name="T13" fmla="*/ 10 h 18"/>
              <a:gd name="T14" fmla="*/ 0 w 15"/>
              <a:gd name="T15" fmla="*/ 0 h 18"/>
              <a:gd name="T16" fmla="*/ 3 w 15"/>
              <a:gd name="T17" fmla="*/ 0 h 18"/>
              <a:gd name="T18" fmla="*/ 3 w 15"/>
              <a:gd name="T19" fmla="*/ 9 h 18"/>
              <a:gd name="T20" fmla="*/ 7 w 15"/>
              <a:gd name="T21" fmla="*/ 15 h 18"/>
              <a:gd name="T22" fmla="*/ 12 w 15"/>
              <a:gd name="T23" fmla="*/ 12 h 18"/>
              <a:gd name="T24" fmla="*/ 12 w 15"/>
              <a:gd name="T25" fmla="*/ 10 h 18"/>
              <a:gd name="T26" fmla="*/ 12 w 15"/>
              <a:gd name="T27" fmla="*/ 0 h 18"/>
              <a:gd name="T28" fmla="*/ 15 w 15"/>
              <a:gd name="T29" fmla="*/ 0 h 18"/>
              <a:gd name="T30" fmla="*/ 15 w 15"/>
              <a:gd name="T3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15" y="12"/>
                </a:moveTo>
                <a:cubicBezTo>
                  <a:pt x="15" y="14"/>
                  <a:pt x="15" y="16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6"/>
                  <a:pt x="9" y="18"/>
                  <a:pt x="6" y="18"/>
                </a:cubicBezTo>
                <a:cubicBezTo>
                  <a:pt x="4" y="18"/>
                  <a:pt x="0" y="16"/>
                  <a:pt x="0" y="1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3" y="13"/>
                  <a:pt x="4" y="15"/>
                  <a:pt x="7" y="15"/>
                </a:cubicBezTo>
                <a:cubicBezTo>
                  <a:pt x="9" y="15"/>
                  <a:pt x="11" y="13"/>
                  <a:pt x="12" y="12"/>
                </a:cubicBezTo>
                <a:cubicBezTo>
                  <a:pt x="12" y="12"/>
                  <a:pt x="12" y="11"/>
                  <a:pt x="12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0"/>
                  <a:pt x="15" y="0"/>
                  <a:pt x="15" y="0"/>
                </a:cubicBezTo>
                <a:lnTo>
                  <a:pt x="15" y="12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98">
            <a:extLst>
              <a:ext uri="{FF2B5EF4-FFF2-40B4-BE49-F238E27FC236}">
                <a16:creationId xmlns:a16="http://schemas.microsoft.com/office/drawing/2014/main" id="{E4638789-78CF-414B-99EF-5292815FB396}"/>
              </a:ext>
            </a:extLst>
          </p:cNvPr>
          <p:cNvSpPr>
            <a:spLocks/>
          </p:cNvSpPr>
          <p:nvPr/>
        </p:nvSpPr>
        <p:spPr bwMode="auto">
          <a:xfrm>
            <a:off x="5691187" y="4652963"/>
            <a:ext cx="76200" cy="130175"/>
          </a:xfrm>
          <a:custGeom>
            <a:avLst/>
            <a:gdLst>
              <a:gd name="T0" fmla="*/ 1 w 11"/>
              <a:gd name="T1" fmla="*/ 15 h 19"/>
              <a:gd name="T2" fmla="*/ 5 w 11"/>
              <a:gd name="T3" fmla="*/ 16 h 19"/>
              <a:gd name="T4" fmla="*/ 8 w 11"/>
              <a:gd name="T5" fmla="*/ 14 h 19"/>
              <a:gd name="T6" fmla="*/ 5 w 11"/>
              <a:gd name="T7" fmla="*/ 10 h 19"/>
              <a:gd name="T8" fmla="*/ 1 w 11"/>
              <a:gd name="T9" fmla="*/ 5 h 19"/>
              <a:gd name="T10" fmla="*/ 7 w 11"/>
              <a:gd name="T11" fmla="*/ 0 h 19"/>
              <a:gd name="T12" fmla="*/ 11 w 11"/>
              <a:gd name="T13" fmla="*/ 1 h 19"/>
              <a:gd name="T14" fmla="*/ 10 w 11"/>
              <a:gd name="T15" fmla="*/ 4 h 19"/>
              <a:gd name="T16" fmla="*/ 6 w 11"/>
              <a:gd name="T17" fmla="*/ 3 h 19"/>
              <a:gd name="T18" fmla="*/ 4 w 11"/>
              <a:gd name="T19" fmla="*/ 5 h 19"/>
              <a:gd name="T20" fmla="*/ 7 w 11"/>
              <a:gd name="T21" fmla="*/ 8 h 19"/>
              <a:gd name="T22" fmla="*/ 11 w 11"/>
              <a:gd name="T23" fmla="*/ 13 h 19"/>
              <a:gd name="T24" fmla="*/ 5 w 11"/>
              <a:gd name="T25" fmla="*/ 19 h 19"/>
              <a:gd name="T26" fmla="*/ 0 w 11"/>
              <a:gd name="T27" fmla="*/ 17 h 19"/>
              <a:gd name="T28" fmla="*/ 1 w 11"/>
              <a:gd name="T29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19">
                <a:moveTo>
                  <a:pt x="1" y="15"/>
                </a:moveTo>
                <a:cubicBezTo>
                  <a:pt x="2" y="16"/>
                  <a:pt x="3" y="16"/>
                  <a:pt x="5" y="16"/>
                </a:cubicBezTo>
                <a:cubicBezTo>
                  <a:pt x="7" y="16"/>
                  <a:pt x="8" y="15"/>
                  <a:pt x="8" y="14"/>
                </a:cubicBezTo>
                <a:cubicBezTo>
                  <a:pt x="8" y="12"/>
                  <a:pt x="7" y="11"/>
                  <a:pt x="5" y="10"/>
                </a:cubicBezTo>
                <a:cubicBezTo>
                  <a:pt x="2" y="9"/>
                  <a:pt x="1" y="8"/>
                  <a:pt x="1" y="5"/>
                </a:cubicBezTo>
                <a:cubicBezTo>
                  <a:pt x="1" y="3"/>
                  <a:pt x="3" y="0"/>
                  <a:pt x="7" y="0"/>
                </a:cubicBezTo>
                <a:cubicBezTo>
                  <a:pt x="8" y="0"/>
                  <a:pt x="10" y="1"/>
                  <a:pt x="11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8" y="3"/>
                  <a:pt x="6" y="3"/>
                </a:cubicBezTo>
                <a:cubicBezTo>
                  <a:pt x="5" y="3"/>
                  <a:pt x="4" y="4"/>
                  <a:pt x="4" y="5"/>
                </a:cubicBezTo>
                <a:cubicBezTo>
                  <a:pt x="4" y="7"/>
                  <a:pt x="5" y="7"/>
                  <a:pt x="7" y="8"/>
                </a:cubicBezTo>
                <a:cubicBezTo>
                  <a:pt x="10" y="9"/>
                  <a:pt x="11" y="11"/>
                  <a:pt x="11" y="13"/>
                </a:cubicBezTo>
                <a:cubicBezTo>
                  <a:pt x="11" y="16"/>
                  <a:pt x="9" y="19"/>
                  <a:pt x="5" y="19"/>
                </a:cubicBezTo>
                <a:cubicBezTo>
                  <a:pt x="3" y="19"/>
                  <a:pt x="1" y="18"/>
                  <a:pt x="0" y="17"/>
                </a:cubicBezTo>
                <a:lnTo>
                  <a:pt x="1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99">
            <a:extLst>
              <a:ext uri="{FF2B5EF4-FFF2-40B4-BE49-F238E27FC236}">
                <a16:creationId xmlns:a16="http://schemas.microsoft.com/office/drawing/2014/main" id="{861589FA-963F-48C8-9D1B-EA8FA0BBC321}"/>
              </a:ext>
            </a:extLst>
          </p:cNvPr>
          <p:cNvSpPr>
            <a:spLocks/>
          </p:cNvSpPr>
          <p:nvPr/>
        </p:nvSpPr>
        <p:spPr bwMode="auto">
          <a:xfrm>
            <a:off x="5794375" y="4603750"/>
            <a:ext cx="103188" cy="173038"/>
          </a:xfrm>
          <a:custGeom>
            <a:avLst/>
            <a:gdLst>
              <a:gd name="T0" fmla="*/ 0 w 15"/>
              <a:gd name="T1" fmla="*/ 0 h 25"/>
              <a:gd name="T2" fmla="*/ 4 w 15"/>
              <a:gd name="T3" fmla="*/ 0 h 25"/>
              <a:gd name="T4" fmla="*/ 4 w 15"/>
              <a:gd name="T5" fmla="*/ 10 h 25"/>
              <a:gd name="T6" fmla="*/ 4 w 15"/>
              <a:gd name="T7" fmla="*/ 10 h 25"/>
              <a:gd name="T8" fmla="*/ 6 w 15"/>
              <a:gd name="T9" fmla="*/ 8 h 25"/>
              <a:gd name="T10" fmla="*/ 9 w 15"/>
              <a:gd name="T11" fmla="*/ 7 h 25"/>
              <a:gd name="T12" fmla="*/ 15 w 15"/>
              <a:gd name="T13" fmla="*/ 15 h 25"/>
              <a:gd name="T14" fmla="*/ 15 w 15"/>
              <a:gd name="T15" fmla="*/ 25 h 25"/>
              <a:gd name="T16" fmla="*/ 12 w 15"/>
              <a:gd name="T17" fmla="*/ 25 h 25"/>
              <a:gd name="T18" fmla="*/ 12 w 15"/>
              <a:gd name="T19" fmla="*/ 15 h 25"/>
              <a:gd name="T20" fmla="*/ 8 w 15"/>
              <a:gd name="T21" fmla="*/ 10 h 25"/>
              <a:gd name="T22" fmla="*/ 4 w 15"/>
              <a:gd name="T23" fmla="*/ 13 h 25"/>
              <a:gd name="T24" fmla="*/ 4 w 15"/>
              <a:gd name="T25" fmla="*/ 15 h 25"/>
              <a:gd name="T26" fmla="*/ 4 w 15"/>
              <a:gd name="T27" fmla="*/ 25 h 25"/>
              <a:gd name="T28" fmla="*/ 0 w 15"/>
              <a:gd name="T29" fmla="*/ 25 h 25"/>
              <a:gd name="T30" fmla="*/ 0 w 15"/>
              <a:gd name="T3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25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5" y="9"/>
                  <a:pt x="6" y="8"/>
                </a:cubicBezTo>
                <a:cubicBezTo>
                  <a:pt x="7" y="8"/>
                  <a:pt x="8" y="7"/>
                  <a:pt x="9" y="7"/>
                </a:cubicBezTo>
                <a:cubicBezTo>
                  <a:pt x="12" y="7"/>
                  <a:pt x="15" y="9"/>
                  <a:pt x="1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2"/>
                  <a:pt x="11" y="10"/>
                  <a:pt x="8" y="10"/>
                </a:cubicBezTo>
                <a:cubicBezTo>
                  <a:pt x="6" y="10"/>
                  <a:pt x="4" y="11"/>
                  <a:pt x="4" y="13"/>
                </a:cubicBezTo>
                <a:cubicBezTo>
                  <a:pt x="4" y="14"/>
                  <a:pt x="4" y="14"/>
                  <a:pt x="4" y="15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5"/>
                  <a:pt x="0" y="25"/>
                  <a:pt x="0" y="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00">
            <a:extLst>
              <a:ext uri="{FF2B5EF4-FFF2-40B4-BE49-F238E27FC236}">
                <a16:creationId xmlns:a16="http://schemas.microsoft.com/office/drawing/2014/main" id="{530CEEC7-D1CB-4A2A-9066-748558C00E50}"/>
              </a:ext>
            </a:extLst>
          </p:cNvPr>
          <p:cNvSpPr>
            <a:spLocks noEditPoints="1"/>
          </p:cNvSpPr>
          <p:nvPr/>
        </p:nvSpPr>
        <p:spPr bwMode="auto">
          <a:xfrm>
            <a:off x="5932487" y="4611688"/>
            <a:ext cx="26988" cy="165100"/>
          </a:xfrm>
          <a:custGeom>
            <a:avLst/>
            <a:gdLst>
              <a:gd name="T0" fmla="*/ 4 w 4"/>
              <a:gd name="T1" fmla="*/ 2 h 24"/>
              <a:gd name="T2" fmla="*/ 2 w 4"/>
              <a:gd name="T3" fmla="*/ 4 h 24"/>
              <a:gd name="T4" fmla="*/ 0 w 4"/>
              <a:gd name="T5" fmla="*/ 2 h 24"/>
              <a:gd name="T6" fmla="*/ 2 w 4"/>
              <a:gd name="T7" fmla="*/ 0 h 24"/>
              <a:gd name="T8" fmla="*/ 4 w 4"/>
              <a:gd name="T9" fmla="*/ 2 h 24"/>
              <a:gd name="T10" fmla="*/ 0 w 4"/>
              <a:gd name="T11" fmla="*/ 24 h 24"/>
              <a:gd name="T12" fmla="*/ 0 w 4"/>
              <a:gd name="T13" fmla="*/ 7 h 24"/>
              <a:gd name="T14" fmla="*/ 4 w 4"/>
              <a:gd name="T15" fmla="*/ 7 h 24"/>
              <a:gd name="T16" fmla="*/ 4 w 4"/>
              <a:gd name="T17" fmla="*/ 24 h 24"/>
              <a:gd name="T18" fmla="*/ 0 w 4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4"/>
                </a:moveTo>
                <a:cubicBezTo>
                  <a:pt x="0" y="7"/>
                  <a:pt x="0" y="7"/>
                  <a:pt x="0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24"/>
                  <a:pt x="4" y="24"/>
                  <a:pt x="4" y="24"/>
                </a:cubicBezTo>
                <a:lnTo>
                  <a:pt x="0" y="24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1">
            <a:extLst>
              <a:ext uri="{FF2B5EF4-FFF2-40B4-BE49-F238E27FC236}">
                <a16:creationId xmlns:a16="http://schemas.microsoft.com/office/drawing/2014/main" id="{34D2DCCD-FDC6-4D9B-B4C0-03CCE3744A8B}"/>
              </a:ext>
            </a:extLst>
          </p:cNvPr>
          <p:cNvSpPr>
            <a:spLocks/>
          </p:cNvSpPr>
          <p:nvPr/>
        </p:nvSpPr>
        <p:spPr bwMode="auto">
          <a:xfrm>
            <a:off x="5994400" y="4652963"/>
            <a:ext cx="103188" cy="123825"/>
          </a:xfrm>
          <a:custGeom>
            <a:avLst/>
            <a:gdLst>
              <a:gd name="T0" fmla="*/ 0 w 15"/>
              <a:gd name="T1" fmla="*/ 5 h 18"/>
              <a:gd name="T2" fmla="*/ 0 w 15"/>
              <a:gd name="T3" fmla="*/ 1 h 18"/>
              <a:gd name="T4" fmla="*/ 3 w 15"/>
              <a:gd name="T5" fmla="*/ 1 h 18"/>
              <a:gd name="T6" fmla="*/ 3 w 15"/>
              <a:gd name="T7" fmla="*/ 4 h 18"/>
              <a:gd name="T8" fmla="*/ 3 w 15"/>
              <a:gd name="T9" fmla="*/ 4 h 18"/>
              <a:gd name="T10" fmla="*/ 9 w 15"/>
              <a:gd name="T11" fmla="*/ 0 h 18"/>
              <a:gd name="T12" fmla="*/ 15 w 15"/>
              <a:gd name="T13" fmla="*/ 8 h 18"/>
              <a:gd name="T14" fmla="*/ 15 w 15"/>
              <a:gd name="T15" fmla="*/ 18 h 18"/>
              <a:gd name="T16" fmla="*/ 12 w 15"/>
              <a:gd name="T17" fmla="*/ 18 h 18"/>
              <a:gd name="T18" fmla="*/ 12 w 15"/>
              <a:gd name="T19" fmla="*/ 8 h 18"/>
              <a:gd name="T20" fmla="*/ 8 w 15"/>
              <a:gd name="T21" fmla="*/ 3 h 18"/>
              <a:gd name="T22" fmla="*/ 3 w 15"/>
              <a:gd name="T23" fmla="*/ 6 h 18"/>
              <a:gd name="T24" fmla="*/ 3 w 15"/>
              <a:gd name="T25" fmla="*/ 8 h 18"/>
              <a:gd name="T26" fmla="*/ 3 w 15"/>
              <a:gd name="T27" fmla="*/ 18 h 18"/>
              <a:gd name="T28" fmla="*/ 0 w 15"/>
              <a:gd name="T29" fmla="*/ 18 h 18"/>
              <a:gd name="T30" fmla="*/ 0 w 15"/>
              <a:gd name="T3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0" y="5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9" y="0"/>
                </a:cubicBezTo>
                <a:cubicBezTo>
                  <a:pt x="11" y="0"/>
                  <a:pt x="15" y="2"/>
                  <a:pt x="15" y="8"/>
                </a:cubicBezTo>
                <a:cubicBezTo>
                  <a:pt x="15" y="18"/>
                  <a:pt x="15" y="18"/>
                  <a:pt x="15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1" y="3"/>
                  <a:pt x="8" y="3"/>
                </a:cubicBezTo>
                <a:cubicBezTo>
                  <a:pt x="5" y="3"/>
                  <a:pt x="4" y="4"/>
                  <a:pt x="3" y="6"/>
                </a:cubicBezTo>
                <a:cubicBezTo>
                  <a:pt x="3" y="7"/>
                  <a:pt x="3" y="7"/>
                  <a:pt x="3" y="8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2">
            <a:extLst>
              <a:ext uri="{FF2B5EF4-FFF2-40B4-BE49-F238E27FC236}">
                <a16:creationId xmlns:a16="http://schemas.microsoft.com/office/drawing/2014/main" id="{83FABDBA-2ACB-4B7C-BE39-EC8B84D162FF}"/>
              </a:ext>
            </a:extLst>
          </p:cNvPr>
          <p:cNvSpPr>
            <a:spLocks noEditPoints="1"/>
          </p:cNvSpPr>
          <p:nvPr/>
        </p:nvSpPr>
        <p:spPr bwMode="auto">
          <a:xfrm>
            <a:off x="6124575" y="4652963"/>
            <a:ext cx="109538" cy="177800"/>
          </a:xfrm>
          <a:custGeom>
            <a:avLst/>
            <a:gdLst>
              <a:gd name="T0" fmla="*/ 16 w 16"/>
              <a:gd name="T1" fmla="*/ 16 h 26"/>
              <a:gd name="T2" fmla="*/ 13 w 16"/>
              <a:gd name="T3" fmla="*/ 24 h 26"/>
              <a:gd name="T4" fmla="*/ 7 w 16"/>
              <a:gd name="T5" fmla="*/ 26 h 26"/>
              <a:gd name="T6" fmla="*/ 1 w 16"/>
              <a:gd name="T7" fmla="*/ 24 h 26"/>
              <a:gd name="T8" fmla="*/ 2 w 16"/>
              <a:gd name="T9" fmla="*/ 22 h 26"/>
              <a:gd name="T10" fmla="*/ 7 w 16"/>
              <a:gd name="T11" fmla="*/ 23 h 26"/>
              <a:gd name="T12" fmla="*/ 13 w 16"/>
              <a:gd name="T13" fmla="*/ 17 h 26"/>
              <a:gd name="T14" fmla="*/ 13 w 16"/>
              <a:gd name="T15" fmla="*/ 15 h 26"/>
              <a:gd name="T16" fmla="*/ 13 w 16"/>
              <a:gd name="T17" fmla="*/ 15 h 26"/>
              <a:gd name="T18" fmla="*/ 7 w 16"/>
              <a:gd name="T19" fmla="*/ 18 h 26"/>
              <a:gd name="T20" fmla="*/ 0 w 16"/>
              <a:gd name="T21" fmla="*/ 10 h 26"/>
              <a:gd name="T22" fmla="*/ 7 w 16"/>
              <a:gd name="T23" fmla="*/ 0 h 26"/>
              <a:gd name="T24" fmla="*/ 13 w 16"/>
              <a:gd name="T25" fmla="*/ 3 h 26"/>
              <a:gd name="T26" fmla="*/ 13 w 16"/>
              <a:gd name="T27" fmla="*/ 3 h 26"/>
              <a:gd name="T28" fmla="*/ 13 w 16"/>
              <a:gd name="T29" fmla="*/ 1 h 26"/>
              <a:gd name="T30" fmla="*/ 16 w 16"/>
              <a:gd name="T31" fmla="*/ 1 h 26"/>
              <a:gd name="T32" fmla="*/ 16 w 16"/>
              <a:gd name="T33" fmla="*/ 6 h 26"/>
              <a:gd name="T34" fmla="*/ 16 w 16"/>
              <a:gd name="T35" fmla="*/ 16 h 26"/>
              <a:gd name="T36" fmla="*/ 13 w 16"/>
              <a:gd name="T37" fmla="*/ 8 h 26"/>
              <a:gd name="T38" fmla="*/ 12 w 16"/>
              <a:gd name="T39" fmla="*/ 6 h 26"/>
              <a:gd name="T40" fmla="*/ 8 w 16"/>
              <a:gd name="T41" fmla="*/ 3 h 26"/>
              <a:gd name="T42" fmla="*/ 3 w 16"/>
              <a:gd name="T43" fmla="*/ 9 h 26"/>
              <a:gd name="T44" fmla="*/ 8 w 16"/>
              <a:gd name="T45" fmla="*/ 16 h 26"/>
              <a:gd name="T46" fmla="*/ 12 w 16"/>
              <a:gd name="T47" fmla="*/ 12 h 26"/>
              <a:gd name="T48" fmla="*/ 13 w 16"/>
              <a:gd name="T49" fmla="*/ 11 h 26"/>
              <a:gd name="T50" fmla="*/ 13 w 16"/>
              <a:gd name="T5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" h="26">
                <a:moveTo>
                  <a:pt x="16" y="16"/>
                </a:moveTo>
                <a:cubicBezTo>
                  <a:pt x="16" y="20"/>
                  <a:pt x="15" y="22"/>
                  <a:pt x="13" y="24"/>
                </a:cubicBezTo>
                <a:cubicBezTo>
                  <a:pt x="12" y="25"/>
                  <a:pt x="9" y="26"/>
                  <a:pt x="7" y="26"/>
                </a:cubicBezTo>
                <a:cubicBezTo>
                  <a:pt x="5" y="26"/>
                  <a:pt x="3" y="25"/>
                  <a:pt x="1" y="24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3"/>
                  <a:pt x="5" y="23"/>
                  <a:pt x="7" y="23"/>
                </a:cubicBezTo>
                <a:cubicBezTo>
                  <a:pt x="10" y="23"/>
                  <a:pt x="13" y="22"/>
                  <a:pt x="13" y="17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8"/>
                  <a:pt x="7" y="18"/>
                </a:cubicBezTo>
                <a:cubicBezTo>
                  <a:pt x="3" y="18"/>
                  <a:pt x="0" y="14"/>
                  <a:pt x="0" y="10"/>
                </a:cubicBezTo>
                <a:cubicBezTo>
                  <a:pt x="0" y="4"/>
                  <a:pt x="3" y="0"/>
                  <a:pt x="7" y="0"/>
                </a:cubicBezTo>
                <a:cubicBezTo>
                  <a:pt x="10" y="0"/>
                  <a:pt x="12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3"/>
                  <a:pt x="16" y="6"/>
                </a:cubicBezTo>
                <a:lnTo>
                  <a:pt x="16" y="16"/>
                </a:lnTo>
                <a:close/>
                <a:moveTo>
                  <a:pt x="13" y="8"/>
                </a:moveTo>
                <a:cubicBezTo>
                  <a:pt x="13" y="7"/>
                  <a:pt x="13" y="7"/>
                  <a:pt x="12" y="6"/>
                </a:cubicBezTo>
                <a:cubicBezTo>
                  <a:pt x="12" y="4"/>
                  <a:pt x="10" y="3"/>
                  <a:pt x="8" y="3"/>
                </a:cubicBezTo>
                <a:cubicBezTo>
                  <a:pt x="5" y="3"/>
                  <a:pt x="3" y="5"/>
                  <a:pt x="3" y="9"/>
                </a:cubicBezTo>
                <a:cubicBezTo>
                  <a:pt x="3" y="13"/>
                  <a:pt x="5" y="16"/>
                  <a:pt x="8" y="16"/>
                </a:cubicBezTo>
                <a:cubicBezTo>
                  <a:pt x="10" y="16"/>
                  <a:pt x="12" y="14"/>
                  <a:pt x="12" y="12"/>
                </a:cubicBezTo>
                <a:cubicBezTo>
                  <a:pt x="13" y="12"/>
                  <a:pt x="13" y="11"/>
                  <a:pt x="13" y="11"/>
                </a:cubicBezTo>
                <a:lnTo>
                  <a:pt x="13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3">
            <a:extLst>
              <a:ext uri="{FF2B5EF4-FFF2-40B4-BE49-F238E27FC236}">
                <a16:creationId xmlns:a16="http://schemas.microsoft.com/office/drawing/2014/main" id="{07E82D93-B998-4F2C-8EAD-BEEDE1BB4FF9}"/>
              </a:ext>
            </a:extLst>
          </p:cNvPr>
          <p:cNvSpPr>
            <a:spLocks/>
          </p:cNvSpPr>
          <p:nvPr/>
        </p:nvSpPr>
        <p:spPr bwMode="auto">
          <a:xfrm>
            <a:off x="5346700" y="2830513"/>
            <a:ext cx="96838" cy="122238"/>
          </a:xfrm>
          <a:custGeom>
            <a:avLst/>
            <a:gdLst>
              <a:gd name="T0" fmla="*/ 14 w 14"/>
              <a:gd name="T1" fmla="*/ 17 h 18"/>
              <a:gd name="T2" fmla="*/ 9 w 14"/>
              <a:gd name="T3" fmla="*/ 18 h 18"/>
              <a:gd name="T4" fmla="*/ 0 w 14"/>
              <a:gd name="T5" fmla="*/ 9 h 18"/>
              <a:gd name="T6" fmla="*/ 10 w 14"/>
              <a:gd name="T7" fmla="*/ 0 h 18"/>
              <a:gd name="T8" fmla="*/ 14 w 14"/>
              <a:gd name="T9" fmla="*/ 1 h 18"/>
              <a:gd name="T10" fmla="*/ 13 w 14"/>
              <a:gd name="T11" fmla="*/ 4 h 18"/>
              <a:gd name="T12" fmla="*/ 10 w 14"/>
              <a:gd name="T13" fmla="*/ 3 h 18"/>
              <a:gd name="T14" fmla="*/ 4 w 14"/>
              <a:gd name="T15" fmla="*/ 9 h 18"/>
              <a:gd name="T16" fmla="*/ 10 w 14"/>
              <a:gd name="T17" fmla="*/ 16 h 18"/>
              <a:gd name="T18" fmla="*/ 13 w 14"/>
              <a:gd name="T19" fmla="*/ 15 h 18"/>
              <a:gd name="T20" fmla="*/ 14 w 14"/>
              <a:gd name="T21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8">
                <a:moveTo>
                  <a:pt x="14" y="17"/>
                </a:moveTo>
                <a:cubicBezTo>
                  <a:pt x="13" y="18"/>
                  <a:pt x="11" y="18"/>
                  <a:pt x="9" y="18"/>
                </a:cubicBezTo>
                <a:cubicBezTo>
                  <a:pt x="4" y="18"/>
                  <a:pt x="0" y="15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12" y="0"/>
                  <a:pt x="13" y="1"/>
                  <a:pt x="14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1" y="3"/>
                  <a:pt x="10" y="3"/>
                </a:cubicBezTo>
                <a:cubicBezTo>
                  <a:pt x="6" y="3"/>
                  <a:pt x="4" y="6"/>
                  <a:pt x="4" y="9"/>
                </a:cubicBezTo>
                <a:cubicBezTo>
                  <a:pt x="4" y="13"/>
                  <a:pt x="6" y="16"/>
                  <a:pt x="10" y="16"/>
                </a:cubicBezTo>
                <a:cubicBezTo>
                  <a:pt x="11" y="16"/>
                  <a:pt x="13" y="15"/>
                  <a:pt x="13" y="15"/>
                </a:cubicBezTo>
                <a:lnTo>
                  <a:pt x="14" y="1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04">
            <a:extLst>
              <a:ext uri="{FF2B5EF4-FFF2-40B4-BE49-F238E27FC236}">
                <a16:creationId xmlns:a16="http://schemas.microsoft.com/office/drawing/2014/main" id="{19C77582-8D58-4F8C-8CCB-CFF50F8BBAE4}"/>
              </a:ext>
            </a:extLst>
          </p:cNvPr>
          <p:cNvSpPr>
            <a:spLocks noEditPoints="1"/>
          </p:cNvSpPr>
          <p:nvPr/>
        </p:nvSpPr>
        <p:spPr bwMode="auto">
          <a:xfrm>
            <a:off x="5457825" y="2830513"/>
            <a:ext cx="95250" cy="122238"/>
          </a:xfrm>
          <a:custGeom>
            <a:avLst/>
            <a:gdLst>
              <a:gd name="T0" fmla="*/ 14 w 14"/>
              <a:gd name="T1" fmla="*/ 14 h 18"/>
              <a:gd name="T2" fmla="*/ 14 w 14"/>
              <a:gd name="T3" fmla="*/ 18 h 18"/>
              <a:gd name="T4" fmla="*/ 11 w 14"/>
              <a:gd name="T5" fmla="*/ 18 h 18"/>
              <a:gd name="T6" fmla="*/ 11 w 14"/>
              <a:gd name="T7" fmla="*/ 16 h 18"/>
              <a:gd name="T8" fmla="*/ 11 w 14"/>
              <a:gd name="T9" fmla="*/ 16 h 18"/>
              <a:gd name="T10" fmla="*/ 6 w 14"/>
              <a:gd name="T11" fmla="*/ 18 h 18"/>
              <a:gd name="T12" fmla="*/ 0 w 14"/>
              <a:gd name="T13" fmla="*/ 13 h 18"/>
              <a:gd name="T14" fmla="*/ 11 w 14"/>
              <a:gd name="T15" fmla="*/ 7 h 18"/>
              <a:gd name="T16" fmla="*/ 11 w 14"/>
              <a:gd name="T17" fmla="*/ 7 h 18"/>
              <a:gd name="T18" fmla="*/ 7 w 14"/>
              <a:gd name="T19" fmla="*/ 3 h 18"/>
              <a:gd name="T20" fmla="*/ 2 w 14"/>
              <a:gd name="T21" fmla="*/ 4 h 18"/>
              <a:gd name="T22" fmla="*/ 2 w 14"/>
              <a:gd name="T23" fmla="*/ 2 h 18"/>
              <a:gd name="T24" fmla="*/ 7 w 14"/>
              <a:gd name="T25" fmla="*/ 0 h 18"/>
              <a:gd name="T26" fmla="*/ 14 w 14"/>
              <a:gd name="T27" fmla="*/ 7 h 18"/>
              <a:gd name="T28" fmla="*/ 14 w 14"/>
              <a:gd name="T29" fmla="*/ 14 h 18"/>
              <a:gd name="T30" fmla="*/ 11 w 14"/>
              <a:gd name="T31" fmla="*/ 9 h 18"/>
              <a:gd name="T32" fmla="*/ 4 w 14"/>
              <a:gd name="T33" fmla="*/ 13 h 18"/>
              <a:gd name="T34" fmla="*/ 7 w 14"/>
              <a:gd name="T35" fmla="*/ 16 h 18"/>
              <a:gd name="T36" fmla="*/ 11 w 14"/>
              <a:gd name="T37" fmla="*/ 13 h 18"/>
              <a:gd name="T38" fmla="*/ 11 w 14"/>
              <a:gd name="T39" fmla="*/ 12 h 18"/>
              <a:gd name="T40" fmla="*/ 11 w 14"/>
              <a:gd name="T4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8">
                <a:moveTo>
                  <a:pt x="14" y="14"/>
                </a:moveTo>
                <a:cubicBezTo>
                  <a:pt x="14" y="15"/>
                  <a:pt x="14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8" y="18"/>
                  <a:pt x="6" y="18"/>
                </a:cubicBezTo>
                <a:cubicBezTo>
                  <a:pt x="2" y="18"/>
                  <a:pt x="0" y="16"/>
                  <a:pt x="0" y="13"/>
                </a:cubicBezTo>
                <a:cubicBezTo>
                  <a:pt x="0" y="9"/>
                  <a:pt x="4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0" y="3"/>
                  <a:pt x="7" y="3"/>
                </a:cubicBezTo>
                <a:cubicBezTo>
                  <a:pt x="5" y="3"/>
                  <a:pt x="4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7" y="0"/>
                </a:cubicBezTo>
                <a:cubicBezTo>
                  <a:pt x="13" y="0"/>
                  <a:pt x="14" y="4"/>
                  <a:pt x="14" y="7"/>
                </a:cubicBezTo>
                <a:lnTo>
                  <a:pt x="14" y="14"/>
                </a:lnTo>
                <a:close/>
                <a:moveTo>
                  <a:pt x="11" y="9"/>
                </a:moveTo>
                <a:cubicBezTo>
                  <a:pt x="7" y="9"/>
                  <a:pt x="4" y="10"/>
                  <a:pt x="4" y="13"/>
                </a:cubicBezTo>
                <a:cubicBezTo>
                  <a:pt x="4" y="15"/>
                  <a:pt x="5" y="16"/>
                  <a:pt x="7" y="16"/>
                </a:cubicBezTo>
                <a:cubicBezTo>
                  <a:pt x="9" y="16"/>
                  <a:pt x="10" y="15"/>
                  <a:pt x="11" y="13"/>
                </a:cubicBezTo>
                <a:cubicBezTo>
                  <a:pt x="11" y="12"/>
                  <a:pt x="11" y="12"/>
                  <a:pt x="11" y="12"/>
                </a:cubicBez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05">
            <a:extLst>
              <a:ext uri="{FF2B5EF4-FFF2-40B4-BE49-F238E27FC236}">
                <a16:creationId xmlns:a16="http://schemas.microsoft.com/office/drawing/2014/main" id="{0C64773D-F2B6-4C5A-8423-41BAB60E4DA6}"/>
              </a:ext>
            </a:extLst>
          </p:cNvPr>
          <p:cNvSpPr>
            <a:spLocks noEditPoints="1"/>
          </p:cNvSpPr>
          <p:nvPr/>
        </p:nvSpPr>
        <p:spPr bwMode="auto">
          <a:xfrm>
            <a:off x="5588000" y="2830513"/>
            <a:ext cx="117475" cy="171450"/>
          </a:xfrm>
          <a:custGeom>
            <a:avLst/>
            <a:gdLst>
              <a:gd name="T0" fmla="*/ 0 w 17"/>
              <a:gd name="T1" fmla="*/ 6 h 25"/>
              <a:gd name="T2" fmla="*/ 0 w 17"/>
              <a:gd name="T3" fmla="*/ 1 h 25"/>
              <a:gd name="T4" fmla="*/ 3 w 17"/>
              <a:gd name="T5" fmla="*/ 1 h 25"/>
              <a:gd name="T6" fmla="*/ 3 w 17"/>
              <a:gd name="T7" fmla="*/ 4 h 25"/>
              <a:gd name="T8" fmla="*/ 3 w 17"/>
              <a:gd name="T9" fmla="*/ 4 h 25"/>
              <a:gd name="T10" fmla="*/ 9 w 17"/>
              <a:gd name="T11" fmla="*/ 0 h 25"/>
              <a:gd name="T12" fmla="*/ 17 w 17"/>
              <a:gd name="T13" fmla="*/ 9 h 25"/>
              <a:gd name="T14" fmla="*/ 9 w 17"/>
              <a:gd name="T15" fmla="*/ 18 h 25"/>
              <a:gd name="T16" fmla="*/ 3 w 17"/>
              <a:gd name="T17" fmla="*/ 16 h 25"/>
              <a:gd name="T18" fmla="*/ 3 w 17"/>
              <a:gd name="T19" fmla="*/ 16 h 25"/>
              <a:gd name="T20" fmla="*/ 3 w 17"/>
              <a:gd name="T21" fmla="*/ 25 h 25"/>
              <a:gd name="T22" fmla="*/ 0 w 17"/>
              <a:gd name="T23" fmla="*/ 25 h 25"/>
              <a:gd name="T24" fmla="*/ 0 w 17"/>
              <a:gd name="T25" fmla="*/ 6 h 25"/>
              <a:gd name="T26" fmla="*/ 3 w 17"/>
              <a:gd name="T27" fmla="*/ 11 h 25"/>
              <a:gd name="T28" fmla="*/ 3 w 17"/>
              <a:gd name="T29" fmla="*/ 12 h 25"/>
              <a:gd name="T30" fmla="*/ 8 w 17"/>
              <a:gd name="T31" fmla="*/ 16 h 25"/>
              <a:gd name="T32" fmla="*/ 13 w 17"/>
              <a:gd name="T33" fmla="*/ 9 h 25"/>
              <a:gd name="T34" fmla="*/ 8 w 17"/>
              <a:gd name="T35" fmla="*/ 3 h 25"/>
              <a:gd name="T36" fmla="*/ 3 w 17"/>
              <a:gd name="T37" fmla="*/ 7 h 25"/>
              <a:gd name="T38" fmla="*/ 3 w 17"/>
              <a:gd name="T39" fmla="*/ 8 h 25"/>
              <a:gd name="T40" fmla="*/ 3 w 17"/>
              <a:gd name="T41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25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1"/>
                  <a:pt x="6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5"/>
                  <a:pt x="13" y="18"/>
                  <a:pt x="9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lnTo>
                  <a:pt x="0" y="6"/>
                </a:lnTo>
                <a:close/>
                <a:moveTo>
                  <a:pt x="3" y="11"/>
                </a:moveTo>
                <a:cubicBezTo>
                  <a:pt x="3" y="11"/>
                  <a:pt x="3" y="12"/>
                  <a:pt x="3" y="12"/>
                </a:cubicBezTo>
                <a:cubicBezTo>
                  <a:pt x="4" y="14"/>
                  <a:pt x="6" y="16"/>
                  <a:pt x="8" y="16"/>
                </a:cubicBezTo>
                <a:cubicBezTo>
                  <a:pt x="11" y="16"/>
                  <a:pt x="13" y="13"/>
                  <a:pt x="13" y="9"/>
                </a:cubicBezTo>
                <a:cubicBezTo>
                  <a:pt x="13" y="6"/>
                  <a:pt x="12" y="3"/>
                  <a:pt x="8" y="3"/>
                </a:cubicBezTo>
                <a:cubicBezTo>
                  <a:pt x="6" y="3"/>
                  <a:pt x="4" y="4"/>
                  <a:pt x="3" y="7"/>
                </a:cubicBezTo>
                <a:cubicBezTo>
                  <a:pt x="3" y="7"/>
                  <a:pt x="3" y="8"/>
                  <a:pt x="3" y="8"/>
                </a:cubicBezTo>
                <a:lnTo>
                  <a:pt x="3" y="1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07">
            <a:extLst>
              <a:ext uri="{FF2B5EF4-FFF2-40B4-BE49-F238E27FC236}">
                <a16:creationId xmlns:a16="http://schemas.microsoft.com/office/drawing/2014/main" id="{A2F9CD22-FD3B-4C64-B5BC-E66BF8741C16}"/>
              </a:ext>
            </a:extLst>
          </p:cNvPr>
          <p:cNvSpPr>
            <a:spLocks noEditPoints="1"/>
          </p:cNvSpPr>
          <p:nvPr/>
        </p:nvSpPr>
        <p:spPr bwMode="auto">
          <a:xfrm>
            <a:off x="5718175" y="2830513"/>
            <a:ext cx="96838" cy="122238"/>
          </a:xfrm>
          <a:custGeom>
            <a:avLst/>
            <a:gdLst>
              <a:gd name="T0" fmla="*/ 14 w 14"/>
              <a:gd name="T1" fmla="*/ 14 h 18"/>
              <a:gd name="T2" fmla="*/ 14 w 14"/>
              <a:gd name="T3" fmla="*/ 18 h 18"/>
              <a:gd name="T4" fmla="*/ 11 w 14"/>
              <a:gd name="T5" fmla="*/ 18 h 18"/>
              <a:gd name="T6" fmla="*/ 11 w 14"/>
              <a:gd name="T7" fmla="*/ 16 h 18"/>
              <a:gd name="T8" fmla="*/ 11 w 14"/>
              <a:gd name="T9" fmla="*/ 16 h 18"/>
              <a:gd name="T10" fmla="*/ 6 w 14"/>
              <a:gd name="T11" fmla="*/ 18 h 18"/>
              <a:gd name="T12" fmla="*/ 0 w 14"/>
              <a:gd name="T13" fmla="*/ 13 h 18"/>
              <a:gd name="T14" fmla="*/ 11 w 14"/>
              <a:gd name="T15" fmla="*/ 7 h 18"/>
              <a:gd name="T16" fmla="*/ 11 w 14"/>
              <a:gd name="T17" fmla="*/ 7 h 18"/>
              <a:gd name="T18" fmla="*/ 7 w 14"/>
              <a:gd name="T19" fmla="*/ 3 h 18"/>
              <a:gd name="T20" fmla="*/ 2 w 14"/>
              <a:gd name="T21" fmla="*/ 4 h 18"/>
              <a:gd name="T22" fmla="*/ 1 w 14"/>
              <a:gd name="T23" fmla="*/ 2 h 18"/>
              <a:gd name="T24" fmla="*/ 7 w 14"/>
              <a:gd name="T25" fmla="*/ 0 h 18"/>
              <a:gd name="T26" fmla="*/ 14 w 14"/>
              <a:gd name="T27" fmla="*/ 7 h 18"/>
              <a:gd name="T28" fmla="*/ 14 w 14"/>
              <a:gd name="T29" fmla="*/ 14 h 18"/>
              <a:gd name="T30" fmla="*/ 11 w 14"/>
              <a:gd name="T31" fmla="*/ 9 h 18"/>
              <a:gd name="T32" fmla="*/ 3 w 14"/>
              <a:gd name="T33" fmla="*/ 13 h 18"/>
              <a:gd name="T34" fmla="*/ 6 w 14"/>
              <a:gd name="T35" fmla="*/ 16 h 18"/>
              <a:gd name="T36" fmla="*/ 11 w 14"/>
              <a:gd name="T37" fmla="*/ 13 h 18"/>
              <a:gd name="T38" fmla="*/ 11 w 14"/>
              <a:gd name="T39" fmla="*/ 12 h 18"/>
              <a:gd name="T40" fmla="*/ 11 w 14"/>
              <a:gd name="T4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8">
                <a:moveTo>
                  <a:pt x="14" y="14"/>
                </a:moveTo>
                <a:cubicBezTo>
                  <a:pt x="14" y="15"/>
                  <a:pt x="14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8" y="18"/>
                  <a:pt x="6" y="18"/>
                </a:cubicBezTo>
                <a:cubicBezTo>
                  <a:pt x="2" y="18"/>
                  <a:pt x="0" y="16"/>
                  <a:pt x="0" y="13"/>
                </a:cubicBezTo>
                <a:cubicBezTo>
                  <a:pt x="0" y="9"/>
                  <a:pt x="4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0" y="3"/>
                  <a:pt x="7" y="3"/>
                </a:cubicBezTo>
                <a:cubicBezTo>
                  <a:pt x="5" y="3"/>
                  <a:pt x="3" y="3"/>
                  <a:pt x="2" y="4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5" y="0"/>
                  <a:pt x="7" y="0"/>
                </a:cubicBezTo>
                <a:cubicBezTo>
                  <a:pt x="13" y="0"/>
                  <a:pt x="14" y="4"/>
                  <a:pt x="14" y="7"/>
                </a:cubicBezTo>
                <a:lnTo>
                  <a:pt x="14" y="14"/>
                </a:lnTo>
                <a:close/>
                <a:moveTo>
                  <a:pt x="11" y="9"/>
                </a:moveTo>
                <a:cubicBezTo>
                  <a:pt x="7" y="9"/>
                  <a:pt x="3" y="10"/>
                  <a:pt x="3" y="13"/>
                </a:cubicBezTo>
                <a:cubicBezTo>
                  <a:pt x="3" y="15"/>
                  <a:pt x="5" y="16"/>
                  <a:pt x="6" y="16"/>
                </a:cubicBezTo>
                <a:cubicBezTo>
                  <a:pt x="9" y="16"/>
                  <a:pt x="10" y="15"/>
                  <a:pt x="11" y="13"/>
                </a:cubicBezTo>
                <a:cubicBezTo>
                  <a:pt x="11" y="12"/>
                  <a:pt x="11" y="12"/>
                  <a:pt x="11" y="12"/>
                </a:cubicBez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08">
            <a:extLst>
              <a:ext uri="{FF2B5EF4-FFF2-40B4-BE49-F238E27FC236}">
                <a16:creationId xmlns:a16="http://schemas.microsoft.com/office/drawing/2014/main" id="{2D4E18E6-FD79-4CB8-8B0A-F3C625035649}"/>
              </a:ext>
            </a:extLst>
          </p:cNvPr>
          <p:cNvSpPr>
            <a:spLocks/>
          </p:cNvSpPr>
          <p:nvPr/>
        </p:nvSpPr>
        <p:spPr bwMode="auto">
          <a:xfrm>
            <a:off x="5842000" y="2830513"/>
            <a:ext cx="90488" cy="122238"/>
          </a:xfrm>
          <a:custGeom>
            <a:avLst/>
            <a:gdLst>
              <a:gd name="T0" fmla="*/ 13 w 13"/>
              <a:gd name="T1" fmla="*/ 17 h 18"/>
              <a:gd name="T2" fmla="*/ 8 w 13"/>
              <a:gd name="T3" fmla="*/ 18 h 18"/>
              <a:gd name="T4" fmla="*/ 0 w 13"/>
              <a:gd name="T5" fmla="*/ 9 h 18"/>
              <a:gd name="T6" fmla="*/ 9 w 13"/>
              <a:gd name="T7" fmla="*/ 0 h 18"/>
              <a:gd name="T8" fmla="*/ 13 w 13"/>
              <a:gd name="T9" fmla="*/ 1 h 18"/>
              <a:gd name="T10" fmla="*/ 13 w 13"/>
              <a:gd name="T11" fmla="*/ 4 h 18"/>
              <a:gd name="T12" fmla="*/ 9 w 13"/>
              <a:gd name="T13" fmla="*/ 3 h 18"/>
              <a:gd name="T14" fmla="*/ 3 w 13"/>
              <a:gd name="T15" fmla="*/ 9 h 18"/>
              <a:gd name="T16" fmla="*/ 9 w 13"/>
              <a:gd name="T17" fmla="*/ 16 h 18"/>
              <a:gd name="T18" fmla="*/ 13 w 13"/>
              <a:gd name="T19" fmla="*/ 15 h 18"/>
              <a:gd name="T20" fmla="*/ 13 w 13"/>
              <a:gd name="T21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8">
                <a:moveTo>
                  <a:pt x="13" y="17"/>
                </a:moveTo>
                <a:cubicBezTo>
                  <a:pt x="13" y="18"/>
                  <a:pt x="11" y="18"/>
                  <a:pt x="8" y="18"/>
                </a:cubicBezTo>
                <a:cubicBezTo>
                  <a:pt x="3" y="18"/>
                  <a:pt x="0" y="15"/>
                  <a:pt x="0" y="9"/>
                </a:cubicBezTo>
                <a:cubicBezTo>
                  <a:pt x="0" y="4"/>
                  <a:pt x="3" y="0"/>
                  <a:pt x="9" y="0"/>
                </a:cubicBezTo>
                <a:cubicBezTo>
                  <a:pt x="11" y="0"/>
                  <a:pt x="13" y="1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1" y="3"/>
                  <a:pt x="9" y="3"/>
                </a:cubicBezTo>
                <a:cubicBezTo>
                  <a:pt x="5" y="3"/>
                  <a:pt x="3" y="6"/>
                  <a:pt x="3" y="9"/>
                </a:cubicBezTo>
                <a:cubicBezTo>
                  <a:pt x="3" y="13"/>
                  <a:pt x="5" y="16"/>
                  <a:pt x="9" y="16"/>
                </a:cubicBezTo>
                <a:cubicBezTo>
                  <a:pt x="11" y="16"/>
                  <a:pt x="12" y="15"/>
                  <a:pt x="13" y="15"/>
                </a:cubicBezTo>
                <a:lnTo>
                  <a:pt x="13" y="1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09">
            <a:extLst>
              <a:ext uri="{FF2B5EF4-FFF2-40B4-BE49-F238E27FC236}">
                <a16:creationId xmlns:a16="http://schemas.microsoft.com/office/drawing/2014/main" id="{C6F0C7F3-DC5C-4C47-BE26-4F5C0CABFABC}"/>
              </a:ext>
            </a:extLst>
          </p:cNvPr>
          <p:cNvSpPr>
            <a:spLocks noEditPoints="1"/>
          </p:cNvSpPr>
          <p:nvPr/>
        </p:nvSpPr>
        <p:spPr bwMode="auto">
          <a:xfrm>
            <a:off x="5959475" y="2789238"/>
            <a:ext cx="26988" cy="163513"/>
          </a:xfrm>
          <a:custGeom>
            <a:avLst/>
            <a:gdLst>
              <a:gd name="T0" fmla="*/ 4 w 4"/>
              <a:gd name="T1" fmla="*/ 2 h 24"/>
              <a:gd name="T2" fmla="*/ 2 w 4"/>
              <a:gd name="T3" fmla="*/ 4 h 24"/>
              <a:gd name="T4" fmla="*/ 0 w 4"/>
              <a:gd name="T5" fmla="*/ 2 h 24"/>
              <a:gd name="T6" fmla="*/ 2 w 4"/>
              <a:gd name="T7" fmla="*/ 0 h 24"/>
              <a:gd name="T8" fmla="*/ 4 w 4"/>
              <a:gd name="T9" fmla="*/ 2 h 24"/>
              <a:gd name="T10" fmla="*/ 0 w 4"/>
              <a:gd name="T11" fmla="*/ 24 h 24"/>
              <a:gd name="T12" fmla="*/ 0 w 4"/>
              <a:gd name="T13" fmla="*/ 7 h 24"/>
              <a:gd name="T14" fmla="*/ 3 w 4"/>
              <a:gd name="T15" fmla="*/ 7 h 24"/>
              <a:gd name="T16" fmla="*/ 3 w 4"/>
              <a:gd name="T17" fmla="*/ 24 h 24"/>
              <a:gd name="T18" fmla="*/ 0 w 4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4"/>
                </a:move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4"/>
                  <a:pt x="3" y="24"/>
                  <a:pt x="3" y="24"/>
                </a:cubicBezTo>
                <a:lnTo>
                  <a:pt x="0" y="24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10">
            <a:extLst>
              <a:ext uri="{FF2B5EF4-FFF2-40B4-BE49-F238E27FC236}">
                <a16:creationId xmlns:a16="http://schemas.microsoft.com/office/drawing/2014/main" id="{318CBF2C-36DC-4CB8-A341-0DEC3DADD0EB}"/>
              </a:ext>
            </a:extLst>
          </p:cNvPr>
          <p:cNvSpPr>
            <a:spLocks/>
          </p:cNvSpPr>
          <p:nvPr/>
        </p:nvSpPr>
        <p:spPr bwMode="auto">
          <a:xfrm>
            <a:off x="6000750" y="2801938"/>
            <a:ext cx="76200" cy="150813"/>
          </a:xfrm>
          <a:custGeom>
            <a:avLst/>
            <a:gdLst>
              <a:gd name="T0" fmla="*/ 6 w 11"/>
              <a:gd name="T1" fmla="*/ 0 h 22"/>
              <a:gd name="T2" fmla="*/ 6 w 11"/>
              <a:gd name="T3" fmla="*/ 5 h 22"/>
              <a:gd name="T4" fmla="*/ 11 w 11"/>
              <a:gd name="T5" fmla="*/ 5 h 22"/>
              <a:gd name="T6" fmla="*/ 11 w 11"/>
              <a:gd name="T7" fmla="*/ 7 h 22"/>
              <a:gd name="T8" fmla="*/ 6 w 11"/>
              <a:gd name="T9" fmla="*/ 7 h 22"/>
              <a:gd name="T10" fmla="*/ 6 w 11"/>
              <a:gd name="T11" fmla="*/ 16 h 22"/>
              <a:gd name="T12" fmla="*/ 9 w 11"/>
              <a:gd name="T13" fmla="*/ 20 h 22"/>
              <a:gd name="T14" fmla="*/ 10 w 11"/>
              <a:gd name="T15" fmla="*/ 20 h 22"/>
              <a:gd name="T16" fmla="*/ 11 w 11"/>
              <a:gd name="T17" fmla="*/ 22 h 22"/>
              <a:gd name="T18" fmla="*/ 8 w 11"/>
              <a:gd name="T19" fmla="*/ 22 h 22"/>
              <a:gd name="T20" fmla="*/ 4 w 11"/>
              <a:gd name="T21" fmla="*/ 21 h 22"/>
              <a:gd name="T22" fmla="*/ 3 w 11"/>
              <a:gd name="T23" fmla="*/ 17 h 22"/>
              <a:gd name="T24" fmla="*/ 3 w 11"/>
              <a:gd name="T25" fmla="*/ 7 h 22"/>
              <a:gd name="T26" fmla="*/ 0 w 11"/>
              <a:gd name="T27" fmla="*/ 7 h 22"/>
              <a:gd name="T28" fmla="*/ 0 w 11"/>
              <a:gd name="T29" fmla="*/ 5 h 22"/>
              <a:gd name="T30" fmla="*/ 3 w 11"/>
              <a:gd name="T31" fmla="*/ 5 h 22"/>
              <a:gd name="T32" fmla="*/ 3 w 11"/>
              <a:gd name="T33" fmla="*/ 1 h 22"/>
              <a:gd name="T34" fmla="*/ 6 w 11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22">
                <a:moveTo>
                  <a:pt x="6" y="0"/>
                </a:moveTo>
                <a:cubicBezTo>
                  <a:pt x="6" y="5"/>
                  <a:pt x="6" y="5"/>
                  <a:pt x="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9"/>
                  <a:pt x="7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9" y="22"/>
                  <a:pt x="8" y="22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9"/>
                  <a:pt x="3" y="17"/>
                </a:cubicBezTo>
                <a:cubicBezTo>
                  <a:pt x="3" y="7"/>
                  <a:pt x="3" y="7"/>
                  <a:pt x="3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1"/>
                  <a:pt x="3" y="1"/>
                  <a:pt x="3" y="1"/>
                </a:cubicBezTo>
                <a:lnTo>
                  <a:pt x="6" y="0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1">
            <a:extLst>
              <a:ext uri="{FF2B5EF4-FFF2-40B4-BE49-F238E27FC236}">
                <a16:creationId xmlns:a16="http://schemas.microsoft.com/office/drawing/2014/main" id="{474400AA-65EE-492B-8096-6D1C8462D3F5}"/>
              </a:ext>
            </a:extLst>
          </p:cNvPr>
          <p:cNvSpPr>
            <a:spLocks noEditPoints="1"/>
          </p:cNvSpPr>
          <p:nvPr/>
        </p:nvSpPr>
        <p:spPr bwMode="auto">
          <a:xfrm>
            <a:off x="6089650" y="2830513"/>
            <a:ext cx="96838" cy="122238"/>
          </a:xfrm>
          <a:custGeom>
            <a:avLst/>
            <a:gdLst>
              <a:gd name="T0" fmla="*/ 14 w 14"/>
              <a:gd name="T1" fmla="*/ 14 h 18"/>
              <a:gd name="T2" fmla="*/ 14 w 14"/>
              <a:gd name="T3" fmla="*/ 18 h 18"/>
              <a:gd name="T4" fmla="*/ 11 w 14"/>
              <a:gd name="T5" fmla="*/ 18 h 18"/>
              <a:gd name="T6" fmla="*/ 11 w 14"/>
              <a:gd name="T7" fmla="*/ 16 h 18"/>
              <a:gd name="T8" fmla="*/ 11 w 14"/>
              <a:gd name="T9" fmla="*/ 16 h 18"/>
              <a:gd name="T10" fmla="*/ 5 w 14"/>
              <a:gd name="T11" fmla="*/ 18 h 18"/>
              <a:gd name="T12" fmla="*/ 0 w 14"/>
              <a:gd name="T13" fmla="*/ 13 h 18"/>
              <a:gd name="T14" fmla="*/ 10 w 14"/>
              <a:gd name="T15" fmla="*/ 7 h 18"/>
              <a:gd name="T16" fmla="*/ 10 w 14"/>
              <a:gd name="T17" fmla="*/ 7 h 18"/>
              <a:gd name="T18" fmla="*/ 7 w 14"/>
              <a:gd name="T19" fmla="*/ 3 h 18"/>
              <a:gd name="T20" fmla="*/ 2 w 14"/>
              <a:gd name="T21" fmla="*/ 4 h 18"/>
              <a:gd name="T22" fmla="*/ 1 w 14"/>
              <a:gd name="T23" fmla="*/ 2 h 18"/>
              <a:gd name="T24" fmla="*/ 7 w 14"/>
              <a:gd name="T25" fmla="*/ 0 h 18"/>
              <a:gd name="T26" fmla="*/ 14 w 14"/>
              <a:gd name="T27" fmla="*/ 7 h 18"/>
              <a:gd name="T28" fmla="*/ 14 w 14"/>
              <a:gd name="T29" fmla="*/ 14 h 18"/>
              <a:gd name="T30" fmla="*/ 11 w 14"/>
              <a:gd name="T31" fmla="*/ 9 h 18"/>
              <a:gd name="T32" fmla="*/ 3 w 14"/>
              <a:gd name="T33" fmla="*/ 13 h 18"/>
              <a:gd name="T34" fmla="*/ 6 w 14"/>
              <a:gd name="T35" fmla="*/ 16 h 18"/>
              <a:gd name="T36" fmla="*/ 10 w 14"/>
              <a:gd name="T37" fmla="*/ 13 h 18"/>
              <a:gd name="T38" fmla="*/ 11 w 14"/>
              <a:gd name="T39" fmla="*/ 12 h 18"/>
              <a:gd name="T40" fmla="*/ 11 w 14"/>
              <a:gd name="T4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8">
                <a:moveTo>
                  <a:pt x="14" y="14"/>
                </a:moveTo>
                <a:cubicBezTo>
                  <a:pt x="14" y="15"/>
                  <a:pt x="14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8" y="18"/>
                  <a:pt x="5" y="18"/>
                </a:cubicBezTo>
                <a:cubicBezTo>
                  <a:pt x="2" y="18"/>
                  <a:pt x="0" y="16"/>
                  <a:pt x="0" y="13"/>
                </a:cubicBezTo>
                <a:cubicBezTo>
                  <a:pt x="0" y="9"/>
                  <a:pt x="4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5"/>
                  <a:pt x="10" y="3"/>
                  <a:pt x="7" y="3"/>
                </a:cubicBezTo>
                <a:cubicBezTo>
                  <a:pt x="5" y="3"/>
                  <a:pt x="3" y="3"/>
                  <a:pt x="2" y="4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5" y="0"/>
                  <a:pt x="7" y="0"/>
                </a:cubicBezTo>
                <a:cubicBezTo>
                  <a:pt x="12" y="0"/>
                  <a:pt x="14" y="4"/>
                  <a:pt x="14" y="7"/>
                </a:cubicBezTo>
                <a:lnTo>
                  <a:pt x="14" y="14"/>
                </a:lnTo>
                <a:close/>
                <a:moveTo>
                  <a:pt x="11" y="9"/>
                </a:moveTo>
                <a:cubicBezTo>
                  <a:pt x="7" y="9"/>
                  <a:pt x="3" y="10"/>
                  <a:pt x="3" y="13"/>
                </a:cubicBezTo>
                <a:cubicBezTo>
                  <a:pt x="3" y="15"/>
                  <a:pt x="5" y="16"/>
                  <a:pt x="6" y="16"/>
                </a:cubicBezTo>
                <a:cubicBezTo>
                  <a:pt x="8" y="16"/>
                  <a:pt x="10" y="15"/>
                  <a:pt x="10" y="13"/>
                </a:cubicBezTo>
                <a:cubicBezTo>
                  <a:pt x="11" y="12"/>
                  <a:pt x="11" y="12"/>
                  <a:pt x="11" y="12"/>
                </a:cubicBez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2">
            <a:extLst>
              <a:ext uri="{FF2B5EF4-FFF2-40B4-BE49-F238E27FC236}">
                <a16:creationId xmlns:a16="http://schemas.microsoft.com/office/drawing/2014/main" id="{17081424-97B0-46D2-A6FC-F04E93638A5A}"/>
              </a:ext>
            </a:extLst>
          </p:cNvPr>
          <p:cNvSpPr>
            <a:spLocks/>
          </p:cNvSpPr>
          <p:nvPr/>
        </p:nvSpPr>
        <p:spPr bwMode="auto">
          <a:xfrm>
            <a:off x="6221413" y="2830513"/>
            <a:ext cx="103188" cy="122238"/>
          </a:xfrm>
          <a:custGeom>
            <a:avLst/>
            <a:gdLst>
              <a:gd name="T0" fmla="*/ 0 w 15"/>
              <a:gd name="T1" fmla="*/ 5 h 18"/>
              <a:gd name="T2" fmla="*/ 0 w 15"/>
              <a:gd name="T3" fmla="*/ 1 h 18"/>
              <a:gd name="T4" fmla="*/ 2 w 15"/>
              <a:gd name="T5" fmla="*/ 1 h 18"/>
              <a:gd name="T6" fmla="*/ 3 w 15"/>
              <a:gd name="T7" fmla="*/ 3 h 18"/>
              <a:gd name="T8" fmla="*/ 3 w 15"/>
              <a:gd name="T9" fmla="*/ 3 h 18"/>
              <a:gd name="T10" fmla="*/ 8 w 15"/>
              <a:gd name="T11" fmla="*/ 0 h 18"/>
              <a:gd name="T12" fmla="*/ 15 w 15"/>
              <a:gd name="T13" fmla="*/ 8 h 18"/>
              <a:gd name="T14" fmla="*/ 15 w 15"/>
              <a:gd name="T15" fmla="*/ 18 h 18"/>
              <a:gd name="T16" fmla="*/ 11 w 15"/>
              <a:gd name="T17" fmla="*/ 18 h 18"/>
              <a:gd name="T18" fmla="*/ 11 w 15"/>
              <a:gd name="T19" fmla="*/ 8 h 18"/>
              <a:gd name="T20" fmla="*/ 7 w 15"/>
              <a:gd name="T21" fmla="*/ 3 h 18"/>
              <a:gd name="T22" fmla="*/ 3 w 15"/>
              <a:gd name="T23" fmla="*/ 6 h 18"/>
              <a:gd name="T24" fmla="*/ 3 w 15"/>
              <a:gd name="T25" fmla="*/ 8 h 18"/>
              <a:gd name="T26" fmla="*/ 3 w 15"/>
              <a:gd name="T27" fmla="*/ 18 h 18"/>
              <a:gd name="T28" fmla="*/ 0 w 15"/>
              <a:gd name="T29" fmla="*/ 18 h 18"/>
              <a:gd name="T30" fmla="*/ 0 w 15"/>
              <a:gd name="T3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0" y="5"/>
                </a:moveTo>
                <a:cubicBezTo>
                  <a:pt x="0" y="4"/>
                  <a:pt x="0" y="2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2"/>
                  <a:pt x="6" y="0"/>
                  <a:pt x="8" y="0"/>
                </a:cubicBezTo>
                <a:cubicBezTo>
                  <a:pt x="11" y="0"/>
                  <a:pt x="15" y="2"/>
                  <a:pt x="15" y="8"/>
                </a:cubicBezTo>
                <a:cubicBezTo>
                  <a:pt x="15" y="18"/>
                  <a:pt x="15" y="18"/>
                  <a:pt x="15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5"/>
                  <a:pt x="10" y="3"/>
                  <a:pt x="7" y="3"/>
                </a:cubicBezTo>
                <a:cubicBezTo>
                  <a:pt x="5" y="3"/>
                  <a:pt x="4" y="4"/>
                  <a:pt x="3" y="6"/>
                </a:cubicBezTo>
                <a:cubicBezTo>
                  <a:pt x="3" y="6"/>
                  <a:pt x="3" y="7"/>
                  <a:pt x="3" y="8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13">
            <a:extLst>
              <a:ext uri="{FF2B5EF4-FFF2-40B4-BE49-F238E27FC236}">
                <a16:creationId xmlns:a16="http://schemas.microsoft.com/office/drawing/2014/main" id="{E8A402D1-A1A9-41A8-80EC-0406890980B2}"/>
              </a:ext>
            </a:extLst>
          </p:cNvPr>
          <p:cNvSpPr>
            <a:spLocks/>
          </p:cNvSpPr>
          <p:nvPr/>
        </p:nvSpPr>
        <p:spPr bwMode="auto">
          <a:xfrm>
            <a:off x="6345238" y="2830513"/>
            <a:ext cx="95250" cy="122238"/>
          </a:xfrm>
          <a:custGeom>
            <a:avLst/>
            <a:gdLst>
              <a:gd name="T0" fmla="*/ 14 w 14"/>
              <a:gd name="T1" fmla="*/ 17 h 18"/>
              <a:gd name="T2" fmla="*/ 9 w 14"/>
              <a:gd name="T3" fmla="*/ 18 h 18"/>
              <a:gd name="T4" fmla="*/ 0 w 14"/>
              <a:gd name="T5" fmla="*/ 9 h 18"/>
              <a:gd name="T6" fmla="*/ 10 w 14"/>
              <a:gd name="T7" fmla="*/ 0 h 18"/>
              <a:gd name="T8" fmla="*/ 14 w 14"/>
              <a:gd name="T9" fmla="*/ 1 h 18"/>
              <a:gd name="T10" fmla="*/ 13 w 14"/>
              <a:gd name="T11" fmla="*/ 4 h 18"/>
              <a:gd name="T12" fmla="*/ 10 w 14"/>
              <a:gd name="T13" fmla="*/ 3 h 18"/>
              <a:gd name="T14" fmla="*/ 4 w 14"/>
              <a:gd name="T15" fmla="*/ 9 h 18"/>
              <a:gd name="T16" fmla="*/ 10 w 14"/>
              <a:gd name="T17" fmla="*/ 16 h 18"/>
              <a:gd name="T18" fmla="*/ 14 w 14"/>
              <a:gd name="T19" fmla="*/ 15 h 18"/>
              <a:gd name="T20" fmla="*/ 14 w 14"/>
              <a:gd name="T21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8">
                <a:moveTo>
                  <a:pt x="14" y="17"/>
                </a:moveTo>
                <a:cubicBezTo>
                  <a:pt x="13" y="18"/>
                  <a:pt x="11" y="18"/>
                  <a:pt x="9" y="18"/>
                </a:cubicBezTo>
                <a:cubicBezTo>
                  <a:pt x="4" y="18"/>
                  <a:pt x="0" y="15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12" y="0"/>
                  <a:pt x="13" y="1"/>
                  <a:pt x="14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2" y="3"/>
                  <a:pt x="10" y="3"/>
                </a:cubicBezTo>
                <a:cubicBezTo>
                  <a:pt x="6" y="3"/>
                  <a:pt x="4" y="6"/>
                  <a:pt x="4" y="9"/>
                </a:cubicBezTo>
                <a:cubicBezTo>
                  <a:pt x="4" y="13"/>
                  <a:pt x="6" y="16"/>
                  <a:pt x="10" y="16"/>
                </a:cubicBezTo>
                <a:cubicBezTo>
                  <a:pt x="11" y="16"/>
                  <a:pt x="13" y="15"/>
                  <a:pt x="14" y="15"/>
                </a:cubicBezTo>
                <a:lnTo>
                  <a:pt x="14" y="1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14">
            <a:extLst>
              <a:ext uri="{FF2B5EF4-FFF2-40B4-BE49-F238E27FC236}">
                <a16:creationId xmlns:a16="http://schemas.microsoft.com/office/drawing/2014/main" id="{47100DBB-9B3A-4A3E-8618-C26376F61F60}"/>
              </a:ext>
            </a:extLst>
          </p:cNvPr>
          <p:cNvSpPr>
            <a:spLocks noEditPoints="1"/>
          </p:cNvSpPr>
          <p:nvPr/>
        </p:nvSpPr>
        <p:spPr bwMode="auto">
          <a:xfrm>
            <a:off x="6454775" y="2830513"/>
            <a:ext cx="109538" cy="122238"/>
          </a:xfrm>
          <a:custGeom>
            <a:avLst/>
            <a:gdLst>
              <a:gd name="T0" fmla="*/ 3 w 16"/>
              <a:gd name="T1" fmla="*/ 10 h 18"/>
              <a:gd name="T2" fmla="*/ 9 w 16"/>
              <a:gd name="T3" fmla="*/ 16 h 18"/>
              <a:gd name="T4" fmla="*/ 14 w 16"/>
              <a:gd name="T5" fmla="*/ 15 h 18"/>
              <a:gd name="T6" fmla="*/ 15 w 16"/>
              <a:gd name="T7" fmla="*/ 17 h 18"/>
              <a:gd name="T8" fmla="*/ 9 w 16"/>
              <a:gd name="T9" fmla="*/ 18 h 18"/>
              <a:gd name="T10" fmla="*/ 0 w 16"/>
              <a:gd name="T11" fmla="*/ 10 h 18"/>
              <a:gd name="T12" fmla="*/ 9 w 16"/>
              <a:gd name="T13" fmla="*/ 0 h 18"/>
              <a:gd name="T14" fmla="*/ 16 w 16"/>
              <a:gd name="T15" fmla="*/ 8 h 18"/>
              <a:gd name="T16" fmla="*/ 16 w 16"/>
              <a:gd name="T17" fmla="*/ 10 h 18"/>
              <a:gd name="T18" fmla="*/ 3 w 16"/>
              <a:gd name="T19" fmla="*/ 10 h 18"/>
              <a:gd name="T20" fmla="*/ 13 w 16"/>
              <a:gd name="T21" fmla="*/ 8 h 18"/>
              <a:gd name="T22" fmla="*/ 8 w 16"/>
              <a:gd name="T23" fmla="*/ 2 h 18"/>
              <a:gd name="T24" fmla="*/ 3 w 16"/>
              <a:gd name="T25" fmla="*/ 8 h 18"/>
              <a:gd name="T26" fmla="*/ 13 w 16"/>
              <a:gd name="T27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18">
                <a:moveTo>
                  <a:pt x="3" y="10"/>
                </a:moveTo>
                <a:cubicBezTo>
                  <a:pt x="3" y="14"/>
                  <a:pt x="6" y="16"/>
                  <a:pt x="9" y="16"/>
                </a:cubicBezTo>
                <a:cubicBezTo>
                  <a:pt x="12" y="16"/>
                  <a:pt x="13" y="16"/>
                  <a:pt x="14" y="15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8"/>
                  <a:pt x="12" y="18"/>
                  <a:pt x="9" y="18"/>
                </a:cubicBezTo>
                <a:cubicBezTo>
                  <a:pt x="4" y="18"/>
                  <a:pt x="0" y="15"/>
                  <a:pt x="0" y="10"/>
                </a:cubicBezTo>
                <a:cubicBezTo>
                  <a:pt x="0" y="4"/>
                  <a:pt x="3" y="0"/>
                  <a:pt x="9" y="0"/>
                </a:cubicBezTo>
                <a:cubicBezTo>
                  <a:pt x="14" y="0"/>
                  <a:pt x="16" y="5"/>
                  <a:pt x="16" y="8"/>
                </a:cubicBezTo>
                <a:cubicBezTo>
                  <a:pt x="16" y="9"/>
                  <a:pt x="16" y="10"/>
                  <a:pt x="16" y="10"/>
                </a:cubicBezTo>
                <a:lnTo>
                  <a:pt x="3" y="10"/>
                </a:lnTo>
                <a:close/>
                <a:moveTo>
                  <a:pt x="13" y="8"/>
                </a:moveTo>
                <a:cubicBezTo>
                  <a:pt x="13" y="6"/>
                  <a:pt x="12" y="2"/>
                  <a:pt x="8" y="2"/>
                </a:cubicBezTo>
                <a:cubicBezTo>
                  <a:pt x="5" y="2"/>
                  <a:pt x="4" y="5"/>
                  <a:pt x="3" y="8"/>
                </a:cubicBezTo>
                <a:lnTo>
                  <a:pt x="13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15">
            <a:extLst>
              <a:ext uri="{FF2B5EF4-FFF2-40B4-BE49-F238E27FC236}">
                <a16:creationId xmlns:a16="http://schemas.microsoft.com/office/drawing/2014/main" id="{41FC820D-5DFB-4BF2-A468-2D5055A11E0F}"/>
              </a:ext>
            </a:extLst>
          </p:cNvPr>
          <p:cNvSpPr>
            <a:spLocks noEditPoints="1"/>
          </p:cNvSpPr>
          <p:nvPr/>
        </p:nvSpPr>
        <p:spPr bwMode="auto">
          <a:xfrm>
            <a:off x="5567363" y="3125788"/>
            <a:ext cx="117475" cy="171450"/>
          </a:xfrm>
          <a:custGeom>
            <a:avLst/>
            <a:gdLst>
              <a:gd name="T0" fmla="*/ 0 w 17"/>
              <a:gd name="T1" fmla="*/ 6 h 25"/>
              <a:gd name="T2" fmla="*/ 0 w 17"/>
              <a:gd name="T3" fmla="*/ 1 h 25"/>
              <a:gd name="T4" fmla="*/ 3 w 17"/>
              <a:gd name="T5" fmla="*/ 1 h 25"/>
              <a:gd name="T6" fmla="*/ 3 w 17"/>
              <a:gd name="T7" fmla="*/ 4 h 25"/>
              <a:gd name="T8" fmla="*/ 3 w 17"/>
              <a:gd name="T9" fmla="*/ 4 h 25"/>
              <a:gd name="T10" fmla="*/ 9 w 17"/>
              <a:gd name="T11" fmla="*/ 0 h 25"/>
              <a:gd name="T12" fmla="*/ 17 w 17"/>
              <a:gd name="T13" fmla="*/ 9 h 25"/>
              <a:gd name="T14" fmla="*/ 9 w 17"/>
              <a:gd name="T15" fmla="*/ 19 h 25"/>
              <a:gd name="T16" fmla="*/ 3 w 17"/>
              <a:gd name="T17" fmla="*/ 16 h 25"/>
              <a:gd name="T18" fmla="*/ 3 w 17"/>
              <a:gd name="T19" fmla="*/ 16 h 25"/>
              <a:gd name="T20" fmla="*/ 3 w 17"/>
              <a:gd name="T21" fmla="*/ 25 h 25"/>
              <a:gd name="T22" fmla="*/ 0 w 17"/>
              <a:gd name="T23" fmla="*/ 25 h 25"/>
              <a:gd name="T24" fmla="*/ 0 w 17"/>
              <a:gd name="T25" fmla="*/ 6 h 25"/>
              <a:gd name="T26" fmla="*/ 3 w 17"/>
              <a:gd name="T27" fmla="*/ 11 h 25"/>
              <a:gd name="T28" fmla="*/ 3 w 17"/>
              <a:gd name="T29" fmla="*/ 12 h 25"/>
              <a:gd name="T30" fmla="*/ 8 w 17"/>
              <a:gd name="T31" fmla="*/ 16 h 25"/>
              <a:gd name="T32" fmla="*/ 13 w 17"/>
              <a:gd name="T33" fmla="*/ 9 h 25"/>
              <a:gd name="T34" fmla="*/ 8 w 17"/>
              <a:gd name="T35" fmla="*/ 3 h 25"/>
              <a:gd name="T36" fmla="*/ 3 w 17"/>
              <a:gd name="T37" fmla="*/ 7 h 25"/>
              <a:gd name="T38" fmla="*/ 3 w 17"/>
              <a:gd name="T39" fmla="*/ 8 h 25"/>
              <a:gd name="T40" fmla="*/ 3 w 17"/>
              <a:gd name="T41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25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3" y="19"/>
                  <a:pt x="9" y="19"/>
                </a:cubicBezTo>
                <a:cubicBezTo>
                  <a:pt x="6" y="19"/>
                  <a:pt x="4" y="18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lnTo>
                  <a:pt x="0" y="6"/>
                </a:lnTo>
                <a:close/>
                <a:moveTo>
                  <a:pt x="3" y="11"/>
                </a:moveTo>
                <a:cubicBezTo>
                  <a:pt x="3" y="12"/>
                  <a:pt x="3" y="12"/>
                  <a:pt x="3" y="12"/>
                </a:cubicBezTo>
                <a:cubicBezTo>
                  <a:pt x="4" y="15"/>
                  <a:pt x="6" y="16"/>
                  <a:pt x="8" y="16"/>
                </a:cubicBezTo>
                <a:cubicBezTo>
                  <a:pt x="11" y="16"/>
                  <a:pt x="13" y="13"/>
                  <a:pt x="13" y="9"/>
                </a:cubicBezTo>
                <a:cubicBezTo>
                  <a:pt x="13" y="6"/>
                  <a:pt x="12" y="3"/>
                  <a:pt x="8" y="3"/>
                </a:cubicBezTo>
                <a:cubicBezTo>
                  <a:pt x="6" y="3"/>
                  <a:pt x="4" y="4"/>
                  <a:pt x="3" y="7"/>
                </a:cubicBezTo>
                <a:cubicBezTo>
                  <a:pt x="3" y="7"/>
                  <a:pt x="3" y="8"/>
                  <a:pt x="3" y="8"/>
                </a:cubicBezTo>
                <a:lnTo>
                  <a:pt x="3" y="1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16">
            <a:extLst>
              <a:ext uri="{FF2B5EF4-FFF2-40B4-BE49-F238E27FC236}">
                <a16:creationId xmlns:a16="http://schemas.microsoft.com/office/drawing/2014/main" id="{02E80C3B-1389-4B29-8F73-1F54D5B4C54B}"/>
              </a:ext>
            </a:extLst>
          </p:cNvPr>
          <p:cNvSpPr>
            <a:spLocks/>
          </p:cNvSpPr>
          <p:nvPr/>
        </p:nvSpPr>
        <p:spPr bwMode="auto">
          <a:xfrm>
            <a:off x="5705475" y="3125788"/>
            <a:ext cx="61913" cy="123825"/>
          </a:xfrm>
          <a:custGeom>
            <a:avLst/>
            <a:gdLst>
              <a:gd name="T0" fmla="*/ 1 w 9"/>
              <a:gd name="T1" fmla="*/ 6 h 18"/>
              <a:gd name="T2" fmla="*/ 0 w 9"/>
              <a:gd name="T3" fmla="*/ 1 h 18"/>
              <a:gd name="T4" fmla="*/ 3 w 9"/>
              <a:gd name="T5" fmla="*/ 1 h 18"/>
              <a:gd name="T6" fmla="*/ 3 w 9"/>
              <a:gd name="T7" fmla="*/ 4 h 18"/>
              <a:gd name="T8" fmla="*/ 3 w 9"/>
              <a:gd name="T9" fmla="*/ 4 h 18"/>
              <a:gd name="T10" fmla="*/ 8 w 9"/>
              <a:gd name="T11" fmla="*/ 0 h 18"/>
              <a:gd name="T12" fmla="*/ 9 w 9"/>
              <a:gd name="T13" fmla="*/ 1 h 18"/>
              <a:gd name="T14" fmla="*/ 9 w 9"/>
              <a:gd name="T15" fmla="*/ 4 h 18"/>
              <a:gd name="T16" fmla="*/ 8 w 9"/>
              <a:gd name="T17" fmla="*/ 3 h 18"/>
              <a:gd name="T18" fmla="*/ 4 w 9"/>
              <a:gd name="T19" fmla="*/ 7 h 18"/>
              <a:gd name="T20" fmla="*/ 4 w 9"/>
              <a:gd name="T21" fmla="*/ 9 h 18"/>
              <a:gd name="T22" fmla="*/ 4 w 9"/>
              <a:gd name="T23" fmla="*/ 18 h 18"/>
              <a:gd name="T24" fmla="*/ 1 w 9"/>
              <a:gd name="T25" fmla="*/ 18 h 18"/>
              <a:gd name="T26" fmla="*/ 1 w 9"/>
              <a:gd name="T2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8">
                <a:moveTo>
                  <a:pt x="1" y="6"/>
                </a:moveTo>
                <a:cubicBezTo>
                  <a:pt x="1" y="4"/>
                  <a:pt x="1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8" y="0"/>
                </a:cubicBezTo>
                <a:cubicBezTo>
                  <a:pt x="9" y="1"/>
                  <a:pt x="9" y="1"/>
                  <a:pt x="9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18"/>
                  <a:pt x="1" y="18"/>
                  <a:pt x="1" y="18"/>
                </a:cubicBezTo>
                <a:lnTo>
                  <a:pt x="1" y="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17">
            <a:extLst>
              <a:ext uri="{FF2B5EF4-FFF2-40B4-BE49-F238E27FC236}">
                <a16:creationId xmlns:a16="http://schemas.microsoft.com/office/drawing/2014/main" id="{B5EB2E6B-F8B7-4F56-A05D-1455B26EBC8F}"/>
              </a:ext>
            </a:extLst>
          </p:cNvPr>
          <p:cNvSpPr>
            <a:spLocks noEditPoints="1"/>
          </p:cNvSpPr>
          <p:nvPr/>
        </p:nvSpPr>
        <p:spPr bwMode="auto">
          <a:xfrm>
            <a:off x="5780088" y="3125788"/>
            <a:ext cx="117475" cy="130175"/>
          </a:xfrm>
          <a:custGeom>
            <a:avLst/>
            <a:gdLst>
              <a:gd name="T0" fmla="*/ 17 w 17"/>
              <a:gd name="T1" fmla="*/ 9 h 19"/>
              <a:gd name="T2" fmla="*/ 8 w 17"/>
              <a:gd name="T3" fmla="*/ 19 h 19"/>
              <a:gd name="T4" fmla="*/ 0 w 17"/>
              <a:gd name="T5" fmla="*/ 10 h 19"/>
              <a:gd name="T6" fmla="*/ 8 w 17"/>
              <a:gd name="T7" fmla="*/ 0 h 19"/>
              <a:gd name="T8" fmla="*/ 17 w 17"/>
              <a:gd name="T9" fmla="*/ 9 h 19"/>
              <a:gd name="T10" fmla="*/ 3 w 17"/>
              <a:gd name="T11" fmla="*/ 10 h 19"/>
              <a:gd name="T12" fmla="*/ 8 w 17"/>
              <a:gd name="T13" fmla="*/ 16 h 19"/>
              <a:gd name="T14" fmla="*/ 14 w 17"/>
              <a:gd name="T15" fmla="*/ 9 h 19"/>
              <a:gd name="T16" fmla="*/ 8 w 17"/>
              <a:gd name="T17" fmla="*/ 3 h 19"/>
              <a:gd name="T18" fmla="*/ 3 w 17"/>
              <a:gd name="T19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9">
                <a:moveTo>
                  <a:pt x="17" y="9"/>
                </a:moveTo>
                <a:cubicBezTo>
                  <a:pt x="17" y="16"/>
                  <a:pt x="12" y="19"/>
                  <a:pt x="8" y="19"/>
                </a:cubicBezTo>
                <a:cubicBezTo>
                  <a:pt x="3" y="19"/>
                  <a:pt x="0" y="15"/>
                  <a:pt x="0" y="10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lose/>
                <a:moveTo>
                  <a:pt x="3" y="10"/>
                </a:moveTo>
                <a:cubicBezTo>
                  <a:pt x="3" y="13"/>
                  <a:pt x="5" y="16"/>
                  <a:pt x="8" y="16"/>
                </a:cubicBezTo>
                <a:cubicBezTo>
                  <a:pt x="11" y="16"/>
                  <a:pt x="14" y="13"/>
                  <a:pt x="14" y="9"/>
                </a:cubicBezTo>
                <a:cubicBezTo>
                  <a:pt x="14" y="7"/>
                  <a:pt x="12" y="3"/>
                  <a:pt x="8" y="3"/>
                </a:cubicBezTo>
                <a:cubicBezTo>
                  <a:pt x="5" y="3"/>
                  <a:pt x="3" y="6"/>
                  <a:pt x="3" y="10"/>
                </a:cubicBez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18">
            <a:extLst>
              <a:ext uri="{FF2B5EF4-FFF2-40B4-BE49-F238E27FC236}">
                <a16:creationId xmlns:a16="http://schemas.microsoft.com/office/drawing/2014/main" id="{0DADA14B-C6B8-4ADC-9BA8-C468CE5A0810}"/>
              </a:ext>
            </a:extLst>
          </p:cNvPr>
          <p:cNvSpPr>
            <a:spLocks noEditPoints="1"/>
          </p:cNvSpPr>
          <p:nvPr/>
        </p:nvSpPr>
        <p:spPr bwMode="auto">
          <a:xfrm>
            <a:off x="5924550" y="3076575"/>
            <a:ext cx="111125" cy="179388"/>
          </a:xfrm>
          <a:custGeom>
            <a:avLst/>
            <a:gdLst>
              <a:gd name="T0" fmla="*/ 0 w 16"/>
              <a:gd name="T1" fmla="*/ 0 h 26"/>
              <a:gd name="T2" fmla="*/ 3 w 16"/>
              <a:gd name="T3" fmla="*/ 0 h 26"/>
              <a:gd name="T4" fmla="*/ 3 w 16"/>
              <a:gd name="T5" fmla="*/ 11 h 26"/>
              <a:gd name="T6" fmla="*/ 3 w 16"/>
              <a:gd name="T7" fmla="*/ 11 h 26"/>
              <a:gd name="T8" fmla="*/ 9 w 16"/>
              <a:gd name="T9" fmla="*/ 7 h 26"/>
              <a:gd name="T10" fmla="*/ 16 w 16"/>
              <a:gd name="T11" fmla="*/ 16 h 26"/>
              <a:gd name="T12" fmla="*/ 8 w 16"/>
              <a:gd name="T13" fmla="*/ 26 h 26"/>
              <a:gd name="T14" fmla="*/ 3 w 16"/>
              <a:gd name="T15" fmla="*/ 22 h 26"/>
              <a:gd name="T16" fmla="*/ 3 w 16"/>
              <a:gd name="T17" fmla="*/ 22 h 26"/>
              <a:gd name="T18" fmla="*/ 2 w 16"/>
              <a:gd name="T19" fmla="*/ 25 h 26"/>
              <a:gd name="T20" fmla="*/ 0 w 16"/>
              <a:gd name="T21" fmla="*/ 25 h 26"/>
              <a:gd name="T22" fmla="*/ 0 w 16"/>
              <a:gd name="T23" fmla="*/ 21 h 26"/>
              <a:gd name="T24" fmla="*/ 0 w 16"/>
              <a:gd name="T25" fmla="*/ 0 h 26"/>
              <a:gd name="T26" fmla="*/ 3 w 16"/>
              <a:gd name="T27" fmla="*/ 18 h 26"/>
              <a:gd name="T28" fmla="*/ 3 w 16"/>
              <a:gd name="T29" fmla="*/ 19 h 26"/>
              <a:gd name="T30" fmla="*/ 8 w 16"/>
              <a:gd name="T31" fmla="*/ 23 h 26"/>
              <a:gd name="T32" fmla="*/ 13 w 16"/>
              <a:gd name="T33" fmla="*/ 16 h 26"/>
              <a:gd name="T34" fmla="*/ 8 w 16"/>
              <a:gd name="T35" fmla="*/ 10 h 26"/>
              <a:gd name="T36" fmla="*/ 3 w 16"/>
              <a:gd name="T37" fmla="*/ 14 h 26"/>
              <a:gd name="T38" fmla="*/ 3 w 16"/>
              <a:gd name="T39" fmla="*/ 15 h 26"/>
              <a:gd name="T40" fmla="*/ 3 w 16"/>
              <a:gd name="T41" fmla="*/ 1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26">
                <a:moveTo>
                  <a:pt x="0" y="0"/>
                </a:moveTo>
                <a:cubicBezTo>
                  <a:pt x="3" y="0"/>
                  <a:pt x="3" y="0"/>
                  <a:pt x="3" y="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9"/>
                  <a:pt x="6" y="7"/>
                  <a:pt x="9" y="7"/>
                </a:cubicBezTo>
                <a:cubicBezTo>
                  <a:pt x="13" y="7"/>
                  <a:pt x="16" y="11"/>
                  <a:pt x="16" y="16"/>
                </a:cubicBezTo>
                <a:cubicBezTo>
                  <a:pt x="16" y="23"/>
                  <a:pt x="12" y="26"/>
                  <a:pt x="8" y="26"/>
                </a:cubicBezTo>
                <a:cubicBezTo>
                  <a:pt x="6" y="26"/>
                  <a:pt x="4" y="25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2"/>
                  <a:pt x="0" y="21"/>
                </a:cubicBezTo>
                <a:lnTo>
                  <a:pt x="0" y="0"/>
                </a:lnTo>
                <a:close/>
                <a:moveTo>
                  <a:pt x="3" y="18"/>
                </a:moveTo>
                <a:cubicBezTo>
                  <a:pt x="3" y="19"/>
                  <a:pt x="3" y="19"/>
                  <a:pt x="3" y="19"/>
                </a:cubicBezTo>
                <a:cubicBezTo>
                  <a:pt x="4" y="22"/>
                  <a:pt x="6" y="23"/>
                  <a:pt x="8" y="23"/>
                </a:cubicBezTo>
                <a:cubicBezTo>
                  <a:pt x="11" y="23"/>
                  <a:pt x="13" y="20"/>
                  <a:pt x="13" y="16"/>
                </a:cubicBezTo>
                <a:cubicBezTo>
                  <a:pt x="13" y="13"/>
                  <a:pt x="11" y="10"/>
                  <a:pt x="8" y="10"/>
                </a:cubicBezTo>
                <a:cubicBezTo>
                  <a:pt x="6" y="10"/>
                  <a:pt x="4" y="11"/>
                  <a:pt x="3" y="14"/>
                </a:cubicBezTo>
                <a:cubicBezTo>
                  <a:pt x="3" y="14"/>
                  <a:pt x="3" y="15"/>
                  <a:pt x="3" y="15"/>
                </a:cubicBezTo>
                <a:lnTo>
                  <a:pt x="3" y="1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19">
            <a:extLst>
              <a:ext uri="{FF2B5EF4-FFF2-40B4-BE49-F238E27FC236}">
                <a16:creationId xmlns:a16="http://schemas.microsoft.com/office/drawing/2014/main" id="{4BF1E299-ECCE-4830-B3EA-306EE50ACBF5}"/>
              </a:ext>
            </a:extLst>
          </p:cNvPr>
          <p:cNvSpPr>
            <a:spLocks noEditPoints="1"/>
          </p:cNvSpPr>
          <p:nvPr/>
        </p:nvSpPr>
        <p:spPr bwMode="auto">
          <a:xfrm>
            <a:off x="6056313" y="3125788"/>
            <a:ext cx="103188" cy="130175"/>
          </a:xfrm>
          <a:custGeom>
            <a:avLst/>
            <a:gdLst>
              <a:gd name="T0" fmla="*/ 3 w 15"/>
              <a:gd name="T1" fmla="*/ 10 h 19"/>
              <a:gd name="T2" fmla="*/ 9 w 15"/>
              <a:gd name="T3" fmla="*/ 16 h 19"/>
              <a:gd name="T4" fmla="*/ 14 w 15"/>
              <a:gd name="T5" fmla="*/ 15 h 19"/>
              <a:gd name="T6" fmla="*/ 14 w 15"/>
              <a:gd name="T7" fmla="*/ 18 h 19"/>
              <a:gd name="T8" fmla="*/ 9 w 15"/>
              <a:gd name="T9" fmla="*/ 19 h 19"/>
              <a:gd name="T10" fmla="*/ 0 w 15"/>
              <a:gd name="T11" fmla="*/ 10 h 19"/>
              <a:gd name="T12" fmla="*/ 8 w 15"/>
              <a:gd name="T13" fmla="*/ 0 h 19"/>
              <a:gd name="T14" fmla="*/ 15 w 15"/>
              <a:gd name="T15" fmla="*/ 9 h 19"/>
              <a:gd name="T16" fmla="*/ 15 w 15"/>
              <a:gd name="T17" fmla="*/ 10 h 19"/>
              <a:gd name="T18" fmla="*/ 3 w 15"/>
              <a:gd name="T19" fmla="*/ 10 h 19"/>
              <a:gd name="T20" fmla="*/ 12 w 15"/>
              <a:gd name="T21" fmla="*/ 8 h 19"/>
              <a:gd name="T22" fmla="*/ 8 w 15"/>
              <a:gd name="T23" fmla="*/ 3 h 19"/>
              <a:gd name="T24" fmla="*/ 3 w 15"/>
              <a:gd name="T25" fmla="*/ 8 h 19"/>
              <a:gd name="T26" fmla="*/ 12 w 15"/>
              <a:gd name="T27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9">
                <a:moveTo>
                  <a:pt x="3" y="10"/>
                </a:moveTo>
                <a:cubicBezTo>
                  <a:pt x="3" y="14"/>
                  <a:pt x="6" y="16"/>
                  <a:pt x="9" y="16"/>
                </a:cubicBezTo>
                <a:cubicBezTo>
                  <a:pt x="11" y="16"/>
                  <a:pt x="13" y="16"/>
                  <a:pt x="14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1" y="19"/>
                  <a:pt x="9" y="19"/>
                </a:cubicBezTo>
                <a:cubicBezTo>
                  <a:pt x="3" y="19"/>
                  <a:pt x="0" y="15"/>
                  <a:pt x="0" y="10"/>
                </a:cubicBezTo>
                <a:cubicBezTo>
                  <a:pt x="0" y="5"/>
                  <a:pt x="3" y="0"/>
                  <a:pt x="8" y="0"/>
                </a:cubicBezTo>
                <a:cubicBezTo>
                  <a:pt x="14" y="0"/>
                  <a:pt x="15" y="5"/>
                  <a:pt x="15" y="9"/>
                </a:cubicBezTo>
                <a:cubicBezTo>
                  <a:pt x="15" y="9"/>
                  <a:pt x="15" y="10"/>
                  <a:pt x="15" y="10"/>
                </a:cubicBezTo>
                <a:lnTo>
                  <a:pt x="3" y="10"/>
                </a:lnTo>
                <a:close/>
                <a:moveTo>
                  <a:pt x="12" y="8"/>
                </a:moveTo>
                <a:cubicBezTo>
                  <a:pt x="12" y="6"/>
                  <a:pt x="11" y="3"/>
                  <a:pt x="8" y="3"/>
                </a:cubicBezTo>
                <a:cubicBezTo>
                  <a:pt x="5" y="3"/>
                  <a:pt x="3" y="6"/>
                  <a:pt x="3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20">
            <a:extLst>
              <a:ext uri="{FF2B5EF4-FFF2-40B4-BE49-F238E27FC236}">
                <a16:creationId xmlns:a16="http://schemas.microsoft.com/office/drawing/2014/main" id="{A03CD203-A847-42FB-BE81-601D371802F7}"/>
              </a:ext>
            </a:extLst>
          </p:cNvPr>
          <p:cNvSpPr>
            <a:spLocks/>
          </p:cNvSpPr>
          <p:nvPr/>
        </p:nvSpPr>
        <p:spPr bwMode="auto">
          <a:xfrm>
            <a:off x="6180138" y="3125788"/>
            <a:ext cx="74613" cy="130175"/>
          </a:xfrm>
          <a:custGeom>
            <a:avLst/>
            <a:gdLst>
              <a:gd name="T0" fmla="*/ 1 w 11"/>
              <a:gd name="T1" fmla="*/ 15 h 19"/>
              <a:gd name="T2" fmla="*/ 5 w 11"/>
              <a:gd name="T3" fmla="*/ 16 h 19"/>
              <a:gd name="T4" fmla="*/ 8 w 11"/>
              <a:gd name="T5" fmla="*/ 14 h 19"/>
              <a:gd name="T6" fmla="*/ 5 w 11"/>
              <a:gd name="T7" fmla="*/ 10 h 19"/>
              <a:gd name="T8" fmla="*/ 1 w 11"/>
              <a:gd name="T9" fmla="*/ 6 h 19"/>
              <a:gd name="T10" fmla="*/ 7 w 11"/>
              <a:gd name="T11" fmla="*/ 0 h 19"/>
              <a:gd name="T12" fmla="*/ 11 w 11"/>
              <a:gd name="T13" fmla="*/ 1 h 19"/>
              <a:gd name="T14" fmla="*/ 10 w 11"/>
              <a:gd name="T15" fmla="*/ 4 h 19"/>
              <a:gd name="T16" fmla="*/ 7 w 11"/>
              <a:gd name="T17" fmla="*/ 3 h 19"/>
              <a:gd name="T18" fmla="*/ 4 w 11"/>
              <a:gd name="T19" fmla="*/ 5 h 19"/>
              <a:gd name="T20" fmla="*/ 7 w 11"/>
              <a:gd name="T21" fmla="*/ 8 h 19"/>
              <a:gd name="T22" fmla="*/ 11 w 11"/>
              <a:gd name="T23" fmla="*/ 13 h 19"/>
              <a:gd name="T24" fmla="*/ 5 w 11"/>
              <a:gd name="T25" fmla="*/ 19 h 19"/>
              <a:gd name="T26" fmla="*/ 0 w 11"/>
              <a:gd name="T27" fmla="*/ 17 h 19"/>
              <a:gd name="T28" fmla="*/ 1 w 11"/>
              <a:gd name="T29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19">
                <a:moveTo>
                  <a:pt x="1" y="15"/>
                </a:moveTo>
                <a:cubicBezTo>
                  <a:pt x="2" y="16"/>
                  <a:pt x="3" y="16"/>
                  <a:pt x="5" y="16"/>
                </a:cubicBezTo>
                <a:cubicBezTo>
                  <a:pt x="7" y="16"/>
                  <a:pt x="8" y="15"/>
                  <a:pt x="8" y="14"/>
                </a:cubicBezTo>
                <a:cubicBezTo>
                  <a:pt x="8" y="12"/>
                  <a:pt x="8" y="11"/>
                  <a:pt x="5" y="10"/>
                </a:cubicBezTo>
                <a:cubicBezTo>
                  <a:pt x="2" y="9"/>
                  <a:pt x="1" y="8"/>
                  <a:pt x="1" y="6"/>
                </a:cubicBezTo>
                <a:cubicBezTo>
                  <a:pt x="1" y="3"/>
                  <a:pt x="3" y="0"/>
                  <a:pt x="7" y="0"/>
                </a:cubicBezTo>
                <a:cubicBezTo>
                  <a:pt x="8" y="0"/>
                  <a:pt x="10" y="1"/>
                  <a:pt x="11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8" y="3"/>
                  <a:pt x="7" y="3"/>
                </a:cubicBezTo>
                <a:cubicBezTo>
                  <a:pt x="5" y="3"/>
                  <a:pt x="4" y="4"/>
                  <a:pt x="4" y="5"/>
                </a:cubicBezTo>
                <a:cubicBezTo>
                  <a:pt x="4" y="7"/>
                  <a:pt x="5" y="7"/>
                  <a:pt x="7" y="8"/>
                </a:cubicBezTo>
                <a:cubicBezTo>
                  <a:pt x="10" y="9"/>
                  <a:pt x="11" y="11"/>
                  <a:pt x="11" y="13"/>
                </a:cubicBezTo>
                <a:cubicBezTo>
                  <a:pt x="11" y="16"/>
                  <a:pt x="9" y="19"/>
                  <a:pt x="5" y="19"/>
                </a:cubicBezTo>
                <a:cubicBezTo>
                  <a:pt x="3" y="19"/>
                  <a:pt x="1" y="18"/>
                  <a:pt x="0" y="17"/>
                </a:cubicBezTo>
                <a:lnTo>
                  <a:pt x="1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1">
            <a:extLst>
              <a:ext uri="{FF2B5EF4-FFF2-40B4-BE49-F238E27FC236}">
                <a16:creationId xmlns:a16="http://schemas.microsoft.com/office/drawing/2014/main" id="{06F91172-C437-4C87-AD2F-7DD19F629FBB}"/>
              </a:ext>
            </a:extLst>
          </p:cNvPr>
          <p:cNvSpPr>
            <a:spLocks/>
          </p:cNvSpPr>
          <p:nvPr/>
        </p:nvSpPr>
        <p:spPr bwMode="auto">
          <a:xfrm>
            <a:off x="1998663" y="2444750"/>
            <a:ext cx="76200" cy="123825"/>
          </a:xfrm>
          <a:custGeom>
            <a:avLst/>
            <a:gdLst>
              <a:gd name="T0" fmla="*/ 0 w 11"/>
              <a:gd name="T1" fmla="*/ 14 h 18"/>
              <a:gd name="T2" fmla="*/ 5 w 11"/>
              <a:gd name="T3" fmla="*/ 15 h 18"/>
              <a:gd name="T4" fmla="*/ 8 w 11"/>
              <a:gd name="T5" fmla="*/ 13 h 18"/>
              <a:gd name="T6" fmla="*/ 5 w 11"/>
              <a:gd name="T7" fmla="*/ 10 h 18"/>
              <a:gd name="T8" fmla="*/ 0 w 11"/>
              <a:gd name="T9" fmla="*/ 5 h 18"/>
              <a:gd name="T10" fmla="*/ 6 w 11"/>
              <a:gd name="T11" fmla="*/ 0 h 18"/>
              <a:gd name="T12" fmla="*/ 10 w 11"/>
              <a:gd name="T13" fmla="*/ 1 h 18"/>
              <a:gd name="T14" fmla="*/ 10 w 11"/>
              <a:gd name="T15" fmla="*/ 3 h 18"/>
              <a:gd name="T16" fmla="*/ 6 w 11"/>
              <a:gd name="T17" fmla="*/ 2 h 18"/>
              <a:gd name="T18" fmla="*/ 3 w 11"/>
              <a:gd name="T19" fmla="*/ 4 h 18"/>
              <a:gd name="T20" fmla="*/ 7 w 11"/>
              <a:gd name="T21" fmla="*/ 7 h 18"/>
              <a:gd name="T22" fmla="*/ 11 w 11"/>
              <a:gd name="T23" fmla="*/ 13 h 18"/>
              <a:gd name="T24" fmla="*/ 5 w 11"/>
              <a:gd name="T25" fmla="*/ 18 h 18"/>
              <a:gd name="T26" fmla="*/ 0 w 11"/>
              <a:gd name="T27" fmla="*/ 17 h 18"/>
              <a:gd name="T28" fmla="*/ 0 w 11"/>
              <a:gd name="T2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18">
                <a:moveTo>
                  <a:pt x="0" y="14"/>
                </a:moveTo>
                <a:cubicBezTo>
                  <a:pt x="1" y="15"/>
                  <a:pt x="3" y="15"/>
                  <a:pt x="5" y="15"/>
                </a:cubicBezTo>
                <a:cubicBezTo>
                  <a:pt x="7" y="15"/>
                  <a:pt x="8" y="14"/>
                  <a:pt x="8" y="13"/>
                </a:cubicBezTo>
                <a:cubicBezTo>
                  <a:pt x="8" y="11"/>
                  <a:pt x="7" y="11"/>
                  <a:pt x="5" y="10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8" y="0"/>
                  <a:pt x="10" y="0"/>
                  <a:pt x="10" y="1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4" y="2"/>
                  <a:pt x="3" y="3"/>
                  <a:pt x="3" y="4"/>
                </a:cubicBezTo>
                <a:cubicBezTo>
                  <a:pt x="3" y="6"/>
                  <a:pt x="4" y="6"/>
                  <a:pt x="7" y="7"/>
                </a:cubicBezTo>
                <a:cubicBezTo>
                  <a:pt x="10" y="8"/>
                  <a:pt x="11" y="10"/>
                  <a:pt x="11" y="13"/>
                </a:cubicBezTo>
                <a:cubicBezTo>
                  <a:pt x="11" y="16"/>
                  <a:pt x="9" y="18"/>
                  <a:pt x="5" y="18"/>
                </a:cubicBezTo>
                <a:cubicBezTo>
                  <a:pt x="3" y="18"/>
                  <a:pt x="1" y="17"/>
                  <a:pt x="0" y="17"/>
                </a:cubicBezTo>
                <a:lnTo>
                  <a:pt x="0" y="14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22">
            <a:extLst>
              <a:ext uri="{FF2B5EF4-FFF2-40B4-BE49-F238E27FC236}">
                <a16:creationId xmlns:a16="http://schemas.microsoft.com/office/drawing/2014/main" id="{A52A802D-3F8A-4CB1-A840-9A0565D2E417}"/>
              </a:ext>
            </a:extLst>
          </p:cNvPr>
          <p:cNvSpPr>
            <a:spLocks/>
          </p:cNvSpPr>
          <p:nvPr/>
        </p:nvSpPr>
        <p:spPr bwMode="auto">
          <a:xfrm>
            <a:off x="2087563" y="2417763"/>
            <a:ext cx="76200" cy="150813"/>
          </a:xfrm>
          <a:custGeom>
            <a:avLst/>
            <a:gdLst>
              <a:gd name="T0" fmla="*/ 6 w 11"/>
              <a:gd name="T1" fmla="*/ 0 h 22"/>
              <a:gd name="T2" fmla="*/ 6 w 11"/>
              <a:gd name="T3" fmla="*/ 4 h 22"/>
              <a:gd name="T4" fmla="*/ 11 w 11"/>
              <a:gd name="T5" fmla="*/ 4 h 22"/>
              <a:gd name="T6" fmla="*/ 11 w 11"/>
              <a:gd name="T7" fmla="*/ 6 h 22"/>
              <a:gd name="T8" fmla="*/ 6 w 11"/>
              <a:gd name="T9" fmla="*/ 6 h 22"/>
              <a:gd name="T10" fmla="*/ 6 w 11"/>
              <a:gd name="T11" fmla="*/ 16 h 22"/>
              <a:gd name="T12" fmla="*/ 8 w 11"/>
              <a:gd name="T13" fmla="*/ 19 h 22"/>
              <a:gd name="T14" fmla="*/ 10 w 11"/>
              <a:gd name="T15" fmla="*/ 19 h 22"/>
              <a:gd name="T16" fmla="*/ 10 w 11"/>
              <a:gd name="T17" fmla="*/ 21 h 22"/>
              <a:gd name="T18" fmla="*/ 8 w 11"/>
              <a:gd name="T19" fmla="*/ 22 h 22"/>
              <a:gd name="T20" fmla="*/ 4 w 11"/>
              <a:gd name="T21" fmla="*/ 20 h 22"/>
              <a:gd name="T22" fmla="*/ 3 w 11"/>
              <a:gd name="T23" fmla="*/ 16 h 22"/>
              <a:gd name="T24" fmla="*/ 3 w 11"/>
              <a:gd name="T25" fmla="*/ 6 h 22"/>
              <a:gd name="T26" fmla="*/ 0 w 11"/>
              <a:gd name="T27" fmla="*/ 6 h 22"/>
              <a:gd name="T28" fmla="*/ 0 w 11"/>
              <a:gd name="T29" fmla="*/ 4 h 22"/>
              <a:gd name="T30" fmla="*/ 3 w 11"/>
              <a:gd name="T31" fmla="*/ 4 h 22"/>
              <a:gd name="T32" fmla="*/ 3 w 11"/>
              <a:gd name="T33" fmla="*/ 1 h 22"/>
              <a:gd name="T34" fmla="*/ 6 w 11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22">
                <a:moveTo>
                  <a:pt x="6" y="0"/>
                </a:moveTo>
                <a:cubicBezTo>
                  <a:pt x="6" y="4"/>
                  <a:pt x="6" y="4"/>
                  <a:pt x="6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7" y="19"/>
                  <a:pt x="8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9" y="22"/>
                  <a:pt x="8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3" y="20"/>
                  <a:pt x="3" y="18"/>
                  <a:pt x="3" y="16"/>
                </a:cubicBezTo>
                <a:cubicBezTo>
                  <a:pt x="3" y="6"/>
                  <a:pt x="3" y="6"/>
                  <a:pt x="3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0" y="4"/>
                  <a:pt x="0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"/>
                  <a:pt x="3" y="1"/>
                  <a:pt x="3" y="1"/>
                </a:cubicBez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>
            <a:extLst>
              <a:ext uri="{FF2B5EF4-FFF2-40B4-BE49-F238E27FC236}">
                <a16:creationId xmlns:a16="http://schemas.microsoft.com/office/drawing/2014/main" id="{CA07F2D0-BB45-4282-89AD-5A2C4A1C2477}"/>
              </a:ext>
            </a:extLst>
          </p:cNvPr>
          <p:cNvSpPr>
            <a:spLocks noEditPoints="1"/>
          </p:cNvSpPr>
          <p:nvPr/>
        </p:nvSpPr>
        <p:spPr bwMode="auto">
          <a:xfrm>
            <a:off x="2178050" y="2444750"/>
            <a:ext cx="103188" cy="123825"/>
          </a:xfrm>
          <a:custGeom>
            <a:avLst/>
            <a:gdLst>
              <a:gd name="T0" fmla="*/ 3 w 15"/>
              <a:gd name="T1" fmla="*/ 9 h 18"/>
              <a:gd name="T2" fmla="*/ 9 w 15"/>
              <a:gd name="T3" fmla="*/ 15 h 18"/>
              <a:gd name="T4" fmla="*/ 13 w 15"/>
              <a:gd name="T5" fmla="*/ 14 h 18"/>
              <a:gd name="T6" fmla="*/ 14 w 15"/>
              <a:gd name="T7" fmla="*/ 17 h 18"/>
              <a:gd name="T8" fmla="*/ 8 w 15"/>
              <a:gd name="T9" fmla="*/ 18 h 18"/>
              <a:gd name="T10" fmla="*/ 0 w 15"/>
              <a:gd name="T11" fmla="*/ 9 h 18"/>
              <a:gd name="T12" fmla="*/ 8 w 15"/>
              <a:gd name="T13" fmla="*/ 0 h 18"/>
              <a:gd name="T14" fmla="*/ 15 w 15"/>
              <a:gd name="T15" fmla="*/ 8 h 18"/>
              <a:gd name="T16" fmla="*/ 15 w 15"/>
              <a:gd name="T17" fmla="*/ 9 h 18"/>
              <a:gd name="T18" fmla="*/ 3 w 15"/>
              <a:gd name="T19" fmla="*/ 9 h 18"/>
              <a:gd name="T20" fmla="*/ 12 w 15"/>
              <a:gd name="T21" fmla="*/ 7 h 18"/>
              <a:gd name="T22" fmla="*/ 8 w 15"/>
              <a:gd name="T23" fmla="*/ 2 h 18"/>
              <a:gd name="T24" fmla="*/ 3 w 15"/>
              <a:gd name="T25" fmla="*/ 7 h 18"/>
              <a:gd name="T26" fmla="*/ 12 w 15"/>
              <a:gd name="T27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8">
                <a:moveTo>
                  <a:pt x="3" y="9"/>
                </a:moveTo>
                <a:cubicBezTo>
                  <a:pt x="3" y="14"/>
                  <a:pt x="5" y="15"/>
                  <a:pt x="9" y="15"/>
                </a:cubicBezTo>
                <a:cubicBezTo>
                  <a:pt x="11" y="15"/>
                  <a:pt x="12" y="15"/>
                  <a:pt x="13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1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5" y="5"/>
                  <a:pt x="15" y="8"/>
                </a:cubicBezTo>
                <a:cubicBezTo>
                  <a:pt x="15" y="8"/>
                  <a:pt x="15" y="9"/>
                  <a:pt x="15" y="9"/>
                </a:cubicBezTo>
                <a:lnTo>
                  <a:pt x="3" y="9"/>
                </a:lnTo>
                <a:close/>
                <a:moveTo>
                  <a:pt x="12" y="7"/>
                </a:moveTo>
                <a:cubicBezTo>
                  <a:pt x="12" y="5"/>
                  <a:pt x="11" y="2"/>
                  <a:pt x="8" y="2"/>
                </a:cubicBezTo>
                <a:cubicBezTo>
                  <a:pt x="4" y="2"/>
                  <a:pt x="3" y="5"/>
                  <a:pt x="3" y="7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24">
            <a:extLst>
              <a:ext uri="{FF2B5EF4-FFF2-40B4-BE49-F238E27FC236}">
                <a16:creationId xmlns:a16="http://schemas.microsoft.com/office/drawing/2014/main" id="{77A6C8AB-79FA-4C41-BDD3-623C28D73654}"/>
              </a:ext>
            </a:extLst>
          </p:cNvPr>
          <p:cNvSpPr>
            <a:spLocks noEditPoints="1"/>
          </p:cNvSpPr>
          <p:nvPr/>
        </p:nvSpPr>
        <p:spPr bwMode="auto">
          <a:xfrm>
            <a:off x="2301875" y="2444750"/>
            <a:ext cx="103188" cy="123825"/>
          </a:xfrm>
          <a:custGeom>
            <a:avLst/>
            <a:gdLst>
              <a:gd name="T0" fmla="*/ 3 w 15"/>
              <a:gd name="T1" fmla="*/ 9 h 18"/>
              <a:gd name="T2" fmla="*/ 9 w 15"/>
              <a:gd name="T3" fmla="*/ 15 h 18"/>
              <a:gd name="T4" fmla="*/ 13 w 15"/>
              <a:gd name="T5" fmla="*/ 14 h 18"/>
              <a:gd name="T6" fmla="*/ 14 w 15"/>
              <a:gd name="T7" fmla="*/ 17 h 18"/>
              <a:gd name="T8" fmla="*/ 8 w 15"/>
              <a:gd name="T9" fmla="*/ 18 h 18"/>
              <a:gd name="T10" fmla="*/ 0 w 15"/>
              <a:gd name="T11" fmla="*/ 9 h 18"/>
              <a:gd name="T12" fmla="*/ 8 w 15"/>
              <a:gd name="T13" fmla="*/ 0 h 18"/>
              <a:gd name="T14" fmla="*/ 15 w 15"/>
              <a:gd name="T15" fmla="*/ 8 h 18"/>
              <a:gd name="T16" fmla="*/ 15 w 15"/>
              <a:gd name="T17" fmla="*/ 9 h 18"/>
              <a:gd name="T18" fmla="*/ 3 w 15"/>
              <a:gd name="T19" fmla="*/ 9 h 18"/>
              <a:gd name="T20" fmla="*/ 12 w 15"/>
              <a:gd name="T21" fmla="*/ 7 h 18"/>
              <a:gd name="T22" fmla="*/ 8 w 15"/>
              <a:gd name="T23" fmla="*/ 2 h 18"/>
              <a:gd name="T24" fmla="*/ 3 w 15"/>
              <a:gd name="T25" fmla="*/ 7 h 18"/>
              <a:gd name="T26" fmla="*/ 12 w 15"/>
              <a:gd name="T27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8">
                <a:moveTo>
                  <a:pt x="3" y="9"/>
                </a:moveTo>
                <a:cubicBezTo>
                  <a:pt x="3" y="14"/>
                  <a:pt x="5" y="15"/>
                  <a:pt x="9" y="15"/>
                </a:cubicBezTo>
                <a:cubicBezTo>
                  <a:pt x="11" y="15"/>
                  <a:pt x="12" y="15"/>
                  <a:pt x="13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1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5" y="5"/>
                  <a:pt x="15" y="8"/>
                </a:cubicBezTo>
                <a:cubicBezTo>
                  <a:pt x="15" y="8"/>
                  <a:pt x="15" y="9"/>
                  <a:pt x="15" y="9"/>
                </a:cubicBezTo>
                <a:lnTo>
                  <a:pt x="3" y="9"/>
                </a:lnTo>
                <a:close/>
                <a:moveTo>
                  <a:pt x="12" y="7"/>
                </a:moveTo>
                <a:cubicBezTo>
                  <a:pt x="12" y="5"/>
                  <a:pt x="11" y="2"/>
                  <a:pt x="8" y="2"/>
                </a:cubicBezTo>
                <a:cubicBezTo>
                  <a:pt x="4" y="2"/>
                  <a:pt x="3" y="5"/>
                  <a:pt x="3" y="7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225">
            <a:extLst>
              <a:ext uri="{FF2B5EF4-FFF2-40B4-BE49-F238E27FC236}">
                <a16:creationId xmlns:a16="http://schemas.microsoft.com/office/drawing/2014/main" id="{733B30DC-4563-4796-8704-E4206537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2389188"/>
            <a:ext cx="20638" cy="1730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26">
            <a:extLst>
              <a:ext uri="{FF2B5EF4-FFF2-40B4-BE49-F238E27FC236}">
                <a16:creationId xmlns:a16="http://schemas.microsoft.com/office/drawing/2014/main" id="{98DD439C-13A5-4733-9483-CE64A18E7E22}"/>
              </a:ext>
            </a:extLst>
          </p:cNvPr>
          <p:cNvSpPr>
            <a:spLocks noEditPoints="1"/>
          </p:cNvSpPr>
          <p:nvPr/>
        </p:nvSpPr>
        <p:spPr bwMode="auto">
          <a:xfrm>
            <a:off x="2005013" y="2740025"/>
            <a:ext cx="111125" cy="171450"/>
          </a:xfrm>
          <a:custGeom>
            <a:avLst/>
            <a:gdLst>
              <a:gd name="T0" fmla="*/ 0 w 16"/>
              <a:gd name="T1" fmla="*/ 6 h 25"/>
              <a:gd name="T2" fmla="*/ 0 w 16"/>
              <a:gd name="T3" fmla="*/ 0 h 25"/>
              <a:gd name="T4" fmla="*/ 3 w 16"/>
              <a:gd name="T5" fmla="*/ 0 h 25"/>
              <a:gd name="T6" fmla="*/ 3 w 16"/>
              <a:gd name="T7" fmla="*/ 3 h 25"/>
              <a:gd name="T8" fmla="*/ 3 w 16"/>
              <a:gd name="T9" fmla="*/ 3 h 25"/>
              <a:gd name="T10" fmla="*/ 9 w 16"/>
              <a:gd name="T11" fmla="*/ 0 h 25"/>
              <a:gd name="T12" fmla="*/ 16 w 16"/>
              <a:gd name="T13" fmla="*/ 9 h 25"/>
              <a:gd name="T14" fmla="*/ 8 w 16"/>
              <a:gd name="T15" fmla="*/ 18 h 25"/>
              <a:gd name="T16" fmla="*/ 3 w 16"/>
              <a:gd name="T17" fmla="*/ 15 h 25"/>
              <a:gd name="T18" fmla="*/ 3 w 16"/>
              <a:gd name="T19" fmla="*/ 15 h 25"/>
              <a:gd name="T20" fmla="*/ 3 w 16"/>
              <a:gd name="T21" fmla="*/ 25 h 25"/>
              <a:gd name="T22" fmla="*/ 0 w 16"/>
              <a:gd name="T23" fmla="*/ 25 h 25"/>
              <a:gd name="T24" fmla="*/ 0 w 16"/>
              <a:gd name="T25" fmla="*/ 6 h 25"/>
              <a:gd name="T26" fmla="*/ 3 w 16"/>
              <a:gd name="T27" fmla="*/ 11 h 25"/>
              <a:gd name="T28" fmla="*/ 3 w 16"/>
              <a:gd name="T29" fmla="*/ 12 h 25"/>
              <a:gd name="T30" fmla="*/ 8 w 16"/>
              <a:gd name="T31" fmla="*/ 16 h 25"/>
              <a:gd name="T32" fmla="*/ 13 w 16"/>
              <a:gd name="T33" fmla="*/ 9 h 25"/>
              <a:gd name="T34" fmla="*/ 8 w 16"/>
              <a:gd name="T35" fmla="*/ 2 h 25"/>
              <a:gd name="T36" fmla="*/ 3 w 16"/>
              <a:gd name="T37" fmla="*/ 6 h 25"/>
              <a:gd name="T38" fmla="*/ 3 w 16"/>
              <a:gd name="T39" fmla="*/ 8 h 25"/>
              <a:gd name="T40" fmla="*/ 3 w 16"/>
              <a:gd name="T41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25">
                <a:moveTo>
                  <a:pt x="0" y="6"/>
                </a:moveTo>
                <a:cubicBezTo>
                  <a:pt x="0" y="4"/>
                  <a:pt x="0" y="2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1"/>
                  <a:pt x="6" y="0"/>
                  <a:pt x="9" y="0"/>
                </a:cubicBezTo>
                <a:cubicBezTo>
                  <a:pt x="13" y="0"/>
                  <a:pt x="16" y="3"/>
                  <a:pt x="16" y="9"/>
                </a:cubicBezTo>
                <a:cubicBezTo>
                  <a:pt x="16" y="15"/>
                  <a:pt x="13" y="18"/>
                  <a:pt x="8" y="18"/>
                </a:cubicBezTo>
                <a:cubicBezTo>
                  <a:pt x="6" y="18"/>
                  <a:pt x="4" y="17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lnTo>
                  <a:pt x="0" y="6"/>
                </a:lnTo>
                <a:close/>
                <a:moveTo>
                  <a:pt x="3" y="11"/>
                </a:moveTo>
                <a:cubicBezTo>
                  <a:pt x="3" y="11"/>
                  <a:pt x="3" y="11"/>
                  <a:pt x="3" y="12"/>
                </a:cubicBezTo>
                <a:cubicBezTo>
                  <a:pt x="4" y="14"/>
                  <a:pt x="6" y="16"/>
                  <a:pt x="8" y="16"/>
                </a:cubicBezTo>
                <a:cubicBezTo>
                  <a:pt x="11" y="16"/>
                  <a:pt x="13" y="13"/>
                  <a:pt x="13" y="9"/>
                </a:cubicBezTo>
                <a:cubicBezTo>
                  <a:pt x="13" y="5"/>
                  <a:pt x="11" y="2"/>
                  <a:pt x="8" y="2"/>
                </a:cubicBezTo>
                <a:cubicBezTo>
                  <a:pt x="6" y="2"/>
                  <a:pt x="4" y="4"/>
                  <a:pt x="3" y="6"/>
                </a:cubicBezTo>
                <a:cubicBezTo>
                  <a:pt x="3" y="7"/>
                  <a:pt x="3" y="7"/>
                  <a:pt x="3" y="8"/>
                </a:cubicBezTo>
                <a:lnTo>
                  <a:pt x="3" y="11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27">
            <a:extLst>
              <a:ext uri="{FF2B5EF4-FFF2-40B4-BE49-F238E27FC236}">
                <a16:creationId xmlns:a16="http://schemas.microsoft.com/office/drawing/2014/main" id="{464D519A-4725-4FE7-9B18-1F83E29480B9}"/>
              </a:ext>
            </a:extLst>
          </p:cNvPr>
          <p:cNvSpPr>
            <a:spLocks noEditPoints="1"/>
          </p:cNvSpPr>
          <p:nvPr/>
        </p:nvSpPr>
        <p:spPr bwMode="auto">
          <a:xfrm>
            <a:off x="2143125" y="2692400"/>
            <a:ext cx="26988" cy="171450"/>
          </a:xfrm>
          <a:custGeom>
            <a:avLst/>
            <a:gdLst>
              <a:gd name="T0" fmla="*/ 4 w 4"/>
              <a:gd name="T1" fmla="*/ 2 h 25"/>
              <a:gd name="T2" fmla="*/ 2 w 4"/>
              <a:gd name="T3" fmla="*/ 4 h 25"/>
              <a:gd name="T4" fmla="*/ 0 w 4"/>
              <a:gd name="T5" fmla="*/ 2 h 25"/>
              <a:gd name="T6" fmla="*/ 2 w 4"/>
              <a:gd name="T7" fmla="*/ 0 h 25"/>
              <a:gd name="T8" fmla="*/ 4 w 4"/>
              <a:gd name="T9" fmla="*/ 2 h 25"/>
              <a:gd name="T10" fmla="*/ 0 w 4"/>
              <a:gd name="T11" fmla="*/ 25 h 25"/>
              <a:gd name="T12" fmla="*/ 0 w 4"/>
              <a:gd name="T13" fmla="*/ 7 h 25"/>
              <a:gd name="T14" fmla="*/ 4 w 4"/>
              <a:gd name="T15" fmla="*/ 7 h 25"/>
              <a:gd name="T16" fmla="*/ 4 w 4"/>
              <a:gd name="T17" fmla="*/ 25 h 25"/>
              <a:gd name="T18" fmla="*/ 0 w 4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5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5"/>
                </a:moveTo>
                <a:cubicBezTo>
                  <a:pt x="0" y="7"/>
                  <a:pt x="0" y="7"/>
                  <a:pt x="0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25"/>
                  <a:pt x="4" y="25"/>
                  <a:pt x="4" y="25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28">
            <a:extLst>
              <a:ext uri="{FF2B5EF4-FFF2-40B4-BE49-F238E27FC236}">
                <a16:creationId xmlns:a16="http://schemas.microsoft.com/office/drawing/2014/main" id="{82DCA565-66CA-4AB3-A2B4-0DE1B3078519}"/>
              </a:ext>
            </a:extLst>
          </p:cNvPr>
          <p:cNvSpPr>
            <a:spLocks/>
          </p:cNvSpPr>
          <p:nvPr/>
        </p:nvSpPr>
        <p:spPr bwMode="auto">
          <a:xfrm>
            <a:off x="2205038" y="2740025"/>
            <a:ext cx="103188" cy="123825"/>
          </a:xfrm>
          <a:custGeom>
            <a:avLst/>
            <a:gdLst>
              <a:gd name="T0" fmla="*/ 0 w 15"/>
              <a:gd name="T1" fmla="*/ 5 h 18"/>
              <a:gd name="T2" fmla="*/ 0 w 15"/>
              <a:gd name="T3" fmla="*/ 0 h 18"/>
              <a:gd name="T4" fmla="*/ 2 w 15"/>
              <a:gd name="T5" fmla="*/ 0 h 18"/>
              <a:gd name="T6" fmla="*/ 3 w 15"/>
              <a:gd name="T7" fmla="*/ 3 h 18"/>
              <a:gd name="T8" fmla="*/ 3 w 15"/>
              <a:gd name="T9" fmla="*/ 3 h 18"/>
              <a:gd name="T10" fmla="*/ 8 w 15"/>
              <a:gd name="T11" fmla="*/ 0 h 18"/>
              <a:gd name="T12" fmla="*/ 15 w 15"/>
              <a:gd name="T13" fmla="*/ 7 h 18"/>
              <a:gd name="T14" fmla="*/ 15 w 15"/>
              <a:gd name="T15" fmla="*/ 18 h 18"/>
              <a:gd name="T16" fmla="*/ 11 w 15"/>
              <a:gd name="T17" fmla="*/ 18 h 18"/>
              <a:gd name="T18" fmla="*/ 11 w 15"/>
              <a:gd name="T19" fmla="*/ 8 h 18"/>
              <a:gd name="T20" fmla="*/ 7 w 15"/>
              <a:gd name="T21" fmla="*/ 2 h 18"/>
              <a:gd name="T22" fmla="*/ 3 w 15"/>
              <a:gd name="T23" fmla="*/ 6 h 18"/>
              <a:gd name="T24" fmla="*/ 3 w 15"/>
              <a:gd name="T25" fmla="*/ 7 h 18"/>
              <a:gd name="T26" fmla="*/ 3 w 15"/>
              <a:gd name="T27" fmla="*/ 18 h 18"/>
              <a:gd name="T28" fmla="*/ 0 w 15"/>
              <a:gd name="T29" fmla="*/ 18 h 18"/>
              <a:gd name="T30" fmla="*/ 0 w 15"/>
              <a:gd name="T3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0" y="5"/>
                </a:moveTo>
                <a:cubicBezTo>
                  <a:pt x="0" y="3"/>
                  <a:pt x="0" y="2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5" y="1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5"/>
                  <a:pt x="10" y="2"/>
                  <a:pt x="7" y="2"/>
                </a:cubicBezTo>
                <a:cubicBezTo>
                  <a:pt x="5" y="2"/>
                  <a:pt x="4" y="4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29">
            <a:extLst>
              <a:ext uri="{FF2B5EF4-FFF2-40B4-BE49-F238E27FC236}">
                <a16:creationId xmlns:a16="http://schemas.microsoft.com/office/drawing/2014/main" id="{60B73A87-5D72-49D2-A1D8-CEA8224B1456}"/>
              </a:ext>
            </a:extLst>
          </p:cNvPr>
          <p:cNvSpPr>
            <a:spLocks/>
          </p:cNvSpPr>
          <p:nvPr/>
        </p:nvSpPr>
        <p:spPr bwMode="auto">
          <a:xfrm>
            <a:off x="3951288" y="4040188"/>
            <a:ext cx="303213" cy="598488"/>
          </a:xfrm>
          <a:custGeom>
            <a:avLst/>
            <a:gdLst>
              <a:gd name="T0" fmla="*/ 0 w 191"/>
              <a:gd name="T1" fmla="*/ 4 h 377"/>
              <a:gd name="T2" fmla="*/ 173 w 191"/>
              <a:gd name="T3" fmla="*/ 377 h 377"/>
              <a:gd name="T4" fmla="*/ 191 w 191"/>
              <a:gd name="T5" fmla="*/ 368 h 377"/>
              <a:gd name="T6" fmla="*/ 13 w 191"/>
              <a:gd name="T7" fmla="*/ 0 h 377"/>
              <a:gd name="T8" fmla="*/ 0 w 191"/>
              <a:gd name="T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377">
                <a:moveTo>
                  <a:pt x="0" y="4"/>
                </a:moveTo>
                <a:lnTo>
                  <a:pt x="173" y="377"/>
                </a:lnTo>
                <a:lnTo>
                  <a:pt x="191" y="368"/>
                </a:lnTo>
                <a:lnTo>
                  <a:pt x="13" y="0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30">
            <a:extLst>
              <a:ext uri="{FF2B5EF4-FFF2-40B4-BE49-F238E27FC236}">
                <a16:creationId xmlns:a16="http://schemas.microsoft.com/office/drawing/2014/main" id="{1351183B-DE30-4FA3-95E7-60D8B5B3F592}"/>
              </a:ext>
            </a:extLst>
          </p:cNvPr>
          <p:cNvSpPr>
            <a:spLocks/>
          </p:cNvSpPr>
          <p:nvPr/>
        </p:nvSpPr>
        <p:spPr bwMode="auto">
          <a:xfrm>
            <a:off x="3951288" y="4040188"/>
            <a:ext cx="303213" cy="598488"/>
          </a:xfrm>
          <a:custGeom>
            <a:avLst/>
            <a:gdLst>
              <a:gd name="T0" fmla="*/ 0 w 191"/>
              <a:gd name="T1" fmla="*/ 4 h 377"/>
              <a:gd name="T2" fmla="*/ 173 w 191"/>
              <a:gd name="T3" fmla="*/ 377 h 377"/>
              <a:gd name="T4" fmla="*/ 191 w 191"/>
              <a:gd name="T5" fmla="*/ 368 h 377"/>
              <a:gd name="T6" fmla="*/ 13 w 191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377">
                <a:moveTo>
                  <a:pt x="0" y="4"/>
                </a:moveTo>
                <a:lnTo>
                  <a:pt x="173" y="377"/>
                </a:lnTo>
                <a:lnTo>
                  <a:pt x="191" y="368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31">
            <a:extLst>
              <a:ext uri="{FF2B5EF4-FFF2-40B4-BE49-F238E27FC236}">
                <a16:creationId xmlns:a16="http://schemas.microsoft.com/office/drawing/2014/main" id="{71FD26B7-F1DF-4557-A89D-C6EA15309403}"/>
              </a:ext>
            </a:extLst>
          </p:cNvPr>
          <p:cNvSpPr>
            <a:spLocks/>
          </p:cNvSpPr>
          <p:nvPr/>
        </p:nvSpPr>
        <p:spPr bwMode="auto">
          <a:xfrm>
            <a:off x="3856038" y="3819525"/>
            <a:ext cx="233363" cy="344488"/>
          </a:xfrm>
          <a:custGeom>
            <a:avLst/>
            <a:gdLst>
              <a:gd name="T0" fmla="*/ 17 w 34"/>
              <a:gd name="T1" fmla="*/ 36 h 50"/>
              <a:gd name="T2" fmla="*/ 8 w 34"/>
              <a:gd name="T3" fmla="*/ 50 h 50"/>
              <a:gd name="T4" fmla="*/ 7 w 34"/>
              <a:gd name="T5" fmla="*/ 50 h 50"/>
              <a:gd name="T6" fmla="*/ 6 w 34"/>
              <a:gd name="T7" fmla="*/ 25 h 50"/>
              <a:gd name="T8" fmla="*/ 0 w 34"/>
              <a:gd name="T9" fmla="*/ 0 h 50"/>
              <a:gd name="T10" fmla="*/ 15 w 34"/>
              <a:gd name="T11" fmla="*/ 20 h 50"/>
              <a:gd name="T12" fmla="*/ 34 w 34"/>
              <a:gd name="T13" fmla="*/ 37 h 50"/>
              <a:gd name="T14" fmla="*/ 34 w 34"/>
              <a:gd name="T15" fmla="*/ 38 h 50"/>
              <a:gd name="T16" fmla="*/ 17 w 34"/>
              <a:gd name="T17" fmla="*/ 3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50">
                <a:moveTo>
                  <a:pt x="17" y="36"/>
                </a:move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6" y="25"/>
                  <a:pt x="6" y="25"/>
                  <a:pt x="6" y="25"/>
                </a:cubicBezTo>
                <a:cubicBezTo>
                  <a:pt x="4" y="17"/>
                  <a:pt x="2" y="8"/>
                  <a:pt x="0" y="0"/>
                </a:cubicBezTo>
                <a:cubicBezTo>
                  <a:pt x="5" y="7"/>
                  <a:pt x="10" y="14"/>
                  <a:pt x="15" y="20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8"/>
                  <a:pt x="34" y="38"/>
                  <a:pt x="34" y="38"/>
                </a:cubicBezTo>
                <a:lnTo>
                  <a:pt x="17" y="3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232">
            <a:extLst>
              <a:ext uri="{FF2B5EF4-FFF2-40B4-BE49-F238E27FC236}">
                <a16:creationId xmlns:a16="http://schemas.microsoft.com/office/drawing/2014/main" id="{0BF2DE4A-75B2-4A28-B18E-8ADD875CCD69}"/>
              </a:ext>
            </a:extLst>
          </p:cNvPr>
          <p:cNvSpPr>
            <a:spLocks/>
          </p:cNvSpPr>
          <p:nvPr/>
        </p:nvSpPr>
        <p:spPr bwMode="auto">
          <a:xfrm>
            <a:off x="2473325" y="2706688"/>
            <a:ext cx="1120775" cy="542925"/>
          </a:xfrm>
          <a:custGeom>
            <a:avLst/>
            <a:gdLst>
              <a:gd name="T0" fmla="*/ 706 w 706"/>
              <a:gd name="T1" fmla="*/ 342 h 342"/>
              <a:gd name="T2" fmla="*/ 0 w 706"/>
              <a:gd name="T3" fmla="*/ 0 h 342"/>
              <a:gd name="T4" fmla="*/ 706 w 706"/>
              <a:gd name="T5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6" h="342">
                <a:moveTo>
                  <a:pt x="706" y="342"/>
                </a:moveTo>
                <a:lnTo>
                  <a:pt x="0" y="0"/>
                </a:lnTo>
                <a:lnTo>
                  <a:pt x="706" y="34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233">
            <a:extLst>
              <a:ext uri="{FF2B5EF4-FFF2-40B4-BE49-F238E27FC236}">
                <a16:creationId xmlns:a16="http://schemas.microsoft.com/office/drawing/2014/main" id="{1C705C86-23AA-4579-A406-4509A269E1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73325" y="2706688"/>
            <a:ext cx="1120775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34">
            <a:extLst>
              <a:ext uri="{FF2B5EF4-FFF2-40B4-BE49-F238E27FC236}">
                <a16:creationId xmlns:a16="http://schemas.microsoft.com/office/drawing/2014/main" id="{E54E9879-6D42-4F1D-A0AF-88DAB6106AB7}"/>
              </a:ext>
            </a:extLst>
          </p:cNvPr>
          <p:cNvSpPr>
            <a:spLocks/>
          </p:cNvSpPr>
          <p:nvPr/>
        </p:nvSpPr>
        <p:spPr bwMode="auto">
          <a:xfrm>
            <a:off x="3470275" y="3125788"/>
            <a:ext cx="344488" cy="233363"/>
          </a:xfrm>
          <a:custGeom>
            <a:avLst/>
            <a:gdLst>
              <a:gd name="T0" fmla="*/ 15 w 50"/>
              <a:gd name="T1" fmla="*/ 17 h 34"/>
              <a:gd name="T2" fmla="*/ 13 w 50"/>
              <a:gd name="T3" fmla="*/ 0 h 34"/>
              <a:gd name="T4" fmla="*/ 14 w 50"/>
              <a:gd name="T5" fmla="*/ 0 h 34"/>
              <a:gd name="T6" fmla="*/ 31 w 50"/>
              <a:gd name="T7" fmla="*/ 18 h 34"/>
              <a:gd name="T8" fmla="*/ 50 w 50"/>
              <a:gd name="T9" fmla="*/ 34 h 34"/>
              <a:gd name="T10" fmla="*/ 26 w 50"/>
              <a:gd name="T11" fmla="*/ 28 h 34"/>
              <a:gd name="T12" fmla="*/ 1 w 50"/>
              <a:gd name="T13" fmla="*/ 26 h 34"/>
              <a:gd name="T14" fmla="*/ 0 w 50"/>
              <a:gd name="T15" fmla="*/ 26 h 34"/>
              <a:gd name="T16" fmla="*/ 15 w 50"/>
              <a:gd name="T17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34">
                <a:moveTo>
                  <a:pt x="15" y="17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24"/>
                  <a:pt x="44" y="29"/>
                  <a:pt x="50" y="34"/>
                </a:cubicBezTo>
                <a:cubicBezTo>
                  <a:pt x="42" y="32"/>
                  <a:pt x="34" y="30"/>
                  <a:pt x="26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6"/>
                </a:cubicBezTo>
                <a:lnTo>
                  <a:pt x="15" y="1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35">
            <a:extLst>
              <a:ext uri="{FF2B5EF4-FFF2-40B4-BE49-F238E27FC236}">
                <a16:creationId xmlns:a16="http://schemas.microsoft.com/office/drawing/2014/main" id="{C7FCA8CC-AC01-4377-9305-074FE9C05C1C}"/>
              </a:ext>
            </a:extLst>
          </p:cNvPr>
          <p:cNvSpPr>
            <a:spLocks/>
          </p:cNvSpPr>
          <p:nvPr/>
        </p:nvSpPr>
        <p:spPr bwMode="auto">
          <a:xfrm>
            <a:off x="2466975" y="2692400"/>
            <a:ext cx="1133475" cy="569913"/>
          </a:xfrm>
          <a:custGeom>
            <a:avLst/>
            <a:gdLst>
              <a:gd name="T0" fmla="*/ 714 w 714"/>
              <a:gd name="T1" fmla="*/ 346 h 359"/>
              <a:gd name="T2" fmla="*/ 8 w 714"/>
              <a:gd name="T3" fmla="*/ 0 h 359"/>
              <a:gd name="T4" fmla="*/ 0 w 714"/>
              <a:gd name="T5" fmla="*/ 17 h 359"/>
              <a:gd name="T6" fmla="*/ 706 w 714"/>
              <a:gd name="T7" fmla="*/ 359 h 359"/>
              <a:gd name="T8" fmla="*/ 714 w 714"/>
              <a:gd name="T9" fmla="*/ 346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359">
                <a:moveTo>
                  <a:pt x="714" y="346"/>
                </a:moveTo>
                <a:lnTo>
                  <a:pt x="8" y="0"/>
                </a:lnTo>
                <a:lnTo>
                  <a:pt x="0" y="17"/>
                </a:lnTo>
                <a:lnTo>
                  <a:pt x="706" y="359"/>
                </a:lnTo>
                <a:lnTo>
                  <a:pt x="714" y="346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36">
            <a:extLst>
              <a:ext uri="{FF2B5EF4-FFF2-40B4-BE49-F238E27FC236}">
                <a16:creationId xmlns:a16="http://schemas.microsoft.com/office/drawing/2014/main" id="{D6BE7141-5805-4FEB-81CB-7544AAE96047}"/>
              </a:ext>
            </a:extLst>
          </p:cNvPr>
          <p:cNvSpPr>
            <a:spLocks/>
          </p:cNvSpPr>
          <p:nvPr/>
        </p:nvSpPr>
        <p:spPr bwMode="auto">
          <a:xfrm>
            <a:off x="2466975" y="2692400"/>
            <a:ext cx="1133475" cy="569913"/>
          </a:xfrm>
          <a:custGeom>
            <a:avLst/>
            <a:gdLst>
              <a:gd name="T0" fmla="*/ 714 w 714"/>
              <a:gd name="T1" fmla="*/ 346 h 359"/>
              <a:gd name="T2" fmla="*/ 8 w 714"/>
              <a:gd name="T3" fmla="*/ 0 h 359"/>
              <a:gd name="T4" fmla="*/ 0 w 714"/>
              <a:gd name="T5" fmla="*/ 17 h 359"/>
              <a:gd name="T6" fmla="*/ 706 w 714"/>
              <a:gd name="T7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4" h="359">
                <a:moveTo>
                  <a:pt x="714" y="346"/>
                </a:moveTo>
                <a:lnTo>
                  <a:pt x="8" y="0"/>
                </a:lnTo>
                <a:lnTo>
                  <a:pt x="0" y="17"/>
                </a:lnTo>
                <a:lnTo>
                  <a:pt x="706" y="3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37">
            <a:extLst>
              <a:ext uri="{FF2B5EF4-FFF2-40B4-BE49-F238E27FC236}">
                <a16:creationId xmlns:a16="http://schemas.microsoft.com/office/drawing/2014/main" id="{0C9F4C07-9B11-4147-9A47-60739FBBCB8A}"/>
              </a:ext>
            </a:extLst>
          </p:cNvPr>
          <p:cNvSpPr>
            <a:spLocks/>
          </p:cNvSpPr>
          <p:nvPr/>
        </p:nvSpPr>
        <p:spPr bwMode="auto">
          <a:xfrm>
            <a:off x="3470275" y="3125788"/>
            <a:ext cx="344488" cy="233363"/>
          </a:xfrm>
          <a:custGeom>
            <a:avLst/>
            <a:gdLst>
              <a:gd name="T0" fmla="*/ 15 w 50"/>
              <a:gd name="T1" fmla="*/ 17 h 34"/>
              <a:gd name="T2" fmla="*/ 13 w 50"/>
              <a:gd name="T3" fmla="*/ 0 h 34"/>
              <a:gd name="T4" fmla="*/ 14 w 50"/>
              <a:gd name="T5" fmla="*/ 0 h 34"/>
              <a:gd name="T6" fmla="*/ 31 w 50"/>
              <a:gd name="T7" fmla="*/ 18 h 34"/>
              <a:gd name="T8" fmla="*/ 50 w 50"/>
              <a:gd name="T9" fmla="*/ 34 h 34"/>
              <a:gd name="T10" fmla="*/ 26 w 50"/>
              <a:gd name="T11" fmla="*/ 28 h 34"/>
              <a:gd name="T12" fmla="*/ 1 w 50"/>
              <a:gd name="T13" fmla="*/ 26 h 34"/>
              <a:gd name="T14" fmla="*/ 0 w 50"/>
              <a:gd name="T15" fmla="*/ 26 h 34"/>
              <a:gd name="T16" fmla="*/ 15 w 50"/>
              <a:gd name="T17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34">
                <a:moveTo>
                  <a:pt x="15" y="17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24"/>
                  <a:pt x="44" y="29"/>
                  <a:pt x="50" y="34"/>
                </a:cubicBezTo>
                <a:cubicBezTo>
                  <a:pt x="42" y="32"/>
                  <a:pt x="34" y="30"/>
                  <a:pt x="26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6"/>
                </a:cubicBezTo>
                <a:lnTo>
                  <a:pt x="15" y="1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8">
            <a:extLst>
              <a:ext uri="{FF2B5EF4-FFF2-40B4-BE49-F238E27FC236}">
                <a16:creationId xmlns:a16="http://schemas.microsoft.com/office/drawing/2014/main" id="{27AB6AF3-9B82-4A30-B6A0-0754EC04785F}"/>
              </a:ext>
            </a:extLst>
          </p:cNvPr>
          <p:cNvSpPr>
            <a:spLocks/>
          </p:cNvSpPr>
          <p:nvPr/>
        </p:nvSpPr>
        <p:spPr bwMode="auto">
          <a:xfrm>
            <a:off x="4811713" y="3675063"/>
            <a:ext cx="95250" cy="193675"/>
          </a:xfrm>
          <a:custGeom>
            <a:avLst/>
            <a:gdLst>
              <a:gd name="T0" fmla="*/ 0 w 60"/>
              <a:gd name="T1" fmla="*/ 0 h 122"/>
              <a:gd name="T2" fmla="*/ 60 w 60"/>
              <a:gd name="T3" fmla="*/ 122 h 122"/>
              <a:gd name="T4" fmla="*/ 0 w 60"/>
              <a:gd name="T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122">
                <a:moveTo>
                  <a:pt x="0" y="0"/>
                </a:moveTo>
                <a:lnTo>
                  <a:pt x="60" y="1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239">
            <a:extLst>
              <a:ext uri="{FF2B5EF4-FFF2-40B4-BE49-F238E27FC236}">
                <a16:creationId xmlns:a16="http://schemas.microsoft.com/office/drawing/2014/main" id="{DB2CEAF8-096A-47D0-AFC8-E4C45E0A6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1713" y="3675063"/>
            <a:ext cx="95250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40">
            <a:extLst>
              <a:ext uri="{FF2B5EF4-FFF2-40B4-BE49-F238E27FC236}">
                <a16:creationId xmlns:a16="http://schemas.microsoft.com/office/drawing/2014/main" id="{31A183CC-A4E5-4697-9C7C-B5AFA9E52C0A}"/>
              </a:ext>
            </a:extLst>
          </p:cNvPr>
          <p:cNvSpPr>
            <a:spLocks/>
          </p:cNvSpPr>
          <p:nvPr/>
        </p:nvSpPr>
        <p:spPr bwMode="auto">
          <a:xfrm>
            <a:off x="4803775" y="3668713"/>
            <a:ext cx="117475" cy="206375"/>
          </a:xfrm>
          <a:custGeom>
            <a:avLst/>
            <a:gdLst>
              <a:gd name="T0" fmla="*/ 0 w 74"/>
              <a:gd name="T1" fmla="*/ 9 h 130"/>
              <a:gd name="T2" fmla="*/ 57 w 74"/>
              <a:gd name="T3" fmla="*/ 130 h 130"/>
              <a:gd name="T4" fmla="*/ 74 w 74"/>
              <a:gd name="T5" fmla="*/ 121 h 130"/>
              <a:gd name="T6" fmla="*/ 13 w 74"/>
              <a:gd name="T7" fmla="*/ 0 h 130"/>
              <a:gd name="T8" fmla="*/ 0 w 74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7" y="130"/>
                </a:lnTo>
                <a:lnTo>
                  <a:pt x="74" y="121"/>
                </a:lnTo>
                <a:lnTo>
                  <a:pt x="13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41">
            <a:extLst>
              <a:ext uri="{FF2B5EF4-FFF2-40B4-BE49-F238E27FC236}">
                <a16:creationId xmlns:a16="http://schemas.microsoft.com/office/drawing/2014/main" id="{6B3C432F-6137-478B-99D2-6EA9270CC194}"/>
              </a:ext>
            </a:extLst>
          </p:cNvPr>
          <p:cNvSpPr>
            <a:spLocks/>
          </p:cNvSpPr>
          <p:nvPr/>
        </p:nvSpPr>
        <p:spPr bwMode="auto">
          <a:xfrm>
            <a:off x="4803775" y="3668713"/>
            <a:ext cx="117475" cy="206375"/>
          </a:xfrm>
          <a:custGeom>
            <a:avLst/>
            <a:gdLst>
              <a:gd name="T0" fmla="*/ 0 w 74"/>
              <a:gd name="T1" fmla="*/ 9 h 130"/>
              <a:gd name="T2" fmla="*/ 57 w 74"/>
              <a:gd name="T3" fmla="*/ 130 h 130"/>
              <a:gd name="T4" fmla="*/ 74 w 74"/>
              <a:gd name="T5" fmla="*/ 121 h 130"/>
              <a:gd name="T6" fmla="*/ 13 w 74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7" y="130"/>
                </a:lnTo>
                <a:lnTo>
                  <a:pt x="74" y="121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2">
            <a:extLst>
              <a:ext uri="{FF2B5EF4-FFF2-40B4-BE49-F238E27FC236}">
                <a16:creationId xmlns:a16="http://schemas.microsoft.com/office/drawing/2014/main" id="{0F78317D-AB17-4F51-B254-77A37724A831}"/>
              </a:ext>
            </a:extLst>
          </p:cNvPr>
          <p:cNvSpPr>
            <a:spLocks/>
          </p:cNvSpPr>
          <p:nvPr/>
        </p:nvSpPr>
        <p:spPr bwMode="auto">
          <a:xfrm>
            <a:off x="4886325" y="3703638"/>
            <a:ext cx="90488" cy="192088"/>
          </a:xfrm>
          <a:custGeom>
            <a:avLst/>
            <a:gdLst>
              <a:gd name="T0" fmla="*/ 0 w 57"/>
              <a:gd name="T1" fmla="*/ 0 h 121"/>
              <a:gd name="T2" fmla="*/ 57 w 57"/>
              <a:gd name="T3" fmla="*/ 121 h 121"/>
              <a:gd name="T4" fmla="*/ 0 w 57"/>
              <a:gd name="T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121">
                <a:moveTo>
                  <a:pt x="0" y="0"/>
                </a:moveTo>
                <a:lnTo>
                  <a:pt x="57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243">
            <a:extLst>
              <a:ext uri="{FF2B5EF4-FFF2-40B4-BE49-F238E27FC236}">
                <a16:creationId xmlns:a16="http://schemas.microsoft.com/office/drawing/2014/main" id="{58B464BA-C473-4971-B544-CDD1C760E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6325" y="3703638"/>
            <a:ext cx="9048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4">
            <a:extLst>
              <a:ext uri="{FF2B5EF4-FFF2-40B4-BE49-F238E27FC236}">
                <a16:creationId xmlns:a16="http://schemas.microsoft.com/office/drawing/2014/main" id="{3A3E0747-7A1C-4523-B938-C734B9EA730A}"/>
              </a:ext>
            </a:extLst>
          </p:cNvPr>
          <p:cNvSpPr>
            <a:spLocks/>
          </p:cNvSpPr>
          <p:nvPr/>
        </p:nvSpPr>
        <p:spPr bwMode="auto">
          <a:xfrm>
            <a:off x="4873625" y="3695700"/>
            <a:ext cx="115888" cy="206375"/>
          </a:xfrm>
          <a:custGeom>
            <a:avLst/>
            <a:gdLst>
              <a:gd name="T0" fmla="*/ 0 w 73"/>
              <a:gd name="T1" fmla="*/ 9 h 130"/>
              <a:gd name="T2" fmla="*/ 56 w 73"/>
              <a:gd name="T3" fmla="*/ 130 h 130"/>
              <a:gd name="T4" fmla="*/ 73 w 73"/>
              <a:gd name="T5" fmla="*/ 122 h 130"/>
              <a:gd name="T6" fmla="*/ 17 w 73"/>
              <a:gd name="T7" fmla="*/ 0 h 130"/>
              <a:gd name="T8" fmla="*/ 0 w 73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0">
                <a:moveTo>
                  <a:pt x="0" y="9"/>
                </a:moveTo>
                <a:lnTo>
                  <a:pt x="56" y="130"/>
                </a:lnTo>
                <a:lnTo>
                  <a:pt x="73" y="122"/>
                </a:lnTo>
                <a:lnTo>
                  <a:pt x="17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45">
            <a:extLst>
              <a:ext uri="{FF2B5EF4-FFF2-40B4-BE49-F238E27FC236}">
                <a16:creationId xmlns:a16="http://schemas.microsoft.com/office/drawing/2014/main" id="{6BBABDCA-C912-44AC-B23F-7E79CB6BD2D5}"/>
              </a:ext>
            </a:extLst>
          </p:cNvPr>
          <p:cNvSpPr>
            <a:spLocks/>
          </p:cNvSpPr>
          <p:nvPr/>
        </p:nvSpPr>
        <p:spPr bwMode="auto">
          <a:xfrm>
            <a:off x="4873625" y="3695700"/>
            <a:ext cx="115888" cy="206375"/>
          </a:xfrm>
          <a:custGeom>
            <a:avLst/>
            <a:gdLst>
              <a:gd name="T0" fmla="*/ 0 w 73"/>
              <a:gd name="T1" fmla="*/ 9 h 130"/>
              <a:gd name="T2" fmla="*/ 56 w 73"/>
              <a:gd name="T3" fmla="*/ 130 h 130"/>
              <a:gd name="T4" fmla="*/ 73 w 73"/>
              <a:gd name="T5" fmla="*/ 122 h 130"/>
              <a:gd name="T6" fmla="*/ 17 w 73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30">
                <a:moveTo>
                  <a:pt x="0" y="9"/>
                </a:moveTo>
                <a:lnTo>
                  <a:pt x="56" y="130"/>
                </a:lnTo>
                <a:lnTo>
                  <a:pt x="73" y="122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46">
            <a:extLst>
              <a:ext uri="{FF2B5EF4-FFF2-40B4-BE49-F238E27FC236}">
                <a16:creationId xmlns:a16="http://schemas.microsoft.com/office/drawing/2014/main" id="{2A388B74-7D55-45F8-9D39-0DDCCDB9201C}"/>
              </a:ext>
            </a:extLst>
          </p:cNvPr>
          <p:cNvSpPr>
            <a:spLocks/>
          </p:cNvSpPr>
          <p:nvPr/>
        </p:nvSpPr>
        <p:spPr bwMode="auto">
          <a:xfrm>
            <a:off x="4948238" y="3724275"/>
            <a:ext cx="96838" cy="192088"/>
          </a:xfrm>
          <a:custGeom>
            <a:avLst/>
            <a:gdLst>
              <a:gd name="T0" fmla="*/ 0 w 61"/>
              <a:gd name="T1" fmla="*/ 0 h 121"/>
              <a:gd name="T2" fmla="*/ 61 w 61"/>
              <a:gd name="T3" fmla="*/ 121 h 121"/>
              <a:gd name="T4" fmla="*/ 0 w 61"/>
              <a:gd name="T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121">
                <a:moveTo>
                  <a:pt x="0" y="0"/>
                </a:moveTo>
                <a:lnTo>
                  <a:pt x="61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247">
            <a:extLst>
              <a:ext uri="{FF2B5EF4-FFF2-40B4-BE49-F238E27FC236}">
                <a16:creationId xmlns:a16="http://schemas.microsoft.com/office/drawing/2014/main" id="{567A2214-6CE2-465A-80C4-27E2B3523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238" y="3724275"/>
            <a:ext cx="9683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48">
            <a:extLst>
              <a:ext uri="{FF2B5EF4-FFF2-40B4-BE49-F238E27FC236}">
                <a16:creationId xmlns:a16="http://schemas.microsoft.com/office/drawing/2014/main" id="{D0899B82-5E57-4B79-9796-F2569E0B099B}"/>
              </a:ext>
            </a:extLst>
          </p:cNvPr>
          <p:cNvSpPr>
            <a:spLocks/>
          </p:cNvSpPr>
          <p:nvPr/>
        </p:nvSpPr>
        <p:spPr bwMode="auto">
          <a:xfrm>
            <a:off x="4941888" y="3716338"/>
            <a:ext cx="117475" cy="206375"/>
          </a:xfrm>
          <a:custGeom>
            <a:avLst/>
            <a:gdLst>
              <a:gd name="T0" fmla="*/ 0 w 74"/>
              <a:gd name="T1" fmla="*/ 9 h 130"/>
              <a:gd name="T2" fmla="*/ 56 w 74"/>
              <a:gd name="T3" fmla="*/ 130 h 130"/>
              <a:gd name="T4" fmla="*/ 74 w 74"/>
              <a:gd name="T5" fmla="*/ 122 h 130"/>
              <a:gd name="T6" fmla="*/ 13 w 74"/>
              <a:gd name="T7" fmla="*/ 0 h 130"/>
              <a:gd name="T8" fmla="*/ 0 w 74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6" y="130"/>
                </a:lnTo>
                <a:lnTo>
                  <a:pt x="74" y="122"/>
                </a:lnTo>
                <a:lnTo>
                  <a:pt x="13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49">
            <a:extLst>
              <a:ext uri="{FF2B5EF4-FFF2-40B4-BE49-F238E27FC236}">
                <a16:creationId xmlns:a16="http://schemas.microsoft.com/office/drawing/2014/main" id="{E1EE444F-307F-49ED-BDC2-81B674D87547}"/>
              </a:ext>
            </a:extLst>
          </p:cNvPr>
          <p:cNvSpPr>
            <a:spLocks/>
          </p:cNvSpPr>
          <p:nvPr/>
        </p:nvSpPr>
        <p:spPr bwMode="auto">
          <a:xfrm>
            <a:off x="4941888" y="3716338"/>
            <a:ext cx="117475" cy="206375"/>
          </a:xfrm>
          <a:custGeom>
            <a:avLst/>
            <a:gdLst>
              <a:gd name="T0" fmla="*/ 0 w 74"/>
              <a:gd name="T1" fmla="*/ 9 h 130"/>
              <a:gd name="T2" fmla="*/ 56 w 74"/>
              <a:gd name="T3" fmla="*/ 130 h 130"/>
              <a:gd name="T4" fmla="*/ 74 w 74"/>
              <a:gd name="T5" fmla="*/ 122 h 130"/>
              <a:gd name="T6" fmla="*/ 13 w 74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6" y="130"/>
                </a:lnTo>
                <a:lnTo>
                  <a:pt x="74" y="122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50">
            <a:extLst>
              <a:ext uri="{FF2B5EF4-FFF2-40B4-BE49-F238E27FC236}">
                <a16:creationId xmlns:a16="http://schemas.microsoft.com/office/drawing/2014/main" id="{385C51BC-C865-4214-9BEF-4A7475E85932}"/>
              </a:ext>
            </a:extLst>
          </p:cNvPr>
          <p:cNvSpPr>
            <a:spLocks/>
          </p:cNvSpPr>
          <p:nvPr/>
        </p:nvSpPr>
        <p:spPr bwMode="auto">
          <a:xfrm>
            <a:off x="5024438" y="3751263"/>
            <a:ext cx="88900" cy="192088"/>
          </a:xfrm>
          <a:custGeom>
            <a:avLst/>
            <a:gdLst>
              <a:gd name="T0" fmla="*/ 0 w 56"/>
              <a:gd name="T1" fmla="*/ 0 h 121"/>
              <a:gd name="T2" fmla="*/ 56 w 56"/>
              <a:gd name="T3" fmla="*/ 121 h 121"/>
              <a:gd name="T4" fmla="*/ 0 w 56"/>
              <a:gd name="T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21">
                <a:moveTo>
                  <a:pt x="0" y="0"/>
                </a:moveTo>
                <a:lnTo>
                  <a:pt x="56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251">
            <a:extLst>
              <a:ext uri="{FF2B5EF4-FFF2-40B4-BE49-F238E27FC236}">
                <a16:creationId xmlns:a16="http://schemas.microsoft.com/office/drawing/2014/main" id="{7B928B22-CF6A-41AB-81D6-0001970A1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438" y="3751263"/>
            <a:ext cx="88900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52">
            <a:extLst>
              <a:ext uri="{FF2B5EF4-FFF2-40B4-BE49-F238E27FC236}">
                <a16:creationId xmlns:a16="http://schemas.microsoft.com/office/drawing/2014/main" id="{660B4E9E-430E-45B3-868B-AE3FCC306478}"/>
              </a:ext>
            </a:extLst>
          </p:cNvPr>
          <p:cNvSpPr>
            <a:spLocks/>
          </p:cNvSpPr>
          <p:nvPr/>
        </p:nvSpPr>
        <p:spPr bwMode="auto">
          <a:xfrm>
            <a:off x="5010150" y="3744913"/>
            <a:ext cx="117475" cy="206375"/>
          </a:xfrm>
          <a:custGeom>
            <a:avLst/>
            <a:gdLst>
              <a:gd name="T0" fmla="*/ 0 w 74"/>
              <a:gd name="T1" fmla="*/ 8 h 130"/>
              <a:gd name="T2" fmla="*/ 57 w 74"/>
              <a:gd name="T3" fmla="*/ 130 h 130"/>
              <a:gd name="T4" fmla="*/ 74 w 74"/>
              <a:gd name="T5" fmla="*/ 121 h 130"/>
              <a:gd name="T6" fmla="*/ 18 w 74"/>
              <a:gd name="T7" fmla="*/ 0 h 130"/>
              <a:gd name="T8" fmla="*/ 0 w 74"/>
              <a:gd name="T9" fmla="*/ 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0" y="8"/>
                </a:moveTo>
                <a:lnTo>
                  <a:pt x="57" y="130"/>
                </a:lnTo>
                <a:lnTo>
                  <a:pt x="74" y="121"/>
                </a:lnTo>
                <a:lnTo>
                  <a:pt x="18" y="0"/>
                </a:lnTo>
                <a:lnTo>
                  <a:pt x="0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53">
            <a:extLst>
              <a:ext uri="{FF2B5EF4-FFF2-40B4-BE49-F238E27FC236}">
                <a16:creationId xmlns:a16="http://schemas.microsoft.com/office/drawing/2014/main" id="{A676B67E-1BA5-409B-9A0A-19FD0D7D5CA1}"/>
              </a:ext>
            </a:extLst>
          </p:cNvPr>
          <p:cNvSpPr>
            <a:spLocks/>
          </p:cNvSpPr>
          <p:nvPr/>
        </p:nvSpPr>
        <p:spPr bwMode="auto">
          <a:xfrm>
            <a:off x="5010150" y="3744913"/>
            <a:ext cx="117475" cy="206375"/>
          </a:xfrm>
          <a:custGeom>
            <a:avLst/>
            <a:gdLst>
              <a:gd name="T0" fmla="*/ 0 w 74"/>
              <a:gd name="T1" fmla="*/ 8 h 130"/>
              <a:gd name="T2" fmla="*/ 57 w 74"/>
              <a:gd name="T3" fmla="*/ 130 h 130"/>
              <a:gd name="T4" fmla="*/ 74 w 74"/>
              <a:gd name="T5" fmla="*/ 121 h 130"/>
              <a:gd name="T6" fmla="*/ 18 w 74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30">
                <a:moveTo>
                  <a:pt x="0" y="8"/>
                </a:moveTo>
                <a:lnTo>
                  <a:pt x="57" y="130"/>
                </a:lnTo>
                <a:lnTo>
                  <a:pt x="74" y="121"/>
                </a:lnTo>
                <a:lnTo>
                  <a:pt x="1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254">
            <a:extLst>
              <a:ext uri="{FF2B5EF4-FFF2-40B4-BE49-F238E27FC236}">
                <a16:creationId xmlns:a16="http://schemas.microsoft.com/office/drawing/2014/main" id="{2BD9F48F-0175-48BB-AC9D-8C8EC2F386C6}"/>
              </a:ext>
            </a:extLst>
          </p:cNvPr>
          <p:cNvSpPr>
            <a:spLocks/>
          </p:cNvSpPr>
          <p:nvPr/>
        </p:nvSpPr>
        <p:spPr bwMode="auto">
          <a:xfrm>
            <a:off x="4075113" y="4108450"/>
            <a:ext cx="88900" cy="193675"/>
          </a:xfrm>
          <a:custGeom>
            <a:avLst/>
            <a:gdLst>
              <a:gd name="T0" fmla="*/ 0 w 56"/>
              <a:gd name="T1" fmla="*/ 0 h 122"/>
              <a:gd name="T2" fmla="*/ 56 w 56"/>
              <a:gd name="T3" fmla="*/ 122 h 122"/>
              <a:gd name="T4" fmla="*/ 0 w 56"/>
              <a:gd name="T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22">
                <a:moveTo>
                  <a:pt x="0" y="0"/>
                </a:moveTo>
                <a:lnTo>
                  <a:pt x="56" y="1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255">
            <a:extLst>
              <a:ext uri="{FF2B5EF4-FFF2-40B4-BE49-F238E27FC236}">
                <a16:creationId xmlns:a16="http://schemas.microsoft.com/office/drawing/2014/main" id="{BBE3A9BD-E55A-4D80-A6AB-73E7B5A4D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113" y="4108450"/>
            <a:ext cx="88900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56">
            <a:extLst>
              <a:ext uri="{FF2B5EF4-FFF2-40B4-BE49-F238E27FC236}">
                <a16:creationId xmlns:a16="http://schemas.microsoft.com/office/drawing/2014/main" id="{83464D04-1167-41B6-B7BA-2EA5E0D582CA}"/>
              </a:ext>
            </a:extLst>
          </p:cNvPr>
          <p:cNvSpPr>
            <a:spLocks/>
          </p:cNvSpPr>
          <p:nvPr/>
        </p:nvSpPr>
        <p:spPr bwMode="auto">
          <a:xfrm>
            <a:off x="4060825" y="4108450"/>
            <a:ext cx="117475" cy="200025"/>
          </a:xfrm>
          <a:custGeom>
            <a:avLst/>
            <a:gdLst>
              <a:gd name="T0" fmla="*/ 0 w 74"/>
              <a:gd name="T1" fmla="*/ 5 h 126"/>
              <a:gd name="T2" fmla="*/ 61 w 74"/>
              <a:gd name="T3" fmla="*/ 126 h 126"/>
              <a:gd name="T4" fmla="*/ 74 w 74"/>
              <a:gd name="T5" fmla="*/ 122 h 126"/>
              <a:gd name="T6" fmla="*/ 18 w 74"/>
              <a:gd name="T7" fmla="*/ 0 h 126"/>
              <a:gd name="T8" fmla="*/ 0 w 74"/>
              <a:gd name="T9" fmla="*/ 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26">
                <a:moveTo>
                  <a:pt x="0" y="5"/>
                </a:moveTo>
                <a:lnTo>
                  <a:pt x="61" y="126"/>
                </a:lnTo>
                <a:lnTo>
                  <a:pt x="74" y="122"/>
                </a:lnTo>
                <a:lnTo>
                  <a:pt x="18" y="0"/>
                </a:lnTo>
                <a:lnTo>
                  <a:pt x="0" y="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57">
            <a:extLst>
              <a:ext uri="{FF2B5EF4-FFF2-40B4-BE49-F238E27FC236}">
                <a16:creationId xmlns:a16="http://schemas.microsoft.com/office/drawing/2014/main" id="{3D858AA3-1FE0-45AA-8148-AC15F97AD64C}"/>
              </a:ext>
            </a:extLst>
          </p:cNvPr>
          <p:cNvSpPr>
            <a:spLocks/>
          </p:cNvSpPr>
          <p:nvPr/>
        </p:nvSpPr>
        <p:spPr bwMode="auto">
          <a:xfrm>
            <a:off x="4060825" y="4108450"/>
            <a:ext cx="117475" cy="200025"/>
          </a:xfrm>
          <a:custGeom>
            <a:avLst/>
            <a:gdLst>
              <a:gd name="T0" fmla="*/ 0 w 74"/>
              <a:gd name="T1" fmla="*/ 5 h 126"/>
              <a:gd name="T2" fmla="*/ 61 w 74"/>
              <a:gd name="T3" fmla="*/ 126 h 126"/>
              <a:gd name="T4" fmla="*/ 74 w 74"/>
              <a:gd name="T5" fmla="*/ 122 h 126"/>
              <a:gd name="T6" fmla="*/ 18 w 74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26">
                <a:moveTo>
                  <a:pt x="0" y="5"/>
                </a:moveTo>
                <a:lnTo>
                  <a:pt x="61" y="126"/>
                </a:lnTo>
                <a:lnTo>
                  <a:pt x="74" y="122"/>
                </a:lnTo>
                <a:lnTo>
                  <a:pt x="1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58">
            <a:extLst>
              <a:ext uri="{FF2B5EF4-FFF2-40B4-BE49-F238E27FC236}">
                <a16:creationId xmlns:a16="http://schemas.microsoft.com/office/drawing/2014/main" id="{8DA0E384-0CE6-459D-B4F8-6E47E368B9F4}"/>
              </a:ext>
            </a:extLst>
          </p:cNvPr>
          <p:cNvSpPr>
            <a:spLocks/>
          </p:cNvSpPr>
          <p:nvPr/>
        </p:nvSpPr>
        <p:spPr bwMode="auto">
          <a:xfrm>
            <a:off x="4130675" y="4108450"/>
            <a:ext cx="88900" cy="193675"/>
          </a:xfrm>
          <a:custGeom>
            <a:avLst/>
            <a:gdLst>
              <a:gd name="T0" fmla="*/ 0 w 56"/>
              <a:gd name="T1" fmla="*/ 0 h 122"/>
              <a:gd name="T2" fmla="*/ 56 w 56"/>
              <a:gd name="T3" fmla="*/ 122 h 122"/>
              <a:gd name="T4" fmla="*/ 0 w 56"/>
              <a:gd name="T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22">
                <a:moveTo>
                  <a:pt x="0" y="0"/>
                </a:moveTo>
                <a:lnTo>
                  <a:pt x="56" y="1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259">
            <a:extLst>
              <a:ext uri="{FF2B5EF4-FFF2-40B4-BE49-F238E27FC236}">
                <a16:creationId xmlns:a16="http://schemas.microsoft.com/office/drawing/2014/main" id="{168FB3F9-B565-40A3-84E3-7C3286A90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4108450"/>
            <a:ext cx="88900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60">
            <a:extLst>
              <a:ext uri="{FF2B5EF4-FFF2-40B4-BE49-F238E27FC236}">
                <a16:creationId xmlns:a16="http://schemas.microsoft.com/office/drawing/2014/main" id="{A21496A2-5C9F-4E1D-A5A9-B5FBB3F0F79E}"/>
              </a:ext>
            </a:extLst>
          </p:cNvPr>
          <p:cNvSpPr>
            <a:spLocks/>
          </p:cNvSpPr>
          <p:nvPr/>
        </p:nvSpPr>
        <p:spPr bwMode="auto">
          <a:xfrm>
            <a:off x="4116388" y="4102100"/>
            <a:ext cx="117475" cy="206375"/>
          </a:xfrm>
          <a:custGeom>
            <a:avLst/>
            <a:gdLst>
              <a:gd name="T0" fmla="*/ 0 w 74"/>
              <a:gd name="T1" fmla="*/ 9 h 130"/>
              <a:gd name="T2" fmla="*/ 56 w 74"/>
              <a:gd name="T3" fmla="*/ 130 h 130"/>
              <a:gd name="T4" fmla="*/ 74 w 74"/>
              <a:gd name="T5" fmla="*/ 121 h 130"/>
              <a:gd name="T6" fmla="*/ 17 w 74"/>
              <a:gd name="T7" fmla="*/ 0 h 130"/>
              <a:gd name="T8" fmla="*/ 0 w 74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6" y="130"/>
                </a:lnTo>
                <a:lnTo>
                  <a:pt x="74" y="121"/>
                </a:lnTo>
                <a:lnTo>
                  <a:pt x="17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61">
            <a:extLst>
              <a:ext uri="{FF2B5EF4-FFF2-40B4-BE49-F238E27FC236}">
                <a16:creationId xmlns:a16="http://schemas.microsoft.com/office/drawing/2014/main" id="{B760F5CD-86D5-4BEC-ACB6-E764CF48C4EE}"/>
              </a:ext>
            </a:extLst>
          </p:cNvPr>
          <p:cNvSpPr>
            <a:spLocks/>
          </p:cNvSpPr>
          <p:nvPr/>
        </p:nvSpPr>
        <p:spPr bwMode="auto">
          <a:xfrm>
            <a:off x="4116388" y="4102100"/>
            <a:ext cx="117475" cy="206375"/>
          </a:xfrm>
          <a:custGeom>
            <a:avLst/>
            <a:gdLst>
              <a:gd name="T0" fmla="*/ 0 w 74"/>
              <a:gd name="T1" fmla="*/ 9 h 130"/>
              <a:gd name="T2" fmla="*/ 56 w 74"/>
              <a:gd name="T3" fmla="*/ 130 h 130"/>
              <a:gd name="T4" fmla="*/ 74 w 74"/>
              <a:gd name="T5" fmla="*/ 121 h 130"/>
              <a:gd name="T6" fmla="*/ 17 w 74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30">
                <a:moveTo>
                  <a:pt x="0" y="9"/>
                </a:moveTo>
                <a:lnTo>
                  <a:pt x="56" y="130"/>
                </a:lnTo>
                <a:lnTo>
                  <a:pt x="74" y="121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62">
            <a:extLst>
              <a:ext uri="{FF2B5EF4-FFF2-40B4-BE49-F238E27FC236}">
                <a16:creationId xmlns:a16="http://schemas.microsoft.com/office/drawing/2014/main" id="{4A740E0A-D5BB-47C1-B842-3FB85C8194C2}"/>
              </a:ext>
            </a:extLst>
          </p:cNvPr>
          <p:cNvSpPr>
            <a:spLocks/>
          </p:cNvSpPr>
          <p:nvPr/>
        </p:nvSpPr>
        <p:spPr bwMode="auto">
          <a:xfrm>
            <a:off x="4184650" y="4095750"/>
            <a:ext cx="96838" cy="192088"/>
          </a:xfrm>
          <a:custGeom>
            <a:avLst/>
            <a:gdLst>
              <a:gd name="T0" fmla="*/ 0 w 61"/>
              <a:gd name="T1" fmla="*/ 0 h 121"/>
              <a:gd name="T2" fmla="*/ 61 w 61"/>
              <a:gd name="T3" fmla="*/ 121 h 121"/>
              <a:gd name="T4" fmla="*/ 0 w 61"/>
              <a:gd name="T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121">
                <a:moveTo>
                  <a:pt x="0" y="0"/>
                </a:moveTo>
                <a:lnTo>
                  <a:pt x="61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263">
            <a:extLst>
              <a:ext uri="{FF2B5EF4-FFF2-40B4-BE49-F238E27FC236}">
                <a16:creationId xmlns:a16="http://schemas.microsoft.com/office/drawing/2014/main" id="{61EAF1D0-F84A-4312-97C9-422AF3454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4095750"/>
            <a:ext cx="9683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264">
            <a:extLst>
              <a:ext uri="{FF2B5EF4-FFF2-40B4-BE49-F238E27FC236}">
                <a16:creationId xmlns:a16="http://schemas.microsoft.com/office/drawing/2014/main" id="{8306E093-53DB-4FDB-AB8B-C5DF73B24AA1}"/>
              </a:ext>
            </a:extLst>
          </p:cNvPr>
          <p:cNvSpPr>
            <a:spLocks/>
          </p:cNvSpPr>
          <p:nvPr/>
        </p:nvSpPr>
        <p:spPr bwMode="auto">
          <a:xfrm>
            <a:off x="4171950" y="4087813"/>
            <a:ext cx="123825" cy="206375"/>
          </a:xfrm>
          <a:custGeom>
            <a:avLst/>
            <a:gdLst>
              <a:gd name="T0" fmla="*/ 0 w 78"/>
              <a:gd name="T1" fmla="*/ 9 h 130"/>
              <a:gd name="T2" fmla="*/ 60 w 78"/>
              <a:gd name="T3" fmla="*/ 130 h 130"/>
              <a:gd name="T4" fmla="*/ 78 w 78"/>
              <a:gd name="T5" fmla="*/ 122 h 130"/>
              <a:gd name="T6" fmla="*/ 17 w 78"/>
              <a:gd name="T7" fmla="*/ 0 h 130"/>
              <a:gd name="T8" fmla="*/ 0 w 78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30">
                <a:moveTo>
                  <a:pt x="0" y="9"/>
                </a:moveTo>
                <a:lnTo>
                  <a:pt x="60" y="130"/>
                </a:lnTo>
                <a:lnTo>
                  <a:pt x="78" y="122"/>
                </a:lnTo>
                <a:lnTo>
                  <a:pt x="17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65">
            <a:extLst>
              <a:ext uri="{FF2B5EF4-FFF2-40B4-BE49-F238E27FC236}">
                <a16:creationId xmlns:a16="http://schemas.microsoft.com/office/drawing/2014/main" id="{273EE899-17AD-4AF2-B256-4B840EDB2508}"/>
              </a:ext>
            </a:extLst>
          </p:cNvPr>
          <p:cNvSpPr>
            <a:spLocks/>
          </p:cNvSpPr>
          <p:nvPr/>
        </p:nvSpPr>
        <p:spPr bwMode="auto">
          <a:xfrm>
            <a:off x="4171950" y="4087813"/>
            <a:ext cx="123825" cy="206375"/>
          </a:xfrm>
          <a:custGeom>
            <a:avLst/>
            <a:gdLst>
              <a:gd name="T0" fmla="*/ 0 w 78"/>
              <a:gd name="T1" fmla="*/ 9 h 130"/>
              <a:gd name="T2" fmla="*/ 60 w 78"/>
              <a:gd name="T3" fmla="*/ 130 h 130"/>
              <a:gd name="T4" fmla="*/ 78 w 78"/>
              <a:gd name="T5" fmla="*/ 122 h 130"/>
              <a:gd name="T6" fmla="*/ 17 w 78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0">
                <a:moveTo>
                  <a:pt x="0" y="9"/>
                </a:moveTo>
                <a:lnTo>
                  <a:pt x="60" y="130"/>
                </a:lnTo>
                <a:lnTo>
                  <a:pt x="78" y="122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266">
            <a:extLst>
              <a:ext uri="{FF2B5EF4-FFF2-40B4-BE49-F238E27FC236}">
                <a16:creationId xmlns:a16="http://schemas.microsoft.com/office/drawing/2014/main" id="{A978D6FF-FFC8-41F6-8B5B-F13488300244}"/>
              </a:ext>
            </a:extLst>
          </p:cNvPr>
          <p:cNvSpPr>
            <a:spLocks/>
          </p:cNvSpPr>
          <p:nvPr/>
        </p:nvSpPr>
        <p:spPr bwMode="auto">
          <a:xfrm>
            <a:off x="4246563" y="4075113"/>
            <a:ext cx="90488" cy="192088"/>
          </a:xfrm>
          <a:custGeom>
            <a:avLst/>
            <a:gdLst>
              <a:gd name="T0" fmla="*/ 0 w 57"/>
              <a:gd name="T1" fmla="*/ 0 h 121"/>
              <a:gd name="T2" fmla="*/ 57 w 57"/>
              <a:gd name="T3" fmla="*/ 121 h 121"/>
              <a:gd name="T4" fmla="*/ 0 w 57"/>
              <a:gd name="T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121">
                <a:moveTo>
                  <a:pt x="0" y="0"/>
                </a:moveTo>
                <a:lnTo>
                  <a:pt x="57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67">
            <a:extLst>
              <a:ext uri="{FF2B5EF4-FFF2-40B4-BE49-F238E27FC236}">
                <a16:creationId xmlns:a16="http://schemas.microsoft.com/office/drawing/2014/main" id="{C7C5BF28-39C7-40D2-B084-D1AECCA06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4075113"/>
            <a:ext cx="9048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268">
            <a:extLst>
              <a:ext uri="{FF2B5EF4-FFF2-40B4-BE49-F238E27FC236}">
                <a16:creationId xmlns:a16="http://schemas.microsoft.com/office/drawing/2014/main" id="{3E440957-2E79-4831-BCBB-3754713C8679}"/>
              </a:ext>
            </a:extLst>
          </p:cNvPr>
          <p:cNvSpPr>
            <a:spLocks/>
          </p:cNvSpPr>
          <p:nvPr/>
        </p:nvSpPr>
        <p:spPr bwMode="auto">
          <a:xfrm>
            <a:off x="4233863" y="4067175"/>
            <a:ext cx="115888" cy="206375"/>
          </a:xfrm>
          <a:custGeom>
            <a:avLst/>
            <a:gdLst>
              <a:gd name="T0" fmla="*/ 0 w 73"/>
              <a:gd name="T1" fmla="*/ 9 h 130"/>
              <a:gd name="T2" fmla="*/ 60 w 73"/>
              <a:gd name="T3" fmla="*/ 130 h 130"/>
              <a:gd name="T4" fmla="*/ 73 w 73"/>
              <a:gd name="T5" fmla="*/ 122 h 130"/>
              <a:gd name="T6" fmla="*/ 17 w 73"/>
              <a:gd name="T7" fmla="*/ 0 h 130"/>
              <a:gd name="T8" fmla="*/ 0 w 73"/>
              <a:gd name="T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0">
                <a:moveTo>
                  <a:pt x="0" y="9"/>
                </a:moveTo>
                <a:lnTo>
                  <a:pt x="60" y="130"/>
                </a:lnTo>
                <a:lnTo>
                  <a:pt x="73" y="122"/>
                </a:lnTo>
                <a:lnTo>
                  <a:pt x="17" y="0"/>
                </a:lnTo>
                <a:lnTo>
                  <a:pt x="0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269">
            <a:extLst>
              <a:ext uri="{FF2B5EF4-FFF2-40B4-BE49-F238E27FC236}">
                <a16:creationId xmlns:a16="http://schemas.microsoft.com/office/drawing/2014/main" id="{D157F2F2-DDA7-4386-847A-6CAFC03BEB4B}"/>
              </a:ext>
            </a:extLst>
          </p:cNvPr>
          <p:cNvSpPr>
            <a:spLocks/>
          </p:cNvSpPr>
          <p:nvPr/>
        </p:nvSpPr>
        <p:spPr bwMode="auto">
          <a:xfrm>
            <a:off x="4233863" y="4067175"/>
            <a:ext cx="115888" cy="206375"/>
          </a:xfrm>
          <a:custGeom>
            <a:avLst/>
            <a:gdLst>
              <a:gd name="T0" fmla="*/ 0 w 73"/>
              <a:gd name="T1" fmla="*/ 9 h 130"/>
              <a:gd name="T2" fmla="*/ 60 w 73"/>
              <a:gd name="T3" fmla="*/ 130 h 130"/>
              <a:gd name="T4" fmla="*/ 73 w 73"/>
              <a:gd name="T5" fmla="*/ 122 h 130"/>
              <a:gd name="T6" fmla="*/ 17 w 73"/>
              <a:gd name="T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30">
                <a:moveTo>
                  <a:pt x="0" y="9"/>
                </a:moveTo>
                <a:lnTo>
                  <a:pt x="60" y="130"/>
                </a:lnTo>
                <a:lnTo>
                  <a:pt x="73" y="122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270">
            <a:extLst>
              <a:ext uri="{FF2B5EF4-FFF2-40B4-BE49-F238E27FC236}">
                <a16:creationId xmlns:a16="http://schemas.microsoft.com/office/drawing/2014/main" id="{E66BA04D-E73F-43A6-BAEF-DDD61501E281}"/>
              </a:ext>
            </a:extLst>
          </p:cNvPr>
          <p:cNvSpPr>
            <a:spLocks/>
          </p:cNvSpPr>
          <p:nvPr/>
        </p:nvSpPr>
        <p:spPr bwMode="auto">
          <a:xfrm>
            <a:off x="4054475" y="2203450"/>
            <a:ext cx="96838" cy="193675"/>
          </a:xfrm>
          <a:custGeom>
            <a:avLst/>
            <a:gdLst>
              <a:gd name="T0" fmla="*/ 61 w 61"/>
              <a:gd name="T1" fmla="*/ 122 h 122"/>
              <a:gd name="T2" fmla="*/ 0 w 61"/>
              <a:gd name="T3" fmla="*/ 0 h 122"/>
              <a:gd name="T4" fmla="*/ 61 w 61"/>
              <a:gd name="T5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122">
                <a:moveTo>
                  <a:pt x="61" y="122"/>
                </a:moveTo>
                <a:lnTo>
                  <a:pt x="0" y="0"/>
                </a:lnTo>
                <a:lnTo>
                  <a:pt x="61" y="12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271">
            <a:extLst>
              <a:ext uri="{FF2B5EF4-FFF2-40B4-BE49-F238E27FC236}">
                <a16:creationId xmlns:a16="http://schemas.microsoft.com/office/drawing/2014/main" id="{84A3CD11-E00F-43E1-937D-1F1BFAEF3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54475" y="2203450"/>
            <a:ext cx="96838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272">
            <a:extLst>
              <a:ext uri="{FF2B5EF4-FFF2-40B4-BE49-F238E27FC236}">
                <a16:creationId xmlns:a16="http://schemas.microsoft.com/office/drawing/2014/main" id="{50A28A7C-F66E-4F7E-AD90-738CEB725E12}"/>
              </a:ext>
            </a:extLst>
          </p:cNvPr>
          <p:cNvSpPr>
            <a:spLocks/>
          </p:cNvSpPr>
          <p:nvPr/>
        </p:nvSpPr>
        <p:spPr bwMode="auto">
          <a:xfrm>
            <a:off x="4048125" y="2197100"/>
            <a:ext cx="115888" cy="206375"/>
          </a:xfrm>
          <a:custGeom>
            <a:avLst/>
            <a:gdLst>
              <a:gd name="T0" fmla="*/ 73 w 73"/>
              <a:gd name="T1" fmla="*/ 121 h 130"/>
              <a:gd name="T2" fmla="*/ 13 w 73"/>
              <a:gd name="T3" fmla="*/ 0 h 130"/>
              <a:gd name="T4" fmla="*/ 0 w 73"/>
              <a:gd name="T5" fmla="*/ 9 h 130"/>
              <a:gd name="T6" fmla="*/ 56 w 73"/>
              <a:gd name="T7" fmla="*/ 130 h 130"/>
              <a:gd name="T8" fmla="*/ 73 w 73"/>
              <a:gd name="T9" fmla="*/ 12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0">
                <a:moveTo>
                  <a:pt x="73" y="121"/>
                </a:moveTo>
                <a:lnTo>
                  <a:pt x="13" y="0"/>
                </a:lnTo>
                <a:lnTo>
                  <a:pt x="0" y="9"/>
                </a:lnTo>
                <a:lnTo>
                  <a:pt x="56" y="130"/>
                </a:lnTo>
                <a:lnTo>
                  <a:pt x="73" y="12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273">
            <a:extLst>
              <a:ext uri="{FF2B5EF4-FFF2-40B4-BE49-F238E27FC236}">
                <a16:creationId xmlns:a16="http://schemas.microsoft.com/office/drawing/2014/main" id="{C881C545-4443-4489-8FBE-0C0D39A01038}"/>
              </a:ext>
            </a:extLst>
          </p:cNvPr>
          <p:cNvSpPr>
            <a:spLocks/>
          </p:cNvSpPr>
          <p:nvPr/>
        </p:nvSpPr>
        <p:spPr bwMode="auto">
          <a:xfrm>
            <a:off x="4048125" y="2197100"/>
            <a:ext cx="115888" cy="206375"/>
          </a:xfrm>
          <a:custGeom>
            <a:avLst/>
            <a:gdLst>
              <a:gd name="T0" fmla="*/ 73 w 73"/>
              <a:gd name="T1" fmla="*/ 121 h 130"/>
              <a:gd name="T2" fmla="*/ 13 w 73"/>
              <a:gd name="T3" fmla="*/ 0 h 130"/>
              <a:gd name="T4" fmla="*/ 0 w 73"/>
              <a:gd name="T5" fmla="*/ 9 h 130"/>
              <a:gd name="T6" fmla="*/ 56 w 73"/>
              <a:gd name="T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30">
                <a:moveTo>
                  <a:pt x="73" y="121"/>
                </a:moveTo>
                <a:lnTo>
                  <a:pt x="13" y="0"/>
                </a:lnTo>
                <a:lnTo>
                  <a:pt x="0" y="9"/>
                </a:lnTo>
                <a:lnTo>
                  <a:pt x="56" y="1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74">
            <a:extLst>
              <a:ext uri="{FF2B5EF4-FFF2-40B4-BE49-F238E27FC236}">
                <a16:creationId xmlns:a16="http://schemas.microsoft.com/office/drawing/2014/main" id="{0736073D-6F57-4BC1-BC08-42CC0DF2DFB2}"/>
              </a:ext>
            </a:extLst>
          </p:cNvPr>
          <p:cNvSpPr>
            <a:spLocks/>
          </p:cNvSpPr>
          <p:nvPr/>
        </p:nvSpPr>
        <p:spPr bwMode="auto">
          <a:xfrm>
            <a:off x="4081463" y="2128838"/>
            <a:ext cx="90488" cy="192088"/>
          </a:xfrm>
          <a:custGeom>
            <a:avLst/>
            <a:gdLst>
              <a:gd name="T0" fmla="*/ 57 w 57"/>
              <a:gd name="T1" fmla="*/ 121 h 121"/>
              <a:gd name="T2" fmla="*/ 0 w 57"/>
              <a:gd name="T3" fmla="*/ 0 h 121"/>
              <a:gd name="T4" fmla="*/ 57 w 57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121">
                <a:moveTo>
                  <a:pt x="57" y="121"/>
                </a:moveTo>
                <a:lnTo>
                  <a:pt x="0" y="0"/>
                </a:lnTo>
                <a:lnTo>
                  <a:pt x="57" y="1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275">
            <a:extLst>
              <a:ext uri="{FF2B5EF4-FFF2-40B4-BE49-F238E27FC236}">
                <a16:creationId xmlns:a16="http://schemas.microsoft.com/office/drawing/2014/main" id="{CCA46AA8-A2E0-468D-BAF9-849DA62873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81463" y="2128838"/>
            <a:ext cx="9048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276">
            <a:extLst>
              <a:ext uri="{FF2B5EF4-FFF2-40B4-BE49-F238E27FC236}">
                <a16:creationId xmlns:a16="http://schemas.microsoft.com/office/drawing/2014/main" id="{31C967EF-345E-41C7-B399-37253B9AA1D3}"/>
              </a:ext>
            </a:extLst>
          </p:cNvPr>
          <p:cNvSpPr>
            <a:spLocks/>
          </p:cNvSpPr>
          <p:nvPr/>
        </p:nvSpPr>
        <p:spPr bwMode="auto">
          <a:xfrm>
            <a:off x="4068763" y="2128838"/>
            <a:ext cx="115888" cy="198438"/>
          </a:xfrm>
          <a:custGeom>
            <a:avLst/>
            <a:gdLst>
              <a:gd name="T0" fmla="*/ 73 w 73"/>
              <a:gd name="T1" fmla="*/ 121 h 125"/>
              <a:gd name="T2" fmla="*/ 17 w 73"/>
              <a:gd name="T3" fmla="*/ 0 h 125"/>
              <a:gd name="T4" fmla="*/ 0 w 73"/>
              <a:gd name="T5" fmla="*/ 4 h 125"/>
              <a:gd name="T6" fmla="*/ 60 w 73"/>
              <a:gd name="T7" fmla="*/ 125 h 125"/>
              <a:gd name="T8" fmla="*/ 73 w 73"/>
              <a:gd name="T9" fmla="*/ 12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25">
                <a:moveTo>
                  <a:pt x="73" y="121"/>
                </a:moveTo>
                <a:lnTo>
                  <a:pt x="17" y="0"/>
                </a:lnTo>
                <a:lnTo>
                  <a:pt x="0" y="4"/>
                </a:lnTo>
                <a:lnTo>
                  <a:pt x="60" y="125"/>
                </a:lnTo>
                <a:lnTo>
                  <a:pt x="73" y="12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277">
            <a:extLst>
              <a:ext uri="{FF2B5EF4-FFF2-40B4-BE49-F238E27FC236}">
                <a16:creationId xmlns:a16="http://schemas.microsoft.com/office/drawing/2014/main" id="{7801266D-3127-458F-BB2A-6F6596F49760}"/>
              </a:ext>
            </a:extLst>
          </p:cNvPr>
          <p:cNvSpPr>
            <a:spLocks/>
          </p:cNvSpPr>
          <p:nvPr/>
        </p:nvSpPr>
        <p:spPr bwMode="auto">
          <a:xfrm>
            <a:off x="4068763" y="2128838"/>
            <a:ext cx="115888" cy="198438"/>
          </a:xfrm>
          <a:custGeom>
            <a:avLst/>
            <a:gdLst>
              <a:gd name="T0" fmla="*/ 73 w 73"/>
              <a:gd name="T1" fmla="*/ 121 h 125"/>
              <a:gd name="T2" fmla="*/ 17 w 73"/>
              <a:gd name="T3" fmla="*/ 0 h 125"/>
              <a:gd name="T4" fmla="*/ 0 w 73"/>
              <a:gd name="T5" fmla="*/ 4 h 125"/>
              <a:gd name="T6" fmla="*/ 60 w 73"/>
              <a:gd name="T7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25">
                <a:moveTo>
                  <a:pt x="73" y="121"/>
                </a:moveTo>
                <a:lnTo>
                  <a:pt x="17" y="0"/>
                </a:lnTo>
                <a:lnTo>
                  <a:pt x="0" y="4"/>
                </a:lnTo>
                <a:lnTo>
                  <a:pt x="60" y="12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78">
            <a:extLst>
              <a:ext uri="{FF2B5EF4-FFF2-40B4-BE49-F238E27FC236}">
                <a16:creationId xmlns:a16="http://schemas.microsoft.com/office/drawing/2014/main" id="{C1540C3E-7FAC-425F-A74B-EFACEE05E9A2}"/>
              </a:ext>
            </a:extLst>
          </p:cNvPr>
          <p:cNvSpPr>
            <a:spLocks/>
          </p:cNvSpPr>
          <p:nvPr/>
        </p:nvSpPr>
        <p:spPr bwMode="auto">
          <a:xfrm>
            <a:off x="4102100" y="2066925"/>
            <a:ext cx="96838" cy="192088"/>
          </a:xfrm>
          <a:custGeom>
            <a:avLst/>
            <a:gdLst>
              <a:gd name="T0" fmla="*/ 61 w 61"/>
              <a:gd name="T1" fmla="*/ 121 h 121"/>
              <a:gd name="T2" fmla="*/ 0 w 61"/>
              <a:gd name="T3" fmla="*/ 0 h 121"/>
              <a:gd name="T4" fmla="*/ 61 w 61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121">
                <a:moveTo>
                  <a:pt x="61" y="121"/>
                </a:moveTo>
                <a:lnTo>
                  <a:pt x="0" y="0"/>
                </a:lnTo>
                <a:lnTo>
                  <a:pt x="61" y="1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279">
            <a:extLst>
              <a:ext uri="{FF2B5EF4-FFF2-40B4-BE49-F238E27FC236}">
                <a16:creationId xmlns:a16="http://schemas.microsoft.com/office/drawing/2014/main" id="{19AABDF0-C3BD-45F8-92CE-759864BD91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2100" y="2066925"/>
            <a:ext cx="96838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280">
            <a:extLst>
              <a:ext uri="{FF2B5EF4-FFF2-40B4-BE49-F238E27FC236}">
                <a16:creationId xmlns:a16="http://schemas.microsoft.com/office/drawing/2014/main" id="{B56C324D-B73D-47D6-9AA2-0B02FB875C70}"/>
              </a:ext>
            </a:extLst>
          </p:cNvPr>
          <p:cNvSpPr>
            <a:spLocks/>
          </p:cNvSpPr>
          <p:nvPr/>
        </p:nvSpPr>
        <p:spPr bwMode="auto">
          <a:xfrm>
            <a:off x="4095750" y="2058988"/>
            <a:ext cx="117475" cy="206375"/>
          </a:xfrm>
          <a:custGeom>
            <a:avLst/>
            <a:gdLst>
              <a:gd name="T0" fmla="*/ 74 w 74"/>
              <a:gd name="T1" fmla="*/ 122 h 130"/>
              <a:gd name="T2" fmla="*/ 13 w 74"/>
              <a:gd name="T3" fmla="*/ 0 h 130"/>
              <a:gd name="T4" fmla="*/ 0 w 74"/>
              <a:gd name="T5" fmla="*/ 9 h 130"/>
              <a:gd name="T6" fmla="*/ 56 w 74"/>
              <a:gd name="T7" fmla="*/ 130 h 130"/>
              <a:gd name="T8" fmla="*/ 74 w 74"/>
              <a:gd name="T9" fmla="*/ 1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74" y="122"/>
                </a:moveTo>
                <a:lnTo>
                  <a:pt x="13" y="0"/>
                </a:lnTo>
                <a:lnTo>
                  <a:pt x="0" y="9"/>
                </a:lnTo>
                <a:lnTo>
                  <a:pt x="56" y="130"/>
                </a:lnTo>
                <a:lnTo>
                  <a:pt x="74" y="122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81">
            <a:extLst>
              <a:ext uri="{FF2B5EF4-FFF2-40B4-BE49-F238E27FC236}">
                <a16:creationId xmlns:a16="http://schemas.microsoft.com/office/drawing/2014/main" id="{CB62EC75-FCAD-4863-B8E9-34CA0169A0A8}"/>
              </a:ext>
            </a:extLst>
          </p:cNvPr>
          <p:cNvSpPr>
            <a:spLocks/>
          </p:cNvSpPr>
          <p:nvPr/>
        </p:nvSpPr>
        <p:spPr bwMode="auto">
          <a:xfrm>
            <a:off x="4095750" y="2058988"/>
            <a:ext cx="117475" cy="206375"/>
          </a:xfrm>
          <a:custGeom>
            <a:avLst/>
            <a:gdLst>
              <a:gd name="T0" fmla="*/ 74 w 74"/>
              <a:gd name="T1" fmla="*/ 122 h 130"/>
              <a:gd name="T2" fmla="*/ 13 w 74"/>
              <a:gd name="T3" fmla="*/ 0 h 130"/>
              <a:gd name="T4" fmla="*/ 0 w 74"/>
              <a:gd name="T5" fmla="*/ 9 h 130"/>
              <a:gd name="T6" fmla="*/ 56 w 74"/>
              <a:gd name="T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30">
                <a:moveTo>
                  <a:pt x="74" y="122"/>
                </a:moveTo>
                <a:lnTo>
                  <a:pt x="13" y="0"/>
                </a:lnTo>
                <a:lnTo>
                  <a:pt x="0" y="9"/>
                </a:lnTo>
                <a:lnTo>
                  <a:pt x="56" y="1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282">
            <a:extLst>
              <a:ext uri="{FF2B5EF4-FFF2-40B4-BE49-F238E27FC236}">
                <a16:creationId xmlns:a16="http://schemas.microsoft.com/office/drawing/2014/main" id="{66768321-B191-4EC1-AD3F-FBCD28D9CEFF}"/>
              </a:ext>
            </a:extLst>
          </p:cNvPr>
          <p:cNvSpPr>
            <a:spLocks/>
          </p:cNvSpPr>
          <p:nvPr/>
        </p:nvSpPr>
        <p:spPr bwMode="auto">
          <a:xfrm>
            <a:off x="4130675" y="1990725"/>
            <a:ext cx="95250" cy="200025"/>
          </a:xfrm>
          <a:custGeom>
            <a:avLst/>
            <a:gdLst>
              <a:gd name="T0" fmla="*/ 60 w 60"/>
              <a:gd name="T1" fmla="*/ 126 h 126"/>
              <a:gd name="T2" fmla="*/ 0 w 60"/>
              <a:gd name="T3" fmla="*/ 0 h 126"/>
              <a:gd name="T4" fmla="*/ 60 w 60"/>
              <a:gd name="T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126">
                <a:moveTo>
                  <a:pt x="60" y="126"/>
                </a:moveTo>
                <a:lnTo>
                  <a:pt x="0" y="0"/>
                </a:lnTo>
                <a:lnTo>
                  <a:pt x="60" y="12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283">
            <a:extLst>
              <a:ext uri="{FF2B5EF4-FFF2-40B4-BE49-F238E27FC236}">
                <a16:creationId xmlns:a16="http://schemas.microsoft.com/office/drawing/2014/main" id="{3F511AA9-7088-4538-A327-1971F15B38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30675" y="1990725"/>
            <a:ext cx="9525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84">
            <a:extLst>
              <a:ext uri="{FF2B5EF4-FFF2-40B4-BE49-F238E27FC236}">
                <a16:creationId xmlns:a16="http://schemas.microsoft.com/office/drawing/2014/main" id="{275C9D2B-A5A0-4829-B8E1-2218EF70EB41}"/>
              </a:ext>
            </a:extLst>
          </p:cNvPr>
          <p:cNvSpPr>
            <a:spLocks/>
          </p:cNvSpPr>
          <p:nvPr/>
        </p:nvSpPr>
        <p:spPr bwMode="auto">
          <a:xfrm>
            <a:off x="4116388" y="1990725"/>
            <a:ext cx="117475" cy="200025"/>
          </a:xfrm>
          <a:custGeom>
            <a:avLst/>
            <a:gdLst>
              <a:gd name="T0" fmla="*/ 74 w 74"/>
              <a:gd name="T1" fmla="*/ 121 h 126"/>
              <a:gd name="T2" fmla="*/ 17 w 74"/>
              <a:gd name="T3" fmla="*/ 0 h 126"/>
              <a:gd name="T4" fmla="*/ 0 w 74"/>
              <a:gd name="T5" fmla="*/ 4 h 126"/>
              <a:gd name="T6" fmla="*/ 61 w 74"/>
              <a:gd name="T7" fmla="*/ 126 h 126"/>
              <a:gd name="T8" fmla="*/ 74 w 74"/>
              <a:gd name="T9" fmla="*/ 12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26">
                <a:moveTo>
                  <a:pt x="74" y="121"/>
                </a:moveTo>
                <a:lnTo>
                  <a:pt x="17" y="0"/>
                </a:lnTo>
                <a:lnTo>
                  <a:pt x="0" y="4"/>
                </a:lnTo>
                <a:lnTo>
                  <a:pt x="61" y="126"/>
                </a:lnTo>
                <a:lnTo>
                  <a:pt x="74" y="121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85">
            <a:extLst>
              <a:ext uri="{FF2B5EF4-FFF2-40B4-BE49-F238E27FC236}">
                <a16:creationId xmlns:a16="http://schemas.microsoft.com/office/drawing/2014/main" id="{334D3455-7C6A-42FB-A5C1-692C425AD7C8}"/>
              </a:ext>
            </a:extLst>
          </p:cNvPr>
          <p:cNvSpPr>
            <a:spLocks/>
          </p:cNvSpPr>
          <p:nvPr/>
        </p:nvSpPr>
        <p:spPr bwMode="auto">
          <a:xfrm>
            <a:off x="4116388" y="1990725"/>
            <a:ext cx="117475" cy="200025"/>
          </a:xfrm>
          <a:custGeom>
            <a:avLst/>
            <a:gdLst>
              <a:gd name="T0" fmla="*/ 74 w 74"/>
              <a:gd name="T1" fmla="*/ 121 h 126"/>
              <a:gd name="T2" fmla="*/ 17 w 74"/>
              <a:gd name="T3" fmla="*/ 0 h 126"/>
              <a:gd name="T4" fmla="*/ 0 w 74"/>
              <a:gd name="T5" fmla="*/ 4 h 126"/>
              <a:gd name="T6" fmla="*/ 61 w 74"/>
              <a:gd name="T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26">
                <a:moveTo>
                  <a:pt x="74" y="121"/>
                </a:moveTo>
                <a:lnTo>
                  <a:pt x="17" y="0"/>
                </a:lnTo>
                <a:lnTo>
                  <a:pt x="0" y="4"/>
                </a:lnTo>
                <a:lnTo>
                  <a:pt x="61" y="1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86">
            <a:extLst>
              <a:ext uri="{FF2B5EF4-FFF2-40B4-BE49-F238E27FC236}">
                <a16:creationId xmlns:a16="http://schemas.microsoft.com/office/drawing/2014/main" id="{7525DA9E-7C3C-4214-9B75-473497515D70}"/>
              </a:ext>
            </a:extLst>
          </p:cNvPr>
          <p:cNvSpPr>
            <a:spLocks/>
          </p:cNvSpPr>
          <p:nvPr/>
        </p:nvSpPr>
        <p:spPr bwMode="auto">
          <a:xfrm>
            <a:off x="4873625" y="4191000"/>
            <a:ext cx="74613" cy="179388"/>
          </a:xfrm>
          <a:custGeom>
            <a:avLst/>
            <a:gdLst>
              <a:gd name="T0" fmla="*/ 2 w 11"/>
              <a:gd name="T1" fmla="*/ 26 h 26"/>
              <a:gd name="T2" fmla="*/ 2 w 11"/>
              <a:gd name="T3" fmla="*/ 11 h 26"/>
              <a:gd name="T4" fmla="*/ 0 w 11"/>
              <a:gd name="T5" fmla="*/ 11 h 26"/>
              <a:gd name="T6" fmla="*/ 0 w 11"/>
              <a:gd name="T7" fmla="*/ 9 h 26"/>
              <a:gd name="T8" fmla="*/ 2 w 11"/>
              <a:gd name="T9" fmla="*/ 9 h 26"/>
              <a:gd name="T10" fmla="*/ 2 w 11"/>
              <a:gd name="T11" fmla="*/ 8 h 26"/>
              <a:gd name="T12" fmla="*/ 4 w 11"/>
              <a:gd name="T13" fmla="*/ 2 h 26"/>
              <a:gd name="T14" fmla="*/ 8 w 11"/>
              <a:gd name="T15" fmla="*/ 0 h 26"/>
              <a:gd name="T16" fmla="*/ 11 w 11"/>
              <a:gd name="T17" fmla="*/ 1 h 26"/>
              <a:gd name="T18" fmla="*/ 11 w 11"/>
              <a:gd name="T19" fmla="*/ 3 h 26"/>
              <a:gd name="T20" fmla="*/ 9 w 11"/>
              <a:gd name="T21" fmla="*/ 3 h 26"/>
              <a:gd name="T22" fmla="*/ 5 w 11"/>
              <a:gd name="T23" fmla="*/ 8 h 26"/>
              <a:gd name="T24" fmla="*/ 5 w 11"/>
              <a:gd name="T25" fmla="*/ 9 h 26"/>
              <a:gd name="T26" fmla="*/ 9 w 11"/>
              <a:gd name="T27" fmla="*/ 9 h 26"/>
              <a:gd name="T28" fmla="*/ 9 w 11"/>
              <a:gd name="T29" fmla="*/ 11 h 26"/>
              <a:gd name="T30" fmla="*/ 5 w 11"/>
              <a:gd name="T31" fmla="*/ 11 h 26"/>
              <a:gd name="T32" fmla="*/ 5 w 11"/>
              <a:gd name="T33" fmla="*/ 26 h 26"/>
              <a:gd name="T34" fmla="*/ 2 w 11"/>
              <a:gd name="T3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26">
                <a:moveTo>
                  <a:pt x="2" y="26"/>
                </a:move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3" y="3"/>
                  <a:pt x="4" y="2"/>
                </a:cubicBezTo>
                <a:cubicBezTo>
                  <a:pt x="5" y="1"/>
                  <a:pt x="7" y="0"/>
                  <a:pt x="8" y="0"/>
                </a:cubicBezTo>
                <a:cubicBezTo>
                  <a:pt x="9" y="0"/>
                  <a:pt x="10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6" y="3"/>
                  <a:pt x="5" y="5"/>
                  <a:pt x="5" y="8"/>
                </a:cubicBezTo>
                <a:cubicBezTo>
                  <a:pt x="5" y="9"/>
                  <a:pt x="5" y="9"/>
                  <a:pt x="5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26"/>
                  <a:pt x="5" y="26"/>
                  <a:pt x="5" y="26"/>
                </a:cubicBezTo>
                <a:lnTo>
                  <a:pt x="2" y="2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87">
            <a:extLst>
              <a:ext uri="{FF2B5EF4-FFF2-40B4-BE49-F238E27FC236}">
                <a16:creationId xmlns:a16="http://schemas.microsoft.com/office/drawing/2014/main" id="{96516CFD-01C5-49AC-8262-3E968876B104}"/>
              </a:ext>
            </a:extLst>
          </p:cNvPr>
          <p:cNvSpPr>
            <a:spLocks noEditPoints="1"/>
          </p:cNvSpPr>
          <p:nvPr/>
        </p:nvSpPr>
        <p:spPr bwMode="auto">
          <a:xfrm>
            <a:off x="4948238" y="4252913"/>
            <a:ext cx="117475" cy="123825"/>
          </a:xfrm>
          <a:custGeom>
            <a:avLst/>
            <a:gdLst>
              <a:gd name="T0" fmla="*/ 17 w 17"/>
              <a:gd name="T1" fmla="*/ 9 h 18"/>
              <a:gd name="T2" fmla="*/ 8 w 17"/>
              <a:gd name="T3" fmla="*/ 18 h 18"/>
              <a:gd name="T4" fmla="*/ 0 w 17"/>
              <a:gd name="T5" fmla="*/ 9 h 18"/>
              <a:gd name="T6" fmla="*/ 8 w 17"/>
              <a:gd name="T7" fmla="*/ 0 h 18"/>
              <a:gd name="T8" fmla="*/ 17 w 17"/>
              <a:gd name="T9" fmla="*/ 9 h 18"/>
              <a:gd name="T10" fmla="*/ 3 w 17"/>
              <a:gd name="T11" fmla="*/ 9 h 18"/>
              <a:gd name="T12" fmla="*/ 8 w 17"/>
              <a:gd name="T13" fmla="*/ 15 h 18"/>
              <a:gd name="T14" fmla="*/ 13 w 17"/>
              <a:gd name="T15" fmla="*/ 9 h 18"/>
              <a:gd name="T16" fmla="*/ 8 w 17"/>
              <a:gd name="T17" fmla="*/ 2 h 18"/>
              <a:gd name="T18" fmla="*/ 3 w 17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5"/>
                  <a:pt x="12" y="18"/>
                  <a:pt x="8" y="18"/>
                </a:cubicBezTo>
                <a:cubicBezTo>
                  <a:pt x="3" y="18"/>
                  <a:pt x="0" y="14"/>
                  <a:pt x="0" y="9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7" y="3"/>
                  <a:pt x="17" y="9"/>
                </a:cubicBezTo>
                <a:close/>
                <a:moveTo>
                  <a:pt x="3" y="9"/>
                </a:moveTo>
                <a:cubicBezTo>
                  <a:pt x="3" y="12"/>
                  <a:pt x="5" y="15"/>
                  <a:pt x="8" y="15"/>
                </a:cubicBezTo>
                <a:cubicBezTo>
                  <a:pt x="11" y="15"/>
                  <a:pt x="13" y="13"/>
                  <a:pt x="13" y="9"/>
                </a:cubicBezTo>
                <a:cubicBezTo>
                  <a:pt x="13" y="6"/>
                  <a:pt x="12" y="2"/>
                  <a:pt x="8" y="2"/>
                </a:cubicBezTo>
                <a:cubicBezTo>
                  <a:pt x="4" y="2"/>
                  <a:pt x="3" y="5"/>
                  <a:pt x="3" y="9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288">
            <a:extLst>
              <a:ext uri="{FF2B5EF4-FFF2-40B4-BE49-F238E27FC236}">
                <a16:creationId xmlns:a16="http://schemas.microsoft.com/office/drawing/2014/main" id="{134A3B5C-48D4-4E2A-880D-1A1DAB40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198938"/>
            <a:ext cx="20638" cy="1714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289">
            <a:extLst>
              <a:ext uri="{FF2B5EF4-FFF2-40B4-BE49-F238E27FC236}">
                <a16:creationId xmlns:a16="http://schemas.microsoft.com/office/drawing/2014/main" id="{32F1D6AB-5254-4B90-A70C-FC5139EA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198938"/>
            <a:ext cx="20638" cy="1714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90">
            <a:extLst>
              <a:ext uri="{FF2B5EF4-FFF2-40B4-BE49-F238E27FC236}">
                <a16:creationId xmlns:a16="http://schemas.microsoft.com/office/drawing/2014/main" id="{4A9701D2-A0E2-4502-971D-28062253A062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4252913"/>
            <a:ext cx="117475" cy="123825"/>
          </a:xfrm>
          <a:custGeom>
            <a:avLst/>
            <a:gdLst>
              <a:gd name="T0" fmla="*/ 17 w 17"/>
              <a:gd name="T1" fmla="*/ 9 h 18"/>
              <a:gd name="T2" fmla="*/ 9 w 17"/>
              <a:gd name="T3" fmla="*/ 18 h 18"/>
              <a:gd name="T4" fmla="*/ 0 w 17"/>
              <a:gd name="T5" fmla="*/ 9 h 18"/>
              <a:gd name="T6" fmla="*/ 9 w 17"/>
              <a:gd name="T7" fmla="*/ 0 h 18"/>
              <a:gd name="T8" fmla="*/ 17 w 17"/>
              <a:gd name="T9" fmla="*/ 9 h 18"/>
              <a:gd name="T10" fmla="*/ 3 w 17"/>
              <a:gd name="T11" fmla="*/ 9 h 18"/>
              <a:gd name="T12" fmla="*/ 9 w 17"/>
              <a:gd name="T13" fmla="*/ 15 h 18"/>
              <a:gd name="T14" fmla="*/ 14 w 17"/>
              <a:gd name="T15" fmla="*/ 9 h 18"/>
              <a:gd name="T16" fmla="*/ 9 w 17"/>
              <a:gd name="T17" fmla="*/ 2 h 18"/>
              <a:gd name="T18" fmla="*/ 3 w 17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17" y="9"/>
                </a:moveTo>
                <a:cubicBezTo>
                  <a:pt x="17" y="15"/>
                  <a:pt x="13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3"/>
                  <a:pt x="4" y="0"/>
                  <a:pt x="9" y="0"/>
                </a:cubicBezTo>
                <a:cubicBezTo>
                  <a:pt x="14" y="0"/>
                  <a:pt x="17" y="3"/>
                  <a:pt x="17" y="9"/>
                </a:cubicBezTo>
                <a:close/>
                <a:moveTo>
                  <a:pt x="3" y="9"/>
                </a:moveTo>
                <a:cubicBezTo>
                  <a:pt x="3" y="12"/>
                  <a:pt x="6" y="15"/>
                  <a:pt x="9" y="15"/>
                </a:cubicBezTo>
                <a:cubicBezTo>
                  <a:pt x="12" y="15"/>
                  <a:pt x="14" y="13"/>
                  <a:pt x="14" y="9"/>
                </a:cubicBezTo>
                <a:cubicBezTo>
                  <a:pt x="14" y="6"/>
                  <a:pt x="13" y="2"/>
                  <a:pt x="9" y="2"/>
                </a:cubicBezTo>
                <a:cubicBezTo>
                  <a:pt x="5" y="2"/>
                  <a:pt x="3" y="5"/>
                  <a:pt x="3" y="9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91">
            <a:extLst>
              <a:ext uri="{FF2B5EF4-FFF2-40B4-BE49-F238E27FC236}">
                <a16:creationId xmlns:a16="http://schemas.microsoft.com/office/drawing/2014/main" id="{102C4016-D799-455B-B304-A5DBE16281D1}"/>
              </a:ext>
            </a:extLst>
          </p:cNvPr>
          <p:cNvSpPr>
            <a:spLocks/>
          </p:cNvSpPr>
          <p:nvPr/>
        </p:nvSpPr>
        <p:spPr bwMode="auto">
          <a:xfrm>
            <a:off x="5326063" y="4252913"/>
            <a:ext cx="173038" cy="117475"/>
          </a:xfrm>
          <a:custGeom>
            <a:avLst/>
            <a:gdLst>
              <a:gd name="T0" fmla="*/ 3 w 25"/>
              <a:gd name="T1" fmla="*/ 0 h 17"/>
              <a:gd name="T2" fmla="*/ 6 w 25"/>
              <a:gd name="T3" fmla="*/ 9 h 17"/>
              <a:gd name="T4" fmla="*/ 7 w 25"/>
              <a:gd name="T5" fmla="*/ 14 h 17"/>
              <a:gd name="T6" fmla="*/ 7 w 25"/>
              <a:gd name="T7" fmla="*/ 14 h 17"/>
              <a:gd name="T8" fmla="*/ 9 w 25"/>
              <a:gd name="T9" fmla="*/ 9 h 17"/>
              <a:gd name="T10" fmla="*/ 11 w 25"/>
              <a:gd name="T11" fmla="*/ 0 h 17"/>
              <a:gd name="T12" fmla="*/ 14 w 25"/>
              <a:gd name="T13" fmla="*/ 0 h 17"/>
              <a:gd name="T14" fmla="*/ 17 w 25"/>
              <a:gd name="T15" fmla="*/ 9 h 17"/>
              <a:gd name="T16" fmla="*/ 18 w 25"/>
              <a:gd name="T17" fmla="*/ 14 h 17"/>
              <a:gd name="T18" fmla="*/ 18 w 25"/>
              <a:gd name="T19" fmla="*/ 14 h 17"/>
              <a:gd name="T20" fmla="*/ 20 w 25"/>
              <a:gd name="T21" fmla="*/ 9 h 17"/>
              <a:gd name="T22" fmla="*/ 22 w 25"/>
              <a:gd name="T23" fmla="*/ 0 h 17"/>
              <a:gd name="T24" fmla="*/ 25 w 25"/>
              <a:gd name="T25" fmla="*/ 0 h 17"/>
              <a:gd name="T26" fmla="*/ 20 w 25"/>
              <a:gd name="T27" fmla="*/ 17 h 17"/>
              <a:gd name="T28" fmla="*/ 17 w 25"/>
              <a:gd name="T29" fmla="*/ 17 h 17"/>
              <a:gd name="T30" fmla="*/ 14 w 25"/>
              <a:gd name="T31" fmla="*/ 9 h 17"/>
              <a:gd name="T32" fmla="*/ 13 w 25"/>
              <a:gd name="T33" fmla="*/ 3 h 17"/>
              <a:gd name="T34" fmla="*/ 13 w 25"/>
              <a:gd name="T35" fmla="*/ 3 h 17"/>
              <a:gd name="T36" fmla="*/ 11 w 25"/>
              <a:gd name="T37" fmla="*/ 9 h 17"/>
              <a:gd name="T38" fmla="*/ 8 w 25"/>
              <a:gd name="T39" fmla="*/ 17 h 17"/>
              <a:gd name="T40" fmla="*/ 5 w 25"/>
              <a:gd name="T41" fmla="*/ 17 h 17"/>
              <a:gd name="T42" fmla="*/ 0 w 25"/>
              <a:gd name="T43" fmla="*/ 0 h 17"/>
              <a:gd name="T44" fmla="*/ 3 w 25"/>
              <a:gd name="T4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" h="17">
                <a:moveTo>
                  <a:pt x="3" y="0"/>
                </a:moveTo>
                <a:cubicBezTo>
                  <a:pt x="6" y="9"/>
                  <a:pt x="6" y="9"/>
                  <a:pt x="6" y="9"/>
                </a:cubicBezTo>
                <a:cubicBezTo>
                  <a:pt x="6" y="11"/>
                  <a:pt x="7" y="13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8" y="11"/>
                  <a:pt x="9" y="9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1"/>
                  <a:pt x="18" y="13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3"/>
                  <a:pt x="19" y="11"/>
                  <a:pt x="20" y="9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17"/>
                  <a:pt x="20" y="17"/>
                  <a:pt x="20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3" y="5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5"/>
                  <a:pt x="12" y="7"/>
                  <a:pt x="11" y="9"/>
                </a:cubicBezTo>
                <a:cubicBezTo>
                  <a:pt x="8" y="17"/>
                  <a:pt x="8" y="17"/>
                  <a:pt x="8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0"/>
                  <a:pt x="0" y="0"/>
                  <a:pt x="0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292">
            <a:extLst>
              <a:ext uri="{FF2B5EF4-FFF2-40B4-BE49-F238E27FC236}">
                <a16:creationId xmlns:a16="http://schemas.microsoft.com/office/drawing/2014/main" id="{ADFB1093-7AFB-4111-9885-A459FFB878DB}"/>
              </a:ext>
            </a:extLst>
          </p:cNvPr>
          <p:cNvSpPr>
            <a:spLocks noEditPoints="1"/>
          </p:cNvSpPr>
          <p:nvPr/>
        </p:nvSpPr>
        <p:spPr bwMode="auto">
          <a:xfrm>
            <a:off x="5511800" y="4252913"/>
            <a:ext cx="103188" cy="123825"/>
          </a:xfrm>
          <a:custGeom>
            <a:avLst/>
            <a:gdLst>
              <a:gd name="T0" fmla="*/ 3 w 15"/>
              <a:gd name="T1" fmla="*/ 9 h 18"/>
              <a:gd name="T2" fmla="*/ 9 w 15"/>
              <a:gd name="T3" fmla="*/ 15 h 18"/>
              <a:gd name="T4" fmla="*/ 14 w 15"/>
              <a:gd name="T5" fmla="*/ 14 h 18"/>
              <a:gd name="T6" fmla="*/ 14 w 15"/>
              <a:gd name="T7" fmla="*/ 17 h 18"/>
              <a:gd name="T8" fmla="*/ 9 w 15"/>
              <a:gd name="T9" fmla="*/ 18 h 18"/>
              <a:gd name="T10" fmla="*/ 0 w 15"/>
              <a:gd name="T11" fmla="*/ 9 h 18"/>
              <a:gd name="T12" fmla="*/ 8 w 15"/>
              <a:gd name="T13" fmla="*/ 0 h 18"/>
              <a:gd name="T14" fmla="*/ 15 w 15"/>
              <a:gd name="T15" fmla="*/ 8 h 18"/>
              <a:gd name="T16" fmla="*/ 15 w 15"/>
              <a:gd name="T17" fmla="*/ 9 h 18"/>
              <a:gd name="T18" fmla="*/ 3 w 15"/>
              <a:gd name="T19" fmla="*/ 9 h 18"/>
              <a:gd name="T20" fmla="*/ 12 w 15"/>
              <a:gd name="T21" fmla="*/ 7 h 18"/>
              <a:gd name="T22" fmla="*/ 8 w 15"/>
              <a:gd name="T23" fmla="*/ 2 h 18"/>
              <a:gd name="T24" fmla="*/ 3 w 15"/>
              <a:gd name="T25" fmla="*/ 7 h 18"/>
              <a:gd name="T26" fmla="*/ 12 w 15"/>
              <a:gd name="T27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8">
                <a:moveTo>
                  <a:pt x="3" y="9"/>
                </a:moveTo>
                <a:cubicBezTo>
                  <a:pt x="3" y="14"/>
                  <a:pt x="6" y="15"/>
                  <a:pt x="9" y="15"/>
                </a:cubicBezTo>
                <a:cubicBezTo>
                  <a:pt x="11" y="15"/>
                  <a:pt x="13" y="15"/>
                  <a:pt x="14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1" y="18"/>
                  <a:pt x="9" y="18"/>
                </a:cubicBezTo>
                <a:cubicBezTo>
                  <a:pt x="3" y="18"/>
                  <a:pt x="0" y="14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4" y="0"/>
                  <a:pt x="15" y="5"/>
                  <a:pt x="15" y="8"/>
                </a:cubicBezTo>
                <a:cubicBezTo>
                  <a:pt x="15" y="8"/>
                  <a:pt x="15" y="9"/>
                  <a:pt x="15" y="9"/>
                </a:cubicBezTo>
                <a:lnTo>
                  <a:pt x="3" y="9"/>
                </a:lnTo>
                <a:close/>
                <a:moveTo>
                  <a:pt x="12" y="7"/>
                </a:moveTo>
                <a:cubicBezTo>
                  <a:pt x="12" y="5"/>
                  <a:pt x="11" y="2"/>
                  <a:pt x="8" y="2"/>
                </a:cubicBezTo>
                <a:cubicBezTo>
                  <a:pt x="5" y="2"/>
                  <a:pt x="3" y="5"/>
                  <a:pt x="3" y="7"/>
                </a:cubicBezTo>
                <a:lnTo>
                  <a:pt x="12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293">
            <a:extLst>
              <a:ext uri="{FF2B5EF4-FFF2-40B4-BE49-F238E27FC236}">
                <a16:creationId xmlns:a16="http://schemas.microsoft.com/office/drawing/2014/main" id="{B036F172-EA07-41E2-8EF9-CE023ADD089E}"/>
              </a:ext>
            </a:extLst>
          </p:cNvPr>
          <p:cNvSpPr>
            <a:spLocks/>
          </p:cNvSpPr>
          <p:nvPr/>
        </p:nvSpPr>
        <p:spPr bwMode="auto">
          <a:xfrm>
            <a:off x="5643563" y="4252913"/>
            <a:ext cx="61913" cy="117475"/>
          </a:xfrm>
          <a:custGeom>
            <a:avLst/>
            <a:gdLst>
              <a:gd name="T0" fmla="*/ 0 w 9"/>
              <a:gd name="T1" fmla="*/ 5 h 17"/>
              <a:gd name="T2" fmla="*/ 0 w 9"/>
              <a:gd name="T3" fmla="*/ 0 h 17"/>
              <a:gd name="T4" fmla="*/ 3 w 9"/>
              <a:gd name="T5" fmla="*/ 0 h 17"/>
              <a:gd name="T6" fmla="*/ 3 w 9"/>
              <a:gd name="T7" fmla="*/ 3 h 17"/>
              <a:gd name="T8" fmla="*/ 3 w 9"/>
              <a:gd name="T9" fmla="*/ 3 h 17"/>
              <a:gd name="T10" fmla="*/ 8 w 9"/>
              <a:gd name="T11" fmla="*/ 0 h 17"/>
              <a:gd name="T12" fmla="*/ 9 w 9"/>
              <a:gd name="T13" fmla="*/ 0 h 17"/>
              <a:gd name="T14" fmla="*/ 9 w 9"/>
              <a:gd name="T15" fmla="*/ 3 h 17"/>
              <a:gd name="T16" fmla="*/ 8 w 9"/>
              <a:gd name="T17" fmla="*/ 3 h 17"/>
              <a:gd name="T18" fmla="*/ 4 w 9"/>
              <a:gd name="T19" fmla="*/ 7 h 17"/>
              <a:gd name="T20" fmla="*/ 3 w 9"/>
              <a:gd name="T21" fmla="*/ 8 h 17"/>
              <a:gd name="T22" fmla="*/ 3 w 9"/>
              <a:gd name="T23" fmla="*/ 17 h 17"/>
              <a:gd name="T24" fmla="*/ 0 w 9"/>
              <a:gd name="T25" fmla="*/ 17 h 17"/>
              <a:gd name="T26" fmla="*/ 0 w 9"/>
              <a:gd name="T27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7">
                <a:moveTo>
                  <a:pt x="0" y="5"/>
                </a:moveTo>
                <a:cubicBezTo>
                  <a:pt x="0" y="3"/>
                  <a:pt x="0" y="2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1"/>
                  <a:pt x="6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3"/>
                  <a:pt x="4" y="4"/>
                  <a:pt x="4" y="7"/>
                </a:cubicBezTo>
                <a:cubicBezTo>
                  <a:pt x="3" y="7"/>
                  <a:pt x="3" y="8"/>
                  <a:pt x="3" y="8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17"/>
                  <a:pt x="0" y="17"/>
                  <a:pt x="0" y="17"/>
                </a:cubicBez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294">
            <a:extLst>
              <a:ext uri="{FF2B5EF4-FFF2-40B4-BE49-F238E27FC236}">
                <a16:creationId xmlns:a16="http://schemas.microsoft.com/office/drawing/2014/main" id="{B3F741E0-5A2C-42FB-9805-27D5427A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198938"/>
            <a:ext cx="20638" cy="1714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295">
            <a:extLst>
              <a:ext uri="{FF2B5EF4-FFF2-40B4-BE49-F238E27FC236}">
                <a16:creationId xmlns:a16="http://schemas.microsoft.com/office/drawing/2014/main" id="{73267838-2FD1-48EC-AA04-537AE517C9E0}"/>
              </a:ext>
            </a:extLst>
          </p:cNvPr>
          <p:cNvSpPr>
            <a:spLocks noEditPoints="1"/>
          </p:cNvSpPr>
          <p:nvPr/>
        </p:nvSpPr>
        <p:spPr bwMode="auto">
          <a:xfrm>
            <a:off x="5835650" y="4205288"/>
            <a:ext cx="26988" cy="165100"/>
          </a:xfrm>
          <a:custGeom>
            <a:avLst/>
            <a:gdLst>
              <a:gd name="T0" fmla="*/ 4 w 4"/>
              <a:gd name="T1" fmla="*/ 2 h 24"/>
              <a:gd name="T2" fmla="*/ 2 w 4"/>
              <a:gd name="T3" fmla="*/ 4 h 24"/>
              <a:gd name="T4" fmla="*/ 0 w 4"/>
              <a:gd name="T5" fmla="*/ 2 h 24"/>
              <a:gd name="T6" fmla="*/ 2 w 4"/>
              <a:gd name="T7" fmla="*/ 0 h 24"/>
              <a:gd name="T8" fmla="*/ 4 w 4"/>
              <a:gd name="T9" fmla="*/ 2 h 24"/>
              <a:gd name="T10" fmla="*/ 0 w 4"/>
              <a:gd name="T11" fmla="*/ 24 h 24"/>
              <a:gd name="T12" fmla="*/ 0 w 4"/>
              <a:gd name="T13" fmla="*/ 7 h 24"/>
              <a:gd name="T14" fmla="*/ 3 w 4"/>
              <a:gd name="T15" fmla="*/ 7 h 24"/>
              <a:gd name="T16" fmla="*/ 3 w 4"/>
              <a:gd name="T17" fmla="*/ 24 h 24"/>
              <a:gd name="T18" fmla="*/ 0 w 4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4"/>
                </a:move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4"/>
                  <a:pt x="3" y="24"/>
                  <a:pt x="3" y="24"/>
                </a:cubicBez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296">
            <a:extLst>
              <a:ext uri="{FF2B5EF4-FFF2-40B4-BE49-F238E27FC236}">
                <a16:creationId xmlns:a16="http://schemas.microsoft.com/office/drawing/2014/main" id="{60723933-218D-4275-8354-B61C33778909}"/>
              </a:ext>
            </a:extLst>
          </p:cNvPr>
          <p:cNvSpPr>
            <a:spLocks/>
          </p:cNvSpPr>
          <p:nvPr/>
        </p:nvSpPr>
        <p:spPr bwMode="auto">
          <a:xfrm>
            <a:off x="5891213" y="4252913"/>
            <a:ext cx="103188" cy="117475"/>
          </a:xfrm>
          <a:custGeom>
            <a:avLst/>
            <a:gdLst>
              <a:gd name="T0" fmla="*/ 1 w 15"/>
              <a:gd name="T1" fmla="*/ 5 h 17"/>
              <a:gd name="T2" fmla="*/ 0 w 15"/>
              <a:gd name="T3" fmla="*/ 0 h 17"/>
              <a:gd name="T4" fmla="*/ 3 w 15"/>
              <a:gd name="T5" fmla="*/ 0 h 17"/>
              <a:gd name="T6" fmla="*/ 3 w 15"/>
              <a:gd name="T7" fmla="*/ 3 h 17"/>
              <a:gd name="T8" fmla="*/ 3 w 15"/>
              <a:gd name="T9" fmla="*/ 3 h 17"/>
              <a:gd name="T10" fmla="*/ 9 w 15"/>
              <a:gd name="T11" fmla="*/ 0 h 17"/>
              <a:gd name="T12" fmla="*/ 15 w 15"/>
              <a:gd name="T13" fmla="*/ 7 h 17"/>
              <a:gd name="T14" fmla="*/ 15 w 15"/>
              <a:gd name="T15" fmla="*/ 17 h 17"/>
              <a:gd name="T16" fmla="*/ 12 w 15"/>
              <a:gd name="T17" fmla="*/ 17 h 17"/>
              <a:gd name="T18" fmla="*/ 12 w 15"/>
              <a:gd name="T19" fmla="*/ 7 h 17"/>
              <a:gd name="T20" fmla="*/ 8 w 15"/>
              <a:gd name="T21" fmla="*/ 2 h 17"/>
              <a:gd name="T22" fmla="*/ 4 w 15"/>
              <a:gd name="T23" fmla="*/ 5 h 17"/>
              <a:gd name="T24" fmla="*/ 4 w 15"/>
              <a:gd name="T25" fmla="*/ 7 h 17"/>
              <a:gd name="T26" fmla="*/ 4 w 15"/>
              <a:gd name="T27" fmla="*/ 17 h 17"/>
              <a:gd name="T28" fmla="*/ 1 w 15"/>
              <a:gd name="T29" fmla="*/ 17 h 17"/>
              <a:gd name="T30" fmla="*/ 1 w 15"/>
              <a:gd name="T3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7">
                <a:moveTo>
                  <a:pt x="1" y="5"/>
                </a:moveTo>
                <a:cubicBezTo>
                  <a:pt x="1" y="3"/>
                  <a:pt x="1" y="1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1"/>
                  <a:pt x="6" y="0"/>
                  <a:pt x="9" y="0"/>
                </a:cubicBezTo>
                <a:cubicBezTo>
                  <a:pt x="12" y="0"/>
                  <a:pt x="15" y="1"/>
                  <a:pt x="15" y="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5"/>
                  <a:pt x="11" y="2"/>
                  <a:pt x="8" y="2"/>
                </a:cubicBezTo>
                <a:cubicBezTo>
                  <a:pt x="6" y="2"/>
                  <a:pt x="4" y="4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4" y="17"/>
                  <a:pt x="4" y="17"/>
                  <a:pt x="4" y="17"/>
                </a:cubicBezTo>
                <a:cubicBezTo>
                  <a:pt x="1" y="17"/>
                  <a:pt x="1" y="17"/>
                  <a:pt x="1" y="17"/>
                </a:cubicBezTo>
                <a:lnTo>
                  <a:pt x="1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297">
            <a:extLst>
              <a:ext uri="{FF2B5EF4-FFF2-40B4-BE49-F238E27FC236}">
                <a16:creationId xmlns:a16="http://schemas.microsoft.com/office/drawing/2014/main" id="{53DA7984-61FA-46E2-93E2-AEDF9CF0EDD0}"/>
              </a:ext>
            </a:extLst>
          </p:cNvPr>
          <p:cNvSpPr>
            <a:spLocks/>
          </p:cNvSpPr>
          <p:nvPr/>
        </p:nvSpPr>
        <p:spPr bwMode="auto">
          <a:xfrm>
            <a:off x="6035675" y="4198938"/>
            <a:ext cx="95250" cy="171450"/>
          </a:xfrm>
          <a:custGeom>
            <a:avLst/>
            <a:gdLst>
              <a:gd name="T0" fmla="*/ 3 w 14"/>
              <a:gd name="T1" fmla="*/ 16 h 25"/>
              <a:gd name="T2" fmla="*/ 3 w 14"/>
              <a:gd name="T3" fmla="*/ 16 h 25"/>
              <a:gd name="T4" fmla="*/ 4 w 14"/>
              <a:gd name="T5" fmla="*/ 14 h 25"/>
              <a:gd name="T6" fmla="*/ 9 w 14"/>
              <a:gd name="T7" fmla="*/ 8 h 25"/>
              <a:gd name="T8" fmla="*/ 13 w 14"/>
              <a:gd name="T9" fmla="*/ 8 h 25"/>
              <a:gd name="T10" fmla="*/ 6 w 14"/>
              <a:gd name="T11" fmla="*/ 15 h 25"/>
              <a:gd name="T12" fmla="*/ 14 w 14"/>
              <a:gd name="T13" fmla="*/ 25 h 25"/>
              <a:gd name="T14" fmla="*/ 10 w 14"/>
              <a:gd name="T15" fmla="*/ 25 h 25"/>
              <a:gd name="T16" fmla="*/ 4 w 14"/>
              <a:gd name="T17" fmla="*/ 17 h 25"/>
              <a:gd name="T18" fmla="*/ 3 w 14"/>
              <a:gd name="T19" fmla="*/ 19 h 25"/>
              <a:gd name="T20" fmla="*/ 3 w 14"/>
              <a:gd name="T21" fmla="*/ 25 h 25"/>
              <a:gd name="T22" fmla="*/ 0 w 14"/>
              <a:gd name="T23" fmla="*/ 25 h 25"/>
              <a:gd name="T24" fmla="*/ 0 w 14"/>
              <a:gd name="T25" fmla="*/ 0 h 25"/>
              <a:gd name="T26" fmla="*/ 3 w 14"/>
              <a:gd name="T27" fmla="*/ 0 h 25"/>
              <a:gd name="T28" fmla="*/ 3 w 14"/>
              <a:gd name="T2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5">
                <a:moveTo>
                  <a:pt x="3" y="16"/>
                </a:move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9" y="8"/>
                  <a:pt x="9" y="8"/>
                  <a:pt x="9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6" y="15"/>
                  <a:pt x="6" y="15"/>
                  <a:pt x="6" y="15"/>
                </a:cubicBezTo>
                <a:cubicBezTo>
                  <a:pt x="14" y="25"/>
                  <a:pt x="14" y="25"/>
                  <a:pt x="14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3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298">
            <a:extLst>
              <a:ext uri="{FF2B5EF4-FFF2-40B4-BE49-F238E27FC236}">
                <a16:creationId xmlns:a16="http://schemas.microsoft.com/office/drawing/2014/main" id="{24AC2F12-1D51-4C69-A0F7-C43C4A1D9E48}"/>
              </a:ext>
            </a:extLst>
          </p:cNvPr>
          <p:cNvSpPr>
            <a:spLocks/>
          </p:cNvSpPr>
          <p:nvPr/>
        </p:nvSpPr>
        <p:spPr bwMode="auto">
          <a:xfrm>
            <a:off x="2143125" y="4556125"/>
            <a:ext cx="88900" cy="130175"/>
          </a:xfrm>
          <a:custGeom>
            <a:avLst/>
            <a:gdLst>
              <a:gd name="T0" fmla="*/ 13 w 13"/>
              <a:gd name="T1" fmla="*/ 18 h 19"/>
              <a:gd name="T2" fmla="*/ 8 w 13"/>
              <a:gd name="T3" fmla="*/ 19 h 19"/>
              <a:gd name="T4" fmla="*/ 0 w 13"/>
              <a:gd name="T5" fmla="*/ 10 h 19"/>
              <a:gd name="T6" fmla="*/ 9 w 13"/>
              <a:gd name="T7" fmla="*/ 0 h 19"/>
              <a:gd name="T8" fmla="*/ 13 w 13"/>
              <a:gd name="T9" fmla="*/ 1 h 19"/>
              <a:gd name="T10" fmla="*/ 13 w 13"/>
              <a:gd name="T11" fmla="*/ 4 h 19"/>
              <a:gd name="T12" fmla="*/ 9 w 13"/>
              <a:gd name="T13" fmla="*/ 3 h 19"/>
              <a:gd name="T14" fmla="*/ 3 w 13"/>
              <a:gd name="T15" fmla="*/ 10 h 19"/>
              <a:gd name="T16" fmla="*/ 9 w 13"/>
              <a:gd name="T17" fmla="*/ 16 h 19"/>
              <a:gd name="T18" fmla="*/ 13 w 13"/>
              <a:gd name="T19" fmla="*/ 15 h 19"/>
              <a:gd name="T20" fmla="*/ 13 w 13"/>
              <a:gd name="T21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9">
                <a:moveTo>
                  <a:pt x="13" y="18"/>
                </a:moveTo>
                <a:cubicBezTo>
                  <a:pt x="13" y="18"/>
                  <a:pt x="11" y="19"/>
                  <a:pt x="8" y="19"/>
                </a:cubicBezTo>
                <a:cubicBezTo>
                  <a:pt x="3" y="19"/>
                  <a:pt x="0" y="15"/>
                  <a:pt x="0" y="10"/>
                </a:cubicBezTo>
                <a:cubicBezTo>
                  <a:pt x="0" y="4"/>
                  <a:pt x="3" y="0"/>
                  <a:pt x="9" y="0"/>
                </a:cubicBezTo>
                <a:cubicBezTo>
                  <a:pt x="11" y="0"/>
                  <a:pt x="13" y="1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1" y="3"/>
                  <a:pt x="9" y="3"/>
                </a:cubicBezTo>
                <a:cubicBezTo>
                  <a:pt x="5" y="3"/>
                  <a:pt x="3" y="6"/>
                  <a:pt x="3" y="10"/>
                </a:cubicBezTo>
                <a:cubicBezTo>
                  <a:pt x="3" y="14"/>
                  <a:pt x="6" y="16"/>
                  <a:pt x="9" y="16"/>
                </a:cubicBezTo>
                <a:cubicBezTo>
                  <a:pt x="11" y="16"/>
                  <a:pt x="12" y="16"/>
                  <a:pt x="13" y="15"/>
                </a:cubicBezTo>
                <a:lnTo>
                  <a:pt x="13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299">
            <a:extLst>
              <a:ext uri="{FF2B5EF4-FFF2-40B4-BE49-F238E27FC236}">
                <a16:creationId xmlns:a16="http://schemas.microsoft.com/office/drawing/2014/main" id="{F61EA58C-6BF9-4F09-BDEC-5A4482200BCF}"/>
              </a:ext>
            </a:extLst>
          </p:cNvPr>
          <p:cNvSpPr>
            <a:spLocks/>
          </p:cNvSpPr>
          <p:nvPr/>
        </p:nvSpPr>
        <p:spPr bwMode="auto">
          <a:xfrm>
            <a:off x="2260600" y="4556125"/>
            <a:ext cx="61913" cy="123825"/>
          </a:xfrm>
          <a:custGeom>
            <a:avLst/>
            <a:gdLst>
              <a:gd name="T0" fmla="*/ 0 w 9"/>
              <a:gd name="T1" fmla="*/ 6 h 18"/>
              <a:gd name="T2" fmla="*/ 0 w 9"/>
              <a:gd name="T3" fmla="*/ 1 h 18"/>
              <a:gd name="T4" fmla="*/ 3 w 9"/>
              <a:gd name="T5" fmla="*/ 1 h 18"/>
              <a:gd name="T6" fmla="*/ 3 w 9"/>
              <a:gd name="T7" fmla="*/ 4 h 18"/>
              <a:gd name="T8" fmla="*/ 3 w 9"/>
              <a:gd name="T9" fmla="*/ 4 h 18"/>
              <a:gd name="T10" fmla="*/ 8 w 9"/>
              <a:gd name="T11" fmla="*/ 0 h 18"/>
              <a:gd name="T12" fmla="*/ 9 w 9"/>
              <a:gd name="T13" fmla="*/ 1 h 18"/>
              <a:gd name="T14" fmla="*/ 9 w 9"/>
              <a:gd name="T15" fmla="*/ 4 h 18"/>
              <a:gd name="T16" fmla="*/ 8 w 9"/>
              <a:gd name="T17" fmla="*/ 3 h 18"/>
              <a:gd name="T18" fmla="*/ 3 w 9"/>
              <a:gd name="T19" fmla="*/ 8 h 18"/>
              <a:gd name="T20" fmla="*/ 3 w 9"/>
              <a:gd name="T21" fmla="*/ 9 h 18"/>
              <a:gd name="T22" fmla="*/ 3 w 9"/>
              <a:gd name="T23" fmla="*/ 18 h 18"/>
              <a:gd name="T24" fmla="*/ 0 w 9"/>
              <a:gd name="T25" fmla="*/ 18 h 18"/>
              <a:gd name="T26" fmla="*/ 0 w 9"/>
              <a:gd name="T2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8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8" y="0"/>
                </a:cubicBezTo>
                <a:cubicBezTo>
                  <a:pt x="9" y="1"/>
                  <a:pt x="9" y="1"/>
                  <a:pt x="9" y="1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4" y="5"/>
                  <a:pt x="3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300">
            <a:extLst>
              <a:ext uri="{FF2B5EF4-FFF2-40B4-BE49-F238E27FC236}">
                <a16:creationId xmlns:a16="http://schemas.microsoft.com/office/drawing/2014/main" id="{3DC81C51-9B42-4E22-A537-4BA7C5173627}"/>
              </a:ext>
            </a:extLst>
          </p:cNvPr>
          <p:cNvSpPr>
            <a:spLocks noEditPoints="1"/>
          </p:cNvSpPr>
          <p:nvPr/>
        </p:nvSpPr>
        <p:spPr bwMode="auto">
          <a:xfrm>
            <a:off x="2328863" y="4556125"/>
            <a:ext cx="96838" cy="130175"/>
          </a:xfrm>
          <a:custGeom>
            <a:avLst/>
            <a:gdLst>
              <a:gd name="T0" fmla="*/ 14 w 14"/>
              <a:gd name="T1" fmla="*/ 14 h 19"/>
              <a:gd name="T2" fmla="*/ 14 w 14"/>
              <a:gd name="T3" fmla="*/ 18 h 19"/>
              <a:gd name="T4" fmla="*/ 11 w 14"/>
              <a:gd name="T5" fmla="*/ 18 h 19"/>
              <a:gd name="T6" fmla="*/ 11 w 14"/>
              <a:gd name="T7" fmla="*/ 16 h 19"/>
              <a:gd name="T8" fmla="*/ 11 w 14"/>
              <a:gd name="T9" fmla="*/ 16 h 19"/>
              <a:gd name="T10" fmla="*/ 6 w 14"/>
              <a:gd name="T11" fmla="*/ 19 h 19"/>
              <a:gd name="T12" fmla="*/ 0 w 14"/>
              <a:gd name="T13" fmla="*/ 14 h 19"/>
              <a:gd name="T14" fmla="*/ 11 w 14"/>
              <a:gd name="T15" fmla="*/ 7 h 19"/>
              <a:gd name="T16" fmla="*/ 11 w 14"/>
              <a:gd name="T17" fmla="*/ 7 h 19"/>
              <a:gd name="T18" fmla="*/ 7 w 14"/>
              <a:gd name="T19" fmla="*/ 3 h 19"/>
              <a:gd name="T20" fmla="*/ 2 w 14"/>
              <a:gd name="T21" fmla="*/ 4 h 19"/>
              <a:gd name="T22" fmla="*/ 2 w 14"/>
              <a:gd name="T23" fmla="*/ 2 h 19"/>
              <a:gd name="T24" fmla="*/ 7 w 14"/>
              <a:gd name="T25" fmla="*/ 0 h 19"/>
              <a:gd name="T26" fmla="*/ 14 w 14"/>
              <a:gd name="T27" fmla="*/ 8 h 19"/>
              <a:gd name="T28" fmla="*/ 14 w 14"/>
              <a:gd name="T29" fmla="*/ 14 h 19"/>
              <a:gd name="T30" fmla="*/ 11 w 14"/>
              <a:gd name="T31" fmla="*/ 9 h 19"/>
              <a:gd name="T32" fmla="*/ 3 w 14"/>
              <a:gd name="T33" fmla="*/ 13 h 19"/>
              <a:gd name="T34" fmla="*/ 6 w 14"/>
              <a:gd name="T35" fmla="*/ 16 h 19"/>
              <a:gd name="T36" fmla="*/ 11 w 14"/>
              <a:gd name="T37" fmla="*/ 13 h 19"/>
              <a:gd name="T38" fmla="*/ 11 w 14"/>
              <a:gd name="T39" fmla="*/ 12 h 19"/>
              <a:gd name="T40" fmla="*/ 11 w 14"/>
              <a:gd name="T4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9">
                <a:moveTo>
                  <a:pt x="14" y="14"/>
                </a:moveTo>
                <a:cubicBezTo>
                  <a:pt x="14" y="16"/>
                  <a:pt x="14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8" y="19"/>
                  <a:pt x="6" y="19"/>
                </a:cubicBezTo>
                <a:cubicBezTo>
                  <a:pt x="2" y="19"/>
                  <a:pt x="0" y="16"/>
                  <a:pt x="0" y="14"/>
                </a:cubicBezTo>
                <a:cubicBezTo>
                  <a:pt x="0" y="9"/>
                  <a:pt x="4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0" y="3"/>
                  <a:pt x="7" y="3"/>
                </a:cubicBezTo>
                <a:cubicBezTo>
                  <a:pt x="5" y="3"/>
                  <a:pt x="4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7" y="0"/>
                </a:cubicBezTo>
                <a:cubicBezTo>
                  <a:pt x="13" y="0"/>
                  <a:pt x="14" y="4"/>
                  <a:pt x="14" y="8"/>
                </a:cubicBezTo>
                <a:lnTo>
                  <a:pt x="14" y="14"/>
                </a:lnTo>
                <a:close/>
                <a:moveTo>
                  <a:pt x="11" y="9"/>
                </a:moveTo>
                <a:cubicBezTo>
                  <a:pt x="7" y="9"/>
                  <a:pt x="3" y="10"/>
                  <a:pt x="3" y="13"/>
                </a:cubicBezTo>
                <a:cubicBezTo>
                  <a:pt x="4" y="15"/>
                  <a:pt x="5" y="16"/>
                  <a:pt x="6" y="16"/>
                </a:cubicBezTo>
                <a:cubicBezTo>
                  <a:pt x="9" y="16"/>
                  <a:pt x="10" y="15"/>
                  <a:pt x="11" y="13"/>
                </a:cubicBezTo>
                <a:cubicBezTo>
                  <a:pt x="11" y="12"/>
                  <a:pt x="11" y="12"/>
                  <a:pt x="11" y="12"/>
                </a:cubicBezTo>
                <a:lnTo>
                  <a:pt x="11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301">
            <a:extLst>
              <a:ext uri="{FF2B5EF4-FFF2-40B4-BE49-F238E27FC236}">
                <a16:creationId xmlns:a16="http://schemas.microsoft.com/office/drawing/2014/main" id="{29B89431-CDBF-476C-A378-87E23C78FDEC}"/>
              </a:ext>
            </a:extLst>
          </p:cNvPr>
          <p:cNvSpPr>
            <a:spLocks/>
          </p:cNvSpPr>
          <p:nvPr/>
        </p:nvSpPr>
        <p:spPr bwMode="auto">
          <a:xfrm>
            <a:off x="2459038" y="4556125"/>
            <a:ext cx="103188" cy="123825"/>
          </a:xfrm>
          <a:custGeom>
            <a:avLst/>
            <a:gdLst>
              <a:gd name="T0" fmla="*/ 0 w 15"/>
              <a:gd name="T1" fmla="*/ 6 h 18"/>
              <a:gd name="T2" fmla="*/ 0 w 15"/>
              <a:gd name="T3" fmla="*/ 1 h 18"/>
              <a:gd name="T4" fmla="*/ 3 w 15"/>
              <a:gd name="T5" fmla="*/ 1 h 18"/>
              <a:gd name="T6" fmla="*/ 3 w 15"/>
              <a:gd name="T7" fmla="*/ 4 h 18"/>
              <a:gd name="T8" fmla="*/ 3 w 15"/>
              <a:gd name="T9" fmla="*/ 4 h 18"/>
              <a:gd name="T10" fmla="*/ 9 w 15"/>
              <a:gd name="T11" fmla="*/ 0 h 18"/>
              <a:gd name="T12" fmla="*/ 15 w 15"/>
              <a:gd name="T13" fmla="*/ 8 h 18"/>
              <a:gd name="T14" fmla="*/ 15 w 15"/>
              <a:gd name="T15" fmla="*/ 18 h 18"/>
              <a:gd name="T16" fmla="*/ 12 w 15"/>
              <a:gd name="T17" fmla="*/ 18 h 18"/>
              <a:gd name="T18" fmla="*/ 12 w 15"/>
              <a:gd name="T19" fmla="*/ 8 h 18"/>
              <a:gd name="T20" fmla="*/ 8 w 15"/>
              <a:gd name="T21" fmla="*/ 3 h 18"/>
              <a:gd name="T22" fmla="*/ 3 w 15"/>
              <a:gd name="T23" fmla="*/ 6 h 18"/>
              <a:gd name="T24" fmla="*/ 3 w 15"/>
              <a:gd name="T25" fmla="*/ 8 h 18"/>
              <a:gd name="T26" fmla="*/ 3 w 15"/>
              <a:gd name="T27" fmla="*/ 18 h 18"/>
              <a:gd name="T28" fmla="*/ 0 w 15"/>
              <a:gd name="T29" fmla="*/ 18 h 18"/>
              <a:gd name="T30" fmla="*/ 0 w 15"/>
              <a:gd name="T3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9" y="0"/>
                </a:cubicBezTo>
                <a:cubicBezTo>
                  <a:pt x="11" y="0"/>
                  <a:pt x="15" y="2"/>
                  <a:pt x="15" y="8"/>
                </a:cubicBezTo>
                <a:cubicBezTo>
                  <a:pt x="15" y="18"/>
                  <a:pt x="15" y="18"/>
                  <a:pt x="15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1" y="3"/>
                  <a:pt x="8" y="3"/>
                </a:cubicBezTo>
                <a:cubicBezTo>
                  <a:pt x="6" y="3"/>
                  <a:pt x="4" y="5"/>
                  <a:pt x="3" y="6"/>
                </a:cubicBezTo>
                <a:cubicBezTo>
                  <a:pt x="3" y="7"/>
                  <a:pt x="3" y="7"/>
                  <a:pt x="3" y="8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302">
            <a:extLst>
              <a:ext uri="{FF2B5EF4-FFF2-40B4-BE49-F238E27FC236}">
                <a16:creationId xmlns:a16="http://schemas.microsoft.com/office/drawing/2014/main" id="{1E554F0F-4C42-4EE8-BF8D-158851FBCF7D}"/>
              </a:ext>
            </a:extLst>
          </p:cNvPr>
          <p:cNvSpPr>
            <a:spLocks/>
          </p:cNvSpPr>
          <p:nvPr/>
        </p:nvSpPr>
        <p:spPr bwMode="auto">
          <a:xfrm>
            <a:off x="2597150" y="4508500"/>
            <a:ext cx="103188" cy="171450"/>
          </a:xfrm>
          <a:custGeom>
            <a:avLst/>
            <a:gdLst>
              <a:gd name="T0" fmla="*/ 3 w 15"/>
              <a:gd name="T1" fmla="*/ 16 h 25"/>
              <a:gd name="T2" fmla="*/ 3 w 15"/>
              <a:gd name="T3" fmla="*/ 16 h 25"/>
              <a:gd name="T4" fmla="*/ 5 w 15"/>
              <a:gd name="T5" fmla="*/ 14 h 25"/>
              <a:gd name="T6" fmla="*/ 10 w 15"/>
              <a:gd name="T7" fmla="*/ 8 h 25"/>
              <a:gd name="T8" fmla="*/ 14 w 15"/>
              <a:gd name="T9" fmla="*/ 8 h 25"/>
              <a:gd name="T10" fmla="*/ 7 w 15"/>
              <a:gd name="T11" fmla="*/ 15 h 25"/>
              <a:gd name="T12" fmla="*/ 15 w 15"/>
              <a:gd name="T13" fmla="*/ 25 h 25"/>
              <a:gd name="T14" fmla="*/ 11 w 15"/>
              <a:gd name="T15" fmla="*/ 25 h 25"/>
              <a:gd name="T16" fmla="*/ 5 w 15"/>
              <a:gd name="T17" fmla="*/ 17 h 25"/>
              <a:gd name="T18" fmla="*/ 3 w 15"/>
              <a:gd name="T19" fmla="*/ 19 h 25"/>
              <a:gd name="T20" fmla="*/ 3 w 15"/>
              <a:gd name="T21" fmla="*/ 25 h 25"/>
              <a:gd name="T22" fmla="*/ 0 w 15"/>
              <a:gd name="T23" fmla="*/ 25 h 25"/>
              <a:gd name="T24" fmla="*/ 0 w 15"/>
              <a:gd name="T25" fmla="*/ 0 h 25"/>
              <a:gd name="T26" fmla="*/ 3 w 15"/>
              <a:gd name="T27" fmla="*/ 0 h 25"/>
              <a:gd name="T28" fmla="*/ 3 w 15"/>
              <a:gd name="T2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5">
                <a:moveTo>
                  <a:pt x="3" y="16"/>
                </a:move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4"/>
                  <a:pt x="5" y="14"/>
                </a:cubicBezTo>
                <a:cubicBezTo>
                  <a:pt x="10" y="8"/>
                  <a:pt x="10" y="8"/>
                  <a:pt x="10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7" y="15"/>
                  <a:pt x="7" y="15"/>
                  <a:pt x="7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5" y="17"/>
                  <a:pt x="5" y="17"/>
                  <a:pt x="5" y="17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5"/>
                  <a:pt x="3" y="25"/>
                  <a:pt x="3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3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303">
            <a:extLst>
              <a:ext uri="{FF2B5EF4-FFF2-40B4-BE49-F238E27FC236}">
                <a16:creationId xmlns:a16="http://schemas.microsoft.com/office/drawing/2014/main" id="{1B073056-FF20-42F4-9729-992697B2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4508500"/>
            <a:ext cx="20638" cy="1714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304">
            <a:extLst>
              <a:ext uri="{FF2B5EF4-FFF2-40B4-BE49-F238E27FC236}">
                <a16:creationId xmlns:a16="http://schemas.microsoft.com/office/drawing/2014/main" id="{2C15E5A0-59FC-4954-927C-7A7CDAF094B1}"/>
              </a:ext>
            </a:extLst>
          </p:cNvPr>
          <p:cNvSpPr>
            <a:spLocks noEditPoints="1"/>
          </p:cNvSpPr>
          <p:nvPr/>
        </p:nvSpPr>
        <p:spPr bwMode="auto">
          <a:xfrm>
            <a:off x="2824163" y="4514850"/>
            <a:ext cx="26988" cy="165100"/>
          </a:xfrm>
          <a:custGeom>
            <a:avLst/>
            <a:gdLst>
              <a:gd name="T0" fmla="*/ 4 w 4"/>
              <a:gd name="T1" fmla="*/ 2 h 24"/>
              <a:gd name="T2" fmla="*/ 2 w 4"/>
              <a:gd name="T3" fmla="*/ 4 h 24"/>
              <a:gd name="T4" fmla="*/ 0 w 4"/>
              <a:gd name="T5" fmla="*/ 2 h 24"/>
              <a:gd name="T6" fmla="*/ 2 w 4"/>
              <a:gd name="T7" fmla="*/ 0 h 24"/>
              <a:gd name="T8" fmla="*/ 4 w 4"/>
              <a:gd name="T9" fmla="*/ 2 h 24"/>
              <a:gd name="T10" fmla="*/ 0 w 4"/>
              <a:gd name="T11" fmla="*/ 24 h 24"/>
              <a:gd name="T12" fmla="*/ 0 w 4"/>
              <a:gd name="T13" fmla="*/ 7 h 24"/>
              <a:gd name="T14" fmla="*/ 3 w 4"/>
              <a:gd name="T15" fmla="*/ 7 h 24"/>
              <a:gd name="T16" fmla="*/ 3 w 4"/>
              <a:gd name="T17" fmla="*/ 24 h 24"/>
              <a:gd name="T18" fmla="*/ 0 w 4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4"/>
                </a:move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4"/>
                  <a:pt x="3" y="24"/>
                  <a:pt x="3" y="24"/>
                </a:cubicBez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305">
            <a:extLst>
              <a:ext uri="{FF2B5EF4-FFF2-40B4-BE49-F238E27FC236}">
                <a16:creationId xmlns:a16="http://schemas.microsoft.com/office/drawing/2014/main" id="{D739C8AD-4850-4E7C-A3FD-E34ED5836513}"/>
              </a:ext>
            </a:extLst>
          </p:cNvPr>
          <p:cNvSpPr>
            <a:spLocks/>
          </p:cNvSpPr>
          <p:nvPr/>
        </p:nvSpPr>
        <p:spPr bwMode="auto">
          <a:xfrm>
            <a:off x="2878138" y="4556125"/>
            <a:ext cx="103188" cy="123825"/>
          </a:xfrm>
          <a:custGeom>
            <a:avLst/>
            <a:gdLst>
              <a:gd name="T0" fmla="*/ 0 w 15"/>
              <a:gd name="T1" fmla="*/ 6 h 18"/>
              <a:gd name="T2" fmla="*/ 0 w 15"/>
              <a:gd name="T3" fmla="*/ 1 h 18"/>
              <a:gd name="T4" fmla="*/ 3 w 15"/>
              <a:gd name="T5" fmla="*/ 1 h 18"/>
              <a:gd name="T6" fmla="*/ 3 w 15"/>
              <a:gd name="T7" fmla="*/ 4 h 18"/>
              <a:gd name="T8" fmla="*/ 3 w 15"/>
              <a:gd name="T9" fmla="*/ 4 h 18"/>
              <a:gd name="T10" fmla="*/ 9 w 15"/>
              <a:gd name="T11" fmla="*/ 0 h 18"/>
              <a:gd name="T12" fmla="*/ 15 w 15"/>
              <a:gd name="T13" fmla="*/ 8 h 18"/>
              <a:gd name="T14" fmla="*/ 15 w 15"/>
              <a:gd name="T15" fmla="*/ 18 h 18"/>
              <a:gd name="T16" fmla="*/ 12 w 15"/>
              <a:gd name="T17" fmla="*/ 18 h 18"/>
              <a:gd name="T18" fmla="*/ 12 w 15"/>
              <a:gd name="T19" fmla="*/ 8 h 18"/>
              <a:gd name="T20" fmla="*/ 8 w 15"/>
              <a:gd name="T21" fmla="*/ 3 h 18"/>
              <a:gd name="T22" fmla="*/ 4 w 15"/>
              <a:gd name="T23" fmla="*/ 6 h 18"/>
              <a:gd name="T24" fmla="*/ 4 w 15"/>
              <a:gd name="T25" fmla="*/ 8 h 18"/>
              <a:gd name="T26" fmla="*/ 4 w 15"/>
              <a:gd name="T27" fmla="*/ 18 h 18"/>
              <a:gd name="T28" fmla="*/ 0 w 15"/>
              <a:gd name="T29" fmla="*/ 18 h 18"/>
              <a:gd name="T30" fmla="*/ 0 w 15"/>
              <a:gd name="T3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8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5" y="2"/>
                  <a:pt x="15" y="8"/>
                </a:cubicBezTo>
                <a:cubicBezTo>
                  <a:pt x="15" y="18"/>
                  <a:pt x="15" y="18"/>
                  <a:pt x="15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1" y="3"/>
                  <a:pt x="8" y="3"/>
                </a:cubicBezTo>
                <a:cubicBezTo>
                  <a:pt x="6" y="3"/>
                  <a:pt x="4" y="5"/>
                  <a:pt x="4" y="6"/>
                </a:cubicBezTo>
                <a:cubicBezTo>
                  <a:pt x="4" y="7"/>
                  <a:pt x="4" y="7"/>
                  <a:pt x="4" y="8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306">
            <a:extLst>
              <a:ext uri="{FF2B5EF4-FFF2-40B4-BE49-F238E27FC236}">
                <a16:creationId xmlns:a16="http://schemas.microsoft.com/office/drawing/2014/main" id="{07A271CB-0A64-4804-BFB4-6B96B8005257}"/>
              </a:ext>
            </a:extLst>
          </p:cNvPr>
          <p:cNvSpPr>
            <a:spLocks/>
          </p:cNvSpPr>
          <p:nvPr/>
        </p:nvSpPr>
        <p:spPr bwMode="auto">
          <a:xfrm>
            <a:off x="3016250" y="4508500"/>
            <a:ext cx="103188" cy="171450"/>
          </a:xfrm>
          <a:custGeom>
            <a:avLst/>
            <a:gdLst>
              <a:gd name="T0" fmla="*/ 4 w 15"/>
              <a:gd name="T1" fmla="*/ 16 h 25"/>
              <a:gd name="T2" fmla="*/ 4 w 15"/>
              <a:gd name="T3" fmla="*/ 16 h 25"/>
              <a:gd name="T4" fmla="*/ 5 w 15"/>
              <a:gd name="T5" fmla="*/ 14 h 25"/>
              <a:gd name="T6" fmla="*/ 10 w 15"/>
              <a:gd name="T7" fmla="*/ 8 h 25"/>
              <a:gd name="T8" fmla="*/ 14 w 15"/>
              <a:gd name="T9" fmla="*/ 8 h 25"/>
              <a:gd name="T10" fmla="*/ 7 w 15"/>
              <a:gd name="T11" fmla="*/ 15 h 25"/>
              <a:gd name="T12" fmla="*/ 15 w 15"/>
              <a:gd name="T13" fmla="*/ 25 h 25"/>
              <a:gd name="T14" fmla="*/ 11 w 15"/>
              <a:gd name="T15" fmla="*/ 25 h 25"/>
              <a:gd name="T16" fmla="*/ 5 w 15"/>
              <a:gd name="T17" fmla="*/ 17 h 25"/>
              <a:gd name="T18" fmla="*/ 4 w 15"/>
              <a:gd name="T19" fmla="*/ 19 h 25"/>
              <a:gd name="T20" fmla="*/ 4 w 15"/>
              <a:gd name="T21" fmla="*/ 25 h 25"/>
              <a:gd name="T22" fmla="*/ 0 w 15"/>
              <a:gd name="T23" fmla="*/ 25 h 25"/>
              <a:gd name="T24" fmla="*/ 0 w 15"/>
              <a:gd name="T25" fmla="*/ 0 h 25"/>
              <a:gd name="T26" fmla="*/ 4 w 15"/>
              <a:gd name="T27" fmla="*/ 0 h 25"/>
              <a:gd name="T28" fmla="*/ 4 w 15"/>
              <a:gd name="T2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5">
                <a:moveTo>
                  <a:pt x="4" y="16"/>
                </a:move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4"/>
                  <a:pt x="5" y="14"/>
                </a:cubicBezTo>
                <a:cubicBezTo>
                  <a:pt x="10" y="8"/>
                  <a:pt x="10" y="8"/>
                  <a:pt x="10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7" y="15"/>
                  <a:pt x="7" y="15"/>
                  <a:pt x="7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307">
            <a:extLst>
              <a:ext uri="{FF2B5EF4-FFF2-40B4-BE49-F238E27FC236}">
                <a16:creationId xmlns:a16="http://schemas.microsoft.com/office/drawing/2014/main" id="{1CE9B292-4CB1-4A88-9B50-5B3C544A9ABE}"/>
              </a:ext>
            </a:extLst>
          </p:cNvPr>
          <p:cNvSpPr>
            <a:spLocks/>
          </p:cNvSpPr>
          <p:nvPr/>
        </p:nvSpPr>
        <p:spPr bwMode="auto">
          <a:xfrm>
            <a:off x="4522788" y="2424113"/>
            <a:ext cx="769938" cy="474663"/>
          </a:xfrm>
          <a:custGeom>
            <a:avLst/>
            <a:gdLst>
              <a:gd name="T0" fmla="*/ 485 w 485"/>
              <a:gd name="T1" fmla="*/ 299 h 299"/>
              <a:gd name="T2" fmla="*/ 0 w 485"/>
              <a:gd name="T3" fmla="*/ 0 h 299"/>
              <a:gd name="T4" fmla="*/ 485 w 485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5" h="299">
                <a:moveTo>
                  <a:pt x="485" y="299"/>
                </a:moveTo>
                <a:lnTo>
                  <a:pt x="0" y="0"/>
                </a:lnTo>
                <a:lnTo>
                  <a:pt x="485" y="29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308">
            <a:extLst>
              <a:ext uri="{FF2B5EF4-FFF2-40B4-BE49-F238E27FC236}">
                <a16:creationId xmlns:a16="http://schemas.microsoft.com/office/drawing/2014/main" id="{FF2E08C2-06A6-4619-BC64-1E733D228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2788" y="2424113"/>
            <a:ext cx="769938" cy="474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309">
            <a:extLst>
              <a:ext uri="{FF2B5EF4-FFF2-40B4-BE49-F238E27FC236}">
                <a16:creationId xmlns:a16="http://schemas.microsoft.com/office/drawing/2014/main" id="{BF5BB2FD-F426-4108-8E87-7DCAD1C14332}"/>
              </a:ext>
            </a:extLst>
          </p:cNvPr>
          <p:cNvSpPr>
            <a:spLocks/>
          </p:cNvSpPr>
          <p:nvPr/>
        </p:nvSpPr>
        <p:spPr bwMode="auto">
          <a:xfrm>
            <a:off x="4316413" y="2300288"/>
            <a:ext cx="336550" cy="254000"/>
          </a:xfrm>
          <a:custGeom>
            <a:avLst/>
            <a:gdLst>
              <a:gd name="T0" fmla="*/ 33 w 49"/>
              <a:gd name="T1" fmla="*/ 20 h 37"/>
              <a:gd name="T2" fmla="*/ 33 w 49"/>
              <a:gd name="T3" fmla="*/ 37 h 37"/>
              <a:gd name="T4" fmla="*/ 33 w 49"/>
              <a:gd name="T5" fmla="*/ 37 h 37"/>
              <a:gd name="T6" fmla="*/ 18 w 49"/>
              <a:gd name="T7" fmla="*/ 17 h 37"/>
              <a:gd name="T8" fmla="*/ 0 w 49"/>
              <a:gd name="T9" fmla="*/ 0 h 37"/>
              <a:gd name="T10" fmla="*/ 23 w 49"/>
              <a:gd name="T11" fmla="*/ 8 h 37"/>
              <a:gd name="T12" fmla="*/ 48 w 49"/>
              <a:gd name="T13" fmla="*/ 12 h 37"/>
              <a:gd name="T14" fmla="*/ 49 w 49"/>
              <a:gd name="T15" fmla="*/ 13 h 37"/>
              <a:gd name="T16" fmla="*/ 33 w 49"/>
              <a:gd name="T17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37">
                <a:moveTo>
                  <a:pt x="33" y="20"/>
                </a:move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18" y="17"/>
                  <a:pt x="18" y="17"/>
                  <a:pt x="18" y="17"/>
                </a:cubicBezTo>
                <a:cubicBezTo>
                  <a:pt x="12" y="11"/>
                  <a:pt x="6" y="5"/>
                  <a:pt x="0" y="0"/>
                </a:cubicBezTo>
                <a:cubicBezTo>
                  <a:pt x="7" y="2"/>
                  <a:pt x="15" y="5"/>
                  <a:pt x="23" y="8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3"/>
                  <a:pt x="49" y="13"/>
                  <a:pt x="49" y="13"/>
                </a:cubicBezTo>
                <a:lnTo>
                  <a:pt x="33" y="2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310">
            <a:extLst>
              <a:ext uri="{FF2B5EF4-FFF2-40B4-BE49-F238E27FC236}">
                <a16:creationId xmlns:a16="http://schemas.microsoft.com/office/drawing/2014/main" id="{74599F94-1417-4C50-AB52-C7349EB19719}"/>
              </a:ext>
            </a:extLst>
          </p:cNvPr>
          <p:cNvSpPr>
            <a:spLocks/>
          </p:cNvSpPr>
          <p:nvPr/>
        </p:nvSpPr>
        <p:spPr bwMode="auto">
          <a:xfrm>
            <a:off x="4514850" y="2409825"/>
            <a:ext cx="784225" cy="495300"/>
          </a:xfrm>
          <a:custGeom>
            <a:avLst/>
            <a:gdLst>
              <a:gd name="T0" fmla="*/ 494 w 494"/>
              <a:gd name="T1" fmla="*/ 299 h 312"/>
              <a:gd name="T2" fmla="*/ 9 w 494"/>
              <a:gd name="T3" fmla="*/ 0 h 312"/>
              <a:gd name="T4" fmla="*/ 0 w 494"/>
              <a:gd name="T5" fmla="*/ 18 h 312"/>
              <a:gd name="T6" fmla="*/ 485 w 494"/>
              <a:gd name="T7" fmla="*/ 312 h 312"/>
              <a:gd name="T8" fmla="*/ 494 w 494"/>
              <a:gd name="T9" fmla="*/ 299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312">
                <a:moveTo>
                  <a:pt x="494" y="299"/>
                </a:moveTo>
                <a:lnTo>
                  <a:pt x="9" y="0"/>
                </a:lnTo>
                <a:lnTo>
                  <a:pt x="0" y="18"/>
                </a:lnTo>
                <a:lnTo>
                  <a:pt x="485" y="312"/>
                </a:lnTo>
                <a:lnTo>
                  <a:pt x="494" y="29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311">
            <a:extLst>
              <a:ext uri="{FF2B5EF4-FFF2-40B4-BE49-F238E27FC236}">
                <a16:creationId xmlns:a16="http://schemas.microsoft.com/office/drawing/2014/main" id="{16A3CCD9-B8DA-496C-8369-5C267BDB5E81}"/>
              </a:ext>
            </a:extLst>
          </p:cNvPr>
          <p:cNvSpPr>
            <a:spLocks/>
          </p:cNvSpPr>
          <p:nvPr/>
        </p:nvSpPr>
        <p:spPr bwMode="auto">
          <a:xfrm>
            <a:off x="4514850" y="2409825"/>
            <a:ext cx="784225" cy="495300"/>
          </a:xfrm>
          <a:custGeom>
            <a:avLst/>
            <a:gdLst>
              <a:gd name="T0" fmla="*/ 494 w 494"/>
              <a:gd name="T1" fmla="*/ 299 h 312"/>
              <a:gd name="T2" fmla="*/ 9 w 494"/>
              <a:gd name="T3" fmla="*/ 0 h 312"/>
              <a:gd name="T4" fmla="*/ 0 w 494"/>
              <a:gd name="T5" fmla="*/ 18 h 312"/>
              <a:gd name="T6" fmla="*/ 485 w 494"/>
              <a:gd name="T7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" h="312">
                <a:moveTo>
                  <a:pt x="494" y="299"/>
                </a:moveTo>
                <a:lnTo>
                  <a:pt x="9" y="0"/>
                </a:lnTo>
                <a:lnTo>
                  <a:pt x="0" y="18"/>
                </a:lnTo>
                <a:lnTo>
                  <a:pt x="485" y="3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312">
            <a:extLst>
              <a:ext uri="{FF2B5EF4-FFF2-40B4-BE49-F238E27FC236}">
                <a16:creationId xmlns:a16="http://schemas.microsoft.com/office/drawing/2014/main" id="{C21C6EF6-0653-4E01-8E1C-57DD083407AF}"/>
              </a:ext>
            </a:extLst>
          </p:cNvPr>
          <p:cNvSpPr>
            <a:spLocks/>
          </p:cNvSpPr>
          <p:nvPr/>
        </p:nvSpPr>
        <p:spPr bwMode="auto">
          <a:xfrm>
            <a:off x="4316413" y="2300288"/>
            <a:ext cx="336550" cy="254000"/>
          </a:xfrm>
          <a:custGeom>
            <a:avLst/>
            <a:gdLst>
              <a:gd name="T0" fmla="*/ 33 w 49"/>
              <a:gd name="T1" fmla="*/ 20 h 37"/>
              <a:gd name="T2" fmla="*/ 33 w 49"/>
              <a:gd name="T3" fmla="*/ 37 h 37"/>
              <a:gd name="T4" fmla="*/ 33 w 49"/>
              <a:gd name="T5" fmla="*/ 37 h 37"/>
              <a:gd name="T6" fmla="*/ 18 w 49"/>
              <a:gd name="T7" fmla="*/ 17 h 37"/>
              <a:gd name="T8" fmla="*/ 0 w 49"/>
              <a:gd name="T9" fmla="*/ 0 h 37"/>
              <a:gd name="T10" fmla="*/ 23 w 49"/>
              <a:gd name="T11" fmla="*/ 8 h 37"/>
              <a:gd name="T12" fmla="*/ 48 w 49"/>
              <a:gd name="T13" fmla="*/ 12 h 37"/>
              <a:gd name="T14" fmla="*/ 49 w 49"/>
              <a:gd name="T15" fmla="*/ 13 h 37"/>
              <a:gd name="T16" fmla="*/ 33 w 49"/>
              <a:gd name="T17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37">
                <a:moveTo>
                  <a:pt x="33" y="20"/>
                </a:move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18" y="17"/>
                  <a:pt x="18" y="17"/>
                  <a:pt x="18" y="17"/>
                </a:cubicBezTo>
                <a:cubicBezTo>
                  <a:pt x="12" y="11"/>
                  <a:pt x="6" y="5"/>
                  <a:pt x="0" y="0"/>
                </a:cubicBezTo>
                <a:cubicBezTo>
                  <a:pt x="7" y="2"/>
                  <a:pt x="15" y="5"/>
                  <a:pt x="23" y="8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3"/>
                  <a:pt x="49" y="13"/>
                  <a:pt x="49" y="13"/>
                </a:cubicBezTo>
                <a:lnTo>
                  <a:pt x="33" y="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313">
            <a:extLst>
              <a:ext uri="{FF2B5EF4-FFF2-40B4-BE49-F238E27FC236}">
                <a16:creationId xmlns:a16="http://schemas.microsoft.com/office/drawing/2014/main" id="{3ECE8349-B0B6-4E24-9724-B0906AAC9AF4}"/>
              </a:ext>
            </a:extLst>
          </p:cNvPr>
          <p:cNvSpPr>
            <a:spLocks/>
          </p:cNvSpPr>
          <p:nvPr/>
        </p:nvSpPr>
        <p:spPr bwMode="auto">
          <a:xfrm>
            <a:off x="5183188" y="2898775"/>
            <a:ext cx="109538" cy="460375"/>
          </a:xfrm>
          <a:custGeom>
            <a:avLst/>
            <a:gdLst>
              <a:gd name="T0" fmla="*/ 69 w 69"/>
              <a:gd name="T1" fmla="*/ 0 h 290"/>
              <a:gd name="T2" fmla="*/ 0 w 69"/>
              <a:gd name="T3" fmla="*/ 290 h 290"/>
              <a:gd name="T4" fmla="*/ 69 w 69"/>
              <a:gd name="T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290">
                <a:moveTo>
                  <a:pt x="69" y="0"/>
                </a:moveTo>
                <a:lnTo>
                  <a:pt x="0" y="290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314">
            <a:extLst>
              <a:ext uri="{FF2B5EF4-FFF2-40B4-BE49-F238E27FC236}">
                <a16:creationId xmlns:a16="http://schemas.microsoft.com/office/drawing/2014/main" id="{38EB89B0-0BFF-42F8-B511-8C5A26995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3188" y="2898775"/>
            <a:ext cx="10953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315">
            <a:extLst>
              <a:ext uri="{FF2B5EF4-FFF2-40B4-BE49-F238E27FC236}">
                <a16:creationId xmlns:a16="http://schemas.microsoft.com/office/drawing/2014/main" id="{E852EA84-911C-49CF-AC29-2A2DA1AE25EA}"/>
              </a:ext>
            </a:extLst>
          </p:cNvPr>
          <p:cNvSpPr>
            <a:spLocks/>
          </p:cNvSpPr>
          <p:nvPr/>
        </p:nvSpPr>
        <p:spPr bwMode="auto">
          <a:xfrm>
            <a:off x="5106988" y="3249613"/>
            <a:ext cx="192088" cy="342900"/>
          </a:xfrm>
          <a:custGeom>
            <a:avLst/>
            <a:gdLst>
              <a:gd name="T0" fmla="*/ 12 w 28"/>
              <a:gd name="T1" fmla="*/ 12 h 50"/>
              <a:gd name="T2" fmla="*/ 28 w 28"/>
              <a:gd name="T3" fmla="*/ 6 h 50"/>
              <a:gd name="T4" fmla="*/ 28 w 28"/>
              <a:gd name="T5" fmla="*/ 7 h 50"/>
              <a:gd name="T6" fmla="*/ 14 w 28"/>
              <a:gd name="T7" fmla="*/ 28 h 50"/>
              <a:gd name="T8" fmla="*/ 3 w 28"/>
              <a:gd name="T9" fmla="*/ 50 h 50"/>
              <a:gd name="T10" fmla="*/ 3 w 28"/>
              <a:gd name="T11" fmla="*/ 25 h 50"/>
              <a:gd name="T12" fmla="*/ 0 w 28"/>
              <a:gd name="T13" fmla="*/ 0 h 50"/>
              <a:gd name="T14" fmla="*/ 0 w 28"/>
              <a:gd name="T15" fmla="*/ 0 h 50"/>
              <a:gd name="T16" fmla="*/ 12 w 28"/>
              <a:gd name="T17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50">
                <a:moveTo>
                  <a:pt x="12" y="12"/>
                </a:move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0" y="35"/>
                  <a:pt x="6" y="43"/>
                  <a:pt x="3" y="50"/>
                </a:cubicBezTo>
                <a:cubicBezTo>
                  <a:pt x="3" y="42"/>
                  <a:pt x="3" y="34"/>
                  <a:pt x="3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316">
            <a:extLst>
              <a:ext uri="{FF2B5EF4-FFF2-40B4-BE49-F238E27FC236}">
                <a16:creationId xmlns:a16="http://schemas.microsoft.com/office/drawing/2014/main" id="{6E955950-0838-4EA1-9750-4DDCDDCA13DA}"/>
              </a:ext>
            </a:extLst>
          </p:cNvPr>
          <p:cNvSpPr>
            <a:spLocks/>
          </p:cNvSpPr>
          <p:nvPr/>
        </p:nvSpPr>
        <p:spPr bwMode="auto">
          <a:xfrm>
            <a:off x="5168900" y="2892425"/>
            <a:ext cx="136525" cy="466725"/>
          </a:xfrm>
          <a:custGeom>
            <a:avLst/>
            <a:gdLst>
              <a:gd name="T0" fmla="*/ 69 w 86"/>
              <a:gd name="T1" fmla="*/ 0 h 294"/>
              <a:gd name="T2" fmla="*/ 0 w 86"/>
              <a:gd name="T3" fmla="*/ 290 h 294"/>
              <a:gd name="T4" fmla="*/ 17 w 86"/>
              <a:gd name="T5" fmla="*/ 294 h 294"/>
              <a:gd name="T6" fmla="*/ 86 w 86"/>
              <a:gd name="T7" fmla="*/ 4 h 294"/>
              <a:gd name="T8" fmla="*/ 69 w 86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294">
                <a:moveTo>
                  <a:pt x="69" y="0"/>
                </a:moveTo>
                <a:lnTo>
                  <a:pt x="0" y="290"/>
                </a:lnTo>
                <a:lnTo>
                  <a:pt x="17" y="294"/>
                </a:lnTo>
                <a:lnTo>
                  <a:pt x="86" y="4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317">
            <a:extLst>
              <a:ext uri="{FF2B5EF4-FFF2-40B4-BE49-F238E27FC236}">
                <a16:creationId xmlns:a16="http://schemas.microsoft.com/office/drawing/2014/main" id="{D6702858-63B1-488F-B5A8-C28722E39AE5}"/>
              </a:ext>
            </a:extLst>
          </p:cNvPr>
          <p:cNvSpPr>
            <a:spLocks/>
          </p:cNvSpPr>
          <p:nvPr/>
        </p:nvSpPr>
        <p:spPr bwMode="auto">
          <a:xfrm>
            <a:off x="5168900" y="2892425"/>
            <a:ext cx="136525" cy="466725"/>
          </a:xfrm>
          <a:custGeom>
            <a:avLst/>
            <a:gdLst>
              <a:gd name="T0" fmla="*/ 69 w 86"/>
              <a:gd name="T1" fmla="*/ 0 h 294"/>
              <a:gd name="T2" fmla="*/ 0 w 86"/>
              <a:gd name="T3" fmla="*/ 290 h 294"/>
              <a:gd name="T4" fmla="*/ 17 w 86"/>
              <a:gd name="T5" fmla="*/ 294 h 294"/>
              <a:gd name="T6" fmla="*/ 86 w 86"/>
              <a:gd name="T7" fmla="*/ 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294">
                <a:moveTo>
                  <a:pt x="69" y="0"/>
                </a:moveTo>
                <a:lnTo>
                  <a:pt x="0" y="290"/>
                </a:lnTo>
                <a:lnTo>
                  <a:pt x="17" y="294"/>
                </a:lnTo>
                <a:lnTo>
                  <a:pt x="86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318">
            <a:extLst>
              <a:ext uri="{FF2B5EF4-FFF2-40B4-BE49-F238E27FC236}">
                <a16:creationId xmlns:a16="http://schemas.microsoft.com/office/drawing/2014/main" id="{1C05268F-0FCE-46BA-A6BF-D9385FC0EFA8}"/>
              </a:ext>
            </a:extLst>
          </p:cNvPr>
          <p:cNvSpPr>
            <a:spLocks/>
          </p:cNvSpPr>
          <p:nvPr/>
        </p:nvSpPr>
        <p:spPr bwMode="auto">
          <a:xfrm>
            <a:off x="5106988" y="3249613"/>
            <a:ext cx="192088" cy="342900"/>
          </a:xfrm>
          <a:custGeom>
            <a:avLst/>
            <a:gdLst>
              <a:gd name="T0" fmla="*/ 12 w 28"/>
              <a:gd name="T1" fmla="*/ 12 h 50"/>
              <a:gd name="T2" fmla="*/ 28 w 28"/>
              <a:gd name="T3" fmla="*/ 6 h 50"/>
              <a:gd name="T4" fmla="*/ 28 w 28"/>
              <a:gd name="T5" fmla="*/ 7 h 50"/>
              <a:gd name="T6" fmla="*/ 14 w 28"/>
              <a:gd name="T7" fmla="*/ 28 h 50"/>
              <a:gd name="T8" fmla="*/ 3 w 28"/>
              <a:gd name="T9" fmla="*/ 50 h 50"/>
              <a:gd name="T10" fmla="*/ 3 w 28"/>
              <a:gd name="T11" fmla="*/ 25 h 50"/>
              <a:gd name="T12" fmla="*/ 0 w 28"/>
              <a:gd name="T13" fmla="*/ 0 h 50"/>
              <a:gd name="T14" fmla="*/ 0 w 28"/>
              <a:gd name="T15" fmla="*/ 0 h 50"/>
              <a:gd name="T16" fmla="*/ 12 w 28"/>
              <a:gd name="T17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50">
                <a:moveTo>
                  <a:pt x="12" y="12"/>
                </a:move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0" y="35"/>
                  <a:pt x="6" y="43"/>
                  <a:pt x="3" y="50"/>
                </a:cubicBezTo>
                <a:cubicBezTo>
                  <a:pt x="3" y="42"/>
                  <a:pt x="3" y="34"/>
                  <a:pt x="3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319">
            <a:extLst>
              <a:ext uri="{FF2B5EF4-FFF2-40B4-BE49-F238E27FC236}">
                <a16:creationId xmlns:a16="http://schemas.microsoft.com/office/drawing/2014/main" id="{6DF679CF-350F-44AE-9749-49F0D0C37B47}"/>
              </a:ext>
            </a:extLst>
          </p:cNvPr>
          <p:cNvSpPr>
            <a:spLocks/>
          </p:cNvSpPr>
          <p:nvPr/>
        </p:nvSpPr>
        <p:spPr bwMode="auto">
          <a:xfrm>
            <a:off x="2005013" y="1736725"/>
            <a:ext cx="173038" cy="115888"/>
          </a:xfrm>
          <a:custGeom>
            <a:avLst/>
            <a:gdLst>
              <a:gd name="T0" fmla="*/ 3 w 25"/>
              <a:gd name="T1" fmla="*/ 0 h 17"/>
              <a:gd name="T2" fmla="*/ 5 w 25"/>
              <a:gd name="T3" fmla="*/ 8 h 17"/>
              <a:gd name="T4" fmla="*/ 6 w 25"/>
              <a:gd name="T5" fmla="*/ 14 h 17"/>
              <a:gd name="T6" fmla="*/ 7 w 25"/>
              <a:gd name="T7" fmla="*/ 14 h 17"/>
              <a:gd name="T8" fmla="*/ 8 w 25"/>
              <a:gd name="T9" fmla="*/ 8 h 17"/>
              <a:gd name="T10" fmla="*/ 11 w 25"/>
              <a:gd name="T11" fmla="*/ 0 h 17"/>
              <a:gd name="T12" fmla="*/ 14 w 25"/>
              <a:gd name="T13" fmla="*/ 0 h 17"/>
              <a:gd name="T14" fmla="*/ 16 w 25"/>
              <a:gd name="T15" fmla="*/ 8 h 17"/>
              <a:gd name="T16" fmla="*/ 18 w 25"/>
              <a:gd name="T17" fmla="*/ 14 h 17"/>
              <a:gd name="T18" fmla="*/ 18 w 25"/>
              <a:gd name="T19" fmla="*/ 14 h 17"/>
              <a:gd name="T20" fmla="*/ 19 w 25"/>
              <a:gd name="T21" fmla="*/ 8 h 17"/>
              <a:gd name="T22" fmla="*/ 22 w 25"/>
              <a:gd name="T23" fmla="*/ 0 h 17"/>
              <a:gd name="T24" fmla="*/ 25 w 25"/>
              <a:gd name="T25" fmla="*/ 0 h 17"/>
              <a:gd name="T26" fmla="*/ 19 w 25"/>
              <a:gd name="T27" fmla="*/ 17 h 17"/>
              <a:gd name="T28" fmla="*/ 16 w 25"/>
              <a:gd name="T29" fmla="*/ 17 h 17"/>
              <a:gd name="T30" fmla="*/ 14 w 25"/>
              <a:gd name="T31" fmla="*/ 9 h 17"/>
              <a:gd name="T32" fmla="*/ 12 w 25"/>
              <a:gd name="T33" fmla="*/ 3 h 17"/>
              <a:gd name="T34" fmla="*/ 12 w 25"/>
              <a:gd name="T35" fmla="*/ 3 h 17"/>
              <a:gd name="T36" fmla="*/ 11 w 25"/>
              <a:gd name="T37" fmla="*/ 9 h 17"/>
              <a:gd name="T38" fmla="*/ 8 w 25"/>
              <a:gd name="T39" fmla="*/ 17 h 17"/>
              <a:gd name="T40" fmla="*/ 5 w 25"/>
              <a:gd name="T41" fmla="*/ 17 h 17"/>
              <a:gd name="T42" fmla="*/ 0 w 25"/>
              <a:gd name="T43" fmla="*/ 0 h 17"/>
              <a:gd name="T44" fmla="*/ 3 w 25"/>
              <a:gd name="T4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" h="17">
                <a:moveTo>
                  <a:pt x="3" y="0"/>
                </a:moveTo>
                <a:cubicBezTo>
                  <a:pt x="5" y="8"/>
                  <a:pt x="5" y="8"/>
                  <a:pt x="5" y="8"/>
                </a:cubicBezTo>
                <a:cubicBezTo>
                  <a:pt x="6" y="10"/>
                  <a:pt x="6" y="12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2"/>
                  <a:pt x="8" y="10"/>
                  <a:pt x="8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10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2"/>
                  <a:pt x="19" y="10"/>
                  <a:pt x="19" y="8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17"/>
                  <a:pt x="19" y="17"/>
                  <a:pt x="19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5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5"/>
                  <a:pt x="11" y="7"/>
                  <a:pt x="11" y="9"/>
                </a:cubicBezTo>
                <a:cubicBezTo>
                  <a:pt x="8" y="17"/>
                  <a:pt x="8" y="17"/>
                  <a:pt x="8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0"/>
                  <a:pt x="0" y="0"/>
                  <a:pt x="0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320">
            <a:extLst>
              <a:ext uri="{FF2B5EF4-FFF2-40B4-BE49-F238E27FC236}">
                <a16:creationId xmlns:a16="http://schemas.microsoft.com/office/drawing/2014/main" id="{2F621DC9-0C32-467C-B681-1044833F37BA}"/>
              </a:ext>
            </a:extLst>
          </p:cNvPr>
          <p:cNvSpPr>
            <a:spLocks noEditPoints="1"/>
          </p:cNvSpPr>
          <p:nvPr/>
        </p:nvSpPr>
        <p:spPr bwMode="auto">
          <a:xfrm>
            <a:off x="2190750" y="1728788"/>
            <a:ext cx="103188" cy="123825"/>
          </a:xfrm>
          <a:custGeom>
            <a:avLst/>
            <a:gdLst>
              <a:gd name="T0" fmla="*/ 3 w 15"/>
              <a:gd name="T1" fmla="*/ 10 h 18"/>
              <a:gd name="T2" fmla="*/ 9 w 15"/>
              <a:gd name="T3" fmla="*/ 16 h 18"/>
              <a:gd name="T4" fmla="*/ 13 w 15"/>
              <a:gd name="T5" fmla="*/ 15 h 18"/>
              <a:gd name="T6" fmla="*/ 14 w 15"/>
              <a:gd name="T7" fmla="*/ 17 h 18"/>
              <a:gd name="T8" fmla="*/ 8 w 15"/>
              <a:gd name="T9" fmla="*/ 18 h 18"/>
              <a:gd name="T10" fmla="*/ 0 w 15"/>
              <a:gd name="T11" fmla="*/ 10 h 18"/>
              <a:gd name="T12" fmla="*/ 8 w 15"/>
              <a:gd name="T13" fmla="*/ 0 h 18"/>
              <a:gd name="T14" fmla="*/ 15 w 15"/>
              <a:gd name="T15" fmla="*/ 8 h 18"/>
              <a:gd name="T16" fmla="*/ 15 w 15"/>
              <a:gd name="T17" fmla="*/ 10 h 18"/>
              <a:gd name="T18" fmla="*/ 3 w 15"/>
              <a:gd name="T19" fmla="*/ 10 h 18"/>
              <a:gd name="T20" fmla="*/ 12 w 15"/>
              <a:gd name="T21" fmla="*/ 8 h 18"/>
              <a:gd name="T22" fmla="*/ 7 w 15"/>
              <a:gd name="T23" fmla="*/ 2 h 18"/>
              <a:gd name="T24" fmla="*/ 3 w 15"/>
              <a:gd name="T25" fmla="*/ 8 h 18"/>
              <a:gd name="T26" fmla="*/ 12 w 15"/>
              <a:gd name="T27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8">
                <a:moveTo>
                  <a:pt x="3" y="10"/>
                </a:moveTo>
                <a:cubicBezTo>
                  <a:pt x="3" y="14"/>
                  <a:pt x="5" y="16"/>
                  <a:pt x="9" y="16"/>
                </a:cubicBezTo>
                <a:cubicBezTo>
                  <a:pt x="11" y="16"/>
                  <a:pt x="12" y="16"/>
                  <a:pt x="13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8"/>
                  <a:pt x="11" y="18"/>
                  <a:pt x="8" y="18"/>
                </a:cubicBezTo>
                <a:cubicBezTo>
                  <a:pt x="3" y="18"/>
                  <a:pt x="0" y="15"/>
                  <a:pt x="0" y="10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5" y="5"/>
                  <a:pt x="15" y="8"/>
                </a:cubicBezTo>
                <a:cubicBezTo>
                  <a:pt x="15" y="9"/>
                  <a:pt x="15" y="10"/>
                  <a:pt x="15" y="10"/>
                </a:cubicBezTo>
                <a:lnTo>
                  <a:pt x="3" y="10"/>
                </a:lnTo>
                <a:close/>
                <a:moveTo>
                  <a:pt x="12" y="8"/>
                </a:moveTo>
                <a:cubicBezTo>
                  <a:pt x="12" y="6"/>
                  <a:pt x="11" y="2"/>
                  <a:pt x="7" y="2"/>
                </a:cubicBezTo>
                <a:cubicBezTo>
                  <a:pt x="4" y="2"/>
                  <a:pt x="3" y="5"/>
                  <a:pt x="3" y="8"/>
                </a:cubicBezTo>
                <a:lnTo>
                  <a:pt x="12" y="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321">
            <a:extLst>
              <a:ext uri="{FF2B5EF4-FFF2-40B4-BE49-F238E27FC236}">
                <a16:creationId xmlns:a16="http://schemas.microsoft.com/office/drawing/2014/main" id="{C9B55BDF-5776-455A-A724-58CB6158B0F0}"/>
              </a:ext>
            </a:extLst>
          </p:cNvPr>
          <p:cNvSpPr>
            <a:spLocks noEditPoints="1"/>
          </p:cNvSpPr>
          <p:nvPr/>
        </p:nvSpPr>
        <p:spPr bwMode="auto">
          <a:xfrm>
            <a:off x="2308225" y="1728788"/>
            <a:ext cx="96838" cy="123825"/>
          </a:xfrm>
          <a:custGeom>
            <a:avLst/>
            <a:gdLst>
              <a:gd name="T0" fmla="*/ 14 w 14"/>
              <a:gd name="T1" fmla="*/ 14 h 18"/>
              <a:gd name="T2" fmla="*/ 14 w 14"/>
              <a:gd name="T3" fmla="*/ 18 h 18"/>
              <a:gd name="T4" fmla="*/ 11 w 14"/>
              <a:gd name="T5" fmla="*/ 18 h 18"/>
              <a:gd name="T6" fmla="*/ 11 w 14"/>
              <a:gd name="T7" fmla="*/ 16 h 18"/>
              <a:gd name="T8" fmla="*/ 11 w 14"/>
              <a:gd name="T9" fmla="*/ 16 h 18"/>
              <a:gd name="T10" fmla="*/ 6 w 14"/>
              <a:gd name="T11" fmla="*/ 18 h 18"/>
              <a:gd name="T12" fmla="*/ 0 w 14"/>
              <a:gd name="T13" fmla="*/ 13 h 18"/>
              <a:gd name="T14" fmla="*/ 11 w 14"/>
              <a:gd name="T15" fmla="*/ 7 h 18"/>
              <a:gd name="T16" fmla="*/ 11 w 14"/>
              <a:gd name="T17" fmla="*/ 7 h 18"/>
              <a:gd name="T18" fmla="*/ 7 w 14"/>
              <a:gd name="T19" fmla="*/ 3 h 18"/>
              <a:gd name="T20" fmla="*/ 2 w 14"/>
              <a:gd name="T21" fmla="*/ 4 h 18"/>
              <a:gd name="T22" fmla="*/ 2 w 14"/>
              <a:gd name="T23" fmla="*/ 2 h 18"/>
              <a:gd name="T24" fmla="*/ 7 w 14"/>
              <a:gd name="T25" fmla="*/ 0 h 18"/>
              <a:gd name="T26" fmla="*/ 14 w 14"/>
              <a:gd name="T27" fmla="*/ 7 h 18"/>
              <a:gd name="T28" fmla="*/ 14 w 14"/>
              <a:gd name="T29" fmla="*/ 14 h 18"/>
              <a:gd name="T30" fmla="*/ 11 w 14"/>
              <a:gd name="T31" fmla="*/ 9 h 18"/>
              <a:gd name="T32" fmla="*/ 4 w 14"/>
              <a:gd name="T33" fmla="*/ 13 h 18"/>
              <a:gd name="T34" fmla="*/ 7 w 14"/>
              <a:gd name="T35" fmla="*/ 16 h 18"/>
              <a:gd name="T36" fmla="*/ 11 w 14"/>
              <a:gd name="T37" fmla="*/ 13 h 18"/>
              <a:gd name="T38" fmla="*/ 11 w 14"/>
              <a:gd name="T39" fmla="*/ 12 h 18"/>
              <a:gd name="T40" fmla="*/ 11 w 14"/>
              <a:gd name="T4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" h="18">
                <a:moveTo>
                  <a:pt x="14" y="14"/>
                </a:moveTo>
                <a:cubicBezTo>
                  <a:pt x="14" y="15"/>
                  <a:pt x="14" y="17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8" y="18"/>
                  <a:pt x="6" y="18"/>
                </a:cubicBezTo>
                <a:cubicBezTo>
                  <a:pt x="2" y="18"/>
                  <a:pt x="0" y="16"/>
                  <a:pt x="0" y="13"/>
                </a:cubicBezTo>
                <a:cubicBezTo>
                  <a:pt x="0" y="9"/>
                  <a:pt x="4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3"/>
                  <a:pt x="7" y="3"/>
                </a:cubicBezTo>
                <a:cubicBezTo>
                  <a:pt x="5" y="3"/>
                  <a:pt x="4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7" y="0"/>
                </a:cubicBezTo>
                <a:cubicBezTo>
                  <a:pt x="13" y="0"/>
                  <a:pt x="14" y="4"/>
                  <a:pt x="14" y="7"/>
                </a:cubicBezTo>
                <a:lnTo>
                  <a:pt x="14" y="14"/>
                </a:lnTo>
                <a:close/>
                <a:moveTo>
                  <a:pt x="11" y="9"/>
                </a:moveTo>
                <a:cubicBezTo>
                  <a:pt x="8" y="9"/>
                  <a:pt x="4" y="10"/>
                  <a:pt x="4" y="13"/>
                </a:cubicBezTo>
                <a:cubicBezTo>
                  <a:pt x="4" y="15"/>
                  <a:pt x="5" y="16"/>
                  <a:pt x="7" y="16"/>
                </a:cubicBezTo>
                <a:cubicBezTo>
                  <a:pt x="9" y="16"/>
                  <a:pt x="10" y="15"/>
                  <a:pt x="11" y="13"/>
                </a:cubicBezTo>
                <a:cubicBezTo>
                  <a:pt x="11" y="12"/>
                  <a:pt x="11" y="12"/>
                  <a:pt x="11" y="12"/>
                </a:cubicBezTo>
                <a:lnTo>
                  <a:pt x="11" y="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322">
            <a:extLst>
              <a:ext uri="{FF2B5EF4-FFF2-40B4-BE49-F238E27FC236}">
                <a16:creationId xmlns:a16="http://schemas.microsoft.com/office/drawing/2014/main" id="{12BD709A-302F-4FB9-A776-5E6AD043478D}"/>
              </a:ext>
            </a:extLst>
          </p:cNvPr>
          <p:cNvSpPr>
            <a:spLocks/>
          </p:cNvSpPr>
          <p:nvPr/>
        </p:nvSpPr>
        <p:spPr bwMode="auto">
          <a:xfrm>
            <a:off x="2438400" y="1728788"/>
            <a:ext cx="61913" cy="123825"/>
          </a:xfrm>
          <a:custGeom>
            <a:avLst/>
            <a:gdLst>
              <a:gd name="T0" fmla="*/ 0 w 9"/>
              <a:gd name="T1" fmla="*/ 6 h 18"/>
              <a:gd name="T2" fmla="*/ 0 w 9"/>
              <a:gd name="T3" fmla="*/ 1 h 18"/>
              <a:gd name="T4" fmla="*/ 3 w 9"/>
              <a:gd name="T5" fmla="*/ 1 h 18"/>
              <a:gd name="T6" fmla="*/ 3 w 9"/>
              <a:gd name="T7" fmla="*/ 4 h 18"/>
              <a:gd name="T8" fmla="*/ 3 w 9"/>
              <a:gd name="T9" fmla="*/ 4 h 18"/>
              <a:gd name="T10" fmla="*/ 8 w 9"/>
              <a:gd name="T11" fmla="*/ 0 h 18"/>
              <a:gd name="T12" fmla="*/ 9 w 9"/>
              <a:gd name="T13" fmla="*/ 0 h 18"/>
              <a:gd name="T14" fmla="*/ 9 w 9"/>
              <a:gd name="T15" fmla="*/ 3 h 18"/>
              <a:gd name="T16" fmla="*/ 8 w 9"/>
              <a:gd name="T17" fmla="*/ 3 h 18"/>
              <a:gd name="T18" fmla="*/ 3 w 9"/>
              <a:gd name="T19" fmla="*/ 7 h 18"/>
              <a:gd name="T20" fmla="*/ 3 w 9"/>
              <a:gd name="T21" fmla="*/ 9 h 18"/>
              <a:gd name="T22" fmla="*/ 3 w 9"/>
              <a:gd name="T23" fmla="*/ 18 h 18"/>
              <a:gd name="T24" fmla="*/ 0 w 9"/>
              <a:gd name="T25" fmla="*/ 18 h 18"/>
              <a:gd name="T26" fmla="*/ 0 w 9"/>
              <a:gd name="T2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8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4" y="5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23">
            <a:extLst>
              <a:ext uri="{FF2B5EF4-FFF2-40B4-BE49-F238E27FC236}">
                <a16:creationId xmlns:a16="http://schemas.microsoft.com/office/drawing/2014/main" id="{63A6A6F1-3190-4442-BBE7-DEF433785DD4}"/>
              </a:ext>
            </a:extLst>
          </p:cNvPr>
          <p:cNvSpPr>
            <a:spLocks noEditPoints="1"/>
          </p:cNvSpPr>
          <p:nvPr/>
        </p:nvSpPr>
        <p:spPr bwMode="auto">
          <a:xfrm>
            <a:off x="2562225" y="1674813"/>
            <a:ext cx="117475" cy="177800"/>
          </a:xfrm>
          <a:custGeom>
            <a:avLst/>
            <a:gdLst>
              <a:gd name="T0" fmla="*/ 17 w 17"/>
              <a:gd name="T1" fmla="*/ 0 h 26"/>
              <a:gd name="T2" fmla="*/ 17 w 17"/>
              <a:gd name="T3" fmla="*/ 21 h 26"/>
              <a:gd name="T4" fmla="*/ 17 w 17"/>
              <a:gd name="T5" fmla="*/ 26 h 26"/>
              <a:gd name="T6" fmla="*/ 14 w 17"/>
              <a:gd name="T7" fmla="*/ 26 h 26"/>
              <a:gd name="T8" fmla="*/ 14 w 17"/>
              <a:gd name="T9" fmla="*/ 23 h 26"/>
              <a:gd name="T10" fmla="*/ 14 w 17"/>
              <a:gd name="T11" fmla="*/ 23 h 26"/>
              <a:gd name="T12" fmla="*/ 8 w 17"/>
              <a:gd name="T13" fmla="*/ 26 h 26"/>
              <a:gd name="T14" fmla="*/ 0 w 17"/>
              <a:gd name="T15" fmla="*/ 18 h 26"/>
              <a:gd name="T16" fmla="*/ 8 w 17"/>
              <a:gd name="T17" fmla="*/ 8 h 26"/>
              <a:gd name="T18" fmla="*/ 13 w 17"/>
              <a:gd name="T19" fmla="*/ 11 h 26"/>
              <a:gd name="T20" fmla="*/ 13 w 17"/>
              <a:gd name="T21" fmla="*/ 11 h 26"/>
              <a:gd name="T22" fmla="*/ 13 w 17"/>
              <a:gd name="T23" fmla="*/ 0 h 26"/>
              <a:gd name="T24" fmla="*/ 17 w 17"/>
              <a:gd name="T25" fmla="*/ 0 h 26"/>
              <a:gd name="T26" fmla="*/ 13 w 17"/>
              <a:gd name="T27" fmla="*/ 16 h 26"/>
              <a:gd name="T28" fmla="*/ 13 w 17"/>
              <a:gd name="T29" fmla="*/ 14 h 26"/>
              <a:gd name="T30" fmla="*/ 9 w 17"/>
              <a:gd name="T31" fmla="*/ 11 h 26"/>
              <a:gd name="T32" fmla="*/ 4 w 17"/>
              <a:gd name="T33" fmla="*/ 17 h 26"/>
              <a:gd name="T34" fmla="*/ 9 w 17"/>
              <a:gd name="T35" fmla="*/ 24 h 26"/>
              <a:gd name="T36" fmla="*/ 13 w 17"/>
              <a:gd name="T37" fmla="*/ 20 h 26"/>
              <a:gd name="T38" fmla="*/ 13 w 17"/>
              <a:gd name="T39" fmla="*/ 19 h 26"/>
              <a:gd name="T40" fmla="*/ 13 w 17"/>
              <a:gd name="T41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26">
                <a:moveTo>
                  <a:pt x="17" y="0"/>
                </a:moveTo>
                <a:cubicBezTo>
                  <a:pt x="17" y="21"/>
                  <a:pt x="17" y="21"/>
                  <a:pt x="17" y="21"/>
                </a:cubicBezTo>
                <a:cubicBezTo>
                  <a:pt x="17" y="23"/>
                  <a:pt x="17" y="25"/>
                  <a:pt x="17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5"/>
                  <a:pt x="11" y="26"/>
                  <a:pt x="8" y="26"/>
                </a:cubicBezTo>
                <a:cubicBezTo>
                  <a:pt x="4" y="26"/>
                  <a:pt x="0" y="23"/>
                  <a:pt x="0" y="18"/>
                </a:cubicBezTo>
                <a:cubicBezTo>
                  <a:pt x="0" y="12"/>
                  <a:pt x="4" y="8"/>
                  <a:pt x="8" y="8"/>
                </a:cubicBezTo>
                <a:cubicBezTo>
                  <a:pt x="11" y="8"/>
                  <a:pt x="13" y="9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0"/>
                  <a:pt x="13" y="0"/>
                  <a:pt x="13" y="0"/>
                </a:cubicBezTo>
                <a:lnTo>
                  <a:pt x="17" y="0"/>
                </a:lnTo>
                <a:close/>
                <a:moveTo>
                  <a:pt x="13" y="16"/>
                </a:moveTo>
                <a:cubicBezTo>
                  <a:pt x="13" y="15"/>
                  <a:pt x="13" y="15"/>
                  <a:pt x="13" y="14"/>
                </a:cubicBezTo>
                <a:cubicBezTo>
                  <a:pt x="13" y="12"/>
                  <a:pt x="11" y="11"/>
                  <a:pt x="9" y="11"/>
                </a:cubicBezTo>
                <a:cubicBezTo>
                  <a:pt x="5" y="11"/>
                  <a:pt x="4" y="14"/>
                  <a:pt x="4" y="17"/>
                </a:cubicBezTo>
                <a:cubicBezTo>
                  <a:pt x="4" y="21"/>
                  <a:pt x="5" y="24"/>
                  <a:pt x="9" y="24"/>
                </a:cubicBezTo>
                <a:cubicBezTo>
                  <a:pt x="11" y="24"/>
                  <a:pt x="13" y="22"/>
                  <a:pt x="13" y="20"/>
                </a:cubicBezTo>
                <a:cubicBezTo>
                  <a:pt x="13" y="20"/>
                  <a:pt x="13" y="19"/>
                  <a:pt x="13" y="19"/>
                </a:cubicBezTo>
                <a:lnTo>
                  <a:pt x="13" y="1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324">
            <a:extLst>
              <a:ext uri="{FF2B5EF4-FFF2-40B4-BE49-F238E27FC236}">
                <a16:creationId xmlns:a16="http://schemas.microsoft.com/office/drawing/2014/main" id="{D45780E8-F157-48EB-93AC-75435A42FAC0}"/>
              </a:ext>
            </a:extLst>
          </p:cNvPr>
          <p:cNvSpPr>
            <a:spLocks noEditPoints="1"/>
          </p:cNvSpPr>
          <p:nvPr/>
        </p:nvSpPr>
        <p:spPr bwMode="auto">
          <a:xfrm>
            <a:off x="2706688" y="1728788"/>
            <a:ext cx="103188" cy="123825"/>
          </a:xfrm>
          <a:custGeom>
            <a:avLst/>
            <a:gdLst>
              <a:gd name="T0" fmla="*/ 3 w 15"/>
              <a:gd name="T1" fmla="*/ 10 h 18"/>
              <a:gd name="T2" fmla="*/ 9 w 15"/>
              <a:gd name="T3" fmla="*/ 16 h 18"/>
              <a:gd name="T4" fmla="*/ 13 w 15"/>
              <a:gd name="T5" fmla="*/ 15 h 18"/>
              <a:gd name="T6" fmla="*/ 14 w 15"/>
              <a:gd name="T7" fmla="*/ 17 h 18"/>
              <a:gd name="T8" fmla="*/ 8 w 15"/>
              <a:gd name="T9" fmla="*/ 18 h 18"/>
              <a:gd name="T10" fmla="*/ 0 w 15"/>
              <a:gd name="T11" fmla="*/ 10 h 18"/>
              <a:gd name="T12" fmla="*/ 8 w 15"/>
              <a:gd name="T13" fmla="*/ 0 h 18"/>
              <a:gd name="T14" fmla="*/ 15 w 15"/>
              <a:gd name="T15" fmla="*/ 8 h 18"/>
              <a:gd name="T16" fmla="*/ 15 w 15"/>
              <a:gd name="T17" fmla="*/ 10 h 18"/>
              <a:gd name="T18" fmla="*/ 3 w 15"/>
              <a:gd name="T19" fmla="*/ 10 h 18"/>
              <a:gd name="T20" fmla="*/ 12 w 15"/>
              <a:gd name="T21" fmla="*/ 8 h 18"/>
              <a:gd name="T22" fmla="*/ 8 w 15"/>
              <a:gd name="T23" fmla="*/ 2 h 18"/>
              <a:gd name="T24" fmla="*/ 3 w 15"/>
              <a:gd name="T25" fmla="*/ 8 h 18"/>
              <a:gd name="T26" fmla="*/ 12 w 15"/>
              <a:gd name="T27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8">
                <a:moveTo>
                  <a:pt x="3" y="10"/>
                </a:moveTo>
                <a:cubicBezTo>
                  <a:pt x="3" y="14"/>
                  <a:pt x="5" y="16"/>
                  <a:pt x="9" y="16"/>
                </a:cubicBezTo>
                <a:cubicBezTo>
                  <a:pt x="11" y="16"/>
                  <a:pt x="12" y="16"/>
                  <a:pt x="13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8"/>
                  <a:pt x="11" y="18"/>
                  <a:pt x="8" y="18"/>
                </a:cubicBezTo>
                <a:cubicBezTo>
                  <a:pt x="3" y="18"/>
                  <a:pt x="0" y="15"/>
                  <a:pt x="0" y="10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5" y="5"/>
                  <a:pt x="15" y="8"/>
                </a:cubicBezTo>
                <a:cubicBezTo>
                  <a:pt x="15" y="9"/>
                  <a:pt x="15" y="10"/>
                  <a:pt x="15" y="10"/>
                </a:cubicBezTo>
                <a:lnTo>
                  <a:pt x="3" y="10"/>
                </a:lnTo>
                <a:close/>
                <a:moveTo>
                  <a:pt x="12" y="8"/>
                </a:moveTo>
                <a:cubicBezTo>
                  <a:pt x="12" y="6"/>
                  <a:pt x="11" y="2"/>
                  <a:pt x="8" y="2"/>
                </a:cubicBezTo>
                <a:cubicBezTo>
                  <a:pt x="4" y="2"/>
                  <a:pt x="3" y="5"/>
                  <a:pt x="3" y="8"/>
                </a:cubicBezTo>
                <a:lnTo>
                  <a:pt x="12" y="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325">
            <a:extLst>
              <a:ext uri="{FF2B5EF4-FFF2-40B4-BE49-F238E27FC236}">
                <a16:creationId xmlns:a16="http://schemas.microsoft.com/office/drawing/2014/main" id="{57A5B333-A2B7-427D-A203-F4D87433F641}"/>
              </a:ext>
            </a:extLst>
          </p:cNvPr>
          <p:cNvSpPr>
            <a:spLocks noEditPoints="1"/>
          </p:cNvSpPr>
          <p:nvPr/>
        </p:nvSpPr>
        <p:spPr bwMode="auto">
          <a:xfrm>
            <a:off x="2836863" y="1674813"/>
            <a:ext cx="111125" cy="177800"/>
          </a:xfrm>
          <a:custGeom>
            <a:avLst/>
            <a:gdLst>
              <a:gd name="T0" fmla="*/ 0 w 16"/>
              <a:gd name="T1" fmla="*/ 0 h 26"/>
              <a:gd name="T2" fmla="*/ 3 w 16"/>
              <a:gd name="T3" fmla="*/ 0 h 26"/>
              <a:gd name="T4" fmla="*/ 3 w 16"/>
              <a:gd name="T5" fmla="*/ 11 h 26"/>
              <a:gd name="T6" fmla="*/ 3 w 16"/>
              <a:gd name="T7" fmla="*/ 11 h 26"/>
              <a:gd name="T8" fmla="*/ 9 w 16"/>
              <a:gd name="T9" fmla="*/ 8 h 26"/>
              <a:gd name="T10" fmla="*/ 16 w 16"/>
              <a:gd name="T11" fmla="*/ 17 h 26"/>
              <a:gd name="T12" fmla="*/ 9 w 16"/>
              <a:gd name="T13" fmla="*/ 26 h 26"/>
              <a:gd name="T14" fmla="*/ 3 w 16"/>
              <a:gd name="T15" fmla="*/ 23 h 26"/>
              <a:gd name="T16" fmla="*/ 3 w 16"/>
              <a:gd name="T17" fmla="*/ 23 h 26"/>
              <a:gd name="T18" fmla="*/ 2 w 16"/>
              <a:gd name="T19" fmla="*/ 26 h 26"/>
              <a:gd name="T20" fmla="*/ 0 w 16"/>
              <a:gd name="T21" fmla="*/ 26 h 26"/>
              <a:gd name="T22" fmla="*/ 0 w 16"/>
              <a:gd name="T23" fmla="*/ 21 h 26"/>
              <a:gd name="T24" fmla="*/ 0 w 16"/>
              <a:gd name="T25" fmla="*/ 0 h 26"/>
              <a:gd name="T26" fmla="*/ 3 w 16"/>
              <a:gd name="T27" fmla="*/ 19 h 26"/>
              <a:gd name="T28" fmla="*/ 3 w 16"/>
              <a:gd name="T29" fmla="*/ 20 h 26"/>
              <a:gd name="T30" fmla="*/ 8 w 16"/>
              <a:gd name="T31" fmla="*/ 24 h 26"/>
              <a:gd name="T32" fmla="*/ 13 w 16"/>
              <a:gd name="T33" fmla="*/ 17 h 26"/>
              <a:gd name="T34" fmla="*/ 8 w 16"/>
              <a:gd name="T35" fmla="*/ 11 h 26"/>
              <a:gd name="T36" fmla="*/ 3 w 16"/>
              <a:gd name="T37" fmla="*/ 15 h 26"/>
              <a:gd name="T38" fmla="*/ 3 w 16"/>
              <a:gd name="T39" fmla="*/ 16 h 26"/>
              <a:gd name="T40" fmla="*/ 3 w 16"/>
              <a:gd name="T41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26">
                <a:moveTo>
                  <a:pt x="0" y="0"/>
                </a:moveTo>
                <a:cubicBezTo>
                  <a:pt x="3" y="0"/>
                  <a:pt x="3" y="0"/>
                  <a:pt x="3" y="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9"/>
                  <a:pt x="6" y="8"/>
                  <a:pt x="9" y="8"/>
                </a:cubicBezTo>
                <a:cubicBezTo>
                  <a:pt x="13" y="8"/>
                  <a:pt x="16" y="12"/>
                  <a:pt x="16" y="17"/>
                </a:cubicBezTo>
                <a:cubicBezTo>
                  <a:pt x="16" y="23"/>
                  <a:pt x="12" y="26"/>
                  <a:pt x="9" y="26"/>
                </a:cubicBezTo>
                <a:cubicBezTo>
                  <a:pt x="6" y="26"/>
                  <a:pt x="4" y="25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3"/>
                  <a:pt x="0" y="21"/>
                </a:cubicBezTo>
                <a:lnTo>
                  <a:pt x="0" y="0"/>
                </a:lnTo>
                <a:close/>
                <a:moveTo>
                  <a:pt x="3" y="19"/>
                </a:moveTo>
                <a:cubicBezTo>
                  <a:pt x="3" y="19"/>
                  <a:pt x="3" y="20"/>
                  <a:pt x="3" y="20"/>
                </a:cubicBezTo>
                <a:cubicBezTo>
                  <a:pt x="4" y="22"/>
                  <a:pt x="6" y="24"/>
                  <a:pt x="8" y="24"/>
                </a:cubicBezTo>
                <a:cubicBezTo>
                  <a:pt x="11" y="24"/>
                  <a:pt x="13" y="21"/>
                  <a:pt x="13" y="17"/>
                </a:cubicBezTo>
                <a:cubicBezTo>
                  <a:pt x="13" y="14"/>
                  <a:pt x="11" y="11"/>
                  <a:pt x="8" y="11"/>
                </a:cubicBezTo>
                <a:cubicBezTo>
                  <a:pt x="6" y="11"/>
                  <a:pt x="4" y="12"/>
                  <a:pt x="3" y="15"/>
                </a:cubicBezTo>
                <a:cubicBezTo>
                  <a:pt x="3" y="15"/>
                  <a:pt x="3" y="15"/>
                  <a:pt x="3" y="16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326">
            <a:extLst>
              <a:ext uri="{FF2B5EF4-FFF2-40B4-BE49-F238E27FC236}">
                <a16:creationId xmlns:a16="http://schemas.microsoft.com/office/drawing/2014/main" id="{8BF95309-0944-4CC7-8510-2DDD5E1FF410}"/>
              </a:ext>
            </a:extLst>
          </p:cNvPr>
          <p:cNvSpPr>
            <a:spLocks/>
          </p:cNvSpPr>
          <p:nvPr/>
        </p:nvSpPr>
        <p:spPr bwMode="auto">
          <a:xfrm>
            <a:off x="2974975" y="1728788"/>
            <a:ext cx="61913" cy="123825"/>
          </a:xfrm>
          <a:custGeom>
            <a:avLst/>
            <a:gdLst>
              <a:gd name="T0" fmla="*/ 0 w 9"/>
              <a:gd name="T1" fmla="*/ 6 h 18"/>
              <a:gd name="T2" fmla="*/ 0 w 9"/>
              <a:gd name="T3" fmla="*/ 1 h 18"/>
              <a:gd name="T4" fmla="*/ 3 w 9"/>
              <a:gd name="T5" fmla="*/ 1 h 18"/>
              <a:gd name="T6" fmla="*/ 3 w 9"/>
              <a:gd name="T7" fmla="*/ 4 h 18"/>
              <a:gd name="T8" fmla="*/ 3 w 9"/>
              <a:gd name="T9" fmla="*/ 4 h 18"/>
              <a:gd name="T10" fmla="*/ 8 w 9"/>
              <a:gd name="T11" fmla="*/ 0 h 18"/>
              <a:gd name="T12" fmla="*/ 9 w 9"/>
              <a:gd name="T13" fmla="*/ 0 h 18"/>
              <a:gd name="T14" fmla="*/ 9 w 9"/>
              <a:gd name="T15" fmla="*/ 3 h 18"/>
              <a:gd name="T16" fmla="*/ 8 w 9"/>
              <a:gd name="T17" fmla="*/ 3 h 18"/>
              <a:gd name="T18" fmla="*/ 4 w 9"/>
              <a:gd name="T19" fmla="*/ 7 h 18"/>
              <a:gd name="T20" fmla="*/ 4 w 9"/>
              <a:gd name="T21" fmla="*/ 9 h 18"/>
              <a:gd name="T22" fmla="*/ 4 w 9"/>
              <a:gd name="T23" fmla="*/ 18 h 18"/>
              <a:gd name="T24" fmla="*/ 0 w 9"/>
              <a:gd name="T25" fmla="*/ 18 h 18"/>
              <a:gd name="T26" fmla="*/ 0 w 9"/>
              <a:gd name="T2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8">
                <a:moveTo>
                  <a:pt x="0" y="6"/>
                </a:moveTo>
                <a:cubicBezTo>
                  <a:pt x="0" y="4"/>
                  <a:pt x="0" y="2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6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18"/>
                  <a:pt x="0" y="18"/>
                  <a:pt x="0" y="18"/>
                </a:cubicBez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327">
            <a:extLst>
              <a:ext uri="{FF2B5EF4-FFF2-40B4-BE49-F238E27FC236}">
                <a16:creationId xmlns:a16="http://schemas.microsoft.com/office/drawing/2014/main" id="{90343B07-4B61-456F-9ED3-4067F3E10542}"/>
              </a:ext>
            </a:extLst>
          </p:cNvPr>
          <p:cNvSpPr>
            <a:spLocks noEditPoints="1"/>
          </p:cNvSpPr>
          <p:nvPr/>
        </p:nvSpPr>
        <p:spPr bwMode="auto">
          <a:xfrm>
            <a:off x="3057525" y="1687513"/>
            <a:ext cx="26988" cy="165100"/>
          </a:xfrm>
          <a:custGeom>
            <a:avLst/>
            <a:gdLst>
              <a:gd name="T0" fmla="*/ 4 w 4"/>
              <a:gd name="T1" fmla="*/ 2 h 24"/>
              <a:gd name="T2" fmla="*/ 2 w 4"/>
              <a:gd name="T3" fmla="*/ 4 h 24"/>
              <a:gd name="T4" fmla="*/ 0 w 4"/>
              <a:gd name="T5" fmla="*/ 2 h 24"/>
              <a:gd name="T6" fmla="*/ 2 w 4"/>
              <a:gd name="T7" fmla="*/ 0 h 24"/>
              <a:gd name="T8" fmla="*/ 4 w 4"/>
              <a:gd name="T9" fmla="*/ 2 h 24"/>
              <a:gd name="T10" fmla="*/ 0 w 4"/>
              <a:gd name="T11" fmla="*/ 24 h 24"/>
              <a:gd name="T12" fmla="*/ 0 w 4"/>
              <a:gd name="T13" fmla="*/ 7 h 24"/>
              <a:gd name="T14" fmla="*/ 3 w 4"/>
              <a:gd name="T15" fmla="*/ 7 h 24"/>
              <a:gd name="T16" fmla="*/ 3 w 4"/>
              <a:gd name="T17" fmla="*/ 24 h 24"/>
              <a:gd name="T18" fmla="*/ 0 w 4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24"/>
                </a:move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4"/>
                  <a:pt x="3" y="24"/>
                  <a:pt x="3" y="24"/>
                </a:cubicBez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328">
            <a:extLst>
              <a:ext uri="{FF2B5EF4-FFF2-40B4-BE49-F238E27FC236}">
                <a16:creationId xmlns:a16="http://schemas.microsoft.com/office/drawing/2014/main" id="{7FEA9B0C-E0A1-462B-A4C1-36BA57E0E569}"/>
              </a:ext>
            </a:extLst>
          </p:cNvPr>
          <p:cNvSpPr>
            <a:spLocks/>
          </p:cNvSpPr>
          <p:nvPr/>
        </p:nvSpPr>
        <p:spPr bwMode="auto">
          <a:xfrm>
            <a:off x="3105150" y="1728788"/>
            <a:ext cx="82550" cy="123825"/>
          </a:xfrm>
          <a:custGeom>
            <a:avLst/>
            <a:gdLst>
              <a:gd name="T0" fmla="*/ 1 w 12"/>
              <a:gd name="T1" fmla="*/ 15 h 18"/>
              <a:gd name="T2" fmla="*/ 5 w 12"/>
              <a:gd name="T3" fmla="*/ 16 h 18"/>
              <a:gd name="T4" fmla="*/ 9 w 12"/>
              <a:gd name="T5" fmla="*/ 13 h 18"/>
              <a:gd name="T6" fmla="*/ 6 w 12"/>
              <a:gd name="T7" fmla="*/ 10 h 18"/>
              <a:gd name="T8" fmla="*/ 1 w 12"/>
              <a:gd name="T9" fmla="*/ 5 h 18"/>
              <a:gd name="T10" fmla="*/ 7 w 12"/>
              <a:gd name="T11" fmla="*/ 0 h 18"/>
              <a:gd name="T12" fmla="*/ 11 w 12"/>
              <a:gd name="T13" fmla="*/ 1 h 18"/>
              <a:gd name="T14" fmla="*/ 11 w 12"/>
              <a:gd name="T15" fmla="*/ 4 h 18"/>
              <a:gd name="T16" fmla="*/ 7 w 12"/>
              <a:gd name="T17" fmla="*/ 3 h 18"/>
              <a:gd name="T18" fmla="*/ 4 w 12"/>
              <a:gd name="T19" fmla="*/ 5 h 18"/>
              <a:gd name="T20" fmla="*/ 7 w 12"/>
              <a:gd name="T21" fmla="*/ 8 h 18"/>
              <a:gd name="T22" fmla="*/ 12 w 12"/>
              <a:gd name="T23" fmla="*/ 13 h 18"/>
              <a:gd name="T24" fmla="*/ 5 w 12"/>
              <a:gd name="T25" fmla="*/ 18 h 18"/>
              <a:gd name="T26" fmla="*/ 0 w 12"/>
              <a:gd name="T27" fmla="*/ 17 h 18"/>
              <a:gd name="T28" fmla="*/ 1 w 12"/>
              <a:gd name="T2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8">
                <a:moveTo>
                  <a:pt x="1" y="15"/>
                </a:moveTo>
                <a:cubicBezTo>
                  <a:pt x="2" y="15"/>
                  <a:pt x="4" y="16"/>
                  <a:pt x="5" y="16"/>
                </a:cubicBezTo>
                <a:cubicBezTo>
                  <a:pt x="8" y="16"/>
                  <a:pt x="9" y="15"/>
                  <a:pt x="9" y="13"/>
                </a:cubicBezTo>
                <a:cubicBezTo>
                  <a:pt x="9" y="12"/>
                  <a:pt x="8" y="11"/>
                  <a:pt x="6" y="10"/>
                </a:cubicBezTo>
                <a:cubicBezTo>
                  <a:pt x="2" y="9"/>
                  <a:pt x="1" y="7"/>
                  <a:pt x="1" y="5"/>
                </a:cubicBezTo>
                <a:cubicBezTo>
                  <a:pt x="1" y="2"/>
                  <a:pt x="3" y="0"/>
                  <a:pt x="7" y="0"/>
                </a:cubicBezTo>
                <a:cubicBezTo>
                  <a:pt x="9" y="0"/>
                  <a:pt x="10" y="1"/>
                  <a:pt x="11" y="1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3"/>
                  <a:pt x="9" y="3"/>
                  <a:pt x="7" y="3"/>
                </a:cubicBezTo>
                <a:cubicBezTo>
                  <a:pt x="5" y="3"/>
                  <a:pt x="4" y="4"/>
                  <a:pt x="4" y="5"/>
                </a:cubicBezTo>
                <a:cubicBezTo>
                  <a:pt x="4" y="6"/>
                  <a:pt x="5" y="7"/>
                  <a:pt x="7" y="8"/>
                </a:cubicBezTo>
                <a:cubicBezTo>
                  <a:pt x="10" y="9"/>
                  <a:pt x="12" y="11"/>
                  <a:pt x="12" y="13"/>
                </a:cubicBezTo>
                <a:cubicBezTo>
                  <a:pt x="12" y="16"/>
                  <a:pt x="10" y="18"/>
                  <a:pt x="5" y="18"/>
                </a:cubicBezTo>
                <a:cubicBezTo>
                  <a:pt x="3" y="18"/>
                  <a:pt x="2" y="18"/>
                  <a:pt x="0" y="17"/>
                </a:cubicBezTo>
                <a:lnTo>
                  <a:pt x="1" y="1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329">
            <a:extLst>
              <a:ext uri="{FF2B5EF4-FFF2-40B4-BE49-F238E27FC236}">
                <a16:creationId xmlns:a16="http://schemas.microsoft.com/office/drawing/2014/main" id="{D8A24311-A1AA-4525-8015-8F0516B837BD}"/>
              </a:ext>
            </a:extLst>
          </p:cNvPr>
          <p:cNvSpPr>
            <a:spLocks/>
          </p:cNvSpPr>
          <p:nvPr/>
        </p:nvSpPr>
        <p:spPr bwMode="auto">
          <a:xfrm>
            <a:off x="3429000" y="3524250"/>
            <a:ext cx="34925" cy="76200"/>
          </a:xfrm>
          <a:custGeom>
            <a:avLst/>
            <a:gdLst>
              <a:gd name="T0" fmla="*/ 4 w 5"/>
              <a:gd name="T1" fmla="*/ 11 h 11"/>
              <a:gd name="T2" fmla="*/ 0 w 5"/>
              <a:gd name="T3" fmla="*/ 1 h 11"/>
              <a:gd name="T4" fmla="*/ 2 w 5"/>
              <a:gd name="T5" fmla="*/ 0 h 11"/>
              <a:gd name="T6" fmla="*/ 5 w 5"/>
              <a:gd name="T7" fmla="*/ 11 h 11"/>
              <a:gd name="T8" fmla="*/ 4 w 5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4" y="11"/>
                </a:moveTo>
                <a:cubicBezTo>
                  <a:pt x="2" y="10"/>
                  <a:pt x="1" y="6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5"/>
                  <a:pt x="3" y="9"/>
                  <a:pt x="5" y="11"/>
                </a:cubicBezTo>
                <a:lnTo>
                  <a:pt x="4" y="1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330">
            <a:extLst>
              <a:ext uri="{FF2B5EF4-FFF2-40B4-BE49-F238E27FC236}">
                <a16:creationId xmlns:a16="http://schemas.microsoft.com/office/drawing/2014/main" id="{1668A2F0-A11B-4A42-9119-18A9E3A84396}"/>
              </a:ext>
            </a:extLst>
          </p:cNvPr>
          <p:cNvSpPr>
            <a:spLocks/>
          </p:cNvSpPr>
          <p:nvPr/>
        </p:nvSpPr>
        <p:spPr bwMode="auto">
          <a:xfrm>
            <a:off x="3414713" y="3497263"/>
            <a:ext cx="76200" cy="123825"/>
          </a:xfrm>
          <a:custGeom>
            <a:avLst/>
            <a:gdLst>
              <a:gd name="T0" fmla="*/ 6 w 11"/>
              <a:gd name="T1" fmla="*/ 15 h 18"/>
              <a:gd name="T2" fmla="*/ 7 w 11"/>
              <a:gd name="T3" fmla="*/ 14 h 18"/>
              <a:gd name="T4" fmla="*/ 6 w 11"/>
              <a:gd name="T5" fmla="*/ 11 h 18"/>
              <a:gd name="T6" fmla="*/ 4 w 11"/>
              <a:gd name="T7" fmla="*/ 5 h 18"/>
              <a:gd name="T8" fmla="*/ 2 w 11"/>
              <a:gd name="T9" fmla="*/ 5 h 18"/>
              <a:gd name="T10" fmla="*/ 4 w 11"/>
              <a:gd name="T11" fmla="*/ 6 h 18"/>
              <a:gd name="T12" fmla="*/ 5 w 11"/>
              <a:gd name="T13" fmla="*/ 6 h 18"/>
              <a:gd name="T14" fmla="*/ 4 w 11"/>
              <a:gd name="T15" fmla="*/ 4 h 18"/>
              <a:gd name="T16" fmla="*/ 2 w 11"/>
              <a:gd name="T17" fmla="*/ 4 h 18"/>
              <a:gd name="T18" fmla="*/ 3 w 11"/>
              <a:gd name="T19" fmla="*/ 11 h 18"/>
              <a:gd name="T20" fmla="*/ 6 w 11"/>
              <a:gd name="T21" fmla="*/ 16 h 18"/>
              <a:gd name="T22" fmla="*/ 7 w 11"/>
              <a:gd name="T23" fmla="*/ 15 h 18"/>
              <a:gd name="T24" fmla="*/ 6 w 11"/>
              <a:gd name="T25" fmla="*/ 13 h 18"/>
              <a:gd name="T26" fmla="*/ 5 w 11"/>
              <a:gd name="T27" fmla="*/ 14 h 18"/>
              <a:gd name="T28" fmla="*/ 6 w 11"/>
              <a:gd name="T29" fmla="*/ 15 h 18"/>
              <a:gd name="T30" fmla="*/ 7 w 11"/>
              <a:gd name="T31" fmla="*/ 14 h 18"/>
              <a:gd name="T32" fmla="*/ 6 w 11"/>
              <a:gd name="T33" fmla="*/ 15 h 18"/>
              <a:gd name="T34" fmla="*/ 7 w 11"/>
              <a:gd name="T35" fmla="*/ 17 h 18"/>
              <a:gd name="T36" fmla="*/ 8 w 11"/>
              <a:gd name="T37" fmla="*/ 16 h 18"/>
              <a:gd name="T38" fmla="*/ 11 w 11"/>
              <a:gd name="T39" fmla="*/ 14 h 18"/>
              <a:gd name="T40" fmla="*/ 8 w 11"/>
              <a:gd name="T41" fmla="*/ 13 h 18"/>
              <a:gd name="T42" fmla="*/ 7 w 11"/>
              <a:gd name="T43" fmla="*/ 10 h 18"/>
              <a:gd name="T44" fmla="*/ 6 w 11"/>
              <a:gd name="T45" fmla="*/ 4 h 18"/>
              <a:gd name="T46" fmla="*/ 5 w 11"/>
              <a:gd name="T47" fmla="*/ 0 h 18"/>
              <a:gd name="T48" fmla="*/ 0 w 11"/>
              <a:gd name="T49" fmla="*/ 4 h 18"/>
              <a:gd name="T50" fmla="*/ 0 w 11"/>
              <a:gd name="T51" fmla="*/ 5 h 18"/>
              <a:gd name="T52" fmla="*/ 2 w 11"/>
              <a:gd name="T53" fmla="*/ 12 h 18"/>
              <a:gd name="T54" fmla="*/ 5 w 11"/>
              <a:gd name="T55" fmla="*/ 17 h 18"/>
              <a:gd name="T56" fmla="*/ 6 w 11"/>
              <a:gd name="T57" fmla="*/ 18 h 18"/>
              <a:gd name="T58" fmla="*/ 7 w 11"/>
              <a:gd name="T59" fmla="*/ 17 h 18"/>
              <a:gd name="T60" fmla="*/ 6 w 11"/>
              <a:gd name="T61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" h="18">
                <a:moveTo>
                  <a:pt x="6" y="15"/>
                </a:move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6" y="12"/>
                  <a:pt x="6" y="11"/>
                </a:cubicBezTo>
                <a:cubicBezTo>
                  <a:pt x="5" y="9"/>
                  <a:pt x="5" y="7"/>
                  <a:pt x="4" y="5"/>
                </a:cubicBezTo>
                <a:cubicBezTo>
                  <a:pt x="2" y="5"/>
                  <a:pt x="2" y="5"/>
                  <a:pt x="2" y="5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4"/>
                  <a:pt x="4" y="4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7"/>
                  <a:pt x="2" y="9"/>
                  <a:pt x="3" y="11"/>
                </a:cubicBezTo>
                <a:cubicBezTo>
                  <a:pt x="4" y="13"/>
                  <a:pt x="5" y="15"/>
                  <a:pt x="6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7" y="12"/>
                  <a:pt x="7" y="10"/>
                </a:cubicBezTo>
                <a:cubicBezTo>
                  <a:pt x="6" y="8"/>
                  <a:pt x="6" y="6"/>
                  <a:pt x="6" y="4"/>
                </a:cubicBezTo>
                <a:cubicBezTo>
                  <a:pt x="5" y="0"/>
                  <a:pt x="5" y="0"/>
                  <a:pt x="5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8"/>
                  <a:pt x="1" y="10"/>
                  <a:pt x="2" y="12"/>
                </a:cubicBezTo>
                <a:cubicBezTo>
                  <a:pt x="3" y="14"/>
                  <a:pt x="4" y="16"/>
                  <a:pt x="5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7"/>
                  <a:pt x="7" y="17"/>
                  <a:pt x="7" y="17"/>
                </a:cubicBezTo>
                <a:lnTo>
                  <a:pt x="6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331">
            <a:extLst>
              <a:ext uri="{FF2B5EF4-FFF2-40B4-BE49-F238E27FC236}">
                <a16:creationId xmlns:a16="http://schemas.microsoft.com/office/drawing/2014/main" id="{2684340A-1128-4CDE-BF6F-52EFD78D0CA1}"/>
              </a:ext>
            </a:extLst>
          </p:cNvPr>
          <p:cNvSpPr>
            <a:spLocks/>
          </p:cNvSpPr>
          <p:nvPr/>
        </p:nvSpPr>
        <p:spPr bwMode="auto">
          <a:xfrm>
            <a:off x="3455988" y="3468688"/>
            <a:ext cx="41275" cy="61913"/>
          </a:xfrm>
          <a:custGeom>
            <a:avLst/>
            <a:gdLst>
              <a:gd name="T0" fmla="*/ 6 w 6"/>
              <a:gd name="T1" fmla="*/ 9 h 9"/>
              <a:gd name="T2" fmla="*/ 0 w 6"/>
              <a:gd name="T3" fmla="*/ 1 h 9"/>
              <a:gd name="T4" fmla="*/ 1 w 6"/>
              <a:gd name="T5" fmla="*/ 0 h 9"/>
              <a:gd name="T6" fmla="*/ 6 w 6"/>
              <a:gd name="T7" fmla="*/ 7 h 9"/>
              <a:gd name="T8" fmla="*/ 6 w 6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6" y="9"/>
                </a:moveTo>
                <a:cubicBezTo>
                  <a:pt x="3" y="9"/>
                  <a:pt x="1" y="6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5"/>
                  <a:pt x="4" y="7"/>
                  <a:pt x="6" y="7"/>
                </a:cubicBezTo>
                <a:lnTo>
                  <a:pt x="6" y="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332">
            <a:extLst>
              <a:ext uri="{FF2B5EF4-FFF2-40B4-BE49-F238E27FC236}">
                <a16:creationId xmlns:a16="http://schemas.microsoft.com/office/drawing/2014/main" id="{7F71841E-B898-4B2F-9327-A1B38DB4BB9D}"/>
              </a:ext>
            </a:extLst>
          </p:cNvPr>
          <p:cNvSpPr>
            <a:spLocks/>
          </p:cNvSpPr>
          <p:nvPr/>
        </p:nvSpPr>
        <p:spPr bwMode="auto">
          <a:xfrm>
            <a:off x="3443288" y="3435350"/>
            <a:ext cx="82550" cy="109538"/>
          </a:xfrm>
          <a:custGeom>
            <a:avLst/>
            <a:gdLst>
              <a:gd name="T0" fmla="*/ 8 w 12"/>
              <a:gd name="T1" fmla="*/ 14 h 16"/>
              <a:gd name="T2" fmla="*/ 7 w 12"/>
              <a:gd name="T3" fmla="*/ 12 h 16"/>
              <a:gd name="T4" fmla="*/ 7 w 12"/>
              <a:gd name="T5" fmla="*/ 12 h 16"/>
              <a:gd name="T6" fmla="*/ 7 w 12"/>
              <a:gd name="T7" fmla="*/ 12 h 16"/>
              <a:gd name="T8" fmla="*/ 4 w 12"/>
              <a:gd name="T9" fmla="*/ 6 h 16"/>
              <a:gd name="T10" fmla="*/ 2 w 12"/>
              <a:gd name="T11" fmla="*/ 6 h 16"/>
              <a:gd name="T12" fmla="*/ 4 w 12"/>
              <a:gd name="T13" fmla="*/ 7 h 16"/>
              <a:gd name="T14" fmla="*/ 4 w 12"/>
              <a:gd name="T15" fmla="*/ 6 h 16"/>
              <a:gd name="T16" fmla="*/ 3 w 12"/>
              <a:gd name="T17" fmla="*/ 5 h 16"/>
              <a:gd name="T18" fmla="*/ 1 w 12"/>
              <a:gd name="T19" fmla="*/ 5 h 16"/>
              <a:gd name="T20" fmla="*/ 4 w 12"/>
              <a:gd name="T21" fmla="*/ 11 h 16"/>
              <a:gd name="T22" fmla="*/ 6 w 12"/>
              <a:gd name="T23" fmla="*/ 13 h 16"/>
              <a:gd name="T24" fmla="*/ 8 w 12"/>
              <a:gd name="T25" fmla="*/ 14 h 16"/>
              <a:gd name="T26" fmla="*/ 9 w 12"/>
              <a:gd name="T27" fmla="*/ 14 h 16"/>
              <a:gd name="T28" fmla="*/ 8 w 12"/>
              <a:gd name="T29" fmla="*/ 12 h 16"/>
              <a:gd name="T30" fmla="*/ 7 w 12"/>
              <a:gd name="T31" fmla="*/ 11 h 16"/>
              <a:gd name="T32" fmla="*/ 6 w 12"/>
              <a:gd name="T33" fmla="*/ 13 h 16"/>
              <a:gd name="T34" fmla="*/ 8 w 12"/>
              <a:gd name="T35" fmla="*/ 14 h 16"/>
              <a:gd name="T36" fmla="*/ 7 w 12"/>
              <a:gd name="T37" fmla="*/ 12 h 16"/>
              <a:gd name="T38" fmla="*/ 8 w 12"/>
              <a:gd name="T39" fmla="*/ 14 h 16"/>
              <a:gd name="T40" fmla="*/ 9 w 12"/>
              <a:gd name="T41" fmla="*/ 15 h 16"/>
              <a:gd name="T42" fmla="*/ 10 w 12"/>
              <a:gd name="T43" fmla="*/ 13 h 16"/>
              <a:gd name="T44" fmla="*/ 12 w 12"/>
              <a:gd name="T45" fmla="*/ 10 h 16"/>
              <a:gd name="T46" fmla="*/ 8 w 12"/>
              <a:gd name="T47" fmla="*/ 10 h 16"/>
              <a:gd name="T48" fmla="*/ 8 w 12"/>
              <a:gd name="T49" fmla="*/ 10 h 16"/>
              <a:gd name="T50" fmla="*/ 8 w 12"/>
              <a:gd name="T51" fmla="*/ 10 h 16"/>
              <a:gd name="T52" fmla="*/ 5 w 12"/>
              <a:gd name="T53" fmla="*/ 4 h 16"/>
              <a:gd name="T54" fmla="*/ 3 w 12"/>
              <a:gd name="T55" fmla="*/ 0 h 16"/>
              <a:gd name="T56" fmla="*/ 0 w 12"/>
              <a:gd name="T57" fmla="*/ 6 h 16"/>
              <a:gd name="T58" fmla="*/ 0 w 12"/>
              <a:gd name="T59" fmla="*/ 7 h 16"/>
              <a:gd name="T60" fmla="*/ 3 w 12"/>
              <a:gd name="T61" fmla="*/ 13 h 16"/>
              <a:gd name="T62" fmla="*/ 5 w 12"/>
              <a:gd name="T63" fmla="*/ 15 h 16"/>
              <a:gd name="T64" fmla="*/ 7 w 12"/>
              <a:gd name="T65" fmla="*/ 16 h 16"/>
              <a:gd name="T66" fmla="*/ 8 w 12"/>
              <a:gd name="T67" fmla="*/ 16 h 16"/>
              <a:gd name="T68" fmla="*/ 9 w 12"/>
              <a:gd name="T69" fmla="*/ 16 h 16"/>
              <a:gd name="T70" fmla="*/ 9 w 12"/>
              <a:gd name="T71" fmla="*/ 15 h 16"/>
              <a:gd name="T72" fmla="*/ 8 w 12"/>
              <a:gd name="T7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" h="16">
                <a:moveTo>
                  <a:pt x="8" y="14"/>
                </a:move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1"/>
                  <a:pt x="5" y="9"/>
                  <a:pt x="4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8"/>
                  <a:pt x="2" y="10"/>
                  <a:pt x="4" y="11"/>
                </a:cubicBezTo>
                <a:cubicBezTo>
                  <a:pt x="4" y="12"/>
                  <a:pt x="5" y="13"/>
                  <a:pt x="6" y="13"/>
                </a:cubicBezTo>
                <a:cubicBezTo>
                  <a:pt x="6" y="14"/>
                  <a:pt x="7" y="14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6" y="7"/>
                  <a:pt x="5" y="4"/>
                </a:cubicBezTo>
                <a:cubicBezTo>
                  <a:pt x="3" y="0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2" y="11"/>
                  <a:pt x="3" y="13"/>
                </a:cubicBezTo>
                <a:cubicBezTo>
                  <a:pt x="3" y="14"/>
                  <a:pt x="4" y="14"/>
                  <a:pt x="5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5"/>
                  <a:pt x="9" y="15"/>
                  <a:pt x="9" y="15"/>
                </a:cubicBezTo>
                <a:lnTo>
                  <a:pt x="8" y="14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333">
            <a:extLst>
              <a:ext uri="{FF2B5EF4-FFF2-40B4-BE49-F238E27FC236}">
                <a16:creationId xmlns:a16="http://schemas.microsoft.com/office/drawing/2014/main" id="{D45EEA95-1E91-4F17-8EFE-9E5809612DDF}"/>
              </a:ext>
            </a:extLst>
          </p:cNvPr>
          <p:cNvSpPr>
            <a:spLocks/>
          </p:cNvSpPr>
          <p:nvPr/>
        </p:nvSpPr>
        <p:spPr bwMode="auto">
          <a:xfrm>
            <a:off x="3470275" y="3497263"/>
            <a:ext cx="20638" cy="88900"/>
          </a:xfrm>
          <a:custGeom>
            <a:avLst/>
            <a:gdLst>
              <a:gd name="T0" fmla="*/ 2 w 3"/>
              <a:gd name="T1" fmla="*/ 13 h 13"/>
              <a:gd name="T2" fmla="*/ 1 w 3"/>
              <a:gd name="T3" fmla="*/ 0 h 13"/>
              <a:gd name="T4" fmla="*/ 2 w 3"/>
              <a:gd name="T5" fmla="*/ 0 h 13"/>
              <a:gd name="T6" fmla="*/ 3 w 3"/>
              <a:gd name="T7" fmla="*/ 13 h 13"/>
              <a:gd name="T8" fmla="*/ 2 w 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3">
                <a:moveTo>
                  <a:pt x="2" y="13"/>
                </a:moveTo>
                <a:cubicBezTo>
                  <a:pt x="0" y="10"/>
                  <a:pt x="0" y="5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5"/>
                  <a:pt x="1" y="10"/>
                  <a:pt x="3" y="13"/>
                </a:cubicBezTo>
                <a:lnTo>
                  <a:pt x="2" y="1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334">
            <a:extLst>
              <a:ext uri="{FF2B5EF4-FFF2-40B4-BE49-F238E27FC236}">
                <a16:creationId xmlns:a16="http://schemas.microsoft.com/office/drawing/2014/main" id="{58CA704D-A605-4F35-9738-1D8A4972769A}"/>
              </a:ext>
            </a:extLst>
          </p:cNvPr>
          <p:cNvSpPr>
            <a:spLocks/>
          </p:cNvSpPr>
          <p:nvPr/>
        </p:nvSpPr>
        <p:spPr bwMode="auto">
          <a:xfrm>
            <a:off x="3455988" y="3482975"/>
            <a:ext cx="61913" cy="117475"/>
          </a:xfrm>
          <a:custGeom>
            <a:avLst/>
            <a:gdLst>
              <a:gd name="T0" fmla="*/ 4 w 9"/>
              <a:gd name="T1" fmla="*/ 15 h 17"/>
              <a:gd name="T2" fmla="*/ 5 w 9"/>
              <a:gd name="T3" fmla="*/ 14 h 17"/>
              <a:gd name="T4" fmla="*/ 4 w 9"/>
              <a:gd name="T5" fmla="*/ 7 h 17"/>
              <a:gd name="T6" fmla="*/ 4 w 9"/>
              <a:gd name="T7" fmla="*/ 3 h 17"/>
              <a:gd name="T8" fmla="*/ 3 w 9"/>
              <a:gd name="T9" fmla="*/ 2 h 17"/>
              <a:gd name="T10" fmla="*/ 2 w 9"/>
              <a:gd name="T11" fmla="*/ 4 h 17"/>
              <a:gd name="T12" fmla="*/ 4 w 9"/>
              <a:gd name="T13" fmla="*/ 4 h 17"/>
              <a:gd name="T14" fmla="*/ 4 w 9"/>
              <a:gd name="T15" fmla="*/ 2 h 17"/>
              <a:gd name="T16" fmla="*/ 2 w 9"/>
              <a:gd name="T17" fmla="*/ 2 h 17"/>
              <a:gd name="T18" fmla="*/ 1 w 9"/>
              <a:gd name="T19" fmla="*/ 7 h 17"/>
              <a:gd name="T20" fmla="*/ 3 w 9"/>
              <a:gd name="T21" fmla="*/ 16 h 17"/>
              <a:gd name="T22" fmla="*/ 5 w 9"/>
              <a:gd name="T23" fmla="*/ 15 h 17"/>
              <a:gd name="T24" fmla="*/ 5 w 9"/>
              <a:gd name="T25" fmla="*/ 13 h 17"/>
              <a:gd name="T26" fmla="*/ 4 w 9"/>
              <a:gd name="T27" fmla="*/ 13 h 17"/>
              <a:gd name="T28" fmla="*/ 4 w 9"/>
              <a:gd name="T29" fmla="*/ 15 h 17"/>
              <a:gd name="T30" fmla="*/ 5 w 9"/>
              <a:gd name="T31" fmla="*/ 14 h 17"/>
              <a:gd name="T32" fmla="*/ 4 w 9"/>
              <a:gd name="T33" fmla="*/ 15 h 17"/>
              <a:gd name="T34" fmla="*/ 4 w 9"/>
              <a:gd name="T35" fmla="*/ 17 h 17"/>
              <a:gd name="T36" fmla="*/ 5 w 9"/>
              <a:gd name="T37" fmla="*/ 17 h 17"/>
              <a:gd name="T38" fmla="*/ 9 w 9"/>
              <a:gd name="T39" fmla="*/ 17 h 17"/>
              <a:gd name="T40" fmla="*/ 7 w 9"/>
              <a:gd name="T41" fmla="*/ 14 h 17"/>
              <a:gd name="T42" fmla="*/ 5 w 9"/>
              <a:gd name="T43" fmla="*/ 7 h 17"/>
              <a:gd name="T44" fmla="*/ 6 w 9"/>
              <a:gd name="T45" fmla="*/ 3 h 17"/>
              <a:gd name="T46" fmla="*/ 6 w 9"/>
              <a:gd name="T47" fmla="*/ 1 h 17"/>
              <a:gd name="T48" fmla="*/ 3 w 9"/>
              <a:gd name="T49" fmla="*/ 0 h 17"/>
              <a:gd name="T50" fmla="*/ 1 w 9"/>
              <a:gd name="T51" fmla="*/ 0 h 17"/>
              <a:gd name="T52" fmla="*/ 1 w 9"/>
              <a:gd name="T53" fmla="*/ 2 h 17"/>
              <a:gd name="T54" fmla="*/ 0 w 9"/>
              <a:gd name="T55" fmla="*/ 7 h 17"/>
              <a:gd name="T56" fmla="*/ 2 w 9"/>
              <a:gd name="T57" fmla="*/ 16 h 17"/>
              <a:gd name="T58" fmla="*/ 3 w 9"/>
              <a:gd name="T59" fmla="*/ 17 h 17"/>
              <a:gd name="T60" fmla="*/ 4 w 9"/>
              <a:gd name="T61" fmla="*/ 17 h 17"/>
              <a:gd name="T62" fmla="*/ 4 w 9"/>
              <a:gd name="T63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" h="17">
                <a:moveTo>
                  <a:pt x="4" y="15"/>
                </a:moveTo>
                <a:cubicBezTo>
                  <a:pt x="5" y="14"/>
                  <a:pt x="5" y="14"/>
                  <a:pt x="5" y="14"/>
                </a:cubicBezTo>
                <a:cubicBezTo>
                  <a:pt x="5" y="13"/>
                  <a:pt x="4" y="10"/>
                  <a:pt x="4" y="7"/>
                </a:cubicBezTo>
                <a:cubicBezTo>
                  <a:pt x="4" y="6"/>
                  <a:pt x="4" y="4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1" y="6"/>
                  <a:pt x="1" y="7"/>
                </a:cubicBezTo>
                <a:cubicBezTo>
                  <a:pt x="1" y="11"/>
                  <a:pt x="2" y="14"/>
                  <a:pt x="3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5" y="10"/>
                  <a:pt x="5" y="7"/>
                </a:cubicBezTo>
                <a:cubicBezTo>
                  <a:pt x="5" y="6"/>
                  <a:pt x="5" y="4"/>
                  <a:pt x="6" y="3"/>
                </a:cubicBezTo>
                <a:cubicBezTo>
                  <a:pt x="6" y="1"/>
                  <a:pt x="6" y="1"/>
                  <a:pt x="6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4"/>
                  <a:pt x="0" y="6"/>
                  <a:pt x="0" y="7"/>
                </a:cubicBezTo>
                <a:cubicBezTo>
                  <a:pt x="0" y="11"/>
                  <a:pt x="1" y="14"/>
                  <a:pt x="2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lnTo>
                  <a:pt x="4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335">
            <a:extLst>
              <a:ext uri="{FF2B5EF4-FFF2-40B4-BE49-F238E27FC236}">
                <a16:creationId xmlns:a16="http://schemas.microsoft.com/office/drawing/2014/main" id="{0FDC8311-87FF-4E1F-80D8-006F0CE74835}"/>
              </a:ext>
            </a:extLst>
          </p:cNvPr>
          <p:cNvSpPr>
            <a:spLocks/>
          </p:cNvSpPr>
          <p:nvPr/>
        </p:nvSpPr>
        <p:spPr bwMode="auto">
          <a:xfrm>
            <a:off x="3414713" y="3435350"/>
            <a:ext cx="69850" cy="157163"/>
          </a:xfrm>
          <a:custGeom>
            <a:avLst/>
            <a:gdLst>
              <a:gd name="T0" fmla="*/ 7 w 10"/>
              <a:gd name="T1" fmla="*/ 23 h 23"/>
              <a:gd name="T2" fmla="*/ 0 w 10"/>
              <a:gd name="T3" fmla="*/ 1 h 23"/>
              <a:gd name="T4" fmla="*/ 2 w 10"/>
              <a:gd name="T5" fmla="*/ 0 h 23"/>
              <a:gd name="T6" fmla="*/ 10 w 10"/>
              <a:gd name="T7" fmla="*/ 22 h 23"/>
              <a:gd name="T8" fmla="*/ 7 w 10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3">
                <a:moveTo>
                  <a:pt x="7" y="23"/>
                </a:moveTo>
                <a:cubicBezTo>
                  <a:pt x="4" y="21"/>
                  <a:pt x="1" y="12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11"/>
                  <a:pt x="6" y="19"/>
                  <a:pt x="10" y="22"/>
                </a:cubicBezTo>
                <a:lnTo>
                  <a:pt x="7" y="2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336">
            <a:extLst>
              <a:ext uri="{FF2B5EF4-FFF2-40B4-BE49-F238E27FC236}">
                <a16:creationId xmlns:a16="http://schemas.microsoft.com/office/drawing/2014/main" id="{8852CAF5-E2B4-4207-829E-1A49297DE2BB}"/>
              </a:ext>
            </a:extLst>
          </p:cNvPr>
          <p:cNvSpPr>
            <a:spLocks/>
          </p:cNvSpPr>
          <p:nvPr/>
        </p:nvSpPr>
        <p:spPr bwMode="auto">
          <a:xfrm>
            <a:off x="3402013" y="3406775"/>
            <a:ext cx="103188" cy="206375"/>
          </a:xfrm>
          <a:custGeom>
            <a:avLst/>
            <a:gdLst>
              <a:gd name="T0" fmla="*/ 9 w 15"/>
              <a:gd name="T1" fmla="*/ 27 h 30"/>
              <a:gd name="T2" fmla="*/ 11 w 15"/>
              <a:gd name="T3" fmla="*/ 26 h 30"/>
              <a:gd name="T4" fmla="*/ 6 w 15"/>
              <a:gd name="T5" fmla="*/ 19 h 30"/>
              <a:gd name="T6" fmla="*/ 4 w 15"/>
              <a:gd name="T7" fmla="*/ 5 h 30"/>
              <a:gd name="T8" fmla="*/ 2 w 15"/>
              <a:gd name="T9" fmla="*/ 5 h 30"/>
              <a:gd name="T10" fmla="*/ 3 w 15"/>
              <a:gd name="T11" fmla="*/ 7 h 30"/>
              <a:gd name="T12" fmla="*/ 6 w 15"/>
              <a:gd name="T13" fmla="*/ 6 h 30"/>
              <a:gd name="T14" fmla="*/ 4 w 15"/>
              <a:gd name="T15" fmla="*/ 4 h 30"/>
              <a:gd name="T16" fmla="*/ 2 w 15"/>
              <a:gd name="T17" fmla="*/ 4 h 30"/>
              <a:gd name="T18" fmla="*/ 5 w 15"/>
              <a:gd name="T19" fmla="*/ 18 h 30"/>
              <a:gd name="T20" fmla="*/ 11 w 15"/>
              <a:gd name="T21" fmla="*/ 27 h 30"/>
              <a:gd name="T22" fmla="*/ 12 w 15"/>
              <a:gd name="T23" fmla="*/ 26 h 30"/>
              <a:gd name="T24" fmla="*/ 11 w 15"/>
              <a:gd name="T25" fmla="*/ 24 h 30"/>
              <a:gd name="T26" fmla="*/ 8 w 15"/>
              <a:gd name="T27" fmla="*/ 26 h 30"/>
              <a:gd name="T28" fmla="*/ 9 w 15"/>
              <a:gd name="T29" fmla="*/ 27 h 30"/>
              <a:gd name="T30" fmla="*/ 11 w 15"/>
              <a:gd name="T31" fmla="*/ 26 h 30"/>
              <a:gd name="T32" fmla="*/ 9 w 15"/>
              <a:gd name="T33" fmla="*/ 27 h 30"/>
              <a:gd name="T34" fmla="*/ 11 w 15"/>
              <a:gd name="T35" fmla="*/ 29 h 30"/>
              <a:gd name="T36" fmla="*/ 13 w 15"/>
              <a:gd name="T37" fmla="*/ 28 h 30"/>
              <a:gd name="T38" fmla="*/ 15 w 15"/>
              <a:gd name="T39" fmla="*/ 26 h 30"/>
              <a:gd name="T40" fmla="*/ 13 w 15"/>
              <a:gd name="T41" fmla="*/ 24 h 30"/>
              <a:gd name="T42" fmla="*/ 9 w 15"/>
              <a:gd name="T43" fmla="*/ 17 h 30"/>
              <a:gd name="T44" fmla="*/ 6 w 15"/>
              <a:gd name="T45" fmla="*/ 4 h 30"/>
              <a:gd name="T46" fmla="*/ 6 w 15"/>
              <a:gd name="T47" fmla="*/ 0 h 30"/>
              <a:gd name="T48" fmla="*/ 0 w 15"/>
              <a:gd name="T49" fmla="*/ 4 h 30"/>
              <a:gd name="T50" fmla="*/ 0 w 15"/>
              <a:gd name="T51" fmla="*/ 5 h 30"/>
              <a:gd name="T52" fmla="*/ 3 w 15"/>
              <a:gd name="T53" fmla="*/ 20 h 30"/>
              <a:gd name="T54" fmla="*/ 8 w 15"/>
              <a:gd name="T55" fmla="*/ 29 h 30"/>
              <a:gd name="T56" fmla="*/ 9 w 15"/>
              <a:gd name="T57" fmla="*/ 30 h 30"/>
              <a:gd name="T58" fmla="*/ 11 w 15"/>
              <a:gd name="T59" fmla="*/ 29 h 30"/>
              <a:gd name="T60" fmla="*/ 9 w 15"/>
              <a:gd name="T61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" h="30">
                <a:moveTo>
                  <a:pt x="9" y="27"/>
                </a:moveTo>
                <a:cubicBezTo>
                  <a:pt x="11" y="26"/>
                  <a:pt x="11" y="26"/>
                  <a:pt x="11" y="26"/>
                </a:cubicBezTo>
                <a:cubicBezTo>
                  <a:pt x="9" y="25"/>
                  <a:pt x="8" y="22"/>
                  <a:pt x="6" y="19"/>
                </a:cubicBezTo>
                <a:cubicBezTo>
                  <a:pt x="5" y="15"/>
                  <a:pt x="4" y="10"/>
                  <a:pt x="4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7"/>
                  <a:pt x="3" y="7"/>
                  <a:pt x="3" y="7"/>
                </a:cubicBezTo>
                <a:cubicBezTo>
                  <a:pt x="6" y="6"/>
                  <a:pt x="6" y="6"/>
                  <a:pt x="6" y="6"/>
                </a:cubicBezTo>
                <a:cubicBezTo>
                  <a:pt x="4" y="4"/>
                  <a:pt x="4" y="4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9"/>
                  <a:pt x="4" y="14"/>
                  <a:pt x="5" y="18"/>
                </a:cubicBezTo>
                <a:cubicBezTo>
                  <a:pt x="6" y="23"/>
                  <a:pt x="8" y="26"/>
                  <a:pt x="11" y="27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1" y="26"/>
                  <a:pt x="11" y="26"/>
                  <a:pt x="11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1" y="29"/>
                  <a:pt x="11" y="29"/>
                  <a:pt x="11" y="29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6"/>
                  <a:pt x="15" y="26"/>
                  <a:pt x="15" y="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0" y="21"/>
                  <a:pt x="9" y="17"/>
                </a:cubicBezTo>
                <a:cubicBezTo>
                  <a:pt x="8" y="14"/>
                  <a:pt x="7" y="9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11"/>
                  <a:pt x="1" y="16"/>
                  <a:pt x="3" y="20"/>
                </a:cubicBezTo>
                <a:cubicBezTo>
                  <a:pt x="4" y="24"/>
                  <a:pt x="6" y="27"/>
                  <a:pt x="8" y="29"/>
                </a:cubicBezTo>
                <a:cubicBezTo>
                  <a:pt x="9" y="30"/>
                  <a:pt x="9" y="30"/>
                  <a:pt x="9" y="30"/>
                </a:cubicBezTo>
                <a:cubicBezTo>
                  <a:pt x="11" y="29"/>
                  <a:pt x="11" y="29"/>
                  <a:pt x="11" y="29"/>
                </a:cubicBezTo>
                <a:lnTo>
                  <a:pt x="9" y="2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337">
            <a:extLst>
              <a:ext uri="{FF2B5EF4-FFF2-40B4-BE49-F238E27FC236}">
                <a16:creationId xmlns:a16="http://schemas.microsoft.com/office/drawing/2014/main" id="{E2DD959D-CF5F-44EE-B3DC-DB44E815B180}"/>
              </a:ext>
            </a:extLst>
          </p:cNvPr>
          <p:cNvSpPr>
            <a:spLocks/>
          </p:cNvSpPr>
          <p:nvPr/>
        </p:nvSpPr>
        <p:spPr bwMode="auto">
          <a:xfrm>
            <a:off x="3649663" y="2754313"/>
            <a:ext cx="53975" cy="47625"/>
          </a:xfrm>
          <a:custGeom>
            <a:avLst/>
            <a:gdLst>
              <a:gd name="T0" fmla="*/ 0 w 8"/>
              <a:gd name="T1" fmla="*/ 6 h 7"/>
              <a:gd name="T2" fmla="*/ 7 w 8"/>
              <a:gd name="T3" fmla="*/ 0 h 7"/>
              <a:gd name="T4" fmla="*/ 8 w 8"/>
              <a:gd name="T5" fmla="*/ 0 h 7"/>
              <a:gd name="T6" fmla="*/ 1 w 8"/>
              <a:gd name="T7" fmla="*/ 7 h 7"/>
              <a:gd name="T8" fmla="*/ 0 w 8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0" y="6"/>
                </a:moveTo>
                <a:cubicBezTo>
                  <a:pt x="0" y="4"/>
                  <a:pt x="3" y="1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2"/>
                  <a:pt x="1" y="5"/>
                  <a:pt x="1" y="7"/>
                </a:cubicBez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338">
            <a:extLst>
              <a:ext uri="{FF2B5EF4-FFF2-40B4-BE49-F238E27FC236}">
                <a16:creationId xmlns:a16="http://schemas.microsoft.com/office/drawing/2014/main" id="{EF93F6B5-49E6-4CF6-A7BE-CA25560854FC}"/>
              </a:ext>
            </a:extLst>
          </p:cNvPr>
          <p:cNvSpPr>
            <a:spLocks/>
          </p:cNvSpPr>
          <p:nvPr/>
        </p:nvSpPr>
        <p:spPr bwMode="auto">
          <a:xfrm>
            <a:off x="3635375" y="2733675"/>
            <a:ext cx="96838" cy="96838"/>
          </a:xfrm>
          <a:custGeom>
            <a:avLst/>
            <a:gdLst>
              <a:gd name="T0" fmla="*/ 2 w 14"/>
              <a:gd name="T1" fmla="*/ 9 h 14"/>
              <a:gd name="T2" fmla="*/ 4 w 14"/>
              <a:gd name="T3" fmla="*/ 9 h 14"/>
              <a:gd name="T4" fmla="*/ 5 w 14"/>
              <a:gd name="T5" fmla="*/ 7 h 14"/>
              <a:gd name="T6" fmla="*/ 10 w 14"/>
              <a:gd name="T7" fmla="*/ 4 h 14"/>
              <a:gd name="T8" fmla="*/ 9 w 14"/>
              <a:gd name="T9" fmla="*/ 3 h 14"/>
              <a:gd name="T10" fmla="*/ 8 w 14"/>
              <a:gd name="T11" fmla="*/ 4 h 14"/>
              <a:gd name="T12" fmla="*/ 8 w 14"/>
              <a:gd name="T13" fmla="*/ 5 h 14"/>
              <a:gd name="T14" fmla="*/ 10 w 14"/>
              <a:gd name="T15" fmla="*/ 3 h 14"/>
              <a:gd name="T16" fmla="*/ 9 w 14"/>
              <a:gd name="T17" fmla="*/ 2 h 14"/>
              <a:gd name="T18" fmla="*/ 4 w 14"/>
              <a:gd name="T19" fmla="*/ 5 h 14"/>
              <a:gd name="T20" fmla="*/ 1 w 14"/>
              <a:gd name="T21" fmla="*/ 9 h 14"/>
              <a:gd name="T22" fmla="*/ 3 w 14"/>
              <a:gd name="T23" fmla="*/ 10 h 14"/>
              <a:gd name="T24" fmla="*/ 4 w 14"/>
              <a:gd name="T25" fmla="*/ 8 h 14"/>
              <a:gd name="T26" fmla="*/ 3 w 14"/>
              <a:gd name="T27" fmla="*/ 7 h 14"/>
              <a:gd name="T28" fmla="*/ 2 w 14"/>
              <a:gd name="T29" fmla="*/ 9 h 14"/>
              <a:gd name="T30" fmla="*/ 4 w 14"/>
              <a:gd name="T31" fmla="*/ 9 h 14"/>
              <a:gd name="T32" fmla="*/ 2 w 14"/>
              <a:gd name="T33" fmla="*/ 9 h 14"/>
              <a:gd name="T34" fmla="*/ 0 w 14"/>
              <a:gd name="T35" fmla="*/ 10 h 14"/>
              <a:gd name="T36" fmla="*/ 1 w 14"/>
              <a:gd name="T37" fmla="*/ 11 h 14"/>
              <a:gd name="T38" fmla="*/ 4 w 14"/>
              <a:gd name="T39" fmla="*/ 14 h 14"/>
              <a:gd name="T40" fmla="*/ 5 w 14"/>
              <a:gd name="T41" fmla="*/ 10 h 14"/>
              <a:gd name="T42" fmla="*/ 6 w 14"/>
              <a:gd name="T43" fmla="*/ 8 h 14"/>
              <a:gd name="T44" fmla="*/ 11 w 14"/>
              <a:gd name="T45" fmla="*/ 5 h 14"/>
              <a:gd name="T46" fmla="*/ 14 w 14"/>
              <a:gd name="T47" fmla="*/ 4 h 14"/>
              <a:gd name="T48" fmla="*/ 9 w 14"/>
              <a:gd name="T49" fmla="*/ 0 h 14"/>
              <a:gd name="T50" fmla="*/ 8 w 14"/>
              <a:gd name="T51" fmla="*/ 1 h 14"/>
              <a:gd name="T52" fmla="*/ 3 w 14"/>
              <a:gd name="T53" fmla="*/ 4 h 14"/>
              <a:gd name="T54" fmla="*/ 0 w 14"/>
              <a:gd name="T55" fmla="*/ 9 h 14"/>
              <a:gd name="T56" fmla="*/ 0 w 14"/>
              <a:gd name="T57" fmla="*/ 10 h 14"/>
              <a:gd name="T58" fmla="*/ 0 w 14"/>
              <a:gd name="T59" fmla="*/ 10 h 14"/>
              <a:gd name="T60" fmla="*/ 2 w 14"/>
              <a:gd name="T61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" h="14">
                <a:moveTo>
                  <a:pt x="2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8"/>
                  <a:pt x="5" y="7"/>
                </a:cubicBezTo>
                <a:cubicBezTo>
                  <a:pt x="6" y="6"/>
                  <a:pt x="8" y="5"/>
                  <a:pt x="10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2"/>
                  <a:pt x="9" y="2"/>
                  <a:pt x="9" y="2"/>
                </a:cubicBezTo>
                <a:cubicBezTo>
                  <a:pt x="7" y="2"/>
                  <a:pt x="5" y="4"/>
                  <a:pt x="4" y="5"/>
                </a:cubicBezTo>
                <a:cubicBezTo>
                  <a:pt x="2" y="6"/>
                  <a:pt x="1" y="8"/>
                  <a:pt x="1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8"/>
                  <a:pt x="4" y="8"/>
                  <a:pt x="4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9"/>
                  <a:pt x="2" y="9"/>
                  <a:pt x="2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6" y="8"/>
                </a:cubicBezTo>
                <a:cubicBezTo>
                  <a:pt x="7" y="7"/>
                  <a:pt x="9" y="6"/>
                  <a:pt x="11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8" y="1"/>
                  <a:pt x="8" y="1"/>
                </a:cubicBezTo>
                <a:cubicBezTo>
                  <a:pt x="6" y="2"/>
                  <a:pt x="4" y="3"/>
                  <a:pt x="3" y="4"/>
                </a:cubicBezTo>
                <a:cubicBezTo>
                  <a:pt x="1" y="5"/>
                  <a:pt x="0" y="7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lnTo>
                  <a:pt x="2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339">
            <a:extLst>
              <a:ext uri="{FF2B5EF4-FFF2-40B4-BE49-F238E27FC236}">
                <a16:creationId xmlns:a16="http://schemas.microsoft.com/office/drawing/2014/main" id="{5EC60432-4663-4339-8074-A42C0FF5D469}"/>
              </a:ext>
            </a:extLst>
          </p:cNvPr>
          <p:cNvSpPr>
            <a:spLocks/>
          </p:cNvSpPr>
          <p:nvPr/>
        </p:nvSpPr>
        <p:spPr bwMode="auto">
          <a:xfrm>
            <a:off x="3711575" y="2760663"/>
            <a:ext cx="41275" cy="55563"/>
          </a:xfrm>
          <a:custGeom>
            <a:avLst/>
            <a:gdLst>
              <a:gd name="T0" fmla="*/ 1 w 6"/>
              <a:gd name="T1" fmla="*/ 7 h 8"/>
              <a:gd name="T2" fmla="*/ 5 w 6"/>
              <a:gd name="T3" fmla="*/ 0 h 8"/>
              <a:gd name="T4" fmla="*/ 6 w 6"/>
              <a:gd name="T5" fmla="*/ 0 h 8"/>
              <a:gd name="T6" fmla="*/ 2 w 6"/>
              <a:gd name="T7" fmla="*/ 8 h 8"/>
              <a:gd name="T8" fmla="*/ 1 w 6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7"/>
                </a:moveTo>
                <a:cubicBezTo>
                  <a:pt x="0" y="5"/>
                  <a:pt x="1" y="2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3"/>
                  <a:pt x="1" y="6"/>
                  <a:pt x="2" y="8"/>
                </a:cubicBezTo>
                <a:lnTo>
                  <a:pt x="1" y="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340">
            <a:extLst>
              <a:ext uri="{FF2B5EF4-FFF2-40B4-BE49-F238E27FC236}">
                <a16:creationId xmlns:a16="http://schemas.microsoft.com/office/drawing/2014/main" id="{02EEEB6E-7169-45B7-ADE6-CFF1AE85ECF8}"/>
              </a:ext>
            </a:extLst>
          </p:cNvPr>
          <p:cNvSpPr>
            <a:spLocks/>
          </p:cNvSpPr>
          <p:nvPr/>
        </p:nvSpPr>
        <p:spPr bwMode="auto">
          <a:xfrm>
            <a:off x="3697288" y="2747963"/>
            <a:ext cx="82550" cy="88900"/>
          </a:xfrm>
          <a:custGeom>
            <a:avLst/>
            <a:gdLst>
              <a:gd name="T0" fmla="*/ 3 w 12"/>
              <a:gd name="T1" fmla="*/ 9 h 13"/>
              <a:gd name="T2" fmla="*/ 5 w 12"/>
              <a:gd name="T3" fmla="*/ 8 h 13"/>
              <a:gd name="T4" fmla="*/ 4 w 12"/>
              <a:gd name="T5" fmla="*/ 8 h 13"/>
              <a:gd name="T6" fmla="*/ 5 w 12"/>
              <a:gd name="T7" fmla="*/ 6 h 13"/>
              <a:gd name="T8" fmla="*/ 8 w 12"/>
              <a:gd name="T9" fmla="*/ 4 h 13"/>
              <a:gd name="T10" fmla="*/ 7 w 12"/>
              <a:gd name="T11" fmla="*/ 2 h 13"/>
              <a:gd name="T12" fmla="*/ 6 w 12"/>
              <a:gd name="T13" fmla="*/ 4 h 13"/>
              <a:gd name="T14" fmla="*/ 7 w 12"/>
              <a:gd name="T15" fmla="*/ 4 h 13"/>
              <a:gd name="T16" fmla="*/ 8 w 12"/>
              <a:gd name="T17" fmla="*/ 2 h 13"/>
              <a:gd name="T18" fmla="*/ 7 w 12"/>
              <a:gd name="T19" fmla="*/ 1 h 13"/>
              <a:gd name="T20" fmla="*/ 3 w 12"/>
              <a:gd name="T21" fmla="*/ 4 h 13"/>
              <a:gd name="T22" fmla="*/ 2 w 12"/>
              <a:gd name="T23" fmla="*/ 9 h 13"/>
              <a:gd name="T24" fmla="*/ 2 w 12"/>
              <a:gd name="T25" fmla="*/ 10 h 13"/>
              <a:gd name="T26" fmla="*/ 4 w 12"/>
              <a:gd name="T27" fmla="*/ 10 h 13"/>
              <a:gd name="T28" fmla="*/ 5 w 12"/>
              <a:gd name="T29" fmla="*/ 8 h 13"/>
              <a:gd name="T30" fmla="*/ 3 w 12"/>
              <a:gd name="T31" fmla="*/ 7 h 13"/>
              <a:gd name="T32" fmla="*/ 3 w 12"/>
              <a:gd name="T33" fmla="*/ 9 h 13"/>
              <a:gd name="T34" fmla="*/ 5 w 12"/>
              <a:gd name="T35" fmla="*/ 8 h 13"/>
              <a:gd name="T36" fmla="*/ 3 w 12"/>
              <a:gd name="T37" fmla="*/ 9 h 13"/>
              <a:gd name="T38" fmla="*/ 2 w 12"/>
              <a:gd name="T39" fmla="*/ 11 h 13"/>
              <a:gd name="T40" fmla="*/ 4 w 12"/>
              <a:gd name="T41" fmla="*/ 12 h 13"/>
              <a:gd name="T42" fmla="*/ 8 w 12"/>
              <a:gd name="T43" fmla="*/ 13 h 13"/>
              <a:gd name="T44" fmla="*/ 6 w 12"/>
              <a:gd name="T45" fmla="*/ 9 h 13"/>
              <a:gd name="T46" fmla="*/ 6 w 12"/>
              <a:gd name="T47" fmla="*/ 9 h 13"/>
              <a:gd name="T48" fmla="*/ 7 w 12"/>
              <a:gd name="T49" fmla="*/ 7 h 13"/>
              <a:gd name="T50" fmla="*/ 9 w 12"/>
              <a:gd name="T51" fmla="*/ 4 h 13"/>
              <a:gd name="T52" fmla="*/ 12 w 12"/>
              <a:gd name="T53" fmla="*/ 2 h 13"/>
              <a:gd name="T54" fmla="*/ 6 w 12"/>
              <a:gd name="T55" fmla="*/ 0 h 13"/>
              <a:gd name="T56" fmla="*/ 5 w 12"/>
              <a:gd name="T57" fmla="*/ 0 h 13"/>
              <a:gd name="T58" fmla="*/ 2 w 12"/>
              <a:gd name="T59" fmla="*/ 4 h 13"/>
              <a:gd name="T60" fmla="*/ 0 w 12"/>
              <a:gd name="T61" fmla="*/ 8 h 13"/>
              <a:gd name="T62" fmla="*/ 1 w 12"/>
              <a:gd name="T63" fmla="*/ 10 h 13"/>
              <a:gd name="T64" fmla="*/ 1 w 12"/>
              <a:gd name="T65" fmla="*/ 11 h 13"/>
              <a:gd name="T66" fmla="*/ 2 w 12"/>
              <a:gd name="T67" fmla="*/ 11 h 13"/>
              <a:gd name="T68" fmla="*/ 3 w 12"/>
              <a:gd name="T69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3">
                <a:moveTo>
                  <a:pt x="3" y="9"/>
                </a:moveTo>
                <a:cubicBezTo>
                  <a:pt x="5" y="8"/>
                  <a:pt x="5" y="8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5" y="7"/>
                  <a:pt x="5" y="6"/>
                </a:cubicBezTo>
                <a:cubicBezTo>
                  <a:pt x="6" y="5"/>
                  <a:pt x="7" y="4"/>
                  <a:pt x="8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5" y="2"/>
                  <a:pt x="4" y="3"/>
                  <a:pt x="3" y="4"/>
                </a:cubicBezTo>
                <a:cubicBezTo>
                  <a:pt x="2" y="6"/>
                  <a:pt x="2" y="7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8"/>
                  <a:pt x="5" y="8"/>
                  <a:pt x="5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5" y="8"/>
                  <a:pt x="5" y="8"/>
                  <a:pt x="5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7" y="7"/>
                </a:cubicBezTo>
                <a:cubicBezTo>
                  <a:pt x="7" y="6"/>
                  <a:pt x="8" y="5"/>
                  <a:pt x="9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2"/>
                  <a:pt x="3" y="3"/>
                  <a:pt x="2" y="4"/>
                </a:cubicBezTo>
                <a:cubicBezTo>
                  <a:pt x="1" y="5"/>
                  <a:pt x="0" y="7"/>
                  <a:pt x="0" y="8"/>
                </a:cubicBezTo>
                <a:cubicBezTo>
                  <a:pt x="0" y="9"/>
                  <a:pt x="1" y="9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lnTo>
                  <a:pt x="3" y="9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341">
            <a:extLst>
              <a:ext uri="{FF2B5EF4-FFF2-40B4-BE49-F238E27FC236}">
                <a16:creationId xmlns:a16="http://schemas.microsoft.com/office/drawing/2014/main" id="{5C54914F-CC3D-45D4-BC1D-BC4CDC595A75}"/>
              </a:ext>
            </a:extLst>
          </p:cNvPr>
          <p:cNvSpPr>
            <a:spLocks/>
          </p:cNvSpPr>
          <p:nvPr/>
        </p:nvSpPr>
        <p:spPr bwMode="auto">
          <a:xfrm>
            <a:off x="3670300" y="2781300"/>
            <a:ext cx="61913" cy="41275"/>
          </a:xfrm>
          <a:custGeom>
            <a:avLst/>
            <a:gdLst>
              <a:gd name="T0" fmla="*/ 0 w 9"/>
              <a:gd name="T1" fmla="*/ 5 h 6"/>
              <a:gd name="T2" fmla="*/ 9 w 9"/>
              <a:gd name="T3" fmla="*/ 0 h 6"/>
              <a:gd name="T4" fmla="*/ 9 w 9"/>
              <a:gd name="T5" fmla="*/ 1 h 6"/>
              <a:gd name="T6" fmla="*/ 0 w 9"/>
              <a:gd name="T7" fmla="*/ 6 h 6"/>
              <a:gd name="T8" fmla="*/ 0 w 9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0" y="5"/>
                </a:moveTo>
                <a:cubicBezTo>
                  <a:pt x="1" y="2"/>
                  <a:pt x="5" y="1"/>
                  <a:pt x="9" y="0"/>
                </a:cubicBezTo>
                <a:cubicBezTo>
                  <a:pt x="9" y="1"/>
                  <a:pt x="9" y="1"/>
                  <a:pt x="9" y="1"/>
                </a:cubicBezTo>
                <a:cubicBezTo>
                  <a:pt x="5" y="2"/>
                  <a:pt x="2" y="4"/>
                  <a:pt x="0" y="6"/>
                </a:cubicBez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342">
            <a:extLst>
              <a:ext uri="{FF2B5EF4-FFF2-40B4-BE49-F238E27FC236}">
                <a16:creationId xmlns:a16="http://schemas.microsoft.com/office/drawing/2014/main" id="{4941CDB7-209B-432A-ACFB-6363CB05D404}"/>
              </a:ext>
            </a:extLst>
          </p:cNvPr>
          <p:cNvSpPr>
            <a:spLocks/>
          </p:cNvSpPr>
          <p:nvPr/>
        </p:nvSpPr>
        <p:spPr bwMode="auto">
          <a:xfrm>
            <a:off x="3656013" y="2768600"/>
            <a:ext cx="96838" cy="82550"/>
          </a:xfrm>
          <a:custGeom>
            <a:avLst/>
            <a:gdLst>
              <a:gd name="T0" fmla="*/ 2 w 14"/>
              <a:gd name="T1" fmla="*/ 7 h 12"/>
              <a:gd name="T2" fmla="*/ 3 w 14"/>
              <a:gd name="T3" fmla="*/ 8 h 12"/>
              <a:gd name="T4" fmla="*/ 6 w 14"/>
              <a:gd name="T5" fmla="*/ 6 h 12"/>
              <a:gd name="T6" fmla="*/ 11 w 14"/>
              <a:gd name="T7" fmla="*/ 4 h 12"/>
              <a:gd name="T8" fmla="*/ 11 w 14"/>
              <a:gd name="T9" fmla="*/ 2 h 12"/>
              <a:gd name="T10" fmla="*/ 9 w 14"/>
              <a:gd name="T11" fmla="*/ 3 h 12"/>
              <a:gd name="T12" fmla="*/ 9 w 14"/>
              <a:gd name="T13" fmla="*/ 4 h 12"/>
              <a:gd name="T14" fmla="*/ 11 w 14"/>
              <a:gd name="T15" fmla="*/ 3 h 12"/>
              <a:gd name="T16" fmla="*/ 11 w 14"/>
              <a:gd name="T17" fmla="*/ 1 h 12"/>
              <a:gd name="T18" fmla="*/ 5 w 14"/>
              <a:gd name="T19" fmla="*/ 3 h 12"/>
              <a:gd name="T20" fmla="*/ 0 w 14"/>
              <a:gd name="T21" fmla="*/ 7 h 12"/>
              <a:gd name="T22" fmla="*/ 2 w 14"/>
              <a:gd name="T23" fmla="*/ 8 h 12"/>
              <a:gd name="T24" fmla="*/ 4 w 14"/>
              <a:gd name="T25" fmla="*/ 7 h 12"/>
              <a:gd name="T26" fmla="*/ 4 w 14"/>
              <a:gd name="T27" fmla="*/ 6 h 12"/>
              <a:gd name="T28" fmla="*/ 2 w 14"/>
              <a:gd name="T29" fmla="*/ 7 h 12"/>
              <a:gd name="T30" fmla="*/ 3 w 14"/>
              <a:gd name="T31" fmla="*/ 8 h 12"/>
              <a:gd name="T32" fmla="*/ 2 w 14"/>
              <a:gd name="T33" fmla="*/ 7 h 12"/>
              <a:gd name="T34" fmla="*/ 0 w 14"/>
              <a:gd name="T35" fmla="*/ 7 h 12"/>
              <a:gd name="T36" fmla="*/ 0 w 14"/>
              <a:gd name="T37" fmla="*/ 8 h 12"/>
              <a:gd name="T38" fmla="*/ 1 w 14"/>
              <a:gd name="T39" fmla="*/ 12 h 12"/>
              <a:gd name="T40" fmla="*/ 4 w 14"/>
              <a:gd name="T41" fmla="*/ 9 h 12"/>
              <a:gd name="T42" fmla="*/ 7 w 14"/>
              <a:gd name="T43" fmla="*/ 7 h 12"/>
              <a:gd name="T44" fmla="*/ 12 w 14"/>
              <a:gd name="T45" fmla="*/ 5 h 12"/>
              <a:gd name="T46" fmla="*/ 14 w 14"/>
              <a:gd name="T47" fmla="*/ 5 h 12"/>
              <a:gd name="T48" fmla="*/ 13 w 14"/>
              <a:gd name="T49" fmla="*/ 2 h 12"/>
              <a:gd name="T50" fmla="*/ 13 w 14"/>
              <a:gd name="T51" fmla="*/ 0 h 12"/>
              <a:gd name="T52" fmla="*/ 11 w 14"/>
              <a:gd name="T53" fmla="*/ 0 h 12"/>
              <a:gd name="T54" fmla="*/ 5 w 14"/>
              <a:gd name="T55" fmla="*/ 2 h 12"/>
              <a:gd name="T56" fmla="*/ 0 w 14"/>
              <a:gd name="T57" fmla="*/ 5 h 12"/>
              <a:gd name="T58" fmla="*/ 0 w 14"/>
              <a:gd name="T59" fmla="*/ 6 h 12"/>
              <a:gd name="T60" fmla="*/ 0 w 14"/>
              <a:gd name="T61" fmla="*/ 7 h 12"/>
              <a:gd name="T62" fmla="*/ 2 w 14"/>
              <a:gd name="T63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" h="12">
                <a:moveTo>
                  <a:pt x="2" y="7"/>
                </a:moveTo>
                <a:cubicBezTo>
                  <a:pt x="3" y="8"/>
                  <a:pt x="3" y="8"/>
                  <a:pt x="3" y="8"/>
                </a:cubicBezTo>
                <a:cubicBezTo>
                  <a:pt x="4" y="7"/>
                  <a:pt x="5" y="6"/>
                  <a:pt x="6" y="6"/>
                </a:cubicBezTo>
                <a:cubicBezTo>
                  <a:pt x="8" y="5"/>
                  <a:pt x="9" y="4"/>
                  <a:pt x="11" y="4"/>
                </a:cubicBezTo>
                <a:cubicBezTo>
                  <a:pt x="11" y="2"/>
                  <a:pt x="11" y="2"/>
                  <a:pt x="11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4"/>
                  <a:pt x="9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9" y="2"/>
                  <a:pt x="7" y="2"/>
                  <a:pt x="5" y="3"/>
                </a:cubicBezTo>
                <a:cubicBezTo>
                  <a:pt x="3" y="4"/>
                  <a:pt x="2" y="5"/>
                  <a:pt x="0" y="7"/>
                </a:cubicBezTo>
                <a:cubicBezTo>
                  <a:pt x="2" y="8"/>
                  <a:pt x="2" y="8"/>
                  <a:pt x="2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7"/>
                  <a:pt x="2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7"/>
                  <a:pt x="7" y="7"/>
                </a:cubicBezTo>
                <a:cubicBezTo>
                  <a:pt x="8" y="6"/>
                  <a:pt x="10" y="6"/>
                  <a:pt x="1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1"/>
                  <a:pt x="5" y="2"/>
                </a:cubicBezTo>
                <a:cubicBezTo>
                  <a:pt x="3" y="3"/>
                  <a:pt x="1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0" y="7"/>
                </a:cubicBezTo>
                <a:lnTo>
                  <a:pt x="2" y="7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343">
            <a:extLst>
              <a:ext uri="{FF2B5EF4-FFF2-40B4-BE49-F238E27FC236}">
                <a16:creationId xmlns:a16="http://schemas.microsoft.com/office/drawing/2014/main" id="{2F395F4C-3256-4AB8-AA92-06EF8904DA47}"/>
              </a:ext>
            </a:extLst>
          </p:cNvPr>
          <p:cNvSpPr>
            <a:spLocks/>
          </p:cNvSpPr>
          <p:nvPr/>
        </p:nvSpPr>
        <p:spPr bwMode="auto">
          <a:xfrm>
            <a:off x="3656013" y="2713038"/>
            <a:ext cx="117475" cy="103188"/>
          </a:xfrm>
          <a:custGeom>
            <a:avLst/>
            <a:gdLst>
              <a:gd name="T0" fmla="*/ 0 w 17"/>
              <a:gd name="T1" fmla="*/ 13 h 15"/>
              <a:gd name="T2" fmla="*/ 15 w 17"/>
              <a:gd name="T3" fmla="*/ 0 h 15"/>
              <a:gd name="T4" fmla="*/ 17 w 17"/>
              <a:gd name="T5" fmla="*/ 2 h 15"/>
              <a:gd name="T6" fmla="*/ 2 w 17"/>
              <a:gd name="T7" fmla="*/ 15 h 15"/>
              <a:gd name="T8" fmla="*/ 0 w 17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5">
                <a:moveTo>
                  <a:pt x="0" y="13"/>
                </a:moveTo>
                <a:cubicBezTo>
                  <a:pt x="1" y="8"/>
                  <a:pt x="7" y="3"/>
                  <a:pt x="15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8" y="5"/>
                  <a:pt x="3" y="10"/>
                  <a:pt x="2" y="15"/>
                </a:cubicBez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344">
            <a:extLst>
              <a:ext uri="{FF2B5EF4-FFF2-40B4-BE49-F238E27FC236}">
                <a16:creationId xmlns:a16="http://schemas.microsoft.com/office/drawing/2014/main" id="{68B69A8B-CED8-4E7E-9134-B205DBDDF961}"/>
              </a:ext>
            </a:extLst>
          </p:cNvPr>
          <p:cNvSpPr>
            <a:spLocks/>
          </p:cNvSpPr>
          <p:nvPr/>
        </p:nvSpPr>
        <p:spPr bwMode="auto">
          <a:xfrm>
            <a:off x="3641725" y="2698750"/>
            <a:ext cx="152400" cy="144463"/>
          </a:xfrm>
          <a:custGeom>
            <a:avLst/>
            <a:gdLst>
              <a:gd name="T0" fmla="*/ 2 w 22"/>
              <a:gd name="T1" fmla="*/ 15 h 21"/>
              <a:gd name="T2" fmla="*/ 4 w 22"/>
              <a:gd name="T3" fmla="*/ 15 h 21"/>
              <a:gd name="T4" fmla="*/ 8 w 22"/>
              <a:gd name="T5" fmla="*/ 10 h 21"/>
              <a:gd name="T6" fmla="*/ 17 w 22"/>
              <a:gd name="T7" fmla="*/ 4 h 21"/>
              <a:gd name="T8" fmla="*/ 17 w 22"/>
              <a:gd name="T9" fmla="*/ 2 h 21"/>
              <a:gd name="T10" fmla="*/ 15 w 22"/>
              <a:gd name="T11" fmla="*/ 4 h 21"/>
              <a:gd name="T12" fmla="*/ 17 w 22"/>
              <a:gd name="T13" fmla="*/ 5 h 21"/>
              <a:gd name="T14" fmla="*/ 19 w 22"/>
              <a:gd name="T15" fmla="*/ 4 h 21"/>
              <a:gd name="T16" fmla="*/ 18 w 22"/>
              <a:gd name="T17" fmla="*/ 2 h 21"/>
              <a:gd name="T18" fmla="*/ 7 w 22"/>
              <a:gd name="T19" fmla="*/ 8 h 21"/>
              <a:gd name="T20" fmla="*/ 2 w 22"/>
              <a:gd name="T21" fmla="*/ 16 h 21"/>
              <a:gd name="T22" fmla="*/ 4 w 22"/>
              <a:gd name="T23" fmla="*/ 17 h 21"/>
              <a:gd name="T24" fmla="*/ 5 w 22"/>
              <a:gd name="T25" fmla="*/ 15 h 21"/>
              <a:gd name="T26" fmla="*/ 3 w 22"/>
              <a:gd name="T27" fmla="*/ 13 h 21"/>
              <a:gd name="T28" fmla="*/ 2 w 22"/>
              <a:gd name="T29" fmla="*/ 15 h 21"/>
              <a:gd name="T30" fmla="*/ 4 w 22"/>
              <a:gd name="T31" fmla="*/ 15 h 21"/>
              <a:gd name="T32" fmla="*/ 2 w 22"/>
              <a:gd name="T33" fmla="*/ 15 h 21"/>
              <a:gd name="T34" fmla="*/ 1 w 22"/>
              <a:gd name="T35" fmla="*/ 16 h 21"/>
              <a:gd name="T36" fmla="*/ 2 w 22"/>
              <a:gd name="T37" fmla="*/ 18 h 21"/>
              <a:gd name="T38" fmla="*/ 5 w 22"/>
              <a:gd name="T39" fmla="*/ 21 h 21"/>
              <a:gd name="T40" fmla="*/ 6 w 22"/>
              <a:gd name="T41" fmla="*/ 17 h 21"/>
              <a:gd name="T42" fmla="*/ 10 w 22"/>
              <a:gd name="T43" fmla="*/ 11 h 21"/>
              <a:gd name="T44" fmla="*/ 19 w 22"/>
              <a:gd name="T45" fmla="*/ 6 h 21"/>
              <a:gd name="T46" fmla="*/ 22 w 22"/>
              <a:gd name="T47" fmla="*/ 5 h 21"/>
              <a:gd name="T48" fmla="*/ 17 w 22"/>
              <a:gd name="T49" fmla="*/ 0 h 21"/>
              <a:gd name="T50" fmla="*/ 16 w 22"/>
              <a:gd name="T51" fmla="*/ 0 h 21"/>
              <a:gd name="T52" fmla="*/ 5 w 22"/>
              <a:gd name="T53" fmla="*/ 7 h 21"/>
              <a:gd name="T54" fmla="*/ 0 w 22"/>
              <a:gd name="T55" fmla="*/ 14 h 21"/>
              <a:gd name="T56" fmla="*/ 0 w 22"/>
              <a:gd name="T57" fmla="*/ 15 h 21"/>
              <a:gd name="T58" fmla="*/ 1 w 22"/>
              <a:gd name="T59" fmla="*/ 16 h 21"/>
              <a:gd name="T60" fmla="*/ 2 w 22"/>
              <a:gd name="T6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" h="21">
                <a:moveTo>
                  <a:pt x="2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6" y="12"/>
                  <a:pt x="8" y="10"/>
                </a:cubicBezTo>
                <a:cubicBezTo>
                  <a:pt x="10" y="8"/>
                  <a:pt x="14" y="6"/>
                  <a:pt x="17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4" y="4"/>
                  <a:pt x="10" y="6"/>
                  <a:pt x="7" y="8"/>
                </a:cubicBezTo>
                <a:cubicBezTo>
                  <a:pt x="4" y="11"/>
                  <a:pt x="2" y="13"/>
                  <a:pt x="2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5"/>
                  <a:pt x="2" y="15"/>
                  <a:pt x="2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8"/>
                  <a:pt x="2" y="18"/>
                  <a:pt x="2" y="18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5"/>
                  <a:pt x="7" y="13"/>
                  <a:pt x="10" y="11"/>
                </a:cubicBezTo>
                <a:cubicBezTo>
                  <a:pt x="12" y="9"/>
                  <a:pt x="15" y="7"/>
                  <a:pt x="19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2"/>
                  <a:pt x="8" y="4"/>
                  <a:pt x="5" y="7"/>
                </a:cubicBezTo>
                <a:cubicBezTo>
                  <a:pt x="3" y="9"/>
                  <a:pt x="1" y="12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1" y="16"/>
                  <a:pt x="1" y="16"/>
                </a:cubicBezTo>
                <a:lnTo>
                  <a:pt x="2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345">
            <a:extLst>
              <a:ext uri="{FF2B5EF4-FFF2-40B4-BE49-F238E27FC236}">
                <a16:creationId xmlns:a16="http://schemas.microsoft.com/office/drawing/2014/main" id="{B503B8F8-3392-4D95-AC84-4F07CD7F1548}"/>
              </a:ext>
            </a:extLst>
          </p:cNvPr>
          <p:cNvSpPr>
            <a:spLocks/>
          </p:cNvSpPr>
          <p:nvPr/>
        </p:nvSpPr>
        <p:spPr bwMode="auto">
          <a:xfrm>
            <a:off x="3216275" y="1866900"/>
            <a:ext cx="363538" cy="633413"/>
          </a:xfrm>
          <a:custGeom>
            <a:avLst/>
            <a:gdLst>
              <a:gd name="T0" fmla="*/ 0 w 229"/>
              <a:gd name="T1" fmla="*/ 0 h 399"/>
              <a:gd name="T2" fmla="*/ 229 w 229"/>
              <a:gd name="T3" fmla="*/ 399 h 399"/>
              <a:gd name="T4" fmla="*/ 0 w 229"/>
              <a:gd name="T5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399">
                <a:moveTo>
                  <a:pt x="0" y="0"/>
                </a:moveTo>
                <a:lnTo>
                  <a:pt x="229" y="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346">
            <a:extLst>
              <a:ext uri="{FF2B5EF4-FFF2-40B4-BE49-F238E27FC236}">
                <a16:creationId xmlns:a16="http://schemas.microsoft.com/office/drawing/2014/main" id="{CC7D2CBC-493E-4F84-9CE5-C4FEE55E1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1866900"/>
            <a:ext cx="363538" cy="633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347">
            <a:extLst>
              <a:ext uri="{FF2B5EF4-FFF2-40B4-BE49-F238E27FC236}">
                <a16:creationId xmlns:a16="http://schemas.microsoft.com/office/drawing/2014/main" id="{81BFA908-6FAE-4BBD-8648-81C9E138BC14}"/>
              </a:ext>
            </a:extLst>
          </p:cNvPr>
          <p:cNvSpPr>
            <a:spLocks/>
          </p:cNvSpPr>
          <p:nvPr/>
        </p:nvSpPr>
        <p:spPr bwMode="auto">
          <a:xfrm>
            <a:off x="3449638" y="2376488"/>
            <a:ext cx="247650" cy="342900"/>
          </a:xfrm>
          <a:custGeom>
            <a:avLst/>
            <a:gdLst>
              <a:gd name="T0" fmla="*/ 16 w 36"/>
              <a:gd name="T1" fmla="*/ 15 h 50"/>
              <a:gd name="T2" fmla="*/ 25 w 36"/>
              <a:gd name="T3" fmla="*/ 0 h 50"/>
              <a:gd name="T4" fmla="*/ 25 w 36"/>
              <a:gd name="T5" fmla="*/ 0 h 50"/>
              <a:gd name="T6" fmla="*/ 29 w 36"/>
              <a:gd name="T7" fmla="*/ 26 h 50"/>
              <a:gd name="T8" fmla="*/ 36 w 36"/>
              <a:gd name="T9" fmla="*/ 50 h 50"/>
              <a:gd name="T10" fmla="*/ 19 w 36"/>
              <a:gd name="T11" fmla="*/ 31 h 50"/>
              <a:gd name="T12" fmla="*/ 0 w 36"/>
              <a:gd name="T13" fmla="*/ 15 h 50"/>
              <a:gd name="T14" fmla="*/ 0 w 36"/>
              <a:gd name="T15" fmla="*/ 14 h 50"/>
              <a:gd name="T16" fmla="*/ 16 w 36"/>
              <a:gd name="T17" fmla="*/ 1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50">
                <a:moveTo>
                  <a:pt x="16" y="15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26"/>
                  <a:pt x="29" y="26"/>
                  <a:pt x="29" y="26"/>
                </a:cubicBezTo>
                <a:cubicBezTo>
                  <a:pt x="31" y="34"/>
                  <a:pt x="34" y="42"/>
                  <a:pt x="36" y="50"/>
                </a:cubicBezTo>
                <a:cubicBezTo>
                  <a:pt x="31" y="43"/>
                  <a:pt x="25" y="37"/>
                  <a:pt x="19" y="3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lnTo>
                  <a:pt x="16" y="1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348">
            <a:extLst>
              <a:ext uri="{FF2B5EF4-FFF2-40B4-BE49-F238E27FC236}">
                <a16:creationId xmlns:a16="http://schemas.microsoft.com/office/drawing/2014/main" id="{E14E6E3C-4888-491D-835E-1E5FDE8E74F6}"/>
              </a:ext>
            </a:extLst>
          </p:cNvPr>
          <p:cNvSpPr>
            <a:spLocks/>
          </p:cNvSpPr>
          <p:nvPr/>
        </p:nvSpPr>
        <p:spPr bwMode="auto">
          <a:xfrm>
            <a:off x="3201988" y="1860550"/>
            <a:ext cx="385763" cy="646113"/>
          </a:xfrm>
          <a:custGeom>
            <a:avLst/>
            <a:gdLst>
              <a:gd name="T0" fmla="*/ 0 w 243"/>
              <a:gd name="T1" fmla="*/ 8 h 407"/>
              <a:gd name="T2" fmla="*/ 230 w 243"/>
              <a:gd name="T3" fmla="*/ 407 h 407"/>
              <a:gd name="T4" fmla="*/ 243 w 243"/>
              <a:gd name="T5" fmla="*/ 403 h 407"/>
              <a:gd name="T6" fmla="*/ 17 w 243"/>
              <a:gd name="T7" fmla="*/ 0 h 407"/>
              <a:gd name="T8" fmla="*/ 0 w 243"/>
              <a:gd name="T9" fmla="*/ 8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407">
                <a:moveTo>
                  <a:pt x="0" y="8"/>
                </a:moveTo>
                <a:lnTo>
                  <a:pt x="230" y="407"/>
                </a:lnTo>
                <a:lnTo>
                  <a:pt x="243" y="403"/>
                </a:lnTo>
                <a:lnTo>
                  <a:pt x="17" y="0"/>
                </a:lnTo>
                <a:lnTo>
                  <a:pt x="0" y="8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349">
            <a:extLst>
              <a:ext uri="{FF2B5EF4-FFF2-40B4-BE49-F238E27FC236}">
                <a16:creationId xmlns:a16="http://schemas.microsoft.com/office/drawing/2014/main" id="{178D3338-4641-4E66-8317-69CF901B1741}"/>
              </a:ext>
            </a:extLst>
          </p:cNvPr>
          <p:cNvSpPr>
            <a:spLocks/>
          </p:cNvSpPr>
          <p:nvPr/>
        </p:nvSpPr>
        <p:spPr bwMode="auto">
          <a:xfrm>
            <a:off x="3201988" y="1860550"/>
            <a:ext cx="385763" cy="646113"/>
          </a:xfrm>
          <a:custGeom>
            <a:avLst/>
            <a:gdLst>
              <a:gd name="T0" fmla="*/ 0 w 243"/>
              <a:gd name="T1" fmla="*/ 8 h 407"/>
              <a:gd name="T2" fmla="*/ 230 w 243"/>
              <a:gd name="T3" fmla="*/ 407 h 407"/>
              <a:gd name="T4" fmla="*/ 243 w 243"/>
              <a:gd name="T5" fmla="*/ 403 h 407"/>
              <a:gd name="T6" fmla="*/ 17 w 243"/>
              <a:gd name="T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407">
                <a:moveTo>
                  <a:pt x="0" y="8"/>
                </a:moveTo>
                <a:lnTo>
                  <a:pt x="230" y="407"/>
                </a:lnTo>
                <a:lnTo>
                  <a:pt x="243" y="403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350">
            <a:extLst>
              <a:ext uri="{FF2B5EF4-FFF2-40B4-BE49-F238E27FC236}">
                <a16:creationId xmlns:a16="http://schemas.microsoft.com/office/drawing/2014/main" id="{66C63C9A-B7CA-4243-8E60-8A192E56739D}"/>
              </a:ext>
            </a:extLst>
          </p:cNvPr>
          <p:cNvSpPr>
            <a:spLocks/>
          </p:cNvSpPr>
          <p:nvPr/>
        </p:nvSpPr>
        <p:spPr bwMode="auto">
          <a:xfrm>
            <a:off x="3449638" y="2376488"/>
            <a:ext cx="247650" cy="342900"/>
          </a:xfrm>
          <a:custGeom>
            <a:avLst/>
            <a:gdLst>
              <a:gd name="T0" fmla="*/ 16 w 36"/>
              <a:gd name="T1" fmla="*/ 15 h 50"/>
              <a:gd name="T2" fmla="*/ 25 w 36"/>
              <a:gd name="T3" fmla="*/ 0 h 50"/>
              <a:gd name="T4" fmla="*/ 25 w 36"/>
              <a:gd name="T5" fmla="*/ 0 h 50"/>
              <a:gd name="T6" fmla="*/ 29 w 36"/>
              <a:gd name="T7" fmla="*/ 26 h 50"/>
              <a:gd name="T8" fmla="*/ 36 w 36"/>
              <a:gd name="T9" fmla="*/ 50 h 50"/>
              <a:gd name="T10" fmla="*/ 19 w 36"/>
              <a:gd name="T11" fmla="*/ 31 h 50"/>
              <a:gd name="T12" fmla="*/ 0 w 36"/>
              <a:gd name="T13" fmla="*/ 15 h 50"/>
              <a:gd name="T14" fmla="*/ 0 w 36"/>
              <a:gd name="T15" fmla="*/ 14 h 50"/>
              <a:gd name="T16" fmla="*/ 16 w 36"/>
              <a:gd name="T17" fmla="*/ 1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50">
                <a:moveTo>
                  <a:pt x="16" y="15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26"/>
                  <a:pt x="29" y="26"/>
                  <a:pt x="29" y="26"/>
                </a:cubicBezTo>
                <a:cubicBezTo>
                  <a:pt x="31" y="34"/>
                  <a:pt x="34" y="42"/>
                  <a:pt x="36" y="50"/>
                </a:cubicBezTo>
                <a:cubicBezTo>
                  <a:pt x="31" y="43"/>
                  <a:pt x="25" y="37"/>
                  <a:pt x="19" y="3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lnTo>
                  <a:pt x="16" y="15"/>
                </a:lnTo>
                <a:close/>
              </a:path>
            </a:pathLst>
          </a:custGeom>
          <a:solidFill>
            <a:srgbClr val="231F2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F3010-D51A-4D2A-B6EC-BC423C86A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measured joint force agrees well with the multibody dynamic simulation with the coupled evolution wear model </a:t>
            </a:r>
          </a:p>
          <a:p>
            <a:r>
              <a:rPr lang="en-US" dirty="0"/>
              <a:t>High frequency oscillation is observed when the slider changes its velocity direction</a:t>
            </a:r>
          </a:p>
          <a:p>
            <a:r>
              <a:rPr lang="en-US" dirty="0"/>
              <a:t>No significant variation of joint forces between different cycles</a:t>
            </a:r>
          </a:p>
          <a:p>
            <a:pPr lvl="1"/>
            <a:r>
              <a:rPr lang="en-US" dirty="0"/>
              <a:t>the profile of joint forces is fixed throughout all cycles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87608-0FB1-47FA-8E05-82C6B628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Force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21B-5D61-4C64-858B-638C435BF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5660" y="3257163"/>
            <a:ext cx="7666082" cy="31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282046B-68AA-4196-B99E-F5CA05D217C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measured displacements of the pin center using the capacitance probe</a:t>
                </a:r>
              </a:p>
              <a:p>
                <a:r>
                  <a:rPr lang="en-US" dirty="0"/>
                  <a:t>Wear volume can be calculated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Springs make the contact points located at only one side of the bushing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282046B-68AA-4196-B99E-F5CA05D21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AA130ED-0074-4214-B045-5FD7A3AF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Probe Displacement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CA3B3-F87E-41FD-8F7E-9C032A2FDF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20749" y="2986419"/>
            <a:ext cx="5983992" cy="33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F779B-7929-40D6-A863-B696E35E8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Calculate wear coefficients at different angle positions</a:t>
            </a:r>
          </a:p>
          <a:p>
            <a:pPr lvl="1"/>
            <a:r>
              <a:rPr lang="en-US" dirty="0"/>
              <a:t>Showing convergence but the converged results do not match</a:t>
            </a:r>
          </a:p>
          <a:p>
            <a:pPr lvl="1"/>
            <a:r>
              <a:rPr lang="en-US" dirty="0"/>
              <a:t>because the joint force is not constant with angle and the measured wear volume includes uncertainty</a:t>
            </a:r>
          </a:p>
          <a:p>
            <a:r>
              <a:rPr lang="en-US" dirty="0"/>
              <a:t>Goal: estimate the wear coefficient using the first five sets and then predict the wear volume in the sixth cycle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FA77E-9C5D-4EA6-9274-6D667C18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D3435E-6E21-43C2-8389-C1282517F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0951576"/>
                  </p:ext>
                </p:extLst>
              </p:nvPr>
            </p:nvGraphicFramePr>
            <p:xfrm>
              <a:off x="427520" y="4083023"/>
              <a:ext cx="4144480" cy="207171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675048">
                      <a:extLst>
                        <a:ext uri="{9D8B030D-6E8A-4147-A177-3AD203B41FA5}">
                          <a16:colId xmlns:a16="http://schemas.microsoft.com/office/drawing/2014/main" val="2765876619"/>
                        </a:ext>
                      </a:extLst>
                    </a:gridCol>
                    <a:gridCol w="612253">
                      <a:extLst>
                        <a:ext uri="{9D8B030D-6E8A-4147-A177-3AD203B41FA5}">
                          <a16:colId xmlns:a16="http://schemas.microsoft.com/office/drawing/2014/main" val="1102217135"/>
                        </a:ext>
                      </a:extLst>
                    </a:gridCol>
                    <a:gridCol w="769240">
                      <a:extLst>
                        <a:ext uri="{9D8B030D-6E8A-4147-A177-3AD203B41FA5}">
                          <a16:colId xmlns:a16="http://schemas.microsoft.com/office/drawing/2014/main" val="4095983189"/>
                        </a:ext>
                      </a:extLst>
                    </a:gridCol>
                    <a:gridCol w="1114614">
                      <a:extLst>
                        <a:ext uri="{9D8B030D-6E8A-4147-A177-3AD203B41FA5}">
                          <a16:colId xmlns:a16="http://schemas.microsoft.com/office/drawing/2014/main" val="3410269655"/>
                        </a:ext>
                      </a:extLst>
                    </a:gridCol>
                    <a:gridCol w="973325">
                      <a:extLst>
                        <a:ext uri="{9D8B030D-6E8A-4147-A177-3AD203B41FA5}">
                          <a16:colId xmlns:a16="http://schemas.microsoft.com/office/drawing/2014/main" val="3816194682"/>
                        </a:ext>
                      </a:extLst>
                    </a:gridCol>
                  </a:tblGrid>
                  <a:tr h="574089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Cycles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(N)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Volume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(mm</a:t>
                          </a:r>
                          <a:r>
                            <a:rPr lang="en-US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Slip distance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(m)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𝜿</m:t>
                                </m:r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(mm</a:t>
                          </a:r>
                          <a:r>
                            <a:rPr lang="en-US" sz="1400" baseline="30000" dirty="0">
                              <a:effectLst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</a:rPr>
                            <a:t>/Nm)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5899438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64.41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4134.80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9032814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62.80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68.25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651555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63.17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8.10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21.44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93670287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64.77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24.48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299.24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12.63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4242014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46.21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598.47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12.32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33369263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20585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59.96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93.90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1232.00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12.71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06387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D3435E-6E21-43C2-8389-C1282517F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0951576"/>
                  </p:ext>
                </p:extLst>
              </p:nvPr>
            </p:nvGraphicFramePr>
            <p:xfrm>
              <a:off x="427520" y="4083023"/>
              <a:ext cx="4144480" cy="207171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675048">
                      <a:extLst>
                        <a:ext uri="{9D8B030D-6E8A-4147-A177-3AD203B41FA5}">
                          <a16:colId xmlns:a16="http://schemas.microsoft.com/office/drawing/2014/main" val="2765876619"/>
                        </a:ext>
                      </a:extLst>
                    </a:gridCol>
                    <a:gridCol w="612253">
                      <a:extLst>
                        <a:ext uri="{9D8B030D-6E8A-4147-A177-3AD203B41FA5}">
                          <a16:colId xmlns:a16="http://schemas.microsoft.com/office/drawing/2014/main" val="1102217135"/>
                        </a:ext>
                      </a:extLst>
                    </a:gridCol>
                    <a:gridCol w="769240">
                      <a:extLst>
                        <a:ext uri="{9D8B030D-6E8A-4147-A177-3AD203B41FA5}">
                          <a16:colId xmlns:a16="http://schemas.microsoft.com/office/drawing/2014/main" val="4095983189"/>
                        </a:ext>
                      </a:extLst>
                    </a:gridCol>
                    <a:gridCol w="1114614">
                      <a:extLst>
                        <a:ext uri="{9D8B030D-6E8A-4147-A177-3AD203B41FA5}">
                          <a16:colId xmlns:a16="http://schemas.microsoft.com/office/drawing/2014/main" val="3410269655"/>
                        </a:ext>
                      </a:extLst>
                    </a:gridCol>
                    <a:gridCol w="973325">
                      <a:extLst>
                        <a:ext uri="{9D8B030D-6E8A-4147-A177-3AD203B41FA5}">
                          <a16:colId xmlns:a16="http://schemas.microsoft.com/office/drawing/2014/main" val="3816194682"/>
                        </a:ext>
                      </a:extLst>
                    </a:gridCol>
                  </a:tblGrid>
                  <a:tr h="574089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Cycles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(N)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Volume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(mm</a:t>
                          </a:r>
                          <a:r>
                            <a:rPr lang="en-US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Slip distance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(m)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25625" t="-1064" r="-3125" b="-27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5899438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64.41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4134.80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79032814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62.80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68.25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651555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63.17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8.10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21.44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93670287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64.77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24.48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299.24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12.63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4242014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62.65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46.21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598.47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12.32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33369263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20585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59.96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93.90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1232.00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12.71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063874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CE8484C-CF5D-476A-A6B8-D99522474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716565"/>
                  </p:ext>
                </p:extLst>
              </p:nvPr>
            </p:nvGraphicFramePr>
            <p:xfrm>
              <a:off x="4771446" y="4083023"/>
              <a:ext cx="4144473" cy="207171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675047">
                      <a:extLst>
                        <a:ext uri="{9D8B030D-6E8A-4147-A177-3AD203B41FA5}">
                          <a16:colId xmlns:a16="http://schemas.microsoft.com/office/drawing/2014/main" val="618135643"/>
                        </a:ext>
                      </a:extLst>
                    </a:gridCol>
                    <a:gridCol w="612252">
                      <a:extLst>
                        <a:ext uri="{9D8B030D-6E8A-4147-A177-3AD203B41FA5}">
                          <a16:colId xmlns:a16="http://schemas.microsoft.com/office/drawing/2014/main" val="4135559034"/>
                        </a:ext>
                      </a:extLst>
                    </a:gridCol>
                    <a:gridCol w="769239">
                      <a:extLst>
                        <a:ext uri="{9D8B030D-6E8A-4147-A177-3AD203B41FA5}">
                          <a16:colId xmlns:a16="http://schemas.microsoft.com/office/drawing/2014/main" val="1836985386"/>
                        </a:ext>
                      </a:extLst>
                    </a:gridCol>
                    <a:gridCol w="1114612">
                      <a:extLst>
                        <a:ext uri="{9D8B030D-6E8A-4147-A177-3AD203B41FA5}">
                          <a16:colId xmlns:a16="http://schemas.microsoft.com/office/drawing/2014/main" val="160000655"/>
                        </a:ext>
                      </a:extLst>
                    </a:gridCol>
                    <a:gridCol w="973323">
                      <a:extLst>
                        <a:ext uri="{9D8B030D-6E8A-4147-A177-3AD203B41FA5}">
                          <a16:colId xmlns:a16="http://schemas.microsoft.com/office/drawing/2014/main" val="1736284413"/>
                        </a:ext>
                      </a:extLst>
                    </a:gridCol>
                  </a:tblGrid>
                  <a:tr h="57409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Cycles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(N)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Volume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(mm</a:t>
                          </a:r>
                          <a:r>
                            <a:rPr lang="en-US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Slip distance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𝜿</m:t>
                                </m:r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(mm</a:t>
                          </a:r>
                          <a:r>
                            <a:rPr lang="en-US" sz="1400" baseline="30000" dirty="0">
                              <a:effectLst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</a:rPr>
                            <a:t>/Nm)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66299872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103.87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7.29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11731.00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03323036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106.90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7.64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119.43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79341777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114.04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9.55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59842428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138.77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23.87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299.24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5.75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06550941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143.50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44.41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598.47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57215635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20585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147.85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91.56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1232.00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5.03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8899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CE8484C-CF5D-476A-A6B8-D99522474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716565"/>
                  </p:ext>
                </p:extLst>
              </p:nvPr>
            </p:nvGraphicFramePr>
            <p:xfrm>
              <a:off x="4771446" y="4083023"/>
              <a:ext cx="4144473" cy="2071714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675047">
                      <a:extLst>
                        <a:ext uri="{9D8B030D-6E8A-4147-A177-3AD203B41FA5}">
                          <a16:colId xmlns:a16="http://schemas.microsoft.com/office/drawing/2014/main" val="618135643"/>
                        </a:ext>
                      </a:extLst>
                    </a:gridCol>
                    <a:gridCol w="612252">
                      <a:extLst>
                        <a:ext uri="{9D8B030D-6E8A-4147-A177-3AD203B41FA5}">
                          <a16:colId xmlns:a16="http://schemas.microsoft.com/office/drawing/2014/main" val="4135559034"/>
                        </a:ext>
                      </a:extLst>
                    </a:gridCol>
                    <a:gridCol w="769239">
                      <a:extLst>
                        <a:ext uri="{9D8B030D-6E8A-4147-A177-3AD203B41FA5}">
                          <a16:colId xmlns:a16="http://schemas.microsoft.com/office/drawing/2014/main" val="1836985386"/>
                        </a:ext>
                      </a:extLst>
                    </a:gridCol>
                    <a:gridCol w="1114612">
                      <a:extLst>
                        <a:ext uri="{9D8B030D-6E8A-4147-A177-3AD203B41FA5}">
                          <a16:colId xmlns:a16="http://schemas.microsoft.com/office/drawing/2014/main" val="160000655"/>
                        </a:ext>
                      </a:extLst>
                    </a:gridCol>
                    <a:gridCol w="973323">
                      <a:extLst>
                        <a:ext uri="{9D8B030D-6E8A-4147-A177-3AD203B41FA5}">
                          <a16:colId xmlns:a16="http://schemas.microsoft.com/office/drawing/2014/main" val="1736284413"/>
                        </a:ext>
                      </a:extLst>
                    </a:gridCol>
                  </a:tblGrid>
                  <a:tr h="574090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Cycles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(N)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Volume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(mm</a:t>
                          </a:r>
                          <a:r>
                            <a:rPr lang="en-US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Slip distance</a:t>
                          </a:r>
                        </a:p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(m)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26250" t="-1064" r="-2500" b="-27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299872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103.87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7.29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11731.00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03323036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106.90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7.64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119.43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79341777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114.04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9.55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13.99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59842428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138.77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23.87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299.24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5.75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06550941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10000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143.50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44.41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598.47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5.17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57215635"/>
                      </a:ext>
                    </a:extLst>
                  </a:tr>
                  <a:tr h="249604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20585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147.85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91.56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1232.00</a:t>
                          </a:r>
                          <a:endParaRPr lang="en-US" sz="14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5.03</a:t>
                          </a:r>
                          <a:endParaRPr lang="en-US" sz="14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8899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15478A-30C0-4FC0-B6C6-07427F13FB9C}"/>
              </a:ext>
            </a:extLst>
          </p:cNvPr>
          <p:cNvSpPr txBox="1"/>
          <p:nvPr/>
        </p:nvSpPr>
        <p:spPr>
          <a:xfrm>
            <a:off x="1264257" y="3621616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 location = 0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DB6DBC-4084-49BF-BB76-734790C7A0BA}"/>
                  </a:ext>
                </a:extLst>
              </p:cNvPr>
              <p:cNvSpPr txBox="1"/>
              <p:nvPr/>
            </p:nvSpPr>
            <p:spPr>
              <a:xfrm>
                <a:off x="5280991" y="3621616"/>
                <a:ext cx="274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Angle location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radian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DB6DBC-4084-49BF-BB76-734790C7A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91" y="3621616"/>
                <a:ext cx="2743187" cy="369332"/>
              </a:xfrm>
              <a:prstGeom prst="rect">
                <a:avLst/>
              </a:prstGeom>
              <a:blipFill>
                <a:blip r:embed="rId4"/>
                <a:stretch>
                  <a:fillRect l="-1778" t="-8197" r="-15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6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819BBD7-208B-4E90-A4EF-49C20E12F3E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Model parameter: wear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STD of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Measured data: averaged wear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between 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radians</a:t>
                </a:r>
              </a:p>
              <a:p>
                <a:r>
                  <a:rPr lang="en-US" dirty="0"/>
                  <a:t>Likelihood: normal and lognormal</a:t>
                </a:r>
              </a:p>
              <a:p>
                <a:endParaRPr lang="en-US" dirty="0"/>
              </a:p>
              <a:p>
                <a:r>
                  <a:rPr lang="en-US" dirty="0"/>
                  <a:t>Mean wear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the average normal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lognormal distribution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Prior distribution</a:t>
                </a:r>
              </a:p>
              <a:p>
                <a:pPr lvl="1"/>
                <a:r>
                  <a:rPr lang="en-US" dirty="0"/>
                  <a:t>Non-informative prior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819BBD7-208B-4E90-A4EF-49C20E12F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b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3B2639F-1E37-492B-A291-6AACAAC9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C652-30A4-4E48-811A-2B44CED9AE9C}"/>
                  </a:ext>
                </a:extLst>
              </p:cNvPr>
              <p:cNvSpPr txBox="1"/>
              <p:nvPr/>
            </p:nvSpPr>
            <p:spPr>
              <a:xfrm>
                <a:off x="1793019" y="2130951"/>
                <a:ext cx="49930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C652-30A4-4E48-811A-2B44CED9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19" y="2130951"/>
                <a:ext cx="4993098" cy="307777"/>
              </a:xfrm>
              <a:prstGeom prst="rect">
                <a:avLst/>
              </a:prstGeom>
              <a:blipFill>
                <a:blip r:embed="rId3"/>
                <a:stretch>
                  <a:fillRect l="-109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F22BC-01CD-46D8-8143-47FC60262D2D}"/>
                  </a:ext>
                </a:extLst>
              </p:cNvPr>
              <p:cNvSpPr txBox="1"/>
              <p:nvPr/>
            </p:nvSpPr>
            <p:spPr>
              <a:xfrm>
                <a:off x="870668" y="3086432"/>
                <a:ext cx="4242828" cy="1024961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F22BC-01CD-46D8-8143-47FC6026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68" y="3086432"/>
                <a:ext cx="4242828" cy="1024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1F896-26BF-48DD-B92B-31D36714DB1E}"/>
                  </a:ext>
                </a:extLst>
              </p:cNvPr>
              <p:cNvSpPr txBox="1"/>
              <p:nvPr/>
            </p:nvSpPr>
            <p:spPr>
              <a:xfrm>
                <a:off x="6099858" y="3220086"/>
                <a:ext cx="1752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# of cycles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# of intervals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1F896-26BF-48DD-B92B-31D36714D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58" y="3220086"/>
                <a:ext cx="1752980" cy="646331"/>
              </a:xfrm>
              <a:prstGeom prst="rect">
                <a:avLst/>
              </a:prstGeom>
              <a:blipFill>
                <a:blip r:embed="rId5"/>
                <a:stretch>
                  <a:fillRect t="-4717" r="-278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11D68-C871-40CD-BE13-733B6D293953}"/>
                  </a:ext>
                </a:extLst>
              </p:cNvPr>
              <p:cNvSpPr txBox="1"/>
              <p:nvPr/>
            </p:nvSpPr>
            <p:spPr>
              <a:xfrm>
                <a:off x="5018081" y="4350659"/>
                <a:ext cx="123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11D68-C871-40CD-BE13-733B6D293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81" y="4350659"/>
                <a:ext cx="1238159" cy="369332"/>
              </a:xfrm>
              <a:prstGeom prst="rect">
                <a:avLst/>
              </a:prstGeom>
              <a:blipFill>
                <a:blip r:embed="rId6"/>
                <a:stretch>
                  <a:fillRect l="-4433" r="-49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05A23367-EBEF-43E5-A2A5-B7DA316AE299}"/>
              </a:ext>
            </a:extLst>
          </p:cNvPr>
          <p:cNvSpPr/>
          <p:nvPr/>
        </p:nvSpPr>
        <p:spPr>
          <a:xfrm>
            <a:off x="4540196" y="4492488"/>
            <a:ext cx="341906" cy="17492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9D8A69-76D7-4F20-8002-AF947AB0B1B7}"/>
                  </a:ext>
                </a:extLst>
              </p:cNvPr>
              <p:cNvSpPr txBox="1"/>
              <p:nvPr/>
            </p:nvSpPr>
            <p:spPr>
              <a:xfrm>
                <a:off x="2715370" y="5637474"/>
                <a:ext cx="3021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(5.05,0.74)×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9D8A69-76D7-4F20-8002-AF947AB0B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70" y="5637474"/>
                <a:ext cx="3021405" cy="307777"/>
              </a:xfrm>
              <a:prstGeom prst="rect">
                <a:avLst/>
              </a:prstGeom>
              <a:blipFill>
                <a:blip r:embed="rId7"/>
                <a:stretch>
                  <a:fillRect l="-2218" r="-20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1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5FEF31-BBFB-4D16-BBAB-789C85D3B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Posterior distribution (non-informative prior)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Measurement model</a:t>
            </a:r>
          </a:p>
          <a:p>
            <a:endParaRPr lang="en-US" dirty="0"/>
          </a:p>
          <a:p>
            <a:r>
              <a:rPr lang="en-US" dirty="0"/>
              <a:t>MCMC sampling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CED42-6EE2-4120-8D93-8C1FDB1E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C16FE-BF49-4621-B374-E4EBCD1AE857}"/>
                  </a:ext>
                </a:extLst>
              </p:cNvPr>
              <p:cNvSpPr txBox="1"/>
              <p:nvPr/>
            </p:nvSpPr>
            <p:spPr>
              <a:xfrm>
                <a:off x="1618090" y="1160890"/>
                <a:ext cx="480676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C16FE-BF49-4621-B374-E4EBCD1AE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90" y="1160890"/>
                <a:ext cx="4806765" cy="880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8D716-0E72-46B2-9B17-D512786D26C4}"/>
                  </a:ext>
                </a:extLst>
              </p:cNvPr>
              <p:cNvSpPr txBox="1"/>
              <p:nvPr/>
            </p:nvSpPr>
            <p:spPr>
              <a:xfrm>
                <a:off x="1928191" y="2460426"/>
                <a:ext cx="31572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8D716-0E72-46B2-9B17-D512786D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91" y="2460426"/>
                <a:ext cx="3157211" cy="276999"/>
              </a:xfrm>
              <a:prstGeom prst="rect">
                <a:avLst/>
              </a:prstGeom>
              <a:blipFill>
                <a:blip r:embed="rId3"/>
                <a:stretch>
                  <a:fillRect l="-965" t="-2222" r="-21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1">
            <a:extLst>
              <a:ext uri="{FF2B5EF4-FFF2-40B4-BE49-F238E27FC236}">
                <a16:creationId xmlns:a16="http://schemas.microsoft.com/office/drawing/2014/main" id="{7FAEB15C-12FA-4E50-B259-7A4EC39758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3" y="3552030"/>
            <a:ext cx="3797668" cy="2848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878EB-08D8-4880-942B-3F0CA77B706B}"/>
              </a:ext>
            </a:extLst>
          </p:cNvPr>
          <p:cNvCxnSpPr/>
          <p:nvPr/>
        </p:nvCxnSpPr>
        <p:spPr>
          <a:xfrm>
            <a:off x="2313831" y="3689406"/>
            <a:ext cx="0" cy="2313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278A2F-0C91-4317-A0B7-DD4766852A4A}"/>
              </a:ext>
            </a:extLst>
          </p:cNvPr>
          <p:cNvSpPr txBox="1"/>
          <p:nvPr/>
        </p:nvSpPr>
        <p:spPr>
          <a:xfrm>
            <a:off x="1849601" y="336736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Burn-in</a:t>
            </a:r>
          </a:p>
        </p:txBody>
      </p:sp>
      <p:pic>
        <p:nvPicPr>
          <p:cNvPr id="10" name="그림 4">
            <a:extLst>
              <a:ext uri="{FF2B5EF4-FFF2-40B4-BE49-F238E27FC236}">
                <a16:creationId xmlns:a16="http://schemas.microsoft.com/office/drawing/2014/main" id="{E1C481B4-7A1D-4E99-AF8A-24B44560B234}"/>
              </a:ext>
            </a:extLst>
          </p:cNvPr>
          <p:cNvPicPr/>
          <p:nvPr/>
        </p:nvPicPr>
        <p:blipFill rotWithShape="1">
          <a:blip r:embed="rId5"/>
          <a:srcRect r="49887"/>
          <a:stretch/>
        </p:blipFill>
        <p:spPr>
          <a:xfrm>
            <a:off x="4697389" y="3689406"/>
            <a:ext cx="3797668" cy="27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7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7DB9AD-5032-4D4B-878D-0A37ABC54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Statistical moments of parameters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6BDE1-D957-4FED-A4F2-C1611764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Simulation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686967E-C6C2-4242-9051-E0A0C9C06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16470"/>
                  </p:ext>
                </p:extLst>
              </p:nvPr>
            </p:nvGraphicFramePr>
            <p:xfrm>
              <a:off x="1481510" y="1223258"/>
              <a:ext cx="5770139" cy="125755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127279">
                      <a:extLst>
                        <a:ext uri="{9D8B030D-6E8A-4147-A177-3AD203B41FA5}">
                          <a16:colId xmlns:a16="http://schemas.microsoft.com/office/drawing/2014/main" val="3896218959"/>
                        </a:ext>
                      </a:extLst>
                    </a:gridCol>
                    <a:gridCol w="1089066">
                      <a:extLst>
                        <a:ext uri="{9D8B030D-6E8A-4147-A177-3AD203B41FA5}">
                          <a16:colId xmlns:a16="http://schemas.microsoft.com/office/drawing/2014/main" val="1251919127"/>
                        </a:ext>
                      </a:extLst>
                    </a:gridCol>
                    <a:gridCol w="630512">
                      <a:extLst>
                        <a:ext uri="{9D8B030D-6E8A-4147-A177-3AD203B41FA5}">
                          <a16:colId xmlns:a16="http://schemas.microsoft.com/office/drawing/2014/main" val="2790882811"/>
                        </a:ext>
                      </a:extLst>
                    </a:gridCol>
                    <a:gridCol w="1146385">
                      <a:extLst>
                        <a:ext uri="{9D8B030D-6E8A-4147-A177-3AD203B41FA5}">
                          <a16:colId xmlns:a16="http://schemas.microsoft.com/office/drawing/2014/main" val="328289548"/>
                        </a:ext>
                      </a:extLst>
                    </a:gridCol>
                    <a:gridCol w="687831">
                      <a:extLst>
                        <a:ext uri="{9D8B030D-6E8A-4147-A177-3AD203B41FA5}">
                          <a16:colId xmlns:a16="http://schemas.microsoft.com/office/drawing/2014/main" val="1416390770"/>
                        </a:ext>
                      </a:extLst>
                    </a:gridCol>
                    <a:gridCol w="1089066">
                      <a:extLst>
                        <a:ext uri="{9D8B030D-6E8A-4147-A177-3AD203B41FA5}">
                          <a16:colId xmlns:a16="http://schemas.microsoft.com/office/drawing/2014/main" val="1548946626"/>
                        </a:ext>
                      </a:extLst>
                    </a:gridCol>
                  </a:tblGrid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 </a:t>
                          </a:r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𝒄𝒐𝒗</m:t>
                                </m:r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  <m:r>
                                  <a:rPr lang="en-US" sz="1700" b="1" i="1" smtClea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13156145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MCMC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7.82x10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5.61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0.93x10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r>
                            <a:rPr lang="en-US" sz="1700">
                              <a:effectLst/>
                            </a:rPr>
                            <a:t>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2.59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86745401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Exact Sol.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7.76x10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5.63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0.92x10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r>
                            <a:rPr lang="en-US" sz="1700">
                              <a:effectLst/>
                            </a:rPr>
                            <a:t>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2.51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16674312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Error (%)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0.79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0.47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1.09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3.13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0</a:t>
                          </a:r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15962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686967E-C6C2-4242-9051-E0A0C9C06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16470"/>
                  </p:ext>
                </p:extLst>
              </p:nvPr>
            </p:nvGraphicFramePr>
            <p:xfrm>
              <a:off x="1481510" y="1223258"/>
              <a:ext cx="5770139" cy="125755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1127279">
                      <a:extLst>
                        <a:ext uri="{9D8B030D-6E8A-4147-A177-3AD203B41FA5}">
                          <a16:colId xmlns:a16="http://schemas.microsoft.com/office/drawing/2014/main" val="3896218959"/>
                        </a:ext>
                      </a:extLst>
                    </a:gridCol>
                    <a:gridCol w="1089066">
                      <a:extLst>
                        <a:ext uri="{9D8B030D-6E8A-4147-A177-3AD203B41FA5}">
                          <a16:colId xmlns:a16="http://schemas.microsoft.com/office/drawing/2014/main" val="1251919127"/>
                        </a:ext>
                      </a:extLst>
                    </a:gridCol>
                    <a:gridCol w="630512">
                      <a:extLst>
                        <a:ext uri="{9D8B030D-6E8A-4147-A177-3AD203B41FA5}">
                          <a16:colId xmlns:a16="http://schemas.microsoft.com/office/drawing/2014/main" val="2790882811"/>
                        </a:ext>
                      </a:extLst>
                    </a:gridCol>
                    <a:gridCol w="1146385">
                      <a:extLst>
                        <a:ext uri="{9D8B030D-6E8A-4147-A177-3AD203B41FA5}">
                          <a16:colId xmlns:a16="http://schemas.microsoft.com/office/drawing/2014/main" val="328289548"/>
                        </a:ext>
                      </a:extLst>
                    </a:gridCol>
                    <a:gridCol w="687831">
                      <a:extLst>
                        <a:ext uri="{9D8B030D-6E8A-4147-A177-3AD203B41FA5}">
                          <a16:colId xmlns:a16="http://schemas.microsoft.com/office/drawing/2014/main" val="1416390770"/>
                        </a:ext>
                      </a:extLst>
                    </a:gridCol>
                    <a:gridCol w="1089066">
                      <a:extLst>
                        <a:ext uri="{9D8B030D-6E8A-4147-A177-3AD203B41FA5}">
                          <a16:colId xmlns:a16="http://schemas.microsoft.com/office/drawing/2014/main" val="1548946626"/>
                        </a:ext>
                      </a:extLst>
                    </a:gridCol>
                  </a:tblGrid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 </a:t>
                          </a:r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4469" t="-3846" r="-327933" b="-3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55340" t="-3846" r="-469903" b="-3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49468" t="-3846" r="-157447" b="-3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81416" t="-3846" r="-161947" b="-3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0168" t="-3846" r="-2235" b="-31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156145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MCMC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7.82x10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5.61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0.93x10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r>
                            <a:rPr lang="en-US" sz="1700">
                              <a:effectLst/>
                            </a:rPr>
                            <a:t>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2.59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86745401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Exact Sol.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7.76x10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5.63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0.92x10</a:t>
                          </a:r>
                          <a:r>
                            <a:rPr lang="en-US" sz="1700" baseline="30000">
                              <a:effectLst/>
                            </a:rPr>
                            <a:t>-4</a:t>
                          </a:r>
                          <a:r>
                            <a:rPr lang="en-US" sz="1700">
                              <a:effectLst/>
                            </a:rPr>
                            <a:t>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2.51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16674312"/>
                      </a:ext>
                    </a:extLst>
                  </a:tr>
                  <a:tr h="314388"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Error (%)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0.79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0.47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1.09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>
                              <a:effectLst/>
                            </a:rPr>
                            <a:t>3.13 </a:t>
                          </a:r>
                          <a:endParaRPr lang="en-US" sz="170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hangingPunct="0">
                            <a:lnSpc>
                              <a:spcPts val="1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</a:rPr>
                            <a:t>0</a:t>
                          </a:r>
                          <a:endParaRPr lang="en-US" sz="1700" dirty="0">
                            <a:effectLst/>
                            <a:latin typeface="Times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159620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163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975510-3DFF-4EF1-9858-499BBFD5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Posterior distribution (normal likelihood)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88743-2B44-41FB-B4B8-FD62F26F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Wear Coefficient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576063-3F09-408C-A720-73C1ACAE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76" y="1251611"/>
            <a:ext cx="5706511" cy="4903127"/>
          </a:xfrm>
          <a:prstGeom prst="rect">
            <a:avLst/>
          </a:prstGeom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26A5ADF5-89FB-403B-9DF8-2DED6AE2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30623A9-7DB1-4981-836C-E343C563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610B2FB-A008-4849-B854-266C1E8C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C6DA64B-2C4B-4D7A-BCA7-D43A02D9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6FC1E73B-C2E0-4882-9185-F1E4925F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8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A2C24C-8A05-4FD7-B1C9-66B8E95CB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Posterior distribution (lognormal likelihood)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4521F-483F-4B1F-B249-42DA312B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Wear Coefficient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AAEF2-0C79-4F7B-A514-FCA3FA6A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84" y="1279077"/>
            <a:ext cx="5857586" cy="50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5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C826E-1C5A-4AA7-9B9E-9803420F4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the first 5 data</a:t>
            </a:r>
          </a:p>
          <a:p>
            <a:pPr lvl="1"/>
            <a:r>
              <a:rPr lang="en-US" dirty="0"/>
              <a:t>STD from lognormal likelihood (0.51) is better than that of normal likelihood (0.90), but the means are nearly identical</a:t>
            </a:r>
          </a:p>
          <a:p>
            <a:pPr lvl="1"/>
            <a:r>
              <a:rPr lang="en-US" dirty="0"/>
              <a:t>Maybe because wear coefficient is non-negative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B10126-DA9A-4896-B215-D0125B1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Wear Coefficient cont.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A9858-D12E-483B-97F1-30E738E4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77023"/>
              </p:ext>
            </p:extLst>
          </p:nvPr>
        </p:nvGraphicFramePr>
        <p:xfrm>
          <a:off x="880772" y="3363403"/>
          <a:ext cx="7057977" cy="29578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77738">
                  <a:extLst>
                    <a:ext uri="{9D8B030D-6E8A-4147-A177-3AD203B41FA5}">
                      <a16:colId xmlns:a16="http://schemas.microsoft.com/office/drawing/2014/main" val="1307263237"/>
                    </a:ext>
                  </a:extLst>
                </a:gridCol>
                <a:gridCol w="1338582">
                  <a:extLst>
                    <a:ext uri="{9D8B030D-6E8A-4147-A177-3AD203B41FA5}">
                      <a16:colId xmlns:a16="http://schemas.microsoft.com/office/drawing/2014/main" val="297092232"/>
                    </a:ext>
                  </a:extLst>
                </a:gridCol>
                <a:gridCol w="1399427">
                  <a:extLst>
                    <a:ext uri="{9D8B030D-6E8A-4147-A177-3AD203B41FA5}">
                      <a16:colId xmlns:a16="http://schemas.microsoft.com/office/drawing/2014/main" val="842353651"/>
                    </a:ext>
                  </a:extLst>
                </a:gridCol>
                <a:gridCol w="851825">
                  <a:extLst>
                    <a:ext uri="{9D8B030D-6E8A-4147-A177-3AD203B41FA5}">
                      <a16:colId xmlns:a16="http://schemas.microsoft.com/office/drawing/2014/main" val="1686898786"/>
                    </a:ext>
                  </a:extLst>
                </a:gridCol>
                <a:gridCol w="730135">
                  <a:extLst>
                    <a:ext uri="{9D8B030D-6E8A-4147-A177-3AD203B41FA5}">
                      <a16:colId xmlns:a16="http://schemas.microsoft.com/office/drawing/2014/main" val="2506116530"/>
                    </a:ext>
                  </a:extLst>
                </a:gridCol>
                <a:gridCol w="730135">
                  <a:extLst>
                    <a:ext uri="{9D8B030D-6E8A-4147-A177-3AD203B41FA5}">
                      <a16:colId xmlns:a16="http://schemas.microsoft.com/office/drawing/2014/main" val="1718020223"/>
                    </a:ext>
                  </a:extLst>
                </a:gridCol>
                <a:gridCol w="730135">
                  <a:extLst>
                    <a:ext uri="{9D8B030D-6E8A-4147-A177-3AD203B41FA5}">
                      <a16:colId xmlns:a16="http://schemas.microsoft.com/office/drawing/2014/main" val="3772247010"/>
                    </a:ext>
                  </a:extLst>
                </a:gridCol>
              </a:tblGrid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Likelihood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Prior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set No.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880660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normal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non-inform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17.49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8.28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7.89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7.57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7066398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std.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10.02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2.32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0.90 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0.40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712703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prior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5.11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5.42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5.93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6.89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539648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std.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0.73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0.73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0.76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0.57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9558159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lognormal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non-inform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20.81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8.89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7.88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7.64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7484168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std.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5.82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1.17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0.51 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810079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prior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5.46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5.67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6.29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7.41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4081501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std.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0.72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0.75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0.77 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 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1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93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66AFE-4513-4326-A539-AA063374B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use of a normal prior leads to underestimation of the mean for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Due to the inaccurate prior distribution</a:t>
            </a:r>
          </a:p>
          <a:p>
            <a:r>
              <a:rPr lang="en-US" dirty="0"/>
              <a:t>it can be concluded that the prior contributes significantly to the posterior distribution</a:t>
            </a:r>
          </a:p>
          <a:p>
            <a:pPr lvl="1"/>
            <a:r>
              <a:rPr lang="en-US" dirty="0"/>
              <a:t>the prior information is not consistent with observed data</a:t>
            </a:r>
          </a:p>
          <a:p>
            <a:pPr lvl="1"/>
            <a:r>
              <a:rPr lang="en-US" dirty="0"/>
              <a:t>Non-informative cases are close to Laplace distribution</a:t>
            </a:r>
          </a:p>
          <a:p>
            <a:r>
              <a:rPr lang="en-US" dirty="0"/>
              <a:t>Normal prior failed to include the target value</a:t>
            </a:r>
          </a:p>
          <a:p>
            <a:pPr lvl="1"/>
            <a:r>
              <a:rPr lang="en-US" dirty="0"/>
              <a:t>Due to erroneous prior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49A41-E5CB-405E-BE6B-A97A0818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Wear Coefficient cont.</a:t>
            </a:r>
          </a:p>
        </p:txBody>
      </p:sp>
      <p:pic>
        <p:nvPicPr>
          <p:cNvPr id="4" name="그림 32">
            <a:extLst>
              <a:ext uri="{FF2B5EF4-FFF2-40B4-BE49-F238E27FC236}">
                <a16:creationId xmlns:a16="http://schemas.microsoft.com/office/drawing/2014/main" id="{4DB4A5E0-BF7F-44B1-8E1A-8F2B39FD5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39" y="4074602"/>
            <a:ext cx="2743200" cy="20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31">
            <a:extLst>
              <a:ext uri="{FF2B5EF4-FFF2-40B4-BE49-F238E27FC236}">
                <a16:creationId xmlns:a16="http://schemas.microsoft.com/office/drawing/2014/main" id="{315A7CA8-8674-4205-90B4-A202A6149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91" y="4074602"/>
            <a:ext cx="2743200" cy="20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840BD-5362-41FC-B51E-AD2F986B2C22}"/>
              </a:ext>
            </a:extLst>
          </p:cNvPr>
          <p:cNvSpPr txBox="1"/>
          <p:nvPr/>
        </p:nvSpPr>
        <p:spPr>
          <a:xfrm>
            <a:off x="1735509" y="609711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likelihood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7F34A-EE70-47F5-9E36-970735685899}"/>
              </a:ext>
            </a:extLst>
          </p:cNvPr>
          <p:cNvSpPr txBox="1"/>
          <p:nvPr/>
        </p:nvSpPr>
        <p:spPr>
          <a:xfrm>
            <a:off x="4985540" y="610607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Lognormal likelihood</a:t>
            </a:r>
          </a:p>
        </p:txBody>
      </p:sp>
    </p:spTree>
    <p:extLst>
      <p:ext uri="{BB962C8B-B14F-4D97-AF65-F5344CB8AC3E}">
        <p14:creationId xmlns:p14="http://schemas.microsoft.com/office/powerpoint/2010/main" val="116154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C7329-F63A-4C00-8F7B-0105CA5D3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the identified wear coefficient, predict wear volume</a:t>
            </a:r>
          </a:p>
          <a:p>
            <a:pPr lvl="1"/>
            <a:r>
              <a:rPr lang="en-US" dirty="0"/>
              <a:t>Predict wear volume at 6th data (20,585 cycles)</a:t>
            </a:r>
          </a:p>
          <a:p>
            <a:r>
              <a:rPr lang="en-US" dirty="0"/>
              <a:t>the use of selected prior does not predict the wear volume well</a:t>
            </a:r>
          </a:p>
          <a:p>
            <a:r>
              <a:rPr lang="en-US" dirty="0"/>
              <a:t>the size of the interval of the lognormal likelihood is smaller than that of the normal likelihood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A5108-829A-4913-9881-B53328C1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of Wear Volume</a:t>
            </a:r>
          </a:p>
        </p:txBody>
      </p:sp>
      <p:pic>
        <p:nvPicPr>
          <p:cNvPr id="4" name="그림 33">
            <a:extLst>
              <a:ext uri="{FF2B5EF4-FFF2-40B4-BE49-F238E27FC236}">
                <a16:creationId xmlns:a16="http://schemas.microsoft.com/office/drawing/2014/main" id="{BD03437D-A5C1-4CD5-B78E-0FD8B9320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32" y="4076627"/>
            <a:ext cx="2743200" cy="20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37">
            <a:extLst>
              <a:ext uri="{FF2B5EF4-FFF2-40B4-BE49-F238E27FC236}">
                <a16:creationId xmlns:a16="http://schemas.microsoft.com/office/drawing/2014/main" id="{FE7B2F48-5E35-4355-BF76-3517D7BCE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48" y="4076627"/>
            <a:ext cx="2743200" cy="20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E197-0BAE-41DC-8B82-CD05D8FC4405}"/>
              </a:ext>
            </a:extLst>
          </p:cNvPr>
          <p:cNvSpPr txBox="1"/>
          <p:nvPr/>
        </p:nvSpPr>
        <p:spPr>
          <a:xfrm>
            <a:off x="1735509" y="609711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likelihood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B0C7B-DAC6-446F-B31B-2A7624A5DD43}"/>
              </a:ext>
            </a:extLst>
          </p:cNvPr>
          <p:cNvSpPr txBox="1"/>
          <p:nvPr/>
        </p:nvSpPr>
        <p:spPr>
          <a:xfrm>
            <a:off x="4985540" y="610607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Lognormal likelihood</a:t>
            </a:r>
          </a:p>
        </p:txBody>
      </p:sp>
    </p:spTree>
    <p:extLst>
      <p:ext uri="{BB962C8B-B14F-4D97-AF65-F5344CB8AC3E}">
        <p14:creationId xmlns:p14="http://schemas.microsoft.com/office/powerpoint/2010/main" val="305798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A3E78-9292-428E-9FA1-BF8EC4D5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Distribution of Wear 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C0C0C-011A-49D1-A5C1-54655589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854075"/>
            <a:ext cx="6562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DFE88-ECC8-4AF1-A14E-B5ADBE119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 and PI have a tendency to gradually decrease from 1,000 cycles as the cycles increase</a:t>
            </a:r>
          </a:p>
          <a:p>
            <a:r>
              <a:rPr lang="en-US" dirty="0"/>
              <a:t>CI and PI are small at first stage</a:t>
            </a:r>
          </a:p>
          <a:p>
            <a:pPr lvl="1"/>
            <a:r>
              <a:rPr lang="en-US" dirty="0"/>
              <a:t>Large uncertainty in wear volume, but wear volume itself is very small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7ADFDD-18A7-4816-B97F-12E95071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and PI of Wear 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C0641-1FA3-43B4-A312-BA6B5080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3507768"/>
            <a:ext cx="65627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AB2E57-AFFD-47B3-AAB0-06EB9C2DF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CIs and PIs of the lognormal case are smaller than that of the normal case, which demonstrates improved accuracy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EBA96-E1BC-4A76-A3D6-F1DC17A1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and PI of Wear Volume cont.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8D7A48-FB00-4428-813A-8419CF624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95109"/>
              </p:ext>
            </p:extLst>
          </p:nvPr>
        </p:nvGraphicFramePr>
        <p:xfrm>
          <a:off x="574398" y="2536328"/>
          <a:ext cx="7618568" cy="38644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11419">
                  <a:extLst>
                    <a:ext uri="{9D8B030D-6E8A-4147-A177-3AD203B41FA5}">
                      <a16:colId xmlns:a16="http://schemas.microsoft.com/office/drawing/2014/main" val="1656803765"/>
                    </a:ext>
                  </a:extLst>
                </a:gridCol>
                <a:gridCol w="496863">
                  <a:extLst>
                    <a:ext uri="{9D8B030D-6E8A-4147-A177-3AD203B41FA5}">
                      <a16:colId xmlns:a16="http://schemas.microsoft.com/office/drawing/2014/main" val="3908907904"/>
                    </a:ext>
                  </a:extLst>
                </a:gridCol>
                <a:gridCol w="607277">
                  <a:extLst>
                    <a:ext uri="{9D8B030D-6E8A-4147-A177-3AD203B41FA5}">
                      <a16:colId xmlns:a16="http://schemas.microsoft.com/office/drawing/2014/main" val="2454274597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2740141018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2351708777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567466464"/>
                    </a:ext>
                  </a:extLst>
                </a:gridCol>
                <a:gridCol w="828105">
                  <a:extLst>
                    <a:ext uri="{9D8B030D-6E8A-4147-A177-3AD203B41FA5}">
                      <a16:colId xmlns:a16="http://schemas.microsoft.com/office/drawing/2014/main" val="547096862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2128167309"/>
                    </a:ext>
                  </a:extLst>
                </a:gridCol>
                <a:gridCol w="883312">
                  <a:extLst>
                    <a:ext uri="{9D8B030D-6E8A-4147-A177-3AD203B41FA5}">
                      <a16:colId xmlns:a16="http://schemas.microsoft.com/office/drawing/2014/main" val="1544948756"/>
                    </a:ext>
                  </a:extLst>
                </a:gridCol>
              </a:tblGrid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set No.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9738834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measured wear V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4.44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5.105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8.825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24.175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45.31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92.73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471073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C.I.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6.61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12.13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22.14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35.75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56.25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100.38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4280906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0.75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0.35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12.78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38.87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85.09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8829607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11.77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20.11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22.97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17.38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15.28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385111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LN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6.61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18.73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32.88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52.27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99.04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0736621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21.52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42.31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88.78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4170499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11.07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11.36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9.96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10.26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4924963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P.I.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9.19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20.32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30.96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40.34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60.64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104.04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6042928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-2.84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-9.18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-7.01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33.78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81.22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9673807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29.50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37.97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32.78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26.87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22.82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0697573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LN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9.90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12.22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23.72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36.06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55.18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101.86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5886689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5.18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19.36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39.87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86.70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6496696"/>
                  </a:ext>
                </a:extLst>
              </a:tr>
              <a:tr h="27603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9.66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10.99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18.53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16.70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15.30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15.15 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70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859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Correlated Damage Parameters under Noise and Bias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D640D-ACEB-4592-814A-ECC1DE80E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Difficult to accurately identify model parameters due to the correlation between them and a large level of noise and bias in data</a:t>
            </a:r>
          </a:p>
          <a:p>
            <a:r>
              <a:rPr lang="en-US" dirty="0"/>
              <a:t>Even if accurate values of individual parameters may not be found, the prediction of RUL can still be accurate</a:t>
            </a:r>
          </a:p>
          <a:p>
            <a:r>
              <a:rPr lang="en-US" dirty="0"/>
              <a:t>Under model-form error, prognostics algorithms can identify equivalent parameters that can compensate for the model-form error</a:t>
            </a:r>
          </a:p>
          <a:p>
            <a:r>
              <a:rPr lang="en-US" dirty="0"/>
              <a:t>A good prior information can help to reduce uncertainty in the estimated parameters, but inaccurate prior can prevent from converging accurate values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FFB79-C06A-4B99-8091-6A833CA1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Physics-based Approaches</a:t>
            </a:r>
          </a:p>
        </p:txBody>
      </p:sp>
    </p:spTree>
    <p:extLst>
      <p:ext uri="{BB962C8B-B14F-4D97-AF65-F5344CB8AC3E}">
        <p14:creationId xmlns:p14="http://schemas.microsoft.com/office/powerpoint/2010/main" val="371692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>
            <a:extLst>
              <a:ext uri="{FF2B5EF4-FFF2-40B4-BE49-F238E27FC236}">
                <a16:creationId xmlns:a16="http://schemas.microsoft.com/office/drawing/2014/main" id="{DF1AB0C5-EC58-4166-B542-CE7008A8C35D}"/>
              </a:ext>
            </a:extLst>
          </p:cNvPr>
          <p:cNvSpPr txBox="1">
            <a:spLocks/>
          </p:cNvSpPr>
          <p:nvPr/>
        </p:nvSpPr>
        <p:spPr bwMode="auto">
          <a:xfrm>
            <a:off x="357188" y="1317625"/>
            <a:ext cx="84296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lnSpc>
                <a:spcPct val="107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0" lang="en-US" altLang="ko-KR" sz="2800">
                <a:latin typeface="Arial Unicode MS" pitchFamily="50" charset="-127"/>
                <a:ea typeface="맑은 고딕" panose="020B0503020000020004" pitchFamily="34" charset="-127"/>
              </a:rPr>
              <a:t>Maintenance is essential to keep Airplanes safe</a:t>
            </a:r>
            <a:endParaRPr kumimoji="0" lang="en-US" altLang="ko-KR" sz="1600">
              <a:latin typeface="Arial Unicode MS" pitchFamily="50" charset="-127"/>
              <a:ea typeface="맑은 고딕" panose="020B0503020000020004" pitchFamily="34" charset="-127"/>
            </a:endParaRPr>
          </a:p>
        </p:txBody>
      </p:sp>
      <p:pic>
        <p:nvPicPr>
          <p:cNvPr id="12291" name="Picture 9" descr="C:\Documents and Settings\DJ_HOME\My Documents\네이트온 받은 파일\skal34@nate.com_10544\그림3.emf">
            <a:extLst>
              <a:ext uri="{FF2B5EF4-FFF2-40B4-BE49-F238E27FC236}">
                <a16:creationId xmlns:a16="http://schemas.microsoft.com/office/drawing/2014/main" id="{8608AE0E-DEC4-4D47-92C7-0732000A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905000"/>
            <a:ext cx="18319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>
            <a:extLst>
              <a:ext uri="{FF2B5EF4-FFF2-40B4-BE49-F238E27FC236}">
                <a16:creationId xmlns:a16="http://schemas.microsoft.com/office/drawing/2014/main" id="{BD678C38-661F-4BF2-BF91-6E125A68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맑은 고딕" panose="020B0503020000020004" pitchFamily="34" charset="-127"/>
              </a:rPr>
              <a:t>Motivation</a:t>
            </a: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0FF8E3B8-7115-44C6-A30A-E455A352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r="5714"/>
          <a:stretch>
            <a:fillRect/>
          </a:stretch>
        </p:blipFill>
        <p:spPr bwMode="auto">
          <a:xfrm>
            <a:off x="1719263" y="2400300"/>
            <a:ext cx="23574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그림 28">
            <a:extLst>
              <a:ext uri="{FF2B5EF4-FFF2-40B4-BE49-F238E27FC236}">
                <a16:creationId xmlns:a16="http://schemas.microsoft.com/office/drawing/2014/main" id="{8380157C-0A3D-4636-AF53-CF1F8387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8527" r="5614"/>
          <a:stretch>
            <a:fillRect/>
          </a:stretch>
        </p:blipFill>
        <p:spPr bwMode="auto">
          <a:xfrm>
            <a:off x="433388" y="2400300"/>
            <a:ext cx="17859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>
            <a:extLst>
              <a:ext uri="{FF2B5EF4-FFF2-40B4-BE49-F238E27FC236}">
                <a16:creationId xmlns:a16="http://schemas.microsoft.com/office/drawing/2014/main" id="{E99FA227-20FD-41EF-AC2B-BC225421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18871" r="23170"/>
          <a:stretch>
            <a:fillRect/>
          </a:stretch>
        </p:blipFill>
        <p:spPr bwMode="auto">
          <a:xfrm>
            <a:off x="1744663" y="334168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내용 개체 틀 2">
            <a:extLst>
              <a:ext uri="{FF2B5EF4-FFF2-40B4-BE49-F238E27FC236}">
                <a16:creationId xmlns:a16="http://schemas.microsoft.com/office/drawing/2014/main" id="{434F23AC-A3FF-472D-A9E5-63BE66FBD832}"/>
              </a:ext>
            </a:extLst>
          </p:cNvPr>
          <p:cNvSpPr txBox="1">
            <a:spLocks/>
          </p:cNvSpPr>
          <p:nvPr/>
        </p:nvSpPr>
        <p:spPr bwMode="auto">
          <a:xfrm>
            <a:off x="127000" y="4451350"/>
            <a:ext cx="4305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381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784225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latinLnBrk="0" hangingPunct="1">
              <a:lnSpc>
                <a:spcPct val="10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altLang="ko-KR" b="1">
                <a:latin typeface="Arial Unicode MS" pitchFamily="50" charset="-127"/>
                <a:ea typeface="맑은 고딕" panose="020B0503020000020004" pitchFamily="34" charset="-127"/>
              </a:rPr>
              <a:t>Preventive Maintenance (PM)</a:t>
            </a: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맑은 고딕" panose="020B0503020000020004" pitchFamily="34" charset="-127"/>
              </a:rPr>
              <a:t>manual inspection with equipment</a:t>
            </a: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맑은 고딕" panose="020B0503020000020004" pitchFamily="34" charset="-127"/>
              </a:rPr>
              <a:t>accurate but can miss large damage</a:t>
            </a: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맑은 고딕" panose="020B0503020000020004" pitchFamily="34" charset="-127"/>
              </a:rPr>
              <a:t>cost and time inefficient</a:t>
            </a: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맑은 고딕" panose="020B0503020000020004" pitchFamily="34" charset="-127"/>
              </a:rPr>
              <a:t>detecting current damage</a:t>
            </a:r>
          </a:p>
        </p:txBody>
      </p:sp>
      <p:sp>
        <p:nvSpPr>
          <p:cNvPr id="12298" name="내용 개체 틀 2">
            <a:extLst>
              <a:ext uri="{FF2B5EF4-FFF2-40B4-BE49-F238E27FC236}">
                <a16:creationId xmlns:a16="http://schemas.microsoft.com/office/drawing/2014/main" id="{FA366471-81E2-4DC6-86A8-D5F825061E83}"/>
              </a:ext>
            </a:extLst>
          </p:cNvPr>
          <p:cNvSpPr txBox="1">
            <a:spLocks/>
          </p:cNvSpPr>
          <p:nvPr/>
        </p:nvSpPr>
        <p:spPr bwMode="auto">
          <a:xfrm>
            <a:off x="4013200" y="4451350"/>
            <a:ext cx="4873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latinLnBrk="0" hangingPunct="1">
              <a:lnSpc>
                <a:spcPct val="10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altLang="ko-KR" b="1">
                <a:latin typeface="Arial Unicode MS" pitchFamily="50" charset="-127"/>
                <a:ea typeface="맑은 고딕" panose="020B0503020000020004" pitchFamily="34" charset="-127"/>
              </a:rPr>
              <a:t>Condition-based Maintenance (CBM)</a:t>
            </a: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lang="en-US" altLang="ko-KR" sz="1600">
                <a:latin typeface="Arial Unicode MS" pitchFamily="50" charset="-127"/>
                <a:ea typeface="Arial Unicode MS" pitchFamily="50" charset="-127"/>
              </a:rPr>
              <a:t>Structural Health Monitoring (SHM)</a:t>
            </a:r>
            <a:endParaRPr kumimoji="0" lang="en-US" altLang="ko-KR" sz="1600">
              <a:latin typeface="Arial Unicode MS" pitchFamily="50" charset="-127"/>
              <a:ea typeface="맑은 고딕" panose="020B0503020000020004" pitchFamily="34" charset="-127"/>
            </a:endParaRP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Arial Unicode MS" pitchFamily="50" charset="-127"/>
              </a:rPr>
              <a:t>cost and time efficient</a:t>
            </a:r>
            <a:endParaRPr kumimoji="0" lang="en-US" altLang="ko-KR" sz="1600">
              <a:latin typeface="Arial Unicode MS" pitchFamily="50" charset="-127"/>
              <a:ea typeface="맑은 고딕" panose="020B0503020000020004" pitchFamily="34" charset="-127"/>
            </a:endParaRPr>
          </a:p>
          <a:p>
            <a:pPr lvl="2" eaLnBrk="1" latinLnBrk="0" hangingPunct="1">
              <a:lnSpc>
                <a:spcPct val="107000"/>
              </a:lnSpc>
              <a:spcBef>
                <a:spcPct val="20000"/>
              </a:spcBef>
              <a:buFont typeface="Verdana" panose="020B0604030504040204" pitchFamily="34" charset="0"/>
              <a:buChar char="»"/>
            </a:pPr>
            <a:r>
              <a:rPr kumimoji="0" lang="en-US" altLang="ko-KR" sz="1600">
                <a:latin typeface="Arial Unicode MS" pitchFamily="50" charset="-127"/>
                <a:ea typeface="Arial Unicode MS" pitchFamily="50" charset="-127"/>
              </a:rPr>
              <a:t>predicting the future status and RUL</a:t>
            </a:r>
          </a:p>
        </p:txBody>
      </p:sp>
      <p:pic>
        <p:nvPicPr>
          <p:cNvPr id="12299" name="Picture 1" descr="DQAS">
            <a:extLst>
              <a:ext uri="{FF2B5EF4-FFF2-40B4-BE49-F238E27FC236}">
                <a16:creationId xmlns:a16="http://schemas.microsoft.com/office/drawing/2014/main" id="{878229A4-1C01-401C-BBF7-178C921E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038350"/>
            <a:ext cx="18954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C:\Documents and Settings\Jean\My Documents\사진091112_005.jpg">
            <a:extLst>
              <a:ext uri="{FF2B5EF4-FFF2-40B4-BE49-F238E27FC236}">
                <a16:creationId xmlns:a16="http://schemas.microsoft.com/office/drawing/2014/main" id="{19EC5530-888F-40E5-A953-0D3C2EC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006725"/>
            <a:ext cx="1803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26">
            <a:extLst>
              <a:ext uri="{FF2B5EF4-FFF2-40B4-BE49-F238E27FC236}">
                <a16:creationId xmlns:a16="http://schemas.microsoft.com/office/drawing/2014/main" id="{F9563E6E-C300-44A9-9E31-AB2C4485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3863975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Damage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730B2DDC-6790-4FDC-8825-6809F917AE88}"/>
              </a:ext>
            </a:extLst>
          </p:cNvPr>
          <p:cNvSpPr/>
          <p:nvPr/>
        </p:nvSpPr>
        <p:spPr>
          <a:xfrm>
            <a:off x="5783263" y="3771900"/>
            <a:ext cx="619125" cy="3714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F2D0759F-BED9-4709-A0ED-26ACDDB3B569}"/>
              </a:ext>
            </a:extLst>
          </p:cNvPr>
          <p:cNvSpPr/>
          <p:nvPr/>
        </p:nvSpPr>
        <p:spPr>
          <a:xfrm>
            <a:off x="5540375" y="2409825"/>
            <a:ext cx="150813" cy="1190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EEF9A35B-B129-4F22-BCC5-E4421BEBA6D8}"/>
              </a:ext>
            </a:extLst>
          </p:cNvPr>
          <p:cNvSpPr/>
          <p:nvPr/>
        </p:nvSpPr>
        <p:spPr>
          <a:xfrm>
            <a:off x="4457700" y="1866900"/>
            <a:ext cx="4381500" cy="4038600"/>
          </a:xfrm>
          <a:prstGeom prst="roundRect">
            <a:avLst/>
          </a:prstGeom>
          <a:noFill/>
          <a:ln>
            <a:solidFill>
              <a:srgbClr val="C0E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B5088EF8-9980-4230-BBFF-36F533F4978D}"/>
              </a:ext>
            </a:extLst>
          </p:cNvPr>
          <p:cNvCxnSpPr>
            <a:stCxn id="34" idx="2"/>
            <a:endCxn id="29" idx="2"/>
          </p:cNvCxnSpPr>
          <p:nvPr/>
        </p:nvCxnSpPr>
        <p:spPr>
          <a:xfrm rot="10800000" flipH="1" flipV="1">
            <a:off x="5540375" y="2470150"/>
            <a:ext cx="242888" cy="1487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FB528E36-F811-4750-B3AE-6B47E3389D69}"/>
              </a:ext>
            </a:extLst>
          </p:cNvPr>
          <p:cNvCxnSpPr>
            <a:stCxn id="34" idx="6"/>
            <a:endCxn id="29" idx="6"/>
          </p:cNvCxnSpPr>
          <p:nvPr/>
        </p:nvCxnSpPr>
        <p:spPr>
          <a:xfrm>
            <a:off x="5691188" y="2470150"/>
            <a:ext cx="711200" cy="1487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27">
            <a:extLst>
              <a:ext uri="{FF2B5EF4-FFF2-40B4-BE49-F238E27FC236}">
                <a16:creationId xmlns:a16="http://schemas.microsoft.com/office/drawing/2014/main" id="{3D90F458-869B-4B6B-B21D-8B551D15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300413"/>
            <a:ext cx="142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Sensors/actuators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42531-16AE-4E3B-B877-4054C07F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5718175"/>
            <a:ext cx="186944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300" b="1" dirty="0">
                <a:latin typeface="Arial Unicode MS" pitchFamily="50" charset="-127"/>
                <a:ea typeface="Arial Unicode MS" pitchFamily="50" charset="-127"/>
              </a:rPr>
              <a:t>prognostics</a:t>
            </a:r>
            <a:endParaRPr lang="ko-KR" altLang="en-US" sz="2300" b="1" dirty="0"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C:\Documents and Settings\DJ_HOME\My Documents\네이트온 받은 파일\skal34@nate.com_10544\그림1.emf">
            <a:extLst>
              <a:ext uri="{FF2B5EF4-FFF2-40B4-BE49-F238E27FC236}">
                <a16:creationId xmlns:a16="http://schemas.microsoft.com/office/drawing/2014/main" id="{00A182B4-256E-4555-B987-ED7F80E9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2"/>
          <a:stretch>
            <a:fillRect/>
          </a:stretch>
        </p:blipFill>
        <p:spPr bwMode="auto">
          <a:xfrm>
            <a:off x="790575" y="3733800"/>
            <a:ext cx="76660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내용 개체 틀 2">
            <a:extLst>
              <a:ext uri="{FF2B5EF4-FFF2-40B4-BE49-F238E27FC236}">
                <a16:creationId xmlns:a16="http://schemas.microsoft.com/office/drawing/2014/main" id="{C5C12500-6B06-4A3C-AD00-D6C58FF19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Prognostics methods</a:t>
            </a:r>
          </a:p>
          <a:p>
            <a:pPr lvl="1"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data-driven approach</a:t>
            </a:r>
          </a:p>
          <a:p>
            <a:pPr lvl="1"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model-based approach</a:t>
            </a:r>
          </a:p>
          <a:p>
            <a:pPr lvl="1" eaLnBrk="1" hangingPunct="1">
              <a:lnSpc>
                <a:spcPct val="107000"/>
              </a:lnSpc>
              <a:spcAft>
                <a:spcPts val="600"/>
              </a:spcAft>
            </a:pPr>
            <a:r>
              <a:rPr lang="en-US" altLang="ko-KR">
                <a:ea typeface="맑은 고딕" panose="020B0503020000020004" pitchFamily="34" charset="-127"/>
              </a:rPr>
              <a:t>hybrid approach</a:t>
            </a:r>
            <a:endParaRPr lang="ko-KR" altLang="en-US">
              <a:ea typeface="Arial Unicode MS" pitchFamily="50" charset="-127"/>
            </a:endParaRPr>
          </a:p>
          <a:p>
            <a:pPr lvl="1" eaLnBrk="1" hangingPunct="1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altLang="ko-KR">
              <a:ea typeface="Arial Unicode MS" pitchFamily="50" charset="-127"/>
            </a:endParaRPr>
          </a:p>
          <a:p>
            <a:pPr lvl="1" eaLnBrk="1" hangingPunct="1">
              <a:lnSpc>
                <a:spcPct val="107000"/>
              </a:lnSpc>
              <a:buFont typeface="Arial Unicode MS" pitchFamily="50" charset="-127"/>
              <a:buChar char="+"/>
            </a:pPr>
            <a:endParaRPr lang="en-US" altLang="ko-KR">
              <a:ea typeface="맑은 고딕" panose="020B0503020000020004" pitchFamily="34" charset="-127"/>
            </a:endParaRP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0B116F84-5647-404D-A860-395123DE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Introduction</a:t>
            </a:r>
            <a:endParaRPr lang="ko-KR" altLang="en-US" dirty="0">
              <a:latin typeface="+mj-lt"/>
            </a:endParaRPr>
          </a:p>
        </p:txBody>
      </p:sp>
      <p:sp>
        <p:nvSpPr>
          <p:cNvPr id="14342" name="내용 개체 틀 2">
            <a:extLst>
              <a:ext uri="{FF2B5EF4-FFF2-40B4-BE49-F238E27FC236}">
                <a16:creationId xmlns:a16="http://schemas.microsoft.com/office/drawing/2014/main" id="{A5BBDE25-529F-4C5D-878C-39A9DE5E72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0400" y="1317625"/>
            <a:ext cx="4673600" cy="4841875"/>
          </a:xfrm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Crack growth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맑은 고딕" panose="020B0503020000020004" pitchFamily="34" charset="-127"/>
              </a:rPr>
              <a:t>    in an aircraft panel </a:t>
            </a:r>
          </a:p>
          <a:p>
            <a:pPr lvl="1"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physics model: Paris model</a:t>
            </a:r>
          </a:p>
          <a:p>
            <a:pPr lvl="1" eaLnBrk="1" hangingPunct="1">
              <a:lnSpc>
                <a:spcPct val="107000"/>
              </a:lnSpc>
              <a:buFont typeface="Arial Unicode MS" pitchFamily="50" charset="-127"/>
              <a:buChar char="+"/>
            </a:pPr>
            <a:r>
              <a:rPr lang="en-US" altLang="ko-KR">
                <a:ea typeface="맑은 고딕" panose="020B0503020000020004" pitchFamily="34" charset="-127"/>
              </a:rPr>
              <a:t>measurement data</a:t>
            </a:r>
          </a:p>
          <a:p>
            <a:pPr lvl="1" eaLnBrk="1" hangingPunct="1">
              <a:lnSpc>
                <a:spcPct val="107000"/>
              </a:lnSpc>
              <a:buFont typeface="Arial Unicode MS" pitchFamily="50" charset="-127"/>
              <a:buChar char="="/>
            </a:pPr>
            <a:r>
              <a:rPr lang="en-US" altLang="ko-KR">
                <a:ea typeface="Arial Unicode MS" pitchFamily="50" charset="-127"/>
              </a:rPr>
              <a:t>identifying model parameters</a:t>
            </a:r>
          </a:p>
          <a:p>
            <a:pPr lvl="1" eaLnBrk="1" hangingPunct="1">
              <a:lnSpc>
                <a:spcPct val="107000"/>
              </a:lnSpc>
              <a:buFont typeface="Arial Unicode MS" pitchFamily="50" charset="-127"/>
              <a:buChar char="="/>
            </a:pPr>
            <a:r>
              <a:rPr lang="en-US" altLang="ko-KR">
                <a:ea typeface="Arial Unicode MS" pitchFamily="50" charset="-127"/>
              </a:rPr>
              <a:t>predicting future status and RUL</a:t>
            </a:r>
            <a:endParaRPr lang="ko-KR" altLang="en-US">
              <a:ea typeface="Arial Unicode MS" pitchFamily="50" charset="-127"/>
            </a:endParaRPr>
          </a:p>
          <a:p>
            <a:pPr lvl="1" eaLnBrk="1" hangingPunct="1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altLang="ko-KR">
              <a:ea typeface="Arial Unicode MS" pitchFamily="50" charset="-127"/>
            </a:endParaRPr>
          </a:p>
          <a:p>
            <a:pPr lvl="1" eaLnBrk="1" hangingPunct="1">
              <a:lnSpc>
                <a:spcPct val="107000"/>
              </a:lnSpc>
              <a:buFont typeface="Arial Unicode MS" pitchFamily="50" charset="-127"/>
              <a:buChar char="+"/>
            </a:pPr>
            <a:endParaRPr lang="en-US" altLang="ko-KR">
              <a:ea typeface="맑은 고딕" panose="020B0503020000020004" pitchFamily="34" charset="-127"/>
            </a:endParaRPr>
          </a:p>
        </p:txBody>
      </p:sp>
      <p:sp>
        <p:nvSpPr>
          <p:cNvPr id="12296" name="날짜 개체 틀 3">
            <a:extLst>
              <a:ext uri="{FF2B5EF4-FFF2-40B4-BE49-F238E27FC236}">
                <a16:creationId xmlns:a16="http://schemas.microsoft.com/office/drawing/2014/main" id="{04424E72-14E5-4576-9DBB-E3B13D668FE9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내용 개체 틀 2">
                <a:extLst>
                  <a:ext uri="{FF2B5EF4-FFF2-40B4-BE49-F238E27FC236}">
                    <a16:creationId xmlns:a16="http://schemas.microsoft.com/office/drawing/2014/main" id="{EE89F4CE-0627-49F3-BBB1-7C28BAAA674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Damage growth model</a:t>
                </a: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Paris model: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𝑎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: half crack size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𝑁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: number of cycles 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𝐾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: range of stress intensity factor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: stress range</a:t>
                </a:r>
              </a:p>
              <a:p>
                <a:pPr lvl="2" eaLnBrk="1" hangingPunct="1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𝐶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: damage parameters</a:t>
                </a: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half crack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cycles</a:t>
                </a:r>
              </a:p>
              <a:p>
                <a:pPr lvl="1" eaLnBrk="1" hangingPunct="1">
                  <a:lnSpc>
                    <a:spcPct val="107000"/>
                  </a:lnSpc>
                </a:pPr>
                <a:endParaRPr lang="en-US" altLang="ko-KR" sz="4000" dirty="0">
                  <a:ea typeface="맑은 고딕" panose="020B0503020000020004" pitchFamily="34" charset="-127"/>
                </a:endParaRP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critical crack size</a:t>
                </a:r>
              </a:p>
              <a:p>
                <a:pPr lvl="1" eaLnBrk="1" hangingPunct="1">
                  <a:lnSpc>
                    <a:spcPct val="107000"/>
                  </a:lnSpc>
                  <a:buFont typeface="Arial" panose="020B0604020202020204" pitchFamily="34" charset="0"/>
                  <a:buNone/>
                </a:pPr>
                <a:endParaRPr lang="en-US" altLang="ko-KR" dirty="0">
                  <a:ea typeface="맑은 고딕" panose="020B0503020000020004" pitchFamily="34" charset="-127"/>
                </a:endParaRPr>
              </a:p>
              <a:p>
                <a:pPr eaLnBrk="1" hangingPunct="1">
                  <a:lnSpc>
                    <a:spcPct val="107000"/>
                  </a:lnSpc>
                </a:pPr>
                <a:endParaRPr lang="en-US" altLang="ko-KR" dirty="0">
                  <a:ea typeface="맑은 고딕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1036" name="내용 개체 틀 2">
                <a:extLst>
                  <a:ext uri="{FF2B5EF4-FFF2-40B4-BE49-F238E27FC236}">
                    <a16:creationId xmlns:a16="http://schemas.microsoft.com/office/drawing/2014/main" id="{EE89F4CE-0627-49F3-BBB1-7C28BAAA6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43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제목 1">
            <a:extLst>
              <a:ext uri="{FF2B5EF4-FFF2-40B4-BE49-F238E27FC236}">
                <a16:creationId xmlns:a16="http://schemas.microsoft.com/office/drawing/2014/main" id="{1C837D31-11EE-4335-B2C7-FA44159E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>
                <a:latin typeface="+mj-lt"/>
              </a:rPr>
              <a:t>Damage growth and measurement uncertainty models</a:t>
            </a:r>
            <a:endParaRPr lang="ko-KR" altLang="en-US" dirty="0">
              <a:latin typeface="+mj-lt"/>
            </a:endParaRPr>
          </a:p>
        </p:txBody>
      </p:sp>
      <p:sp>
        <p:nvSpPr>
          <p:cNvPr id="1065" name="날짜 개체 틀 3">
            <a:extLst>
              <a:ext uri="{FF2B5EF4-FFF2-40B4-BE49-F238E27FC236}">
                <a16:creationId xmlns:a16="http://schemas.microsoft.com/office/drawing/2014/main" id="{34ADAB94-9901-40F8-8662-D20B526A75F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039" name="Rectangle 54">
            <a:extLst>
              <a:ext uri="{FF2B5EF4-FFF2-40B4-BE49-F238E27FC236}">
                <a16:creationId xmlns:a16="http://schemas.microsoft.com/office/drawing/2014/main" id="{53F89B3F-DD79-4336-AA66-B929F86F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40" name="TextBox 68">
            <a:extLst>
              <a:ext uri="{FF2B5EF4-FFF2-40B4-BE49-F238E27FC236}">
                <a16:creationId xmlns:a16="http://schemas.microsoft.com/office/drawing/2014/main" id="{30397CC7-08FC-4253-9857-89A723BA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092700"/>
            <a:ext cx="366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Through-the-thickness crack in a fuselage panel 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041" name="Rectangle 20">
            <a:extLst>
              <a:ext uri="{FF2B5EF4-FFF2-40B4-BE49-F238E27FC236}">
                <a16:creationId xmlns:a16="http://schemas.microsoft.com/office/drawing/2014/main" id="{D364E869-B6B1-46BC-B8A7-3D2CE75F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42" name="Rectangle 27">
            <a:extLst>
              <a:ext uri="{FF2B5EF4-FFF2-40B4-BE49-F238E27FC236}">
                <a16:creationId xmlns:a16="http://schemas.microsoft.com/office/drawing/2014/main" id="{3A1907E3-738B-4E88-9EF8-F8EF173C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43" name="Rectangle 31">
            <a:extLst>
              <a:ext uri="{FF2B5EF4-FFF2-40B4-BE49-F238E27FC236}">
                <a16:creationId xmlns:a16="http://schemas.microsoft.com/office/drawing/2014/main" id="{0DC9C5BA-2FE9-413F-8E98-03CC74FE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044" name="Picture 2" descr="C:\Documents and Settings\DJ_HOME\바탕 화면\그림2.jpg">
            <a:extLst>
              <a:ext uri="{FF2B5EF4-FFF2-40B4-BE49-F238E27FC236}">
                <a16:creationId xmlns:a16="http://schemas.microsoft.com/office/drawing/2014/main" id="{871F2AAE-E854-4CEC-9803-DB001272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492375"/>
            <a:ext cx="25971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이중 물결 32">
            <a:extLst>
              <a:ext uri="{FF2B5EF4-FFF2-40B4-BE49-F238E27FC236}">
                <a16:creationId xmlns:a16="http://schemas.microsoft.com/office/drawing/2014/main" id="{457E7E53-2234-4C32-886E-1469EC64713A}"/>
              </a:ext>
            </a:extLst>
          </p:cNvPr>
          <p:cNvSpPr/>
          <p:nvPr/>
        </p:nvSpPr>
        <p:spPr>
          <a:xfrm>
            <a:off x="7796213" y="3046413"/>
            <a:ext cx="906462" cy="1152525"/>
          </a:xfrm>
          <a:prstGeom prst="doubleWave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latin typeface="HY강M" pitchFamily="18" charset="-127"/>
                <a:ea typeface="HY강M" pitchFamily="18" charset="-127"/>
              </a:rPr>
              <a:t>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7A8DF64-891C-4573-8048-11E26E42CD31}"/>
              </a:ext>
            </a:extLst>
          </p:cNvPr>
          <p:cNvSpPr/>
          <p:nvPr/>
        </p:nvSpPr>
        <p:spPr>
          <a:xfrm>
            <a:off x="6908800" y="3262313"/>
            <a:ext cx="138113" cy="92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01F42A8-8CB8-4EE4-A4A0-C7E61EBA07EE}"/>
              </a:ext>
            </a:extLst>
          </p:cNvPr>
          <p:cNvSpPr/>
          <p:nvPr/>
        </p:nvSpPr>
        <p:spPr>
          <a:xfrm>
            <a:off x="7975600" y="3406775"/>
            <a:ext cx="598488" cy="441325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6" name="자유형 35">
            <a:extLst>
              <a:ext uri="{FF2B5EF4-FFF2-40B4-BE49-F238E27FC236}">
                <a16:creationId xmlns:a16="http://schemas.microsoft.com/office/drawing/2014/main" id="{FDD60B13-08A8-4934-ADEA-4BFA18A4B9D6}"/>
              </a:ext>
            </a:extLst>
          </p:cNvPr>
          <p:cNvSpPr/>
          <p:nvPr/>
        </p:nvSpPr>
        <p:spPr>
          <a:xfrm>
            <a:off x="8043863" y="3609975"/>
            <a:ext cx="463550" cy="49213"/>
          </a:xfrm>
          <a:custGeom>
            <a:avLst/>
            <a:gdLst>
              <a:gd name="connsiteX0" fmla="*/ 0 w 464457"/>
              <a:gd name="connsiteY0" fmla="*/ 47252 h 48586"/>
              <a:gd name="connsiteX1" fmla="*/ 348343 w 464457"/>
              <a:gd name="connsiteY1" fmla="*/ 47252 h 48586"/>
              <a:gd name="connsiteX2" fmla="*/ 464457 w 464457"/>
              <a:gd name="connsiteY2" fmla="*/ 47252 h 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7" h="48586">
                <a:moveTo>
                  <a:pt x="0" y="47252"/>
                </a:moveTo>
                <a:cubicBezTo>
                  <a:pt x="141758" y="0"/>
                  <a:pt x="16829" y="35821"/>
                  <a:pt x="348343" y="47252"/>
                </a:cubicBezTo>
                <a:cubicBezTo>
                  <a:pt x="387025" y="48586"/>
                  <a:pt x="425752" y="47252"/>
                  <a:pt x="464457" y="4725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HY강M" pitchFamily="18" charset="-127"/>
              <a:ea typeface="HY강M" pitchFamily="18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1B4027A-9D16-4AB1-9ABE-8EF17E262BB6}"/>
              </a:ext>
            </a:extLst>
          </p:cNvPr>
          <p:cNvCxnSpPr>
            <a:stCxn id="34" idx="0"/>
            <a:endCxn id="35" idx="0"/>
          </p:cNvCxnSpPr>
          <p:nvPr/>
        </p:nvCxnSpPr>
        <p:spPr>
          <a:xfrm rot="16200000" flipH="1">
            <a:off x="7554119" y="2686844"/>
            <a:ext cx="144462" cy="1295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6A77FEA7-0CE5-4726-81D3-BD8F3CB1D685}"/>
              </a:ext>
            </a:extLst>
          </p:cNvPr>
          <p:cNvCxnSpPr>
            <a:stCxn id="34" idx="4"/>
            <a:endCxn id="35" idx="4"/>
          </p:cNvCxnSpPr>
          <p:nvPr/>
        </p:nvCxnSpPr>
        <p:spPr>
          <a:xfrm rot="16200000" flipH="1">
            <a:off x="7379494" y="2953544"/>
            <a:ext cx="493712" cy="1295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C3F35E4-26BB-4CB6-B7F1-7A5554E6EB7B}"/>
              </a:ext>
            </a:extLst>
          </p:cNvPr>
          <p:cNvCxnSpPr/>
          <p:nvPr/>
        </p:nvCxnSpPr>
        <p:spPr>
          <a:xfrm rot="5400000" flipH="1" flipV="1">
            <a:off x="7722394" y="2848769"/>
            <a:ext cx="2889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93703CC5-22EC-4D45-A861-622CB6A5CEEC}"/>
              </a:ext>
            </a:extLst>
          </p:cNvPr>
          <p:cNvCxnSpPr/>
          <p:nvPr/>
        </p:nvCxnSpPr>
        <p:spPr>
          <a:xfrm rot="5400000" flipH="1" flipV="1">
            <a:off x="7914481" y="2848769"/>
            <a:ext cx="2889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B0499EFE-1B02-49F8-B5B9-FBBC47BCDDF8}"/>
              </a:ext>
            </a:extLst>
          </p:cNvPr>
          <p:cNvCxnSpPr/>
          <p:nvPr/>
        </p:nvCxnSpPr>
        <p:spPr>
          <a:xfrm rot="5400000" flipH="1" flipV="1">
            <a:off x="8112919" y="2848769"/>
            <a:ext cx="2889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A7E299A-27B6-460C-AD94-A02697BA71BA}"/>
              </a:ext>
            </a:extLst>
          </p:cNvPr>
          <p:cNvCxnSpPr/>
          <p:nvPr/>
        </p:nvCxnSpPr>
        <p:spPr>
          <a:xfrm rot="5400000" flipH="1" flipV="1">
            <a:off x="8300244" y="2848769"/>
            <a:ext cx="2889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F0D33DD1-BAF4-44DD-BCD6-D63343EBA455}"/>
              </a:ext>
            </a:extLst>
          </p:cNvPr>
          <p:cNvCxnSpPr/>
          <p:nvPr/>
        </p:nvCxnSpPr>
        <p:spPr>
          <a:xfrm rot="5400000" flipH="1" flipV="1">
            <a:off x="8497094" y="2848769"/>
            <a:ext cx="2889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642DD9B-F0A0-4044-9E1E-E4D616757B05}"/>
              </a:ext>
            </a:extLst>
          </p:cNvPr>
          <p:cNvCxnSpPr/>
          <p:nvPr/>
        </p:nvCxnSpPr>
        <p:spPr>
          <a:xfrm rot="5400000" flipH="1" flipV="1">
            <a:off x="7723188" y="4370388"/>
            <a:ext cx="2873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2458517-4C5C-4765-AA30-CBACBE40D2C2}"/>
              </a:ext>
            </a:extLst>
          </p:cNvPr>
          <p:cNvCxnSpPr/>
          <p:nvPr/>
        </p:nvCxnSpPr>
        <p:spPr>
          <a:xfrm rot="5400000" flipH="1" flipV="1">
            <a:off x="7915275" y="4370388"/>
            <a:ext cx="287337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EFB71DCA-473E-47D9-BD70-FB2C49D3DE42}"/>
              </a:ext>
            </a:extLst>
          </p:cNvPr>
          <p:cNvCxnSpPr/>
          <p:nvPr/>
        </p:nvCxnSpPr>
        <p:spPr>
          <a:xfrm rot="5400000" flipH="1" flipV="1">
            <a:off x="8113713" y="4370388"/>
            <a:ext cx="2873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EB9DF03-BDD4-417C-A847-8EA90D8E70D9}"/>
              </a:ext>
            </a:extLst>
          </p:cNvPr>
          <p:cNvCxnSpPr/>
          <p:nvPr/>
        </p:nvCxnSpPr>
        <p:spPr>
          <a:xfrm rot="5400000" flipH="1" flipV="1">
            <a:off x="8301038" y="4370388"/>
            <a:ext cx="2873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D8C0351-BB44-44B9-8F69-A4A0658C8704}"/>
              </a:ext>
            </a:extLst>
          </p:cNvPr>
          <p:cNvCxnSpPr/>
          <p:nvPr/>
        </p:nvCxnSpPr>
        <p:spPr>
          <a:xfrm rot="5400000" flipH="1" flipV="1">
            <a:off x="8497888" y="4370388"/>
            <a:ext cx="2873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8">
            <a:extLst>
              <a:ext uri="{FF2B5EF4-FFF2-40B4-BE49-F238E27FC236}">
                <a16:creationId xmlns:a16="http://schemas.microsoft.com/office/drawing/2014/main" id="{7CFBFBF9-4E22-4298-91F6-BBB4995B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4491038"/>
            <a:ext cx="32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l-GR" altLang="ko-KR" b="1"/>
              <a:t>σ</a:t>
            </a:r>
            <a:endParaRPr lang="ko-KR" altLang="en-US" b="1"/>
          </a:p>
        </p:txBody>
      </p:sp>
      <p:sp>
        <p:nvSpPr>
          <p:cNvPr id="1062" name="TextBox 19">
            <a:extLst>
              <a:ext uri="{FF2B5EF4-FFF2-40B4-BE49-F238E27FC236}">
                <a16:creationId xmlns:a16="http://schemas.microsoft.com/office/drawing/2014/main" id="{F3B2DFA8-4D73-4C9E-A965-23E47A243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2325688"/>
            <a:ext cx="32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l-GR" altLang="ko-KR" b="1"/>
              <a:t>σ</a:t>
            </a:r>
            <a:endParaRPr lang="ko-KR" altLang="en-US" b="1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id="{77DD192D-6246-46E5-A32E-C1322D50B8D1}"/>
              </a:ext>
            </a:extLst>
          </p:cNvPr>
          <p:cNvSpPr/>
          <p:nvPr/>
        </p:nvSpPr>
        <p:spPr>
          <a:xfrm>
            <a:off x="6943725" y="3286125"/>
            <a:ext cx="73025" cy="36513"/>
          </a:xfrm>
          <a:custGeom>
            <a:avLst/>
            <a:gdLst>
              <a:gd name="connsiteX0" fmla="*/ 0 w 464457"/>
              <a:gd name="connsiteY0" fmla="*/ 47252 h 48586"/>
              <a:gd name="connsiteX1" fmla="*/ 348343 w 464457"/>
              <a:gd name="connsiteY1" fmla="*/ 47252 h 48586"/>
              <a:gd name="connsiteX2" fmla="*/ 464457 w 464457"/>
              <a:gd name="connsiteY2" fmla="*/ 47252 h 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7" h="48586">
                <a:moveTo>
                  <a:pt x="0" y="47252"/>
                </a:moveTo>
                <a:cubicBezTo>
                  <a:pt x="141758" y="0"/>
                  <a:pt x="16829" y="35821"/>
                  <a:pt x="348343" y="47252"/>
                </a:cubicBezTo>
                <a:cubicBezTo>
                  <a:pt x="387025" y="48586"/>
                  <a:pt x="425752" y="47252"/>
                  <a:pt x="464457" y="47252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모서리가 둥근 직사각형 51">
            <a:extLst>
              <a:ext uri="{FF2B5EF4-FFF2-40B4-BE49-F238E27FC236}">
                <a16:creationId xmlns:a16="http://schemas.microsoft.com/office/drawing/2014/main" id="{BB2D6119-0613-4F47-8808-FA399E187427}"/>
              </a:ext>
            </a:extLst>
          </p:cNvPr>
          <p:cNvSpPr/>
          <p:nvPr/>
        </p:nvSpPr>
        <p:spPr>
          <a:xfrm>
            <a:off x="5249863" y="2339975"/>
            <a:ext cx="3719512" cy="3230563"/>
          </a:xfrm>
          <a:prstGeom prst="roundRect">
            <a:avLst/>
          </a:prstGeom>
          <a:noFill/>
          <a:ln w="31750">
            <a:solidFill>
              <a:srgbClr val="C0E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50C374-4C7C-465F-B5BF-B6ABCF30095F}"/>
                  </a:ext>
                </a:extLst>
              </p:cNvPr>
              <p:cNvSpPr txBox="1"/>
              <p:nvPr/>
            </p:nvSpPr>
            <p:spPr>
              <a:xfrm>
                <a:off x="2203036" y="984085"/>
                <a:ext cx="1673022" cy="7105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50C374-4C7C-465F-B5BF-B6ABCF300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036" y="984085"/>
                <a:ext cx="1673022" cy="7105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46F5E-6C07-4475-80AB-996F1042E92F}"/>
                  </a:ext>
                </a:extLst>
              </p:cNvPr>
              <p:cNvSpPr txBox="1"/>
              <p:nvPr/>
            </p:nvSpPr>
            <p:spPr>
              <a:xfrm>
                <a:off x="4761475" y="1149209"/>
                <a:ext cx="1598920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46F5E-6C07-4475-80AB-996F1042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75" y="1149209"/>
                <a:ext cx="1598920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E503F9-341D-4EE0-9660-977814794C1C}"/>
                  </a:ext>
                </a:extLst>
              </p:cNvPr>
              <p:cNvSpPr txBox="1"/>
              <p:nvPr/>
            </p:nvSpPr>
            <p:spPr>
              <a:xfrm>
                <a:off x="665220" y="4104269"/>
                <a:ext cx="4373505" cy="954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E503F9-341D-4EE0-9660-977814794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0" y="4104269"/>
                <a:ext cx="4373505" cy="954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1AC4F5-A4CD-47C7-A0E5-758E06E98218}"/>
                  </a:ext>
                </a:extLst>
              </p:cNvPr>
              <p:cNvSpPr txBox="1"/>
              <p:nvPr/>
            </p:nvSpPr>
            <p:spPr>
              <a:xfrm>
                <a:off x="2096250" y="5431780"/>
                <a:ext cx="1914819" cy="9369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𝐼𝐶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1AC4F5-A4CD-47C7-A0E5-758E06E9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50" y="5431780"/>
                <a:ext cx="1914819" cy="936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내용 개체 틀 2">
                <a:extLst>
                  <a:ext uri="{FF2B5EF4-FFF2-40B4-BE49-F238E27FC236}">
                    <a16:creationId xmlns:a16="http://schemas.microsoft.com/office/drawing/2014/main" id="{12A6F38F-2B70-45EE-9039-73381415C68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altLang="ko-KR" dirty="0">
                    <a:ea typeface="맑은 고딕" panose="020B0503020000020004" pitchFamily="34" charset="-127"/>
                  </a:rPr>
                  <a:t>Measurement uncertainty model</a:t>
                </a: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synthetic measurement data</a:t>
                </a: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not exist real SHM data</a:t>
                </a: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larger noise than lab measurement</a:t>
                </a:r>
              </a:p>
              <a:p>
                <a:pPr lvl="2" eaLnBrk="1" hangingPunct="1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altLang="ko-KR" dirty="0">
                    <a:ea typeface="맑은 고딕" panose="020B0503020000020004" pitchFamily="34" charset="-127"/>
                  </a:rPr>
                  <a:t>useful for parameter study</a:t>
                </a: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synthetic data generation</a:t>
                </a: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𝑡𝑟𝑢𝑒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=3.8,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𝑡𝑟𝑢𝑒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=1.5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ko-KR" dirty="0">
                  <a:ea typeface="맑은 고딕" panose="020B0503020000020004" pitchFamily="34" charset="-127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bias: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ko-KR" dirty="0">
                  <a:ea typeface="맑은 고딕" panose="020B0503020000020004" pitchFamily="34" charset="-127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noise: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0.1, 1, 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ko-KR" dirty="0">
                  <a:ea typeface="맑은 고딕" panose="020B0503020000020004" pitchFamily="34" charset="-127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three different levels of loading</a:t>
                </a:r>
              </a:p>
              <a:p>
                <a:pPr lvl="3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for estimating: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=86.5 and 78.6 MPa</a:t>
                </a:r>
              </a:p>
              <a:p>
                <a:pPr lvl="3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for validation: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 =70.8 MPa</a:t>
                </a:r>
              </a:p>
            </p:txBody>
          </p:sp>
        </mc:Choice>
        <mc:Fallback xmlns="">
          <p:sp>
            <p:nvSpPr>
              <p:cNvPr id="2055" name="내용 개체 틀 2">
                <a:extLst>
                  <a:ext uri="{FF2B5EF4-FFF2-40B4-BE49-F238E27FC236}">
                    <a16:creationId xmlns:a16="http://schemas.microsoft.com/office/drawing/2014/main" id="{12A6F38F-2B70-45EE-9039-73381415C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43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제목 1">
            <a:extLst>
              <a:ext uri="{FF2B5EF4-FFF2-40B4-BE49-F238E27FC236}">
                <a16:creationId xmlns:a16="http://schemas.microsoft.com/office/drawing/2014/main" id="{A79EB54F-6831-48FA-B30F-EA09C9AB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>
                <a:latin typeface="+mj-lt"/>
              </a:rPr>
              <a:t>Damage growth and measurement uncertainty models</a:t>
            </a:r>
            <a:endParaRPr lang="ko-KR" altLang="en-US" dirty="0">
              <a:latin typeface="+mj-lt"/>
            </a:endParaRPr>
          </a:p>
        </p:txBody>
      </p:sp>
      <p:sp>
        <p:nvSpPr>
          <p:cNvPr id="2067" name="날짜 개체 틀 3">
            <a:extLst>
              <a:ext uri="{FF2B5EF4-FFF2-40B4-BE49-F238E27FC236}">
                <a16:creationId xmlns:a16="http://schemas.microsoft.com/office/drawing/2014/main" id="{18560B73-3892-42A4-8CD8-D9B026CBCC7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2058" name="Rectangle 54">
            <a:extLst>
              <a:ext uri="{FF2B5EF4-FFF2-40B4-BE49-F238E27FC236}">
                <a16:creationId xmlns:a16="http://schemas.microsoft.com/office/drawing/2014/main" id="{A5E372FF-48FD-45D0-8ACB-FC5D84B4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9" name="Rectangle 20">
            <a:extLst>
              <a:ext uri="{FF2B5EF4-FFF2-40B4-BE49-F238E27FC236}">
                <a16:creationId xmlns:a16="http://schemas.microsoft.com/office/drawing/2014/main" id="{BD557574-3022-4FBB-AC22-1C279BEF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5FDCA3D-A79D-4989-9DBC-5CC299DA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61" name="Rectangle 31">
            <a:extLst>
              <a:ext uri="{FF2B5EF4-FFF2-40B4-BE49-F238E27FC236}">
                <a16:creationId xmlns:a16="http://schemas.microsoft.com/office/drawing/2014/main" id="{08CDB1B4-E050-4951-9F8A-A9598525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062" name="Picture 12">
            <a:extLst>
              <a:ext uri="{FF2B5EF4-FFF2-40B4-BE49-F238E27FC236}">
                <a16:creationId xmlns:a16="http://schemas.microsoft.com/office/drawing/2014/main" id="{EEB3683C-D82B-47C7-B0E4-4FAD45A8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12838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3">
            <a:extLst>
              <a:ext uri="{FF2B5EF4-FFF2-40B4-BE49-F238E27FC236}">
                <a16:creationId xmlns:a16="http://schemas.microsoft.com/office/drawing/2014/main" id="{F97600B5-4087-434D-9D0F-67604BB5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570288"/>
            <a:ext cx="32051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52">
            <a:extLst>
              <a:ext uri="{FF2B5EF4-FFF2-40B4-BE49-F238E27FC236}">
                <a16:creationId xmlns:a16="http://schemas.microsoft.com/office/drawing/2014/main" id="{10E26867-4DB5-430E-8E8A-1541B933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3397250"/>
            <a:ext cx="247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bias = +2mm and noise = 0mm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2065" name="TextBox 53">
            <a:extLst>
              <a:ext uri="{FF2B5EF4-FFF2-40B4-BE49-F238E27FC236}">
                <a16:creationId xmlns:a16="http://schemas.microsoft.com/office/drawing/2014/main" id="{C475062B-5C6D-4726-862D-20A698CF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5878513"/>
            <a:ext cx="247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bias = +2mm and noise = 5mm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2066" name="Rectangle 17">
            <a:extLst>
              <a:ext uri="{FF2B5EF4-FFF2-40B4-BE49-F238E27FC236}">
                <a16:creationId xmlns:a16="http://schemas.microsoft.com/office/drawing/2014/main" id="{4B661507-5559-43B0-BF9E-C9C82432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내용 개체 틀 2">
            <a:extLst>
              <a:ext uri="{FF2B5EF4-FFF2-40B4-BE49-F238E27FC236}">
                <a16:creationId xmlns:a16="http://schemas.microsoft.com/office/drawing/2014/main" id="{8FD64899-064B-4CC5-9B3D-78E66C95A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Bayesian inference for identifying parameters</a:t>
            </a:r>
          </a:p>
          <a:p>
            <a:pPr lvl="1"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Bayes’ theorem:</a:t>
            </a:r>
          </a:p>
          <a:p>
            <a:pPr lvl="1" eaLnBrk="1" hangingPunct="1">
              <a:lnSpc>
                <a:spcPct val="107000"/>
              </a:lnSpc>
            </a:pPr>
            <a:endParaRPr lang="en-US" altLang="ko-KR" dirty="0"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likelihood function</a:t>
            </a:r>
          </a:p>
          <a:p>
            <a:pPr lvl="1" eaLnBrk="1" hangingPunct="1">
              <a:lnSpc>
                <a:spcPct val="107000"/>
              </a:lnSpc>
            </a:pPr>
            <a:endParaRPr lang="en-US" altLang="ko-KR" dirty="0"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07000"/>
              </a:lnSpc>
            </a:pPr>
            <a:endParaRPr lang="en-US" altLang="ko-KR" sz="2800" dirty="0">
              <a:ea typeface="맑은 고딕" panose="020B0503020000020004" pitchFamily="34" charset="-127"/>
            </a:endParaRPr>
          </a:p>
          <a:p>
            <a:pPr marL="517525" lvl="2" indent="0" eaLnBrk="1" hangingPunct="1">
              <a:lnSpc>
                <a:spcPct val="107000"/>
              </a:lnSpc>
              <a:buNone/>
            </a:pPr>
            <a:r>
              <a:rPr lang="en-US" altLang="ko-KR" dirty="0">
                <a:ea typeface="맑은 고딕" panose="020B0503020000020004" pitchFamily="34" charset="-127"/>
              </a:rPr>
              <a:t> </a:t>
            </a:r>
          </a:p>
          <a:p>
            <a:pPr lvl="2" eaLnBrk="1" hangingPunct="1">
              <a:lnSpc>
                <a:spcPct val="107000"/>
              </a:lnSpc>
            </a:pPr>
            <a:endParaRPr lang="en-US" altLang="ko-KR" dirty="0"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prior PDF:</a:t>
            </a:r>
          </a:p>
          <a:p>
            <a:pPr marL="517525" lvl="2" indent="0" eaLnBrk="1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altLang="ko-KR" dirty="0">
                <a:ea typeface="맑은 고딕" panose="020B0503020000020004" pitchFamily="34" charset="-127"/>
              </a:rPr>
              <a:t>  </a:t>
            </a:r>
          </a:p>
          <a:p>
            <a:pPr marL="517525" lvl="2" indent="0" eaLnBrk="1" hangingPunct="1">
              <a:lnSpc>
                <a:spcPct val="107000"/>
              </a:lnSpc>
              <a:buNone/>
            </a:pPr>
            <a:r>
              <a:rPr lang="en-US" altLang="ko-KR" dirty="0">
                <a:ea typeface="맑은 고딕" panose="020B0503020000020004" pitchFamily="34" charset="-127"/>
              </a:rPr>
              <a:t> </a:t>
            </a:r>
          </a:p>
          <a:p>
            <a:pPr lvl="1" eaLnBrk="1" hangingPunct="1">
              <a:lnSpc>
                <a:spcPct val="107000"/>
              </a:lnSpc>
            </a:pPr>
            <a:endParaRPr lang="en-US" altLang="ko-KR" dirty="0">
              <a:ea typeface="맑은 고딕" panose="020B0503020000020004" pitchFamily="34" charset="-127"/>
            </a:endParaRP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8EE3B06E-985B-4A03-8EB7-87A0A91E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growth parameters estimation</a:t>
            </a:r>
            <a:endParaRPr lang="ko-KR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0" name="내용 개체 틀 2">
                <a:extLst>
                  <a:ext uri="{FF2B5EF4-FFF2-40B4-BE49-F238E27FC236}">
                    <a16:creationId xmlns:a16="http://schemas.microsoft.com/office/drawing/2014/main" id="{623ACA7D-BE49-4461-B798-D5C93CA1580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395408" y="3566779"/>
                <a:ext cx="2696974" cy="1655763"/>
              </a:xfrm>
            </p:spPr>
            <p:txBody>
              <a:bodyPr/>
              <a:lstStyle/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unknown parameters</a:t>
                </a: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𝑚𝑒𝑎𝑠</m:t>
                        </m:r>
                      </m:sup>
                    </m:sSup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observed crack sizes</a:t>
                </a: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𝑚𝑒𝑎𝑠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|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likelihood</a:t>
                </a: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(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prior PDF of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</m:oMath>
                </a14:m>
                <a:endParaRPr lang="en-US" altLang="ko-KR" b="1" dirty="0">
                  <a:ea typeface="맑은 고딕" panose="020B0503020000020004" pitchFamily="34" charset="-127"/>
                </a:endParaRP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(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|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𝑚𝑒𝑎𝑠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|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posterior PDF</a:t>
                </a:r>
              </a:p>
            </p:txBody>
          </p:sp>
        </mc:Choice>
        <mc:Fallback xmlns="">
          <p:sp>
            <p:nvSpPr>
              <p:cNvPr id="3090" name="내용 개체 틀 2">
                <a:extLst>
                  <a:ext uri="{FF2B5EF4-FFF2-40B4-BE49-F238E27FC236}">
                    <a16:creationId xmlns:a16="http://schemas.microsoft.com/office/drawing/2014/main" id="{623ACA7D-BE49-4461-B798-D5C93CA15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95408" y="3566779"/>
                <a:ext cx="2696974" cy="1655763"/>
              </a:xfrm>
              <a:blipFill>
                <a:blip r:embed="rId3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EA7455F8-46BF-4E65-869C-5226B05B19DA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4" name="내용 개체 틀 2">
                <a:extLst>
                  <a:ext uri="{FF2B5EF4-FFF2-40B4-BE49-F238E27FC236}">
                    <a16:creationId xmlns:a16="http://schemas.microsoft.com/office/drawing/2014/main" id="{EE6403BF-D69C-48B3-A901-37C8902332D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395408" y="5185360"/>
                <a:ext cx="2286307" cy="1033463"/>
              </a:xfrm>
            </p:spPr>
            <p:txBody>
              <a:bodyPr/>
              <a:lstStyle/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STD of noise</a:t>
                </a: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𝑏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deterministic bias</a:t>
                </a:r>
              </a:p>
              <a:p>
                <a:pPr marL="0" lvl="2" indent="0" eaLnBrk="1" hangingPunct="1">
                  <a:lnSpc>
                    <a:spcPct val="107000"/>
                  </a:lnSpc>
                  <a:buNone/>
                </a:pPr>
                <a:r>
                  <a:rPr lang="en-US" altLang="ko-KR" dirty="0">
                    <a:ea typeface="맑은 고딕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=[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]</m:t>
                    </m:r>
                  </m:oMath>
                </a14:m>
                <a:endParaRPr lang="en-US" altLang="ko-KR" dirty="0">
                  <a:ea typeface="맑은 고딕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3094" name="내용 개체 틀 2">
                <a:extLst>
                  <a:ext uri="{FF2B5EF4-FFF2-40B4-BE49-F238E27FC236}">
                    <a16:creationId xmlns:a16="http://schemas.microsoft.com/office/drawing/2014/main" id="{EE6403BF-D69C-48B3-A901-37C890233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95408" y="5185360"/>
                <a:ext cx="2286307" cy="1033463"/>
              </a:xfrm>
              <a:blipFill>
                <a:blip r:embed="rId4"/>
                <a:stretch>
                  <a:fillRect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F2CBAD-5685-4063-A1D5-149AA68EC946}"/>
                  </a:ext>
                </a:extLst>
              </p:cNvPr>
              <p:cNvSpPr txBox="1"/>
              <p:nvPr/>
            </p:nvSpPr>
            <p:spPr>
              <a:xfrm>
                <a:off x="1700465" y="1693625"/>
                <a:ext cx="3202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𝐲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𝑚𝑒𝑎𝑠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𝑚𝑒𝑎𝑠</m:t>
                              </m:r>
                            </m:sup>
                          </m:sSup>
                        </m:e>
                        <m:e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F2CBAD-5685-4063-A1D5-149AA68EC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65" y="1693625"/>
                <a:ext cx="3202352" cy="276999"/>
              </a:xfrm>
              <a:prstGeom prst="rect">
                <a:avLst/>
              </a:prstGeom>
              <a:blipFill>
                <a:blip r:embed="rId5"/>
                <a:stretch>
                  <a:fillRect l="-1143" r="-209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8F6888-3551-4B90-AB24-000660E13D48}"/>
                  </a:ext>
                </a:extLst>
              </p:cNvPr>
              <p:cNvSpPr txBox="1"/>
              <p:nvPr/>
            </p:nvSpPr>
            <p:spPr>
              <a:xfrm>
                <a:off x="833114" y="4981705"/>
                <a:ext cx="446968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3.3, 4.3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(5×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8F6888-3551-4B90-AB24-000660E13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4" y="4981705"/>
                <a:ext cx="4469685" cy="830997"/>
              </a:xfrm>
              <a:prstGeom prst="rect">
                <a:avLst/>
              </a:prstGeom>
              <a:blipFill>
                <a:blip r:embed="rId6"/>
                <a:stretch>
                  <a:fillRect l="-136" r="-819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CEC54E-1F5E-4B04-9531-B362AB286139}"/>
                  </a:ext>
                </a:extLst>
              </p:cNvPr>
              <p:cNvSpPr txBox="1"/>
              <p:nvPr/>
            </p:nvSpPr>
            <p:spPr>
              <a:xfrm>
                <a:off x="779316" y="3297629"/>
                <a:ext cx="5044651" cy="954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CEC54E-1F5E-4B04-9531-B362AB28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6" y="3297629"/>
                <a:ext cx="5044651" cy="954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943B5-C4D2-478A-A819-5D02DD8B6D35}"/>
                  </a:ext>
                </a:extLst>
              </p:cNvPr>
              <p:cNvSpPr txBox="1"/>
              <p:nvPr/>
            </p:nvSpPr>
            <p:spPr>
              <a:xfrm>
                <a:off x="833114" y="2622521"/>
                <a:ext cx="5437834" cy="765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𝑚𝑒𝑎𝑠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ko-KR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943B5-C4D2-478A-A819-5D02DD8B6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4" y="2622521"/>
                <a:ext cx="5437834" cy="765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2">
            <a:extLst>
              <a:ext uri="{FF2B5EF4-FFF2-40B4-BE49-F238E27FC236}">
                <a16:creationId xmlns:a16="http://schemas.microsoft.com/office/drawing/2014/main" id="{656700A3-A09A-41DF-817C-DBE2A6543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Posterior distributions of correlated parameters with </a:t>
            </a:r>
            <a:r>
              <a:rPr lang="en-US" altLang="ko-KR" dirty="0">
                <a:solidFill>
                  <a:srgbClr val="0000CC"/>
                </a:solidFill>
                <a:ea typeface="맑은 고딕" panose="020B0503020000020004" pitchFamily="34" charset="-127"/>
              </a:rPr>
              <a:t>zero noise and bias 2mm</a:t>
            </a: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ACC0500E-723A-4D3E-9106-A4362BCE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growth parameters estimation</a:t>
            </a:r>
            <a:endParaRPr lang="ko-KR" altLang="en-US" dirty="0">
              <a:latin typeface="+mj-lt"/>
            </a:endParaRPr>
          </a:p>
        </p:txBody>
      </p:sp>
      <p:sp>
        <p:nvSpPr>
          <p:cNvPr id="13419" name="날짜 개체 틀 3">
            <a:extLst>
              <a:ext uri="{FF2B5EF4-FFF2-40B4-BE49-F238E27FC236}">
                <a16:creationId xmlns:a16="http://schemas.microsoft.com/office/drawing/2014/main" id="{EC870B1F-4B55-4DEB-B384-CC76188B493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5365" name="Rectangle 54">
            <a:extLst>
              <a:ext uri="{FF2B5EF4-FFF2-40B4-BE49-F238E27FC236}">
                <a16:creationId xmlns:a16="http://schemas.microsoft.com/office/drawing/2014/main" id="{4B0BC220-E454-4027-8FEB-230BA186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DEA2921D-1902-4C29-9CA2-DD8A26EF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FE9658F9-1781-4C0C-931F-08618372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4204"/>
            <a:ext cx="4283075" cy="32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>
            <a:extLst>
              <a:ext uri="{FF2B5EF4-FFF2-40B4-BE49-F238E27FC236}">
                <a16:creationId xmlns:a16="http://schemas.microsoft.com/office/drawing/2014/main" id="{6DD87011-2219-46EF-97CA-8851302D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2144204"/>
            <a:ext cx="4283075" cy="32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4">
            <a:extLst>
              <a:ext uri="{FF2B5EF4-FFF2-40B4-BE49-F238E27FC236}">
                <a16:creationId xmlns:a16="http://schemas.microsoft.com/office/drawing/2014/main" id="{14DEBC93-5ED4-44A6-9120-9A163E9E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295900"/>
            <a:ext cx="830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4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 </a:t>
            </a:r>
            <a:r>
              <a:rPr lang="en-US" altLang="ko-KR" sz="1400" b="1">
                <a:latin typeface="Arial Unicode MS" pitchFamily="50" charset="-127"/>
                <a:ea typeface="Arial Unicode MS" pitchFamily="50" charset="-127"/>
              </a:rPr>
              <a:t>=13 ]</a:t>
            </a:r>
            <a:endParaRPr lang="ko-KR" altLang="en-US" sz="14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5370" name="TextBox 15">
            <a:extLst>
              <a:ext uri="{FF2B5EF4-FFF2-40B4-BE49-F238E27FC236}">
                <a16:creationId xmlns:a16="http://schemas.microsoft.com/office/drawing/2014/main" id="{7A91FEFF-B304-4313-82A4-DA5854386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5295900"/>
            <a:ext cx="830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4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 </a:t>
            </a:r>
            <a:r>
              <a:rPr lang="en-US" altLang="ko-KR" sz="1400" b="1">
                <a:latin typeface="Arial Unicode MS" pitchFamily="50" charset="-127"/>
                <a:ea typeface="Arial Unicode MS" pitchFamily="50" charset="-127"/>
              </a:rPr>
              <a:t>=17 ]</a:t>
            </a:r>
            <a:endParaRPr lang="ko-KR" altLang="en-US" sz="1400" b="1"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내용 개체 틀 2">
            <a:extLst>
              <a:ext uri="{FF2B5EF4-FFF2-40B4-BE49-F238E27FC236}">
                <a16:creationId xmlns:a16="http://schemas.microsoft.com/office/drawing/2014/main" id="{0B4F7403-54FC-4D83-8599-7E61EED6E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Posterior distributions of correlated parameters </a:t>
            </a:r>
            <a:r>
              <a:rPr lang="en-US" altLang="ko-KR" dirty="0">
                <a:solidFill>
                  <a:srgbClr val="0000CC"/>
                </a:solidFill>
                <a:ea typeface="맑은 고딕" panose="020B0503020000020004" pitchFamily="34" charset="-127"/>
              </a:rPr>
              <a:t>with zero noise</a:t>
            </a: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23DAE79D-65C3-451F-8C18-990E6EBE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growth parameters estimation</a:t>
            </a:r>
            <a:endParaRPr lang="ko-KR" altLang="en-US" dirty="0">
              <a:latin typeface="+mj-lt"/>
            </a:endParaRPr>
          </a:p>
        </p:txBody>
      </p:sp>
      <p:sp>
        <p:nvSpPr>
          <p:cNvPr id="13419" name="날짜 개체 틀 3">
            <a:extLst>
              <a:ext uri="{FF2B5EF4-FFF2-40B4-BE49-F238E27FC236}">
                <a16:creationId xmlns:a16="http://schemas.microsoft.com/office/drawing/2014/main" id="{561D9257-4798-4660-AA0D-A9C8C9C1D568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6389" name="Rectangle 54">
            <a:extLst>
              <a:ext uri="{FF2B5EF4-FFF2-40B4-BE49-F238E27FC236}">
                <a16:creationId xmlns:a16="http://schemas.microsoft.com/office/drawing/2014/main" id="{219025F9-4679-4541-80F4-330FE6DA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F640556E-80C6-496F-8F53-C3E32915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460F48E-BD5F-42AC-A80F-F7EB2F070FCE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3122613"/>
          <a:ext cx="8712196" cy="2312989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042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n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= 13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n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= 15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n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= 17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2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m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log(</a:t>
                      </a: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lang="en-US" sz="1500" kern="100" baseline="-250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b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m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log(</a:t>
                      </a: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lang="en-US" sz="1500" kern="100" baseline="-250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b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m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log(</a:t>
                      </a: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lang="en-US" sz="1500" kern="100" baseline="-250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b</a:t>
                      </a:r>
                      <a:endParaRPr lang="ko-KR" sz="1500" kern="100" dirty="0">
                        <a:latin typeface="Times New Roman" pitchFamily="18" charset="0"/>
                        <a:ea typeface="Arial Unicode MS" pitchFamily="50" charset="-127"/>
                        <a:cs typeface="Times New Roman" pitchFamily="18" charset="0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2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true values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-22.6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ko-KR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±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-22.6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altLang="ko-KR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±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  <a:endParaRPr lang="ko-KR" altLang="en-US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-22.6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ko-KR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±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2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=+2mm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median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10.6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1.37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3.81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-22.7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10.4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1.53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-22.7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10.4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1.52</a:t>
                      </a:r>
                      <a:endParaRPr lang="ko-KR" sz="1500" kern="1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error (%)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0.49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5.67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31.7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4.00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23.6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0.44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3.84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24.2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2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i="1" kern="100" dirty="0">
                          <a:latin typeface="Times New Roman" pitchFamily="18" charset="0"/>
                          <a:ea typeface="Arial Unicode MS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=-2mm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median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3.78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9.50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-1.44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3.78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9.51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-1.41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3.78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-22.5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9.49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-1.35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error (%)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4.96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28.0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0.40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0.48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4.94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29.5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0.55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5.11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kern="100" dirty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32.7</a:t>
                      </a:r>
                      <a:endParaRPr lang="ko-KR" sz="1500" kern="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26" marR="91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86" name="TextBox 13">
            <a:extLst>
              <a:ext uri="{FF2B5EF4-FFF2-40B4-BE49-F238E27FC236}">
                <a16:creationId xmlns:a16="http://schemas.microsoft.com/office/drawing/2014/main" id="{B82C0FFC-152D-476B-A09A-F7650616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667000"/>
            <a:ext cx="6000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 Unicode MS" pitchFamily="50" charset="-127"/>
                <a:ea typeface="Arial Unicode MS" pitchFamily="50" charset="-127"/>
              </a:rPr>
              <a:t>[ The median of identified parameters and the errors with the true values ]</a:t>
            </a:r>
            <a:endParaRPr lang="ko-KR" altLang="en-US" sz="1400" b="1"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내용 개체 틀 2">
                <a:extLst>
                  <a:ext uri="{FF2B5EF4-FFF2-40B4-BE49-F238E27FC236}">
                    <a16:creationId xmlns:a16="http://schemas.microsoft.com/office/drawing/2014/main" id="{4B547717-148E-4397-B277-8768AAC3CCF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Handling correlated parameters</a:t>
                </a:r>
              </a:p>
              <a:p>
                <a:pPr lvl="1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two sets of correlated parameters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altLang="ko-KR" i="1" dirty="0"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  <a:p>
                <a:pPr lvl="2" eaLnBrk="1" hangingPunct="1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altLang="ko-KR" i="1" dirty="0"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ko-KR" dirty="0">
                    <a:ea typeface="맑은 고딕" panose="020B0503020000020004" pitchFamily="34" charset="-127"/>
                  </a:rPr>
                  <a:t>: easy to estimate the correlation</a:t>
                </a: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i="1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맑은 고딕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맑은 고딕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constant</a:t>
                </a:r>
                <a:endParaRPr lang="en-US" altLang="ko-KR" i="1" dirty="0"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i="1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 constant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i="1" dirty="0"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the number of parameters and correlation sets decreases: </a:t>
                </a:r>
              </a:p>
              <a:p>
                <a:pPr lvl="1" eaLnBrk="1" hangingPunct="1">
                  <a:lnSpc>
                    <a:spcPct val="107000"/>
                  </a:lnSpc>
                </a:pPr>
                <a:endParaRPr lang="en-US" altLang="ko-KR" dirty="0">
                  <a:ea typeface="맑은 고딕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4101" name="내용 개체 틀 2">
                <a:extLst>
                  <a:ext uri="{FF2B5EF4-FFF2-40B4-BE49-F238E27FC236}">
                    <a16:creationId xmlns:a16="http://schemas.microsoft.com/office/drawing/2014/main" id="{4B547717-148E-4397-B277-8768AAC3C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43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제목 1">
            <a:extLst>
              <a:ext uri="{FF2B5EF4-FFF2-40B4-BE49-F238E27FC236}">
                <a16:creationId xmlns:a16="http://schemas.microsoft.com/office/drawing/2014/main" id="{0758B118-5148-413F-9686-AAC666E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growth parameters estimation</a:t>
            </a:r>
            <a:endParaRPr lang="ko-KR" altLang="en-US" dirty="0">
              <a:latin typeface="+mj-lt"/>
            </a:endParaRPr>
          </a:p>
        </p:txBody>
      </p:sp>
      <p:sp>
        <p:nvSpPr>
          <p:cNvPr id="14349" name="날짜 개체 틀 3">
            <a:extLst>
              <a:ext uri="{FF2B5EF4-FFF2-40B4-BE49-F238E27FC236}">
                <a16:creationId xmlns:a16="http://schemas.microsoft.com/office/drawing/2014/main" id="{624400B2-526A-4830-A850-61462AF6AA81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4104" name="Rectangle 54">
            <a:extLst>
              <a:ext uri="{FF2B5EF4-FFF2-40B4-BE49-F238E27FC236}">
                <a16:creationId xmlns:a16="http://schemas.microsoft.com/office/drawing/2014/main" id="{B01739F8-9CE8-4798-9ECA-6390793F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F9999EEE-E5DE-490A-BB01-563F1835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788F43AB-2827-4C0D-912C-1D7EF049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108" name="Picture 3">
            <a:extLst>
              <a:ext uri="{FF2B5EF4-FFF2-40B4-BE49-F238E27FC236}">
                <a16:creationId xmlns:a16="http://schemas.microsoft.com/office/drawing/2014/main" id="{38F8633A-0AB2-41DC-8DE6-291E158F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1"/>
          <a:stretch>
            <a:fillRect/>
          </a:stretch>
        </p:blipFill>
        <p:spPr bwMode="auto">
          <a:xfrm>
            <a:off x="231724" y="4113778"/>
            <a:ext cx="5303000" cy="20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Box 13">
            <a:extLst>
              <a:ext uri="{FF2B5EF4-FFF2-40B4-BE49-F238E27FC236}">
                <a16:creationId xmlns:a16="http://schemas.microsoft.com/office/drawing/2014/main" id="{6C250F43-5B5B-4A2E-89A7-DE89211C9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892" y="5798192"/>
            <a:ext cx="30972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</a:rPr>
              <a:t>[ Two sets of correlated parameters ]</a:t>
            </a:r>
            <a:endParaRPr lang="ko-KR" altLang="en-US" sz="1400" b="1" dirty="0">
              <a:latin typeface="Arial Unicode MS" pitchFamily="50" charset="-127"/>
              <a:ea typeface="Arial Unicode MS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49653-A17D-4BCF-8E62-40BC2A662084}"/>
              </a:ext>
            </a:extLst>
          </p:cNvPr>
          <p:cNvGrpSpPr/>
          <p:nvPr/>
        </p:nvGrpSpPr>
        <p:grpSpPr>
          <a:xfrm>
            <a:off x="5335195" y="4021520"/>
            <a:ext cx="3672672" cy="688211"/>
            <a:chOff x="4421991" y="2886075"/>
            <a:chExt cx="3672672" cy="688211"/>
          </a:xfrm>
        </p:grpSpPr>
        <p:sp>
          <p:nvSpPr>
            <p:cNvPr id="4110" name="TextBox 22">
              <a:extLst>
                <a:ext uri="{FF2B5EF4-FFF2-40B4-BE49-F238E27FC236}">
                  <a16:creationId xmlns:a16="http://schemas.microsoft.com/office/drawing/2014/main" id="{D7C727D3-C9E8-4183-B49C-41D07CB22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920" y="2886075"/>
              <a:ext cx="968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ko-KR" sz="20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sym typeface="Wingdings" panose="05000000000000000000" pitchFamily="2" charset="2"/>
                </a:rPr>
                <a:t></a:t>
              </a:r>
              <a:r>
                <a:rPr lang="en-US" altLang="ko-KR" sz="16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sym typeface="Wingdings" panose="05000000000000000000" pitchFamily="2" charset="2"/>
                </a:rPr>
                <a:t>     </a:t>
              </a:r>
              <a:r>
                <a:rPr lang="en-US" altLang="ko-KR" sz="20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sym typeface="Wingdings" panose="05000000000000000000" pitchFamily="2" charset="2"/>
                </a:rPr>
                <a:t></a:t>
              </a:r>
              <a:endParaRPr lang="ko-KR" altLang="en-US" sz="20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4111" name="TextBox 23">
              <a:extLst>
                <a:ext uri="{FF2B5EF4-FFF2-40B4-BE49-F238E27FC236}">
                  <a16:creationId xmlns:a16="http://schemas.microsoft.com/office/drawing/2014/main" id="{6F4A99B6-DA0D-4256-9A9E-BDE545E51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362" y="2886075"/>
              <a:ext cx="4143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ko-KR" sz="20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sym typeface="Wingdings" panose="05000000000000000000" pitchFamily="2" charset="2"/>
                </a:rPr>
                <a:t></a:t>
              </a:r>
              <a:endParaRPr lang="ko-KR" altLang="en-US" sz="20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A67053B-E8BA-4E4F-BD52-6E815EA351EA}"/>
                    </a:ext>
                  </a:extLst>
                </p:cNvPr>
                <p:cNvSpPr txBox="1"/>
                <p:nvPr/>
              </p:nvSpPr>
              <p:spPr>
                <a:xfrm>
                  <a:off x="4421991" y="3159749"/>
                  <a:ext cx="3672672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groupCh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groupCh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groupCh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A67053B-E8BA-4E4F-BD52-6E815EA35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991" y="3159749"/>
                  <a:ext cx="3672672" cy="414537"/>
                </a:xfrm>
                <a:prstGeom prst="rect">
                  <a:avLst/>
                </a:prstGeom>
                <a:blipFill>
                  <a:blip r:embed="rId5"/>
                  <a:stretch>
                    <a:fillRect l="-995" t="-36765" r="-16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내용 개체 틀 2">
            <a:extLst>
              <a:ext uri="{FF2B5EF4-FFF2-40B4-BE49-F238E27FC236}">
                <a16:creationId xmlns:a16="http://schemas.microsoft.com/office/drawing/2014/main" id="{1A35CE6E-D9DB-4801-86CE-C2B412C63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Posterior distributions of correlated parameters </a:t>
            </a:r>
            <a:r>
              <a:rPr lang="en-US" altLang="ko-KR" dirty="0">
                <a:solidFill>
                  <a:srgbClr val="0000CC"/>
                </a:solidFill>
                <a:ea typeface="맑은 고딕" panose="020B0503020000020004" pitchFamily="34" charset="-127"/>
              </a:rPr>
              <a:t>with three different levels of noise</a:t>
            </a: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D71F94DB-7638-4419-9F75-7AAAA4E2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growth parameters estimation</a:t>
            </a:r>
            <a:endParaRPr lang="ko-KR" altLang="en-US" dirty="0">
              <a:latin typeface="+mj-lt"/>
            </a:endParaRPr>
          </a:p>
        </p:txBody>
      </p:sp>
      <p:sp>
        <p:nvSpPr>
          <p:cNvPr id="14349" name="날짜 개체 틀 3">
            <a:extLst>
              <a:ext uri="{FF2B5EF4-FFF2-40B4-BE49-F238E27FC236}">
                <a16:creationId xmlns:a16="http://schemas.microsoft.com/office/drawing/2014/main" id="{72AB2970-894A-4090-95C1-A33F5548EC22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7413" name="Rectangle 54">
            <a:extLst>
              <a:ext uri="{FF2B5EF4-FFF2-40B4-BE49-F238E27FC236}">
                <a16:creationId xmlns:a16="http://schemas.microsoft.com/office/drawing/2014/main" id="{E89A3B2B-F525-4378-A09B-A89972D5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D5BF2FA7-6BC9-4CBC-A6B6-3C6C58A2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15" name="TextBox 14">
            <a:extLst>
              <a:ext uri="{FF2B5EF4-FFF2-40B4-BE49-F238E27FC236}">
                <a16:creationId xmlns:a16="http://schemas.microsoft.com/office/drawing/2014/main" id="{107454E3-43DE-45F2-8C60-694B26E1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3008313"/>
            <a:ext cx="1038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b 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= +2mm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7416" name="TextBox 17">
            <a:extLst>
              <a:ext uri="{FF2B5EF4-FFF2-40B4-BE49-F238E27FC236}">
                <a16:creationId xmlns:a16="http://schemas.microsoft.com/office/drawing/2014/main" id="{014065A1-11C6-48A3-847C-C1BA1C16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5094288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b 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= -2mm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7417" name="Picture 7">
            <a:extLst>
              <a:ext uri="{FF2B5EF4-FFF2-40B4-BE49-F238E27FC236}">
                <a16:creationId xmlns:a16="http://schemas.microsoft.com/office/drawing/2014/main" id="{E27E0920-5ED3-49AE-A4CD-27B8C473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24808"/>
            <a:ext cx="3017520" cy="22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>
            <a:extLst>
              <a:ext uri="{FF2B5EF4-FFF2-40B4-BE49-F238E27FC236}">
                <a16:creationId xmlns:a16="http://schemas.microsoft.com/office/drawing/2014/main" id="{B48976CB-3D3A-4872-BA1A-530C706A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058265"/>
            <a:ext cx="3017520" cy="22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C4C65E4C-0CF7-4638-B264-FDCCDE69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058265"/>
            <a:ext cx="3017520" cy="22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5347BBC6-18FE-4057-8F31-A50868E9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24808"/>
            <a:ext cx="3017520" cy="22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내용 개체 틀 2">
            <a:extLst>
              <a:ext uri="{FF2B5EF4-FFF2-40B4-BE49-F238E27FC236}">
                <a16:creationId xmlns:a16="http://schemas.microsoft.com/office/drawing/2014/main" id="{3E0FF0B0-E15E-4EF9-AE5A-CFD53B7F1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>
                <a:ea typeface="맑은 고딕" panose="020B0503020000020004" pitchFamily="34" charset="-127"/>
              </a:rPr>
              <a:t>Prediction of crack growth with bias=+2mm</a:t>
            </a: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A4F39A95-635C-4FD9-A65D-BC06709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propagation and RUL prediction</a:t>
            </a:r>
            <a:endParaRPr lang="ko-KR" altLang="en-US" dirty="0">
              <a:latin typeface="+mj-lt"/>
            </a:endParaRPr>
          </a:p>
        </p:txBody>
      </p:sp>
      <p:sp>
        <p:nvSpPr>
          <p:cNvPr id="15376" name="날짜 개체 틀 3">
            <a:extLst>
              <a:ext uri="{FF2B5EF4-FFF2-40B4-BE49-F238E27FC236}">
                <a16:creationId xmlns:a16="http://schemas.microsoft.com/office/drawing/2014/main" id="{30C1D761-4BBF-4297-8F27-0425E82CB55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8437" name="Rectangle 54">
            <a:extLst>
              <a:ext uri="{FF2B5EF4-FFF2-40B4-BE49-F238E27FC236}">
                <a16:creationId xmlns:a16="http://schemas.microsoft.com/office/drawing/2014/main" id="{1950D05C-2930-4DE9-AF4E-3231CE7E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5F203B9F-AF63-43F2-B4A8-108146C5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3" y="1715115"/>
            <a:ext cx="3017520" cy="22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>
            <a:extLst>
              <a:ext uri="{FF2B5EF4-FFF2-40B4-BE49-F238E27FC236}">
                <a16:creationId xmlns:a16="http://schemas.microsoft.com/office/drawing/2014/main" id="{E3C56E07-17CB-418F-83C5-115211B4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93" y="1715115"/>
            <a:ext cx="3017520" cy="22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>
            <a:extLst>
              <a:ext uri="{FF2B5EF4-FFF2-40B4-BE49-F238E27FC236}">
                <a16:creationId xmlns:a16="http://schemas.microsoft.com/office/drawing/2014/main" id="{D1600362-96E3-4C26-8A5B-0F8E0393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3" y="3981449"/>
            <a:ext cx="3017520" cy="22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>
            <a:extLst>
              <a:ext uri="{FF2B5EF4-FFF2-40B4-BE49-F238E27FC236}">
                <a16:creationId xmlns:a16="http://schemas.microsoft.com/office/drawing/2014/main" id="{E8784F04-4E77-4A89-A741-D0E18565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93" y="3981449"/>
            <a:ext cx="3017520" cy="22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1">
            <a:extLst>
              <a:ext uri="{FF2B5EF4-FFF2-40B4-BE49-F238E27FC236}">
                <a16:creationId xmlns:a16="http://schemas.microsoft.com/office/drawing/2014/main" id="{33CEF1BB-5795-48AE-82DE-44634B88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3455988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 = 13 ]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8443" name="TextBox 12">
            <a:extLst>
              <a:ext uri="{FF2B5EF4-FFF2-40B4-BE49-F238E27FC236}">
                <a16:creationId xmlns:a16="http://schemas.microsoft.com/office/drawing/2014/main" id="{C4348B9C-912A-4CA4-A2AF-948559EB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8" y="277812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</a:rPr>
              <a:t>[ noise = 1mm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8444" name="TextBox 13">
            <a:extLst>
              <a:ext uri="{FF2B5EF4-FFF2-40B4-BE49-F238E27FC236}">
                <a16:creationId xmlns:a16="http://schemas.microsoft.com/office/drawing/2014/main" id="{04957FC7-F0CD-4471-A6B3-63A15FFB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3455988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 = 17 ]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8445" name="TextBox 16">
            <a:extLst>
              <a:ext uri="{FF2B5EF4-FFF2-40B4-BE49-F238E27FC236}">
                <a16:creationId xmlns:a16="http://schemas.microsoft.com/office/drawing/2014/main" id="{57F8F682-07A5-4959-959B-02F12B23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8" y="491172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noise = 5mm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8446" name="TextBox 17">
            <a:extLst>
              <a:ext uri="{FF2B5EF4-FFF2-40B4-BE49-F238E27FC236}">
                <a16:creationId xmlns:a16="http://schemas.microsoft.com/office/drawing/2014/main" id="{94EA8F4C-F287-4E3E-945A-CB29FACC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580063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 = 13 ]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8447" name="TextBox 18">
            <a:extLst>
              <a:ext uri="{FF2B5EF4-FFF2-40B4-BE49-F238E27FC236}">
                <a16:creationId xmlns:a16="http://schemas.microsoft.com/office/drawing/2014/main" id="{07300BC6-EEF0-4BB3-B4CD-AF79770D0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580063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</a:t>
            </a:r>
            <a:r>
              <a:rPr lang="en-US" altLang="ko-KR" sz="1200" b="1" i="1"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n</a:t>
            </a:r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 = 17 ]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157AC3-1070-43F9-A7C7-E7AB73A48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Data-driven approaches are also affected by the level of noise, but obtaining a large number of training data is a challenge </a:t>
            </a:r>
          </a:p>
          <a:p>
            <a:r>
              <a:rPr lang="en-US" dirty="0"/>
              <a:t>it is possible to utilize the data obtained from accelerated life test during the development of the current system design</a:t>
            </a:r>
          </a:p>
          <a:p>
            <a:r>
              <a:rPr lang="en-US" dirty="0"/>
              <a:t>Since accelerated life tests are performed much severe operating conditions, it is necessary to convert them corresponding to the nominal operating conditions in order to be used as training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9F4512-026D-4FDE-A5E8-82573CDA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Data-driven Approaches</a:t>
            </a:r>
          </a:p>
        </p:txBody>
      </p:sp>
    </p:spTree>
    <p:extLst>
      <p:ext uri="{BB962C8B-B14F-4D97-AF65-F5344CB8AC3E}">
        <p14:creationId xmlns:p14="http://schemas.microsoft.com/office/powerpoint/2010/main" val="4125457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2">
            <a:extLst>
              <a:ext uri="{FF2B5EF4-FFF2-40B4-BE49-F238E27FC236}">
                <a16:creationId xmlns:a16="http://schemas.microsoft.com/office/drawing/2014/main" id="{6FFB4A68-7EA0-4E20-A6E1-1FD294CDE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ko-KR" dirty="0">
                <a:ea typeface="맑은 고딕" panose="020B0503020000020004" pitchFamily="34" charset="-127"/>
              </a:rPr>
              <a:t>Prediction of RUL:</a:t>
            </a:r>
          </a:p>
        </p:txBody>
      </p:sp>
      <p:sp>
        <p:nvSpPr>
          <p:cNvPr id="15363" name="제목 1">
            <a:extLst>
              <a:ext uri="{FF2B5EF4-FFF2-40B4-BE49-F238E27FC236}">
                <a16:creationId xmlns:a16="http://schemas.microsoft.com/office/drawing/2014/main" id="{E4D7DCBE-59EA-4B3F-8A3E-9D01A63F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/>
              <a:t>Damage propagation and RUL prediction</a:t>
            </a:r>
            <a:endParaRPr lang="ko-KR" altLang="en-US" dirty="0">
              <a:latin typeface="+mj-lt"/>
            </a:endParaRPr>
          </a:p>
        </p:txBody>
      </p:sp>
      <p:sp>
        <p:nvSpPr>
          <p:cNvPr id="16401" name="날짜 개체 틀 3">
            <a:extLst>
              <a:ext uri="{FF2B5EF4-FFF2-40B4-BE49-F238E27FC236}">
                <a16:creationId xmlns:a16="http://schemas.microsoft.com/office/drawing/2014/main" id="{0A29151B-1CC7-4AD7-AA7D-C9B233AC7783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4FE66420-46D6-4708-9373-D64A94BB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252913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4A5CC2E1-E10E-4D1F-8269-75F948CB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395538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FE05160D-4C6B-437B-9DAA-35FA2291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252913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C672A68F-35F2-45D5-9F55-F9EB85F3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395538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>
            <a:extLst>
              <a:ext uri="{FF2B5EF4-FFF2-40B4-BE49-F238E27FC236}">
                <a16:creationId xmlns:a16="http://schemas.microsoft.com/office/drawing/2014/main" id="{B84B162D-5BAA-41FA-BA66-CAE90299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52913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>
            <a:extLst>
              <a:ext uri="{FF2B5EF4-FFF2-40B4-BE49-F238E27FC236}">
                <a16:creationId xmlns:a16="http://schemas.microsoft.com/office/drawing/2014/main" id="{3BF9D1FE-8831-48B2-8F19-C05A58DB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95538"/>
            <a:ext cx="24923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54">
            <a:extLst>
              <a:ext uri="{FF2B5EF4-FFF2-40B4-BE49-F238E27FC236}">
                <a16:creationId xmlns:a16="http://schemas.microsoft.com/office/drawing/2014/main" id="{0C1DC54E-4F7C-4C9F-8906-C96BA966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3" name="TextBox 11">
            <a:extLst>
              <a:ext uri="{FF2B5EF4-FFF2-40B4-BE49-F238E27FC236}">
                <a16:creationId xmlns:a16="http://schemas.microsoft.com/office/drawing/2014/main" id="{028929B1-20C1-46BE-9694-3D43DB81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117725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noise = 0.1mm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34" name="TextBox 26">
            <a:extLst>
              <a:ext uri="{FF2B5EF4-FFF2-40B4-BE49-F238E27FC236}">
                <a16:creationId xmlns:a16="http://schemas.microsoft.com/office/drawing/2014/main" id="{2DC10C66-0FA5-4969-A7DD-DBA3D731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192463"/>
            <a:ext cx="1246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bias = +2mm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35" name="TextBox 27">
            <a:extLst>
              <a:ext uri="{FF2B5EF4-FFF2-40B4-BE49-F238E27FC236}">
                <a16:creationId xmlns:a16="http://schemas.microsoft.com/office/drawing/2014/main" id="{A762C2CE-CFFC-4531-9952-3138C9A0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049838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bias =- 2mm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36" name="TextBox 28">
            <a:extLst>
              <a:ext uri="{FF2B5EF4-FFF2-40B4-BE49-F238E27FC236}">
                <a16:creationId xmlns:a16="http://schemas.microsoft.com/office/drawing/2014/main" id="{4639CE71-A47E-4F02-A06D-C15A807E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211772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noise = 1mm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37" name="TextBox 29">
            <a:extLst>
              <a:ext uri="{FF2B5EF4-FFF2-40B4-BE49-F238E27FC236}">
                <a16:creationId xmlns:a16="http://schemas.microsoft.com/office/drawing/2014/main" id="{C364B269-4966-4D6C-84A6-D75048E2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211772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>
                <a:latin typeface="Arial Unicode MS" pitchFamily="50" charset="-127"/>
                <a:ea typeface="Arial Unicode MS" pitchFamily="50" charset="-127"/>
              </a:rPr>
              <a:t>[ noise = 5mm ]</a:t>
            </a:r>
            <a:endParaRPr lang="ko-KR" altLang="en-US" sz="1200" b="1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B9B6ACE4-0788-4D6E-8485-E9F32124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909DA-5017-4C86-87C6-A1A23C76A353}"/>
                  </a:ext>
                </a:extLst>
              </p:cNvPr>
              <p:cNvSpPr txBox="1"/>
              <p:nvPr/>
            </p:nvSpPr>
            <p:spPr>
              <a:xfrm>
                <a:off x="2706099" y="992009"/>
                <a:ext cx="3287888" cy="94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909DA-5017-4C86-87C6-A1A23C76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99" y="992009"/>
                <a:ext cx="3287888" cy="949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내용 개체 틀 2">
            <a:extLst>
              <a:ext uri="{FF2B5EF4-FFF2-40B4-BE49-F238E27FC236}">
                <a16:creationId xmlns:a16="http://schemas.microsoft.com/office/drawing/2014/main" id="{EEC10BB0-03F8-4561-A7A8-7A7245E98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ko-KR" dirty="0">
                <a:ea typeface="맑은 고딕" panose="020B0503020000020004" pitchFamily="34" charset="-127"/>
              </a:rPr>
              <a:t>Identification of the Paris model parameters that govern the crack growth in an aircraft panel and to predict RUL.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ko-KR" dirty="0">
                <a:ea typeface="맑은 고딕" panose="020B0503020000020004" pitchFamily="34" charset="-127"/>
              </a:rPr>
              <a:t>The Bayesian inference was employed for identifying correlated parameters.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ko-KR" dirty="0">
                <a:ea typeface="맑은 고딕" panose="020B0503020000020004" pitchFamily="34" charset="-127"/>
              </a:rPr>
              <a:t>The synthetic data including deferent levels of noise and bias were utilized as measured data from SHM systems.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ea typeface="맑은 고딕" panose="020B0503020000020004" pitchFamily="34" charset="-127"/>
              </a:rPr>
              <a:t>The correlated parameter identification is sensitive to the level of noise.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ea typeface="맑은 고딕" panose="020B0503020000020004" pitchFamily="34" charset="-127"/>
              </a:rPr>
              <a:t>However, the predicted RUL is relatively accurate</a:t>
            </a:r>
          </a:p>
        </p:txBody>
      </p:sp>
      <p:sp>
        <p:nvSpPr>
          <p:cNvPr id="19458" name="제목 1">
            <a:extLst>
              <a:ext uri="{FF2B5EF4-FFF2-40B4-BE49-F238E27FC236}">
                <a16:creationId xmlns:a16="http://schemas.microsoft.com/office/drawing/2014/main" id="{9BF414CB-55CF-44E1-A61B-5CD2908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맑은 고딕" panose="020B0503020000020004" pitchFamily="34" charset="-127"/>
              </a:rPr>
              <a:t>Conclusions</a:t>
            </a:r>
          </a:p>
        </p:txBody>
      </p:sp>
      <p:sp>
        <p:nvSpPr>
          <p:cNvPr id="17414" name="날짜 개체 틀 3">
            <a:extLst>
              <a:ext uri="{FF2B5EF4-FFF2-40B4-BE49-F238E27FC236}">
                <a16:creationId xmlns:a16="http://schemas.microsoft.com/office/drawing/2014/main" id="{7F3A1BA9-43BA-4D07-B4E7-D5C627DBFAB4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dirty="0"/>
              <a:t>www.sdolab.com</a:t>
            </a: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DDB8A53A-7604-46FE-B5BC-97F42706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7FC5FA-23F5-4BDF-8198-C371CEF23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Correlated distribution can be reasonably accurate for RUL prediction</a:t>
            </a:r>
          </a:p>
          <a:p>
            <a:r>
              <a:rPr lang="en-US" dirty="0"/>
              <a:t>However, we still want to identify model parameters</a:t>
            </a:r>
          </a:p>
          <a:p>
            <a:pPr lvl="1"/>
            <a:r>
              <a:rPr lang="en-US" dirty="0"/>
              <a:t>The operating condition may change in the future</a:t>
            </a:r>
          </a:p>
          <a:p>
            <a:pPr lvl="1"/>
            <a:r>
              <a:rPr lang="en-US" dirty="0"/>
              <a:t>It can be used fleet prognostics</a:t>
            </a:r>
          </a:p>
          <a:p>
            <a:r>
              <a:rPr lang="en-US" dirty="0"/>
              <a:t> Question: How can we identify accurate model parameters under correlation?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542132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Statistical distribution of crack propagation and RUL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59496" y="1239625"/>
            <a:ext cx="6334814" cy="4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6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two Paris model parameters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20734" y="1470333"/>
            <a:ext cx="5911282" cy="4683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785" y="1008668"/>
            <a:ext cx="463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Posterior joint PDF of m and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367055" y="3265965"/>
            <a:ext cx="876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log(C)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4661217" y="3331039"/>
            <a:ext cx="65988" cy="67500"/>
          </a:xfrm>
          <a:prstGeom prst="star5">
            <a:avLst/>
          </a:prstGeom>
          <a:solidFill>
            <a:srgbClr val="FFC000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8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Model Parameters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641" y="1875616"/>
            <a:ext cx="6153595" cy="4506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078" y="1008604"/>
            <a:ext cx="8761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Same crack growth rate with different combinations of parameters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DF5B3-E01E-4CA3-8EBB-430B7373FE09}"/>
                  </a:ext>
                </a:extLst>
              </p:cNvPr>
              <p:cNvSpPr txBox="1"/>
              <p:nvPr/>
            </p:nvSpPr>
            <p:spPr>
              <a:xfrm>
                <a:off x="735568" y="1610160"/>
                <a:ext cx="2168029" cy="885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DF5B3-E01E-4CA3-8EBB-430B7373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68" y="1610160"/>
                <a:ext cx="2168029" cy="885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74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Evolving correlation relationship with respect to cycles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00123" y="2042081"/>
            <a:ext cx="5671637" cy="4400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27340E-2503-4E0D-A099-788446BB4F4F}"/>
                  </a:ext>
                </a:extLst>
              </p:cNvPr>
              <p:cNvSpPr txBox="1"/>
              <p:nvPr/>
            </p:nvSpPr>
            <p:spPr>
              <a:xfrm>
                <a:off x="1815514" y="1194459"/>
                <a:ext cx="6022674" cy="55810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27340E-2503-4E0D-A099-788446BB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14" y="1194459"/>
                <a:ext cx="6022674" cy="558102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51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Correlation between load condition &amp; model parameters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5847" y="1579212"/>
            <a:ext cx="5481446" cy="4016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445" y="1117547"/>
            <a:ext cx="861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Illustration of equivalent parameters to different loadings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1D856-EEBA-4EB8-8957-A2F755327D9F}"/>
                  </a:ext>
                </a:extLst>
              </p:cNvPr>
              <p:cNvSpPr txBox="1"/>
              <p:nvPr/>
            </p:nvSpPr>
            <p:spPr>
              <a:xfrm>
                <a:off x="4582631" y="5278788"/>
                <a:ext cx="3959802" cy="101450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1D856-EEBA-4EB8-8957-A2F755327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31" y="5278788"/>
                <a:ext cx="3959802" cy="1014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597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Correlation between initial crack size and bias in data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CF13C8-5256-4177-BD11-EDFDA493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8" y="2344939"/>
            <a:ext cx="3916657" cy="29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91C71BD-CF49-4A79-B067-5A769CFE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57" y="2344939"/>
            <a:ext cx="3916657" cy="29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BBBA30-DE04-4F86-B770-0246346E1209}"/>
                  </a:ext>
                </a:extLst>
              </p:cNvPr>
              <p:cNvSpPr txBox="1"/>
              <p:nvPr/>
            </p:nvSpPr>
            <p:spPr>
              <a:xfrm>
                <a:off x="3168484" y="1469336"/>
                <a:ext cx="2301720" cy="46166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BBBA30-DE04-4F86-B770-0246346E1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84" y="1469336"/>
                <a:ext cx="230172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723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Identifying model parameters using two different stages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7142" y="1373163"/>
            <a:ext cx="5418000" cy="4312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4668" y="973053"/>
            <a:ext cx="493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Crack propagation on 7075-T651 plate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5802" y="5903958"/>
            <a:ext cx="7013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fatigue crack growth database for damage tolerance analysis</a:t>
            </a:r>
          </a:p>
        </p:txBody>
      </p:sp>
    </p:spTree>
    <p:extLst>
      <p:ext uri="{BB962C8B-B14F-4D97-AF65-F5344CB8AC3E}">
        <p14:creationId xmlns:p14="http://schemas.microsoft.com/office/powerpoint/2010/main" val="48165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A7486-D02A-4CAD-98E0-00EAA4D14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many cases, the damage data cannot be measured directly, but system responses that are affected by damage are measured instead</a:t>
            </a:r>
          </a:p>
          <a:p>
            <a:pPr lvl="1"/>
            <a:r>
              <a:rPr lang="en-US" dirty="0"/>
              <a:t>vibration data are often measured to monitor any cracks on bearings and gears, from which the level of damage in bearings is to be predicted</a:t>
            </a:r>
          </a:p>
          <a:p>
            <a:r>
              <a:rPr lang="en-US" dirty="0"/>
              <a:t>difficult to extract degradation features from indirectly measured data</a:t>
            </a:r>
          </a:p>
          <a:p>
            <a:pPr lvl="1"/>
            <a:r>
              <a:rPr lang="en-US" dirty="0"/>
              <a:t>important to separate signals from noise</a:t>
            </a:r>
          </a:p>
          <a:p>
            <a:pPr lvl="1"/>
            <a:r>
              <a:rPr lang="en-US" dirty="0"/>
              <a:t>signal-to-noise ratio (SNR) becomes an important issue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BBB7C4-76BD-4A72-A67B-58AF8E82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CM Data</a:t>
            </a:r>
          </a:p>
        </p:txBody>
      </p:sp>
    </p:spTree>
    <p:extLst>
      <p:ext uri="{BB962C8B-B14F-4D97-AF65-F5344CB8AC3E}">
        <p14:creationId xmlns:p14="http://schemas.microsoft.com/office/powerpoint/2010/main" val="1200912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84" y="1649691"/>
            <a:ext cx="435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</a:rPr>
              <a:t>In terms of crack growth rate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16" y="3598938"/>
            <a:ext cx="309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</a:rPr>
              <a:t>In terms of crack size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966" y="1018094"/>
            <a:ext cx="47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Relationship between m and 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FF5E1C-16C1-40FA-AA35-A55F990A2B73}"/>
                  </a:ext>
                </a:extLst>
              </p:cNvPr>
              <p:cNvSpPr txBox="1"/>
              <p:nvPr/>
            </p:nvSpPr>
            <p:spPr>
              <a:xfrm>
                <a:off x="2783798" y="1886666"/>
                <a:ext cx="2168029" cy="885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FF5E1C-16C1-40FA-AA35-A55F990A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98" y="1886666"/>
                <a:ext cx="2168029" cy="885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F5DB17-9579-4BFD-988E-8DD0C66A3BC5}"/>
                  </a:ext>
                </a:extLst>
              </p:cNvPr>
              <p:cNvSpPr txBox="1"/>
              <p:nvPr/>
            </p:nvSpPr>
            <p:spPr>
              <a:xfrm>
                <a:off x="1568777" y="3887117"/>
                <a:ext cx="5542479" cy="10400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F5DB17-9579-4BFD-988E-8DD0C66A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77" y="3887117"/>
                <a:ext cx="5542479" cy="1040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11FC0F-D64D-4F3B-AE7F-FC802886A75C}"/>
                  </a:ext>
                </a:extLst>
              </p:cNvPr>
              <p:cNvSpPr txBox="1"/>
              <p:nvPr/>
            </p:nvSpPr>
            <p:spPr>
              <a:xfrm>
                <a:off x="2180065" y="2770823"/>
                <a:ext cx="4319901" cy="8298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11FC0F-D64D-4F3B-AE7F-FC802886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65" y="2770823"/>
                <a:ext cx="4319901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B428BA-2944-4A0C-9127-67405FEABD17}"/>
                  </a:ext>
                </a:extLst>
              </p:cNvPr>
              <p:cNvSpPr txBox="1"/>
              <p:nvPr/>
            </p:nvSpPr>
            <p:spPr>
              <a:xfrm>
                <a:off x="1474839" y="5149803"/>
                <a:ext cx="5531451" cy="984437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B428BA-2944-4A0C-9127-67405FEA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39" y="5149803"/>
                <a:ext cx="5531451" cy="984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2012B8-0828-470F-B0F9-E1D72E3220CA}"/>
              </a:ext>
            </a:extLst>
          </p:cNvPr>
          <p:cNvSpPr txBox="1"/>
          <p:nvPr/>
        </p:nvSpPr>
        <p:spPr>
          <a:xfrm>
            <a:off x="8310716" y="30010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86DE6F-6E83-4712-8108-175FC9372FF5}"/>
              </a:ext>
            </a:extLst>
          </p:cNvPr>
          <p:cNvSpPr txBox="1"/>
          <p:nvPr/>
        </p:nvSpPr>
        <p:spPr>
          <a:xfrm>
            <a:off x="8310715" y="545735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(18)</a:t>
            </a:r>
          </a:p>
        </p:txBody>
      </p:sp>
    </p:spTree>
    <p:extLst>
      <p:ext uri="{BB962C8B-B14F-4D97-AF65-F5344CB8AC3E}">
        <p14:creationId xmlns:p14="http://schemas.microsoft.com/office/powerpoint/2010/main" val="2920672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correlation at different stages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53933" y="994103"/>
            <a:ext cx="6119865" cy="48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68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7548" y="1045369"/>
            <a:ext cx="4154118" cy="317913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6960" y="963457"/>
            <a:ext cx="4266504" cy="3261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48" y="4211049"/>
            <a:ext cx="43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 joint distributions of  m and log(C) around N</a:t>
            </a:r>
            <a:r>
              <a:rPr lang="en-US" baseline="-25000" dirty="0"/>
              <a:t>4</a:t>
            </a:r>
            <a:r>
              <a:rPr lang="en-US" dirty="0"/>
              <a:t> and N</a:t>
            </a:r>
            <a:r>
              <a:rPr lang="en-US" baseline="-25000" dirty="0"/>
              <a:t>9</a:t>
            </a:r>
            <a:r>
              <a:rPr lang="en-US" dirty="0"/>
              <a:t> cycles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3827" y="4224503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Combined posterior distribution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Identifying model parameters using two different stages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9241" y="5224450"/>
            <a:ext cx="338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True model parameters:</a:t>
            </a:r>
          </a:p>
          <a:p>
            <a:r>
              <a:rPr lang="en-US" dirty="0"/>
              <a:t>m = 2.81</a:t>
            </a:r>
          </a:p>
          <a:p>
            <a:r>
              <a:rPr lang="en-US" dirty="0"/>
              <a:t>log(C) = -17.77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408" y="5193267"/>
            <a:ext cx="395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Identified parameters:</a:t>
            </a:r>
          </a:p>
          <a:p>
            <a:r>
              <a:rPr lang="en-US" dirty="0"/>
              <a:t>m ~ N(2.81, </a:t>
            </a:r>
            <a:r>
              <a:rPr lang="en-US" dirty="0">
                <a:solidFill>
                  <a:srgbClr val="FF0000"/>
                </a:solidFill>
              </a:rPr>
              <a:t>0.03</a:t>
            </a:r>
            <a:r>
              <a:rPr lang="en-US" sz="1600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log(C) ~N(-17.77, </a:t>
            </a:r>
            <a:r>
              <a:rPr lang="en-US" dirty="0">
                <a:solidFill>
                  <a:srgbClr val="FF0000"/>
                </a:solidFill>
              </a:rPr>
              <a:t>0.02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1417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Identifying model parameters using two different loading conditions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42089" y="1983163"/>
            <a:ext cx="5563684" cy="4334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76783-A270-4273-B773-DEC6C4B70268}"/>
                  </a:ext>
                </a:extLst>
              </p:cNvPr>
              <p:cNvSpPr txBox="1"/>
              <p:nvPr/>
            </p:nvSpPr>
            <p:spPr>
              <a:xfrm>
                <a:off x="2570897" y="1153320"/>
                <a:ext cx="4319901" cy="8298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76783-A270-4273-B773-DEC6C4B7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897" y="1153320"/>
                <a:ext cx="4319901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24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4883008" y="937492"/>
            <a:ext cx="4187150" cy="3199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Identification of correlated model parameters using two different loading conditions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53" y="882673"/>
            <a:ext cx="4293165" cy="3280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152" y="4183229"/>
            <a:ext cx="529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 joint distributions of m  and log(C) under nominal and maximum operating conditions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2248" y="4137063"/>
            <a:ext cx="337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Combined posterior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839" y="4932219"/>
            <a:ext cx="338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True model parameters:</a:t>
            </a:r>
          </a:p>
          <a:p>
            <a:r>
              <a:rPr lang="en-US" dirty="0"/>
              <a:t>m = 2.81</a:t>
            </a:r>
          </a:p>
          <a:p>
            <a:r>
              <a:rPr lang="en-US" dirty="0"/>
              <a:t>log(C) = -17.77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9542" y="4961597"/>
            <a:ext cx="395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Identified parameters:</a:t>
            </a:r>
          </a:p>
          <a:p>
            <a:r>
              <a:rPr lang="en-US" dirty="0"/>
              <a:t>m ~ N(2.81, </a:t>
            </a:r>
            <a:r>
              <a:rPr lang="en-US" dirty="0">
                <a:solidFill>
                  <a:srgbClr val="FF0000"/>
                </a:solidFill>
              </a:rPr>
              <a:t>0.05</a:t>
            </a:r>
            <a:r>
              <a:rPr lang="en-US" sz="1600" baseline="30000" dirty="0"/>
              <a:t>2</a:t>
            </a:r>
            <a:r>
              <a:rPr lang="en-US" baseline="30000" dirty="0"/>
              <a:t>)</a:t>
            </a:r>
          </a:p>
          <a:p>
            <a:r>
              <a:rPr lang="en-US" dirty="0"/>
              <a:t>log(C) ~N(-17.77, </a:t>
            </a:r>
            <a:r>
              <a:rPr lang="en-US" dirty="0">
                <a:solidFill>
                  <a:srgbClr val="FF0000"/>
                </a:solidFill>
              </a:rPr>
              <a:t>0.02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6897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79925-56CC-461C-BC27-D6049BF45451}"/>
              </a:ext>
            </a:extLst>
          </p:cNvPr>
          <p:cNvSpPr txBox="1"/>
          <p:nvPr/>
        </p:nvSpPr>
        <p:spPr>
          <a:xfrm>
            <a:off x="823126" y="1413150"/>
            <a:ext cx="818846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sz="2000" dirty="0"/>
              <a:t>Many model parameters and loading conditions are often correlated </a:t>
            </a:r>
            <a:br>
              <a:rPr lang="en-US" sz="2000" dirty="0"/>
            </a:br>
            <a:r>
              <a:rPr lang="en-US" sz="2000" dirty="0"/>
              <a:t>and their correlation structures change over the damage growth or </a:t>
            </a:r>
            <a:br>
              <a:rPr lang="en-US" sz="2000" dirty="0"/>
            </a:br>
            <a:r>
              <a:rPr lang="en-US" sz="2000" dirty="0"/>
              <a:t>loading conditions.</a:t>
            </a:r>
          </a:p>
          <a:p>
            <a:endParaRPr lang="en-US" sz="2000" dirty="0"/>
          </a:p>
          <a:p>
            <a:r>
              <a:rPr lang="en-US" sz="2000" dirty="0"/>
              <a:t>2. We used the evolved correlation structures to identify accurate</a:t>
            </a:r>
            <a:br>
              <a:rPr lang="en-US" sz="2000" dirty="0"/>
            </a:br>
            <a:r>
              <a:rPr lang="en-US" sz="2000" dirty="0"/>
              <a:t>model parameters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Using two different damage stages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Using two different loading conditions</a:t>
            </a:r>
          </a:p>
          <a:p>
            <a:endParaRPr lang="en-US" sz="2000" dirty="0"/>
          </a:p>
          <a:p>
            <a:r>
              <a:rPr lang="en-US" sz="2000" dirty="0"/>
              <a:t>3. The identified model parameters can be used at similar</a:t>
            </a:r>
            <a:br>
              <a:rPr lang="en-US" sz="2000" dirty="0"/>
            </a:br>
            <a:r>
              <a:rPr lang="en-US" sz="2000" dirty="0"/>
              <a:t>systems or at different loading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532711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Usage of Accelerated Life Test Data for Prediction RUL at Field Operating Conditions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8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400" dirty="0"/>
              <a:t>Prognostics is to predict future damage and RUL of </a:t>
            </a:r>
            <a:r>
              <a:rPr lang="en-US" altLang="ko-KR" sz="2400" dirty="0">
                <a:solidFill>
                  <a:srgbClr val="0000FF"/>
                </a:solidFill>
              </a:rPr>
              <a:t>in-service systems </a:t>
            </a:r>
            <a:r>
              <a:rPr lang="en-US" altLang="ko-KR" sz="2400" dirty="0"/>
              <a:t>based on the damage data.</a:t>
            </a:r>
          </a:p>
          <a:p>
            <a:r>
              <a:rPr lang="en-US" altLang="ko-KR" sz="2400" dirty="0"/>
              <a:t>It is </a:t>
            </a:r>
            <a:r>
              <a:rPr lang="en-US" altLang="ko-KR" sz="2400" dirty="0">
                <a:solidFill>
                  <a:srgbClr val="0000FF"/>
                </a:solidFill>
              </a:rPr>
              <a:t>expensive</a:t>
            </a:r>
            <a:r>
              <a:rPr lang="en-US" altLang="ko-KR" sz="2400" dirty="0"/>
              <a:t> to obtain damage data in-service systems.</a:t>
            </a:r>
          </a:p>
          <a:p>
            <a:r>
              <a:rPr lang="en-US" altLang="ko-KR" sz="2400" dirty="0"/>
              <a:t>Instead, it is easy to obtain </a:t>
            </a:r>
            <a:r>
              <a:rPr lang="en-US" altLang="ko-KR" sz="2400" dirty="0">
                <a:solidFill>
                  <a:srgbClr val="0000FF"/>
                </a:solidFill>
              </a:rPr>
              <a:t>accelerated test data </a:t>
            </a:r>
            <a:r>
              <a:rPr lang="en-US" altLang="ko-KR" sz="2400" dirty="0"/>
              <a:t>since companies frequently use them for the purpose of design.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806066" y="3637413"/>
            <a:ext cx="220248" cy="27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642637" y="3637533"/>
            <a:ext cx="244952" cy="30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I:\6Conference\PHM\2013\Fig1_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7" y="3333750"/>
            <a:ext cx="6297334" cy="28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58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71C21-6644-406F-9720-19987B5E9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Most companies conduct ALT in the development stage </a:t>
            </a:r>
          </a:p>
          <a:p>
            <a:pPr lvl="1"/>
            <a:r>
              <a:rPr lang="en-US" dirty="0"/>
              <a:t>Using much severe loading/usage conditions</a:t>
            </a:r>
          </a:p>
          <a:p>
            <a:pPr lvl="1"/>
            <a:r>
              <a:rPr lang="en-US" dirty="0"/>
              <a:t>Many sensors are used to monitor degradation over time</a:t>
            </a:r>
          </a:p>
          <a:p>
            <a:pPr lvl="1"/>
            <a:r>
              <a:rPr lang="en-US" dirty="0"/>
              <a:t>So far, accelerated life test (ALT) data are mostly used to estimate the average life of a fleet </a:t>
            </a:r>
          </a:p>
          <a:p>
            <a:r>
              <a:rPr lang="en-US" dirty="0"/>
              <a:t>Challenges of ALT for prognostics</a:t>
            </a:r>
          </a:p>
          <a:p>
            <a:pPr lvl="1"/>
            <a:r>
              <a:rPr lang="en-US" dirty="0"/>
              <a:t>difficult to use for prognostics because in-service usage conditions are not reflected</a:t>
            </a:r>
          </a:p>
          <a:p>
            <a:pPr lvl="1"/>
            <a:r>
              <a:rPr lang="en-US" dirty="0"/>
              <a:t>too conservative life prediction if the ALT data are directly used</a:t>
            </a:r>
          </a:p>
          <a:p>
            <a:pPr lvl="1"/>
            <a:r>
              <a:rPr lang="en-US" dirty="0"/>
              <a:t>ALT data has been used to build a degradation model when physical models are not available, but the model may not be good for normal loading cond.</a:t>
            </a:r>
          </a:p>
          <a:p>
            <a:r>
              <a:rPr lang="en-US" dirty="0"/>
              <a:t>ALT data must be converted to the nominal loading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C3A90B-A524-4520-9E4B-D82C2928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Life Test (ALT)</a:t>
            </a:r>
          </a:p>
        </p:txBody>
      </p:sp>
    </p:spTree>
    <p:extLst>
      <p:ext uri="{BB962C8B-B14F-4D97-AF65-F5344CB8AC3E}">
        <p14:creationId xmlns:p14="http://schemas.microsoft.com/office/powerpoint/2010/main" val="199241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4F0AE-0B0F-4CCF-902D-4FEA4CDF5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During ALT, sensors are placed in the system or periodic inspections are performed such that the history of damage growth is measured until the damage grows up to a threshold</a:t>
            </a:r>
          </a:p>
          <a:p>
            <a:pPr lvl="1"/>
            <a:r>
              <a:rPr lang="en-US" dirty="0"/>
              <a:t>The threshold is determined at which the system cannot be operated further without maintenance</a:t>
            </a:r>
          </a:p>
          <a:p>
            <a:pPr lvl="1"/>
            <a:r>
              <a:rPr lang="en-US" dirty="0"/>
              <a:t>The time when the damage grows to the threshold is called the end of life (EOL). </a:t>
            </a:r>
          </a:p>
          <a:p>
            <a:r>
              <a:rPr lang="en-US" dirty="0"/>
              <a:t>The current system in the field has a similar damage data up to the current time</a:t>
            </a:r>
          </a:p>
          <a:p>
            <a:r>
              <a:rPr lang="en-US" dirty="0"/>
              <a:t>The objective is to predict the EOL of the current system so that maintenance can be ordered before the system reaches inoperable situation</a:t>
            </a:r>
          </a:p>
          <a:p>
            <a:r>
              <a:rPr lang="en-US" dirty="0"/>
              <a:t>Four different scenarios are considered based on available information, such as physical models and field loading conditions.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1E0BC-7747-4AED-BBDE-CE9AB244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60398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In-situ Monitoring and Prediction of Joint Wear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57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Prognostics methods can be categorized into three approaches based on the </a:t>
            </a:r>
            <a:r>
              <a:rPr lang="en-US" altLang="ko-KR" dirty="0">
                <a:solidFill>
                  <a:srgbClr val="0000FF"/>
                </a:solidFill>
              </a:rPr>
              <a:t>usage of information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Introduction</a:t>
            </a:r>
            <a:endParaRPr lang="ko-KR" altLang="en-US" sz="3200" dirty="0"/>
          </a:p>
        </p:txBody>
      </p:sp>
      <p:sp>
        <p:nvSpPr>
          <p:cNvPr id="6" name="평행 사변형 11"/>
          <p:cNvSpPr/>
          <p:nvPr/>
        </p:nvSpPr>
        <p:spPr>
          <a:xfrm flipH="1">
            <a:off x="861134" y="2276232"/>
            <a:ext cx="1995520" cy="795389"/>
          </a:xfrm>
          <a:prstGeom prst="parallelogram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Prognostics</a:t>
            </a:r>
          </a:p>
          <a:p>
            <a:pPr algn="ctr">
              <a:defRPr/>
            </a:pPr>
            <a:r>
              <a:rPr lang="en-US" altLang="ko-KR" sz="16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Approaches</a:t>
            </a:r>
            <a:endParaRPr lang="ko-KR" altLang="en-US" sz="16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순서도: 저장 데이터 2"/>
          <p:cNvSpPr/>
          <p:nvPr/>
        </p:nvSpPr>
        <p:spPr>
          <a:xfrm>
            <a:off x="966561" y="3326588"/>
            <a:ext cx="1980000" cy="547200"/>
          </a:xfrm>
          <a:prstGeom prst="flowChartOnlineStorag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14591" y="3477078"/>
            <a:ext cx="1183942" cy="24622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Data-driven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순서도: 저장 데이터 16"/>
          <p:cNvSpPr/>
          <p:nvPr/>
        </p:nvSpPr>
        <p:spPr>
          <a:xfrm>
            <a:off x="966562" y="4499855"/>
            <a:ext cx="1980000" cy="547200"/>
          </a:xfrm>
          <a:prstGeom prst="flowChartOnlineStorag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62"/>
          <p:cNvSpPr txBox="1">
            <a:spLocks noChangeArrowheads="1"/>
          </p:cNvSpPr>
          <p:nvPr/>
        </p:nvSpPr>
        <p:spPr bwMode="auto">
          <a:xfrm>
            <a:off x="1014591" y="4650345"/>
            <a:ext cx="1496179" cy="24622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Physics-based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순서도: 저장 데이터 18"/>
          <p:cNvSpPr/>
          <p:nvPr/>
        </p:nvSpPr>
        <p:spPr>
          <a:xfrm>
            <a:off x="966561" y="5505923"/>
            <a:ext cx="1980000" cy="547200"/>
          </a:xfrm>
          <a:prstGeom prst="flowChartOnlineStorag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extBox 62"/>
          <p:cNvSpPr txBox="1">
            <a:spLocks noChangeArrowheads="1"/>
          </p:cNvSpPr>
          <p:nvPr/>
        </p:nvSpPr>
        <p:spPr bwMode="auto">
          <a:xfrm>
            <a:off x="1014591" y="5656413"/>
            <a:ext cx="1675446" cy="24622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Hybrid approach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순서도: 저장 데이터 31"/>
          <p:cNvSpPr/>
          <p:nvPr/>
        </p:nvSpPr>
        <p:spPr>
          <a:xfrm>
            <a:off x="2923773" y="5505923"/>
            <a:ext cx="2016000" cy="252000"/>
          </a:xfrm>
          <a:prstGeom prst="flowChartOnlineStorag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data-driven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순서도: 저장 데이터 34"/>
          <p:cNvSpPr/>
          <p:nvPr/>
        </p:nvSpPr>
        <p:spPr>
          <a:xfrm>
            <a:off x="2923773" y="5801123"/>
            <a:ext cx="2016000" cy="252000"/>
          </a:xfrm>
          <a:prstGeom prst="flowChartOnlineStorag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physics-based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2615429" y="5625635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=  +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6" name="꺾인 연결선 43"/>
          <p:cNvCxnSpPr>
            <a:stCxn id="6" idx="2"/>
            <a:endCxn id="7" idx="1"/>
          </p:cNvCxnSpPr>
          <p:nvPr/>
        </p:nvCxnSpPr>
        <p:spPr>
          <a:xfrm rot="10800000" flipH="1" flipV="1">
            <a:off x="960557" y="2673926"/>
            <a:ext cx="6003" cy="926261"/>
          </a:xfrm>
          <a:prstGeom prst="bentConnector3">
            <a:avLst>
              <a:gd name="adj1" fmla="val -54643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46"/>
          <p:cNvCxnSpPr>
            <a:stCxn id="6" idx="2"/>
            <a:endCxn id="9" idx="1"/>
          </p:cNvCxnSpPr>
          <p:nvPr/>
        </p:nvCxnSpPr>
        <p:spPr>
          <a:xfrm rot="10800000" flipH="1" flipV="1">
            <a:off x="960558" y="2673927"/>
            <a:ext cx="6004" cy="2099528"/>
          </a:xfrm>
          <a:prstGeom prst="bentConnector3">
            <a:avLst>
              <a:gd name="adj1" fmla="val -546342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49"/>
          <p:cNvCxnSpPr>
            <a:stCxn id="6" idx="2"/>
            <a:endCxn id="11" idx="1"/>
          </p:cNvCxnSpPr>
          <p:nvPr/>
        </p:nvCxnSpPr>
        <p:spPr>
          <a:xfrm rot="10800000" flipH="1" flipV="1">
            <a:off x="960557" y="2673927"/>
            <a:ext cx="6003" cy="3105596"/>
          </a:xfrm>
          <a:prstGeom prst="bentConnector3">
            <a:avLst>
              <a:gd name="adj1" fmla="val -54643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56"/>
          <p:cNvSpPr/>
          <p:nvPr/>
        </p:nvSpPr>
        <p:spPr>
          <a:xfrm>
            <a:off x="2910555" y="3326588"/>
            <a:ext cx="1080000" cy="547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damage data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직사각형 64"/>
          <p:cNvSpPr/>
          <p:nvPr/>
        </p:nvSpPr>
        <p:spPr>
          <a:xfrm>
            <a:off x="2910555" y="4499855"/>
            <a:ext cx="1080000" cy="547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damage data</a:t>
            </a:r>
          </a:p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+</a:t>
            </a:r>
            <a:r>
              <a:rPr lang="en-US" altLang="ko-KR" sz="1400" dirty="0">
                <a:solidFill>
                  <a:srgbClr val="00B0F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loading</a:t>
            </a:r>
            <a:endParaRPr lang="ko-KR" altLang="en-US" sz="1400" dirty="0">
              <a:solidFill>
                <a:srgbClr val="00B0F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00878" y="4101196"/>
            <a:ext cx="540000" cy="3016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model</a:t>
            </a:r>
          </a:p>
          <a:p>
            <a:pPr algn="ctr">
              <a:lnSpc>
                <a:spcPct val="70000"/>
              </a:lnSpc>
            </a:pPr>
            <a:r>
              <a:rPr lang="en-US" altLang="ko-KR" sz="1400" dirty="0" err="1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para</a:t>
            </a:r>
            <a:r>
              <a:rPr lang="en-US" altLang="ko-KR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sz="140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직사각형 56"/>
          <p:cNvSpPr/>
          <p:nvPr/>
        </p:nvSpPr>
        <p:spPr>
          <a:xfrm>
            <a:off x="4060815" y="3326588"/>
            <a:ext cx="1745456" cy="547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Extrapolation</a:t>
            </a:r>
            <a:r>
              <a:rPr lang="en-US" altLang="ko-KR" sz="11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with</a:t>
            </a:r>
            <a:endParaRPr lang="en-US" altLang="ko-KR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Mathematical</a:t>
            </a: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model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직사각형 64"/>
          <p:cNvSpPr/>
          <p:nvPr/>
        </p:nvSpPr>
        <p:spPr>
          <a:xfrm>
            <a:off x="4060815" y="4499855"/>
            <a:ext cx="1745456" cy="547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Physics</a:t>
            </a:r>
            <a:r>
              <a:rPr lang="en-US" altLang="ko-KR" sz="11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with</a:t>
            </a:r>
          </a:p>
          <a:p>
            <a:pPr algn="ctr"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Physical</a:t>
            </a:r>
            <a:r>
              <a:rPr lang="en-US" altLang="ko-KR" sz="14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model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6269137" y="4291055"/>
            <a:ext cx="2158086" cy="7560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Particle filter,</a:t>
            </a:r>
          </a:p>
          <a:p>
            <a:pPr algn="r" eaLnBrk="1" hangingPunct="1"/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Bayesian method,</a:t>
            </a:r>
          </a:p>
          <a:p>
            <a:pPr algn="r" eaLnBrk="1" hangingPunct="1"/>
            <a:r>
              <a:rPr lang="en-US" altLang="ko-KR" sz="1200" dirty="0" err="1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Kalman</a:t>
            </a: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filter.</a:t>
            </a:r>
          </a:p>
        </p:txBody>
      </p:sp>
      <p:sp>
        <p:nvSpPr>
          <p:cNvPr id="54" name="TextBox 34"/>
          <p:cNvSpPr txBox="1">
            <a:spLocks noChangeArrowheads="1"/>
          </p:cNvSpPr>
          <p:nvPr/>
        </p:nvSpPr>
        <p:spPr bwMode="auto">
          <a:xfrm rot="16200000">
            <a:off x="5769031" y="4548066"/>
            <a:ext cx="756000" cy="241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lang="en-US" altLang="ko-KR" sz="11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Algorithms</a:t>
            </a:r>
            <a:endParaRPr lang="ko-KR" altLang="en-US" sz="1100" baseline="300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99150" y="4368973"/>
            <a:ext cx="771612" cy="600164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bIns="0" rtlCol="0">
            <a:spAutoFit/>
          </a:bodyPr>
          <a:lstStyle/>
          <a:p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parameter</a:t>
            </a:r>
          </a:p>
          <a:p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estimation</a:t>
            </a:r>
          </a:p>
          <a:p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methods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1" name="순서도: 순차적 액세스 저장소 70"/>
          <p:cNvSpPr/>
          <p:nvPr/>
        </p:nvSpPr>
        <p:spPr>
          <a:xfrm rot="5400000">
            <a:off x="5181828" y="3849021"/>
            <a:ext cx="540000" cy="756000"/>
          </a:xfrm>
          <a:prstGeom prst="flowChartMagneticTap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6269137" y="3117788"/>
            <a:ext cx="2158086" cy="7560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Neural network,</a:t>
            </a:r>
          </a:p>
          <a:p>
            <a:pPr algn="r" eaLnBrk="1" hangingPunct="1"/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Gaussian process regression,</a:t>
            </a:r>
          </a:p>
          <a:p>
            <a:pPr algn="r" eaLnBrk="1" hangingPunct="1"/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Least square regression.</a:t>
            </a:r>
          </a:p>
        </p:txBody>
      </p:sp>
      <p:sp>
        <p:nvSpPr>
          <p:cNvPr id="79" name="TextBox 34"/>
          <p:cNvSpPr txBox="1">
            <a:spLocks noChangeArrowheads="1"/>
          </p:cNvSpPr>
          <p:nvPr/>
        </p:nvSpPr>
        <p:spPr bwMode="auto">
          <a:xfrm rot="16200000">
            <a:off x="5769031" y="3374799"/>
            <a:ext cx="756000" cy="241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lang="en-US" altLang="ko-KR" sz="11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Algorithms</a:t>
            </a:r>
            <a:endParaRPr lang="ko-KR" altLang="en-US" sz="1100" baseline="300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순서도: 순차적 액세스 저장소 20"/>
          <p:cNvSpPr/>
          <p:nvPr/>
        </p:nvSpPr>
        <p:spPr>
          <a:xfrm rot="5400000">
            <a:off x="5181828" y="2677836"/>
            <a:ext cx="540000" cy="756000"/>
          </a:xfrm>
          <a:prstGeom prst="flowChartMagneticTap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125960" y="2922505"/>
            <a:ext cx="689836" cy="30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co-efficient</a:t>
            </a:r>
            <a:endParaRPr lang="ko-KR" altLang="en-US" sz="140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559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Physics-based approaches</a:t>
            </a:r>
            <a:endParaRPr lang="ko-KR" altLang="en-US" sz="3200" dirty="0"/>
          </a:p>
        </p:txBody>
      </p:sp>
      <p:pic>
        <p:nvPicPr>
          <p:cNvPr id="24" name="내용 개체 틀 2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3081338" cy="1887538"/>
          </a:xfrm>
        </p:spPr>
      </p:pic>
      <p:cxnSp>
        <p:nvCxnSpPr>
          <p:cNvPr id="11" name="직선 화살표 연결선 10"/>
          <p:cNvCxnSpPr/>
          <p:nvPr/>
        </p:nvCxnSpPr>
        <p:spPr>
          <a:xfrm>
            <a:off x="2838822" y="2389524"/>
            <a:ext cx="936000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5895710" y="1660621"/>
            <a:ext cx="1811036" cy="1423859"/>
            <a:chOff x="5661803" y="1692520"/>
            <a:chExt cx="1811036" cy="1423859"/>
          </a:xfrm>
        </p:grpSpPr>
        <p:graphicFrame>
          <p:nvGraphicFramePr>
            <p:cNvPr id="13" name="개체 1"/>
            <p:cNvGraphicFramePr>
              <a:graphicFrameLocks noChangeAspect="1"/>
            </p:cNvGraphicFramePr>
            <p:nvPr/>
          </p:nvGraphicFramePr>
          <p:xfrm>
            <a:off x="5915025" y="1967832"/>
            <a:ext cx="1363663" cy="893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25400" imgH="1066680" progId="Equation.DSMT4">
                    <p:embed/>
                  </p:oleObj>
                </mc:Choice>
                <mc:Fallback>
                  <p:oleObj name="Equation" r:id="rId3" imgW="1625400" imgH="1066680" progId="Equation.DSMT4">
                    <p:embed/>
                    <p:pic>
                      <p:nvPicPr>
                        <p:cNvPr id="13" name="개체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025" y="1967832"/>
                          <a:ext cx="1363663" cy="89376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661803" y="1692520"/>
              <a:ext cx="8306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damage</a:t>
              </a:r>
              <a:endParaRPr lang="ko-KR" altLang="en-US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344004" y="1692520"/>
              <a:ext cx="11288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model </a:t>
              </a:r>
              <a:r>
                <a:rPr lang="en-US" altLang="ko-KR" sz="1400" dirty="0" err="1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para</a:t>
              </a:r>
              <a:r>
                <a:rPr lang="en-US" altLang="ko-KR" sz="1400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  <a:endParaRPr lang="ko-KR" altLang="en-US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303576" y="2808602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 dirty="0">
                  <a:solidFill>
                    <a:srgbClr val="00B0F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loading</a:t>
              </a:r>
              <a:endParaRPr lang="ko-KR" altLang="en-US" sz="1400" b="1" dirty="0">
                <a:solidFill>
                  <a:srgbClr val="00B0F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829901" y="2403289"/>
              <a:ext cx="5341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cycle</a:t>
              </a:r>
              <a:endParaRPr lang="ko-KR" altLang="en-US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6562797" y="2422379"/>
              <a:ext cx="430887" cy="21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=</a:t>
              </a:r>
              <a:endParaRPr lang="ko-KR" altLang="en-US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767707" y="1976253"/>
            <a:ext cx="1920319" cy="1080813"/>
            <a:chOff x="3597598" y="1816758"/>
            <a:chExt cx="1920319" cy="1080813"/>
          </a:xfrm>
        </p:grpSpPr>
        <p:sp>
          <p:nvSpPr>
            <p:cNvPr id="20" name="TextBox 34"/>
            <p:cNvSpPr txBox="1">
              <a:spLocks noChangeArrowheads="1"/>
            </p:cNvSpPr>
            <p:nvPr/>
          </p:nvSpPr>
          <p:spPr bwMode="auto">
            <a:xfrm>
              <a:off x="3597598" y="1974241"/>
              <a:ext cx="1909686" cy="92333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r" eaLnBrk="1" hangingPunct="1"/>
              <a:endPara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r" eaLnBrk="1" hangingPunct="1"/>
              <a:r>
                <a:rPr lang="en-US" altLang="ko-KR" sz="14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Paris model</a:t>
              </a:r>
              <a:endPara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r" eaLnBrk="1" hangingPunct="1"/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Archard’s wear model</a:t>
              </a:r>
            </a:p>
            <a:p>
              <a:pPr algn="r" eaLnBrk="1" hangingPunct="1"/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Anand model</a:t>
              </a:r>
              <a:endParaRPr lang="ko-KR" altLang="en-US" sz="1400" baseline="30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4183774" y="1816758"/>
              <a:ext cx="1334143" cy="307777"/>
            </a:xfrm>
            <a:prstGeom prst="rect">
              <a:avLst/>
            </a:prstGeom>
            <a:solidFill>
              <a:srgbClr val="0000FF"/>
            </a:solidFill>
            <a:ln w="25400">
              <a:noFill/>
              <a:miter lim="800000"/>
              <a:headEnd/>
              <a:tailEnd/>
            </a:ln>
          </p:spPr>
          <p:txBody>
            <a:bodyPr wrap="none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r" eaLnBrk="1" hangingPunct="1"/>
              <a:r>
                <a:rPr lang="en-US" altLang="ko-KR" sz="1400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Physical model</a:t>
              </a:r>
              <a:endParaRPr lang="ko-KR" altLang="en-US" sz="1400" baseline="300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22" name="직사각형 7"/>
          <p:cNvSpPr/>
          <p:nvPr/>
        </p:nvSpPr>
        <p:spPr>
          <a:xfrm>
            <a:off x="7590717" y="2033979"/>
            <a:ext cx="10429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(unknown parameters)</a:t>
            </a:r>
            <a:endParaRPr kumimoji="0" lang="en-US" altLang="ko-KR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ko-K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θ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=[m, C]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90" y="3925743"/>
            <a:ext cx="5096866" cy="1991563"/>
          </a:xfrm>
          <a:prstGeom prst="rect">
            <a:avLst/>
          </a:prstGeom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1" y="4294249"/>
            <a:ext cx="3168208" cy="162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그룹 44"/>
          <p:cNvGrpSpPr/>
          <p:nvPr/>
        </p:nvGrpSpPr>
        <p:grpSpPr>
          <a:xfrm>
            <a:off x="1428750" y="3626632"/>
            <a:ext cx="1968500" cy="812232"/>
            <a:chOff x="1428750" y="3626632"/>
            <a:chExt cx="1968500" cy="812232"/>
          </a:xfrm>
        </p:grpSpPr>
        <p:graphicFrame>
          <p:nvGraphicFramePr>
            <p:cNvPr id="25" name="개체 2"/>
            <p:cNvGraphicFramePr>
              <a:graphicFrameLocks noChangeAspect="1"/>
            </p:cNvGraphicFramePr>
            <p:nvPr/>
          </p:nvGraphicFramePr>
          <p:xfrm>
            <a:off x="1428750" y="4129302"/>
            <a:ext cx="196850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68480" imgH="304560" progId="Equation.DSMT4">
                    <p:embed/>
                  </p:oleObj>
                </mc:Choice>
                <mc:Fallback>
                  <p:oleObj name="Equation" r:id="rId7" imgW="1968480" imgH="304560" progId="Equation.DSMT4">
                    <p:embed/>
                    <p:pic>
                      <p:nvPicPr>
                        <p:cNvPr id="25" name="개체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50" y="4129302"/>
                          <a:ext cx="196850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자유형 7"/>
            <p:cNvSpPr/>
            <p:nvPr/>
          </p:nvSpPr>
          <p:spPr>
            <a:xfrm>
              <a:off x="1530036" y="3911405"/>
              <a:ext cx="1502875" cy="181070"/>
            </a:xfrm>
            <a:custGeom>
              <a:avLst/>
              <a:gdLst>
                <a:gd name="connsiteX0" fmla="*/ 0 w 1502875"/>
                <a:gd name="connsiteY0" fmla="*/ 172016 h 181070"/>
                <a:gd name="connsiteX1" fmla="*/ 0 w 1502875"/>
                <a:gd name="connsiteY1" fmla="*/ 0 h 181070"/>
                <a:gd name="connsiteX2" fmla="*/ 1502875 w 1502875"/>
                <a:gd name="connsiteY2" fmla="*/ 0 h 181070"/>
                <a:gd name="connsiteX3" fmla="*/ 1502875 w 1502875"/>
                <a:gd name="connsiteY3" fmla="*/ 181070 h 1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2875" h="181070">
                  <a:moveTo>
                    <a:pt x="0" y="172016"/>
                  </a:moveTo>
                  <a:lnTo>
                    <a:pt x="0" y="0"/>
                  </a:lnTo>
                  <a:lnTo>
                    <a:pt x="1502875" y="0"/>
                  </a:lnTo>
                  <a:lnTo>
                    <a:pt x="1502875" y="18107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939830" y="3626632"/>
              <a:ext cx="7312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update</a:t>
              </a:r>
              <a:endParaRPr lang="ko-KR" altLang="en-US" sz="1400" dirty="0">
                <a:solidFill>
                  <a:srgbClr val="00B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5895710" y="1660621"/>
            <a:ext cx="2759203" cy="1423859"/>
          </a:xfrm>
          <a:prstGeom prst="rect">
            <a:avLst/>
          </a:prstGeom>
          <a:noFill/>
          <a:ln w="19050">
            <a:solidFill>
              <a:srgbClr val="C0E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343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Data-driven approaches</a:t>
            </a:r>
            <a:endParaRPr lang="ko-KR" altLang="en-US" sz="3200" dirty="0"/>
          </a:p>
        </p:txBody>
      </p:sp>
      <p:pic>
        <p:nvPicPr>
          <p:cNvPr id="7" name="내용 개체 틀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0" y="1515600"/>
            <a:ext cx="3081526" cy="188728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3956862" y="2134800"/>
            <a:ext cx="1720531" cy="95410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endParaRPr lang="en-US" altLang="ko-KR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r" eaLnBrk="1" hangingPunct="1"/>
            <a:r>
              <a:rPr lang="en-US" altLang="ko-KR" sz="14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polynomial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</a:t>
            </a:r>
          </a:p>
          <a:p>
            <a:pPr algn="r"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transfer function,</a:t>
            </a:r>
          </a:p>
          <a:p>
            <a:pPr algn="r"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covariance function.</a:t>
            </a:r>
            <a:endParaRPr lang="ko-KR" altLang="en-US" sz="1400" baseline="30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3957941" y="1976400"/>
            <a:ext cx="1730085" cy="307777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</p:spPr>
        <p:txBody>
          <a:bodyPr wrap="none" r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Mathematical model</a:t>
            </a:r>
            <a:endParaRPr lang="ko-KR" altLang="en-US" sz="1400" baseline="300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6016608" y="2187884"/>
            <a:ext cx="1507267" cy="36933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=</a:t>
            </a:r>
            <a:r>
              <a:rPr lang="el-GR" altLang="ko-KR" sz="16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β</a:t>
            </a:r>
            <a:r>
              <a:rPr lang="en-US" altLang="ko-KR" sz="1600" baseline="-250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+</a:t>
            </a:r>
            <a:r>
              <a:rPr lang="el-GR" altLang="ko-KR" sz="16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β</a:t>
            </a:r>
            <a:r>
              <a:rPr lang="en-US" altLang="ko-KR" sz="1600" baseline="-250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x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+</a:t>
            </a:r>
            <a:r>
              <a:rPr lang="el-GR" altLang="ko-KR" sz="16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β</a:t>
            </a:r>
            <a:r>
              <a:rPr lang="en-US" altLang="ko-KR" sz="1600" baseline="-250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x</a:t>
            </a:r>
            <a:r>
              <a:rPr lang="en-US" altLang="ko-KR" baseline="30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endParaRPr lang="ko-KR" altLang="en-US" baseline="30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67746" y="1932002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damage</a:t>
            </a:r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95515" y="2533833"/>
            <a:ext cx="990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coefficient</a:t>
            </a:r>
            <a:endParaRPr lang="ko-KR" altLang="en-US" sz="140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00" y="3927600"/>
            <a:ext cx="5020056" cy="1898294"/>
          </a:xfrm>
          <a:prstGeom prst="rect">
            <a:avLst/>
          </a:prstGeom>
        </p:spPr>
      </p:pic>
      <p:cxnSp>
        <p:nvCxnSpPr>
          <p:cNvPr id="16" name="직선 화살표 연결선 15"/>
          <p:cNvCxnSpPr/>
          <p:nvPr/>
        </p:nvCxnSpPr>
        <p:spPr>
          <a:xfrm>
            <a:off x="2838822" y="2389524"/>
            <a:ext cx="1116000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895710" y="1660621"/>
            <a:ext cx="2759203" cy="1423859"/>
          </a:xfrm>
          <a:prstGeom prst="rect">
            <a:avLst/>
          </a:prstGeom>
          <a:noFill/>
          <a:ln w="19050">
            <a:solidFill>
              <a:srgbClr val="C0E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7"/>
          <p:cNvSpPr/>
          <p:nvPr/>
        </p:nvSpPr>
        <p:spPr>
          <a:xfrm>
            <a:off x="7590717" y="2033979"/>
            <a:ext cx="104292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(unknown parameters)</a:t>
            </a:r>
            <a:endParaRPr kumimoji="0" lang="en-US" altLang="ko-KR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=[</a:t>
            </a:r>
            <a:r>
              <a:rPr lang="el-GR" altLang="ko-KR" sz="1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β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]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61561" y="4402035"/>
            <a:ext cx="2759203" cy="1423859"/>
            <a:chOff x="474175" y="4299349"/>
            <a:chExt cx="2759203" cy="142385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900631" y="4518836"/>
              <a:ext cx="1906291" cy="98488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Possible input, x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damage data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loading conditions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time</a:t>
              </a:r>
              <a:endPara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74175" y="4299349"/>
              <a:ext cx="2759203" cy="1423859"/>
            </a:xfrm>
            <a:prstGeom prst="rect">
              <a:avLst/>
            </a:prstGeom>
            <a:noFill/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038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ko-KR" sz="2400" dirty="0"/>
                  <a:t>Crack growth in a fuselage panel</a:t>
                </a:r>
              </a:p>
              <a:p>
                <a:pPr lvl="1" eaLnBrk="1" hangingPunct="1">
                  <a:lnSpc>
                    <a:spcPct val="107000"/>
                  </a:lnSpc>
                  <a:spcBef>
                    <a:spcPts val="1200"/>
                  </a:spcBef>
                </a:pPr>
                <a:r>
                  <a:rPr lang="en-US" altLang="ko-KR" sz="2000" dirty="0">
                    <a:ea typeface="Arial Unicode MS" pitchFamily="50" charset="-127"/>
                    <a:cs typeface="Arial Unicode MS" pitchFamily="50" charset="-127"/>
                  </a:rPr>
                  <a:t>Paris model: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𝑎</m:t>
                    </m:r>
                  </m:oMath>
                </a14:m>
                <a:r>
                  <a:rPr lang="en-US" altLang="ko-KR" sz="1800" dirty="0">
                    <a:ea typeface="맑은 고딕" panose="020B0503020000020004" pitchFamily="34" charset="-127"/>
                  </a:rPr>
                  <a:t> : half crack size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𝑁</m:t>
                    </m:r>
                  </m:oMath>
                </a14:m>
                <a:r>
                  <a:rPr lang="en-US" altLang="ko-KR" sz="1800" dirty="0">
                    <a:ea typeface="맑은 고딕" panose="020B0503020000020004" pitchFamily="34" charset="-127"/>
                  </a:rPr>
                  <a:t> : number of cycles 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𝐾</m:t>
                    </m:r>
                  </m:oMath>
                </a14:m>
                <a:r>
                  <a:rPr lang="en-US" altLang="ko-KR" sz="1800" dirty="0">
                    <a:ea typeface="맑은 고딕" panose="020B0503020000020004" pitchFamily="34" charset="-127"/>
                  </a:rPr>
                  <a:t> : range of stress intensity factor</a:t>
                </a:r>
              </a:p>
              <a:p>
                <a:pPr lvl="2" eaLnBrk="1" hangingPunct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Δ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𝜎</m:t>
                    </m:r>
                  </m:oMath>
                </a14:m>
                <a:r>
                  <a:rPr lang="en-US" altLang="ko-KR" sz="1800" dirty="0">
                    <a:ea typeface="맑은 고딕" panose="020B0503020000020004" pitchFamily="34" charset="-127"/>
                  </a:rPr>
                  <a:t> : stress range</a:t>
                </a:r>
              </a:p>
              <a:p>
                <a:pPr lvl="2" eaLnBrk="1" hangingPunct="1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𝑚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,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𝐶</m:t>
                    </m:r>
                  </m:oMath>
                </a14:m>
                <a:r>
                  <a:rPr lang="en-US" altLang="ko-KR" sz="1800" dirty="0">
                    <a:ea typeface="맑은 고딕" panose="020B0503020000020004" pitchFamily="34" charset="-127"/>
                  </a:rPr>
                  <a:t> : damage parameters</a:t>
                </a:r>
                <a:endParaRPr lang="en-US" altLang="ko-KR" sz="2000" dirty="0"/>
              </a:p>
              <a:p>
                <a:pPr lvl="1" eaLnBrk="1" hangingPunct="1">
                  <a:lnSpc>
                    <a:spcPct val="107000"/>
                  </a:lnSpc>
                  <a:spcBef>
                    <a:spcPts val="1800"/>
                  </a:spcBef>
                </a:pPr>
                <a:r>
                  <a:rPr lang="en-US" altLang="ko-KR" sz="2000" dirty="0"/>
                  <a:t>Synthetic data generation</a:t>
                </a: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𝑡𝑟𝑢𝑒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=3.5,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34" charset="-127"/>
                          </a:rPr>
                          <m:t>𝑡𝑟𝑢𝑒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34" charset="-127"/>
                      </a:rPr>
                      <m:t>=6.4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ko-KR" dirty="0">
                  <a:ea typeface="맑은 고딕" panose="020B0503020000020004" pitchFamily="34" charset="-127"/>
                </a:endParaRPr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맑은 고딕" panose="020B0503020000020004" pitchFamily="34" charset="-127"/>
                  </a:rPr>
                  <a:t>noise: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ALT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1.5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field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ko-KR" sz="1600" dirty="0"/>
              </a:p>
              <a:p>
                <a:pPr lvl="2" eaLnBrk="1" hangingPunct="1">
                  <a:lnSpc>
                    <a:spcPct val="107000"/>
                  </a:lnSpc>
                </a:pPr>
                <a:r>
                  <a:rPr lang="en-US" altLang="ko-KR" sz="1600" dirty="0"/>
                  <a:t>different levels of loading</a:t>
                </a:r>
              </a:p>
              <a:p>
                <a:pPr lvl="3" eaLnBrk="1" hangingPunct="1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altLang="ko-KR" dirty="0">
                    <a:ea typeface="Arial Unicode MS" pitchFamily="50" charset="-127"/>
                    <a:cs typeface="Arial Unicode MS" pitchFamily="50" charset="-127"/>
                  </a:rPr>
                  <a:t>accelerated operating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=135, 140,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145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altLang="ko-KR" dirty="0"/>
              </a:p>
              <a:p>
                <a:pPr lvl="3" eaLnBrk="1" hangingPunct="1">
                  <a:lnSpc>
                    <a:spcPct val="107000"/>
                  </a:lnSpc>
                </a:pPr>
                <a:r>
                  <a:rPr lang="en-US" altLang="ko-KR" dirty="0">
                    <a:ea typeface="Arial Unicode MS" pitchFamily="50" charset="-127"/>
                    <a:cs typeface="Arial Unicode MS" pitchFamily="50" charset="-127"/>
                  </a:rPr>
                  <a:t>field operating conditions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=68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altLang="ko-KR" sz="2000" dirty="0">
                  <a:ea typeface="Arial Unicode MS" pitchFamily="50" charset="-127"/>
                  <a:cs typeface="Arial Unicode MS" pitchFamily="50" charset="-127"/>
                </a:endParaRPr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749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Crack growth example</a:t>
            </a:r>
            <a:endParaRPr lang="ko-KR" altLang="en-US" sz="3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5903223" y="1983948"/>
            <a:ext cx="2893358" cy="2524125"/>
            <a:chOff x="5249863" y="2325688"/>
            <a:chExt cx="3719512" cy="3244850"/>
          </a:xfrm>
        </p:grpSpPr>
        <p:sp>
          <p:nvSpPr>
            <p:cNvPr id="21" name="TextBox 68"/>
            <p:cNvSpPr txBox="1">
              <a:spLocks noChangeArrowheads="1"/>
            </p:cNvSpPr>
            <p:nvPr/>
          </p:nvSpPr>
          <p:spPr bwMode="auto">
            <a:xfrm>
              <a:off x="5800829" y="4915828"/>
              <a:ext cx="2838018" cy="5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2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[ Through-the-thickness crack</a:t>
              </a:r>
            </a:p>
            <a:p>
              <a:pPr algn="ctr" eaLnBrk="1" hangingPunct="1"/>
              <a:r>
                <a:rPr lang="en-US" altLang="ko-KR" sz="12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in a fuselage panel  ]</a:t>
              </a:r>
              <a:endParaRPr lang="ko-KR" altLang="en-US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22" name="Picture 2" descr="C:\Documents and Settings\DJ_HOME\바탕 화면\그림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650" y="2492375"/>
              <a:ext cx="2597150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이중 물결 22"/>
            <p:cNvSpPr/>
            <p:nvPr/>
          </p:nvSpPr>
          <p:spPr>
            <a:xfrm>
              <a:off x="7796213" y="3046413"/>
              <a:ext cx="906462" cy="1152525"/>
            </a:xfrm>
            <a:prstGeom prst="doubleWav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dirty="0">
                  <a:latin typeface="HY강M" pitchFamily="18" charset="-127"/>
                  <a:ea typeface="HY강M" pitchFamily="18" charset="-127"/>
                </a:rPr>
                <a:t> </a:t>
              </a:r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6908800" y="3262313"/>
              <a:ext cx="138113" cy="92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7975600" y="3406775"/>
              <a:ext cx="598488" cy="44132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8043863" y="3609975"/>
              <a:ext cx="463550" cy="49213"/>
            </a:xfrm>
            <a:custGeom>
              <a:avLst/>
              <a:gdLst>
                <a:gd name="connsiteX0" fmla="*/ 0 w 464457"/>
                <a:gd name="connsiteY0" fmla="*/ 47252 h 48586"/>
                <a:gd name="connsiteX1" fmla="*/ 348343 w 464457"/>
                <a:gd name="connsiteY1" fmla="*/ 47252 h 48586"/>
                <a:gd name="connsiteX2" fmla="*/ 464457 w 464457"/>
                <a:gd name="connsiteY2" fmla="*/ 47252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57" h="48586">
                  <a:moveTo>
                    <a:pt x="0" y="47252"/>
                  </a:moveTo>
                  <a:cubicBezTo>
                    <a:pt x="141758" y="0"/>
                    <a:pt x="16829" y="35821"/>
                    <a:pt x="348343" y="47252"/>
                  </a:cubicBezTo>
                  <a:cubicBezTo>
                    <a:pt x="387025" y="48586"/>
                    <a:pt x="425752" y="47252"/>
                    <a:pt x="464457" y="47252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강M" pitchFamily="18" charset="-127"/>
                <a:ea typeface="HY강M" pitchFamily="18" charset="-127"/>
              </a:endParaRPr>
            </a:p>
          </p:txBody>
        </p:sp>
        <p:cxnSp>
          <p:nvCxnSpPr>
            <p:cNvPr id="27" name="직선 연결선 26"/>
            <p:cNvCxnSpPr>
              <a:stCxn id="24" idx="0"/>
              <a:endCxn id="25" idx="0"/>
            </p:cNvCxnSpPr>
            <p:nvPr/>
          </p:nvCxnSpPr>
          <p:spPr>
            <a:xfrm rot="16200000" flipH="1">
              <a:off x="7554119" y="2686844"/>
              <a:ext cx="144462" cy="129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>
              <a:stCxn id="24" idx="4"/>
              <a:endCxn id="25" idx="4"/>
            </p:cNvCxnSpPr>
            <p:nvPr/>
          </p:nvCxnSpPr>
          <p:spPr>
            <a:xfrm rot="16200000" flipH="1">
              <a:off x="7379494" y="2953544"/>
              <a:ext cx="493712" cy="129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rot="5400000" flipH="1" flipV="1">
              <a:off x="7722394" y="2848769"/>
              <a:ext cx="288925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rot="5400000" flipH="1" flipV="1">
              <a:off x="7914481" y="2848769"/>
              <a:ext cx="288925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5400000" flipH="1" flipV="1">
              <a:off x="8112919" y="2848769"/>
              <a:ext cx="288925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5400000" flipH="1" flipV="1">
              <a:off x="8300244" y="2848769"/>
              <a:ext cx="288925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rot="5400000" flipH="1" flipV="1">
              <a:off x="8497094" y="2848769"/>
              <a:ext cx="288925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7723188" y="4370388"/>
              <a:ext cx="287337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 rot="5400000" flipH="1" flipV="1">
              <a:off x="7915275" y="4370388"/>
              <a:ext cx="287337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 rot="5400000" flipH="1" flipV="1">
              <a:off x="8113713" y="4370388"/>
              <a:ext cx="287337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rot="5400000" flipH="1" flipV="1">
              <a:off x="8301038" y="4370388"/>
              <a:ext cx="287337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 rot="5400000" flipH="1" flipV="1">
              <a:off x="8497888" y="4370388"/>
              <a:ext cx="287337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8"/>
            <p:cNvSpPr txBox="1">
              <a:spLocks noChangeArrowheads="1"/>
            </p:cNvSpPr>
            <p:nvPr/>
          </p:nvSpPr>
          <p:spPr bwMode="auto">
            <a:xfrm>
              <a:off x="8102599" y="4491039"/>
              <a:ext cx="379585" cy="39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l-GR" altLang="ko-KR" sz="1400" b="1" dirty="0"/>
                <a:t>σ</a:t>
              </a:r>
              <a:endParaRPr lang="ko-KR" altLang="en-US" sz="1400" b="1" dirty="0"/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8102599" y="2325688"/>
              <a:ext cx="379585" cy="39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l-GR" altLang="ko-KR" sz="1400" b="1"/>
                <a:t>σ</a:t>
              </a:r>
              <a:endParaRPr lang="ko-KR" altLang="en-US" sz="1400" b="1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6943725" y="3286125"/>
              <a:ext cx="73025" cy="36513"/>
            </a:xfrm>
            <a:custGeom>
              <a:avLst/>
              <a:gdLst>
                <a:gd name="connsiteX0" fmla="*/ 0 w 464457"/>
                <a:gd name="connsiteY0" fmla="*/ 47252 h 48586"/>
                <a:gd name="connsiteX1" fmla="*/ 348343 w 464457"/>
                <a:gd name="connsiteY1" fmla="*/ 47252 h 48586"/>
                <a:gd name="connsiteX2" fmla="*/ 464457 w 464457"/>
                <a:gd name="connsiteY2" fmla="*/ 47252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57" h="48586">
                  <a:moveTo>
                    <a:pt x="0" y="47252"/>
                  </a:moveTo>
                  <a:cubicBezTo>
                    <a:pt x="141758" y="0"/>
                    <a:pt x="16829" y="35821"/>
                    <a:pt x="348343" y="47252"/>
                  </a:cubicBezTo>
                  <a:cubicBezTo>
                    <a:pt x="387025" y="48586"/>
                    <a:pt x="425752" y="47252"/>
                    <a:pt x="464457" y="4725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5249863" y="2339975"/>
              <a:ext cx="3719512" cy="3230563"/>
            </a:xfrm>
            <a:prstGeom prst="roundRect">
              <a:avLst/>
            </a:prstGeom>
            <a:noFill/>
            <a:ln w="31750">
              <a:solidFill>
                <a:srgbClr val="C0E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98E170-3C03-4EEC-97B9-D20C0715B476}"/>
                  </a:ext>
                </a:extLst>
              </p:cNvPr>
              <p:cNvSpPr txBox="1"/>
              <p:nvPr/>
            </p:nvSpPr>
            <p:spPr>
              <a:xfrm>
                <a:off x="2291065" y="1038552"/>
                <a:ext cx="1673022" cy="7105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98E170-3C03-4EEC-97B9-D20C0715B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65" y="1038552"/>
                <a:ext cx="1673022" cy="7105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6A4E22-AA8B-4F1D-ACC4-785D3610BBDB}"/>
                  </a:ext>
                </a:extLst>
              </p:cNvPr>
              <p:cNvSpPr txBox="1"/>
              <p:nvPr/>
            </p:nvSpPr>
            <p:spPr>
              <a:xfrm>
                <a:off x="4849504" y="1203676"/>
                <a:ext cx="1598920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6A4E22-AA8B-4F1D-ACC4-785D3610B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04" y="1203676"/>
                <a:ext cx="1598920" cy="37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69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Generated data &amp; different scenarios</a:t>
            </a:r>
            <a:endParaRPr lang="en-US" altLang="ko-KR" dirty="0">
              <a:ea typeface="Arial Unicode MS" pitchFamily="50" charset="-127"/>
              <a:cs typeface="Arial Unicode MS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Crack growth example</a:t>
            </a:r>
            <a:endParaRPr lang="ko-KR" altLang="en-US" sz="3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804198" y="1825678"/>
            <a:ext cx="3206818" cy="2289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26" y="1714616"/>
            <a:ext cx="3206818" cy="24066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 bwMode="auto">
          <a:xfrm>
            <a:off x="981040" y="4093688"/>
            <a:ext cx="2959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accelerated operating conditions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40927" y="4093688"/>
            <a:ext cx="23631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field operating conditions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2" name="내용 개체 틀 4"/>
          <p:cNvGraphicFramePr>
            <a:graphicFrameLocks/>
          </p:cNvGraphicFramePr>
          <p:nvPr/>
        </p:nvGraphicFramePr>
        <p:xfrm>
          <a:off x="815195" y="4826601"/>
          <a:ext cx="7513610" cy="12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460"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Case 1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Case 2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Case 3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Case 4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Physical model</a:t>
                      </a:r>
                      <a:endParaRPr lang="ko-KR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X</a:t>
                      </a:r>
                      <a:endParaRPr lang="ko-KR" sz="120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X</a:t>
                      </a:r>
                      <a:endParaRPr lang="ko-KR" sz="120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Future loading</a:t>
                      </a:r>
                      <a:endParaRPr lang="ko-KR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X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X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Available method</a:t>
                      </a:r>
                      <a:endParaRPr lang="ko-KR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Physics-based approaches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(Particle Filter)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Data-driven approaches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(Neural Network)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 bwMode="auto">
          <a:xfrm>
            <a:off x="3788773" y="4525012"/>
            <a:ext cx="1566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four scenarios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3913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D27DE5D-7154-4538-9983-964AFDD51A3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conventional case of physics-based prognostics </a:t>
                </a:r>
              </a:p>
              <a:p>
                <a:pPr lvl="1"/>
                <a:r>
                  <a:rPr lang="en-US" dirty="0"/>
                  <a:t>accelerated life test data are unnecessary for prognosis</a:t>
                </a:r>
              </a:p>
              <a:p>
                <a:r>
                  <a:rPr lang="en-US" dirty="0"/>
                  <a:t>The accelerated test data can be used to provide a better prior</a:t>
                </a:r>
              </a:p>
              <a:p>
                <a:pPr lvl="1"/>
                <a:r>
                  <a:rPr lang="en-US" dirty="0"/>
                  <a:t>to improve prognostics accuracy and to reduce uncertainty in the early stage</a:t>
                </a:r>
              </a:p>
              <a:p>
                <a:r>
                  <a:rPr lang="en-US" dirty="0"/>
                  <a:t>Ex) Paris model for crack growth (Al 7075-T651)</a:t>
                </a:r>
              </a:p>
              <a:p>
                <a:pPr lvl="1"/>
                <a:r>
                  <a:rPr lang="en-US" dirty="0"/>
                  <a:t>Use material handbook data as a prior: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(3.3, 4.3)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10−11),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10−10))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D27DE5D-7154-4538-9983-964AFDD51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348D77-1434-4E97-8ABD-DB4D5E56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1: Physics model + loading conditions</a:t>
            </a:r>
            <a:endParaRPr lang="en-US" dirty="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504CCA88-090B-4A88-8ED2-B54AB1ED4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r="51944"/>
          <a:stretch>
            <a:fillRect/>
          </a:stretch>
        </p:blipFill>
        <p:spPr bwMode="auto">
          <a:xfrm>
            <a:off x="1265668" y="3606740"/>
            <a:ext cx="3166222" cy="28463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44180-1F5F-4479-A342-9D0763222011}"/>
              </a:ext>
            </a:extLst>
          </p:cNvPr>
          <p:cNvSpPr txBox="1"/>
          <p:nvPr/>
        </p:nvSpPr>
        <p:spPr>
          <a:xfrm>
            <a:off x="4763729" y="3959942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5,000 samples from initial distribution</a:t>
            </a:r>
          </a:p>
          <a:p>
            <a:endParaRPr lang="en-US" dirty="0"/>
          </a:p>
          <a:p>
            <a:r>
              <a:rPr lang="en-US" dirty="0"/>
              <a:t>Initial distribution is so large that crack</a:t>
            </a:r>
            <a:br>
              <a:rPr lang="en-US" dirty="0"/>
            </a:br>
            <a:r>
              <a:rPr lang="en-US" dirty="0"/>
              <a:t>growth prediction is not useful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6686F8-18B3-4F02-AB5C-B28B34381C9C}"/>
              </a:ext>
            </a:extLst>
          </p:cNvPr>
          <p:cNvSpPr/>
          <p:nvPr/>
        </p:nvSpPr>
        <p:spPr>
          <a:xfrm>
            <a:off x="4520381" y="5530645"/>
            <a:ext cx="412954" cy="213852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B2861-21E5-4AAB-8D09-D58F8AA7B598}"/>
              </a:ext>
            </a:extLst>
          </p:cNvPr>
          <p:cNvSpPr txBox="1"/>
          <p:nvPr/>
        </p:nvSpPr>
        <p:spPr>
          <a:xfrm>
            <a:off x="5021826" y="5470096"/>
            <a:ext cx="3343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Incorporate ALT data to reduce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>the uncertainty in the initial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488955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내용 개체 틀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Improving the prior distribution using 3 ALT data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Much narrower distribution</a:t>
            </a:r>
          </a:p>
          <a:p>
            <a:r>
              <a:rPr lang="en-US" altLang="ko-KR" dirty="0"/>
              <a:t>Correlation is captured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1: Physics model + loading conditions</a:t>
            </a:r>
            <a:endParaRPr lang="ko-KR" altLang="en-US" sz="1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4" r="6950"/>
          <a:stretch>
            <a:fillRect/>
          </a:stretch>
        </p:blipFill>
        <p:spPr bwMode="auto">
          <a:xfrm>
            <a:off x="4862328" y="3208605"/>
            <a:ext cx="3539763" cy="310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378490" y="1195862"/>
            <a:ext cx="3305438" cy="235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9" y="1332387"/>
            <a:ext cx="4731671" cy="17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491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내용 개체 틀 21"/>
          <p:cNvSpPr txBox="1">
            <a:spLocks/>
          </p:cNvSpPr>
          <p:nvPr/>
        </p:nvSpPr>
        <p:spPr bwMode="auto">
          <a:xfrm>
            <a:off x="357158" y="861998"/>
            <a:ext cx="8429684" cy="989683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2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dirty="0"/>
              <a:t>Damage &amp; RUL prediction</a:t>
            </a:r>
            <a:r>
              <a:rPr kumimoji="0" lang="en-US" altLang="ko-KR" sz="2000" dirty="0"/>
              <a:t> (with priors from literature)</a:t>
            </a:r>
            <a:endParaRPr kumimoji="0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1: Physics model + loading conditions</a:t>
            </a:r>
            <a:endParaRPr lang="ko-KR" altLang="en-US" sz="1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81" y="2814940"/>
            <a:ext cx="3064293" cy="22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3" y="2814940"/>
            <a:ext cx="3064293" cy="22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" y="2814940"/>
            <a:ext cx="3064293" cy="22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53729" y="511428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[ 4000 cycles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2541" y="5114285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[ 19000 cycles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5029" y="5114285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[ 11000 cycles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2454591" y="5582098"/>
            <a:ext cx="4234819" cy="404037"/>
          </a:xfrm>
          <a:prstGeom prst="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parameters update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1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/>
          <a:stretch>
            <a:fillRect/>
          </a:stretch>
        </p:blipFill>
        <p:spPr bwMode="auto">
          <a:xfrm>
            <a:off x="561217" y="2381690"/>
            <a:ext cx="3181429" cy="70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/>
          <a:stretch>
            <a:fillRect/>
          </a:stretch>
        </p:blipFill>
        <p:spPr bwMode="auto">
          <a:xfrm>
            <a:off x="4590391" y="2190307"/>
            <a:ext cx="1151193" cy="9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/>
          <a:stretch>
            <a:fillRect/>
          </a:stretch>
        </p:blipFill>
        <p:spPr bwMode="auto">
          <a:xfrm>
            <a:off x="8263036" y="1966284"/>
            <a:ext cx="268109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직선 연결선 9219"/>
          <p:cNvCxnSpPr/>
          <p:nvPr/>
        </p:nvCxnSpPr>
        <p:spPr>
          <a:xfrm>
            <a:off x="808073" y="2434866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4338080" y="2434866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7931886" y="2434866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직선 화살표 연결선 9224"/>
          <p:cNvCxnSpPr/>
          <p:nvPr/>
        </p:nvCxnSpPr>
        <p:spPr>
          <a:xfrm>
            <a:off x="808073" y="2814940"/>
            <a:ext cx="93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4338080" y="2814940"/>
            <a:ext cx="75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7931886" y="2814940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Box 9225"/>
          <p:cNvSpPr txBox="1"/>
          <p:nvPr/>
        </p:nvSpPr>
        <p:spPr bwMode="auto">
          <a:xfrm>
            <a:off x="1004203" y="2552486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RUL</a:t>
            </a:r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4444210" y="2552486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RUL</a:t>
            </a:r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7886528" y="2552486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RUL</a:t>
            </a:r>
            <a:endParaRPr lang="ko-KR" altLang="en-US" sz="14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335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내용 개체 틀 21"/>
          <p:cNvSpPr txBox="1">
            <a:spLocks/>
          </p:cNvSpPr>
          <p:nvPr/>
        </p:nvSpPr>
        <p:spPr bwMode="auto">
          <a:xfrm>
            <a:off x="357158" y="685019"/>
            <a:ext cx="8429684" cy="484134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2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dirty="0"/>
              <a:t>Comparison of RUL prediction results</a:t>
            </a:r>
          </a:p>
          <a:p>
            <a:pPr lvl="1"/>
            <a:r>
              <a:rPr kumimoji="0" lang="en-US" altLang="ko-KR" dirty="0"/>
              <a:t>Utilizing ALT for prior provides fairly accurate and precise results even from an early stage</a:t>
            </a:r>
            <a:endParaRPr kumimoji="0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1: Physics model + loading conditions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" y="1853863"/>
            <a:ext cx="3206818" cy="240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94" y="1853863"/>
            <a:ext cx="3206818" cy="24066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24671"/>
              </p:ext>
            </p:extLst>
          </p:nvPr>
        </p:nvGraphicFramePr>
        <p:xfrm>
          <a:off x="699828" y="5082360"/>
          <a:ext cx="7744345" cy="101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 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PH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accuracy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=10%, 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literature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11000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false (0.2504)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0.9161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0.8479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ALT data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22000</a:t>
                      </a:r>
                      <a:endParaRPr lang="ko-KR" sz="1200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True (0.6046)</a:t>
                      </a:r>
                      <a:endParaRPr lang="ko-KR" sz="1200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0.9240</a:t>
                      </a:r>
                      <a:endParaRPr lang="ko-KR" sz="1200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0.9285</a:t>
                      </a:r>
                      <a:endParaRPr lang="ko-KR" sz="1200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1214002" y="4273211"/>
            <a:ext cx="1983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priors from literature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413466" y="4273211"/>
            <a:ext cx="2858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 from accelerated test data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609237" y="4720506"/>
            <a:ext cx="1925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prognostics metrics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2306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During ALT, loading conditions are well characterized</a:t>
            </a:r>
          </a:p>
          <a:p>
            <a:r>
              <a:rPr lang="en-US" altLang="ko-KR" dirty="0"/>
              <a:t>In the field, loading conditions are variable and difficult to measure</a:t>
            </a:r>
          </a:p>
          <a:p>
            <a:r>
              <a:rPr lang="en-US" altLang="ko-KR" dirty="0"/>
              <a:t>When future loading is uncertain, it will make sense to assume its range roughly</a:t>
            </a:r>
          </a:p>
          <a:p>
            <a:pPr lvl="1"/>
            <a:r>
              <a:rPr lang="en-US" altLang="ko-KR" dirty="0"/>
              <a:t>True loading condition: 68 </a:t>
            </a:r>
            <a:r>
              <a:rPr lang="en-US" altLang="ko-KR" dirty="0" err="1"/>
              <a:t>MPa</a:t>
            </a:r>
            <a:endParaRPr lang="en-US" altLang="ko-KR" dirty="0"/>
          </a:p>
          <a:p>
            <a:pPr lvl="1"/>
            <a:r>
              <a:rPr lang="en-US" altLang="ko-KR" dirty="0"/>
              <a:t>Uncertain loading condition: U~(50, 90) MPa</a:t>
            </a:r>
          </a:p>
          <a:p>
            <a:r>
              <a:rPr lang="en-US" altLang="ko-KR" dirty="0"/>
              <a:t>Two ways to predict RUL</a:t>
            </a:r>
          </a:p>
          <a:p>
            <a:pPr lvl="1"/>
            <a:r>
              <a:rPr lang="en-US" altLang="ko-KR" dirty="0"/>
              <a:t>Bothe parameters and loading condition are updated</a:t>
            </a:r>
          </a:p>
          <a:p>
            <a:pPr lvl="1"/>
            <a:r>
              <a:rPr lang="en-US" altLang="ko-KR" dirty="0"/>
              <a:t>Only loading condition is updated</a:t>
            </a:r>
          </a:p>
          <a:p>
            <a:pPr lvl="1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(Only model parameters are updated)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2: Physics model, no loading conditions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0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DED7AB-8C77-4864-B31A-C48A44D2A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Most mechanical joints are under sliding motion, which causes wear</a:t>
            </a:r>
          </a:p>
          <a:p>
            <a:r>
              <a:rPr lang="en-US" dirty="0"/>
              <a:t>Wear is the gradual removal of material from contacting surfaces in relative motion, which eventually causes failure of the system</a:t>
            </a:r>
          </a:p>
          <a:p>
            <a:r>
              <a:rPr lang="en-US" dirty="0"/>
              <a:t>important to predict its effects and estimate the service life of the system before failure</a:t>
            </a:r>
          </a:p>
          <a:p>
            <a:r>
              <a:rPr lang="en-US" dirty="0"/>
              <a:t>Common approaches</a:t>
            </a:r>
          </a:p>
          <a:p>
            <a:pPr lvl="1"/>
            <a:r>
              <a:rPr lang="en-US" dirty="0"/>
              <a:t>(a) estimating wear coefficient from tribometer tests</a:t>
            </a:r>
          </a:p>
          <a:p>
            <a:pPr lvl="1"/>
            <a:r>
              <a:rPr lang="en-US" dirty="0"/>
              <a:t>(b) calculating contact pressure and sliding distance</a:t>
            </a:r>
          </a:p>
          <a:p>
            <a:pPr lvl="1"/>
            <a:r>
              <a:rPr lang="en-US" dirty="0"/>
              <a:t>(c) using a wear model to calculate wear depth as well as wear volume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Wear coefficient is a function of contact pressure and surface condition</a:t>
            </a:r>
          </a:p>
          <a:p>
            <a:pPr lvl="1"/>
            <a:r>
              <a:rPr lang="en-US" dirty="0"/>
              <a:t>Variability of wear coefficient is significant even for the same material</a:t>
            </a:r>
          </a:p>
          <a:p>
            <a:r>
              <a:rPr lang="en-US" dirty="0"/>
              <a:t>In-situ measurement of wear coefficient is preferable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C2D16-59B7-4B98-9CE8-B4F59D37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of Wear Volume in a Revolute Joint </a:t>
            </a:r>
          </a:p>
        </p:txBody>
      </p:sp>
    </p:spTree>
    <p:extLst>
      <p:ext uri="{BB962C8B-B14F-4D97-AF65-F5344CB8AC3E}">
        <p14:creationId xmlns:p14="http://schemas.microsoft.com/office/powerpoint/2010/main" val="18861822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Both parameters and loading conditions updated</a:t>
            </a:r>
          </a:p>
          <a:p>
            <a:pPr lvl="1"/>
            <a:r>
              <a:rPr lang="en-US" altLang="ko-KR" dirty="0"/>
              <a:t>ALT data to update the prior distribution of model parameters</a:t>
            </a:r>
          </a:p>
          <a:p>
            <a:pPr lvl="1"/>
            <a:r>
              <a:rPr lang="en-US" altLang="ko-KR" dirty="0"/>
              <a:t>Field data to update both the loading and model parameters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2: Physics model, no loading conditions</a:t>
            </a:r>
            <a:endParaRPr lang="ko-KR" altLang="en-US" sz="1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2001483"/>
            <a:ext cx="3206818" cy="24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00" y="2001483"/>
            <a:ext cx="3206818" cy="24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99828" y="5082360"/>
          <a:ext cx="7744345" cy="101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 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PH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accuracy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=10%, 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literature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11000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false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(0.3246)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0.8739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0.8116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test data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13000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false (0.4728)</a:t>
                      </a:r>
                      <a:endParaRPr lang="ko-KR" sz="1200" b="1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0.9704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0.8643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3609237" y="4720506"/>
            <a:ext cx="1925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prognostics metrics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14002" y="4420694"/>
            <a:ext cx="1983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priors from literature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13466" y="4420694"/>
            <a:ext cx="2858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 from accelerated test data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603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Only loading condition updated</a:t>
            </a:r>
          </a:p>
          <a:p>
            <a:pPr lvl="1"/>
            <a:r>
              <a:rPr lang="en-US" altLang="ko-KR" dirty="0"/>
              <a:t>prior information from accelerated life test data are significantly better than ones using the prior information from the literature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2: Physics model, no loading conditions</a:t>
            </a:r>
            <a:endParaRPr lang="ko-KR" alt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00" y="1854000"/>
            <a:ext cx="3206818" cy="24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1854000"/>
            <a:ext cx="3206818" cy="24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214002" y="4273211"/>
            <a:ext cx="1983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priors from literature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13466" y="4273211"/>
            <a:ext cx="2858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prior from accelerated test data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99828" y="5082360"/>
          <a:ext cx="7744345" cy="101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 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PH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accuracy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α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=10%, 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(</a:t>
                      </a:r>
                      <a:r>
                        <a:rPr lang="el-GR" altLang="ko-KR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=0.5)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CRA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literature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2000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false (0.0578)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0.4627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0.4450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prior from test data</a:t>
                      </a: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11000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True (0.5182)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0.9727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0.8751</a:t>
                      </a:r>
                      <a:endParaRPr lang="ko-KR" sz="1200" b="1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3609237" y="4720506"/>
            <a:ext cx="1925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prognostics metrics ]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240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Data-driven method (NN)</a:t>
            </a:r>
          </a:p>
          <a:p>
            <a:r>
              <a:rPr lang="en-US" altLang="ko-KR" dirty="0"/>
              <a:t>Adding loading conditions to input variable</a:t>
            </a:r>
          </a:p>
          <a:p>
            <a:r>
              <a:rPr lang="en-US" altLang="ko-KR" dirty="0"/>
              <a:t>Damage growth prediction at 13,000 and 19,000 cycles</a:t>
            </a:r>
          </a:p>
          <a:p>
            <a:r>
              <a:rPr lang="en-US" altLang="ko-KR" dirty="0"/>
              <a:t>Not using ALT data (only current system’s data)</a:t>
            </a:r>
          </a:p>
          <a:p>
            <a:pPr lvl="1"/>
            <a:r>
              <a:rPr lang="en-US" altLang="ko-KR" dirty="0"/>
              <a:t>Long term predictions diverge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3: No Physical model + loading conditions</a:t>
            </a:r>
            <a:endParaRPr lang="ko-KR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329"/>
            <a:ext cx="3978166" cy="29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그림 81">
            <a:extLst>
              <a:ext uri="{FF2B5EF4-FFF2-40B4-BE49-F238E27FC236}">
                <a16:creationId xmlns:a16="http://schemas.microsoft.com/office/drawing/2014/main" id="{7482900D-B710-4618-978F-61A9DA812D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" y="3356329"/>
            <a:ext cx="3980637" cy="298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317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Use ALT data as training data</a:t>
            </a:r>
          </a:p>
          <a:p>
            <a:pPr lvl="1"/>
            <a:r>
              <a:rPr lang="en-US" altLang="ko-KR" dirty="0"/>
              <a:t>Good short term predictions as early as 2,000 cycles</a:t>
            </a:r>
          </a:p>
          <a:p>
            <a:pPr lvl="1"/>
            <a:r>
              <a:rPr lang="en-US" altLang="ko-KR" dirty="0"/>
              <a:t>Long term predictions after 19,000 cycles are also close to the true</a:t>
            </a:r>
          </a:p>
          <a:p>
            <a:r>
              <a:rPr lang="en-US" altLang="ko-KR" dirty="0"/>
              <a:t>Even if ALT loading conditions are different from the field loading, ALT data can be used for training data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3: No Physical model + loading conditions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861FBE-B719-431A-9F21-C75C5D0D8810}"/>
              </a:ext>
            </a:extLst>
          </p:cNvPr>
          <p:cNvGrpSpPr/>
          <p:nvPr/>
        </p:nvGrpSpPr>
        <p:grpSpPr>
          <a:xfrm>
            <a:off x="3683289" y="3101908"/>
            <a:ext cx="4811782" cy="3052830"/>
            <a:chOff x="4053522" y="3137228"/>
            <a:chExt cx="4394268" cy="2787939"/>
          </a:xfrm>
        </p:grpSpPr>
        <p:graphicFrame>
          <p:nvGraphicFramePr>
            <p:cNvPr id="9" name="개체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731558"/>
                </p:ext>
              </p:extLst>
            </p:nvPr>
          </p:nvGraphicFramePr>
          <p:xfrm>
            <a:off x="4053522" y="3137228"/>
            <a:ext cx="237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74560" imgH="241200" progId="Equation.DSMT4">
                    <p:embed/>
                  </p:oleObj>
                </mc:Choice>
                <mc:Fallback>
                  <p:oleObj name="Equation" r:id="rId2" imgW="2374560" imgH="241200" progId="Equation.DSMT4">
                    <p:embed/>
                    <p:pic>
                      <p:nvPicPr>
                        <p:cNvPr id="9" name="개체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3522" y="3137228"/>
                          <a:ext cx="2374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개체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800210"/>
                </p:ext>
              </p:extLst>
            </p:nvPr>
          </p:nvGraphicFramePr>
          <p:xfrm>
            <a:off x="7048742" y="3156278"/>
            <a:ext cx="11811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80800" imgH="203040" progId="Equation.DSMT4">
                    <p:embed/>
                  </p:oleObj>
                </mc:Choice>
                <mc:Fallback>
                  <p:oleObj name="Equation" r:id="rId4" imgW="1180800" imgH="203040" progId="Equation.DSMT4">
                    <p:embed/>
                    <p:pic>
                      <p:nvPicPr>
                        <p:cNvPr id="11" name="개체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742" y="3156278"/>
                          <a:ext cx="11811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972" y="3518560"/>
              <a:ext cx="3206818" cy="2406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타원 13"/>
            <p:cNvSpPr/>
            <p:nvPr/>
          </p:nvSpPr>
          <p:spPr>
            <a:xfrm rot="430723">
              <a:off x="5623418" y="3643927"/>
              <a:ext cx="426335" cy="173179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화살표 연결선 15"/>
            <p:cNvCxnSpPr>
              <a:stCxn id="14" idx="0"/>
              <a:endCxn id="9" idx="2"/>
            </p:cNvCxnSpPr>
            <p:nvPr/>
          </p:nvCxnSpPr>
          <p:spPr>
            <a:xfrm flipH="1" flipV="1">
              <a:off x="5240972" y="3378528"/>
              <a:ext cx="703820" cy="2721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1" idx="2"/>
            </p:cNvCxnSpPr>
            <p:nvPr/>
          </p:nvCxnSpPr>
          <p:spPr>
            <a:xfrm flipH="1" flipV="1">
              <a:off x="7639292" y="3359478"/>
              <a:ext cx="411509" cy="4528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그림 79">
            <a:extLst>
              <a:ext uri="{FF2B5EF4-FFF2-40B4-BE49-F238E27FC236}">
                <a16:creationId xmlns:a16="http://schemas.microsoft.com/office/drawing/2014/main" id="{9BDE269E-8C28-4F31-8E98-83DCE6AAF2D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6" y="3515159"/>
            <a:ext cx="3532480" cy="264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602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164DC0F-75BF-4701-A3A5-A53303767DA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Data-driven prognostics</a:t>
                </a:r>
              </a:p>
              <a:p>
                <a:pPr lvl="1"/>
                <a:r>
                  <a:rPr lang="en-US" dirty="0"/>
                  <a:t>Loading cannot be updated as no physical model</a:t>
                </a:r>
              </a:p>
              <a:p>
                <a:pPr lvl="1"/>
                <a:r>
                  <a:rPr lang="en-US" dirty="0"/>
                  <a:t>Many data similar to the field loading conditions are required</a:t>
                </a:r>
              </a:p>
              <a:p>
                <a:r>
                  <a:rPr lang="en-US" dirty="0"/>
                  <a:t>damage data at ALT conditions are mapped into the damage data at the field operating condition so that they can be used as training data</a:t>
                </a:r>
              </a:p>
              <a:p>
                <a:r>
                  <a:rPr lang="en-US" dirty="0"/>
                  <a:t>Inverse power method</a:t>
                </a:r>
              </a:p>
              <a:p>
                <a:pPr lvl="1"/>
                <a:r>
                  <a:rPr lang="en-US" dirty="0"/>
                  <a:t>a linear relation between the logarithm of life and load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can be found using life data at 2 different loading conditions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164DC0F-75BF-4701-A3A5-A53303767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E750DC6-884E-4432-9E82-2BDBDDF1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4: No Physical model, no loading conditions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C7B310-EF8E-4BD0-839F-EB310CC0BE09}"/>
              </a:ext>
            </a:extLst>
          </p:cNvPr>
          <p:cNvGrpSpPr/>
          <p:nvPr/>
        </p:nvGrpSpPr>
        <p:grpSpPr>
          <a:xfrm>
            <a:off x="1150374" y="3705532"/>
            <a:ext cx="6433399" cy="591316"/>
            <a:chOff x="1209367" y="3978377"/>
            <a:chExt cx="6433399" cy="591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1ADD08-0CFE-42A2-97C9-C6D42D103DBB}"/>
                    </a:ext>
                  </a:extLst>
                </p:cNvPr>
                <p:cNvSpPr txBox="1"/>
                <p:nvPr/>
              </p:nvSpPr>
              <p:spPr>
                <a:xfrm>
                  <a:off x="1209367" y="3978377"/>
                  <a:ext cx="1586781" cy="59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Load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1ADD08-0CFE-42A2-97C9-C6D42D103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367" y="3978377"/>
                  <a:ext cx="1586781" cy="5913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51668E04-5D9A-4B4D-9CCB-E4DB059A3CF4}"/>
                </a:ext>
              </a:extLst>
            </p:cNvPr>
            <p:cNvSpPr/>
            <p:nvPr/>
          </p:nvSpPr>
          <p:spPr>
            <a:xfrm>
              <a:off x="2971800" y="4148674"/>
              <a:ext cx="597310" cy="250722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096BE12-5ED8-4915-84CD-81CAA498F35C}"/>
                    </a:ext>
                  </a:extLst>
                </p:cNvPr>
                <p:cNvSpPr txBox="1"/>
                <p:nvPr/>
              </p:nvSpPr>
              <p:spPr>
                <a:xfrm>
                  <a:off x="3791519" y="4122397"/>
                  <a:ext cx="385124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Life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Load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096BE12-5ED8-4915-84CD-81CAA498F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519" y="4122397"/>
                  <a:ext cx="385124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82" r="-1741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99365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Use crack size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dirty="0"/>
                  <a:t> as a threshold</a:t>
                </a:r>
              </a:p>
              <a:p>
                <a:pPr lvl="1"/>
                <a:r>
                  <a:rPr lang="en-US" altLang="ko-KR" dirty="0"/>
                  <a:t>Life = 1,735 (145 MPa), 1,947 (140 MPa), 2,241 (135 MPa)</a:t>
                </a:r>
              </a:p>
              <a:p>
                <a:pPr lvl="1"/>
                <a:r>
                  <a:rPr lang="en-US" altLang="ko-KR" dirty="0"/>
                  <a:t>Plot in log(Load) vs. log(Life) and fit a straight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= slope,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=y-intercept</a:t>
                </a:r>
              </a:p>
              <a:p>
                <a:pPr lvl="1"/>
                <a:r>
                  <a:rPr lang="en-US" altLang="ko-KR" dirty="0"/>
                  <a:t>Life span for other loading conditions can be predicted using 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Repeat with different threshold to obtain degradation curve</a:t>
                </a:r>
              </a:p>
              <a:p>
                <a:pPr lvl="1"/>
                <a:r>
                  <a:rPr lang="en-US" altLang="ko-KR" dirty="0"/>
                  <a:t>Uncertain load range is reduced to [65, 75]MPa based on these curves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4: No Physical model, no loading conditions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005" y="5999695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accelerated test data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8" name="그림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893"/>
            <a:ext cx="3140159" cy="235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59" y="3647893"/>
            <a:ext cx="3140159" cy="2355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464373" y="599969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inverse power model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39489" y="4036946"/>
            <a:ext cx="2392326" cy="0"/>
          </a:xfrm>
          <a:prstGeom prst="line">
            <a:avLst/>
          </a:prstGeom>
          <a:ln w="317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725732" y="3632909"/>
            <a:ext cx="2040670" cy="908872"/>
          </a:xfrm>
          <a:prstGeom prst="line">
            <a:avLst/>
          </a:prstGeom>
          <a:ln w="317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75">
            <a:extLst>
              <a:ext uri="{FF2B5EF4-FFF2-40B4-BE49-F238E27FC236}">
                <a16:creationId xmlns:a16="http://schemas.microsoft.com/office/drawing/2014/main" id="{2DC06AB8-0BEA-4BB0-B33F-1C9401C0265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60" y="3652351"/>
            <a:ext cx="3134529" cy="23508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3AC8E1-B3A8-4AAD-8ACA-0DD4D0BE4B58}"/>
                  </a:ext>
                </a:extLst>
              </p:cNvPr>
              <p:cNvSpPr txBox="1"/>
              <p:nvPr/>
            </p:nvSpPr>
            <p:spPr>
              <a:xfrm>
                <a:off x="2412545" y="2506772"/>
                <a:ext cx="3851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Life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Load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3AC8E1-B3A8-4AAD-8ACA-0DD4D0BE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45" y="2506772"/>
                <a:ext cx="3851247" cy="307777"/>
              </a:xfrm>
              <a:prstGeom prst="rect">
                <a:avLst/>
              </a:prstGeom>
              <a:blipFill>
                <a:blip r:embed="rId6"/>
                <a:stretch>
                  <a:fillRect l="-1741" r="-174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31EFFE5-3B45-413A-AE6E-4BC194D8DC39}"/>
              </a:ext>
            </a:extLst>
          </p:cNvPr>
          <p:cNvSpPr txBox="1"/>
          <p:nvPr/>
        </p:nvSpPr>
        <p:spPr>
          <a:xfrm>
            <a:off x="6300979" y="5999695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mapping with estimated life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4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CE87A-FA26-4B39-857A-1EEEFF305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</a:p>
          <a:p>
            <a:pPr lvl="1"/>
            <a:r>
              <a:rPr lang="en-US" dirty="0"/>
              <a:t>(1) Uncertainty in regression of accelerated life test data: Approximation of lifespan at given threshold</a:t>
            </a:r>
          </a:p>
          <a:p>
            <a:pPr lvl="1"/>
            <a:r>
              <a:rPr lang="en-US" dirty="0"/>
              <a:t> (2) Uncertainty in the inverse power model: Uncertainty in coefficients</a:t>
            </a:r>
          </a:p>
          <a:p>
            <a:pPr lvl="1"/>
            <a:r>
              <a:rPr lang="en-US" dirty="0"/>
              <a:t>(3) Uncertainty in inverse regression: to estimate the uncertainty in damage size for a given cycle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0D31BC-8130-4078-BD1B-CC2D8153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4: No Physical model, no loading conditions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905BC-8DED-46BA-A3ED-9E12212F2A8A}"/>
              </a:ext>
            </a:extLst>
          </p:cNvPr>
          <p:cNvSpPr txBox="1"/>
          <p:nvPr/>
        </p:nvSpPr>
        <p:spPr>
          <a:xfrm>
            <a:off x="5084420" y="5965723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mapping into half-loads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6">
            <a:extLst>
              <a:ext uri="{FF2B5EF4-FFF2-40B4-BE49-F238E27FC236}">
                <a16:creationId xmlns:a16="http://schemas.microsoft.com/office/drawing/2014/main" id="{0C53587A-F829-4051-BBAC-1BCF26D1E8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3" y="3518059"/>
            <a:ext cx="3140159" cy="2355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직선 연결선 19">
            <a:extLst>
              <a:ext uri="{FF2B5EF4-FFF2-40B4-BE49-F238E27FC236}">
                <a16:creationId xmlns:a16="http://schemas.microsoft.com/office/drawing/2014/main" id="{7CA15651-F666-478A-BD6D-32B6F46093D5}"/>
              </a:ext>
            </a:extLst>
          </p:cNvPr>
          <p:cNvCxnSpPr/>
          <p:nvPr/>
        </p:nvCxnSpPr>
        <p:spPr>
          <a:xfrm>
            <a:off x="5063154" y="4002974"/>
            <a:ext cx="2562680" cy="0"/>
          </a:xfrm>
          <a:prstGeom prst="line">
            <a:avLst/>
          </a:prstGeom>
          <a:ln w="317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74">
            <a:extLst>
              <a:ext uri="{FF2B5EF4-FFF2-40B4-BE49-F238E27FC236}">
                <a16:creationId xmlns:a16="http://schemas.microsoft.com/office/drawing/2014/main" id="{6F266B14-1256-4B35-B08C-08A3D748A7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6" y="3455581"/>
            <a:ext cx="3346856" cy="2510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2994FD-9A65-4266-A696-148445BA1ECE}"/>
              </a:ext>
            </a:extLst>
          </p:cNvPr>
          <p:cNvSpPr txBox="1"/>
          <p:nvPr/>
        </p:nvSpPr>
        <p:spPr>
          <a:xfrm>
            <a:off x="1106565" y="5965723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 mapping uncertainty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F06C0-CB03-4EBD-A916-16A58B8F47F0}"/>
              </a:ext>
            </a:extLst>
          </p:cNvPr>
          <p:cNvSpPr txBox="1"/>
          <p:nvPr/>
        </p:nvSpPr>
        <p:spPr>
          <a:xfrm>
            <a:off x="5275979" y="3318016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Median + 1mm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BAE47-06A8-41E1-BFDA-0E2F95113ECC}"/>
              </a:ext>
            </a:extLst>
          </p:cNvPr>
          <p:cNvSpPr txBox="1"/>
          <p:nvPr/>
        </p:nvSpPr>
        <p:spPr>
          <a:xfrm>
            <a:off x="7513934" y="4248987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use</a:t>
            </a:r>
            <a:br>
              <a:rPr lang="en-US" dirty="0"/>
            </a:br>
            <a:r>
              <a:rPr lang="en-US" dirty="0"/>
              <a:t>mapping data</a:t>
            </a:r>
            <a:br>
              <a:rPr lang="en-US" dirty="0"/>
            </a:br>
            <a:r>
              <a:rPr lang="en-US" dirty="0"/>
              <a:t>for training</a:t>
            </a:r>
          </a:p>
        </p:txBody>
      </p:sp>
    </p:spTree>
    <p:extLst>
      <p:ext uri="{BB962C8B-B14F-4D97-AF65-F5344CB8AC3E}">
        <p14:creationId xmlns:p14="http://schemas.microsoft.com/office/powerpoint/2010/main" val="4499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Damage growth prediction results at 10000 cycles</a:t>
            </a:r>
          </a:p>
          <a:p>
            <a:pPr lvl="1"/>
            <a:r>
              <a:rPr lang="en-US" altLang="ko-KR" dirty="0"/>
              <a:t>using mapped data is much better than not using mapped data in both short-term and long-term predictions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Case 4: No Physical model, no loading conditions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43166" y="4993009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only in-service damage data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6334" y="4993009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[ with mapping results ]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6" y="2209664"/>
            <a:ext cx="3563131" cy="26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5" y="2215559"/>
            <a:ext cx="3563131" cy="26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925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Practical use of accelerated test data is presented for the prognostics methods to overcome limited number of (in-service) damage data.</a:t>
            </a:r>
          </a:p>
          <a:p>
            <a:r>
              <a:rPr lang="en-US" altLang="ko-KR" dirty="0"/>
              <a:t>Four different cases are considered according to the availability of physical model and future loading conditions.</a:t>
            </a:r>
          </a:p>
          <a:p>
            <a:pPr lvl="1"/>
            <a:r>
              <a:rPr lang="en-US" altLang="ko-KR" dirty="0"/>
              <a:t>Using accelerated test data increases prediction accuracy in early stage of physics-based prognostics.</a:t>
            </a:r>
          </a:p>
          <a:p>
            <a:pPr lvl="1"/>
            <a:r>
              <a:rPr lang="en-US" altLang="ko-KR" dirty="0"/>
              <a:t>It covers insufficient data problem of data-driven prognostics.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585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Bearing Prognostics Method Based on Entropy Decrease at Specific Frequencies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AC7902-C961-48A2-BAB3-8EFBCB902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In-situ measurement</a:t>
            </a:r>
          </a:p>
          <a:p>
            <a:pPr lvl="1"/>
            <a:r>
              <a:rPr lang="en-US" dirty="0"/>
              <a:t>Kinematic information: wear volume and sliding distance</a:t>
            </a:r>
          </a:p>
          <a:p>
            <a:pPr lvl="1"/>
            <a:r>
              <a:rPr lang="en-US" dirty="0"/>
              <a:t>Kinetic information: contact force/pressure</a:t>
            </a:r>
          </a:p>
          <a:p>
            <a:pPr lvl="1"/>
            <a:r>
              <a:rPr lang="en-US" dirty="0"/>
              <a:t>We will use an instrumented slider-crank mechanism </a:t>
            </a:r>
          </a:p>
          <a:p>
            <a:r>
              <a:rPr lang="en-US" dirty="0"/>
              <a:t>Since in-situ measurements inherently include uncertainty, the statistical distribution of wear coefficient are updated based on the Bayesian method</a:t>
            </a:r>
          </a:p>
          <a:p>
            <a:r>
              <a:rPr lang="en-US" dirty="0"/>
              <a:t>This application shows how difficult to measure the direct CM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A001B-C007-4759-902B-2CCA581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of Wear Volume in a Revolute Joint </a:t>
            </a:r>
          </a:p>
        </p:txBody>
      </p:sp>
    </p:spTree>
    <p:extLst>
      <p:ext uri="{BB962C8B-B14F-4D97-AF65-F5344CB8AC3E}">
        <p14:creationId xmlns:p14="http://schemas.microsoft.com/office/powerpoint/2010/main" val="32013027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0437C-0E65-43E9-AB31-E4B120A3C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Spall failure in bearing is a common failure in rotating machineries</a:t>
            </a:r>
          </a:p>
          <a:p>
            <a:pPr lvl="1"/>
            <a:r>
              <a:rPr lang="en-US" dirty="0"/>
              <a:t>80~90% of aircraft engine failures </a:t>
            </a:r>
          </a:p>
          <a:p>
            <a:r>
              <a:rPr lang="en-US" dirty="0"/>
              <a:t>Difficult to measure degradation</a:t>
            </a:r>
          </a:p>
          <a:p>
            <a:pPr lvl="1"/>
            <a:r>
              <a:rPr lang="en-US" dirty="0"/>
              <a:t>Difficult to disassemble, difficult to put sensors in moving parts</a:t>
            </a:r>
          </a:p>
          <a:p>
            <a:r>
              <a:rPr lang="en-US" dirty="0"/>
              <a:t>vibration signals are used for damage evaluation for several decades</a:t>
            </a:r>
          </a:p>
          <a:p>
            <a:pPr lvl="1"/>
            <a:r>
              <a:rPr lang="en-US" dirty="0"/>
              <a:t>These signals can be used to find the relationship between bearings’ failure mechanism and signal strength at a specific frequency</a:t>
            </a:r>
          </a:p>
          <a:p>
            <a:pPr lvl="1"/>
            <a:r>
              <a:rPr lang="en-US" dirty="0"/>
              <a:t>since the damage grows rapidly in spall, it is difficult to detect the damage early enough to prepare for maintenance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59983-38DB-4F04-BE22-933DA05B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 Failure</a:t>
            </a:r>
          </a:p>
        </p:txBody>
      </p:sp>
    </p:spTree>
    <p:extLst>
      <p:ext uri="{BB962C8B-B14F-4D97-AF65-F5344CB8AC3E}">
        <p14:creationId xmlns:p14="http://schemas.microsoft.com/office/powerpoint/2010/main" val="26863608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Vibration signal are generally measured for bearing fault diagnosis and prognosis.</a:t>
            </a:r>
          </a:p>
          <a:p>
            <a:pPr lvl="1"/>
            <a:r>
              <a:rPr lang="en-US" dirty="0"/>
              <a:t>Red line: threshold of 20g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3439"/>
          <a:stretch/>
        </p:blipFill>
        <p:spPr bwMode="auto">
          <a:xfrm>
            <a:off x="419100" y="2076450"/>
            <a:ext cx="284847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3439"/>
          <a:stretch/>
        </p:blipFill>
        <p:spPr bwMode="auto">
          <a:xfrm>
            <a:off x="6116056" y="2076450"/>
            <a:ext cx="284847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3439"/>
          <a:stretch/>
        </p:blipFill>
        <p:spPr bwMode="auto">
          <a:xfrm>
            <a:off x="3267578" y="2076450"/>
            <a:ext cx="284847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57158" y="3322175"/>
            <a:ext cx="8429684" cy="18959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sz="2000" dirty="0"/>
              <a:t>Unfortunately, it is very </a:t>
            </a:r>
            <a:r>
              <a:rPr kumimoji="0" lang="en-US" sz="2000" dirty="0">
                <a:solidFill>
                  <a:srgbClr val="FF0000"/>
                </a:solidFill>
              </a:rPr>
              <a:t>challenge</a:t>
            </a:r>
            <a:r>
              <a:rPr kumimoji="0" lang="en-US" sz="2000" dirty="0"/>
              <a:t> to extract damage feature.</a:t>
            </a:r>
          </a:p>
          <a:p>
            <a:pPr lvl="1" latinLnBrk="0"/>
            <a:r>
              <a:rPr kumimoji="0" lang="en-US" sz="1800" dirty="0"/>
              <a:t>Raw data (acceleration) are </a:t>
            </a:r>
            <a:r>
              <a:rPr kumimoji="0" lang="en-US" sz="1800" dirty="0">
                <a:solidFill>
                  <a:srgbClr val="0000FF"/>
                </a:solidFill>
              </a:rPr>
              <a:t>not consistent </a:t>
            </a:r>
            <a:r>
              <a:rPr kumimoji="0" lang="en-US" sz="1800" dirty="0"/>
              <a:t>in a pattern of signal, life span, and threshold even if they are from the same systems and usage conditions.</a:t>
            </a:r>
          </a:p>
          <a:p>
            <a:pPr lvl="1" latinLnBrk="0"/>
            <a:r>
              <a:rPr kumimoji="0" lang="en-US" sz="1800" dirty="0"/>
              <a:t>There are </a:t>
            </a:r>
            <a:r>
              <a:rPr kumimoji="0" lang="en-US" sz="1800" dirty="0">
                <a:solidFill>
                  <a:srgbClr val="0000FF"/>
                </a:solidFill>
              </a:rPr>
              <a:t>many efforts </a:t>
            </a:r>
            <a:r>
              <a:rPr kumimoji="0" lang="en-US" sz="1800" dirty="0"/>
              <a:t>to tackle this problem, e.g. methods based on frequency domain and entropy, but not mature yet.</a:t>
            </a:r>
            <a:endParaRPr kumimoji="0" lang="en-US" sz="2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57158" y="5431736"/>
            <a:ext cx="8429684" cy="695575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sz="2000" dirty="0"/>
              <a:t>We propose an </a:t>
            </a:r>
            <a:r>
              <a:rPr kumimoji="0" lang="en-US" sz="2000" dirty="0">
                <a:solidFill>
                  <a:srgbClr val="FF0000"/>
                </a:solidFill>
              </a:rPr>
              <a:t>improved method </a:t>
            </a:r>
            <a:r>
              <a:rPr kumimoji="0" lang="en-US" sz="2000" dirty="0"/>
              <a:t>for bearing prognosis.</a:t>
            </a:r>
          </a:p>
          <a:p>
            <a:pPr lvl="1"/>
            <a:r>
              <a:rPr lang="en-US" sz="1600" dirty="0"/>
              <a:t>based on entropy change in the frequency domain</a:t>
            </a:r>
            <a:endParaRPr kumimoji="0" lang="en-US" sz="1600" dirty="0"/>
          </a:p>
        </p:txBody>
      </p:sp>
    </p:spTree>
    <p:extLst>
      <p:ext uri="{BB962C8B-B14F-4D97-AF65-F5344CB8AC3E}">
        <p14:creationId xmlns:p14="http://schemas.microsoft.com/office/powerpoint/2010/main" val="600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FEMTO bearing*</a:t>
            </a:r>
          </a:p>
          <a:p>
            <a:pPr lvl="1"/>
            <a:r>
              <a:rPr lang="en-US" altLang="ko-KR" dirty="0"/>
              <a:t>Vibration signals are monitored during 0.1 second with a sampling rate of 25.6 kHz every 10 seconds</a:t>
            </a:r>
          </a:p>
          <a:p>
            <a:pPr lvl="1"/>
            <a:r>
              <a:rPr lang="en-US" altLang="ko-KR" dirty="0"/>
              <a:t>0.1 second in every 10 seconds is considered as one cycle, and there are 2560 samples in each cycle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FEMTO Bearing Data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92" y="2780578"/>
            <a:ext cx="3402184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83261" y="5134694"/>
            <a:ext cx="305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Experimentation platform: PRONOSTIA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18820" y="5728572"/>
            <a:ext cx="813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*P.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Nectoux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R.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Gouriveau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K.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Medjaher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E.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Ramasso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B.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Morello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N.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Zerhouni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, C. </a:t>
            </a:r>
            <a:r>
              <a:rPr lang="en-US" altLang="ko-KR" sz="1200" dirty="0" err="1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Varnier</a:t>
            </a:r>
            <a:r>
              <a:rPr lang="en-US" altLang="ko-KR" sz="1200" dirty="0">
                <a:latin typeface="Calibri" panose="020F0502020204030204" pitchFamily="34" charset="0"/>
                <a:ea typeface="Arial Unicode MS" pitchFamily="50" charset="-127"/>
                <a:cs typeface="Arial Unicode MS" pitchFamily="50" charset="-127"/>
              </a:rPr>
              <a:t>. PRONOSTIA: An Experimental Platform for Bearings Accelerated Life Test. IEEE International Conference on Prognostics and Health Management, Denver, CO, USA, 2012.</a:t>
            </a:r>
            <a:endParaRPr lang="ko-KR" altLang="en-US" sz="1200" dirty="0">
              <a:latin typeface="Calibri" panose="020F0502020204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258460" y="2780578"/>
            <a:ext cx="2695357" cy="2160000"/>
            <a:chOff x="6258460" y="2411985"/>
            <a:chExt cx="2695357" cy="2160000"/>
          </a:xfrm>
        </p:grpSpPr>
        <p:pic>
          <p:nvPicPr>
            <p:cNvPr id="9" name="그림 8"/>
            <p:cNvPicPr/>
            <p:nvPr/>
          </p:nvPicPr>
          <p:blipFill rotWithShape="1">
            <a:blip r:embed="rId4"/>
            <a:srcRect t="9657" r="72500" b="4120"/>
            <a:stretch/>
          </p:blipFill>
          <p:spPr bwMode="auto">
            <a:xfrm>
              <a:off x="6910496" y="2411985"/>
              <a:ext cx="1391285" cy="13180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그림 9"/>
            <p:cNvPicPr/>
            <p:nvPr/>
          </p:nvPicPr>
          <p:blipFill rotWithShape="1">
            <a:blip r:embed="rId4"/>
            <a:srcRect l="27500" t="8277" b="15848"/>
            <a:stretch/>
          </p:blipFill>
          <p:spPr bwMode="auto">
            <a:xfrm>
              <a:off x="6258460" y="3720133"/>
              <a:ext cx="2695357" cy="8518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그룹 16"/>
          <p:cNvGrpSpPr/>
          <p:nvPr/>
        </p:nvGrpSpPr>
        <p:grpSpPr>
          <a:xfrm>
            <a:off x="2910681" y="2780578"/>
            <a:ext cx="3051306" cy="2160000"/>
            <a:chOff x="2910681" y="2411985"/>
            <a:chExt cx="3051306" cy="2160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 l="75267" t="50112" r="3208" b="7776"/>
            <a:stretch/>
          </p:blipFill>
          <p:spPr bwMode="auto">
            <a:xfrm>
              <a:off x="4223216" y="2411985"/>
              <a:ext cx="1738771" cy="2160000"/>
            </a:xfrm>
            <a:prstGeom prst="rect">
              <a:avLst/>
            </a:prstGeom>
            <a:ln w="25400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2910681" y="3316287"/>
              <a:ext cx="865188" cy="86518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13"/>
            <p:cNvCxnSpPr>
              <a:stCxn id="11" idx="0"/>
            </p:cNvCxnSpPr>
            <p:nvPr/>
          </p:nvCxnSpPr>
          <p:spPr>
            <a:xfrm flipV="1">
              <a:off x="3343275" y="2411985"/>
              <a:ext cx="879941" cy="90430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>
              <a:stCxn id="11" idx="4"/>
            </p:cNvCxnSpPr>
            <p:nvPr/>
          </p:nvCxnSpPr>
          <p:spPr>
            <a:xfrm>
              <a:off x="3343275" y="4181475"/>
              <a:ext cx="879941" cy="39051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5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1800" dirty="0"/>
              <a:t>Data acquisition (Acceleration)</a:t>
            </a:r>
          </a:p>
          <a:p>
            <a:pPr lvl="1"/>
            <a:r>
              <a:rPr lang="en-US" altLang="ko-KR" sz="1600" dirty="0"/>
              <a:t>Sampling frequency: 25.6 kHz</a:t>
            </a:r>
          </a:p>
          <a:p>
            <a:pPr lvl="1"/>
            <a:r>
              <a:rPr lang="en-US" altLang="ko-KR" sz="1600" dirty="0"/>
              <a:t>2560 samples (during 1/10 secs.) are </a:t>
            </a:r>
            <a:br>
              <a:rPr lang="en-US" altLang="ko-KR" sz="1600" dirty="0"/>
            </a:br>
            <a:r>
              <a:rPr lang="en-US" altLang="ko-KR" sz="1600" dirty="0"/>
              <a:t>recorded every 10 secs.</a:t>
            </a:r>
            <a:endParaRPr lang="en-US" altLang="ko-KR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FEMTO Bearing Data cont.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24" y="952831"/>
            <a:ext cx="2738439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16" y="2900680"/>
            <a:ext cx="2492418" cy="187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3439"/>
          <a:stretch/>
        </p:blipFill>
        <p:spPr bwMode="auto">
          <a:xfrm>
            <a:off x="3866093" y="5105400"/>
            <a:ext cx="2492418" cy="9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3439"/>
          <a:stretch/>
        </p:blipFill>
        <p:spPr bwMode="auto">
          <a:xfrm>
            <a:off x="6342657" y="5105400"/>
            <a:ext cx="2492418" cy="9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내용 개체 틀 1"/>
          <p:cNvSpPr txBox="1">
            <a:spLocks/>
          </p:cNvSpPr>
          <p:nvPr/>
        </p:nvSpPr>
        <p:spPr bwMode="auto">
          <a:xfrm>
            <a:off x="357156" y="2902386"/>
            <a:ext cx="4215600" cy="129266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1800" dirty="0"/>
              <a:t>Three different operating conditions</a:t>
            </a:r>
          </a:p>
          <a:p>
            <a:pPr lvl="1" latinLnBrk="0"/>
            <a:r>
              <a:rPr kumimoji="0" lang="en-US" altLang="ko-KR" sz="1600" dirty="0"/>
              <a:t>Condition 1: 7 Sets</a:t>
            </a:r>
          </a:p>
          <a:p>
            <a:pPr lvl="1" latinLnBrk="0"/>
            <a:r>
              <a:rPr kumimoji="0" lang="en-US" altLang="ko-KR" sz="1600" dirty="0"/>
              <a:t>Condition 2: 7 Sets</a:t>
            </a:r>
          </a:p>
          <a:p>
            <a:pPr lvl="1" latinLnBrk="0"/>
            <a:r>
              <a:rPr kumimoji="0" lang="en-US" altLang="ko-KR" sz="1600" dirty="0"/>
              <a:t>Condition 3: 3 Sets</a:t>
            </a:r>
            <a:endParaRPr kumimoji="0" lang="en-US" altLang="ko-KR" sz="1800" dirty="0"/>
          </a:p>
        </p:txBody>
      </p:sp>
      <p:sp>
        <p:nvSpPr>
          <p:cNvPr id="16" name="내용 개체 틀 1"/>
          <p:cNvSpPr txBox="1">
            <a:spLocks/>
          </p:cNvSpPr>
          <p:nvPr/>
        </p:nvSpPr>
        <p:spPr bwMode="auto">
          <a:xfrm>
            <a:off x="357156" y="4815720"/>
            <a:ext cx="4215600" cy="36933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1800" dirty="0"/>
              <a:t>Threshold: 20g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682782" y="1469175"/>
            <a:ext cx="2362995" cy="956935"/>
            <a:chOff x="6505574" y="1816506"/>
            <a:chExt cx="2362995" cy="956935"/>
          </a:xfrm>
        </p:grpSpPr>
        <p:sp>
          <p:nvSpPr>
            <p:cNvPr id="26" name="타원 25"/>
            <p:cNvSpPr/>
            <p:nvPr/>
          </p:nvSpPr>
          <p:spPr>
            <a:xfrm>
              <a:off x="6505574" y="1816506"/>
              <a:ext cx="609600" cy="6096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7569816" y="2250221"/>
              <a:ext cx="1298753" cy="52322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One cycle,</a:t>
              </a:r>
            </a:p>
            <a:p>
              <a:r>
                <a:rPr lang="en-US" altLang="ko-KR" sz="1400" dirty="0">
                  <a:solidFill>
                    <a:srgbClr val="00B05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2560 samples</a:t>
              </a:r>
              <a:endParaRPr lang="ko-KR" altLang="en-US" sz="1400" dirty="0">
                <a:solidFill>
                  <a:srgbClr val="00B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6" name="직선 화살표 연결선 5"/>
            <p:cNvCxnSpPr>
              <a:stCxn id="26" idx="5"/>
              <a:endCxn id="14" idx="1"/>
            </p:cNvCxnSpPr>
            <p:nvPr/>
          </p:nvCxnSpPr>
          <p:spPr>
            <a:xfrm>
              <a:off x="7025900" y="2336832"/>
              <a:ext cx="543916" cy="17499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6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D88BD-4DC3-439F-880C-1C8C304D6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Entropy: a measure of disorder and randomness of the system</a:t>
            </a:r>
          </a:p>
          <a:p>
            <a:pPr lvl="1"/>
            <a:r>
              <a:rPr lang="en-US" dirty="0"/>
              <a:t>When a system absorbs energy from others, its entropy increases and the counterpart decreases</a:t>
            </a:r>
          </a:p>
          <a:p>
            <a:pPr lvl="1"/>
            <a:r>
              <a:rPr lang="en-US" dirty="0"/>
              <a:t>The total entropy of an isolated system, however, never decreases</a:t>
            </a:r>
          </a:p>
          <a:p>
            <a:r>
              <a:rPr lang="en-US" dirty="0"/>
              <a:t>Information entropy (Shannon entropy)</a:t>
            </a:r>
          </a:p>
          <a:p>
            <a:pPr lvl="1"/>
            <a:r>
              <a:rPr lang="en-US" dirty="0"/>
              <a:t>entropy increases when uncertainty increases by missing information contained in data</a:t>
            </a:r>
          </a:p>
          <a:p>
            <a:pPr lvl="1"/>
            <a:r>
              <a:rPr lang="en-US" dirty="0"/>
              <a:t>For the bearing problem, the total energy in bearing increases as the work done by external force is consumed by damage initiation/propagation</a:t>
            </a:r>
          </a:p>
          <a:p>
            <a:pPr lvl="1"/>
            <a:r>
              <a:rPr lang="en-US" dirty="0"/>
              <a:t>For bearing degradation, we use vibration signals rather than the total thermodynamic energy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91958E-FBB9-4502-AB17-DCB2715D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Entropy</a:t>
            </a:r>
          </a:p>
        </p:txBody>
      </p:sp>
    </p:spTree>
    <p:extLst>
      <p:ext uri="{BB962C8B-B14F-4D97-AF65-F5344CB8AC3E}">
        <p14:creationId xmlns:p14="http://schemas.microsoft.com/office/powerpoint/2010/main" val="20662775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028951A-1330-4609-AEC9-35F27DD8BCB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Entropy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information source (bins of acceleration data), normalized, 255 intervals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of each outcome, # of data in the bin/total # of data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028951A-1330-4609-AEC9-35F27DD8B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74DC08C-2C73-41FD-89E2-BAD6719A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Entropy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DD729-001F-41C0-9FCE-929875DDDB2D}"/>
                  </a:ext>
                </a:extLst>
              </p:cNvPr>
              <p:cNvSpPr txBox="1"/>
              <p:nvPr/>
            </p:nvSpPr>
            <p:spPr>
              <a:xfrm>
                <a:off x="2101701" y="822249"/>
                <a:ext cx="3161378" cy="848566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45720" rIns="91440" bIns="4572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DD729-001F-41C0-9FCE-929875DDD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01" y="822249"/>
                <a:ext cx="3161378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136">
            <a:extLst>
              <a:ext uri="{FF2B5EF4-FFF2-40B4-BE49-F238E27FC236}">
                <a16:creationId xmlns:a16="http://schemas.microsoft.com/office/drawing/2014/main" id="{65B6632E-3E26-481C-B2AE-E67D70BADE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4031"/>
          <a:stretch>
            <a:fillRect/>
          </a:stretch>
        </p:blipFill>
        <p:spPr bwMode="auto">
          <a:xfrm>
            <a:off x="1263798" y="3736671"/>
            <a:ext cx="5217804" cy="133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7806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4E80EBF-BC7D-48C9-8653-EFDA3FD2CC6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Assume vibration amplitude linearly increases with cycles</a:t>
                </a:r>
              </a:p>
              <a:p>
                <a:pPr lvl="1"/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remains constant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increases, entropy increases</a:t>
                </a:r>
              </a:p>
              <a:p>
                <a:pPr lvl="1"/>
                <a:r>
                  <a:rPr lang="en-US" dirty="0"/>
                  <a:t>Entropy is always calculated from the start to the current cycle (accumulation)</a:t>
                </a:r>
              </a:p>
              <a:p>
                <a:r>
                  <a:rPr lang="en-US" dirty="0"/>
                  <a:t>Assume vibration amplitude linearly decreases with cycles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cycles, # of bins are the same, but data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cycles are more located in the middle bins</a:t>
                </a:r>
              </a:p>
              <a:p>
                <a:pPr lvl="1"/>
                <a:r>
                  <a:rPr lang="en-US" dirty="0"/>
                  <a:t>Entropy decreases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4E80EBF-BC7D-48C9-8653-EFDA3FD2C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34003C0-CE3E-4767-9235-3AD971D7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entropy calculation for bearing data</a:t>
            </a:r>
          </a:p>
        </p:txBody>
      </p:sp>
      <p:pic>
        <p:nvPicPr>
          <p:cNvPr id="4" name="그림 135">
            <a:extLst>
              <a:ext uri="{FF2B5EF4-FFF2-40B4-BE49-F238E27FC236}">
                <a16:creationId xmlns:a16="http://schemas.microsoft.com/office/drawing/2014/main" id="{A1827C51-5CD4-47E4-8479-CCBE5BF1AE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3346"/>
            <a:ext cx="4044177" cy="208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34">
            <a:extLst>
              <a:ext uri="{FF2B5EF4-FFF2-40B4-BE49-F238E27FC236}">
                <a16:creationId xmlns:a16="http://schemas.microsoft.com/office/drawing/2014/main" id="{4759462A-09AB-4C42-B0EC-AD3ED5898B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77" y="3993346"/>
            <a:ext cx="4044177" cy="2088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8ACA2-1721-4DAB-BA61-CFAEA1A75580}"/>
              </a:ext>
            </a:extLst>
          </p:cNvPr>
          <p:cNvSpPr txBox="1"/>
          <p:nvPr/>
        </p:nvSpPr>
        <p:spPr>
          <a:xfrm>
            <a:off x="1226289" y="598923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CF53C-7891-47A0-B254-B13096835A84}"/>
              </a:ext>
            </a:extLst>
          </p:cNvPr>
          <p:cNvSpPr txBox="1"/>
          <p:nvPr/>
        </p:nvSpPr>
        <p:spPr>
          <a:xfrm>
            <a:off x="5202232" y="598915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decrease</a:t>
            </a:r>
          </a:p>
        </p:txBody>
      </p:sp>
    </p:spTree>
    <p:extLst>
      <p:ext uri="{BB962C8B-B14F-4D97-AF65-F5344CB8AC3E}">
        <p14:creationId xmlns:p14="http://schemas.microsoft.com/office/powerpoint/2010/main" val="18038359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9B607-5236-4957-96D9-49535B8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Raw data for Sets 1 and 2 of Condition 1</a:t>
            </a:r>
          </a:p>
          <a:p>
            <a:pPr lvl="1"/>
            <a:r>
              <a:rPr lang="en-US" dirty="0"/>
              <a:t>entropy increases as the vibration energy increases </a:t>
            </a:r>
          </a:p>
          <a:p>
            <a:pPr lvl="1"/>
            <a:r>
              <a:rPr lang="en-US" dirty="0"/>
              <a:t>it seems that the entropy can be used as a degradation feature</a:t>
            </a:r>
          </a:p>
          <a:p>
            <a:pPr lvl="1"/>
            <a:r>
              <a:rPr lang="en-US" dirty="0"/>
              <a:t>entropy change cannot be observed unless there is a change in vibration signals</a:t>
            </a:r>
          </a:p>
          <a:p>
            <a:pPr lvl="1"/>
            <a:r>
              <a:rPr lang="en-US" dirty="0"/>
              <a:t>many vibration signals from bearing test do not show a significant change until just before failure under large noise (Set 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44E27-563D-452C-85DE-D313E4FD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Vibration Signals</a:t>
            </a:r>
          </a:p>
        </p:txBody>
      </p:sp>
      <p:pic>
        <p:nvPicPr>
          <p:cNvPr id="4" name="그림 133">
            <a:extLst>
              <a:ext uri="{FF2B5EF4-FFF2-40B4-BE49-F238E27FC236}">
                <a16:creationId xmlns:a16="http://schemas.microsoft.com/office/drawing/2014/main" id="{44A8D56D-6166-47E1-AF4D-1AE3BCC22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7"/>
          <a:stretch>
            <a:fillRect/>
          </a:stretch>
        </p:blipFill>
        <p:spPr bwMode="auto">
          <a:xfrm>
            <a:off x="1065014" y="3773604"/>
            <a:ext cx="2743200" cy="106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32">
            <a:extLst>
              <a:ext uri="{FF2B5EF4-FFF2-40B4-BE49-F238E27FC236}">
                <a16:creationId xmlns:a16="http://schemas.microsoft.com/office/drawing/2014/main" id="{07B4C426-358C-4B49-B742-9EC99186B9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44501"/>
          <a:stretch>
            <a:fillRect/>
          </a:stretch>
        </p:blipFill>
        <p:spPr bwMode="auto">
          <a:xfrm>
            <a:off x="1065014" y="4931258"/>
            <a:ext cx="2743200" cy="104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131">
            <a:extLst>
              <a:ext uri="{FF2B5EF4-FFF2-40B4-BE49-F238E27FC236}">
                <a16:creationId xmlns:a16="http://schemas.microsoft.com/office/drawing/2014/main" id="{29E7F8BC-0890-45A0-8CB6-1FE917C45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4"/>
          <a:stretch>
            <a:fillRect/>
          </a:stretch>
        </p:blipFill>
        <p:spPr bwMode="auto">
          <a:xfrm>
            <a:off x="4375036" y="3787416"/>
            <a:ext cx="2743200" cy="10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130">
            <a:extLst>
              <a:ext uri="{FF2B5EF4-FFF2-40B4-BE49-F238E27FC236}">
                <a16:creationId xmlns:a16="http://schemas.microsoft.com/office/drawing/2014/main" id="{1B8CE3EF-3C11-4F39-A7D0-2FDFF07D9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4000"/>
          <a:stretch>
            <a:fillRect/>
          </a:stretch>
        </p:blipFill>
        <p:spPr bwMode="auto">
          <a:xfrm>
            <a:off x="4375036" y="4953666"/>
            <a:ext cx="2743200" cy="104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35B563-DD49-4314-AD98-CA687AEDB6A8}"/>
              </a:ext>
            </a:extLst>
          </p:cNvPr>
          <p:cNvSpPr txBox="1"/>
          <p:nvPr/>
        </p:nvSpPr>
        <p:spPr>
          <a:xfrm>
            <a:off x="1331183" y="60314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1 of Condition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4594A-3CA1-4FEF-AFA6-04DEECF0EE42}"/>
              </a:ext>
            </a:extLst>
          </p:cNvPr>
          <p:cNvSpPr txBox="1"/>
          <p:nvPr/>
        </p:nvSpPr>
        <p:spPr>
          <a:xfrm>
            <a:off x="4641205" y="607870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2 of Condition 1</a:t>
            </a:r>
          </a:p>
        </p:txBody>
      </p:sp>
    </p:spTree>
    <p:extLst>
      <p:ext uri="{BB962C8B-B14F-4D97-AF65-F5344CB8AC3E}">
        <p14:creationId xmlns:p14="http://schemas.microsoft.com/office/powerpoint/2010/main" val="28971096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528F05-22C3-44EC-8DF7-1F6BDCBF8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FFT with </a:t>
            </a:r>
            <a:r>
              <a:rPr lang="en-US" dirty="0" err="1"/>
              <a:t>Nf</a:t>
            </a:r>
            <a:r>
              <a:rPr lang="en-US" dirty="0"/>
              <a:t> frequencies: </a:t>
            </a:r>
            <a:r>
              <a:rPr lang="en-US" dirty="0" err="1"/>
              <a:t>Nf</a:t>
            </a:r>
            <a:r>
              <a:rPr lang="en-US" dirty="0"/>
              <a:t> curves of entropy vs cycles</a:t>
            </a:r>
          </a:p>
          <a:p>
            <a:r>
              <a:rPr lang="en-US" dirty="0"/>
              <a:t>Idea: Among </a:t>
            </a:r>
            <a:r>
              <a:rPr lang="en-US" dirty="0" err="1"/>
              <a:t>Nf</a:t>
            </a:r>
            <a:r>
              <a:rPr lang="en-US" dirty="0"/>
              <a:t> curves, use those frequencies that show a consistent behavior (increase of decrease) for all bearing tests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4E087-3D18-41AC-9A9E-1FFEAF2B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Change in Frequency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F18DF-428C-402B-902A-F1F0CF90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2" y="1858743"/>
            <a:ext cx="5533202" cy="46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90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899F37-7DAA-477C-9080-DFE4F20C2B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amplitude increases as the level of damage increases</a:t>
            </a:r>
          </a:p>
          <a:p>
            <a:pPr lvl="1"/>
            <a:r>
              <a:rPr lang="en-US" dirty="0"/>
              <a:t>True for time domain. True for frequency domain with localized damage</a:t>
            </a:r>
          </a:p>
          <a:p>
            <a:pPr lvl="1"/>
            <a:r>
              <a:rPr lang="en-US" dirty="0"/>
              <a:t>vibration characteristics continue to change as degradation progresses</a:t>
            </a:r>
          </a:p>
          <a:p>
            <a:r>
              <a:rPr lang="en-US" dirty="0"/>
              <a:t>The behavior is more complicated in the frequency domain</a:t>
            </a:r>
          </a:p>
          <a:p>
            <a:pPr lvl="1"/>
            <a:r>
              <a:rPr lang="en-US" dirty="0"/>
              <a:t>The natural frequency changes as the stiffness decreases due to damage</a:t>
            </a:r>
          </a:p>
          <a:p>
            <a:pPr lvl="1"/>
            <a:r>
              <a:rPr lang="en-US" dirty="0"/>
              <a:t>the periodic nature of localized defects can diminish since the motion of rolling elements becomes irregular and disturbed as damage progresses </a:t>
            </a:r>
          </a:p>
          <a:p>
            <a:r>
              <a:rPr lang="en-US" dirty="0"/>
              <a:t>Ex) frequency changes from 2.4 Hz to 2.2 Hz due to damage growth</a:t>
            </a:r>
          </a:p>
          <a:p>
            <a:pPr lvl="1"/>
            <a:r>
              <a:rPr lang="en-US" dirty="0"/>
              <a:t>Amplitude increases at 2.0 Hz, while decreases at 2.5 Hz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133A53-FC59-49CF-B76A-5598CF8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May Increase or Decrease</a:t>
            </a:r>
          </a:p>
        </p:txBody>
      </p:sp>
      <p:pic>
        <p:nvPicPr>
          <p:cNvPr id="4" name="그림 125">
            <a:extLst>
              <a:ext uri="{FF2B5EF4-FFF2-40B4-BE49-F238E27FC236}">
                <a16:creationId xmlns:a16="http://schemas.microsoft.com/office/drawing/2014/main" id="{E6DA659C-8B82-4464-AD09-6863E2373D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14113" b="42542"/>
          <a:stretch>
            <a:fillRect/>
          </a:stretch>
        </p:blipFill>
        <p:spPr bwMode="auto">
          <a:xfrm>
            <a:off x="393375" y="4405645"/>
            <a:ext cx="8033972" cy="193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5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7FBE3-B0EE-4732-A08A-E128C30E1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Archard wear model</a:t>
            </a:r>
          </a:p>
          <a:p>
            <a:pPr lvl="1"/>
            <a:r>
              <a:rPr lang="en-US" dirty="0"/>
              <a:t>plastic deformation is a dominant mechanism of material removal</a:t>
            </a:r>
          </a:p>
          <a:p>
            <a:pPr lvl="1"/>
            <a:r>
              <a:rPr lang="en-US" dirty="0"/>
              <a:t>assumes that the volume of material removed is linearly proportional to the product of the sliding distance and the normal load</a:t>
            </a:r>
          </a:p>
          <a:p>
            <a:pPr lvl="1"/>
            <a:r>
              <a:rPr lang="en-US" dirty="0"/>
              <a:t>wear coefficient: slope between the wear volume and sliding distance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2F412-6ACC-445C-B181-A8597873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 Model and Wear Coefficient</a:t>
            </a:r>
          </a:p>
        </p:txBody>
      </p:sp>
      <p:pic>
        <p:nvPicPr>
          <p:cNvPr id="4" name="Picture 3" descr="figure2">
            <a:extLst>
              <a:ext uri="{FF2B5EF4-FFF2-40B4-BE49-F238E27FC236}">
                <a16:creationId xmlns:a16="http://schemas.microsoft.com/office/drawing/2014/main" id="{E549A2AF-B607-4326-894A-9C8BED6432CF}"/>
              </a:ext>
            </a:extLst>
          </p:cNvPr>
          <p:cNvPicPr/>
          <p:nvPr/>
        </p:nvPicPr>
        <p:blipFill>
          <a:blip r:embed="rId2"/>
          <a:srcRect t="45891"/>
          <a:stretch>
            <a:fillRect/>
          </a:stretch>
        </p:blipFill>
        <p:spPr bwMode="auto">
          <a:xfrm>
            <a:off x="4735926" y="2948110"/>
            <a:ext cx="4209998" cy="264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B9D60A-CD84-4786-90A8-47664E061413}"/>
                  </a:ext>
                </a:extLst>
              </p:cNvPr>
              <p:cNvSpPr txBox="1"/>
              <p:nvPr/>
            </p:nvSpPr>
            <p:spPr>
              <a:xfrm>
                <a:off x="1069450" y="3053301"/>
                <a:ext cx="1231234" cy="760849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B9D60A-CD84-4786-90A8-47664E061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0" y="3053301"/>
                <a:ext cx="1231234" cy="760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00D3C-FB57-45B3-9774-E1391F2E6F14}"/>
                  </a:ext>
                </a:extLst>
              </p:cNvPr>
              <p:cNvSpPr txBox="1"/>
              <p:nvPr/>
            </p:nvSpPr>
            <p:spPr>
              <a:xfrm>
                <a:off x="965307" y="4276478"/>
                <a:ext cx="3606693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worn volume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: slip distance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: dimensionless wear coefficient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Brinell hardness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applied contact force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00D3C-FB57-45B3-9774-E1391F2E6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07" y="4276478"/>
                <a:ext cx="3606693" cy="1785104"/>
              </a:xfrm>
              <a:prstGeom prst="rect">
                <a:avLst/>
              </a:prstGeom>
              <a:blipFill>
                <a:blip r:embed="rId4"/>
                <a:stretch>
                  <a:fillRect t="-2055" r="-676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148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430BD-DD68-4623-BEBB-F5DA8F8FD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amplitude increases at some frequencies, while decreases at other frequencies</a:t>
            </a:r>
          </a:p>
          <a:p>
            <a:r>
              <a:rPr lang="en-US" dirty="0"/>
              <a:t>After examining 14 FEMTO data sets, it is found that the decreasing trends in entropy are consistent for all data sets</a:t>
            </a:r>
          </a:p>
          <a:p>
            <a:pPr lvl="1"/>
            <a:r>
              <a:rPr lang="en-US" dirty="0"/>
              <a:t>decreasing amplitudes are more stable and consistent than increasing ones</a:t>
            </a:r>
          </a:p>
          <a:p>
            <a:r>
              <a:rPr lang="en-US" dirty="0"/>
              <a:t>frequencies showing decreasing entropy are around 4 kHz for all data sets</a:t>
            </a:r>
          </a:p>
          <a:p>
            <a:r>
              <a:rPr lang="en-US" dirty="0"/>
              <a:t>the decreasing entropy in the frequency domain is used as a degradation feature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A638A0-E9EB-451F-8A81-1F700490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Degradation Feature</a:t>
            </a:r>
          </a:p>
        </p:txBody>
      </p:sp>
    </p:spTree>
    <p:extLst>
      <p:ext uri="{BB962C8B-B14F-4D97-AF65-F5344CB8AC3E}">
        <p14:creationId xmlns:p14="http://schemas.microsoft.com/office/powerpoint/2010/main" val="35647701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내용 개체 틀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altLang="ko-KR" dirty="0"/>
              <a:t>The idea of this method is based on:</a:t>
            </a:r>
          </a:p>
          <a:p>
            <a:pPr lvl="1"/>
            <a:r>
              <a:rPr lang="en-US" altLang="ko-KR" dirty="0"/>
              <a:t>In most case, </a:t>
            </a:r>
            <a:r>
              <a:rPr lang="en-US" altLang="ko-KR" dirty="0">
                <a:solidFill>
                  <a:srgbClr val="0000FF"/>
                </a:solidFill>
              </a:rPr>
              <a:t>raw data </a:t>
            </a:r>
            <a:r>
              <a:rPr lang="en-US" altLang="ko-KR" dirty="0"/>
              <a:t>don’t give degradation information.</a:t>
            </a:r>
          </a:p>
          <a:p>
            <a:pPr lvl="2"/>
            <a:r>
              <a:rPr lang="en-US" altLang="ko-KR" dirty="0">
                <a:solidFill>
                  <a:srgbClr val="0000FF"/>
                </a:solidFill>
              </a:rPr>
              <a:t>Multiple/complex damage modes </a:t>
            </a:r>
            <a:r>
              <a:rPr lang="en-US" altLang="ko-KR" dirty="0"/>
              <a:t>exist in a bearing system.</a:t>
            </a:r>
          </a:p>
          <a:p>
            <a:pPr lvl="1"/>
            <a:r>
              <a:rPr lang="en-US" altLang="ko-KR" dirty="0"/>
              <a:t>Certain changes in </a:t>
            </a:r>
            <a:r>
              <a:rPr lang="en-US" altLang="ko-KR" dirty="0">
                <a:solidFill>
                  <a:srgbClr val="0000FF"/>
                </a:solidFill>
              </a:rPr>
              <a:t>specific frequencies </a:t>
            </a:r>
            <a:r>
              <a:rPr lang="en-US" altLang="ko-KR" dirty="0"/>
              <a:t>may contain degradation information.</a:t>
            </a:r>
          </a:p>
          <a:p>
            <a:pPr lvl="2"/>
            <a:r>
              <a:rPr lang="en-US" altLang="ko-KR" dirty="0"/>
              <a:t>It is a kind of </a:t>
            </a:r>
            <a:r>
              <a:rPr lang="en-US" altLang="ko-KR" dirty="0">
                <a:solidFill>
                  <a:srgbClr val="0000FF"/>
                </a:solidFill>
              </a:rPr>
              <a:t>decomposed signal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Some of them represent noise part, and some of them catch a damage change.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of feature extraction method</a:t>
            </a:r>
            <a:endParaRPr lang="ko-KR" altLang="en-US" dirty="0"/>
          </a:p>
        </p:txBody>
      </p:sp>
      <p:sp>
        <p:nvSpPr>
          <p:cNvPr id="50" name="내용 개체 틀 1"/>
          <p:cNvSpPr txBox="1">
            <a:spLocks/>
          </p:cNvSpPr>
          <p:nvPr/>
        </p:nvSpPr>
        <p:spPr bwMode="auto">
          <a:xfrm>
            <a:off x="357158" y="4433873"/>
            <a:ext cx="8429684" cy="1508105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dirty="0"/>
              <a:t>Procedure</a:t>
            </a:r>
          </a:p>
          <a:p>
            <a:pPr lvl="1" latinLnBrk="0"/>
            <a:r>
              <a:rPr kumimoji="0" lang="en-US" altLang="ko-KR" dirty="0"/>
              <a:t>Step 1: Reshape FFT results in frequency-wise</a:t>
            </a:r>
          </a:p>
          <a:p>
            <a:pPr lvl="1" latinLnBrk="0"/>
            <a:r>
              <a:rPr kumimoji="0" lang="en-US" altLang="ko-KR" dirty="0"/>
              <a:t>Step 2: Select </a:t>
            </a:r>
            <a:r>
              <a:rPr kumimoji="0" lang="en-US" altLang="ko-KR" dirty="0">
                <a:solidFill>
                  <a:srgbClr val="FF0000"/>
                </a:solidFill>
              </a:rPr>
              <a:t>specific frequencies </a:t>
            </a:r>
            <a:r>
              <a:rPr kumimoji="0" lang="en-US" altLang="ko-KR" dirty="0"/>
              <a:t>having degradation information based on </a:t>
            </a:r>
            <a:r>
              <a:rPr kumimoji="0" lang="en-US" altLang="ko-KR" dirty="0">
                <a:solidFill>
                  <a:srgbClr val="FF0000"/>
                </a:solidFill>
              </a:rPr>
              <a:t>entropy decrease</a:t>
            </a:r>
            <a:endParaRPr kumimoji="0"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1: Frequency-wise plot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98703" y="1412776"/>
            <a:ext cx="3724815" cy="1894125"/>
            <a:chOff x="398703" y="1412776"/>
            <a:chExt cx="3724815" cy="1894125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3472445" y="1650901"/>
              <a:ext cx="0" cy="16560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1954528" y="1650901"/>
              <a:ext cx="0" cy="16560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98703" y="1412776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B050"/>
                  </a:solidFill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Raw data</a:t>
              </a:r>
              <a:endParaRPr lang="ko-KR" altLang="en-US" sz="1600" dirty="0">
                <a:solidFill>
                  <a:srgbClr val="00B050"/>
                </a:solidFill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440365" y="1412776"/>
              <a:ext cx="2667000" cy="1224136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34" name="Picture 1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3" b="43439"/>
            <a:stretch/>
          </p:blipFill>
          <p:spPr bwMode="auto">
            <a:xfrm>
              <a:off x="1631100" y="1417736"/>
              <a:ext cx="2492418" cy="99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7" t="49151" r="19587" b="14676"/>
            <a:stretch/>
          </p:blipFill>
          <p:spPr bwMode="auto">
            <a:xfrm>
              <a:off x="1920608" y="2335252"/>
              <a:ext cx="285393" cy="28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7" t="49151" r="19587" b="14676"/>
            <a:stretch/>
          </p:blipFill>
          <p:spPr bwMode="auto">
            <a:xfrm>
              <a:off x="2169884" y="2335252"/>
              <a:ext cx="285393" cy="28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7" t="49151" r="19587" b="14676"/>
            <a:stretch/>
          </p:blipFill>
          <p:spPr bwMode="auto">
            <a:xfrm>
              <a:off x="2419462" y="2335252"/>
              <a:ext cx="285393" cy="28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7" t="49151" r="19587" b="14676"/>
            <a:stretch/>
          </p:blipFill>
          <p:spPr bwMode="auto">
            <a:xfrm flipH="1">
              <a:off x="3288581" y="2335252"/>
              <a:ext cx="285393" cy="28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788285" y="2296066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…</a:t>
              </a:r>
              <a:endParaRPr lang="ko-KR" altLang="en-US" sz="1200" dirty="0"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47404" y="2784852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…</a:t>
              </a:r>
              <a:endParaRPr lang="ko-KR" altLang="en-US" sz="1200" dirty="0"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5787" y="2784852"/>
              <a:ext cx="69602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1 Cycle</a:t>
              </a:r>
              <a:endParaRPr lang="ko-KR" altLang="en-US" sz="1200" dirty="0"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864" y="2784852"/>
              <a:ext cx="71365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i="1" dirty="0"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k</a:t>
              </a:r>
              <a:r>
                <a:rPr lang="en-US" altLang="ko-KR" sz="1200" dirty="0"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 Cycle</a:t>
              </a:r>
              <a:endParaRPr lang="ko-KR" altLang="en-US" sz="1200" dirty="0"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29130" y="3164400"/>
            <a:ext cx="3979393" cy="1140211"/>
            <a:chOff x="148155" y="3164400"/>
            <a:chExt cx="3979393" cy="1140211"/>
          </a:xfrm>
        </p:grpSpPr>
        <p:grpSp>
          <p:nvGrpSpPr>
            <p:cNvPr id="6" name="그룹 5"/>
            <p:cNvGrpSpPr/>
            <p:nvPr/>
          </p:nvGrpSpPr>
          <p:grpSpPr>
            <a:xfrm>
              <a:off x="1262736" y="3165726"/>
              <a:ext cx="2864812" cy="1138885"/>
              <a:chOff x="971600" y="2906904"/>
              <a:chExt cx="2864812" cy="1138885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890" y="3015268"/>
                <a:ext cx="1241453" cy="91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050" y="3020670"/>
                <a:ext cx="1226840" cy="906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236872" y="3335663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latin typeface="Arial Unicode MS" panose="020B0604020202020204" pitchFamily="50" charset="-127"/>
                    <a:ea typeface="맑은 고딕" panose="020B0503020000020004" pitchFamily="50" charset="-127"/>
                  </a:rPr>
                  <a:t>…</a:t>
                </a:r>
                <a:endParaRPr lang="ko-KR" altLang="en-US" sz="1200" dirty="0">
                  <a:latin typeface="Arial Unicode MS" panose="020B06040202020202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971600" y="2906904"/>
                <a:ext cx="2864812" cy="1138885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sp>
          <p:nvSpPr>
            <p:cNvPr id="32" name="오른쪽 화살표 31"/>
            <p:cNvSpPr/>
            <p:nvPr/>
          </p:nvSpPr>
          <p:spPr>
            <a:xfrm>
              <a:off x="223724" y="3164400"/>
              <a:ext cx="1044000" cy="684000"/>
            </a:xfrm>
            <a:prstGeom prst="rightArrow">
              <a:avLst>
                <a:gd name="adj1" fmla="val 50000"/>
                <a:gd name="adj2" fmla="val 30107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altLang="ko-KR" sz="1400" dirty="0">
                  <a:solidFill>
                    <a:srgbClr val="00B05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FFT</a:t>
              </a:r>
              <a:endParaRPr lang="ko-KR" altLang="en-US" sz="1400" dirty="0">
                <a:solidFill>
                  <a:srgbClr val="00B05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48155" y="3666440"/>
              <a:ext cx="1013419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Fast Fourier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Transform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4991931" y="4931048"/>
            <a:ext cx="3379614" cy="1074468"/>
            <a:chOff x="5160185" y="4517596"/>
            <a:chExt cx="3379614" cy="1074468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6019799" y="5302611"/>
              <a:ext cx="252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 bwMode="auto">
            <a:xfrm>
              <a:off x="6854723" y="5315065"/>
              <a:ext cx="644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Cycles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5160185" y="4722606"/>
              <a:ext cx="8659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Amplitude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 flipV="1">
              <a:off x="6019800" y="4517596"/>
              <a:ext cx="0" cy="792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67"/>
          <p:cNvGrpSpPr/>
          <p:nvPr/>
        </p:nvGrpSpPr>
        <p:grpSpPr>
          <a:xfrm>
            <a:off x="5540917" y="3342622"/>
            <a:ext cx="2848478" cy="1772215"/>
            <a:chOff x="5798092" y="3212584"/>
            <a:chExt cx="2848478" cy="177221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98092" y="4163403"/>
              <a:ext cx="2848478" cy="82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6928821" y="4248753"/>
              <a:ext cx="58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7108357" y="3943868"/>
              <a:ext cx="227948" cy="28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798092" y="3212584"/>
              <a:ext cx="2848478" cy="82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TextBox 74"/>
            <p:cNvSpPr txBox="1"/>
            <p:nvPr/>
          </p:nvSpPr>
          <p:spPr bwMode="auto">
            <a:xfrm>
              <a:off x="6928821" y="3342908"/>
              <a:ext cx="9701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2560/2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851545" y="4949611"/>
            <a:ext cx="2537850" cy="751766"/>
            <a:chOff x="5851545" y="4949611"/>
            <a:chExt cx="2537850" cy="751766"/>
          </a:xfrm>
        </p:grpSpPr>
        <p:pic>
          <p:nvPicPr>
            <p:cNvPr id="5124" name="Picture 4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5" b="54644"/>
            <a:stretch/>
          </p:blipFill>
          <p:spPr bwMode="auto">
            <a:xfrm>
              <a:off x="5851545" y="4949611"/>
              <a:ext cx="2537850" cy="75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6671646" y="5090092"/>
              <a:ext cx="58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1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77" name="직사각형 76"/>
          <p:cNvSpPr/>
          <p:nvPr/>
        </p:nvSpPr>
        <p:spPr>
          <a:xfrm>
            <a:off x="4991931" y="3164400"/>
            <a:ext cx="3519605" cy="281692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9130" y="4839789"/>
            <a:ext cx="4661970" cy="1138885"/>
            <a:chOff x="148155" y="4915989"/>
            <a:chExt cx="4661970" cy="1138885"/>
          </a:xfrm>
        </p:grpSpPr>
        <p:sp>
          <p:nvSpPr>
            <p:cNvPr id="52" name="직사각형 51"/>
            <p:cNvSpPr/>
            <p:nvPr/>
          </p:nvSpPr>
          <p:spPr>
            <a:xfrm>
              <a:off x="1268916" y="4915989"/>
              <a:ext cx="3541209" cy="1138885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There are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2560 different frequency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from 0 Hz to 25.6 kHz.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Take </a:t>
              </a:r>
              <a:r>
                <a:rPr lang="en-US" altLang="ko-KR" sz="1400" dirty="0">
                  <a:solidFill>
                    <a:srgbClr val="FF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one frequency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Frq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: 1).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That frequency has different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amplitude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value in terms of </a:t>
              </a:r>
              <a:r>
                <a:rPr lang="en-US" altLang="ko-KR" sz="1400" dirty="0">
                  <a:solidFill>
                    <a:srgbClr val="0000FF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cycle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.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148155" y="5434177"/>
              <a:ext cx="914211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Frequency-wise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80" name="오른쪽 화살표 79"/>
            <p:cNvSpPr/>
            <p:nvPr/>
          </p:nvSpPr>
          <p:spPr>
            <a:xfrm>
              <a:off x="223724" y="4915989"/>
              <a:ext cx="1044000" cy="684000"/>
            </a:xfrm>
            <a:prstGeom prst="rightArrow">
              <a:avLst>
                <a:gd name="adj1" fmla="val 50000"/>
                <a:gd name="adj2" fmla="val 30107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altLang="ko-KR" sz="1400" dirty="0">
                  <a:solidFill>
                    <a:srgbClr val="00B05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Re-plot</a:t>
              </a:r>
              <a:endParaRPr lang="ko-KR" altLang="en-US" sz="1400" dirty="0">
                <a:solidFill>
                  <a:srgbClr val="00B05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6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Entropy</a:t>
            </a:r>
            <a:r>
              <a:rPr lang="en-US" altLang="ko-KR" dirty="0"/>
              <a:t> (information theory), </a:t>
            </a:r>
            <a:r>
              <a:rPr lang="en-US" altLang="ko-KR" i="1" dirty="0"/>
              <a:t>H</a:t>
            </a:r>
            <a:endParaRPr lang="en-US" altLang="ko-KR" dirty="0"/>
          </a:p>
          <a:p>
            <a:pPr lvl="1"/>
            <a:r>
              <a:rPr lang="en-US" altLang="ko-KR" dirty="0"/>
              <a:t>Equation:</a:t>
            </a:r>
          </a:p>
          <a:p>
            <a:pPr lvl="1"/>
            <a:r>
              <a:rPr lang="en-US" altLang="ko-KR" dirty="0"/>
              <a:t>Nature</a:t>
            </a:r>
          </a:p>
          <a:p>
            <a:pPr lvl="2"/>
            <a:r>
              <a:rPr lang="en-US" altLang="ko-KR" dirty="0"/>
              <a:t>The entropy of an isolated system never decreases.</a:t>
            </a:r>
          </a:p>
          <a:p>
            <a:pPr lvl="2"/>
            <a:r>
              <a:rPr lang="en-US" altLang="ko-KR" dirty="0"/>
              <a:t>The entropy of </a:t>
            </a:r>
            <a:r>
              <a:rPr lang="en-US" altLang="ko-KR" u="sng" dirty="0"/>
              <a:t>a system (A)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decreases</a:t>
            </a:r>
            <a:r>
              <a:rPr lang="en-US" altLang="ko-KR" dirty="0"/>
              <a:t> only when it </a:t>
            </a:r>
            <a:r>
              <a:rPr lang="en-US" altLang="ko-KR" dirty="0">
                <a:solidFill>
                  <a:srgbClr val="0000FF"/>
                </a:solidFill>
              </a:rPr>
              <a:t>interacts</a:t>
            </a:r>
            <a:r>
              <a:rPr lang="en-US" altLang="ko-KR" dirty="0"/>
              <a:t> with some </a:t>
            </a:r>
            <a:r>
              <a:rPr lang="en-US" altLang="ko-KR" u="sng" dirty="0"/>
              <a:t>other system (B)</a:t>
            </a:r>
            <a:r>
              <a:rPr lang="en-US" altLang="ko-KR" dirty="0"/>
              <a:t> whose entropy increases in the process.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2: Select specific frequencies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57158" y="3827399"/>
            <a:ext cx="8590804" cy="2290736"/>
            <a:chOff x="357158" y="3827399"/>
            <a:chExt cx="8590804" cy="2290736"/>
          </a:xfrm>
        </p:grpSpPr>
        <p:pic>
          <p:nvPicPr>
            <p:cNvPr id="36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3" b="53623"/>
            <a:stretch/>
          </p:blipFill>
          <p:spPr bwMode="auto">
            <a:xfrm>
              <a:off x="4675244" y="3827399"/>
              <a:ext cx="2136359" cy="686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3" b="53624"/>
            <a:stretch/>
          </p:blipFill>
          <p:spPr bwMode="auto">
            <a:xfrm>
              <a:off x="6811603" y="3827400"/>
              <a:ext cx="2136359" cy="68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0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244" y="4514125"/>
              <a:ext cx="2136359" cy="1604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1" name="Picture 8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603" y="4514125"/>
              <a:ext cx="2136359" cy="1604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내용 개체 틀 1"/>
            <p:cNvSpPr txBox="1">
              <a:spLocks/>
            </p:cNvSpPr>
            <p:nvPr/>
          </p:nvSpPr>
          <p:spPr bwMode="auto">
            <a:xfrm>
              <a:off x="357158" y="3861690"/>
              <a:ext cx="4077682" cy="1988237"/>
            </a:xfrm>
            <a:prstGeom prst="rect">
              <a:avLst/>
            </a:prstGeom>
            <a:noFill/>
            <a:ln w="254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 baseline="0">
                  <a:solidFill>
                    <a:schemeClr val="tx1"/>
                  </a:solidFill>
                  <a:latin typeface="Arial Unicode MS" pitchFamily="50" charset="-127"/>
                  <a:ea typeface="맑은 고딕" pitchFamily="50" charset="-127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 baseline="0">
                  <a:solidFill>
                    <a:schemeClr val="tx1"/>
                  </a:solidFill>
                  <a:latin typeface="Arial Unicode MS" pitchFamily="50" charset="-127"/>
                  <a:ea typeface="맑은 고딕" pitchFamily="50" charset="-127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»"/>
                <a:defRPr sz="1800" kern="1200" baseline="0">
                  <a:solidFill>
                    <a:schemeClr val="tx1"/>
                  </a:solidFill>
                  <a:latin typeface="Arial Unicode MS" pitchFamily="50" charset="-127"/>
                  <a:ea typeface="맑은 고딕" pitchFamily="50" charset="-127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▪"/>
                <a:defRPr sz="1600" kern="1200" baseline="0">
                  <a:solidFill>
                    <a:schemeClr val="tx1"/>
                  </a:solidFill>
                  <a:latin typeface="Arial Unicode MS" pitchFamily="50" charset="-127"/>
                  <a:ea typeface="맑은 고딕" pitchFamily="50" charset="-127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▫"/>
                <a:defRPr sz="1400" kern="1200" baseline="0">
                  <a:solidFill>
                    <a:schemeClr val="tx1"/>
                  </a:solidFill>
                  <a:latin typeface="Arial Unicode MS" pitchFamily="50" charset="-127"/>
                  <a:ea typeface="맑은 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latinLnBrk="0"/>
              <a:r>
                <a:rPr kumimoji="0" lang="en-US" altLang="ko-KR" sz="1600" dirty="0"/>
                <a:t>System A</a:t>
              </a:r>
            </a:p>
            <a:p>
              <a:pPr lvl="2" latinLnBrk="0"/>
              <a:r>
                <a:rPr kumimoji="0" lang="en-US" altLang="ko-KR" sz="1400" dirty="0"/>
                <a:t>Bearing test system</a:t>
              </a:r>
            </a:p>
            <a:p>
              <a:pPr lvl="1" latinLnBrk="0"/>
              <a:r>
                <a:rPr kumimoji="0" lang="en-US" altLang="ko-KR" sz="1600" dirty="0"/>
                <a:t>System B</a:t>
              </a:r>
            </a:p>
            <a:p>
              <a:pPr lvl="2" latinLnBrk="0"/>
              <a:r>
                <a:rPr kumimoji="0" lang="en-US" altLang="ko-KR" sz="1400" dirty="0"/>
                <a:t>Microscopic damage in bearing</a:t>
              </a:r>
            </a:p>
            <a:p>
              <a:pPr lvl="1" latinLnBrk="0"/>
              <a:r>
                <a:rPr kumimoji="0" lang="en-US" altLang="ko-KR" sz="1600" dirty="0">
                  <a:solidFill>
                    <a:srgbClr val="0000FF"/>
                  </a:solidFill>
                </a:rPr>
                <a:t>Without B</a:t>
              </a:r>
              <a:r>
                <a:rPr kumimoji="0" lang="en-US" altLang="ko-KR" sz="1600" dirty="0"/>
                <a:t>, entropy of A does </a:t>
              </a:r>
              <a:r>
                <a:rPr kumimoji="0" lang="en-US" altLang="ko-KR" sz="1600" dirty="0">
                  <a:solidFill>
                    <a:srgbClr val="0000FF"/>
                  </a:solidFill>
                </a:rPr>
                <a:t>not decrease</a:t>
              </a:r>
              <a:r>
                <a:rPr kumimoji="0" lang="en-US" altLang="ko-KR" sz="1600" dirty="0"/>
                <a:t>.</a:t>
              </a:r>
            </a:p>
            <a:p>
              <a:pPr lvl="1" latinLnBrk="0"/>
              <a:r>
                <a:rPr kumimoji="0" lang="en-US" altLang="ko-KR" sz="1600" dirty="0">
                  <a:solidFill>
                    <a:srgbClr val="0000FF"/>
                  </a:solidFill>
                </a:rPr>
                <a:t>After B</a:t>
              </a:r>
              <a:r>
                <a:rPr kumimoji="0" lang="en-US" altLang="ko-KR" sz="1600" dirty="0"/>
                <a:t>, entropy of A </a:t>
              </a:r>
              <a:r>
                <a:rPr kumimoji="0" lang="en-US" altLang="ko-KR" sz="1600" dirty="0">
                  <a:solidFill>
                    <a:srgbClr val="0000FF"/>
                  </a:solidFill>
                </a:rPr>
                <a:t>decreases</a:t>
              </a:r>
              <a:r>
                <a:rPr kumimoji="0" lang="en-US" altLang="ko-KR" sz="1600" dirty="0"/>
                <a:t>.</a:t>
              </a:r>
              <a:endParaRPr kumimoji="0" lang="ko-KR" altLang="en-US" sz="1600" dirty="0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5869152" y="3954780"/>
            <a:ext cx="684000" cy="188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437140" y="3954780"/>
            <a:ext cx="252000" cy="188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653DE2-0164-4CAB-A380-08D86E04890E}"/>
                  </a:ext>
                </a:extLst>
              </p:cNvPr>
              <p:cNvSpPr txBox="1"/>
              <p:nvPr/>
            </p:nvSpPr>
            <p:spPr>
              <a:xfrm>
                <a:off x="1860056" y="972363"/>
                <a:ext cx="2829364" cy="76450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45720" rIns="91440" bIns="4572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653DE2-0164-4CAB-A380-08D86E0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56" y="972363"/>
                <a:ext cx="2829364" cy="764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5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/>
              <a:t>Some </a:t>
            </a:r>
            <a:r>
              <a:rPr lang="en-US" altLang="ko-KR" sz="2000" dirty="0">
                <a:solidFill>
                  <a:srgbClr val="FF0000"/>
                </a:solidFill>
              </a:rPr>
              <a:t>frequencies</a:t>
            </a:r>
            <a:r>
              <a:rPr lang="en-US" altLang="ko-KR" sz="2000" dirty="0"/>
              <a:t> show much more </a:t>
            </a:r>
            <a:r>
              <a:rPr lang="en-US" altLang="ko-KR" sz="2000" dirty="0">
                <a:solidFill>
                  <a:srgbClr val="FF0000"/>
                </a:solidFill>
              </a:rPr>
              <a:t>clear entropy decrease </a:t>
            </a:r>
            <a:r>
              <a:rPr lang="en-US" altLang="ko-KR" sz="2000" dirty="0"/>
              <a:t>than raw data.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2: Select specific frequencies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503943" y="1719998"/>
            <a:ext cx="2256187" cy="1930616"/>
            <a:chOff x="331570" y="3680904"/>
            <a:chExt cx="2848478" cy="2364234"/>
          </a:xfrm>
        </p:grpSpPr>
        <p:pic>
          <p:nvPicPr>
            <p:cNvPr id="6" name="Picture 4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5" b="54644"/>
            <a:stretch/>
          </p:blipFill>
          <p:spPr bwMode="auto">
            <a:xfrm>
              <a:off x="642198" y="5293372"/>
              <a:ext cx="2537850" cy="75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473132" y="5421779"/>
              <a:ext cx="587020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1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31570" y="4680086"/>
              <a:ext cx="2848478" cy="82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473132" y="4765437"/>
              <a:ext cx="587019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641835" y="4408273"/>
              <a:ext cx="287789" cy="34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1570" y="3680904"/>
              <a:ext cx="2848478" cy="82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1473132" y="3811229"/>
              <a:ext cx="9701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2560/2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13514" y="2949148"/>
            <a:ext cx="2947614" cy="1045453"/>
            <a:chOff x="5160185" y="4546611"/>
            <a:chExt cx="2947614" cy="1045453"/>
          </a:xfrm>
        </p:grpSpPr>
        <p:cxnSp>
          <p:nvCxnSpPr>
            <p:cNvPr id="19" name="직선 화살표 연결선 18"/>
            <p:cNvCxnSpPr/>
            <p:nvPr/>
          </p:nvCxnSpPr>
          <p:spPr>
            <a:xfrm>
              <a:off x="6019799" y="5302611"/>
              <a:ext cx="2088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 bwMode="auto">
            <a:xfrm>
              <a:off x="6854723" y="5315065"/>
              <a:ext cx="644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Cycles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160185" y="4722606"/>
              <a:ext cx="8659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Amplitude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 flipV="1">
              <a:off x="6019800" y="4546611"/>
              <a:ext cx="0" cy="756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3874767" y="2949148"/>
            <a:ext cx="2947614" cy="1045453"/>
            <a:chOff x="5160185" y="4546611"/>
            <a:chExt cx="2947614" cy="1045453"/>
          </a:xfrm>
        </p:grpSpPr>
        <p:cxnSp>
          <p:nvCxnSpPr>
            <p:cNvPr id="30" name="직선 화살표 연결선 29"/>
            <p:cNvCxnSpPr/>
            <p:nvPr/>
          </p:nvCxnSpPr>
          <p:spPr>
            <a:xfrm>
              <a:off x="6019799" y="5302611"/>
              <a:ext cx="2088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 bwMode="auto">
            <a:xfrm>
              <a:off x="6854723" y="5315065"/>
              <a:ext cx="644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Cycles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5160185" y="4722606"/>
              <a:ext cx="7136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Entropy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33" name="직선 화살표 연결선 32"/>
            <p:cNvCxnSpPr/>
            <p:nvPr/>
          </p:nvCxnSpPr>
          <p:spPr>
            <a:xfrm flipV="1">
              <a:off x="6019800" y="4546611"/>
              <a:ext cx="0" cy="756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/>
        </p:nvGrpSpPr>
        <p:grpSpPr>
          <a:xfrm>
            <a:off x="4539981" y="1659471"/>
            <a:ext cx="2282400" cy="2179294"/>
            <a:chOff x="3860982" y="3821645"/>
            <a:chExt cx="2282400" cy="2179294"/>
          </a:xfrm>
        </p:grpSpPr>
        <p:pic>
          <p:nvPicPr>
            <p:cNvPr id="6156" name="Picture 12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06"/>
            <a:stretch/>
          </p:blipFill>
          <p:spPr bwMode="auto">
            <a:xfrm>
              <a:off x="3860982" y="3821645"/>
              <a:ext cx="2282400" cy="71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2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7" b="34117"/>
            <a:stretch/>
          </p:blipFill>
          <p:spPr bwMode="auto">
            <a:xfrm>
              <a:off x="3860982" y="4633511"/>
              <a:ext cx="2282400" cy="72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2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98"/>
            <a:stretch/>
          </p:blipFill>
          <p:spPr bwMode="auto">
            <a:xfrm>
              <a:off x="3860982" y="5278174"/>
              <a:ext cx="2282400" cy="722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 bwMode="auto">
            <a:xfrm>
              <a:off x="4777166" y="5333575"/>
              <a:ext cx="464959" cy="22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1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777166" y="4767794"/>
              <a:ext cx="464959" cy="22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4910790" y="4476136"/>
              <a:ext cx="227948" cy="28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</a:p>
            <a:p>
              <a:pPr>
                <a:lnSpc>
                  <a:spcPct val="30000"/>
                </a:lnSpc>
              </a:pP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777166" y="3958777"/>
              <a:ext cx="768414" cy="22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err="1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Frq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: 2560/2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4" name="내용 개체 틀 1"/>
          <p:cNvSpPr txBox="1">
            <a:spLocks/>
          </p:cNvSpPr>
          <p:nvPr/>
        </p:nvSpPr>
        <p:spPr bwMode="auto">
          <a:xfrm>
            <a:off x="357158" y="4265337"/>
            <a:ext cx="8429684" cy="40011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000" dirty="0"/>
              <a:t>Those specific frequencies are selected.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4489809" y="4897669"/>
            <a:ext cx="1260000" cy="864000"/>
          </a:xfrm>
          <a:prstGeom prst="rightArrow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Taking a median</a:t>
            </a:r>
            <a:endParaRPr lang="ko-KR" altLang="en-US" sz="14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897747" y="4334909"/>
            <a:ext cx="2396105" cy="1876363"/>
            <a:chOff x="6005249" y="4334909"/>
            <a:chExt cx="2396105" cy="1876363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8" b="10274"/>
            <a:stretch/>
          </p:blipFill>
          <p:spPr bwMode="auto">
            <a:xfrm>
              <a:off x="6408971" y="4406201"/>
              <a:ext cx="1918504" cy="1470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" name="그룹 42"/>
            <p:cNvGrpSpPr/>
            <p:nvPr/>
          </p:nvGrpSpPr>
          <p:grpSpPr>
            <a:xfrm>
              <a:off x="6005249" y="4334909"/>
              <a:ext cx="2396105" cy="1876363"/>
              <a:chOff x="5675694" y="3715701"/>
              <a:chExt cx="2396105" cy="1876363"/>
            </a:xfrm>
          </p:grpSpPr>
          <p:cxnSp>
            <p:nvCxnSpPr>
              <p:cNvPr id="48" name="직선 화살표 연결선 47"/>
              <p:cNvCxnSpPr/>
              <p:nvPr/>
            </p:nvCxnSpPr>
            <p:spPr>
              <a:xfrm>
                <a:off x="6019799" y="5302611"/>
                <a:ext cx="20520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 bwMode="auto">
              <a:xfrm>
                <a:off x="6671843" y="5315065"/>
                <a:ext cx="6447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Cycles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 rot="16200000">
                <a:off x="5457365" y="4459716"/>
                <a:ext cx="7136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Entropy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53" name="직선 화살표 연결선 52"/>
              <p:cNvCxnSpPr/>
              <p:nvPr/>
            </p:nvCxnSpPr>
            <p:spPr>
              <a:xfrm flipV="1">
                <a:off x="6019800" y="3715701"/>
                <a:ext cx="0" cy="158691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그룹 24"/>
          <p:cNvGrpSpPr/>
          <p:nvPr/>
        </p:nvGrpSpPr>
        <p:grpSpPr>
          <a:xfrm>
            <a:off x="780425" y="4592855"/>
            <a:ext cx="3655936" cy="1473628"/>
            <a:chOff x="780425" y="4592855"/>
            <a:chExt cx="3655936" cy="1473628"/>
          </a:xfrm>
        </p:grpSpPr>
        <p:grpSp>
          <p:nvGrpSpPr>
            <p:cNvPr id="14" name="그룹 13"/>
            <p:cNvGrpSpPr/>
            <p:nvPr/>
          </p:nvGrpSpPr>
          <p:grpSpPr>
            <a:xfrm>
              <a:off x="780425" y="4592855"/>
              <a:ext cx="2282400" cy="1473628"/>
              <a:chOff x="687853" y="4672865"/>
              <a:chExt cx="2282400" cy="1473628"/>
            </a:xfrm>
          </p:grpSpPr>
          <p:pic>
            <p:nvPicPr>
              <p:cNvPr id="35" name="Picture 12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206"/>
              <a:stretch/>
            </p:blipFill>
            <p:spPr bwMode="auto">
              <a:xfrm>
                <a:off x="687853" y="5514091"/>
                <a:ext cx="2282400" cy="6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2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206"/>
              <a:stretch/>
            </p:blipFill>
            <p:spPr bwMode="auto">
              <a:xfrm>
                <a:off x="687853" y="5130136"/>
                <a:ext cx="2282400" cy="6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12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206"/>
              <a:stretch/>
            </p:blipFill>
            <p:spPr bwMode="auto">
              <a:xfrm>
                <a:off x="687853" y="4927409"/>
                <a:ext cx="2282400" cy="6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206"/>
              <a:stretch/>
            </p:blipFill>
            <p:spPr bwMode="auto">
              <a:xfrm>
                <a:off x="687853" y="4672865"/>
                <a:ext cx="2282400" cy="6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 bwMode="auto">
            <a:xfrm>
              <a:off x="3177683" y="5175781"/>
              <a:ext cx="12586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i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n</a:t>
              </a:r>
              <a:r>
                <a:rPr lang="en-US" altLang="ko-KR" sz="14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frequencies</a:t>
              </a:r>
              <a:endPara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" name="오른쪽 중괄호 4"/>
            <p:cNvSpPr/>
            <p:nvPr/>
          </p:nvSpPr>
          <p:spPr>
            <a:xfrm>
              <a:off x="2950067" y="4832828"/>
              <a:ext cx="225515" cy="993683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5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of all test sets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 bwMode="auto">
          <a:xfrm>
            <a:off x="1296435" y="1470991"/>
            <a:ext cx="3204538" cy="22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5" t="9626" r="10299" b="39796"/>
          <a:stretch/>
        </p:blipFill>
        <p:spPr bwMode="auto">
          <a:xfrm>
            <a:off x="6011423" y="4269074"/>
            <a:ext cx="895350" cy="15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 bwMode="auto">
          <a:xfrm>
            <a:off x="5597972" y="1470991"/>
            <a:ext cx="3204538" cy="22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 bwMode="auto">
          <a:xfrm>
            <a:off x="1296435" y="3886200"/>
            <a:ext cx="3204538" cy="226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330506" y="1470991"/>
            <a:ext cx="113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Condition 1 ]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30506" y="3886200"/>
            <a:ext cx="113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Condition 3 ]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629307" y="1470991"/>
            <a:ext cx="113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Condition 2 ]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00182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Entropy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Cycles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Estimate beta 1 and beta 2 based on entropy data given up to current time.</a:t>
                </a:r>
                <a:endParaRPr lang="ko-KR" altLang="en-US" dirty="0"/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selection and threshold 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715584" y="4319643"/>
            <a:ext cx="2430691" cy="1877000"/>
            <a:chOff x="736609" y="4408336"/>
            <a:chExt cx="2430691" cy="18770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8" b="10274"/>
            <a:stretch/>
          </p:blipFill>
          <p:spPr bwMode="auto">
            <a:xfrm>
              <a:off x="979156" y="4408336"/>
              <a:ext cx="2188144" cy="167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651281" y="6008337"/>
              <a:ext cx="644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Cycles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 rot="16200000">
              <a:off x="518280" y="5143935"/>
              <a:ext cx="7136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Entropy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5" name="내용 개체 틀 1"/>
          <p:cNvSpPr txBox="1">
            <a:spLocks/>
          </p:cNvSpPr>
          <p:nvPr/>
        </p:nvSpPr>
        <p:spPr bwMode="auto">
          <a:xfrm>
            <a:off x="357158" y="2626263"/>
            <a:ext cx="4511312" cy="830997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dirty="0">
                <a:solidFill>
                  <a:srgbClr val="FF0000"/>
                </a:solidFill>
              </a:rPr>
              <a:t>Threshold</a:t>
            </a:r>
          </a:p>
          <a:p>
            <a:pPr lvl="1" latinLnBrk="0"/>
            <a:r>
              <a:rPr kumimoji="0" lang="en-US" altLang="ko-KR" dirty="0"/>
              <a:t>Degradation rate:</a:t>
            </a:r>
            <a:endParaRPr kumimoji="0"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1329586" y="4516589"/>
            <a:ext cx="2528896" cy="1181627"/>
            <a:chOff x="350611" y="4605282"/>
            <a:chExt cx="2528896" cy="1181627"/>
          </a:xfrm>
        </p:grpSpPr>
        <p:cxnSp>
          <p:nvCxnSpPr>
            <p:cNvPr id="19" name="직선 연결선 18"/>
            <p:cNvCxnSpPr/>
            <p:nvPr/>
          </p:nvCxnSpPr>
          <p:spPr>
            <a:xfrm flipH="1">
              <a:off x="431507" y="4605282"/>
              <a:ext cx="85520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0611" y="4605282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Max.</a:t>
              </a:r>
              <a:endParaRPr lang="ko-KR" altLang="en-US" sz="1400" dirty="0">
                <a:solidFill>
                  <a:srgbClr val="00B050"/>
                </a:solidFill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611" y="54791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  <a:latin typeface="Arial Unicode MS" panose="020B0604020202020204" pitchFamily="50" charset="-127"/>
                  <a:ea typeface="맑은 고딕" panose="020B0503020000020004" pitchFamily="50" charset="-127"/>
                </a:rPr>
                <a:t>Min.</a:t>
              </a:r>
              <a:endParaRPr lang="ko-KR" altLang="en-US" sz="1400" dirty="0">
                <a:solidFill>
                  <a:srgbClr val="00B050"/>
                </a:solidFill>
                <a:latin typeface="Arial Unicode MS" panose="020B06040202020202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>
              <a:off x="431507" y="5786909"/>
              <a:ext cx="24480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내용 개체 틀 1"/>
          <p:cNvSpPr txBox="1">
            <a:spLocks/>
          </p:cNvSpPr>
          <p:nvPr/>
        </p:nvSpPr>
        <p:spPr bwMode="auto">
          <a:xfrm>
            <a:off x="3911097" y="2626263"/>
            <a:ext cx="5024673" cy="1163395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endParaRPr kumimoji="0" lang="en-US" altLang="ko-KR" dirty="0"/>
          </a:p>
          <a:p>
            <a:pPr lvl="1" latinLnBrk="0"/>
            <a:r>
              <a:rPr kumimoji="0" lang="en-US" altLang="ko-KR" dirty="0"/>
              <a:t>There are </a:t>
            </a:r>
            <a:r>
              <a:rPr kumimoji="0" lang="en-US" altLang="ko-KR" dirty="0">
                <a:solidFill>
                  <a:srgbClr val="0000FF"/>
                </a:solidFill>
              </a:rPr>
              <a:t>two groups </a:t>
            </a:r>
            <a:r>
              <a:rPr kumimoji="0" lang="en-US" altLang="ko-KR" dirty="0"/>
              <a:t>for threshold.</a:t>
            </a:r>
          </a:p>
          <a:p>
            <a:pPr lvl="2" latinLnBrk="0"/>
            <a:r>
              <a:rPr kumimoji="0" lang="en-US" altLang="ko-KR" dirty="0"/>
              <a:t>Faded by 20% and 45%</a:t>
            </a:r>
            <a:endParaRPr kumimoji="0"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5276230" y="3780425"/>
            <a:ext cx="3143718" cy="2406015"/>
            <a:chOff x="5276230" y="3780425"/>
            <a:chExt cx="3143718" cy="240601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230" y="3780425"/>
              <a:ext cx="1896447" cy="2406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7007382" y="5457979"/>
              <a:ext cx="14125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[ Degradation rate</a:t>
              </a:r>
            </a:p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of all sets ]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BAC9B-9A06-48B0-8B86-03994746A581}"/>
                  </a:ext>
                </a:extLst>
              </p:cNvPr>
              <p:cNvSpPr txBox="1"/>
              <p:nvPr/>
            </p:nvSpPr>
            <p:spPr>
              <a:xfrm>
                <a:off x="1838086" y="3545174"/>
                <a:ext cx="1753685" cy="564257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entropy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entropy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BAC9B-9A06-48B0-8B86-03994746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86" y="3545174"/>
                <a:ext cx="1753685" cy="5642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8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/>
              <a:t>Threshold: 20%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Prediction results of degradation</a:t>
            </a:r>
            <a:endParaRPr lang="ko-KR" altLang="en-US" dirty="0"/>
          </a:p>
        </p:txBody>
      </p:sp>
      <p:sp>
        <p:nvSpPr>
          <p:cNvPr id="23" name="내용 개체 틀 1"/>
          <p:cNvSpPr txBox="1">
            <a:spLocks/>
          </p:cNvSpPr>
          <p:nvPr/>
        </p:nvSpPr>
        <p:spPr bwMode="auto">
          <a:xfrm>
            <a:off x="357158" y="3826431"/>
            <a:ext cx="8429684" cy="40011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dirty="0"/>
              <a:t>Threshold: </a:t>
            </a:r>
            <a:r>
              <a:rPr kumimoji="0" lang="en-US" altLang="ko-KR" sz="2000" dirty="0"/>
              <a:t>45%</a:t>
            </a:r>
            <a:endParaRPr kumimoji="0" lang="ko-KR" altLang="en-US" sz="2000" dirty="0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11" y="4120062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0" t="13478" r="3335" b="21180"/>
          <a:stretch/>
        </p:blipFill>
        <p:spPr bwMode="auto">
          <a:xfrm>
            <a:off x="1352800" y="1896263"/>
            <a:ext cx="1316264" cy="15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15" y="4120062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11" y="1612992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15" y="1612992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6445730" y="3846315"/>
            <a:ext cx="1055097" cy="2138026"/>
            <a:chOff x="3114064" y="3846315"/>
            <a:chExt cx="1055097" cy="2138026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3458424" y="4492646"/>
              <a:ext cx="0" cy="1491695"/>
            </a:xfrm>
            <a:prstGeom prst="line">
              <a:avLst/>
            </a:prstGeom>
            <a:ln w="254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114064" y="3846315"/>
              <a:ext cx="1055097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What if</a:t>
              </a:r>
            </a:p>
            <a:p>
              <a:r>
                <a:rPr lang="en-US" altLang="ko-KR" sz="1200" b="1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current cycle</a:t>
              </a:r>
            </a:p>
            <a:p>
              <a:r>
                <a:rPr lang="en-US" altLang="ko-KR" sz="1200" b="1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is here?</a:t>
              </a:r>
              <a:endParaRPr lang="ko-KR" altLang="en-US" sz="1200" b="1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61304" y="3871695"/>
            <a:ext cx="5372471" cy="2341782"/>
            <a:chOff x="261304" y="3871695"/>
            <a:chExt cx="5372471" cy="2341782"/>
          </a:xfrm>
        </p:grpSpPr>
        <p:grpSp>
          <p:nvGrpSpPr>
            <p:cNvPr id="25" name="그룹 24"/>
            <p:cNvGrpSpPr/>
            <p:nvPr/>
          </p:nvGrpSpPr>
          <p:grpSpPr>
            <a:xfrm>
              <a:off x="261304" y="4331243"/>
              <a:ext cx="5370846" cy="1882234"/>
              <a:chOff x="329583" y="3111620"/>
              <a:chExt cx="5370846" cy="1882234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606582" y="3111620"/>
                <a:ext cx="5093847" cy="159618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946418" y="3111620"/>
                <a:ext cx="11320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[ Condition 1 ]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4244259" y="3111620"/>
                <a:ext cx="11320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[ Condition 3 ]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569795" y="3111620"/>
                <a:ext cx="11320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[ Condition 2 ]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7" b="7087"/>
              <a:stretch/>
            </p:blipFill>
            <p:spPr bwMode="auto">
              <a:xfrm>
                <a:off x="733331" y="3384377"/>
                <a:ext cx="1669257" cy="1241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4" b="7087"/>
              <a:stretch/>
            </p:blipFill>
            <p:spPr bwMode="auto">
              <a:xfrm>
                <a:off x="2402588" y="3384378"/>
                <a:ext cx="1623377" cy="124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5" b="7087"/>
              <a:stretch/>
            </p:blipFill>
            <p:spPr bwMode="auto">
              <a:xfrm>
                <a:off x="4025965" y="3384377"/>
                <a:ext cx="1674464" cy="1241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 bwMode="auto">
              <a:xfrm>
                <a:off x="2889593" y="4716855"/>
                <a:ext cx="4924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EOL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 rot="16200000">
                <a:off x="-77099" y="3866849"/>
                <a:ext cx="10903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Max. Entropy</a:t>
                </a:r>
                <a:endParaRPr lang="ko-KR" altLang="en-US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 bwMode="auto">
            <a:xfrm>
              <a:off x="2839420" y="3871695"/>
              <a:ext cx="2794355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Max. Entropy is </a:t>
              </a:r>
              <a:r>
                <a:rPr lang="en-US" altLang="ko-KR" sz="1200" b="1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proportional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to EOL.</a:t>
              </a:r>
            </a:p>
            <a:p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But, several </a:t>
              </a:r>
              <a:r>
                <a:rPr lang="en-US" altLang="ko-KR" sz="1200" b="1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training data </a:t>
              </a:r>
              <a:r>
                <a:rPr lang="en-US" altLang="ko-KR" sz="12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are required.</a:t>
              </a:r>
              <a:endParaRPr lang="ko-KR" altLang="en-US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0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Prediction results RUL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57615619"/>
              </p:ext>
            </p:extLst>
          </p:nvPr>
        </p:nvGraphicFramePr>
        <p:xfrm>
          <a:off x="0" y="2574925"/>
          <a:ext cx="8213907" cy="3308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9985"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Current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cycle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652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1801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1138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2301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2301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1501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RUL_True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573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161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146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757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</a:t>
                      </a:r>
                      <a:r>
                        <a:rPr lang="en-US" altLang="ko-KR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_Prediction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475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460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133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976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442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Error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87.65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-117.97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19.64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-0.38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17.34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-568.54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41.61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Current</a:t>
                      </a:r>
                    </a:p>
                    <a:p>
                      <a:pPr algn="l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Cycle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682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597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611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571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171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</a:t>
                      </a:r>
                      <a:r>
                        <a:rPr lang="en-US" altLang="ko-KR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_True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228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753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139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</a:t>
                      </a:r>
                      <a:r>
                        <a:rPr lang="en-US" altLang="ko-KR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_Prediction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627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Error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57.17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45.20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16.75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84.75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34.91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29.94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24.83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9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Current</a:t>
                      </a:r>
                    </a:p>
                    <a:p>
                      <a:pPr algn="l" fontAlgn="ctr"/>
                      <a:r>
                        <a:rPr lang="en-US" altLang="ko-KR" sz="12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cycle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385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1227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351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</a:t>
                      </a:r>
                      <a:r>
                        <a:rPr lang="en-US" altLang="ko-KR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_True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RUL_Prediction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388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985">
                <a:tc>
                  <a:txBody>
                    <a:bodyPr/>
                    <a:lstStyle/>
                    <a:p>
                      <a:pPr algn="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Error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34.87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5.11</a:t>
                      </a:r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94.20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27302" y="4990833"/>
            <a:ext cx="3240000" cy="89255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Score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based on the competition criterion: </a:t>
            </a:r>
            <a:r>
              <a:rPr lang="en-US" altLang="ko-KR" sz="1400" dirty="0">
                <a:solidFill>
                  <a:srgbClr val="00B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0.3605</a:t>
            </a:r>
          </a:p>
          <a:p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(When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all</a:t>
            </a: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prediction results of RUL is the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exactly same </a:t>
            </a: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as true ones, the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score=1</a:t>
            </a: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.)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내용 개체 틀 1"/>
          <p:cNvSpPr txBox="1">
            <a:spLocks/>
          </p:cNvSpPr>
          <p:nvPr/>
        </p:nvSpPr>
        <p:spPr bwMode="auto">
          <a:xfrm>
            <a:off x="357158" y="1319198"/>
            <a:ext cx="8429684" cy="991041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000" dirty="0"/>
              <a:t>Current cycle</a:t>
            </a:r>
          </a:p>
          <a:p>
            <a:pPr lvl="1" latinLnBrk="0"/>
            <a:r>
              <a:rPr kumimoji="0" lang="en-US" altLang="ko-KR" sz="1600" dirty="0"/>
              <a:t>For set 1 and 2: 75% of lifespan</a:t>
            </a:r>
          </a:p>
          <a:p>
            <a:pPr lvl="1" latinLnBrk="0"/>
            <a:r>
              <a:rPr kumimoji="0" lang="en-US" altLang="ko-KR" sz="1600" dirty="0"/>
              <a:t>For set 3~set 7: given in challenge problem (IEEE PHM 2012)</a:t>
            </a:r>
            <a:endParaRPr kumimoji="0"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64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/>
              <a:t>True </a:t>
            </a:r>
            <a:r>
              <a:rPr lang="en-US" altLang="ko-KR" sz="2000" dirty="0">
                <a:solidFill>
                  <a:srgbClr val="0000FF"/>
                </a:solidFill>
              </a:rPr>
              <a:t>EOL is unknown </a:t>
            </a:r>
            <a:r>
              <a:rPr lang="en-US" altLang="ko-KR" sz="2000" dirty="0"/>
              <a:t>in real problems because it should be repaired before failure.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True EOL is unknown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b="10132"/>
          <a:stretch/>
        </p:blipFill>
        <p:spPr bwMode="auto">
          <a:xfrm>
            <a:off x="6028327" y="1742775"/>
            <a:ext cx="2495995" cy="18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311958" y="3642705"/>
            <a:ext cx="1928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 FEMTO Bearing failure ]</a:t>
            </a:r>
            <a:endParaRPr lang="ko-KR" altLang="en-US" sz="1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0" name="내용 개체 틀 6"/>
          <p:cNvGraphicFramePr>
            <a:graphicFrameLocks/>
          </p:cNvGraphicFramePr>
          <p:nvPr/>
        </p:nvGraphicFramePr>
        <p:xfrm>
          <a:off x="1841383" y="5250587"/>
          <a:ext cx="4503101" cy="888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unit (%)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Set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50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15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64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63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29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52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Cond#3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6006" marR="6006" marT="600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5" y="2692740"/>
            <a:ext cx="2492418" cy="187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직선 화살표 연결선 19"/>
          <p:cNvCxnSpPr/>
          <p:nvPr/>
        </p:nvCxnSpPr>
        <p:spPr>
          <a:xfrm>
            <a:off x="3226611" y="3590067"/>
            <a:ext cx="118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2547611" y="4196461"/>
            <a:ext cx="18360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내용 개체 틀 1"/>
          <p:cNvSpPr txBox="1">
            <a:spLocks/>
          </p:cNvSpPr>
          <p:nvPr/>
        </p:nvSpPr>
        <p:spPr bwMode="auto">
          <a:xfrm>
            <a:off x="357158" y="2292627"/>
            <a:ext cx="8429684" cy="40011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000" dirty="0">
                <a:solidFill>
                  <a:srgbClr val="FF0000"/>
                </a:solidFill>
              </a:rPr>
              <a:t>Wasted life </a:t>
            </a:r>
            <a:r>
              <a:rPr kumimoji="0" lang="en-US" altLang="ko-KR" sz="2000" dirty="0"/>
              <a:t>by fixing a threshold to 20%</a:t>
            </a:r>
          </a:p>
        </p:txBody>
      </p:sp>
      <p:sp>
        <p:nvSpPr>
          <p:cNvPr id="19" name="내용 개체 틀 1"/>
          <p:cNvSpPr txBox="1">
            <a:spLocks/>
          </p:cNvSpPr>
          <p:nvPr/>
        </p:nvSpPr>
        <p:spPr bwMode="auto">
          <a:xfrm>
            <a:off x="357158" y="4814444"/>
            <a:ext cx="8429684" cy="33855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defRPr sz="18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400" kern="1200" baseline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latinLnBrk="0"/>
            <a:r>
              <a:rPr kumimoji="0" lang="en-US" altLang="ko-KR" sz="1600" dirty="0"/>
              <a:t>Ratio of </a:t>
            </a:r>
            <a:r>
              <a:rPr kumimoji="0" lang="en-US" altLang="ko-KR" sz="1600" dirty="0">
                <a:solidFill>
                  <a:srgbClr val="FF0000"/>
                </a:solidFill>
              </a:rPr>
              <a:t>wasted life </a:t>
            </a:r>
            <a:r>
              <a:rPr kumimoji="0" lang="en-US" altLang="ko-KR" sz="1600" dirty="0"/>
              <a:t>and </a:t>
            </a:r>
            <a:r>
              <a:rPr kumimoji="0" lang="en-US" altLang="ko-KR" sz="1600" dirty="0">
                <a:solidFill>
                  <a:srgbClr val="0000FF"/>
                </a:solidFill>
              </a:rPr>
              <a:t>true EOL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538625" y="5399944"/>
            <a:ext cx="19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Half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of bearings represent </a:t>
            </a:r>
            <a:r>
              <a:rPr lang="en-US" altLang="ko-KR" sz="1400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below 16%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waste rate.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3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y_template.potx" id="{F7319638-2F13-4B19-9083-9A4A0FB36EFC}" vid="{2E8B6316-7725-4A6D-9B7A-3E82445E664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20136</TotalTime>
  <Words>6702</Words>
  <Application>Microsoft Office PowerPoint</Application>
  <PresentationFormat>On-screen Show (4:3)</PresentationFormat>
  <Paragraphs>1416</Paragraphs>
  <Slides>101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4" baseType="lpstr">
      <vt:lpstr>Arial Unicode MS</vt:lpstr>
      <vt:lpstr>굴림</vt:lpstr>
      <vt:lpstr>HY강M</vt:lpstr>
      <vt:lpstr>맑은 고딕</vt:lpstr>
      <vt:lpstr>Arial</vt:lpstr>
      <vt:lpstr>Calibri</vt:lpstr>
      <vt:lpstr>Cambria Math</vt:lpstr>
      <vt:lpstr>Times</vt:lpstr>
      <vt:lpstr>Times New Roman</vt:lpstr>
      <vt:lpstr>Verdana</vt:lpstr>
      <vt:lpstr>Wingdings</vt:lpstr>
      <vt:lpstr>Office 테마</vt:lpstr>
      <vt:lpstr>Equation</vt:lpstr>
      <vt:lpstr>Chapter 7 Applications of Prognostics</vt:lpstr>
      <vt:lpstr>1. Introduction</vt:lpstr>
      <vt:lpstr>Challenges in Physics-based Approaches</vt:lpstr>
      <vt:lpstr>Challenges in Data-driven Approaches</vt:lpstr>
      <vt:lpstr>Indirect CM Data</vt:lpstr>
      <vt:lpstr>2. In-situ Monitoring and Prediction of Joint Wear</vt:lpstr>
      <vt:lpstr>Prognostics of Wear Volume in a Revolute Joint </vt:lpstr>
      <vt:lpstr>Prognostics of Wear Volume in a Revolute Joint </vt:lpstr>
      <vt:lpstr>Wear Model and Wear Coefficient</vt:lpstr>
      <vt:lpstr>Wear Model and Wear Coefficient cont.</vt:lpstr>
      <vt:lpstr>In-Situ Measurement for a Slider-Crank</vt:lpstr>
      <vt:lpstr>Measurement Instrument</vt:lpstr>
      <vt:lpstr>Measurement Instrument cont.</vt:lpstr>
      <vt:lpstr>Measurement Instrument cont.</vt:lpstr>
      <vt:lpstr>Joint Force Measurement</vt:lpstr>
      <vt:lpstr>Capacitance Probe Displacement Measurement</vt:lpstr>
      <vt:lpstr>Wear Coefficients</vt:lpstr>
      <vt:lpstr>Bayesian Inference </vt:lpstr>
      <vt:lpstr>MCMC Simulation</vt:lpstr>
      <vt:lpstr>MCMC Simulation cont.</vt:lpstr>
      <vt:lpstr>Identification of Wear Coefficient</vt:lpstr>
      <vt:lpstr>Identification of Wear Coefficient cont.</vt:lpstr>
      <vt:lpstr>Identification of Wear Coefficient cont.</vt:lpstr>
      <vt:lpstr>Identification of Wear Coefficient cont.</vt:lpstr>
      <vt:lpstr>Prediction of Wear Volume</vt:lpstr>
      <vt:lpstr>Predicted Distribution of Wear Volume</vt:lpstr>
      <vt:lpstr>CI and PI of Wear Volume</vt:lpstr>
      <vt:lpstr>CI and PI of Wear Volume cont.</vt:lpstr>
      <vt:lpstr>3. Correlated Damage Parameters under Noise and Bias</vt:lpstr>
      <vt:lpstr>Motivation</vt:lpstr>
      <vt:lpstr>Introduction</vt:lpstr>
      <vt:lpstr>Damage growth and measurement uncertainty models</vt:lpstr>
      <vt:lpstr>Damage growth and measurement uncertainty models</vt:lpstr>
      <vt:lpstr>Damage growth parameters estimation</vt:lpstr>
      <vt:lpstr>Damage growth parameters estimation</vt:lpstr>
      <vt:lpstr>Damage growth parameters estimation</vt:lpstr>
      <vt:lpstr>Damage growth parameters estimation</vt:lpstr>
      <vt:lpstr>Damage growth parameters estimation</vt:lpstr>
      <vt:lpstr>Damage propagation and RUL prediction</vt:lpstr>
      <vt:lpstr>Damage propagation and RUL prediction</vt:lpstr>
      <vt:lpstr>Conclusions</vt:lpstr>
      <vt:lpstr>Identification of Model Parameters</vt:lpstr>
      <vt:lpstr>Statistical distribution of crack propagation and RUL</vt:lpstr>
      <vt:lpstr>Correlation between two Paris model parameters</vt:lpstr>
      <vt:lpstr>Correlation between Model Parameters</vt:lpstr>
      <vt:lpstr>Evolving correlation relationship with respect to cycles</vt:lpstr>
      <vt:lpstr>Correlation between load condition &amp; model parameters</vt:lpstr>
      <vt:lpstr>Correlation between initial crack size and bias in data</vt:lpstr>
      <vt:lpstr>Identifying model parameters using two different stages</vt:lpstr>
      <vt:lpstr>Relationship between model parameters</vt:lpstr>
      <vt:lpstr>Evolution of correlation at different stages</vt:lpstr>
      <vt:lpstr>Identifying model parameters using two different stages</vt:lpstr>
      <vt:lpstr>Identifying model parameters using two different loading conditions</vt:lpstr>
      <vt:lpstr>Identification of correlated model parameters using two different loading conditions</vt:lpstr>
      <vt:lpstr>Conclusions</vt:lpstr>
      <vt:lpstr>4. Usage of Accelerated Life Test Data for Prediction RUL at Field Operating Conditions</vt:lpstr>
      <vt:lpstr>Motivation</vt:lpstr>
      <vt:lpstr>Accelerated Life Test (ALT)</vt:lpstr>
      <vt:lpstr>Assumptions</vt:lpstr>
      <vt:lpstr>Introduction</vt:lpstr>
      <vt:lpstr>Physics-based approaches</vt:lpstr>
      <vt:lpstr>Data-driven approaches</vt:lpstr>
      <vt:lpstr>Crack growth example</vt:lpstr>
      <vt:lpstr>Crack growth example</vt:lpstr>
      <vt:lpstr>Case 1: Physics model + loading conditions</vt:lpstr>
      <vt:lpstr>Case 1: Physics model + loading conditions</vt:lpstr>
      <vt:lpstr>Case 1: Physics model + loading conditions</vt:lpstr>
      <vt:lpstr>Case 1: Physics model + loading conditions</vt:lpstr>
      <vt:lpstr>Case 2: Physics model, no loading conditions</vt:lpstr>
      <vt:lpstr>Case 2: Physics model, no loading conditions</vt:lpstr>
      <vt:lpstr>Case 2: Physics model, no loading conditions</vt:lpstr>
      <vt:lpstr>Case 3: No Physical model + loading conditions</vt:lpstr>
      <vt:lpstr>Case 3: No Physical model + loading conditions</vt:lpstr>
      <vt:lpstr>Case 4: No Physical model, no loading conditions</vt:lpstr>
      <vt:lpstr>Case 4: No Physical model, no loading conditions</vt:lpstr>
      <vt:lpstr>Case 4: No Physical model, no loading conditions</vt:lpstr>
      <vt:lpstr>Case 4: No Physical model, no loading conditions</vt:lpstr>
      <vt:lpstr>Conclusions</vt:lpstr>
      <vt:lpstr>5. Bearing Prognostics Method Based on Entropy Decrease at Specific Frequencies</vt:lpstr>
      <vt:lpstr>Bearing Failure</vt:lpstr>
      <vt:lpstr>Motivation</vt:lpstr>
      <vt:lpstr>FEMTO Bearing Data</vt:lpstr>
      <vt:lpstr>FEMTO Bearing Data cont.</vt:lpstr>
      <vt:lpstr>Information Entropy</vt:lpstr>
      <vt:lpstr>Information Entropy cont.</vt:lpstr>
      <vt:lpstr>Information entropy calculation for bearing data</vt:lpstr>
      <vt:lpstr>Time Domain Vibration Signals</vt:lpstr>
      <vt:lpstr>Entropy Change in Frequency Domain</vt:lpstr>
      <vt:lpstr>Entropy May Increase or Decrease</vt:lpstr>
      <vt:lpstr>Degradation Feature</vt:lpstr>
      <vt:lpstr>Summary of feature extraction method</vt:lpstr>
      <vt:lpstr>Step 1: Frequency-wise plot</vt:lpstr>
      <vt:lpstr>Step 2: Select specific frequencies</vt:lpstr>
      <vt:lpstr>Step 2: Select specific frequencies</vt:lpstr>
      <vt:lpstr>Results of all test sets</vt:lpstr>
      <vt:lpstr>Model selection and threshold </vt:lpstr>
      <vt:lpstr>Prediction results of degradation</vt:lpstr>
      <vt:lpstr>Prediction results RUL</vt:lpstr>
      <vt:lpstr>True EOL is unknown</vt:lpstr>
      <vt:lpstr>Threshold 20% is not an absolute value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Spring, Uniaxial Bar and Truss Element</dc:title>
  <dc:creator>Nam-Ho Kim</dc:creator>
  <cp:lastModifiedBy>Nam-Ho Kim</cp:lastModifiedBy>
  <cp:revision>325</cp:revision>
  <cp:lastPrinted>2020-12-04T13:39:34Z</cp:lastPrinted>
  <dcterms:created xsi:type="dcterms:W3CDTF">2020-11-09T01:41:03Z</dcterms:created>
  <dcterms:modified xsi:type="dcterms:W3CDTF">2021-04-21T13:38:16Z</dcterms:modified>
</cp:coreProperties>
</file>