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40"/>
  </p:notesMasterIdLst>
  <p:sldIdLst>
    <p:sldId id="824" r:id="rId2"/>
    <p:sldId id="806" r:id="rId3"/>
    <p:sldId id="451" r:id="rId4"/>
    <p:sldId id="807" r:id="rId5"/>
    <p:sldId id="453" r:id="rId6"/>
    <p:sldId id="672" r:id="rId7"/>
    <p:sldId id="808" r:id="rId8"/>
    <p:sldId id="673" r:id="rId9"/>
    <p:sldId id="452" r:id="rId10"/>
    <p:sldId id="815" r:id="rId11"/>
    <p:sldId id="809" r:id="rId12"/>
    <p:sldId id="810" r:id="rId13"/>
    <p:sldId id="457" r:id="rId14"/>
    <p:sldId id="811" r:id="rId15"/>
    <p:sldId id="456" r:id="rId16"/>
    <p:sldId id="816" r:id="rId17"/>
    <p:sldId id="812" r:id="rId18"/>
    <p:sldId id="817" r:id="rId19"/>
    <p:sldId id="675" r:id="rId20"/>
    <p:sldId id="676" r:id="rId21"/>
    <p:sldId id="818" r:id="rId22"/>
    <p:sldId id="813" r:id="rId23"/>
    <p:sldId id="494" r:id="rId24"/>
    <p:sldId id="498" r:id="rId25"/>
    <p:sldId id="499" r:id="rId26"/>
    <p:sldId id="678" r:id="rId27"/>
    <p:sldId id="819" r:id="rId28"/>
    <p:sldId id="814" r:id="rId29"/>
    <p:sldId id="495" r:id="rId30"/>
    <p:sldId id="820" r:id="rId31"/>
    <p:sldId id="500" r:id="rId32"/>
    <p:sldId id="821" r:id="rId33"/>
    <p:sldId id="497" r:id="rId34"/>
    <p:sldId id="822" r:id="rId35"/>
    <p:sldId id="677" r:id="rId36"/>
    <p:sldId id="503" r:id="rId37"/>
    <p:sldId id="501" r:id="rId38"/>
    <p:sldId id="504" r:id="rId3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20000" autoAdjust="0"/>
    <p:restoredTop sz="88731" autoAdjust="0"/>
  </p:normalViewPr>
  <p:slideViewPr>
    <p:cSldViewPr snapToGrid="0">
      <p:cViewPr varScale="1">
        <p:scale>
          <a:sx n="130" d="100"/>
          <a:sy n="130" d="100"/>
        </p:scale>
        <p:origin x="1068" y="132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50" d="100"/>
        <a:sy n="150" d="100"/>
      </p:scale>
      <p:origin x="0" y="-693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45" Type="http://schemas.microsoft.com/office/2016/11/relationships/changesInfo" Target="changesInfos/changesInfo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0" Type="http://schemas.openxmlformats.org/officeDocument/2006/relationships/slide" Target="slides/slide19.xml"/><Relationship Id="rId41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Nam Kim" userId="4540001_tp_dropbox_plus" providerId="OAuth2" clId="{0719AB12-B3B2-4DAC-9C31-37922FB3C4FD}"/>
    <pc:docChg chg="addSld modSld">
      <pc:chgData name="Nam Kim" userId="4540001_tp_dropbox_plus" providerId="OAuth2" clId="{0719AB12-B3B2-4DAC-9C31-37922FB3C4FD}" dt="2025-10-03T13:59:36.076" v="1"/>
      <pc:docMkLst>
        <pc:docMk/>
      </pc:docMkLst>
      <pc:sldChg chg="delSp add setBg">
        <pc:chgData name="Nam Kim" userId="4540001_tp_dropbox_plus" providerId="OAuth2" clId="{0719AB12-B3B2-4DAC-9C31-37922FB3C4FD}" dt="2025-10-03T13:54:51.852" v="0"/>
        <pc:sldMkLst>
          <pc:docMk/>
          <pc:sldMk cId="902597351" sldId="823"/>
        </pc:sldMkLst>
      </pc:sldChg>
      <pc:sldChg chg="delSp add setBg">
        <pc:chgData name="Nam Kim" userId="4540001_tp_dropbox_plus" providerId="OAuth2" clId="{0719AB12-B3B2-4DAC-9C31-37922FB3C4FD}" dt="2025-10-03T13:59:36.076" v="1"/>
        <pc:sldMkLst>
          <pc:docMk/>
          <pc:sldMk cId="1227483578" sldId="824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FD1930E-AFAF-4892-BE66-E2D578C6EC36}" type="datetimeFigureOut">
              <a:rPr lang="en-US" smtClean="0"/>
              <a:t>10/11/2025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8D8FB0D-C848-41D3-8BB2-AFFA7DB41B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44476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400" dirty="0"/>
              <a:t>A full-frontal or side impact simulation for estimation of a response function (e.g., peak acceleration, intrusion distance) could take several hours on a computer cluster. Through surrogate modeling, a smooth and computationally efficient representation of each response function can be generated. Such models can be extremely helpful in both trade space exploration and design optimization pursuits.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E53008D-CCD7-4166-A8D1-723D2A057DB6}" type="slidenum">
              <a:rPr lang="en-US" altLang="ko-KR" smtClean="0"/>
              <a:pPr>
                <a:defRPr/>
              </a:pPr>
              <a:t>9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7718790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 bwMode="auto">
          <a:xfrm>
            <a:off x="1" y="73763"/>
            <a:ext cx="9144000" cy="3583837"/>
          </a:xfrm>
          <a:prstGeom prst="rect">
            <a:avLst/>
          </a:prstGeom>
          <a:gradFill flip="none" rotWithShape="1">
            <a:gsLst>
              <a:gs pos="25000">
                <a:srgbClr val="0000CC"/>
              </a:gs>
              <a:gs pos="100000">
                <a:schemeClr val="accent1">
                  <a:tint val="44500"/>
                  <a:satMod val="160000"/>
                </a:schemeClr>
              </a:gs>
              <a:gs pos="54000">
                <a:srgbClr val="0000CC"/>
              </a:gs>
            </a:gsLst>
            <a:path path="circle">
              <a:fillToRect r="100000" b="100000"/>
            </a:path>
            <a:tileRect l="-100000" t="-100000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defTabSz="457200">
              <a:lnSpc>
                <a:spcPct val="97000"/>
              </a:lnSpc>
              <a:buClr>
                <a:srgbClr val="000000"/>
              </a:buClr>
              <a:buSzPct val="100000"/>
              <a:buFont typeface="Arial" charset="0"/>
              <a:buNone/>
              <a:defRPr/>
            </a:pPr>
            <a:endParaRPr lang="en-US" b="1">
              <a:solidFill>
                <a:schemeClr val="bg1"/>
              </a:solidFill>
            </a:endParaRPr>
          </a:p>
        </p:txBody>
      </p:sp>
      <p:sp>
        <p:nvSpPr>
          <p:cNvPr id="5" name="Rectangle 4"/>
          <p:cNvSpPr/>
          <p:nvPr userDrawn="1"/>
        </p:nvSpPr>
        <p:spPr bwMode="auto">
          <a:xfrm>
            <a:off x="0" y="0"/>
            <a:ext cx="9144000" cy="304800"/>
          </a:xfrm>
          <a:prstGeom prst="rect">
            <a:avLst/>
          </a:prstGeom>
          <a:gradFill flip="none" rotWithShape="1">
            <a:gsLst>
              <a:gs pos="44000">
                <a:srgbClr val="FF9900"/>
              </a:gs>
              <a:gs pos="46000">
                <a:srgbClr val="FF9900"/>
              </a:gs>
              <a:gs pos="100000">
                <a:schemeClr val="bg1"/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8900000" scaled="1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defTabSz="457200">
              <a:lnSpc>
                <a:spcPct val="97000"/>
              </a:lnSpc>
              <a:buClr>
                <a:srgbClr val="000000"/>
              </a:buClr>
              <a:buSzPct val="100000"/>
              <a:buFont typeface="Arial" charset="0"/>
              <a:buNone/>
              <a:defRPr/>
            </a:pPr>
            <a:endParaRPr lang="en-US" b="1">
              <a:solidFill>
                <a:schemeClr val="bg1"/>
              </a:solidFill>
            </a:endParaRPr>
          </a:p>
        </p:txBody>
      </p:sp>
      <p:sp>
        <p:nvSpPr>
          <p:cNvPr id="26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sz="36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altLang="ko-KR"/>
              <a:t>Click to edit Master title style</a:t>
            </a:r>
            <a:endParaRPr lang="en-US"/>
          </a:p>
        </p:txBody>
      </p:sp>
      <p:sp>
        <p:nvSpPr>
          <p:cNvPr id="28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altLang="ko-KR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65487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 bwMode="auto">
          <a:xfrm>
            <a:off x="0" y="41275"/>
            <a:ext cx="9144000" cy="548640"/>
          </a:xfrm>
          <a:prstGeom prst="rect">
            <a:avLst/>
          </a:prstGeom>
          <a:gradFill flip="none" rotWithShape="1">
            <a:gsLst>
              <a:gs pos="25000">
                <a:srgbClr val="0000CC"/>
              </a:gs>
              <a:gs pos="100000">
                <a:schemeClr val="accent1">
                  <a:tint val="44500"/>
                  <a:satMod val="160000"/>
                </a:schemeClr>
              </a:gs>
              <a:gs pos="75000">
                <a:srgbClr val="0000CC"/>
              </a:gs>
            </a:gsLst>
            <a:path path="rect">
              <a:fillToRect r="100000" b="100000"/>
            </a:path>
            <a:tileRect l="-100000" t="-100000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defTabSz="457200">
              <a:lnSpc>
                <a:spcPct val="97000"/>
              </a:lnSpc>
              <a:buClr>
                <a:srgbClr val="000000"/>
              </a:buClr>
              <a:buSzPct val="100000"/>
              <a:buFont typeface="Arial" charset="0"/>
              <a:buNone/>
              <a:defRPr/>
            </a:pP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4" name="Rectangle 3"/>
          <p:cNvSpPr/>
          <p:nvPr userDrawn="1"/>
        </p:nvSpPr>
        <p:spPr bwMode="auto">
          <a:xfrm>
            <a:off x="0" y="0"/>
            <a:ext cx="9144000" cy="92075"/>
          </a:xfrm>
          <a:prstGeom prst="rect">
            <a:avLst/>
          </a:prstGeom>
          <a:gradFill flip="none" rotWithShape="1">
            <a:gsLst>
              <a:gs pos="70000">
                <a:srgbClr val="FF9900"/>
              </a:gs>
              <a:gs pos="46000">
                <a:srgbClr val="FF9900"/>
              </a:gs>
              <a:gs pos="100000">
                <a:schemeClr val="bg1"/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0" scaled="1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defTabSz="457200">
              <a:lnSpc>
                <a:spcPct val="97000"/>
              </a:lnSpc>
              <a:buClr>
                <a:srgbClr val="000000"/>
              </a:buClr>
              <a:buSzPct val="100000"/>
              <a:buFont typeface="Arial" charset="0"/>
              <a:buNone/>
              <a:defRPr/>
            </a:pPr>
            <a:endParaRPr lang="en-US" b="1">
              <a:solidFill>
                <a:schemeClr val="bg1"/>
              </a:solidFill>
            </a:endParaRPr>
          </a:p>
        </p:txBody>
      </p:sp>
      <p:sp>
        <p:nvSpPr>
          <p:cNvPr id="5" name="Rectangle 4"/>
          <p:cNvSpPr/>
          <p:nvPr userDrawn="1"/>
        </p:nvSpPr>
        <p:spPr bwMode="auto">
          <a:xfrm>
            <a:off x="0" y="6784975"/>
            <a:ext cx="9144000" cy="73025"/>
          </a:xfrm>
          <a:prstGeom prst="rect">
            <a:avLst/>
          </a:prstGeom>
          <a:gradFill>
            <a:gsLst>
              <a:gs pos="93000">
                <a:srgbClr val="FF9900"/>
              </a:gs>
              <a:gs pos="50000">
                <a:srgbClr val="FF9900"/>
              </a:gs>
              <a:gs pos="100000">
                <a:schemeClr val="bg1"/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rect">
              <a:fillToRect l="100000" t="100000"/>
            </a:path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defTabSz="457200">
              <a:lnSpc>
                <a:spcPct val="97000"/>
              </a:lnSpc>
              <a:buClr>
                <a:srgbClr val="000000"/>
              </a:buClr>
              <a:buSzPct val="100000"/>
              <a:buFont typeface="Arial" charset="0"/>
              <a:buNone/>
              <a:defRPr/>
            </a:pPr>
            <a:endParaRPr lang="en-US" b="1">
              <a:solidFill>
                <a:schemeClr val="bg1"/>
              </a:solidFill>
            </a:endParaRPr>
          </a:p>
        </p:txBody>
      </p:sp>
      <p:sp>
        <p:nvSpPr>
          <p:cNvPr id="6" name="Rectangle 5"/>
          <p:cNvSpPr/>
          <p:nvPr userDrawn="1"/>
        </p:nvSpPr>
        <p:spPr bwMode="auto">
          <a:xfrm>
            <a:off x="0" y="6492875"/>
            <a:ext cx="9144000" cy="304800"/>
          </a:xfrm>
          <a:prstGeom prst="rect">
            <a:avLst/>
          </a:prstGeom>
          <a:gradFill flip="none" rotWithShape="1">
            <a:gsLst>
              <a:gs pos="40000">
                <a:srgbClr val="0000CC"/>
              </a:gs>
              <a:gs pos="10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rect">
              <a:fillToRect l="100000" t="100000"/>
            </a:path>
            <a:tileRect r="-100000" b="-100000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defTabSz="457200">
              <a:lnSpc>
                <a:spcPct val="97000"/>
              </a:lnSpc>
              <a:buClr>
                <a:srgbClr val="000000"/>
              </a:buClr>
              <a:buSzPct val="100000"/>
              <a:buFont typeface="Arial" charset="0"/>
              <a:buNone/>
              <a:defRPr/>
            </a:pPr>
            <a:endParaRPr lang="en-US" b="1">
              <a:solidFill>
                <a:schemeClr val="bg1"/>
              </a:solidFill>
            </a:endParaRPr>
          </a:p>
        </p:txBody>
      </p:sp>
      <p:sp>
        <p:nvSpPr>
          <p:cNvPr id="12" name="슬라이드 번호 개체 틀 5"/>
          <p:cNvSpPr txBox="1">
            <a:spLocks/>
          </p:cNvSpPr>
          <p:nvPr userDrawn="1"/>
        </p:nvSpPr>
        <p:spPr>
          <a:xfrm>
            <a:off x="8447088" y="6521245"/>
            <a:ext cx="696912" cy="263525"/>
          </a:xfrm>
          <a:prstGeom prst="rect">
            <a:avLst/>
          </a:prstGeom>
        </p:spPr>
        <p:txBody>
          <a:bodyPr anchor="ctr"/>
          <a:lstStyle>
            <a:defPPr>
              <a:defRPr lang="en-US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Calibri" pitchFamily="34" charset="0"/>
                <a:ea typeface="굴림" charset="-127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fld id="{87DB1420-4A17-4DF8-AC26-7FE1D1550143}" type="slidenum">
              <a:rPr lang="en-US" sz="1400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pPr>
                <a:defRPr/>
              </a:pPr>
              <a:t>‹#›</a:t>
            </a:fld>
            <a:endParaRPr lang="en-US" sz="1400" dirty="0">
              <a:solidFill>
                <a:srgbClr val="FFC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0"/>
          </p:nvPr>
        </p:nvSpPr>
        <p:spPr>
          <a:xfrm>
            <a:off x="304800" y="774200"/>
            <a:ext cx="8534400" cy="5626600"/>
          </a:xfrm>
        </p:spPr>
        <p:txBody>
          <a:bodyPr/>
          <a:lstStyle>
            <a:lvl1pPr marL="285750" indent="-285750">
              <a:spcBef>
                <a:spcPts val="1800"/>
              </a:spcBef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512763" indent="-227013">
              <a:spcBef>
                <a:spcPts val="1800"/>
              </a:spcBef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746125" indent="-228600">
              <a:spcBef>
                <a:spcPts val="1800"/>
              </a:spcBef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4" name="Title 13"/>
          <p:cNvSpPr>
            <a:spLocks noGrp="1"/>
          </p:cNvSpPr>
          <p:nvPr>
            <p:ph type="title" hasCustomPrompt="1"/>
          </p:nvPr>
        </p:nvSpPr>
        <p:spPr>
          <a:xfrm>
            <a:off x="15472" y="104275"/>
            <a:ext cx="9128528" cy="418239"/>
          </a:xfrm>
        </p:spPr>
        <p:txBody>
          <a:bodyPr/>
          <a:lstStyle>
            <a:lvl1pPr algn="l">
              <a:defRPr sz="24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5644065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321997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96A22A3-8932-43AB-904B-EF6023127FE2}" type="datetimeFigureOut">
              <a:rPr lang="en-US" smtClean="0"/>
              <a:t>10/11/2025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EF2D85C0-2F9A-475A-B9D7-607A26F510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71218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3" r:id="rId2"/>
    <p:sldLayoutId id="2147483674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0.png"/><Relationship Id="rId5" Type="http://schemas.openxmlformats.org/officeDocument/2006/relationships/image" Target="../media/image130.png"/><Relationship Id="rId4" Type="http://schemas.openxmlformats.org/officeDocument/2006/relationships/image" Target="../media/image120.pn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3" Type="http://schemas.openxmlformats.org/officeDocument/2006/relationships/image" Target="../media/image160.png"/><Relationship Id="rId7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0.png"/><Relationship Id="rId5" Type="http://schemas.openxmlformats.org/officeDocument/2006/relationships/image" Target="../media/image180.png"/><Relationship Id="rId4" Type="http://schemas.openxmlformats.org/officeDocument/2006/relationships/image" Target="../media/image170.pn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10.png"/><Relationship Id="rId2" Type="http://schemas.openxmlformats.org/officeDocument/2006/relationships/image" Target="../media/image1410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book cover with text&#10;&#10;AI-generated content may be incorrect.">
            <a:extLst>
              <a:ext uri="{FF2B5EF4-FFF2-40B4-BE49-F238E27FC236}">
                <a16:creationId xmlns:a16="http://schemas.microsoft.com/office/drawing/2014/main" id="{FA83E85F-B5E3-47FA-84CB-A11EF206515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51" r="3833" b="2"/>
          <a:stretch>
            <a:fillRect/>
          </a:stretch>
        </p:blipFill>
        <p:spPr>
          <a:xfrm>
            <a:off x="20" y="1282"/>
            <a:ext cx="9143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748357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 Placeholder 1">
                <a:extLst>
                  <a:ext uri="{FF2B5EF4-FFF2-40B4-BE49-F238E27FC236}">
                    <a16:creationId xmlns:a16="http://schemas.microsoft.com/office/drawing/2014/main" id="{1A3839A7-87A6-50F5-5C8C-287047E8DBE5}"/>
                  </a:ext>
                </a:extLst>
              </p:cNvPr>
              <p:cNvSpPr>
                <a:spLocks noGrp="1"/>
              </p:cNvSpPr>
              <p:nvPr>
                <p:ph type="body" sz="quarter" idx="10"/>
              </p:nvPr>
            </p:nvSpPr>
            <p:spPr/>
            <p:txBody>
              <a:bodyPr/>
              <a:lstStyle/>
              <a:p>
                <a:r>
                  <a:rPr lang="en-US" dirty="0"/>
                  <a:t>Surrogate model can be simple polynomials or complicated statistical functions</a:t>
                </a:r>
              </a:p>
              <a:p>
                <a:pPr lvl="1"/>
                <a:r>
                  <a:rPr lang="en-US" dirty="0">
                    <a:solidFill>
                      <a:srgbClr val="0000FF"/>
                    </a:solidFill>
                  </a:rPr>
                  <a:t>Cost</a:t>
                </a:r>
                <a:r>
                  <a:rPr lang="en-US" dirty="0"/>
                  <a:t> of constructing the surrogate model and evaluating the output QoI using the surrogate model is assumed to be </a:t>
                </a:r>
                <a:r>
                  <a:rPr lang="en-US" dirty="0">
                    <a:solidFill>
                      <a:srgbClr val="0000FF"/>
                    </a:solidFill>
                  </a:rPr>
                  <a:t>negligible</a:t>
                </a:r>
                <a:r>
                  <a:rPr lang="en-US" dirty="0"/>
                  <a:t> compared to that of evaluating the output QoI samples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)</m:t>
                        </m:r>
                      </m:sup>
                    </m:sSup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Cost of a surrogate model is determined based on </a:t>
                </a:r>
                <a:r>
                  <a:rPr lang="en-US" dirty="0">
                    <a:solidFill>
                      <a:srgbClr val="0000FF"/>
                    </a:solidFill>
                  </a:rPr>
                  <a:t>the number of samples</a:t>
                </a:r>
                <a:r>
                  <a:rPr lang="en-US" dirty="0"/>
                  <a:t> to construct it</a:t>
                </a:r>
              </a:p>
              <a:p>
                <a:r>
                  <a:rPr lang="en-US" dirty="0">
                    <a:solidFill>
                      <a:srgbClr val="0000FF"/>
                    </a:solidFill>
                  </a:rPr>
                  <a:t>Accuracy</a:t>
                </a:r>
                <a:r>
                  <a:rPr lang="en-US" dirty="0"/>
                  <a:t> of a surrogate model is proportional to the number of samples</a:t>
                </a:r>
              </a:p>
              <a:p>
                <a:r>
                  <a:rPr lang="en-US" dirty="0"/>
                  <a:t>Trade-off between the </a:t>
                </a:r>
                <a:r>
                  <a:rPr lang="en-US" dirty="0">
                    <a:solidFill>
                      <a:srgbClr val="0000FF"/>
                    </a:solidFill>
                  </a:rPr>
                  <a:t>accuracy</a:t>
                </a:r>
                <a:r>
                  <a:rPr lang="en-US" dirty="0"/>
                  <a:t> of a surrogate model and the </a:t>
                </a:r>
                <a:r>
                  <a:rPr lang="en-US" dirty="0">
                    <a:solidFill>
                      <a:srgbClr val="0000FF"/>
                    </a:solidFill>
                  </a:rPr>
                  <a:t>cost</a:t>
                </a:r>
                <a:r>
                  <a:rPr lang="en-US" dirty="0"/>
                  <a:t> of constructing it</a:t>
                </a:r>
              </a:p>
            </p:txBody>
          </p:sp>
        </mc:Choice>
        <mc:Fallback xmlns="">
          <p:sp>
            <p:nvSpPr>
              <p:cNvPr id="2" name="Text Placeholder 1">
                <a:extLst>
                  <a:ext uri="{FF2B5EF4-FFF2-40B4-BE49-F238E27FC236}">
                    <a16:creationId xmlns:a16="http://schemas.microsoft.com/office/drawing/2014/main" id="{1A3839A7-87A6-50F5-5C8C-287047E8DBE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blipFill>
                <a:blip r:embed="rId2"/>
                <a:stretch>
                  <a:fillRect l="-929" t="-1408" r="-11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itle 2">
            <a:extLst>
              <a:ext uri="{FF2B5EF4-FFF2-40B4-BE49-F238E27FC236}">
                <a16:creationId xmlns:a16="http://schemas.microsoft.com/office/drawing/2014/main" id="{73122B04-8207-DC52-C919-5DF30FAF13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Cost of Surrogate Modeling</a:t>
            </a:r>
          </a:p>
        </p:txBody>
      </p:sp>
    </p:spTree>
    <p:extLst>
      <p:ext uri="{BB962C8B-B14F-4D97-AF65-F5344CB8AC3E}">
        <p14:creationId xmlns:p14="http://schemas.microsoft.com/office/powerpoint/2010/main" val="279047841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 Placeholder 1">
                <a:extLst>
                  <a:ext uri="{FF2B5EF4-FFF2-40B4-BE49-F238E27FC236}">
                    <a16:creationId xmlns:a16="http://schemas.microsoft.com/office/drawing/2014/main" id="{F5DB8EA5-CA5A-4D3E-3D18-08C1B7B865B8}"/>
                  </a:ext>
                </a:extLst>
              </p:cNvPr>
              <p:cNvSpPr>
                <a:spLocks noGrp="1"/>
              </p:cNvSpPr>
              <p:nvPr>
                <p:ph type="body" sz="quarter" idx="10"/>
              </p:nvPr>
            </p:nvSpPr>
            <p:spPr/>
            <p:txBody>
              <a:bodyPr/>
              <a:lstStyle/>
              <a:p>
                <a:r>
                  <a:rPr lang="en-US" dirty="0"/>
                  <a:t>Early surrogate based on experimental data</a:t>
                </a:r>
              </a:p>
              <a:p>
                <a:pPr lvl="1"/>
                <a:r>
                  <a:rPr lang="en-US" dirty="0"/>
                  <a:t>Linear or quadratic polynomials</a:t>
                </a:r>
              </a:p>
              <a:p>
                <a:pPr lvl="1"/>
                <a:r>
                  <a:rPr lang="en-US" dirty="0"/>
                  <a:t>Data include </a:t>
                </a:r>
                <a:r>
                  <a:rPr lang="en-US" dirty="0">
                    <a:solidFill>
                      <a:srgbClr val="0000FF"/>
                    </a:solidFill>
                  </a:rPr>
                  <a:t>noise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⟹</m:t>
                    </m:r>
                  </m:oMath>
                </a14:m>
                <a:r>
                  <a:rPr lang="en-US" dirty="0"/>
                  <a:t> surrogate filters out noise</a:t>
                </a:r>
              </a:p>
              <a:p>
                <a:r>
                  <a:rPr lang="en-US" dirty="0"/>
                  <a:t>Functional form: linear combination of monomial bases</a:t>
                </a:r>
              </a:p>
              <a:p>
                <a:pPr lvl="1"/>
                <a:r>
                  <a:rPr lang="en-US" dirty="0"/>
                  <a:t>Unknown coefficients are </a:t>
                </a:r>
                <a:br>
                  <a:rPr lang="en-US" dirty="0"/>
                </a:br>
                <a:r>
                  <a:rPr lang="en-US" dirty="0"/>
                  <a:t>determined to minimize error</a:t>
                </a:r>
              </a:p>
              <a:p>
                <a:pPr lvl="1"/>
                <a:r>
                  <a:rPr lang="en-US" dirty="0"/>
                  <a:t>PRS does not pass through</a:t>
                </a:r>
                <a:br>
                  <a:rPr lang="en-US" dirty="0"/>
                </a:br>
                <a:r>
                  <a:rPr lang="en-US" dirty="0"/>
                  <a:t>samples (</a:t>
                </a:r>
                <a:r>
                  <a:rPr lang="en-US" dirty="0">
                    <a:solidFill>
                      <a:srgbClr val="0000FF"/>
                    </a:solidFill>
                  </a:rPr>
                  <a:t>regression</a:t>
                </a:r>
                <a:r>
                  <a:rPr lang="en-US" dirty="0"/>
                  <a:t>)</a:t>
                </a:r>
              </a:p>
              <a:p>
                <a:r>
                  <a:rPr lang="en-US" dirty="0">
                    <a:solidFill>
                      <a:srgbClr val="0000FF"/>
                    </a:solidFill>
                  </a:rPr>
                  <a:t>Assumption: the surrogate </a:t>
                </a:r>
                <a:br>
                  <a:rPr lang="en-US" dirty="0">
                    <a:solidFill>
                      <a:srgbClr val="0000FF"/>
                    </a:solidFill>
                  </a:rPr>
                </a:br>
                <a:r>
                  <a:rPr lang="en-US" dirty="0">
                    <a:solidFill>
                      <a:srgbClr val="0000FF"/>
                    </a:solidFill>
                  </a:rPr>
                  <a:t>model form is accurate, but</a:t>
                </a:r>
                <a:br>
                  <a:rPr lang="en-US" dirty="0">
                    <a:solidFill>
                      <a:srgbClr val="0000FF"/>
                    </a:solidFill>
                  </a:rPr>
                </a:br>
                <a:r>
                  <a:rPr lang="en-US" dirty="0">
                    <a:solidFill>
                      <a:srgbClr val="0000FF"/>
                    </a:solidFill>
                  </a:rPr>
                  <a:t>the data have random noise</a:t>
                </a:r>
              </a:p>
              <a:p>
                <a:r>
                  <a:rPr lang="en-US" dirty="0"/>
                  <a:t>Chapter 2 for PRS</a:t>
                </a:r>
              </a:p>
            </p:txBody>
          </p:sp>
        </mc:Choice>
        <mc:Fallback xmlns="">
          <p:sp>
            <p:nvSpPr>
              <p:cNvPr id="2" name="Text Placeholder 1">
                <a:extLst>
                  <a:ext uri="{FF2B5EF4-FFF2-40B4-BE49-F238E27FC236}">
                    <a16:creationId xmlns:a16="http://schemas.microsoft.com/office/drawing/2014/main" id="{F5DB8EA5-CA5A-4D3E-3D18-08C1B7B865B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blipFill>
                <a:blip r:embed="rId2"/>
                <a:stretch>
                  <a:fillRect l="-929" t="-14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itle 2">
            <a:extLst>
              <a:ext uri="{FF2B5EF4-FFF2-40B4-BE49-F238E27FC236}">
                <a16:creationId xmlns:a16="http://schemas.microsoft.com/office/drawing/2014/main" id="{701C097D-5F0C-A658-EFED-007E356875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Polynomial Response Surface (PRS)</a:t>
            </a:r>
          </a:p>
        </p:txBody>
      </p:sp>
      <p:grpSp>
        <p:nvGrpSpPr>
          <p:cNvPr id="53" name="Group 178">
            <a:extLst>
              <a:ext uri="{FF2B5EF4-FFF2-40B4-BE49-F238E27FC236}">
                <a16:creationId xmlns:a16="http://schemas.microsoft.com/office/drawing/2014/main" id="{A02035F6-5EDF-1A0C-4981-5904BF947FCE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4753333" y="2889250"/>
            <a:ext cx="4314825" cy="3511550"/>
            <a:chOff x="2983" y="703"/>
            <a:chExt cx="2718" cy="2212"/>
          </a:xfrm>
        </p:grpSpPr>
        <p:sp>
          <p:nvSpPr>
            <p:cNvPr id="54" name="Rectangle 179">
              <a:extLst>
                <a:ext uri="{FF2B5EF4-FFF2-40B4-BE49-F238E27FC236}">
                  <a16:creationId xmlns:a16="http://schemas.microsoft.com/office/drawing/2014/main" id="{9806DE40-7FDD-E60F-5948-A8B2559BD35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37" y="760"/>
              <a:ext cx="2478" cy="1960"/>
            </a:xfrm>
            <a:prstGeom prst="rect">
              <a:avLst/>
            </a:prstGeom>
            <a:noFill/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55" name="Freeform 180">
              <a:extLst>
                <a:ext uri="{FF2B5EF4-FFF2-40B4-BE49-F238E27FC236}">
                  <a16:creationId xmlns:a16="http://schemas.microsoft.com/office/drawing/2014/main" id="{4168535D-2A53-BD8C-643A-F43B3552C17C}"/>
                </a:ext>
              </a:extLst>
            </p:cNvPr>
            <p:cNvSpPr>
              <a:spLocks/>
            </p:cNvSpPr>
            <p:nvPr/>
          </p:nvSpPr>
          <p:spPr bwMode="auto">
            <a:xfrm>
              <a:off x="3137" y="772"/>
              <a:ext cx="2478" cy="1847"/>
            </a:xfrm>
            <a:custGeom>
              <a:avLst/>
              <a:gdLst>
                <a:gd name="T0" fmla="*/ 372 w 2478"/>
                <a:gd name="T1" fmla="*/ 1741 h 1847"/>
                <a:gd name="T2" fmla="*/ 496 w 2478"/>
                <a:gd name="T3" fmla="*/ 1786 h 1847"/>
                <a:gd name="T4" fmla="*/ 619 w 2478"/>
                <a:gd name="T5" fmla="*/ 1820 h 1847"/>
                <a:gd name="T6" fmla="*/ 744 w 2478"/>
                <a:gd name="T7" fmla="*/ 1841 h 1847"/>
                <a:gd name="T8" fmla="*/ 868 w 2478"/>
                <a:gd name="T9" fmla="*/ 1847 h 1847"/>
                <a:gd name="T10" fmla="*/ 991 w 2478"/>
                <a:gd name="T11" fmla="*/ 1836 h 1847"/>
                <a:gd name="T12" fmla="*/ 1115 w 2478"/>
                <a:gd name="T13" fmla="*/ 1807 h 1847"/>
                <a:gd name="T14" fmla="*/ 1239 w 2478"/>
                <a:gd name="T15" fmla="*/ 1760 h 1847"/>
                <a:gd name="T16" fmla="*/ 1363 w 2478"/>
                <a:gd name="T17" fmla="*/ 1695 h 1847"/>
                <a:gd name="T18" fmla="*/ 1487 w 2478"/>
                <a:gd name="T19" fmla="*/ 1612 h 1847"/>
                <a:gd name="T20" fmla="*/ 1611 w 2478"/>
                <a:gd name="T21" fmla="*/ 1511 h 1847"/>
                <a:gd name="T22" fmla="*/ 1735 w 2478"/>
                <a:gd name="T23" fmla="*/ 1395 h 1847"/>
                <a:gd name="T24" fmla="*/ 1859 w 2478"/>
                <a:gd name="T25" fmla="*/ 1264 h 1847"/>
                <a:gd name="T26" fmla="*/ 1983 w 2478"/>
                <a:gd name="T27" fmla="*/ 1122 h 1847"/>
                <a:gd name="T28" fmla="*/ 2107 w 2478"/>
                <a:gd name="T29" fmla="*/ 973 h 1847"/>
                <a:gd name="T30" fmla="*/ 2231 w 2478"/>
                <a:gd name="T31" fmla="*/ 820 h 1847"/>
                <a:gd name="T32" fmla="*/ 2354 w 2478"/>
                <a:gd name="T33" fmla="*/ 663 h 1847"/>
                <a:gd name="T34" fmla="*/ 2478 w 2478"/>
                <a:gd name="T35" fmla="*/ 502 h 1847"/>
                <a:gd name="T36" fmla="*/ 2478 w 2478"/>
                <a:gd name="T37" fmla="*/ 0 h 1847"/>
                <a:gd name="T38" fmla="*/ 2354 w 2478"/>
                <a:gd name="T39" fmla="*/ 241 h 1847"/>
                <a:gd name="T40" fmla="*/ 2231 w 2478"/>
                <a:gd name="T41" fmla="*/ 455 h 1847"/>
                <a:gd name="T42" fmla="*/ 2107 w 2478"/>
                <a:gd name="T43" fmla="*/ 641 h 1847"/>
                <a:gd name="T44" fmla="*/ 1983 w 2478"/>
                <a:gd name="T45" fmla="*/ 801 h 1847"/>
                <a:gd name="T46" fmla="*/ 1859 w 2478"/>
                <a:gd name="T47" fmla="*/ 937 h 1847"/>
                <a:gd name="T48" fmla="*/ 1735 w 2478"/>
                <a:gd name="T49" fmla="*/ 1052 h 1847"/>
                <a:gd name="T50" fmla="*/ 1611 w 2478"/>
                <a:gd name="T51" fmla="*/ 1151 h 1847"/>
                <a:gd name="T52" fmla="*/ 1487 w 2478"/>
                <a:gd name="T53" fmla="*/ 1234 h 1847"/>
                <a:gd name="T54" fmla="*/ 1363 w 2478"/>
                <a:gd name="T55" fmla="*/ 1303 h 1847"/>
                <a:gd name="T56" fmla="*/ 1239 w 2478"/>
                <a:gd name="T57" fmla="*/ 1360 h 1847"/>
                <a:gd name="T58" fmla="*/ 1115 w 2478"/>
                <a:gd name="T59" fmla="*/ 1403 h 1847"/>
                <a:gd name="T60" fmla="*/ 991 w 2478"/>
                <a:gd name="T61" fmla="*/ 1433 h 1847"/>
                <a:gd name="T62" fmla="*/ 868 w 2478"/>
                <a:gd name="T63" fmla="*/ 1450 h 1847"/>
                <a:gd name="T64" fmla="*/ 744 w 2478"/>
                <a:gd name="T65" fmla="*/ 1453 h 1847"/>
                <a:gd name="T66" fmla="*/ 619 w 2478"/>
                <a:gd name="T67" fmla="*/ 1439 h 1847"/>
                <a:gd name="T68" fmla="*/ 496 w 2478"/>
                <a:gd name="T69" fmla="*/ 1407 h 1847"/>
                <a:gd name="T70" fmla="*/ 372 w 2478"/>
                <a:gd name="T71" fmla="*/ 1355 h 1847"/>
                <a:gd name="T72" fmla="*/ 248 w 2478"/>
                <a:gd name="T73" fmla="*/ 1280 h 1847"/>
                <a:gd name="T74" fmla="*/ 124 w 2478"/>
                <a:gd name="T75" fmla="*/ 1180 h 1847"/>
                <a:gd name="T76" fmla="*/ 0 w 2478"/>
                <a:gd name="T77" fmla="*/ 1054 h 1847"/>
                <a:gd name="T78" fmla="*/ 0 w 2478"/>
                <a:gd name="T79" fmla="*/ 1565 h 1847"/>
                <a:gd name="T80" fmla="*/ 124 w 2478"/>
                <a:gd name="T81" fmla="*/ 1630 h 1847"/>
                <a:gd name="T82" fmla="*/ 248 w 2478"/>
                <a:gd name="T83" fmla="*/ 1688 h 1847"/>
                <a:gd name="T84" fmla="*/ 372 w 2478"/>
                <a:gd name="T85" fmla="*/ 1741 h 18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2478" h="1847">
                  <a:moveTo>
                    <a:pt x="372" y="1741"/>
                  </a:moveTo>
                  <a:lnTo>
                    <a:pt x="496" y="1786"/>
                  </a:lnTo>
                  <a:lnTo>
                    <a:pt x="619" y="1820"/>
                  </a:lnTo>
                  <a:lnTo>
                    <a:pt x="744" y="1841"/>
                  </a:lnTo>
                  <a:lnTo>
                    <a:pt x="868" y="1847"/>
                  </a:lnTo>
                  <a:lnTo>
                    <a:pt x="991" y="1836"/>
                  </a:lnTo>
                  <a:lnTo>
                    <a:pt x="1115" y="1807"/>
                  </a:lnTo>
                  <a:lnTo>
                    <a:pt x="1239" y="1760"/>
                  </a:lnTo>
                  <a:lnTo>
                    <a:pt x="1363" y="1695"/>
                  </a:lnTo>
                  <a:lnTo>
                    <a:pt x="1487" y="1612"/>
                  </a:lnTo>
                  <a:lnTo>
                    <a:pt x="1611" y="1511"/>
                  </a:lnTo>
                  <a:lnTo>
                    <a:pt x="1735" y="1395"/>
                  </a:lnTo>
                  <a:lnTo>
                    <a:pt x="1859" y="1264"/>
                  </a:lnTo>
                  <a:lnTo>
                    <a:pt x="1983" y="1122"/>
                  </a:lnTo>
                  <a:lnTo>
                    <a:pt x="2107" y="973"/>
                  </a:lnTo>
                  <a:lnTo>
                    <a:pt x="2231" y="820"/>
                  </a:lnTo>
                  <a:lnTo>
                    <a:pt x="2354" y="663"/>
                  </a:lnTo>
                  <a:lnTo>
                    <a:pt x="2478" y="502"/>
                  </a:lnTo>
                  <a:lnTo>
                    <a:pt x="2478" y="0"/>
                  </a:lnTo>
                  <a:lnTo>
                    <a:pt x="2354" y="241"/>
                  </a:lnTo>
                  <a:lnTo>
                    <a:pt x="2231" y="455"/>
                  </a:lnTo>
                  <a:lnTo>
                    <a:pt x="2107" y="641"/>
                  </a:lnTo>
                  <a:lnTo>
                    <a:pt x="1983" y="801"/>
                  </a:lnTo>
                  <a:lnTo>
                    <a:pt x="1859" y="937"/>
                  </a:lnTo>
                  <a:lnTo>
                    <a:pt x="1735" y="1052"/>
                  </a:lnTo>
                  <a:lnTo>
                    <a:pt x="1611" y="1151"/>
                  </a:lnTo>
                  <a:lnTo>
                    <a:pt x="1487" y="1234"/>
                  </a:lnTo>
                  <a:lnTo>
                    <a:pt x="1363" y="1303"/>
                  </a:lnTo>
                  <a:lnTo>
                    <a:pt x="1239" y="1360"/>
                  </a:lnTo>
                  <a:lnTo>
                    <a:pt x="1115" y="1403"/>
                  </a:lnTo>
                  <a:lnTo>
                    <a:pt x="991" y="1433"/>
                  </a:lnTo>
                  <a:lnTo>
                    <a:pt x="868" y="1450"/>
                  </a:lnTo>
                  <a:lnTo>
                    <a:pt x="744" y="1453"/>
                  </a:lnTo>
                  <a:lnTo>
                    <a:pt x="619" y="1439"/>
                  </a:lnTo>
                  <a:lnTo>
                    <a:pt x="496" y="1407"/>
                  </a:lnTo>
                  <a:lnTo>
                    <a:pt x="372" y="1355"/>
                  </a:lnTo>
                  <a:lnTo>
                    <a:pt x="248" y="1280"/>
                  </a:lnTo>
                  <a:lnTo>
                    <a:pt x="124" y="1180"/>
                  </a:lnTo>
                  <a:lnTo>
                    <a:pt x="0" y="1054"/>
                  </a:lnTo>
                  <a:lnTo>
                    <a:pt x="0" y="1565"/>
                  </a:lnTo>
                  <a:lnTo>
                    <a:pt x="124" y="1630"/>
                  </a:lnTo>
                  <a:lnTo>
                    <a:pt x="248" y="1688"/>
                  </a:lnTo>
                  <a:lnTo>
                    <a:pt x="372" y="1741"/>
                  </a:lnTo>
                  <a:close/>
                </a:path>
              </a:pathLst>
            </a:custGeom>
            <a:solidFill>
              <a:srgbClr val="00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56" name="Freeform 181">
              <a:extLst>
                <a:ext uri="{FF2B5EF4-FFF2-40B4-BE49-F238E27FC236}">
                  <a16:creationId xmlns:a16="http://schemas.microsoft.com/office/drawing/2014/main" id="{02FE4F85-E7F8-4482-ACE8-69996EB5AE6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080" y="2036"/>
              <a:ext cx="114" cy="114"/>
            </a:xfrm>
            <a:custGeom>
              <a:avLst/>
              <a:gdLst>
                <a:gd name="T0" fmla="*/ 57 w 114"/>
                <a:gd name="T1" fmla="*/ 0 h 114"/>
                <a:gd name="T2" fmla="*/ 57 w 114"/>
                <a:gd name="T3" fmla="*/ 114 h 114"/>
                <a:gd name="T4" fmla="*/ 0 w 114"/>
                <a:gd name="T5" fmla="*/ 57 h 114"/>
                <a:gd name="T6" fmla="*/ 114 w 114"/>
                <a:gd name="T7" fmla="*/ 57 h 114"/>
                <a:gd name="T8" fmla="*/ 19 w 114"/>
                <a:gd name="T9" fmla="*/ 19 h 114"/>
                <a:gd name="T10" fmla="*/ 95 w 114"/>
                <a:gd name="T11" fmla="*/ 95 h 114"/>
                <a:gd name="T12" fmla="*/ 19 w 114"/>
                <a:gd name="T13" fmla="*/ 95 h 114"/>
                <a:gd name="T14" fmla="*/ 95 w 114"/>
                <a:gd name="T15" fmla="*/ 19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14" h="114">
                  <a:moveTo>
                    <a:pt x="57" y="0"/>
                  </a:moveTo>
                  <a:lnTo>
                    <a:pt x="57" y="114"/>
                  </a:lnTo>
                  <a:moveTo>
                    <a:pt x="0" y="57"/>
                  </a:moveTo>
                  <a:lnTo>
                    <a:pt x="114" y="57"/>
                  </a:lnTo>
                  <a:moveTo>
                    <a:pt x="19" y="19"/>
                  </a:moveTo>
                  <a:lnTo>
                    <a:pt x="95" y="95"/>
                  </a:lnTo>
                  <a:moveTo>
                    <a:pt x="19" y="95"/>
                  </a:moveTo>
                  <a:lnTo>
                    <a:pt x="95" y="19"/>
                  </a:lnTo>
                </a:path>
              </a:pathLst>
            </a:custGeom>
            <a:noFill/>
            <a:ln w="6350" cap="flat">
              <a:solidFill>
                <a:srgbClr val="0072BD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57" name="Freeform 182">
              <a:extLst>
                <a:ext uri="{FF2B5EF4-FFF2-40B4-BE49-F238E27FC236}">
                  <a16:creationId xmlns:a16="http://schemas.microsoft.com/office/drawing/2014/main" id="{24DA2134-D69B-F74C-6156-872B7136E8A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319" y="2193"/>
              <a:ext cx="114" cy="114"/>
            </a:xfrm>
            <a:custGeom>
              <a:avLst/>
              <a:gdLst>
                <a:gd name="T0" fmla="*/ 57 w 114"/>
                <a:gd name="T1" fmla="*/ 0 h 114"/>
                <a:gd name="T2" fmla="*/ 57 w 114"/>
                <a:gd name="T3" fmla="*/ 114 h 114"/>
                <a:gd name="T4" fmla="*/ 0 w 114"/>
                <a:gd name="T5" fmla="*/ 57 h 114"/>
                <a:gd name="T6" fmla="*/ 114 w 114"/>
                <a:gd name="T7" fmla="*/ 57 h 114"/>
                <a:gd name="T8" fmla="*/ 20 w 114"/>
                <a:gd name="T9" fmla="*/ 19 h 114"/>
                <a:gd name="T10" fmla="*/ 95 w 114"/>
                <a:gd name="T11" fmla="*/ 95 h 114"/>
                <a:gd name="T12" fmla="*/ 20 w 114"/>
                <a:gd name="T13" fmla="*/ 95 h 114"/>
                <a:gd name="T14" fmla="*/ 95 w 114"/>
                <a:gd name="T15" fmla="*/ 19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14" h="114">
                  <a:moveTo>
                    <a:pt x="57" y="0"/>
                  </a:moveTo>
                  <a:lnTo>
                    <a:pt x="57" y="114"/>
                  </a:lnTo>
                  <a:moveTo>
                    <a:pt x="0" y="57"/>
                  </a:moveTo>
                  <a:lnTo>
                    <a:pt x="114" y="57"/>
                  </a:lnTo>
                  <a:moveTo>
                    <a:pt x="20" y="19"/>
                  </a:moveTo>
                  <a:lnTo>
                    <a:pt x="95" y="95"/>
                  </a:lnTo>
                  <a:moveTo>
                    <a:pt x="20" y="95"/>
                  </a:moveTo>
                  <a:lnTo>
                    <a:pt x="95" y="19"/>
                  </a:lnTo>
                </a:path>
              </a:pathLst>
            </a:custGeom>
            <a:noFill/>
            <a:ln w="6350" cap="flat">
              <a:solidFill>
                <a:srgbClr val="0072BD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58" name="Freeform 183">
              <a:extLst>
                <a:ext uri="{FF2B5EF4-FFF2-40B4-BE49-F238E27FC236}">
                  <a16:creationId xmlns:a16="http://schemas.microsoft.com/office/drawing/2014/main" id="{233B4BAE-FC8A-59DE-89E5-3B778C724DE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815" y="2036"/>
              <a:ext cx="114" cy="114"/>
            </a:xfrm>
            <a:custGeom>
              <a:avLst/>
              <a:gdLst>
                <a:gd name="T0" fmla="*/ 57 w 114"/>
                <a:gd name="T1" fmla="*/ 0 h 114"/>
                <a:gd name="T2" fmla="*/ 57 w 114"/>
                <a:gd name="T3" fmla="*/ 114 h 114"/>
                <a:gd name="T4" fmla="*/ 0 w 114"/>
                <a:gd name="T5" fmla="*/ 57 h 114"/>
                <a:gd name="T6" fmla="*/ 114 w 114"/>
                <a:gd name="T7" fmla="*/ 57 h 114"/>
                <a:gd name="T8" fmla="*/ 19 w 114"/>
                <a:gd name="T9" fmla="*/ 19 h 114"/>
                <a:gd name="T10" fmla="*/ 95 w 114"/>
                <a:gd name="T11" fmla="*/ 95 h 114"/>
                <a:gd name="T12" fmla="*/ 19 w 114"/>
                <a:gd name="T13" fmla="*/ 95 h 114"/>
                <a:gd name="T14" fmla="*/ 95 w 114"/>
                <a:gd name="T15" fmla="*/ 19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14" h="114">
                  <a:moveTo>
                    <a:pt x="57" y="0"/>
                  </a:moveTo>
                  <a:lnTo>
                    <a:pt x="57" y="114"/>
                  </a:lnTo>
                  <a:moveTo>
                    <a:pt x="0" y="57"/>
                  </a:moveTo>
                  <a:lnTo>
                    <a:pt x="114" y="57"/>
                  </a:lnTo>
                  <a:moveTo>
                    <a:pt x="19" y="19"/>
                  </a:moveTo>
                  <a:lnTo>
                    <a:pt x="95" y="95"/>
                  </a:lnTo>
                  <a:moveTo>
                    <a:pt x="19" y="95"/>
                  </a:moveTo>
                  <a:lnTo>
                    <a:pt x="95" y="19"/>
                  </a:lnTo>
                </a:path>
              </a:pathLst>
            </a:custGeom>
            <a:noFill/>
            <a:ln w="6350" cap="flat">
              <a:solidFill>
                <a:srgbClr val="0072BD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59" name="Freeform 184">
              <a:extLst>
                <a:ext uri="{FF2B5EF4-FFF2-40B4-BE49-F238E27FC236}">
                  <a16:creationId xmlns:a16="http://schemas.microsoft.com/office/drawing/2014/main" id="{B0E2FE27-FE63-5088-D48E-7B64EF891F7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558" y="938"/>
              <a:ext cx="114" cy="115"/>
            </a:xfrm>
            <a:custGeom>
              <a:avLst/>
              <a:gdLst>
                <a:gd name="T0" fmla="*/ 57 w 114"/>
                <a:gd name="T1" fmla="*/ 0 h 115"/>
                <a:gd name="T2" fmla="*/ 57 w 114"/>
                <a:gd name="T3" fmla="*/ 115 h 115"/>
                <a:gd name="T4" fmla="*/ 0 w 114"/>
                <a:gd name="T5" fmla="*/ 58 h 115"/>
                <a:gd name="T6" fmla="*/ 114 w 114"/>
                <a:gd name="T7" fmla="*/ 58 h 115"/>
                <a:gd name="T8" fmla="*/ 20 w 114"/>
                <a:gd name="T9" fmla="*/ 20 h 115"/>
                <a:gd name="T10" fmla="*/ 95 w 114"/>
                <a:gd name="T11" fmla="*/ 95 h 115"/>
                <a:gd name="T12" fmla="*/ 20 w 114"/>
                <a:gd name="T13" fmla="*/ 95 h 115"/>
                <a:gd name="T14" fmla="*/ 95 w 114"/>
                <a:gd name="T15" fmla="*/ 20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14" h="115">
                  <a:moveTo>
                    <a:pt x="57" y="0"/>
                  </a:moveTo>
                  <a:lnTo>
                    <a:pt x="57" y="115"/>
                  </a:lnTo>
                  <a:moveTo>
                    <a:pt x="0" y="58"/>
                  </a:moveTo>
                  <a:lnTo>
                    <a:pt x="114" y="58"/>
                  </a:lnTo>
                  <a:moveTo>
                    <a:pt x="20" y="20"/>
                  </a:moveTo>
                  <a:lnTo>
                    <a:pt x="95" y="95"/>
                  </a:lnTo>
                  <a:moveTo>
                    <a:pt x="20" y="95"/>
                  </a:moveTo>
                  <a:lnTo>
                    <a:pt x="95" y="20"/>
                  </a:lnTo>
                </a:path>
              </a:pathLst>
            </a:custGeom>
            <a:noFill/>
            <a:ln w="6350" cap="flat">
              <a:solidFill>
                <a:srgbClr val="0072BD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60" name="Freeform 185">
              <a:extLst>
                <a:ext uri="{FF2B5EF4-FFF2-40B4-BE49-F238E27FC236}">
                  <a16:creationId xmlns:a16="http://schemas.microsoft.com/office/drawing/2014/main" id="{D1A97E68-518A-3751-8C78-3787D0A75D6E}"/>
                </a:ext>
              </a:extLst>
            </p:cNvPr>
            <p:cNvSpPr>
              <a:spLocks/>
            </p:cNvSpPr>
            <p:nvPr/>
          </p:nvSpPr>
          <p:spPr bwMode="auto">
            <a:xfrm>
              <a:off x="3137" y="1023"/>
              <a:ext cx="2478" cy="1397"/>
            </a:xfrm>
            <a:custGeom>
              <a:avLst/>
              <a:gdLst>
                <a:gd name="T0" fmla="*/ 0 w 2478"/>
                <a:gd name="T1" fmla="*/ 1058 h 1397"/>
                <a:gd name="T2" fmla="*/ 124 w 2478"/>
                <a:gd name="T3" fmla="*/ 1154 h 1397"/>
                <a:gd name="T4" fmla="*/ 248 w 2478"/>
                <a:gd name="T5" fmla="*/ 1233 h 1397"/>
                <a:gd name="T6" fmla="*/ 372 w 2478"/>
                <a:gd name="T7" fmla="*/ 1297 h 1397"/>
                <a:gd name="T8" fmla="*/ 496 w 2478"/>
                <a:gd name="T9" fmla="*/ 1346 h 1397"/>
                <a:gd name="T10" fmla="*/ 619 w 2478"/>
                <a:gd name="T11" fmla="*/ 1379 h 1397"/>
                <a:gd name="T12" fmla="*/ 744 w 2478"/>
                <a:gd name="T13" fmla="*/ 1396 h 1397"/>
                <a:gd name="T14" fmla="*/ 868 w 2478"/>
                <a:gd name="T15" fmla="*/ 1397 h 1397"/>
                <a:gd name="T16" fmla="*/ 991 w 2478"/>
                <a:gd name="T17" fmla="*/ 1384 h 1397"/>
                <a:gd name="T18" fmla="*/ 1115 w 2478"/>
                <a:gd name="T19" fmla="*/ 1354 h 1397"/>
                <a:gd name="T20" fmla="*/ 1239 w 2478"/>
                <a:gd name="T21" fmla="*/ 1309 h 1397"/>
                <a:gd name="T22" fmla="*/ 1363 w 2478"/>
                <a:gd name="T23" fmla="*/ 1248 h 1397"/>
                <a:gd name="T24" fmla="*/ 1487 w 2478"/>
                <a:gd name="T25" fmla="*/ 1172 h 1397"/>
                <a:gd name="T26" fmla="*/ 1611 w 2478"/>
                <a:gd name="T27" fmla="*/ 1080 h 1397"/>
                <a:gd name="T28" fmla="*/ 1735 w 2478"/>
                <a:gd name="T29" fmla="*/ 972 h 1397"/>
                <a:gd name="T30" fmla="*/ 1859 w 2478"/>
                <a:gd name="T31" fmla="*/ 849 h 1397"/>
                <a:gd name="T32" fmla="*/ 1983 w 2478"/>
                <a:gd name="T33" fmla="*/ 711 h 1397"/>
                <a:gd name="T34" fmla="*/ 2107 w 2478"/>
                <a:gd name="T35" fmla="*/ 556 h 1397"/>
                <a:gd name="T36" fmla="*/ 2231 w 2478"/>
                <a:gd name="T37" fmla="*/ 386 h 1397"/>
                <a:gd name="T38" fmla="*/ 2354 w 2478"/>
                <a:gd name="T39" fmla="*/ 201 h 1397"/>
                <a:gd name="T40" fmla="*/ 2478 w 2478"/>
                <a:gd name="T41" fmla="*/ 0 h 13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478" h="1397">
                  <a:moveTo>
                    <a:pt x="0" y="1058"/>
                  </a:moveTo>
                  <a:lnTo>
                    <a:pt x="124" y="1154"/>
                  </a:lnTo>
                  <a:lnTo>
                    <a:pt x="248" y="1233"/>
                  </a:lnTo>
                  <a:lnTo>
                    <a:pt x="372" y="1297"/>
                  </a:lnTo>
                  <a:lnTo>
                    <a:pt x="496" y="1346"/>
                  </a:lnTo>
                  <a:lnTo>
                    <a:pt x="619" y="1379"/>
                  </a:lnTo>
                  <a:lnTo>
                    <a:pt x="744" y="1396"/>
                  </a:lnTo>
                  <a:lnTo>
                    <a:pt x="868" y="1397"/>
                  </a:lnTo>
                  <a:lnTo>
                    <a:pt x="991" y="1384"/>
                  </a:lnTo>
                  <a:lnTo>
                    <a:pt x="1115" y="1354"/>
                  </a:lnTo>
                  <a:lnTo>
                    <a:pt x="1239" y="1309"/>
                  </a:lnTo>
                  <a:lnTo>
                    <a:pt x="1363" y="1248"/>
                  </a:lnTo>
                  <a:lnTo>
                    <a:pt x="1487" y="1172"/>
                  </a:lnTo>
                  <a:lnTo>
                    <a:pt x="1611" y="1080"/>
                  </a:lnTo>
                  <a:lnTo>
                    <a:pt x="1735" y="972"/>
                  </a:lnTo>
                  <a:lnTo>
                    <a:pt x="1859" y="849"/>
                  </a:lnTo>
                  <a:lnTo>
                    <a:pt x="1983" y="711"/>
                  </a:lnTo>
                  <a:lnTo>
                    <a:pt x="2107" y="556"/>
                  </a:lnTo>
                  <a:lnTo>
                    <a:pt x="2231" y="386"/>
                  </a:lnTo>
                  <a:lnTo>
                    <a:pt x="2354" y="201"/>
                  </a:lnTo>
                  <a:lnTo>
                    <a:pt x="2478" y="0"/>
                  </a:lnTo>
                </a:path>
              </a:pathLst>
            </a:custGeom>
            <a:noFill/>
            <a:ln w="28575" cap="flat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61" name="Line 188">
              <a:extLst>
                <a:ext uri="{FF2B5EF4-FFF2-40B4-BE49-F238E27FC236}">
                  <a16:creationId xmlns:a16="http://schemas.microsoft.com/office/drawing/2014/main" id="{39D5DBA4-F76B-48E7-914A-44454C219944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137" y="2695"/>
              <a:ext cx="0" cy="25"/>
            </a:xfrm>
            <a:prstGeom prst="line">
              <a:avLst/>
            </a:prstGeom>
            <a:noFill/>
            <a:ln w="6350" cap="flat">
              <a:solidFill>
                <a:srgbClr val="262626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62" name="Line 189">
              <a:extLst>
                <a:ext uri="{FF2B5EF4-FFF2-40B4-BE49-F238E27FC236}">
                  <a16:creationId xmlns:a16="http://schemas.microsoft.com/office/drawing/2014/main" id="{F0C5DEE8-0B6F-328E-9F6F-3E362D693D70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633" y="2695"/>
              <a:ext cx="0" cy="25"/>
            </a:xfrm>
            <a:prstGeom prst="line">
              <a:avLst/>
            </a:prstGeom>
            <a:noFill/>
            <a:ln w="6350" cap="flat">
              <a:solidFill>
                <a:srgbClr val="262626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63" name="Line 190">
              <a:extLst>
                <a:ext uri="{FF2B5EF4-FFF2-40B4-BE49-F238E27FC236}">
                  <a16:creationId xmlns:a16="http://schemas.microsoft.com/office/drawing/2014/main" id="{3626B051-338A-4FE1-7C0D-E8F572400149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128" y="2695"/>
              <a:ext cx="0" cy="25"/>
            </a:xfrm>
            <a:prstGeom prst="line">
              <a:avLst/>
            </a:prstGeom>
            <a:noFill/>
            <a:ln w="6350" cap="flat">
              <a:solidFill>
                <a:srgbClr val="262626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64" name="Line 191">
              <a:extLst>
                <a:ext uri="{FF2B5EF4-FFF2-40B4-BE49-F238E27FC236}">
                  <a16:creationId xmlns:a16="http://schemas.microsoft.com/office/drawing/2014/main" id="{CC68110B-1292-D251-DD7C-D251415B5469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624" y="2695"/>
              <a:ext cx="0" cy="25"/>
            </a:xfrm>
            <a:prstGeom prst="line">
              <a:avLst/>
            </a:prstGeom>
            <a:noFill/>
            <a:ln w="6350" cap="flat">
              <a:solidFill>
                <a:srgbClr val="262626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65" name="Line 192">
              <a:extLst>
                <a:ext uri="{FF2B5EF4-FFF2-40B4-BE49-F238E27FC236}">
                  <a16:creationId xmlns:a16="http://schemas.microsoft.com/office/drawing/2014/main" id="{180CD112-3ADD-D595-AD23-C6546C185377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5120" y="2695"/>
              <a:ext cx="0" cy="25"/>
            </a:xfrm>
            <a:prstGeom prst="line">
              <a:avLst/>
            </a:prstGeom>
            <a:noFill/>
            <a:ln w="6350" cap="flat">
              <a:solidFill>
                <a:srgbClr val="262626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66" name="Line 193">
              <a:extLst>
                <a:ext uri="{FF2B5EF4-FFF2-40B4-BE49-F238E27FC236}">
                  <a16:creationId xmlns:a16="http://schemas.microsoft.com/office/drawing/2014/main" id="{18F2E43C-9689-AACC-71A1-80089756A67E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5615" y="2695"/>
              <a:ext cx="0" cy="25"/>
            </a:xfrm>
            <a:prstGeom prst="line">
              <a:avLst/>
            </a:prstGeom>
            <a:noFill/>
            <a:ln w="6350" cap="flat">
              <a:solidFill>
                <a:srgbClr val="262626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67" name="Line 194">
              <a:extLst>
                <a:ext uri="{FF2B5EF4-FFF2-40B4-BE49-F238E27FC236}">
                  <a16:creationId xmlns:a16="http://schemas.microsoft.com/office/drawing/2014/main" id="{D57E2142-9EE6-4263-FA2A-53926053567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137" y="760"/>
              <a:ext cx="0" cy="25"/>
            </a:xfrm>
            <a:prstGeom prst="line">
              <a:avLst/>
            </a:prstGeom>
            <a:noFill/>
            <a:ln w="6350" cap="flat">
              <a:solidFill>
                <a:srgbClr val="262626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68" name="Line 195">
              <a:extLst>
                <a:ext uri="{FF2B5EF4-FFF2-40B4-BE49-F238E27FC236}">
                  <a16:creationId xmlns:a16="http://schemas.microsoft.com/office/drawing/2014/main" id="{9AA16D47-051D-5E1C-BC76-18D97D4C071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633" y="760"/>
              <a:ext cx="0" cy="25"/>
            </a:xfrm>
            <a:prstGeom prst="line">
              <a:avLst/>
            </a:prstGeom>
            <a:noFill/>
            <a:ln w="6350" cap="flat">
              <a:solidFill>
                <a:srgbClr val="262626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69" name="Line 196">
              <a:extLst>
                <a:ext uri="{FF2B5EF4-FFF2-40B4-BE49-F238E27FC236}">
                  <a16:creationId xmlns:a16="http://schemas.microsoft.com/office/drawing/2014/main" id="{AA8BB472-1461-45CD-C0B0-4BF152A0DA4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128" y="760"/>
              <a:ext cx="0" cy="25"/>
            </a:xfrm>
            <a:prstGeom prst="line">
              <a:avLst/>
            </a:prstGeom>
            <a:noFill/>
            <a:ln w="6350" cap="flat">
              <a:solidFill>
                <a:srgbClr val="262626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70" name="Line 197">
              <a:extLst>
                <a:ext uri="{FF2B5EF4-FFF2-40B4-BE49-F238E27FC236}">
                  <a16:creationId xmlns:a16="http://schemas.microsoft.com/office/drawing/2014/main" id="{0A123F4C-EBE6-F2FF-4850-4404F1BFAA7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624" y="760"/>
              <a:ext cx="0" cy="25"/>
            </a:xfrm>
            <a:prstGeom prst="line">
              <a:avLst/>
            </a:prstGeom>
            <a:noFill/>
            <a:ln w="6350" cap="flat">
              <a:solidFill>
                <a:srgbClr val="262626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71" name="Line 198">
              <a:extLst>
                <a:ext uri="{FF2B5EF4-FFF2-40B4-BE49-F238E27FC236}">
                  <a16:creationId xmlns:a16="http://schemas.microsoft.com/office/drawing/2014/main" id="{31C249D4-BB52-3896-3502-E860BC5844F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120" y="760"/>
              <a:ext cx="0" cy="25"/>
            </a:xfrm>
            <a:prstGeom prst="line">
              <a:avLst/>
            </a:prstGeom>
            <a:noFill/>
            <a:ln w="6350" cap="flat">
              <a:solidFill>
                <a:srgbClr val="262626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72" name="Line 199">
              <a:extLst>
                <a:ext uri="{FF2B5EF4-FFF2-40B4-BE49-F238E27FC236}">
                  <a16:creationId xmlns:a16="http://schemas.microsoft.com/office/drawing/2014/main" id="{04A649CB-090C-52B3-811E-AB5C31D626B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615" y="760"/>
              <a:ext cx="0" cy="25"/>
            </a:xfrm>
            <a:prstGeom prst="line">
              <a:avLst/>
            </a:prstGeom>
            <a:noFill/>
            <a:ln w="6350" cap="flat">
              <a:solidFill>
                <a:srgbClr val="262626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73" name="Rectangle 200">
              <a:extLst>
                <a:ext uri="{FF2B5EF4-FFF2-40B4-BE49-F238E27FC236}">
                  <a16:creationId xmlns:a16="http://schemas.microsoft.com/office/drawing/2014/main" id="{C6019E4E-1A56-6E92-7B82-32CB292C73C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08" y="2766"/>
              <a:ext cx="114" cy="1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400" b="0" i="0" u="none" strike="noStrike" cap="none" normalizeH="0" baseline="0" dirty="0">
                  <a:ln>
                    <a:noFill/>
                  </a:ln>
                  <a:solidFill>
                    <a:srgbClr val="262626"/>
                  </a:solidFill>
                  <a:effectLst/>
                  <a:latin typeface="Arial" panose="020B0604020202020204" pitchFamily="34" charset="0"/>
                </a:rPr>
                <a:t>0</a:t>
              </a:r>
              <a:endPara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74" name="Rectangle 201">
              <a:extLst>
                <a:ext uri="{FF2B5EF4-FFF2-40B4-BE49-F238E27FC236}">
                  <a16:creationId xmlns:a16="http://schemas.microsoft.com/office/drawing/2014/main" id="{A25A6905-430D-54A0-2FF1-E78627A3CEE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59" y="2766"/>
              <a:ext cx="211" cy="1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400" b="0" i="0" u="none" strike="noStrike" cap="none" normalizeH="0" baseline="0" dirty="0">
                  <a:ln>
                    <a:noFill/>
                  </a:ln>
                  <a:solidFill>
                    <a:srgbClr val="262626"/>
                  </a:solidFill>
                  <a:effectLst/>
                  <a:latin typeface="Arial" panose="020B0604020202020204" pitchFamily="34" charset="0"/>
                </a:rPr>
                <a:t>0.2</a:t>
              </a:r>
              <a:endPara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75" name="Rectangle 202">
              <a:extLst>
                <a:ext uri="{FF2B5EF4-FFF2-40B4-BE49-F238E27FC236}">
                  <a16:creationId xmlns:a16="http://schemas.microsoft.com/office/drawing/2014/main" id="{85715C0A-F1BD-A434-94C7-C6D43522A3F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56" y="2766"/>
              <a:ext cx="211" cy="1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400" b="0" i="0" u="none" strike="noStrike" cap="none" normalizeH="0" baseline="0" dirty="0">
                  <a:ln>
                    <a:noFill/>
                  </a:ln>
                  <a:solidFill>
                    <a:srgbClr val="262626"/>
                  </a:solidFill>
                  <a:effectLst/>
                  <a:latin typeface="Arial" panose="020B0604020202020204" pitchFamily="34" charset="0"/>
                </a:rPr>
                <a:t>0.4</a:t>
              </a:r>
              <a:endPara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76" name="Rectangle 203">
              <a:extLst>
                <a:ext uri="{FF2B5EF4-FFF2-40B4-BE49-F238E27FC236}">
                  <a16:creationId xmlns:a16="http://schemas.microsoft.com/office/drawing/2014/main" id="{BC1921F9-DF6A-AB20-46F8-2B30FB8C081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47" y="2766"/>
              <a:ext cx="211" cy="1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400" b="0" i="0" u="none" strike="noStrike" cap="none" normalizeH="0" baseline="0" dirty="0">
                  <a:ln>
                    <a:noFill/>
                  </a:ln>
                  <a:solidFill>
                    <a:srgbClr val="262626"/>
                  </a:solidFill>
                  <a:effectLst/>
                  <a:latin typeface="Arial" panose="020B0604020202020204" pitchFamily="34" charset="0"/>
                </a:rPr>
                <a:t>0.6</a:t>
              </a:r>
              <a:endPara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77" name="Rectangle 204">
              <a:extLst>
                <a:ext uri="{FF2B5EF4-FFF2-40B4-BE49-F238E27FC236}">
                  <a16:creationId xmlns:a16="http://schemas.microsoft.com/office/drawing/2014/main" id="{7F589DFC-8D24-1844-0FC4-F58521D6F65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44" y="2766"/>
              <a:ext cx="211" cy="1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400" b="0" i="0" u="none" strike="noStrike" cap="none" normalizeH="0" baseline="0" dirty="0">
                  <a:ln>
                    <a:noFill/>
                  </a:ln>
                  <a:solidFill>
                    <a:srgbClr val="262626"/>
                  </a:solidFill>
                  <a:effectLst/>
                  <a:latin typeface="Arial" panose="020B0604020202020204" pitchFamily="34" charset="0"/>
                </a:rPr>
                <a:t>0.8</a:t>
              </a:r>
              <a:endPara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78" name="Rectangle 205">
              <a:extLst>
                <a:ext uri="{FF2B5EF4-FFF2-40B4-BE49-F238E27FC236}">
                  <a16:creationId xmlns:a16="http://schemas.microsoft.com/office/drawing/2014/main" id="{6477F445-1896-63F0-0AE4-A8CB540573F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587" y="2766"/>
              <a:ext cx="114" cy="1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400" b="0" i="0" u="none" strike="noStrike" cap="none" normalizeH="0" baseline="0" dirty="0">
                  <a:ln>
                    <a:noFill/>
                  </a:ln>
                  <a:solidFill>
                    <a:srgbClr val="262626"/>
                  </a:solidFill>
                  <a:effectLst/>
                  <a:latin typeface="Arial" panose="020B0604020202020204" pitchFamily="34" charset="0"/>
                </a:rPr>
                <a:t>1</a:t>
              </a:r>
              <a:endPara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79" name="Line 208">
              <a:extLst>
                <a:ext uri="{FF2B5EF4-FFF2-40B4-BE49-F238E27FC236}">
                  <a16:creationId xmlns:a16="http://schemas.microsoft.com/office/drawing/2014/main" id="{48F0AF6B-E16B-5CC6-83A1-F4692E3AFE2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137" y="2720"/>
              <a:ext cx="25" cy="0"/>
            </a:xfrm>
            <a:prstGeom prst="line">
              <a:avLst/>
            </a:prstGeom>
            <a:noFill/>
            <a:ln w="6350" cap="flat">
              <a:solidFill>
                <a:srgbClr val="262626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80" name="Line 209">
              <a:extLst>
                <a:ext uri="{FF2B5EF4-FFF2-40B4-BE49-F238E27FC236}">
                  <a16:creationId xmlns:a16="http://schemas.microsoft.com/office/drawing/2014/main" id="{F1D72E3F-8816-6DB5-9866-7CBA4BA3FE6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137" y="2328"/>
              <a:ext cx="25" cy="0"/>
            </a:xfrm>
            <a:prstGeom prst="line">
              <a:avLst/>
            </a:prstGeom>
            <a:noFill/>
            <a:ln w="6350" cap="flat">
              <a:solidFill>
                <a:srgbClr val="262626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81" name="Line 210">
              <a:extLst>
                <a:ext uri="{FF2B5EF4-FFF2-40B4-BE49-F238E27FC236}">
                  <a16:creationId xmlns:a16="http://schemas.microsoft.com/office/drawing/2014/main" id="{B20BB311-BD80-2C69-7274-97FC533494B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137" y="1936"/>
              <a:ext cx="25" cy="0"/>
            </a:xfrm>
            <a:prstGeom prst="line">
              <a:avLst/>
            </a:prstGeom>
            <a:noFill/>
            <a:ln w="6350" cap="flat">
              <a:solidFill>
                <a:srgbClr val="262626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82" name="Line 211">
              <a:extLst>
                <a:ext uri="{FF2B5EF4-FFF2-40B4-BE49-F238E27FC236}">
                  <a16:creationId xmlns:a16="http://schemas.microsoft.com/office/drawing/2014/main" id="{6F670222-5F37-D7DA-6529-129901DB9C9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137" y="1544"/>
              <a:ext cx="25" cy="0"/>
            </a:xfrm>
            <a:prstGeom prst="line">
              <a:avLst/>
            </a:prstGeom>
            <a:noFill/>
            <a:ln w="6350" cap="flat">
              <a:solidFill>
                <a:srgbClr val="262626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83" name="Line 212">
              <a:extLst>
                <a:ext uri="{FF2B5EF4-FFF2-40B4-BE49-F238E27FC236}">
                  <a16:creationId xmlns:a16="http://schemas.microsoft.com/office/drawing/2014/main" id="{6F0F1FA6-A31F-4664-950A-D392054828E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137" y="1152"/>
              <a:ext cx="25" cy="0"/>
            </a:xfrm>
            <a:prstGeom prst="line">
              <a:avLst/>
            </a:prstGeom>
            <a:noFill/>
            <a:ln w="6350" cap="flat">
              <a:solidFill>
                <a:srgbClr val="262626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84" name="Line 213">
              <a:extLst>
                <a:ext uri="{FF2B5EF4-FFF2-40B4-BE49-F238E27FC236}">
                  <a16:creationId xmlns:a16="http://schemas.microsoft.com/office/drawing/2014/main" id="{724FD18D-985F-5A12-072E-32559BBE433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137" y="760"/>
              <a:ext cx="25" cy="0"/>
            </a:xfrm>
            <a:prstGeom prst="line">
              <a:avLst/>
            </a:prstGeom>
            <a:noFill/>
            <a:ln w="6350" cap="flat">
              <a:solidFill>
                <a:srgbClr val="262626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85" name="Line 214">
              <a:extLst>
                <a:ext uri="{FF2B5EF4-FFF2-40B4-BE49-F238E27FC236}">
                  <a16:creationId xmlns:a16="http://schemas.microsoft.com/office/drawing/2014/main" id="{558F9E48-FDEB-3CCC-00C6-59531AC9CE9E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5591" y="2720"/>
              <a:ext cx="24" cy="0"/>
            </a:xfrm>
            <a:prstGeom prst="line">
              <a:avLst/>
            </a:prstGeom>
            <a:noFill/>
            <a:ln w="6350" cap="flat">
              <a:solidFill>
                <a:srgbClr val="262626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86" name="Line 215">
              <a:extLst>
                <a:ext uri="{FF2B5EF4-FFF2-40B4-BE49-F238E27FC236}">
                  <a16:creationId xmlns:a16="http://schemas.microsoft.com/office/drawing/2014/main" id="{785ED7A2-E9A5-7133-EF1E-4C8112C149FE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5591" y="2328"/>
              <a:ext cx="24" cy="0"/>
            </a:xfrm>
            <a:prstGeom prst="line">
              <a:avLst/>
            </a:prstGeom>
            <a:noFill/>
            <a:ln w="6350" cap="flat">
              <a:solidFill>
                <a:srgbClr val="262626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87" name="Line 216">
              <a:extLst>
                <a:ext uri="{FF2B5EF4-FFF2-40B4-BE49-F238E27FC236}">
                  <a16:creationId xmlns:a16="http://schemas.microsoft.com/office/drawing/2014/main" id="{83803256-23A9-443D-7656-B8F0E3CF27B8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5591" y="1936"/>
              <a:ext cx="24" cy="0"/>
            </a:xfrm>
            <a:prstGeom prst="line">
              <a:avLst/>
            </a:prstGeom>
            <a:noFill/>
            <a:ln w="6350" cap="flat">
              <a:solidFill>
                <a:srgbClr val="262626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88" name="Line 217">
              <a:extLst>
                <a:ext uri="{FF2B5EF4-FFF2-40B4-BE49-F238E27FC236}">
                  <a16:creationId xmlns:a16="http://schemas.microsoft.com/office/drawing/2014/main" id="{0D8F6ABB-0BBC-0731-2EAA-005689AB6C8C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5591" y="1544"/>
              <a:ext cx="24" cy="0"/>
            </a:xfrm>
            <a:prstGeom prst="line">
              <a:avLst/>
            </a:prstGeom>
            <a:noFill/>
            <a:ln w="6350" cap="flat">
              <a:solidFill>
                <a:srgbClr val="262626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89" name="Line 218">
              <a:extLst>
                <a:ext uri="{FF2B5EF4-FFF2-40B4-BE49-F238E27FC236}">
                  <a16:creationId xmlns:a16="http://schemas.microsoft.com/office/drawing/2014/main" id="{AD5E162C-FA0D-56D5-23B7-7164D695C271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5591" y="1152"/>
              <a:ext cx="24" cy="0"/>
            </a:xfrm>
            <a:prstGeom prst="line">
              <a:avLst/>
            </a:prstGeom>
            <a:noFill/>
            <a:ln w="6350" cap="flat">
              <a:solidFill>
                <a:srgbClr val="262626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90" name="Line 219">
              <a:extLst>
                <a:ext uri="{FF2B5EF4-FFF2-40B4-BE49-F238E27FC236}">
                  <a16:creationId xmlns:a16="http://schemas.microsoft.com/office/drawing/2014/main" id="{71BCE010-E36C-304E-6D10-C5B7991ADB0D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5591" y="760"/>
              <a:ext cx="24" cy="0"/>
            </a:xfrm>
            <a:prstGeom prst="line">
              <a:avLst/>
            </a:prstGeom>
            <a:noFill/>
            <a:ln w="6350" cap="flat">
              <a:solidFill>
                <a:srgbClr val="262626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91" name="Rectangle 220">
              <a:extLst>
                <a:ext uri="{FF2B5EF4-FFF2-40B4-BE49-F238E27FC236}">
                  <a16:creationId xmlns:a16="http://schemas.microsoft.com/office/drawing/2014/main" id="{C3FC2EBE-B8B8-347F-610D-C2F116A2170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06" y="2663"/>
              <a:ext cx="154" cy="1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400" b="0" i="0" u="none" strike="noStrike" cap="none" normalizeH="0" baseline="0" dirty="0">
                  <a:ln>
                    <a:noFill/>
                  </a:ln>
                  <a:solidFill>
                    <a:srgbClr val="262626"/>
                  </a:solidFill>
                  <a:effectLst/>
                  <a:latin typeface="Arial" panose="020B0604020202020204" pitchFamily="34" charset="0"/>
                </a:rPr>
                <a:t>-5</a:t>
              </a:r>
              <a:endPara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92" name="Rectangle 221">
              <a:extLst>
                <a:ext uri="{FF2B5EF4-FFF2-40B4-BE49-F238E27FC236}">
                  <a16:creationId xmlns:a16="http://schemas.microsoft.com/office/drawing/2014/main" id="{4632D160-264C-9D46-92E1-3543C0A578F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40" y="2269"/>
              <a:ext cx="114" cy="1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400" b="0" i="0" u="none" strike="noStrike" cap="none" normalizeH="0" baseline="0" dirty="0">
                  <a:ln>
                    <a:noFill/>
                  </a:ln>
                  <a:solidFill>
                    <a:srgbClr val="262626"/>
                  </a:solidFill>
                  <a:effectLst/>
                  <a:latin typeface="Arial" panose="020B0604020202020204" pitchFamily="34" charset="0"/>
                </a:rPr>
                <a:t>0</a:t>
              </a:r>
              <a:endPara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93" name="Rectangle 222">
              <a:extLst>
                <a:ext uri="{FF2B5EF4-FFF2-40B4-BE49-F238E27FC236}">
                  <a16:creationId xmlns:a16="http://schemas.microsoft.com/office/drawing/2014/main" id="{B03ED664-A19A-4AAE-6BBF-3BD3A856D0F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40" y="1880"/>
              <a:ext cx="114" cy="1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400" b="0" i="0" u="none" strike="noStrike" cap="none" normalizeH="0" baseline="0" dirty="0">
                  <a:ln>
                    <a:noFill/>
                  </a:ln>
                  <a:solidFill>
                    <a:srgbClr val="262626"/>
                  </a:solidFill>
                  <a:effectLst/>
                  <a:latin typeface="Arial" panose="020B0604020202020204" pitchFamily="34" charset="0"/>
                </a:rPr>
                <a:t>5</a:t>
              </a:r>
              <a:endPara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94" name="Rectangle 223">
              <a:extLst>
                <a:ext uri="{FF2B5EF4-FFF2-40B4-BE49-F238E27FC236}">
                  <a16:creationId xmlns:a16="http://schemas.microsoft.com/office/drawing/2014/main" id="{0738FC12-5920-6C0B-4BB2-99870D98D8A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83" y="1486"/>
              <a:ext cx="177" cy="1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400" b="0" i="0" u="none" strike="noStrike" cap="none" normalizeH="0" baseline="0" dirty="0">
                  <a:ln>
                    <a:noFill/>
                  </a:ln>
                  <a:solidFill>
                    <a:srgbClr val="262626"/>
                  </a:solidFill>
                  <a:effectLst/>
                  <a:latin typeface="Arial" panose="020B0604020202020204" pitchFamily="34" charset="0"/>
                </a:rPr>
                <a:t>10</a:t>
              </a:r>
              <a:endPara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95" name="Rectangle 224">
              <a:extLst>
                <a:ext uri="{FF2B5EF4-FFF2-40B4-BE49-F238E27FC236}">
                  <a16:creationId xmlns:a16="http://schemas.microsoft.com/office/drawing/2014/main" id="{0AC716E6-84E2-B79F-7A5C-93E5A9E63CD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83" y="1097"/>
              <a:ext cx="177" cy="1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400" b="0" i="0" u="none" strike="noStrike" cap="none" normalizeH="0" baseline="0" dirty="0">
                  <a:ln>
                    <a:noFill/>
                  </a:ln>
                  <a:solidFill>
                    <a:srgbClr val="262626"/>
                  </a:solidFill>
                  <a:effectLst/>
                  <a:latin typeface="Arial" panose="020B0604020202020204" pitchFamily="34" charset="0"/>
                </a:rPr>
                <a:t>15</a:t>
              </a:r>
              <a:endPara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96" name="Rectangle 225">
              <a:extLst>
                <a:ext uri="{FF2B5EF4-FFF2-40B4-BE49-F238E27FC236}">
                  <a16:creationId xmlns:a16="http://schemas.microsoft.com/office/drawing/2014/main" id="{E8C7C8E6-3661-851B-F246-A669D755E7C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83" y="703"/>
              <a:ext cx="177" cy="1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400" b="0" i="0" u="none" strike="noStrike" cap="none" normalizeH="0" baseline="0" dirty="0">
                  <a:ln>
                    <a:noFill/>
                  </a:ln>
                  <a:solidFill>
                    <a:srgbClr val="262626"/>
                  </a:solidFill>
                  <a:effectLst/>
                  <a:latin typeface="Arial" panose="020B0604020202020204" pitchFamily="34" charset="0"/>
                </a:rPr>
                <a:t>20</a:t>
              </a:r>
              <a:endPara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97" name="Rectangle 226">
              <a:extLst>
                <a:ext uri="{FF2B5EF4-FFF2-40B4-BE49-F238E27FC236}">
                  <a16:creationId xmlns:a16="http://schemas.microsoft.com/office/drawing/2014/main" id="{02627FF3-686D-DEE7-8385-A44665D2488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30" y="817"/>
              <a:ext cx="708" cy="44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98" name="Rectangle 227">
              <a:extLst>
                <a:ext uri="{FF2B5EF4-FFF2-40B4-BE49-F238E27FC236}">
                  <a16:creationId xmlns:a16="http://schemas.microsoft.com/office/drawing/2014/main" id="{30C4842F-C751-078D-7203-668E36DEFCE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99" y="840"/>
              <a:ext cx="228" cy="1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4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C.I.</a:t>
              </a:r>
              <a:endPara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99" name="Rectangle 228">
              <a:extLst>
                <a:ext uri="{FF2B5EF4-FFF2-40B4-BE49-F238E27FC236}">
                  <a16:creationId xmlns:a16="http://schemas.microsoft.com/office/drawing/2014/main" id="{C9A89B1D-6A97-634F-FD87-4E8458D3C1A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53" y="846"/>
              <a:ext cx="228" cy="103"/>
            </a:xfrm>
            <a:prstGeom prst="rect">
              <a:avLst/>
            </a:prstGeom>
            <a:solidFill>
              <a:srgbClr val="00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00" name="Rectangle 229">
              <a:extLst>
                <a:ext uri="{FF2B5EF4-FFF2-40B4-BE49-F238E27FC236}">
                  <a16:creationId xmlns:a16="http://schemas.microsoft.com/office/drawing/2014/main" id="{41DEAD15-9A83-BF73-74CF-B705A518B85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99" y="983"/>
              <a:ext cx="491" cy="1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4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Samples</a:t>
              </a:r>
              <a:endPara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01" name="Freeform 230">
              <a:extLst>
                <a:ext uri="{FF2B5EF4-FFF2-40B4-BE49-F238E27FC236}">
                  <a16:creationId xmlns:a16="http://schemas.microsoft.com/office/drawing/2014/main" id="{7EF23DC8-E23D-C8C2-5138-7973C4873DD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610" y="980"/>
              <a:ext cx="114" cy="114"/>
            </a:xfrm>
            <a:custGeom>
              <a:avLst/>
              <a:gdLst>
                <a:gd name="T0" fmla="*/ 57 w 114"/>
                <a:gd name="T1" fmla="*/ 0 h 114"/>
                <a:gd name="T2" fmla="*/ 57 w 114"/>
                <a:gd name="T3" fmla="*/ 114 h 114"/>
                <a:gd name="T4" fmla="*/ 0 w 114"/>
                <a:gd name="T5" fmla="*/ 57 h 114"/>
                <a:gd name="T6" fmla="*/ 114 w 114"/>
                <a:gd name="T7" fmla="*/ 57 h 114"/>
                <a:gd name="T8" fmla="*/ 20 w 114"/>
                <a:gd name="T9" fmla="*/ 20 h 114"/>
                <a:gd name="T10" fmla="*/ 95 w 114"/>
                <a:gd name="T11" fmla="*/ 95 h 114"/>
                <a:gd name="T12" fmla="*/ 20 w 114"/>
                <a:gd name="T13" fmla="*/ 95 h 114"/>
                <a:gd name="T14" fmla="*/ 95 w 114"/>
                <a:gd name="T15" fmla="*/ 20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14" h="114">
                  <a:moveTo>
                    <a:pt x="57" y="0"/>
                  </a:moveTo>
                  <a:lnTo>
                    <a:pt x="57" y="114"/>
                  </a:lnTo>
                  <a:moveTo>
                    <a:pt x="0" y="57"/>
                  </a:moveTo>
                  <a:lnTo>
                    <a:pt x="114" y="57"/>
                  </a:lnTo>
                  <a:moveTo>
                    <a:pt x="20" y="20"/>
                  </a:moveTo>
                  <a:lnTo>
                    <a:pt x="95" y="95"/>
                  </a:lnTo>
                  <a:moveTo>
                    <a:pt x="20" y="95"/>
                  </a:moveTo>
                  <a:lnTo>
                    <a:pt x="95" y="20"/>
                  </a:lnTo>
                </a:path>
              </a:pathLst>
            </a:custGeom>
            <a:noFill/>
            <a:ln w="6350" cap="flat">
              <a:solidFill>
                <a:srgbClr val="0072BD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02" name="Rectangle 231">
              <a:extLst>
                <a:ext uri="{FF2B5EF4-FFF2-40B4-BE49-F238E27FC236}">
                  <a16:creationId xmlns:a16="http://schemas.microsoft.com/office/drawing/2014/main" id="{36052551-A45D-F880-ECFA-1E8303EF1ED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99" y="1120"/>
              <a:ext cx="286" cy="1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4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PRS</a:t>
              </a:r>
              <a:endPara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03" name="Line 232">
              <a:extLst>
                <a:ext uri="{FF2B5EF4-FFF2-40B4-BE49-F238E27FC236}">
                  <a16:creationId xmlns:a16="http://schemas.microsoft.com/office/drawing/2014/main" id="{F8D149A9-7C5B-07BE-CD1E-8374138B386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553" y="1177"/>
              <a:ext cx="228" cy="0"/>
            </a:xfrm>
            <a:prstGeom prst="line">
              <a:avLst/>
            </a:prstGeom>
            <a:noFill/>
            <a:ln w="28575" cap="flat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04" name="Rectangle 233">
              <a:extLst>
                <a:ext uri="{FF2B5EF4-FFF2-40B4-BE49-F238E27FC236}">
                  <a16:creationId xmlns:a16="http://schemas.microsoft.com/office/drawing/2014/main" id="{C5B55BCA-4DB6-2241-4639-EE89A42712C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30" y="817"/>
              <a:ext cx="708" cy="440"/>
            </a:xfrm>
            <a:prstGeom prst="rect">
              <a:avLst/>
            </a:prstGeom>
            <a:noFill/>
            <a:ln w="6350" cap="flat">
              <a:solidFill>
                <a:srgbClr val="262626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348076888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842BAE4F-2088-105A-A1D8-06F5EA1762A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Surrogate based on computer simulations</a:t>
            </a:r>
          </a:p>
          <a:p>
            <a:pPr lvl="1"/>
            <a:r>
              <a:rPr lang="en-US" dirty="0"/>
              <a:t>Not much random noise (numerical error), but </a:t>
            </a:r>
            <a:r>
              <a:rPr lang="en-US" dirty="0">
                <a:solidFill>
                  <a:srgbClr val="0000FF"/>
                </a:solidFill>
              </a:rPr>
              <a:t>bias</a:t>
            </a:r>
            <a:r>
              <a:rPr lang="en-US" dirty="0"/>
              <a:t>-like predictions</a:t>
            </a:r>
          </a:p>
          <a:p>
            <a:pPr lvl="1"/>
            <a:r>
              <a:rPr lang="en-US" dirty="0"/>
              <a:t>To approximate simulation results, </a:t>
            </a:r>
            <a:r>
              <a:rPr lang="en-US" dirty="0">
                <a:solidFill>
                  <a:srgbClr val="0000FF"/>
                </a:solidFill>
              </a:rPr>
              <a:t>samples are assumed to be exact</a:t>
            </a:r>
          </a:p>
          <a:p>
            <a:pPr lvl="1"/>
            <a:r>
              <a:rPr lang="en-US" dirty="0"/>
              <a:t>Difference b/w surrogate prediction and simulation data is considered </a:t>
            </a:r>
            <a:r>
              <a:rPr lang="en-US" dirty="0">
                <a:solidFill>
                  <a:srgbClr val="0000FF"/>
                </a:solidFill>
              </a:rPr>
              <a:t>prediction error</a:t>
            </a:r>
          </a:p>
          <a:p>
            <a:r>
              <a:rPr lang="en-US" dirty="0">
                <a:solidFill>
                  <a:srgbClr val="0000FF"/>
                </a:solidFill>
              </a:rPr>
              <a:t>Assumption: data are </a:t>
            </a:r>
            <a:br>
              <a:rPr lang="en-US" dirty="0">
                <a:solidFill>
                  <a:srgbClr val="0000FF"/>
                </a:solidFill>
              </a:rPr>
            </a:br>
            <a:r>
              <a:rPr lang="en-US" dirty="0">
                <a:solidFill>
                  <a:srgbClr val="0000FF"/>
                </a:solidFill>
              </a:rPr>
              <a:t>exact, but the model form </a:t>
            </a:r>
            <a:br>
              <a:rPr lang="en-US" dirty="0">
                <a:solidFill>
                  <a:srgbClr val="0000FF"/>
                </a:solidFill>
              </a:rPr>
            </a:br>
            <a:r>
              <a:rPr lang="en-US" dirty="0">
                <a:solidFill>
                  <a:srgbClr val="0000FF"/>
                </a:solidFill>
              </a:rPr>
              <a:t>has uncertainty</a:t>
            </a:r>
          </a:p>
          <a:p>
            <a:pPr lvl="1"/>
            <a:r>
              <a:rPr lang="en-US" dirty="0"/>
              <a:t>predicts the simulation data </a:t>
            </a:r>
            <a:br>
              <a:rPr lang="en-US" dirty="0"/>
            </a:br>
            <a:r>
              <a:rPr lang="en-US" dirty="0"/>
              <a:t>exactly, but the </a:t>
            </a:r>
            <a:r>
              <a:rPr lang="en-US" dirty="0">
                <a:solidFill>
                  <a:srgbClr val="0000FF"/>
                </a:solidFill>
              </a:rPr>
              <a:t>uncertainty</a:t>
            </a:r>
            <a:r>
              <a:rPr lang="en-US" dirty="0"/>
              <a:t> </a:t>
            </a:r>
            <a:br>
              <a:rPr lang="en-US" dirty="0"/>
            </a:br>
            <a:r>
              <a:rPr lang="en-US" dirty="0"/>
              <a:t>increases as a prediction point </a:t>
            </a:r>
            <a:br>
              <a:rPr lang="en-US" dirty="0"/>
            </a:br>
            <a:r>
              <a:rPr lang="en-US" dirty="0"/>
              <a:t>is farther away from data points</a:t>
            </a:r>
          </a:p>
          <a:p>
            <a:r>
              <a:rPr lang="en-US" dirty="0"/>
              <a:t>Chapter 7 for Kriging surrogate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46E85017-7956-85EA-4D83-64C1A4E3AF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Kriging (Gaussian Process) Surrogate</a:t>
            </a:r>
          </a:p>
        </p:txBody>
      </p:sp>
      <p:grpSp>
        <p:nvGrpSpPr>
          <p:cNvPr id="4" name="Group 123">
            <a:extLst>
              <a:ext uri="{FF2B5EF4-FFF2-40B4-BE49-F238E27FC236}">
                <a16:creationId xmlns:a16="http://schemas.microsoft.com/office/drawing/2014/main" id="{24A6103B-7F1C-3913-2C6D-16F2E5B760BE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4745382" y="2767832"/>
            <a:ext cx="4314826" cy="3511550"/>
            <a:chOff x="136" y="703"/>
            <a:chExt cx="2718" cy="2212"/>
          </a:xfrm>
        </p:grpSpPr>
        <p:sp>
          <p:nvSpPr>
            <p:cNvPr id="5" name="Rectangle 124">
              <a:extLst>
                <a:ext uri="{FF2B5EF4-FFF2-40B4-BE49-F238E27FC236}">
                  <a16:creationId xmlns:a16="http://schemas.microsoft.com/office/drawing/2014/main" id="{E5F1F457-5DA4-BDB7-6E9E-3F389B7B743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0" y="760"/>
              <a:ext cx="2478" cy="1960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6" name="Freeform 125">
              <a:extLst>
                <a:ext uri="{FF2B5EF4-FFF2-40B4-BE49-F238E27FC236}">
                  <a16:creationId xmlns:a16="http://schemas.microsoft.com/office/drawing/2014/main" id="{798CBF9D-3FC4-711F-3A7D-9957115111D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90" y="1054"/>
              <a:ext cx="2478" cy="1570"/>
            </a:xfrm>
            <a:custGeom>
              <a:avLst/>
              <a:gdLst>
                <a:gd name="T0" fmla="*/ 124 w 2478"/>
                <a:gd name="T1" fmla="*/ 1399 h 1570"/>
                <a:gd name="T2" fmla="*/ 248 w 2478"/>
                <a:gd name="T3" fmla="*/ 1424 h 1570"/>
                <a:gd name="T4" fmla="*/ 372 w 2478"/>
                <a:gd name="T5" fmla="*/ 1449 h 1570"/>
                <a:gd name="T6" fmla="*/ 496 w 2478"/>
                <a:gd name="T7" fmla="*/ 1474 h 1570"/>
                <a:gd name="T8" fmla="*/ 619 w 2478"/>
                <a:gd name="T9" fmla="*/ 1498 h 1570"/>
                <a:gd name="T10" fmla="*/ 744 w 2478"/>
                <a:gd name="T11" fmla="*/ 1522 h 1570"/>
                <a:gd name="T12" fmla="*/ 868 w 2478"/>
                <a:gd name="T13" fmla="*/ 1544 h 1570"/>
                <a:gd name="T14" fmla="*/ 991 w 2478"/>
                <a:gd name="T15" fmla="*/ 1560 h 1570"/>
                <a:gd name="T16" fmla="*/ 1115 w 2478"/>
                <a:gd name="T17" fmla="*/ 1570 h 1570"/>
                <a:gd name="T18" fmla="*/ 1239 w 2478"/>
                <a:gd name="T19" fmla="*/ 1568 h 1570"/>
                <a:gd name="T20" fmla="*/ 1363 w 2478"/>
                <a:gd name="T21" fmla="*/ 1565 h 1570"/>
                <a:gd name="T22" fmla="*/ 1487 w 2478"/>
                <a:gd name="T23" fmla="*/ 1534 h 1570"/>
                <a:gd name="T24" fmla="*/ 1611 w 2478"/>
                <a:gd name="T25" fmla="*/ 1471 h 1570"/>
                <a:gd name="T26" fmla="*/ 1735 w 2478"/>
                <a:gd name="T27" fmla="*/ 1372 h 1570"/>
                <a:gd name="T28" fmla="*/ 1611 w 2478"/>
                <a:gd name="T29" fmla="*/ 1459 h 1570"/>
                <a:gd name="T30" fmla="*/ 1487 w 2478"/>
                <a:gd name="T31" fmla="*/ 1517 h 1570"/>
                <a:gd name="T32" fmla="*/ 1363 w 2478"/>
                <a:gd name="T33" fmla="*/ 1552 h 1570"/>
                <a:gd name="T34" fmla="*/ 1239 w 2478"/>
                <a:gd name="T35" fmla="*/ 1568 h 1570"/>
                <a:gd name="T36" fmla="*/ 1115 w 2478"/>
                <a:gd name="T37" fmla="*/ 1548 h 1570"/>
                <a:gd name="T38" fmla="*/ 991 w 2478"/>
                <a:gd name="T39" fmla="*/ 1510 h 1570"/>
                <a:gd name="T40" fmla="*/ 868 w 2478"/>
                <a:gd name="T41" fmla="*/ 1460 h 1570"/>
                <a:gd name="T42" fmla="*/ 744 w 2478"/>
                <a:gd name="T43" fmla="*/ 1405 h 1570"/>
                <a:gd name="T44" fmla="*/ 619 w 2478"/>
                <a:gd name="T45" fmla="*/ 1354 h 1570"/>
                <a:gd name="T46" fmla="*/ 496 w 2478"/>
                <a:gd name="T47" fmla="*/ 1311 h 1570"/>
                <a:gd name="T48" fmla="*/ 372 w 2478"/>
                <a:gd name="T49" fmla="*/ 1285 h 1570"/>
                <a:gd name="T50" fmla="*/ 248 w 2478"/>
                <a:gd name="T51" fmla="*/ 1282 h 1570"/>
                <a:gd name="T52" fmla="*/ 124 w 2478"/>
                <a:gd name="T53" fmla="*/ 1309 h 1570"/>
                <a:gd name="T54" fmla="*/ 0 w 2478"/>
                <a:gd name="T55" fmla="*/ 1372 h 1570"/>
                <a:gd name="T56" fmla="*/ 124 w 2478"/>
                <a:gd name="T57" fmla="*/ 1399 h 1570"/>
                <a:gd name="T58" fmla="*/ 2478 w 2478"/>
                <a:gd name="T59" fmla="*/ 0 h 1570"/>
                <a:gd name="T60" fmla="*/ 2354 w 2478"/>
                <a:gd name="T61" fmla="*/ 315 h 1570"/>
                <a:gd name="T62" fmla="*/ 2231 w 2478"/>
                <a:gd name="T63" fmla="*/ 599 h 1570"/>
                <a:gd name="T64" fmla="*/ 2107 w 2478"/>
                <a:gd name="T65" fmla="*/ 849 h 1570"/>
                <a:gd name="T66" fmla="*/ 1983 w 2478"/>
                <a:gd name="T67" fmla="*/ 1061 h 1570"/>
                <a:gd name="T68" fmla="*/ 1859 w 2478"/>
                <a:gd name="T69" fmla="*/ 1236 h 1570"/>
                <a:gd name="T70" fmla="*/ 1735 w 2478"/>
                <a:gd name="T71" fmla="*/ 1372 h 1570"/>
                <a:gd name="T72" fmla="*/ 1859 w 2478"/>
                <a:gd name="T73" fmla="*/ 1253 h 1570"/>
                <a:gd name="T74" fmla="*/ 1983 w 2478"/>
                <a:gd name="T75" fmla="*/ 1095 h 1570"/>
                <a:gd name="T76" fmla="*/ 2107 w 2478"/>
                <a:gd name="T77" fmla="*/ 895 h 1570"/>
                <a:gd name="T78" fmla="*/ 2231 w 2478"/>
                <a:gd name="T79" fmla="*/ 648 h 1570"/>
                <a:gd name="T80" fmla="*/ 2354 w 2478"/>
                <a:gd name="T81" fmla="*/ 351 h 1570"/>
                <a:gd name="T82" fmla="*/ 2478 w 2478"/>
                <a:gd name="T83" fmla="*/ 0 h 1570"/>
                <a:gd name="T84" fmla="*/ 2478 w 2478"/>
                <a:gd name="T85" fmla="*/ 0 h 15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2478" h="1570">
                  <a:moveTo>
                    <a:pt x="124" y="1399"/>
                  </a:moveTo>
                  <a:lnTo>
                    <a:pt x="248" y="1424"/>
                  </a:lnTo>
                  <a:lnTo>
                    <a:pt x="372" y="1449"/>
                  </a:lnTo>
                  <a:lnTo>
                    <a:pt x="496" y="1474"/>
                  </a:lnTo>
                  <a:lnTo>
                    <a:pt x="619" y="1498"/>
                  </a:lnTo>
                  <a:lnTo>
                    <a:pt x="744" y="1522"/>
                  </a:lnTo>
                  <a:lnTo>
                    <a:pt x="868" y="1544"/>
                  </a:lnTo>
                  <a:lnTo>
                    <a:pt x="991" y="1560"/>
                  </a:lnTo>
                  <a:lnTo>
                    <a:pt x="1115" y="1570"/>
                  </a:lnTo>
                  <a:lnTo>
                    <a:pt x="1239" y="1568"/>
                  </a:lnTo>
                  <a:lnTo>
                    <a:pt x="1363" y="1565"/>
                  </a:lnTo>
                  <a:lnTo>
                    <a:pt x="1487" y="1534"/>
                  </a:lnTo>
                  <a:lnTo>
                    <a:pt x="1611" y="1471"/>
                  </a:lnTo>
                  <a:lnTo>
                    <a:pt x="1735" y="1372"/>
                  </a:lnTo>
                  <a:lnTo>
                    <a:pt x="1611" y="1459"/>
                  </a:lnTo>
                  <a:lnTo>
                    <a:pt x="1487" y="1517"/>
                  </a:lnTo>
                  <a:lnTo>
                    <a:pt x="1363" y="1552"/>
                  </a:lnTo>
                  <a:lnTo>
                    <a:pt x="1239" y="1568"/>
                  </a:lnTo>
                  <a:lnTo>
                    <a:pt x="1115" y="1548"/>
                  </a:lnTo>
                  <a:lnTo>
                    <a:pt x="991" y="1510"/>
                  </a:lnTo>
                  <a:lnTo>
                    <a:pt x="868" y="1460"/>
                  </a:lnTo>
                  <a:lnTo>
                    <a:pt x="744" y="1405"/>
                  </a:lnTo>
                  <a:lnTo>
                    <a:pt x="619" y="1354"/>
                  </a:lnTo>
                  <a:lnTo>
                    <a:pt x="496" y="1311"/>
                  </a:lnTo>
                  <a:lnTo>
                    <a:pt x="372" y="1285"/>
                  </a:lnTo>
                  <a:lnTo>
                    <a:pt x="248" y="1282"/>
                  </a:lnTo>
                  <a:lnTo>
                    <a:pt x="124" y="1309"/>
                  </a:lnTo>
                  <a:lnTo>
                    <a:pt x="0" y="1372"/>
                  </a:lnTo>
                  <a:lnTo>
                    <a:pt x="124" y="1399"/>
                  </a:lnTo>
                  <a:close/>
                  <a:moveTo>
                    <a:pt x="2478" y="0"/>
                  </a:moveTo>
                  <a:lnTo>
                    <a:pt x="2354" y="315"/>
                  </a:lnTo>
                  <a:lnTo>
                    <a:pt x="2231" y="599"/>
                  </a:lnTo>
                  <a:lnTo>
                    <a:pt x="2107" y="849"/>
                  </a:lnTo>
                  <a:lnTo>
                    <a:pt x="1983" y="1061"/>
                  </a:lnTo>
                  <a:lnTo>
                    <a:pt x="1859" y="1236"/>
                  </a:lnTo>
                  <a:lnTo>
                    <a:pt x="1735" y="1372"/>
                  </a:lnTo>
                  <a:lnTo>
                    <a:pt x="1859" y="1253"/>
                  </a:lnTo>
                  <a:lnTo>
                    <a:pt x="1983" y="1095"/>
                  </a:lnTo>
                  <a:lnTo>
                    <a:pt x="2107" y="895"/>
                  </a:lnTo>
                  <a:lnTo>
                    <a:pt x="2231" y="648"/>
                  </a:lnTo>
                  <a:lnTo>
                    <a:pt x="2354" y="351"/>
                  </a:lnTo>
                  <a:lnTo>
                    <a:pt x="2478" y="0"/>
                  </a:lnTo>
                  <a:lnTo>
                    <a:pt x="2478" y="0"/>
                  </a:lnTo>
                  <a:close/>
                </a:path>
              </a:pathLst>
            </a:custGeom>
            <a:solidFill>
              <a:srgbClr val="00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7" name="Freeform 126">
              <a:extLst>
                <a:ext uri="{FF2B5EF4-FFF2-40B4-BE49-F238E27FC236}">
                  <a16:creationId xmlns:a16="http://schemas.microsoft.com/office/drawing/2014/main" id="{881EC3FE-5769-04BA-B2C8-8A7A055CF4A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33" y="2369"/>
              <a:ext cx="114" cy="114"/>
            </a:xfrm>
            <a:custGeom>
              <a:avLst/>
              <a:gdLst>
                <a:gd name="T0" fmla="*/ 57 w 114"/>
                <a:gd name="T1" fmla="*/ 0 h 114"/>
                <a:gd name="T2" fmla="*/ 57 w 114"/>
                <a:gd name="T3" fmla="*/ 114 h 114"/>
                <a:gd name="T4" fmla="*/ 0 w 114"/>
                <a:gd name="T5" fmla="*/ 57 h 114"/>
                <a:gd name="T6" fmla="*/ 114 w 114"/>
                <a:gd name="T7" fmla="*/ 57 h 114"/>
                <a:gd name="T8" fmla="*/ 19 w 114"/>
                <a:gd name="T9" fmla="*/ 20 h 114"/>
                <a:gd name="T10" fmla="*/ 95 w 114"/>
                <a:gd name="T11" fmla="*/ 95 h 114"/>
                <a:gd name="T12" fmla="*/ 19 w 114"/>
                <a:gd name="T13" fmla="*/ 95 h 114"/>
                <a:gd name="T14" fmla="*/ 95 w 114"/>
                <a:gd name="T15" fmla="*/ 20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14" h="114">
                  <a:moveTo>
                    <a:pt x="57" y="0"/>
                  </a:moveTo>
                  <a:lnTo>
                    <a:pt x="57" y="114"/>
                  </a:lnTo>
                  <a:moveTo>
                    <a:pt x="0" y="57"/>
                  </a:moveTo>
                  <a:lnTo>
                    <a:pt x="114" y="57"/>
                  </a:lnTo>
                  <a:moveTo>
                    <a:pt x="19" y="20"/>
                  </a:moveTo>
                  <a:lnTo>
                    <a:pt x="95" y="95"/>
                  </a:lnTo>
                  <a:moveTo>
                    <a:pt x="19" y="95"/>
                  </a:moveTo>
                  <a:lnTo>
                    <a:pt x="95" y="20"/>
                  </a:lnTo>
                </a:path>
              </a:pathLst>
            </a:custGeom>
            <a:noFill/>
            <a:ln w="6350" cap="flat">
              <a:solidFill>
                <a:srgbClr val="0072BD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8" name="Freeform 127">
              <a:extLst>
                <a:ext uri="{FF2B5EF4-FFF2-40B4-BE49-F238E27FC236}">
                  <a16:creationId xmlns:a16="http://schemas.microsoft.com/office/drawing/2014/main" id="{D6891611-1D0F-6E82-00BB-99D4D6669F3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472" y="2565"/>
              <a:ext cx="114" cy="114"/>
            </a:xfrm>
            <a:custGeom>
              <a:avLst/>
              <a:gdLst>
                <a:gd name="T0" fmla="*/ 57 w 114"/>
                <a:gd name="T1" fmla="*/ 0 h 114"/>
                <a:gd name="T2" fmla="*/ 57 w 114"/>
                <a:gd name="T3" fmla="*/ 114 h 114"/>
                <a:gd name="T4" fmla="*/ 0 w 114"/>
                <a:gd name="T5" fmla="*/ 57 h 114"/>
                <a:gd name="T6" fmla="*/ 114 w 114"/>
                <a:gd name="T7" fmla="*/ 57 h 114"/>
                <a:gd name="T8" fmla="*/ 20 w 114"/>
                <a:gd name="T9" fmla="*/ 19 h 114"/>
                <a:gd name="T10" fmla="*/ 95 w 114"/>
                <a:gd name="T11" fmla="*/ 95 h 114"/>
                <a:gd name="T12" fmla="*/ 20 w 114"/>
                <a:gd name="T13" fmla="*/ 95 h 114"/>
                <a:gd name="T14" fmla="*/ 95 w 114"/>
                <a:gd name="T15" fmla="*/ 19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14" h="114">
                  <a:moveTo>
                    <a:pt x="57" y="0"/>
                  </a:moveTo>
                  <a:lnTo>
                    <a:pt x="57" y="114"/>
                  </a:lnTo>
                  <a:moveTo>
                    <a:pt x="0" y="57"/>
                  </a:moveTo>
                  <a:lnTo>
                    <a:pt x="114" y="57"/>
                  </a:lnTo>
                  <a:moveTo>
                    <a:pt x="20" y="19"/>
                  </a:moveTo>
                  <a:lnTo>
                    <a:pt x="95" y="95"/>
                  </a:lnTo>
                  <a:moveTo>
                    <a:pt x="20" y="95"/>
                  </a:moveTo>
                  <a:lnTo>
                    <a:pt x="95" y="19"/>
                  </a:lnTo>
                </a:path>
              </a:pathLst>
            </a:custGeom>
            <a:noFill/>
            <a:ln w="6350" cap="flat">
              <a:solidFill>
                <a:srgbClr val="0072BD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9" name="Freeform 128">
              <a:extLst>
                <a:ext uri="{FF2B5EF4-FFF2-40B4-BE49-F238E27FC236}">
                  <a16:creationId xmlns:a16="http://schemas.microsoft.com/office/drawing/2014/main" id="{00D29EBE-7BF3-D737-D464-6A7C0833DCC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968" y="2369"/>
              <a:ext cx="114" cy="114"/>
            </a:xfrm>
            <a:custGeom>
              <a:avLst/>
              <a:gdLst>
                <a:gd name="T0" fmla="*/ 57 w 114"/>
                <a:gd name="T1" fmla="*/ 0 h 114"/>
                <a:gd name="T2" fmla="*/ 57 w 114"/>
                <a:gd name="T3" fmla="*/ 114 h 114"/>
                <a:gd name="T4" fmla="*/ 0 w 114"/>
                <a:gd name="T5" fmla="*/ 57 h 114"/>
                <a:gd name="T6" fmla="*/ 114 w 114"/>
                <a:gd name="T7" fmla="*/ 57 h 114"/>
                <a:gd name="T8" fmla="*/ 19 w 114"/>
                <a:gd name="T9" fmla="*/ 20 h 114"/>
                <a:gd name="T10" fmla="*/ 95 w 114"/>
                <a:gd name="T11" fmla="*/ 95 h 114"/>
                <a:gd name="T12" fmla="*/ 19 w 114"/>
                <a:gd name="T13" fmla="*/ 95 h 114"/>
                <a:gd name="T14" fmla="*/ 95 w 114"/>
                <a:gd name="T15" fmla="*/ 20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14" h="114">
                  <a:moveTo>
                    <a:pt x="57" y="0"/>
                  </a:moveTo>
                  <a:lnTo>
                    <a:pt x="57" y="114"/>
                  </a:lnTo>
                  <a:moveTo>
                    <a:pt x="0" y="57"/>
                  </a:moveTo>
                  <a:lnTo>
                    <a:pt x="114" y="57"/>
                  </a:lnTo>
                  <a:moveTo>
                    <a:pt x="19" y="20"/>
                  </a:moveTo>
                  <a:lnTo>
                    <a:pt x="95" y="95"/>
                  </a:lnTo>
                  <a:moveTo>
                    <a:pt x="19" y="95"/>
                  </a:moveTo>
                  <a:lnTo>
                    <a:pt x="95" y="20"/>
                  </a:lnTo>
                </a:path>
              </a:pathLst>
            </a:custGeom>
            <a:noFill/>
            <a:ln w="6350" cap="flat">
              <a:solidFill>
                <a:srgbClr val="0072BD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0" name="Freeform 129">
              <a:extLst>
                <a:ext uri="{FF2B5EF4-FFF2-40B4-BE49-F238E27FC236}">
                  <a16:creationId xmlns:a16="http://schemas.microsoft.com/office/drawing/2014/main" id="{3BB3338B-7161-3973-7F4B-06600783BCD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711" y="997"/>
              <a:ext cx="114" cy="115"/>
            </a:xfrm>
            <a:custGeom>
              <a:avLst/>
              <a:gdLst>
                <a:gd name="T0" fmla="*/ 57 w 114"/>
                <a:gd name="T1" fmla="*/ 0 h 115"/>
                <a:gd name="T2" fmla="*/ 57 w 114"/>
                <a:gd name="T3" fmla="*/ 115 h 115"/>
                <a:gd name="T4" fmla="*/ 0 w 114"/>
                <a:gd name="T5" fmla="*/ 57 h 115"/>
                <a:gd name="T6" fmla="*/ 114 w 114"/>
                <a:gd name="T7" fmla="*/ 57 h 115"/>
                <a:gd name="T8" fmla="*/ 20 w 114"/>
                <a:gd name="T9" fmla="*/ 20 h 115"/>
                <a:gd name="T10" fmla="*/ 95 w 114"/>
                <a:gd name="T11" fmla="*/ 95 h 115"/>
                <a:gd name="T12" fmla="*/ 20 w 114"/>
                <a:gd name="T13" fmla="*/ 95 h 115"/>
                <a:gd name="T14" fmla="*/ 95 w 114"/>
                <a:gd name="T15" fmla="*/ 20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14" h="115">
                  <a:moveTo>
                    <a:pt x="57" y="0"/>
                  </a:moveTo>
                  <a:lnTo>
                    <a:pt x="57" y="115"/>
                  </a:lnTo>
                  <a:moveTo>
                    <a:pt x="0" y="57"/>
                  </a:moveTo>
                  <a:lnTo>
                    <a:pt x="114" y="57"/>
                  </a:lnTo>
                  <a:moveTo>
                    <a:pt x="20" y="20"/>
                  </a:moveTo>
                  <a:lnTo>
                    <a:pt x="95" y="95"/>
                  </a:lnTo>
                  <a:moveTo>
                    <a:pt x="20" y="95"/>
                  </a:moveTo>
                  <a:lnTo>
                    <a:pt x="95" y="20"/>
                  </a:lnTo>
                </a:path>
              </a:pathLst>
            </a:custGeom>
            <a:noFill/>
            <a:ln w="6350" cap="flat">
              <a:solidFill>
                <a:srgbClr val="0072BD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1" name="Freeform 130">
              <a:extLst>
                <a:ext uri="{FF2B5EF4-FFF2-40B4-BE49-F238E27FC236}">
                  <a16:creationId xmlns:a16="http://schemas.microsoft.com/office/drawing/2014/main" id="{A333DF9E-D156-5390-9DDB-FA0463633A5D}"/>
                </a:ext>
              </a:extLst>
            </p:cNvPr>
            <p:cNvSpPr>
              <a:spLocks/>
            </p:cNvSpPr>
            <p:nvPr/>
          </p:nvSpPr>
          <p:spPr bwMode="auto">
            <a:xfrm>
              <a:off x="290" y="1054"/>
              <a:ext cx="2478" cy="1568"/>
            </a:xfrm>
            <a:custGeom>
              <a:avLst/>
              <a:gdLst>
                <a:gd name="T0" fmla="*/ 0 w 2478"/>
                <a:gd name="T1" fmla="*/ 1372 h 1568"/>
                <a:gd name="T2" fmla="*/ 124 w 2478"/>
                <a:gd name="T3" fmla="*/ 1354 h 1568"/>
                <a:gd name="T4" fmla="*/ 248 w 2478"/>
                <a:gd name="T5" fmla="*/ 1353 h 1568"/>
                <a:gd name="T6" fmla="*/ 372 w 2478"/>
                <a:gd name="T7" fmla="*/ 1367 h 1568"/>
                <a:gd name="T8" fmla="*/ 496 w 2478"/>
                <a:gd name="T9" fmla="*/ 1392 h 1568"/>
                <a:gd name="T10" fmla="*/ 619 w 2478"/>
                <a:gd name="T11" fmla="*/ 1426 h 1568"/>
                <a:gd name="T12" fmla="*/ 744 w 2478"/>
                <a:gd name="T13" fmla="*/ 1464 h 1568"/>
                <a:gd name="T14" fmla="*/ 868 w 2478"/>
                <a:gd name="T15" fmla="*/ 1502 h 1568"/>
                <a:gd name="T16" fmla="*/ 991 w 2478"/>
                <a:gd name="T17" fmla="*/ 1535 h 1568"/>
                <a:gd name="T18" fmla="*/ 1115 w 2478"/>
                <a:gd name="T19" fmla="*/ 1559 h 1568"/>
                <a:gd name="T20" fmla="*/ 1239 w 2478"/>
                <a:gd name="T21" fmla="*/ 1568 h 1568"/>
                <a:gd name="T22" fmla="*/ 1363 w 2478"/>
                <a:gd name="T23" fmla="*/ 1559 h 1568"/>
                <a:gd name="T24" fmla="*/ 1487 w 2478"/>
                <a:gd name="T25" fmla="*/ 1526 h 1568"/>
                <a:gd name="T26" fmla="*/ 1611 w 2478"/>
                <a:gd name="T27" fmla="*/ 1465 h 1568"/>
                <a:gd name="T28" fmla="*/ 1735 w 2478"/>
                <a:gd name="T29" fmla="*/ 1372 h 1568"/>
                <a:gd name="T30" fmla="*/ 1859 w 2478"/>
                <a:gd name="T31" fmla="*/ 1244 h 1568"/>
                <a:gd name="T32" fmla="*/ 1983 w 2478"/>
                <a:gd name="T33" fmla="*/ 1078 h 1568"/>
                <a:gd name="T34" fmla="*/ 2107 w 2478"/>
                <a:gd name="T35" fmla="*/ 872 h 1568"/>
                <a:gd name="T36" fmla="*/ 2231 w 2478"/>
                <a:gd name="T37" fmla="*/ 624 h 1568"/>
                <a:gd name="T38" fmla="*/ 2354 w 2478"/>
                <a:gd name="T39" fmla="*/ 333 h 1568"/>
                <a:gd name="T40" fmla="*/ 2478 w 2478"/>
                <a:gd name="T41" fmla="*/ 0 h 15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478" h="1568">
                  <a:moveTo>
                    <a:pt x="0" y="1372"/>
                  </a:moveTo>
                  <a:lnTo>
                    <a:pt x="124" y="1354"/>
                  </a:lnTo>
                  <a:lnTo>
                    <a:pt x="248" y="1353"/>
                  </a:lnTo>
                  <a:lnTo>
                    <a:pt x="372" y="1367"/>
                  </a:lnTo>
                  <a:lnTo>
                    <a:pt x="496" y="1392"/>
                  </a:lnTo>
                  <a:lnTo>
                    <a:pt x="619" y="1426"/>
                  </a:lnTo>
                  <a:lnTo>
                    <a:pt x="744" y="1464"/>
                  </a:lnTo>
                  <a:lnTo>
                    <a:pt x="868" y="1502"/>
                  </a:lnTo>
                  <a:lnTo>
                    <a:pt x="991" y="1535"/>
                  </a:lnTo>
                  <a:lnTo>
                    <a:pt x="1115" y="1559"/>
                  </a:lnTo>
                  <a:lnTo>
                    <a:pt x="1239" y="1568"/>
                  </a:lnTo>
                  <a:lnTo>
                    <a:pt x="1363" y="1559"/>
                  </a:lnTo>
                  <a:lnTo>
                    <a:pt x="1487" y="1526"/>
                  </a:lnTo>
                  <a:lnTo>
                    <a:pt x="1611" y="1465"/>
                  </a:lnTo>
                  <a:lnTo>
                    <a:pt x="1735" y="1372"/>
                  </a:lnTo>
                  <a:lnTo>
                    <a:pt x="1859" y="1244"/>
                  </a:lnTo>
                  <a:lnTo>
                    <a:pt x="1983" y="1078"/>
                  </a:lnTo>
                  <a:lnTo>
                    <a:pt x="2107" y="872"/>
                  </a:lnTo>
                  <a:lnTo>
                    <a:pt x="2231" y="624"/>
                  </a:lnTo>
                  <a:lnTo>
                    <a:pt x="2354" y="333"/>
                  </a:lnTo>
                  <a:lnTo>
                    <a:pt x="2478" y="0"/>
                  </a:lnTo>
                </a:path>
              </a:pathLst>
            </a:custGeom>
            <a:noFill/>
            <a:ln w="28575" cap="flat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2" name="Line 133">
              <a:extLst>
                <a:ext uri="{FF2B5EF4-FFF2-40B4-BE49-F238E27FC236}">
                  <a16:creationId xmlns:a16="http://schemas.microsoft.com/office/drawing/2014/main" id="{4ABCD8F1-DC2B-50BA-010C-D922D73FD0A7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90" y="2695"/>
              <a:ext cx="0" cy="25"/>
            </a:xfrm>
            <a:prstGeom prst="line">
              <a:avLst/>
            </a:prstGeom>
            <a:noFill/>
            <a:ln w="6350" cap="flat">
              <a:solidFill>
                <a:srgbClr val="262626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3" name="Line 134">
              <a:extLst>
                <a:ext uri="{FF2B5EF4-FFF2-40B4-BE49-F238E27FC236}">
                  <a16:creationId xmlns:a16="http://schemas.microsoft.com/office/drawing/2014/main" id="{BB8B40C5-A0DB-2731-B1C2-69C63466CFFB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786" y="2695"/>
              <a:ext cx="0" cy="25"/>
            </a:xfrm>
            <a:prstGeom prst="line">
              <a:avLst/>
            </a:prstGeom>
            <a:noFill/>
            <a:ln w="6350" cap="flat">
              <a:solidFill>
                <a:srgbClr val="262626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4" name="Line 135">
              <a:extLst>
                <a:ext uri="{FF2B5EF4-FFF2-40B4-BE49-F238E27FC236}">
                  <a16:creationId xmlns:a16="http://schemas.microsoft.com/office/drawing/2014/main" id="{1022BE7B-5E27-08D7-929F-39CEC38F844F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281" y="2695"/>
              <a:ext cx="0" cy="25"/>
            </a:xfrm>
            <a:prstGeom prst="line">
              <a:avLst/>
            </a:prstGeom>
            <a:noFill/>
            <a:ln w="6350" cap="flat">
              <a:solidFill>
                <a:srgbClr val="262626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5" name="Line 136">
              <a:extLst>
                <a:ext uri="{FF2B5EF4-FFF2-40B4-BE49-F238E27FC236}">
                  <a16:creationId xmlns:a16="http://schemas.microsoft.com/office/drawing/2014/main" id="{F7367CF2-B8CA-7083-77DD-0B31C7B1AE29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777" y="2695"/>
              <a:ext cx="0" cy="25"/>
            </a:xfrm>
            <a:prstGeom prst="line">
              <a:avLst/>
            </a:prstGeom>
            <a:noFill/>
            <a:ln w="6350" cap="flat">
              <a:solidFill>
                <a:srgbClr val="262626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6" name="Line 137">
              <a:extLst>
                <a:ext uri="{FF2B5EF4-FFF2-40B4-BE49-F238E27FC236}">
                  <a16:creationId xmlns:a16="http://schemas.microsoft.com/office/drawing/2014/main" id="{6BFE16BC-1F3B-B210-E4D6-51FA86CDBD83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273" y="2695"/>
              <a:ext cx="0" cy="25"/>
            </a:xfrm>
            <a:prstGeom prst="line">
              <a:avLst/>
            </a:prstGeom>
            <a:noFill/>
            <a:ln w="6350" cap="flat">
              <a:solidFill>
                <a:srgbClr val="262626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7" name="Line 138">
              <a:extLst>
                <a:ext uri="{FF2B5EF4-FFF2-40B4-BE49-F238E27FC236}">
                  <a16:creationId xmlns:a16="http://schemas.microsoft.com/office/drawing/2014/main" id="{A5990A6F-85DE-95FB-AB44-97189E3FB27E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768" y="2695"/>
              <a:ext cx="0" cy="25"/>
            </a:xfrm>
            <a:prstGeom prst="line">
              <a:avLst/>
            </a:prstGeom>
            <a:noFill/>
            <a:ln w="6350" cap="flat">
              <a:solidFill>
                <a:srgbClr val="262626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8" name="Line 139">
              <a:extLst>
                <a:ext uri="{FF2B5EF4-FFF2-40B4-BE49-F238E27FC236}">
                  <a16:creationId xmlns:a16="http://schemas.microsoft.com/office/drawing/2014/main" id="{2D9CB542-B472-5E00-5B0E-0F79628D330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90" y="760"/>
              <a:ext cx="0" cy="25"/>
            </a:xfrm>
            <a:prstGeom prst="line">
              <a:avLst/>
            </a:prstGeom>
            <a:noFill/>
            <a:ln w="6350" cap="flat">
              <a:solidFill>
                <a:srgbClr val="262626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9" name="Line 140">
              <a:extLst>
                <a:ext uri="{FF2B5EF4-FFF2-40B4-BE49-F238E27FC236}">
                  <a16:creationId xmlns:a16="http://schemas.microsoft.com/office/drawing/2014/main" id="{8B27AC81-6446-11DC-9EC5-0202E5BA27E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86" y="760"/>
              <a:ext cx="0" cy="25"/>
            </a:xfrm>
            <a:prstGeom prst="line">
              <a:avLst/>
            </a:prstGeom>
            <a:noFill/>
            <a:ln w="6350" cap="flat">
              <a:solidFill>
                <a:srgbClr val="262626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0" name="Line 141">
              <a:extLst>
                <a:ext uri="{FF2B5EF4-FFF2-40B4-BE49-F238E27FC236}">
                  <a16:creationId xmlns:a16="http://schemas.microsoft.com/office/drawing/2014/main" id="{DD106F1A-9243-223E-C164-BA556FCF589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281" y="760"/>
              <a:ext cx="0" cy="25"/>
            </a:xfrm>
            <a:prstGeom prst="line">
              <a:avLst/>
            </a:prstGeom>
            <a:noFill/>
            <a:ln w="6350" cap="flat">
              <a:solidFill>
                <a:srgbClr val="262626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1" name="Line 142">
              <a:extLst>
                <a:ext uri="{FF2B5EF4-FFF2-40B4-BE49-F238E27FC236}">
                  <a16:creationId xmlns:a16="http://schemas.microsoft.com/office/drawing/2014/main" id="{B39A92A2-D758-33C0-882F-FF4E74CFDE9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777" y="760"/>
              <a:ext cx="0" cy="25"/>
            </a:xfrm>
            <a:prstGeom prst="line">
              <a:avLst/>
            </a:prstGeom>
            <a:noFill/>
            <a:ln w="6350" cap="flat">
              <a:solidFill>
                <a:srgbClr val="262626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2" name="Line 143">
              <a:extLst>
                <a:ext uri="{FF2B5EF4-FFF2-40B4-BE49-F238E27FC236}">
                  <a16:creationId xmlns:a16="http://schemas.microsoft.com/office/drawing/2014/main" id="{FB766820-B4EA-15E4-A558-F8CE71203A1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273" y="760"/>
              <a:ext cx="0" cy="25"/>
            </a:xfrm>
            <a:prstGeom prst="line">
              <a:avLst/>
            </a:prstGeom>
            <a:noFill/>
            <a:ln w="6350" cap="flat">
              <a:solidFill>
                <a:srgbClr val="262626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3" name="Line 144">
              <a:extLst>
                <a:ext uri="{FF2B5EF4-FFF2-40B4-BE49-F238E27FC236}">
                  <a16:creationId xmlns:a16="http://schemas.microsoft.com/office/drawing/2014/main" id="{5E5E5113-8313-EAFC-F2AB-46BAE4D4B35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768" y="760"/>
              <a:ext cx="0" cy="25"/>
            </a:xfrm>
            <a:prstGeom prst="line">
              <a:avLst/>
            </a:prstGeom>
            <a:noFill/>
            <a:ln w="6350" cap="flat">
              <a:solidFill>
                <a:srgbClr val="262626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4" name="Rectangle 145">
              <a:extLst>
                <a:ext uri="{FF2B5EF4-FFF2-40B4-BE49-F238E27FC236}">
                  <a16:creationId xmlns:a16="http://schemas.microsoft.com/office/drawing/2014/main" id="{ADD72E10-45D9-AD1F-93DE-FCC32922519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1" y="2766"/>
              <a:ext cx="114" cy="1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400" b="0" i="0" u="none" strike="noStrike" cap="none" normalizeH="0" baseline="0" dirty="0">
                  <a:ln>
                    <a:noFill/>
                  </a:ln>
                  <a:solidFill>
                    <a:srgbClr val="262626"/>
                  </a:solidFill>
                  <a:effectLst/>
                  <a:latin typeface="Arial" panose="020B0604020202020204" pitchFamily="34" charset="0"/>
                </a:rPr>
                <a:t>0</a:t>
              </a:r>
              <a:endPara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5" name="Rectangle 146">
              <a:extLst>
                <a:ext uri="{FF2B5EF4-FFF2-40B4-BE49-F238E27FC236}">
                  <a16:creationId xmlns:a16="http://schemas.microsoft.com/office/drawing/2014/main" id="{58BD78A8-A4EA-1768-DF03-F63AF49EB91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12" y="2766"/>
              <a:ext cx="211" cy="1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400" b="0" i="0" u="none" strike="noStrike" cap="none" normalizeH="0" baseline="0" dirty="0">
                  <a:ln>
                    <a:noFill/>
                  </a:ln>
                  <a:solidFill>
                    <a:srgbClr val="262626"/>
                  </a:solidFill>
                  <a:effectLst/>
                  <a:latin typeface="Arial" panose="020B0604020202020204" pitchFamily="34" charset="0"/>
                </a:rPr>
                <a:t>0.2</a:t>
              </a:r>
              <a:endPara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6" name="Rectangle 147">
              <a:extLst>
                <a:ext uri="{FF2B5EF4-FFF2-40B4-BE49-F238E27FC236}">
                  <a16:creationId xmlns:a16="http://schemas.microsoft.com/office/drawing/2014/main" id="{0C31E18C-AEFF-BFF4-16D9-5A875C30D4B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09" y="2766"/>
              <a:ext cx="211" cy="1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400" b="0" i="0" u="none" strike="noStrike" cap="none" normalizeH="0" baseline="0" dirty="0">
                  <a:ln>
                    <a:noFill/>
                  </a:ln>
                  <a:solidFill>
                    <a:srgbClr val="262626"/>
                  </a:solidFill>
                  <a:effectLst/>
                  <a:latin typeface="Arial" panose="020B0604020202020204" pitchFamily="34" charset="0"/>
                </a:rPr>
                <a:t>0.4</a:t>
              </a:r>
              <a:endPara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7" name="Rectangle 148">
              <a:extLst>
                <a:ext uri="{FF2B5EF4-FFF2-40B4-BE49-F238E27FC236}">
                  <a16:creationId xmlns:a16="http://schemas.microsoft.com/office/drawing/2014/main" id="{42F923F3-F2E6-A9E6-77F1-780182DDC0F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00" y="2766"/>
              <a:ext cx="211" cy="1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400" b="0" i="0" u="none" strike="noStrike" cap="none" normalizeH="0" baseline="0" dirty="0">
                  <a:ln>
                    <a:noFill/>
                  </a:ln>
                  <a:solidFill>
                    <a:srgbClr val="262626"/>
                  </a:solidFill>
                  <a:effectLst/>
                  <a:latin typeface="Arial" panose="020B0604020202020204" pitchFamily="34" charset="0"/>
                </a:rPr>
                <a:t>0.6</a:t>
              </a:r>
              <a:endPara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8" name="Rectangle 149">
              <a:extLst>
                <a:ext uri="{FF2B5EF4-FFF2-40B4-BE49-F238E27FC236}">
                  <a16:creationId xmlns:a16="http://schemas.microsoft.com/office/drawing/2014/main" id="{214D1147-B0B5-9D25-96F0-BAEDB776CFD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97" y="2766"/>
              <a:ext cx="211" cy="1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400" b="0" i="0" u="none" strike="noStrike" cap="none" normalizeH="0" baseline="0" dirty="0">
                  <a:ln>
                    <a:noFill/>
                  </a:ln>
                  <a:solidFill>
                    <a:srgbClr val="262626"/>
                  </a:solidFill>
                  <a:effectLst/>
                  <a:latin typeface="Arial" panose="020B0604020202020204" pitchFamily="34" charset="0"/>
                </a:rPr>
                <a:t>0.8</a:t>
              </a:r>
              <a:endPara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9" name="Rectangle 150">
              <a:extLst>
                <a:ext uri="{FF2B5EF4-FFF2-40B4-BE49-F238E27FC236}">
                  <a16:creationId xmlns:a16="http://schemas.microsoft.com/office/drawing/2014/main" id="{ECB215AA-F0FF-AD55-E958-1C6A233DF11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40" y="2766"/>
              <a:ext cx="114" cy="1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400" b="0" i="0" u="none" strike="noStrike" cap="none" normalizeH="0" baseline="0" dirty="0">
                  <a:ln>
                    <a:noFill/>
                  </a:ln>
                  <a:solidFill>
                    <a:srgbClr val="262626"/>
                  </a:solidFill>
                  <a:effectLst/>
                  <a:latin typeface="Arial" panose="020B0604020202020204" pitchFamily="34" charset="0"/>
                </a:rPr>
                <a:t>1</a:t>
              </a:r>
              <a:endPara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30" name="Line 153">
              <a:extLst>
                <a:ext uri="{FF2B5EF4-FFF2-40B4-BE49-F238E27FC236}">
                  <a16:creationId xmlns:a16="http://schemas.microsoft.com/office/drawing/2014/main" id="{876C7787-D0AF-8181-F3EB-71E5E4D20B6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90" y="2720"/>
              <a:ext cx="25" cy="0"/>
            </a:xfrm>
            <a:prstGeom prst="line">
              <a:avLst/>
            </a:prstGeom>
            <a:noFill/>
            <a:ln w="6350" cap="flat">
              <a:solidFill>
                <a:srgbClr val="262626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1" name="Line 154">
              <a:extLst>
                <a:ext uri="{FF2B5EF4-FFF2-40B4-BE49-F238E27FC236}">
                  <a16:creationId xmlns:a16="http://schemas.microsoft.com/office/drawing/2014/main" id="{6A4755A5-BE51-F059-BE6A-5AAAD6ACB47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90" y="2230"/>
              <a:ext cx="25" cy="0"/>
            </a:xfrm>
            <a:prstGeom prst="line">
              <a:avLst/>
            </a:prstGeom>
            <a:noFill/>
            <a:ln w="6350" cap="flat">
              <a:solidFill>
                <a:srgbClr val="262626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2" name="Line 155">
              <a:extLst>
                <a:ext uri="{FF2B5EF4-FFF2-40B4-BE49-F238E27FC236}">
                  <a16:creationId xmlns:a16="http://schemas.microsoft.com/office/drawing/2014/main" id="{BCC97C72-3AC7-D25C-E0A6-1AC09596067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90" y="1740"/>
              <a:ext cx="25" cy="0"/>
            </a:xfrm>
            <a:prstGeom prst="line">
              <a:avLst/>
            </a:prstGeom>
            <a:noFill/>
            <a:ln w="6350" cap="flat">
              <a:solidFill>
                <a:srgbClr val="262626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3" name="Line 156">
              <a:extLst>
                <a:ext uri="{FF2B5EF4-FFF2-40B4-BE49-F238E27FC236}">
                  <a16:creationId xmlns:a16="http://schemas.microsoft.com/office/drawing/2014/main" id="{82990CC9-67F9-E8CC-4793-D68E06C64E8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90" y="1250"/>
              <a:ext cx="25" cy="0"/>
            </a:xfrm>
            <a:prstGeom prst="line">
              <a:avLst/>
            </a:prstGeom>
            <a:noFill/>
            <a:ln w="6350" cap="flat">
              <a:solidFill>
                <a:srgbClr val="262626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4" name="Line 157">
              <a:extLst>
                <a:ext uri="{FF2B5EF4-FFF2-40B4-BE49-F238E27FC236}">
                  <a16:creationId xmlns:a16="http://schemas.microsoft.com/office/drawing/2014/main" id="{9C81A3EC-52A9-83B6-C304-FAABD56A4F5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90" y="760"/>
              <a:ext cx="25" cy="0"/>
            </a:xfrm>
            <a:prstGeom prst="line">
              <a:avLst/>
            </a:prstGeom>
            <a:noFill/>
            <a:ln w="6350" cap="flat">
              <a:solidFill>
                <a:srgbClr val="262626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5" name="Line 158">
              <a:extLst>
                <a:ext uri="{FF2B5EF4-FFF2-40B4-BE49-F238E27FC236}">
                  <a16:creationId xmlns:a16="http://schemas.microsoft.com/office/drawing/2014/main" id="{391752AF-9F6F-5CE0-E1CA-C5DC8C53E7C7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744" y="2720"/>
              <a:ext cx="24" cy="0"/>
            </a:xfrm>
            <a:prstGeom prst="line">
              <a:avLst/>
            </a:prstGeom>
            <a:noFill/>
            <a:ln w="6350" cap="flat">
              <a:solidFill>
                <a:srgbClr val="262626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6" name="Line 159">
              <a:extLst>
                <a:ext uri="{FF2B5EF4-FFF2-40B4-BE49-F238E27FC236}">
                  <a16:creationId xmlns:a16="http://schemas.microsoft.com/office/drawing/2014/main" id="{6A93A4EC-8DE3-4A53-07EB-5EFC865CFD70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744" y="2230"/>
              <a:ext cx="24" cy="0"/>
            </a:xfrm>
            <a:prstGeom prst="line">
              <a:avLst/>
            </a:prstGeom>
            <a:noFill/>
            <a:ln w="6350" cap="flat">
              <a:solidFill>
                <a:srgbClr val="262626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7" name="Line 160">
              <a:extLst>
                <a:ext uri="{FF2B5EF4-FFF2-40B4-BE49-F238E27FC236}">
                  <a16:creationId xmlns:a16="http://schemas.microsoft.com/office/drawing/2014/main" id="{28056FEF-AA68-76A0-960D-D3CCF27E780C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744" y="1740"/>
              <a:ext cx="24" cy="0"/>
            </a:xfrm>
            <a:prstGeom prst="line">
              <a:avLst/>
            </a:prstGeom>
            <a:noFill/>
            <a:ln w="6350" cap="flat">
              <a:solidFill>
                <a:srgbClr val="262626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8" name="Line 161">
              <a:extLst>
                <a:ext uri="{FF2B5EF4-FFF2-40B4-BE49-F238E27FC236}">
                  <a16:creationId xmlns:a16="http://schemas.microsoft.com/office/drawing/2014/main" id="{1E040128-FA1E-41B6-13DF-274CB7F1C621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744" y="1250"/>
              <a:ext cx="24" cy="0"/>
            </a:xfrm>
            <a:prstGeom prst="line">
              <a:avLst/>
            </a:prstGeom>
            <a:noFill/>
            <a:ln w="6350" cap="flat">
              <a:solidFill>
                <a:srgbClr val="262626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9" name="Line 162">
              <a:extLst>
                <a:ext uri="{FF2B5EF4-FFF2-40B4-BE49-F238E27FC236}">
                  <a16:creationId xmlns:a16="http://schemas.microsoft.com/office/drawing/2014/main" id="{286BC30B-E39E-5ED7-CA81-24C648236907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744" y="760"/>
              <a:ext cx="24" cy="0"/>
            </a:xfrm>
            <a:prstGeom prst="line">
              <a:avLst/>
            </a:prstGeom>
            <a:noFill/>
            <a:ln w="6350" cap="flat">
              <a:solidFill>
                <a:srgbClr val="262626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40" name="Rectangle 163">
              <a:extLst>
                <a:ext uri="{FF2B5EF4-FFF2-40B4-BE49-F238E27FC236}">
                  <a16:creationId xmlns:a16="http://schemas.microsoft.com/office/drawing/2014/main" id="{26DF5BA1-FB89-EF8C-9190-9F2075E28BD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3" y="2663"/>
              <a:ext cx="114" cy="1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400" b="0" i="0" u="none" strike="noStrike" cap="none" normalizeH="0" baseline="0" dirty="0">
                  <a:ln>
                    <a:noFill/>
                  </a:ln>
                  <a:solidFill>
                    <a:srgbClr val="262626"/>
                  </a:solidFill>
                  <a:effectLst/>
                  <a:latin typeface="Arial" panose="020B0604020202020204" pitchFamily="34" charset="0"/>
                </a:rPr>
                <a:t>0</a:t>
              </a:r>
              <a:endPara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41" name="Rectangle 164">
              <a:extLst>
                <a:ext uri="{FF2B5EF4-FFF2-40B4-BE49-F238E27FC236}">
                  <a16:creationId xmlns:a16="http://schemas.microsoft.com/office/drawing/2014/main" id="{01FC2C66-4718-11E7-93B3-3A87011282D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3" y="2172"/>
              <a:ext cx="114" cy="1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400" b="0" i="0" u="none" strike="noStrike" cap="none" normalizeH="0" baseline="0" dirty="0">
                  <a:ln>
                    <a:noFill/>
                  </a:ln>
                  <a:solidFill>
                    <a:srgbClr val="262626"/>
                  </a:solidFill>
                  <a:effectLst/>
                  <a:latin typeface="Arial" panose="020B0604020202020204" pitchFamily="34" charset="0"/>
                </a:rPr>
                <a:t>5</a:t>
              </a:r>
              <a:endPara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42" name="Rectangle 165">
              <a:extLst>
                <a:ext uri="{FF2B5EF4-FFF2-40B4-BE49-F238E27FC236}">
                  <a16:creationId xmlns:a16="http://schemas.microsoft.com/office/drawing/2014/main" id="{90F85F03-C4A4-A7C9-B01C-36710C23128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6" y="1686"/>
              <a:ext cx="177" cy="1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400" b="0" i="0" u="none" strike="noStrike" cap="none" normalizeH="0" baseline="0" dirty="0">
                  <a:ln>
                    <a:noFill/>
                  </a:ln>
                  <a:solidFill>
                    <a:srgbClr val="262626"/>
                  </a:solidFill>
                  <a:effectLst/>
                  <a:latin typeface="Arial" panose="020B0604020202020204" pitchFamily="34" charset="0"/>
                </a:rPr>
                <a:t>10</a:t>
              </a:r>
              <a:endPara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43" name="Rectangle 166">
              <a:extLst>
                <a:ext uri="{FF2B5EF4-FFF2-40B4-BE49-F238E27FC236}">
                  <a16:creationId xmlns:a16="http://schemas.microsoft.com/office/drawing/2014/main" id="{C13EFE64-4B60-C8D0-350D-EAD3AAE7268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6" y="1195"/>
              <a:ext cx="177" cy="1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400" b="0" i="0" u="none" strike="noStrike" cap="none" normalizeH="0" baseline="0" dirty="0">
                  <a:ln>
                    <a:noFill/>
                  </a:ln>
                  <a:solidFill>
                    <a:srgbClr val="262626"/>
                  </a:solidFill>
                  <a:effectLst/>
                  <a:latin typeface="Arial" panose="020B0604020202020204" pitchFamily="34" charset="0"/>
                </a:rPr>
                <a:t>15</a:t>
              </a:r>
              <a:endPara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44" name="Rectangle 167">
              <a:extLst>
                <a:ext uri="{FF2B5EF4-FFF2-40B4-BE49-F238E27FC236}">
                  <a16:creationId xmlns:a16="http://schemas.microsoft.com/office/drawing/2014/main" id="{C3E47AF1-6C12-79AB-9D6C-FE1228D84AE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6" y="703"/>
              <a:ext cx="177" cy="1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400" b="0" i="0" u="none" strike="noStrike" cap="none" normalizeH="0" baseline="0" dirty="0">
                  <a:ln>
                    <a:noFill/>
                  </a:ln>
                  <a:solidFill>
                    <a:srgbClr val="262626"/>
                  </a:solidFill>
                  <a:effectLst/>
                  <a:latin typeface="Arial" panose="020B0604020202020204" pitchFamily="34" charset="0"/>
                </a:rPr>
                <a:t>20</a:t>
              </a:r>
              <a:endPara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45" name="Rectangle 168">
              <a:extLst>
                <a:ext uri="{FF2B5EF4-FFF2-40B4-BE49-F238E27FC236}">
                  <a16:creationId xmlns:a16="http://schemas.microsoft.com/office/drawing/2014/main" id="{43CE6016-167F-BC50-7343-B5D7C4FA786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26" y="840"/>
              <a:ext cx="708" cy="44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46" name="Rectangle 169">
              <a:extLst>
                <a:ext uri="{FF2B5EF4-FFF2-40B4-BE49-F238E27FC236}">
                  <a16:creationId xmlns:a16="http://schemas.microsoft.com/office/drawing/2014/main" id="{794800F6-502E-7EBD-CC9C-EF415AF8924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94" y="863"/>
              <a:ext cx="228" cy="1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4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C.I.</a:t>
              </a:r>
              <a:endPara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47" name="Rectangle 170">
              <a:extLst>
                <a:ext uri="{FF2B5EF4-FFF2-40B4-BE49-F238E27FC236}">
                  <a16:creationId xmlns:a16="http://schemas.microsoft.com/office/drawing/2014/main" id="{579ED1FC-B295-C8B0-8B61-952E7875C3F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49" y="869"/>
              <a:ext cx="228" cy="103"/>
            </a:xfrm>
            <a:prstGeom prst="rect">
              <a:avLst/>
            </a:prstGeom>
            <a:solidFill>
              <a:srgbClr val="00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48" name="Rectangle 171">
              <a:extLst>
                <a:ext uri="{FF2B5EF4-FFF2-40B4-BE49-F238E27FC236}">
                  <a16:creationId xmlns:a16="http://schemas.microsoft.com/office/drawing/2014/main" id="{03FA6079-0620-C696-9144-5E5F18EB088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94" y="1006"/>
              <a:ext cx="491" cy="1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4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Samples</a:t>
              </a:r>
              <a:endPara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49" name="Freeform 172">
              <a:extLst>
                <a:ext uri="{FF2B5EF4-FFF2-40B4-BE49-F238E27FC236}">
                  <a16:creationId xmlns:a16="http://schemas.microsoft.com/office/drawing/2014/main" id="{5DB13167-1F88-786D-9C57-927DFC039BE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906" y="1003"/>
              <a:ext cx="114" cy="114"/>
            </a:xfrm>
            <a:custGeom>
              <a:avLst/>
              <a:gdLst>
                <a:gd name="T0" fmla="*/ 57 w 114"/>
                <a:gd name="T1" fmla="*/ 0 h 114"/>
                <a:gd name="T2" fmla="*/ 57 w 114"/>
                <a:gd name="T3" fmla="*/ 114 h 114"/>
                <a:gd name="T4" fmla="*/ 0 w 114"/>
                <a:gd name="T5" fmla="*/ 57 h 114"/>
                <a:gd name="T6" fmla="*/ 114 w 114"/>
                <a:gd name="T7" fmla="*/ 57 h 114"/>
                <a:gd name="T8" fmla="*/ 20 w 114"/>
                <a:gd name="T9" fmla="*/ 20 h 114"/>
                <a:gd name="T10" fmla="*/ 95 w 114"/>
                <a:gd name="T11" fmla="*/ 95 h 114"/>
                <a:gd name="T12" fmla="*/ 20 w 114"/>
                <a:gd name="T13" fmla="*/ 95 h 114"/>
                <a:gd name="T14" fmla="*/ 95 w 114"/>
                <a:gd name="T15" fmla="*/ 20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14" h="114">
                  <a:moveTo>
                    <a:pt x="57" y="0"/>
                  </a:moveTo>
                  <a:lnTo>
                    <a:pt x="57" y="114"/>
                  </a:lnTo>
                  <a:moveTo>
                    <a:pt x="0" y="57"/>
                  </a:moveTo>
                  <a:lnTo>
                    <a:pt x="114" y="57"/>
                  </a:lnTo>
                  <a:moveTo>
                    <a:pt x="20" y="20"/>
                  </a:moveTo>
                  <a:lnTo>
                    <a:pt x="95" y="95"/>
                  </a:lnTo>
                  <a:moveTo>
                    <a:pt x="20" y="95"/>
                  </a:moveTo>
                  <a:lnTo>
                    <a:pt x="95" y="20"/>
                  </a:lnTo>
                </a:path>
              </a:pathLst>
            </a:custGeom>
            <a:noFill/>
            <a:ln w="6350" cap="flat">
              <a:solidFill>
                <a:srgbClr val="0072BD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50" name="Rectangle 173">
              <a:extLst>
                <a:ext uri="{FF2B5EF4-FFF2-40B4-BE49-F238E27FC236}">
                  <a16:creationId xmlns:a16="http://schemas.microsoft.com/office/drawing/2014/main" id="{566F01FE-3DD3-3F03-FF72-7A334E38FF3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94" y="1143"/>
              <a:ext cx="405" cy="1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4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Kriging</a:t>
              </a:r>
              <a:endPara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51" name="Line 174">
              <a:extLst>
                <a:ext uri="{FF2B5EF4-FFF2-40B4-BE49-F238E27FC236}">
                  <a16:creationId xmlns:a16="http://schemas.microsoft.com/office/drawing/2014/main" id="{81E72755-C868-A63C-2A0F-AEADB4D1883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849" y="1200"/>
              <a:ext cx="228" cy="0"/>
            </a:xfrm>
            <a:prstGeom prst="line">
              <a:avLst/>
            </a:prstGeom>
            <a:noFill/>
            <a:ln w="28575" cap="flat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52" name="Rectangle 175">
              <a:extLst>
                <a:ext uri="{FF2B5EF4-FFF2-40B4-BE49-F238E27FC236}">
                  <a16:creationId xmlns:a16="http://schemas.microsoft.com/office/drawing/2014/main" id="{A3E9E939-8849-227F-E49E-8C30B02272A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26" y="840"/>
              <a:ext cx="708" cy="440"/>
            </a:xfrm>
            <a:prstGeom prst="rect">
              <a:avLst/>
            </a:prstGeom>
            <a:noFill/>
            <a:ln w="6350" cap="flat">
              <a:solidFill>
                <a:srgbClr val="262626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413222194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C060724D-AE9B-4A16-B691-FFF637453AA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Polynomial response surfaces (PRS), Kriging, Radial basis function, Support vector machines, Space mapping, Artificial neural networks, and Bayesian networks</a:t>
            </a:r>
          </a:p>
          <a:p>
            <a:r>
              <a:rPr lang="en-US" dirty="0"/>
              <a:t>Different surrogates have different assumptions</a:t>
            </a:r>
          </a:p>
          <a:p>
            <a:pPr lvl="1"/>
            <a:r>
              <a:rPr lang="en-US" dirty="0"/>
              <a:t>When the nature of true function is not known a priori so it is not clear which surrogate model is the most accurate</a:t>
            </a:r>
          </a:p>
          <a:p>
            <a:pPr lvl="1"/>
            <a:r>
              <a:rPr lang="en-US" dirty="0"/>
              <a:t>When the nature of true function is known, physics-based surrogates such as space-mapping based models are the most efficient</a:t>
            </a:r>
          </a:p>
          <a:p>
            <a:pPr lvl="1"/>
            <a:r>
              <a:rPr lang="en-US" dirty="0"/>
              <a:t>There is </a:t>
            </a:r>
            <a:r>
              <a:rPr lang="en-US" dirty="0">
                <a:solidFill>
                  <a:srgbClr val="FF0000"/>
                </a:solidFill>
              </a:rPr>
              <a:t>no consensus </a:t>
            </a:r>
            <a:r>
              <a:rPr lang="en-US" dirty="0"/>
              <a:t>on how to obtain the most reliable estimates of the accuracy of a given surrogate</a:t>
            </a:r>
          </a:p>
          <a:p>
            <a:r>
              <a:rPr lang="en-US" dirty="0">
                <a:solidFill>
                  <a:srgbClr val="FF0000"/>
                </a:solidFill>
              </a:rPr>
              <a:t>Ensemble of multiple surrogates </a:t>
            </a:r>
            <a:r>
              <a:rPr lang="en-US" dirty="0"/>
              <a:t>can be used to reduce the risk of using a bad surrogate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981C32D4-7E8D-4DF2-8CBD-BC727EDF6A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Which Surrogate Is the Best?</a:t>
            </a:r>
          </a:p>
        </p:txBody>
      </p:sp>
    </p:spTree>
    <p:extLst>
      <p:ext uri="{BB962C8B-B14F-4D97-AF65-F5344CB8AC3E}">
        <p14:creationId xmlns:p14="http://schemas.microsoft.com/office/powerpoint/2010/main" val="129566346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2C044D6-E50D-C37F-00E9-48B7A2B5EC1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B331E787-70B4-BFCE-DF06-401953B0749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5800" y="1847852"/>
            <a:ext cx="7772400" cy="1752600"/>
          </a:xfrm>
        </p:spPr>
        <p:txBody>
          <a:bodyPr>
            <a:normAutofit/>
          </a:bodyPr>
          <a:lstStyle/>
          <a:p>
            <a:r>
              <a:rPr lang="en-US" dirty="0"/>
              <a:t>1.3</a:t>
            </a:r>
            <a:br>
              <a:rPr lang="en-US" dirty="0"/>
            </a:br>
            <a:br>
              <a:rPr lang="en-US" dirty="0"/>
            </a:br>
            <a:r>
              <a:rPr lang="en-US" dirty="0"/>
              <a:t>Design of Experiments: Sampling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5C7C7BA-47D3-DDFC-0251-5568BBBE9E4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Surrogate strongly depends on the number and location of samples</a:t>
            </a:r>
          </a:p>
        </p:txBody>
      </p:sp>
    </p:spTree>
    <p:extLst>
      <p:ext uri="{BB962C8B-B14F-4D97-AF65-F5344CB8AC3E}">
        <p14:creationId xmlns:p14="http://schemas.microsoft.com/office/powerpoint/2010/main" val="268126538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A7C83BC1-A5DB-4259-8DCA-8E024264CEE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To Approximate a QoI as </a:t>
            </a:r>
            <a:r>
              <a:rPr lang="en-US" dirty="0">
                <a:solidFill>
                  <a:srgbClr val="FF0000"/>
                </a:solidFill>
              </a:rPr>
              <a:t>accurate</a:t>
            </a:r>
            <a:r>
              <a:rPr lang="en-US" dirty="0"/>
              <a:t> as possible, using as </a:t>
            </a:r>
            <a:r>
              <a:rPr lang="en-US" dirty="0">
                <a:solidFill>
                  <a:srgbClr val="FF0000"/>
                </a:solidFill>
              </a:rPr>
              <a:t>few simulation evaluations </a:t>
            </a:r>
            <a:r>
              <a:rPr lang="en-US" dirty="0"/>
              <a:t>as possible</a:t>
            </a:r>
          </a:p>
          <a:p>
            <a:pPr lvl="1"/>
            <a:r>
              <a:rPr lang="en-US" dirty="0"/>
              <a:t>Sample selection (sequential design, optimal experimental design (OED), </a:t>
            </a:r>
            <a:r>
              <a:rPr lang="en-US" dirty="0">
                <a:solidFill>
                  <a:srgbClr val="FF0000"/>
                </a:solidFill>
              </a:rPr>
              <a:t>design of experiments </a:t>
            </a:r>
            <a:r>
              <a:rPr lang="en-US" dirty="0"/>
              <a:t>(DOE), or active learning)</a:t>
            </a:r>
          </a:p>
          <a:p>
            <a:pPr lvl="1"/>
            <a:r>
              <a:rPr lang="en-US" dirty="0"/>
              <a:t>Construction of the surrogate model and optimizing the model parameters (bias-variance trade-off)</a:t>
            </a:r>
          </a:p>
          <a:p>
            <a:pPr lvl="1"/>
            <a:r>
              <a:rPr lang="en-US" dirty="0"/>
              <a:t>Appraisal of the accuracy of the surrogate.</a:t>
            </a:r>
          </a:p>
          <a:p>
            <a:r>
              <a:rPr lang="en-US" dirty="0"/>
              <a:t>The accuracy of the surrogate depends on the </a:t>
            </a:r>
            <a:r>
              <a:rPr lang="en-US" dirty="0">
                <a:solidFill>
                  <a:srgbClr val="FF0000"/>
                </a:solidFill>
              </a:rPr>
              <a:t>number and location of samples</a:t>
            </a:r>
            <a:r>
              <a:rPr lang="en-US" dirty="0"/>
              <a:t> (experiments or simulations). </a:t>
            </a:r>
          </a:p>
          <a:p>
            <a:r>
              <a:rPr lang="en-US" dirty="0"/>
              <a:t>Various design of experiments (DOE) techniques cater to different sources of errors, in particular, errors due to </a:t>
            </a:r>
            <a:r>
              <a:rPr lang="en-US" dirty="0">
                <a:solidFill>
                  <a:srgbClr val="FF0000"/>
                </a:solidFill>
              </a:rPr>
              <a:t>noise</a:t>
            </a:r>
            <a:r>
              <a:rPr lang="en-US" dirty="0"/>
              <a:t> in the data or errors due to an </a:t>
            </a:r>
            <a:r>
              <a:rPr lang="en-US" dirty="0">
                <a:solidFill>
                  <a:srgbClr val="FF0000"/>
                </a:solidFill>
              </a:rPr>
              <a:t>improper surrogate model</a:t>
            </a:r>
            <a:r>
              <a:rPr lang="en-US" dirty="0"/>
              <a:t>.</a:t>
            </a:r>
          </a:p>
          <a:p>
            <a:r>
              <a:rPr lang="en-US" dirty="0"/>
              <a:t>DOE in Chapter 3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17E66F37-86A7-4C3E-A50C-5D00D95FCF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Goals of Surrogate Modeling</a:t>
            </a:r>
          </a:p>
        </p:txBody>
      </p:sp>
    </p:spTree>
    <p:extLst>
      <p:ext uri="{BB962C8B-B14F-4D97-AF65-F5344CB8AC3E}">
        <p14:creationId xmlns:p14="http://schemas.microsoft.com/office/powerpoint/2010/main" val="145509801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3938F908-F222-1CE3-B1C6-6DA76A80CAE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Adaptive sampling, sequential design, or active learning</a:t>
            </a:r>
          </a:p>
          <a:p>
            <a:pPr lvl="1"/>
            <a:r>
              <a:rPr lang="en-US" dirty="0"/>
              <a:t>starting from a small number of samples, additional samples can be </a:t>
            </a:r>
            <a:r>
              <a:rPr lang="en-US" dirty="0">
                <a:solidFill>
                  <a:srgbClr val="0000FF"/>
                </a:solidFill>
              </a:rPr>
              <a:t>added sequentially </a:t>
            </a:r>
            <a:r>
              <a:rPr lang="en-US" dirty="0"/>
              <a:t>to </a:t>
            </a:r>
            <a:r>
              <a:rPr lang="en-US" dirty="0">
                <a:solidFill>
                  <a:srgbClr val="0000FF"/>
                </a:solidFill>
              </a:rPr>
              <a:t>improve the accuracy </a:t>
            </a:r>
            <a:r>
              <a:rPr lang="en-US" dirty="0"/>
              <a:t>of surrogate prediction</a:t>
            </a:r>
          </a:p>
          <a:p>
            <a:pPr lvl="1"/>
            <a:r>
              <a:rPr lang="en-US" dirty="0">
                <a:solidFill>
                  <a:srgbClr val="0000FF"/>
                </a:solidFill>
              </a:rPr>
              <a:t>require a criterion </a:t>
            </a:r>
            <a:r>
              <a:rPr lang="en-US" dirty="0"/>
              <a:t>to determine the next sample locations, such as D-optimal design and minimum bias design</a:t>
            </a:r>
          </a:p>
          <a:p>
            <a:pPr lvl="1"/>
            <a:r>
              <a:rPr lang="en-US" dirty="0"/>
              <a:t>based on a trade-off between </a:t>
            </a:r>
            <a:r>
              <a:rPr lang="en-US" dirty="0">
                <a:solidFill>
                  <a:srgbClr val="0000FF"/>
                </a:solidFill>
              </a:rPr>
              <a:t>minimizing bias </a:t>
            </a:r>
            <a:r>
              <a:rPr lang="en-US" dirty="0"/>
              <a:t>(i.e., error) and/or minimizing variance (i.e., </a:t>
            </a:r>
            <a:r>
              <a:rPr lang="en-US" dirty="0">
                <a:solidFill>
                  <a:srgbClr val="0000FF"/>
                </a:solidFill>
              </a:rPr>
              <a:t>uncertainty</a:t>
            </a:r>
            <a:r>
              <a:rPr lang="en-US" dirty="0"/>
              <a:t>)</a:t>
            </a:r>
          </a:p>
          <a:p>
            <a:r>
              <a:rPr lang="en-US" dirty="0"/>
              <a:t>Space-filling design</a:t>
            </a:r>
          </a:p>
          <a:p>
            <a:pPr lvl="1"/>
            <a:r>
              <a:rPr lang="en-US" dirty="0"/>
              <a:t>a better surrogate can be obtained with more samples</a:t>
            </a:r>
          </a:p>
          <a:p>
            <a:pPr lvl="1"/>
            <a:r>
              <a:rPr lang="en-US" dirty="0"/>
              <a:t>locate samples more or less uniformly distributed to the entire sampling space</a:t>
            </a:r>
          </a:p>
          <a:p>
            <a:pPr lvl="1"/>
            <a:r>
              <a:rPr lang="en-US" dirty="0"/>
              <a:t>minimize the maximum distance between samples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68A7169D-44DA-5552-20BF-11143CE492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Design of Experiments (DOE)</a:t>
            </a:r>
          </a:p>
        </p:txBody>
      </p:sp>
    </p:spTree>
    <p:extLst>
      <p:ext uri="{BB962C8B-B14F-4D97-AF65-F5344CB8AC3E}">
        <p14:creationId xmlns:p14="http://schemas.microsoft.com/office/powerpoint/2010/main" val="199054511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AD279F1-D222-1226-C799-2E4522FB34E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10743F7A-D2E7-D17A-96AC-7EAE44441B2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5800" y="1847852"/>
            <a:ext cx="7772400" cy="1752600"/>
          </a:xfrm>
        </p:spPr>
        <p:txBody>
          <a:bodyPr>
            <a:normAutofit/>
          </a:bodyPr>
          <a:lstStyle/>
          <a:p>
            <a:r>
              <a:rPr lang="en-US" dirty="0"/>
              <a:t>1.4</a:t>
            </a:r>
            <a:br>
              <a:rPr lang="en-US" dirty="0"/>
            </a:br>
            <a:br>
              <a:rPr lang="en-US" dirty="0"/>
            </a:br>
            <a:r>
              <a:rPr lang="en-US" dirty="0"/>
              <a:t>Interpolation vs. Extrapolation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0FD026B-AF3D-F35B-BF87-12E15AFAE1C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Major challenge of surrogate model is prediction at unsampled region</a:t>
            </a:r>
          </a:p>
        </p:txBody>
      </p:sp>
    </p:spTree>
    <p:extLst>
      <p:ext uri="{BB962C8B-B14F-4D97-AF65-F5344CB8AC3E}">
        <p14:creationId xmlns:p14="http://schemas.microsoft.com/office/powerpoint/2010/main" val="11636843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 Placeholder 1">
                <a:extLst>
                  <a:ext uri="{FF2B5EF4-FFF2-40B4-BE49-F238E27FC236}">
                    <a16:creationId xmlns:a16="http://schemas.microsoft.com/office/drawing/2014/main" id="{A842C9C9-F2B2-D76D-4FD1-BD99F750126F}"/>
                  </a:ext>
                </a:extLst>
              </p:cNvPr>
              <p:cNvSpPr>
                <a:spLocks noGrp="1"/>
              </p:cNvSpPr>
              <p:nvPr>
                <p:ph type="body" sz="quarter" idx="10"/>
              </p:nvPr>
            </p:nvSpPr>
            <p:spPr>
              <a:xfrm>
                <a:off x="304800" y="619344"/>
                <a:ext cx="8534400" cy="2425137"/>
              </a:xfrm>
            </p:spPr>
            <p:txBody>
              <a:bodyPr/>
              <a:lstStyle/>
              <a:p>
                <a:r>
                  <a:rPr lang="en-US" dirty="0"/>
                  <a:t>Important to distribute sample to the entire design space</a:t>
                </a:r>
              </a:p>
              <a:p>
                <a:pPr lvl="1"/>
                <a:r>
                  <a:rPr lang="en-US" dirty="0"/>
                  <a:t>often impossible to generate enough samples in high dimensions</a:t>
                </a:r>
              </a:p>
              <a:p>
                <a:r>
                  <a:rPr lang="en-US" dirty="0"/>
                  <a:t>The range of each variable is halved, put a sample at the center of each sub-domain (one sample at each orthant)</a:t>
                </a:r>
              </a:p>
              <a:p>
                <a:pPr lvl="1"/>
                <a:r>
                  <a:rPr lang="en-US" dirty="0"/>
                  <a:t>No. of samples increases exponentially: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𝑁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=10</m:t>
                    </m:r>
                  </m:oMath>
                </a14:m>
                <a:r>
                  <a:rPr lang="en-US" dirty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=1,024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2" name="Text Placeholder 1">
                <a:extLst>
                  <a:ext uri="{FF2B5EF4-FFF2-40B4-BE49-F238E27FC236}">
                    <a16:creationId xmlns:a16="http://schemas.microsoft.com/office/drawing/2014/main" id="{A842C9C9-F2B2-D76D-4FD1-BD99F750126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xfrm>
                <a:off x="304800" y="619344"/>
                <a:ext cx="8534400" cy="2425137"/>
              </a:xfrm>
              <a:blipFill>
                <a:blip r:embed="rId2"/>
                <a:stretch>
                  <a:fillRect l="-929" t="-3275" b="-2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itle 2">
            <a:extLst>
              <a:ext uri="{FF2B5EF4-FFF2-40B4-BE49-F238E27FC236}">
                <a16:creationId xmlns:a16="http://schemas.microsoft.com/office/drawing/2014/main" id="{7C7E3926-A8E9-F971-2A84-92413CC2E5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Curse of Dimensionality</a:t>
            </a:r>
          </a:p>
        </p:txBody>
      </p:sp>
      <p:grpSp>
        <p:nvGrpSpPr>
          <p:cNvPr id="57" name="Group 56">
            <a:extLst>
              <a:ext uri="{FF2B5EF4-FFF2-40B4-BE49-F238E27FC236}">
                <a16:creationId xmlns:a16="http://schemas.microsoft.com/office/drawing/2014/main" id="{33D4369E-96BA-0BDE-A150-09B59402F46C}"/>
              </a:ext>
            </a:extLst>
          </p:cNvPr>
          <p:cNvGrpSpPr/>
          <p:nvPr/>
        </p:nvGrpSpPr>
        <p:grpSpPr>
          <a:xfrm>
            <a:off x="1261272" y="3384756"/>
            <a:ext cx="6081224" cy="3042085"/>
            <a:chOff x="-113425" y="886779"/>
            <a:chExt cx="7477346" cy="3740484"/>
          </a:xfrm>
        </p:grpSpPr>
        <p:sp>
          <p:nvSpPr>
            <p:cNvPr id="58" name="Rectangle 57">
              <a:extLst>
                <a:ext uri="{FF2B5EF4-FFF2-40B4-BE49-F238E27FC236}">
                  <a16:creationId xmlns:a16="http://schemas.microsoft.com/office/drawing/2014/main" id="{B541878D-3372-CE5D-00FA-37683E5D5AED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7748" y="1711557"/>
              <a:ext cx="2743200" cy="2743200"/>
            </a:xfrm>
            <a:prstGeom prst="rect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/>
            </a:p>
          </p:txBody>
        </p:sp>
        <p:sp>
          <p:nvSpPr>
            <p:cNvPr id="59" name="Rectangle 58">
              <a:extLst>
                <a:ext uri="{FF2B5EF4-FFF2-40B4-BE49-F238E27FC236}">
                  <a16:creationId xmlns:a16="http://schemas.microsoft.com/office/drawing/2014/main" id="{7D50EE8C-C3E6-B806-0961-C2380D71A46A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434872" y="1714292"/>
              <a:ext cx="1371600" cy="1371600"/>
            </a:xfrm>
            <a:prstGeom prst="rect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/>
            </a:p>
          </p:txBody>
        </p:sp>
        <p:sp>
          <p:nvSpPr>
            <p:cNvPr id="60" name="Rectangle 59">
              <a:extLst>
                <a:ext uri="{FF2B5EF4-FFF2-40B4-BE49-F238E27FC236}">
                  <a16:creationId xmlns:a16="http://schemas.microsoft.com/office/drawing/2014/main" id="{61773F8F-FEFD-D96A-8729-567DC11CD95D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46554" y="2393264"/>
              <a:ext cx="1371600" cy="1371600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 w="28575">
              <a:solidFill>
                <a:srgbClr val="00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/>
            </a:p>
          </p:txBody>
        </p:sp>
        <p:sp>
          <p:nvSpPr>
            <p:cNvPr id="61" name="Rectangle 60">
              <a:extLst>
                <a:ext uri="{FF2B5EF4-FFF2-40B4-BE49-F238E27FC236}">
                  <a16:creationId xmlns:a16="http://schemas.microsoft.com/office/drawing/2014/main" id="{E9139AC4-725F-A77B-DE59-448FC37D7855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7748" y="1714292"/>
              <a:ext cx="1371600" cy="1371600"/>
            </a:xfrm>
            <a:prstGeom prst="rect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/>
            </a:p>
          </p:txBody>
        </p:sp>
        <p:sp>
          <p:nvSpPr>
            <p:cNvPr id="62" name="Rectangle 61">
              <a:extLst>
                <a:ext uri="{FF2B5EF4-FFF2-40B4-BE49-F238E27FC236}">
                  <a16:creationId xmlns:a16="http://schemas.microsoft.com/office/drawing/2014/main" id="{555FF1DD-E56C-EA0C-0CA1-C650CDE9DFE1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6909" y="3086309"/>
              <a:ext cx="1371600" cy="1371600"/>
            </a:xfrm>
            <a:prstGeom prst="rect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/>
            </a:p>
          </p:txBody>
        </p:sp>
        <p:sp>
          <p:nvSpPr>
            <p:cNvPr id="63" name="Rectangle 62">
              <a:extLst>
                <a:ext uri="{FF2B5EF4-FFF2-40B4-BE49-F238E27FC236}">
                  <a16:creationId xmlns:a16="http://schemas.microsoft.com/office/drawing/2014/main" id="{EDBB1B87-4B04-81BF-281E-3151054302A8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438993" y="3091297"/>
              <a:ext cx="1371600" cy="1371600"/>
            </a:xfrm>
            <a:prstGeom prst="rect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/>
            </a:p>
          </p:txBody>
        </p:sp>
        <p:sp>
          <p:nvSpPr>
            <p:cNvPr id="64" name="Oval 63">
              <a:extLst>
                <a:ext uri="{FF2B5EF4-FFF2-40B4-BE49-F238E27FC236}">
                  <a16:creationId xmlns:a16="http://schemas.microsoft.com/office/drawing/2014/main" id="{B2BFC3CF-29DC-C8CE-02C2-CAFD11BFA6B6}"/>
                </a:ext>
              </a:extLst>
            </p:cNvPr>
            <p:cNvSpPr/>
            <p:nvPr/>
          </p:nvSpPr>
          <p:spPr>
            <a:xfrm>
              <a:off x="712838" y="2358543"/>
              <a:ext cx="58479" cy="58479"/>
            </a:xfrm>
            <a:prstGeom prst="ellipse">
              <a:avLst/>
            </a:prstGeom>
            <a:solidFill>
              <a:srgbClr val="FF0000"/>
            </a:solidFill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/>
            </a:p>
          </p:txBody>
        </p:sp>
        <p:sp>
          <p:nvSpPr>
            <p:cNvPr id="65" name="Oval 64">
              <a:extLst>
                <a:ext uri="{FF2B5EF4-FFF2-40B4-BE49-F238E27FC236}">
                  <a16:creationId xmlns:a16="http://schemas.microsoft.com/office/drawing/2014/main" id="{20377B17-AF90-16B5-8B0B-6218A479C029}"/>
                </a:ext>
              </a:extLst>
            </p:cNvPr>
            <p:cNvSpPr/>
            <p:nvPr/>
          </p:nvSpPr>
          <p:spPr>
            <a:xfrm>
              <a:off x="716464" y="3733380"/>
              <a:ext cx="58479" cy="58479"/>
            </a:xfrm>
            <a:prstGeom prst="ellipse">
              <a:avLst/>
            </a:prstGeom>
            <a:solidFill>
              <a:srgbClr val="FF0000"/>
            </a:solidFill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/>
            </a:p>
          </p:txBody>
        </p:sp>
        <p:sp>
          <p:nvSpPr>
            <p:cNvPr id="66" name="Oval 65">
              <a:extLst>
                <a:ext uri="{FF2B5EF4-FFF2-40B4-BE49-F238E27FC236}">
                  <a16:creationId xmlns:a16="http://schemas.microsoft.com/office/drawing/2014/main" id="{074C542C-1E3B-A1C8-3DDE-60112FB8DB22}"/>
                </a:ext>
              </a:extLst>
            </p:cNvPr>
            <p:cNvSpPr/>
            <p:nvPr/>
          </p:nvSpPr>
          <p:spPr>
            <a:xfrm>
              <a:off x="2091049" y="2360221"/>
              <a:ext cx="58479" cy="58479"/>
            </a:xfrm>
            <a:prstGeom prst="ellipse">
              <a:avLst/>
            </a:prstGeom>
            <a:solidFill>
              <a:srgbClr val="FF0000"/>
            </a:solidFill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/>
            </a:p>
          </p:txBody>
        </p:sp>
        <p:sp>
          <p:nvSpPr>
            <p:cNvPr id="67" name="Oval 66">
              <a:extLst>
                <a:ext uri="{FF2B5EF4-FFF2-40B4-BE49-F238E27FC236}">
                  <a16:creationId xmlns:a16="http://schemas.microsoft.com/office/drawing/2014/main" id="{116DF0C6-7062-933E-21E8-DB506C8D66EC}"/>
                </a:ext>
              </a:extLst>
            </p:cNvPr>
            <p:cNvSpPr/>
            <p:nvPr/>
          </p:nvSpPr>
          <p:spPr>
            <a:xfrm>
              <a:off x="2083733" y="3733173"/>
              <a:ext cx="58479" cy="58479"/>
            </a:xfrm>
            <a:prstGeom prst="ellipse">
              <a:avLst/>
            </a:prstGeom>
            <a:solidFill>
              <a:srgbClr val="FF0000"/>
            </a:solidFill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/>
            </a:p>
          </p:txBody>
        </p:sp>
        <p:sp>
          <p:nvSpPr>
            <p:cNvPr id="68" name="Oval 67">
              <a:extLst>
                <a:ext uri="{FF2B5EF4-FFF2-40B4-BE49-F238E27FC236}">
                  <a16:creationId xmlns:a16="http://schemas.microsoft.com/office/drawing/2014/main" id="{A9E83B23-E96E-1945-7375-7B455305F488}"/>
                </a:ext>
              </a:extLst>
            </p:cNvPr>
            <p:cNvSpPr/>
            <p:nvPr/>
          </p:nvSpPr>
          <p:spPr>
            <a:xfrm>
              <a:off x="3222657" y="1048806"/>
              <a:ext cx="58479" cy="58479"/>
            </a:xfrm>
            <a:prstGeom prst="ellipse">
              <a:avLst/>
            </a:prstGeom>
            <a:solidFill>
              <a:srgbClr val="FF0000"/>
            </a:solidFill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/>
            </a:p>
          </p:txBody>
        </p:sp>
        <p:sp>
          <p:nvSpPr>
            <p:cNvPr id="69" name="Rectangle 68">
              <a:extLst>
                <a:ext uri="{FF2B5EF4-FFF2-40B4-BE49-F238E27FC236}">
                  <a16:creationId xmlns:a16="http://schemas.microsoft.com/office/drawing/2014/main" id="{A537CE48-E5BE-8A8D-A893-F62D195AE35F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183315" y="1275662"/>
              <a:ext cx="137160" cy="137160"/>
            </a:xfrm>
            <a:prstGeom prst="rect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/>
            </a:p>
          </p:txBody>
        </p:sp>
        <p:sp>
          <p:nvSpPr>
            <p:cNvPr id="70" name="Rectangle 69">
              <a:extLst>
                <a:ext uri="{FF2B5EF4-FFF2-40B4-BE49-F238E27FC236}">
                  <a16:creationId xmlns:a16="http://schemas.microsoft.com/office/drawing/2014/main" id="{61A59496-A437-DEAC-990B-77879F80C951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190702" y="1553256"/>
              <a:ext cx="137160" cy="137160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 w="28575">
              <a:solidFill>
                <a:srgbClr val="00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1" name="TextBox 70">
                  <a:extLst>
                    <a:ext uri="{FF2B5EF4-FFF2-40B4-BE49-F238E27FC236}">
                      <a16:creationId xmlns:a16="http://schemas.microsoft.com/office/drawing/2014/main" id="{B56AE32D-89C6-964C-358E-2011877660BB}"/>
                    </a:ext>
                  </a:extLst>
                </p:cNvPr>
                <p:cNvSpPr txBox="1"/>
                <p:nvPr/>
              </p:nvSpPr>
              <p:spPr>
                <a:xfrm>
                  <a:off x="3129140" y="4248827"/>
                  <a:ext cx="485186" cy="378436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4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14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sz="1400" dirty="0"/>
                </a:p>
              </p:txBody>
            </p:sp>
          </mc:Choice>
          <mc:Fallback xmlns="">
            <p:sp>
              <p:nvSpPr>
                <p:cNvPr id="71" name="TextBox 70">
                  <a:extLst>
                    <a:ext uri="{FF2B5EF4-FFF2-40B4-BE49-F238E27FC236}">
                      <a16:creationId xmlns:a16="http://schemas.microsoft.com/office/drawing/2014/main" id="{B56AE32D-89C6-964C-358E-2011877660B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129140" y="4248827"/>
                  <a:ext cx="485186" cy="378436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2" name="TextBox 71">
                  <a:extLst>
                    <a:ext uri="{FF2B5EF4-FFF2-40B4-BE49-F238E27FC236}">
                      <a16:creationId xmlns:a16="http://schemas.microsoft.com/office/drawing/2014/main" id="{DA8D6C28-06A2-9EEE-48CC-ED9496F20E66}"/>
                    </a:ext>
                  </a:extLst>
                </p:cNvPr>
                <p:cNvSpPr txBox="1"/>
                <p:nvPr/>
              </p:nvSpPr>
              <p:spPr>
                <a:xfrm>
                  <a:off x="-113425" y="1032585"/>
                  <a:ext cx="490311" cy="378436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4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14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sz="1400" dirty="0"/>
                </a:p>
              </p:txBody>
            </p:sp>
          </mc:Choice>
          <mc:Fallback xmlns="">
            <p:sp>
              <p:nvSpPr>
                <p:cNvPr id="72" name="TextBox 71">
                  <a:extLst>
                    <a:ext uri="{FF2B5EF4-FFF2-40B4-BE49-F238E27FC236}">
                      <a16:creationId xmlns:a16="http://schemas.microsoft.com/office/drawing/2014/main" id="{DA8D6C28-06A2-9EEE-48CC-ED9496F20E6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-113425" y="1032585"/>
                  <a:ext cx="490311" cy="378436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73" name="Straight Arrow Connector 72">
              <a:extLst>
                <a:ext uri="{FF2B5EF4-FFF2-40B4-BE49-F238E27FC236}">
                  <a16:creationId xmlns:a16="http://schemas.microsoft.com/office/drawing/2014/main" id="{6EDA2B8C-3080-4219-2DDD-AEF07233DF52}"/>
                </a:ext>
              </a:extLst>
            </p:cNvPr>
            <p:cNvCxnSpPr/>
            <p:nvPr/>
          </p:nvCxnSpPr>
          <p:spPr>
            <a:xfrm>
              <a:off x="2806472" y="4460073"/>
              <a:ext cx="362008" cy="0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Arrow Connector 73">
              <a:extLst>
                <a:ext uri="{FF2B5EF4-FFF2-40B4-BE49-F238E27FC236}">
                  <a16:creationId xmlns:a16="http://schemas.microsoft.com/office/drawing/2014/main" id="{031476FC-4405-6C74-31FF-1F907869E7CE}"/>
                </a:ext>
              </a:extLst>
            </p:cNvPr>
            <p:cNvCxnSpPr>
              <a:cxnSpLocks/>
            </p:cNvCxnSpPr>
            <p:nvPr/>
          </p:nvCxnSpPr>
          <p:spPr>
            <a:xfrm rot="16200000">
              <a:off x="-114095" y="1513160"/>
              <a:ext cx="362008" cy="0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75" name="Group 74">
              <a:extLst>
                <a:ext uri="{FF2B5EF4-FFF2-40B4-BE49-F238E27FC236}">
                  <a16:creationId xmlns:a16="http://schemas.microsoft.com/office/drawing/2014/main" id="{9249E945-AF2D-80C6-B8E4-EBCB73C8EA00}"/>
                </a:ext>
              </a:extLst>
            </p:cNvPr>
            <p:cNvGrpSpPr/>
            <p:nvPr/>
          </p:nvGrpSpPr>
          <p:grpSpPr>
            <a:xfrm>
              <a:off x="4404426" y="1673336"/>
              <a:ext cx="2959495" cy="2886992"/>
              <a:chOff x="5737041" y="1673336"/>
              <a:chExt cx="2959495" cy="2886992"/>
            </a:xfrm>
          </p:grpSpPr>
          <p:cxnSp>
            <p:nvCxnSpPr>
              <p:cNvPr id="77" name="Straight Connector 76">
                <a:extLst>
                  <a:ext uri="{FF2B5EF4-FFF2-40B4-BE49-F238E27FC236}">
                    <a16:creationId xmlns:a16="http://schemas.microsoft.com/office/drawing/2014/main" id="{7988296A-2885-A2FC-09B5-47F46E81DDF2}"/>
                  </a:ext>
                </a:extLst>
              </p:cNvPr>
              <p:cNvCxnSpPr/>
              <p:nvPr/>
            </p:nvCxnSpPr>
            <p:spPr>
              <a:xfrm flipV="1">
                <a:off x="5949519" y="3737078"/>
                <a:ext cx="659206" cy="659206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8" name="Straight Connector 77">
                <a:extLst>
                  <a:ext uri="{FF2B5EF4-FFF2-40B4-BE49-F238E27FC236}">
                    <a16:creationId xmlns:a16="http://schemas.microsoft.com/office/drawing/2014/main" id="{9F8DA8D8-639B-E06F-2DD6-069836A99E55}"/>
                  </a:ext>
                </a:extLst>
              </p:cNvPr>
              <p:cNvCxnSpPr/>
              <p:nvPr/>
            </p:nvCxnSpPr>
            <p:spPr>
              <a:xfrm>
                <a:off x="6610125" y="1737203"/>
                <a:ext cx="0" cy="1996862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9" name="Cube 78">
                <a:extLst>
                  <a:ext uri="{FF2B5EF4-FFF2-40B4-BE49-F238E27FC236}">
                    <a16:creationId xmlns:a16="http://schemas.microsoft.com/office/drawing/2014/main" id="{20A783E7-3A8F-6276-CB4E-63B71F203F84}"/>
                  </a:ext>
                </a:extLst>
              </p:cNvPr>
              <p:cNvSpPr/>
              <p:nvPr/>
            </p:nvSpPr>
            <p:spPr>
              <a:xfrm>
                <a:off x="6610125" y="2387781"/>
                <a:ext cx="1331844" cy="1331844"/>
              </a:xfrm>
              <a:prstGeom prst="cube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 w="28575">
                <a:solidFill>
                  <a:srgbClr val="0000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/>
              </a:p>
            </p:txBody>
          </p:sp>
          <p:grpSp>
            <p:nvGrpSpPr>
              <p:cNvPr id="80" name="Group 79">
                <a:extLst>
                  <a:ext uri="{FF2B5EF4-FFF2-40B4-BE49-F238E27FC236}">
                    <a16:creationId xmlns:a16="http://schemas.microsoft.com/office/drawing/2014/main" id="{6832DBC0-4B3D-845B-0669-A5D259708A62}"/>
                  </a:ext>
                </a:extLst>
              </p:cNvPr>
              <p:cNvGrpSpPr>
                <a:grpSpLocks noChangeAspect="1"/>
              </p:cNvGrpSpPr>
              <p:nvPr/>
            </p:nvGrpSpPr>
            <p:grpSpPr>
              <a:xfrm>
                <a:off x="5944203" y="1734170"/>
                <a:ext cx="2656972" cy="2662784"/>
                <a:chOff x="5777948" y="948724"/>
                <a:chExt cx="1328486" cy="1331392"/>
              </a:xfrm>
            </p:grpSpPr>
            <p:grpSp>
              <p:nvGrpSpPr>
                <p:cNvPr id="95" name="Group 94">
                  <a:extLst>
                    <a:ext uri="{FF2B5EF4-FFF2-40B4-BE49-F238E27FC236}">
                      <a16:creationId xmlns:a16="http://schemas.microsoft.com/office/drawing/2014/main" id="{B3DE8157-9760-88BF-A002-89D25BDBC787}"/>
                    </a:ext>
                  </a:extLst>
                </p:cNvPr>
                <p:cNvGrpSpPr/>
                <p:nvPr/>
              </p:nvGrpSpPr>
              <p:grpSpPr>
                <a:xfrm>
                  <a:off x="5777948" y="1116495"/>
                  <a:ext cx="1163459" cy="1163621"/>
                  <a:chOff x="5777948" y="1116495"/>
                  <a:chExt cx="1163459" cy="1163621"/>
                </a:xfrm>
              </p:grpSpPr>
              <p:grpSp>
                <p:nvGrpSpPr>
                  <p:cNvPr id="103" name="Group 102">
                    <a:extLst>
                      <a:ext uri="{FF2B5EF4-FFF2-40B4-BE49-F238E27FC236}">
                        <a16:creationId xmlns:a16="http://schemas.microsoft.com/office/drawing/2014/main" id="{9E478886-20B2-E368-DDA4-1864DF1593F3}"/>
                      </a:ext>
                    </a:extLst>
                  </p:cNvPr>
                  <p:cNvGrpSpPr/>
                  <p:nvPr/>
                </p:nvGrpSpPr>
                <p:grpSpPr>
                  <a:xfrm>
                    <a:off x="5777948" y="1116495"/>
                    <a:ext cx="1163459" cy="665922"/>
                    <a:chOff x="5777948" y="1116495"/>
                    <a:chExt cx="1163459" cy="665922"/>
                  </a:xfrm>
                </p:grpSpPr>
                <p:sp>
                  <p:nvSpPr>
                    <p:cNvPr id="107" name="Cube 106">
                      <a:extLst>
                        <a:ext uri="{FF2B5EF4-FFF2-40B4-BE49-F238E27FC236}">
                          <a16:creationId xmlns:a16="http://schemas.microsoft.com/office/drawing/2014/main" id="{3178D9E5-4754-9C9F-A1F4-51CFE8B0611C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777948" y="1116495"/>
                      <a:ext cx="665922" cy="665922"/>
                    </a:xfrm>
                    <a:prstGeom prst="cube">
                      <a:avLst/>
                    </a:prstGeom>
                    <a:noFill/>
                    <a:ln w="28575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sz="1400"/>
                    </a:p>
                  </p:txBody>
                </p:sp>
                <p:sp>
                  <p:nvSpPr>
                    <p:cNvPr id="108" name="Cube 107">
                      <a:extLst>
                        <a:ext uri="{FF2B5EF4-FFF2-40B4-BE49-F238E27FC236}">
                          <a16:creationId xmlns:a16="http://schemas.microsoft.com/office/drawing/2014/main" id="{289E8D78-7FAA-57A3-1488-D462EA27A0B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275485" y="1116495"/>
                      <a:ext cx="665922" cy="665922"/>
                    </a:xfrm>
                    <a:prstGeom prst="cube">
                      <a:avLst/>
                    </a:prstGeom>
                    <a:noFill/>
                    <a:ln w="28575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sz="1400"/>
                    </a:p>
                  </p:txBody>
                </p:sp>
              </p:grpSp>
              <p:grpSp>
                <p:nvGrpSpPr>
                  <p:cNvPr id="104" name="Group 103">
                    <a:extLst>
                      <a:ext uri="{FF2B5EF4-FFF2-40B4-BE49-F238E27FC236}">
                        <a16:creationId xmlns:a16="http://schemas.microsoft.com/office/drawing/2014/main" id="{EE10C557-5691-5762-D66D-D452505BF61A}"/>
                      </a:ext>
                    </a:extLst>
                  </p:cNvPr>
                  <p:cNvGrpSpPr/>
                  <p:nvPr/>
                </p:nvGrpSpPr>
                <p:grpSpPr>
                  <a:xfrm>
                    <a:off x="5777948" y="1614194"/>
                    <a:ext cx="1163459" cy="665922"/>
                    <a:chOff x="5777948" y="1116495"/>
                    <a:chExt cx="1163459" cy="665922"/>
                  </a:xfrm>
                </p:grpSpPr>
                <p:sp>
                  <p:nvSpPr>
                    <p:cNvPr id="105" name="Cube 104">
                      <a:extLst>
                        <a:ext uri="{FF2B5EF4-FFF2-40B4-BE49-F238E27FC236}">
                          <a16:creationId xmlns:a16="http://schemas.microsoft.com/office/drawing/2014/main" id="{58BC6168-54F1-60FA-E26E-7804F6ACED0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777948" y="1116495"/>
                      <a:ext cx="665922" cy="665922"/>
                    </a:xfrm>
                    <a:prstGeom prst="cube">
                      <a:avLst/>
                    </a:prstGeom>
                    <a:noFill/>
                    <a:ln w="28575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sz="1400"/>
                    </a:p>
                  </p:txBody>
                </p:sp>
                <p:sp>
                  <p:nvSpPr>
                    <p:cNvPr id="106" name="Cube 105">
                      <a:extLst>
                        <a:ext uri="{FF2B5EF4-FFF2-40B4-BE49-F238E27FC236}">
                          <a16:creationId xmlns:a16="http://schemas.microsoft.com/office/drawing/2014/main" id="{FE28B1D6-C342-F35E-7CAA-871ED315393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275485" y="1116495"/>
                      <a:ext cx="665922" cy="665922"/>
                    </a:xfrm>
                    <a:prstGeom prst="cube">
                      <a:avLst/>
                    </a:prstGeom>
                    <a:noFill/>
                    <a:ln w="28575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sz="1400"/>
                    </a:p>
                  </p:txBody>
                </p:sp>
              </p:grpSp>
            </p:grpSp>
            <p:grpSp>
              <p:nvGrpSpPr>
                <p:cNvPr id="96" name="Group 95">
                  <a:extLst>
                    <a:ext uri="{FF2B5EF4-FFF2-40B4-BE49-F238E27FC236}">
                      <a16:creationId xmlns:a16="http://schemas.microsoft.com/office/drawing/2014/main" id="{155E0ECA-60A9-612D-B92F-B89121D13799}"/>
                    </a:ext>
                  </a:extLst>
                </p:cNvPr>
                <p:cNvGrpSpPr/>
                <p:nvPr/>
              </p:nvGrpSpPr>
              <p:grpSpPr>
                <a:xfrm>
                  <a:off x="5942975" y="948724"/>
                  <a:ext cx="1163459" cy="1163621"/>
                  <a:chOff x="5777948" y="1116495"/>
                  <a:chExt cx="1163459" cy="1163621"/>
                </a:xfrm>
              </p:grpSpPr>
              <p:grpSp>
                <p:nvGrpSpPr>
                  <p:cNvPr id="97" name="Group 96">
                    <a:extLst>
                      <a:ext uri="{FF2B5EF4-FFF2-40B4-BE49-F238E27FC236}">
                        <a16:creationId xmlns:a16="http://schemas.microsoft.com/office/drawing/2014/main" id="{AB0E6F3A-0275-D620-D27A-ADD223EE0151}"/>
                      </a:ext>
                    </a:extLst>
                  </p:cNvPr>
                  <p:cNvGrpSpPr/>
                  <p:nvPr/>
                </p:nvGrpSpPr>
                <p:grpSpPr>
                  <a:xfrm>
                    <a:off x="5777948" y="1116495"/>
                    <a:ext cx="1163459" cy="665922"/>
                    <a:chOff x="5777948" y="1116495"/>
                    <a:chExt cx="1163459" cy="665922"/>
                  </a:xfrm>
                </p:grpSpPr>
                <p:sp>
                  <p:nvSpPr>
                    <p:cNvPr id="101" name="Cube 100">
                      <a:extLst>
                        <a:ext uri="{FF2B5EF4-FFF2-40B4-BE49-F238E27FC236}">
                          <a16:creationId xmlns:a16="http://schemas.microsoft.com/office/drawing/2014/main" id="{5EEEF350-369F-51CA-D469-6EDDDF9C2A7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777948" y="1116495"/>
                      <a:ext cx="665922" cy="665922"/>
                    </a:xfrm>
                    <a:prstGeom prst="cube">
                      <a:avLst/>
                    </a:prstGeom>
                    <a:noFill/>
                    <a:ln w="28575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sz="1400"/>
                    </a:p>
                  </p:txBody>
                </p:sp>
                <p:sp>
                  <p:nvSpPr>
                    <p:cNvPr id="102" name="Cube 101">
                      <a:extLst>
                        <a:ext uri="{FF2B5EF4-FFF2-40B4-BE49-F238E27FC236}">
                          <a16:creationId xmlns:a16="http://schemas.microsoft.com/office/drawing/2014/main" id="{75B9C019-CF96-8F0B-914D-57237E60785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275485" y="1116495"/>
                      <a:ext cx="665922" cy="665922"/>
                    </a:xfrm>
                    <a:prstGeom prst="cube">
                      <a:avLst/>
                    </a:prstGeom>
                    <a:noFill/>
                    <a:ln w="28575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sz="1400"/>
                    </a:p>
                  </p:txBody>
                </p:sp>
              </p:grpSp>
              <p:grpSp>
                <p:nvGrpSpPr>
                  <p:cNvPr id="98" name="Group 97">
                    <a:extLst>
                      <a:ext uri="{FF2B5EF4-FFF2-40B4-BE49-F238E27FC236}">
                        <a16:creationId xmlns:a16="http://schemas.microsoft.com/office/drawing/2014/main" id="{FCD60E80-9F24-9F01-4D79-2AFB6C0EE02E}"/>
                      </a:ext>
                    </a:extLst>
                  </p:cNvPr>
                  <p:cNvGrpSpPr/>
                  <p:nvPr/>
                </p:nvGrpSpPr>
                <p:grpSpPr>
                  <a:xfrm>
                    <a:off x="5777948" y="1614194"/>
                    <a:ext cx="1163459" cy="665922"/>
                    <a:chOff x="5777948" y="1116495"/>
                    <a:chExt cx="1163459" cy="665922"/>
                  </a:xfrm>
                </p:grpSpPr>
                <p:sp>
                  <p:nvSpPr>
                    <p:cNvPr id="99" name="Cube 98">
                      <a:extLst>
                        <a:ext uri="{FF2B5EF4-FFF2-40B4-BE49-F238E27FC236}">
                          <a16:creationId xmlns:a16="http://schemas.microsoft.com/office/drawing/2014/main" id="{588C058E-ADA3-120B-9C60-FA50688C3EF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777948" y="1116495"/>
                      <a:ext cx="665922" cy="665922"/>
                    </a:xfrm>
                    <a:prstGeom prst="cube">
                      <a:avLst/>
                    </a:prstGeom>
                    <a:noFill/>
                    <a:ln w="28575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sz="1400"/>
                    </a:p>
                  </p:txBody>
                </p:sp>
                <p:sp>
                  <p:nvSpPr>
                    <p:cNvPr id="100" name="Cube 99">
                      <a:extLst>
                        <a:ext uri="{FF2B5EF4-FFF2-40B4-BE49-F238E27FC236}">
                          <a16:creationId xmlns:a16="http://schemas.microsoft.com/office/drawing/2014/main" id="{799FE19A-53B2-5CD0-C1E1-819B7F68D50C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275485" y="1116495"/>
                      <a:ext cx="665922" cy="665922"/>
                    </a:xfrm>
                    <a:prstGeom prst="cube">
                      <a:avLst/>
                    </a:prstGeom>
                    <a:noFill/>
                    <a:ln w="28575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sz="1400"/>
                    </a:p>
                  </p:txBody>
                </p:sp>
              </p:grpSp>
            </p:grpSp>
          </p:grpSp>
          <p:sp>
            <p:nvSpPr>
              <p:cNvPr id="81" name="Oval 80">
                <a:extLst>
                  <a:ext uri="{FF2B5EF4-FFF2-40B4-BE49-F238E27FC236}">
                    <a16:creationId xmlns:a16="http://schemas.microsoft.com/office/drawing/2014/main" id="{228F6F85-4D16-9E00-1DED-0CE151DE3E2D}"/>
                  </a:ext>
                </a:extLst>
              </p:cNvPr>
              <p:cNvSpPr/>
              <p:nvPr/>
            </p:nvSpPr>
            <p:spPr>
              <a:xfrm>
                <a:off x="6577528" y="2701906"/>
                <a:ext cx="58479" cy="58479"/>
              </a:xfrm>
              <a:prstGeom prst="ellipse">
                <a:avLst/>
              </a:prstGeom>
              <a:solidFill>
                <a:srgbClr val="FF0000"/>
              </a:solidFill>
              <a:ln w="28575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/>
              </a:p>
            </p:txBody>
          </p:sp>
          <p:sp>
            <p:nvSpPr>
              <p:cNvPr id="82" name="Oval 81">
                <a:extLst>
                  <a:ext uri="{FF2B5EF4-FFF2-40B4-BE49-F238E27FC236}">
                    <a16:creationId xmlns:a16="http://schemas.microsoft.com/office/drawing/2014/main" id="{FFEE2B22-E8DC-F5CC-B19E-1F865CAA8F78}"/>
                  </a:ext>
                </a:extLst>
              </p:cNvPr>
              <p:cNvSpPr/>
              <p:nvPr/>
            </p:nvSpPr>
            <p:spPr>
              <a:xfrm>
                <a:off x="6914297" y="2364786"/>
                <a:ext cx="58479" cy="58479"/>
              </a:xfrm>
              <a:prstGeom prst="ellipse">
                <a:avLst/>
              </a:prstGeom>
              <a:solidFill>
                <a:srgbClr val="FF0000"/>
              </a:solidFill>
              <a:ln w="28575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/>
              </a:p>
            </p:txBody>
          </p:sp>
          <p:sp>
            <p:nvSpPr>
              <p:cNvPr id="83" name="Oval 82">
                <a:extLst>
                  <a:ext uri="{FF2B5EF4-FFF2-40B4-BE49-F238E27FC236}">
                    <a16:creationId xmlns:a16="http://schemas.microsoft.com/office/drawing/2014/main" id="{71289609-5E47-6D00-A326-8F4A1C8170D8}"/>
                  </a:ext>
                </a:extLst>
              </p:cNvPr>
              <p:cNvSpPr/>
              <p:nvPr/>
            </p:nvSpPr>
            <p:spPr>
              <a:xfrm>
                <a:off x="6581662" y="3681686"/>
                <a:ext cx="58479" cy="58479"/>
              </a:xfrm>
              <a:prstGeom prst="ellipse">
                <a:avLst/>
              </a:prstGeom>
              <a:solidFill>
                <a:srgbClr val="FF0000"/>
              </a:solidFill>
              <a:ln w="28575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/>
              </a:p>
            </p:txBody>
          </p:sp>
          <p:sp>
            <p:nvSpPr>
              <p:cNvPr id="84" name="Oval 83">
                <a:extLst>
                  <a:ext uri="{FF2B5EF4-FFF2-40B4-BE49-F238E27FC236}">
                    <a16:creationId xmlns:a16="http://schemas.microsoft.com/office/drawing/2014/main" id="{9D3E32AD-FED4-AD5A-1A34-07878F13E788}"/>
                  </a:ext>
                </a:extLst>
              </p:cNvPr>
              <p:cNvSpPr/>
              <p:nvPr/>
            </p:nvSpPr>
            <p:spPr>
              <a:xfrm>
                <a:off x="6912072" y="3360184"/>
                <a:ext cx="58479" cy="58479"/>
              </a:xfrm>
              <a:prstGeom prst="ellipse">
                <a:avLst/>
              </a:prstGeom>
              <a:solidFill>
                <a:srgbClr val="FF0000"/>
              </a:solidFill>
              <a:ln w="28575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/>
              </a:p>
            </p:txBody>
          </p:sp>
          <p:sp>
            <p:nvSpPr>
              <p:cNvPr id="85" name="Oval 84">
                <a:extLst>
                  <a:ext uri="{FF2B5EF4-FFF2-40B4-BE49-F238E27FC236}">
                    <a16:creationId xmlns:a16="http://schemas.microsoft.com/office/drawing/2014/main" id="{32FA3E62-BFAA-87CE-D843-52FFE83AC48E}"/>
                  </a:ext>
                </a:extLst>
              </p:cNvPr>
              <p:cNvSpPr/>
              <p:nvPr/>
            </p:nvSpPr>
            <p:spPr>
              <a:xfrm>
                <a:off x="7582905" y="3696178"/>
                <a:ext cx="58479" cy="58479"/>
              </a:xfrm>
              <a:prstGeom prst="ellipse">
                <a:avLst/>
              </a:prstGeom>
              <a:solidFill>
                <a:srgbClr val="FF0000"/>
              </a:solidFill>
              <a:ln w="28575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/>
              </a:p>
            </p:txBody>
          </p:sp>
          <p:sp>
            <p:nvSpPr>
              <p:cNvPr id="86" name="Oval 85">
                <a:extLst>
                  <a:ext uri="{FF2B5EF4-FFF2-40B4-BE49-F238E27FC236}">
                    <a16:creationId xmlns:a16="http://schemas.microsoft.com/office/drawing/2014/main" id="{6497589D-0F64-4E92-98DC-EB862AD36BE7}"/>
                  </a:ext>
                </a:extLst>
              </p:cNvPr>
              <p:cNvSpPr/>
              <p:nvPr/>
            </p:nvSpPr>
            <p:spPr>
              <a:xfrm>
                <a:off x="7902656" y="2365943"/>
                <a:ext cx="58479" cy="58479"/>
              </a:xfrm>
              <a:prstGeom prst="ellipse">
                <a:avLst/>
              </a:prstGeom>
              <a:solidFill>
                <a:srgbClr val="FF0000"/>
              </a:solidFill>
              <a:ln w="28575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/>
              </a:p>
            </p:txBody>
          </p:sp>
          <p:sp>
            <p:nvSpPr>
              <p:cNvPr id="87" name="Oval 86">
                <a:extLst>
                  <a:ext uri="{FF2B5EF4-FFF2-40B4-BE49-F238E27FC236}">
                    <a16:creationId xmlns:a16="http://schemas.microsoft.com/office/drawing/2014/main" id="{551CF83F-9E80-6D37-7C43-6A5FCAA6F45D}"/>
                  </a:ext>
                </a:extLst>
              </p:cNvPr>
              <p:cNvSpPr/>
              <p:nvPr/>
            </p:nvSpPr>
            <p:spPr>
              <a:xfrm>
                <a:off x="7591984" y="2699876"/>
                <a:ext cx="58479" cy="58479"/>
              </a:xfrm>
              <a:prstGeom prst="ellipse">
                <a:avLst/>
              </a:prstGeom>
              <a:solidFill>
                <a:srgbClr val="FF0000"/>
              </a:solidFill>
              <a:ln w="28575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/>
              </a:p>
            </p:txBody>
          </p:sp>
          <p:sp>
            <p:nvSpPr>
              <p:cNvPr id="88" name="Oval 87">
                <a:extLst>
                  <a:ext uri="{FF2B5EF4-FFF2-40B4-BE49-F238E27FC236}">
                    <a16:creationId xmlns:a16="http://schemas.microsoft.com/office/drawing/2014/main" id="{CDB65F59-90F7-FEB3-E9E3-7011B51B47DA}"/>
                  </a:ext>
                </a:extLst>
              </p:cNvPr>
              <p:cNvSpPr/>
              <p:nvPr/>
            </p:nvSpPr>
            <p:spPr>
              <a:xfrm>
                <a:off x="7914140" y="3367578"/>
                <a:ext cx="58479" cy="58479"/>
              </a:xfrm>
              <a:prstGeom prst="ellipse">
                <a:avLst/>
              </a:prstGeom>
              <a:solidFill>
                <a:srgbClr val="FF0000"/>
              </a:solidFill>
              <a:ln w="28575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/>
              </a:p>
            </p:txBody>
          </p:sp>
          <p:cxnSp>
            <p:nvCxnSpPr>
              <p:cNvPr id="89" name="Straight Arrow Connector 88">
                <a:extLst>
                  <a:ext uri="{FF2B5EF4-FFF2-40B4-BE49-F238E27FC236}">
                    <a16:creationId xmlns:a16="http://schemas.microsoft.com/office/drawing/2014/main" id="{0E78F922-AFD2-AA34-A2A5-89E9F0005CB4}"/>
                  </a:ext>
                </a:extLst>
              </p:cNvPr>
              <p:cNvCxnSpPr/>
              <p:nvPr/>
            </p:nvCxnSpPr>
            <p:spPr>
              <a:xfrm>
                <a:off x="7941969" y="4396954"/>
                <a:ext cx="362008" cy="0"/>
              </a:xfrm>
              <a:prstGeom prst="straightConnector1">
                <a:avLst/>
              </a:prstGeom>
              <a:ln w="28575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0" name="Straight Arrow Connector 89">
                <a:extLst>
                  <a:ext uri="{FF2B5EF4-FFF2-40B4-BE49-F238E27FC236}">
                    <a16:creationId xmlns:a16="http://schemas.microsoft.com/office/drawing/2014/main" id="{254E37D4-A992-E5DB-D16E-D5E2CE7BBA61}"/>
                  </a:ext>
                </a:extLst>
              </p:cNvPr>
              <p:cNvCxnSpPr>
                <a:cxnSpLocks/>
              </p:cNvCxnSpPr>
              <p:nvPr/>
            </p:nvCxnSpPr>
            <p:spPr>
              <a:xfrm rot="16200000">
                <a:off x="5764698" y="2206777"/>
                <a:ext cx="362008" cy="0"/>
              </a:xfrm>
              <a:prstGeom prst="straightConnector1">
                <a:avLst/>
              </a:prstGeom>
              <a:ln w="28575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1" name="Straight Arrow Connector 90">
                <a:extLst>
                  <a:ext uri="{FF2B5EF4-FFF2-40B4-BE49-F238E27FC236}">
                    <a16:creationId xmlns:a16="http://schemas.microsoft.com/office/drawing/2014/main" id="{614F600D-E0B2-96F5-A36B-9553DC8358D2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5949519" y="4120116"/>
                <a:ext cx="275844" cy="276169"/>
              </a:xfrm>
              <a:prstGeom prst="straightConnector1">
                <a:avLst/>
              </a:prstGeom>
              <a:ln w="28575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92" name="TextBox 91">
                    <a:extLst>
                      <a:ext uri="{FF2B5EF4-FFF2-40B4-BE49-F238E27FC236}">
                        <a16:creationId xmlns:a16="http://schemas.microsoft.com/office/drawing/2014/main" id="{27197497-2A8A-F79F-088E-634749D12CF1}"/>
                      </a:ext>
                    </a:extLst>
                  </p:cNvPr>
                  <p:cNvSpPr txBox="1"/>
                  <p:nvPr/>
                </p:nvSpPr>
                <p:spPr>
                  <a:xfrm>
                    <a:off x="8211350" y="4181892"/>
                    <a:ext cx="485186" cy="378436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1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oMath>
                      </m:oMathPara>
                    </a14:m>
                    <a:endParaRPr lang="en-US" sz="1400" dirty="0"/>
                  </a:p>
                </p:txBody>
              </p:sp>
            </mc:Choice>
            <mc:Fallback xmlns="">
              <p:sp>
                <p:nvSpPr>
                  <p:cNvPr id="92" name="TextBox 91">
                    <a:extLst>
                      <a:ext uri="{FF2B5EF4-FFF2-40B4-BE49-F238E27FC236}">
                        <a16:creationId xmlns:a16="http://schemas.microsoft.com/office/drawing/2014/main" id="{27197497-2A8A-F79F-088E-634749D12CF1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8211350" y="4181892"/>
                    <a:ext cx="485186" cy="378436"/>
                  </a:xfrm>
                  <a:prstGeom prst="rect">
                    <a:avLst/>
                  </a:prstGeom>
                  <a:blipFill>
                    <a:blip r:embed="rId3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93" name="TextBox 92">
                    <a:extLst>
                      <a:ext uri="{FF2B5EF4-FFF2-40B4-BE49-F238E27FC236}">
                        <a16:creationId xmlns:a16="http://schemas.microsoft.com/office/drawing/2014/main" id="{22944AA4-0B9E-D686-9308-7004C73CAB7B}"/>
                      </a:ext>
                    </a:extLst>
                  </p:cNvPr>
                  <p:cNvSpPr txBox="1"/>
                  <p:nvPr/>
                </p:nvSpPr>
                <p:spPr>
                  <a:xfrm>
                    <a:off x="5876186" y="3791651"/>
                    <a:ext cx="490311" cy="378436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1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oMath>
                      </m:oMathPara>
                    </a14:m>
                    <a:endParaRPr lang="en-US" sz="1400" dirty="0"/>
                  </a:p>
                </p:txBody>
              </p:sp>
            </mc:Choice>
            <mc:Fallback xmlns="">
              <p:sp>
                <p:nvSpPr>
                  <p:cNvPr id="93" name="TextBox 92">
                    <a:extLst>
                      <a:ext uri="{FF2B5EF4-FFF2-40B4-BE49-F238E27FC236}">
                        <a16:creationId xmlns:a16="http://schemas.microsoft.com/office/drawing/2014/main" id="{22944AA4-0B9E-D686-9308-7004C73CAB7B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876186" y="3791651"/>
                    <a:ext cx="490311" cy="378436"/>
                  </a:xfrm>
                  <a:prstGeom prst="rect">
                    <a:avLst/>
                  </a:prstGeom>
                  <a:blipFill>
                    <a:blip r:embed="rId5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94" name="TextBox 93">
                    <a:extLst>
                      <a:ext uri="{FF2B5EF4-FFF2-40B4-BE49-F238E27FC236}">
                        <a16:creationId xmlns:a16="http://schemas.microsoft.com/office/drawing/2014/main" id="{E77F5CA4-88A7-AAB9-427F-F6EE484A0CEE}"/>
                      </a:ext>
                    </a:extLst>
                  </p:cNvPr>
                  <p:cNvSpPr txBox="1"/>
                  <p:nvPr/>
                </p:nvSpPr>
                <p:spPr>
                  <a:xfrm>
                    <a:off x="5737041" y="1673336"/>
                    <a:ext cx="490311" cy="378436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1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</m:oMath>
                      </m:oMathPara>
                    </a14:m>
                    <a:endParaRPr lang="en-US" sz="1400" dirty="0"/>
                  </a:p>
                </p:txBody>
              </p:sp>
            </mc:Choice>
            <mc:Fallback xmlns="">
              <p:sp>
                <p:nvSpPr>
                  <p:cNvPr id="94" name="TextBox 93">
                    <a:extLst>
                      <a:ext uri="{FF2B5EF4-FFF2-40B4-BE49-F238E27FC236}">
                        <a16:creationId xmlns:a16="http://schemas.microsoft.com/office/drawing/2014/main" id="{E77F5CA4-88A7-AAB9-427F-F6EE484A0CEE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737041" y="1673336"/>
                    <a:ext cx="490311" cy="378436"/>
                  </a:xfrm>
                  <a:prstGeom prst="rect">
                    <a:avLst/>
                  </a:prstGeom>
                  <a:blipFill>
                    <a:blip r:embed="rId6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sp>
          <p:nvSpPr>
            <p:cNvPr id="76" name="TextBox 75">
              <a:extLst>
                <a:ext uri="{FF2B5EF4-FFF2-40B4-BE49-F238E27FC236}">
                  <a16:creationId xmlns:a16="http://schemas.microsoft.com/office/drawing/2014/main" id="{A7EF0317-EFB4-3699-9B65-59BC24EF9DF8}"/>
                </a:ext>
              </a:extLst>
            </p:cNvPr>
            <p:cNvSpPr txBox="1"/>
            <p:nvPr/>
          </p:nvSpPr>
          <p:spPr>
            <a:xfrm>
              <a:off x="3326912" y="886779"/>
              <a:ext cx="2127439" cy="90824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/>
                <a:t>Samples</a:t>
              </a:r>
            </a:p>
            <a:p>
              <a:r>
                <a:rPr lang="en-US" sz="1400" dirty="0"/>
                <a:t>Extrapolation region</a:t>
              </a:r>
            </a:p>
            <a:p>
              <a:r>
                <a:rPr lang="en-US" sz="1400" dirty="0"/>
                <a:t>Interpolation region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23989158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764E622D-1B8F-B16C-F076-E4F93C3E2F6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04800" y="646616"/>
            <a:ext cx="8534400" cy="5626600"/>
          </a:xfrm>
        </p:spPr>
        <p:txBody>
          <a:bodyPr/>
          <a:lstStyle/>
          <a:p>
            <a:r>
              <a:rPr lang="en-US" dirty="0"/>
              <a:t>Interpolation domain is the convex hull of samples</a:t>
            </a:r>
          </a:p>
          <a:p>
            <a:pPr lvl="1"/>
            <a:r>
              <a:rPr lang="en-US" dirty="0"/>
              <a:t>2D: interpolation (25%) vs. extrapolation (75%)</a:t>
            </a:r>
          </a:p>
          <a:p>
            <a:pPr lvl="1"/>
            <a:r>
              <a:rPr lang="en-US" dirty="0"/>
              <a:t>Mostly extrapolation in high-dimensions (10D, extrapolation = 99.9%)</a:t>
            </a:r>
          </a:p>
          <a:p>
            <a:r>
              <a:rPr lang="en-US" dirty="0"/>
              <a:t>If samples are located at corners, distances b/w samples become too large</a:t>
            </a:r>
          </a:p>
          <a:p>
            <a:r>
              <a:rPr lang="en-US" dirty="0">
                <a:solidFill>
                  <a:srgbClr val="FF0000"/>
                </a:solidFill>
              </a:rPr>
              <a:t>Major challenge in surrogate modeling is how to guarantee the accuracy </a:t>
            </a:r>
            <a:br>
              <a:rPr lang="en-US" dirty="0">
                <a:solidFill>
                  <a:srgbClr val="FF0000"/>
                </a:solidFill>
              </a:rPr>
            </a:br>
            <a:r>
              <a:rPr lang="en-US" dirty="0">
                <a:solidFill>
                  <a:srgbClr val="FF0000"/>
                </a:solidFill>
              </a:rPr>
              <a:t>of prediction </a:t>
            </a:r>
            <a:br>
              <a:rPr lang="en-US" dirty="0">
                <a:solidFill>
                  <a:srgbClr val="FF0000"/>
                </a:solidFill>
              </a:rPr>
            </a:br>
            <a:r>
              <a:rPr lang="en-US" dirty="0">
                <a:solidFill>
                  <a:srgbClr val="FF0000"/>
                </a:solidFill>
              </a:rPr>
              <a:t>in the </a:t>
            </a:r>
            <a:br>
              <a:rPr lang="en-US" dirty="0">
                <a:solidFill>
                  <a:srgbClr val="FF0000"/>
                </a:solidFill>
              </a:rPr>
            </a:br>
            <a:r>
              <a:rPr lang="en-US" dirty="0">
                <a:solidFill>
                  <a:srgbClr val="FF0000"/>
                </a:solidFill>
              </a:rPr>
              <a:t>extrapolation </a:t>
            </a:r>
            <a:br>
              <a:rPr lang="en-US" dirty="0">
                <a:solidFill>
                  <a:srgbClr val="FF0000"/>
                </a:solidFill>
              </a:rPr>
            </a:br>
            <a:r>
              <a:rPr lang="en-US" dirty="0">
                <a:solidFill>
                  <a:srgbClr val="FF0000"/>
                </a:solidFill>
              </a:rPr>
              <a:t>region!</a:t>
            </a:r>
          </a:p>
          <a:p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56F0FEFC-96A1-81FE-6E2F-0E1FACCD05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Interpolation vs. Extrapolation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7C91A527-E367-5937-03D5-B9A78E6DAA21}"/>
              </a:ext>
            </a:extLst>
          </p:cNvPr>
          <p:cNvGrpSpPr/>
          <p:nvPr/>
        </p:nvGrpSpPr>
        <p:grpSpPr>
          <a:xfrm>
            <a:off x="2993923" y="3429000"/>
            <a:ext cx="6081224" cy="3042085"/>
            <a:chOff x="-113425" y="886779"/>
            <a:chExt cx="7477346" cy="3740484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B70587FF-D5A5-4E4B-900E-648755EBF991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7748" y="1711557"/>
              <a:ext cx="2743200" cy="2743200"/>
            </a:xfrm>
            <a:prstGeom prst="rect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/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0E0B5EF5-F0F9-C850-7D93-1F1398FDF47E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434872" y="1714292"/>
              <a:ext cx="1371600" cy="1371600"/>
            </a:xfrm>
            <a:prstGeom prst="rect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4BDDA157-1F59-7E0C-82FD-1AA3D67C1152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46554" y="2393264"/>
              <a:ext cx="1371600" cy="1371600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 w="28575">
              <a:solidFill>
                <a:srgbClr val="00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609FA58E-89EE-5AC5-3298-1D27A58AC59D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7748" y="1714292"/>
              <a:ext cx="1371600" cy="1371600"/>
            </a:xfrm>
            <a:prstGeom prst="rect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FB062A33-9192-F9DD-21F0-29BBE77FC256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6909" y="3086309"/>
              <a:ext cx="1371600" cy="1371600"/>
            </a:xfrm>
            <a:prstGeom prst="rect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DE0053BB-6D49-F0E5-CF51-8545FA6CA893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438993" y="3091297"/>
              <a:ext cx="1371600" cy="1371600"/>
            </a:xfrm>
            <a:prstGeom prst="rect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/>
            </a:p>
          </p:txBody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F20A1102-F561-34B3-45F7-119153109DFB}"/>
                </a:ext>
              </a:extLst>
            </p:cNvPr>
            <p:cNvSpPr/>
            <p:nvPr/>
          </p:nvSpPr>
          <p:spPr>
            <a:xfrm>
              <a:off x="712838" y="2358543"/>
              <a:ext cx="58479" cy="58479"/>
            </a:xfrm>
            <a:prstGeom prst="ellipse">
              <a:avLst/>
            </a:prstGeom>
            <a:solidFill>
              <a:srgbClr val="FF0000"/>
            </a:solidFill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/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ACE62504-953E-6C48-8AA6-775202354702}"/>
                </a:ext>
              </a:extLst>
            </p:cNvPr>
            <p:cNvSpPr/>
            <p:nvPr/>
          </p:nvSpPr>
          <p:spPr>
            <a:xfrm>
              <a:off x="716464" y="3733380"/>
              <a:ext cx="58479" cy="58479"/>
            </a:xfrm>
            <a:prstGeom prst="ellipse">
              <a:avLst/>
            </a:prstGeom>
            <a:solidFill>
              <a:srgbClr val="FF0000"/>
            </a:solidFill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/>
            </a:p>
          </p:txBody>
        </p: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B9E2C631-BE54-81A2-2512-DA310885E9AF}"/>
                </a:ext>
              </a:extLst>
            </p:cNvPr>
            <p:cNvSpPr/>
            <p:nvPr/>
          </p:nvSpPr>
          <p:spPr>
            <a:xfrm>
              <a:off x="2091049" y="2360221"/>
              <a:ext cx="58479" cy="58479"/>
            </a:xfrm>
            <a:prstGeom prst="ellipse">
              <a:avLst/>
            </a:prstGeom>
            <a:solidFill>
              <a:srgbClr val="FF0000"/>
            </a:solidFill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/>
            </a:p>
          </p:txBody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B3BE52DC-9337-C620-FEFE-864747C82179}"/>
                </a:ext>
              </a:extLst>
            </p:cNvPr>
            <p:cNvSpPr/>
            <p:nvPr/>
          </p:nvSpPr>
          <p:spPr>
            <a:xfrm>
              <a:off x="2083733" y="3733173"/>
              <a:ext cx="58479" cy="58479"/>
            </a:xfrm>
            <a:prstGeom prst="ellipse">
              <a:avLst/>
            </a:prstGeom>
            <a:solidFill>
              <a:srgbClr val="FF0000"/>
            </a:solidFill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/>
            </a:p>
          </p:txBody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39093A8C-E294-59FD-C322-821DDF7D06C0}"/>
                </a:ext>
              </a:extLst>
            </p:cNvPr>
            <p:cNvSpPr/>
            <p:nvPr/>
          </p:nvSpPr>
          <p:spPr>
            <a:xfrm>
              <a:off x="3222657" y="1048806"/>
              <a:ext cx="58479" cy="58479"/>
            </a:xfrm>
            <a:prstGeom prst="ellipse">
              <a:avLst/>
            </a:prstGeom>
            <a:solidFill>
              <a:srgbClr val="FF0000"/>
            </a:solidFill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/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B5FF4530-B33C-EF7F-4758-1EE3211D719C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183315" y="1275662"/>
              <a:ext cx="137160" cy="137160"/>
            </a:xfrm>
            <a:prstGeom prst="rect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/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7614A983-A825-D16A-CECA-DCC7C5D8AED1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190702" y="1553256"/>
              <a:ext cx="137160" cy="137160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 w="28575">
              <a:solidFill>
                <a:srgbClr val="00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8" name="TextBox 17">
                  <a:extLst>
                    <a:ext uri="{FF2B5EF4-FFF2-40B4-BE49-F238E27FC236}">
                      <a16:creationId xmlns:a16="http://schemas.microsoft.com/office/drawing/2014/main" id="{81B0EFF5-725F-9193-C4BF-08C95DA5FCDF}"/>
                    </a:ext>
                  </a:extLst>
                </p:cNvPr>
                <p:cNvSpPr txBox="1"/>
                <p:nvPr/>
              </p:nvSpPr>
              <p:spPr>
                <a:xfrm>
                  <a:off x="3129140" y="4248827"/>
                  <a:ext cx="485186" cy="378436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4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14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sz="1400" dirty="0"/>
                </a:p>
              </p:txBody>
            </p:sp>
          </mc:Choice>
          <mc:Fallback xmlns="">
            <p:sp>
              <p:nvSpPr>
                <p:cNvPr id="18" name="TextBox 17">
                  <a:extLst>
                    <a:ext uri="{FF2B5EF4-FFF2-40B4-BE49-F238E27FC236}">
                      <a16:creationId xmlns:a16="http://schemas.microsoft.com/office/drawing/2014/main" id="{81B0EFF5-725F-9193-C4BF-08C95DA5FCDF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129140" y="4248827"/>
                  <a:ext cx="485186" cy="378436"/>
                </a:xfrm>
                <a:prstGeom prst="rect">
                  <a:avLst/>
                </a:prstGeom>
                <a:blipFill>
                  <a:blip r:embed="rId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9" name="TextBox 18">
                  <a:extLst>
                    <a:ext uri="{FF2B5EF4-FFF2-40B4-BE49-F238E27FC236}">
                      <a16:creationId xmlns:a16="http://schemas.microsoft.com/office/drawing/2014/main" id="{940E5E9B-51C2-E5BF-ABC0-8B17F5E4CF38}"/>
                    </a:ext>
                  </a:extLst>
                </p:cNvPr>
                <p:cNvSpPr txBox="1"/>
                <p:nvPr/>
              </p:nvSpPr>
              <p:spPr>
                <a:xfrm>
                  <a:off x="-113425" y="1032585"/>
                  <a:ext cx="490311" cy="378436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4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14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sz="1400" dirty="0"/>
                </a:p>
              </p:txBody>
            </p:sp>
          </mc:Choice>
          <mc:Fallback xmlns="">
            <p:sp>
              <p:nvSpPr>
                <p:cNvPr id="19" name="TextBox 18">
                  <a:extLst>
                    <a:ext uri="{FF2B5EF4-FFF2-40B4-BE49-F238E27FC236}">
                      <a16:creationId xmlns:a16="http://schemas.microsoft.com/office/drawing/2014/main" id="{940E5E9B-51C2-E5BF-ABC0-8B17F5E4CF3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-113425" y="1032585"/>
                  <a:ext cx="490311" cy="378436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20" name="Straight Arrow Connector 19">
              <a:extLst>
                <a:ext uri="{FF2B5EF4-FFF2-40B4-BE49-F238E27FC236}">
                  <a16:creationId xmlns:a16="http://schemas.microsoft.com/office/drawing/2014/main" id="{D3A96B01-E451-766F-75F4-82B78D608583}"/>
                </a:ext>
              </a:extLst>
            </p:cNvPr>
            <p:cNvCxnSpPr/>
            <p:nvPr/>
          </p:nvCxnSpPr>
          <p:spPr>
            <a:xfrm>
              <a:off x="2806472" y="4460073"/>
              <a:ext cx="362008" cy="0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Arrow Connector 20">
              <a:extLst>
                <a:ext uri="{FF2B5EF4-FFF2-40B4-BE49-F238E27FC236}">
                  <a16:creationId xmlns:a16="http://schemas.microsoft.com/office/drawing/2014/main" id="{C2D99278-AFBA-67EE-194A-D84B2A22B85A}"/>
                </a:ext>
              </a:extLst>
            </p:cNvPr>
            <p:cNvCxnSpPr>
              <a:cxnSpLocks/>
            </p:cNvCxnSpPr>
            <p:nvPr/>
          </p:nvCxnSpPr>
          <p:spPr>
            <a:xfrm rot="16200000">
              <a:off x="-114095" y="1513160"/>
              <a:ext cx="362008" cy="0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2" name="Group 21">
              <a:extLst>
                <a:ext uri="{FF2B5EF4-FFF2-40B4-BE49-F238E27FC236}">
                  <a16:creationId xmlns:a16="http://schemas.microsoft.com/office/drawing/2014/main" id="{90358AA6-4E66-1E11-1CAC-A6D02EE0AE9D}"/>
                </a:ext>
              </a:extLst>
            </p:cNvPr>
            <p:cNvGrpSpPr/>
            <p:nvPr/>
          </p:nvGrpSpPr>
          <p:grpSpPr>
            <a:xfrm>
              <a:off x="4404426" y="1673336"/>
              <a:ext cx="2959495" cy="2886992"/>
              <a:chOff x="5737041" y="1673336"/>
              <a:chExt cx="2959495" cy="2886992"/>
            </a:xfrm>
          </p:grpSpPr>
          <p:cxnSp>
            <p:nvCxnSpPr>
              <p:cNvPr id="24" name="Straight Connector 23">
                <a:extLst>
                  <a:ext uri="{FF2B5EF4-FFF2-40B4-BE49-F238E27FC236}">
                    <a16:creationId xmlns:a16="http://schemas.microsoft.com/office/drawing/2014/main" id="{4456C80D-2E84-FDC3-6C97-64BAB502AD75}"/>
                  </a:ext>
                </a:extLst>
              </p:cNvPr>
              <p:cNvCxnSpPr/>
              <p:nvPr/>
            </p:nvCxnSpPr>
            <p:spPr>
              <a:xfrm flipV="1">
                <a:off x="5949519" y="3737078"/>
                <a:ext cx="659206" cy="659206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Straight Connector 24">
                <a:extLst>
                  <a:ext uri="{FF2B5EF4-FFF2-40B4-BE49-F238E27FC236}">
                    <a16:creationId xmlns:a16="http://schemas.microsoft.com/office/drawing/2014/main" id="{A4F74D45-6000-61AD-A8FB-0F9A246ED767}"/>
                  </a:ext>
                </a:extLst>
              </p:cNvPr>
              <p:cNvCxnSpPr/>
              <p:nvPr/>
            </p:nvCxnSpPr>
            <p:spPr>
              <a:xfrm>
                <a:off x="6610125" y="1737203"/>
                <a:ext cx="0" cy="1996862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6" name="Cube 25">
                <a:extLst>
                  <a:ext uri="{FF2B5EF4-FFF2-40B4-BE49-F238E27FC236}">
                    <a16:creationId xmlns:a16="http://schemas.microsoft.com/office/drawing/2014/main" id="{314E62FA-FAE9-CD6E-F5BE-24ED2D879F96}"/>
                  </a:ext>
                </a:extLst>
              </p:cNvPr>
              <p:cNvSpPr/>
              <p:nvPr/>
            </p:nvSpPr>
            <p:spPr>
              <a:xfrm>
                <a:off x="6610125" y="2387781"/>
                <a:ext cx="1331844" cy="1331844"/>
              </a:xfrm>
              <a:prstGeom prst="cube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 w="28575">
                <a:solidFill>
                  <a:srgbClr val="0000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/>
              </a:p>
            </p:txBody>
          </p:sp>
          <p:grpSp>
            <p:nvGrpSpPr>
              <p:cNvPr id="27" name="Group 26">
                <a:extLst>
                  <a:ext uri="{FF2B5EF4-FFF2-40B4-BE49-F238E27FC236}">
                    <a16:creationId xmlns:a16="http://schemas.microsoft.com/office/drawing/2014/main" id="{447BA3DF-0C11-CADF-D1E0-0906834EC4B9}"/>
                  </a:ext>
                </a:extLst>
              </p:cNvPr>
              <p:cNvGrpSpPr>
                <a:grpSpLocks noChangeAspect="1"/>
              </p:cNvGrpSpPr>
              <p:nvPr/>
            </p:nvGrpSpPr>
            <p:grpSpPr>
              <a:xfrm>
                <a:off x="5944203" y="1734170"/>
                <a:ext cx="2656972" cy="2662784"/>
                <a:chOff x="5777948" y="948724"/>
                <a:chExt cx="1328486" cy="1331392"/>
              </a:xfrm>
            </p:grpSpPr>
            <p:grpSp>
              <p:nvGrpSpPr>
                <p:cNvPr id="42" name="Group 41">
                  <a:extLst>
                    <a:ext uri="{FF2B5EF4-FFF2-40B4-BE49-F238E27FC236}">
                      <a16:creationId xmlns:a16="http://schemas.microsoft.com/office/drawing/2014/main" id="{B61AB8A9-E35E-D18C-BFC8-0C3AB5A082FA}"/>
                    </a:ext>
                  </a:extLst>
                </p:cNvPr>
                <p:cNvGrpSpPr/>
                <p:nvPr/>
              </p:nvGrpSpPr>
              <p:grpSpPr>
                <a:xfrm>
                  <a:off x="5777948" y="1116495"/>
                  <a:ext cx="1163459" cy="1163621"/>
                  <a:chOff x="5777948" y="1116495"/>
                  <a:chExt cx="1163459" cy="1163621"/>
                </a:xfrm>
              </p:grpSpPr>
              <p:grpSp>
                <p:nvGrpSpPr>
                  <p:cNvPr id="50" name="Group 49">
                    <a:extLst>
                      <a:ext uri="{FF2B5EF4-FFF2-40B4-BE49-F238E27FC236}">
                        <a16:creationId xmlns:a16="http://schemas.microsoft.com/office/drawing/2014/main" id="{A5470E4C-C581-32E8-41F5-B5A8F9128187}"/>
                      </a:ext>
                    </a:extLst>
                  </p:cNvPr>
                  <p:cNvGrpSpPr/>
                  <p:nvPr/>
                </p:nvGrpSpPr>
                <p:grpSpPr>
                  <a:xfrm>
                    <a:off x="5777948" y="1116495"/>
                    <a:ext cx="1163459" cy="665922"/>
                    <a:chOff x="5777948" y="1116495"/>
                    <a:chExt cx="1163459" cy="665922"/>
                  </a:xfrm>
                </p:grpSpPr>
                <p:sp>
                  <p:nvSpPr>
                    <p:cNvPr id="54" name="Cube 53">
                      <a:extLst>
                        <a:ext uri="{FF2B5EF4-FFF2-40B4-BE49-F238E27FC236}">
                          <a16:creationId xmlns:a16="http://schemas.microsoft.com/office/drawing/2014/main" id="{AA13B565-0AA5-E748-B329-B57A6BEAAF0D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777948" y="1116495"/>
                      <a:ext cx="665922" cy="665922"/>
                    </a:xfrm>
                    <a:prstGeom prst="cube">
                      <a:avLst/>
                    </a:prstGeom>
                    <a:noFill/>
                    <a:ln w="28575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sz="1400"/>
                    </a:p>
                  </p:txBody>
                </p:sp>
                <p:sp>
                  <p:nvSpPr>
                    <p:cNvPr id="55" name="Cube 54">
                      <a:extLst>
                        <a:ext uri="{FF2B5EF4-FFF2-40B4-BE49-F238E27FC236}">
                          <a16:creationId xmlns:a16="http://schemas.microsoft.com/office/drawing/2014/main" id="{49F83A7C-4003-C88A-AB29-C278DB0F657D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275485" y="1116495"/>
                      <a:ext cx="665922" cy="665922"/>
                    </a:xfrm>
                    <a:prstGeom prst="cube">
                      <a:avLst/>
                    </a:prstGeom>
                    <a:noFill/>
                    <a:ln w="28575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sz="1400"/>
                    </a:p>
                  </p:txBody>
                </p:sp>
              </p:grpSp>
              <p:grpSp>
                <p:nvGrpSpPr>
                  <p:cNvPr id="51" name="Group 50">
                    <a:extLst>
                      <a:ext uri="{FF2B5EF4-FFF2-40B4-BE49-F238E27FC236}">
                        <a16:creationId xmlns:a16="http://schemas.microsoft.com/office/drawing/2014/main" id="{97F70D6B-0417-A9FF-3FB5-F3F799705973}"/>
                      </a:ext>
                    </a:extLst>
                  </p:cNvPr>
                  <p:cNvGrpSpPr/>
                  <p:nvPr/>
                </p:nvGrpSpPr>
                <p:grpSpPr>
                  <a:xfrm>
                    <a:off x="5777948" y="1614194"/>
                    <a:ext cx="1163459" cy="665922"/>
                    <a:chOff x="5777948" y="1116495"/>
                    <a:chExt cx="1163459" cy="665922"/>
                  </a:xfrm>
                </p:grpSpPr>
                <p:sp>
                  <p:nvSpPr>
                    <p:cNvPr id="52" name="Cube 51">
                      <a:extLst>
                        <a:ext uri="{FF2B5EF4-FFF2-40B4-BE49-F238E27FC236}">
                          <a16:creationId xmlns:a16="http://schemas.microsoft.com/office/drawing/2014/main" id="{89C48E99-9525-2EA3-623B-5BD03A18911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777948" y="1116495"/>
                      <a:ext cx="665922" cy="665922"/>
                    </a:xfrm>
                    <a:prstGeom prst="cube">
                      <a:avLst/>
                    </a:prstGeom>
                    <a:noFill/>
                    <a:ln w="28575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sz="1400"/>
                    </a:p>
                  </p:txBody>
                </p:sp>
                <p:sp>
                  <p:nvSpPr>
                    <p:cNvPr id="53" name="Cube 52">
                      <a:extLst>
                        <a:ext uri="{FF2B5EF4-FFF2-40B4-BE49-F238E27FC236}">
                          <a16:creationId xmlns:a16="http://schemas.microsoft.com/office/drawing/2014/main" id="{85F03F17-0D20-8463-01B3-FBDC7353126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275485" y="1116495"/>
                      <a:ext cx="665922" cy="665922"/>
                    </a:xfrm>
                    <a:prstGeom prst="cube">
                      <a:avLst/>
                    </a:prstGeom>
                    <a:noFill/>
                    <a:ln w="28575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sz="1400"/>
                    </a:p>
                  </p:txBody>
                </p:sp>
              </p:grpSp>
            </p:grpSp>
            <p:grpSp>
              <p:nvGrpSpPr>
                <p:cNvPr id="43" name="Group 42">
                  <a:extLst>
                    <a:ext uri="{FF2B5EF4-FFF2-40B4-BE49-F238E27FC236}">
                      <a16:creationId xmlns:a16="http://schemas.microsoft.com/office/drawing/2014/main" id="{F3420D29-F49E-6723-C2D4-7CA168DFF00A}"/>
                    </a:ext>
                  </a:extLst>
                </p:cNvPr>
                <p:cNvGrpSpPr/>
                <p:nvPr/>
              </p:nvGrpSpPr>
              <p:grpSpPr>
                <a:xfrm>
                  <a:off x="5942975" y="948724"/>
                  <a:ext cx="1163459" cy="1163621"/>
                  <a:chOff x="5777948" y="1116495"/>
                  <a:chExt cx="1163459" cy="1163621"/>
                </a:xfrm>
              </p:grpSpPr>
              <p:grpSp>
                <p:nvGrpSpPr>
                  <p:cNvPr id="44" name="Group 43">
                    <a:extLst>
                      <a:ext uri="{FF2B5EF4-FFF2-40B4-BE49-F238E27FC236}">
                        <a16:creationId xmlns:a16="http://schemas.microsoft.com/office/drawing/2014/main" id="{5D98870B-61F5-AC91-D7BB-23AA197E547F}"/>
                      </a:ext>
                    </a:extLst>
                  </p:cNvPr>
                  <p:cNvGrpSpPr/>
                  <p:nvPr/>
                </p:nvGrpSpPr>
                <p:grpSpPr>
                  <a:xfrm>
                    <a:off x="5777948" y="1116495"/>
                    <a:ext cx="1163459" cy="665922"/>
                    <a:chOff x="5777948" y="1116495"/>
                    <a:chExt cx="1163459" cy="665922"/>
                  </a:xfrm>
                </p:grpSpPr>
                <p:sp>
                  <p:nvSpPr>
                    <p:cNvPr id="48" name="Cube 47">
                      <a:extLst>
                        <a:ext uri="{FF2B5EF4-FFF2-40B4-BE49-F238E27FC236}">
                          <a16:creationId xmlns:a16="http://schemas.microsoft.com/office/drawing/2014/main" id="{8B9125DE-5986-FEE9-7695-BB06E33644F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777948" y="1116495"/>
                      <a:ext cx="665922" cy="665922"/>
                    </a:xfrm>
                    <a:prstGeom prst="cube">
                      <a:avLst/>
                    </a:prstGeom>
                    <a:noFill/>
                    <a:ln w="28575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sz="1400"/>
                    </a:p>
                  </p:txBody>
                </p:sp>
                <p:sp>
                  <p:nvSpPr>
                    <p:cNvPr id="49" name="Cube 48">
                      <a:extLst>
                        <a:ext uri="{FF2B5EF4-FFF2-40B4-BE49-F238E27FC236}">
                          <a16:creationId xmlns:a16="http://schemas.microsoft.com/office/drawing/2014/main" id="{D017242D-1482-7878-5559-1F395B1B5A2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275485" y="1116495"/>
                      <a:ext cx="665922" cy="665922"/>
                    </a:xfrm>
                    <a:prstGeom prst="cube">
                      <a:avLst/>
                    </a:prstGeom>
                    <a:noFill/>
                    <a:ln w="28575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sz="1400"/>
                    </a:p>
                  </p:txBody>
                </p:sp>
              </p:grpSp>
              <p:grpSp>
                <p:nvGrpSpPr>
                  <p:cNvPr id="45" name="Group 44">
                    <a:extLst>
                      <a:ext uri="{FF2B5EF4-FFF2-40B4-BE49-F238E27FC236}">
                        <a16:creationId xmlns:a16="http://schemas.microsoft.com/office/drawing/2014/main" id="{835D9311-C78E-E191-07DF-67F09405B46C}"/>
                      </a:ext>
                    </a:extLst>
                  </p:cNvPr>
                  <p:cNvGrpSpPr/>
                  <p:nvPr/>
                </p:nvGrpSpPr>
                <p:grpSpPr>
                  <a:xfrm>
                    <a:off x="5777948" y="1614194"/>
                    <a:ext cx="1163459" cy="665922"/>
                    <a:chOff x="5777948" y="1116495"/>
                    <a:chExt cx="1163459" cy="665922"/>
                  </a:xfrm>
                </p:grpSpPr>
                <p:sp>
                  <p:nvSpPr>
                    <p:cNvPr id="46" name="Cube 45">
                      <a:extLst>
                        <a:ext uri="{FF2B5EF4-FFF2-40B4-BE49-F238E27FC236}">
                          <a16:creationId xmlns:a16="http://schemas.microsoft.com/office/drawing/2014/main" id="{0640C869-970C-F095-D7BE-005D8ACDDC8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777948" y="1116495"/>
                      <a:ext cx="665922" cy="665922"/>
                    </a:xfrm>
                    <a:prstGeom prst="cube">
                      <a:avLst/>
                    </a:prstGeom>
                    <a:noFill/>
                    <a:ln w="28575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sz="1400"/>
                    </a:p>
                  </p:txBody>
                </p:sp>
                <p:sp>
                  <p:nvSpPr>
                    <p:cNvPr id="47" name="Cube 46">
                      <a:extLst>
                        <a:ext uri="{FF2B5EF4-FFF2-40B4-BE49-F238E27FC236}">
                          <a16:creationId xmlns:a16="http://schemas.microsoft.com/office/drawing/2014/main" id="{BF83AD11-2DE9-4DA5-872A-6EB69F4F0EE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275485" y="1116495"/>
                      <a:ext cx="665922" cy="665922"/>
                    </a:xfrm>
                    <a:prstGeom prst="cube">
                      <a:avLst/>
                    </a:prstGeom>
                    <a:noFill/>
                    <a:ln w="28575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sz="1400"/>
                    </a:p>
                  </p:txBody>
                </p:sp>
              </p:grpSp>
            </p:grpSp>
          </p:grpSp>
          <p:sp>
            <p:nvSpPr>
              <p:cNvPr id="28" name="Oval 27">
                <a:extLst>
                  <a:ext uri="{FF2B5EF4-FFF2-40B4-BE49-F238E27FC236}">
                    <a16:creationId xmlns:a16="http://schemas.microsoft.com/office/drawing/2014/main" id="{7FE82C8E-022D-8E2B-D7E3-7141CEDEA2E3}"/>
                  </a:ext>
                </a:extLst>
              </p:cNvPr>
              <p:cNvSpPr/>
              <p:nvPr/>
            </p:nvSpPr>
            <p:spPr>
              <a:xfrm>
                <a:off x="6577528" y="2701906"/>
                <a:ext cx="58479" cy="58479"/>
              </a:xfrm>
              <a:prstGeom prst="ellipse">
                <a:avLst/>
              </a:prstGeom>
              <a:solidFill>
                <a:srgbClr val="FF0000"/>
              </a:solidFill>
              <a:ln w="28575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/>
              </a:p>
            </p:txBody>
          </p:sp>
          <p:sp>
            <p:nvSpPr>
              <p:cNvPr id="29" name="Oval 28">
                <a:extLst>
                  <a:ext uri="{FF2B5EF4-FFF2-40B4-BE49-F238E27FC236}">
                    <a16:creationId xmlns:a16="http://schemas.microsoft.com/office/drawing/2014/main" id="{A5040E1C-066A-44BA-E26C-A44B4E572BB1}"/>
                  </a:ext>
                </a:extLst>
              </p:cNvPr>
              <p:cNvSpPr/>
              <p:nvPr/>
            </p:nvSpPr>
            <p:spPr>
              <a:xfrm>
                <a:off x="6914297" y="2364786"/>
                <a:ext cx="58479" cy="58479"/>
              </a:xfrm>
              <a:prstGeom prst="ellipse">
                <a:avLst/>
              </a:prstGeom>
              <a:solidFill>
                <a:srgbClr val="FF0000"/>
              </a:solidFill>
              <a:ln w="28575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/>
              </a:p>
            </p:txBody>
          </p:sp>
          <p:sp>
            <p:nvSpPr>
              <p:cNvPr id="30" name="Oval 29">
                <a:extLst>
                  <a:ext uri="{FF2B5EF4-FFF2-40B4-BE49-F238E27FC236}">
                    <a16:creationId xmlns:a16="http://schemas.microsoft.com/office/drawing/2014/main" id="{5FD1334D-3B25-8376-0AC2-99143CD96F7E}"/>
                  </a:ext>
                </a:extLst>
              </p:cNvPr>
              <p:cNvSpPr/>
              <p:nvPr/>
            </p:nvSpPr>
            <p:spPr>
              <a:xfrm>
                <a:off x="6581662" y="3681686"/>
                <a:ext cx="58479" cy="58479"/>
              </a:xfrm>
              <a:prstGeom prst="ellipse">
                <a:avLst/>
              </a:prstGeom>
              <a:solidFill>
                <a:srgbClr val="FF0000"/>
              </a:solidFill>
              <a:ln w="28575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/>
              </a:p>
            </p:txBody>
          </p:sp>
          <p:sp>
            <p:nvSpPr>
              <p:cNvPr id="31" name="Oval 30">
                <a:extLst>
                  <a:ext uri="{FF2B5EF4-FFF2-40B4-BE49-F238E27FC236}">
                    <a16:creationId xmlns:a16="http://schemas.microsoft.com/office/drawing/2014/main" id="{3D9870D8-102F-29C8-E69C-FF7030872B37}"/>
                  </a:ext>
                </a:extLst>
              </p:cNvPr>
              <p:cNvSpPr/>
              <p:nvPr/>
            </p:nvSpPr>
            <p:spPr>
              <a:xfrm>
                <a:off x="6912072" y="3360184"/>
                <a:ext cx="58479" cy="58479"/>
              </a:xfrm>
              <a:prstGeom prst="ellipse">
                <a:avLst/>
              </a:prstGeom>
              <a:solidFill>
                <a:srgbClr val="FF0000"/>
              </a:solidFill>
              <a:ln w="28575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/>
              </a:p>
            </p:txBody>
          </p:sp>
          <p:sp>
            <p:nvSpPr>
              <p:cNvPr id="32" name="Oval 31">
                <a:extLst>
                  <a:ext uri="{FF2B5EF4-FFF2-40B4-BE49-F238E27FC236}">
                    <a16:creationId xmlns:a16="http://schemas.microsoft.com/office/drawing/2014/main" id="{11950CB1-500C-06FC-1CEF-B4D6DE9ED0DE}"/>
                  </a:ext>
                </a:extLst>
              </p:cNvPr>
              <p:cNvSpPr/>
              <p:nvPr/>
            </p:nvSpPr>
            <p:spPr>
              <a:xfrm>
                <a:off x="7582905" y="3696178"/>
                <a:ext cx="58479" cy="58479"/>
              </a:xfrm>
              <a:prstGeom prst="ellipse">
                <a:avLst/>
              </a:prstGeom>
              <a:solidFill>
                <a:srgbClr val="FF0000"/>
              </a:solidFill>
              <a:ln w="28575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/>
              </a:p>
            </p:txBody>
          </p:sp>
          <p:sp>
            <p:nvSpPr>
              <p:cNvPr id="33" name="Oval 32">
                <a:extLst>
                  <a:ext uri="{FF2B5EF4-FFF2-40B4-BE49-F238E27FC236}">
                    <a16:creationId xmlns:a16="http://schemas.microsoft.com/office/drawing/2014/main" id="{D1A4FF84-4A87-8A9C-D0F4-2E9A4963A4C3}"/>
                  </a:ext>
                </a:extLst>
              </p:cNvPr>
              <p:cNvSpPr/>
              <p:nvPr/>
            </p:nvSpPr>
            <p:spPr>
              <a:xfrm>
                <a:off x="7902656" y="2365943"/>
                <a:ext cx="58479" cy="58479"/>
              </a:xfrm>
              <a:prstGeom prst="ellipse">
                <a:avLst/>
              </a:prstGeom>
              <a:solidFill>
                <a:srgbClr val="FF0000"/>
              </a:solidFill>
              <a:ln w="28575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/>
              </a:p>
            </p:txBody>
          </p:sp>
          <p:sp>
            <p:nvSpPr>
              <p:cNvPr id="34" name="Oval 33">
                <a:extLst>
                  <a:ext uri="{FF2B5EF4-FFF2-40B4-BE49-F238E27FC236}">
                    <a16:creationId xmlns:a16="http://schemas.microsoft.com/office/drawing/2014/main" id="{1AE8A28E-F34B-CC91-4D6A-56661A18B9FD}"/>
                  </a:ext>
                </a:extLst>
              </p:cNvPr>
              <p:cNvSpPr/>
              <p:nvPr/>
            </p:nvSpPr>
            <p:spPr>
              <a:xfrm>
                <a:off x="7591984" y="2699876"/>
                <a:ext cx="58479" cy="58479"/>
              </a:xfrm>
              <a:prstGeom prst="ellipse">
                <a:avLst/>
              </a:prstGeom>
              <a:solidFill>
                <a:srgbClr val="FF0000"/>
              </a:solidFill>
              <a:ln w="28575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/>
              </a:p>
            </p:txBody>
          </p:sp>
          <p:sp>
            <p:nvSpPr>
              <p:cNvPr id="35" name="Oval 34">
                <a:extLst>
                  <a:ext uri="{FF2B5EF4-FFF2-40B4-BE49-F238E27FC236}">
                    <a16:creationId xmlns:a16="http://schemas.microsoft.com/office/drawing/2014/main" id="{47B95A53-30D3-0BB2-F0F1-0693A186B8AE}"/>
                  </a:ext>
                </a:extLst>
              </p:cNvPr>
              <p:cNvSpPr/>
              <p:nvPr/>
            </p:nvSpPr>
            <p:spPr>
              <a:xfrm>
                <a:off x="7914140" y="3367578"/>
                <a:ext cx="58479" cy="58479"/>
              </a:xfrm>
              <a:prstGeom prst="ellipse">
                <a:avLst/>
              </a:prstGeom>
              <a:solidFill>
                <a:srgbClr val="FF0000"/>
              </a:solidFill>
              <a:ln w="28575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/>
              </a:p>
            </p:txBody>
          </p:sp>
          <p:cxnSp>
            <p:nvCxnSpPr>
              <p:cNvPr id="36" name="Straight Arrow Connector 35">
                <a:extLst>
                  <a:ext uri="{FF2B5EF4-FFF2-40B4-BE49-F238E27FC236}">
                    <a16:creationId xmlns:a16="http://schemas.microsoft.com/office/drawing/2014/main" id="{E65F5BE5-C310-66BF-B6ED-4E26375F8722}"/>
                  </a:ext>
                </a:extLst>
              </p:cNvPr>
              <p:cNvCxnSpPr/>
              <p:nvPr/>
            </p:nvCxnSpPr>
            <p:spPr>
              <a:xfrm>
                <a:off x="7941969" y="4396954"/>
                <a:ext cx="362008" cy="0"/>
              </a:xfrm>
              <a:prstGeom prst="straightConnector1">
                <a:avLst/>
              </a:prstGeom>
              <a:ln w="28575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" name="Straight Arrow Connector 36">
                <a:extLst>
                  <a:ext uri="{FF2B5EF4-FFF2-40B4-BE49-F238E27FC236}">
                    <a16:creationId xmlns:a16="http://schemas.microsoft.com/office/drawing/2014/main" id="{C8007C35-2966-E5F9-AC0E-5110A091D93D}"/>
                  </a:ext>
                </a:extLst>
              </p:cNvPr>
              <p:cNvCxnSpPr>
                <a:cxnSpLocks/>
              </p:cNvCxnSpPr>
              <p:nvPr/>
            </p:nvCxnSpPr>
            <p:spPr>
              <a:xfrm rot="16200000">
                <a:off x="5764698" y="2206777"/>
                <a:ext cx="362008" cy="0"/>
              </a:xfrm>
              <a:prstGeom prst="straightConnector1">
                <a:avLst/>
              </a:prstGeom>
              <a:ln w="28575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" name="Straight Arrow Connector 37">
                <a:extLst>
                  <a:ext uri="{FF2B5EF4-FFF2-40B4-BE49-F238E27FC236}">
                    <a16:creationId xmlns:a16="http://schemas.microsoft.com/office/drawing/2014/main" id="{F005B3DE-D070-E20D-BAA9-2B7078EF8C5A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5949519" y="4120116"/>
                <a:ext cx="275844" cy="276169"/>
              </a:xfrm>
              <a:prstGeom prst="straightConnector1">
                <a:avLst/>
              </a:prstGeom>
              <a:ln w="28575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9" name="TextBox 38">
                    <a:extLst>
                      <a:ext uri="{FF2B5EF4-FFF2-40B4-BE49-F238E27FC236}">
                        <a16:creationId xmlns:a16="http://schemas.microsoft.com/office/drawing/2014/main" id="{806C8AE7-0FFD-C88B-C735-1F697291DDEB}"/>
                      </a:ext>
                    </a:extLst>
                  </p:cNvPr>
                  <p:cNvSpPr txBox="1"/>
                  <p:nvPr/>
                </p:nvSpPr>
                <p:spPr>
                  <a:xfrm>
                    <a:off x="8211350" y="4181892"/>
                    <a:ext cx="485186" cy="378436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1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oMath>
                      </m:oMathPara>
                    </a14:m>
                    <a:endParaRPr lang="en-US" sz="1400" dirty="0"/>
                  </a:p>
                </p:txBody>
              </p:sp>
            </mc:Choice>
            <mc:Fallback xmlns="">
              <p:sp>
                <p:nvSpPr>
                  <p:cNvPr id="39" name="TextBox 38">
                    <a:extLst>
                      <a:ext uri="{FF2B5EF4-FFF2-40B4-BE49-F238E27FC236}">
                        <a16:creationId xmlns:a16="http://schemas.microsoft.com/office/drawing/2014/main" id="{806C8AE7-0FFD-C88B-C735-1F697291DDEB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8211350" y="4181892"/>
                    <a:ext cx="485186" cy="378436"/>
                  </a:xfrm>
                  <a:prstGeom prst="rect">
                    <a:avLst/>
                  </a:prstGeom>
                  <a:blipFill>
                    <a:blip r:embed="rId4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0" name="TextBox 39">
                    <a:extLst>
                      <a:ext uri="{FF2B5EF4-FFF2-40B4-BE49-F238E27FC236}">
                        <a16:creationId xmlns:a16="http://schemas.microsoft.com/office/drawing/2014/main" id="{EA36EAD9-7EFA-2DE4-E934-9D09B3DA44A1}"/>
                      </a:ext>
                    </a:extLst>
                  </p:cNvPr>
                  <p:cNvSpPr txBox="1"/>
                  <p:nvPr/>
                </p:nvSpPr>
                <p:spPr>
                  <a:xfrm>
                    <a:off x="5876186" y="3791651"/>
                    <a:ext cx="490311" cy="378436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1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oMath>
                      </m:oMathPara>
                    </a14:m>
                    <a:endParaRPr lang="en-US" sz="1400" dirty="0"/>
                  </a:p>
                </p:txBody>
              </p:sp>
            </mc:Choice>
            <mc:Fallback xmlns="">
              <p:sp>
                <p:nvSpPr>
                  <p:cNvPr id="40" name="TextBox 39">
                    <a:extLst>
                      <a:ext uri="{FF2B5EF4-FFF2-40B4-BE49-F238E27FC236}">
                        <a16:creationId xmlns:a16="http://schemas.microsoft.com/office/drawing/2014/main" id="{EA36EAD9-7EFA-2DE4-E934-9D09B3DA44A1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876186" y="3791651"/>
                    <a:ext cx="490311" cy="378436"/>
                  </a:xfrm>
                  <a:prstGeom prst="rect">
                    <a:avLst/>
                  </a:prstGeom>
                  <a:blipFill>
                    <a:blip r:embed="rId5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1" name="TextBox 40">
                    <a:extLst>
                      <a:ext uri="{FF2B5EF4-FFF2-40B4-BE49-F238E27FC236}">
                        <a16:creationId xmlns:a16="http://schemas.microsoft.com/office/drawing/2014/main" id="{CD759629-E6EA-E3D1-9322-6D9DFD2E8283}"/>
                      </a:ext>
                    </a:extLst>
                  </p:cNvPr>
                  <p:cNvSpPr txBox="1"/>
                  <p:nvPr/>
                </p:nvSpPr>
                <p:spPr>
                  <a:xfrm>
                    <a:off x="5737041" y="1673336"/>
                    <a:ext cx="490311" cy="378436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1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</m:oMath>
                      </m:oMathPara>
                    </a14:m>
                    <a:endParaRPr lang="en-US" sz="1400" dirty="0"/>
                  </a:p>
                </p:txBody>
              </p:sp>
            </mc:Choice>
            <mc:Fallback xmlns="">
              <p:sp>
                <p:nvSpPr>
                  <p:cNvPr id="41" name="TextBox 40">
                    <a:extLst>
                      <a:ext uri="{FF2B5EF4-FFF2-40B4-BE49-F238E27FC236}">
                        <a16:creationId xmlns:a16="http://schemas.microsoft.com/office/drawing/2014/main" id="{CD759629-E6EA-E3D1-9322-6D9DFD2E8283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737041" y="1673336"/>
                    <a:ext cx="490311" cy="378436"/>
                  </a:xfrm>
                  <a:prstGeom prst="rect">
                    <a:avLst/>
                  </a:prstGeom>
                  <a:blipFill>
                    <a:blip r:embed="rId6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86D2D835-67BF-E8C6-9077-59689464454D}"/>
                </a:ext>
              </a:extLst>
            </p:cNvPr>
            <p:cNvSpPr txBox="1"/>
            <p:nvPr/>
          </p:nvSpPr>
          <p:spPr>
            <a:xfrm>
              <a:off x="3326912" y="886779"/>
              <a:ext cx="2127439" cy="90824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/>
                <a:t>Samples</a:t>
              </a:r>
            </a:p>
            <a:p>
              <a:r>
                <a:rPr lang="en-US" sz="1400" dirty="0"/>
                <a:t>Extrapolation region</a:t>
              </a:r>
            </a:p>
            <a:p>
              <a:r>
                <a:rPr lang="en-US" sz="1400" dirty="0"/>
                <a:t>Interpolation region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0386659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D25721F-CE28-66CB-4D38-26383FFE5B7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96016528-5A88-EBE5-81CF-70490974C89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Chap 1</a:t>
            </a:r>
            <a:br>
              <a:rPr lang="en-US" dirty="0"/>
            </a:br>
            <a:r>
              <a:rPr lang="en-US" dirty="0"/>
              <a:t>Introduction to Surrogate Models</a:t>
            </a: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2D5FF7DE-F29A-182A-FE98-5130BB37DFB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Overview of surrogate modeling and issues</a:t>
            </a:r>
          </a:p>
        </p:txBody>
      </p:sp>
    </p:spTree>
    <p:extLst>
      <p:ext uri="{BB962C8B-B14F-4D97-AF65-F5344CB8AC3E}">
        <p14:creationId xmlns:p14="http://schemas.microsoft.com/office/powerpoint/2010/main" val="415055640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 Placeholder 1">
                <a:extLst>
                  <a:ext uri="{FF2B5EF4-FFF2-40B4-BE49-F238E27FC236}">
                    <a16:creationId xmlns:a16="http://schemas.microsoft.com/office/drawing/2014/main" id="{E931B5B8-BEE5-10EC-C25A-9E96F3A1A7B4}"/>
                  </a:ext>
                </a:extLst>
              </p:cNvPr>
              <p:cNvSpPr>
                <a:spLocks noGrp="1"/>
              </p:cNvSpPr>
              <p:nvPr>
                <p:ph type="body" sz="quarter" idx="10"/>
              </p:nvPr>
            </p:nvSpPr>
            <p:spPr/>
            <p:txBody>
              <a:bodyPr/>
              <a:lstStyle/>
              <a:p>
                <a:r>
                  <a:rPr lang="en-US" dirty="0"/>
                  <a:t>21 equal-interval samples at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∈[1,9]</m:t>
                    </m:r>
                  </m:oMath>
                </a14:m>
                <a:r>
                  <a:rPr lang="en-US" dirty="0"/>
                  <a:t> from true function </a:t>
                </a:r>
                <a14:m>
                  <m:oMath xmlns:m="http://schemas.openxmlformats.org/officeDocument/2006/math">
                    <m:r>
                      <a:rPr lang="en-US" i="1" smtClean="0">
                        <a:effectLst/>
                        <a:latin typeface="Cambria Math" panose="02040503050406030204" pitchFamily="18" charset="0"/>
                        <a:ea typeface="Malgun Gothic" panose="020B0503020000020004" pitchFamily="34" charset="-127"/>
                        <a:cs typeface="Times New Roman" panose="02020603050405020304" pitchFamily="18" charset="0"/>
                      </a:rPr>
                      <m:t>𝑦</m:t>
                    </m:r>
                    <m:d>
                      <m:dPr>
                        <m:ctrlPr>
                          <a:rPr lang="en-US" sz="3200" i="1">
                            <a:effectLst/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effectLst/>
                            <a:latin typeface="Cambria Math" panose="02040503050406030204" pitchFamily="18" charset="0"/>
                            <a:ea typeface="Malgun Gothic" panose="020B0503020000020004" pitchFamily="34" charset="-127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</m:d>
                    <m:r>
                      <a:rPr lang="en-US">
                        <a:effectLst/>
                        <a:latin typeface="Cambria Math" panose="02040503050406030204" pitchFamily="18" charset="0"/>
                        <a:ea typeface="Malgun Gothic" panose="020B0503020000020004" pitchFamily="34" charset="-127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i="1">
                        <a:effectLst/>
                        <a:latin typeface="Cambria Math" panose="02040503050406030204" pitchFamily="18" charset="0"/>
                        <a:ea typeface="Malgun Gothic" panose="020B0503020000020004" pitchFamily="34" charset="-127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i="1">
                        <a:effectLst/>
                        <a:latin typeface="Cambria Math" panose="02040503050406030204" pitchFamily="18" charset="0"/>
                        <a:ea typeface="Malgun Gothic" panose="020B0503020000020004" pitchFamily="34" charset="-127"/>
                        <a:cs typeface="Times New Roman" panose="02020603050405020304" pitchFamily="18" charset="0"/>
                      </a:rPr>
                      <m:t>+0.5</m:t>
                    </m:r>
                    <m:r>
                      <m:rPr>
                        <m:sty m:val="p"/>
                      </m:rPr>
                      <a:rPr lang="en-US">
                        <a:effectLst/>
                        <a:latin typeface="Cambria Math" panose="02040503050406030204" pitchFamily="18" charset="0"/>
                        <a:ea typeface="Malgun Gothic" panose="020B0503020000020004" pitchFamily="34" charset="-127"/>
                        <a:cs typeface="Times New Roman" panose="02020603050405020304" pitchFamily="18" charset="0"/>
                      </a:rPr>
                      <m:t>sin</m:t>
                    </m:r>
                    <m:r>
                      <a:rPr lang="en-US">
                        <a:effectLst/>
                        <a:latin typeface="Cambria Math" panose="02040503050406030204" pitchFamily="18" charset="0"/>
                        <a:ea typeface="Malgun Gothic" panose="020B0503020000020004" pitchFamily="34" charset="-127"/>
                        <a:cs typeface="Times New Roman" panose="02020603050405020304" pitchFamily="18" charset="0"/>
                      </a:rPr>
                      <m:t>⁡</m:t>
                    </m:r>
                    <m:r>
                      <a:rPr lang="en-US" i="1">
                        <a:effectLst/>
                        <a:latin typeface="Cambria Math" panose="02040503050406030204" pitchFamily="18" charset="0"/>
                        <a:ea typeface="Malgun Gothic" panose="020B0503020000020004" pitchFamily="34" charset="-127"/>
                        <a:cs typeface="Times New Roman" panose="02020603050405020304" pitchFamily="18" charset="0"/>
                      </a:rPr>
                      <m:t>(5</m:t>
                    </m:r>
                    <m:r>
                      <a:rPr lang="en-US" i="1">
                        <a:effectLst/>
                        <a:latin typeface="Cambria Math" panose="02040503050406030204" pitchFamily="18" charset="0"/>
                        <a:ea typeface="Malgun Gothic" panose="020B0503020000020004" pitchFamily="34" charset="-127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i="1">
                        <a:effectLst/>
                        <a:latin typeface="Cambria Math" panose="02040503050406030204" pitchFamily="18" charset="0"/>
                        <a:ea typeface="Malgun Gothic" panose="020B0503020000020004" pitchFamily="34" charset="-127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r>
                  <a:rPr lang="en-US" dirty="0"/>
                  <a:t>Use radial-basis function surrogate</a:t>
                </a:r>
              </a:p>
              <a:p>
                <a:pPr lvl="1"/>
                <a:r>
                  <a:rPr lang="en-US" dirty="0"/>
                  <a:t>Exact at the interpolation </a:t>
                </a:r>
                <a:br>
                  <a:rPr lang="en-US" dirty="0"/>
                </a:br>
                <a:r>
                  <a:rPr lang="en-US" dirty="0"/>
                  <a:t>region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∈[1,9]</m:t>
                    </m:r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Huge error at the extrapolation </a:t>
                </a:r>
                <a:br>
                  <a:rPr lang="en-US" dirty="0"/>
                </a:br>
                <a:r>
                  <a:rPr lang="en-US" dirty="0"/>
                  <a:t>region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∈[0,1]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∈[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9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,1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0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]</m:t>
                    </m:r>
                  </m:oMath>
                </a14:m>
                <a:endParaRPr lang="en-US" dirty="0"/>
              </a:p>
              <a:p>
                <a:r>
                  <a:rPr lang="en-US" dirty="0">
                    <a:solidFill>
                      <a:srgbClr val="0000FF"/>
                    </a:solidFill>
                  </a:rPr>
                  <a:t>A surrogate with a good fit </a:t>
                </a:r>
                <a:br>
                  <a:rPr lang="en-US" dirty="0">
                    <a:solidFill>
                      <a:srgbClr val="0000FF"/>
                    </a:solidFill>
                  </a:rPr>
                </a:br>
                <a:r>
                  <a:rPr lang="en-US" dirty="0">
                    <a:solidFill>
                      <a:srgbClr val="0000FF"/>
                    </a:solidFill>
                  </a:rPr>
                  <a:t>in the interpolation region </a:t>
                </a:r>
                <a:br>
                  <a:rPr lang="en-US" dirty="0">
                    <a:solidFill>
                      <a:srgbClr val="0000FF"/>
                    </a:solidFill>
                  </a:rPr>
                </a:br>
                <a:r>
                  <a:rPr lang="en-US" dirty="0">
                    <a:solidFill>
                      <a:srgbClr val="0000FF"/>
                    </a:solidFill>
                  </a:rPr>
                  <a:t>can fail miserably in </a:t>
                </a:r>
                <a:br>
                  <a:rPr lang="en-US" dirty="0">
                    <a:solidFill>
                      <a:srgbClr val="0000FF"/>
                    </a:solidFill>
                  </a:rPr>
                </a:br>
                <a:r>
                  <a:rPr lang="en-US" dirty="0">
                    <a:solidFill>
                      <a:srgbClr val="0000FF"/>
                    </a:solidFill>
                  </a:rPr>
                  <a:t>predicting the extrapolation </a:t>
                </a:r>
                <a:br>
                  <a:rPr lang="en-US" dirty="0">
                    <a:solidFill>
                      <a:srgbClr val="0000FF"/>
                    </a:solidFill>
                  </a:rPr>
                </a:br>
                <a:r>
                  <a:rPr lang="en-US" dirty="0">
                    <a:solidFill>
                      <a:srgbClr val="0000FF"/>
                    </a:solidFill>
                  </a:rPr>
                  <a:t>region!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2" name="Text Placeholder 1">
                <a:extLst>
                  <a:ext uri="{FF2B5EF4-FFF2-40B4-BE49-F238E27FC236}">
                    <a16:creationId xmlns:a16="http://schemas.microsoft.com/office/drawing/2014/main" id="{E931B5B8-BEE5-10EC-C25A-9E96F3A1A7B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blipFill>
                <a:blip r:embed="rId2"/>
                <a:stretch>
                  <a:fillRect l="-929" t="-14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itle 2">
            <a:extLst>
              <a:ext uri="{FF2B5EF4-FFF2-40B4-BE49-F238E27FC236}">
                <a16:creationId xmlns:a16="http://schemas.microsoft.com/office/drawing/2014/main" id="{576990C2-16AE-4F19-697A-B8D6FD4FF3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37214" y="104275"/>
            <a:ext cx="9181214" cy="418239"/>
          </a:xfrm>
        </p:spPr>
        <p:txBody>
          <a:bodyPr>
            <a:normAutofit fontScale="90000"/>
          </a:bodyPr>
          <a:lstStyle/>
          <a:p>
            <a:r>
              <a:rPr lang="en-US" dirty="0"/>
              <a:t>Prediction Accuracy at Interpolation &amp; Extrapolation Regions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A57256B-A909-888B-5721-4D3A08DFF5B1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4390652" y="2299140"/>
            <a:ext cx="4720820" cy="39363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721860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 Placeholder 1">
                <a:extLst>
                  <a:ext uri="{FF2B5EF4-FFF2-40B4-BE49-F238E27FC236}">
                    <a16:creationId xmlns:a16="http://schemas.microsoft.com/office/drawing/2014/main" id="{807A5F1E-273F-795D-7522-911E24A69BBE}"/>
                  </a:ext>
                </a:extLst>
              </p:cNvPr>
              <p:cNvSpPr>
                <a:spLocks noGrp="1"/>
              </p:cNvSpPr>
              <p:nvPr>
                <p:ph type="body" sz="quarter" idx="10"/>
              </p:nvPr>
            </p:nvSpPr>
            <p:spPr/>
            <p:txBody>
              <a:bodyPr/>
              <a:lstStyle/>
              <a:p>
                <a:r>
                  <a:rPr lang="en-US" dirty="0"/>
                  <a:t>Difficult to make the entire domain the interpolation region</a:t>
                </a:r>
              </a:p>
              <a:p>
                <a:pPr lvl="1"/>
                <a:r>
                  <a:rPr lang="en-US" dirty="0"/>
                  <a:t>samples need to be located in all vertices of the input domain (curse of dimensionality)</a:t>
                </a:r>
              </a:p>
              <a:p>
                <a:pPr lvl="1"/>
                <a:r>
                  <a:rPr lang="en-US" dirty="0"/>
                  <a:t>possible that an interpolation region may have significant error if the distance between samples is large</a:t>
                </a:r>
              </a:p>
              <a:p>
                <a:r>
                  <a:rPr lang="en-US" dirty="0"/>
                  <a:t>Maximum distance b/w samples</a:t>
                </a:r>
              </a:p>
              <a:p>
                <a:pPr lvl="1"/>
                <a:r>
                  <a:rPr lang="en-US" dirty="0"/>
                  <a:t>Assume domain range is normalized to be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=[0,1]</m:t>
                    </m:r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2D: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max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</m:rad>
                  </m:oMath>
                </a14:m>
                <a:r>
                  <a:rPr lang="en-US" dirty="0"/>
                  <a:t>, 10D: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max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10</m:t>
                        </m:r>
                      </m:e>
                    </m:rad>
                  </m:oMath>
                </a14:m>
                <a:endParaRPr lang="en-US" dirty="0"/>
              </a:p>
              <a:p>
                <a:r>
                  <a:rPr lang="en-US" dirty="0"/>
                  <a:t>As the distance between the samples increases, the prediction accuracy decreases</a:t>
                </a:r>
              </a:p>
              <a:p>
                <a:pPr lvl="1"/>
                <a:r>
                  <a:rPr lang="en-US" dirty="0"/>
                  <a:t>similar to the behavior seen in the extrapolation region</a:t>
                </a:r>
              </a:p>
            </p:txBody>
          </p:sp>
        </mc:Choice>
        <mc:Fallback xmlns="">
          <p:sp>
            <p:nvSpPr>
              <p:cNvPr id="2" name="Text Placeholder 1">
                <a:extLst>
                  <a:ext uri="{FF2B5EF4-FFF2-40B4-BE49-F238E27FC236}">
                    <a16:creationId xmlns:a16="http://schemas.microsoft.com/office/drawing/2014/main" id="{807A5F1E-273F-795D-7522-911E24A69BB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blipFill>
                <a:blip r:embed="rId2"/>
                <a:stretch>
                  <a:fillRect l="-929" t="-14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itle 2">
            <a:extLst>
              <a:ext uri="{FF2B5EF4-FFF2-40B4-BE49-F238E27FC236}">
                <a16:creationId xmlns:a16="http://schemas.microsoft.com/office/drawing/2014/main" id="{643B3DD5-C4F5-FBE2-8E49-37B18BEE53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Can We Make the Entire Domain an Interpolation Region?</a:t>
            </a:r>
          </a:p>
        </p:txBody>
      </p:sp>
    </p:spTree>
    <p:extLst>
      <p:ext uri="{BB962C8B-B14F-4D97-AF65-F5344CB8AC3E}">
        <p14:creationId xmlns:p14="http://schemas.microsoft.com/office/powerpoint/2010/main" val="280921742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7C3104C-FBE9-377C-68F2-47D6950EF14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17BCFC91-878E-7E9F-1B86-9AFE3F086A3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5800" y="1847852"/>
            <a:ext cx="7772400" cy="1752600"/>
          </a:xfrm>
        </p:spPr>
        <p:txBody>
          <a:bodyPr>
            <a:normAutofit/>
          </a:bodyPr>
          <a:lstStyle/>
          <a:p>
            <a:r>
              <a:rPr lang="en-US" dirty="0"/>
              <a:t>1.5</a:t>
            </a:r>
            <a:br>
              <a:rPr lang="en-US" dirty="0"/>
            </a:br>
            <a:br>
              <a:rPr lang="en-US" dirty="0"/>
            </a:br>
            <a:r>
              <a:rPr lang="en-US" dirty="0"/>
              <a:t>Flowchart of Surrogate Modeling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8BA2AC7-6E48-9FA8-A6CD-E493320EF73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Surrogate needs to be improved based on prediction accuracy</a:t>
            </a:r>
          </a:p>
        </p:txBody>
      </p:sp>
    </p:spTree>
    <p:extLst>
      <p:ext uri="{BB962C8B-B14F-4D97-AF65-F5344CB8AC3E}">
        <p14:creationId xmlns:p14="http://schemas.microsoft.com/office/powerpoint/2010/main" val="385112494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F6227B51-4697-1D76-760C-21D2830DA63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04800" y="774200"/>
            <a:ext cx="8534400" cy="576680"/>
          </a:xfrm>
        </p:spPr>
        <p:txBody>
          <a:bodyPr/>
          <a:lstStyle/>
          <a:p>
            <a:r>
              <a:rPr lang="en-US" dirty="0"/>
              <a:t>Four-step surrogate modeling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B12412ED-C2AE-4B27-BB59-B1895E2D61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Flowchart of Surrogate Modeling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CB112043-C1D5-FB04-C705-F2A583B0C39C}"/>
              </a:ext>
            </a:extLst>
          </p:cNvPr>
          <p:cNvGrpSpPr/>
          <p:nvPr/>
        </p:nvGrpSpPr>
        <p:grpSpPr>
          <a:xfrm>
            <a:off x="2126551" y="1558776"/>
            <a:ext cx="4014870" cy="4557557"/>
            <a:chOff x="2266660" y="1359673"/>
            <a:chExt cx="4014870" cy="4557557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212A123C-077D-41AC-A6C8-EC78EABB2E64}"/>
                </a:ext>
              </a:extLst>
            </p:cNvPr>
            <p:cNvSpPr/>
            <p:nvPr/>
          </p:nvSpPr>
          <p:spPr>
            <a:xfrm>
              <a:off x="3387256" y="1359673"/>
              <a:ext cx="2894274" cy="596348"/>
            </a:xfrm>
            <a:prstGeom prst="rect">
              <a:avLst/>
            </a:prstGeom>
            <a:solidFill>
              <a:srgbClr val="FFFF00"/>
            </a:solidFill>
            <a:ln w="34925">
              <a:solidFill>
                <a:srgbClr val="00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dirty="0">
                  <a:solidFill>
                    <a:schemeClr val="tx1"/>
                  </a:solidFill>
                </a:rPr>
                <a:t>Design of experiment</a:t>
              </a:r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26CC02A9-A2AC-40DE-BFC9-CB082F35723A}"/>
                </a:ext>
              </a:extLst>
            </p:cNvPr>
            <p:cNvSpPr/>
            <p:nvPr/>
          </p:nvSpPr>
          <p:spPr>
            <a:xfrm>
              <a:off x="3387256" y="2360107"/>
              <a:ext cx="2894274" cy="828366"/>
            </a:xfrm>
            <a:prstGeom prst="rect">
              <a:avLst/>
            </a:prstGeom>
            <a:solidFill>
              <a:srgbClr val="FFFF00"/>
            </a:solidFill>
            <a:ln w="34925">
              <a:solidFill>
                <a:srgbClr val="00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dirty="0">
                  <a:solidFill>
                    <a:schemeClr val="tx1"/>
                  </a:solidFill>
                </a:rPr>
                <a:t>Numerical simulations at selected locations</a:t>
              </a:r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ECB00626-902C-4B2C-9CBD-CE815B207F0F}"/>
                </a:ext>
              </a:extLst>
            </p:cNvPr>
            <p:cNvSpPr/>
            <p:nvPr/>
          </p:nvSpPr>
          <p:spPr>
            <a:xfrm>
              <a:off x="3387256" y="3587499"/>
              <a:ext cx="2894274" cy="1334357"/>
            </a:xfrm>
            <a:prstGeom prst="rect">
              <a:avLst/>
            </a:prstGeom>
            <a:solidFill>
              <a:srgbClr val="FFFF00"/>
            </a:solidFill>
            <a:ln w="34925">
              <a:solidFill>
                <a:srgbClr val="00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dirty="0">
                  <a:solidFill>
                    <a:schemeClr val="tx1"/>
                  </a:solidFill>
                </a:rPr>
                <a:t>Construction of surrogate models (model selection and identification)</a:t>
              </a:r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BCA95BC1-E38F-445C-B314-E27AA08AF1E7}"/>
                </a:ext>
              </a:extLst>
            </p:cNvPr>
            <p:cNvSpPr/>
            <p:nvPr/>
          </p:nvSpPr>
          <p:spPr>
            <a:xfrm>
              <a:off x="3387256" y="5320882"/>
              <a:ext cx="2894274" cy="596348"/>
            </a:xfrm>
            <a:prstGeom prst="rect">
              <a:avLst/>
            </a:prstGeom>
            <a:solidFill>
              <a:srgbClr val="FFFF00"/>
            </a:solidFill>
            <a:ln w="34925">
              <a:solidFill>
                <a:srgbClr val="00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dirty="0">
                  <a:solidFill>
                    <a:schemeClr val="tx1"/>
                  </a:solidFill>
                </a:rPr>
                <a:t>Model validation</a:t>
              </a:r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4428843F-B109-4067-BFFE-9917CA1CE6BD}"/>
                </a:ext>
              </a:extLst>
            </p:cNvPr>
            <p:cNvSpPr/>
            <p:nvPr/>
          </p:nvSpPr>
          <p:spPr>
            <a:xfrm>
              <a:off x="2759103" y="1653871"/>
              <a:ext cx="620201" cy="2631882"/>
            </a:xfrm>
            <a:custGeom>
              <a:avLst/>
              <a:gdLst>
                <a:gd name="connsiteX0" fmla="*/ 620201 w 620201"/>
                <a:gd name="connsiteY0" fmla="*/ 2671638 h 2671638"/>
                <a:gd name="connsiteX1" fmla="*/ 0 w 620201"/>
                <a:gd name="connsiteY1" fmla="*/ 2671638 h 2671638"/>
                <a:gd name="connsiteX2" fmla="*/ 0 w 620201"/>
                <a:gd name="connsiteY2" fmla="*/ 0 h 2671638"/>
                <a:gd name="connsiteX3" fmla="*/ 620201 w 620201"/>
                <a:gd name="connsiteY3" fmla="*/ 0 h 26716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20201" h="2671638">
                  <a:moveTo>
                    <a:pt x="620201" y="2671638"/>
                  </a:moveTo>
                  <a:lnTo>
                    <a:pt x="0" y="2671638"/>
                  </a:lnTo>
                  <a:lnTo>
                    <a:pt x="0" y="0"/>
                  </a:lnTo>
                  <a:lnTo>
                    <a:pt x="620201" y="0"/>
                  </a:lnTo>
                </a:path>
              </a:pathLst>
            </a:custGeom>
            <a:noFill/>
            <a:ln w="34925">
              <a:solidFill>
                <a:srgbClr val="0000FF"/>
              </a:solidFill>
              <a:headEnd type="none" w="med" len="med"/>
              <a:tailEnd type="arrow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9CE53695-45B2-460A-86ED-F269DBA82B52}"/>
                </a:ext>
              </a:extLst>
            </p:cNvPr>
            <p:cNvSpPr txBox="1"/>
            <p:nvPr/>
          </p:nvSpPr>
          <p:spPr>
            <a:xfrm>
              <a:off x="2266660" y="2233552"/>
              <a:ext cx="492443" cy="1472519"/>
            </a:xfrm>
            <a:prstGeom prst="rect">
              <a:avLst/>
            </a:prstGeom>
            <a:noFill/>
          </p:spPr>
          <p:txBody>
            <a:bodyPr vert="vert270" wrap="none" rtlCol="0">
              <a:spAutoFit/>
            </a:bodyPr>
            <a:lstStyle/>
            <a:p>
              <a:pPr algn="l"/>
              <a:r>
                <a:rPr lang="en-US" sz="2000" dirty="0"/>
                <a:t>If necessary</a:t>
              </a:r>
            </a:p>
          </p:txBody>
        </p:sp>
        <p:cxnSp>
          <p:nvCxnSpPr>
            <p:cNvPr id="11" name="Straight Arrow Connector 10">
              <a:extLst>
                <a:ext uri="{FF2B5EF4-FFF2-40B4-BE49-F238E27FC236}">
                  <a16:creationId xmlns:a16="http://schemas.microsoft.com/office/drawing/2014/main" id="{D81D7443-D2C8-4C21-AC66-D5B6E671A419}"/>
                </a:ext>
              </a:extLst>
            </p:cNvPr>
            <p:cNvCxnSpPr>
              <a:stCxn id="4" idx="2"/>
              <a:endCxn id="5" idx="0"/>
            </p:cNvCxnSpPr>
            <p:nvPr/>
          </p:nvCxnSpPr>
          <p:spPr>
            <a:xfrm>
              <a:off x="4834393" y="1956021"/>
              <a:ext cx="0" cy="404086"/>
            </a:xfrm>
            <a:prstGeom prst="straightConnector1">
              <a:avLst/>
            </a:prstGeom>
            <a:ln w="28575">
              <a:solidFill>
                <a:schemeClr val="tx1"/>
              </a:solidFill>
              <a:headEnd type="none" w="med" len="med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Arrow Connector 12">
              <a:extLst>
                <a:ext uri="{FF2B5EF4-FFF2-40B4-BE49-F238E27FC236}">
                  <a16:creationId xmlns:a16="http://schemas.microsoft.com/office/drawing/2014/main" id="{A2562277-720C-48EB-97E3-C2F5C5038A5B}"/>
                </a:ext>
              </a:extLst>
            </p:cNvPr>
            <p:cNvCxnSpPr>
              <a:stCxn id="5" idx="2"/>
              <a:endCxn id="6" idx="0"/>
            </p:cNvCxnSpPr>
            <p:nvPr/>
          </p:nvCxnSpPr>
          <p:spPr>
            <a:xfrm>
              <a:off x="4834393" y="3188473"/>
              <a:ext cx="0" cy="399026"/>
            </a:xfrm>
            <a:prstGeom prst="straightConnector1">
              <a:avLst/>
            </a:prstGeom>
            <a:ln w="28575">
              <a:solidFill>
                <a:schemeClr val="tx1"/>
              </a:solidFill>
              <a:headEnd type="none" w="med" len="med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Arrow Connector 14">
              <a:extLst>
                <a:ext uri="{FF2B5EF4-FFF2-40B4-BE49-F238E27FC236}">
                  <a16:creationId xmlns:a16="http://schemas.microsoft.com/office/drawing/2014/main" id="{3F8A44C4-D691-43F5-B2A3-1E376DEF2064}"/>
                </a:ext>
              </a:extLst>
            </p:cNvPr>
            <p:cNvCxnSpPr>
              <a:stCxn id="6" idx="2"/>
              <a:endCxn id="7" idx="0"/>
            </p:cNvCxnSpPr>
            <p:nvPr/>
          </p:nvCxnSpPr>
          <p:spPr>
            <a:xfrm>
              <a:off x="4834393" y="4921856"/>
              <a:ext cx="0" cy="399026"/>
            </a:xfrm>
            <a:prstGeom prst="straightConnector1">
              <a:avLst/>
            </a:prstGeom>
            <a:ln w="28575">
              <a:solidFill>
                <a:schemeClr val="tx1"/>
              </a:solidFill>
              <a:headEnd type="none" w="med" len="med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97943300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A7F957F5-6D8E-4275-8DA0-79A05DFFA15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Design of experiments (DOE): </a:t>
            </a:r>
          </a:p>
          <a:p>
            <a:pPr lvl="1"/>
            <a:r>
              <a:rPr lang="en-US" dirty="0"/>
              <a:t>Sampling plan in design variable space </a:t>
            </a:r>
          </a:p>
          <a:p>
            <a:pPr lvl="1"/>
            <a:r>
              <a:rPr lang="en-US" dirty="0"/>
              <a:t>The number and location of samples are determined</a:t>
            </a:r>
          </a:p>
          <a:p>
            <a:pPr lvl="1"/>
            <a:r>
              <a:rPr lang="en-US" dirty="0"/>
              <a:t>Usually input variables are normalized: </a:t>
            </a:r>
            <a:r>
              <a:rPr lang="en-US" dirty="0">
                <a:solidFill>
                  <a:srgbClr val="0000FF"/>
                </a:solidFill>
              </a:rPr>
              <a:t>hyper-cube</a:t>
            </a:r>
            <a:r>
              <a:rPr lang="en-US" dirty="0"/>
              <a:t> input space</a:t>
            </a:r>
          </a:p>
          <a:p>
            <a:pPr lvl="1"/>
            <a:r>
              <a:rPr lang="en-US" dirty="0"/>
              <a:t>How to assess the </a:t>
            </a:r>
            <a:r>
              <a:rPr lang="en-US" dirty="0">
                <a:solidFill>
                  <a:srgbClr val="FF0000"/>
                </a:solidFill>
              </a:rPr>
              <a:t>goodness</a:t>
            </a:r>
            <a:r>
              <a:rPr lang="en-US" dirty="0"/>
              <a:t> of different designs</a:t>
            </a:r>
          </a:p>
          <a:p>
            <a:pPr lvl="1"/>
            <a:r>
              <a:rPr lang="en-US" dirty="0"/>
              <a:t>The number of samples is severely </a:t>
            </a:r>
            <a:r>
              <a:rPr lang="en-US" dirty="0">
                <a:solidFill>
                  <a:srgbClr val="FF0000"/>
                </a:solidFill>
              </a:rPr>
              <a:t>limited</a:t>
            </a:r>
            <a:r>
              <a:rPr lang="en-US" dirty="0"/>
              <a:t> by computational cost</a:t>
            </a:r>
          </a:p>
          <a:p>
            <a:r>
              <a:rPr lang="en-US" dirty="0"/>
              <a:t>Numerical simulations at selected locations</a:t>
            </a:r>
          </a:p>
          <a:p>
            <a:pPr lvl="1"/>
            <a:r>
              <a:rPr lang="en-US" dirty="0"/>
              <a:t>Expensive numerical simulation or experiments</a:t>
            </a:r>
          </a:p>
          <a:p>
            <a:pPr lvl="1"/>
            <a:r>
              <a:rPr lang="en-US" dirty="0"/>
              <a:t>Data may include random noise or error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BF00055B-BC40-4987-9799-500E423C9D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Flowchart of Surrogate Modeling </a:t>
            </a:r>
            <a:r>
              <a:rPr lang="en-US" i="1" dirty="0"/>
              <a:t>cont.</a:t>
            </a:r>
          </a:p>
        </p:txBody>
      </p:sp>
    </p:spTree>
    <p:extLst>
      <p:ext uri="{BB962C8B-B14F-4D97-AF65-F5344CB8AC3E}">
        <p14:creationId xmlns:p14="http://schemas.microsoft.com/office/powerpoint/2010/main" val="100186226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 Placeholder 1">
                <a:extLst>
                  <a:ext uri="{FF2B5EF4-FFF2-40B4-BE49-F238E27FC236}">
                    <a16:creationId xmlns:a16="http://schemas.microsoft.com/office/drawing/2014/main" id="{8E818B6E-AC59-48B6-83EB-404990CEF77C}"/>
                  </a:ext>
                </a:extLst>
              </p:cNvPr>
              <p:cNvSpPr>
                <a:spLocks noGrp="1"/>
              </p:cNvSpPr>
              <p:nvPr>
                <p:ph type="body" sz="quarter" idx="10"/>
              </p:nvPr>
            </p:nvSpPr>
            <p:spPr/>
            <p:txBody>
              <a:bodyPr/>
              <a:lstStyle/>
              <a:p>
                <a:r>
                  <a:rPr lang="en-US" dirty="0"/>
                  <a:t>Construction of surrogate model</a:t>
                </a:r>
              </a:p>
              <a:p>
                <a:pPr lvl="1"/>
                <a:r>
                  <a:rPr lang="en-US" dirty="0"/>
                  <a:t>Surrogate model selection</a:t>
                </a:r>
              </a:p>
              <a:p>
                <a:pPr lvl="2"/>
                <a:r>
                  <a:rPr lang="en-US" dirty="0"/>
                  <a:t>closely related to the number and location of samples</a:t>
                </a:r>
              </a:p>
              <a:p>
                <a:pPr lvl="2"/>
                <a:r>
                  <a:rPr lang="en-US" dirty="0"/>
                  <a:t>Flexible model comes with more coefficients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⇒</m:t>
                    </m:r>
                  </m:oMath>
                </a14:m>
                <a:r>
                  <a:rPr lang="en-US" dirty="0"/>
                  <a:t> need more samples</a:t>
                </a:r>
              </a:p>
              <a:p>
                <a:pPr lvl="2"/>
                <a:r>
                  <a:rPr lang="en-US" dirty="0"/>
                  <a:t>start with a simple model and progressively increase its complexity</a:t>
                </a:r>
              </a:p>
              <a:p>
                <a:pPr lvl="1"/>
                <a:r>
                  <a:rPr lang="en-US" dirty="0"/>
                  <a:t>Model identification (determining unknown parameters)</a:t>
                </a:r>
              </a:p>
              <a:p>
                <a:pPr lvl="2"/>
                <a:r>
                  <a:rPr lang="en-US" dirty="0"/>
                  <a:t>minimizing the errors between the surrogate predictions and samples</a:t>
                </a:r>
              </a:p>
              <a:p>
                <a:r>
                  <a:rPr lang="en-US" dirty="0"/>
                  <a:t>Model validation</a:t>
                </a:r>
              </a:p>
              <a:p>
                <a:pPr lvl="1"/>
                <a:r>
                  <a:rPr lang="en-US" dirty="0"/>
                  <a:t>evaluates the accuracy of the constructed surrogate model </a:t>
                </a:r>
              </a:p>
              <a:p>
                <a:pPr lvl="1"/>
                <a:r>
                  <a:rPr lang="en-US" dirty="0"/>
                  <a:t>Predictive capabilities of the surrogate model at unsampled points</a:t>
                </a:r>
              </a:p>
            </p:txBody>
          </p:sp>
        </mc:Choice>
        <mc:Fallback xmlns="">
          <p:sp>
            <p:nvSpPr>
              <p:cNvPr id="2" name="Text Placeholder 1">
                <a:extLst>
                  <a:ext uri="{FF2B5EF4-FFF2-40B4-BE49-F238E27FC236}">
                    <a16:creationId xmlns:a16="http://schemas.microsoft.com/office/drawing/2014/main" id="{8E818B6E-AC59-48B6-83EB-404990CEF77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blipFill>
                <a:blip r:embed="rId2"/>
                <a:stretch>
                  <a:fillRect l="-929" t="-14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itle 2">
            <a:extLst>
              <a:ext uri="{FF2B5EF4-FFF2-40B4-BE49-F238E27FC236}">
                <a16:creationId xmlns:a16="http://schemas.microsoft.com/office/drawing/2014/main" id="{B32D175F-8417-457B-8EF8-03B7280A29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Flowchart of Surrogate Modeling </a:t>
            </a:r>
            <a:r>
              <a:rPr lang="en-US" i="1" dirty="0"/>
              <a:t>cont.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623175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4626B436-0904-CA0E-EC5D-FDBB41A35D1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Samples are used to fit the surrogate model</a:t>
            </a:r>
          </a:p>
          <a:p>
            <a:pPr lvl="1"/>
            <a:r>
              <a:rPr lang="en-US" dirty="0"/>
              <a:t>Errors are minimum at sample locations</a:t>
            </a:r>
          </a:p>
          <a:p>
            <a:r>
              <a:rPr lang="en-US" dirty="0"/>
              <a:t>But surrogate needs to be a </a:t>
            </a:r>
            <a:r>
              <a:rPr lang="en-US" dirty="0">
                <a:solidFill>
                  <a:srgbClr val="0000FF"/>
                </a:solidFill>
              </a:rPr>
              <a:t>good predictor at un-sampled locations</a:t>
            </a:r>
          </a:p>
          <a:p>
            <a:r>
              <a:rPr lang="en-US" dirty="0"/>
              <a:t>Blue surrogate passes </a:t>
            </a:r>
            <a:br>
              <a:rPr lang="en-US" dirty="0"/>
            </a:br>
            <a:r>
              <a:rPr lang="en-US" dirty="0"/>
              <a:t>all sample points but </a:t>
            </a:r>
            <a:br>
              <a:rPr lang="en-US" dirty="0"/>
            </a:br>
            <a:r>
              <a:rPr lang="en-US" dirty="0"/>
              <a:t>has poor prediction </a:t>
            </a:r>
            <a:br>
              <a:rPr lang="en-US" dirty="0"/>
            </a:br>
            <a:r>
              <a:rPr lang="en-US" dirty="0"/>
              <a:t>capability</a:t>
            </a:r>
          </a:p>
          <a:p>
            <a:r>
              <a:rPr lang="en-US" dirty="0">
                <a:solidFill>
                  <a:srgbClr val="0000FF"/>
                </a:solidFill>
              </a:rPr>
              <a:t>Accuracy needs additional</a:t>
            </a:r>
            <a:br>
              <a:rPr lang="en-US" dirty="0">
                <a:solidFill>
                  <a:srgbClr val="0000FF"/>
                </a:solidFill>
              </a:rPr>
            </a:br>
            <a:r>
              <a:rPr lang="en-US" dirty="0">
                <a:solidFill>
                  <a:srgbClr val="0000FF"/>
                </a:solidFill>
              </a:rPr>
              <a:t>samples that were not</a:t>
            </a:r>
            <a:br>
              <a:rPr lang="en-US" dirty="0">
                <a:solidFill>
                  <a:srgbClr val="0000FF"/>
                </a:solidFill>
              </a:rPr>
            </a:br>
            <a:r>
              <a:rPr lang="en-US" dirty="0">
                <a:solidFill>
                  <a:srgbClr val="0000FF"/>
                </a:solidFill>
              </a:rPr>
              <a:t>used in the fitting process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AE7D0D2B-25B6-FD82-F36E-3F9E287D25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Fitting Accuracy vs. Prediction Accuracy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F5DB08DC-F139-DB13-65CE-4959D2F2C1A3}"/>
              </a:ext>
            </a:extLst>
          </p:cNvPr>
          <p:cNvGrpSpPr/>
          <p:nvPr/>
        </p:nvGrpSpPr>
        <p:grpSpPr>
          <a:xfrm>
            <a:off x="4123034" y="2489042"/>
            <a:ext cx="4683125" cy="3911758"/>
            <a:chOff x="2230438" y="1516063"/>
            <a:chExt cx="4683125" cy="3911758"/>
          </a:xfrm>
        </p:grpSpPr>
        <p:sp>
          <p:nvSpPr>
            <p:cNvPr id="5" name="Line 6">
              <a:extLst>
                <a:ext uri="{FF2B5EF4-FFF2-40B4-BE49-F238E27FC236}">
                  <a16:creationId xmlns:a16="http://schemas.microsoft.com/office/drawing/2014/main" id="{35FFA06C-B2DA-E356-C499-A85592A7A25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449513" y="5103813"/>
              <a:ext cx="4464050" cy="0"/>
            </a:xfrm>
            <a:prstGeom prst="line">
              <a:avLst/>
            </a:prstGeom>
            <a:noFill/>
            <a:ln w="19050" cap="flat">
              <a:solidFill>
                <a:srgbClr val="262626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" name="Line 7">
              <a:extLst>
                <a:ext uri="{FF2B5EF4-FFF2-40B4-BE49-F238E27FC236}">
                  <a16:creationId xmlns:a16="http://schemas.microsoft.com/office/drawing/2014/main" id="{ABE3EB8E-5333-53CD-699F-827928DB5E2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449513" y="1609725"/>
              <a:ext cx="4464050" cy="0"/>
            </a:xfrm>
            <a:prstGeom prst="line">
              <a:avLst/>
            </a:prstGeom>
            <a:noFill/>
            <a:ln w="19050" cap="flat">
              <a:solidFill>
                <a:srgbClr val="262626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" name="Line 8">
              <a:extLst>
                <a:ext uri="{FF2B5EF4-FFF2-40B4-BE49-F238E27FC236}">
                  <a16:creationId xmlns:a16="http://schemas.microsoft.com/office/drawing/2014/main" id="{9EDCFE5B-155A-4E4A-ADC8-1129AEE152E8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895600" y="5060950"/>
              <a:ext cx="0" cy="42863"/>
            </a:xfrm>
            <a:prstGeom prst="line">
              <a:avLst/>
            </a:prstGeom>
            <a:noFill/>
            <a:ln w="6350" cap="flat">
              <a:solidFill>
                <a:srgbClr val="262626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Line 9">
              <a:extLst>
                <a:ext uri="{FF2B5EF4-FFF2-40B4-BE49-F238E27FC236}">
                  <a16:creationId xmlns:a16="http://schemas.microsoft.com/office/drawing/2014/main" id="{C7D0B17C-52A0-860A-CCFE-E62E14E805FE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789363" y="5060950"/>
              <a:ext cx="0" cy="42863"/>
            </a:xfrm>
            <a:prstGeom prst="line">
              <a:avLst/>
            </a:prstGeom>
            <a:noFill/>
            <a:ln w="6350" cap="flat">
              <a:solidFill>
                <a:srgbClr val="262626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Line 10">
              <a:extLst>
                <a:ext uri="{FF2B5EF4-FFF2-40B4-BE49-F238E27FC236}">
                  <a16:creationId xmlns:a16="http://schemas.microsoft.com/office/drawing/2014/main" id="{068B7D64-58DF-CFCD-049F-3E0F847004D2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681538" y="5060950"/>
              <a:ext cx="0" cy="42863"/>
            </a:xfrm>
            <a:prstGeom prst="line">
              <a:avLst/>
            </a:prstGeom>
            <a:noFill/>
            <a:ln w="6350" cap="flat">
              <a:solidFill>
                <a:srgbClr val="262626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Line 11">
              <a:extLst>
                <a:ext uri="{FF2B5EF4-FFF2-40B4-BE49-F238E27FC236}">
                  <a16:creationId xmlns:a16="http://schemas.microsoft.com/office/drawing/2014/main" id="{9122150F-02F6-C72C-0D31-DD12939283CB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5575300" y="5060950"/>
              <a:ext cx="0" cy="42863"/>
            </a:xfrm>
            <a:prstGeom prst="line">
              <a:avLst/>
            </a:prstGeom>
            <a:noFill/>
            <a:ln w="6350" cap="flat">
              <a:solidFill>
                <a:srgbClr val="262626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Line 12">
              <a:extLst>
                <a:ext uri="{FF2B5EF4-FFF2-40B4-BE49-F238E27FC236}">
                  <a16:creationId xmlns:a16="http://schemas.microsoft.com/office/drawing/2014/main" id="{9001F842-5C96-9407-A66C-4EDFEA05A3C3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6467475" y="5060950"/>
              <a:ext cx="0" cy="42863"/>
            </a:xfrm>
            <a:prstGeom prst="line">
              <a:avLst/>
            </a:prstGeom>
            <a:noFill/>
            <a:ln w="6350" cap="flat">
              <a:solidFill>
                <a:srgbClr val="262626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Line 13">
              <a:extLst>
                <a:ext uri="{FF2B5EF4-FFF2-40B4-BE49-F238E27FC236}">
                  <a16:creationId xmlns:a16="http://schemas.microsoft.com/office/drawing/2014/main" id="{B12AE7E6-A4F2-E91C-07BA-3572E94415D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895600" y="1609725"/>
              <a:ext cx="0" cy="46038"/>
            </a:xfrm>
            <a:prstGeom prst="line">
              <a:avLst/>
            </a:prstGeom>
            <a:noFill/>
            <a:ln w="6350" cap="flat">
              <a:solidFill>
                <a:srgbClr val="262626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Line 14">
              <a:extLst>
                <a:ext uri="{FF2B5EF4-FFF2-40B4-BE49-F238E27FC236}">
                  <a16:creationId xmlns:a16="http://schemas.microsoft.com/office/drawing/2014/main" id="{A5F24B54-13BD-64FF-D04B-0588070440D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789363" y="1609725"/>
              <a:ext cx="0" cy="46038"/>
            </a:xfrm>
            <a:prstGeom prst="line">
              <a:avLst/>
            </a:prstGeom>
            <a:noFill/>
            <a:ln w="6350" cap="flat">
              <a:solidFill>
                <a:srgbClr val="262626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Line 15">
              <a:extLst>
                <a:ext uri="{FF2B5EF4-FFF2-40B4-BE49-F238E27FC236}">
                  <a16:creationId xmlns:a16="http://schemas.microsoft.com/office/drawing/2014/main" id="{1E9A6945-6069-8A6B-3A2E-60A33EBB004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681538" y="1609725"/>
              <a:ext cx="0" cy="46038"/>
            </a:xfrm>
            <a:prstGeom prst="line">
              <a:avLst/>
            </a:prstGeom>
            <a:noFill/>
            <a:ln w="6350" cap="flat">
              <a:solidFill>
                <a:srgbClr val="262626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" name="Line 16">
              <a:extLst>
                <a:ext uri="{FF2B5EF4-FFF2-40B4-BE49-F238E27FC236}">
                  <a16:creationId xmlns:a16="http://schemas.microsoft.com/office/drawing/2014/main" id="{838A9216-D8BE-B93F-FD52-E92F0FF098A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575300" y="1609725"/>
              <a:ext cx="0" cy="46038"/>
            </a:xfrm>
            <a:prstGeom prst="line">
              <a:avLst/>
            </a:prstGeom>
            <a:noFill/>
            <a:ln w="6350" cap="flat">
              <a:solidFill>
                <a:srgbClr val="262626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" name="Line 17">
              <a:extLst>
                <a:ext uri="{FF2B5EF4-FFF2-40B4-BE49-F238E27FC236}">
                  <a16:creationId xmlns:a16="http://schemas.microsoft.com/office/drawing/2014/main" id="{C902CF47-39F3-59FF-22E6-3FEC20ED9E8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467475" y="1609725"/>
              <a:ext cx="0" cy="46038"/>
            </a:xfrm>
            <a:prstGeom prst="line">
              <a:avLst/>
            </a:prstGeom>
            <a:noFill/>
            <a:ln w="6350" cap="flat">
              <a:solidFill>
                <a:srgbClr val="262626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Rectangle 18">
              <a:extLst>
                <a:ext uri="{FF2B5EF4-FFF2-40B4-BE49-F238E27FC236}">
                  <a16:creationId xmlns:a16="http://schemas.microsoft.com/office/drawing/2014/main" id="{BD5CAA10-B243-6C26-4A41-AB2DF59C8E2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20988" y="5181600"/>
              <a:ext cx="182742" cy="246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600" b="0" i="0" u="none" strike="noStrike" cap="none" normalizeH="0" baseline="0">
                  <a:ln>
                    <a:noFill/>
                  </a:ln>
                  <a:solidFill>
                    <a:srgbClr val="262626"/>
                  </a:solidFill>
                  <a:effectLst/>
                  <a:latin typeface="Arial" panose="020B0604020202020204" pitchFamily="34" charset="0"/>
                </a:rPr>
                <a:t>-2</a:t>
              </a:r>
              <a:endParaRPr kumimoji="0" lang="en-US" altLang="en-US" sz="1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8" name="Rectangle 19">
              <a:extLst>
                <a:ext uri="{FF2B5EF4-FFF2-40B4-BE49-F238E27FC236}">
                  <a16:creationId xmlns:a16="http://schemas.microsoft.com/office/drawing/2014/main" id="{E463A790-9C06-395F-0A71-753AD4ECA49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08400" y="5181600"/>
              <a:ext cx="182742" cy="246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600" b="0" i="0" u="none" strike="noStrike" cap="none" normalizeH="0" baseline="0">
                  <a:ln>
                    <a:noFill/>
                  </a:ln>
                  <a:solidFill>
                    <a:srgbClr val="262626"/>
                  </a:solidFill>
                  <a:effectLst/>
                  <a:latin typeface="Arial" panose="020B0604020202020204" pitchFamily="34" charset="0"/>
                </a:rPr>
                <a:t>-1</a:t>
              </a:r>
              <a:endParaRPr kumimoji="0" lang="en-US" altLang="en-US" sz="1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9" name="Rectangle 20">
              <a:extLst>
                <a:ext uri="{FF2B5EF4-FFF2-40B4-BE49-F238E27FC236}">
                  <a16:creationId xmlns:a16="http://schemas.microsoft.com/office/drawing/2014/main" id="{DD389E04-2A1D-8051-83A3-D8BD91B4663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33913" y="5181600"/>
              <a:ext cx="113814" cy="246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600" b="0" i="0" u="none" strike="noStrike" cap="none" normalizeH="0" baseline="0">
                  <a:ln>
                    <a:noFill/>
                  </a:ln>
                  <a:solidFill>
                    <a:srgbClr val="262626"/>
                  </a:solidFill>
                  <a:effectLst/>
                  <a:latin typeface="Arial" panose="020B0604020202020204" pitchFamily="34" charset="0"/>
                </a:rPr>
                <a:t>0</a:t>
              </a:r>
              <a:endParaRPr kumimoji="0" lang="en-US" altLang="en-US" sz="1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0" name="Rectangle 21">
              <a:extLst>
                <a:ext uri="{FF2B5EF4-FFF2-40B4-BE49-F238E27FC236}">
                  <a16:creationId xmlns:a16="http://schemas.microsoft.com/office/drawing/2014/main" id="{FC63D378-2A4F-C21C-A549-652560C46FA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530850" y="5181600"/>
              <a:ext cx="113814" cy="246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600" b="0" i="0" u="none" strike="noStrike" cap="none" normalizeH="0" baseline="0">
                  <a:ln>
                    <a:noFill/>
                  </a:ln>
                  <a:solidFill>
                    <a:srgbClr val="262626"/>
                  </a:solidFill>
                  <a:effectLst/>
                  <a:latin typeface="Arial" panose="020B0604020202020204" pitchFamily="34" charset="0"/>
                </a:rPr>
                <a:t>1</a:t>
              </a:r>
              <a:endParaRPr kumimoji="0" lang="en-US" altLang="en-US" sz="1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1" name="Rectangle 22">
              <a:extLst>
                <a:ext uri="{FF2B5EF4-FFF2-40B4-BE49-F238E27FC236}">
                  <a16:creationId xmlns:a16="http://schemas.microsoft.com/office/drawing/2014/main" id="{11E446F0-885B-FEC2-6A49-905529AF42A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418263" y="5181600"/>
              <a:ext cx="113814" cy="246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600" b="0" i="0" u="none" strike="noStrike" cap="none" normalizeH="0" baseline="0">
                  <a:ln>
                    <a:noFill/>
                  </a:ln>
                  <a:solidFill>
                    <a:srgbClr val="262626"/>
                  </a:solidFill>
                  <a:effectLst/>
                  <a:latin typeface="Arial" panose="020B0604020202020204" pitchFamily="34" charset="0"/>
                </a:rPr>
                <a:t>2</a:t>
              </a:r>
              <a:endParaRPr kumimoji="0" lang="en-US" altLang="en-US" sz="1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2" name="Line 23">
              <a:extLst>
                <a:ext uri="{FF2B5EF4-FFF2-40B4-BE49-F238E27FC236}">
                  <a16:creationId xmlns:a16="http://schemas.microsoft.com/office/drawing/2014/main" id="{DA1DE8C4-9D3C-907D-23F1-05774550B944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449513" y="1609725"/>
              <a:ext cx="0" cy="3494088"/>
            </a:xfrm>
            <a:prstGeom prst="line">
              <a:avLst/>
            </a:prstGeom>
            <a:noFill/>
            <a:ln w="19050" cap="flat">
              <a:solidFill>
                <a:srgbClr val="262626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" name="Line 24">
              <a:extLst>
                <a:ext uri="{FF2B5EF4-FFF2-40B4-BE49-F238E27FC236}">
                  <a16:creationId xmlns:a16="http://schemas.microsoft.com/office/drawing/2014/main" id="{DA785084-213F-6CF5-0D4E-2003047C3B68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6913563" y="1609725"/>
              <a:ext cx="0" cy="3494088"/>
            </a:xfrm>
            <a:prstGeom prst="line">
              <a:avLst/>
            </a:prstGeom>
            <a:noFill/>
            <a:ln w="19050" cap="flat">
              <a:solidFill>
                <a:srgbClr val="262626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" name="Line 25">
              <a:extLst>
                <a:ext uri="{FF2B5EF4-FFF2-40B4-BE49-F238E27FC236}">
                  <a16:creationId xmlns:a16="http://schemas.microsoft.com/office/drawing/2014/main" id="{BC2F8FCB-E0D2-02CF-A8E9-C4F24D091B5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449513" y="5103813"/>
              <a:ext cx="44450" cy="0"/>
            </a:xfrm>
            <a:prstGeom prst="line">
              <a:avLst/>
            </a:prstGeom>
            <a:noFill/>
            <a:ln w="6350" cap="flat">
              <a:solidFill>
                <a:srgbClr val="262626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" name="Line 26">
              <a:extLst>
                <a:ext uri="{FF2B5EF4-FFF2-40B4-BE49-F238E27FC236}">
                  <a16:creationId xmlns:a16="http://schemas.microsoft.com/office/drawing/2014/main" id="{74D7FA36-A29B-486C-6693-D0CE6FA69E9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449513" y="3357563"/>
              <a:ext cx="44450" cy="0"/>
            </a:xfrm>
            <a:prstGeom prst="line">
              <a:avLst/>
            </a:prstGeom>
            <a:noFill/>
            <a:ln w="6350" cap="flat">
              <a:solidFill>
                <a:srgbClr val="262626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Line 27">
              <a:extLst>
                <a:ext uri="{FF2B5EF4-FFF2-40B4-BE49-F238E27FC236}">
                  <a16:creationId xmlns:a16="http://schemas.microsoft.com/office/drawing/2014/main" id="{96213A63-DA23-A001-734F-CB4A00687DC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449513" y="1609725"/>
              <a:ext cx="44450" cy="0"/>
            </a:xfrm>
            <a:prstGeom prst="line">
              <a:avLst/>
            </a:prstGeom>
            <a:noFill/>
            <a:ln w="6350" cap="flat">
              <a:solidFill>
                <a:srgbClr val="262626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Line 28">
              <a:extLst>
                <a:ext uri="{FF2B5EF4-FFF2-40B4-BE49-F238E27FC236}">
                  <a16:creationId xmlns:a16="http://schemas.microsoft.com/office/drawing/2014/main" id="{F6EF7AF9-13E6-ACE6-D256-D4ED87A428FF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6870700" y="5103813"/>
              <a:ext cx="42863" cy="0"/>
            </a:xfrm>
            <a:prstGeom prst="line">
              <a:avLst/>
            </a:prstGeom>
            <a:noFill/>
            <a:ln w="6350" cap="flat">
              <a:solidFill>
                <a:srgbClr val="262626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Line 29">
              <a:extLst>
                <a:ext uri="{FF2B5EF4-FFF2-40B4-BE49-F238E27FC236}">
                  <a16:creationId xmlns:a16="http://schemas.microsoft.com/office/drawing/2014/main" id="{1717CD4C-D74D-6404-1934-307C1E48D76C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6870700" y="3357563"/>
              <a:ext cx="42863" cy="0"/>
            </a:xfrm>
            <a:prstGeom prst="line">
              <a:avLst/>
            </a:prstGeom>
            <a:noFill/>
            <a:ln w="6350" cap="flat">
              <a:solidFill>
                <a:srgbClr val="262626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" name="Line 30">
              <a:extLst>
                <a:ext uri="{FF2B5EF4-FFF2-40B4-BE49-F238E27FC236}">
                  <a16:creationId xmlns:a16="http://schemas.microsoft.com/office/drawing/2014/main" id="{33D5E795-33F5-EE99-36C2-81D777F2DEB7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6870700" y="1609725"/>
              <a:ext cx="42863" cy="0"/>
            </a:xfrm>
            <a:prstGeom prst="line">
              <a:avLst/>
            </a:prstGeom>
            <a:noFill/>
            <a:ln w="6350" cap="flat">
              <a:solidFill>
                <a:srgbClr val="262626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" name="Rectangle 31">
              <a:extLst>
                <a:ext uri="{FF2B5EF4-FFF2-40B4-BE49-F238E27FC236}">
                  <a16:creationId xmlns:a16="http://schemas.microsoft.com/office/drawing/2014/main" id="{62AA361B-7C94-C939-EA6F-A7A8F434845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30438" y="5010150"/>
              <a:ext cx="182742" cy="246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600" b="0" i="0" u="none" strike="noStrike" cap="none" normalizeH="0" baseline="0">
                  <a:ln>
                    <a:noFill/>
                  </a:ln>
                  <a:solidFill>
                    <a:srgbClr val="262626"/>
                  </a:solidFill>
                  <a:effectLst/>
                  <a:latin typeface="Arial" panose="020B0604020202020204" pitchFamily="34" charset="0"/>
                </a:rPr>
                <a:t>-5</a:t>
              </a:r>
              <a:endParaRPr kumimoji="0" lang="en-US" altLang="en-US" sz="1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31" name="Rectangle 32">
              <a:extLst>
                <a:ext uri="{FF2B5EF4-FFF2-40B4-BE49-F238E27FC236}">
                  <a16:creationId xmlns:a16="http://schemas.microsoft.com/office/drawing/2014/main" id="{4554D6F1-6833-5A71-A17E-21FA09AA94A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87588" y="3262313"/>
              <a:ext cx="113814" cy="246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600" b="0" i="0" u="none" strike="noStrike" cap="none" normalizeH="0" baseline="0">
                  <a:ln>
                    <a:noFill/>
                  </a:ln>
                  <a:solidFill>
                    <a:srgbClr val="262626"/>
                  </a:solidFill>
                  <a:effectLst/>
                  <a:latin typeface="Arial" panose="020B0604020202020204" pitchFamily="34" charset="0"/>
                </a:rPr>
                <a:t>0</a:t>
              </a:r>
              <a:endParaRPr kumimoji="0" lang="en-US" altLang="en-US" sz="1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32" name="Rectangle 33">
              <a:extLst>
                <a:ext uri="{FF2B5EF4-FFF2-40B4-BE49-F238E27FC236}">
                  <a16:creationId xmlns:a16="http://schemas.microsoft.com/office/drawing/2014/main" id="{925CDE19-62BC-FE17-5B68-AA75E597B2F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87588" y="1516063"/>
              <a:ext cx="113814" cy="246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600" b="0" i="0" u="none" strike="noStrike" cap="none" normalizeH="0" baseline="0" dirty="0">
                  <a:ln>
                    <a:noFill/>
                  </a:ln>
                  <a:solidFill>
                    <a:srgbClr val="262626"/>
                  </a:solidFill>
                  <a:effectLst/>
                  <a:latin typeface="Arial" panose="020B0604020202020204" pitchFamily="34" charset="0"/>
                </a:rPr>
                <a:t>5</a:t>
              </a:r>
              <a:endParaRPr kumimoji="0" lang="en-US" alt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33" name="Freeform 34">
              <a:extLst>
                <a:ext uri="{FF2B5EF4-FFF2-40B4-BE49-F238E27FC236}">
                  <a16:creationId xmlns:a16="http://schemas.microsoft.com/office/drawing/2014/main" id="{91AD7ED8-319A-6421-136D-353EBBDB500F}"/>
                </a:ext>
              </a:extLst>
            </p:cNvPr>
            <p:cNvSpPr>
              <a:spLocks/>
            </p:cNvSpPr>
            <p:nvPr/>
          </p:nvSpPr>
          <p:spPr bwMode="auto">
            <a:xfrm>
              <a:off x="2676525" y="1609725"/>
              <a:ext cx="4010025" cy="3495675"/>
            </a:xfrm>
            <a:custGeom>
              <a:avLst/>
              <a:gdLst>
                <a:gd name="T0" fmla="*/ 0 w 2526"/>
                <a:gd name="T1" fmla="*/ 0 h 2202"/>
                <a:gd name="T2" fmla="*/ 29 w 2526"/>
                <a:gd name="T3" fmla="*/ 461 h 2202"/>
                <a:gd name="T4" fmla="*/ 87 w 2526"/>
                <a:gd name="T5" fmla="*/ 1124 h 2202"/>
                <a:gd name="T6" fmla="*/ 144 w 2526"/>
                <a:gd name="T7" fmla="*/ 1579 h 2202"/>
                <a:gd name="T8" fmla="*/ 201 w 2526"/>
                <a:gd name="T9" fmla="*/ 1865 h 2202"/>
                <a:gd name="T10" fmla="*/ 259 w 2526"/>
                <a:gd name="T11" fmla="*/ 2018 h 2202"/>
                <a:gd name="T12" fmla="*/ 316 w 2526"/>
                <a:gd name="T13" fmla="*/ 2066 h 2202"/>
                <a:gd name="T14" fmla="*/ 374 w 2526"/>
                <a:gd name="T15" fmla="*/ 2037 h 2202"/>
                <a:gd name="T16" fmla="*/ 431 w 2526"/>
                <a:gd name="T17" fmla="*/ 1953 h 2202"/>
                <a:gd name="T18" fmla="*/ 488 w 2526"/>
                <a:gd name="T19" fmla="*/ 1834 h 2202"/>
                <a:gd name="T20" fmla="*/ 546 w 2526"/>
                <a:gd name="T21" fmla="*/ 1695 h 2202"/>
                <a:gd name="T22" fmla="*/ 603 w 2526"/>
                <a:gd name="T23" fmla="*/ 1551 h 2202"/>
                <a:gd name="T24" fmla="*/ 661 w 2526"/>
                <a:gd name="T25" fmla="*/ 1411 h 2202"/>
                <a:gd name="T26" fmla="*/ 718 w 2526"/>
                <a:gd name="T27" fmla="*/ 1285 h 2202"/>
                <a:gd name="T28" fmla="*/ 776 w 2526"/>
                <a:gd name="T29" fmla="*/ 1177 h 2202"/>
                <a:gd name="T30" fmla="*/ 833 w 2526"/>
                <a:gd name="T31" fmla="*/ 1091 h 2202"/>
                <a:gd name="T32" fmla="*/ 890 w 2526"/>
                <a:gd name="T33" fmla="*/ 1029 h 2202"/>
                <a:gd name="T34" fmla="*/ 948 w 2526"/>
                <a:gd name="T35" fmla="*/ 991 h 2202"/>
                <a:gd name="T36" fmla="*/ 1005 w 2526"/>
                <a:gd name="T37" fmla="*/ 975 h 2202"/>
                <a:gd name="T38" fmla="*/ 1063 w 2526"/>
                <a:gd name="T39" fmla="*/ 981 h 2202"/>
                <a:gd name="T40" fmla="*/ 1120 w 2526"/>
                <a:gd name="T41" fmla="*/ 1003 h 2202"/>
                <a:gd name="T42" fmla="*/ 1177 w 2526"/>
                <a:gd name="T43" fmla="*/ 1037 h 2202"/>
                <a:gd name="T44" fmla="*/ 1235 w 2526"/>
                <a:gd name="T45" fmla="*/ 1079 h 2202"/>
                <a:gd name="T46" fmla="*/ 1292 w 2526"/>
                <a:gd name="T47" fmla="*/ 1124 h 2202"/>
                <a:gd name="T48" fmla="*/ 1349 w 2526"/>
                <a:gd name="T49" fmla="*/ 1166 h 2202"/>
                <a:gd name="T50" fmla="*/ 1407 w 2526"/>
                <a:gd name="T51" fmla="*/ 1200 h 2202"/>
                <a:gd name="T52" fmla="*/ 1464 w 2526"/>
                <a:gd name="T53" fmla="*/ 1222 h 2202"/>
                <a:gd name="T54" fmla="*/ 1522 w 2526"/>
                <a:gd name="T55" fmla="*/ 1227 h 2202"/>
                <a:gd name="T56" fmla="*/ 1579 w 2526"/>
                <a:gd name="T57" fmla="*/ 1211 h 2202"/>
                <a:gd name="T58" fmla="*/ 1636 w 2526"/>
                <a:gd name="T59" fmla="*/ 1174 h 2202"/>
                <a:gd name="T60" fmla="*/ 1694 w 2526"/>
                <a:gd name="T61" fmla="*/ 1112 h 2202"/>
                <a:gd name="T62" fmla="*/ 1751 w 2526"/>
                <a:gd name="T63" fmla="*/ 1025 h 2202"/>
                <a:gd name="T64" fmla="*/ 1808 w 2526"/>
                <a:gd name="T65" fmla="*/ 917 h 2202"/>
                <a:gd name="T66" fmla="*/ 1866 w 2526"/>
                <a:gd name="T67" fmla="*/ 791 h 2202"/>
                <a:gd name="T68" fmla="*/ 1923 w 2526"/>
                <a:gd name="T69" fmla="*/ 651 h 2202"/>
                <a:gd name="T70" fmla="*/ 1981 w 2526"/>
                <a:gd name="T71" fmla="*/ 507 h 2202"/>
                <a:gd name="T72" fmla="*/ 2038 w 2526"/>
                <a:gd name="T73" fmla="*/ 369 h 2202"/>
                <a:gd name="T74" fmla="*/ 2095 w 2526"/>
                <a:gd name="T75" fmla="*/ 250 h 2202"/>
                <a:gd name="T76" fmla="*/ 2153 w 2526"/>
                <a:gd name="T77" fmla="*/ 165 h 2202"/>
                <a:gd name="T78" fmla="*/ 2210 w 2526"/>
                <a:gd name="T79" fmla="*/ 137 h 2202"/>
                <a:gd name="T80" fmla="*/ 2268 w 2526"/>
                <a:gd name="T81" fmla="*/ 185 h 2202"/>
                <a:gd name="T82" fmla="*/ 2325 w 2526"/>
                <a:gd name="T83" fmla="*/ 337 h 2202"/>
                <a:gd name="T84" fmla="*/ 2382 w 2526"/>
                <a:gd name="T85" fmla="*/ 624 h 2202"/>
                <a:gd name="T86" fmla="*/ 2440 w 2526"/>
                <a:gd name="T87" fmla="*/ 1079 h 2202"/>
                <a:gd name="T88" fmla="*/ 2497 w 2526"/>
                <a:gd name="T89" fmla="*/ 1741 h 2202"/>
                <a:gd name="T90" fmla="*/ 2526 w 2526"/>
                <a:gd name="T91" fmla="*/ 2202 h 2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2526" h="2202">
                  <a:moveTo>
                    <a:pt x="0" y="0"/>
                  </a:moveTo>
                  <a:lnTo>
                    <a:pt x="29" y="461"/>
                  </a:lnTo>
                  <a:lnTo>
                    <a:pt x="87" y="1124"/>
                  </a:lnTo>
                  <a:lnTo>
                    <a:pt x="144" y="1579"/>
                  </a:lnTo>
                  <a:lnTo>
                    <a:pt x="201" y="1865"/>
                  </a:lnTo>
                  <a:lnTo>
                    <a:pt x="259" y="2018"/>
                  </a:lnTo>
                  <a:lnTo>
                    <a:pt x="316" y="2066"/>
                  </a:lnTo>
                  <a:lnTo>
                    <a:pt x="374" y="2037"/>
                  </a:lnTo>
                  <a:lnTo>
                    <a:pt x="431" y="1953"/>
                  </a:lnTo>
                  <a:lnTo>
                    <a:pt x="488" y="1834"/>
                  </a:lnTo>
                  <a:lnTo>
                    <a:pt x="546" y="1695"/>
                  </a:lnTo>
                  <a:lnTo>
                    <a:pt x="603" y="1551"/>
                  </a:lnTo>
                  <a:lnTo>
                    <a:pt x="661" y="1411"/>
                  </a:lnTo>
                  <a:lnTo>
                    <a:pt x="718" y="1285"/>
                  </a:lnTo>
                  <a:lnTo>
                    <a:pt x="776" y="1177"/>
                  </a:lnTo>
                  <a:lnTo>
                    <a:pt x="833" y="1091"/>
                  </a:lnTo>
                  <a:lnTo>
                    <a:pt x="890" y="1029"/>
                  </a:lnTo>
                  <a:lnTo>
                    <a:pt x="948" y="991"/>
                  </a:lnTo>
                  <a:lnTo>
                    <a:pt x="1005" y="975"/>
                  </a:lnTo>
                  <a:lnTo>
                    <a:pt x="1063" y="981"/>
                  </a:lnTo>
                  <a:lnTo>
                    <a:pt x="1120" y="1003"/>
                  </a:lnTo>
                  <a:lnTo>
                    <a:pt x="1177" y="1037"/>
                  </a:lnTo>
                  <a:lnTo>
                    <a:pt x="1235" y="1079"/>
                  </a:lnTo>
                  <a:lnTo>
                    <a:pt x="1292" y="1124"/>
                  </a:lnTo>
                  <a:lnTo>
                    <a:pt x="1349" y="1166"/>
                  </a:lnTo>
                  <a:lnTo>
                    <a:pt x="1407" y="1200"/>
                  </a:lnTo>
                  <a:lnTo>
                    <a:pt x="1464" y="1222"/>
                  </a:lnTo>
                  <a:lnTo>
                    <a:pt x="1522" y="1227"/>
                  </a:lnTo>
                  <a:lnTo>
                    <a:pt x="1579" y="1211"/>
                  </a:lnTo>
                  <a:lnTo>
                    <a:pt x="1636" y="1174"/>
                  </a:lnTo>
                  <a:lnTo>
                    <a:pt x="1694" y="1112"/>
                  </a:lnTo>
                  <a:lnTo>
                    <a:pt x="1751" y="1025"/>
                  </a:lnTo>
                  <a:lnTo>
                    <a:pt x="1808" y="917"/>
                  </a:lnTo>
                  <a:lnTo>
                    <a:pt x="1866" y="791"/>
                  </a:lnTo>
                  <a:lnTo>
                    <a:pt x="1923" y="651"/>
                  </a:lnTo>
                  <a:lnTo>
                    <a:pt x="1981" y="507"/>
                  </a:lnTo>
                  <a:lnTo>
                    <a:pt x="2038" y="369"/>
                  </a:lnTo>
                  <a:lnTo>
                    <a:pt x="2095" y="250"/>
                  </a:lnTo>
                  <a:lnTo>
                    <a:pt x="2153" y="165"/>
                  </a:lnTo>
                  <a:lnTo>
                    <a:pt x="2210" y="137"/>
                  </a:lnTo>
                  <a:lnTo>
                    <a:pt x="2268" y="185"/>
                  </a:lnTo>
                  <a:lnTo>
                    <a:pt x="2325" y="337"/>
                  </a:lnTo>
                  <a:lnTo>
                    <a:pt x="2382" y="624"/>
                  </a:lnTo>
                  <a:lnTo>
                    <a:pt x="2440" y="1079"/>
                  </a:lnTo>
                  <a:lnTo>
                    <a:pt x="2497" y="1741"/>
                  </a:lnTo>
                  <a:lnTo>
                    <a:pt x="2526" y="2202"/>
                  </a:lnTo>
                </a:path>
              </a:pathLst>
            </a:custGeom>
            <a:noFill/>
            <a:ln w="25400" cap="flat">
              <a:solidFill>
                <a:srgbClr val="0072BD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" name="Freeform 35">
              <a:extLst>
                <a:ext uri="{FF2B5EF4-FFF2-40B4-BE49-F238E27FC236}">
                  <a16:creationId xmlns:a16="http://schemas.microsoft.com/office/drawing/2014/main" id="{08E4CC59-28B9-F720-018D-CC74D344238B}"/>
                </a:ext>
              </a:extLst>
            </p:cNvPr>
            <p:cNvSpPr>
              <a:spLocks/>
            </p:cNvSpPr>
            <p:nvPr/>
          </p:nvSpPr>
          <p:spPr bwMode="auto">
            <a:xfrm>
              <a:off x="2449513" y="2484438"/>
              <a:ext cx="4464050" cy="1746250"/>
            </a:xfrm>
            <a:custGeom>
              <a:avLst/>
              <a:gdLst>
                <a:gd name="T0" fmla="*/ 0 w 2812"/>
                <a:gd name="T1" fmla="*/ 1100 h 1100"/>
                <a:gd name="T2" fmla="*/ 57 w 2812"/>
                <a:gd name="T3" fmla="*/ 1078 h 1100"/>
                <a:gd name="T4" fmla="*/ 115 w 2812"/>
                <a:gd name="T5" fmla="*/ 1056 h 1100"/>
                <a:gd name="T6" fmla="*/ 172 w 2812"/>
                <a:gd name="T7" fmla="*/ 1033 h 1100"/>
                <a:gd name="T8" fmla="*/ 230 w 2812"/>
                <a:gd name="T9" fmla="*/ 1010 h 1100"/>
                <a:gd name="T10" fmla="*/ 287 w 2812"/>
                <a:gd name="T11" fmla="*/ 988 h 1100"/>
                <a:gd name="T12" fmla="*/ 344 w 2812"/>
                <a:gd name="T13" fmla="*/ 966 h 1100"/>
                <a:gd name="T14" fmla="*/ 402 w 2812"/>
                <a:gd name="T15" fmla="*/ 943 h 1100"/>
                <a:gd name="T16" fmla="*/ 459 w 2812"/>
                <a:gd name="T17" fmla="*/ 921 h 1100"/>
                <a:gd name="T18" fmla="*/ 517 w 2812"/>
                <a:gd name="T19" fmla="*/ 898 h 1100"/>
                <a:gd name="T20" fmla="*/ 574 w 2812"/>
                <a:gd name="T21" fmla="*/ 876 h 1100"/>
                <a:gd name="T22" fmla="*/ 631 w 2812"/>
                <a:gd name="T23" fmla="*/ 853 h 1100"/>
                <a:gd name="T24" fmla="*/ 689 w 2812"/>
                <a:gd name="T25" fmla="*/ 831 h 1100"/>
                <a:gd name="T26" fmla="*/ 746 w 2812"/>
                <a:gd name="T27" fmla="*/ 809 h 1100"/>
                <a:gd name="T28" fmla="*/ 804 w 2812"/>
                <a:gd name="T29" fmla="*/ 786 h 1100"/>
                <a:gd name="T30" fmla="*/ 861 w 2812"/>
                <a:gd name="T31" fmla="*/ 763 h 1100"/>
                <a:gd name="T32" fmla="*/ 919 w 2812"/>
                <a:gd name="T33" fmla="*/ 741 h 1100"/>
                <a:gd name="T34" fmla="*/ 976 w 2812"/>
                <a:gd name="T35" fmla="*/ 719 h 1100"/>
                <a:gd name="T36" fmla="*/ 1033 w 2812"/>
                <a:gd name="T37" fmla="*/ 696 h 1100"/>
                <a:gd name="T38" fmla="*/ 1091 w 2812"/>
                <a:gd name="T39" fmla="*/ 674 h 1100"/>
                <a:gd name="T40" fmla="*/ 1148 w 2812"/>
                <a:gd name="T41" fmla="*/ 651 h 1100"/>
                <a:gd name="T42" fmla="*/ 1206 w 2812"/>
                <a:gd name="T43" fmla="*/ 629 h 1100"/>
                <a:gd name="T44" fmla="*/ 1263 w 2812"/>
                <a:gd name="T45" fmla="*/ 606 h 1100"/>
                <a:gd name="T46" fmla="*/ 1320 w 2812"/>
                <a:gd name="T47" fmla="*/ 584 h 1100"/>
                <a:gd name="T48" fmla="*/ 1378 w 2812"/>
                <a:gd name="T49" fmla="*/ 561 h 1100"/>
                <a:gd name="T50" fmla="*/ 1435 w 2812"/>
                <a:gd name="T51" fmla="*/ 539 h 1100"/>
                <a:gd name="T52" fmla="*/ 1492 w 2812"/>
                <a:gd name="T53" fmla="*/ 517 h 1100"/>
                <a:gd name="T54" fmla="*/ 1550 w 2812"/>
                <a:gd name="T55" fmla="*/ 494 h 1100"/>
                <a:gd name="T56" fmla="*/ 1607 w 2812"/>
                <a:gd name="T57" fmla="*/ 471 h 1100"/>
                <a:gd name="T58" fmla="*/ 1665 w 2812"/>
                <a:gd name="T59" fmla="*/ 449 h 1100"/>
                <a:gd name="T60" fmla="*/ 1722 w 2812"/>
                <a:gd name="T61" fmla="*/ 427 h 1100"/>
                <a:gd name="T62" fmla="*/ 1779 w 2812"/>
                <a:gd name="T63" fmla="*/ 404 h 1100"/>
                <a:gd name="T64" fmla="*/ 1837 w 2812"/>
                <a:gd name="T65" fmla="*/ 382 h 1100"/>
                <a:gd name="T66" fmla="*/ 1894 w 2812"/>
                <a:gd name="T67" fmla="*/ 359 h 1100"/>
                <a:gd name="T68" fmla="*/ 1951 w 2812"/>
                <a:gd name="T69" fmla="*/ 337 h 1100"/>
                <a:gd name="T70" fmla="*/ 2009 w 2812"/>
                <a:gd name="T71" fmla="*/ 314 h 1100"/>
                <a:gd name="T72" fmla="*/ 2066 w 2812"/>
                <a:gd name="T73" fmla="*/ 292 h 1100"/>
                <a:gd name="T74" fmla="*/ 2124 w 2812"/>
                <a:gd name="T75" fmla="*/ 270 h 1100"/>
                <a:gd name="T76" fmla="*/ 2181 w 2812"/>
                <a:gd name="T77" fmla="*/ 247 h 1100"/>
                <a:gd name="T78" fmla="*/ 2238 w 2812"/>
                <a:gd name="T79" fmla="*/ 225 h 1100"/>
                <a:gd name="T80" fmla="*/ 2296 w 2812"/>
                <a:gd name="T81" fmla="*/ 202 h 1100"/>
                <a:gd name="T82" fmla="*/ 2353 w 2812"/>
                <a:gd name="T83" fmla="*/ 180 h 1100"/>
                <a:gd name="T84" fmla="*/ 2411 w 2812"/>
                <a:gd name="T85" fmla="*/ 157 h 1100"/>
                <a:gd name="T86" fmla="*/ 2468 w 2812"/>
                <a:gd name="T87" fmla="*/ 135 h 1100"/>
                <a:gd name="T88" fmla="*/ 2525 w 2812"/>
                <a:gd name="T89" fmla="*/ 112 h 1100"/>
                <a:gd name="T90" fmla="*/ 2583 w 2812"/>
                <a:gd name="T91" fmla="*/ 90 h 1100"/>
                <a:gd name="T92" fmla="*/ 2640 w 2812"/>
                <a:gd name="T93" fmla="*/ 67 h 1100"/>
                <a:gd name="T94" fmla="*/ 2698 w 2812"/>
                <a:gd name="T95" fmla="*/ 45 h 1100"/>
                <a:gd name="T96" fmla="*/ 2755 w 2812"/>
                <a:gd name="T97" fmla="*/ 22 h 1100"/>
                <a:gd name="T98" fmla="*/ 2812 w 2812"/>
                <a:gd name="T99" fmla="*/ 0 h 1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2812" h="1100">
                  <a:moveTo>
                    <a:pt x="0" y="1100"/>
                  </a:moveTo>
                  <a:lnTo>
                    <a:pt x="57" y="1078"/>
                  </a:lnTo>
                  <a:lnTo>
                    <a:pt x="115" y="1056"/>
                  </a:lnTo>
                  <a:lnTo>
                    <a:pt x="172" y="1033"/>
                  </a:lnTo>
                  <a:lnTo>
                    <a:pt x="230" y="1010"/>
                  </a:lnTo>
                  <a:lnTo>
                    <a:pt x="287" y="988"/>
                  </a:lnTo>
                  <a:lnTo>
                    <a:pt x="344" y="966"/>
                  </a:lnTo>
                  <a:lnTo>
                    <a:pt x="402" y="943"/>
                  </a:lnTo>
                  <a:lnTo>
                    <a:pt x="459" y="921"/>
                  </a:lnTo>
                  <a:lnTo>
                    <a:pt x="517" y="898"/>
                  </a:lnTo>
                  <a:lnTo>
                    <a:pt x="574" y="876"/>
                  </a:lnTo>
                  <a:lnTo>
                    <a:pt x="631" y="853"/>
                  </a:lnTo>
                  <a:lnTo>
                    <a:pt x="689" y="831"/>
                  </a:lnTo>
                  <a:lnTo>
                    <a:pt x="746" y="809"/>
                  </a:lnTo>
                  <a:lnTo>
                    <a:pt x="804" y="786"/>
                  </a:lnTo>
                  <a:lnTo>
                    <a:pt x="861" y="763"/>
                  </a:lnTo>
                  <a:lnTo>
                    <a:pt x="919" y="741"/>
                  </a:lnTo>
                  <a:lnTo>
                    <a:pt x="976" y="719"/>
                  </a:lnTo>
                  <a:lnTo>
                    <a:pt x="1033" y="696"/>
                  </a:lnTo>
                  <a:lnTo>
                    <a:pt x="1091" y="674"/>
                  </a:lnTo>
                  <a:lnTo>
                    <a:pt x="1148" y="651"/>
                  </a:lnTo>
                  <a:lnTo>
                    <a:pt x="1206" y="629"/>
                  </a:lnTo>
                  <a:lnTo>
                    <a:pt x="1263" y="606"/>
                  </a:lnTo>
                  <a:lnTo>
                    <a:pt x="1320" y="584"/>
                  </a:lnTo>
                  <a:lnTo>
                    <a:pt x="1378" y="561"/>
                  </a:lnTo>
                  <a:lnTo>
                    <a:pt x="1435" y="539"/>
                  </a:lnTo>
                  <a:lnTo>
                    <a:pt x="1492" y="517"/>
                  </a:lnTo>
                  <a:lnTo>
                    <a:pt x="1550" y="494"/>
                  </a:lnTo>
                  <a:lnTo>
                    <a:pt x="1607" y="471"/>
                  </a:lnTo>
                  <a:lnTo>
                    <a:pt x="1665" y="449"/>
                  </a:lnTo>
                  <a:lnTo>
                    <a:pt x="1722" y="427"/>
                  </a:lnTo>
                  <a:lnTo>
                    <a:pt x="1779" y="404"/>
                  </a:lnTo>
                  <a:lnTo>
                    <a:pt x="1837" y="382"/>
                  </a:lnTo>
                  <a:lnTo>
                    <a:pt x="1894" y="359"/>
                  </a:lnTo>
                  <a:lnTo>
                    <a:pt x="1951" y="337"/>
                  </a:lnTo>
                  <a:lnTo>
                    <a:pt x="2009" y="314"/>
                  </a:lnTo>
                  <a:lnTo>
                    <a:pt x="2066" y="292"/>
                  </a:lnTo>
                  <a:lnTo>
                    <a:pt x="2124" y="270"/>
                  </a:lnTo>
                  <a:lnTo>
                    <a:pt x="2181" y="247"/>
                  </a:lnTo>
                  <a:lnTo>
                    <a:pt x="2238" y="225"/>
                  </a:lnTo>
                  <a:lnTo>
                    <a:pt x="2296" y="202"/>
                  </a:lnTo>
                  <a:lnTo>
                    <a:pt x="2353" y="180"/>
                  </a:lnTo>
                  <a:lnTo>
                    <a:pt x="2411" y="157"/>
                  </a:lnTo>
                  <a:lnTo>
                    <a:pt x="2468" y="135"/>
                  </a:lnTo>
                  <a:lnTo>
                    <a:pt x="2525" y="112"/>
                  </a:lnTo>
                  <a:lnTo>
                    <a:pt x="2583" y="90"/>
                  </a:lnTo>
                  <a:lnTo>
                    <a:pt x="2640" y="67"/>
                  </a:lnTo>
                  <a:lnTo>
                    <a:pt x="2698" y="45"/>
                  </a:lnTo>
                  <a:lnTo>
                    <a:pt x="2755" y="22"/>
                  </a:lnTo>
                  <a:lnTo>
                    <a:pt x="2812" y="0"/>
                  </a:lnTo>
                </a:path>
              </a:pathLst>
            </a:custGeom>
            <a:noFill/>
            <a:ln w="25400" cap="flat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" name="Rectangle 41">
              <a:extLst>
                <a:ext uri="{FF2B5EF4-FFF2-40B4-BE49-F238E27FC236}">
                  <a16:creationId xmlns:a16="http://schemas.microsoft.com/office/drawing/2014/main" id="{BBCCA79C-C818-8F08-E760-C030BEB698F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41675" y="1782763"/>
              <a:ext cx="2117725" cy="735013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" name="Rectangle 42">
              <a:extLst>
                <a:ext uri="{FF2B5EF4-FFF2-40B4-BE49-F238E27FC236}">
                  <a16:creationId xmlns:a16="http://schemas.microsoft.com/office/drawing/2014/main" id="{BAD2C767-307A-5829-F1B9-55868B3ABA3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89350" y="1820863"/>
              <a:ext cx="1822450" cy="2476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4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5th-order polynomial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37" name="Line 43">
              <a:extLst>
                <a:ext uri="{FF2B5EF4-FFF2-40B4-BE49-F238E27FC236}">
                  <a16:creationId xmlns:a16="http://schemas.microsoft.com/office/drawing/2014/main" id="{93EEFC68-AE2F-4193-EC5A-4507E796B61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279775" y="1916113"/>
              <a:ext cx="381000" cy="0"/>
            </a:xfrm>
            <a:prstGeom prst="line">
              <a:avLst/>
            </a:prstGeom>
            <a:noFill/>
            <a:ln w="25400" cap="flat">
              <a:solidFill>
                <a:srgbClr val="0072BD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" name="Rectangle 44">
              <a:extLst>
                <a:ext uri="{FF2B5EF4-FFF2-40B4-BE49-F238E27FC236}">
                  <a16:creationId xmlns:a16="http://schemas.microsoft.com/office/drawing/2014/main" id="{FE1698BA-515B-C8A4-EA58-ECC4B33DEC4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89350" y="2058988"/>
              <a:ext cx="1135063" cy="2476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4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true function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39" name="Line 45">
              <a:extLst>
                <a:ext uri="{FF2B5EF4-FFF2-40B4-BE49-F238E27FC236}">
                  <a16:creationId xmlns:a16="http://schemas.microsoft.com/office/drawing/2014/main" id="{671953A3-664A-4850-C39C-8440D6FA441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279775" y="2149475"/>
              <a:ext cx="381000" cy="0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0" name="Rectangle 46">
              <a:extLst>
                <a:ext uri="{FF2B5EF4-FFF2-40B4-BE49-F238E27FC236}">
                  <a16:creationId xmlns:a16="http://schemas.microsoft.com/office/drawing/2014/main" id="{FA31BBAF-3344-6A4F-9E3F-8E02738770E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89350" y="2289175"/>
              <a:ext cx="458788" cy="2476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4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data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41" name="Freeform 47">
              <a:extLst>
                <a:ext uri="{FF2B5EF4-FFF2-40B4-BE49-F238E27FC236}">
                  <a16:creationId xmlns:a16="http://schemas.microsoft.com/office/drawing/2014/main" id="{0F583B31-474B-B543-BDBC-F4876E231345}"/>
                </a:ext>
              </a:extLst>
            </p:cNvPr>
            <p:cNvSpPr>
              <a:spLocks noChangeAspect="1" noEditPoints="1"/>
            </p:cNvSpPr>
            <p:nvPr/>
          </p:nvSpPr>
          <p:spPr bwMode="auto">
            <a:xfrm>
              <a:off x="3395275" y="2327276"/>
              <a:ext cx="152400" cy="152400"/>
            </a:xfrm>
            <a:custGeom>
              <a:avLst/>
              <a:gdLst>
                <a:gd name="T0" fmla="*/ 24 w 48"/>
                <a:gd name="T1" fmla="*/ 0 h 48"/>
                <a:gd name="T2" fmla="*/ 24 w 48"/>
                <a:gd name="T3" fmla="*/ 48 h 48"/>
                <a:gd name="T4" fmla="*/ 0 w 48"/>
                <a:gd name="T5" fmla="*/ 24 h 48"/>
                <a:gd name="T6" fmla="*/ 48 w 48"/>
                <a:gd name="T7" fmla="*/ 24 h 48"/>
                <a:gd name="T8" fmla="*/ 7 w 48"/>
                <a:gd name="T9" fmla="*/ 7 h 48"/>
                <a:gd name="T10" fmla="*/ 41 w 48"/>
                <a:gd name="T11" fmla="*/ 41 h 48"/>
                <a:gd name="T12" fmla="*/ 7 w 48"/>
                <a:gd name="T13" fmla="*/ 41 h 48"/>
                <a:gd name="T14" fmla="*/ 41 w 48"/>
                <a:gd name="T15" fmla="*/ 7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8" h="48">
                  <a:moveTo>
                    <a:pt x="24" y="0"/>
                  </a:moveTo>
                  <a:lnTo>
                    <a:pt x="24" y="48"/>
                  </a:lnTo>
                  <a:moveTo>
                    <a:pt x="0" y="24"/>
                  </a:moveTo>
                  <a:lnTo>
                    <a:pt x="48" y="24"/>
                  </a:lnTo>
                  <a:moveTo>
                    <a:pt x="7" y="7"/>
                  </a:moveTo>
                  <a:lnTo>
                    <a:pt x="41" y="41"/>
                  </a:lnTo>
                  <a:moveTo>
                    <a:pt x="7" y="41"/>
                  </a:moveTo>
                  <a:lnTo>
                    <a:pt x="41" y="7"/>
                  </a:lnTo>
                </a:path>
              </a:pathLst>
            </a:custGeom>
            <a:noFill/>
            <a:ln w="19050" cap="flat">
              <a:solidFill>
                <a:srgbClr val="FF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" name="Rectangle 48">
              <a:extLst>
                <a:ext uri="{FF2B5EF4-FFF2-40B4-BE49-F238E27FC236}">
                  <a16:creationId xmlns:a16="http://schemas.microsoft.com/office/drawing/2014/main" id="{16D861CA-852B-B45A-B82D-4F1B35545CE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41675" y="1782763"/>
              <a:ext cx="2117725" cy="735013"/>
            </a:xfrm>
            <a:prstGeom prst="rect">
              <a:avLst/>
            </a:prstGeom>
            <a:noFill/>
            <a:ln w="6350" cap="flat">
              <a:solidFill>
                <a:srgbClr val="262626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" name="Freeform 47">
              <a:extLst>
                <a:ext uri="{FF2B5EF4-FFF2-40B4-BE49-F238E27FC236}">
                  <a16:creationId xmlns:a16="http://schemas.microsoft.com/office/drawing/2014/main" id="{266A0B2C-06FB-449C-A0F5-56FF7F5E9FC1}"/>
                </a:ext>
              </a:extLst>
            </p:cNvPr>
            <p:cNvSpPr>
              <a:spLocks noChangeAspect="1" noEditPoints="1"/>
            </p:cNvSpPr>
            <p:nvPr/>
          </p:nvSpPr>
          <p:spPr bwMode="auto">
            <a:xfrm>
              <a:off x="6391275" y="2600861"/>
              <a:ext cx="152400" cy="152400"/>
            </a:xfrm>
            <a:custGeom>
              <a:avLst/>
              <a:gdLst>
                <a:gd name="T0" fmla="*/ 24 w 48"/>
                <a:gd name="T1" fmla="*/ 0 h 48"/>
                <a:gd name="T2" fmla="*/ 24 w 48"/>
                <a:gd name="T3" fmla="*/ 48 h 48"/>
                <a:gd name="T4" fmla="*/ 0 w 48"/>
                <a:gd name="T5" fmla="*/ 24 h 48"/>
                <a:gd name="T6" fmla="*/ 48 w 48"/>
                <a:gd name="T7" fmla="*/ 24 h 48"/>
                <a:gd name="T8" fmla="*/ 7 w 48"/>
                <a:gd name="T9" fmla="*/ 7 h 48"/>
                <a:gd name="T10" fmla="*/ 41 w 48"/>
                <a:gd name="T11" fmla="*/ 41 h 48"/>
                <a:gd name="T12" fmla="*/ 7 w 48"/>
                <a:gd name="T13" fmla="*/ 41 h 48"/>
                <a:gd name="T14" fmla="*/ 41 w 48"/>
                <a:gd name="T15" fmla="*/ 7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8" h="48">
                  <a:moveTo>
                    <a:pt x="24" y="0"/>
                  </a:moveTo>
                  <a:lnTo>
                    <a:pt x="24" y="48"/>
                  </a:lnTo>
                  <a:moveTo>
                    <a:pt x="0" y="24"/>
                  </a:moveTo>
                  <a:lnTo>
                    <a:pt x="48" y="24"/>
                  </a:lnTo>
                  <a:moveTo>
                    <a:pt x="7" y="7"/>
                  </a:moveTo>
                  <a:lnTo>
                    <a:pt x="41" y="41"/>
                  </a:lnTo>
                  <a:moveTo>
                    <a:pt x="7" y="41"/>
                  </a:moveTo>
                  <a:lnTo>
                    <a:pt x="41" y="7"/>
                  </a:lnTo>
                </a:path>
              </a:pathLst>
            </a:custGeom>
            <a:noFill/>
            <a:ln w="19050" cap="flat">
              <a:solidFill>
                <a:srgbClr val="FF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" name="Freeform 47">
              <a:extLst>
                <a:ext uri="{FF2B5EF4-FFF2-40B4-BE49-F238E27FC236}">
                  <a16:creationId xmlns:a16="http://schemas.microsoft.com/office/drawing/2014/main" id="{944F6436-D40A-24B3-F761-E632D7935ED6}"/>
                </a:ext>
              </a:extLst>
            </p:cNvPr>
            <p:cNvSpPr>
              <a:spLocks noChangeAspect="1" noEditPoints="1"/>
            </p:cNvSpPr>
            <p:nvPr/>
          </p:nvSpPr>
          <p:spPr bwMode="auto">
            <a:xfrm>
              <a:off x="5483798" y="2929531"/>
              <a:ext cx="152400" cy="152400"/>
            </a:xfrm>
            <a:custGeom>
              <a:avLst/>
              <a:gdLst>
                <a:gd name="T0" fmla="*/ 24 w 48"/>
                <a:gd name="T1" fmla="*/ 0 h 48"/>
                <a:gd name="T2" fmla="*/ 24 w 48"/>
                <a:gd name="T3" fmla="*/ 48 h 48"/>
                <a:gd name="T4" fmla="*/ 0 w 48"/>
                <a:gd name="T5" fmla="*/ 24 h 48"/>
                <a:gd name="T6" fmla="*/ 48 w 48"/>
                <a:gd name="T7" fmla="*/ 24 h 48"/>
                <a:gd name="T8" fmla="*/ 7 w 48"/>
                <a:gd name="T9" fmla="*/ 7 h 48"/>
                <a:gd name="T10" fmla="*/ 41 w 48"/>
                <a:gd name="T11" fmla="*/ 41 h 48"/>
                <a:gd name="T12" fmla="*/ 7 w 48"/>
                <a:gd name="T13" fmla="*/ 41 h 48"/>
                <a:gd name="T14" fmla="*/ 41 w 48"/>
                <a:gd name="T15" fmla="*/ 7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8" h="48">
                  <a:moveTo>
                    <a:pt x="24" y="0"/>
                  </a:moveTo>
                  <a:lnTo>
                    <a:pt x="24" y="48"/>
                  </a:lnTo>
                  <a:moveTo>
                    <a:pt x="0" y="24"/>
                  </a:moveTo>
                  <a:lnTo>
                    <a:pt x="48" y="24"/>
                  </a:lnTo>
                  <a:moveTo>
                    <a:pt x="7" y="7"/>
                  </a:moveTo>
                  <a:lnTo>
                    <a:pt x="41" y="41"/>
                  </a:lnTo>
                  <a:moveTo>
                    <a:pt x="7" y="41"/>
                  </a:moveTo>
                  <a:lnTo>
                    <a:pt x="41" y="7"/>
                  </a:lnTo>
                </a:path>
              </a:pathLst>
            </a:custGeom>
            <a:noFill/>
            <a:ln w="19050" cap="flat">
              <a:solidFill>
                <a:srgbClr val="FF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" name="Freeform 47">
              <a:extLst>
                <a:ext uri="{FF2B5EF4-FFF2-40B4-BE49-F238E27FC236}">
                  <a16:creationId xmlns:a16="http://schemas.microsoft.com/office/drawing/2014/main" id="{D281AB9E-BE47-7707-0151-DB66C263F9E2}"/>
                </a:ext>
              </a:extLst>
            </p:cNvPr>
            <p:cNvSpPr>
              <a:spLocks noChangeAspect="1" noEditPoints="1"/>
            </p:cNvSpPr>
            <p:nvPr/>
          </p:nvSpPr>
          <p:spPr bwMode="auto">
            <a:xfrm>
              <a:off x="4622896" y="3287904"/>
              <a:ext cx="152400" cy="152400"/>
            </a:xfrm>
            <a:custGeom>
              <a:avLst/>
              <a:gdLst>
                <a:gd name="T0" fmla="*/ 24 w 48"/>
                <a:gd name="T1" fmla="*/ 0 h 48"/>
                <a:gd name="T2" fmla="*/ 24 w 48"/>
                <a:gd name="T3" fmla="*/ 48 h 48"/>
                <a:gd name="T4" fmla="*/ 0 w 48"/>
                <a:gd name="T5" fmla="*/ 24 h 48"/>
                <a:gd name="T6" fmla="*/ 48 w 48"/>
                <a:gd name="T7" fmla="*/ 24 h 48"/>
                <a:gd name="T8" fmla="*/ 7 w 48"/>
                <a:gd name="T9" fmla="*/ 7 h 48"/>
                <a:gd name="T10" fmla="*/ 41 w 48"/>
                <a:gd name="T11" fmla="*/ 41 h 48"/>
                <a:gd name="T12" fmla="*/ 7 w 48"/>
                <a:gd name="T13" fmla="*/ 41 h 48"/>
                <a:gd name="T14" fmla="*/ 41 w 48"/>
                <a:gd name="T15" fmla="*/ 7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8" h="48">
                  <a:moveTo>
                    <a:pt x="24" y="0"/>
                  </a:moveTo>
                  <a:lnTo>
                    <a:pt x="24" y="48"/>
                  </a:lnTo>
                  <a:moveTo>
                    <a:pt x="0" y="24"/>
                  </a:moveTo>
                  <a:lnTo>
                    <a:pt x="48" y="24"/>
                  </a:lnTo>
                  <a:moveTo>
                    <a:pt x="7" y="7"/>
                  </a:moveTo>
                  <a:lnTo>
                    <a:pt x="41" y="41"/>
                  </a:lnTo>
                  <a:moveTo>
                    <a:pt x="7" y="41"/>
                  </a:moveTo>
                  <a:lnTo>
                    <a:pt x="41" y="7"/>
                  </a:lnTo>
                </a:path>
              </a:pathLst>
            </a:custGeom>
            <a:noFill/>
            <a:ln w="19050" cap="flat">
              <a:solidFill>
                <a:srgbClr val="FF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" name="Freeform 47">
              <a:extLst>
                <a:ext uri="{FF2B5EF4-FFF2-40B4-BE49-F238E27FC236}">
                  <a16:creationId xmlns:a16="http://schemas.microsoft.com/office/drawing/2014/main" id="{D843D7E1-9D7B-C1B7-1099-CDF9A2A5BE49}"/>
                </a:ext>
              </a:extLst>
            </p:cNvPr>
            <p:cNvSpPr>
              <a:spLocks noChangeAspect="1" noEditPoints="1"/>
            </p:cNvSpPr>
            <p:nvPr/>
          </p:nvSpPr>
          <p:spPr bwMode="auto">
            <a:xfrm>
              <a:off x="3713163" y="3634610"/>
              <a:ext cx="152400" cy="152400"/>
            </a:xfrm>
            <a:custGeom>
              <a:avLst/>
              <a:gdLst>
                <a:gd name="T0" fmla="*/ 24 w 48"/>
                <a:gd name="T1" fmla="*/ 0 h 48"/>
                <a:gd name="T2" fmla="*/ 24 w 48"/>
                <a:gd name="T3" fmla="*/ 48 h 48"/>
                <a:gd name="T4" fmla="*/ 0 w 48"/>
                <a:gd name="T5" fmla="*/ 24 h 48"/>
                <a:gd name="T6" fmla="*/ 48 w 48"/>
                <a:gd name="T7" fmla="*/ 24 h 48"/>
                <a:gd name="T8" fmla="*/ 7 w 48"/>
                <a:gd name="T9" fmla="*/ 7 h 48"/>
                <a:gd name="T10" fmla="*/ 41 w 48"/>
                <a:gd name="T11" fmla="*/ 41 h 48"/>
                <a:gd name="T12" fmla="*/ 7 w 48"/>
                <a:gd name="T13" fmla="*/ 41 h 48"/>
                <a:gd name="T14" fmla="*/ 41 w 48"/>
                <a:gd name="T15" fmla="*/ 7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8" h="48">
                  <a:moveTo>
                    <a:pt x="24" y="0"/>
                  </a:moveTo>
                  <a:lnTo>
                    <a:pt x="24" y="48"/>
                  </a:lnTo>
                  <a:moveTo>
                    <a:pt x="0" y="24"/>
                  </a:moveTo>
                  <a:lnTo>
                    <a:pt x="48" y="24"/>
                  </a:lnTo>
                  <a:moveTo>
                    <a:pt x="7" y="7"/>
                  </a:moveTo>
                  <a:lnTo>
                    <a:pt x="41" y="41"/>
                  </a:lnTo>
                  <a:moveTo>
                    <a:pt x="7" y="41"/>
                  </a:moveTo>
                  <a:lnTo>
                    <a:pt x="41" y="7"/>
                  </a:lnTo>
                </a:path>
              </a:pathLst>
            </a:custGeom>
            <a:noFill/>
            <a:ln w="19050" cap="flat">
              <a:solidFill>
                <a:srgbClr val="FF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" name="Freeform 47">
              <a:extLst>
                <a:ext uri="{FF2B5EF4-FFF2-40B4-BE49-F238E27FC236}">
                  <a16:creationId xmlns:a16="http://schemas.microsoft.com/office/drawing/2014/main" id="{E79C1084-B48E-10EC-ADD8-144B83E31DCD}"/>
                </a:ext>
              </a:extLst>
            </p:cNvPr>
            <p:cNvSpPr>
              <a:spLocks noChangeAspect="1" noEditPoints="1"/>
            </p:cNvSpPr>
            <p:nvPr/>
          </p:nvSpPr>
          <p:spPr bwMode="auto">
            <a:xfrm>
              <a:off x="2819631" y="3991072"/>
              <a:ext cx="152400" cy="152400"/>
            </a:xfrm>
            <a:custGeom>
              <a:avLst/>
              <a:gdLst>
                <a:gd name="T0" fmla="*/ 24 w 48"/>
                <a:gd name="T1" fmla="*/ 0 h 48"/>
                <a:gd name="T2" fmla="*/ 24 w 48"/>
                <a:gd name="T3" fmla="*/ 48 h 48"/>
                <a:gd name="T4" fmla="*/ 0 w 48"/>
                <a:gd name="T5" fmla="*/ 24 h 48"/>
                <a:gd name="T6" fmla="*/ 48 w 48"/>
                <a:gd name="T7" fmla="*/ 24 h 48"/>
                <a:gd name="T8" fmla="*/ 7 w 48"/>
                <a:gd name="T9" fmla="*/ 7 h 48"/>
                <a:gd name="T10" fmla="*/ 41 w 48"/>
                <a:gd name="T11" fmla="*/ 41 h 48"/>
                <a:gd name="T12" fmla="*/ 7 w 48"/>
                <a:gd name="T13" fmla="*/ 41 h 48"/>
                <a:gd name="T14" fmla="*/ 41 w 48"/>
                <a:gd name="T15" fmla="*/ 7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8" h="48">
                  <a:moveTo>
                    <a:pt x="24" y="0"/>
                  </a:moveTo>
                  <a:lnTo>
                    <a:pt x="24" y="48"/>
                  </a:lnTo>
                  <a:moveTo>
                    <a:pt x="0" y="24"/>
                  </a:moveTo>
                  <a:lnTo>
                    <a:pt x="48" y="24"/>
                  </a:lnTo>
                  <a:moveTo>
                    <a:pt x="7" y="7"/>
                  </a:moveTo>
                  <a:lnTo>
                    <a:pt x="41" y="41"/>
                  </a:lnTo>
                  <a:moveTo>
                    <a:pt x="7" y="41"/>
                  </a:moveTo>
                  <a:lnTo>
                    <a:pt x="41" y="7"/>
                  </a:lnTo>
                </a:path>
              </a:pathLst>
            </a:custGeom>
            <a:noFill/>
            <a:ln w="19050" cap="flat">
              <a:solidFill>
                <a:srgbClr val="FF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6135759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 Placeholder 1">
                <a:extLst>
                  <a:ext uri="{FF2B5EF4-FFF2-40B4-BE49-F238E27FC236}">
                    <a16:creationId xmlns:a16="http://schemas.microsoft.com/office/drawing/2014/main" id="{3060B465-5BBD-DBB2-D584-1EEB0C1F21C5}"/>
                  </a:ext>
                </a:extLst>
              </p:cNvPr>
              <p:cNvSpPr>
                <a:spLocks noGrp="1"/>
              </p:cNvSpPr>
              <p:nvPr>
                <p:ph type="body" sz="quarter" idx="10"/>
              </p:nvPr>
            </p:nvSpPr>
            <p:spPr/>
            <p:txBody>
              <a:bodyPr/>
              <a:lstStyle/>
              <a:p>
                <a:r>
                  <a:rPr lang="en-US" dirty="0"/>
                  <a:t>We can save some samples for the purpose of validation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&lt;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en-US" dirty="0"/>
                  <a:t> samples for fitting and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/>
                  <a:t> samples for validation</a:t>
                </a:r>
              </a:p>
              <a:p>
                <a:pPr lvl="1"/>
                <a:r>
                  <a:rPr lang="en-US" dirty="0"/>
                  <a:t>Matlab: 70% for fitting the network and 30% for testing and validation</a:t>
                </a:r>
              </a:p>
              <a:p>
                <a:pPr lvl="1"/>
                <a:r>
                  <a:rPr lang="en-US" dirty="0"/>
                  <a:t>But one may get a better surrogate using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en-US" dirty="0"/>
                  <a:t> samples than using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/>
                  <a:t> samples</a:t>
                </a:r>
              </a:p>
              <a:p>
                <a:r>
                  <a:rPr lang="en-US" dirty="0"/>
                  <a:t>Cross-validation</a:t>
                </a:r>
              </a:p>
              <a:p>
                <a:pPr lvl="1"/>
                <a:r>
                  <a:rPr lang="en-US" dirty="0"/>
                  <a:t>use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−1</m:t>
                    </m:r>
                  </m:oMath>
                </a14:m>
                <a:r>
                  <a:rPr lang="en-US" dirty="0"/>
                  <a:t> samples for fitting and the other sample to assess the prediction error</a:t>
                </a:r>
              </a:p>
              <a:p>
                <a:pPr lvl="1"/>
                <a:r>
                  <a:rPr lang="en-US" dirty="0"/>
                  <a:t>repeated the process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en-US" dirty="0"/>
                  <a:t> times by dropping one sample at a time to obtain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en-US" dirty="0"/>
                  <a:t> prediction errors</a:t>
                </a:r>
              </a:p>
              <a:p>
                <a:pPr lvl="1"/>
                <a:r>
                  <a:rPr lang="en-US" dirty="0"/>
                  <a:t>RMS error of these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en-US" dirty="0"/>
                  <a:t> errors can represent the prediction capability of the surrogate</a:t>
                </a:r>
              </a:p>
              <a:p>
                <a:pPr lvl="1"/>
                <a:r>
                  <a:rPr lang="en-US" dirty="0">
                    <a:solidFill>
                      <a:srgbClr val="0000FF"/>
                    </a:solidFill>
                  </a:rPr>
                  <a:t>no samples are wasted for the purpose of validation</a:t>
                </a:r>
              </a:p>
            </p:txBody>
          </p:sp>
        </mc:Choice>
        <mc:Fallback xmlns="">
          <p:sp>
            <p:nvSpPr>
              <p:cNvPr id="2" name="Text Placeholder 1">
                <a:extLst>
                  <a:ext uri="{FF2B5EF4-FFF2-40B4-BE49-F238E27FC236}">
                    <a16:creationId xmlns:a16="http://schemas.microsoft.com/office/drawing/2014/main" id="{3060B465-5BBD-DBB2-D584-1EEB0C1F21C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blipFill>
                <a:blip r:embed="rId2"/>
                <a:stretch>
                  <a:fillRect l="-929" t="-1408" r="-929" b="-15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itle 2">
            <a:extLst>
              <a:ext uri="{FF2B5EF4-FFF2-40B4-BE49-F238E27FC236}">
                <a16:creationId xmlns:a16="http://schemas.microsoft.com/office/drawing/2014/main" id="{1CBC51B5-31A0-6117-EB04-29F9D23D28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Cross-Validation</a:t>
            </a:r>
          </a:p>
        </p:txBody>
      </p:sp>
    </p:spTree>
    <p:extLst>
      <p:ext uri="{BB962C8B-B14F-4D97-AF65-F5344CB8AC3E}">
        <p14:creationId xmlns:p14="http://schemas.microsoft.com/office/powerpoint/2010/main" val="187365905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7D9B2B5-850A-FAA2-73C7-D1F615D9E18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A57C8079-F04B-E991-77B2-6876A71E769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5800" y="1847852"/>
            <a:ext cx="7772400" cy="1752600"/>
          </a:xfrm>
        </p:spPr>
        <p:txBody>
          <a:bodyPr>
            <a:normAutofit/>
          </a:bodyPr>
          <a:lstStyle/>
          <a:p>
            <a:r>
              <a:rPr lang="en-US" dirty="0"/>
              <a:t>1.6</a:t>
            </a:r>
            <a:br>
              <a:rPr lang="en-US" dirty="0"/>
            </a:br>
            <a:br>
              <a:rPr lang="en-US" dirty="0"/>
            </a:br>
            <a:r>
              <a:rPr lang="en-US" dirty="0"/>
              <a:t>Overview of Surrogate Modeling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7F4D1C6-186E-AD14-9245-B2B2E3E03BB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How to prevent overfitting and how to estimate prediction uncertainty?</a:t>
            </a:r>
          </a:p>
        </p:txBody>
      </p:sp>
    </p:spTree>
    <p:extLst>
      <p:ext uri="{BB962C8B-B14F-4D97-AF65-F5344CB8AC3E}">
        <p14:creationId xmlns:p14="http://schemas.microsoft.com/office/powerpoint/2010/main" val="40774983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4A0716BC-B155-42DC-B9ED-63E56FC861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Overview of Surrogate Modeling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Oval 3">
                <a:extLst>
                  <a:ext uri="{FF2B5EF4-FFF2-40B4-BE49-F238E27FC236}">
                    <a16:creationId xmlns:a16="http://schemas.microsoft.com/office/drawing/2014/main" id="{DBA49B1C-0221-48D0-936F-B20265290BCE}"/>
                  </a:ext>
                </a:extLst>
              </p:cNvPr>
              <p:cNvSpPr/>
              <p:nvPr/>
            </p:nvSpPr>
            <p:spPr>
              <a:xfrm>
                <a:off x="1804946" y="1598212"/>
                <a:ext cx="2767054" cy="1447138"/>
              </a:xfrm>
              <a:prstGeom prst="ellipse">
                <a:avLst/>
              </a:prstGeom>
              <a:solidFill>
                <a:srgbClr val="FFFF00"/>
              </a:solidFill>
              <a:ln w="34925">
                <a:solidFill>
                  <a:srgbClr val="0000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lang="en-US" sz="2000" dirty="0">
                    <a:solidFill>
                      <a:schemeClr val="tx1"/>
                    </a:solidFill>
                  </a:rPr>
                  <a:t>Simulation-based model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000" b="1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𝐱</m:t>
                    </m:r>
                    <m:r>
                      <a:rPr lang="en-US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2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" name="Oval 3">
                <a:extLst>
                  <a:ext uri="{FF2B5EF4-FFF2-40B4-BE49-F238E27FC236}">
                    <a16:creationId xmlns:a16="http://schemas.microsoft.com/office/drawing/2014/main" id="{DBA49B1C-0221-48D0-936F-B20265290BC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04946" y="1598212"/>
                <a:ext cx="2767054" cy="1447138"/>
              </a:xfrm>
              <a:prstGeom prst="ellipse">
                <a:avLst/>
              </a:prstGeom>
              <a:blipFill>
                <a:blip r:embed="rId2"/>
                <a:stretch>
                  <a:fillRect/>
                </a:stretch>
              </a:blipFill>
              <a:ln w="34925">
                <a:solidFill>
                  <a:srgbClr val="0000FF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Oval 4">
                <a:extLst>
                  <a:ext uri="{FF2B5EF4-FFF2-40B4-BE49-F238E27FC236}">
                    <a16:creationId xmlns:a16="http://schemas.microsoft.com/office/drawing/2014/main" id="{6C4A9E5D-DB4C-4A18-B507-5E158B825AAB}"/>
                  </a:ext>
                </a:extLst>
              </p:cNvPr>
              <p:cNvSpPr/>
              <p:nvPr/>
            </p:nvSpPr>
            <p:spPr>
              <a:xfrm>
                <a:off x="5503628" y="3045350"/>
                <a:ext cx="2767054" cy="1447138"/>
              </a:xfrm>
              <a:prstGeom prst="ellipse">
                <a:avLst/>
              </a:prstGeom>
              <a:solidFill>
                <a:srgbClr val="FFFF00"/>
              </a:solidFill>
              <a:ln w="34925">
                <a:solidFill>
                  <a:srgbClr val="0000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lang="en-US" sz="2000" dirty="0">
                    <a:solidFill>
                      <a:schemeClr val="tx1"/>
                    </a:solidFill>
                  </a:rPr>
                  <a:t>Samples</a:t>
                </a:r>
                <a:br>
                  <a:rPr lang="en-US" sz="2000" dirty="0">
                    <a:solidFill>
                      <a:schemeClr val="tx1"/>
                    </a:solidFill>
                  </a:rPr>
                </a:b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en-US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𝐱</m:t>
                          </m:r>
                        </m:e>
                        <m:sub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5" name="Oval 4">
                <a:extLst>
                  <a:ext uri="{FF2B5EF4-FFF2-40B4-BE49-F238E27FC236}">
                    <a16:creationId xmlns:a16="http://schemas.microsoft.com/office/drawing/2014/main" id="{6C4A9E5D-DB4C-4A18-B507-5E158B825AA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03628" y="3045350"/>
                <a:ext cx="2767054" cy="1447138"/>
              </a:xfrm>
              <a:prstGeom prst="ellipse">
                <a:avLst/>
              </a:prstGeom>
              <a:blipFill>
                <a:blip r:embed="rId3"/>
                <a:stretch>
                  <a:fillRect/>
                </a:stretch>
              </a:blipFill>
              <a:ln w="34925">
                <a:solidFill>
                  <a:srgbClr val="0000FF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Oval 5">
                <a:extLst>
                  <a:ext uri="{FF2B5EF4-FFF2-40B4-BE49-F238E27FC236}">
                    <a16:creationId xmlns:a16="http://schemas.microsoft.com/office/drawing/2014/main" id="{0784195C-8841-4FE4-96D3-DF07B2F05140}"/>
                  </a:ext>
                </a:extLst>
              </p:cNvPr>
              <p:cNvSpPr/>
              <p:nvPr/>
            </p:nvSpPr>
            <p:spPr>
              <a:xfrm>
                <a:off x="2537791" y="4199613"/>
                <a:ext cx="2767054" cy="1447138"/>
              </a:xfrm>
              <a:prstGeom prst="ellipse">
                <a:avLst/>
              </a:prstGeom>
              <a:solidFill>
                <a:srgbClr val="FFFF00"/>
              </a:solidFill>
              <a:ln w="34925">
                <a:solidFill>
                  <a:srgbClr val="0000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lang="en-US" sz="2000" dirty="0">
                    <a:solidFill>
                      <a:schemeClr val="tx1"/>
                    </a:solidFill>
                  </a:rPr>
                  <a:t>Estimated model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</m:acc>
                    <m:r>
                      <a:rPr lang="en-US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000" b="1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𝐱</m:t>
                    </m:r>
                    <m:r>
                      <a:rPr lang="en-US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2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6" name="Oval 5">
                <a:extLst>
                  <a:ext uri="{FF2B5EF4-FFF2-40B4-BE49-F238E27FC236}">
                    <a16:creationId xmlns:a16="http://schemas.microsoft.com/office/drawing/2014/main" id="{0784195C-8841-4FE4-96D3-DF07B2F0514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37791" y="4199613"/>
                <a:ext cx="2767054" cy="1447138"/>
              </a:xfrm>
              <a:prstGeom prst="ellipse">
                <a:avLst/>
              </a:prstGeom>
              <a:blipFill>
                <a:blip r:embed="rId4"/>
                <a:stretch>
                  <a:fillRect/>
                </a:stretch>
              </a:blipFill>
              <a:ln w="34925">
                <a:solidFill>
                  <a:srgbClr val="0000FF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Freeform: Shape 6">
            <a:extLst>
              <a:ext uri="{FF2B5EF4-FFF2-40B4-BE49-F238E27FC236}">
                <a16:creationId xmlns:a16="http://schemas.microsoft.com/office/drawing/2014/main" id="{C72D7FC7-F589-4A58-912D-D7886C2BF93D}"/>
              </a:ext>
            </a:extLst>
          </p:cNvPr>
          <p:cNvSpPr/>
          <p:nvPr/>
        </p:nvSpPr>
        <p:spPr>
          <a:xfrm>
            <a:off x="4579951" y="2297927"/>
            <a:ext cx="1685677" cy="818984"/>
          </a:xfrm>
          <a:custGeom>
            <a:avLst/>
            <a:gdLst>
              <a:gd name="connsiteX0" fmla="*/ 0 w 1685677"/>
              <a:gd name="connsiteY0" fmla="*/ 0 h 818984"/>
              <a:gd name="connsiteX1" fmla="*/ 858741 w 1685677"/>
              <a:gd name="connsiteY1" fmla="*/ 198783 h 818984"/>
              <a:gd name="connsiteX2" fmla="*/ 1423284 w 1685677"/>
              <a:gd name="connsiteY2" fmla="*/ 548640 h 818984"/>
              <a:gd name="connsiteX3" fmla="*/ 1685677 w 1685677"/>
              <a:gd name="connsiteY3" fmla="*/ 818984 h 8189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685677" h="818984">
                <a:moveTo>
                  <a:pt x="0" y="0"/>
                </a:moveTo>
                <a:cubicBezTo>
                  <a:pt x="310763" y="53671"/>
                  <a:pt x="621527" y="107343"/>
                  <a:pt x="858741" y="198783"/>
                </a:cubicBezTo>
                <a:cubicBezTo>
                  <a:pt x="1095955" y="290223"/>
                  <a:pt x="1285461" y="445273"/>
                  <a:pt x="1423284" y="548640"/>
                </a:cubicBezTo>
                <a:cubicBezTo>
                  <a:pt x="1561107" y="652007"/>
                  <a:pt x="1623392" y="735495"/>
                  <a:pt x="1685677" y="818984"/>
                </a:cubicBezTo>
              </a:path>
            </a:pathLst>
          </a:custGeom>
          <a:noFill/>
          <a:ln w="34925">
            <a:solidFill>
              <a:srgbClr val="0000FF"/>
            </a:solidFill>
            <a:headEnd type="arrow" w="med" len="med"/>
            <a:tailEnd type="arrow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613DB7AA-C834-41BB-A7E8-1B1FB498DC4D}"/>
              </a:ext>
            </a:extLst>
          </p:cNvPr>
          <p:cNvSpPr/>
          <p:nvPr/>
        </p:nvSpPr>
        <p:spPr>
          <a:xfrm>
            <a:off x="1860888" y="2759103"/>
            <a:ext cx="667627" cy="2115047"/>
          </a:xfrm>
          <a:custGeom>
            <a:avLst/>
            <a:gdLst>
              <a:gd name="connsiteX0" fmla="*/ 230305 w 667627"/>
              <a:gd name="connsiteY0" fmla="*/ 0 h 2115047"/>
              <a:gd name="connsiteX1" fmla="*/ 23571 w 667627"/>
              <a:gd name="connsiteY1" fmla="*/ 548640 h 2115047"/>
              <a:gd name="connsiteX2" fmla="*/ 47425 w 667627"/>
              <a:gd name="connsiteY2" fmla="*/ 1224500 h 2115047"/>
              <a:gd name="connsiteX3" fmla="*/ 405234 w 667627"/>
              <a:gd name="connsiteY3" fmla="*/ 1868556 h 2115047"/>
              <a:gd name="connsiteX4" fmla="*/ 667627 w 667627"/>
              <a:gd name="connsiteY4" fmla="*/ 2115047 h 21150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67627" h="2115047">
                <a:moveTo>
                  <a:pt x="230305" y="0"/>
                </a:moveTo>
                <a:cubicBezTo>
                  <a:pt x="142178" y="172278"/>
                  <a:pt x="54051" y="344557"/>
                  <a:pt x="23571" y="548640"/>
                </a:cubicBezTo>
                <a:cubicBezTo>
                  <a:pt x="-6909" y="752723"/>
                  <a:pt x="-16186" y="1004514"/>
                  <a:pt x="47425" y="1224500"/>
                </a:cubicBezTo>
                <a:cubicBezTo>
                  <a:pt x="111035" y="1444486"/>
                  <a:pt x="301867" y="1720132"/>
                  <a:pt x="405234" y="1868556"/>
                </a:cubicBezTo>
                <a:cubicBezTo>
                  <a:pt x="508601" y="2016980"/>
                  <a:pt x="588114" y="2066013"/>
                  <a:pt x="667627" y="2115047"/>
                </a:cubicBezTo>
              </a:path>
            </a:pathLst>
          </a:custGeom>
          <a:noFill/>
          <a:ln w="34925">
            <a:solidFill>
              <a:srgbClr val="0000FF"/>
            </a:solidFill>
            <a:headEnd type="arrow" w="med" len="med"/>
            <a:tailEnd type="arrow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2DB9804A-E3A3-4C1A-805C-1F3AFD4FD95C}"/>
              </a:ext>
            </a:extLst>
          </p:cNvPr>
          <p:cNvSpPr/>
          <p:nvPr/>
        </p:nvSpPr>
        <p:spPr>
          <a:xfrm>
            <a:off x="5319423" y="4444779"/>
            <a:ext cx="970059" cy="531958"/>
          </a:xfrm>
          <a:custGeom>
            <a:avLst/>
            <a:gdLst>
              <a:gd name="connsiteX0" fmla="*/ 0 w 970059"/>
              <a:gd name="connsiteY0" fmla="*/ 524786 h 531958"/>
              <a:gd name="connsiteX1" fmla="*/ 302149 w 970059"/>
              <a:gd name="connsiteY1" fmla="*/ 500932 h 531958"/>
              <a:gd name="connsiteX2" fmla="*/ 739471 w 970059"/>
              <a:gd name="connsiteY2" fmla="*/ 278296 h 531958"/>
              <a:gd name="connsiteX3" fmla="*/ 970059 w 970059"/>
              <a:gd name="connsiteY3" fmla="*/ 0 h 531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70059" h="531958">
                <a:moveTo>
                  <a:pt x="0" y="524786"/>
                </a:moveTo>
                <a:cubicBezTo>
                  <a:pt x="89452" y="533400"/>
                  <a:pt x="178904" y="542014"/>
                  <a:pt x="302149" y="500932"/>
                </a:cubicBezTo>
                <a:cubicBezTo>
                  <a:pt x="425394" y="459850"/>
                  <a:pt x="628153" y="361785"/>
                  <a:pt x="739471" y="278296"/>
                </a:cubicBezTo>
                <a:cubicBezTo>
                  <a:pt x="850789" y="194807"/>
                  <a:pt x="910424" y="97403"/>
                  <a:pt x="970059" y="0"/>
                </a:cubicBezTo>
              </a:path>
            </a:pathLst>
          </a:custGeom>
          <a:noFill/>
          <a:ln w="34925">
            <a:solidFill>
              <a:srgbClr val="0000FF"/>
            </a:solidFill>
            <a:headEnd type="arrow" w="med" len="med"/>
            <a:tailEnd type="arrow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7D55E69-DB64-488C-BF65-79E653C08219}"/>
              </a:ext>
            </a:extLst>
          </p:cNvPr>
          <p:cNvSpPr txBox="1"/>
          <p:nvPr/>
        </p:nvSpPr>
        <p:spPr>
          <a:xfrm rot="1585255">
            <a:off x="4691099" y="2163758"/>
            <a:ext cx="213872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000" dirty="0"/>
              <a:t>Analysis problem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D24FA92-A40D-49F9-8BFC-18A54E624262}"/>
              </a:ext>
            </a:extLst>
          </p:cNvPr>
          <p:cNvSpPr txBox="1"/>
          <p:nvPr/>
        </p:nvSpPr>
        <p:spPr>
          <a:xfrm rot="20215459">
            <a:off x="4858246" y="4924415"/>
            <a:ext cx="237917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000" dirty="0"/>
              <a:t>Estimation problem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A30EC8DB-0A68-4D91-AA10-3B60F38C2DA6}"/>
                  </a:ext>
                </a:extLst>
              </p:cNvPr>
              <p:cNvSpPr txBox="1"/>
              <p:nvPr/>
            </p:nvSpPr>
            <p:spPr>
              <a:xfrm rot="16004379">
                <a:off x="669559" y="3330788"/>
                <a:ext cx="1506951" cy="7078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:r>
                  <a:rPr lang="en-US" sz="2000" dirty="0"/>
                  <a:t>Appraisal</a:t>
                </a:r>
                <a:br>
                  <a:rPr lang="en-US" sz="2000" dirty="0"/>
                </a:br>
                <a:r>
                  <a:rPr lang="en-US" sz="2000" dirty="0"/>
                  <a:t>problem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𝜀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2000" dirty="0"/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A30EC8DB-0A68-4D91-AA10-3B60F38C2DA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6004379">
                <a:off x="669559" y="3330788"/>
                <a:ext cx="1506951" cy="707886"/>
              </a:xfrm>
              <a:prstGeom prst="rect">
                <a:avLst/>
              </a:prstGeom>
              <a:blipFill>
                <a:blip r:embed="rId5"/>
                <a:stretch>
                  <a:fillRect l="-2290" t="-1176" r="-13740" b="-39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5587563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7C2BF234-E647-484B-ABA8-37949371F4D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An engineering method used when a quantity of interest (QoI) cannot be easily directly measured (calculated) so an approximate (</a:t>
            </a:r>
            <a:r>
              <a:rPr lang="en-US" dirty="0">
                <a:solidFill>
                  <a:srgbClr val="FF0000"/>
                </a:solidFill>
              </a:rPr>
              <a:t>surrogate</a:t>
            </a:r>
            <a:r>
              <a:rPr lang="en-US" dirty="0"/>
              <a:t>) of the QoI is used instead</a:t>
            </a:r>
          </a:p>
          <a:p>
            <a:r>
              <a:rPr lang="en-US" dirty="0"/>
              <a:t>Engineering design problems require experiments and/or simulations to evaluate design objective and constraints as a function of design variables</a:t>
            </a:r>
          </a:p>
          <a:p>
            <a:pPr lvl="1"/>
            <a:r>
              <a:rPr lang="en-US" dirty="0"/>
              <a:t>Ex) To find the optimal airfoil shape, an engineer simulates the airflow around the wing for different shape variables (length, curvature, material, ..)</a:t>
            </a:r>
          </a:p>
          <a:p>
            <a:r>
              <a:rPr lang="en-US" dirty="0"/>
              <a:t>Single simulation is expensive, and yet, design optimization, design space exploration, sensitivity analysis and what-if analysis require thousands or millions of simulations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F97958EC-DBF7-49F2-86AC-06FB596B58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What Is A Surrogate Model?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42EE1172-0EE1-4B33-B136-99518C59A9F8}"/>
              </a:ext>
            </a:extLst>
          </p:cNvPr>
          <p:cNvGrpSpPr/>
          <p:nvPr/>
        </p:nvGrpSpPr>
        <p:grpSpPr>
          <a:xfrm>
            <a:off x="2445026" y="5699515"/>
            <a:ext cx="2747789" cy="461665"/>
            <a:chOff x="2445026" y="5699515"/>
            <a:chExt cx="2747789" cy="461665"/>
          </a:xfrm>
        </p:grpSpPr>
        <p:sp>
          <p:nvSpPr>
            <p:cNvPr id="4" name="Arrow: Right 3">
              <a:extLst>
                <a:ext uri="{FF2B5EF4-FFF2-40B4-BE49-F238E27FC236}">
                  <a16:creationId xmlns:a16="http://schemas.microsoft.com/office/drawing/2014/main" id="{DBEAFB43-3F4F-46A8-9395-1D57ABAA27EB}"/>
                </a:ext>
              </a:extLst>
            </p:cNvPr>
            <p:cNvSpPr/>
            <p:nvPr/>
          </p:nvSpPr>
          <p:spPr>
            <a:xfrm>
              <a:off x="2445026" y="5857461"/>
              <a:ext cx="450574" cy="145774"/>
            </a:xfrm>
            <a:prstGeom prst="rightArrow">
              <a:avLst/>
            </a:prstGeom>
            <a:solidFill>
              <a:srgbClr val="FFC000"/>
            </a:solidFill>
            <a:ln w="34925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F360BE44-06F0-4E8A-BD3E-CBFDF34EB73D}"/>
                </a:ext>
              </a:extLst>
            </p:cNvPr>
            <p:cNvSpPr txBox="1"/>
            <p:nvPr/>
          </p:nvSpPr>
          <p:spPr>
            <a:xfrm>
              <a:off x="2988365" y="5699515"/>
              <a:ext cx="220445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solidFill>
                    <a:srgbClr val="FF0000"/>
                  </a:solidFill>
                </a:rPr>
                <a:t>Use surrogate!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33272480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 Placeholder 1">
                <a:extLst>
                  <a:ext uri="{FF2B5EF4-FFF2-40B4-BE49-F238E27FC236}">
                    <a16:creationId xmlns:a16="http://schemas.microsoft.com/office/drawing/2014/main" id="{9342D86D-CF54-1336-3B10-DAB4E7D50C74}"/>
                  </a:ext>
                </a:extLst>
              </p:cNvPr>
              <p:cNvSpPr>
                <a:spLocks noGrp="1"/>
              </p:cNvSpPr>
              <p:nvPr>
                <p:ph type="body" sz="quarter" idx="10"/>
              </p:nvPr>
            </p:nvSpPr>
            <p:spPr/>
            <p:txBody>
              <a:bodyPr/>
              <a:lstStyle/>
              <a:p>
                <a:r>
                  <a:rPr lang="en-US" dirty="0"/>
                  <a:t>Analysis problem</a:t>
                </a:r>
              </a:p>
              <a:p>
                <a:pPr lvl="1"/>
                <a:r>
                  <a:rPr lang="en-US" dirty="0"/>
                  <a:t>evaluate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𝐱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at sample location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𝐱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𝐱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r>
                  <a:rPr lang="en-US" dirty="0"/>
                  <a:t>Estimation problem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en-US" dirty="0"/>
                  <a:t> samples are used to build the surrogate model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</m:acc>
                    <m:r>
                      <a:rPr lang="en-US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𝐱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Nonlinear inverse process: determine continuous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</m:acc>
                    <m:r>
                      <a:rPr lang="en-US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𝐱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from a limited amount of data,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 panose="02040503050406030204" pitchFamily="18" charset="0"/>
                      </a:rPr>
                      <m:t>𝐟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, </m:t>
                            </m:r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, …,</m:t>
                            </m:r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𝑚</m:t>
                                </m:r>
                              </m:sub>
                            </m:sSub>
                          </m:e>
                        </m:d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p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determined by minimizing the error between the data and prediction</a:t>
                </a:r>
              </a:p>
              <a:p>
                <a:pPr lvl="1"/>
                <a:endParaRPr lang="en-US" dirty="0"/>
              </a:p>
            </p:txBody>
          </p:sp>
        </mc:Choice>
        <mc:Fallback xmlns="">
          <p:sp>
            <p:nvSpPr>
              <p:cNvPr id="2" name="Text Placeholder 1">
                <a:extLst>
                  <a:ext uri="{FF2B5EF4-FFF2-40B4-BE49-F238E27FC236}">
                    <a16:creationId xmlns:a16="http://schemas.microsoft.com/office/drawing/2014/main" id="{9342D86D-CF54-1336-3B10-DAB4E7D50C7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blipFill>
                <a:blip r:embed="rId2"/>
                <a:stretch>
                  <a:fillRect l="-929" t="-14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itle 2">
            <a:extLst>
              <a:ext uri="{FF2B5EF4-FFF2-40B4-BE49-F238E27FC236}">
                <a16:creationId xmlns:a16="http://schemas.microsoft.com/office/drawing/2014/main" id="{4C70847A-4687-08D6-4633-4967B3E252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Overview of Surrogate Modeling </a:t>
            </a:r>
            <a:r>
              <a:rPr lang="en-US" i="1" dirty="0"/>
              <a:t>cont</a:t>
            </a:r>
            <a:r>
              <a:rPr lang="en-US" dirty="0"/>
              <a:t>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2287EBBB-B007-308D-EFEC-D91B492EF25C}"/>
                  </a:ext>
                </a:extLst>
              </p:cNvPr>
              <p:cNvSpPr txBox="1"/>
              <p:nvPr/>
            </p:nvSpPr>
            <p:spPr>
              <a:xfrm>
                <a:off x="2306279" y="4085036"/>
                <a:ext cx="3401347" cy="932628"/>
              </a:xfrm>
              <a:prstGeom prst="rect">
                <a:avLst/>
              </a:prstGeom>
              <a:noFill/>
              <a:ln w="28575">
                <a:solidFill>
                  <a:srgbClr val="FF0000"/>
                </a:solidFill>
              </a:ln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200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sz="2000">
                                  <a:latin typeface="Cambria Math" panose="02040503050406030204" pitchFamily="18" charset="0"/>
                                </a:rPr>
                                <m:t>min</m:t>
                              </m:r>
                            </m:e>
                            <m:lim>
                              <m:acc>
                                <m:accPr>
                                  <m:chr m:val="̂"/>
                                  <m:ctrlP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𝑓</m:t>
                                  </m:r>
                                </m:e>
                              </m:acc>
                              <m:r>
                                <a:rPr lang="en-US" sz="2000" i="0">
                                  <a:latin typeface="Cambria Math" panose="02040503050406030204" pitchFamily="18" charset="0"/>
                                </a:rPr>
                                <m:t>∈</m:t>
                              </m:r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𝐻</m:t>
                              </m:r>
                            </m:lim>
                          </m:limLow>
                        </m:fName>
                        <m:e>
                          <m:acc>
                            <m:accPr>
                              <m:chr m:val="̂"/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e>
                          </m:acc>
                        </m:e>
                      </m:func>
                      <m:r>
                        <a:rPr lang="en-US" sz="2000" i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i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𝑚</m:t>
                          </m:r>
                        </m:den>
                      </m:f>
                      <m:nary>
                        <m:naryPr>
                          <m:chr m:val="∑"/>
                          <m:limLoc m:val="undOvr"/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sz="2000" i="0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𝑚</m:t>
                          </m:r>
                        </m:sup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𝐿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𝑓</m:t>
                                  </m:r>
                                </m:e>
                                <m:sub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a:rPr lang="en-US" sz="2000" i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acc>
                                <m:accPr>
                                  <m:chr m:val="̂"/>
                                  <m:ctrlP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𝑓</m:t>
                                  </m:r>
                                </m:e>
                              </m:acc>
                              <m:d>
                                <m:dPr>
                                  <m:ctrlP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sz="20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000" b="1" i="0">
                                          <a:latin typeface="Cambria Math" panose="02040503050406030204" pitchFamily="18" charset="0"/>
                                        </a:rPr>
                                        <m:t>𝐱</m:t>
                                      </m:r>
                                    </m:e>
                                    <m:sub>
                                      <m:r>
                                        <a:rPr lang="en-US" sz="2000" b="0" i="1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</m:e>
                              </m:d>
                            </m:e>
                          </m:d>
                        </m:e>
                      </m:nary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2287EBBB-B007-308D-EFEC-D91B492EF25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06279" y="4085036"/>
                <a:ext cx="3401347" cy="932628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 w="28575">
                <a:solidFill>
                  <a:srgbClr val="FF000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4" name="Group 13">
            <a:extLst>
              <a:ext uri="{FF2B5EF4-FFF2-40B4-BE49-F238E27FC236}">
                <a16:creationId xmlns:a16="http://schemas.microsoft.com/office/drawing/2014/main" id="{BF3D0BCC-A984-F2E8-EE35-FE6EC14CBF53}"/>
              </a:ext>
            </a:extLst>
          </p:cNvPr>
          <p:cNvGrpSpPr/>
          <p:nvPr/>
        </p:nvGrpSpPr>
        <p:grpSpPr>
          <a:xfrm>
            <a:off x="4188543" y="4704739"/>
            <a:ext cx="2035775" cy="737731"/>
            <a:chOff x="4247535" y="4962832"/>
            <a:chExt cx="2035775" cy="737731"/>
          </a:xfrm>
        </p:grpSpPr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85848F81-7A2F-BB41-3F29-5249B52F63C9}"/>
                </a:ext>
              </a:extLst>
            </p:cNvPr>
            <p:cNvSpPr txBox="1"/>
            <p:nvPr/>
          </p:nvSpPr>
          <p:spPr>
            <a:xfrm>
              <a:off x="4756354" y="5331231"/>
              <a:ext cx="152695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0000FF"/>
                  </a:solidFill>
                </a:rPr>
                <a:t>Loss function</a:t>
              </a:r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354B9055-794A-E262-5AF2-D63E103D2EC6}"/>
                </a:ext>
              </a:extLst>
            </p:cNvPr>
            <p:cNvSpPr/>
            <p:nvPr/>
          </p:nvSpPr>
          <p:spPr>
            <a:xfrm>
              <a:off x="4247535" y="4962832"/>
              <a:ext cx="567813" cy="553065"/>
            </a:xfrm>
            <a:custGeom>
              <a:avLst/>
              <a:gdLst>
                <a:gd name="connsiteX0" fmla="*/ 567813 w 567813"/>
                <a:gd name="connsiteY0" fmla="*/ 553065 h 553065"/>
                <a:gd name="connsiteX1" fmla="*/ 0 w 567813"/>
                <a:gd name="connsiteY1" fmla="*/ 553065 h 553065"/>
                <a:gd name="connsiteX2" fmla="*/ 0 w 567813"/>
                <a:gd name="connsiteY2" fmla="*/ 0 h 5530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67813" h="553065">
                  <a:moveTo>
                    <a:pt x="567813" y="553065"/>
                  </a:moveTo>
                  <a:lnTo>
                    <a:pt x="0" y="553065"/>
                  </a:lnTo>
                  <a:lnTo>
                    <a:pt x="0" y="0"/>
                  </a:lnTo>
                </a:path>
              </a:pathLst>
            </a:custGeom>
            <a:noFill/>
            <a:ln>
              <a:solidFill>
                <a:srgbClr val="0000FF"/>
              </a:solidFill>
              <a:headEnd type="none" w="med" len="med"/>
              <a:tailEnd type="arrow" w="med" len="med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71784480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EDB100B8-2E6E-4E27-BB8A-44564C11CF8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04800" y="599273"/>
            <a:ext cx="8534400" cy="5626600"/>
          </a:xfrm>
        </p:spPr>
        <p:txBody>
          <a:bodyPr/>
          <a:lstStyle/>
          <a:p>
            <a:r>
              <a:rPr lang="en-US" dirty="0"/>
              <a:t>Estimation problem </a:t>
            </a:r>
            <a:r>
              <a:rPr lang="en-US" i="1" dirty="0"/>
              <a:t>cont</a:t>
            </a:r>
            <a:r>
              <a:rPr lang="en-US" dirty="0"/>
              <a:t>.</a:t>
            </a:r>
          </a:p>
          <a:p>
            <a:pPr lvl="1"/>
            <a:r>
              <a:rPr lang="en-US" dirty="0"/>
              <a:t>samples may be exact or may include noise</a:t>
            </a:r>
          </a:p>
          <a:p>
            <a:pPr lvl="1"/>
            <a:r>
              <a:rPr lang="en-US" dirty="0"/>
              <a:t>estimation problem usually does not have a unique solution</a:t>
            </a:r>
          </a:p>
          <a:p>
            <a:pPr lvl="1"/>
            <a:r>
              <a:rPr lang="en-US" dirty="0">
                <a:solidFill>
                  <a:srgbClr val="0000FF"/>
                </a:solidFill>
              </a:rPr>
              <a:t>Prediction uncertainty</a:t>
            </a:r>
            <a:r>
              <a:rPr lang="en-US" dirty="0"/>
              <a:t>: multiple estimated models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0D11AA33-CEF8-4B50-B1B7-D8934B277C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Overview of Surrogate Modeling </a:t>
            </a:r>
            <a:r>
              <a:rPr lang="en-US" i="1" dirty="0"/>
              <a:t>cont.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44465545-57EE-4B90-902E-007B31D4336C}"/>
              </a:ext>
            </a:extLst>
          </p:cNvPr>
          <p:cNvGrpSpPr/>
          <p:nvPr/>
        </p:nvGrpSpPr>
        <p:grpSpPr>
          <a:xfrm>
            <a:off x="596111" y="2925374"/>
            <a:ext cx="4888009" cy="3130683"/>
            <a:chOff x="1114935" y="1197649"/>
            <a:chExt cx="4888009" cy="3130683"/>
          </a:xfrm>
        </p:grpSpPr>
        <p:cxnSp>
          <p:nvCxnSpPr>
            <p:cNvPr id="5" name="Straight Arrow Connector 4">
              <a:extLst>
                <a:ext uri="{FF2B5EF4-FFF2-40B4-BE49-F238E27FC236}">
                  <a16:creationId xmlns:a16="http://schemas.microsoft.com/office/drawing/2014/main" id="{62927DEB-C503-4EA4-8A63-F431802C29DE}"/>
                </a:ext>
              </a:extLst>
            </p:cNvPr>
            <p:cNvCxnSpPr/>
            <p:nvPr/>
          </p:nvCxnSpPr>
          <p:spPr>
            <a:xfrm flipV="1">
              <a:off x="1518699" y="1296063"/>
              <a:ext cx="0" cy="2767054"/>
            </a:xfrm>
            <a:prstGeom prst="straightConnector1">
              <a:avLst/>
            </a:prstGeom>
            <a:ln w="28575">
              <a:solidFill>
                <a:schemeClr val="tx1"/>
              </a:solidFill>
              <a:headEnd type="none" w="med" len="med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Arrow Connector 5">
              <a:extLst>
                <a:ext uri="{FF2B5EF4-FFF2-40B4-BE49-F238E27FC236}">
                  <a16:creationId xmlns:a16="http://schemas.microsoft.com/office/drawing/2014/main" id="{98528131-B8ED-4156-ABE9-1AE8E6724014}"/>
                </a:ext>
              </a:extLst>
            </p:cNvPr>
            <p:cNvCxnSpPr/>
            <p:nvPr/>
          </p:nvCxnSpPr>
          <p:spPr>
            <a:xfrm>
              <a:off x="1248355" y="3824577"/>
              <a:ext cx="4389120" cy="0"/>
            </a:xfrm>
            <a:prstGeom prst="straightConnector1">
              <a:avLst/>
            </a:prstGeom>
            <a:ln w="28575">
              <a:solidFill>
                <a:schemeClr val="tx1"/>
              </a:solidFill>
              <a:headEnd type="none" w="med" len="med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E76AEC3F-C6AE-46FF-A671-DF02C27FEB81}"/>
                </a:ext>
              </a:extLst>
            </p:cNvPr>
            <p:cNvSpPr/>
            <p:nvPr/>
          </p:nvSpPr>
          <p:spPr>
            <a:xfrm>
              <a:off x="1916264" y="2914153"/>
              <a:ext cx="119270" cy="119270"/>
            </a:xfrm>
            <a:prstGeom prst="ellipse">
              <a:avLst/>
            </a:prstGeom>
            <a:solidFill>
              <a:srgbClr val="FFFF00"/>
            </a:solidFill>
            <a:ln w="34925">
              <a:solidFill>
                <a:srgbClr val="00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2000" dirty="0">
                <a:solidFill>
                  <a:schemeClr val="tx1"/>
                </a:solidFill>
              </a:endParaRPr>
            </a:p>
          </p:txBody>
        </p:sp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16308AB0-4455-4D09-AB66-2F63BCB46F58}"/>
                </a:ext>
              </a:extLst>
            </p:cNvPr>
            <p:cNvSpPr/>
            <p:nvPr/>
          </p:nvSpPr>
          <p:spPr>
            <a:xfrm>
              <a:off x="2613329" y="2120484"/>
              <a:ext cx="119270" cy="119270"/>
            </a:xfrm>
            <a:prstGeom prst="ellipse">
              <a:avLst/>
            </a:prstGeom>
            <a:solidFill>
              <a:srgbClr val="FFFF00"/>
            </a:solidFill>
            <a:ln w="34925">
              <a:solidFill>
                <a:srgbClr val="00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2000" dirty="0">
                <a:solidFill>
                  <a:schemeClr val="tx1"/>
                </a:solidFill>
              </a:endParaRPr>
            </a:p>
          </p:txBody>
        </p:sp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0E75E755-E129-407B-B136-D93D2A0452B2}"/>
                </a:ext>
              </a:extLst>
            </p:cNvPr>
            <p:cNvSpPr/>
            <p:nvPr/>
          </p:nvSpPr>
          <p:spPr>
            <a:xfrm>
              <a:off x="3458817" y="2001214"/>
              <a:ext cx="119270" cy="119270"/>
            </a:xfrm>
            <a:prstGeom prst="ellipse">
              <a:avLst/>
            </a:prstGeom>
            <a:solidFill>
              <a:srgbClr val="FFFF00"/>
            </a:solidFill>
            <a:ln w="34925">
              <a:solidFill>
                <a:srgbClr val="00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2000" dirty="0">
                <a:solidFill>
                  <a:schemeClr val="tx1"/>
                </a:solidFill>
              </a:endParaRPr>
            </a:p>
          </p:txBody>
        </p:sp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62553EEF-FC84-466A-AE4F-C7ACB184A15E}"/>
                </a:ext>
              </a:extLst>
            </p:cNvPr>
            <p:cNvSpPr/>
            <p:nvPr/>
          </p:nvSpPr>
          <p:spPr>
            <a:xfrm>
              <a:off x="4279127" y="2500685"/>
              <a:ext cx="119270" cy="119270"/>
            </a:xfrm>
            <a:prstGeom prst="ellipse">
              <a:avLst/>
            </a:prstGeom>
            <a:solidFill>
              <a:srgbClr val="FFFF00"/>
            </a:solidFill>
            <a:ln w="34925">
              <a:solidFill>
                <a:srgbClr val="00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2000" dirty="0">
                <a:solidFill>
                  <a:schemeClr val="tx1"/>
                </a:solidFill>
              </a:endParaRPr>
            </a:p>
          </p:txBody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B9E4C35E-08E8-4EAE-8EFA-A57935738237}"/>
                </a:ext>
              </a:extLst>
            </p:cNvPr>
            <p:cNvSpPr/>
            <p:nvPr/>
          </p:nvSpPr>
          <p:spPr>
            <a:xfrm>
              <a:off x="5119315" y="2107337"/>
              <a:ext cx="119270" cy="119270"/>
            </a:xfrm>
            <a:prstGeom prst="ellipse">
              <a:avLst/>
            </a:prstGeom>
            <a:solidFill>
              <a:srgbClr val="FFFF00"/>
            </a:solidFill>
            <a:ln w="34925">
              <a:solidFill>
                <a:srgbClr val="00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2000" dirty="0">
                <a:solidFill>
                  <a:schemeClr val="tx1"/>
                </a:solidFill>
              </a:endParaRPr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5F3B5C38-7714-43FF-9004-83C3F864BF2F}"/>
                </a:ext>
              </a:extLst>
            </p:cNvPr>
            <p:cNvSpPr/>
            <p:nvPr/>
          </p:nvSpPr>
          <p:spPr>
            <a:xfrm>
              <a:off x="1836751" y="1812897"/>
              <a:ext cx="3625795" cy="1423284"/>
            </a:xfrm>
            <a:custGeom>
              <a:avLst/>
              <a:gdLst>
                <a:gd name="connsiteX0" fmla="*/ 0 w 3625795"/>
                <a:gd name="connsiteY0" fmla="*/ 1423284 h 1423284"/>
                <a:gd name="connsiteX1" fmla="*/ 278296 w 3625795"/>
                <a:gd name="connsiteY1" fmla="*/ 906449 h 1423284"/>
                <a:gd name="connsiteX2" fmla="*/ 564543 w 3625795"/>
                <a:gd name="connsiteY2" fmla="*/ 500933 h 1423284"/>
                <a:gd name="connsiteX3" fmla="*/ 970059 w 3625795"/>
                <a:gd name="connsiteY3" fmla="*/ 318053 h 1423284"/>
                <a:gd name="connsiteX4" fmla="*/ 1296063 w 3625795"/>
                <a:gd name="connsiteY4" fmla="*/ 222637 h 1423284"/>
                <a:gd name="connsiteX5" fmla="*/ 1773141 w 3625795"/>
                <a:gd name="connsiteY5" fmla="*/ 254442 h 1423284"/>
                <a:gd name="connsiteX6" fmla="*/ 2091193 w 3625795"/>
                <a:gd name="connsiteY6" fmla="*/ 461176 h 1423284"/>
                <a:gd name="connsiteX7" fmla="*/ 2321781 w 3625795"/>
                <a:gd name="connsiteY7" fmla="*/ 667910 h 1423284"/>
                <a:gd name="connsiteX8" fmla="*/ 2512612 w 3625795"/>
                <a:gd name="connsiteY8" fmla="*/ 747423 h 1423284"/>
                <a:gd name="connsiteX9" fmla="*/ 2838616 w 3625795"/>
                <a:gd name="connsiteY9" fmla="*/ 659959 h 1423284"/>
                <a:gd name="connsiteX10" fmla="*/ 3140766 w 3625795"/>
                <a:gd name="connsiteY10" fmla="*/ 532738 h 1423284"/>
                <a:gd name="connsiteX11" fmla="*/ 3347499 w 3625795"/>
                <a:gd name="connsiteY11" fmla="*/ 349858 h 1423284"/>
                <a:gd name="connsiteX12" fmla="*/ 3625795 w 3625795"/>
                <a:gd name="connsiteY12" fmla="*/ 0 h 14232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625795" h="1423284">
                  <a:moveTo>
                    <a:pt x="0" y="1423284"/>
                  </a:moveTo>
                  <a:cubicBezTo>
                    <a:pt x="92103" y="1241729"/>
                    <a:pt x="184206" y="1060174"/>
                    <a:pt x="278296" y="906449"/>
                  </a:cubicBezTo>
                  <a:cubicBezTo>
                    <a:pt x="372387" y="752724"/>
                    <a:pt x="449249" y="598999"/>
                    <a:pt x="564543" y="500933"/>
                  </a:cubicBezTo>
                  <a:cubicBezTo>
                    <a:pt x="679837" y="402867"/>
                    <a:pt x="848139" y="364436"/>
                    <a:pt x="970059" y="318053"/>
                  </a:cubicBezTo>
                  <a:cubicBezTo>
                    <a:pt x="1091979" y="271670"/>
                    <a:pt x="1162216" y="233239"/>
                    <a:pt x="1296063" y="222637"/>
                  </a:cubicBezTo>
                  <a:cubicBezTo>
                    <a:pt x="1429910" y="212035"/>
                    <a:pt x="1640619" y="214685"/>
                    <a:pt x="1773141" y="254442"/>
                  </a:cubicBezTo>
                  <a:cubicBezTo>
                    <a:pt x="1905663" y="294198"/>
                    <a:pt x="1999753" y="392265"/>
                    <a:pt x="2091193" y="461176"/>
                  </a:cubicBezTo>
                  <a:cubicBezTo>
                    <a:pt x="2182633" y="530087"/>
                    <a:pt x="2251545" y="620202"/>
                    <a:pt x="2321781" y="667910"/>
                  </a:cubicBezTo>
                  <a:cubicBezTo>
                    <a:pt x="2392018" y="715618"/>
                    <a:pt x="2426473" y="748748"/>
                    <a:pt x="2512612" y="747423"/>
                  </a:cubicBezTo>
                  <a:cubicBezTo>
                    <a:pt x="2598751" y="746098"/>
                    <a:pt x="2733924" y="695740"/>
                    <a:pt x="2838616" y="659959"/>
                  </a:cubicBezTo>
                  <a:cubicBezTo>
                    <a:pt x="2943308" y="624178"/>
                    <a:pt x="3055952" y="584421"/>
                    <a:pt x="3140766" y="532738"/>
                  </a:cubicBezTo>
                  <a:cubicBezTo>
                    <a:pt x="3225580" y="481055"/>
                    <a:pt x="3266661" y="438648"/>
                    <a:pt x="3347499" y="349858"/>
                  </a:cubicBezTo>
                  <a:cubicBezTo>
                    <a:pt x="3428337" y="261068"/>
                    <a:pt x="3527066" y="130534"/>
                    <a:pt x="3625795" y="0"/>
                  </a:cubicBezTo>
                </a:path>
              </a:pathLst>
            </a:custGeom>
            <a:noFill/>
            <a:ln w="34925">
              <a:solidFill>
                <a:srgbClr val="00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FAEDF3F5-B536-4193-B636-9AFEBFFF5185}"/>
                </a:ext>
              </a:extLst>
            </p:cNvPr>
            <p:cNvSpPr/>
            <p:nvPr/>
          </p:nvSpPr>
          <p:spPr>
            <a:xfrm>
              <a:off x="1844703" y="1718097"/>
              <a:ext cx="3760967" cy="1540996"/>
            </a:xfrm>
            <a:custGeom>
              <a:avLst/>
              <a:gdLst>
                <a:gd name="connsiteX0" fmla="*/ 0 w 3760967"/>
                <a:gd name="connsiteY0" fmla="*/ 881980 h 1540996"/>
                <a:gd name="connsiteX1" fmla="*/ 135172 w 3760967"/>
                <a:gd name="connsiteY1" fmla="*/ 1255691 h 1540996"/>
                <a:gd name="connsiteX2" fmla="*/ 222636 w 3760967"/>
                <a:gd name="connsiteY2" fmla="*/ 1494230 h 1540996"/>
                <a:gd name="connsiteX3" fmla="*/ 286247 w 3760967"/>
                <a:gd name="connsiteY3" fmla="*/ 1502181 h 1540996"/>
                <a:gd name="connsiteX4" fmla="*/ 492980 w 3760967"/>
                <a:gd name="connsiteY4" fmla="*/ 1080762 h 1540996"/>
                <a:gd name="connsiteX5" fmla="*/ 818984 w 3760967"/>
                <a:gd name="connsiteY5" fmla="*/ 460560 h 1540996"/>
                <a:gd name="connsiteX6" fmla="*/ 1073426 w 3760967"/>
                <a:gd name="connsiteY6" fmla="*/ 15287 h 1540996"/>
                <a:gd name="connsiteX7" fmla="*/ 1510747 w 3760967"/>
                <a:gd name="connsiteY7" fmla="*/ 126606 h 1540996"/>
                <a:gd name="connsiteX8" fmla="*/ 1677725 w 3760967"/>
                <a:gd name="connsiteY8" fmla="*/ 357193 h 1540996"/>
                <a:gd name="connsiteX9" fmla="*/ 1765189 w 3760967"/>
                <a:gd name="connsiteY9" fmla="*/ 762710 h 1540996"/>
                <a:gd name="connsiteX10" fmla="*/ 2019631 w 3760967"/>
                <a:gd name="connsiteY10" fmla="*/ 1144373 h 1540996"/>
                <a:gd name="connsiteX11" fmla="*/ 2321780 w 3760967"/>
                <a:gd name="connsiteY11" fmla="*/ 1319301 h 1540996"/>
                <a:gd name="connsiteX12" fmla="*/ 2488758 w 3760967"/>
                <a:gd name="connsiteY12" fmla="*/ 834272 h 1540996"/>
                <a:gd name="connsiteX13" fmla="*/ 2608027 w 3760967"/>
                <a:gd name="connsiteY13" fmla="*/ 452609 h 1540996"/>
                <a:gd name="connsiteX14" fmla="*/ 2798859 w 3760967"/>
                <a:gd name="connsiteY14" fmla="*/ 158411 h 1540996"/>
                <a:gd name="connsiteX15" fmla="*/ 3196424 w 3760967"/>
                <a:gd name="connsiteY15" fmla="*/ 317437 h 1540996"/>
                <a:gd name="connsiteX16" fmla="*/ 3339547 w 3760967"/>
                <a:gd name="connsiteY16" fmla="*/ 460560 h 1540996"/>
                <a:gd name="connsiteX17" fmla="*/ 3586038 w 3760967"/>
                <a:gd name="connsiteY17" fmla="*/ 707051 h 1540996"/>
                <a:gd name="connsiteX18" fmla="*/ 3760967 w 3760967"/>
                <a:gd name="connsiteY18" fmla="*/ 1056908 h 15409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3760967" h="1540996">
                  <a:moveTo>
                    <a:pt x="0" y="881980"/>
                  </a:moveTo>
                  <a:lnTo>
                    <a:pt x="135172" y="1255691"/>
                  </a:lnTo>
                  <a:cubicBezTo>
                    <a:pt x="172278" y="1357733"/>
                    <a:pt x="197457" y="1453148"/>
                    <a:pt x="222636" y="1494230"/>
                  </a:cubicBezTo>
                  <a:cubicBezTo>
                    <a:pt x="247815" y="1535312"/>
                    <a:pt x="241190" y="1571092"/>
                    <a:pt x="286247" y="1502181"/>
                  </a:cubicBezTo>
                  <a:cubicBezTo>
                    <a:pt x="331304" y="1433270"/>
                    <a:pt x="404191" y="1254365"/>
                    <a:pt x="492980" y="1080762"/>
                  </a:cubicBezTo>
                  <a:cubicBezTo>
                    <a:pt x="581769" y="907159"/>
                    <a:pt x="722243" y="638139"/>
                    <a:pt x="818984" y="460560"/>
                  </a:cubicBezTo>
                  <a:cubicBezTo>
                    <a:pt x="915725" y="282981"/>
                    <a:pt x="958132" y="70946"/>
                    <a:pt x="1073426" y="15287"/>
                  </a:cubicBezTo>
                  <a:cubicBezTo>
                    <a:pt x="1188720" y="-40372"/>
                    <a:pt x="1410031" y="69622"/>
                    <a:pt x="1510747" y="126606"/>
                  </a:cubicBezTo>
                  <a:cubicBezTo>
                    <a:pt x="1611463" y="183590"/>
                    <a:pt x="1635318" y="251176"/>
                    <a:pt x="1677725" y="357193"/>
                  </a:cubicBezTo>
                  <a:cubicBezTo>
                    <a:pt x="1720132" y="463210"/>
                    <a:pt x="1708205" y="631513"/>
                    <a:pt x="1765189" y="762710"/>
                  </a:cubicBezTo>
                  <a:cubicBezTo>
                    <a:pt x="1822173" y="893907"/>
                    <a:pt x="1926866" y="1051608"/>
                    <a:pt x="2019631" y="1144373"/>
                  </a:cubicBezTo>
                  <a:cubicBezTo>
                    <a:pt x="2112396" y="1237138"/>
                    <a:pt x="2243592" y="1370984"/>
                    <a:pt x="2321780" y="1319301"/>
                  </a:cubicBezTo>
                  <a:cubicBezTo>
                    <a:pt x="2399968" y="1267618"/>
                    <a:pt x="2441050" y="978721"/>
                    <a:pt x="2488758" y="834272"/>
                  </a:cubicBezTo>
                  <a:cubicBezTo>
                    <a:pt x="2536466" y="689823"/>
                    <a:pt x="2556343" y="565253"/>
                    <a:pt x="2608027" y="452609"/>
                  </a:cubicBezTo>
                  <a:cubicBezTo>
                    <a:pt x="2659711" y="339965"/>
                    <a:pt x="2700793" y="180940"/>
                    <a:pt x="2798859" y="158411"/>
                  </a:cubicBezTo>
                  <a:cubicBezTo>
                    <a:pt x="2896925" y="135882"/>
                    <a:pt x="3106309" y="267079"/>
                    <a:pt x="3196424" y="317437"/>
                  </a:cubicBezTo>
                  <a:cubicBezTo>
                    <a:pt x="3286539" y="367795"/>
                    <a:pt x="3339547" y="460560"/>
                    <a:pt x="3339547" y="460560"/>
                  </a:cubicBezTo>
                  <a:cubicBezTo>
                    <a:pt x="3404483" y="525496"/>
                    <a:pt x="3515801" y="607660"/>
                    <a:pt x="3586038" y="707051"/>
                  </a:cubicBezTo>
                  <a:cubicBezTo>
                    <a:pt x="3656275" y="806442"/>
                    <a:pt x="3708621" y="931675"/>
                    <a:pt x="3760967" y="1056908"/>
                  </a:cubicBezTo>
                </a:path>
              </a:pathLst>
            </a:custGeom>
            <a:noFill/>
            <a:ln w="3492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" name="TextBox 13">
                  <a:extLst>
                    <a:ext uri="{FF2B5EF4-FFF2-40B4-BE49-F238E27FC236}">
                      <a16:creationId xmlns:a16="http://schemas.microsoft.com/office/drawing/2014/main" id="{A92ED83E-7A85-46FC-B4CD-989FDE001CB3}"/>
                    </a:ext>
                  </a:extLst>
                </p:cNvPr>
                <p:cNvSpPr txBox="1"/>
                <p:nvPr/>
              </p:nvSpPr>
              <p:spPr>
                <a:xfrm>
                  <a:off x="5461801" y="1581241"/>
                  <a:ext cx="469872" cy="41748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l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̂"/>
                                <m:ctrlPr>
                                  <a:rPr lang="en-US" sz="2000" i="1" smtClean="0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</m:e>
                            </m:acc>
                          </m:e>
                          <m:sub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sz="2000" dirty="0"/>
                </a:p>
              </p:txBody>
            </p:sp>
          </mc:Choice>
          <mc:Fallback xmlns="">
            <p:sp>
              <p:nvSpPr>
                <p:cNvPr id="14" name="TextBox 13">
                  <a:extLst>
                    <a:ext uri="{FF2B5EF4-FFF2-40B4-BE49-F238E27FC236}">
                      <a16:creationId xmlns:a16="http://schemas.microsoft.com/office/drawing/2014/main" id="{A92ED83E-7A85-46FC-B4CD-989FDE001CB3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461801" y="1581241"/>
                  <a:ext cx="469872" cy="417487"/>
                </a:xfrm>
                <a:prstGeom prst="rect">
                  <a:avLst/>
                </a:prstGeom>
                <a:blipFill>
                  <a:blip r:embed="rId3"/>
                  <a:stretch>
                    <a:fillRect t="-2899" r="-19481" b="-1449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" name="TextBox 14">
                  <a:extLst>
                    <a:ext uri="{FF2B5EF4-FFF2-40B4-BE49-F238E27FC236}">
                      <a16:creationId xmlns:a16="http://schemas.microsoft.com/office/drawing/2014/main" id="{CC7DE51C-C430-42ED-96C4-2C641EE66434}"/>
                    </a:ext>
                  </a:extLst>
                </p:cNvPr>
                <p:cNvSpPr txBox="1"/>
                <p:nvPr/>
              </p:nvSpPr>
              <p:spPr>
                <a:xfrm>
                  <a:off x="5527109" y="2488595"/>
                  <a:ext cx="475835" cy="41748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l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̂"/>
                                <m:ctrlPr>
                                  <a:rPr lang="en-US" sz="2000" i="1" smtClean="0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</m:e>
                            </m:acc>
                          </m:e>
                          <m:sub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sz="2000" dirty="0"/>
                </a:p>
              </p:txBody>
            </p:sp>
          </mc:Choice>
          <mc:Fallback xmlns="">
            <p:sp>
              <p:nvSpPr>
                <p:cNvPr id="15" name="TextBox 14">
                  <a:extLst>
                    <a:ext uri="{FF2B5EF4-FFF2-40B4-BE49-F238E27FC236}">
                      <a16:creationId xmlns:a16="http://schemas.microsoft.com/office/drawing/2014/main" id="{CC7DE51C-C430-42ED-96C4-2C641EE6643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527109" y="2488595"/>
                  <a:ext cx="475835" cy="417487"/>
                </a:xfrm>
                <a:prstGeom prst="rect">
                  <a:avLst/>
                </a:prstGeom>
                <a:blipFill>
                  <a:blip r:embed="rId4"/>
                  <a:stretch>
                    <a:fillRect t="-2941" r="-19231" b="-16176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6" name="TextBox 15">
                  <a:extLst>
                    <a:ext uri="{FF2B5EF4-FFF2-40B4-BE49-F238E27FC236}">
                      <a16:creationId xmlns:a16="http://schemas.microsoft.com/office/drawing/2014/main" id="{B433AFB4-11B7-4DB8-AAF6-05D5FDFD1B28}"/>
                    </a:ext>
                  </a:extLst>
                </p:cNvPr>
                <p:cNvSpPr txBox="1"/>
                <p:nvPr/>
              </p:nvSpPr>
              <p:spPr>
                <a:xfrm>
                  <a:off x="1114935" y="1197649"/>
                  <a:ext cx="403764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l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oMath>
                    </m:oMathPara>
                  </a14:m>
                  <a:endParaRPr lang="en-US" sz="2000" dirty="0"/>
                </a:p>
              </p:txBody>
            </p:sp>
          </mc:Choice>
          <mc:Fallback xmlns="">
            <p:sp>
              <p:nvSpPr>
                <p:cNvPr id="16" name="TextBox 15">
                  <a:extLst>
                    <a:ext uri="{FF2B5EF4-FFF2-40B4-BE49-F238E27FC236}">
                      <a16:creationId xmlns:a16="http://schemas.microsoft.com/office/drawing/2014/main" id="{B433AFB4-11B7-4DB8-AAF6-05D5FDFD1B2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14935" y="1197649"/>
                  <a:ext cx="403764" cy="400110"/>
                </a:xfrm>
                <a:prstGeom prst="rect">
                  <a:avLst/>
                </a:prstGeom>
                <a:blipFill>
                  <a:blip r:embed="rId5"/>
                  <a:stretch>
                    <a:fillRect b="-1666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7" name="TextBox 16">
                  <a:extLst>
                    <a:ext uri="{FF2B5EF4-FFF2-40B4-BE49-F238E27FC236}">
                      <a16:creationId xmlns:a16="http://schemas.microsoft.com/office/drawing/2014/main" id="{499D3A11-B75D-4902-904B-150990B03DA3}"/>
                    </a:ext>
                  </a:extLst>
                </p:cNvPr>
                <p:cNvSpPr txBox="1"/>
                <p:nvPr/>
              </p:nvSpPr>
              <p:spPr>
                <a:xfrm>
                  <a:off x="5406064" y="3928222"/>
                  <a:ext cx="399212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l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oMath>
                    </m:oMathPara>
                  </a14:m>
                  <a:endParaRPr lang="en-US" sz="2000" dirty="0"/>
                </a:p>
              </p:txBody>
            </p:sp>
          </mc:Choice>
          <mc:Fallback xmlns="">
            <p:sp>
              <p:nvSpPr>
                <p:cNvPr id="17" name="TextBox 16">
                  <a:extLst>
                    <a:ext uri="{FF2B5EF4-FFF2-40B4-BE49-F238E27FC236}">
                      <a16:creationId xmlns:a16="http://schemas.microsoft.com/office/drawing/2014/main" id="{499D3A11-B75D-4902-904B-150990B03DA3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406064" y="3928222"/>
                  <a:ext cx="399212" cy="400110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18" name="TextBox 17">
            <a:extLst>
              <a:ext uri="{FF2B5EF4-FFF2-40B4-BE49-F238E27FC236}">
                <a16:creationId xmlns:a16="http://schemas.microsoft.com/office/drawing/2014/main" id="{151966FB-B282-4826-9D55-1201AD4300DF}"/>
              </a:ext>
            </a:extLst>
          </p:cNvPr>
          <p:cNvSpPr txBox="1"/>
          <p:nvPr/>
        </p:nvSpPr>
        <p:spPr>
          <a:xfrm>
            <a:off x="5748793" y="4320671"/>
            <a:ext cx="2454518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000" dirty="0">
                <a:solidFill>
                  <a:srgbClr val="0000CC"/>
                </a:solidFill>
              </a:rPr>
              <a:t>Multiple possibilities</a:t>
            </a:r>
            <a:br>
              <a:rPr lang="en-US" sz="2000" dirty="0">
                <a:solidFill>
                  <a:srgbClr val="0000CC"/>
                </a:solidFill>
              </a:rPr>
            </a:br>
            <a:r>
              <a:rPr lang="en-US" sz="2000" dirty="0">
                <a:solidFill>
                  <a:srgbClr val="0000CC"/>
                </a:solidFill>
              </a:rPr>
              <a:t>of surrogates with</a:t>
            </a:r>
            <a:br>
              <a:rPr lang="en-US" sz="2000" dirty="0">
                <a:solidFill>
                  <a:srgbClr val="0000CC"/>
                </a:solidFill>
              </a:rPr>
            </a:br>
            <a:r>
              <a:rPr lang="en-US" sz="2000" dirty="0">
                <a:solidFill>
                  <a:srgbClr val="0000CC"/>
                </a:solidFill>
              </a:rPr>
              <a:t>given samples</a:t>
            </a:r>
          </a:p>
        </p:txBody>
      </p:sp>
    </p:spTree>
    <p:extLst>
      <p:ext uri="{BB962C8B-B14F-4D97-AF65-F5344CB8AC3E}">
        <p14:creationId xmlns:p14="http://schemas.microsoft.com/office/powerpoint/2010/main" val="18555932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 Placeholder 1">
                <a:extLst>
                  <a:ext uri="{FF2B5EF4-FFF2-40B4-BE49-F238E27FC236}">
                    <a16:creationId xmlns:a16="http://schemas.microsoft.com/office/drawing/2014/main" id="{6DE40E13-5A41-C3D9-C9D8-87DAEBDC3FA7}"/>
                  </a:ext>
                </a:extLst>
              </p:cNvPr>
              <p:cNvSpPr>
                <a:spLocks noGrp="1"/>
              </p:cNvSpPr>
              <p:nvPr>
                <p:ph type="body" sz="quarter" idx="10"/>
              </p:nvPr>
            </p:nvSpPr>
            <p:spPr/>
            <p:txBody>
              <a:bodyPr/>
              <a:lstStyle/>
              <a:p>
                <a:r>
                  <a:rPr lang="en-US" dirty="0"/>
                  <a:t>Appraisal problem</a:t>
                </a:r>
              </a:p>
              <a:p>
                <a:pPr lvl="1"/>
                <a:r>
                  <a:rPr lang="en-US" dirty="0"/>
                  <a:t>different definitions of error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𝜀</m:t>
                    </m:r>
                  </m:oMath>
                </a14:m>
                <a:r>
                  <a:rPr lang="en-US" dirty="0"/>
                  <a:t> to assess </a:t>
                </a:r>
                <a:r>
                  <a:rPr lang="en-US" dirty="0">
                    <a:solidFill>
                      <a:srgbClr val="0000FF"/>
                    </a:solidFill>
                  </a:rPr>
                  <a:t>goodness</a:t>
                </a:r>
                <a:r>
                  <a:rPr lang="en-US" dirty="0"/>
                  <a:t> of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</m:acc>
                    <m:r>
                      <a:rPr lang="en-US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𝐱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against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𝐱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if the appraisal error is not satisfactory, additional samples are added, or the model form is changed to improve the prediction accuracy</a:t>
                </a:r>
              </a:p>
              <a:p>
                <a:r>
                  <a:rPr lang="en-US" dirty="0"/>
                  <a:t>Introductory level of accuracy</a:t>
                </a:r>
              </a:p>
              <a:p>
                <a:pPr lvl="1"/>
                <a:r>
                  <a:rPr lang="en-US" dirty="0"/>
                  <a:t>check if the surrogate is accurate or not at sample locations</a:t>
                </a:r>
              </a:p>
              <a:p>
                <a:r>
                  <a:rPr lang="en-US" dirty="0"/>
                  <a:t>Prediction capability of the surrogate</a:t>
                </a:r>
              </a:p>
              <a:p>
                <a:pPr lvl="1"/>
                <a:r>
                  <a:rPr lang="en-US" dirty="0"/>
                  <a:t>accuracy at un-sampled points (i.e., prediction points). </a:t>
                </a:r>
              </a:p>
              <a:p>
                <a:r>
                  <a:rPr lang="en-US" dirty="0"/>
                  <a:t>Consider interpolating surrogate with 5 samples</a:t>
                </a:r>
              </a:p>
              <a:p>
                <a:pPr lvl="1"/>
                <a:r>
                  <a:rPr lang="en-US" dirty="0"/>
                  <a:t>Predictions might have error at unsampled locations</a:t>
                </a:r>
              </a:p>
            </p:txBody>
          </p:sp>
        </mc:Choice>
        <mc:Fallback xmlns="">
          <p:sp>
            <p:nvSpPr>
              <p:cNvPr id="2" name="Text Placeholder 1">
                <a:extLst>
                  <a:ext uri="{FF2B5EF4-FFF2-40B4-BE49-F238E27FC236}">
                    <a16:creationId xmlns:a16="http://schemas.microsoft.com/office/drawing/2014/main" id="{6DE40E13-5A41-C3D9-C9D8-87DAEBDC3FA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blipFill>
                <a:blip r:embed="rId2"/>
                <a:stretch>
                  <a:fillRect l="-929" t="-1408" r="-1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itle 2">
            <a:extLst>
              <a:ext uri="{FF2B5EF4-FFF2-40B4-BE49-F238E27FC236}">
                <a16:creationId xmlns:a16="http://schemas.microsoft.com/office/drawing/2014/main" id="{5CE97C5E-2249-F12D-1A99-DB36F7F4C3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Overview of Surrogate Modeling </a:t>
            </a:r>
            <a:r>
              <a:rPr lang="en-US" i="1" dirty="0"/>
              <a:t>cont.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089145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 Placeholder 1">
                <a:extLst>
                  <a:ext uri="{FF2B5EF4-FFF2-40B4-BE49-F238E27FC236}">
                    <a16:creationId xmlns:a16="http://schemas.microsoft.com/office/drawing/2014/main" id="{D75ED356-2707-4767-9D0F-0335F39CB7B4}"/>
                  </a:ext>
                </a:extLst>
              </p:cNvPr>
              <p:cNvSpPr>
                <a:spLocks noGrp="1"/>
              </p:cNvSpPr>
              <p:nvPr>
                <p:ph type="body" sz="quarter" idx="10"/>
              </p:nvPr>
            </p:nvSpPr>
            <p:spPr>
              <a:xfrm>
                <a:off x="304799" y="774200"/>
                <a:ext cx="8603223" cy="5626600"/>
              </a:xfrm>
            </p:spPr>
            <p:txBody>
              <a:bodyPr>
                <a:normAutofit/>
              </a:bodyPr>
              <a:lstStyle/>
              <a:p>
                <a:r>
                  <a:rPr lang="en-US" dirty="0"/>
                  <a:t>Surrogate prediction</a:t>
                </a:r>
              </a:p>
              <a:p>
                <a:endParaRPr lang="en-US" dirty="0"/>
              </a:p>
              <a:p>
                <a:pPr lvl="1"/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</m:acc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>
                            <a:latin typeface="Cambria Math" panose="02040503050406030204" pitchFamily="18" charset="0"/>
                          </a:rPr>
                          <m:t>𝐱</m:t>
                        </m:r>
                      </m:e>
                    </m:d>
                  </m:oMath>
                </a14:m>
                <a:r>
                  <a:rPr lang="en-US" dirty="0"/>
                  <a:t>: surrogate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𝜀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1">
                        <a:latin typeface="Cambria Math" panose="02040503050406030204" pitchFamily="18" charset="0"/>
                      </a:rPr>
                      <m:t>𝐱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: prediction error</a:t>
                </a:r>
              </a:p>
              <a:p>
                <a:r>
                  <a:rPr lang="en-US" dirty="0"/>
                  <a:t>Prediction error is often </a:t>
                </a:r>
                <a:br>
                  <a:rPr lang="en-US" dirty="0"/>
                </a:br>
                <a:r>
                  <a:rPr lang="en-US" dirty="0"/>
                  <a:t>represented by a normal distribution</a:t>
                </a:r>
              </a:p>
              <a:p>
                <a:endParaRPr lang="en-US" dirty="0"/>
              </a:p>
              <a:p>
                <a:pPr lvl="1"/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𝐱</m:t>
                        </m:r>
                      </m:e>
                    </m:d>
                  </m:oMath>
                </a14:m>
                <a:r>
                  <a:rPr lang="en-US" dirty="0"/>
                  <a:t>: prediction variance</a:t>
                </a:r>
              </a:p>
              <a:p>
                <a:pPr lvl="1"/>
                <a:r>
                  <a:rPr lang="en-US" dirty="0"/>
                  <a:t>Prediction has expected value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𝐸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𝑓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𝑝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acc>
                      <m:accPr>
                        <m:chr m:val="̂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</m:acc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>
                            <a:latin typeface="Cambria Math" panose="02040503050406030204" pitchFamily="18" charset="0"/>
                          </a:rPr>
                          <m:t>𝐱</m:t>
                        </m:r>
                      </m:e>
                    </m:d>
                  </m:oMath>
                </a14:m>
                <a:r>
                  <a:rPr lang="en-US" dirty="0"/>
                  <a:t> and variance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𝑉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𝑓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𝑝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𝐱</m:t>
                        </m:r>
                      </m:e>
                    </m:d>
                  </m:oMath>
                </a14:m>
                <a:endParaRPr lang="en-US" dirty="0"/>
              </a:p>
              <a:p>
                <a:pPr lvl="1"/>
                <a:r>
                  <a:rPr lang="en-US" dirty="0">
                    <a:solidFill>
                      <a:srgbClr val="FF0000"/>
                    </a:solidFill>
                  </a:rPr>
                  <a:t>Surrogate quality: Accuracy of mean prediction and prediction uncertainty</a:t>
                </a:r>
              </a:p>
            </p:txBody>
          </p:sp>
        </mc:Choice>
        <mc:Fallback xmlns="">
          <p:sp>
            <p:nvSpPr>
              <p:cNvPr id="2" name="Text Placeholder 1">
                <a:extLst>
                  <a:ext uri="{FF2B5EF4-FFF2-40B4-BE49-F238E27FC236}">
                    <a16:creationId xmlns:a16="http://schemas.microsoft.com/office/drawing/2014/main" id="{D75ED356-2707-4767-9D0F-0335F39CB7B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xfrm>
                <a:off x="304799" y="774200"/>
                <a:ext cx="8603223" cy="5626600"/>
              </a:xfrm>
              <a:blipFill>
                <a:blip r:embed="rId2"/>
                <a:stretch>
                  <a:fillRect l="-921" t="-1408" b="-6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itle 2">
            <a:extLst>
              <a:ext uri="{FF2B5EF4-FFF2-40B4-BE49-F238E27FC236}">
                <a16:creationId xmlns:a16="http://schemas.microsoft.com/office/drawing/2014/main" id="{0781AEE1-23BC-4BD8-864F-F53AA2C5B3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Prediction Uncertainty</a:t>
            </a:r>
          </a:p>
        </p:txBody>
      </p:sp>
      <p:grpSp>
        <p:nvGrpSpPr>
          <p:cNvPr id="28" name="Group 27">
            <a:extLst>
              <a:ext uri="{FF2B5EF4-FFF2-40B4-BE49-F238E27FC236}">
                <a16:creationId xmlns:a16="http://schemas.microsoft.com/office/drawing/2014/main" id="{C26FBF70-9EBE-4767-9530-ECB50A8DB1EF}"/>
              </a:ext>
            </a:extLst>
          </p:cNvPr>
          <p:cNvGrpSpPr/>
          <p:nvPr/>
        </p:nvGrpSpPr>
        <p:grpSpPr>
          <a:xfrm>
            <a:off x="3948627" y="514842"/>
            <a:ext cx="5115153" cy="3130683"/>
            <a:chOff x="1933919" y="2953117"/>
            <a:chExt cx="5115153" cy="3130683"/>
          </a:xfrm>
        </p:grpSpPr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462B76BE-D02E-49CC-A866-6AB8ACCFBACB}"/>
                </a:ext>
              </a:extLst>
            </p:cNvPr>
            <p:cNvSpPr/>
            <p:nvPr/>
          </p:nvSpPr>
          <p:spPr>
            <a:xfrm rot="2216001">
              <a:off x="2559644" y="4089452"/>
              <a:ext cx="991526" cy="394674"/>
            </a:xfrm>
            <a:custGeom>
              <a:avLst/>
              <a:gdLst>
                <a:gd name="connsiteX0" fmla="*/ 0 w 1924215"/>
                <a:gd name="connsiteY0" fmla="*/ 1614114 h 1622066"/>
                <a:gd name="connsiteX1" fmla="*/ 214685 w 1924215"/>
                <a:gd name="connsiteY1" fmla="*/ 1542553 h 1622066"/>
                <a:gd name="connsiteX2" fmla="*/ 357809 w 1924215"/>
                <a:gd name="connsiteY2" fmla="*/ 1391478 h 1622066"/>
                <a:gd name="connsiteX3" fmla="*/ 469127 w 1924215"/>
                <a:gd name="connsiteY3" fmla="*/ 1232452 h 1622066"/>
                <a:gd name="connsiteX4" fmla="*/ 572494 w 1924215"/>
                <a:gd name="connsiteY4" fmla="*/ 930302 h 1622066"/>
                <a:gd name="connsiteX5" fmla="*/ 691763 w 1924215"/>
                <a:gd name="connsiteY5" fmla="*/ 612250 h 1622066"/>
                <a:gd name="connsiteX6" fmla="*/ 787179 w 1924215"/>
                <a:gd name="connsiteY6" fmla="*/ 349857 h 1622066"/>
                <a:gd name="connsiteX7" fmla="*/ 866692 w 1924215"/>
                <a:gd name="connsiteY7" fmla="*/ 151074 h 1622066"/>
                <a:gd name="connsiteX8" fmla="*/ 930302 w 1924215"/>
                <a:gd name="connsiteY8" fmla="*/ 39756 h 1622066"/>
                <a:gd name="connsiteX9" fmla="*/ 1009815 w 1924215"/>
                <a:gd name="connsiteY9" fmla="*/ 0 h 1622066"/>
                <a:gd name="connsiteX10" fmla="*/ 1097280 w 1924215"/>
                <a:gd name="connsiteY10" fmla="*/ 47707 h 1622066"/>
                <a:gd name="connsiteX11" fmla="*/ 1152939 w 1924215"/>
                <a:gd name="connsiteY11" fmla="*/ 151074 h 1622066"/>
                <a:gd name="connsiteX12" fmla="*/ 1216549 w 1924215"/>
                <a:gd name="connsiteY12" fmla="*/ 326003 h 1622066"/>
                <a:gd name="connsiteX13" fmla="*/ 1304014 w 1924215"/>
                <a:gd name="connsiteY13" fmla="*/ 572494 h 1622066"/>
                <a:gd name="connsiteX14" fmla="*/ 1375575 w 1924215"/>
                <a:gd name="connsiteY14" fmla="*/ 779227 h 1622066"/>
                <a:gd name="connsiteX15" fmla="*/ 1439186 w 1924215"/>
                <a:gd name="connsiteY15" fmla="*/ 946205 h 1622066"/>
                <a:gd name="connsiteX16" fmla="*/ 1542553 w 1924215"/>
                <a:gd name="connsiteY16" fmla="*/ 1208598 h 1622066"/>
                <a:gd name="connsiteX17" fmla="*/ 1637969 w 1924215"/>
                <a:gd name="connsiteY17" fmla="*/ 1399429 h 1622066"/>
                <a:gd name="connsiteX18" fmla="*/ 1796995 w 1924215"/>
                <a:gd name="connsiteY18" fmla="*/ 1542553 h 1622066"/>
                <a:gd name="connsiteX19" fmla="*/ 1924215 w 1924215"/>
                <a:gd name="connsiteY19" fmla="*/ 1614114 h 1622066"/>
                <a:gd name="connsiteX20" fmla="*/ 63610 w 1924215"/>
                <a:gd name="connsiteY20" fmla="*/ 1622066 h 16220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924215" h="1622066">
                  <a:moveTo>
                    <a:pt x="0" y="1614114"/>
                  </a:moveTo>
                  <a:lnTo>
                    <a:pt x="214685" y="1542553"/>
                  </a:lnTo>
                  <a:lnTo>
                    <a:pt x="357809" y="1391478"/>
                  </a:lnTo>
                  <a:lnTo>
                    <a:pt x="469127" y="1232452"/>
                  </a:lnTo>
                  <a:lnTo>
                    <a:pt x="572494" y="930302"/>
                  </a:lnTo>
                  <a:lnTo>
                    <a:pt x="691763" y="612250"/>
                  </a:lnTo>
                  <a:lnTo>
                    <a:pt x="787179" y="349857"/>
                  </a:lnTo>
                  <a:lnTo>
                    <a:pt x="866692" y="151074"/>
                  </a:lnTo>
                  <a:lnTo>
                    <a:pt x="930302" y="39756"/>
                  </a:lnTo>
                  <a:lnTo>
                    <a:pt x="1009815" y="0"/>
                  </a:lnTo>
                  <a:lnTo>
                    <a:pt x="1097280" y="47707"/>
                  </a:lnTo>
                  <a:lnTo>
                    <a:pt x="1152939" y="151074"/>
                  </a:lnTo>
                  <a:lnTo>
                    <a:pt x="1216549" y="326003"/>
                  </a:lnTo>
                  <a:lnTo>
                    <a:pt x="1304014" y="572494"/>
                  </a:lnTo>
                  <a:lnTo>
                    <a:pt x="1375575" y="779227"/>
                  </a:lnTo>
                  <a:lnTo>
                    <a:pt x="1439186" y="946205"/>
                  </a:lnTo>
                  <a:lnTo>
                    <a:pt x="1542553" y="1208598"/>
                  </a:lnTo>
                  <a:lnTo>
                    <a:pt x="1637969" y="1399429"/>
                  </a:lnTo>
                  <a:lnTo>
                    <a:pt x="1796995" y="1542553"/>
                  </a:lnTo>
                  <a:lnTo>
                    <a:pt x="1924215" y="1614114"/>
                  </a:lnTo>
                  <a:lnTo>
                    <a:pt x="63610" y="1622066"/>
                  </a:lnTo>
                </a:path>
              </a:pathLst>
            </a:custGeom>
            <a:solidFill>
              <a:schemeClr val="bg1">
                <a:lumMod val="50000"/>
              </a:schemeClr>
            </a:solidFill>
            <a:ln w="349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5" name="Straight Arrow Connector 4">
              <a:extLst>
                <a:ext uri="{FF2B5EF4-FFF2-40B4-BE49-F238E27FC236}">
                  <a16:creationId xmlns:a16="http://schemas.microsoft.com/office/drawing/2014/main" id="{2E0B7D2D-80BB-4AA3-BA7C-A43A31AF2279}"/>
                </a:ext>
              </a:extLst>
            </p:cNvPr>
            <p:cNvCxnSpPr/>
            <p:nvPr/>
          </p:nvCxnSpPr>
          <p:spPr>
            <a:xfrm flipV="1">
              <a:off x="2337683" y="3051531"/>
              <a:ext cx="0" cy="2767054"/>
            </a:xfrm>
            <a:prstGeom prst="straightConnector1">
              <a:avLst/>
            </a:prstGeom>
            <a:ln w="28575">
              <a:solidFill>
                <a:schemeClr val="tx1"/>
              </a:solidFill>
              <a:headEnd type="none" w="med" len="med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Arrow Connector 5">
              <a:extLst>
                <a:ext uri="{FF2B5EF4-FFF2-40B4-BE49-F238E27FC236}">
                  <a16:creationId xmlns:a16="http://schemas.microsoft.com/office/drawing/2014/main" id="{696CABD8-25CB-4F2E-8020-9BE3BBC1CBE3}"/>
                </a:ext>
              </a:extLst>
            </p:cNvPr>
            <p:cNvCxnSpPr/>
            <p:nvPr/>
          </p:nvCxnSpPr>
          <p:spPr>
            <a:xfrm>
              <a:off x="2067339" y="5580045"/>
              <a:ext cx="4389120" cy="0"/>
            </a:xfrm>
            <a:prstGeom prst="straightConnector1">
              <a:avLst/>
            </a:prstGeom>
            <a:ln w="28575">
              <a:solidFill>
                <a:schemeClr val="tx1"/>
              </a:solidFill>
              <a:headEnd type="none" w="med" len="med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" name="TextBox 13">
                  <a:extLst>
                    <a:ext uri="{FF2B5EF4-FFF2-40B4-BE49-F238E27FC236}">
                      <a16:creationId xmlns:a16="http://schemas.microsoft.com/office/drawing/2014/main" id="{C0165FD0-1793-4A31-882B-2DE3D77F131E}"/>
                    </a:ext>
                  </a:extLst>
                </p:cNvPr>
                <p:cNvSpPr txBox="1"/>
                <p:nvPr/>
              </p:nvSpPr>
              <p:spPr>
                <a:xfrm>
                  <a:off x="6280785" y="3336709"/>
                  <a:ext cx="768287" cy="42377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14:m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𝐸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𝑝</m:t>
                          </m:r>
                        </m:sub>
                      </m:sSub>
                    </m:oMath>
                  </a14:m>
                  <a:r>
                    <a:rPr lang="en-US" sz="2000" dirty="0"/>
                    <a:t>)</a:t>
                  </a:r>
                </a:p>
              </p:txBody>
            </p:sp>
          </mc:Choice>
          <mc:Fallback xmlns="">
            <p:sp>
              <p:nvSpPr>
                <p:cNvPr id="14" name="TextBox 13">
                  <a:extLst>
                    <a:ext uri="{FF2B5EF4-FFF2-40B4-BE49-F238E27FC236}">
                      <a16:creationId xmlns:a16="http://schemas.microsoft.com/office/drawing/2014/main" id="{C0165FD0-1793-4A31-882B-2DE3D77F131E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280785" y="3336709"/>
                  <a:ext cx="768287" cy="423770"/>
                </a:xfrm>
                <a:prstGeom prst="rect">
                  <a:avLst/>
                </a:prstGeom>
                <a:blipFill>
                  <a:blip r:embed="rId3"/>
                  <a:stretch>
                    <a:fillRect t="-7143" r="-7937" b="-18571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6" name="TextBox 15">
                  <a:extLst>
                    <a:ext uri="{FF2B5EF4-FFF2-40B4-BE49-F238E27FC236}">
                      <a16:creationId xmlns:a16="http://schemas.microsoft.com/office/drawing/2014/main" id="{22BD484E-65CB-46DD-ABC5-59D5260E374A}"/>
                    </a:ext>
                  </a:extLst>
                </p:cNvPr>
                <p:cNvSpPr txBox="1"/>
                <p:nvPr/>
              </p:nvSpPr>
              <p:spPr>
                <a:xfrm>
                  <a:off x="1933919" y="2953117"/>
                  <a:ext cx="403764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l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oMath>
                    </m:oMathPara>
                  </a14:m>
                  <a:endParaRPr lang="en-US" sz="2000" dirty="0"/>
                </a:p>
              </p:txBody>
            </p:sp>
          </mc:Choice>
          <mc:Fallback xmlns="">
            <p:sp>
              <p:nvSpPr>
                <p:cNvPr id="16" name="TextBox 15">
                  <a:extLst>
                    <a:ext uri="{FF2B5EF4-FFF2-40B4-BE49-F238E27FC236}">
                      <a16:creationId xmlns:a16="http://schemas.microsoft.com/office/drawing/2014/main" id="{22BD484E-65CB-46DD-ABC5-59D5260E374A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933919" y="2953117"/>
                  <a:ext cx="403764" cy="400110"/>
                </a:xfrm>
                <a:prstGeom prst="rect">
                  <a:avLst/>
                </a:prstGeom>
                <a:blipFill>
                  <a:blip r:embed="rId4"/>
                  <a:stretch>
                    <a:fillRect b="-1666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7" name="TextBox 16">
                  <a:extLst>
                    <a:ext uri="{FF2B5EF4-FFF2-40B4-BE49-F238E27FC236}">
                      <a16:creationId xmlns:a16="http://schemas.microsoft.com/office/drawing/2014/main" id="{1944BC22-CAD7-411D-9706-88EEAEA69144}"/>
                    </a:ext>
                  </a:extLst>
                </p:cNvPr>
                <p:cNvSpPr txBox="1"/>
                <p:nvPr/>
              </p:nvSpPr>
              <p:spPr>
                <a:xfrm>
                  <a:off x="6225048" y="5683690"/>
                  <a:ext cx="399212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l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oMath>
                    </m:oMathPara>
                  </a14:m>
                  <a:endParaRPr lang="en-US" sz="2000" dirty="0"/>
                </a:p>
              </p:txBody>
            </p:sp>
          </mc:Choice>
          <mc:Fallback xmlns="">
            <p:sp>
              <p:nvSpPr>
                <p:cNvPr id="17" name="TextBox 16">
                  <a:extLst>
                    <a:ext uri="{FF2B5EF4-FFF2-40B4-BE49-F238E27FC236}">
                      <a16:creationId xmlns:a16="http://schemas.microsoft.com/office/drawing/2014/main" id="{1944BC22-CAD7-411D-9706-88EEAEA6914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225048" y="5683690"/>
                  <a:ext cx="399212" cy="400110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1EE4C34B-AEEF-424A-B66D-73BFC8FF34DF}"/>
                </a:ext>
              </a:extLst>
            </p:cNvPr>
            <p:cNvSpPr/>
            <p:nvPr/>
          </p:nvSpPr>
          <p:spPr>
            <a:xfrm rot="4829398">
              <a:off x="3418331" y="3595520"/>
              <a:ext cx="991526" cy="394674"/>
            </a:xfrm>
            <a:custGeom>
              <a:avLst/>
              <a:gdLst>
                <a:gd name="connsiteX0" fmla="*/ 0 w 1924215"/>
                <a:gd name="connsiteY0" fmla="*/ 1614114 h 1622066"/>
                <a:gd name="connsiteX1" fmla="*/ 214685 w 1924215"/>
                <a:gd name="connsiteY1" fmla="*/ 1542553 h 1622066"/>
                <a:gd name="connsiteX2" fmla="*/ 357809 w 1924215"/>
                <a:gd name="connsiteY2" fmla="*/ 1391478 h 1622066"/>
                <a:gd name="connsiteX3" fmla="*/ 469127 w 1924215"/>
                <a:gd name="connsiteY3" fmla="*/ 1232452 h 1622066"/>
                <a:gd name="connsiteX4" fmla="*/ 572494 w 1924215"/>
                <a:gd name="connsiteY4" fmla="*/ 930302 h 1622066"/>
                <a:gd name="connsiteX5" fmla="*/ 691763 w 1924215"/>
                <a:gd name="connsiteY5" fmla="*/ 612250 h 1622066"/>
                <a:gd name="connsiteX6" fmla="*/ 787179 w 1924215"/>
                <a:gd name="connsiteY6" fmla="*/ 349857 h 1622066"/>
                <a:gd name="connsiteX7" fmla="*/ 866692 w 1924215"/>
                <a:gd name="connsiteY7" fmla="*/ 151074 h 1622066"/>
                <a:gd name="connsiteX8" fmla="*/ 930302 w 1924215"/>
                <a:gd name="connsiteY8" fmla="*/ 39756 h 1622066"/>
                <a:gd name="connsiteX9" fmla="*/ 1009815 w 1924215"/>
                <a:gd name="connsiteY9" fmla="*/ 0 h 1622066"/>
                <a:gd name="connsiteX10" fmla="*/ 1097280 w 1924215"/>
                <a:gd name="connsiteY10" fmla="*/ 47707 h 1622066"/>
                <a:gd name="connsiteX11" fmla="*/ 1152939 w 1924215"/>
                <a:gd name="connsiteY11" fmla="*/ 151074 h 1622066"/>
                <a:gd name="connsiteX12" fmla="*/ 1216549 w 1924215"/>
                <a:gd name="connsiteY12" fmla="*/ 326003 h 1622066"/>
                <a:gd name="connsiteX13" fmla="*/ 1304014 w 1924215"/>
                <a:gd name="connsiteY13" fmla="*/ 572494 h 1622066"/>
                <a:gd name="connsiteX14" fmla="*/ 1375575 w 1924215"/>
                <a:gd name="connsiteY14" fmla="*/ 779227 h 1622066"/>
                <a:gd name="connsiteX15" fmla="*/ 1439186 w 1924215"/>
                <a:gd name="connsiteY15" fmla="*/ 946205 h 1622066"/>
                <a:gd name="connsiteX16" fmla="*/ 1542553 w 1924215"/>
                <a:gd name="connsiteY16" fmla="*/ 1208598 h 1622066"/>
                <a:gd name="connsiteX17" fmla="*/ 1637969 w 1924215"/>
                <a:gd name="connsiteY17" fmla="*/ 1399429 h 1622066"/>
                <a:gd name="connsiteX18" fmla="*/ 1796995 w 1924215"/>
                <a:gd name="connsiteY18" fmla="*/ 1542553 h 1622066"/>
                <a:gd name="connsiteX19" fmla="*/ 1924215 w 1924215"/>
                <a:gd name="connsiteY19" fmla="*/ 1614114 h 1622066"/>
                <a:gd name="connsiteX20" fmla="*/ 63610 w 1924215"/>
                <a:gd name="connsiteY20" fmla="*/ 1622066 h 16220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924215" h="1622066">
                  <a:moveTo>
                    <a:pt x="0" y="1614114"/>
                  </a:moveTo>
                  <a:lnTo>
                    <a:pt x="214685" y="1542553"/>
                  </a:lnTo>
                  <a:lnTo>
                    <a:pt x="357809" y="1391478"/>
                  </a:lnTo>
                  <a:lnTo>
                    <a:pt x="469127" y="1232452"/>
                  </a:lnTo>
                  <a:lnTo>
                    <a:pt x="572494" y="930302"/>
                  </a:lnTo>
                  <a:lnTo>
                    <a:pt x="691763" y="612250"/>
                  </a:lnTo>
                  <a:lnTo>
                    <a:pt x="787179" y="349857"/>
                  </a:lnTo>
                  <a:lnTo>
                    <a:pt x="866692" y="151074"/>
                  </a:lnTo>
                  <a:lnTo>
                    <a:pt x="930302" y="39756"/>
                  </a:lnTo>
                  <a:lnTo>
                    <a:pt x="1009815" y="0"/>
                  </a:lnTo>
                  <a:lnTo>
                    <a:pt x="1097280" y="47707"/>
                  </a:lnTo>
                  <a:lnTo>
                    <a:pt x="1152939" y="151074"/>
                  </a:lnTo>
                  <a:lnTo>
                    <a:pt x="1216549" y="326003"/>
                  </a:lnTo>
                  <a:lnTo>
                    <a:pt x="1304014" y="572494"/>
                  </a:lnTo>
                  <a:lnTo>
                    <a:pt x="1375575" y="779227"/>
                  </a:lnTo>
                  <a:lnTo>
                    <a:pt x="1439186" y="946205"/>
                  </a:lnTo>
                  <a:lnTo>
                    <a:pt x="1542553" y="1208598"/>
                  </a:lnTo>
                  <a:lnTo>
                    <a:pt x="1637969" y="1399429"/>
                  </a:lnTo>
                  <a:lnTo>
                    <a:pt x="1796995" y="1542553"/>
                  </a:lnTo>
                  <a:lnTo>
                    <a:pt x="1924215" y="1614114"/>
                  </a:lnTo>
                  <a:lnTo>
                    <a:pt x="63610" y="1622066"/>
                  </a:lnTo>
                </a:path>
              </a:pathLst>
            </a:custGeom>
            <a:solidFill>
              <a:schemeClr val="bg1">
                <a:lumMod val="50000"/>
              </a:schemeClr>
            </a:solidFill>
            <a:ln w="349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F976057E-583F-481D-9B47-B9F469F791D0}"/>
                </a:ext>
              </a:extLst>
            </p:cNvPr>
            <p:cNvSpPr/>
            <p:nvPr/>
          </p:nvSpPr>
          <p:spPr>
            <a:xfrm rot="7976095">
              <a:off x="4299957" y="3834101"/>
              <a:ext cx="991526" cy="394674"/>
            </a:xfrm>
            <a:custGeom>
              <a:avLst/>
              <a:gdLst>
                <a:gd name="connsiteX0" fmla="*/ 0 w 1924215"/>
                <a:gd name="connsiteY0" fmla="*/ 1614114 h 1622066"/>
                <a:gd name="connsiteX1" fmla="*/ 214685 w 1924215"/>
                <a:gd name="connsiteY1" fmla="*/ 1542553 h 1622066"/>
                <a:gd name="connsiteX2" fmla="*/ 357809 w 1924215"/>
                <a:gd name="connsiteY2" fmla="*/ 1391478 h 1622066"/>
                <a:gd name="connsiteX3" fmla="*/ 469127 w 1924215"/>
                <a:gd name="connsiteY3" fmla="*/ 1232452 h 1622066"/>
                <a:gd name="connsiteX4" fmla="*/ 572494 w 1924215"/>
                <a:gd name="connsiteY4" fmla="*/ 930302 h 1622066"/>
                <a:gd name="connsiteX5" fmla="*/ 691763 w 1924215"/>
                <a:gd name="connsiteY5" fmla="*/ 612250 h 1622066"/>
                <a:gd name="connsiteX6" fmla="*/ 787179 w 1924215"/>
                <a:gd name="connsiteY6" fmla="*/ 349857 h 1622066"/>
                <a:gd name="connsiteX7" fmla="*/ 866692 w 1924215"/>
                <a:gd name="connsiteY7" fmla="*/ 151074 h 1622066"/>
                <a:gd name="connsiteX8" fmla="*/ 930302 w 1924215"/>
                <a:gd name="connsiteY8" fmla="*/ 39756 h 1622066"/>
                <a:gd name="connsiteX9" fmla="*/ 1009815 w 1924215"/>
                <a:gd name="connsiteY9" fmla="*/ 0 h 1622066"/>
                <a:gd name="connsiteX10" fmla="*/ 1097280 w 1924215"/>
                <a:gd name="connsiteY10" fmla="*/ 47707 h 1622066"/>
                <a:gd name="connsiteX11" fmla="*/ 1152939 w 1924215"/>
                <a:gd name="connsiteY11" fmla="*/ 151074 h 1622066"/>
                <a:gd name="connsiteX12" fmla="*/ 1216549 w 1924215"/>
                <a:gd name="connsiteY12" fmla="*/ 326003 h 1622066"/>
                <a:gd name="connsiteX13" fmla="*/ 1304014 w 1924215"/>
                <a:gd name="connsiteY13" fmla="*/ 572494 h 1622066"/>
                <a:gd name="connsiteX14" fmla="*/ 1375575 w 1924215"/>
                <a:gd name="connsiteY14" fmla="*/ 779227 h 1622066"/>
                <a:gd name="connsiteX15" fmla="*/ 1439186 w 1924215"/>
                <a:gd name="connsiteY15" fmla="*/ 946205 h 1622066"/>
                <a:gd name="connsiteX16" fmla="*/ 1542553 w 1924215"/>
                <a:gd name="connsiteY16" fmla="*/ 1208598 h 1622066"/>
                <a:gd name="connsiteX17" fmla="*/ 1637969 w 1924215"/>
                <a:gd name="connsiteY17" fmla="*/ 1399429 h 1622066"/>
                <a:gd name="connsiteX18" fmla="*/ 1796995 w 1924215"/>
                <a:gd name="connsiteY18" fmla="*/ 1542553 h 1622066"/>
                <a:gd name="connsiteX19" fmla="*/ 1924215 w 1924215"/>
                <a:gd name="connsiteY19" fmla="*/ 1614114 h 1622066"/>
                <a:gd name="connsiteX20" fmla="*/ 63610 w 1924215"/>
                <a:gd name="connsiteY20" fmla="*/ 1622066 h 16220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924215" h="1622066">
                  <a:moveTo>
                    <a:pt x="0" y="1614114"/>
                  </a:moveTo>
                  <a:lnTo>
                    <a:pt x="214685" y="1542553"/>
                  </a:lnTo>
                  <a:lnTo>
                    <a:pt x="357809" y="1391478"/>
                  </a:lnTo>
                  <a:lnTo>
                    <a:pt x="469127" y="1232452"/>
                  </a:lnTo>
                  <a:lnTo>
                    <a:pt x="572494" y="930302"/>
                  </a:lnTo>
                  <a:lnTo>
                    <a:pt x="691763" y="612250"/>
                  </a:lnTo>
                  <a:lnTo>
                    <a:pt x="787179" y="349857"/>
                  </a:lnTo>
                  <a:lnTo>
                    <a:pt x="866692" y="151074"/>
                  </a:lnTo>
                  <a:lnTo>
                    <a:pt x="930302" y="39756"/>
                  </a:lnTo>
                  <a:lnTo>
                    <a:pt x="1009815" y="0"/>
                  </a:lnTo>
                  <a:lnTo>
                    <a:pt x="1097280" y="47707"/>
                  </a:lnTo>
                  <a:lnTo>
                    <a:pt x="1152939" y="151074"/>
                  </a:lnTo>
                  <a:lnTo>
                    <a:pt x="1216549" y="326003"/>
                  </a:lnTo>
                  <a:lnTo>
                    <a:pt x="1304014" y="572494"/>
                  </a:lnTo>
                  <a:lnTo>
                    <a:pt x="1375575" y="779227"/>
                  </a:lnTo>
                  <a:lnTo>
                    <a:pt x="1439186" y="946205"/>
                  </a:lnTo>
                  <a:lnTo>
                    <a:pt x="1542553" y="1208598"/>
                  </a:lnTo>
                  <a:lnTo>
                    <a:pt x="1637969" y="1399429"/>
                  </a:lnTo>
                  <a:lnTo>
                    <a:pt x="1796995" y="1542553"/>
                  </a:lnTo>
                  <a:lnTo>
                    <a:pt x="1924215" y="1614114"/>
                  </a:lnTo>
                  <a:lnTo>
                    <a:pt x="63610" y="1622066"/>
                  </a:lnTo>
                </a:path>
              </a:pathLst>
            </a:custGeom>
            <a:solidFill>
              <a:schemeClr val="bg1">
                <a:lumMod val="50000"/>
              </a:schemeClr>
            </a:solidFill>
            <a:ln w="349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E88F9F16-D66A-474A-82F2-A1D94878B641}"/>
                </a:ext>
              </a:extLst>
            </p:cNvPr>
            <p:cNvSpPr/>
            <p:nvPr/>
          </p:nvSpPr>
          <p:spPr>
            <a:xfrm rot="3833408">
              <a:off x="5119139" y="3943084"/>
              <a:ext cx="991526" cy="394674"/>
            </a:xfrm>
            <a:custGeom>
              <a:avLst/>
              <a:gdLst>
                <a:gd name="connsiteX0" fmla="*/ 0 w 1924215"/>
                <a:gd name="connsiteY0" fmla="*/ 1614114 h 1622066"/>
                <a:gd name="connsiteX1" fmla="*/ 214685 w 1924215"/>
                <a:gd name="connsiteY1" fmla="*/ 1542553 h 1622066"/>
                <a:gd name="connsiteX2" fmla="*/ 357809 w 1924215"/>
                <a:gd name="connsiteY2" fmla="*/ 1391478 h 1622066"/>
                <a:gd name="connsiteX3" fmla="*/ 469127 w 1924215"/>
                <a:gd name="connsiteY3" fmla="*/ 1232452 h 1622066"/>
                <a:gd name="connsiteX4" fmla="*/ 572494 w 1924215"/>
                <a:gd name="connsiteY4" fmla="*/ 930302 h 1622066"/>
                <a:gd name="connsiteX5" fmla="*/ 691763 w 1924215"/>
                <a:gd name="connsiteY5" fmla="*/ 612250 h 1622066"/>
                <a:gd name="connsiteX6" fmla="*/ 787179 w 1924215"/>
                <a:gd name="connsiteY6" fmla="*/ 349857 h 1622066"/>
                <a:gd name="connsiteX7" fmla="*/ 866692 w 1924215"/>
                <a:gd name="connsiteY7" fmla="*/ 151074 h 1622066"/>
                <a:gd name="connsiteX8" fmla="*/ 930302 w 1924215"/>
                <a:gd name="connsiteY8" fmla="*/ 39756 h 1622066"/>
                <a:gd name="connsiteX9" fmla="*/ 1009815 w 1924215"/>
                <a:gd name="connsiteY9" fmla="*/ 0 h 1622066"/>
                <a:gd name="connsiteX10" fmla="*/ 1097280 w 1924215"/>
                <a:gd name="connsiteY10" fmla="*/ 47707 h 1622066"/>
                <a:gd name="connsiteX11" fmla="*/ 1152939 w 1924215"/>
                <a:gd name="connsiteY11" fmla="*/ 151074 h 1622066"/>
                <a:gd name="connsiteX12" fmla="*/ 1216549 w 1924215"/>
                <a:gd name="connsiteY12" fmla="*/ 326003 h 1622066"/>
                <a:gd name="connsiteX13" fmla="*/ 1304014 w 1924215"/>
                <a:gd name="connsiteY13" fmla="*/ 572494 h 1622066"/>
                <a:gd name="connsiteX14" fmla="*/ 1375575 w 1924215"/>
                <a:gd name="connsiteY14" fmla="*/ 779227 h 1622066"/>
                <a:gd name="connsiteX15" fmla="*/ 1439186 w 1924215"/>
                <a:gd name="connsiteY15" fmla="*/ 946205 h 1622066"/>
                <a:gd name="connsiteX16" fmla="*/ 1542553 w 1924215"/>
                <a:gd name="connsiteY16" fmla="*/ 1208598 h 1622066"/>
                <a:gd name="connsiteX17" fmla="*/ 1637969 w 1924215"/>
                <a:gd name="connsiteY17" fmla="*/ 1399429 h 1622066"/>
                <a:gd name="connsiteX18" fmla="*/ 1796995 w 1924215"/>
                <a:gd name="connsiteY18" fmla="*/ 1542553 h 1622066"/>
                <a:gd name="connsiteX19" fmla="*/ 1924215 w 1924215"/>
                <a:gd name="connsiteY19" fmla="*/ 1614114 h 1622066"/>
                <a:gd name="connsiteX20" fmla="*/ 63610 w 1924215"/>
                <a:gd name="connsiteY20" fmla="*/ 1622066 h 16220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924215" h="1622066">
                  <a:moveTo>
                    <a:pt x="0" y="1614114"/>
                  </a:moveTo>
                  <a:lnTo>
                    <a:pt x="214685" y="1542553"/>
                  </a:lnTo>
                  <a:lnTo>
                    <a:pt x="357809" y="1391478"/>
                  </a:lnTo>
                  <a:lnTo>
                    <a:pt x="469127" y="1232452"/>
                  </a:lnTo>
                  <a:lnTo>
                    <a:pt x="572494" y="930302"/>
                  </a:lnTo>
                  <a:lnTo>
                    <a:pt x="691763" y="612250"/>
                  </a:lnTo>
                  <a:lnTo>
                    <a:pt x="787179" y="349857"/>
                  </a:lnTo>
                  <a:lnTo>
                    <a:pt x="866692" y="151074"/>
                  </a:lnTo>
                  <a:lnTo>
                    <a:pt x="930302" y="39756"/>
                  </a:lnTo>
                  <a:lnTo>
                    <a:pt x="1009815" y="0"/>
                  </a:lnTo>
                  <a:lnTo>
                    <a:pt x="1097280" y="47707"/>
                  </a:lnTo>
                  <a:lnTo>
                    <a:pt x="1152939" y="151074"/>
                  </a:lnTo>
                  <a:lnTo>
                    <a:pt x="1216549" y="326003"/>
                  </a:lnTo>
                  <a:lnTo>
                    <a:pt x="1304014" y="572494"/>
                  </a:lnTo>
                  <a:lnTo>
                    <a:pt x="1375575" y="779227"/>
                  </a:lnTo>
                  <a:lnTo>
                    <a:pt x="1439186" y="946205"/>
                  </a:lnTo>
                  <a:lnTo>
                    <a:pt x="1542553" y="1208598"/>
                  </a:lnTo>
                  <a:lnTo>
                    <a:pt x="1637969" y="1399429"/>
                  </a:lnTo>
                  <a:lnTo>
                    <a:pt x="1796995" y="1542553"/>
                  </a:lnTo>
                  <a:lnTo>
                    <a:pt x="1924215" y="1614114"/>
                  </a:lnTo>
                  <a:lnTo>
                    <a:pt x="63610" y="1622066"/>
                  </a:lnTo>
                </a:path>
              </a:pathLst>
            </a:custGeom>
            <a:solidFill>
              <a:schemeClr val="bg1">
                <a:lumMod val="50000"/>
              </a:schemeClr>
            </a:solidFill>
            <a:ln w="349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8C0F4595-3242-42EA-AF67-511C4A875135}"/>
                </a:ext>
              </a:extLst>
            </p:cNvPr>
            <p:cNvSpPr/>
            <p:nvPr/>
          </p:nvSpPr>
          <p:spPr>
            <a:xfrm>
              <a:off x="2655735" y="3568365"/>
              <a:ext cx="3625795" cy="1423284"/>
            </a:xfrm>
            <a:custGeom>
              <a:avLst/>
              <a:gdLst>
                <a:gd name="connsiteX0" fmla="*/ 0 w 3625795"/>
                <a:gd name="connsiteY0" fmla="*/ 1423284 h 1423284"/>
                <a:gd name="connsiteX1" fmla="*/ 278296 w 3625795"/>
                <a:gd name="connsiteY1" fmla="*/ 906449 h 1423284"/>
                <a:gd name="connsiteX2" fmla="*/ 564543 w 3625795"/>
                <a:gd name="connsiteY2" fmla="*/ 500933 h 1423284"/>
                <a:gd name="connsiteX3" fmla="*/ 970059 w 3625795"/>
                <a:gd name="connsiteY3" fmla="*/ 318053 h 1423284"/>
                <a:gd name="connsiteX4" fmla="*/ 1296063 w 3625795"/>
                <a:gd name="connsiteY4" fmla="*/ 222637 h 1423284"/>
                <a:gd name="connsiteX5" fmla="*/ 1773141 w 3625795"/>
                <a:gd name="connsiteY5" fmla="*/ 254442 h 1423284"/>
                <a:gd name="connsiteX6" fmla="*/ 2091193 w 3625795"/>
                <a:gd name="connsiteY6" fmla="*/ 461176 h 1423284"/>
                <a:gd name="connsiteX7" fmla="*/ 2321781 w 3625795"/>
                <a:gd name="connsiteY7" fmla="*/ 667910 h 1423284"/>
                <a:gd name="connsiteX8" fmla="*/ 2512612 w 3625795"/>
                <a:gd name="connsiteY8" fmla="*/ 747423 h 1423284"/>
                <a:gd name="connsiteX9" fmla="*/ 2838616 w 3625795"/>
                <a:gd name="connsiteY9" fmla="*/ 659959 h 1423284"/>
                <a:gd name="connsiteX10" fmla="*/ 3140766 w 3625795"/>
                <a:gd name="connsiteY10" fmla="*/ 532738 h 1423284"/>
                <a:gd name="connsiteX11" fmla="*/ 3347499 w 3625795"/>
                <a:gd name="connsiteY11" fmla="*/ 349858 h 1423284"/>
                <a:gd name="connsiteX12" fmla="*/ 3625795 w 3625795"/>
                <a:gd name="connsiteY12" fmla="*/ 0 h 14232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625795" h="1423284">
                  <a:moveTo>
                    <a:pt x="0" y="1423284"/>
                  </a:moveTo>
                  <a:cubicBezTo>
                    <a:pt x="92103" y="1241729"/>
                    <a:pt x="184206" y="1060174"/>
                    <a:pt x="278296" y="906449"/>
                  </a:cubicBezTo>
                  <a:cubicBezTo>
                    <a:pt x="372387" y="752724"/>
                    <a:pt x="449249" y="598999"/>
                    <a:pt x="564543" y="500933"/>
                  </a:cubicBezTo>
                  <a:cubicBezTo>
                    <a:pt x="679837" y="402867"/>
                    <a:pt x="848139" y="364436"/>
                    <a:pt x="970059" y="318053"/>
                  </a:cubicBezTo>
                  <a:cubicBezTo>
                    <a:pt x="1091979" y="271670"/>
                    <a:pt x="1162216" y="233239"/>
                    <a:pt x="1296063" y="222637"/>
                  </a:cubicBezTo>
                  <a:cubicBezTo>
                    <a:pt x="1429910" y="212035"/>
                    <a:pt x="1640619" y="214685"/>
                    <a:pt x="1773141" y="254442"/>
                  </a:cubicBezTo>
                  <a:cubicBezTo>
                    <a:pt x="1905663" y="294198"/>
                    <a:pt x="1999753" y="392265"/>
                    <a:pt x="2091193" y="461176"/>
                  </a:cubicBezTo>
                  <a:cubicBezTo>
                    <a:pt x="2182633" y="530087"/>
                    <a:pt x="2251545" y="620202"/>
                    <a:pt x="2321781" y="667910"/>
                  </a:cubicBezTo>
                  <a:cubicBezTo>
                    <a:pt x="2392018" y="715618"/>
                    <a:pt x="2426473" y="748748"/>
                    <a:pt x="2512612" y="747423"/>
                  </a:cubicBezTo>
                  <a:cubicBezTo>
                    <a:pt x="2598751" y="746098"/>
                    <a:pt x="2733924" y="695740"/>
                    <a:pt x="2838616" y="659959"/>
                  </a:cubicBezTo>
                  <a:cubicBezTo>
                    <a:pt x="2943308" y="624178"/>
                    <a:pt x="3055952" y="584421"/>
                    <a:pt x="3140766" y="532738"/>
                  </a:cubicBezTo>
                  <a:cubicBezTo>
                    <a:pt x="3225580" y="481055"/>
                    <a:pt x="3266661" y="438648"/>
                    <a:pt x="3347499" y="349858"/>
                  </a:cubicBezTo>
                  <a:cubicBezTo>
                    <a:pt x="3428337" y="261068"/>
                    <a:pt x="3527066" y="130534"/>
                    <a:pt x="3625795" y="0"/>
                  </a:cubicBezTo>
                </a:path>
              </a:pathLst>
            </a:custGeom>
            <a:noFill/>
            <a:ln w="34925">
              <a:solidFill>
                <a:srgbClr val="00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A094956F-1B5E-4FAF-9EF4-FD30FCE4E198}"/>
                </a:ext>
              </a:extLst>
            </p:cNvPr>
            <p:cNvSpPr/>
            <p:nvPr/>
          </p:nvSpPr>
          <p:spPr>
            <a:xfrm>
              <a:off x="2735248" y="4669621"/>
              <a:ext cx="119270" cy="119270"/>
            </a:xfrm>
            <a:prstGeom prst="ellipse">
              <a:avLst/>
            </a:prstGeom>
            <a:solidFill>
              <a:srgbClr val="FFFF00"/>
            </a:solidFill>
            <a:ln w="34925">
              <a:solidFill>
                <a:srgbClr val="00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2000" dirty="0">
                <a:solidFill>
                  <a:schemeClr val="tx1"/>
                </a:solidFill>
              </a:endParaRPr>
            </a:p>
          </p:txBody>
        </p:sp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B773E8DB-11E1-4F31-AF57-E30BFE480363}"/>
                </a:ext>
              </a:extLst>
            </p:cNvPr>
            <p:cNvSpPr/>
            <p:nvPr/>
          </p:nvSpPr>
          <p:spPr>
            <a:xfrm>
              <a:off x="3432313" y="3875952"/>
              <a:ext cx="119270" cy="119270"/>
            </a:xfrm>
            <a:prstGeom prst="ellipse">
              <a:avLst/>
            </a:prstGeom>
            <a:solidFill>
              <a:srgbClr val="FFFF00"/>
            </a:solidFill>
            <a:ln w="34925">
              <a:solidFill>
                <a:srgbClr val="00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2000" dirty="0">
                <a:solidFill>
                  <a:schemeClr val="tx1"/>
                </a:solidFill>
              </a:endParaRPr>
            </a:p>
          </p:txBody>
        </p:sp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2A8A1D5F-C597-4870-A975-90C20702ED05}"/>
                </a:ext>
              </a:extLst>
            </p:cNvPr>
            <p:cNvSpPr/>
            <p:nvPr/>
          </p:nvSpPr>
          <p:spPr>
            <a:xfrm>
              <a:off x="4277801" y="3756682"/>
              <a:ext cx="119270" cy="119270"/>
            </a:xfrm>
            <a:prstGeom prst="ellipse">
              <a:avLst/>
            </a:prstGeom>
            <a:solidFill>
              <a:srgbClr val="FFFF00"/>
            </a:solidFill>
            <a:ln w="34925">
              <a:solidFill>
                <a:srgbClr val="00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2000" dirty="0">
                <a:solidFill>
                  <a:schemeClr val="tx1"/>
                </a:solidFill>
              </a:endParaRPr>
            </a:p>
          </p:txBody>
        </p:sp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B190829F-8425-427B-92AF-67E51209B554}"/>
                </a:ext>
              </a:extLst>
            </p:cNvPr>
            <p:cNvSpPr/>
            <p:nvPr/>
          </p:nvSpPr>
          <p:spPr>
            <a:xfrm>
              <a:off x="5098111" y="4256153"/>
              <a:ext cx="119270" cy="119270"/>
            </a:xfrm>
            <a:prstGeom prst="ellipse">
              <a:avLst/>
            </a:prstGeom>
            <a:solidFill>
              <a:srgbClr val="FFFF00"/>
            </a:solidFill>
            <a:ln w="34925">
              <a:solidFill>
                <a:srgbClr val="00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2000" dirty="0">
                <a:solidFill>
                  <a:schemeClr val="tx1"/>
                </a:solidFill>
              </a:endParaRPr>
            </a:p>
          </p:txBody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2FC7190C-E3DE-404C-BF3B-FE2262E5477D}"/>
                </a:ext>
              </a:extLst>
            </p:cNvPr>
            <p:cNvSpPr/>
            <p:nvPr/>
          </p:nvSpPr>
          <p:spPr>
            <a:xfrm>
              <a:off x="5938299" y="3862805"/>
              <a:ext cx="119270" cy="119270"/>
            </a:xfrm>
            <a:prstGeom prst="ellipse">
              <a:avLst/>
            </a:prstGeom>
            <a:solidFill>
              <a:srgbClr val="FFFF00"/>
            </a:solidFill>
            <a:ln w="34925">
              <a:solidFill>
                <a:srgbClr val="00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2000" dirty="0">
                <a:solidFill>
                  <a:schemeClr val="tx1"/>
                </a:solidFill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5" name="TextBox 24">
                  <a:extLst>
                    <a:ext uri="{FF2B5EF4-FFF2-40B4-BE49-F238E27FC236}">
                      <a16:creationId xmlns:a16="http://schemas.microsoft.com/office/drawing/2014/main" id="{7DBA0FAC-0693-4D86-AE35-D4ACC2A9EA97}"/>
                    </a:ext>
                  </a:extLst>
                </p:cNvPr>
                <p:cNvSpPr txBox="1"/>
                <p:nvPr/>
              </p:nvSpPr>
              <p:spPr>
                <a:xfrm>
                  <a:off x="3811574" y="4659047"/>
                  <a:ext cx="1862113" cy="42377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14:m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𝜙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𝐸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sub>
                      </m:sSub>
                    </m:oMath>
                  </a14:m>
                  <a:r>
                    <a:rPr lang="en-US" sz="2000" dirty="0"/>
                    <a:t>), </a:t>
                  </a:r>
                  <a14:m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𝑉</m:t>
                      </m:r>
                      <m:r>
                        <a:rPr lang="en-US" sz="2000" i="1"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𝑝</m:t>
                          </m:r>
                        </m:sub>
                      </m:sSub>
                    </m:oMath>
                  </a14:m>
                  <a:r>
                    <a:rPr lang="en-US" sz="2000" dirty="0"/>
                    <a:t>))</a:t>
                  </a:r>
                </a:p>
              </p:txBody>
            </p:sp>
          </mc:Choice>
          <mc:Fallback xmlns="">
            <p:sp>
              <p:nvSpPr>
                <p:cNvPr id="25" name="TextBox 24">
                  <a:extLst>
                    <a:ext uri="{FF2B5EF4-FFF2-40B4-BE49-F238E27FC236}">
                      <a16:creationId xmlns:a16="http://schemas.microsoft.com/office/drawing/2014/main" id="{7DBA0FAC-0693-4D86-AE35-D4ACC2A9EA97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811574" y="4659047"/>
                  <a:ext cx="1862113" cy="423770"/>
                </a:xfrm>
                <a:prstGeom prst="rect">
                  <a:avLst/>
                </a:prstGeom>
                <a:blipFill>
                  <a:blip r:embed="rId6"/>
                  <a:stretch>
                    <a:fillRect l="-1307" t="-7143" r="-2614" b="-18571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27" name="Straight Arrow Connector 26">
              <a:extLst>
                <a:ext uri="{FF2B5EF4-FFF2-40B4-BE49-F238E27FC236}">
                  <a16:creationId xmlns:a16="http://schemas.microsoft.com/office/drawing/2014/main" id="{0628B215-D0A3-475F-A494-EE9CA27AB408}"/>
                </a:ext>
              </a:extLst>
            </p:cNvPr>
            <p:cNvCxnSpPr>
              <a:endCxn id="21" idx="16"/>
            </p:cNvCxnSpPr>
            <p:nvPr/>
          </p:nvCxnSpPr>
          <p:spPr>
            <a:xfrm flipH="1" flipV="1">
              <a:off x="3868106" y="4103826"/>
              <a:ext cx="64172" cy="608651"/>
            </a:xfrm>
            <a:prstGeom prst="straightConnector1">
              <a:avLst/>
            </a:prstGeom>
            <a:ln w="28575">
              <a:solidFill>
                <a:schemeClr val="tx1"/>
              </a:solidFill>
              <a:headEnd type="none" w="med" len="med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211B2B44-271B-F414-1734-626925395741}"/>
                  </a:ext>
                </a:extLst>
              </p:cNvPr>
              <p:cNvSpPr txBox="1"/>
              <p:nvPr/>
            </p:nvSpPr>
            <p:spPr>
              <a:xfrm>
                <a:off x="1979328" y="3769254"/>
                <a:ext cx="2504179" cy="509178"/>
              </a:xfrm>
              <a:prstGeom prst="rect">
                <a:avLst/>
              </a:prstGeom>
              <a:noFill/>
              <a:ln w="28575">
                <a:solidFill>
                  <a:srgbClr val="FF0000"/>
                </a:solidFill>
              </a:ln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𝜀</m:t>
                      </m:r>
                      <m:d>
                        <m:dPr>
                          <m:ctrlPr>
                            <a:rPr lang="en-US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1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𝐱</m:t>
                          </m:r>
                        </m:e>
                      </m:d>
                      <m:r>
                        <a:rPr lang="en-US" sz="2400" b="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~</m:t>
                      </m:r>
                      <m:r>
                        <a:rPr lang="en-US" sz="2400" b="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𝑁</m:t>
                      </m:r>
                      <m:d>
                        <m:dPr>
                          <m:ctrlPr>
                            <a:rPr lang="en-US" sz="2400" b="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0,</m:t>
                          </m:r>
                          <m:sSup>
                            <m:sSupPr>
                              <m:ctrlPr>
                                <a:rPr lang="en-US" sz="2400" b="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b="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𝜎</m:t>
                              </m:r>
                            </m:e>
                            <m:sup>
                              <m:r>
                                <a:rPr lang="en-US" sz="2400" b="0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d>
                            <m:dPr>
                              <m:ctrlPr>
                                <a:rPr lang="en-US" sz="2400" b="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b="1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𝐱</m:t>
                              </m:r>
                            </m:e>
                          </m:d>
                        </m:e>
                      </m:d>
                    </m:oMath>
                  </m:oMathPara>
                </a14:m>
                <a:endParaRPr lang="en-US" sz="2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211B2B44-271B-F414-1734-62692539574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79328" y="3769254"/>
                <a:ext cx="2504179" cy="509178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  <a:ln w="28575">
                <a:solidFill>
                  <a:srgbClr val="FF000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64C857EC-D3FC-B85F-2AF3-B0C2DE728E03}"/>
                  </a:ext>
                </a:extLst>
              </p:cNvPr>
              <p:cNvSpPr txBox="1"/>
              <p:nvPr/>
            </p:nvSpPr>
            <p:spPr>
              <a:xfrm>
                <a:off x="652676" y="1277524"/>
                <a:ext cx="2907276" cy="519501"/>
              </a:xfrm>
              <a:prstGeom prst="rect">
                <a:avLst/>
              </a:prstGeom>
              <a:noFill/>
              <a:ln w="28575">
                <a:solidFill>
                  <a:srgbClr val="FF0000"/>
                </a:solidFill>
              </a:ln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sub>
                      </m:sSub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1" i="0" smtClean="0">
                              <a:latin typeface="Cambria Math" panose="02040503050406030204" pitchFamily="18" charset="0"/>
                            </a:rPr>
                            <m:t>𝐱</m:t>
                          </m:r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acc>
                        <m:accPr>
                          <m:chr m:val="̂"/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</m:acc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1" i="0" smtClean="0">
                              <a:latin typeface="Cambria Math" panose="02040503050406030204" pitchFamily="18" charset="0"/>
                            </a:rPr>
                            <m:t>𝐱</m:t>
                          </m:r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𝜀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400" b="1" i="0" smtClean="0">
                          <a:latin typeface="Cambria Math" panose="02040503050406030204" pitchFamily="18" charset="0"/>
                        </a:rPr>
                        <m:t>𝐱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64C857EC-D3FC-B85F-2AF3-B0C2DE728E0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2676" y="1277524"/>
                <a:ext cx="2907276" cy="519501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  <a:ln w="28575">
                <a:solidFill>
                  <a:srgbClr val="FF000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9824152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328407E-EB8B-C5A1-55B7-0F48E472236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C2D2419D-C8BB-EF4F-B17E-9EC07AA56C8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5800" y="1847852"/>
            <a:ext cx="7772400" cy="1752600"/>
          </a:xfrm>
        </p:spPr>
        <p:txBody>
          <a:bodyPr>
            <a:normAutofit/>
          </a:bodyPr>
          <a:lstStyle/>
          <a:p>
            <a:r>
              <a:rPr lang="en-US" dirty="0"/>
              <a:t>1.7</a:t>
            </a:r>
            <a:br>
              <a:rPr lang="en-US" dirty="0"/>
            </a:br>
            <a:br>
              <a:rPr lang="en-US" dirty="0"/>
            </a:br>
            <a:r>
              <a:rPr lang="en-US" dirty="0"/>
              <a:t>Smoothness and Loss Function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3507BD1-57AD-63D6-DA48-08D5C978694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A smoother surrogate is better than a complex one</a:t>
            </a:r>
          </a:p>
        </p:txBody>
      </p:sp>
    </p:spTree>
    <p:extLst>
      <p:ext uri="{BB962C8B-B14F-4D97-AF65-F5344CB8AC3E}">
        <p14:creationId xmlns:p14="http://schemas.microsoft.com/office/powerpoint/2010/main" val="177828174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63A10F39-C9DB-033F-753B-80A010B0ED7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surrogate modeling determines a continuous function using a finite number of samples (nonlinear inverse problem)</a:t>
            </a:r>
          </a:p>
          <a:p>
            <a:pPr lvl="1"/>
            <a:r>
              <a:rPr lang="en-US" dirty="0"/>
              <a:t>Infinitely many surrogates may satisfy the inverse problem</a:t>
            </a:r>
          </a:p>
          <a:p>
            <a:r>
              <a:rPr lang="en-US" dirty="0"/>
              <a:t>If multiple surrogates have the same fitting error, a smoother one is </a:t>
            </a:r>
            <a:br>
              <a:rPr lang="en-US" dirty="0"/>
            </a:br>
            <a:r>
              <a:rPr lang="en-US" dirty="0"/>
              <a:t>considered a better one</a:t>
            </a:r>
          </a:p>
          <a:p>
            <a:r>
              <a:rPr lang="en-US" dirty="0"/>
              <a:t>blue surrogate changes the </a:t>
            </a:r>
            <a:br>
              <a:rPr lang="en-US" dirty="0"/>
            </a:br>
            <a:r>
              <a:rPr lang="en-US" dirty="0"/>
              <a:t>sign of the slope less than </a:t>
            </a:r>
            <a:br>
              <a:rPr lang="en-US" dirty="0"/>
            </a:br>
            <a:r>
              <a:rPr lang="en-US" dirty="0"/>
              <a:t>that of the red one</a:t>
            </a:r>
          </a:p>
          <a:p>
            <a:r>
              <a:rPr lang="en-US" dirty="0"/>
              <a:t>a polynomial function with </a:t>
            </a:r>
            <a:br>
              <a:rPr lang="en-US" dirty="0"/>
            </a:br>
            <a:r>
              <a:rPr lang="en-US" dirty="0"/>
              <a:t>a smaller number of </a:t>
            </a:r>
            <a:br>
              <a:rPr lang="en-US" dirty="0"/>
            </a:br>
            <a:r>
              <a:rPr lang="en-US" dirty="0"/>
              <a:t>inflection points is </a:t>
            </a:r>
            <a:br>
              <a:rPr lang="en-US" dirty="0"/>
            </a:br>
            <a:r>
              <a:rPr lang="en-US" dirty="0"/>
              <a:t>considered smoother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2EBBF899-426E-FBDF-71B5-69E7511880FE}"/>
              </a:ext>
            </a:extLst>
          </p:cNvPr>
          <p:cNvGrpSpPr/>
          <p:nvPr/>
        </p:nvGrpSpPr>
        <p:grpSpPr>
          <a:xfrm>
            <a:off x="4347692" y="2706687"/>
            <a:ext cx="4380312" cy="3694113"/>
            <a:chOff x="2261462" y="1492180"/>
            <a:chExt cx="4380312" cy="3694113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6987090A-E530-6FA3-4C3A-5C756052067A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2261462" y="1492180"/>
              <a:ext cx="4360863" cy="3694113"/>
              <a:chOff x="1501" y="1027"/>
              <a:chExt cx="2747" cy="2327"/>
            </a:xfrm>
          </p:grpSpPr>
          <p:sp>
            <p:nvSpPr>
              <p:cNvPr id="13" name="Rectangle 5">
                <a:extLst>
                  <a:ext uri="{FF2B5EF4-FFF2-40B4-BE49-F238E27FC236}">
                    <a16:creationId xmlns:a16="http://schemas.microsoft.com/office/drawing/2014/main" id="{99BDEE04-9C60-C772-E743-9843C677992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39" y="1086"/>
                <a:ext cx="2609" cy="2064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" name="Line 6">
                <a:extLst>
                  <a:ext uri="{FF2B5EF4-FFF2-40B4-BE49-F238E27FC236}">
                    <a16:creationId xmlns:a16="http://schemas.microsoft.com/office/drawing/2014/main" id="{3D396A09-24C6-0ACC-7B3E-9A3F8988F04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639" y="3150"/>
                <a:ext cx="2609" cy="0"/>
              </a:xfrm>
              <a:prstGeom prst="line">
                <a:avLst/>
              </a:prstGeom>
              <a:noFill/>
              <a:ln w="19050" cap="flat">
                <a:solidFill>
                  <a:srgbClr val="26262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" name="Line 7">
                <a:extLst>
                  <a:ext uri="{FF2B5EF4-FFF2-40B4-BE49-F238E27FC236}">
                    <a16:creationId xmlns:a16="http://schemas.microsoft.com/office/drawing/2014/main" id="{D78712D4-C0C5-4CD0-3527-9F4A89C46C3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639" y="1086"/>
                <a:ext cx="2609" cy="0"/>
              </a:xfrm>
              <a:prstGeom prst="line">
                <a:avLst/>
              </a:prstGeom>
              <a:noFill/>
              <a:ln w="19050" cap="flat">
                <a:solidFill>
                  <a:srgbClr val="26262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" name="Line 8">
                <a:extLst>
                  <a:ext uri="{FF2B5EF4-FFF2-40B4-BE49-F238E27FC236}">
                    <a16:creationId xmlns:a16="http://schemas.microsoft.com/office/drawing/2014/main" id="{9DAF3D61-81D8-F236-892D-EA3CA04BD92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900" y="3124"/>
                <a:ext cx="0" cy="26"/>
              </a:xfrm>
              <a:prstGeom prst="line">
                <a:avLst/>
              </a:prstGeom>
              <a:noFill/>
              <a:ln w="6350" cap="flat">
                <a:solidFill>
                  <a:srgbClr val="26262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" name="Line 9">
                <a:extLst>
                  <a:ext uri="{FF2B5EF4-FFF2-40B4-BE49-F238E27FC236}">
                    <a16:creationId xmlns:a16="http://schemas.microsoft.com/office/drawing/2014/main" id="{BA3E0EE1-F5D0-DA2E-617B-76819B9C293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422" y="3124"/>
                <a:ext cx="0" cy="26"/>
              </a:xfrm>
              <a:prstGeom prst="line">
                <a:avLst/>
              </a:prstGeom>
              <a:noFill/>
              <a:ln w="6350" cap="flat">
                <a:solidFill>
                  <a:srgbClr val="26262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" name="Line 10">
                <a:extLst>
                  <a:ext uri="{FF2B5EF4-FFF2-40B4-BE49-F238E27FC236}">
                    <a16:creationId xmlns:a16="http://schemas.microsoft.com/office/drawing/2014/main" id="{249D565F-7B20-6E6E-E05F-1CB543697F6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943" y="3124"/>
                <a:ext cx="0" cy="26"/>
              </a:xfrm>
              <a:prstGeom prst="line">
                <a:avLst/>
              </a:prstGeom>
              <a:noFill/>
              <a:ln w="6350" cap="flat">
                <a:solidFill>
                  <a:srgbClr val="26262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" name="Line 11">
                <a:extLst>
                  <a:ext uri="{FF2B5EF4-FFF2-40B4-BE49-F238E27FC236}">
                    <a16:creationId xmlns:a16="http://schemas.microsoft.com/office/drawing/2014/main" id="{19393E36-9F4F-AD99-7F69-24C4CE8C91B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465" y="3124"/>
                <a:ext cx="0" cy="26"/>
              </a:xfrm>
              <a:prstGeom prst="line">
                <a:avLst/>
              </a:prstGeom>
              <a:noFill/>
              <a:ln w="6350" cap="flat">
                <a:solidFill>
                  <a:srgbClr val="26262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" name="Line 12">
                <a:extLst>
                  <a:ext uri="{FF2B5EF4-FFF2-40B4-BE49-F238E27FC236}">
                    <a16:creationId xmlns:a16="http://schemas.microsoft.com/office/drawing/2014/main" id="{7CB365B0-337F-E5D4-1BDE-C8872BB757D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987" y="3124"/>
                <a:ext cx="0" cy="26"/>
              </a:xfrm>
              <a:prstGeom prst="line">
                <a:avLst/>
              </a:prstGeom>
              <a:noFill/>
              <a:ln w="6350" cap="flat">
                <a:solidFill>
                  <a:srgbClr val="26262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" name="Line 13">
                <a:extLst>
                  <a:ext uri="{FF2B5EF4-FFF2-40B4-BE49-F238E27FC236}">
                    <a16:creationId xmlns:a16="http://schemas.microsoft.com/office/drawing/2014/main" id="{B1F76353-72A0-9884-4889-0AD3F6F08BB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900" y="1086"/>
                <a:ext cx="0" cy="27"/>
              </a:xfrm>
              <a:prstGeom prst="line">
                <a:avLst/>
              </a:prstGeom>
              <a:noFill/>
              <a:ln w="6350" cap="flat">
                <a:solidFill>
                  <a:srgbClr val="26262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2" name="Line 14">
                <a:extLst>
                  <a:ext uri="{FF2B5EF4-FFF2-40B4-BE49-F238E27FC236}">
                    <a16:creationId xmlns:a16="http://schemas.microsoft.com/office/drawing/2014/main" id="{91B24203-241B-BAF2-CA2D-5038A8846A7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422" y="1086"/>
                <a:ext cx="0" cy="27"/>
              </a:xfrm>
              <a:prstGeom prst="line">
                <a:avLst/>
              </a:prstGeom>
              <a:noFill/>
              <a:ln w="6350" cap="flat">
                <a:solidFill>
                  <a:srgbClr val="26262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3" name="Line 15">
                <a:extLst>
                  <a:ext uri="{FF2B5EF4-FFF2-40B4-BE49-F238E27FC236}">
                    <a16:creationId xmlns:a16="http://schemas.microsoft.com/office/drawing/2014/main" id="{EDA000D0-6CCF-3A5D-424A-3044F4947C9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943" y="1086"/>
                <a:ext cx="0" cy="27"/>
              </a:xfrm>
              <a:prstGeom prst="line">
                <a:avLst/>
              </a:prstGeom>
              <a:noFill/>
              <a:ln w="6350" cap="flat">
                <a:solidFill>
                  <a:srgbClr val="26262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4" name="Line 16">
                <a:extLst>
                  <a:ext uri="{FF2B5EF4-FFF2-40B4-BE49-F238E27FC236}">
                    <a16:creationId xmlns:a16="http://schemas.microsoft.com/office/drawing/2014/main" id="{CA78F046-A09B-9266-850D-F2ED5CE5BE2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465" y="1086"/>
                <a:ext cx="0" cy="27"/>
              </a:xfrm>
              <a:prstGeom prst="line">
                <a:avLst/>
              </a:prstGeom>
              <a:noFill/>
              <a:ln w="6350" cap="flat">
                <a:solidFill>
                  <a:srgbClr val="26262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5" name="Line 17">
                <a:extLst>
                  <a:ext uri="{FF2B5EF4-FFF2-40B4-BE49-F238E27FC236}">
                    <a16:creationId xmlns:a16="http://schemas.microsoft.com/office/drawing/2014/main" id="{4454F6E3-E84E-2723-0BCE-32F6944311F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987" y="1086"/>
                <a:ext cx="0" cy="27"/>
              </a:xfrm>
              <a:prstGeom prst="line">
                <a:avLst/>
              </a:prstGeom>
              <a:noFill/>
              <a:ln w="6350" cap="flat">
                <a:solidFill>
                  <a:srgbClr val="26262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6" name="Rectangle 18">
                <a:extLst>
                  <a:ext uri="{FF2B5EF4-FFF2-40B4-BE49-F238E27FC236}">
                    <a16:creationId xmlns:a16="http://schemas.microsoft.com/office/drawing/2014/main" id="{8EE4E533-2804-87B7-169B-2124477C814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849" y="3198"/>
                <a:ext cx="162" cy="15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400" b="0" i="0" u="none" strike="noStrike" cap="none" normalizeH="0" baseline="0">
                    <a:ln>
                      <a:noFill/>
                    </a:ln>
                    <a:solidFill>
                      <a:srgbClr val="262626"/>
                    </a:solidFill>
                    <a:effectLst/>
                    <a:latin typeface="Arial" panose="020B0604020202020204" pitchFamily="34" charset="0"/>
                  </a:rPr>
                  <a:t>-2</a:t>
                </a:r>
                <a:endParaRPr kumimoji="0" lang="en-US" alt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27" name="Rectangle 19">
                <a:extLst>
                  <a:ext uri="{FF2B5EF4-FFF2-40B4-BE49-F238E27FC236}">
                    <a16:creationId xmlns:a16="http://schemas.microsoft.com/office/drawing/2014/main" id="{738447C7-A56F-26B2-61FF-EC1D2C9F246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372" y="3198"/>
                <a:ext cx="162" cy="15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400" b="0" i="0" u="none" strike="noStrike" cap="none" normalizeH="0" baseline="0">
                    <a:ln>
                      <a:noFill/>
                    </a:ln>
                    <a:solidFill>
                      <a:srgbClr val="262626"/>
                    </a:solidFill>
                    <a:effectLst/>
                    <a:latin typeface="Arial" panose="020B0604020202020204" pitchFamily="34" charset="0"/>
                  </a:rPr>
                  <a:t>-1</a:t>
                </a:r>
                <a:endParaRPr kumimoji="0" lang="en-US" alt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28" name="Rectangle 20">
                <a:extLst>
                  <a:ext uri="{FF2B5EF4-FFF2-40B4-BE49-F238E27FC236}">
                    <a16:creationId xmlns:a16="http://schemas.microsoft.com/office/drawing/2014/main" id="{EB6FAB56-AA9D-05EC-45AD-4560831A3F7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913" y="3198"/>
                <a:ext cx="120" cy="15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400" b="0" i="0" u="none" strike="noStrike" cap="none" normalizeH="0" baseline="0">
                    <a:ln>
                      <a:noFill/>
                    </a:ln>
                    <a:solidFill>
                      <a:srgbClr val="262626"/>
                    </a:solidFill>
                    <a:effectLst/>
                    <a:latin typeface="Arial" panose="020B0604020202020204" pitchFamily="34" charset="0"/>
                  </a:rPr>
                  <a:t>0</a:t>
                </a:r>
                <a:endParaRPr kumimoji="0" lang="en-US" alt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29" name="Rectangle 21">
                <a:extLst>
                  <a:ext uri="{FF2B5EF4-FFF2-40B4-BE49-F238E27FC236}">
                    <a16:creationId xmlns:a16="http://schemas.microsoft.com/office/drawing/2014/main" id="{C3613DC7-DA0E-F8BF-7194-3571AE78EFF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436" y="3198"/>
                <a:ext cx="120" cy="15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400" b="0" i="0" u="none" strike="noStrike" cap="none" normalizeH="0" baseline="0">
                    <a:ln>
                      <a:noFill/>
                    </a:ln>
                    <a:solidFill>
                      <a:srgbClr val="262626"/>
                    </a:solidFill>
                    <a:effectLst/>
                    <a:latin typeface="Arial" panose="020B0604020202020204" pitchFamily="34" charset="0"/>
                  </a:rPr>
                  <a:t>1</a:t>
                </a:r>
                <a:endParaRPr kumimoji="0" lang="en-US" alt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30" name="Rectangle 22">
                <a:extLst>
                  <a:ext uri="{FF2B5EF4-FFF2-40B4-BE49-F238E27FC236}">
                    <a16:creationId xmlns:a16="http://schemas.microsoft.com/office/drawing/2014/main" id="{C0C2680E-76AD-ACC7-05F4-102635F5F7C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959" y="3198"/>
                <a:ext cx="120" cy="15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400" b="0" i="0" u="none" strike="noStrike" cap="none" normalizeH="0" baseline="0">
                    <a:ln>
                      <a:noFill/>
                    </a:ln>
                    <a:solidFill>
                      <a:srgbClr val="262626"/>
                    </a:solidFill>
                    <a:effectLst/>
                    <a:latin typeface="Arial" panose="020B0604020202020204" pitchFamily="34" charset="0"/>
                  </a:rPr>
                  <a:t>2</a:t>
                </a:r>
                <a:endParaRPr kumimoji="0" lang="en-US" alt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31" name="Line 23">
                <a:extLst>
                  <a:ext uri="{FF2B5EF4-FFF2-40B4-BE49-F238E27FC236}">
                    <a16:creationId xmlns:a16="http://schemas.microsoft.com/office/drawing/2014/main" id="{15DA0106-35F9-7D24-C3B6-3C19A5CD7D2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639" y="1086"/>
                <a:ext cx="0" cy="2064"/>
              </a:xfrm>
              <a:prstGeom prst="line">
                <a:avLst/>
              </a:prstGeom>
              <a:noFill/>
              <a:ln w="19050" cap="flat">
                <a:solidFill>
                  <a:srgbClr val="26262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2" name="Line 24">
                <a:extLst>
                  <a:ext uri="{FF2B5EF4-FFF2-40B4-BE49-F238E27FC236}">
                    <a16:creationId xmlns:a16="http://schemas.microsoft.com/office/drawing/2014/main" id="{34367732-678D-7747-402A-2A12BB5F98D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4248" y="1086"/>
                <a:ext cx="0" cy="2064"/>
              </a:xfrm>
              <a:prstGeom prst="line">
                <a:avLst/>
              </a:prstGeom>
              <a:noFill/>
              <a:ln w="19050" cap="flat">
                <a:solidFill>
                  <a:srgbClr val="26262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3" name="Line 25">
                <a:extLst>
                  <a:ext uri="{FF2B5EF4-FFF2-40B4-BE49-F238E27FC236}">
                    <a16:creationId xmlns:a16="http://schemas.microsoft.com/office/drawing/2014/main" id="{15D655CB-DC5F-7713-AA16-C9E29696A54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639" y="3150"/>
                <a:ext cx="26" cy="0"/>
              </a:xfrm>
              <a:prstGeom prst="line">
                <a:avLst/>
              </a:prstGeom>
              <a:noFill/>
              <a:ln w="6350" cap="flat">
                <a:solidFill>
                  <a:srgbClr val="26262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" name="Line 26">
                <a:extLst>
                  <a:ext uri="{FF2B5EF4-FFF2-40B4-BE49-F238E27FC236}">
                    <a16:creationId xmlns:a16="http://schemas.microsoft.com/office/drawing/2014/main" id="{65136544-2DF2-16BF-43AF-F78108C9D81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639" y="2118"/>
                <a:ext cx="26" cy="0"/>
              </a:xfrm>
              <a:prstGeom prst="line">
                <a:avLst/>
              </a:prstGeom>
              <a:noFill/>
              <a:ln w="6350" cap="flat">
                <a:solidFill>
                  <a:srgbClr val="26262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5" name="Line 27">
                <a:extLst>
                  <a:ext uri="{FF2B5EF4-FFF2-40B4-BE49-F238E27FC236}">
                    <a16:creationId xmlns:a16="http://schemas.microsoft.com/office/drawing/2014/main" id="{D053CEFB-FFFB-3C39-4C34-E6D9B558A5D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639" y="1086"/>
                <a:ext cx="26" cy="0"/>
              </a:xfrm>
              <a:prstGeom prst="line">
                <a:avLst/>
              </a:prstGeom>
              <a:noFill/>
              <a:ln w="6350" cap="flat">
                <a:solidFill>
                  <a:srgbClr val="26262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6" name="Line 28">
                <a:extLst>
                  <a:ext uri="{FF2B5EF4-FFF2-40B4-BE49-F238E27FC236}">
                    <a16:creationId xmlns:a16="http://schemas.microsoft.com/office/drawing/2014/main" id="{C41844D9-DF9C-4551-063D-860C9AD1D6C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4222" y="3150"/>
                <a:ext cx="26" cy="0"/>
              </a:xfrm>
              <a:prstGeom prst="line">
                <a:avLst/>
              </a:prstGeom>
              <a:noFill/>
              <a:ln w="6350" cap="flat">
                <a:solidFill>
                  <a:srgbClr val="26262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7" name="Line 29">
                <a:extLst>
                  <a:ext uri="{FF2B5EF4-FFF2-40B4-BE49-F238E27FC236}">
                    <a16:creationId xmlns:a16="http://schemas.microsoft.com/office/drawing/2014/main" id="{522B2B79-0C59-95B2-C1D8-24D280BD14D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4222" y="2118"/>
                <a:ext cx="26" cy="0"/>
              </a:xfrm>
              <a:prstGeom prst="line">
                <a:avLst/>
              </a:prstGeom>
              <a:noFill/>
              <a:ln w="6350" cap="flat">
                <a:solidFill>
                  <a:srgbClr val="26262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8" name="Line 30">
                <a:extLst>
                  <a:ext uri="{FF2B5EF4-FFF2-40B4-BE49-F238E27FC236}">
                    <a16:creationId xmlns:a16="http://schemas.microsoft.com/office/drawing/2014/main" id="{9F419E8B-B113-913B-00BF-3D54083792F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4222" y="1086"/>
                <a:ext cx="26" cy="0"/>
              </a:xfrm>
              <a:prstGeom prst="line">
                <a:avLst/>
              </a:prstGeom>
              <a:noFill/>
              <a:ln w="6350" cap="flat">
                <a:solidFill>
                  <a:srgbClr val="26262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9" name="Rectangle 31">
                <a:extLst>
                  <a:ext uri="{FF2B5EF4-FFF2-40B4-BE49-F238E27FC236}">
                    <a16:creationId xmlns:a16="http://schemas.microsoft.com/office/drawing/2014/main" id="{A95FD41F-DC3C-EFF4-87D1-4B70212D876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01" y="3090"/>
                <a:ext cx="162" cy="15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400" b="0" i="0" u="none" strike="noStrike" cap="none" normalizeH="0" baseline="0">
                    <a:ln>
                      <a:noFill/>
                    </a:ln>
                    <a:solidFill>
                      <a:srgbClr val="262626"/>
                    </a:solidFill>
                    <a:effectLst/>
                    <a:latin typeface="Arial" panose="020B0604020202020204" pitchFamily="34" charset="0"/>
                  </a:rPr>
                  <a:t>-5</a:t>
                </a:r>
                <a:endParaRPr kumimoji="0" lang="en-US" alt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40" name="Rectangle 32">
                <a:extLst>
                  <a:ext uri="{FF2B5EF4-FFF2-40B4-BE49-F238E27FC236}">
                    <a16:creationId xmlns:a16="http://schemas.microsoft.com/office/drawing/2014/main" id="{0FB01DFC-97C0-5D3C-2B06-E1C88A6DE6B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37" y="2061"/>
                <a:ext cx="120" cy="15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400" b="0" i="0" u="none" strike="noStrike" cap="none" normalizeH="0" baseline="0">
                    <a:ln>
                      <a:noFill/>
                    </a:ln>
                    <a:solidFill>
                      <a:srgbClr val="262626"/>
                    </a:solidFill>
                    <a:effectLst/>
                    <a:latin typeface="Arial" panose="020B0604020202020204" pitchFamily="34" charset="0"/>
                  </a:rPr>
                  <a:t>0</a:t>
                </a:r>
                <a:endParaRPr kumimoji="0" lang="en-US" alt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41" name="Rectangle 33">
                <a:extLst>
                  <a:ext uri="{FF2B5EF4-FFF2-40B4-BE49-F238E27FC236}">
                    <a16:creationId xmlns:a16="http://schemas.microsoft.com/office/drawing/2014/main" id="{B072D2F5-1005-E2C5-373D-8B7EC677CF8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37" y="1027"/>
                <a:ext cx="120" cy="15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400" b="0" i="0" u="none" strike="noStrike" cap="none" normalizeH="0" baseline="0">
                    <a:ln>
                      <a:noFill/>
                    </a:ln>
                    <a:solidFill>
                      <a:srgbClr val="262626"/>
                    </a:solidFill>
                    <a:effectLst/>
                    <a:latin typeface="Arial" panose="020B0604020202020204" pitchFamily="34" charset="0"/>
                  </a:rPr>
                  <a:t>5</a:t>
                </a:r>
                <a:endParaRPr kumimoji="0" lang="en-US" alt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42" name="Freeform 34">
                <a:extLst>
                  <a:ext uri="{FF2B5EF4-FFF2-40B4-BE49-F238E27FC236}">
                    <a16:creationId xmlns:a16="http://schemas.microsoft.com/office/drawing/2014/main" id="{589A152B-FBE1-F354-5720-D40E4657860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72" y="1086"/>
                <a:ext cx="2343" cy="2064"/>
              </a:xfrm>
              <a:custGeom>
                <a:avLst/>
                <a:gdLst>
                  <a:gd name="T0" fmla="*/ 0 w 2343"/>
                  <a:gd name="T1" fmla="*/ 0 h 2064"/>
                  <a:gd name="T2" fmla="*/ 27 w 2343"/>
                  <a:gd name="T3" fmla="*/ 432 h 2064"/>
                  <a:gd name="T4" fmla="*/ 80 w 2343"/>
                  <a:gd name="T5" fmla="*/ 1053 h 2064"/>
                  <a:gd name="T6" fmla="*/ 133 w 2343"/>
                  <a:gd name="T7" fmla="*/ 1480 h 2064"/>
                  <a:gd name="T8" fmla="*/ 187 w 2343"/>
                  <a:gd name="T9" fmla="*/ 1749 h 2064"/>
                  <a:gd name="T10" fmla="*/ 240 w 2343"/>
                  <a:gd name="T11" fmla="*/ 1891 h 2064"/>
                  <a:gd name="T12" fmla="*/ 293 w 2343"/>
                  <a:gd name="T13" fmla="*/ 1936 h 2064"/>
                  <a:gd name="T14" fmla="*/ 346 w 2343"/>
                  <a:gd name="T15" fmla="*/ 1909 h 2064"/>
                  <a:gd name="T16" fmla="*/ 400 w 2343"/>
                  <a:gd name="T17" fmla="*/ 1830 h 2064"/>
                  <a:gd name="T18" fmla="*/ 453 w 2343"/>
                  <a:gd name="T19" fmla="*/ 1718 h 2064"/>
                  <a:gd name="T20" fmla="*/ 506 w 2343"/>
                  <a:gd name="T21" fmla="*/ 1589 h 2064"/>
                  <a:gd name="T22" fmla="*/ 559 w 2343"/>
                  <a:gd name="T23" fmla="*/ 1454 h 2064"/>
                  <a:gd name="T24" fmla="*/ 612 w 2343"/>
                  <a:gd name="T25" fmla="*/ 1323 h 2064"/>
                  <a:gd name="T26" fmla="*/ 666 w 2343"/>
                  <a:gd name="T27" fmla="*/ 1205 h 2064"/>
                  <a:gd name="T28" fmla="*/ 719 w 2343"/>
                  <a:gd name="T29" fmla="*/ 1103 h 2064"/>
                  <a:gd name="T30" fmla="*/ 772 w 2343"/>
                  <a:gd name="T31" fmla="*/ 1023 h 2064"/>
                  <a:gd name="T32" fmla="*/ 825 w 2343"/>
                  <a:gd name="T33" fmla="*/ 964 h 2064"/>
                  <a:gd name="T34" fmla="*/ 879 w 2343"/>
                  <a:gd name="T35" fmla="*/ 929 h 2064"/>
                  <a:gd name="T36" fmla="*/ 932 w 2343"/>
                  <a:gd name="T37" fmla="*/ 914 h 2064"/>
                  <a:gd name="T38" fmla="*/ 985 w 2343"/>
                  <a:gd name="T39" fmla="*/ 919 h 2064"/>
                  <a:gd name="T40" fmla="*/ 1038 w 2343"/>
                  <a:gd name="T41" fmla="*/ 940 h 2064"/>
                  <a:gd name="T42" fmla="*/ 1092 w 2343"/>
                  <a:gd name="T43" fmla="*/ 972 h 2064"/>
                  <a:gd name="T44" fmla="*/ 1145 w 2343"/>
                  <a:gd name="T45" fmla="*/ 1011 h 2064"/>
                  <a:gd name="T46" fmla="*/ 1198 w 2343"/>
                  <a:gd name="T47" fmla="*/ 1053 h 2064"/>
                  <a:gd name="T48" fmla="*/ 1251 w 2343"/>
                  <a:gd name="T49" fmla="*/ 1093 h 2064"/>
                  <a:gd name="T50" fmla="*/ 1305 w 2343"/>
                  <a:gd name="T51" fmla="*/ 1125 h 2064"/>
                  <a:gd name="T52" fmla="*/ 1358 w 2343"/>
                  <a:gd name="T53" fmla="*/ 1145 h 2064"/>
                  <a:gd name="T54" fmla="*/ 1411 w 2343"/>
                  <a:gd name="T55" fmla="*/ 1150 h 2064"/>
                  <a:gd name="T56" fmla="*/ 1464 w 2343"/>
                  <a:gd name="T57" fmla="*/ 1136 h 2064"/>
                  <a:gd name="T58" fmla="*/ 1518 w 2343"/>
                  <a:gd name="T59" fmla="*/ 1100 h 2064"/>
                  <a:gd name="T60" fmla="*/ 1571 w 2343"/>
                  <a:gd name="T61" fmla="*/ 1042 h 2064"/>
                  <a:gd name="T62" fmla="*/ 1624 w 2343"/>
                  <a:gd name="T63" fmla="*/ 961 h 2064"/>
                  <a:gd name="T64" fmla="*/ 1677 w 2343"/>
                  <a:gd name="T65" fmla="*/ 860 h 2064"/>
                  <a:gd name="T66" fmla="*/ 1730 w 2343"/>
                  <a:gd name="T67" fmla="*/ 741 h 2064"/>
                  <a:gd name="T68" fmla="*/ 1784 w 2343"/>
                  <a:gd name="T69" fmla="*/ 611 h 2064"/>
                  <a:gd name="T70" fmla="*/ 1837 w 2343"/>
                  <a:gd name="T71" fmla="*/ 475 h 2064"/>
                  <a:gd name="T72" fmla="*/ 1890 w 2343"/>
                  <a:gd name="T73" fmla="*/ 346 h 2064"/>
                  <a:gd name="T74" fmla="*/ 1943 w 2343"/>
                  <a:gd name="T75" fmla="*/ 234 h 2064"/>
                  <a:gd name="T76" fmla="*/ 1997 w 2343"/>
                  <a:gd name="T77" fmla="*/ 155 h 2064"/>
                  <a:gd name="T78" fmla="*/ 2050 w 2343"/>
                  <a:gd name="T79" fmla="*/ 128 h 2064"/>
                  <a:gd name="T80" fmla="*/ 2103 w 2343"/>
                  <a:gd name="T81" fmla="*/ 173 h 2064"/>
                  <a:gd name="T82" fmla="*/ 2156 w 2343"/>
                  <a:gd name="T83" fmla="*/ 316 h 2064"/>
                  <a:gd name="T84" fmla="*/ 2210 w 2343"/>
                  <a:gd name="T85" fmla="*/ 585 h 2064"/>
                  <a:gd name="T86" fmla="*/ 2263 w 2343"/>
                  <a:gd name="T87" fmla="*/ 1011 h 2064"/>
                  <a:gd name="T88" fmla="*/ 2316 w 2343"/>
                  <a:gd name="T89" fmla="*/ 1632 h 2064"/>
                  <a:gd name="T90" fmla="*/ 2343 w 2343"/>
                  <a:gd name="T91" fmla="*/ 2064 h 20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</a:cxnLst>
                <a:rect l="0" t="0" r="r" b="b"/>
                <a:pathLst>
                  <a:path w="2343" h="2064">
                    <a:moveTo>
                      <a:pt x="0" y="0"/>
                    </a:moveTo>
                    <a:lnTo>
                      <a:pt x="27" y="432"/>
                    </a:lnTo>
                    <a:lnTo>
                      <a:pt x="80" y="1053"/>
                    </a:lnTo>
                    <a:lnTo>
                      <a:pt x="133" y="1480"/>
                    </a:lnTo>
                    <a:lnTo>
                      <a:pt x="187" y="1749"/>
                    </a:lnTo>
                    <a:lnTo>
                      <a:pt x="240" y="1891"/>
                    </a:lnTo>
                    <a:lnTo>
                      <a:pt x="293" y="1936"/>
                    </a:lnTo>
                    <a:lnTo>
                      <a:pt x="346" y="1909"/>
                    </a:lnTo>
                    <a:lnTo>
                      <a:pt x="400" y="1830"/>
                    </a:lnTo>
                    <a:lnTo>
                      <a:pt x="453" y="1718"/>
                    </a:lnTo>
                    <a:lnTo>
                      <a:pt x="506" y="1589"/>
                    </a:lnTo>
                    <a:lnTo>
                      <a:pt x="559" y="1454"/>
                    </a:lnTo>
                    <a:lnTo>
                      <a:pt x="612" y="1323"/>
                    </a:lnTo>
                    <a:lnTo>
                      <a:pt x="666" y="1205"/>
                    </a:lnTo>
                    <a:lnTo>
                      <a:pt x="719" y="1103"/>
                    </a:lnTo>
                    <a:lnTo>
                      <a:pt x="772" y="1023"/>
                    </a:lnTo>
                    <a:lnTo>
                      <a:pt x="825" y="964"/>
                    </a:lnTo>
                    <a:lnTo>
                      <a:pt x="879" y="929"/>
                    </a:lnTo>
                    <a:lnTo>
                      <a:pt x="932" y="914"/>
                    </a:lnTo>
                    <a:lnTo>
                      <a:pt x="985" y="919"/>
                    </a:lnTo>
                    <a:lnTo>
                      <a:pt x="1038" y="940"/>
                    </a:lnTo>
                    <a:lnTo>
                      <a:pt x="1092" y="972"/>
                    </a:lnTo>
                    <a:lnTo>
                      <a:pt x="1145" y="1011"/>
                    </a:lnTo>
                    <a:lnTo>
                      <a:pt x="1198" y="1053"/>
                    </a:lnTo>
                    <a:lnTo>
                      <a:pt x="1251" y="1093"/>
                    </a:lnTo>
                    <a:lnTo>
                      <a:pt x="1305" y="1125"/>
                    </a:lnTo>
                    <a:lnTo>
                      <a:pt x="1358" y="1145"/>
                    </a:lnTo>
                    <a:lnTo>
                      <a:pt x="1411" y="1150"/>
                    </a:lnTo>
                    <a:lnTo>
                      <a:pt x="1464" y="1136"/>
                    </a:lnTo>
                    <a:lnTo>
                      <a:pt x="1518" y="1100"/>
                    </a:lnTo>
                    <a:lnTo>
                      <a:pt x="1571" y="1042"/>
                    </a:lnTo>
                    <a:lnTo>
                      <a:pt x="1624" y="961"/>
                    </a:lnTo>
                    <a:lnTo>
                      <a:pt x="1677" y="860"/>
                    </a:lnTo>
                    <a:lnTo>
                      <a:pt x="1730" y="741"/>
                    </a:lnTo>
                    <a:lnTo>
                      <a:pt x="1784" y="611"/>
                    </a:lnTo>
                    <a:lnTo>
                      <a:pt x="1837" y="475"/>
                    </a:lnTo>
                    <a:lnTo>
                      <a:pt x="1890" y="346"/>
                    </a:lnTo>
                    <a:lnTo>
                      <a:pt x="1943" y="234"/>
                    </a:lnTo>
                    <a:lnTo>
                      <a:pt x="1997" y="155"/>
                    </a:lnTo>
                    <a:lnTo>
                      <a:pt x="2050" y="128"/>
                    </a:lnTo>
                    <a:lnTo>
                      <a:pt x="2103" y="173"/>
                    </a:lnTo>
                    <a:lnTo>
                      <a:pt x="2156" y="316"/>
                    </a:lnTo>
                    <a:lnTo>
                      <a:pt x="2210" y="585"/>
                    </a:lnTo>
                    <a:lnTo>
                      <a:pt x="2263" y="1011"/>
                    </a:lnTo>
                    <a:lnTo>
                      <a:pt x="2316" y="1632"/>
                    </a:lnTo>
                    <a:lnTo>
                      <a:pt x="2343" y="2064"/>
                    </a:lnTo>
                  </a:path>
                </a:pathLst>
              </a:custGeom>
              <a:noFill/>
              <a:ln w="25400" cap="flat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3" name="Freeform 35">
                <a:extLst>
                  <a:ext uri="{FF2B5EF4-FFF2-40B4-BE49-F238E27FC236}">
                    <a16:creationId xmlns:a16="http://schemas.microsoft.com/office/drawing/2014/main" id="{2CCE71B3-6EAD-E5FB-68DD-A169073E351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39" y="1370"/>
                <a:ext cx="2609" cy="752"/>
              </a:xfrm>
              <a:custGeom>
                <a:avLst/>
                <a:gdLst>
                  <a:gd name="T0" fmla="*/ 0 w 2609"/>
                  <a:gd name="T1" fmla="*/ 0 h 752"/>
                  <a:gd name="T2" fmla="*/ 53 w 2609"/>
                  <a:gd name="T3" fmla="*/ 56 h 752"/>
                  <a:gd name="T4" fmla="*/ 107 w 2609"/>
                  <a:gd name="T5" fmla="*/ 110 h 752"/>
                  <a:gd name="T6" fmla="*/ 160 w 2609"/>
                  <a:gd name="T7" fmla="*/ 161 h 752"/>
                  <a:gd name="T8" fmla="*/ 213 w 2609"/>
                  <a:gd name="T9" fmla="*/ 210 h 752"/>
                  <a:gd name="T10" fmla="*/ 266 w 2609"/>
                  <a:gd name="T11" fmla="*/ 258 h 752"/>
                  <a:gd name="T12" fmla="*/ 320 w 2609"/>
                  <a:gd name="T13" fmla="*/ 303 h 752"/>
                  <a:gd name="T14" fmla="*/ 373 w 2609"/>
                  <a:gd name="T15" fmla="*/ 345 h 752"/>
                  <a:gd name="T16" fmla="*/ 426 w 2609"/>
                  <a:gd name="T17" fmla="*/ 386 h 752"/>
                  <a:gd name="T18" fmla="*/ 479 w 2609"/>
                  <a:gd name="T19" fmla="*/ 425 h 752"/>
                  <a:gd name="T20" fmla="*/ 533 w 2609"/>
                  <a:gd name="T21" fmla="*/ 461 h 752"/>
                  <a:gd name="T22" fmla="*/ 586 w 2609"/>
                  <a:gd name="T23" fmla="*/ 496 h 752"/>
                  <a:gd name="T24" fmla="*/ 639 w 2609"/>
                  <a:gd name="T25" fmla="*/ 528 h 752"/>
                  <a:gd name="T26" fmla="*/ 692 w 2609"/>
                  <a:gd name="T27" fmla="*/ 558 h 752"/>
                  <a:gd name="T28" fmla="*/ 745 w 2609"/>
                  <a:gd name="T29" fmla="*/ 586 h 752"/>
                  <a:gd name="T30" fmla="*/ 799 w 2609"/>
                  <a:gd name="T31" fmla="*/ 611 h 752"/>
                  <a:gd name="T32" fmla="*/ 852 w 2609"/>
                  <a:gd name="T33" fmla="*/ 635 h 752"/>
                  <a:gd name="T34" fmla="*/ 905 w 2609"/>
                  <a:gd name="T35" fmla="*/ 656 h 752"/>
                  <a:gd name="T36" fmla="*/ 958 w 2609"/>
                  <a:gd name="T37" fmla="*/ 675 h 752"/>
                  <a:gd name="T38" fmla="*/ 1012 w 2609"/>
                  <a:gd name="T39" fmla="*/ 692 h 752"/>
                  <a:gd name="T40" fmla="*/ 1065 w 2609"/>
                  <a:gd name="T41" fmla="*/ 707 h 752"/>
                  <a:gd name="T42" fmla="*/ 1118 w 2609"/>
                  <a:gd name="T43" fmla="*/ 720 h 752"/>
                  <a:gd name="T44" fmla="*/ 1171 w 2609"/>
                  <a:gd name="T45" fmla="*/ 731 h 752"/>
                  <a:gd name="T46" fmla="*/ 1225 w 2609"/>
                  <a:gd name="T47" fmla="*/ 739 h 752"/>
                  <a:gd name="T48" fmla="*/ 1278 w 2609"/>
                  <a:gd name="T49" fmla="*/ 746 h 752"/>
                  <a:gd name="T50" fmla="*/ 1331 w 2609"/>
                  <a:gd name="T51" fmla="*/ 750 h 752"/>
                  <a:gd name="T52" fmla="*/ 1384 w 2609"/>
                  <a:gd name="T53" fmla="*/ 752 h 752"/>
                  <a:gd name="T54" fmla="*/ 1438 w 2609"/>
                  <a:gd name="T55" fmla="*/ 752 h 752"/>
                  <a:gd name="T56" fmla="*/ 1491 w 2609"/>
                  <a:gd name="T57" fmla="*/ 750 h 752"/>
                  <a:gd name="T58" fmla="*/ 1544 w 2609"/>
                  <a:gd name="T59" fmla="*/ 745 h 752"/>
                  <a:gd name="T60" fmla="*/ 1597 w 2609"/>
                  <a:gd name="T61" fmla="*/ 739 h 752"/>
                  <a:gd name="T62" fmla="*/ 1651 w 2609"/>
                  <a:gd name="T63" fmla="*/ 730 h 752"/>
                  <a:gd name="T64" fmla="*/ 1704 w 2609"/>
                  <a:gd name="T65" fmla="*/ 719 h 752"/>
                  <a:gd name="T66" fmla="*/ 1757 w 2609"/>
                  <a:gd name="T67" fmla="*/ 706 h 752"/>
                  <a:gd name="T68" fmla="*/ 1810 w 2609"/>
                  <a:gd name="T69" fmla="*/ 691 h 752"/>
                  <a:gd name="T70" fmla="*/ 1863 w 2609"/>
                  <a:gd name="T71" fmla="*/ 674 h 752"/>
                  <a:gd name="T72" fmla="*/ 1917 w 2609"/>
                  <a:gd name="T73" fmla="*/ 654 h 752"/>
                  <a:gd name="T74" fmla="*/ 1970 w 2609"/>
                  <a:gd name="T75" fmla="*/ 633 h 752"/>
                  <a:gd name="T76" fmla="*/ 2023 w 2609"/>
                  <a:gd name="T77" fmla="*/ 609 h 752"/>
                  <a:gd name="T78" fmla="*/ 2076 w 2609"/>
                  <a:gd name="T79" fmla="*/ 583 h 752"/>
                  <a:gd name="T80" fmla="*/ 2130 w 2609"/>
                  <a:gd name="T81" fmla="*/ 556 h 752"/>
                  <a:gd name="T82" fmla="*/ 2183 w 2609"/>
                  <a:gd name="T83" fmla="*/ 525 h 752"/>
                  <a:gd name="T84" fmla="*/ 2236 w 2609"/>
                  <a:gd name="T85" fmla="*/ 493 h 752"/>
                  <a:gd name="T86" fmla="*/ 2289 w 2609"/>
                  <a:gd name="T87" fmla="*/ 459 h 752"/>
                  <a:gd name="T88" fmla="*/ 2343 w 2609"/>
                  <a:gd name="T89" fmla="*/ 422 h 752"/>
                  <a:gd name="T90" fmla="*/ 2396 w 2609"/>
                  <a:gd name="T91" fmla="*/ 383 h 752"/>
                  <a:gd name="T92" fmla="*/ 2449 w 2609"/>
                  <a:gd name="T93" fmla="*/ 342 h 752"/>
                  <a:gd name="T94" fmla="*/ 2502 w 2609"/>
                  <a:gd name="T95" fmla="*/ 299 h 752"/>
                  <a:gd name="T96" fmla="*/ 2556 w 2609"/>
                  <a:gd name="T97" fmla="*/ 254 h 752"/>
                  <a:gd name="T98" fmla="*/ 2609 w 2609"/>
                  <a:gd name="T99" fmla="*/ 207 h 7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2609" h="752">
                    <a:moveTo>
                      <a:pt x="0" y="0"/>
                    </a:moveTo>
                    <a:lnTo>
                      <a:pt x="53" y="56"/>
                    </a:lnTo>
                    <a:lnTo>
                      <a:pt x="107" y="110"/>
                    </a:lnTo>
                    <a:lnTo>
                      <a:pt x="160" y="161"/>
                    </a:lnTo>
                    <a:lnTo>
                      <a:pt x="213" y="210"/>
                    </a:lnTo>
                    <a:lnTo>
                      <a:pt x="266" y="258"/>
                    </a:lnTo>
                    <a:lnTo>
                      <a:pt x="320" y="303"/>
                    </a:lnTo>
                    <a:lnTo>
                      <a:pt x="373" y="345"/>
                    </a:lnTo>
                    <a:lnTo>
                      <a:pt x="426" y="386"/>
                    </a:lnTo>
                    <a:lnTo>
                      <a:pt x="479" y="425"/>
                    </a:lnTo>
                    <a:lnTo>
                      <a:pt x="533" y="461"/>
                    </a:lnTo>
                    <a:lnTo>
                      <a:pt x="586" y="496"/>
                    </a:lnTo>
                    <a:lnTo>
                      <a:pt x="639" y="528"/>
                    </a:lnTo>
                    <a:lnTo>
                      <a:pt x="692" y="558"/>
                    </a:lnTo>
                    <a:lnTo>
                      <a:pt x="745" y="586"/>
                    </a:lnTo>
                    <a:lnTo>
                      <a:pt x="799" y="611"/>
                    </a:lnTo>
                    <a:lnTo>
                      <a:pt x="852" y="635"/>
                    </a:lnTo>
                    <a:lnTo>
                      <a:pt x="905" y="656"/>
                    </a:lnTo>
                    <a:lnTo>
                      <a:pt x="958" y="675"/>
                    </a:lnTo>
                    <a:lnTo>
                      <a:pt x="1012" y="692"/>
                    </a:lnTo>
                    <a:lnTo>
                      <a:pt x="1065" y="707"/>
                    </a:lnTo>
                    <a:lnTo>
                      <a:pt x="1118" y="720"/>
                    </a:lnTo>
                    <a:lnTo>
                      <a:pt x="1171" y="731"/>
                    </a:lnTo>
                    <a:lnTo>
                      <a:pt x="1225" y="739"/>
                    </a:lnTo>
                    <a:lnTo>
                      <a:pt x="1278" y="746"/>
                    </a:lnTo>
                    <a:lnTo>
                      <a:pt x="1331" y="750"/>
                    </a:lnTo>
                    <a:lnTo>
                      <a:pt x="1384" y="752"/>
                    </a:lnTo>
                    <a:lnTo>
                      <a:pt x="1438" y="752"/>
                    </a:lnTo>
                    <a:lnTo>
                      <a:pt x="1491" y="750"/>
                    </a:lnTo>
                    <a:lnTo>
                      <a:pt x="1544" y="745"/>
                    </a:lnTo>
                    <a:lnTo>
                      <a:pt x="1597" y="739"/>
                    </a:lnTo>
                    <a:lnTo>
                      <a:pt x="1651" y="730"/>
                    </a:lnTo>
                    <a:lnTo>
                      <a:pt x="1704" y="719"/>
                    </a:lnTo>
                    <a:lnTo>
                      <a:pt x="1757" y="706"/>
                    </a:lnTo>
                    <a:lnTo>
                      <a:pt x="1810" y="691"/>
                    </a:lnTo>
                    <a:lnTo>
                      <a:pt x="1863" y="674"/>
                    </a:lnTo>
                    <a:lnTo>
                      <a:pt x="1917" y="654"/>
                    </a:lnTo>
                    <a:lnTo>
                      <a:pt x="1970" y="633"/>
                    </a:lnTo>
                    <a:lnTo>
                      <a:pt x="2023" y="609"/>
                    </a:lnTo>
                    <a:lnTo>
                      <a:pt x="2076" y="583"/>
                    </a:lnTo>
                    <a:lnTo>
                      <a:pt x="2130" y="556"/>
                    </a:lnTo>
                    <a:lnTo>
                      <a:pt x="2183" y="525"/>
                    </a:lnTo>
                    <a:lnTo>
                      <a:pt x="2236" y="493"/>
                    </a:lnTo>
                    <a:lnTo>
                      <a:pt x="2289" y="459"/>
                    </a:lnTo>
                    <a:lnTo>
                      <a:pt x="2343" y="422"/>
                    </a:lnTo>
                    <a:lnTo>
                      <a:pt x="2396" y="383"/>
                    </a:lnTo>
                    <a:lnTo>
                      <a:pt x="2449" y="342"/>
                    </a:lnTo>
                    <a:lnTo>
                      <a:pt x="2502" y="299"/>
                    </a:lnTo>
                    <a:lnTo>
                      <a:pt x="2556" y="254"/>
                    </a:lnTo>
                    <a:lnTo>
                      <a:pt x="2609" y="207"/>
                    </a:lnTo>
                  </a:path>
                </a:pathLst>
              </a:custGeom>
              <a:noFill/>
              <a:ln w="25400" cap="flat">
                <a:solidFill>
                  <a:srgbClr val="0000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4" name="Rectangle 36">
                <a:extLst>
                  <a:ext uri="{FF2B5EF4-FFF2-40B4-BE49-F238E27FC236}">
                    <a16:creationId xmlns:a16="http://schemas.microsoft.com/office/drawing/2014/main" id="{1DF7E585-C6D6-27B6-5A5D-350A9371EE9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264" y="1159"/>
                <a:ext cx="1364" cy="312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5" name="Rectangle 37">
                <a:extLst>
                  <a:ext uri="{FF2B5EF4-FFF2-40B4-BE49-F238E27FC236}">
                    <a16:creationId xmlns:a16="http://schemas.microsoft.com/office/drawing/2014/main" id="{6C877CDD-9084-CB0B-9CFC-6A7C94B91AE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546" y="1183"/>
                <a:ext cx="1148" cy="15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4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anose="020B0604020202020204" pitchFamily="34" charset="0"/>
                  </a:rPr>
                  <a:t>5th-order polynomial</a:t>
                </a:r>
                <a:endParaRPr kumimoji="0" lang="en-US" alt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46" name="Line 38">
                <a:extLst>
                  <a:ext uri="{FF2B5EF4-FFF2-40B4-BE49-F238E27FC236}">
                    <a16:creationId xmlns:a16="http://schemas.microsoft.com/office/drawing/2014/main" id="{E0F4FC81-4D13-D49F-2616-E7D8566D433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288" y="1242"/>
                <a:ext cx="240" cy="0"/>
              </a:xfrm>
              <a:prstGeom prst="line">
                <a:avLst/>
              </a:prstGeom>
              <a:noFill/>
              <a:ln w="25400" cap="flat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7" name="Rectangle 39">
                <a:extLst>
                  <a:ext uri="{FF2B5EF4-FFF2-40B4-BE49-F238E27FC236}">
                    <a16:creationId xmlns:a16="http://schemas.microsoft.com/office/drawing/2014/main" id="{9AC3AE0C-1F70-3AE8-4A48-E54B579ECEE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546" y="1327"/>
                <a:ext cx="1184" cy="15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4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anose="020B0604020202020204" pitchFamily="34" charset="0"/>
                  </a:rPr>
                  <a:t>2nd-order polynomial</a:t>
                </a:r>
                <a:endParaRPr kumimoji="0" lang="en-US" alt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48" name="Line 40">
                <a:extLst>
                  <a:ext uri="{FF2B5EF4-FFF2-40B4-BE49-F238E27FC236}">
                    <a16:creationId xmlns:a16="http://schemas.microsoft.com/office/drawing/2014/main" id="{A3499C6A-BF24-8BF7-A886-E73A264D00D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288" y="1388"/>
                <a:ext cx="240" cy="0"/>
              </a:xfrm>
              <a:prstGeom prst="line">
                <a:avLst/>
              </a:prstGeom>
              <a:noFill/>
              <a:ln w="25400" cap="flat">
                <a:solidFill>
                  <a:srgbClr val="0000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9" name="Rectangle 41">
                <a:extLst>
                  <a:ext uri="{FF2B5EF4-FFF2-40B4-BE49-F238E27FC236}">
                    <a16:creationId xmlns:a16="http://schemas.microsoft.com/office/drawing/2014/main" id="{6DC4A809-84D6-22A5-E529-82265C66032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264" y="1159"/>
                <a:ext cx="1364" cy="312"/>
              </a:xfrm>
              <a:prstGeom prst="rect">
                <a:avLst/>
              </a:prstGeom>
              <a:noFill/>
              <a:ln w="6350" cap="flat">
                <a:solidFill>
                  <a:srgbClr val="262626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6" name="Freeform 47">
              <a:extLst>
                <a:ext uri="{FF2B5EF4-FFF2-40B4-BE49-F238E27FC236}">
                  <a16:creationId xmlns:a16="http://schemas.microsoft.com/office/drawing/2014/main" id="{B5F0702D-B448-C3C5-A1F1-E285EB8EA44D}"/>
                </a:ext>
              </a:extLst>
            </p:cNvPr>
            <p:cNvSpPr>
              <a:spLocks noChangeAspect="1" noEditPoints="1"/>
            </p:cNvSpPr>
            <p:nvPr/>
          </p:nvSpPr>
          <p:spPr bwMode="auto">
            <a:xfrm>
              <a:off x="2665480" y="2220231"/>
              <a:ext cx="152400" cy="152400"/>
            </a:xfrm>
            <a:custGeom>
              <a:avLst/>
              <a:gdLst>
                <a:gd name="T0" fmla="*/ 24 w 48"/>
                <a:gd name="T1" fmla="*/ 0 h 48"/>
                <a:gd name="T2" fmla="*/ 24 w 48"/>
                <a:gd name="T3" fmla="*/ 48 h 48"/>
                <a:gd name="T4" fmla="*/ 0 w 48"/>
                <a:gd name="T5" fmla="*/ 24 h 48"/>
                <a:gd name="T6" fmla="*/ 48 w 48"/>
                <a:gd name="T7" fmla="*/ 24 h 48"/>
                <a:gd name="T8" fmla="*/ 7 w 48"/>
                <a:gd name="T9" fmla="*/ 7 h 48"/>
                <a:gd name="T10" fmla="*/ 41 w 48"/>
                <a:gd name="T11" fmla="*/ 41 h 48"/>
                <a:gd name="T12" fmla="*/ 7 w 48"/>
                <a:gd name="T13" fmla="*/ 41 h 48"/>
                <a:gd name="T14" fmla="*/ 41 w 48"/>
                <a:gd name="T15" fmla="*/ 7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8" h="48">
                  <a:moveTo>
                    <a:pt x="24" y="0"/>
                  </a:moveTo>
                  <a:lnTo>
                    <a:pt x="24" y="48"/>
                  </a:lnTo>
                  <a:moveTo>
                    <a:pt x="0" y="24"/>
                  </a:moveTo>
                  <a:lnTo>
                    <a:pt x="48" y="24"/>
                  </a:lnTo>
                  <a:moveTo>
                    <a:pt x="7" y="7"/>
                  </a:moveTo>
                  <a:lnTo>
                    <a:pt x="41" y="41"/>
                  </a:lnTo>
                  <a:moveTo>
                    <a:pt x="7" y="41"/>
                  </a:moveTo>
                  <a:lnTo>
                    <a:pt x="41" y="7"/>
                  </a:lnTo>
                </a:path>
              </a:pathLst>
            </a:custGeom>
            <a:noFill/>
            <a:ln w="19050" cap="flat">
              <a:solidFill>
                <a:schemeClr val="tx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" name="Freeform 47">
              <a:extLst>
                <a:ext uri="{FF2B5EF4-FFF2-40B4-BE49-F238E27FC236}">
                  <a16:creationId xmlns:a16="http://schemas.microsoft.com/office/drawing/2014/main" id="{064CDFB4-58B0-4E03-127A-6C83FBCFDC4D}"/>
                </a:ext>
              </a:extLst>
            </p:cNvPr>
            <p:cNvSpPr>
              <a:spLocks noChangeAspect="1" noEditPoints="1"/>
            </p:cNvSpPr>
            <p:nvPr/>
          </p:nvSpPr>
          <p:spPr bwMode="auto">
            <a:xfrm>
              <a:off x="3920399" y="3048490"/>
              <a:ext cx="152400" cy="152400"/>
            </a:xfrm>
            <a:custGeom>
              <a:avLst/>
              <a:gdLst>
                <a:gd name="T0" fmla="*/ 24 w 48"/>
                <a:gd name="T1" fmla="*/ 0 h 48"/>
                <a:gd name="T2" fmla="*/ 24 w 48"/>
                <a:gd name="T3" fmla="*/ 48 h 48"/>
                <a:gd name="T4" fmla="*/ 0 w 48"/>
                <a:gd name="T5" fmla="*/ 24 h 48"/>
                <a:gd name="T6" fmla="*/ 48 w 48"/>
                <a:gd name="T7" fmla="*/ 24 h 48"/>
                <a:gd name="T8" fmla="*/ 7 w 48"/>
                <a:gd name="T9" fmla="*/ 7 h 48"/>
                <a:gd name="T10" fmla="*/ 41 w 48"/>
                <a:gd name="T11" fmla="*/ 41 h 48"/>
                <a:gd name="T12" fmla="*/ 7 w 48"/>
                <a:gd name="T13" fmla="*/ 41 h 48"/>
                <a:gd name="T14" fmla="*/ 41 w 48"/>
                <a:gd name="T15" fmla="*/ 7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8" h="48">
                  <a:moveTo>
                    <a:pt x="24" y="0"/>
                  </a:moveTo>
                  <a:lnTo>
                    <a:pt x="24" y="48"/>
                  </a:lnTo>
                  <a:moveTo>
                    <a:pt x="0" y="24"/>
                  </a:moveTo>
                  <a:lnTo>
                    <a:pt x="48" y="24"/>
                  </a:lnTo>
                  <a:moveTo>
                    <a:pt x="7" y="7"/>
                  </a:moveTo>
                  <a:lnTo>
                    <a:pt x="41" y="41"/>
                  </a:lnTo>
                  <a:moveTo>
                    <a:pt x="7" y="41"/>
                  </a:moveTo>
                  <a:lnTo>
                    <a:pt x="41" y="7"/>
                  </a:lnTo>
                </a:path>
              </a:pathLst>
            </a:custGeom>
            <a:noFill/>
            <a:ln w="19050" cap="flat">
              <a:solidFill>
                <a:schemeClr val="tx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47">
              <a:extLst>
                <a:ext uri="{FF2B5EF4-FFF2-40B4-BE49-F238E27FC236}">
                  <a16:creationId xmlns:a16="http://schemas.microsoft.com/office/drawing/2014/main" id="{80B9FE40-BF97-65CC-2D95-25E993F34491}"/>
                </a:ext>
              </a:extLst>
            </p:cNvPr>
            <p:cNvSpPr>
              <a:spLocks noChangeAspect="1" noEditPoints="1"/>
            </p:cNvSpPr>
            <p:nvPr/>
          </p:nvSpPr>
          <p:spPr bwMode="auto">
            <a:xfrm>
              <a:off x="5174758" y="3083323"/>
              <a:ext cx="152400" cy="152400"/>
            </a:xfrm>
            <a:custGeom>
              <a:avLst/>
              <a:gdLst>
                <a:gd name="T0" fmla="*/ 24 w 48"/>
                <a:gd name="T1" fmla="*/ 0 h 48"/>
                <a:gd name="T2" fmla="*/ 24 w 48"/>
                <a:gd name="T3" fmla="*/ 48 h 48"/>
                <a:gd name="T4" fmla="*/ 0 w 48"/>
                <a:gd name="T5" fmla="*/ 24 h 48"/>
                <a:gd name="T6" fmla="*/ 48 w 48"/>
                <a:gd name="T7" fmla="*/ 24 h 48"/>
                <a:gd name="T8" fmla="*/ 7 w 48"/>
                <a:gd name="T9" fmla="*/ 7 h 48"/>
                <a:gd name="T10" fmla="*/ 41 w 48"/>
                <a:gd name="T11" fmla="*/ 41 h 48"/>
                <a:gd name="T12" fmla="*/ 7 w 48"/>
                <a:gd name="T13" fmla="*/ 41 h 48"/>
                <a:gd name="T14" fmla="*/ 41 w 48"/>
                <a:gd name="T15" fmla="*/ 7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8" h="48">
                  <a:moveTo>
                    <a:pt x="24" y="0"/>
                  </a:moveTo>
                  <a:lnTo>
                    <a:pt x="24" y="48"/>
                  </a:lnTo>
                  <a:moveTo>
                    <a:pt x="0" y="24"/>
                  </a:moveTo>
                  <a:lnTo>
                    <a:pt x="48" y="24"/>
                  </a:lnTo>
                  <a:moveTo>
                    <a:pt x="7" y="7"/>
                  </a:moveTo>
                  <a:lnTo>
                    <a:pt x="41" y="41"/>
                  </a:lnTo>
                  <a:moveTo>
                    <a:pt x="7" y="41"/>
                  </a:moveTo>
                  <a:lnTo>
                    <a:pt x="41" y="7"/>
                  </a:lnTo>
                </a:path>
              </a:pathLst>
            </a:custGeom>
            <a:noFill/>
            <a:ln w="19050" cap="flat">
              <a:solidFill>
                <a:schemeClr val="tx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47">
              <a:extLst>
                <a:ext uri="{FF2B5EF4-FFF2-40B4-BE49-F238E27FC236}">
                  <a16:creationId xmlns:a16="http://schemas.microsoft.com/office/drawing/2014/main" id="{2DCF5484-4EFC-2651-BE5C-5A67ADDDFC8D}"/>
                </a:ext>
              </a:extLst>
            </p:cNvPr>
            <p:cNvSpPr>
              <a:spLocks noChangeAspect="1" noEditPoints="1"/>
            </p:cNvSpPr>
            <p:nvPr/>
          </p:nvSpPr>
          <p:spPr bwMode="auto">
            <a:xfrm>
              <a:off x="6149717" y="2633592"/>
              <a:ext cx="152400" cy="152400"/>
            </a:xfrm>
            <a:custGeom>
              <a:avLst/>
              <a:gdLst>
                <a:gd name="T0" fmla="*/ 24 w 48"/>
                <a:gd name="T1" fmla="*/ 0 h 48"/>
                <a:gd name="T2" fmla="*/ 24 w 48"/>
                <a:gd name="T3" fmla="*/ 48 h 48"/>
                <a:gd name="T4" fmla="*/ 0 w 48"/>
                <a:gd name="T5" fmla="*/ 24 h 48"/>
                <a:gd name="T6" fmla="*/ 48 w 48"/>
                <a:gd name="T7" fmla="*/ 24 h 48"/>
                <a:gd name="T8" fmla="*/ 7 w 48"/>
                <a:gd name="T9" fmla="*/ 7 h 48"/>
                <a:gd name="T10" fmla="*/ 41 w 48"/>
                <a:gd name="T11" fmla="*/ 41 h 48"/>
                <a:gd name="T12" fmla="*/ 7 w 48"/>
                <a:gd name="T13" fmla="*/ 41 h 48"/>
                <a:gd name="T14" fmla="*/ 41 w 48"/>
                <a:gd name="T15" fmla="*/ 7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8" h="48">
                  <a:moveTo>
                    <a:pt x="24" y="0"/>
                  </a:moveTo>
                  <a:lnTo>
                    <a:pt x="24" y="48"/>
                  </a:lnTo>
                  <a:moveTo>
                    <a:pt x="0" y="24"/>
                  </a:moveTo>
                  <a:lnTo>
                    <a:pt x="48" y="24"/>
                  </a:lnTo>
                  <a:moveTo>
                    <a:pt x="7" y="7"/>
                  </a:moveTo>
                  <a:lnTo>
                    <a:pt x="41" y="41"/>
                  </a:lnTo>
                  <a:moveTo>
                    <a:pt x="7" y="41"/>
                  </a:moveTo>
                  <a:lnTo>
                    <a:pt x="41" y="7"/>
                  </a:lnTo>
                </a:path>
              </a:pathLst>
            </a:custGeom>
            <a:noFill/>
            <a:ln w="19050" cap="flat">
              <a:solidFill>
                <a:schemeClr val="tx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" name="TextBox 9">
                  <a:extLst>
                    <a:ext uri="{FF2B5EF4-FFF2-40B4-BE49-F238E27FC236}">
                      <a16:creationId xmlns:a16="http://schemas.microsoft.com/office/drawing/2014/main" id="{0A94205E-E8B5-90F2-429E-832D7C3D0F61}"/>
                    </a:ext>
                  </a:extLst>
                </p:cNvPr>
                <p:cNvSpPr txBox="1"/>
                <p:nvPr/>
              </p:nvSpPr>
              <p:spPr>
                <a:xfrm>
                  <a:off x="6369392" y="2092255"/>
                  <a:ext cx="272382" cy="325154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̂"/>
                                <m:ctrlPr>
                                  <a:rPr lang="en-US" sz="2000" i="1" smtClean="0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</m:e>
                            </m:acc>
                          </m:e>
                          <m:sub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sz="2000" dirty="0"/>
                </a:p>
              </p:txBody>
            </p:sp>
          </mc:Choice>
          <mc:Fallback xmlns="">
            <p:sp>
              <p:nvSpPr>
                <p:cNvPr id="60" name="TextBox 59">
                  <a:extLst>
                    <a:ext uri="{FF2B5EF4-FFF2-40B4-BE49-F238E27FC236}">
                      <a16:creationId xmlns:a16="http://schemas.microsoft.com/office/drawing/2014/main" id="{BD2D41D2-9E10-4930-8FC7-EA462A415C5F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369392" y="2092255"/>
                  <a:ext cx="272382" cy="325154"/>
                </a:xfrm>
                <a:prstGeom prst="rect">
                  <a:avLst/>
                </a:prstGeom>
                <a:blipFill>
                  <a:blip r:embed="rId2"/>
                  <a:stretch>
                    <a:fillRect l="-34091" t="-20755" r="-65909" b="-32075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" name="TextBox 10">
                  <a:extLst>
                    <a:ext uri="{FF2B5EF4-FFF2-40B4-BE49-F238E27FC236}">
                      <a16:creationId xmlns:a16="http://schemas.microsoft.com/office/drawing/2014/main" id="{7401F586-163D-6CDA-06DF-47929F7D7224}"/>
                    </a:ext>
                  </a:extLst>
                </p:cNvPr>
                <p:cNvSpPr txBox="1"/>
                <p:nvPr/>
              </p:nvSpPr>
              <p:spPr>
                <a:xfrm>
                  <a:off x="6347909" y="3311453"/>
                  <a:ext cx="278345" cy="325154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̂"/>
                                <m:ctrlPr>
                                  <a:rPr lang="en-US" sz="2000" i="1" smtClean="0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</m:e>
                            </m:acc>
                          </m:e>
                          <m:sub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sz="2000" dirty="0"/>
                </a:p>
              </p:txBody>
            </p:sp>
          </mc:Choice>
          <mc:Fallback xmlns="">
            <p:sp>
              <p:nvSpPr>
                <p:cNvPr id="61" name="TextBox 60">
                  <a:extLst>
                    <a:ext uri="{FF2B5EF4-FFF2-40B4-BE49-F238E27FC236}">
                      <a16:creationId xmlns:a16="http://schemas.microsoft.com/office/drawing/2014/main" id="{23501FC6-D7CE-42FE-BAD8-7ABBA2C2B0E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347909" y="3311453"/>
                  <a:ext cx="278345" cy="325154"/>
                </a:xfrm>
                <a:prstGeom prst="rect">
                  <a:avLst/>
                </a:prstGeom>
                <a:blipFill>
                  <a:blip r:embed="rId3"/>
                  <a:stretch>
                    <a:fillRect l="-30435" t="-20755" r="-63043" b="-32075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2" name="Freeform 47">
              <a:extLst>
                <a:ext uri="{FF2B5EF4-FFF2-40B4-BE49-F238E27FC236}">
                  <a16:creationId xmlns:a16="http://schemas.microsoft.com/office/drawing/2014/main" id="{539DB493-39BB-2D01-FD2C-787A19CAB299}"/>
                </a:ext>
              </a:extLst>
            </p:cNvPr>
            <p:cNvSpPr>
              <a:spLocks noChangeAspect="1" noEditPoints="1"/>
            </p:cNvSpPr>
            <p:nvPr/>
          </p:nvSpPr>
          <p:spPr bwMode="auto">
            <a:xfrm>
              <a:off x="4491890" y="3165385"/>
              <a:ext cx="152400" cy="152400"/>
            </a:xfrm>
            <a:custGeom>
              <a:avLst/>
              <a:gdLst>
                <a:gd name="T0" fmla="*/ 24 w 48"/>
                <a:gd name="T1" fmla="*/ 0 h 48"/>
                <a:gd name="T2" fmla="*/ 24 w 48"/>
                <a:gd name="T3" fmla="*/ 48 h 48"/>
                <a:gd name="T4" fmla="*/ 0 w 48"/>
                <a:gd name="T5" fmla="*/ 24 h 48"/>
                <a:gd name="T6" fmla="*/ 48 w 48"/>
                <a:gd name="T7" fmla="*/ 24 h 48"/>
                <a:gd name="T8" fmla="*/ 7 w 48"/>
                <a:gd name="T9" fmla="*/ 7 h 48"/>
                <a:gd name="T10" fmla="*/ 41 w 48"/>
                <a:gd name="T11" fmla="*/ 41 h 48"/>
                <a:gd name="T12" fmla="*/ 7 w 48"/>
                <a:gd name="T13" fmla="*/ 41 h 48"/>
                <a:gd name="T14" fmla="*/ 41 w 48"/>
                <a:gd name="T15" fmla="*/ 7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8" h="48">
                  <a:moveTo>
                    <a:pt x="24" y="0"/>
                  </a:moveTo>
                  <a:lnTo>
                    <a:pt x="24" y="48"/>
                  </a:lnTo>
                  <a:moveTo>
                    <a:pt x="0" y="24"/>
                  </a:moveTo>
                  <a:lnTo>
                    <a:pt x="48" y="24"/>
                  </a:lnTo>
                  <a:moveTo>
                    <a:pt x="7" y="7"/>
                  </a:moveTo>
                  <a:lnTo>
                    <a:pt x="41" y="41"/>
                  </a:lnTo>
                  <a:moveTo>
                    <a:pt x="7" y="41"/>
                  </a:moveTo>
                  <a:lnTo>
                    <a:pt x="41" y="7"/>
                  </a:lnTo>
                </a:path>
              </a:pathLst>
            </a:custGeom>
            <a:noFill/>
            <a:ln w="19050" cap="flat">
              <a:solidFill>
                <a:schemeClr val="tx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3" name="Title 2">
            <a:extLst>
              <a:ext uri="{FF2B5EF4-FFF2-40B4-BE49-F238E27FC236}">
                <a16:creationId xmlns:a16="http://schemas.microsoft.com/office/drawing/2014/main" id="{BFD50FCC-9FB8-668C-0B72-06EC37F463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Quality of Surrogate Fitting</a:t>
            </a:r>
          </a:p>
        </p:txBody>
      </p:sp>
    </p:spTree>
    <p:extLst>
      <p:ext uri="{BB962C8B-B14F-4D97-AF65-F5344CB8AC3E}">
        <p14:creationId xmlns:p14="http://schemas.microsoft.com/office/powerpoint/2010/main" val="63858500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8AE682DB-016E-49B3-976C-A8AEA683DCBD}"/>
              </a:ext>
            </a:extLst>
          </p:cNvPr>
          <p:cNvSpPr/>
          <p:nvPr/>
        </p:nvSpPr>
        <p:spPr>
          <a:xfrm>
            <a:off x="1423330" y="2189582"/>
            <a:ext cx="5494351" cy="962107"/>
          </a:xfrm>
          <a:prstGeom prst="roundRect">
            <a:avLst/>
          </a:prstGeom>
          <a:solidFill>
            <a:srgbClr val="FFFF00"/>
          </a:solidFill>
          <a:ln w="34925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2000" dirty="0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 Placeholder 1">
                <a:extLst>
                  <a:ext uri="{FF2B5EF4-FFF2-40B4-BE49-F238E27FC236}">
                    <a16:creationId xmlns:a16="http://schemas.microsoft.com/office/drawing/2014/main" id="{2E002472-D1C4-4D37-B011-E448643D96FC}"/>
                  </a:ext>
                </a:extLst>
              </p:cNvPr>
              <p:cNvSpPr>
                <a:spLocks noGrp="1"/>
              </p:cNvSpPr>
              <p:nvPr>
                <p:ph type="body" sz="quarter" idx="10"/>
              </p:nvPr>
            </p:nvSpPr>
            <p:spPr/>
            <p:txBody>
              <a:bodyPr/>
              <a:lstStyle/>
              <a:p>
                <a:r>
                  <a:rPr lang="en-US" dirty="0"/>
                  <a:t>Goodness is measured by not only error but also smoothness</a:t>
                </a:r>
              </a:p>
              <a:p>
                <a:r>
                  <a:rPr lang="en-US" dirty="0"/>
                  <a:t>Minimize error (loss function) + smoothness</a:t>
                </a:r>
              </a:p>
              <a:p>
                <a:pPr lvl="1"/>
                <a:endParaRPr lang="en-US" dirty="0"/>
              </a:p>
              <a:p>
                <a:pPr lvl="1"/>
                <a:endParaRPr lang="en-US" dirty="0"/>
              </a:p>
              <a:p>
                <a:pPr lvl="1"/>
                <a:endParaRPr lang="en-US" dirty="0"/>
              </a:p>
              <a:p>
                <a:pPr lvl="1"/>
                <a:endParaRPr lang="en-US" dirty="0"/>
              </a:p>
              <a:p>
                <a:pPr lvl="1"/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𝐻</m:t>
                    </m:r>
                  </m:oMath>
                </a14:m>
                <a:r>
                  <a:rPr lang="en-US" dirty="0"/>
                  <a:t>: family of surrogate models under consideration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𝐿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: loss of cost function used to quantify the empirical error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𝜆</m:t>
                    </m:r>
                  </m:oMath>
                </a14:m>
                <a:r>
                  <a:rPr lang="en-US" dirty="0"/>
                  <a:t>: regularization parameter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≥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0</m:t>
                    </m:r>
                  </m:oMath>
                </a14:m>
                <a:endParaRPr lang="en-US" dirty="0"/>
              </a:p>
              <a:p>
                <a:pPr lvl="1"/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p>
                    </m:sSup>
                    <m:acc>
                      <m:accPr>
                        <m:chr m:val="̂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</m:acc>
                  </m:oMath>
                </a14:m>
                <a:r>
                  <a:rPr lang="en-US" dirty="0"/>
                  <a:t>: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 err="1"/>
                  <a:t>th</a:t>
                </a:r>
                <a:r>
                  <a:rPr lang="en-US" dirty="0"/>
                  <a:t> derivative of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</m:acc>
                  </m:oMath>
                </a14:m>
                <a:r>
                  <a:rPr lang="en-US" dirty="0"/>
                  <a:t>, a penalty term on smoothness</a:t>
                </a:r>
              </a:p>
            </p:txBody>
          </p:sp>
        </mc:Choice>
        <mc:Fallback xmlns="">
          <p:sp>
            <p:nvSpPr>
              <p:cNvPr id="2" name="Text Placeholder 1">
                <a:extLst>
                  <a:ext uri="{FF2B5EF4-FFF2-40B4-BE49-F238E27FC236}">
                    <a16:creationId xmlns:a16="http://schemas.microsoft.com/office/drawing/2014/main" id="{2E002472-D1C4-4D37-B011-E448643D96F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blipFill>
                <a:blip r:embed="rId2"/>
                <a:stretch>
                  <a:fillRect l="-929" t="-14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itle 2">
            <a:extLst>
              <a:ext uri="{FF2B5EF4-FFF2-40B4-BE49-F238E27FC236}">
                <a16:creationId xmlns:a16="http://schemas.microsoft.com/office/drawing/2014/main" id="{1B1B9F11-825B-4654-AC4E-03724097AE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Regularization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5090D797-3BE0-44A1-87B6-C9AA9CC275CD}"/>
              </a:ext>
            </a:extLst>
          </p:cNvPr>
          <p:cNvGrpSpPr/>
          <p:nvPr/>
        </p:nvGrpSpPr>
        <p:grpSpPr>
          <a:xfrm>
            <a:off x="2170754" y="2889296"/>
            <a:ext cx="5549231" cy="914189"/>
            <a:chOff x="2154805" y="1916264"/>
            <a:chExt cx="5549231" cy="914189"/>
          </a:xfrm>
        </p:grpSpPr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B8E748E8-E8D5-4CCD-89E0-D33D20DE178A}"/>
                </a:ext>
              </a:extLst>
            </p:cNvPr>
            <p:cNvSpPr txBox="1"/>
            <p:nvPr/>
          </p:nvSpPr>
          <p:spPr>
            <a:xfrm>
              <a:off x="2154805" y="2430343"/>
              <a:ext cx="2662908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US" sz="2000" dirty="0">
                  <a:solidFill>
                    <a:srgbClr val="0000CC"/>
                  </a:solidFill>
                </a:rPr>
                <a:t>Closeness to the data</a:t>
              </a: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57F48A75-2902-4838-A21C-F6CBB64B1840}"/>
                </a:ext>
              </a:extLst>
            </p:cNvPr>
            <p:cNvSpPr txBox="1"/>
            <p:nvPr/>
          </p:nvSpPr>
          <p:spPr>
            <a:xfrm>
              <a:off x="5041128" y="2430343"/>
              <a:ext cx="2662908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US" sz="2000" dirty="0">
                  <a:solidFill>
                    <a:srgbClr val="0000CC"/>
                  </a:solidFill>
                </a:rPr>
                <a:t>Smoothness of model</a:t>
              </a:r>
            </a:p>
          </p:txBody>
        </p:sp>
        <p:cxnSp>
          <p:nvCxnSpPr>
            <p:cNvPr id="9" name="Straight Arrow Connector 8">
              <a:extLst>
                <a:ext uri="{FF2B5EF4-FFF2-40B4-BE49-F238E27FC236}">
                  <a16:creationId xmlns:a16="http://schemas.microsoft.com/office/drawing/2014/main" id="{C71764F7-9753-477C-885D-98FE561FDEFA}"/>
                </a:ext>
              </a:extLst>
            </p:cNvPr>
            <p:cNvCxnSpPr/>
            <p:nvPr/>
          </p:nvCxnSpPr>
          <p:spPr>
            <a:xfrm flipV="1">
              <a:off x="3482671" y="1938639"/>
              <a:ext cx="0" cy="491704"/>
            </a:xfrm>
            <a:prstGeom prst="straightConnector1">
              <a:avLst/>
            </a:prstGeom>
            <a:ln w="28575">
              <a:solidFill>
                <a:schemeClr val="tx1"/>
              </a:solidFill>
              <a:headEnd type="none" w="med" len="med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Arrow Connector 10">
              <a:extLst>
                <a:ext uri="{FF2B5EF4-FFF2-40B4-BE49-F238E27FC236}">
                  <a16:creationId xmlns:a16="http://schemas.microsoft.com/office/drawing/2014/main" id="{36ED0EF4-3CE3-4435-92DC-EF534D69A8D0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767898" y="1916264"/>
              <a:ext cx="0" cy="514079"/>
            </a:xfrm>
            <a:prstGeom prst="straightConnector1">
              <a:avLst/>
            </a:prstGeom>
            <a:ln w="28575">
              <a:solidFill>
                <a:schemeClr val="tx1"/>
              </a:solidFill>
              <a:headEnd type="none" w="med" len="med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D767A142-F9F0-904A-7AA1-D8FDC2139EA5}"/>
                  </a:ext>
                </a:extLst>
              </p:cNvPr>
              <p:cNvSpPr txBox="1"/>
              <p:nvPr/>
            </p:nvSpPr>
            <p:spPr>
              <a:xfrm>
                <a:off x="1423330" y="2189582"/>
                <a:ext cx="5318029" cy="93262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200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sz="2000">
                                  <a:latin typeface="Cambria Math" panose="02040503050406030204" pitchFamily="18" charset="0"/>
                                </a:rPr>
                                <m:t>min</m:t>
                              </m:r>
                            </m:e>
                            <m:lim>
                              <m:acc>
                                <m:accPr>
                                  <m:chr m:val="̂"/>
                                  <m:ctrlP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𝑓</m:t>
                                  </m:r>
                                </m:e>
                              </m:acc>
                              <m:r>
                                <a:rPr lang="en-US" sz="2000" i="0">
                                  <a:latin typeface="Cambria Math" panose="02040503050406030204" pitchFamily="18" charset="0"/>
                                </a:rPr>
                                <m:t>∈</m:t>
                              </m:r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𝐻</m:t>
                              </m:r>
                            </m:lim>
                          </m:limLow>
                        </m:fName>
                        <m:e>
                          <m:acc>
                            <m:accPr>
                              <m:chr m:val="̂"/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e>
                          </m:acc>
                        </m:e>
                      </m:func>
                      <m:r>
                        <a:rPr lang="en-US" sz="2000" i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i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𝑚</m:t>
                          </m:r>
                        </m:den>
                      </m:f>
                      <m:nary>
                        <m:naryPr>
                          <m:chr m:val="∑"/>
                          <m:limLoc m:val="undOvr"/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sz="2000" i="0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𝑚</m:t>
                          </m:r>
                        </m:sup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𝐿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𝑓</m:t>
                                  </m:r>
                                </m:e>
                                <m:sub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a:rPr lang="en-US" sz="2000" i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acc>
                                <m:accPr>
                                  <m:chr m:val="̂"/>
                                  <m:ctrlP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𝑓</m:t>
                                  </m:r>
                                </m:e>
                              </m:acc>
                              <m:d>
                                <m:dPr>
                                  <m:ctrlP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sz="20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000" b="1" i="0">
                                          <a:latin typeface="Cambria Math" panose="02040503050406030204" pitchFamily="18" charset="0"/>
                                        </a:rPr>
                                        <m:t>𝐱</m:t>
                                      </m:r>
                                    </m:e>
                                    <m:sub>
                                      <m:r>
                                        <a:rPr lang="en-US" sz="2000" b="0" i="1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</m:e>
                              </m:d>
                            </m:e>
                          </m:d>
                        </m:e>
                      </m:nary>
                      <m:r>
                        <a:rPr lang="en-US" sz="2000" b="0" i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000" b="0" i="1">
                          <a:latin typeface="Cambria Math" panose="02040503050406030204" pitchFamily="18" charset="0"/>
                        </a:rPr>
                        <m:t>𝜆</m:t>
                      </m:r>
                      <m:nary>
                        <m:naryPr>
                          <m:subHide m:val="on"/>
                          <m:supHide m:val="on"/>
                          <m:ctrlPr>
                            <a:rPr lang="en-US" sz="2000" b="0" i="1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sSub>
                            <m:sSubPr>
                              <m:ctrlPr>
                                <a:rPr lang="en-US" sz="2000" b="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d>
                                <m:dPr>
                                  <m:begChr m:val="‖"/>
                                  <m:endChr m:val="‖"/>
                                  <m:ctrlPr>
                                    <a:rPr lang="en-US" sz="2000" b="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lang="en-US" sz="2000" b="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2000" b="0" i="1">
                                          <a:latin typeface="Cambria Math" panose="02040503050406030204" pitchFamily="18" charset="0"/>
                                        </a:rPr>
                                        <m:t>𝐷</m:t>
                                      </m:r>
                                    </m:e>
                                    <m:sup>
                                      <m:r>
                                        <a:rPr lang="en-US" sz="2000" b="0" i="1">
                                          <a:latin typeface="Cambria Math" panose="02040503050406030204" pitchFamily="18" charset="0"/>
                                        </a:rPr>
                                        <m:t>𝑘</m:t>
                                      </m:r>
                                    </m:sup>
                                  </m:sSup>
                                  <m:acc>
                                    <m:accPr>
                                      <m:chr m:val="̂"/>
                                      <m:ctrlPr>
                                        <a:rPr lang="en-US" sz="2000" b="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US" sz="2000" b="0" i="1">
                                          <a:latin typeface="Cambria Math" panose="02040503050406030204" pitchFamily="18" charset="0"/>
                                        </a:rPr>
                                        <m:t>𝑓</m:t>
                                      </m:r>
                                    </m:e>
                                  </m:acc>
                                </m:e>
                              </m:d>
                            </m:e>
                            <m:sub>
                              <m:r>
                                <a:rPr lang="en-US" sz="2000" b="0" i="1">
                                  <a:latin typeface="Cambria Math" panose="02040503050406030204" pitchFamily="18" charset="0"/>
                                </a:rPr>
                                <m:t>𝐻</m:t>
                              </m:r>
                            </m:sub>
                          </m:sSub>
                          <m:r>
                            <m:rPr>
                              <m:sty m:val="p"/>
                            </m:rPr>
                            <a:rPr lang="en-US" sz="2000" b="0" i="0">
                              <a:latin typeface="Cambria Math" panose="02040503050406030204" pitchFamily="18" charset="0"/>
                            </a:rPr>
                            <m:t>d</m:t>
                          </m:r>
                          <m:r>
                            <a:rPr lang="en-US" sz="2000" b="1" i="0">
                              <a:latin typeface="Cambria Math" panose="02040503050406030204" pitchFamily="18" charset="0"/>
                            </a:rPr>
                            <m:t>𝐱</m:t>
                          </m:r>
                        </m:e>
                      </m:nary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D767A142-F9F0-904A-7AA1-D8FDC2139EA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23330" y="2189582"/>
                <a:ext cx="5318029" cy="932628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70716102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61397E2A-EF8D-46AD-99EE-6704509059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Loss function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 Placeholder 1">
                <a:extLst>
                  <a:ext uri="{FF2B5EF4-FFF2-40B4-BE49-F238E27FC236}">
                    <a16:creationId xmlns:a16="http://schemas.microsoft.com/office/drawing/2014/main" id="{4158B322-1DC6-4543-9298-8C9EE2834DA6}"/>
                  </a:ext>
                </a:extLst>
              </p:cNvPr>
              <p:cNvSpPr>
                <a:spLocks noGrp="1"/>
              </p:cNvSpPr>
              <p:nvPr>
                <p:ph type="body" sz="quarter" idx="10"/>
              </p:nvPr>
            </p:nvSpPr>
            <p:spPr/>
            <p:txBody>
              <a:bodyPr/>
              <a:lstStyle/>
              <a:p>
                <a:r>
                  <a:rPr lang="en-US" dirty="0"/>
                  <a:t>Loss function to determine the closeness of the model to the data</a:t>
                </a:r>
              </a:p>
              <a:p>
                <a:r>
                  <a:rPr lang="en-US" dirty="0"/>
                  <a:t>Quadratic loss function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  <m:sub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dirty="0"/>
                  <a:t>-norm):</a:t>
                </a:r>
              </a:p>
              <a:p>
                <a:pPr lvl="1"/>
                <a:r>
                  <a:rPr lang="en-US" dirty="0"/>
                  <a:t>Most commonly used </a:t>
                </a:r>
                <a:br>
                  <a:rPr lang="en-US" dirty="0"/>
                </a:br>
                <a:r>
                  <a:rPr lang="en-US" dirty="0"/>
                  <a:t>(easy estimation of the parameters)</a:t>
                </a:r>
              </a:p>
              <a:p>
                <a:pPr lvl="1"/>
                <a:r>
                  <a:rPr lang="en-US" dirty="0"/>
                  <a:t>Sensitive to outliers</a:t>
                </a:r>
              </a:p>
              <a:p>
                <a:r>
                  <a:rPr lang="en-US" dirty="0"/>
                  <a:t>Linear loss function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  <m:sub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dirty="0"/>
                  <a:t>-norm):</a:t>
                </a:r>
              </a:p>
              <a:p>
                <a:pPr lvl="1"/>
                <a:r>
                  <a:rPr lang="en-US" dirty="0"/>
                  <a:t>Also called Laplace loss function</a:t>
                </a:r>
              </a:p>
              <a:p>
                <a:pPr lvl="1"/>
                <a:r>
                  <a:rPr lang="en-US" dirty="0"/>
                  <a:t>Use absolute value of the difference</a:t>
                </a:r>
              </a:p>
            </p:txBody>
          </p:sp>
        </mc:Choice>
        <mc:Fallback xmlns="">
          <p:sp>
            <p:nvSpPr>
              <p:cNvPr id="2" name="Text Placeholder 1">
                <a:extLst>
                  <a:ext uri="{FF2B5EF4-FFF2-40B4-BE49-F238E27FC236}">
                    <a16:creationId xmlns:a16="http://schemas.microsoft.com/office/drawing/2014/main" id="{4158B322-1DC6-4543-9298-8C9EE2834DA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blipFill>
                <a:blip r:embed="rId2"/>
                <a:stretch>
                  <a:fillRect l="-929" t="-14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0" name="Group 9">
            <a:extLst>
              <a:ext uri="{FF2B5EF4-FFF2-40B4-BE49-F238E27FC236}">
                <a16:creationId xmlns:a16="http://schemas.microsoft.com/office/drawing/2014/main" id="{05E00F25-62B4-4588-847E-D8D54E73BDC5}"/>
              </a:ext>
            </a:extLst>
          </p:cNvPr>
          <p:cNvGrpSpPr/>
          <p:nvPr/>
        </p:nvGrpSpPr>
        <p:grpSpPr>
          <a:xfrm>
            <a:off x="6118529" y="1571909"/>
            <a:ext cx="2790908" cy="1622066"/>
            <a:chOff x="-1395454" y="3156668"/>
            <a:chExt cx="2790908" cy="1622066"/>
          </a:xfrm>
        </p:grpSpPr>
        <p:cxnSp>
          <p:nvCxnSpPr>
            <p:cNvPr id="6" name="Straight Arrow Connector 5">
              <a:extLst>
                <a:ext uri="{FF2B5EF4-FFF2-40B4-BE49-F238E27FC236}">
                  <a16:creationId xmlns:a16="http://schemas.microsoft.com/office/drawing/2014/main" id="{2C468C8B-85D0-49AE-84C7-8B22E61AD646}"/>
                </a:ext>
              </a:extLst>
            </p:cNvPr>
            <p:cNvCxnSpPr/>
            <p:nvPr/>
          </p:nvCxnSpPr>
          <p:spPr>
            <a:xfrm>
              <a:off x="-1395454" y="4778734"/>
              <a:ext cx="2790908" cy="0"/>
            </a:xfrm>
            <a:prstGeom prst="straightConnector1">
              <a:avLst/>
            </a:prstGeom>
            <a:ln w="28575">
              <a:solidFill>
                <a:schemeClr val="tx1"/>
              </a:solidFill>
              <a:headEnd type="none" w="med" len="med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Arrow Connector 7">
              <a:extLst>
                <a:ext uri="{FF2B5EF4-FFF2-40B4-BE49-F238E27FC236}">
                  <a16:creationId xmlns:a16="http://schemas.microsoft.com/office/drawing/2014/main" id="{15070CB6-6439-4FA6-BC9D-C7F3214869D7}"/>
                </a:ext>
              </a:extLst>
            </p:cNvPr>
            <p:cNvCxnSpPr/>
            <p:nvPr/>
          </p:nvCxnSpPr>
          <p:spPr>
            <a:xfrm flipV="1">
              <a:off x="-182880" y="3156668"/>
              <a:ext cx="0" cy="1622066"/>
            </a:xfrm>
            <a:prstGeom prst="straightConnector1">
              <a:avLst/>
            </a:prstGeom>
            <a:ln w="28575">
              <a:solidFill>
                <a:schemeClr val="tx1"/>
              </a:solidFill>
              <a:headEnd type="none" w="med" len="med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02F17D7F-1DA8-4AA7-9E3D-50420C737CFA}"/>
                </a:ext>
              </a:extLst>
            </p:cNvPr>
            <p:cNvSpPr/>
            <p:nvPr/>
          </p:nvSpPr>
          <p:spPr>
            <a:xfrm>
              <a:off x="-1144988" y="3323645"/>
              <a:ext cx="1924216" cy="1442425"/>
            </a:xfrm>
            <a:custGeom>
              <a:avLst/>
              <a:gdLst>
                <a:gd name="connsiteX0" fmla="*/ 0 w 1924216"/>
                <a:gd name="connsiteY0" fmla="*/ 31805 h 1442425"/>
                <a:gd name="connsiteX1" fmla="*/ 47708 w 1924216"/>
                <a:gd name="connsiteY1" fmla="*/ 485030 h 1442425"/>
                <a:gd name="connsiteX2" fmla="*/ 151075 w 1924216"/>
                <a:gd name="connsiteY2" fmla="*/ 803082 h 1442425"/>
                <a:gd name="connsiteX3" fmla="*/ 270345 w 1924216"/>
                <a:gd name="connsiteY3" fmla="*/ 1033670 h 1442425"/>
                <a:gd name="connsiteX4" fmla="*/ 453225 w 1924216"/>
                <a:gd name="connsiteY4" fmla="*/ 1248355 h 1442425"/>
                <a:gd name="connsiteX5" fmla="*/ 699715 w 1924216"/>
                <a:gd name="connsiteY5" fmla="*/ 1415332 h 1442425"/>
                <a:gd name="connsiteX6" fmla="*/ 962108 w 1924216"/>
                <a:gd name="connsiteY6" fmla="*/ 1439186 h 1442425"/>
                <a:gd name="connsiteX7" fmla="*/ 1264258 w 1924216"/>
                <a:gd name="connsiteY7" fmla="*/ 1383527 h 1442425"/>
                <a:gd name="connsiteX8" fmla="*/ 1463040 w 1924216"/>
                <a:gd name="connsiteY8" fmla="*/ 1216550 h 1442425"/>
                <a:gd name="connsiteX9" fmla="*/ 1630018 w 1924216"/>
                <a:gd name="connsiteY9" fmla="*/ 1009816 h 1442425"/>
                <a:gd name="connsiteX10" fmla="*/ 1757238 w 1924216"/>
                <a:gd name="connsiteY10" fmla="*/ 795131 h 1442425"/>
                <a:gd name="connsiteX11" fmla="*/ 1860605 w 1924216"/>
                <a:gd name="connsiteY11" fmla="*/ 477078 h 1442425"/>
                <a:gd name="connsiteX12" fmla="*/ 1900362 w 1924216"/>
                <a:gd name="connsiteY12" fmla="*/ 206734 h 1442425"/>
                <a:gd name="connsiteX13" fmla="*/ 1924216 w 1924216"/>
                <a:gd name="connsiteY13" fmla="*/ 0 h 14424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924216" h="1442425">
                  <a:moveTo>
                    <a:pt x="0" y="31805"/>
                  </a:moveTo>
                  <a:cubicBezTo>
                    <a:pt x="11264" y="194144"/>
                    <a:pt x="22529" y="356484"/>
                    <a:pt x="47708" y="485030"/>
                  </a:cubicBezTo>
                  <a:cubicBezTo>
                    <a:pt x="72887" y="613576"/>
                    <a:pt x="113969" y="711642"/>
                    <a:pt x="151075" y="803082"/>
                  </a:cubicBezTo>
                  <a:cubicBezTo>
                    <a:pt x="188181" y="894522"/>
                    <a:pt x="219987" y="959458"/>
                    <a:pt x="270345" y="1033670"/>
                  </a:cubicBezTo>
                  <a:cubicBezTo>
                    <a:pt x="320703" y="1107882"/>
                    <a:pt x="381663" y="1184745"/>
                    <a:pt x="453225" y="1248355"/>
                  </a:cubicBezTo>
                  <a:cubicBezTo>
                    <a:pt x="524787" y="1311965"/>
                    <a:pt x="614901" y="1383527"/>
                    <a:pt x="699715" y="1415332"/>
                  </a:cubicBezTo>
                  <a:cubicBezTo>
                    <a:pt x="784529" y="1447137"/>
                    <a:pt x="868018" y="1444487"/>
                    <a:pt x="962108" y="1439186"/>
                  </a:cubicBezTo>
                  <a:cubicBezTo>
                    <a:pt x="1056198" y="1433885"/>
                    <a:pt x="1180769" y="1420633"/>
                    <a:pt x="1264258" y="1383527"/>
                  </a:cubicBezTo>
                  <a:cubicBezTo>
                    <a:pt x="1347747" y="1346421"/>
                    <a:pt x="1402080" y="1278835"/>
                    <a:pt x="1463040" y="1216550"/>
                  </a:cubicBezTo>
                  <a:cubicBezTo>
                    <a:pt x="1524000" y="1154265"/>
                    <a:pt x="1580985" y="1080052"/>
                    <a:pt x="1630018" y="1009816"/>
                  </a:cubicBezTo>
                  <a:cubicBezTo>
                    <a:pt x="1679051" y="939580"/>
                    <a:pt x="1718807" y="883921"/>
                    <a:pt x="1757238" y="795131"/>
                  </a:cubicBezTo>
                  <a:cubicBezTo>
                    <a:pt x="1795669" y="706341"/>
                    <a:pt x="1836751" y="575144"/>
                    <a:pt x="1860605" y="477078"/>
                  </a:cubicBezTo>
                  <a:cubicBezTo>
                    <a:pt x="1884459" y="379012"/>
                    <a:pt x="1889760" y="286247"/>
                    <a:pt x="1900362" y="206734"/>
                  </a:cubicBezTo>
                  <a:cubicBezTo>
                    <a:pt x="1910964" y="127221"/>
                    <a:pt x="1917590" y="63610"/>
                    <a:pt x="1924216" y="0"/>
                  </a:cubicBezTo>
                </a:path>
              </a:pathLst>
            </a:custGeom>
            <a:noFill/>
            <a:ln w="34925">
              <a:solidFill>
                <a:srgbClr val="00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D981D5A1-AC53-4448-B851-BA239891CC28}"/>
              </a:ext>
            </a:extLst>
          </p:cNvPr>
          <p:cNvGrpSpPr/>
          <p:nvPr/>
        </p:nvGrpSpPr>
        <p:grpSpPr>
          <a:xfrm>
            <a:off x="6147021" y="3887626"/>
            <a:ext cx="2790908" cy="1622628"/>
            <a:chOff x="6083411" y="3887626"/>
            <a:chExt cx="2790908" cy="1622628"/>
          </a:xfrm>
        </p:grpSpPr>
        <p:cxnSp>
          <p:nvCxnSpPr>
            <p:cNvPr id="12" name="Straight Arrow Connector 11">
              <a:extLst>
                <a:ext uri="{FF2B5EF4-FFF2-40B4-BE49-F238E27FC236}">
                  <a16:creationId xmlns:a16="http://schemas.microsoft.com/office/drawing/2014/main" id="{CA1414EF-9168-4E9C-A3B8-A6912F55E282}"/>
                </a:ext>
              </a:extLst>
            </p:cNvPr>
            <p:cNvCxnSpPr/>
            <p:nvPr/>
          </p:nvCxnSpPr>
          <p:spPr>
            <a:xfrm>
              <a:off x="6083411" y="5509692"/>
              <a:ext cx="2790908" cy="0"/>
            </a:xfrm>
            <a:prstGeom prst="straightConnector1">
              <a:avLst/>
            </a:prstGeom>
            <a:ln w="28575">
              <a:solidFill>
                <a:schemeClr val="tx1"/>
              </a:solidFill>
              <a:headEnd type="none" w="med" len="med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Arrow Connector 12">
              <a:extLst>
                <a:ext uri="{FF2B5EF4-FFF2-40B4-BE49-F238E27FC236}">
                  <a16:creationId xmlns:a16="http://schemas.microsoft.com/office/drawing/2014/main" id="{FDFF42DF-61C5-41B8-9BBD-0BA27CD1FBCA}"/>
                </a:ext>
              </a:extLst>
            </p:cNvPr>
            <p:cNvCxnSpPr/>
            <p:nvPr/>
          </p:nvCxnSpPr>
          <p:spPr>
            <a:xfrm flipV="1">
              <a:off x="7295985" y="3887626"/>
              <a:ext cx="0" cy="1622066"/>
            </a:xfrm>
            <a:prstGeom prst="straightConnector1">
              <a:avLst/>
            </a:prstGeom>
            <a:ln w="28575">
              <a:solidFill>
                <a:schemeClr val="tx1"/>
              </a:solidFill>
              <a:headEnd type="none" w="med" len="med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34BC899D-7FF4-4678-BCE5-611F58CF6D44}"/>
                </a:ext>
              </a:extLst>
            </p:cNvPr>
            <p:cNvSpPr/>
            <p:nvPr/>
          </p:nvSpPr>
          <p:spPr>
            <a:xfrm>
              <a:off x="6337190" y="4071068"/>
              <a:ext cx="1908313" cy="1439186"/>
            </a:xfrm>
            <a:custGeom>
              <a:avLst/>
              <a:gdLst>
                <a:gd name="connsiteX0" fmla="*/ 0 w 1908313"/>
                <a:gd name="connsiteY0" fmla="*/ 15902 h 1439186"/>
                <a:gd name="connsiteX1" fmla="*/ 962107 w 1908313"/>
                <a:gd name="connsiteY1" fmla="*/ 1439186 h 1439186"/>
                <a:gd name="connsiteX2" fmla="*/ 1908313 w 1908313"/>
                <a:gd name="connsiteY2" fmla="*/ 0 h 14391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908313" h="1439186">
                  <a:moveTo>
                    <a:pt x="0" y="15902"/>
                  </a:moveTo>
                  <a:lnTo>
                    <a:pt x="962107" y="1439186"/>
                  </a:lnTo>
                  <a:lnTo>
                    <a:pt x="1908313" y="0"/>
                  </a:lnTo>
                </a:path>
              </a:pathLst>
            </a:custGeom>
            <a:noFill/>
            <a:ln w="34925">
              <a:solidFill>
                <a:srgbClr val="00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" name="TextBox 3">
            <a:extLst>
              <a:ext uri="{FF2B5EF4-FFF2-40B4-BE49-F238E27FC236}">
                <a16:creationId xmlns:a16="http://schemas.microsoft.com/office/drawing/2014/main" id="{9A076BE5-DE60-2468-ADC2-F0D477346FC9}"/>
              </a:ext>
            </a:extLst>
          </p:cNvPr>
          <p:cNvSpPr txBox="1"/>
          <p:nvPr/>
        </p:nvSpPr>
        <p:spPr>
          <a:xfrm>
            <a:off x="8189340" y="3164698"/>
            <a:ext cx="75373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000" dirty="0"/>
              <a:t>Error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E3F8031-EA2B-9742-8767-9A17C08E8237}"/>
              </a:ext>
            </a:extLst>
          </p:cNvPr>
          <p:cNvSpPr txBox="1"/>
          <p:nvPr/>
        </p:nvSpPr>
        <p:spPr>
          <a:xfrm>
            <a:off x="8282089" y="5493641"/>
            <a:ext cx="75373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000" dirty="0"/>
              <a:t>Error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573614C-DD13-B84D-B288-FC4760278C66}"/>
              </a:ext>
            </a:extLst>
          </p:cNvPr>
          <p:cNvSpPr txBox="1"/>
          <p:nvPr/>
        </p:nvSpPr>
        <p:spPr>
          <a:xfrm>
            <a:off x="6491704" y="1240981"/>
            <a:ext cx="169469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000" dirty="0"/>
              <a:t>Loss function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A2717CC-C1C0-A14F-614E-14EB343A4280}"/>
              </a:ext>
            </a:extLst>
          </p:cNvPr>
          <p:cNvSpPr txBox="1"/>
          <p:nvPr/>
        </p:nvSpPr>
        <p:spPr>
          <a:xfrm>
            <a:off x="6507608" y="3520474"/>
            <a:ext cx="169469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000" dirty="0"/>
              <a:t>Loss function</a:t>
            </a:r>
          </a:p>
        </p:txBody>
      </p:sp>
    </p:spTree>
    <p:extLst>
      <p:ext uri="{BB962C8B-B14F-4D97-AF65-F5344CB8AC3E}">
        <p14:creationId xmlns:p14="http://schemas.microsoft.com/office/powerpoint/2010/main" val="3902566001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 Placeholder 1">
                <a:extLst>
                  <a:ext uri="{FF2B5EF4-FFF2-40B4-BE49-F238E27FC236}">
                    <a16:creationId xmlns:a16="http://schemas.microsoft.com/office/drawing/2014/main" id="{2B78854B-85CA-4588-844C-DC9D55DB15A6}"/>
                  </a:ext>
                </a:extLst>
              </p:cNvPr>
              <p:cNvSpPr>
                <a:spLocks noGrp="1"/>
              </p:cNvSpPr>
              <p:nvPr>
                <p:ph type="body" sz="quarter" idx="10"/>
              </p:nvPr>
            </p:nvSpPr>
            <p:spPr/>
            <p:txBody>
              <a:bodyPr/>
              <a:lstStyle/>
              <a:p>
                <a:r>
                  <a:rPr lang="en-US" dirty="0"/>
                  <a:t>Huber loss function:</a:t>
                </a:r>
              </a:p>
              <a:p>
                <a:pPr lvl="1"/>
                <a:r>
                  <a:rPr lang="en-US" dirty="0"/>
                  <a:t>Quadratic for small values of its </a:t>
                </a:r>
                <a:br>
                  <a:rPr lang="en-US" dirty="0"/>
                </a:br>
                <a:r>
                  <a:rPr lang="en-US" dirty="0"/>
                  <a:t>argument and linear otherwise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𝜀</m:t>
                    </m:r>
                  </m:oMath>
                </a14:m>
                <a:r>
                  <a:rPr lang="en-US" dirty="0"/>
                  <a:t>-loss function:</a:t>
                </a:r>
              </a:p>
              <a:p>
                <a:pPr lvl="1"/>
                <a:r>
                  <a:rPr lang="en-US" dirty="0"/>
                  <a:t>Popular in support vector </a:t>
                </a:r>
                <a:br>
                  <a:rPr lang="en-US" dirty="0"/>
                </a:br>
                <a:r>
                  <a:rPr lang="en-US" dirty="0"/>
                  <a:t>regression surrogate</a:t>
                </a:r>
              </a:p>
              <a:p>
                <a:pPr lvl="1"/>
                <a:r>
                  <a:rPr lang="en-US" dirty="0"/>
                  <a:t>Error is considered to be zero </a:t>
                </a:r>
                <a:br>
                  <a:rPr lang="en-US" dirty="0"/>
                </a:br>
                <a:r>
                  <a:rPr lang="en-US" dirty="0"/>
                  <a:t>when the difference is less than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𝜖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2" name="Text Placeholder 1">
                <a:extLst>
                  <a:ext uri="{FF2B5EF4-FFF2-40B4-BE49-F238E27FC236}">
                    <a16:creationId xmlns:a16="http://schemas.microsoft.com/office/drawing/2014/main" id="{2B78854B-85CA-4588-844C-DC9D55DB15A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blipFill>
                <a:blip r:embed="rId2"/>
                <a:stretch>
                  <a:fillRect l="-929" t="-14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itle 2">
            <a:extLst>
              <a:ext uri="{FF2B5EF4-FFF2-40B4-BE49-F238E27FC236}">
                <a16:creationId xmlns:a16="http://schemas.microsoft.com/office/drawing/2014/main" id="{5A2E16B8-6385-4DC9-AA8F-BB437A3534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Loss functions </a:t>
            </a:r>
            <a:r>
              <a:rPr lang="en-US" i="1" dirty="0"/>
              <a:t>cont.</a:t>
            </a: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53985C29-0102-4FCC-BACB-27D39D2FD7BE}"/>
              </a:ext>
            </a:extLst>
          </p:cNvPr>
          <p:cNvGrpSpPr/>
          <p:nvPr/>
        </p:nvGrpSpPr>
        <p:grpSpPr>
          <a:xfrm>
            <a:off x="5845689" y="1282229"/>
            <a:ext cx="2790908" cy="1622066"/>
            <a:chOff x="6118529" y="943771"/>
            <a:chExt cx="2790908" cy="1622066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A9328217-5E5F-4B86-9AD8-0AB2EA385F10}"/>
                </a:ext>
              </a:extLst>
            </p:cNvPr>
            <p:cNvGrpSpPr/>
            <p:nvPr/>
          </p:nvGrpSpPr>
          <p:grpSpPr>
            <a:xfrm>
              <a:off x="6118529" y="943771"/>
              <a:ext cx="2790908" cy="1622066"/>
              <a:chOff x="-1395454" y="3156668"/>
              <a:chExt cx="2790908" cy="1622066"/>
            </a:xfrm>
          </p:grpSpPr>
          <p:cxnSp>
            <p:nvCxnSpPr>
              <p:cNvPr id="6" name="Straight Arrow Connector 5">
                <a:extLst>
                  <a:ext uri="{FF2B5EF4-FFF2-40B4-BE49-F238E27FC236}">
                    <a16:creationId xmlns:a16="http://schemas.microsoft.com/office/drawing/2014/main" id="{61E9A614-3428-4F16-B364-CAB3CFD2B460}"/>
                  </a:ext>
                </a:extLst>
              </p:cNvPr>
              <p:cNvCxnSpPr/>
              <p:nvPr/>
            </p:nvCxnSpPr>
            <p:spPr>
              <a:xfrm>
                <a:off x="-1395454" y="4778734"/>
                <a:ext cx="2790908" cy="0"/>
              </a:xfrm>
              <a:prstGeom prst="straightConnector1">
                <a:avLst/>
              </a:prstGeom>
              <a:ln w="28575">
                <a:solidFill>
                  <a:schemeClr val="tx1"/>
                </a:solidFill>
                <a:headEnd type="none" w="med" len="med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" name="Straight Arrow Connector 6">
                <a:extLst>
                  <a:ext uri="{FF2B5EF4-FFF2-40B4-BE49-F238E27FC236}">
                    <a16:creationId xmlns:a16="http://schemas.microsoft.com/office/drawing/2014/main" id="{9D9B8F9A-C798-4C0B-94BC-B6BF0CE2E025}"/>
                  </a:ext>
                </a:extLst>
              </p:cNvPr>
              <p:cNvCxnSpPr/>
              <p:nvPr/>
            </p:nvCxnSpPr>
            <p:spPr>
              <a:xfrm flipV="1">
                <a:off x="-182880" y="3156668"/>
                <a:ext cx="0" cy="1622066"/>
              </a:xfrm>
              <a:prstGeom prst="straightConnector1">
                <a:avLst/>
              </a:prstGeom>
              <a:ln w="28575">
                <a:solidFill>
                  <a:schemeClr val="tx1"/>
                </a:solidFill>
                <a:headEnd type="none" w="med" len="med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0ADDBECF-923F-460C-9E89-0F6C4CEA796E}"/>
                </a:ext>
              </a:extLst>
            </p:cNvPr>
            <p:cNvSpPr/>
            <p:nvPr/>
          </p:nvSpPr>
          <p:spPr>
            <a:xfrm>
              <a:off x="6317312" y="1261822"/>
              <a:ext cx="2027582" cy="1299023"/>
            </a:xfrm>
            <a:custGeom>
              <a:avLst/>
              <a:gdLst>
                <a:gd name="connsiteX0" fmla="*/ 0 w 2027582"/>
                <a:gd name="connsiteY0" fmla="*/ 0 h 1299023"/>
                <a:gd name="connsiteX1" fmla="*/ 198782 w 2027582"/>
                <a:gd name="connsiteY1" fmla="*/ 413468 h 1299023"/>
                <a:gd name="connsiteX2" fmla="*/ 349857 w 2027582"/>
                <a:gd name="connsiteY2" fmla="*/ 747423 h 1299023"/>
                <a:gd name="connsiteX3" fmla="*/ 477078 w 2027582"/>
                <a:gd name="connsiteY3" fmla="*/ 1017767 h 1299023"/>
                <a:gd name="connsiteX4" fmla="*/ 540688 w 2027582"/>
                <a:gd name="connsiteY4" fmla="*/ 1105232 h 1299023"/>
                <a:gd name="connsiteX5" fmla="*/ 628153 w 2027582"/>
                <a:gd name="connsiteY5" fmla="*/ 1176793 h 1299023"/>
                <a:gd name="connsiteX6" fmla="*/ 747422 w 2027582"/>
                <a:gd name="connsiteY6" fmla="*/ 1240404 h 1299023"/>
                <a:gd name="connsiteX7" fmla="*/ 898497 w 2027582"/>
                <a:gd name="connsiteY7" fmla="*/ 1288112 h 1299023"/>
                <a:gd name="connsiteX8" fmla="*/ 1009815 w 2027582"/>
                <a:gd name="connsiteY8" fmla="*/ 1296063 h 1299023"/>
                <a:gd name="connsiteX9" fmla="*/ 1208598 w 2027582"/>
                <a:gd name="connsiteY9" fmla="*/ 1248355 h 1299023"/>
                <a:gd name="connsiteX10" fmla="*/ 1367624 w 2027582"/>
                <a:gd name="connsiteY10" fmla="*/ 1168842 h 1299023"/>
                <a:gd name="connsiteX11" fmla="*/ 1478942 w 2027582"/>
                <a:gd name="connsiteY11" fmla="*/ 1073426 h 1299023"/>
                <a:gd name="connsiteX12" fmla="*/ 1510747 w 2027582"/>
                <a:gd name="connsiteY12" fmla="*/ 1025719 h 1299023"/>
                <a:gd name="connsiteX13" fmla="*/ 1637968 w 2027582"/>
                <a:gd name="connsiteY13" fmla="*/ 779228 h 1299023"/>
                <a:gd name="connsiteX14" fmla="*/ 1868556 w 2027582"/>
                <a:gd name="connsiteY14" fmla="*/ 326004 h 1299023"/>
                <a:gd name="connsiteX15" fmla="*/ 2027582 w 2027582"/>
                <a:gd name="connsiteY15" fmla="*/ 7952 h 12990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2027582" h="1299023">
                  <a:moveTo>
                    <a:pt x="0" y="0"/>
                  </a:moveTo>
                  <a:cubicBezTo>
                    <a:pt x="70236" y="144449"/>
                    <a:pt x="140473" y="288898"/>
                    <a:pt x="198782" y="413468"/>
                  </a:cubicBezTo>
                  <a:cubicBezTo>
                    <a:pt x="257091" y="538038"/>
                    <a:pt x="303474" y="646707"/>
                    <a:pt x="349857" y="747423"/>
                  </a:cubicBezTo>
                  <a:cubicBezTo>
                    <a:pt x="396240" y="848139"/>
                    <a:pt x="445273" y="958132"/>
                    <a:pt x="477078" y="1017767"/>
                  </a:cubicBezTo>
                  <a:cubicBezTo>
                    <a:pt x="508883" y="1077402"/>
                    <a:pt x="515509" y="1078728"/>
                    <a:pt x="540688" y="1105232"/>
                  </a:cubicBezTo>
                  <a:cubicBezTo>
                    <a:pt x="565867" y="1131736"/>
                    <a:pt x="593697" y="1154264"/>
                    <a:pt x="628153" y="1176793"/>
                  </a:cubicBezTo>
                  <a:cubicBezTo>
                    <a:pt x="662609" y="1199322"/>
                    <a:pt x="702365" y="1221851"/>
                    <a:pt x="747422" y="1240404"/>
                  </a:cubicBezTo>
                  <a:cubicBezTo>
                    <a:pt x="792479" y="1258957"/>
                    <a:pt x="854765" y="1278836"/>
                    <a:pt x="898497" y="1288112"/>
                  </a:cubicBezTo>
                  <a:cubicBezTo>
                    <a:pt x="942229" y="1297388"/>
                    <a:pt x="958131" y="1302689"/>
                    <a:pt x="1009815" y="1296063"/>
                  </a:cubicBezTo>
                  <a:cubicBezTo>
                    <a:pt x="1061499" y="1289437"/>
                    <a:pt x="1148963" y="1269558"/>
                    <a:pt x="1208598" y="1248355"/>
                  </a:cubicBezTo>
                  <a:cubicBezTo>
                    <a:pt x="1268233" y="1227152"/>
                    <a:pt x="1322567" y="1197997"/>
                    <a:pt x="1367624" y="1168842"/>
                  </a:cubicBezTo>
                  <a:cubicBezTo>
                    <a:pt x="1412681" y="1139687"/>
                    <a:pt x="1455088" y="1097280"/>
                    <a:pt x="1478942" y="1073426"/>
                  </a:cubicBezTo>
                  <a:cubicBezTo>
                    <a:pt x="1502796" y="1049572"/>
                    <a:pt x="1484243" y="1074752"/>
                    <a:pt x="1510747" y="1025719"/>
                  </a:cubicBezTo>
                  <a:cubicBezTo>
                    <a:pt x="1537251" y="976686"/>
                    <a:pt x="1637968" y="779228"/>
                    <a:pt x="1637968" y="779228"/>
                  </a:cubicBezTo>
                  <a:lnTo>
                    <a:pt x="1868556" y="326004"/>
                  </a:lnTo>
                  <a:cubicBezTo>
                    <a:pt x="1933492" y="197458"/>
                    <a:pt x="1980537" y="102705"/>
                    <a:pt x="2027582" y="7952"/>
                  </a:cubicBezTo>
                </a:path>
              </a:pathLst>
            </a:custGeom>
            <a:noFill/>
            <a:ln w="34925">
              <a:solidFill>
                <a:srgbClr val="00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CC2D8481-E137-4A6D-95F3-38A1F6E9FEF7}"/>
              </a:ext>
            </a:extLst>
          </p:cNvPr>
          <p:cNvGrpSpPr/>
          <p:nvPr/>
        </p:nvGrpSpPr>
        <p:grpSpPr>
          <a:xfrm>
            <a:off x="5837741" y="3575643"/>
            <a:ext cx="2806810" cy="1622066"/>
            <a:chOff x="6102627" y="3594279"/>
            <a:chExt cx="2806810" cy="1622066"/>
          </a:xfrm>
        </p:grpSpPr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2A9890AE-C1D8-4DF3-83F5-7B17FDB1254B}"/>
                </a:ext>
              </a:extLst>
            </p:cNvPr>
            <p:cNvGrpSpPr/>
            <p:nvPr/>
          </p:nvGrpSpPr>
          <p:grpSpPr>
            <a:xfrm>
              <a:off x="6118529" y="3594279"/>
              <a:ext cx="2790908" cy="1622066"/>
              <a:chOff x="-1395454" y="3156668"/>
              <a:chExt cx="2790908" cy="1622066"/>
            </a:xfrm>
          </p:grpSpPr>
          <p:cxnSp>
            <p:nvCxnSpPr>
              <p:cNvPr id="11" name="Straight Arrow Connector 10">
                <a:extLst>
                  <a:ext uri="{FF2B5EF4-FFF2-40B4-BE49-F238E27FC236}">
                    <a16:creationId xmlns:a16="http://schemas.microsoft.com/office/drawing/2014/main" id="{5F0AF71A-568D-418E-9FFD-5DE891AE2230}"/>
                  </a:ext>
                </a:extLst>
              </p:cNvPr>
              <p:cNvCxnSpPr/>
              <p:nvPr/>
            </p:nvCxnSpPr>
            <p:spPr>
              <a:xfrm>
                <a:off x="-1395454" y="4778734"/>
                <a:ext cx="2790908" cy="0"/>
              </a:xfrm>
              <a:prstGeom prst="straightConnector1">
                <a:avLst/>
              </a:prstGeom>
              <a:ln w="28575">
                <a:solidFill>
                  <a:schemeClr val="tx1"/>
                </a:solidFill>
                <a:headEnd type="none" w="med" len="med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" name="Straight Arrow Connector 11">
                <a:extLst>
                  <a:ext uri="{FF2B5EF4-FFF2-40B4-BE49-F238E27FC236}">
                    <a16:creationId xmlns:a16="http://schemas.microsoft.com/office/drawing/2014/main" id="{06BF18F4-D7E6-4388-A275-AAE1227A0573}"/>
                  </a:ext>
                </a:extLst>
              </p:cNvPr>
              <p:cNvCxnSpPr/>
              <p:nvPr/>
            </p:nvCxnSpPr>
            <p:spPr>
              <a:xfrm flipV="1">
                <a:off x="-182880" y="3156668"/>
                <a:ext cx="0" cy="1622066"/>
              </a:xfrm>
              <a:prstGeom prst="straightConnector1">
                <a:avLst/>
              </a:prstGeom>
              <a:ln w="28575">
                <a:solidFill>
                  <a:schemeClr val="tx1"/>
                </a:solidFill>
                <a:headEnd type="none" w="med" len="med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4D5DFECE-4EC7-4587-A0FA-73B7A86CE020}"/>
                </a:ext>
              </a:extLst>
            </p:cNvPr>
            <p:cNvSpPr/>
            <p:nvPr/>
          </p:nvSpPr>
          <p:spPr>
            <a:xfrm>
              <a:off x="6102627" y="3907338"/>
              <a:ext cx="2480807" cy="1304014"/>
            </a:xfrm>
            <a:custGeom>
              <a:avLst/>
              <a:gdLst>
                <a:gd name="connsiteX0" fmla="*/ 0 w 2480807"/>
                <a:gd name="connsiteY0" fmla="*/ 0 h 1304014"/>
                <a:gd name="connsiteX1" fmla="*/ 970059 w 2480807"/>
                <a:gd name="connsiteY1" fmla="*/ 1304014 h 1304014"/>
                <a:gd name="connsiteX2" fmla="*/ 1518699 w 2480807"/>
                <a:gd name="connsiteY2" fmla="*/ 1304014 h 1304014"/>
                <a:gd name="connsiteX3" fmla="*/ 2480807 w 2480807"/>
                <a:gd name="connsiteY3" fmla="*/ 0 h 13040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480807" h="1304014">
                  <a:moveTo>
                    <a:pt x="0" y="0"/>
                  </a:moveTo>
                  <a:lnTo>
                    <a:pt x="970059" y="1304014"/>
                  </a:lnTo>
                  <a:lnTo>
                    <a:pt x="1518699" y="1304014"/>
                  </a:lnTo>
                  <a:lnTo>
                    <a:pt x="2480807" y="0"/>
                  </a:lnTo>
                </a:path>
              </a:pathLst>
            </a:custGeom>
            <a:noFill/>
            <a:ln w="34925">
              <a:solidFill>
                <a:srgbClr val="00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" name="TextBox 3">
            <a:extLst>
              <a:ext uri="{FF2B5EF4-FFF2-40B4-BE49-F238E27FC236}">
                <a16:creationId xmlns:a16="http://schemas.microsoft.com/office/drawing/2014/main" id="{F8DE1F28-8A22-D041-23DD-1415A3A0BA2E}"/>
              </a:ext>
            </a:extLst>
          </p:cNvPr>
          <p:cNvSpPr txBox="1"/>
          <p:nvPr/>
        </p:nvSpPr>
        <p:spPr>
          <a:xfrm>
            <a:off x="7941682" y="2899303"/>
            <a:ext cx="75373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000" dirty="0"/>
              <a:t>Error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01B34DE-1D1F-CF16-BC92-A52FEC240576}"/>
              </a:ext>
            </a:extLst>
          </p:cNvPr>
          <p:cNvSpPr txBox="1"/>
          <p:nvPr/>
        </p:nvSpPr>
        <p:spPr>
          <a:xfrm>
            <a:off x="7957584" y="5192716"/>
            <a:ext cx="75373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000" dirty="0"/>
              <a:t>Error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CC117DD1-A9AC-E4B5-D5DF-02E1A6C5D964}"/>
              </a:ext>
            </a:extLst>
          </p:cNvPr>
          <p:cNvSpPr txBox="1"/>
          <p:nvPr/>
        </p:nvSpPr>
        <p:spPr>
          <a:xfrm>
            <a:off x="6225677" y="951103"/>
            <a:ext cx="169469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000" dirty="0"/>
              <a:t>Loss function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5C58CBFA-95E2-E1AF-2F17-C8AE11258E00}"/>
              </a:ext>
            </a:extLst>
          </p:cNvPr>
          <p:cNvSpPr txBox="1"/>
          <p:nvPr/>
        </p:nvSpPr>
        <p:spPr>
          <a:xfrm>
            <a:off x="6210915" y="3257830"/>
            <a:ext cx="169469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000" dirty="0"/>
              <a:t>Loss function</a:t>
            </a:r>
          </a:p>
        </p:txBody>
      </p:sp>
    </p:spTree>
    <p:extLst>
      <p:ext uri="{BB962C8B-B14F-4D97-AF65-F5344CB8AC3E}">
        <p14:creationId xmlns:p14="http://schemas.microsoft.com/office/powerpoint/2010/main" val="305839583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391B06DE-D466-203E-FCE2-2F7E258A34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ko-KR" dirty="0"/>
              <a:t>Example of Expensive Computer Simulation</a:t>
            </a: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22B40E4-3870-9DBD-46DB-FB7CC4A091A7}"/>
              </a:ext>
            </a:extLst>
          </p:cNvPr>
          <p:cNvPicPr/>
          <p:nvPr/>
        </p:nvPicPr>
        <p:blipFill rotWithShape="1">
          <a:blip r:embed="rId2"/>
          <a:srcRect l="11274" r="11454"/>
          <a:stretch/>
        </p:blipFill>
        <p:spPr>
          <a:xfrm>
            <a:off x="206477" y="884606"/>
            <a:ext cx="4139102" cy="3238363"/>
          </a:xfrm>
          <a:prstGeom prst="rect">
            <a:avLst/>
          </a:prstGeom>
        </p:spPr>
      </p:pic>
      <p:pic>
        <p:nvPicPr>
          <p:cNvPr id="5" name="Picture 4" descr="A picture containing logo&#10;&#10;Description automatically generated">
            <a:extLst>
              <a:ext uri="{FF2B5EF4-FFF2-40B4-BE49-F238E27FC236}">
                <a16:creationId xmlns:a16="http://schemas.microsoft.com/office/drawing/2014/main" id="{929A1844-8D92-AE19-FCF7-4E7151ED0E5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968"/>
          <a:stretch/>
        </p:blipFill>
        <p:spPr>
          <a:xfrm>
            <a:off x="4415247" y="875736"/>
            <a:ext cx="4558004" cy="3238363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AAB9776C-D07F-70CC-7FB1-DC9F8B376C2D}"/>
              </a:ext>
            </a:extLst>
          </p:cNvPr>
          <p:cNvSpPr txBox="1"/>
          <p:nvPr/>
        </p:nvSpPr>
        <p:spPr>
          <a:xfrm>
            <a:off x="280219" y="4336026"/>
            <a:ext cx="401156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/>
              <a:t>D</a:t>
            </a:r>
            <a:r>
              <a:rPr lang="en-US" dirty="0"/>
              <a:t>ispersed multiphase flow, where numerous particles interact with shock waves generated from explosives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80601EA-2B9E-ADAC-262A-01D5050ABD8B}"/>
              </a:ext>
            </a:extLst>
          </p:cNvPr>
          <p:cNvSpPr txBox="1"/>
          <p:nvPr/>
        </p:nvSpPr>
        <p:spPr>
          <a:xfrm>
            <a:off x="4572000" y="4387645"/>
            <a:ext cx="429178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Simulation of shock interaction with distributed particles took 15,000 seconds with 2,400 clusters in a high-performance computing facility</a:t>
            </a:r>
          </a:p>
        </p:txBody>
      </p:sp>
    </p:spTree>
    <p:extLst>
      <p:ext uri="{BB962C8B-B14F-4D97-AF65-F5344CB8AC3E}">
        <p14:creationId xmlns:p14="http://schemas.microsoft.com/office/powerpoint/2010/main" val="125074071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7A68723D-9D98-4CB2-8297-BCA07D50280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Surrogate models, response surface models, metamodels or emulators</a:t>
            </a:r>
          </a:p>
          <a:p>
            <a:pPr lvl="1"/>
            <a:r>
              <a:rPr lang="en-US" dirty="0"/>
              <a:t>mimic (</a:t>
            </a:r>
            <a:r>
              <a:rPr lang="en-US" dirty="0">
                <a:solidFill>
                  <a:srgbClr val="FF0000"/>
                </a:solidFill>
              </a:rPr>
              <a:t>approximate</a:t>
            </a:r>
            <a:r>
              <a:rPr lang="en-US" dirty="0"/>
              <a:t>) the behavior of the simulation model as closely as possible while being computationally cheap(</a:t>
            </a:r>
            <a:r>
              <a:rPr lang="en-US" dirty="0" err="1"/>
              <a:t>er</a:t>
            </a:r>
            <a:r>
              <a:rPr lang="en-US" dirty="0"/>
              <a:t>) to evaluate</a:t>
            </a:r>
          </a:p>
          <a:p>
            <a:pPr lvl="1"/>
            <a:r>
              <a:rPr lang="en-US" dirty="0"/>
              <a:t>Surrogate models does not concern physics or theory in the simulation. It only concerns input-output behavior</a:t>
            </a:r>
          </a:p>
          <a:p>
            <a:pPr lvl="1"/>
            <a:r>
              <a:rPr lang="en-US" dirty="0"/>
              <a:t>A simple mathematical model is constructed based on limited number of input-output pair of data (</a:t>
            </a:r>
            <a:r>
              <a:rPr lang="en-US" dirty="0">
                <a:solidFill>
                  <a:srgbClr val="FF0000"/>
                </a:solidFill>
              </a:rPr>
              <a:t>samples</a:t>
            </a:r>
            <a:r>
              <a:rPr lang="en-US" dirty="0"/>
              <a:t>)</a:t>
            </a:r>
          </a:p>
          <a:p>
            <a:pPr lvl="1"/>
            <a:r>
              <a:rPr lang="en-US" dirty="0"/>
              <a:t>This approach is also known as behavioral modeling or </a:t>
            </a:r>
            <a:r>
              <a:rPr lang="en-US" dirty="0">
                <a:solidFill>
                  <a:srgbClr val="FF0000"/>
                </a:solidFill>
              </a:rPr>
              <a:t>black-box</a:t>
            </a:r>
            <a:r>
              <a:rPr lang="en-US" dirty="0"/>
              <a:t> modeling</a:t>
            </a:r>
          </a:p>
          <a:p>
            <a:pPr lvl="1"/>
            <a:r>
              <a:rPr lang="en-US" dirty="0"/>
              <a:t>When only a single design variable is involved, the process is known as </a:t>
            </a:r>
            <a:r>
              <a:rPr lang="en-US" dirty="0">
                <a:solidFill>
                  <a:srgbClr val="FF0000"/>
                </a:solidFill>
              </a:rPr>
              <a:t>curve-fitting</a:t>
            </a:r>
            <a:r>
              <a:rPr lang="en-US" dirty="0"/>
              <a:t> 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C3E0BECD-8044-4FE7-A2DC-9717F0402B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What Is A Surrogate Model? </a:t>
            </a:r>
            <a:r>
              <a:rPr lang="en-US" i="1" dirty="0"/>
              <a:t>cont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53240405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 Placeholder 1">
                <a:extLst>
                  <a:ext uri="{FF2B5EF4-FFF2-40B4-BE49-F238E27FC236}">
                    <a16:creationId xmlns:a16="http://schemas.microsoft.com/office/drawing/2014/main" id="{353F9256-C0A6-F7A8-0BED-202CAAE5C4F9}"/>
                  </a:ext>
                </a:extLst>
              </p:cNvPr>
              <p:cNvSpPr>
                <a:spLocks noGrp="1"/>
              </p:cNvSpPr>
              <p:nvPr>
                <p:ph type="body" sz="quarter" idx="10"/>
              </p:nvPr>
            </p:nvSpPr>
            <p:spPr/>
            <p:txBody>
              <a:bodyPr/>
              <a:lstStyle/>
              <a:p>
                <a:r>
                  <a:rPr lang="en-US" dirty="0"/>
                  <a:t>Normally QoI is governed by complicated physics and numerical simulation</a:t>
                </a:r>
              </a:p>
              <a:p>
                <a:r>
                  <a:rPr lang="en-US" dirty="0"/>
                  <a:t>Relationship b/w QoI and input variables can be simplified</a:t>
                </a:r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Surrogate model: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 smtClean="0">
                            <a:effectLst/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effectLst/>
                            <a:latin typeface="Cambria Math" panose="02040503050406030204" pitchFamily="18" charset="0"/>
                            <a:ea typeface="Malgun Gothic" panose="020B0503020000020004" pitchFamily="34" charset="-127"/>
                            <a:cs typeface="Times New Roman" panose="02020603050405020304" pitchFamily="18" charset="0"/>
                          </a:rPr>
                          <m:t>𝜎</m:t>
                        </m:r>
                      </m:e>
                      <m:sub>
                        <m:r>
                          <a:rPr lang="en-US" i="1">
                            <a:effectLst/>
                            <a:latin typeface="Cambria Math" panose="02040503050406030204" pitchFamily="18" charset="0"/>
                            <a:ea typeface="Malgun Gothic" panose="020B0503020000020004" pitchFamily="34" charset="-127"/>
                            <a:cs typeface="Times New Roman" panose="02020603050405020304" pitchFamily="18" charset="0"/>
                          </a:rPr>
                          <m:t>𝑚𝑎𝑥</m:t>
                        </m:r>
                      </m:sub>
                    </m:sSub>
                    <m:r>
                      <a:rPr lang="en-US" i="1">
                        <a:effectLst/>
                        <a:latin typeface="Cambria Math" panose="02040503050406030204" pitchFamily="18" charset="0"/>
                        <a:ea typeface="Malgun Gothic" panose="020B0503020000020004" pitchFamily="34" charset="-127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i="1">
                        <a:effectLst/>
                        <a:latin typeface="Cambria Math" panose="02040503050406030204" pitchFamily="18" charset="0"/>
                        <a:ea typeface="Malgun Gothic" panose="020B0503020000020004" pitchFamily="34" charset="-127"/>
                        <a:cs typeface="Times New Roman" panose="02020603050405020304" pitchFamily="18" charset="0"/>
                      </a:rPr>
                      <m:t>𝑓</m:t>
                    </m:r>
                    <m:r>
                      <a:rPr lang="en-US" i="1">
                        <a:effectLst/>
                        <a:latin typeface="Cambria Math" panose="02040503050406030204" pitchFamily="18" charset="0"/>
                        <a:ea typeface="Malgun Gothic" panose="020B0503020000020004" pitchFamily="34" charset="-127"/>
                        <a:cs typeface="Times New Roman" panose="02020603050405020304" pitchFamily="18" charset="0"/>
                      </a:rPr>
                      <m:t>(</m:t>
                    </m:r>
                    <m:r>
                      <a:rPr lang="en-US" i="1">
                        <a:effectLst/>
                        <a:latin typeface="Cambria Math" panose="02040503050406030204" pitchFamily="18" charset="0"/>
                        <a:ea typeface="Malgun Gothic" panose="020B0503020000020004" pitchFamily="34" charset="-127"/>
                        <a:cs typeface="Times New Roman" panose="02020603050405020304" pitchFamily="18" charset="0"/>
                      </a:rPr>
                      <m:t>𝐹</m:t>
                    </m:r>
                    <m:r>
                      <a:rPr lang="en-US" i="1">
                        <a:effectLst/>
                        <a:latin typeface="Cambria Math" panose="02040503050406030204" pitchFamily="18" charset="0"/>
                        <a:ea typeface="Malgun Gothic" panose="020B0503020000020004" pitchFamily="34" charset="-127"/>
                        <a:cs typeface="Times New Roman" panose="02020603050405020304" pitchFamily="18" charset="0"/>
                      </a:rPr>
                      <m:t>,</m:t>
                    </m:r>
                    <m:r>
                      <a:rPr lang="en-US" i="1">
                        <a:effectLst/>
                        <a:latin typeface="Cambria Math" panose="02040503050406030204" pitchFamily="18" charset="0"/>
                        <a:ea typeface="Malgun Gothic" panose="020B0503020000020004" pitchFamily="34" charset="-127"/>
                        <a:cs typeface="Times New Roman" panose="02020603050405020304" pitchFamily="18" charset="0"/>
                      </a:rPr>
                      <m:t>𝐿</m:t>
                    </m:r>
                    <m:r>
                      <a:rPr lang="en-US" i="1">
                        <a:effectLst/>
                        <a:latin typeface="Cambria Math" panose="02040503050406030204" pitchFamily="18" charset="0"/>
                        <a:ea typeface="Malgun Gothic" panose="020B0503020000020004" pitchFamily="34" charset="-127"/>
                        <a:cs typeface="Times New Roman" panose="02020603050405020304" pitchFamily="18" charset="0"/>
                      </a:rPr>
                      <m:t>,</m:t>
                    </m:r>
                    <m:r>
                      <a:rPr lang="en-US" i="1">
                        <a:effectLst/>
                        <a:latin typeface="Cambria Math" panose="02040503050406030204" pitchFamily="18" charset="0"/>
                        <a:ea typeface="Malgun Gothic" panose="020B0503020000020004" pitchFamily="34" charset="-127"/>
                        <a:cs typeface="Times New Roman" panose="02020603050405020304" pitchFamily="18" charset="0"/>
                      </a:rPr>
                      <m:t>𝑏</m:t>
                    </m:r>
                    <m:r>
                      <a:rPr lang="en-US" i="1">
                        <a:effectLst/>
                        <a:latin typeface="Cambria Math" panose="02040503050406030204" pitchFamily="18" charset="0"/>
                        <a:ea typeface="Malgun Gothic" panose="020B0503020000020004" pitchFamily="34" charset="-127"/>
                        <a:cs typeface="Times New Roman" panose="02020603050405020304" pitchFamily="18" charset="0"/>
                      </a:rPr>
                      <m:t>,</m:t>
                    </m:r>
                    <m:r>
                      <a:rPr lang="en-US" i="1">
                        <a:effectLst/>
                        <a:latin typeface="Cambria Math" panose="02040503050406030204" pitchFamily="18" charset="0"/>
                        <a:ea typeface="Malgun Gothic" panose="020B0503020000020004" pitchFamily="34" charset="-127"/>
                        <a:cs typeface="Times New Roman" panose="02020603050405020304" pitchFamily="18" charset="0"/>
                      </a:rPr>
                      <m:t>h</m:t>
                    </m:r>
                    <m:r>
                      <a:rPr lang="en-US" i="1">
                        <a:effectLst/>
                        <a:latin typeface="Cambria Math" panose="02040503050406030204" pitchFamily="18" charset="0"/>
                        <a:ea typeface="Malgun Gothic" panose="020B0503020000020004" pitchFamily="34" charset="-127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2" name="Text Placeholder 1">
                <a:extLst>
                  <a:ext uri="{FF2B5EF4-FFF2-40B4-BE49-F238E27FC236}">
                    <a16:creationId xmlns:a16="http://schemas.microsoft.com/office/drawing/2014/main" id="{353F9256-C0A6-F7A8-0BED-202CAAE5C4F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blipFill>
                <a:blip r:embed="rId2"/>
                <a:stretch>
                  <a:fillRect l="-929" t="-7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itle 2">
            <a:extLst>
              <a:ext uri="{FF2B5EF4-FFF2-40B4-BE49-F238E27FC236}">
                <a16:creationId xmlns:a16="http://schemas.microsoft.com/office/drawing/2014/main" id="{38013D63-F281-29F4-BA7A-DE740A6C0D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Relationship b/w QoI and Input Variables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51CA5C89-02D4-7C50-26D3-E8FC881F8872}"/>
              </a:ext>
            </a:extLst>
          </p:cNvPr>
          <p:cNvGrpSpPr/>
          <p:nvPr/>
        </p:nvGrpSpPr>
        <p:grpSpPr>
          <a:xfrm>
            <a:off x="773217" y="2116996"/>
            <a:ext cx="7368246" cy="2057006"/>
            <a:chOff x="491863" y="1904117"/>
            <a:chExt cx="7368246" cy="2057006"/>
          </a:xfrm>
        </p:grpSpPr>
        <p:cxnSp>
          <p:nvCxnSpPr>
            <p:cNvPr id="5" name="Line 5537">
              <a:extLst>
                <a:ext uri="{FF2B5EF4-FFF2-40B4-BE49-F238E27FC236}">
                  <a16:creationId xmlns:a16="http://schemas.microsoft.com/office/drawing/2014/main" id="{EA087596-54A1-88F9-1A21-B36BA3D051A3}"/>
                </a:ext>
              </a:extLst>
            </p:cNvPr>
            <p:cNvCxnSpPr>
              <a:cxnSpLocks noChangeAspect="1" noChangeShapeType="1"/>
            </p:cNvCxnSpPr>
            <p:nvPr/>
          </p:nvCxnSpPr>
          <p:spPr bwMode="auto">
            <a:xfrm>
              <a:off x="886590" y="3517105"/>
              <a:ext cx="4554666" cy="0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round/>
              <a:headEnd type="stealth" w="lg" len="lg"/>
              <a:tailEnd type="stealth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6" name="Text Box 5538">
              <a:extLst>
                <a:ext uri="{FF2B5EF4-FFF2-40B4-BE49-F238E27FC236}">
                  <a16:creationId xmlns:a16="http://schemas.microsoft.com/office/drawing/2014/main" id="{C3F80DC7-0CEC-15B6-EEF6-1DFC7CA7EC21}"/>
                </a:ext>
              </a:extLst>
            </p:cNvPr>
            <p:cNvSpPr txBox="1">
              <a:spLocks noChangeAspect="1" noChangeArrowheads="1"/>
            </p:cNvSpPr>
            <p:nvPr/>
          </p:nvSpPr>
          <p:spPr bwMode="auto">
            <a:xfrm>
              <a:off x="2935195" y="3295164"/>
              <a:ext cx="374838" cy="422003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0" tIns="0" rIns="0" bIns="0" anchor="t" anchorCtr="0" upright="1">
              <a:noAutofit/>
            </a:bodyPr>
            <a:lstStyle/>
            <a:p>
              <a:pPr algn="ctr"/>
              <a:r>
                <a:rPr lang="en-US" sz="2400" i="1">
                  <a:latin typeface="Arial" panose="020B0604020202020204" pitchFamily="34" charset="0"/>
                  <a:ea typeface="Batang" panose="02030600000101010101" pitchFamily="18" charset="-127"/>
                  <a:cs typeface="Arial" panose="020B0604020202020204" pitchFamily="34" charset="0"/>
                </a:rPr>
                <a:t>L</a:t>
              </a:r>
              <a:endParaRPr lang="en-US" sz="2400">
                <a:latin typeface="Arial" panose="020B0604020202020204" pitchFamily="34" charset="0"/>
                <a:ea typeface="Batang" panose="02030600000101010101" pitchFamily="18" charset="-127"/>
                <a:cs typeface="Arial" panose="020B0604020202020204" pitchFamily="34" charset="0"/>
              </a:endParaRPr>
            </a:p>
          </p:txBody>
        </p:sp>
        <p:cxnSp>
          <p:nvCxnSpPr>
            <p:cNvPr id="7" name="Line 5539">
              <a:extLst>
                <a:ext uri="{FF2B5EF4-FFF2-40B4-BE49-F238E27FC236}">
                  <a16:creationId xmlns:a16="http://schemas.microsoft.com/office/drawing/2014/main" id="{0946C353-A1DA-E3EE-AD28-D9250243B14C}"/>
                </a:ext>
              </a:extLst>
            </p:cNvPr>
            <p:cNvCxnSpPr>
              <a:cxnSpLocks noChangeAspect="1" noChangeShapeType="1"/>
            </p:cNvCxnSpPr>
            <p:nvPr/>
          </p:nvCxnSpPr>
          <p:spPr bwMode="auto">
            <a:xfrm rot="16200000">
              <a:off x="5029776" y="3494920"/>
              <a:ext cx="822960" cy="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 type="none" w="med" len="med"/>
              <a:tailEnd type="arrow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8" name="Text Box 5540">
              <a:extLst>
                <a:ext uri="{FF2B5EF4-FFF2-40B4-BE49-F238E27FC236}">
                  <a16:creationId xmlns:a16="http://schemas.microsoft.com/office/drawing/2014/main" id="{68AF95C9-0CCA-C81E-2CAF-8F04055AFFF2}"/>
                </a:ext>
              </a:extLst>
            </p:cNvPr>
            <p:cNvSpPr txBox="1">
              <a:spLocks noChangeAspect="1" noChangeArrowheads="1"/>
            </p:cNvSpPr>
            <p:nvPr/>
          </p:nvSpPr>
          <p:spPr bwMode="auto">
            <a:xfrm>
              <a:off x="5413030" y="3539120"/>
              <a:ext cx="443686" cy="4220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0" tIns="0" rIns="0" bIns="0" anchor="t" anchorCtr="0" upright="1">
              <a:noAutofit/>
            </a:bodyPr>
            <a:lstStyle/>
            <a:p>
              <a:pPr algn="ctr"/>
              <a:r>
                <a:rPr lang="en-US" sz="2400" i="1" dirty="0">
                  <a:latin typeface="Arial" panose="020B0604020202020204" pitchFamily="34" charset="0"/>
                  <a:ea typeface="Batang" panose="02030600000101010101" pitchFamily="18" charset="-127"/>
                  <a:cs typeface="Arial" panose="020B0604020202020204" pitchFamily="34" charset="0"/>
                </a:rPr>
                <a:t>F</a:t>
              </a:r>
              <a:endParaRPr lang="en-US" sz="2400" dirty="0">
                <a:latin typeface="Arial" panose="020B0604020202020204" pitchFamily="34" charset="0"/>
                <a:ea typeface="Batang" panose="02030600000101010101" pitchFamily="18" charset="-127"/>
                <a:cs typeface="Arial" panose="020B0604020202020204" pitchFamily="34" charset="0"/>
              </a:endParaRPr>
            </a:p>
          </p:txBody>
        </p:sp>
        <p:sp>
          <p:nvSpPr>
            <p:cNvPr id="9" name="Rectangle 8" descr="Light upward diagonal">
              <a:extLst>
                <a:ext uri="{FF2B5EF4-FFF2-40B4-BE49-F238E27FC236}">
                  <a16:creationId xmlns:a16="http://schemas.microsoft.com/office/drawing/2014/main" id="{3FE68EF3-40A8-FC99-C0CE-7FC3FB06058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1863" y="1921309"/>
              <a:ext cx="377898" cy="1864628"/>
            </a:xfrm>
            <a:prstGeom prst="rect">
              <a:avLst/>
            </a:prstGeom>
            <a:pattFill prst="wdUpDiag">
              <a:fgClr>
                <a:srgbClr val="000000"/>
              </a:fgClr>
              <a:bgClr>
                <a:srgbClr val="FFFFFF"/>
              </a:bgClr>
            </a:patt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sz="24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cxnSp>
          <p:nvCxnSpPr>
            <p:cNvPr id="10" name="Line 5542">
              <a:extLst>
                <a:ext uri="{FF2B5EF4-FFF2-40B4-BE49-F238E27FC236}">
                  <a16:creationId xmlns:a16="http://schemas.microsoft.com/office/drawing/2014/main" id="{6E3EFFFF-7E2F-A021-5B34-9E5B8788C420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869761" y="1904117"/>
              <a:ext cx="0" cy="1852125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CB9A8798-6564-447F-6DE5-E5F544ECBE7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71292" y="2363631"/>
              <a:ext cx="4577615" cy="751791"/>
            </a:xfrm>
            <a:prstGeom prst="rect">
              <a:avLst/>
            </a:prstGeom>
            <a:gradFill rotWithShape="1">
              <a:gsLst>
                <a:gs pos="0">
                  <a:srgbClr val="FFFFFF">
                    <a:gamma/>
                    <a:shade val="46275"/>
                    <a:invGamma/>
                  </a:srgbClr>
                </a:gs>
                <a:gs pos="50000">
                  <a:srgbClr val="FFFFFF"/>
                </a:gs>
                <a:gs pos="100000">
                  <a:srgbClr val="FFFFFF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25400">
              <a:solidFill>
                <a:srgbClr val="000000"/>
              </a:solidFill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sz="24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cxnSp>
          <p:nvCxnSpPr>
            <p:cNvPr id="12" name="Line 5544">
              <a:extLst>
                <a:ext uri="{FF2B5EF4-FFF2-40B4-BE49-F238E27FC236}">
                  <a16:creationId xmlns:a16="http://schemas.microsoft.com/office/drawing/2014/main" id="{6272EC3C-FC3B-CE68-F5A2-017730F8ED79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869762" y="2748122"/>
              <a:ext cx="4957043" cy="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prstDash val="lgDash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3" name="Rectangle 12" descr="Wide upward diagonal">
              <a:extLst>
                <a:ext uri="{FF2B5EF4-FFF2-40B4-BE49-F238E27FC236}">
                  <a16:creationId xmlns:a16="http://schemas.microsoft.com/office/drawing/2014/main" id="{DEBC278A-66DB-EAAF-B6F0-2F1CC8182F4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769255" y="2343312"/>
              <a:ext cx="607391" cy="773672"/>
            </a:xfrm>
            <a:prstGeom prst="rect">
              <a:avLst/>
            </a:prstGeom>
            <a:pattFill prst="wdUpDiag">
              <a:fgClr>
                <a:srgbClr val="000000"/>
              </a:fgClr>
              <a:bgClr>
                <a:srgbClr val="FFFFFF"/>
              </a:bgClr>
            </a:pattFill>
            <a:ln w="25400">
              <a:solidFill>
                <a:srgbClr val="000000"/>
              </a:solidFill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sz="24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4" name="Text Box 5554">
              <a:extLst>
                <a:ext uri="{FF2B5EF4-FFF2-40B4-BE49-F238E27FC236}">
                  <a16:creationId xmlns:a16="http://schemas.microsoft.com/office/drawing/2014/main" id="{CEE4CED1-DB54-61DF-CBBB-B4A75DC9B605}"/>
                </a:ext>
              </a:extLst>
            </p:cNvPr>
            <p:cNvSpPr txBox="1">
              <a:spLocks noChangeAspect="1" noChangeArrowheads="1"/>
            </p:cNvSpPr>
            <p:nvPr/>
          </p:nvSpPr>
          <p:spPr bwMode="auto">
            <a:xfrm>
              <a:off x="7416423" y="2538685"/>
              <a:ext cx="443686" cy="4220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0" tIns="0" rIns="0" bIns="0" anchor="t" anchorCtr="0" upright="1">
              <a:noAutofit/>
            </a:bodyPr>
            <a:lstStyle/>
            <a:p>
              <a:pPr algn="ctr"/>
              <a:r>
                <a:rPr lang="en-US" sz="2400" i="1" dirty="0">
                  <a:latin typeface="Arial" panose="020B0604020202020204" pitchFamily="34" charset="0"/>
                  <a:ea typeface="Batang" panose="02030600000101010101" pitchFamily="18" charset="-127"/>
                  <a:cs typeface="Arial" panose="020B0604020202020204" pitchFamily="34" charset="0"/>
                </a:rPr>
                <a:t>h</a:t>
              </a:r>
              <a:endParaRPr lang="en-US" sz="2400" dirty="0">
                <a:latin typeface="Arial" panose="020B0604020202020204" pitchFamily="34" charset="0"/>
                <a:ea typeface="Batang" panose="02030600000101010101" pitchFamily="18" charset="-127"/>
                <a:cs typeface="Arial" panose="020B0604020202020204" pitchFamily="34" charset="0"/>
              </a:endParaRPr>
            </a:p>
          </p:txBody>
        </p:sp>
        <p:sp>
          <p:nvSpPr>
            <p:cNvPr id="15" name="Text Box 5555">
              <a:extLst>
                <a:ext uri="{FF2B5EF4-FFF2-40B4-BE49-F238E27FC236}">
                  <a16:creationId xmlns:a16="http://schemas.microsoft.com/office/drawing/2014/main" id="{11F9C219-E5BF-4080-F7BB-A92D7FADF464}"/>
                </a:ext>
              </a:extLst>
            </p:cNvPr>
            <p:cNvSpPr txBox="1">
              <a:spLocks noChangeAspect="1" noChangeArrowheads="1"/>
            </p:cNvSpPr>
            <p:nvPr/>
          </p:nvSpPr>
          <p:spPr bwMode="auto">
            <a:xfrm>
              <a:off x="6828922" y="3141993"/>
              <a:ext cx="443686" cy="4220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0" tIns="0" rIns="0" bIns="0" anchor="t" anchorCtr="0" upright="1">
              <a:noAutofit/>
            </a:bodyPr>
            <a:lstStyle/>
            <a:p>
              <a:pPr algn="ctr"/>
              <a:r>
                <a:rPr lang="en-US" sz="2400" i="1">
                  <a:latin typeface="Arial" panose="020B0604020202020204" pitchFamily="34" charset="0"/>
                  <a:ea typeface="Batang" panose="02030600000101010101" pitchFamily="18" charset="-127"/>
                  <a:cs typeface="Arial" panose="020B0604020202020204" pitchFamily="34" charset="0"/>
                </a:rPr>
                <a:t>b</a:t>
              </a:r>
              <a:endParaRPr lang="en-US" sz="2400">
                <a:latin typeface="Arial" panose="020B0604020202020204" pitchFamily="34" charset="0"/>
                <a:ea typeface="Batang" panose="02030600000101010101" pitchFamily="18" charset="-127"/>
                <a:cs typeface="Arial" panose="020B0604020202020204" pitchFamily="34" charset="0"/>
              </a:endParaRPr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E6C400E0-084E-C410-7ADF-414FC15E3A00}"/>
              </a:ext>
            </a:extLst>
          </p:cNvPr>
          <p:cNvGrpSpPr/>
          <p:nvPr/>
        </p:nvGrpSpPr>
        <p:grpSpPr>
          <a:xfrm>
            <a:off x="1083965" y="4197033"/>
            <a:ext cx="5767128" cy="830997"/>
            <a:chOff x="1083965" y="4433977"/>
            <a:chExt cx="5767128" cy="830997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8" name="TextBox 17">
                  <a:extLst>
                    <a:ext uri="{FF2B5EF4-FFF2-40B4-BE49-F238E27FC236}">
                      <a16:creationId xmlns:a16="http://schemas.microsoft.com/office/drawing/2014/main" id="{6B60D6DF-4B58-5477-D330-7F37797E23F6}"/>
                    </a:ext>
                  </a:extLst>
                </p:cNvPr>
                <p:cNvSpPr txBox="1"/>
                <p:nvPr/>
              </p:nvSpPr>
              <p:spPr>
                <a:xfrm>
                  <a:off x="1083965" y="4456387"/>
                  <a:ext cx="2116433" cy="786177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400" i="1" smtClean="0">
                                <a:solidFill>
                                  <a:srgbClr val="836967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𝜎</m:t>
                            </m:r>
                          </m:e>
                          <m:sub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𝑚𝑎𝑥</m:t>
                            </m:r>
                          </m:sub>
                        </m:sSub>
                        <m:r>
                          <a:rPr lang="en-US" sz="2400" i="0">
                            <a:latin typeface="Cambria Math" panose="02040503050406030204" pitchFamily="18" charset="0"/>
                          </a:rPr>
                          <m:t>=</m:t>
                        </m:r>
                        <m:f>
                          <m:fPr>
                            <m:ctrlPr>
                              <a:rPr lang="en-US" sz="2400" i="1">
                                <a:solidFill>
                                  <a:srgbClr val="836967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400" i="0">
                                <a:latin typeface="Cambria Math" panose="02040503050406030204" pitchFamily="18" charset="0"/>
                              </a:rPr>
                              <m:t>6</m:t>
                            </m:r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𝐹𝐿</m:t>
                            </m:r>
                          </m:num>
                          <m:den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𝑏</m:t>
                            </m:r>
                            <m:sSup>
                              <m:sSupPr>
                                <m:ctrlPr>
                                  <a:rPr lang="en-US" sz="2400" i="1">
                                    <a:solidFill>
                                      <a:srgbClr val="836967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h</m:t>
                                </m:r>
                              </m:e>
                              <m:sup>
                                <m:r>
                                  <a:rPr lang="en-US" sz="2400" i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den>
                        </m:f>
                      </m:oMath>
                    </m:oMathPara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18" name="TextBox 17">
                  <a:extLst>
                    <a:ext uri="{FF2B5EF4-FFF2-40B4-BE49-F238E27FC236}">
                      <a16:creationId xmlns:a16="http://schemas.microsoft.com/office/drawing/2014/main" id="{6B60D6DF-4B58-5477-D330-7F37797E23F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83965" y="4456387"/>
                  <a:ext cx="2116433" cy="786177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9" name="Arrow: Right 18">
              <a:extLst>
                <a:ext uri="{FF2B5EF4-FFF2-40B4-BE49-F238E27FC236}">
                  <a16:creationId xmlns:a16="http://schemas.microsoft.com/office/drawing/2014/main" id="{5C1A3868-9F79-2D91-7FB2-33D038B76F33}"/>
                </a:ext>
              </a:extLst>
            </p:cNvPr>
            <p:cNvSpPr/>
            <p:nvPr/>
          </p:nvSpPr>
          <p:spPr>
            <a:xfrm>
              <a:off x="3737987" y="4728341"/>
              <a:ext cx="477296" cy="242269"/>
            </a:xfrm>
            <a:prstGeom prst="rightArrow">
              <a:avLst/>
            </a:prstGeom>
            <a:solidFill>
              <a:srgbClr val="FFFF00"/>
            </a:solidFill>
            <a:ln w="34925">
              <a:solidFill>
                <a:srgbClr val="00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dirty="0">
                <a:solidFill>
                  <a:schemeClr val="tx1"/>
                </a:solidFill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0" name="TextBox 19">
                  <a:extLst>
                    <a:ext uri="{FF2B5EF4-FFF2-40B4-BE49-F238E27FC236}">
                      <a16:creationId xmlns:a16="http://schemas.microsoft.com/office/drawing/2014/main" id="{BC093B0E-EB49-01DB-DF13-724F9B3FEF62}"/>
                    </a:ext>
                  </a:extLst>
                </p:cNvPr>
                <p:cNvSpPr txBox="1"/>
                <p:nvPr/>
              </p:nvSpPr>
              <p:spPr>
                <a:xfrm>
                  <a:off x="4734660" y="4433977"/>
                  <a:ext cx="2116433" cy="830997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400" i="1" smtClean="0">
                                <a:solidFill>
                                  <a:srgbClr val="836967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𝜎</m:t>
                            </m:r>
                          </m:e>
                          <m:sub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𝑚𝑎𝑥</m:t>
                            </m:r>
                          </m:sub>
                        </m:sSub>
                        <m:r>
                          <a:rPr lang="en-US" sz="2400" i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𝛼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𝐹</m:t>
                        </m:r>
                      </m:oMath>
                      <m:oMath xmlns:m="http://schemas.openxmlformats.org/officeDocument/2006/math">
                        <m:sSub>
                          <m:sSubPr>
                            <m:ctrlPr>
                              <a:rPr lang="en-US" sz="2400" i="1">
                                <a:solidFill>
                                  <a:srgbClr val="836967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𝜎</m:t>
                            </m:r>
                          </m:e>
                          <m:sub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𝑚𝑎𝑥</m:t>
                            </m:r>
                          </m:sub>
                        </m:sSub>
                        <m:r>
                          <a:rPr lang="en-US" sz="240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𝛽</m:t>
                        </m:r>
                        <m:sSup>
                          <m:sSup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h</m:t>
                            </m:r>
                          </m:e>
                          <m:sup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−2</m:t>
                            </m:r>
                          </m:sup>
                        </m:sSup>
                      </m:oMath>
                    </m:oMathPara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20" name="TextBox 19">
                  <a:extLst>
                    <a:ext uri="{FF2B5EF4-FFF2-40B4-BE49-F238E27FC236}">
                      <a16:creationId xmlns:a16="http://schemas.microsoft.com/office/drawing/2014/main" id="{BC093B0E-EB49-01DB-DF13-724F9B3FEF6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734660" y="4433977"/>
                  <a:ext cx="2116433" cy="830997"/>
                </a:xfrm>
                <a:prstGeom prst="rect">
                  <a:avLst/>
                </a:prstGeom>
                <a:blipFill>
                  <a:blip r:embed="rId4"/>
                  <a:stretch>
                    <a:fillRect b="-11029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248847330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115B5BAC-56AC-5668-6E28-A1B074D11E7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5800" y="1847852"/>
            <a:ext cx="7772400" cy="1752600"/>
          </a:xfrm>
        </p:spPr>
        <p:txBody>
          <a:bodyPr>
            <a:normAutofit/>
          </a:bodyPr>
          <a:lstStyle/>
          <a:p>
            <a:r>
              <a:rPr lang="en-US" dirty="0"/>
              <a:t>1.2</a:t>
            </a:r>
            <a:br>
              <a:rPr lang="en-US" dirty="0"/>
            </a:br>
            <a:br>
              <a:rPr lang="en-US" dirty="0"/>
            </a:br>
            <a:r>
              <a:rPr lang="en-US" dirty="0"/>
              <a:t>Surrogate Models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B23FCD7-4225-7D22-A3C4-877FDEE001B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Different surrogates start with different concepts</a:t>
            </a:r>
          </a:p>
        </p:txBody>
      </p:sp>
    </p:spTree>
    <p:extLst>
      <p:ext uri="{BB962C8B-B14F-4D97-AF65-F5344CB8AC3E}">
        <p14:creationId xmlns:p14="http://schemas.microsoft.com/office/powerpoint/2010/main" val="364431636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 Placeholder 1">
                <a:extLst>
                  <a:ext uri="{FF2B5EF4-FFF2-40B4-BE49-F238E27FC236}">
                    <a16:creationId xmlns:a16="http://schemas.microsoft.com/office/drawing/2014/main" id="{D8D1247C-C5BF-215F-48D3-3AEE32B4F28C}"/>
                  </a:ext>
                </a:extLst>
              </p:cNvPr>
              <p:cNvSpPr>
                <a:spLocks noGrp="1"/>
              </p:cNvSpPr>
              <p:nvPr>
                <p:ph type="body" sz="quarter" idx="10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/>
                  <a:t>Surrogate modeling: to represent the relationship between the </a:t>
                </a:r>
                <a:r>
                  <a:rPr lang="en-US" dirty="0">
                    <a:solidFill>
                      <a:srgbClr val="0000FF"/>
                    </a:solidFill>
                  </a:rPr>
                  <a:t>QoI</a:t>
                </a:r>
                <a:r>
                  <a:rPr lang="en-US" dirty="0"/>
                  <a:t> and </a:t>
                </a:r>
                <a:r>
                  <a:rPr lang="en-US" dirty="0">
                    <a:solidFill>
                      <a:srgbClr val="0000FF"/>
                    </a:solidFill>
                  </a:rPr>
                  <a:t>input parameters</a:t>
                </a:r>
                <a:r>
                  <a:rPr lang="en-US" dirty="0"/>
                  <a:t> using </a:t>
                </a:r>
                <a:r>
                  <a:rPr lang="en-US" dirty="0">
                    <a:solidFill>
                      <a:srgbClr val="0000FF"/>
                    </a:solidFill>
                  </a:rPr>
                  <a:t>known functional forms</a:t>
                </a:r>
                <a:r>
                  <a:rPr lang="en-US" dirty="0"/>
                  <a:t> with </a:t>
                </a:r>
                <a:r>
                  <a:rPr lang="en-US" dirty="0">
                    <a:solidFill>
                      <a:srgbClr val="0000FF"/>
                    </a:solidFill>
                  </a:rPr>
                  <a:t>unknown coefficients</a:t>
                </a:r>
              </a:p>
              <a:p>
                <a:r>
                  <a:rPr lang="en-US" dirty="0"/>
                  <a:t>Generate samples in the input domain (Design of experiments)</a:t>
                </a:r>
              </a:p>
              <a:p>
                <a:pPr lvl="1"/>
                <a:r>
                  <a:rPr lang="en-US" dirty="0"/>
                  <a:t>Sample location: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 panose="02040503050406030204" pitchFamily="18" charset="0"/>
                      </a:rPr>
                      <m:t>𝐱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,</m:t>
                            </m:r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,…,</m:t>
                            </m:r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𝑁</m:t>
                                </m:r>
                              </m:sub>
                            </m:sSub>
                          </m:e>
                        </m:d>
                      </m:e>
                      <m:sup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T</m:t>
                        </m:r>
                      </m:sup>
                    </m:sSup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QoI at sample location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𝐱</m:t>
                        </m:r>
                      </m:e>
                      <m:sup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𝑘</m:t>
                            </m:r>
                          </m:e>
                        </m:d>
                      </m:sup>
                    </m:sSup>
                  </m:oMath>
                </a14:m>
                <a:r>
                  <a:rPr lang="en-US" dirty="0"/>
                  <a:t>: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)</m:t>
                        </m:r>
                      </m:sup>
                    </m:sSup>
                  </m:oMath>
                </a14:m>
                <a:endParaRPr lang="en-US" dirty="0"/>
              </a:p>
              <a:p>
                <a:pPr lvl="1"/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 err="1"/>
                  <a:t>th</a:t>
                </a:r>
                <a:r>
                  <a:rPr lang="en-US" dirty="0"/>
                  <a:t> sample pair: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𝐱</m:t>
                        </m:r>
                      </m:e>
                      <m:sup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𝑘</m:t>
                            </m:r>
                          </m:e>
                        </m:d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,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)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r>
                  <a:rPr lang="en-US" dirty="0"/>
                  <a:t>Run simulations with input </a:t>
                </a:r>
                <a:br>
                  <a:rPr lang="en-US" dirty="0"/>
                </a:br>
                <a:r>
                  <a:rPr lang="en-US" dirty="0"/>
                  <a:t>samples </a:t>
                </a:r>
                <a:r>
                  <a:rPr lang="en-US" dirty="0">
                    <a:sym typeface="Wingdings" panose="05000000000000000000" pitchFamily="2" charset="2"/>
                  </a:rPr>
                  <a:t></a:t>
                </a:r>
                <a:r>
                  <a:rPr lang="en-US" dirty="0"/>
                  <a:t> output samples</a:t>
                </a:r>
              </a:p>
              <a:p>
                <a:r>
                  <a:rPr lang="en-US" dirty="0"/>
                  <a:t>Fit a surrogate model </a:t>
                </a:r>
              </a:p>
              <a:p>
                <a:r>
                  <a:rPr lang="en-US" dirty="0"/>
                  <a:t>Simulation using surrogate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2" name="Text Placeholder 1">
                <a:extLst>
                  <a:ext uri="{FF2B5EF4-FFF2-40B4-BE49-F238E27FC236}">
                    <a16:creationId xmlns:a16="http://schemas.microsoft.com/office/drawing/2014/main" id="{D8D1247C-C5BF-215F-48D3-3AEE32B4F28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blipFill>
                <a:blip r:embed="rId2"/>
                <a:stretch>
                  <a:fillRect l="-929" t="-1408" r="-71" b="-6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itle 2">
            <a:extLst>
              <a:ext uri="{FF2B5EF4-FFF2-40B4-BE49-F238E27FC236}">
                <a16:creationId xmlns:a16="http://schemas.microsoft.com/office/drawing/2014/main" id="{59C54D20-F996-B276-3442-E634CDD7FF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Illustration of Surrogate Approximation</a:t>
            </a:r>
          </a:p>
        </p:txBody>
      </p:sp>
      <p:grpSp>
        <p:nvGrpSpPr>
          <p:cNvPr id="4" name="Group 156">
            <a:extLst>
              <a:ext uri="{FF2B5EF4-FFF2-40B4-BE49-F238E27FC236}">
                <a16:creationId xmlns:a16="http://schemas.microsoft.com/office/drawing/2014/main" id="{F98BB428-E447-2A03-955C-B6621283A0D4}"/>
              </a:ext>
            </a:extLst>
          </p:cNvPr>
          <p:cNvGrpSpPr>
            <a:grpSpLocks/>
          </p:cNvGrpSpPr>
          <p:nvPr/>
        </p:nvGrpSpPr>
        <p:grpSpPr bwMode="auto">
          <a:xfrm>
            <a:off x="4604644" y="3332398"/>
            <a:ext cx="4360863" cy="3059112"/>
            <a:chOff x="2890" y="1344"/>
            <a:chExt cx="2747" cy="1927"/>
          </a:xfrm>
        </p:grpSpPr>
        <p:sp>
          <p:nvSpPr>
            <p:cNvPr id="5" name="Freeform 26">
              <a:extLst>
                <a:ext uri="{FF2B5EF4-FFF2-40B4-BE49-F238E27FC236}">
                  <a16:creationId xmlns:a16="http://schemas.microsoft.com/office/drawing/2014/main" id="{E15D7720-60B2-B010-BCD3-EC1EA3273FA3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2983" y="2347"/>
              <a:ext cx="2654" cy="721"/>
            </a:xfrm>
            <a:custGeom>
              <a:avLst/>
              <a:gdLst>
                <a:gd name="T0" fmla="*/ 0 w 2949"/>
                <a:gd name="T1" fmla="*/ 372 h 801"/>
                <a:gd name="T2" fmla="*/ 1536 w 2949"/>
                <a:gd name="T3" fmla="*/ 0 h 801"/>
                <a:gd name="T4" fmla="*/ 2949 w 2949"/>
                <a:gd name="T5" fmla="*/ 402 h 801"/>
                <a:gd name="T6" fmla="*/ 1539 w 2949"/>
                <a:gd name="T7" fmla="*/ 801 h 801"/>
                <a:gd name="T8" fmla="*/ 0 w 2949"/>
                <a:gd name="T9" fmla="*/ 372 h 80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49"/>
                <a:gd name="T16" fmla="*/ 0 h 801"/>
                <a:gd name="T17" fmla="*/ 2949 w 2949"/>
                <a:gd name="T18" fmla="*/ 801 h 80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49" h="801">
                  <a:moveTo>
                    <a:pt x="0" y="372"/>
                  </a:moveTo>
                  <a:lnTo>
                    <a:pt x="1536" y="0"/>
                  </a:lnTo>
                  <a:lnTo>
                    <a:pt x="2949" y="402"/>
                  </a:lnTo>
                  <a:lnTo>
                    <a:pt x="1539" y="801"/>
                  </a:lnTo>
                  <a:lnTo>
                    <a:pt x="0" y="372"/>
                  </a:lnTo>
                  <a:close/>
                </a:path>
              </a:pathLst>
            </a:custGeom>
            <a:noFill/>
            <a:ln w="1905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" name="Line 27">
              <a:extLst>
                <a:ext uri="{FF2B5EF4-FFF2-40B4-BE49-F238E27FC236}">
                  <a16:creationId xmlns:a16="http://schemas.microsoft.com/office/drawing/2014/main" id="{69F86D98-8AFA-3700-07E7-A65BCFC9F3F6}"/>
                </a:ext>
              </a:extLst>
            </p:cNvPr>
            <p:cNvSpPr>
              <a:spLocks noChangeAspect="1" noChangeShapeType="1"/>
            </p:cNvSpPr>
            <p:nvPr/>
          </p:nvSpPr>
          <p:spPr bwMode="auto">
            <a:xfrm flipV="1">
              <a:off x="2980" y="1534"/>
              <a:ext cx="0" cy="1154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" name="Text Box 48">
              <a:extLst>
                <a:ext uri="{FF2B5EF4-FFF2-40B4-BE49-F238E27FC236}">
                  <a16:creationId xmlns:a16="http://schemas.microsoft.com/office/drawing/2014/main" id="{E0AD8138-92A4-FB86-93D3-07966EBC8BAB}"/>
                </a:ext>
              </a:extLst>
            </p:cNvPr>
            <p:cNvSpPr txBox="1">
              <a:spLocks noChangeAspect="1" noChangeArrowheads="1"/>
            </p:cNvSpPr>
            <p:nvPr/>
          </p:nvSpPr>
          <p:spPr bwMode="auto">
            <a:xfrm>
              <a:off x="2890" y="1344"/>
              <a:ext cx="187" cy="212"/>
            </a:xfrm>
            <a:prstGeom prst="rect">
              <a:avLst/>
            </a:prstGeom>
            <a:noFill/>
            <a:ln w="19050" algn="ctr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>
              <a:spAutoFit/>
            </a:bodyPr>
            <a:lstStyle>
              <a:lvl1pPr>
                <a:defRPr sz="1600">
                  <a:solidFill>
                    <a:schemeClr val="bg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600">
                  <a:solidFill>
                    <a:schemeClr val="bg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600">
                  <a:solidFill>
                    <a:schemeClr val="bg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600">
                  <a:solidFill>
                    <a:schemeClr val="bg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600">
                  <a:solidFill>
                    <a:schemeClr val="bg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bg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bg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bg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bg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i="1">
                  <a:solidFill>
                    <a:schemeClr val="tx1"/>
                  </a:solidFill>
                </a:rPr>
                <a:t>g</a:t>
              </a:r>
            </a:p>
          </p:txBody>
        </p:sp>
        <p:sp>
          <p:nvSpPr>
            <p:cNvPr id="8" name="Line 52">
              <a:extLst>
                <a:ext uri="{FF2B5EF4-FFF2-40B4-BE49-F238E27FC236}">
                  <a16:creationId xmlns:a16="http://schemas.microsoft.com/office/drawing/2014/main" id="{682BEBDF-0D45-FCE6-0AD4-37495E11ECA0}"/>
                </a:ext>
              </a:extLst>
            </p:cNvPr>
            <p:cNvSpPr>
              <a:spLocks noChangeAspect="1" noChangeShapeType="1"/>
            </p:cNvSpPr>
            <p:nvPr/>
          </p:nvSpPr>
          <p:spPr bwMode="auto">
            <a:xfrm>
              <a:off x="4368" y="3071"/>
              <a:ext cx="211" cy="6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" name="Line 53">
              <a:extLst>
                <a:ext uri="{FF2B5EF4-FFF2-40B4-BE49-F238E27FC236}">
                  <a16:creationId xmlns:a16="http://schemas.microsoft.com/office/drawing/2014/main" id="{581B8589-2B81-7CB3-E390-DFAA8D60DC46}"/>
                </a:ext>
              </a:extLst>
            </p:cNvPr>
            <p:cNvSpPr>
              <a:spLocks noChangeAspect="1" noChangeShapeType="1"/>
            </p:cNvSpPr>
            <p:nvPr/>
          </p:nvSpPr>
          <p:spPr bwMode="auto">
            <a:xfrm flipV="1">
              <a:off x="4371" y="2301"/>
              <a:ext cx="173" cy="44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" name="Text Box 54">
              <a:extLst>
                <a:ext uri="{FF2B5EF4-FFF2-40B4-BE49-F238E27FC236}">
                  <a16:creationId xmlns:a16="http://schemas.microsoft.com/office/drawing/2014/main" id="{D0A3EC70-CBC5-B94F-B694-A4C5FF75370F}"/>
                </a:ext>
              </a:extLst>
            </p:cNvPr>
            <p:cNvSpPr txBox="1">
              <a:spLocks noChangeAspect="1" noChangeArrowheads="1"/>
            </p:cNvSpPr>
            <p:nvPr/>
          </p:nvSpPr>
          <p:spPr bwMode="auto">
            <a:xfrm>
              <a:off x="4352" y="3059"/>
              <a:ext cx="229" cy="212"/>
            </a:xfrm>
            <a:prstGeom prst="rect">
              <a:avLst/>
            </a:prstGeom>
            <a:noFill/>
            <a:ln w="19050" algn="ctr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>
              <a:spAutoFit/>
            </a:bodyPr>
            <a:lstStyle>
              <a:lvl1pPr>
                <a:defRPr sz="1600">
                  <a:solidFill>
                    <a:schemeClr val="bg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600">
                  <a:solidFill>
                    <a:schemeClr val="bg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600">
                  <a:solidFill>
                    <a:schemeClr val="bg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600">
                  <a:solidFill>
                    <a:schemeClr val="bg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600">
                  <a:solidFill>
                    <a:schemeClr val="bg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bg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bg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bg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bg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i="1" dirty="0">
                  <a:solidFill>
                    <a:schemeClr val="tx1"/>
                  </a:solidFill>
                </a:rPr>
                <a:t>x</a:t>
              </a:r>
              <a:r>
                <a:rPr lang="en-US" altLang="en-US" baseline="-25000" dirty="0">
                  <a:solidFill>
                    <a:schemeClr val="tx1"/>
                  </a:solidFill>
                </a:rPr>
                <a:t>1</a:t>
              </a:r>
            </a:p>
          </p:txBody>
        </p:sp>
        <p:sp>
          <p:nvSpPr>
            <p:cNvPr id="11" name="Text Box 55">
              <a:extLst>
                <a:ext uri="{FF2B5EF4-FFF2-40B4-BE49-F238E27FC236}">
                  <a16:creationId xmlns:a16="http://schemas.microsoft.com/office/drawing/2014/main" id="{7FA5D595-E1B0-FA27-38C0-36C0FDEA78F5}"/>
                </a:ext>
              </a:extLst>
            </p:cNvPr>
            <p:cNvSpPr txBox="1">
              <a:spLocks noChangeAspect="1" noChangeArrowheads="1"/>
            </p:cNvSpPr>
            <p:nvPr/>
          </p:nvSpPr>
          <p:spPr bwMode="auto">
            <a:xfrm>
              <a:off x="4489" y="2183"/>
              <a:ext cx="228" cy="213"/>
            </a:xfrm>
            <a:prstGeom prst="rect">
              <a:avLst/>
            </a:prstGeom>
            <a:noFill/>
            <a:ln w="19050" algn="ctr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>
              <a:spAutoFit/>
            </a:bodyPr>
            <a:lstStyle>
              <a:lvl1pPr>
                <a:defRPr sz="1600">
                  <a:solidFill>
                    <a:schemeClr val="bg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600">
                  <a:solidFill>
                    <a:schemeClr val="bg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600">
                  <a:solidFill>
                    <a:schemeClr val="bg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600">
                  <a:solidFill>
                    <a:schemeClr val="bg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600">
                  <a:solidFill>
                    <a:schemeClr val="bg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bg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bg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bg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bg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i="1">
                  <a:solidFill>
                    <a:schemeClr val="tx1"/>
                  </a:solidFill>
                </a:rPr>
                <a:t>x</a:t>
              </a:r>
              <a:r>
                <a:rPr lang="en-US" altLang="en-US" baseline="-25000">
                  <a:solidFill>
                    <a:schemeClr val="tx1"/>
                  </a:solidFill>
                </a:rPr>
                <a:t>2</a:t>
              </a:r>
            </a:p>
          </p:txBody>
        </p:sp>
      </p:grpSp>
      <p:grpSp>
        <p:nvGrpSpPr>
          <p:cNvPr id="12" name="Group 157">
            <a:extLst>
              <a:ext uri="{FF2B5EF4-FFF2-40B4-BE49-F238E27FC236}">
                <a16:creationId xmlns:a16="http://schemas.microsoft.com/office/drawing/2014/main" id="{211B6151-496C-C249-29AB-50FA10B269D7}"/>
              </a:ext>
            </a:extLst>
          </p:cNvPr>
          <p:cNvGrpSpPr>
            <a:grpSpLocks/>
          </p:cNvGrpSpPr>
          <p:nvPr/>
        </p:nvGrpSpPr>
        <p:grpSpPr bwMode="auto">
          <a:xfrm>
            <a:off x="4730057" y="3241910"/>
            <a:ext cx="4267200" cy="2808288"/>
            <a:chOff x="2969" y="1294"/>
            <a:chExt cx="2688" cy="1769"/>
          </a:xfrm>
        </p:grpSpPr>
        <p:sp>
          <p:nvSpPr>
            <p:cNvPr id="13" name="Line 56">
              <a:extLst>
                <a:ext uri="{FF2B5EF4-FFF2-40B4-BE49-F238E27FC236}">
                  <a16:creationId xmlns:a16="http://schemas.microsoft.com/office/drawing/2014/main" id="{62A1E8CB-DD81-BAD4-42C5-BF9BAC0CD5A6}"/>
                </a:ext>
              </a:extLst>
            </p:cNvPr>
            <p:cNvSpPr>
              <a:spLocks noChangeAspect="1" noChangeShapeType="1"/>
            </p:cNvSpPr>
            <p:nvPr/>
          </p:nvSpPr>
          <p:spPr bwMode="auto">
            <a:xfrm flipV="1">
              <a:off x="5629" y="1707"/>
              <a:ext cx="0" cy="100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" name="Line 57">
              <a:extLst>
                <a:ext uri="{FF2B5EF4-FFF2-40B4-BE49-F238E27FC236}">
                  <a16:creationId xmlns:a16="http://schemas.microsoft.com/office/drawing/2014/main" id="{4E5F820A-C7B1-8E4B-775B-4417A96FB58E}"/>
                </a:ext>
              </a:extLst>
            </p:cNvPr>
            <p:cNvSpPr>
              <a:spLocks noChangeAspect="1" noChangeShapeType="1"/>
            </p:cNvSpPr>
            <p:nvPr/>
          </p:nvSpPr>
          <p:spPr bwMode="auto">
            <a:xfrm flipV="1">
              <a:off x="4368" y="2185"/>
              <a:ext cx="0" cy="87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15" name="Group 85">
              <a:extLst>
                <a:ext uri="{FF2B5EF4-FFF2-40B4-BE49-F238E27FC236}">
                  <a16:creationId xmlns:a16="http://schemas.microsoft.com/office/drawing/2014/main" id="{47DD20E9-D370-892D-0A92-95A8697226FB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2969" y="1294"/>
              <a:ext cx="2688" cy="952"/>
              <a:chOff x="1824" y="1560"/>
              <a:chExt cx="2986" cy="1057"/>
            </a:xfrm>
          </p:grpSpPr>
          <p:sp>
            <p:nvSpPr>
              <p:cNvPr id="16" name="Oval 86">
                <a:extLst>
                  <a:ext uri="{FF2B5EF4-FFF2-40B4-BE49-F238E27FC236}">
                    <a16:creationId xmlns:a16="http://schemas.microsoft.com/office/drawing/2014/main" id="{29EDE646-9C7B-7BA0-E67C-501BA967170E}"/>
                  </a:ext>
                </a:extLst>
              </p:cNvPr>
              <p:cNvSpPr>
                <a:spLocks noChangeAspect="1" noChangeArrowheads="1"/>
              </p:cNvSpPr>
              <p:nvPr/>
            </p:nvSpPr>
            <p:spPr bwMode="auto">
              <a:xfrm>
                <a:off x="2316" y="1968"/>
                <a:ext cx="40" cy="40"/>
              </a:xfrm>
              <a:prstGeom prst="ellipse">
                <a:avLst/>
              </a:prstGeom>
              <a:solidFill>
                <a:srgbClr val="FFFF66"/>
              </a:solidFill>
              <a:ln w="19050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1600">
                    <a:solidFill>
                      <a:schemeClr val="bg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 sz="1600">
                    <a:solidFill>
                      <a:schemeClr val="bg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 sz="1600">
                    <a:solidFill>
                      <a:schemeClr val="bg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 sz="1600">
                    <a:solidFill>
                      <a:schemeClr val="bg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 sz="1600">
                    <a:solidFill>
                      <a:schemeClr val="bg1"/>
                    </a:solidFill>
                    <a:latin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bg1"/>
                    </a:solidFill>
                    <a:latin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bg1"/>
                    </a:solidFill>
                    <a:latin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bg1"/>
                    </a:solidFill>
                    <a:latin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bg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7" name="Oval 87">
                <a:extLst>
                  <a:ext uri="{FF2B5EF4-FFF2-40B4-BE49-F238E27FC236}">
                    <a16:creationId xmlns:a16="http://schemas.microsoft.com/office/drawing/2014/main" id="{91DC7173-A017-C65B-A7D1-428FABA5B3A7}"/>
                  </a:ext>
                </a:extLst>
              </p:cNvPr>
              <p:cNvSpPr>
                <a:spLocks noChangeAspect="1" noChangeArrowheads="1"/>
              </p:cNvSpPr>
              <p:nvPr/>
            </p:nvSpPr>
            <p:spPr bwMode="auto">
              <a:xfrm>
                <a:off x="3753" y="1800"/>
                <a:ext cx="40" cy="40"/>
              </a:xfrm>
              <a:prstGeom prst="ellipse">
                <a:avLst/>
              </a:prstGeom>
              <a:solidFill>
                <a:srgbClr val="FFFF66"/>
              </a:solidFill>
              <a:ln w="19050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1600">
                    <a:solidFill>
                      <a:schemeClr val="bg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 sz="1600">
                    <a:solidFill>
                      <a:schemeClr val="bg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 sz="1600">
                    <a:solidFill>
                      <a:schemeClr val="bg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 sz="1600">
                    <a:solidFill>
                      <a:schemeClr val="bg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 sz="1600">
                    <a:solidFill>
                      <a:schemeClr val="bg1"/>
                    </a:solidFill>
                    <a:latin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bg1"/>
                    </a:solidFill>
                    <a:latin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bg1"/>
                    </a:solidFill>
                    <a:latin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bg1"/>
                    </a:solidFill>
                    <a:latin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bg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8" name="Oval 88">
                <a:extLst>
                  <a:ext uri="{FF2B5EF4-FFF2-40B4-BE49-F238E27FC236}">
                    <a16:creationId xmlns:a16="http://schemas.microsoft.com/office/drawing/2014/main" id="{4853F967-9FA1-8E54-3F0F-B24EA395DAF1}"/>
                  </a:ext>
                </a:extLst>
              </p:cNvPr>
              <p:cNvSpPr>
                <a:spLocks noChangeAspect="1" noChangeArrowheads="1"/>
              </p:cNvSpPr>
              <p:nvPr/>
            </p:nvSpPr>
            <p:spPr bwMode="auto">
              <a:xfrm>
                <a:off x="3146" y="2058"/>
                <a:ext cx="40" cy="40"/>
              </a:xfrm>
              <a:prstGeom prst="ellipse">
                <a:avLst/>
              </a:prstGeom>
              <a:solidFill>
                <a:srgbClr val="FFFF66"/>
              </a:solidFill>
              <a:ln w="19050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1600">
                    <a:solidFill>
                      <a:schemeClr val="bg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 sz="1600">
                    <a:solidFill>
                      <a:schemeClr val="bg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 sz="1600">
                    <a:solidFill>
                      <a:schemeClr val="bg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 sz="1600">
                    <a:solidFill>
                      <a:schemeClr val="bg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 sz="1600">
                    <a:solidFill>
                      <a:schemeClr val="bg1"/>
                    </a:solidFill>
                    <a:latin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bg1"/>
                    </a:solidFill>
                    <a:latin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bg1"/>
                    </a:solidFill>
                    <a:latin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bg1"/>
                    </a:solidFill>
                    <a:latin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bg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9" name="Oval 89">
                <a:extLst>
                  <a:ext uri="{FF2B5EF4-FFF2-40B4-BE49-F238E27FC236}">
                    <a16:creationId xmlns:a16="http://schemas.microsoft.com/office/drawing/2014/main" id="{937456DE-B2BD-81C4-2220-A95F3537759F}"/>
                  </a:ext>
                </a:extLst>
              </p:cNvPr>
              <p:cNvSpPr>
                <a:spLocks noChangeAspect="1" noChangeArrowheads="1"/>
              </p:cNvSpPr>
              <p:nvPr/>
            </p:nvSpPr>
            <p:spPr bwMode="auto">
              <a:xfrm>
                <a:off x="1824" y="2082"/>
                <a:ext cx="40" cy="40"/>
              </a:xfrm>
              <a:prstGeom prst="ellipse">
                <a:avLst/>
              </a:prstGeom>
              <a:solidFill>
                <a:srgbClr val="FFFF66"/>
              </a:solidFill>
              <a:ln w="19050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1600">
                    <a:solidFill>
                      <a:schemeClr val="bg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 sz="1600">
                    <a:solidFill>
                      <a:schemeClr val="bg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 sz="1600">
                    <a:solidFill>
                      <a:schemeClr val="bg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 sz="1600">
                    <a:solidFill>
                      <a:schemeClr val="bg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 sz="1600">
                    <a:solidFill>
                      <a:schemeClr val="bg1"/>
                    </a:solidFill>
                    <a:latin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bg1"/>
                    </a:solidFill>
                    <a:latin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bg1"/>
                    </a:solidFill>
                    <a:latin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bg1"/>
                    </a:solidFill>
                    <a:latin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bg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0" name="Oval 90">
                <a:extLst>
                  <a:ext uri="{FF2B5EF4-FFF2-40B4-BE49-F238E27FC236}">
                    <a16:creationId xmlns:a16="http://schemas.microsoft.com/office/drawing/2014/main" id="{202E50DC-1F2D-49B9-1D15-F4373153FB9B}"/>
                  </a:ext>
                </a:extLst>
              </p:cNvPr>
              <p:cNvSpPr>
                <a:spLocks noChangeAspect="1" noChangeArrowheads="1"/>
              </p:cNvSpPr>
              <p:nvPr/>
            </p:nvSpPr>
            <p:spPr bwMode="auto">
              <a:xfrm>
                <a:off x="2808" y="2265"/>
                <a:ext cx="40" cy="40"/>
              </a:xfrm>
              <a:prstGeom prst="ellipse">
                <a:avLst/>
              </a:prstGeom>
              <a:solidFill>
                <a:srgbClr val="FFFF66"/>
              </a:solidFill>
              <a:ln w="19050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1600">
                    <a:solidFill>
                      <a:schemeClr val="bg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 sz="1600">
                    <a:solidFill>
                      <a:schemeClr val="bg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 sz="1600">
                    <a:solidFill>
                      <a:schemeClr val="bg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 sz="1600">
                    <a:solidFill>
                      <a:schemeClr val="bg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 sz="1600">
                    <a:solidFill>
                      <a:schemeClr val="bg1"/>
                    </a:solidFill>
                    <a:latin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bg1"/>
                    </a:solidFill>
                    <a:latin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bg1"/>
                    </a:solidFill>
                    <a:latin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bg1"/>
                    </a:solidFill>
                    <a:latin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bg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1" name="Oval 91">
                <a:extLst>
                  <a:ext uri="{FF2B5EF4-FFF2-40B4-BE49-F238E27FC236}">
                    <a16:creationId xmlns:a16="http://schemas.microsoft.com/office/drawing/2014/main" id="{D028D7DD-B7FF-0FC5-5678-CB7D78D61392}"/>
                  </a:ext>
                </a:extLst>
              </p:cNvPr>
              <p:cNvSpPr>
                <a:spLocks noChangeAspect="1" noChangeArrowheads="1"/>
              </p:cNvSpPr>
              <p:nvPr/>
            </p:nvSpPr>
            <p:spPr bwMode="auto">
              <a:xfrm>
                <a:off x="3783" y="2049"/>
                <a:ext cx="40" cy="40"/>
              </a:xfrm>
              <a:prstGeom prst="ellipse">
                <a:avLst/>
              </a:prstGeom>
              <a:solidFill>
                <a:srgbClr val="FFFF66"/>
              </a:solidFill>
              <a:ln w="19050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1600">
                    <a:solidFill>
                      <a:schemeClr val="bg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 sz="1600">
                    <a:solidFill>
                      <a:schemeClr val="bg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 sz="1600">
                    <a:solidFill>
                      <a:schemeClr val="bg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 sz="1600">
                    <a:solidFill>
                      <a:schemeClr val="bg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 sz="1600">
                    <a:solidFill>
                      <a:schemeClr val="bg1"/>
                    </a:solidFill>
                    <a:latin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bg1"/>
                    </a:solidFill>
                    <a:latin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bg1"/>
                    </a:solidFill>
                    <a:latin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bg1"/>
                    </a:solidFill>
                    <a:latin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bg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2" name="Oval 92">
                <a:extLst>
                  <a:ext uri="{FF2B5EF4-FFF2-40B4-BE49-F238E27FC236}">
                    <a16:creationId xmlns:a16="http://schemas.microsoft.com/office/drawing/2014/main" id="{46FD1964-D2DE-B587-747A-47B75D86090E}"/>
                  </a:ext>
                </a:extLst>
              </p:cNvPr>
              <p:cNvSpPr>
                <a:spLocks noChangeAspect="1" noChangeArrowheads="1"/>
              </p:cNvSpPr>
              <p:nvPr/>
            </p:nvSpPr>
            <p:spPr bwMode="auto">
              <a:xfrm>
                <a:off x="3309" y="1815"/>
                <a:ext cx="40" cy="40"/>
              </a:xfrm>
              <a:prstGeom prst="ellipse">
                <a:avLst/>
              </a:prstGeom>
              <a:solidFill>
                <a:srgbClr val="FFFF66"/>
              </a:solidFill>
              <a:ln w="19050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1600">
                    <a:solidFill>
                      <a:schemeClr val="bg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 sz="1600">
                    <a:solidFill>
                      <a:schemeClr val="bg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 sz="1600">
                    <a:solidFill>
                      <a:schemeClr val="bg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 sz="1600">
                    <a:solidFill>
                      <a:schemeClr val="bg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 sz="1600">
                    <a:solidFill>
                      <a:schemeClr val="bg1"/>
                    </a:solidFill>
                    <a:latin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bg1"/>
                    </a:solidFill>
                    <a:latin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bg1"/>
                    </a:solidFill>
                    <a:latin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bg1"/>
                    </a:solidFill>
                    <a:latin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bg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3" name="Oval 93">
                <a:extLst>
                  <a:ext uri="{FF2B5EF4-FFF2-40B4-BE49-F238E27FC236}">
                    <a16:creationId xmlns:a16="http://schemas.microsoft.com/office/drawing/2014/main" id="{94753CD7-B049-A96D-8CDB-C2D3B99185A2}"/>
                  </a:ext>
                </a:extLst>
              </p:cNvPr>
              <p:cNvSpPr>
                <a:spLocks noChangeAspect="1" noChangeArrowheads="1"/>
              </p:cNvSpPr>
              <p:nvPr/>
            </p:nvSpPr>
            <p:spPr bwMode="auto">
              <a:xfrm>
                <a:off x="3444" y="2211"/>
                <a:ext cx="40" cy="40"/>
              </a:xfrm>
              <a:prstGeom prst="ellipse">
                <a:avLst/>
              </a:prstGeom>
              <a:solidFill>
                <a:srgbClr val="FFFF66"/>
              </a:solidFill>
              <a:ln w="19050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1600">
                    <a:solidFill>
                      <a:schemeClr val="bg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 sz="1600">
                    <a:solidFill>
                      <a:schemeClr val="bg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 sz="1600">
                    <a:solidFill>
                      <a:schemeClr val="bg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 sz="1600">
                    <a:solidFill>
                      <a:schemeClr val="bg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 sz="1600">
                    <a:solidFill>
                      <a:schemeClr val="bg1"/>
                    </a:solidFill>
                    <a:latin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bg1"/>
                    </a:solidFill>
                    <a:latin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bg1"/>
                    </a:solidFill>
                    <a:latin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bg1"/>
                    </a:solidFill>
                    <a:latin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bg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4" name="Oval 94">
                <a:extLst>
                  <a:ext uri="{FF2B5EF4-FFF2-40B4-BE49-F238E27FC236}">
                    <a16:creationId xmlns:a16="http://schemas.microsoft.com/office/drawing/2014/main" id="{B55CCE52-2980-E31C-2576-2B3B0370202D}"/>
                  </a:ext>
                </a:extLst>
              </p:cNvPr>
              <p:cNvSpPr>
                <a:spLocks noChangeAspect="1" noChangeArrowheads="1"/>
              </p:cNvSpPr>
              <p:nvPr/>
            </p:nvSpPr>
            <p:spPr bwMode="auto">
              <a:xfrm>
                <a:off x="4770" y="1998"/>
                <a:ext cx="40" cy="40"/>
              </a:xfrm>
              <a:prstGeom prst="ellipse">
                <a:avLst/>
              </a:prstGeom>
              <a:solidFill>
                <a:srgbClr val="FFFF66"/>
              </a:solidFill>
              <a:ln w="19050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1600">
                    <a:solidFill>
                      <a:schemeClr val="bg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 sz="1600">
                    <a:solidFill>
                      <a:schemeClr val="bg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 sz="1600">
                    <a:solidFill>
                      <a:schemeClr val="bg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 sz="1600">
                    <a:solidFill>
                      <a:schemeClr val="bg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 sz="1600">
                    <a:solidFill>
                      <a:schemeClr val="bg1"/>
                    </a:solidFill>
                    <a:latin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bg1"/>
                    </a:solidFill>
                    <a:latin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bg1"/>
                    </a:solidFill>
                    <a:latin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bg1"/>
                    </a:solidFill>
                    <a:latin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bg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5" name="Oval 95">
                <a:extLst>
                  <a:ext uri="{FF2B5EF4-FFF2-40B4-BE49-F238E27FC236}">
                    <a16:creationId xmlns:a16="http://schemas.microsoft.com/office/drawing/2014/main" id="{551856AC-F081-F96F-DC76-745E8A165F60}"/>
                  </a:ext>
                </a:extLst>
              </p:cNvPr>
              <p:cNvSpPr>
                <a:spLocks noChangeAspect="1" noChangeArrowheads="1"/>
              </p:cNvSpPr>
              <p:nvPr/>
            </p:nvSpPr>
            <p:spPr bwMode="auto">
              <a:xfrm>
                <a:off x="2394" y="2577"/>
                <a:ext cx="40" cy="40"/>
              </a:xfrm>
              <a:prstGeom prst="ellipse">
                <a:avLst/>
              </a:prstGeom>
              <a:solidFill>
                <a:srgbClr val="FFFF66"/>
              </a:solidFill>
              <a:ln w="19050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1600">
                    <a:solidFill>
                      <a:schemeClr val="bg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 sz="1600">
                    <a:solidFill>
                      <a:schemeClr val="bg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 sz="1600">
                    <a:solidFill>
                      <a:schemeClr val="bg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 sz="1600">
                    <a:solidFill>
                      <a:schemeClr val="bg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 sz="1600">
                    <a:solidFill>
                      <a:schemeClr val="bg1"/>
                    </a:solidFill>
                    <a:latin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bg1"/>
                    </a:solidFill>
                    <a:latin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bg1"/>
                    </a:solidFill>
                    <a:latin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bg1"/>
                    </a:solidFill>
                    <a:latin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bg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6" name="Oval 96">
                <a:extLst>
                  <a:ext uri="{FF2B5EF4-FFF2-40B4-BE49-F238E27FC236}">
                    <a16:creationId xmlns:a16="http://schemas.microsoft.com/office/drawing/2014/main" id="{CE370320-2472-6375-1BAB-8ED34951F14B}"/>
                  </a:ext>
                </a:extLst>
              </p:cNvPr>
              <p:cNvSpPr>
                <a:spLocks noChangeAspect="1" noChangeArrowheads="1"/>
              </p:cNvSpPr>
              <p:nvPr/>
            </p:nvSpPr>
            <p:spPr bwMode="auto">
              <a:xfrm>
                <a:off x="3363" y="2547"/>
                <a:ext cx="40" cy="40"/>
              </a:xfrm>
              <a:prstGeom prst="ellipse">
                <a:avLst/>
              </a:prstGeom>
              <a:solidFill>
                <a:srgbClr val="FFFF66"/>
              </a:solidFill>
              <a:ln w="19050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1600">
                    <a:solidFill>
                      <a:schemeClr val="bg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 sz="1600">
                    <a:solidFill>
                      <a:schemeClr val="bg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 sz="1600">
                    <a:solidFill>
                      <a:schemeClr val="bg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 sz="1600">
                    <a:solidFill>
                      <a:schemeClr val="bg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 sz="1600">
                    <a:solidFill>
                      <a:schemeClr val="bg1"/>
                    </a:solidFill>
                    <a:latin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bg1"/>
                    </a:solidFill>
                    <a:latin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bg1"/>
                    </a:solidFill>
                    <a:latin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bg1"/>
                    </a:solidFill>
                    <a:latin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bg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7" name="Oval 97">
                <a:extLst>
                  <a:ext uri="{FF2B5EF4-FFF2-40B4-BE49-F238E27FC236}">
                    <a16:creationId xmlns:a16="http://schemas.microsoft.com/office/drawing/2014/main" id="{AEEB8618-AFD3-7907-392A-44879E82335D}"/>
                  </a:ext>
                </a:extLst>
              </p:cNvPr>
              <p:cNvSpPr>
                <a:spLocks noChangeAspect="1" noChangeArrowheads="1"/>
              </p:cNvSpPr>
              <p:nvPr/>
            </p:nvSpPr>
            <p:spPr bwMode="auto">
              <a:xfrm>
                <a:off x="3180" y="1746"/>
                <a:ext cx="40" cy="40"/>
              </a:xfrm>
              <a:prstGeom prst="ellipse">
                <a:avLst/>
              </a:prstGeom>
              <a:solidFill>
                <a:srgbClr val="FFFF66"/>
              </a:solidFill>
              <a:ln w="19050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1600">
                    <a:solidFill>
                      <a:schemeClr val="bg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 sz="1600">
                    <a:solidFill>
                      <a:schemeClr val="bg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 sz="1600">
                    <a:solidFill>
                      <a:schemeClr val="bg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 sz="1600">
                    <a:solidFill>
                      <a:schemeClr val="bg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 sz="1600">
                    <a:solidFill>
                      <a:schemeClr val="bg1"/>
                    </a:solidFill>
                    <a:latin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bg1"/>
                    </a:solidFill>
                    <a:latin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bg1"/>
                    </a:solidFill>
                    <a:latin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bg1"/>
                    </a:solidFill>
                    <a:latin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bg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8" name="Oval 98">
                <a:extLst>
                  <a:ext uri="{FF2B5EF4-FFF2-40B4-BE49-F238E27FC236}">
                    <a16:creationId xmlns:a16="http://schemas.microsoft.com/office/drawing/2014/main" id="{7BD1E5BD-0440-920A-719D-436B9B6AFE41}"/>
                  </a:ext>
                </a:extLst>
              </p:cNvPr>
              <p:cNvSpPr>
                <a:spLocks noChangeAspect="1" noChangeArrowheads="1"/>
              </p:cNvSpPr>
              <p:nvPr/>
            </p:nvSpPr>
            <p:spPr bwMode="auto">
              <a:xfrm>
                <a:off x="2808" y="1842"/>
                <a:ext cx="40" cy="40"/>
              </a:xfrm>
              <a:prstGeom prst="ellipse">
                <a:avLst/>
              </a:prstGeom>
              <a:solidFill>
                <a:srgbClr val="FFFF66"/>
              </a:solidFill>
              <a:ln w="19050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1600">
                    <a:solidFill>
                      <a:schemeClr val="bg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 sz="1600">
                    <a:solidFill>
                      <a:schemeClr val="bg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 sz="1600">
                    <a:solidFill>
                      <a:schemeClr val="bg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 sz="1600">
                    <a:solidFill>
                      <a:schemeClr val="bg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 sz="1600">
                    <a:solidFill>
                      <a:schemeClr val="bg1"/>
                    </a:solidFill>
                    <a:latin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bg1"/>
                    </a:solidFill>
                    <a:latin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bg1"/>
                    </a:solidFill>
                    <a:latin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bg1"/>
                    </a:solidFill>
                    <a:latin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bg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9" name="Oval 99">
                <a:extLst>
                  <a:ext uri="{FF2B5EF4-FFF2-40B4-BE49-F238E27FC236}">
                    <a16:creationId xmlns:a16="http://schemas.microsoft.com/office/drawing/2014/main" id="{403340BB-AB3D-9E68-1F37-4173B6F798C7}"/>
                  </a:ext>
                </a:extLst>
              </p:cNvPr>
              <p:cNvSpPr>
                <a:spLocks noChangeAspect="1" noChangeArrowheads="1"/>
              </p:cNvSpPr>
              <p:nvPr/>
            </p:nvSpPr>
            <p:spPr bwMode="auto">
              <a:xfrm>
                <a:off x="2460" y="2178"/>
                <a:ext cx="40" cy="40"/>
              </a:xfrm>
              <a:prstGeom prst="ellipse">
                <a:avLst/>
              </a:prstGeom>
              <a:solidFill>
                <a:srgbClr val="FFFF66"/>
              </a:solidFill>
              <a:ln w="19050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1600">
                    <a:solidFill>
                      <a:schemeClr val="bg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 sz="1600">
                    <a:solidFill>
                      <a:schemeClr val="bg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 sz="1600">
                    <a:solidFill>
                      <a:schemeClr val="bg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 sz="1600">
                    <a:solidFill>
                      <a:schemeClr val="bg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 sz="1600">
                    <a:solidFill>
                      <a:schemeClr val="bg1"/>
                    </a:solidFill>
                    <a:latin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bg1"/>
                    </a:solidFill>
                    <a:latin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bg1"/>
                    </a:solidFill>
                    <a:latin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bg1"/>
                    </a:solidFill>
                    <a:latin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bg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30" name="Oval 100">
                <a:extLst>
                  <a:ext uri="{FF2B5EF4-FFF2-40B4-BE49-F238E27FC236}">
                    <a16:creationId xmlns:a16="http://schemas.microsoft.com/office/drawing/2014/main" id="{771F0824-9BF9-8297-034D-9614841E0CED}"/>
                  </a:ext>
                </a:extLst>
              </p:cNvPr>
              <p:cNvSpPr>
                <a:spLocks noChangeAspect="1" noChangeArrowheads="1"/>
              </p:cNvSpPr>
              <p:nvPr/>
            </p:nvSpPr>
            <p:spPr bwMode="auto">
              <a:xfrm>
                <a:off x="4014" y="2298"/>
                <a:ext cx="40" cy="40"/>
              </a:xfrm>
              <a:prstGeom prst="ellipse">
                <a:avLst/>
              </a:prstGeom>
              <a:solidFill>
                <a:srgbClr val="FFFF66"/>
              </a:solidFill>
              <a:ln w="19050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1600">
                    <a:solidFill>
                      <a:schemeClr val="bg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 sz="1600">
                    <a:solidFill>
                      <a:schemeClr val="bg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 sz="1600">
                    <a:solidFill>
                      <a:schemeClr val="bg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 sz="1600">
                    <a:solidFill>
                      <a:schemeClr val="bg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 sz="1600">
                    <a:solidFill>
                      <a:schemeClr val="bg1"/>
                    </a:solidFill>
                    <a:latin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bg1"/>
                    </a:solidFill>
                    <a:latin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bg1"/>
                    </a:solidFill>
                    <a:latin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bg1"/>
                    </a:solidFill>
                    <a:latin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bg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31" name="Oval 101">
                <a:extLst>
                  <a:ext uri="{FF2B5EF4-FFF2-40B4-BE49-F238E27FC236}">
                    <a16:creationId xmlns:a16="http://schemas.microsoft.com/office/drawing/2014/main" id="{189A42C7-0858-9840-DCA1-04C37CF75F4B}"/>
                  </a:ext>
                </a:extLst>
              </p:cNvPr>
              <p:cNvSpPr>
                <a:spLocks noChangeAspect="1" noChangeArrowheads="1"/>
              </p:cNvSpPr>
              <p:nvPr/>
            </p:nvSpPr>
            <p:spPr bwMode="auto">
              <a:xfrm>
                <a:off x="4266" y="1971"/>
                <a:ext cx="40" cy="40"/>
              </a:xfrm>
              <a:prstGeom prst="ellipse">
                <a:avLst/>
              </a:prstGeom>
              <a:solidFill>
                <a:srgbClr val="FFFF66"/>
              </a:solidFill>
              <a:ln w="19050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1600">
                    <a:solidFill>
                      <a:schemeClr val="bg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 sz="1600">
                    <a:solidFill>
                      <a:schemeClr val="bg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 sz="1600">
                    <a:solidFill>
                      <a:schemeClr val="bg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 sz="1600">
                    <a:solidFill>
                      <a:schemeClr val="bg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 sz="1600">
                    <a:solidFill>
                      <a:schemeClr val="bg1"/>
                    </a:solidFill>
                    <a:latin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bg1"/>
                    </a:solidFill>
                    <a:latin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bg1"/>
                    </a:solidFill>
                    <a:latin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bg1"/>
                    </a:solidFill>
                    <a:latin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bg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32" name="Oval 102">
                <a:extLst>
                  <a:ext uri="{FF2B5EF4-FFF2-40B4-BE49-F238E27FC236}">
                    <a16:creationId xmlns:a16="http://schemas.microsoft.com/office/drawing/2014/main" id="{B90915F7-2AE1-21F5-3149-07D2FC2EA4AE}"/>
                  </a:ext>
                </a:extLst>
              </p:cNvPr>
              <p:cNvSpPr>
                <a:spLocks noChangeAspect="1" noChangeArrowheads="1"/>
              </p:cNvSpPr>
              <p:nvPr/>
            </p:nvSpPr>
            <p:spPr bwMode="auto">
              <a:xfrm>
                <a:off x="4584" y="1863"/>
                <a:ext cx="40" cy="40"/>
              </a:xfrm>
              <a:prstGeom prst="ellipse">
                <a:avLst/>
              </a:prstGeom>
              <a:solidFill>
                <a:srgbClr val="FFFF66"/>
              </a:solidFill>
              <a:ln w="19050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1600">
                    <a:solidFill>
                      <a:schemeClr val="bg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 sz="1600">
                    <a:solidFill>
                      <a:schemeClr val="bg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 sz="1600">
                    <a:solidFill>
                      <a:schemeClr val="bg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 sz="1600">
                    <a:solidFill>
                      <a:schemeClr val="bg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 sz="1600">
                    <a:solidFill>
                      <a:schemeClr val="bg1"/>
                    </a:solidFill>
                    <a:latin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bg1"/>
                    </a:solidFill>
                    <a:latin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bg1"/>
                    </a:solidFill>
                    <a:latin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bg1"/>
                    </a:solidFill>
                    <a:latin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bg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33" name="Oval 103">
                <a:extLst>
                  <a:ext uri="{FF2B5EF4-FFF2-40B4-BE49-F238E27FC236}">
                    <a16:creationId xmlns:a16="http://schemas.microsoft.com/office/drawing/2014/main" id="{02FEEEC3-A27E-A0D1-9BC6-261655C02E82}"/>
                  </a:ext>
                </a:extLst>
              </p:cNvPr>
              <p:cNvSpPr>
                <a:spLocks noChangeAspect="1" noChangeArrowheads="1"/>
              </p:cNvSpPr>
              <p:nvPr/>
            </p:nvSpPr>
            <p:spPr bwMode="auto">
              <a:xfrm>
                <a:off x="2973" y="2424"/>
                <a:ext cx="40" cy="40"/>
              </a:xfrm>
              <a:prstGeom prst="ellipse">
                <a:avLst/>
              </a:prstGeom>
              <a:solidFill>
                <a:srgbClr val="FFFF66"/>
              </a:solidFill>
              <a:ln w="19050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1600">
                    <a:solidFill>
                      <a:schemeClr val="bg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 sz="1600">
                    <a:solidFill>
                      <a:schemeClr val="bg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 sz="1600">
                    <a:solidFill>
                      <a:schemeClr val="bg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 sz="1600">
                    <a:solidFill>
                      <a:schemeClr val="bg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 sz="1600">
                    <a:solidFill>
                      <a:schemeClr val="bg1"/>
                    </a:solidFill>
                    <a:latin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bg1"/>
                    </a:solidFill>
                    <a:latin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bg1"/>
                    </a:solidFill>
                    <a:latin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bg1"/>
                    </a:solidFill>
                    <a:latin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bg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34" name="Oval 104">
                <a:extLst>
                  <a:ext uri="{FF2B5EF4-FFF2-40B4-BE49-F238E27FC236}">
                    <a16:creationId xmlns:a16="http://schemas.microsoft.com/office/drawing/2014/main" id="{90DC42C2-ADEC-EB18-1B33-57BE6D582097}"/>
                  </a:ext>
                </a:extLst>
              </p:cNvPr>
              <p:cNvSpPr>
                <a:spLocks noChangeAspect="1" noChangeArrowheads="1"/>
              </p:cNvSpPr>
              <p:nvPr/>
            </p:nvSpPr>
            <p:spPr bwMode="auto">
              <a:xfrm>
                <a:off x="3627" y="1560"/>
                <a:ext cx="40" cy="40"/>
              </a:xfrm>
              <a:prstGeom prst="ellipse">
                <a:avLst/>
              </a:prstGeom>
              <a:solidFill>
                <a:srgbClr val="FFFF66"/>
              </a:solidFill>
              <a:ln w="19050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1600">
                    <a:solidFill>
                      <a:schemeClr val="bg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 sz="1600">
                    <a:solidFill>
                      <a:schemeClr val="bg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 sz="1600">
                    <a:solidFill>
                      <a:schemeClr val="bg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 sz="1600">
                    <a:solidFill>
                      <a:schemeClr val="bg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 sz="1600">
                    <a:solidFill>
                      <a:schemeClr val="bg1"/>
                    </a:solidFill>
                    <a:latin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bg1"/>
                    </a:solidFill>
                    <a:latin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bg1"/>
                    </a:solidFill>
                    <a:latin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bg1"/>
                    </a:solidFill>
                    <a:latin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bg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35" name="Oval 105">
                <a:extLst>
                  <a:ext uri="{FF2B5EF4-FFF2-40B4-BE49-F238E27FC236}">
                    <a16:creationId xmlns:a16="http://schemas.microsoft.com/office/drawing/2014/main" id="{F32DF4E2-4B54-B67F-DEF1-2E4E6D767E24}"/>
                  </a:ext>
                </a:extLst>
              </p:cNvPr>
              <p:cNvSpPr>
                <a:spLocks noChangeAspect="1" noChangeArrowheads="1"/>
              </p:cNvSpPr>
              <p:nvPr/>
            </p:nvSpPr>
            <p:spPr bwMode="auto">
              <a:xfrm>
                <a:off x="3963" y="1644"/>
                <a:ext cx="40" cy="40"/>
              </a:xfrm>
              <a:prstGeom prst="ellipse">
                <a:avLst/>
              </a:prstGeom>
              <a:solidFill>
                <a:srgbClr val="FFFF66"/>
              </a:solidFill>
              <a:ln w="19050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1600">
                    <a:solidFill>
                      <a:schemeClr val="bg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 sz="1600">
                    <a:solidFill>
                      <a:schemeClr val="bg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 sz="1600">
                    <a:solidFill>
                      <a:schemeClr val="bg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 sz="1600">
                    <a:solidFill>
                      <a:schemeClr val="bg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 sz="1600">
                    <a:solidFill>
                      <a:schemeClr val="bg1"/>
                    </a:solidFill>
                    <a:latin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bg1"/>
                    </a:solidFill>
                    <a:latin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bg1"/>
                    </a:solidFill>
                    <a:latin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bg1"/>
                    </a:solidFill>
                    <a:latin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bg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36" name="Oval 106">
                <a:extLst>
                  <a:ext uri="{FF2B5EF4-FFF2-40B4-BE49-F238E27FC236}">
                    <a16:creationId xmlns:a16="http://schemas.microsoft.com/office/drawing/2014/main" id="{2D746FD4-C328-1A97-B5D2-9276C1D99BD7}"/>
                  </a:ext>
                </a:extLst>
              </p:cNvPr>
              <p:cNvSpPr>
                <a:spLocks noChangeAspect="1" noChangeArrowheads="1"/>
              </p:cNvSpPr>
              <p:nvPr/>
            </p:nvSpPr>
            <p:spPr bwMode="auto">
              <a:xfrm>
                <a:off x="3702" y="2454"/>
                <a:ext cx="40" cy="40"/>
              </a:xfrm>
              <a:prstGeom prst="ellipse">
                <a:avLst/>
              </a:prstGeom>
              <a:solidFill>
                <a:srgbClr val="FFFF66"/>
              </a:solidFill>
              <a:ln w="19050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1600">
                    <a:solidFill>
                      <a:schemeClr val="bg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 sz="1600">
                    <a:solidFill>
                      <a:schemeClr val="bg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 sz="1600">
                    <a:solidFill>
                      <a:schemeClr val="bg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 sz="1600">
                    <a:solidFill>
                      <a:schemeClr val="bg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 sz="1600">
                    <a:solidFill>
                      <a:schemeClr val="bg1"/>
                    </a:solidFill>
                    <a:latin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bg1"/>
                    </a:solidFill>
                    <a:latin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bg1"/>
                    </a:solidFill>
                    <a:latin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bg1"/>
                    </a:solidFill>
                    <a:latin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bg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en-US">
                  <a:solidFill>
                    <a:schemeClr val="tx1"/>
                  </a:solidFill>
                </a:endParaRPr>
              </a:p>
            </p:txBody>
          </p:sp>
        </p:grpSp>
      </p:grpSp>
      <p:grpSp>
        <p:nvGrpSpPr>
          <p:cNvPr id="37" name="Group 107">
            <a:extLst>
              <a:ext uri="{FF2B5EF4-FFF2-40B4-BE49-F238E27FC236}">
                <a16:creationId xmlns:a16="http://schemas.microsoft.com/office/drawing/2014/main" id="{53846B9D-CEE9-CF1D-A0DE-FC19E036FC6D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4734819" y="3229210"/>
            <a:ext cx="4235450" cy="1468438"/>
            <a:chOff x="1827" y="1569"/>
            <a:chExt cx="2964" cy="1027"/>
          </a:xfrm>
        </p:grpSpPr>
        <p:sp>
          <p:nvSpPr>
            <p:cNvPr id="38" name="Freeform 108">
              <a:extLst>
                <a:ext uri="{FF2B5EF4-FFF2-40B4-BE49-F238E27FC236}">
                  <a16:creationId xmlns:a16="http://schemas.microsoft.com/office/drawing/2014/main" id="{5ABF4FD4-2BC9-C5FC-4FEC-E4F0C525F9FA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1827" y="1680"/>
              <a:ext cx="1554" cy="414"/>
            </a:xfrm>
            <a:custGeom>
              <a:avLst/>
              <a:gdLst>
                <a:gd name="T0" fmla="*/ 0 w 1554"/>
                <a:gd name="T1" fmla="*/ 414 h 414"/>
                <a:gd name="T2" fmla="*/ 675 w 1554"/>
                <a:gd name="T3" fmla="*/ 270 h 414"/>
                <a:gd name="T4" fmla="*/ 1275 w 1554"/>
                <a:gd name="T5" fmla="*/ 114 h 414"/>
                <a:gd name="T6" fmla="*/ 1554 w 1554"/>
                <a:gd name="T7" fmla="*/ 0 h 41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554"/>
                <a:gd name="T13" fmla="*/ 0 h 414"/>
                <a:gd name="T14" fmla="*/ 1554 w 1554"/>
                <a:gd name="T15" fmla="*/ 414 h 41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554" h="414">
                  <a:moveTo>
                    <a:pt x="0" y="414"/>
                  </a:moveTo>
                  <a:cubicBezTo>
                    <a:pt x="231" y="367"/>
                    <a:pt x="463" y="320"/>
                    <a:pt x="675" y="270"/>
                  </a:cubicBezTo>
                  <a:cubicBezTo>
                    <a:pt x="887" y="220"/>
                    <a:pt x="1129" y="159"/>
                    <a:pt x="1275" y="114"/>
                  </a:cubicBezTo>
                  <a:cubicBezTo>
                    <a:pt x="1421" y="69"/>
                    <a:pt x="1487" y="34"/>
                    <a:pt x="1554" y="0"/>
                  </a:cubicBezTo>
                </a:path>
              </a:pathLst>
            </a:custGeom>
            <a:noFill/>
            <a:ln w="1905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9" name="Freeform 109">
              <a:extLst>
                <a:ext uri="{FF2B5EF4-FFF2-40B4-BE49-F238E27FC236}">
                  <a16:creationId xmlns:a16="http://schemas.microsoft.com/office/drawing/2014/main" id="{9BF2BCED-E05D-86E5-23DD-FB51BC6AF43D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1986" y="1632"/>
              <a:ext cx="1518" cy="675"/>
            </a:xfrm>
            <a:custGeom>
              <a:avLst/>
              <a:gdLst>
                <a:gd name="T0" fmla="*/ 0 w 1518"/>
                <a:gd name="T1" fmla="*/ 675 h 675"/>
                <a:gd name="T2" fmla="*/ 360 w 1518"/>
                <a:gd name="T3" fmla="*/ 471 h 675"/>
                <a:gd name="T4" fmla="*/ 684 w 1518"/>
                <a:gd name="T5" fmla="*/ 360 h 675"/>
                <a:gd name="T6" fmla="*/ 1017 w 1518"/>
                <a:gd name="T7" fmla="*/ 258 h 675"/>
                <a:gd name="T8" fmla="*/ 1371 w 1518"/>
                <a:gd name="T9" fmla="*/ 126 h 675"/>
                <a:gd name="T10" fmla="*/ 1518 w 1518"/>
                <a:gd name="T11" fmla="*/ 0 h 67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518"/>
                <a:gd name="T19" fmla="*/ 0 h 675"/>
                <a:gd name="T20" fmla="*/ 1518 w 1518"/>
                <a:gd name="T21" fmla="*/ 675 h 675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518" h="675">
                  <a:moveTo>
                    <a:pt x="0" y="675"/>
                  </a:moveTo>
                  <a:cubicBezTo>
                    <a:pt x="60" y="641"/>
                    <a:pt x="246" y="523"/>
                    <a:pt x="360" y="471"/>
                  </a:cubicBezTo>
                  <a:cubicBezTo>
                    <a:pt x="474" y="419"/>
                    <a:pt x="574" y="396"/>
                    <a:pt x="684" y="360"/>
                  </a:cubicBezTo>
                  <a:cubicBezTo>
                    <a:pt x="794" y="324"/>
                    <a:pt x="902" y="297"/>
                    <a:pt x="1017" y="258"/>
                  </a:cubicBezTo>
                  <a:cubicBezTo>
                    <a:pt x="1132" y="219"/>
                    <a:pt x="1288" y="169"/>
                    <a:pt x="1371" y="126"/>
                  </a:cubicBezTo>
                  <a:cubicBezTo>
                    <a:pt x="1454" y="83"/>
                    <a:pt x="1486" y="41"/>
                    <a:pt x="1518" y="0"/>
                  </a:cubicBezTo>
                </a:path>
              </a:pathLst>
            </a:custGeom>
            <a:noFill/>
            <a:ln w="1905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0" name="Freeform 110">
              <a:extLst>
                <a:ext uri="{FF2B5EF4-FFF2-40B4-BE49-F238E27FC236}">
                  <a16:creationId xmlns:a16="http://schemas.microsoft.com/office/drawing/2014/main" id="{64F9665E-9C64-580E-9712-D03919247211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2145" y="1575"/>
              <a:ext cx="1521" cy="903"/>
            </a:xfrm>
            <a:custGeom>
              <a:avLst/>
              <a:gdLst>
                <a:gd name="T0" fmla="*/ 0 w 1521"/>
                <a:gd name="T1" fmla="*/ 903 h 903"/>
                <a:gd name="T2" fmla="*/ 336 w 1521"/>
                <a:gd name="T3" fmla="*/ 606 h 903"/>
                <a:gd name="T4" fmla="*/ 687 w 1521"/>
                <a:gd name="T5" fmla="*/ 468 h 903"/>
                <a:gd name="T6" fmla="*/ 1020 w 1521"/>
                <a:gd name="T7" fmla="*/ 345 h 903"/>
                <a:gd name="T8" fmla="*/ 1365 w 1521"/>
                <a:gd name="T9" fmla="*/ 147 h 903"/>
                <a:gd name="T10" fmla="*/ 1521 w 1521"/>
                <a:gd name="T11" fmla="*/ 0 h 90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521"/>
                <a:gd name="T19" fmla="*/ 0 h 903"/>
                <a:gd name="T20" fmla="*/ 1521 w 1521"/>
                <a:gd name="T21" fmla="*/ 903 h 90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521" h="903">
                  <a:moveTo>
                    <a:pt x="0" y="903"/>
                  </a:moveTo>
                  <a:cubicBezTo>
                    <a:pt x="111" y="790"/>
                    <a:pt x="222" y="678"/>
                    <a:pt x="336" y="606"/>
                  </a:cubicBezTo>
                  <a:cubicBezTo>
                    <a:pt x="450" y="534"/>
                    <a:pt x="573" y="511"/>
                    <a:pt x="687" y="468"/>
                  </a:cubicBezTo>
                  <a:cubicBezTo>
                    <a:pt x="801" y="425"/>
                    <a:pt x="907" y="399"/>
                    <a:pt x="1020" y="345"/>
                  </a:cubicBezTo>
                  <a:cubicBezTo>
                    <a:pt x="1133" y="291"/>
                    <a:pt x="1282" y="204"/>
                    <a:pt x="1365" y="147"/>
                  </a:cubicBezTo>
                  <a:cubicBezTo>
                    <a:pt x="1448" y="90"/>
                    <a:pt x="1484" y="45"/>
                    <a:pt x="1521" y="0"/>
                  </a:cubicBezTo>
                </a:path>
              </a:pathLst>
            </a:custGeom>
            <a:noFill/>
            <a:ln w="1905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" name="Freeform 111">
              <a:extLst>
                <a:ext uri="{FF2B5EF4-FFF2-40B4-BE49-F238E27FC236}">
                  <a16:creationId xmlns:a16="http://schemas.microsoft.com/office/drawing/2014/main" id="{C116A0D8-FBAC-5DC9-CBF4-01373C6B7DD9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2307" y="1641"/>
              <a:ext cx="1533" cy="921"/>
            </a:xfrm>
            <a:custGeom>
              <a:avLst/>
              <a:gdLst>
                <a:gd name="T0" fmla="*/ 0 w 1533"/>
                <a:gd name="T1" fmla="*/ 921 h 921"/>
                <a:gd name="T2" fmla="*/ 345 w 1533"/>
                <a:gd name="T3" fmla="*/ 603 h 921"/>
                <a:gd name="T4" fmla="*/ 687 w 1533"/>
                <a:gd name="T5" fmla="*/ 444 h 921"/>
                <a:gd name="T6" fmla="*/ 1026 w 1533"/>
                <a:gd name="T7" fmla="*/ 312 h 921"/>
                <a:gd name="T8" fmla="*/ 1350 w 1533"/>
                <a:gd name="T9" fmla="*/ 129 h 921"/>
                <a:gd name="T10" fmla="*/ 1533 w 1533"/>
                <a:gd name="T11" fmla="*/ 0 h 92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533"/>
                <a:gd name="T19" fmla="*/ 0 h 921"/>
                <a:gd name="T20" fmla="*/ 1533 w 1533"/>
                <a:gd name="T21" fmla="*/ 921 h 921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533" h="921">
                  <a:moveTo>
                    <a:pt x="0" y="921"/>
                  </a:moveTo>
                  <a:cubicBezTo>
                    <a:pt x="115" y="801"/>
                    <a:pt x="231" y="682"/>
                    <a:pt x="345" y="603"/>
                  </a:cubicBezTo>
                  <a:cubicBezTo>
                    <a:pt x="459" y="524"/>
                    <a:pt x="574" y="492"/>
                    <a:pt x="687" y="444"/>
                  </a:cubicBezTo>
                  <a:cubicBezTo>
                    <a:pt x="800" y="396"/>
                    <a:pt x="916" y="364"/>
                    <a:pt x="1026" y="312"/>
                  </a:cubicBezTo>
                  <a:cubicBezTo>
                    <a:pt x="1136" y="260"/>
                    <a:pt x="1265" y="181"/>
                    <a:pt x="1350" y="129"/>
                  </a:cubicBezTo>
                  <a:cubicBezTo>
                    <a:pt x="1435" y="77"/>
                    <a:pt x="1484" y="38"/>
                    <a:pt x="1533" y="0"/>
                  </a:cubicBezTo>
                </a:path>
              </a:pathLst>
            </a:custGeom>
            <a:noFill/>
            <a:ln w="1905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2" name="Freeform 112">
              <a:extLst>
                <a:ext uri="{FF2B5EF4-FFF2-40B4-BE49-F238E27FC236}">
                  <a16:creationId xmlns:a16="http://schemas.microsoft.com/office/drawing/2014/main" id="{C6874F20-9428-E2C4-227F-71DD3327C676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2469" y="1671"/>
              <a:ext cx="1518" cy="924"/>
            </a:xfrm>
            <a:custGeom>
              <a:avLst/>
              <a:gdLst>
                <a:gd name="T0" fmla="*/ 0 w 1518"/>
                <a:gd name="T1" fmla="*/ 924 h 924"/>
                <a:gd name="T2" fmla="*/ 333 w 1518"/>
                <a:gd name="T3" fmla="*/ 627 h 924"/>
                <a:gd name="T4" fmla="*/ 669 w 1518"/>
                <a:gd name="T5" fmla="*/ 465 h 924"/>
                <a:gd name="T6" fmla="*/ 1017 w 1518"/>
                <a:gd name="T7" fmla="*/ 318 h 924"/>
                <a:gd name="T8" fmla="*/ 1362 w 1518"/>
                <a:gd name="T9" fmla="*/ 111 h 924"/>
                <a:gd name="T10" fmla="*/ 1518 w 1518"/>
                <a:gd name="T11" fmla="*/ 0 h 92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518"/>
                <a:gd name="T19" fmla="*/ 0 h 924"/>
                <a:gd name="T20" fmla="*/ 1518 w 1518"/>
                <a:gd name="T21" fmla="*/ 924 h 924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518" h="924">
                  <a:moveTo>
                    <a:pt x="0" y="924"/>
                  </a:moveTo>
                  <a:cubicBezTo>
                    <a:pt x="111" y="813"/>
                    <a:pt x="222" y="703"/>
                    <a:pt x="333" y="627"/>
                  </a:cubicBezTo>
                  <a:cubicBezTo>
                    <a:pt x="444" y="551"/>
                    <a:pt x="555" y="517"/>
                    <a:pt x="669" y="465"/>
                  </a:cubicBezTo>
                  <a:cubicBezTo>
                    <a:pt x="783" y="413"/>
                    <a:pt x="901" y="377"/>
                    <a:pt x="1017" y="318"/>
                  </a:cubicBezTo>
                  <a:cubicBezTo>
                    <a:pt x="1133" y="259"/>
                    <a:pt x="1279" y="164"/>
                    <a:pt x="1362" y="111"/>
                  </a:cubicBezTo>
                  <a:cubicBezTo>
                    <a:pt x="1445" y="58"/>
                    <a:pt x="1481" y="29"/>
                    <a:pt x="1518" y="0"/>
                  </a:cubicBezTo>
                </a:path>
              </a:pathLst>
            </a:custGeom>
            <a:noFill/>
            <a:ln w="1905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3" name="Freeform 113">
              <a:extLst>
                <a:ext uri="{FF2B5EF4-FFF2-40B4-BE49-F238E27FC236}">
                  <a16:creationId xmlns:a16="http://schemas.microsoft.com/office/drawing/2014/main" id="{5D43B312-7712-B015-CA9C-BB749E59F00F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2685" y="1776"/>
              <a:ext cx="1461" cy="732"/>
            </a:xfrm>
            <a:custGeom>
              <a:avLst/>
              <a:gdLst>
                <a:gd name="T0" fmla="*/ 0 w 1461"/>
                <a:gd name="T1" fmla="*/ 732 h 732"/>
                <a:gd name="T2" fmla="*/ 279 w 1461"/>
                <a:gd name="T3" fmla="*/ 564 h 732"/>
                <a:gd name="T4" fmla="*/ 606 w 1461"/>
                <a:gd name="T5" fmla="*/ 402 h 732"/>
                <a:gd name="T6" fmla="*/ 966 w 1461"/>
                <a:gd name="T7" fmla="*/ 246 h 732"/>
                <a:gd name="T8" fmla="*/ 1305 w 1461"/>
                <a:gd name="T9" fmla="*/ 69 h 732"/>
                <a:gd name="T10" fmla="*/ 1461 w 1461"/>
                <a:gd name="T11" fmla="*/ 0 h 73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461"/>
                <a:gd name="T19" fmla="*/ 0 h 732"/>
                <a:gd name="T20" fmla="*/ 1461 w 1461"/>
                <a:gd name="T21" fmla="*/ 732 h 732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461" h="732">
                  <a:moveTo>
                    <a:pt x="0" y="732"/>
                  </a:moveTo>
                  <a:cubicBezTo>
                    <a:pt x="89" y="675"/>
                    <a:pt x="178" y="619"/>
                    <a:pt x="279" y="564"/>
                  </a:cubicBezTo>
                  <a:cubicBezTo>
                    <a:pt x="380" y="509"/>
                    <a:pt x="492" y="455"/>
                    <a:pt x="606" y="402"/>
                  </a:cubicBezTo>
                  <a:cubicBezTo>
                    <a:pt x="720" y="349"/>
                    <a:pt x="850" y="301"/>
                    <a:pt x="966" y="246"/>
                  </a:cubicBezTo>
                  <a:cubicBezTo>
                    <a:pt x="1082" y="191"/>
                    <a:pt x="1223" y="110"/>
                    <a:pt x="1305" y="69"/>
                  </a:cubicBezTo>
                  <a:cubicBezTo>
                    <a:pt x="1387" y="28"/>
                    <a:pt x="1424" y="14"/>
                    <a:pt x="1461" y="0"/>
                  </a:cubicBezTo>
                </a:path>
              </a:pathLst>
            </a:custGeom>
            <a:noFill/>
            <a:ln w="1905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" name="Freeform 114">
              <a:extLst>
                <a:ext uri="{FF2B5EF4-FFF2-40B4-BE49-F238E27FC236}">
                  <a16:creationId xmlns:a16="http://schemas.microsoft.com/office/drawing/2014/main" id="{BD6213D5-59DE-7ECC-83E9-2E11AD61DD2D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2970" y="1851"/>
              <a:ext cx="1329" cy="582"/>
            </a:xfrm>
            <a:custGeom>
              <a:avLst/>
              <a:gdLst>
                <a:gd name="T0" fmla="*/ 0 w 1329"/>
                <a:gd name="T1" fmla="*/ 582 h 582"/>
                <a:gd name="T2" fmla="*/ 348 w 1329"/>
                <a:gd name="T3" fmla="*/ 444 h 582"/>
                <a:gd name="T4" fmla="*/ 666 w 1329"/>
                <a:gd name="T5" fmla="*/ 303 h 582"/>
                <a:gd name="T6" fmla="*/ 1008 w 1329"/>
                <a:gd name="T7" fmla="*/ 132 h 582"/>
                <a:gd name="T8" fmla="*/ 1329 w 1329"/>
                <a:gd name="T9" fmla="*/ 0 h 58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329"/>
                <a:gd name="T16" fmla="*/ 0 h 582"/>
                <a:gd name="T17" fmla="*/ 1329 w 1329"/>
                <a:gd name="T18" fmla="*/ 582 h 58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329" h="582">
                  <a:moveTo>
                    <a:pt x="0" y="582"/>
                  </a:moveTo>
                  <a:cubicBezTo>
                    <a:pt x="118" y="536"/>
                    <a:pt x="237" y="491"/>
                    <a:pt x="348" y="444"/>
                  </a:cubicBezTo>
                  <a:cubicBezTo>
                    <a:pt x="459" y="397"/>
                    <a:pt x="556" y="355"/>
                    <a:pt x="666" y="303"/>
                  </a:cubicBezTo>
                  <a:cubicBezTo>
                    <a:pt x="776" y="251"/>
                    <a:pt x="898" y="182"/>
                    <a:pt x="1008" y="132"/>
                  </a:cubicBezTo>
                  <a:cubicBezTo>
                    <a:pt x="1118" y="82"/>
                    <a:pt x="1223" y="41"/>
                    <a:pt x="1329" y="0"/>
                  </a:cubicBezTo>
                </a:path>
              </a:pathLst>
            </a:custGeom>
            <a:noFill/>
            <a:ln w="1905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" name="Freeform 115">
              <a:extLst>
                <a:ext uri="{FF2B5EF4-FFF2-40B4-BE49-F238E27FC236}">
                  <a16:creationId xmlns:a16="http://schemas.microsoft.com/office/drawing/2014/main" id="{7A972DD8-8565-C61B-AACF-981D975CC00D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3117" y="1929"/>
              <a:ext cx="1335" cy="519"/>
            </a:xfrm>
            <a:custGeom>
              <a:avLst/>
              <a:gdLst>
                <a:gd name="T0" fmla="*/ 0 w 1335"/>
                <a:gd name="T1" fmla="*/ 519 h 519"/>
                <a:gd name="T2" fmla="*/ 336 w 1335"/>
                <a:gd name="T3" fmla="*/ 429 h 519"/>
                <a:gd name="T4" fmla="*/ 678 w 1335"/>
                <a:gd name="T5" fmla="*/ 261 h 519"/>
                <a:gd name="T6" fmla="*/ 1008 w 1335"/>
                <a:gd name="T7" fmla="*/ 105 h 519"/>
                <a:gd name="T8" fmla="*/ 1335 w 1335"/>
                <a:gd name="T9" fmla="*/ 0 h 51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335"/>
                <a:gd name="T16" fmla="*/ 0 h 519"/>
                <a:gd name="T17" fmla="*/ 1335 w 1335"/>
                <a:gd name="T18" fmla="*/ 519 h 51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335" h="519">
                  <a:moveTo>
                    <a:pt x="0" y="519"/>
                  </a:moveTo>
                  <a:cubicBezTo>
                    <a:pt x="111" y="495"/>
                    <a:pt x="223" y="472"/>
                    <a:pt x="336" y="429"/>
                  </a:cubicBezTo>
                  <a:cubicBezTo>
                    <a:pt x="449" y="386"/>
                    <a:pt x="566" y="315"/>
                    <a:pt x="678" y="261"/>
                  </a:cubicBezTo>
                  <a:cubicBezTo>
                    <a:pt x="790" y="207"/>
                    <a:pt x="898" y="149"/>
                    <a:pt x="1008" y="105"/>
                  </a:cubicBezTo>
                  <a:cubicBezTo>
                    <a:pt x="1118" y="61"/>
                    <a:pt x="1226" y="30"/>
                    <a:pt x="1335" y="0"/>
                  </a:cubicBezTo>
                </a:path>
              </a:pathLst>
            </a:custGeom>
            <a:noFill/>
            <a:ln w="1905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" name="Freeform 116">
              <a:extLst>
                <a:ext uri="{FF2B5EF4-FFF2-40B4-BE49-F238E27FC236}">
                  <a16:creationId xmlns:a16="http://schemas.microsoft.com/office/drawing/2014/main" id="{774B2111-E297-B45B-06A6-887FB3DAD9B5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3241" y="1884"/>
              <a:ext cx="1382" cy="602"/>
            </a:xfrm>
            <a:custGeom>
              <a:avLst/>
              <a:gdLst>
                <a:gd name="T0" fmla="*/ 26 w 1382"/>
                <a:gd name="T1" fmla="*/ 591 h 602"/>
                <a:gd name="T2" fmla="*/ 59 w 1382"/>
                <a:gd name="T3" fmla="*/ 591 h 602"/>
                <a:gd name="T4" fmla="*/ 383 w 1382"/>
                <a:gd name="T5" fmla="*/ 525 h 602"/>
                <a:gd name="T6" fmla="*/ 725 w 1382"/>
                <a:gd name="T7" fmla="*/ 348 h 602"/>
                <a:gd name="T8" fmla="*/ 1055 w 1382"/>
                <a:gd name="T9" fmla="*/ 192 h 602"/>
                <a:gd name="T10" fmla="*/ 1382 w 1382"/>
                <a:gd name="T11" fmla="*/ 0 h 60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382"/>
                <a:gd name="T19" fmla="*/ 0 h 602"/>
                <a:gd name="T20" fmla="*/ 1382 w 1382"/>
                <a:gd name="T21" fmla="*/ 602 h 602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382" h="602">
                  <a:moveTo>
                    <a:pt x="26" y="591"/>
                  </a:moveTo>
                  <a:cubicBezTo>
                    <a:pt x="13" y="596"/>
                    <a:pt x="0" y="602"/>
                    <a:pt x="59" y="591"/>
                  </a:cubicBezTo>
                  <a:cubicBezTo>
                    <a:pt x="118" y="580"/>
                    <a:pt x="272" y="565"/>
                    <a:pt x="383" y="525"/>
                  </a:cubicBezTo>
                  <a:cubicBezTo>
                    <a:pt x="494" y="485"/>
                    <a:pt x="613" y="403"/>
                    <a:pt x="725" y="348"/>
                  </a:cubicBezTo>
                  <a:cubicBezTo>
                    <a:pt x="837" y="293"/>
                    <a:pt x="945" y="250"/>
                    <a:pt x="1055" y="192"/>
                  </a:cubicBezTo>
                  <a:cubicBezTo>
                    <a:pt x="1165" y="134"/>
                    <a:pt x="1273" y="67"/>
                    <a:pt x="1382" y="0"/>
                  </a:cubicBezTo>
                </a:path>
              </a:pathLst>
            </a:custGeom>
            <a:noFill/>
            <a:ln w="1905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7" name="Freeform 117">
              <a:extLst>
                <a:ext uri="{FF2B5EF4-FFF2-40B4-BE49-F238E27FC236}">
                  <a16:creationId xmlns:a16="http://schemas.microsoft.com/office/drawing/2014/main" id="{FE6AE77E-3B8B-4D08-BF20-E52FB9C2F1B9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3367" y="2019"/>
              <a:ext cx="1424" cy="556"/>
            </a:xfrm>
            <a:custGeom>
              <a:avLst/>
              <a:gdLst>
                <a:gd name="T0" fmla="*/ 35 w 1424"/>
                <a:gd name="T1" fmla="*/ 543 h 556"/>
                <a:gd name="T2" fmla="*/ 59 w 1424"/>
                <a:gd name="T3" fmla="*/ 540 h 556"/>
                <a:gd name="T4" fmla="*/ 389 w 1424"/>
                <a:gd name="T5" fmla="*/ 447 h 556"/>
                <a:gd name="T6" fmla="*/ 737 w 1424"/>
                <a:gd name="T7" fmla="*/ 252 h 556"/>
                <a:gd name="T8" fmla="*/ 1067 w 1424"/>
                <a:gd name="T9" fmla="*/ 72 h 556"/>
                <a:gd name="T10" fmla="*/ 1424 w 1424"/>
                <a:gd name="T11" fmla="*/ 0 h 55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424"/>
                <a:gd name="T19" fmla="*/ 0 h 556"/>
                <a:gd name="T20" fmla="*/ 1424 w 1424"/>
                <a:gd name="T21" fmla="*/ 556 h 55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424" h="556">
                  <a:moveTo>
                    <a:pt x="35" y="543"/>
                  </a:moveTo>
                  <a:cubicBezTo>
                    <a:pt x="17" y="549"/>
                    <a:pt x="0" y="556"/>
                    <a:pt x="59" y="540"/>
                  </a:cubicBezTo>
                  <a:cubicBezTo>
                    <a:pt x="118" y="524"/>
                    <a:pt x="276" y="495"/>
                    <a:pt x="389" y="447"/>
                  </a:cubicBezTo>
                  <a:cubicBezTo>
                    <a:pt x="502" y="399"/>
                    <a:pt x="624" y="314"/>
                    <a:pt x="737" y="252"/>
                  </a:cubicBezTo>
                  <a:cubicBezTo>
                    <a:pt x="850" y="190"/>
                    <a:pt x="953" y="114"/>
                    <a:pt x="1067" y="72"/>
                  </a:cubicBezTo>
                  <a:cubicBezTo>
                    <a:pt x="1181" y="30"/>
                    <a:pt x="1302" y="15"/>
                    <a:pt x="1424" y="0"/>
                  </a:cubicBezTo>
                </a:path>
              </a:pathLst>
            </a:custGeom>
            <a:noFill/>
            <a:ln w="1905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8" name="Freeform 118">
              <a:extLst>
                <a:ext uri="{FF2B5EF4-FFF2-40B4-BE49-F238E27FC236}">
                  <a16:creationId xmlns:a16="http://schemas.microsoft.com/office/drawing/2014/main" id="{FCC4D2F4-2BBE-284D-EA7A-D09C6FA77A9A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1827" y="2091"/>
              <a:ext cx="1557" cy="505"/>
            </a:xfrm>
            <a:custGeom>
              <a:avLst/>
              <a:gdLst>
                <a:gd name="T0" fmla="*/ 0 w 1557"/>
                <a:gd name="T1" fmla="*/ 0 h 505"/>
                <a:gd name="T2" fmla="*/ 324 w 1557"/>
                <a:gd name="T3" fmla="*/ 390 h 505"/>
                <a:gd name="T4" fmla="*/ 642 w 1557"/>
                <a:gd name="T5" fmla="*/ 501 h 505"/>
                <a:gd name="T6" fmla="*/ 864 w 1557"/>
                <a:gd name="T7" fmla="*/ 417 h 505"/>
                <a:gd name="T8" fmla="*/ 1032 w 1557"/>
                <a:gd name="T9" fmla="*/ 348 h 505"/>
                <a:gd name="T10" fmla="*/ 1284 w 1557"/>
                <a:gd name="T11" fmla="*/ 357 h 505"/>
                <a:gd name="T12" fmla="*/ 1449 w 1557"/>
                <a:gd name="T13" fmla="*/ 393 h 505"/>
                <a:gd name="T14" fmla="*/ 1557 w 1557"/>
                <a:gd name="T15" fmla="*/ 480 h 505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557"/>
                <a:gd name="T25" fmla="*/ 0 h 505"/>
                <a:gd name="T26" fmla="*/ 1557 w 1557"/>
                <a:gd name="T27" fmla="*/ 505 h 505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557" h="505">
                  <a:moveTo>
                    <a:pt x="0" y="0"/>
                  </a:moveTo>
                  <a:cubicBezTo>
                    <a:pt x="108" y="153"/>
                    <a:pt x="217" y="307"/>
                    <a:pt x="324" y="390"/>
                  </a:cubicBezTo>
                  <a:cubicBezTo>
                    <a:pt x="431" y="473"/>
                    <a:pt x="552" y="497"/>
                    <a:pt x="642" y="501"/>
                  </a:cubicBezTo>
                  <a:cubicBezTo>
                    <a:pt x="732" y="505"/>
                    <a:pt x="799" y="443"/>
                    <a:pt x="864" y="417"/>
                  </a:cubicBezTo>
                  <a:cubicBezTo>
                    <a:pt x="929" y="391"/>
                    <a:pt x="962" y="358"/>
                    <a:pt x="1032" y="348"/>
                  </a:cubicBezTo>
                  <a:cubicBezTo>
                    <a:pt x="1102" y="338"/>
                    <a:pt x="1215" y="350"/>
                    <a:pt x="1284" y="357"/>
                  </a:cubicBezTo>
                  <a:cubicBezTo>
                    <a:pt x="1353" y="364"/>
                    <a:pt x="1404" y="373"/>
                    <a:pt x="1449" y="393"/>
                  </a:cubicBezTo>
                  <a:cubicBezTo>
                    <a:pt x="1494" y="413"/>
                    <a:pt x="1535" y="462"/>
                    <a:pt x="1557" y="480"/>
                  </a:cubicBezTo>
                </a:path>
              </a:pathLst>
            </a:custGeom>
            <a:noFill/>
            <a:ln w="1905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9" name="Freeform 119">
              <a:extLst>
                <a:ext uri="{FF2B5EF4-FFF2-40B4-BE49-F238E27FC236}">
                  <a16:creationId xmlns:a16="http://schemas.microsoft.com/office/drawing/2014/main" id="{217FC33B-184A-7C4F-85BE-43E497656F96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2004" y="2058"/>
              <a:ext cx="1434" cy="501"/>
            </a:xfrm>
            <a:custGeom>
              <a:avLst/>
              <a:gdLst>
                <a:gd name="T0" fmla="*/ 0 w 1434"/>
                <a:gd name="T1" fmla="*/ 0 h 501"/>
                <a:gd name="T2" fmla="*/ 321 w 1434"/>
                <a:gd name="T3" fmla="*/ 246 h 501"/>
                <a:gd name="T4" fmla="*/ 636 w 1434"/>
                <a:gd name="T5" fmla="*/ 366 h 501"/>
                <a:gd name="T6" fmla="*/ 951 w 1434"/>
                <a:gd name="T7" fmla="*/ 360 h 501"/>
                <a:gd name="T8" fmla="*/ 1275 w 1434"/>
                <a:gd name="T9" fmla="*/ 417 h 501"/>
                <a:gd name="T10" fmla="*/ 1434 w 1434"/>
                <a:gd name="T11" fmla="*/ 501 h 50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434"/>
                <a:gd name="T19" fmla="*/ 0 h 501"/>
                <a:gd name="T20" fmla="*/ 1434 w 1434"/>
                <a:gd name="T21" fmla="*/ 501 h 501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434" h="501">
                  <a:moveTo>
                    <a:pt x="0" y="0"/>
                  </a:moveTo>
                  <a:cubicBezTo>
                    <a:pt x="107" y="92"/>
                    <a:pt x="215" y="185"/>
                    <a:pt x="321" y="246"/>
                  </a:cubicBezTo>
                  <a:cubicBezTo>
                    <a:pt x="427" y="307"/>
                    <a:pt x="531" y="347"/>
                    <a:pt x="636" y="366"/>
                  </a:cubicBezTo>
                  <a:cubicBezTo>
                    <a:pt x="741" y="385"/>
                    <a:pt x="845" y="352"/>
                    <a:pt x="951" y="360"/>
                  </a:cubicBezTo>
                  <a:cubicBezTo>
                    <a:pt x="1057" y="368"/>
                    <a:pt x="1194" y="393"/>
                    <a:pt x="1275" y="417"/>
                  </a:cubicBezTo>
                  <a:cubicBezTo>
                    <a:pt x="1356" y="441"/>
                    <a:pt x="1395" y="471"/>
                    <a:pt x="1434" y="501"/>
                  </a:cubicBezTo>
                </a:path>
              </a:pathLst>
            </a:custGeom>
            <a:noFill/>
            <a:ln w="1905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0" name="Freeform 120">
              <a:extLst>
                <a:ext uri="{FF2B5EF4-FFF2-40B4-BE49-F238E27FC236}">
                  <a16:creationId xmlns:a16="http://schemas.microsoft.com/office/drawing/2014/main" id="{F36B7A89-417E-91DC-269F-C221D2ABC5B6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2169" y="2019"/>
              <a:ext cx="1416" cy="501"/>
            </a:xfrm>
            <a:custGeom>
              <a:avLst/>
              <a:gdLst>
                <a:gd name="T0" fmla="*/ 0 w 1416"/>
                <a:gd name="T1" fmla="*/ 0 h 501"/>
                <a:gd name="T2" fmla="*/ 315 w 1416"/>
                <a:gd name="T3" fmla="*/ 168 h 501"/>
                <a:gd name="T4" fmla="*/ 651 w 1416"/>
                <a:gd name="T5" fmla="*/ 273 h 501"/>
                <a:gd name="T6" fmla="*/ 957 w 1416"/>
                <a:gd name="T7" fmla="*/ 357 h 501"/>
                <a:gd name="T8" fmla="*/ 1416 w 1416"/>
                <a:gd name="T9" fmla="*/ 501 h 50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416"/>
                <a:gd name="T16" fmla="*/ 0 h 501"/>
                <a:gd name="T17" fmla="*/ 1416 w 1416"/>
                <a:gd name="T18" fmla="*/ 501 h 50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416" h="501">
                  <a:moveTo>
                    <a:pt x="0" y="0"/>
                  </a:moveTo>
                  <a:cubicBezTo>
                    <a:pt x="52" y="28"/>
                    <a:pt x="207" y="123"/>
                    <a:pt x="315" y="168"/>
                  </a:cubicBezTo>
                  <a:cubicBezTo>
                    <a:pt x="423" y="213"/>
                    <a:pt x="544" y="242"/>
                    <a:pt x="651" y="273"/>
                  </a:cubicBezTo>
                  <a:cubicBezTo>
                    <a:pt x="758" y="304"/>
                    <a:pt x="830" y="319"/>
                    <a:pt x="957" y="357"/>
                  </a:cubicBezTo>
                  <a:cubicBezTo>
                    <a:pt x="1084" y="395"/>
                    <a:pt x="1250" y="448"/>
                    <a:pt x="1416" y="501"/>
                  </a:cubicBezTo>
                </a:path>
              </a:pathLst>
            </a:custGeom>
            <a:noFill/>
            <a:ln w="1905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" name="Freeform 121">
              <a:extLst>
                <a:ext uri="{FF2B5EF4-FFF2-40B4-BE49-F238E27FC236}">
                  <a16:creationId xmlns:a16="http://schemas.microsoft.com/office/drawing/2014/main" id="{A97096CE-FDD8-5042-7226-9D75781C5801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2343" y="1983"/>
              <a:ext cx="1425" cy="480"/>
            </a:xfrm>
            <a:custGeom>
              <a:avLst/>
              <a:gdLst>
                <a:gd name="T0" fmla="*/ 0 w 1425"/>
                <a:gd name="T1" fmla="*/ 0 h 480"/>
                <a:gd name="T2" fmla="*/ 318 w 1425"/>
                <a:gd name="T3" fmla="*/ 117 h 480"/>
                <a:gd name="T4" fmla="*/ 633 w 1425"/>
                <a:gd name="T5" fmla="*/ 231 h 480"/>
                <a:gd name="T6" fmla="*/ 957 w 1425"/>
                <a:gd name="T7" fmla="*/ 324 h 480"/>
                <a:gd name="T8" fmla="*/ 1275 w 1425"/>
                <a:gd name="T9" fmla="*/ 426 h 480"/>
                <a:gd name="T10" fmla="*/ 1425 w 1425"/>
                <a:gd name="T11" fmla="*/ 480 h 48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425"/>
                <a:gd name="T19" fmla="*/ 0 h 480"/>
                <a:gd name="T20" fmla="*/ 1425 w 1425"/>
                <a:gd name="T21" fmla="*/ 480 h 48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425" h="480">
                  <a:moveTo>
                    <a:pt x="0" y="0"/>
                  </a:moveTo>
                  <a:cubicBezTo>
                    <a:pt x="106" y="39"/>
                    <a:pt x="213" y="79"/>
                    <a:pt x="318" y="117"/>
                  </a:cubicBezTo>
                  <a:cubicBezTo>
                    <a:pt x="423" y="155"/>
                    <a:pt x="527" y="197"/>
                    <a:pt x="633" y="231"/>
                  </a:cubicBezTo>
                  <a:cubicBezTo>
                    <a:pt x="739" y="265"/>
                    <a:pt x="850" y="292"/>
                    <a:pt x="957" y="324"/>
                  </a:cubicBezTo>
                  <a:cubicBezTo>
                    <a:pt x="1064" y="356"/>
                    <a:pt x="1197" y="400"/>
                    <a:pt x="1275" y="426"/>
                  </a:cubicBezTo>
                  <a:cubicBezTo>
                    <a:pt x="1353" y="452"/>
                    <a:pt x="1389" y="466"/>
                    <a:pt x="1425" y="480"/>
                  </a:cubicBezTo>
                </a:path>
              </a:pathLst>
            </a:custGeom>
            <a:noFill/>
            <a:ln w="1905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2" name="Freeform 122">
              <a:extLst>
                <a:ext uri="{FF2B5EF4-FFF2-40B4-BE49-F238E27FC236}">
                  <a16:creationId xmlns:a16="http://schemas.microsoft.com/office/drawing/2014/main" id="{CB988476-1786-4511-CA66-9B996AEAEB9E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2514" y="1947"/>
              <a:ext cx="1419" cy="426"/>
            </a:xfrm>
            <a:custGeom>
              <a:avLst/>
              <a:gdLst>
                <a:gd name="T0" fmla="*/ 0 w 1419"/>
                <a:gd name="T1" fmla="*/ 0 h 426"/>
                <a:gd name="T2" fmla="*/ 315 w 1419"/>
                <a:gd name="T3" fmla="*/ 99 h 426"/>
                <a:gd name="T4" fmla="*/ 627 w 1419"/>
                <a:gd name="T5" fmla="*/ 189 h 426"/>
                <a:gd name="T6" fmla="*/ 960 w 1419"/>
                <a:gd name="T7" fmla="*/ 288 h 426"/>
                <a:gd name="T8" fmla="*/ 1287 w 1419"/>
                <a:gd name="T9" fmla="*/ 390 h 426"/>
                <a:gd name="T10" fmla="*/ 1419 w 1419"/>
                <a:gd name="T11" fmla="*/ 426 h 42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419"/>
                <a:gd name="T19" fmla="*/ 0 h 426"/>
                <a:gd name="T20" fmla="*/ 1419 w 1419"/>
                <a:gd name="T21" fmla="*/ 426 h 42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419" h="426">
                  <a:moveTo>
                    <a:pt x="0" y="0"/>
                  </a:moveTo>
                  <a:cubicBezTo>
                    <a:pt x="105" y="33"/>
                    <a:pt x="210" y="67"/>
                    <a:pt x="315" y="99"/>
                  </a:cubicBezTo>
                  <a:cubicBezTo>
                    <a:pt x="420" y="131"/>
                    <a:pt x="520" y="158"/>
                    <a:pt x="627" y="189"/>
                  </a:cubicBezTo>
                  <a:cubicBezTo>
                    <a:pt x="734" y="220"/>
                    <a:pt x="850" y="255"/>
                    <a:pt x="960" y="288"/>
                  </a:cubicBezTo>
                  <a:cubicBezTo>
                    <a:pt x="1070" y="321"/>
                    <a:pt x="1210" y="367"/>
                    <a:pt x="1287" y="390"/>
                  </a:cubicBezTo>
                  <a:cubicBezTo>
                    <a:pt x="1364" y="413"/>
                    <a:pt x="1391" y="419"/>
                    <a:pt x="1419" y="426"/>
                  </a:cubicBezTo>
                </a:path>
              </a:pathLst>
            </a:custGeom>
            <a:noFill/>
            <a:ln w="1905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3" name="Freeform 123">
              <a:extLst>
                <a:ext uri="{FF2B5EF4-FFF2-40B4-BE49-F238E27FC236}">
                  <a16:creationId xmlns:a16="http://schemas.microsoft.com/office/drawing/2014/main" id="{DE7E65A6-11A0-C4D1-2D7A-85E352D8502B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2682" y="1903"/>
              <a:ext cx="1422" cy="368"/>
            </a:xfrm>
            <a:custGeom>
              <a:avLst/>
              <a:gdLst>
                <a:gd name="T0" fmla="*/ 9 w 1422"/>
                <a:gd name="T1" fmla="*/ 2 h 368"/>
                <a:gd name="T2" fmla="*/ 54 w 1422"/>
                <a:gd name="T3" fmla="*/ 14 h 368"/>
                <a:gd name="T4" fmla="*/ 333 w 1422"/>
                <a:gd name="T5" fmla="*/ 83 h 368"/>
                <a:gd name="T6" fmla="*/ 636 w 1422"/>
                <a:gd name="T7" fmla="*/ 164 h 368"/>
                <a:gd name="T8" fmla="*/ 957 w 1422"/>
                <a:gd name="T9" fmla="*/ 248 h 368"/>
                <a:gd name="T10" fmla="*/ 1275 w 1422"/>
                <a:gd name="T11" fmla="*/ 332 h 368"/>
                <a:gd name="T12" fmla="*/ 1422 w 1422"/>
                <a:gd name="T13" fmla="*/ 368 h 36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422"/>
                <a:gd name="T22" fmla="*/ 0 h 368"/>
                <a:gd name="T23" fmla="*/ 1422 w 1422"/>
                <a:gd name="T24" fmla="*/ 368 h 368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422" h="368">
                  <a:moveTo>
                    <a:pt x="9" y="2"/>
                  </a:moveTo>
                  <a:cubicBezTo>
                    <a:pt x="4" y="1"/>
                    <a:pt x="0" y="0"/>
                    <a:pt x="54" y="14"/>
                  </a:cubicBezTo>
                  <a:cubicBezTo>
                    <a:pt x="108" y="28"/>
                    <a:pt x="236" y="58"/>
                    <a:pt x="333" y="83"/>
                  </a:cubicBezTo>
                  <a:cubicBezTo>
                    <a:pt x="430" y="108"/>
                    <a:pt x="532" y="137"/>
                    <a:pt x="636" y="164"/>
                  </a:cubicBezTo>
                  <a:cubicBezTo>
                    <a:pt x="740" y="191"/>
                    <a:pt x="850" y="220"/>
                    <a:pt x="957" y="248"/>
                  </a:cubicBezTo>
                  <a:cubicBezTo>
                    <a:pt x="1064" y="276"/>
                    <a:pt x="1198" y="312"/>
                    <a:pt x="1275" y="332"/>
                  </a:cubicBezTo>
                  <a:cubicBezTo>
                    <a:pt x="1352" y="352"/>
                    <a:pt x="1397" y="362"/>
                    <a:pt x="1422" y="368"/>
                  </a:cubicBezTo>
                </a:path>
              </a:pathLst>
            </a:custGeom>
            <a:noFill/>
            <a:ln w="1905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4" name="Freeform 124">
              <a:extLst>
                <a:ext uri="{FF2B5EF4-FFF2-40B4-BE49-F238E27FC236}">
                  <a16:creationId xmlns:a16="http://schemas.microsoft.com/office/drawing/2014/main" id="{FAC715E1-2062-837F-6536-6D24318F0E9B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2856" y="1860"/>
              <a:ext cx="1404" cy="318"/>
            </a:xfrm>
            <a:custGeom>
              <a:avLst/>
              <a:gdLst>
                <a:gd name="T0" fmla="*/ 0 w 1404"/>
                <a:gd name="T1" fmla="*/ 0 h 318"/>
                <a:gd name="T2" fmla="*/ 315 w 1404"/>
                <a:gd name="T3" fmla="*/ 66 h 318"/>
                <a:gd name="T4" fmla="*/ 636 w 1404"/>
                <a:gd name="T5" fmla="*/ 135 h 318"/>
                <a:gd name="T6" fmla="*/ 942 w 1404"/>
                <a:gd name="T7" fmla="*/ 207 h 318"/>
                <a:gd name="T8" fmla="*/ 1404 w 1404"/>
                <a:gd name="T9" fmla="*/ 318 h 31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404"/>
                <a:gd name="T16" fmla="*/ 0 h 318"/>
                <a:gd name="T17" fmla="*/ 1404 w 1404"/>
                <a:gd name="T18" fmla="*/ 318 h 31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404" h="318">
                  <a:moveTo>
                    <a:pt x="0" y="0"/>
                  </a:moveTo>
                  <a:cubicBezTo>
                    <a:pt x="104" y="22"/>
                    <a:pt x="209" y="44"/>
                    <a:pt x="315" y="66"/>
                  </a:cubicBezTo>
                  <a:cubicBezTo>
                    <a:pt x="421" y="88"/>
                    <a:pt x="532" y="112"/>
                    <a:pt x="636" y="135"/>
                  </a:cubicBezTo>
                  <a:cubicBezTo>
                    <a:pt x="740" y="158"/>
                    <a:pt x="814" y="176"/>
                    <a:pt x="942" y="207"/>
                  </a:cubicBezTo>
                  <a:cubicBezTo>
                    <a:pt x="1070" y="238"/>
                    <a:pt x="1328" y="299"/>
                    <a:pt x="1404" y="318"/>
                  </a:cubicBezTo>
                </a:path>
              </a:pathLst>
            </a:custGeom>
            <a:noFill/>
            <a:ln w="1905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5" name="Freeform 125">
              <a:extLst>
                <a:ext uri="{FF2B5EF4-FFF2-40B4-BE49-F238E27FC236}">
                  <a16:creationId xmlns:a16="http://schemas.microsoft.com/office/drawing/2014/main" id="{35FB12AA-865D-FBE7-65CB-E30671E63E16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3372" y="1569"/>
              <a:ext cx="1413" cy="453"/>
            </a:xfrm>
            <a:custGeom>
              <a:avLst/>
              <a:gdLst>
                <a:gd name="T0" fmla="*/ 0 w 1413"/>
                <a:gd name="T1" fmla="*/ 114 h 453"/>
                <a:gd name="T2" fmla="*/ 294 w 1413"/>
                <a:gd name="T3" fmla="*/ 6 h 453"/>
                <a:gd name="T4" fmla="*/ 468 w 1413"/>
                <a:gd name="T5" fmla="*/ 75 h 453"/>
                <a:gd name="T6" fmla="*/ 609 w 1413"/>
                <a:gd name="T7" fmla="*/ 96 h 453"/>
                <a:gd name="T8" fmla="*/ 783 w 1413"/>
                <a:gd name="T9" fmla="*/ 216 h 453"/>
                <a:gd name="T10" fmla="*/ 939 w 1413"/>
                <a:gd name="T11" fmla="*/ 288 h 453"/>
                <a:gd name="T12" fmla="*/ 1134 w 1413"/>
                <a:gd name="T13" fmla="*/ 369 h 453"/>
                <a:gd name="T14" fmla="*/ 1263 w 1413"/>
                <a:gd name="T15" fmla="*/ 306 h 453"/>
                <a:gd name="T16" fmla="*/ 1413 w 1413"/>
                <a:gd name="T17" fmla="*/ 453 h 453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413"/>
                <a:gd name="T28" fmla="*/ 0 h 453"/>
                <a:gd name="T29" fmla="*/ 1413 w 1413"/>
                <a:gd name="T30" fmla="*/ 453 h 453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413" h="453">
                  <a:moveTo>
                    <a:pt x="0" y="114"/>
                  </a:moveTo>
                  <a:cubicBezTo>
                    <a:pt x="108" y="63"/>
                    <a:pt x="216" y="12"/>
                    <a:pt x="294" y="6"/>
                  </a:cubicBezTo>
                  <a:cubicBezTo>
                    <a:pt x="372" y="0"/>
                    <a:pt x="416" y="60"/>
                    <a:pt x="468" y="75"/>
                  </a:cubicBezTo>
                  <a:cubicBezTo>
                    <a:pt x="520" y="90"/>
                    <a:pt x="556" y="72"/>
                    <a:pt x="609" y="96"/>
                  </a:cubicBezTo>
                  <a:cubicBezTo>
                    <a:pt x="662" y="120"/>
                    <a:pt x="728" y="184"/>
                    <a:pt x="783" y="216"/>
                  </a:cubicBezTo>
                  <a:cubicBezTo>
                    <a:pt x="838" y="248"/>
                    <a:pt x="881" y="263"/>
                    <a:pt x="939" y="288"/>
                  </a:cubicBezTo>
                  <a:cubicBezTo>
                    <a:pt x="997" y="313"/>
                    <a:pt x="1080" y="366"/>
                    <a:pt x="1134" y="369"/>
                  </a:cubicBezTo>
                  <a:cubicBezTo>
                    <a:pt x="1188" y="372"/>
                    <a:pt x="1217" y="292"/>
                    <a:pt x="1263" y="306"/>
                  </a:cubicBezTo>
                  <a:cubicBezTo>
                    <a:pt x="1309" y="320"/>
                    <a:pt x="1361" y="386"/>
                    <a:pt x="1413" y="453"/>
                  </a:cubicBezTo>
                </a:path>
              </a:pathLst>
            </a:custGeom>
            <a:noFill/>
            <a:ln w="1905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6" name="Freeform 126">
              <a:extLst>
                <a:ext uri="{FF2B5EF4-FFF2-40B4-BE49-F238E27FC236}">
                  <a16:creationId xmlns:a16="http://schemas.microsoft.com/office/drawing/2014/main" id="{F22E9104-3AB6-2E32-A590-1F88D52DE806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3173" y="1730"/>
              <a:ext cx="1432" cy="316"/>
            </a:xfrm>
            <a:custGeom>
              <a:avLst/>
              <a:gdLst>
                <a:gd name="T0" fmla="*/ 16 w 1432"/>
                <a:gd name="T1" fmla="*/ 28 h 316"/>
                <a:gd name="T2" fmla="*/ 52 w 1432"/>
                <a:gd name="T3" fmla="*/ 37 h 316"/>
                <a:gd name="T4" fmla="*/ 328 w 1432"/>
                <a:gd name="T5" fmla="*/ 1 h 316"/>
                <a:gd name="T6" fmla="*/ 490 w 1432"/>
                <a:gd name="T7" fmla="*/ 43 h 316"/>
                <a:gd name="T8" fmla="*/ 652 w 1432"/>
                <a:gd name="T9" fmla="*/ 55 h 316"/>
                <a:gd name="T10" fmla="*/ 820 w 1432"/>
                <a:gd name="T11" fmla="*/ 124 h 316"/>
                <a:gd name="T12" fmla="*/ 1102 w 1432"/>
                <a:gd name="T13" fmla="*/ 256 h 316"/>
                <a:gd name="T14" fmla="*/ 1285 w 1432"/>
                <a:gd name="T15" fmla="*/ 265 h 316"/>
                <a:gd name="T16" fmla="*/ 1432 w 1432"/>
                <a:gd name="T17" fmla="*/ 316 h 31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432"/>
                <a:gd name="T28" fmla="*/ 0 h 316"/>
                <a:gd name="T29" fmla="*/ 1432 w 1432"/>
                <a:gd name="T30" fmla="*/ 316 h 31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432" h="316">
                  <a:moveTo>
                    <a:pt x="16" y="28"/>
                  </a:moveTo>
                  <a:cubicBezTo>
                    <a:pt x="8" y="34"/>
                    <a:pt x="0" y="41"/>
                    <a:pt x="52" y="37"/>
                  </a:cubicBezTo>
                  <a:cubicBezTo>
                    <a:pt x="104" y="33"/>
                    <a:pt x="255" y="0"/>
                    <a:pt x="328" y="1"/>
                  </a:cubicBezTo>
                  <a:cubicBezTo>
                    <a:pt x="401" y="2"/>
                    <a:pt x="436" y="34"/>
                    <a:pt x="490" y="43"/>
                  </a:cubicBezTo>
                  <a:cubicBezTo>
                    <a:pt x="544" y="52"/>
                    <a:pt x="597" y="42"/>
                    <a:pt x="652" y="55"/>
                  </a:cubicBezTo>
                  <a:cubicBezTo>
                    <a:pt x="707" y="68"/>
                    <a:pt x="745" y="91"/>
                    <a:pt x="820" y="124"/>
                  </a:cubicBezTo>
                  <a:cubicBezTo>
                    <a:pt x="895" y="157"/>
                    <a:pt x="1025" y="233"/>
                    <a:pt x="1102" y="256"/>
                  </a:cubicBezTo>
                  <a:cubicBezTo>
                    <a:pt x="1179" y="279"/>
                    <a:pt x="1230" y="255"/>
                    <a:pt x="1285" y="265"/>
                  </a:cubicBezTo>
                  <a:cubicBezTo>
                    <a:pt x="1340" y="275"/>
                    <a:pt x="1386" y="295"/>
                    <a:pt x="1432" y="316"/>
                  </a:cubicBezTo>
                </a:path>
              </a:pathLst>
            </a:custGeom>
            <a:noFill/>
            <a:ln w="1905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7" name="Freeform 127">
              <a:extLst>
                <a:ext uri="{FF2B5EF4-FFF2-40B4-BE49-F238E27FC236}">
                  <a16:creationId xmlns:a16="http://schemas.microsoft.com/office/drawing/2014/main" id="{E57C5913-1A54-76D5-AEC8-63F8F47CF402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3033" y="1815"/>
              <a:ext cx="1392" cy="276"/>
            </a:xfrm>
            <a:custGeom>
              <a:avLst/>
              <a:gdLst>
                <a:gd name="T0" fmla="*/ 0 w 1392"/>
                <a:gd name="T1" fmla="*/ 0 h 276"/>
                <a:gd name="T2" fmla="*/ 300 w 1392"/>
                <a:gd name="T3" fmla="*/ 18 h 276"/>
                <a:gd name="T4" fmla="*/ 474 w 1392"/>
                <a:gd name="T5" fmla="*/ 51 h 276"/>
                <a:gd name="T6" fmla="*/ 603 w 1392"/>
                <a:gd name="T7" fmla="*/ 99 h 276"/>
                <a:gd name="T8" fmla="*/ 930 w 1392"/>
                <a:gd name="T9" fmla="*/ 171 h 276"/>
                <a:gd name="T10" fmla="*/ 1245 w 1392"/>
                <a:gd name="T11" fmla="*/ 258 h 276"/>
                <a:gd name="T12" fmla="*/ 1392 w 1392"/>
                <a:gd name="T13" fmla="*/ 276 h 27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392"/>
                <a:gd name="T22" fmla="*/ 0 h 276"/>
                <a:gd name="T23" fmla="*/ 1392 w 1392"/>
                <a:gd name="T24" fmla="*/ 276 h 27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392" h="276">
                  <a:moveTo>
                    <a:pt x="0" y="0"/>
                  </a:moveTo>
                  <a:cubicBezTo>
                    <a:pt x="110" y="4"/>
                    <a:pt x="221" y="9"/>
                    <a:pt x="300" y="18"/>
                  </a:cubicBezTo>
                  <a:cubicBezTo>
                    <a:pt x="379" y="27"/>
                    <a:pt x="424" y="38"/>
                    <a:pt x="474" y="51"/>
                  </a:cubicBezTo>
                  <a:cubicBezTo>
                    <a:pt x="524" y="64"/>
                    <a:pt x="527" y="79"/>
                    <a:pt x="603" y="99"/>
                  </a:cubicBezTo>
                  <a:cubicBezTo>
                    <a:pt x="679" y="119"/>
                    <a:pt x="823" y="145"/>
                    <a:pt x="930" y="171"/>
                  </a:cubicBezTo>
                  <a:cubicBezTo>
                    <a:pt x="1037" y="197"/>
                    <a:pt x="1168" y="241"/>
                    <a:pt x="1245" y="258"/>
                  </a:cubicBezTo>
                  <a:cubicBezTo>
                    <a:pt x="1322" y="275"/>
                    <a:pt x="1357" y="275"/>
                    <a:pt x="1392" y="276"/>
                  </a:cubicBezTo>
                </a:path>
              </a:pathLst>
            </a:custGeom>
            <a:noFill/>
            <a:ln w="1905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58" name="Group 155">
            <a:extLst>
              <a:ext uri="{FF2B5EF4-FFF2-40B4-BE49-F238E27FC236}">
                <a16:creationId xmlns:a16="http://schemas.microsoft.com/office/drawing/2014/main" id="{469C9B96-AC7A-FE40-DB5B-9607D925A80F}"/>
              </a:ext>
            </a:extLst>
          </p:cNvPr>
          <p:cNvGrpSpPr>
            <a:grpSpLocks/>
          </p:cNvGrpSpPr>
          <p:nvPr/>
        </p:nvGrpSpPr>
        <p:grpSpPr bwMode="auto">
          <a:xfrm>
            <a:off x="4726882" y="4950060"/>
            <a:ext cx="4267200" cy="1135063"/>
            <a:chOff x="2967" y="2370"/>
            <a:chExt cx="2688" cy="715"/>
          </a:xfrm>
        </p:grpSpPr>
        <p:sp>
          <p:nvSpPr>
            <p:cNvPr id="59" name="Oval 134">
              <a:extLst>
                <a:ext uri="{FF2B5EF4-FFF2-40B4-BE49-F238E27FC236}">
                  <a16:creationId xmlns:a16="http://schemas.microsoft.com/office/drawing/2014/main" id="{89D65986-D959-17BA-FB51-67E1E238BBDA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3410" y="2562"/>
              <a:ext cx="36" cy="36"/>
            </a:xfrm>
            <a:prstGeom prst="ellipse">
              <a:avLst/>
            </a:prstGeom>
            <a:solidFill>
              <a:srgbClr val="FFFF66"/>
            </a:solidFill>
            <a:ln w="19050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1600">
                  <a:solidFill>
                    <a:schemeClr val="bg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600">
                  <a:solidFill>
                    <a:schemeClr val="bg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600">
                  <a:solidFill>
                    <a:schemeClr val="bg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600">
                  <a:solidFill>
                    <a:schemeClr val="bg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600">
                  <a:solidFill>
                    <a:schemeClr val="bg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bg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bg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bg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bg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>
                <a:solidFill>
                  <a:schemeClr val="tx1"/>
                </a:solidFill>
              </a:endParaRPr>
            </a:p>
          </p:txBody>
        </p:sp>
        <p:sp>
          <p:nvSpPr>
            <p:cNvPr id="60" name="Oval 135">
              <a:extLst>
                <a:ext uri="{FF2B5EF4-FFF2-40B4-BE49-F238E27FC236}">
                  <a16:creationId xmlns:a16="http://schemas.microsoft.com/office/drawing/2014/main" id="{F59D94CF-A68A-D6A0-8445-4E16E7DA46B3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4703" y="2572"/>
              <a:ext cx="36" cy="36"/>
            </a:xfrm>
            <a:prstGeom prst="ellipse">
              <a:avLst/>
            </a:prstGeom>
            <a:solidFill>
              <a:srgbClr val="FFFF66"/>
            </a:solidFill>
            <a:ln w="19050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1600">
                  <a:solidFill>
                    <a:schemeClr val="bg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600">
                  <a:solidFill>
                    <a:schemeClr val="bg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600">
                  <a:solidFill>
                    <a:schemeClr val="bg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600">
                  <a:solidFill>
                    <a:schemeClr val="bg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600">
                  <a:solidFill>
                    <a:schemeClr val="bg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bg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bg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bg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bg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>
                <a:solidFill>
                  <a:schemeClr val="tx1"/>
                </a:solidFill>
              </a:endParaRPr>
            </a:p>
          </p:txBody>
        </p:sp>
        <p:sp>
          <p:nvSpPr>
            <p:cNvPr id="61" name="Oval 136">
              <a:extLst>
                <a:ext uri="{FF2B5EF4-FFF2-40B4-BE49-F238E27FC236}">
                  <a16:creationId xmlns:a16="http://schemas.microsoft.com/office/drawing/2014/main" id="{02FF7FC2-2E22-8B4F-6931-22912A94FBE4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4157" y="2770"/>
              <a:ext cx="36" cy="36"/>
            </a:xfrm>
            <a:prstGeom prst="ellipse">
              <a:avLst/>
            </a:prstGeom>
            <a:solidFill>
              <a:srgbClr val="FFFF66"/>
            </a:solidFill>
            <a:ln w="19050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1600">
                  <a:solidFill>
                    <a:schemeClr val="bg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600">
                  <a:solidFill>
                    <a:schemeClr val="bg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600">
                  <a:solidFill>
                    <a:schemeClr val="bg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600">
                  <a:solidFill>
                    <a:schemeClr val="bg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600">
                  <a:solidFill>
                    <a:schemeClr val="bg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bg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bg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bg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bg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>
                <a:solidFill>
                  <a:schemeClr val="tx1"/>
                </a:solidFill>
              </a:endParaRPr>
            </a:p>
          </p:txBody>
        </p:sp>
        <p:sp>
          <p:nvSpPr>
            <p:cNvPr id="62" name="Oval 137">
              <a:extLst>
                <a:ext uri="{FF2B5EF4-FFF2-40B4-BE49-F238E27FC236}">
                  <a16:creationId xmlns:a16="http://schemas.microsoft.com/office/drawing/2014/main" id="{13FC4C7D-90A3-4B4A-0D55-721D52FA053A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2967" y="2672"/>
              <a:ext cx="36" cy="36"/>
            </a:xfrm>
            <a:prstGeom prst="ellipse">
              <a:avLst/>
            </a:prstGeom>
            <a:solidFill>
              <a:srgbClr val="FFFF66"/>
            </a:solidFill>
            <a:ln w="19050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1600">
                  <a:solidFill>
                    <a:schemeClr val="bg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600">
                  <a:solidFill>
                    <a:schemeClr val="bg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600">
                  <a:solidFill>
                    <a:schemeClr val="bg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600">
                  <a:solidFill>
                    <a:schemeClr val="bg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600">
                  <a:solidFill>
                    <a:schemeClr val="bg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bg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bg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bg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bg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>
                <a:solidFill>
                  <a:schemeClr val="tx1"/>
                </a:solidFill>
              </a:endParaRPr>
            </a:p>
          </p:txBody>
        </p:sp>
        <p:sp>
          <p:nvSpPr>
            <p:cNvPr id="63" name="Oval 138">
              <a:extLst>
                <a:ext uri="{FF2B5EF4-FFF2-40B4-BE49-F238E27FC236}">
                  <a16:creationId xmlns:a16="http://schemas.microsoft.com/office/drawing/2014/main" id="{8AB3C948-BAC4-EC4C-C8BA-41F7EACEA6AC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3853" y="2767"/>
              <a:ext cx="36" cy="36"/>
            </a:xfrm>
            <a:prstGeom prst="ellipse">
              <a:avLst/>
            </a:prstGeom>
            <a:solidFill>
              <a:srgbClr val="FFFF66"/>
            </a:solidFill>
            <a:ln w="19050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1600">
                  <a:solidFill>
                    <a:schemeClr val="bg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600">
                  <a:solidFill>
                    <a:schemeClr val="bg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600">
                  <a:solidFill>
                    <a:schemeClr val="bg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600">
                  <a:solidFill>
                    <a:schemeClr val="bg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600">
                  <a:solidFill>
                    <a:schemeClr val="bg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bg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bg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bg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bg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>
                <a:solidFill>
                  <a:schemeClr val="tx1"/>
                </a:solidFill>
              </a:endParaRPr>
            </a:p>
          </p:txBody>
        </p:sp>
        <p:sp>
          <p:nvSpPr>
            <p:cNvPr id="64" name="Oval 139">
              <a:extLst>
                <a:ext uri="{FF2B5EF4-FFF2-40B4-BE49-F238E27FC236}">
                  <a16:creationId xmlns:a16="http://schemas.microsoft.com/office/drawing/2014/main" id="{F1697898-2AF2-3AA4-14FA-C399EA27CB76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4730" y="2768"/>
              <a:ext cx="37" cy="36"/>
            </a:xfrm>
            <a:prstGeom prst="ellipse">
              <a:avLst/>
            </a:prstGeom>
            <a:solidFill>
              <a:srgbClr val="FFFF66"/>
            </a:solidFill>
            <a:ln w="19050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1600">
                  <a:solidFill>
                    <a:schemeClr val="bg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600">
                  <a:solidFill>
                    <a:schemeClr val="bg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600">
                  <a:solidFill>
                    <a:schemeClr val="bg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600">
                  <a:solidFill>
                    <a:schemeClr val="bg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600">
                  <a:solidFill>
                    <a:schemeClr val="bg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bg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bg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bg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bg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>
                <a:solidFill>
                  <a:schemeClr val="tx1"/>
                </a:solidFill>
              </a:endParaRPr>
            </a:p>
          </p:txBody>
        </p:sp>
        <p:sp>
          <p:nvSpPr>
            <p:cNvPr id="65" name="Oval 140">
              <a:extLst>
                <a:ext uri="{FF2B5EF4-FFF2-40B4-BE49-F238E27FC236}">
                  <a16:creationId xmlns:a16="http://schemas.microsoft.com/office/drawing/2014/main" id="{BA9094CD-695D-FEDD-FF00-AA655479A05F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4304" y="2558"/>
              <a:ext cx="36" cy="36"/>
            </a:xfrm>
            <a:prstGeom prst="ellipse">
              <a:avLst/>
            </a:prstGeom>
            <a:solidFill>
              <a:srgbClr val="FFFF66"/>
            </a:solidFill>
            <a:ln w="19050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1600">
                  <a:solidFill>
                    <a:schemeClr val="bg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600">
                  <a:solidFill>
                    <a:schemeClr val="bg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600">
                  <a:solidFill>
                    <a:schemeClr val="bg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600">
                  <a:solidFill>
                    <a:schemeClr val="bg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600">
                  <a:solidFill>
                    <a:schemeClr val="bg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bg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bg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bg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bg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>
                <a:solidFill>
                  <a:schemeClr val="tx1"/>
                </a:solidFill>
              </a:endParaRPr>
            </a:p>
          </p:txBody>
        </p:sp>
        <p:sp>
          <p:nvSpPr>
            <p:cNvPr id="66" name="Oval 141">
              <a:extLst>
                <a:ext uri="{FF2B5EF4-FFF2-40B4-BE49-F238E27FC236}">
                  <a16:creationId xmlns:a16="http://schemas.microsoft.com/office/drawing/2014/main" id="{D0840732-D4F7-B335-7835-67EC9B8187C0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4425" y="2788"/>
              <a:ext cx="36" cy="36"/>
            </a:xfrm>
            <a:prstGeom prst="ellipse">
              <a:avLst/>
            </a:prstGeom>
            <a:solidFill>
              <a:srgbClr val="FFFF66"/>
            </a:solidFill>
            <a:ln w="19050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1600">
                  <a:solidFill>
                    <a:schemeClr val="bg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600">
                  <a:solidFill>
                    <a:schemeClr val="bg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600">
                  <a:solidFill>
                    <a:schemeClr val="bg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600">
                  <a:solidFill>
                    <a:schemeClr val="bg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600">
                  <a:solidFill>
                    <a:schemeClr val="bg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bg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bg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bg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bg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>
                <a:solidFill>
                  <a:schemeClr val="tx1"/>
                </a:solidFill>
              </a:endParaRPr>
            </a:p>
          </p:txBody>
        </p:sp>
        <p:sp>
          <p:nvSpPr>
            <p:cNvPr id="67" name="Oval 142">
              <a:extLst>
                <a:ext uri="{FF2B5EF4-FFF2-40B4-BE49-F238E27FC236}">
                  <a16:creationId xmlns:a16="http://schemas.microsoft.com/office/drawing/2014/main" id="{42B46CEF-E7A6-1245-F5C1-EF095B7EB7CE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5619" y="2687"/>
              <a:ext cx="36" cy="37"/>
            </a:xfrm>
            <a:prstGeom prst="ellipse">
              <a:avLst/>
            </a:prstGeom>
            <a:solidFill>
              <a:srgbClr val="FFFF66"/>
            </a:solidFill>
            <a:ln w="19050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1600">
                  <a:solidFill>
                    <a:schemeClr val="bg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600">
                  <a:solidFill>
                    <a:schemeClr val="bg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600">
                  <a:solidFill>
                    <a:schemeClr val="bg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600">
                  <a:solidFill>
                    <a:schemeClr val="bg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600">
                  <a:solidFill>
                    <a:schemeClr val="bg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bg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bg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bg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bg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>
                <a:solidFill>
                  <a:schemeClr val="tx1"/>
                </a:solidFill>
              </a:endParaRPr>
            </a:p>
          </p:txBody>
        </p:sp>
        <p:sp>
          <p:nvSpPr>
            <p:cNvPr id="68" name="Oval 143">
              <a:extLst>
                <a:ext uri="{FF2B5EF4-FFF2-40B4-BE49-F238E27FC236}">
                  <a16:creationId xmlns:a16="http://schemas.microsoft.com/office/drawing/2014/main" id="{BC3B14C4-1267-5380-EEC0-A21C1F070B00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3480" y="2810"/>
              <a:ext cx="36" cy="36"/>
            </a:xfrm>
            <a:prstGeom prst="ellipse">
              <a:avLst/>
            </a:prstGeom>
            <a:solidFill>
              <a:srgbClr val="FFFF66"/>
            </a:solidFill>
            <a:ln w="19050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1600">
                  <a:solidFill>
                    <a:schemeClr val="bg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600">
                  <a:solidFill>
                    <a:schemeClr val="bg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600">
                  <a:solidFill>
                    <a:schemeClr val="bg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600">
                  <a:solidFill>
                    <a:schemeClr val="bg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600">
                  <a:solidFill>
                    <a:schemeClr val="bg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bg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bg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bg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bg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>
                <a:solidFill>
                  <a:schemeClr val="tx1"/>
                </a:solidFill>
              </a:endParaRPr>
            </a:p>
          </p:txBody>
        </p:sp>
        <p:sp>
          <p:nvSpPr>
            <p:cNvPr id="69" name="Oval 144">
              <a:extLst>
                <a:ext uri="{FF2B5EF4-FFF2-40B4-BE49-F238E27FC236}">
                  <a16:creationId xmlns:a16="http://schemas.microsoft.com/office/drawing/2014/main" id="{1E6438F2-D5AC-D717-70A8-9E6B9BD3B614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4352" y="3049"/>
              <a:ext cx="36" cy="36"/>
            </a:xfrm>
            <a:prstGeom prst="ellipse">
              <a:avLst/>
            </a:prstGeom>
            <a:solidFill>
              <a:srgbClr val="FFFF66"/>
            </a:solidFill>
            <a:ln w="19050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1600">
                  <a:solidFill>
                    <a:schemeClr val="bg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600">
                  <a:solidFill>
                    <a:schemeClr val="bg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600">
                  <a:solidFill>
                    <a:schemeClr val="bg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600">
                  <a:solidFill>
                    <a:schemeClr val="bg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600">
                  <a:solidFill>
                    <a:schemeClr val="bg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bg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bg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bg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bg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>
                <a:solidFill>
                  <a:schemeClr val="tx1"/>
                </a:solidFill>
              </a:endParaRPr>
            </a:p>
          </p:txBody>
        </p:sp>
        <p:sp>
          <p:nvSpPr>
            <p:cNvPr id="70" name="Oval 145">
              <a:extLst>
                <a:ext uri="{FF2B5EF4-FFF2-40B4-BE49-F238E27FC236}">
                  <a16:creationId xmlns:a16="http://schemas.microsoft.com/office/drawing/2014/main" id="{5826D615-CED4-C5E3-B0E3-586F9F70B373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4188" y="2370"/>
              <a:ext cx="36" cy="36"/>
            </a:xfrm>
            <a:prstGeom prst="ellipse">
              <a:avLst/>
            </a:prstGeom>
            <a:solidFill>
              <a:srgbClr val="FFFF66"/>
            </a:solidFill>
            <a:ln w="19050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1600">
                  <a:solidFill>
                    <a:schemeClr val="bg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600">
                  <a:solidFill>
                    <a:schemeClr val="bg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600">
                  <a:solidFill>
                    <a:schemeClr val="bg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600">
                  <a:solidFill>
                    <a:schemeClr val="bg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600">
                  <a:solidFill>
                    <a:schemeClr val="bg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bg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bg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bg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bg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>
                <a:solidFill>
                  <a:schemeClr val="tx1"/>
                </a:solidFill>
              </a:endParaRPr>
            </a:p>
          </p:txBody>
        </p:sp>
        <p:sp>
          <p:nvSpPr>
            <p:cNvPr id="71" name="Oval 146">
              <a:extLst>
                <a:ext uri="{FF2B5EF4-FFF2-40B4-BE49-F238E27FC236}">
                  <a16:creationId xmlns:a16="http://schemas.microsoft.com/office/drawing/2014/main" id="{4AF8D53A-DBE2-2F11-9B05-9CC2AAF25A11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3853" y="2456"/>
              <a:ext cx="36" cy="36"/>
            </a:xfrm>
            <a:prstGeom prst="ellipse">
              <a:avLst/>
            </a:prstGeom>
            <a:solidFill>
              <a:srgbClr val="FFFF66"/>
            </a:solidFill>
            <a:ln w="19050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1600">
                  <a:solidFill>
                    <a:schemeClr val="bg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600">
                  <a:solidFill>
                    <a:schemeClr val="bg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600">
                  <a:solidFill>
                    <a:schemeClr val="bg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600">
                  <a:solidFill>
                    <a:schemeClr val="bg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600">
                  <a:solidFill>
                    <a:schemeClr val="bg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bg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bg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bg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bg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>
                <a:solidFill>
                  <a:schemeClr val="tx1"/>
                </a:solidFill>
              </a:endParaRPr>
            </a:p>
          </p:txBody>
        </p:sp>
        <p:sp>
          <p:nvSpPr>
            <p:cNvPr id="72" name="Oval 147">
              <a:extLst>
                <a:ext uri="{FF2B5EF4-FFF2-40B4-BE49-F238E27FC236}">
                  <a16:creationId xmlns:a16="http://schemas.microsoft.com/office/drawing/2014/main" id="{84B77F26-D3B1-FD66-1EB9-42C3327A2CB2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3540" y="2668"/>
              <a:ext cx="36" cy="36"/>
            </a:xfrm>
            <a:prstGeom prst="ellipse">
              <a:avLst/>
            </a:prstGeom>
            <a:solidFill>
              <a:srgbClr val="FFFF66"/>
            </a:solidFill>
            <a:ln w="19050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1600">
                  <a:solidFill>
                    <a:schemeClr val="bg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600">
                  <a:solidFill>
                    <a:schemeClr val="bg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600">
                  <a:solidFill>
                    <a:schemeClr val="bg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600">
                  <a:solidFill>
                    <a:schemeClr val="bg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600">
                  <a:solidFill>
                    <a:schemeClr val="bg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bg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bg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bg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bg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>
                <a:solidFill>
                  <a:schemeClr val="tx1"/>
                </a:solidFill>
              </a:endParaRPr>
            </a:p>
          </p:txBody>
        </p:sp>
        <p:sp>
          <p:nvSpPr>
            <p:cNvPr id="73" name="Oval 148">
              <a:extLst>
                <a:ext uri="{FF2B5EF4-FFF2-40B4-BE49-F238E27FC236}">
                  <a16:creationId xmlns:a16="http://schemas.microsoft.com/office/drawing/2014/main" id="{87EE070C-985F-ADF7-1B55-93F414F230A7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4938" y="2881"/>
              <a:ext cx="36" cy="36"/>
            </a:xfrm>
            <a:prstGeom prst="ellipse">
              <a:avLst/>
            </a:prstGeom>
            <a:solidFill>
              <a:srgbClr val="FFFF66"/>
            </a:solidFill>
            <a:ln w="19050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1600">
                  <a:solidFill>
                    <a:schemeClr val="bg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600">
                  <a:solidFill>
                    <a:schemeClr val="bg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600">
                  <a:solidFill>
                    <a:schemeClr val="bg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600">
                  <a:solidFill>
                    <a:schemeClr val="bg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600">
                  <a:solidFill>
                    <a:schemeClr val="bg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bg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bg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bg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bg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>
                <a:solidFill>
                  <a:schemeClr val="tx1"/>
                </a:solidFill>
              </a:endParaRPr>
            </a:p>
          </p:txBody>
        </p:sp>
        <p:sp>
          <p:nvSpPr>
            <p:cNvPr id="74" name="Oval 149">
              <a:extLst>
                <a:ext uri="{FF2B5EF4-FFF2-40B4-BE49-F238E27FC236}">
                  <a16:creationId xmlns:a16="http://schemas.microsoft.com/office/drawing/2014/main" id="{832001AC-9761-080A-A840-C27C13914A34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5165" y="2691"/>
              <a:ext cx="36" cy="36"/>
            </a:xfrm>
            <a:prstGeom prst="ellipse">
              <a:avLst/>
            </a:prstGeom>
            <a:solidFill>
              <a:srgbClr val="FFFF66"/>
            </a:solidFill>
            <a:ln w="19050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1600">
                  <a:solidFill>
                    <a:schemeClr val="bg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600">
                  <a:solidFill>
                    <a:schemeClr val="bg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600">
                  <a:solidFill>
                    <a:schemeClr val="bg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600">
                  <a:solidFill>
                    <a:schemeClr val="bg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600">
                  <a:solidFill>
                    <a:schemeClr val="bg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bg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bg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bg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bg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>
                <a:solidFill>
                  <a:schemeClr val="tx1"/>
                </a:solidFill>
              </a:endParaRPr>
            </a:p>
          </p:txBody>
        </p:sp>
        <p:sp>
          <p:nvSpPr>
            <p:cNvPr id="75" name="Oval 150">
              <a:extLst>
                <a:ext uri="{FF2B5EF4-FFF2-40B4-BE49-F238E27FC236}">
                  <a16:creationId xmlns:a16="http://schemas.microsoft.com/office/drawing/2014/main" id="{F27C03B3-161D-2681-373F-85BEEDB0B12E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5452" y="2643"/>
              <a:ext cx="36" cy="36"/>
            </a:xfrm>
            <a:prstGeom prst="ellipse">
              <a:avLst/>
            </a:prstGeom>
            <a:solidFill>
              <a:srgbClr val="FFFF66"/>
            </a:solidFill>
            <a:ln w="19050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1600">
                  <a:solidFill>
                    <a:schemeClr val="bg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600">
                  <a:solidFill>
                    <a:schemeClr val="bg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600">
                  <a:solidFill>
                    <a:schemeClr val="bg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600">
                  <a:solidFill>
                    <a:schemeClr val="bg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600">
                  <a:solidFill>
                    <a:schemeClr val="bg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bg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bg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bg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bg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>
                <a:solidFill>
                  <a:schemeClr val="tx1"/>
                </a:solidFill>
              </a:endParaRPr>
            </a:p>
          </p:txBody>
        </p:sp>
        <p:sp>
          <p:nvSpPr>
            <p:cNvPr id="76" name="Oval 151">
              <a:extLst>
                <a:ext uri="{FF2B5EF4-FFF2-40B4-BE49-F238E27FC236}">
                  <a16:creationId xmlns:a16="http://schemas.microsoft.com/office/drawing/2014/main" id="{D1F4449E-C161-CD5E-FC49-F451DBF0CD72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4001" y="2952"/>
              <a:ext cx="36" cy="36"/>
            </a:xfrm>
            <a:prstGeom prst="ellipse">
              <a:avLst/>
            </a:prstGeom>
            <a:solidFill>
              <a:srgbClr val="FFFF66"/>
            </a:solidFill>
            <a:ln w="19050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1600">
                  <a:solidFill>
                    <a:schemeClr val="bg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600">
                  <a:solidFill>
                    <a:schemeClr val="bg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600">
                  <a:solidFill>
                    <a:schemeClr val="bg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600">
                  <a:solidFill>
                    <a:schemeClr val="bg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600">
                  <a:solidFill>
                    <a:schemeClr val="bg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bg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bg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bg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bg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>
                <a:solidFill>
                  <a:schemeClr val="tx1"/>
                </a:solidFill>
              </a:endParaRPr>
            </a:p>
          </p:txBody>
        </p:sp>
        <p:sp>
          <p:nvSpPr>
            <p:cNvPr id="77" name="Oval 152">
              <a:extLst>
                <a:ext uri="{FF2B5EF4-FFF2-40B4-BE49-F238E27FC236}">
                  <a16:creationId xmlns:a16="http://schemas.microsoft.com/office/drawing/2014/main" id="{41C3EF43-C87D-9E3E-4F4D-8E699162C80C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4590" y="2405"/>
              <a:ext cx="36" cy="36"/>
            </a:xfrm>
            <a:prstGeom prst="ellipse">
              <a:avLst/>
            </a:prstGeom>
            <a:solidFill>
              <a:srgbClr val="FFFF66"/>
            </a:solidFill>
            <a:ln w="19050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1600">
                  <a:solidFill>
                    <a:schemeClr val="bg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600">
                  <a:solidFill>
                    <a:schemeClr val="bg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600">
                  <a:solidFill>
                    <a:schemeClr val="bg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600">
                  <a:solidFill>
                    <a:schemeClr val="bg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600">
                  <a:solidFill>
                    <a:schemeClr val="bg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bg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bg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bg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bg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>
                <a:solidFill>
                  <a:schemeClr val="tx1"/>
                </a:solidFill>
              </a:endParaRPr>
            </a:p>
          </p:txBody>
        </p:sp>
        <p:sp>
          <p:nvSpPr>
            <p:cNvPr id="78" name="Oval 153">
              <a:extLst>
                <a:ext uri="{FF2B5EF4-FFF2-40B4-BE49-F238E27FC236}">
                  <a16:creationId xmlns:a16="http://schemas.microsoft.com/office/drawing/2014/main" id="{05932A40-2427-5BB2-C80E-C1DCF3601377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4893" y="2488"/>
              <a:ext cx="36" cy="36"/>
            </a:xfrm>
            <a:prstGeom prst="ellipse">
              <a:avLst/>
            </a:prstGeom>
            <a:solidFill>
              <a:srgbClr val="FFFF66"/>
            </a:solidFill>
            <a:ln w="19050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1600">
                  <a:solidFill>
                    <a:schemeClr val="bg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600">
                  <a:solidFill>
                    <a:schemeClr val="bg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600">
                  <a:solidFill>
                    <a:schemeClr val="bg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600">
                  <a:solidFill>
                    <a:schemeClr val="bg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600">
                  <a:solidFill>
                    <a:schemeClr val="bg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bg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bg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bg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bg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>
                <a:solidFill>
                  <a:schemeClr val="tx1"/>
                </a:solidFill>
              </a:endParaRPr>
            </a:p>
          </p:txBody>
        </p:sp>
        <p:sp>
          <p:nvSpPr>
            <p:cNvPr id="79" name="Oval 154">
              <a:extLst>
                <a:ext uri="{FF2B5EF4-FFF2-40B4-BE49-F238E27FC236}">
                  <a16:creationId xmlns:a16="http://schemas.microsoft.com/office/drawing/2014/main" id="{88409EC6-44A7-3FFA-F6D8-1A832DBDFF4A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4658" y="2958"/>
              <a:ext cx="36" cy="36"/>
            </a:xfrm>
            <a:prstGeom prst="ellipse">
              <a:avLst/>
            </a:prstGeom>
            <a:solidFill>
              <a:srgbClr val="FFFF66"/>
            </a:solidFill>
            <a:ln w="19050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1600">
                  <a:solidFill>
                    <a:schemeClr val="bg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600">
                  <a:solidFill>
                    <a:schemeClr val="bg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600">
                  <a:solidFill>
                    <a:schemeClr val="bg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600">
                  <a:solidFill>
                    <a:schemeClr val="bg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600">
                  <a:solidFill>
                    <a:schemeClr val="bg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bg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bg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bg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bg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2925243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4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44C7110E-D84B-4B3F-B306-15D2EA72A18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445EB708-F0CC-43D7-8DD4-6C54AC77A3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Example of Surrogate Modeling</a:t>
            </a:r>
          </a:p>
        </p:txBody>
      </p:sp>
      <p:pic>
        <p:nvPicPr>
          <p:cNvPr id="174082" name="Picture 2" descr="Surrogate Modeling of Crash-Induced Responses graphic">
            <a:extLst>
              <a:ext uri="{FF2B5EF4-FFF2-40B4-BE49-F238E27FC236}">
                <a16:creationId xmlns:a16="http://schemas.microsoft.com/office/drawing/2014/main" id="{C69D8CE2-244C-4616-BAE4-B16FF3E6D9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772" y="663821"/>
            <a:ext cx="8766313" cy="57361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4082057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 Them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335</TotalTime>
  <Words>2516</Words>
  <Application>Microsoft Office PowerPoint</Application>
  <PresentationFormat>On-screen Show (4:3)</PresentationFormat>
  <Paragraphs>339</Paragraphs>
  <Slides>38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38</vt:i4>
      </vt:variant>
    </vt:vector>
  </HeadingPairs>
  <TitlesOfParts>
    <vt:vector size="44" baseType="lpstr">
      <vt:lpstr>Aptos</vt:lpstr>
      <vt:lpstr>Aptos Display</vt:lpstr>
      <vt:lpstr>Arial</vt:lpstr>
      <vt:lpstr>Cambria Math</vt:lpstr>
      <vt:lpstr>Wingdings</vt:lpstr>
      <vt:lpstr>Office Theme</vt:lpstr>
      <vt:lpstr>PowerPoint Presentation</vt:lpstr>
      <vt:lpstr>Chap 1 Introduction to Surrogate Models</vt:lpstr>
      <vt:lpstr>What Is A Surrogate Model?</vt:lpstr>
      <vt:lpstr>Example of Expensive Computer Simulation</vt:lpstr>
      <vt:lpstr>What Is A Surrogate Model? cont.</vt:lpstr>
      <vt:lpstr>Relationship b/w QoI and Input Variables</vt:lpstr>
      <vt:lpstr>1.2  Surrogate Models</vt:lpstr>
      <vt:lpstr>Illustration of Surrogate Approximation</vt:lpstr>
      <vt:lpstr>Example of Surrogate Modeling</vt:lpstr>
      <vt:lpstr>Cost of Surrogate Modeling</vt:lpstr>
      <vt:lpstr>Polynomial Response Surface (PRS)</vt:lpstr>
      <vt:lpstr>Kriging (Gaussian Process) Surrogate</vt:lpstr>
      <vt:lpstr>Which Surrogate Is the Best?</vt:lpstr>
      <vt:lpstr>1.3  Design of Experiments: Sampling</vt:lpstr>
      <vt:lpstr>Goals of Surrogate Modeling</vt:lpstr>
      <vt:lpstr>Design of Experiments (DOE)</vt:lpstr>
      <vt:lpstr>1.4  Interpolation vs. Extrapolation</vt:lpstr>
      <vt:lpstr>Curse of Dimensionality</vt:lpstr>
      <vt:lpstr>Interpolation vs. Extrapolation</vt:lpstr>
      <vt:lpstr>Prediction Accuracy at Interpolation &amp; Extrapolation Regions</vt:lpstr>
      <vt:lpstr>Can We Make the Entire Domain an Interpolation Region?</vt:lpstr>
      <vt:lpstr>1.5  Flowchart of Surrogate Modeling</vt:lpstr>
      <vt:lpstr>Flowchart of Surrogate Modeling</vt:lpstr>
      <vt:lpstr>Flowchart of Surrogate Modeling cont.</vt:lpstr>
      <vt:lpstr>Flowchart of Surrogate Modeling cont.</vt:lpstr>
      <vt:lpstr>Fitting Accuracy vs. Prediction Accuracy</vt:lpstr>
      <vt:lpstr>Cross-Validation</vt:lpstr>
      <vt:lpstr>1.6  Overview of Surrogate Modeling</vt:lpstr>
      <vt:lpstr>Overview of Surrogate Modeling</vt:lpstr>
      <vt:lpstr>Overview of Surrogate Modeling cont.</vt:lpstr>
      <vt:lpstr>Overview of Surrogate Modeling cont.</vt:lpstr>
      <vt:lpstr>Overview of Surrogate Modeling cont.</vt:lpstr>
      <vt:lpstr>Prediction Uncertainty</vt:lpstr>
      <vt:lpstr>1.7  Smoothness and Loss Function</vt:lpstr>
      <vt:lpstr>Quality of Surrogate Fitting</vt:lpstr>
      <vt:lpstr>Regularization</vt:lpstr>
      <vt:lpstr>Loss function</vt:lpstr>
      <vt:lpstr>Loss functions cont.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Kim,Nam Ho</dc:creator>
  <cp:lastModifiedBy>Kim,Nam Ho</cp:lastModifiedBy>
  <cp:revision>1</cp:revision>
  <dcterms:created xsi:type="dcterms:W3CDTF">2025-09-23T23:37:06Z</dcterms:created>
  <dcterms:modified xsi:type="dcterms:W3CDTF">2025-10-11T19:38:21Z</dcterms:modified>
</cp:coreProperties>
</file>